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sldIdLst>
    <p:sldId id="312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AAB31566-3E5B-E569-CB88-EBB1DB194127}" name="Wielgus, Katarzyna /PL Opella" initials="KW" userId="S::Katarzyna.Wielgus@sanofi.com::abf8a2ab-8eb7-4a59-ae1c-3cc764e6fd48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2B0B"/>
    <a:srgbClr val="829585"/>
    <a:srgbClr val="CDD5CE"/>
    <a:srgbClr val="F7EFE6"/>
    <a:srgbClr val="36553C"/>
    <a:srgbClr val="E9EEF2"/>
    <a:srgbClr val="546955"/>
    <a:srgbClr val="263F26"/>
    <a:srgbClr val="3D553E"/>
    <a:srgbClr val="1D4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7" autoAdjust="0"/>
    <p:restoredTop sz="94660"/>
  </p:normalViewPr>
  <p:slideViewPr>
    <p:cSldViewPr snapToGrid="0">
      <p:cViewPr>
        <p:scale>
          <a:sx n="125" d="100"/>
          <a:sy n="125" d="100"/>
        </p:scale>
        <p:origin x="728" y="-5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hainal, Dipali /IN Opella" userId="a6ba6b73-3eff-4483-85da-97502f55bd3c" providerId="ADAL" clId="{521060C4-D978-47D6-ACD8-F86AF5905140}"/>
    <pc:docChg chg="undo redo custSel modSld">
      <pc:chgData name="Khainal, Dipali /IN Opella" userId="a6ba6b73-3eff-4483-85da-97502f55bd3c" providerId="ADAL" clId="{521060C4-D978-47D6-ACD8-F86AF5905140}" dt="2025-06-14T10:03:45.032" v="6"/>
      <pc:docMkLst>
        <pc:docMk/>
      </pc:docMkLst>
      <pc:sldChg chg="modSp mod">
        <pc:chgData name="Khainal, Dipali /IN Opella" userId="a6ba6b73-3eff-4483-85da-97502f55bd3c" providerId="ADAL" clId="{521060C4-D978-47D6-ACD8-F86AF5905140}" dt="2025-06-14T10:03:45.032" v="6"/>
        <pc:sldMkLst>
          <pc:docMk/>
          <pc:sldMk cId="2035915934" sldId="312"/>
        </pc:sldMkLst>
        <pc:spChg chg="mod">
          <ac:chgData name="Khainal, Dipali /IN Opella" userId="a6ba6b73-3eff-4483-85da-97502f55bd3c" providerId="ADAL" clId="{521060C4-D978-47D6-ACD8-F86AF5905140}" dt="2025-06-14T10:03:45.032" v="6"/>
          <ac:spMkLst>
            <pc:docMk/>
            <pc:sldMk cId="2035915934" sldId="312"/>
            <ac:spMk id="8" creationId="{A9CB84BD-A072-FA8E-7902-4CC14058A48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14-06-2025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068FD-D08D-EAB4-A5F1-B1763B40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42706-4C34-1037-480F-796361EBA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8C268-9085-B798-0323-2340DABD9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E9DC1-6A44-03BE-408C-A6DA6264A2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015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8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19F4A-0330-E625-1790-6C1F275E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7FD040F-3720-DC9D-7C4A-9130506A165E}"/>
              </a:ext>
            </a:extLst>
          </p:cNvPr>
          <p:cNvSpPr/>
          <p:nvPr/>
        </p:nvSpPr>
        <p:spPr>
          <a:xfrm>
            <a:off x="-4980" y="-6353"/>
            <a:ext cx="6862979" cy="14710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5FE573-13D1-B4C5-401E-C693CBAC5A83}"/>
              </a:ext>
            </a:extLst>
          </p:cNvPr>
          <p:cNvGrpSpPr/>
          <p:nvPr/>
        </p:nvGrpSpPr>
        <p:grpSpPr>
          <a:xfrm>
            <a:off x="6056314" y="-4873"/>
            <a:ext cx="899534" cy="904683"/>
            <a:chOff x="5810109" y="-15055"/>
            <a:chExt cx="1340487" cy="1348160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3C48B565-AB46-61BD-DBE6-BE74A7B751B8}"/>
                </a:ext>
              </a:extLst>
            </p:cNvPr>
            <p:cNvSpPr/>
            <p:nvPr/>
          </p:nvSpPr>
          <p:spPr>
            <a:xfrm>
              <a:off x="6225823" y="209534"/>
              <a:ext cx="510539" cy="440120"/>
            </a:xfrm>
            <a:prstGeom prst="hexagon">
              <a:avLst/>
            </a:prstGeom>
            <a:solidFill>
              <a:srgbClr val="3D55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A9F6D504-DBC4-0C8F-18F1-688967B9687E}"/>
                </a:ext>
              </a:extLst>
            </p:cNvPr>
            <p:cNvSpPr/>
            <p:nvPr/>
          </p:nvSpPr>
          <p:spPr>
            <a:xfrm>
              <a:off x="6638090" y="-1505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DBA1862C-46F5-6F1A-F018-AAD082EA2C21}"/>
                </a:ext>
              </a:extLst>
            </p:cNvPr>
            <p:cNvSpPr/>
            <p:nvPr/>
          </p:nvSpPr>
          <p:spPr>
            <a:xfrm>
              <a:off x="6637047" y="436496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B841D605-74C7-CD7C-0577-0250BD954543}"/>
                </a:ext>
              </a:extLst>
            </p:cNvPr>
            <p:cNvSpPr/>
            <p:nvPr/>
          </p:nvSpPr>
          <p:spPr>
            <a:xfrm>
              <a:off x="6223918" y="667986"/>
              <a:ext cx="510539" cy="440120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BAC8CEDD-BDBA-7ABA-72A0-1FEE94E4946A}"/>
                </a:ext>
              </a:extLst>
            </p:cNvPr>
            <p:cNvSpPr/>
            <p:nvPr/>
          </p:nvSpPr>
          <p:spPr>
            <a:xfrm>
              <a:off x="5810109" y="89298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63BD6D4E-32AB-C910-4B27-252CAE19D47D}"/>
                </a:ext>
              </a:extLst>
            </p:cNvPr>
            <p:cNvSpPr/>
            <p:nvPr/>
          </p:nvSpPr>
          <p:spPr>
            <a:xfrm>
              <a:off x="6640057" y="889106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23" name="Hexagon 22">
              <a:extLst>
                <a:ext uri="{FF2B5EF4-FFF2-40B4-BE49-F238E27FC236}">
                  <a16:creationId xmlns:a16="http://schemas.microsoft.com/office/drawing/2014/main" id="{6C4E9BF4-3149-3044-8737-B71BA05FBAEE}"/>
                </a:ext>
              </a:extLst>
            </p:cNvPr>
            <p:cNvSpPr/>
            <p:nvPr/>
          </p:nvSpPr>
          <p:spPr>
            <a:xfrm>
              <a:off x="6223918" y="666620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</p:grpSp>
      <p:sp>
        <p:nvSpPr>
          <p:cNvPr id="370" name="Oval 369">
            <a:extLst>
              <a:ext uri="{FF2B5EF4-FFF2-40B4-BE49-F238E27FC236}">
                <a16:creationId xmlns:a16="http://schemas.microsoft.com/office/drawing/2014/main" id="{1B83C7FA-DF6A-9350-1DB0-3811C6D0D3F4}"/>
              </a:ext>
            </a:extLst>
          </p:cNvPr>
          <p:cNvSpPr/>
          <p:nvPr/>
        </p:nvSpPr>
        <p:spPr>
          <a:xfrm>
            <a:off x="4592724" y="5057229"/>
            <a:ext cx="790367" cy="79036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65" name="Oval 364">
            <a:extLst>
              <a:ext uri="{FF2B5EF4-FFF2-40B4-BE49-F238E27FC236}">
                <a16:creationId xmlns:a16="http://schemas.microsoft.com/office/drawing/2014/main" id="{3A7C817F-CF35-5B4F-2A67-DC682DC29DC2}"/>
              </a:ext>
            </a:extLst>
          </p:cNvPr>
          <p:cNvSpPr/>
          <p:nvPr/>
        </p:nvSpPr>
        <p:spPr>
          <a:xfrm>
            <a:off x="201539" y="5057229"/>
            <a:ext cx="790367" cy="79036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pic>
        <p:nvPicPr>
          <p:cNvPr id="363" name="Picture 362" descr="A person wearing large pants&#10;&#10;AI-generated content may be incorrect.">
            <a:extLst>
              <a:ext uri="{FF2B5EF4-FFF2-40B4-BE49-F238E27FC236}">
                <a16:creationId xmlns:a16="http://schemas.microsoft.com/office/drawing/2014/main" id="{7105AF52-9AD8-1FD5-78EA-CC75718B5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91" r="-11654" b="7729"/>
          <a:stretch/>
        </p:blipFill>
        <p:spPr>
          <a:xfrm>
            <a:off x="90838" y="5004992"/>
            <a:ext cx="1042072" cy="1054860"/>
          </a:xfrm>
          <a:prstGeom prst="flowChartConnector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4DA0D43-B6DE-1069-F22F-820BE806D1DE}"/>
              </a:ext>
            </a:extLst>
          </p:cNvPr>
          <p:cNvSpPr/>
          <p:nvPr/>
        </p:nvSpPr>
        <p:spPr>
          <a:xfrm>
            <a:off x="201539" y="1559564"/>
            <a:ext cx="6450563" cy="528566"/>
          </a:xfrm>
          <a:prstGeom prst="roundRect">
            <a:avLst>
              <a:gd name="adj" fmla="val 89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marL="0" marR="0" lvl="0" indent="0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MASLD</a:t>
            </a:r>
            <a:r>
              <a:rPr lang="en-IN" sz="1200" dirty="0">
                <a:solidFill>
                  <a:srgbClr val="F7EFE6"/>
                </a:solidFill>
                <a:latin typeface="Opella Sans"/>
              </a:rPr>
              <a:t> is </a:t>
            </a: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characterized by hepatic steatosis in the presence of cardiometabolic risk factors such as overweight/obesity, T2DM and metabolic disorders</a:t>
            </a:r>
            <a:r>
              <a:rPr kumimoji="0" lang="en-IN" sz="1200" b="1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3CB26F-1D52-E6BE-B6C0-C878513DF41D}"/>
              </a:ext>
            </a:extLst>
          </p:cNvPr>
          <p:cNvSpPr/>
          <p:nvPr/>
        </p:nvSpPr>
        <p:spPr>
          <a:xfrm>
            <a:off x="6861955" y="-33346"/>
            <a:ext cx="167640" cy="1134436"/>
          </a:xfrm>
          <a:prstGeom prst="rect">
            <a:avLst/>
          </a:prstGeom>
          <a:solidFill>
            <a:srgbClr val="E9EE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2EA903D2-BD2F-C6C6-4FB4-C007B330535B}"/>
              </a:ext>
            </a:extLst>
          </p:cNvPr>
          <p:cNvPicPr>
            <a:picLocks/>
          </p:cNvPicPr>
          <p:nvPr/>
        </p:nvPicPr>
        <p:blipFill>
          <a:blip r:embed="rId4"/>
          <a:srcRect l="-18349" t="1325" r="-17436" b="-3972"/>
          <a:stretch/>
        </p:blipFill>
        <p:spPr>
          <a:xfrm>
            <a:off x="4718456" y="165506"/>
            <a:ext cx="720000" cy="720000"/>
          </a:xfrm>
          <a:prstGeom prst="flowChartConnector">
            <a:avLst/>
          </a:prstGeom>
          <a:solidFill>
            <a:srgbClr val="CACACA"/>
          </a:solidFill>
          <a:ln w="25400">
            <a:noFill/>
          </a:ln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E3050D83-3CF6-DFD9-6930-21DD135DA42B}"/>
              </a:ext>
            </a:extLst>
          </p:cNvPr>
          <p:cNvSpPr txBox="1"/>
          <p:nvPr/>
        </p:nvSpPr>
        <p:spPr>
          <a:xfrm>
            <a:off x="4718455" y="930486"/>
            <a:ext cx="1933645" cy="400110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Professor </a:t>
            </a:r>
            <a:r>
              <a:rPr kumimoji="0" lang="en-GB" sz="1000" b="1" i="0" u="none" strike="noStrike" kern="1200" cap="none" spc="-14" normalizeH="0" baseline="0" noProof="0" dirty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Münevver</a:t>
            </a:r>
            <a:r>
              <a:rPr kumimoji="0" lang="en-GB" sz="1000" b="1" i="0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 Demir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-14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Charité </a:t>
            </a:r>
            <a:r>
              <a:rPr kumimoji="0" lang="en-GB" sz="800" b="0" i="1" u="none" strike="noStrike" kern="1200" cap="none" spc="-14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Universitaetsmedizin</a:t>
            </a:r>
            <a:br>
              <a:rPr lang="en-GB" sz="800" i="1" spc="-14" dirty="0">
                <a:solidFill>
                  <a:schemeClr val="accent6"/>
                </a:solidFill>
                <a:latin typeface="Opella Sans"/>
                <a:cs typeface="Opella Serif" pitchFamily="2" charset="77"/>
              </a:rPr>
            </a:br>
            <a:r>
              <a:rPr kumimoji="0" lang="en-GB" sz="800" b="0" i="1" u="none" strike="noStrike" kern="1200" cap="none" spc="-14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Berlin, Germany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FB7CEA9-49EA-F1FB-FE6A-E21C0A098BA6}"/>
              </a:ext>
            </a:extLst>
          </p:cNvPr>
          <p:cNvGrpSpPr/>
          <p:nvPr/>
        </p:nvGrpSpPr>
        <p:grpSpPr>
          <a:xfrm>
            <a:off x="207633" y="7989362"/>
            <a:ext cx="6436357" cy="1842441"/>
            <a:chOff x="201537" y="8635499"/>
            <a:chExt cx="6436357" cy="12590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B8D911BA-D268-49B8-03C3-3582A55EF2C2}"/>
                </a:ext>
              </a:extLst>
            </p:cNvPr>
            <p:cNvSpPr/>
            <p:nvPr/>
          </p:nvSpPr>
          <p:spPr>
            <a:xfrm>
              <a:off x="201537" y="8667362"/>
              <a:ext cx="6436357" cy="1227186"/>
            </a:xfrm>
            <a:prstGeom prst="roundRect">
              <a:avLst>
                <a:gd name="adj" fmla="val 5099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45720" rIns="36000" bIns="72000" rtlCol="0" anchor="b" anchorCtr="0">
              <a:noAutofit/>
            </a:bodyPr>
            <a:lstStyle/>
            <a:p>
              <a:pPr marL="180000" indent="-180000" defTabSz="914400">
                <a:spcBef>
                  <a:spcPts val="200"/>
                </a:spcBef>
                <a:buFont typeface="+mj-lt"/>
                <a:buAutoNum type="arabicPeriod"/>
              </a:pPr>
              <a:r>
                <a:rPr lang="en-IN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EXCEL is a randomized, double-blinded, placebo-controlled phase 4 clinical trial in MASLD patients associated with comorbidities</a:t>
              </a:r>
            </a:p>
            <a:p>
              <a:pPr marL="180000" indent="-180000" defTabSz="914400">
                <a:spcBef>
                  <a:spcPts val="200"/>
                </a:spcBef>
                <a:buFont typeface="+mj-lt"/>
                <a:buAutoNum type="arabicPeriod"/>
              </a:pPr>
              <a:r>
                <a:rPr lang="en-US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First study to use </a:t>
              </a:r>
              <a:r>
                <a:rPr lang="en-US" sz="1100" kern="0" spc="-20" dirty="0" err="1">
                  <a:solidFill>
                    <a:schemeClr val="tx2"/>
                  </a:solidFill>
                  <a:latin typeface="Opella Sans"/>
                  <a:cs typeface="Opella Sans"/>
                </a:rPr>
                <a:t>FibroScan</a:t>
              </a:r>
              <a:r>
                <a:rPr lang="en-US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® CAP score to access liver steatosis and CLDQ-MASLD/MASH to assess QoL improvement</a:t>
              </a:r>
              <a:endParaRPr lang="en-IN" sz="1100" kern="0" spc="-20" dirty="0">
                <a:solidFill>
                  <a:schemeClr val="tx2"/>
                </a:solidFill>
                <a:latin typeface="Opella Sans"/>
                <a:cs typeface="Opella Sans"/>
              </a:endParaRPr>
            </a:p>
            <a:p>
              <a:pPr marL="180000" indent="-180000" defTabSz="914400">
                <a:spcBef>
                  <a:spcPts val="200"/>
                </a:spcBef>
                <a:buFont typeface="+mj-lt"/>
                <a:buAutoNum type="arabicPeriod"/>
              </a:pPr>
              <a:r>
                <a:rPr lang="en-US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First placebo-controlled study to assess patient satisfaction with treatment effectiveness for </a:t>
              </a:r>
              <a:br>
                <a:rPr lang="en-US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</a:br>
              <a:r>
                <a:rPr lang="en-US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6 months</a:t>
              </a:r>
            </a:p>
            <a:p>
              <a:pPr marL="180000" indent="-180000" defTabSz="914400">
                <a:spcBef>
                  <a:spcPts val="200"/>
                </a:spcBef>
                <a:buFont typeface="+mj-lt"/>
                <a:buAutoNum type="arabicPeriod"/>
              </a:pPr>
              <a:r>
                <a:rPr lang="en-IN" sz="1100" kern="0" spc="-20" dirty="0">
                  <a:solidFill>
                    <a:schemeClr val="tx2"/>
                  </a:solidFill>
                  <a:latin typeface="Opella Sans"/>
                  <a:cs typeface="Opella Sans"/>
                </a:rPr>
                <a:t>First RCT to evaluate EPL with patient’s SoC to ensure realistic assessment in real world environment 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EE541A00-C766-EA99-89B6-B95F5143327E}"/>
                </a:ext>
              </a:extLst>
            </p:cNvPr>
            <p:cNvSpPr txBox="1">
              <a:spLocks/>
            </p:cNvSpPr>
            <p:nvPr/>
          </p:nvSpPr>
          <p:spPr>
            <a:xfrm>
              <a:off x="201540" y="8635499"/>
              <a:ext cx="6436354" cy="182349"/>
            </a:xfrm>
            <a:prstGeom prst="roundRect">
              <a:avLst>
                <a:gd name="adj" fmla="val 189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0" bIns="0" rtlCol="0" anchor="ctr"/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cap="none" spc="0" normalizeH="0" baseline="0">
                  <a:ln>
                    <a:noFill/>
                  </a:ln>
                  <a:solidFill>
                    <a:srgbClr val="F7EFE6"/>
                  </a:solidFill>
                  <a:effectLst/>
                  <a:uLnTx/>
                  <a:uFillTx/>
                  <a:latin typeface="Opella Sans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IN" dirty="0">
                  <a:solidFill>
                    <a:srgbClr val="FF78D2"/>
                  </a:solidFill>
                </a:rPr>
                <a:t>The efficacy and safety of EPLs was assessed in EXCEL clinical trial</a:t>
              </a:r>
              <a:r>
                <a:rPr lang="en-IN" baseline="30000" dirty="0">
                  <a:solidFill>
                    <a:srgbClr val="FF78D2"/>
                  </a:solidFill>
                </a:rPr>
                <a:t>8</a:t>
              </a:r>
            </a:p>
          </p:txBody>
        </p:sp>
      </p:grpSp>
      <p:sp>
        <p:nvSpPr>
          <p:cNvPr id="300" name="Rectangle: Rounded Corners 299">
            <a:extLst>
              <a:ext uri="{FF2B5EF4-FFF2-40B4-BE49-F238E27FC236}">
                <a16:creationId xmlns:a16="http://schemas.microsoft.com/office/drawing/2014/main" id="{56592C83-6D26-0C9C-7167-D787190833FC}"/>
              </a:ext>
            </a:extLst>
          </p:cNvPr>
          <p:cNvSpPr>
            <a:spLocks/>
          </p:cNvSpPr>
          <p:nvPr/>
        </p:nvSpPr>
        <p:spPr>
          <a:xfrm>
            <a:off x="201539" y="4388695"/>
            <a:ext cx="6450563" cy="310666"/>
          </a:xfrm>
          <a:prstGeom prst="roundRect">
            <a:avLst>
              <a:gd name="adj" fmla="val 113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EASL–EASD–EASO clinical practice guidelines for management of MASLD</a:t>
            </a:r>
            <a:r>
              <a:rPr kumimoji="0" lang="en-IN" sz="1200" b="1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7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F0C1250A-78D0-1195-8226-CAF321F3C5F9}"/>
              </a:ext>
            </a:extLst>
          </p:cNvPr>
          <p:cNvSpPr txBox="1"/>
          <p:nvPr/>
        </p:nvSpPr>
        <p:spPr>
          <a:xfrm>
            <a:off x="210023" y="6449122"/>
            <a:ext cx="5703432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en-IN" sz="1100" b="1" dirty="0">
                <a:solidFill>
                  <a:srgbClr val="042B0B"/>
                </a:solidFill>
              </a:rPr>
              <a:t>Pharmacological </a:t>
            </a: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ea typeface="+mn-ea"/>
                <a:cs typeface="Opella Sans"/>
              </a:rPr>
              <a:t>(</a:t>
            </a:r>
            <a:r>
              <a:rPr kumimoji="0" lang="en-IN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ea typeface="+mn-ea"/>
                <a:cs typeface="Opella Sans"/>
              </a:rPr>
              <a:t>LoE</a:t>
            </a: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ea typeface="+mn-ea"/>
                <a:cs typeface="Opella Sans"/>
              </a:rPr>
              <a:t> 2, strong recommendation, strong consensus)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3E8F739E-5916-583D-2B66-EC94F747A552}"/>
              </a:ext>
            </a:extLst>
          </p:cNvPr>
          <p:cNvSpPr txBox="1"/>
          <p:nvPr/>
        </p:nvSpPr>
        <p:spPr>
          <a:xfrm>
            <a:off x="201539" y="4728027"/>
            <a:ext cx="5631275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en-IN" sz="1100" b="1" dirty="0">
                <a:solidFill>
                  <a:srgbClr val="042B0B"/>
                </a:solidFill>
              </a:rPr>
              <a:t>Non-pharmacological (</a:t>
            </a:r>
            <a:r>
              <a:rPr lang="en-IN" sz="1100" b="1" dirty="0" err="1">
                <a:solidFill>
                  <a:srgbClr val="042B0B"/>
                </a:solidFill>
              </a:rPr>
              <a:t>LoE</a:t>
            </a:r>
            <a:r>
              <a:rPr lang="en-IN" sz="1100" b="1" dirty="0">
                <a:solidFill>
                  <a:srgbClr val="042B0B"/>
                </a:solidFill>
              </a:rPr>
              <a:t> 1, strong recommendation, strong consensus)</a:t>
            </a:r>
          </a:p>
        </p:txBody>
      </p:sp>
      <p:pic>
        <p:nvPicPr>
          <p:cNvPr id="360" name="Picture 359" descr="A circle of food and dairy products&#10;&#10;AI-generated content may be incorrect.">
            <a:extLst>
              <a:ext uri="{FF2B5EF4-FFF2-40B4-BE49-F238E27FC236}">
                <a16:creationId xmlns:a16="http://schemas.microsoft.com/office/drawing/2014/main" id="{67F6CE92-96B7-775C-9107-8313FC847D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307" y="5034318"/>
            <a:ext cx="1095244" cy="821909"/>
          </a:xfrm>
          <a:prstGeom prst="rect">
            <a:avLst/>
          </a:prstGeom>
        </p:spPr>
      </p:pic>
      <p:sp>
        <p:nvSpPr>
          <p:cNvPr id="368" name="TextBox 367">
            <a:extLst>
              <a:ext uri="{FF2B5EF4-FFF2-40B4-BE49-F238E27FC236}">
                <a16:creationId xmlns:a16="http://schemas.microsoft.com/office/drawing/2014/main" id="{A27B9BFD-579E-1AC4-4DF0-AA506240E8EB}"/>
              </a:ext>
            </a:extLst>
          </p:cNvPr>
          <p:cNvSpPr txBox="1"/>
          <p:nvPr/>
        </p:nvSpPr>
        <p:spPr>
          <a:xfrm>
            <a:off x="1148330" y="5263207"/>
            <a:ext cx="980118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en-US" sz="1200" b="1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3-5%</a:t>
            </a:r>
          </a:p>
          <a:p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weight reduction</a:t>
            </a:r>
            <a:endParaRPr lang="en-US" sz="600" dirty="0"/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7C0AA909-25E4-DE4A-831E-86F067DF24F3}"/>
              </a:ext>
            </a:extLst>
          </p:cNvPr>
          <p:cNvSpPr txBox="1"/>
          <p:nvPr/>
        </p:nvSpPr>
        <p:spPr>
          <a:xfrm>
            <a:off x="3332189" y="5201651"/>
            <a:ext cx="1095244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000" spc="-20" dirty="0">
                <a:solidFill>
                  <a:srgbClr val="042B0B"/>
                </a:solidFill>
                <a:latin typeface="Opella Sans"/>
                <a:cs typeface="Opella Sans"/>
              </a:rPr>
              <a:t>U</a:t>
            </a:r>
            <a:r>
              <a:rPr kumimoji="0" lang="en-US" sz="1000" b="0" i="0" u="none" strike="noStrike" kern="1200" cap="none" spc="-20" normalizeH="0" baseline="0" noProof="0" dirty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nprocessed</a:t>
            </a:r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/</a:t>
            </a:r>
            <a:b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</a:br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minimally</a:t>
            </a:r>
            <a:b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</a:br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processed foods</a:t>
            </a:r>
            <a:endParaRPr lang="en-US" sz="1000" dirty="0"/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CC358A0E-79E0-D9BB-E6AB-59294BD3A7FA}"/>
              </a:ext>
            </a:extLst>
          </p:cNvPr>
          <p:cNvSpPr txBox="1"/>
          <p:nvPr/>
        </p:nvSpPr>
        <p:spPr>
          <a:xfrm>
            <a:off x="5500834" y="5254776"/>
            <a:ext cx="1150461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en-US" sz="1100" b="1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&gt;150 min</a:t>
            </a:r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/week or </a:t>
            </a:r>
            <a:b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</a:br>
            <a:r>
              <a:rPr kumimoji="0" lang="en-US" sz="1200" b="1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75 min</a:t>
            </a:r>
            <a:r>
              <a:rPr kumimoji="0" lang="en-US" sz="1000" b="0" i="0" u="none" strike="noStrike" kern="120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/week of activity</a:t>
            </a:r>
            <a:endParaRPr lang="en-US" sz="1000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474624D-9A5D-943C-D783-2E1A23A7A571}"/>
              </a:ext>
            </a:extLst>
          </p:cNvPr>
          <p:cNvSpPr>
            <a:spLocks/>
          </p:cNvSpPr>
          <p:nvPr/>
        </p:nvSpPr>
        <p:spPr>
          <a:xfrm>
            <a:off x="207483" y="2159226"/>
            <a:ext cx="6444790" cy="2129483"/>
          </a:xfrm>
          <a:prstGeom prst="roundRect">
            <a:avLst>
              <a:gd name="adj" fmla="val 2854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dirty="0">
              <a:solidFill>
                <a:srgbClr val="F7EFE6"/>
              </a:solidFill>
              <a:latin typeface="Opella Sans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DF8A135-C5CA-CA82-CB18-795D4A726386}"/>
              </a:ext>
            </a:extLst>
          </p:cNvPr>
          <p:cNvSpPr>
            <a:spLocks/>
          </p:cNvSpPr>
          <p:nvPr/>
        </p:nvSpPr>
        <p:spPr>
          <a:xfrm>
            <a:off x="4297850" y="2159226"/>
            <a:ext cx="2354423" cy="2129483"/>
          </a:xfrm>
          <a:prstGeom prst="roundRect">
            <a:avLst>
              <a:gd name="adj" fmla="val 2574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t" anchorCtr="0">
            <a:noAutofit/>
          </a:bodyPr>
          <a:lstStyle/>
          <a:p>
            <a:endParaRPr lang="en-US" spc="-2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8CEE1BF-A59F-631C-1B5B-1EBACF096793}"/>
              </a:ext>
            </a:extLst>
          </p:cNvPr>
          <p:cNvSpPr txBox="1"/>
          <p:nvPr/>
        </p:nvSpPr>
        <p:spPr>
          <a:xfrm>
            <a:off x="4379695" y="2563943"/>
            <a:ext cx="2052000" cy="13712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000" spc="-20" dirty="0">
                <a:solidFill>
                  <a:schemeClr val="accent3"/>
                </a:solidFill>
              </a:rPr>
              <a:t>Projected prevalence of MASLD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0DC9EF-42AA-133A-6606-6C7F0083097C}"/>
              </a:ext>
            </a:extLst>
          </p:cNvPr>
          <p:cNvSpPr txBox="1"/>
          <p:nvPr/>
        </p:nvSpPr>
        <p:spPr>
          <a:xfrm>
            <a:off x="4379695" y="2227118"/>
            <a:ext cx="2139872" cy="275082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r>
              <a:rPr lang="en-GB" sz="1100" b="1" spc="-20" dirty="0">
                <a:solidFill>
                  <a:schemeClr val="bg2"/>
                </a:solidFill>
                <a:latin typeface="+mj-lt"/>
              </a:rPr>
              <a:t>Pooled prevalence of MASLD</a:t>
            </a:r>
            <a:br>
              <a:rPr lang="en-GB" sz="1100" b="1" spc="-20" dirty="0">
                <a:solidFill>
                  <a:schemeClr val="bg2"/>
                </a:solidFill>
                <a:latin typeface="+mj-lt"/>
              </a:rPr>
            </a:br>
            <a:r>
              <a:rPr lang="en-GB" sz="1100" b="1" spc="-20" dirty="0">
                <a:solidFill>
                  <a:schemeClr val="bg2"/>
                </a:solidFill>
                <a:latin typeface="+mj-lt"/>
              </a:rPr>
              <a:t>(1990–2019): 30.05%</a:t>
            </a:r>
            <a:r>
              <a:rPr lang="en-GB" sz="1100" b="1" spc="-20" baseline="300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5A3A0C-06FA-DC41-4B55-56A1DBE7A499}"/>
              </a:ext>
            </a:extLst>
          </p:cNvPr>
          <p:cNvSpPr txBox="1"/>
          <p:nvPr/>
        </p:nvSpPr>
        <p:spPr>
          <a:xfrm>
            <a:off x="4379695" y="3967366"/>
            <a:ext cx="2072633" cy="25144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000" spc="-20" dirty="0">
                <a:solidFill>
                  <a:schemeClr val="accent3"/>
                </a:solidFill>
              </a:rPr>
              <a:t>This rapid increase could be due to pandemic of obesity and T2DM</a:t>
            </a:r>
            <a:r>
              <a:rPr lang="en-US" sz="1000" spc="-20" baseline="30000" dirty="0">
                <a:solidFill>
                  <a:schemeClr val="accent3"/>
                </a:solidFill>
              </a:rPr>
              <a:t>3,5,6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D0E1A45-4777-9DD0-148F-7392C75634B2}"/>
              </a:ext>
            </a:extLst>
          </p:cNvPr>
          <p:cNvSpPr txBox="1"/>
          <p:nvPr/>
        </p:nvSpPr>
        <p:spPr>
          <a:xfrm>
            <a:off x="4650478" y="3091878"/>
            <a:ext cx="308237" cy="16269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000" b="1" dirty="0">
                <a:solidFill>
                  <a:srgbClr val="042B0B"/>
                </a:solidFill>
              </a:rPr>
              <a:t>25%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1A2FFE-D475-2725-04E4-58556611187B}"/>
              </a:ext>
            </a:extLst>
          </p:cNvPr>
          <p:cNvSpPr txBox="1"/>
          <p:nvPr/>
        </p:nvSpPr>
        <p:spPr>
          <a:xfrm>
            <a:off x="5454688" y="2992107"/>
            <a:ext cx="330316" cy="14790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000" b="1" dirty="0">
                <a:solidFill>
                  <a:srgbClr val="042B0B"/>
                </a:solidFill>
              </a:rPr>
              <a:t>30%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9BBBF7E-29D3-9A2A-D861-C1039EFB1DAA}"/>
              </a:ext>
            </a:extLst>
          </p:cNvPr>
          <p:cNvSpPr txBox="1"/>
          <p:nvPr/>
        </p:nvSpPr>
        <p:spPr>
          <a:xfrm>
            <a:off x="6060142" y="3398765"/>
            <a:ext cx="424138" cy="13445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000" b="1" dirty="0">
                <a:solidFill>
                  <a:srgbClr val="042B0B"/>
                </a:solidFill>
              </a:rPr>
              <a:t>55%</a:t>
            </a:r>
          </a:p>
        </p:txBody>
      </p:sp>
      <p:sp>
        <p:nvSpPr>
          <p:cNvPr id="119" name="Rectangle: Top Corners Rounded 64">
            <a:extLst>
              <a:ext uri="{FF2B5EF4-FFF2-40B4-BE49-F238E27FC236}">
                <a16:creationId xmlns:a16="http://schemas.microsoft.com/office/drawing/2014/main" id="{322F3E7E-3806-200A-309A-0B8510273C43}"/>
              </a:ext>
            </a:extLst>
          </p:cNvPr>
          <p:cNvSpPr/>
          <p:nvPr/>
        </p:nvSpPr>
        <p:spPr>
          <a:xfrm>
            <a:off x="201539" y="5957438"/>
            <a:ext cx="6446911" cy="437575"/>
          </a:xfrm>
          <a:prstGeom prst="roundRect">
            <a:avLst>
              <a:gd name="adj" fmla="val 7696"/>
            </a:avLst>
          </a:prstGeom>
          <a:solidFill>
            <a:srgbClr val="CDD5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45720" rIns="72000" bIns="4572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i="0" u="none" strike="noStrike" kern="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Long-term goal: Quality of life and survival; Cardiometabolic benefits; Prevention of cirrhosis, HCC, T2DM, Cardiovascular diseases</a:t>
            </a:r>
          </a:p>
        </p:txBody>
      </p:sp>
      <p:sp>
        <p:nvSpPr>
          <p:cNvPr id="26" name="Title 30">
            <a:extLst>
              <a:ext uri="{FF2B5EF4-FFF2-40B4-BE49-F238E27FC236}">
                <a16:creationId xmlns:a16="http://schemas.microsoft.com/office/drawing/2014/main" id="{D97A755A-54EE-56C0-873A-7E369629971D}"/>
              </a:ext>
            </a:extLst>
          </p:cNvPr>
          <p:cNvSpPr txBox="1">
            <a:spLocks/>
          </p:cNvSpPr>
          <p:nvPr/>
        </p:nvSpPr>
        <p:spPr>
          <a:xfrm>
            <a:off x="201539" y="210491"/>
            <a:ext cx="4448939" cy="762091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000" b="1" i="0" u="none" strike="noStrike" kern="1200" cap="none" spc="-80" normalizeH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</a:rPr>
              <a:t>Evolving horizons in MASLD - Integrating lifestyle, pharmacology, and patient-</a:t>
            </a:r>
            <a:r>
              <a:rPr kumimoji="0" lang="en-IN" sz="2000" b="1" i="0" u="none" strike="noStrike" kern="1200" cap="none" spc="-80" normalizeH="0" noProof="0" dirty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</a:rPr>
              <a:t>centered</a:t>
            </a:r>
            <a:r>
              <a:rPr kumimoji="0" lang="en-IN" sz="2000" b="1" i="0" u="none" strike="noStrike" kern="1200" cap="none" spc="-80" normalizeH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</a:rPr>
              <a:t> outcomes</a:t>
            </a:r>
            <a:endParaRPr kumimoji="0" lang="en-US" sz="2000" b="1" i="0" u="none" strike="noStrike" kern="1200" cap="none" spc="-80" normalizeH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j-ea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E93C016F-33AA-78DD-2448-B975CD567E60}"/>
              </a:ext>
            </a:extLst>
          </p:cNvPr>
          <p:cNvSpPr txBox="1"/>
          <p:nvPr/>
        </p:nvSpPr>
        <p:spPr>
          <a:xfrm>
            <a:off x="274425" y="2221022"/>
            <a:ext cx="376628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>
              <a:spcAft>
                <a:spcPts val="300"/>
              </a:spcAft>
            </a:pPr>
            <a:r>
              <a:rPr lang="pl-PL" sz="1100" b="1" i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Opella Sans"/>
              </a:rPr>
              <a:t>At least 1 among 5 cardiometabolic criteria</a:t>
            </a:r>
            <a:r>
              <a:rPr lang="en-IN" sz="1100" b="1" i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Opella Sans"/>
              </a:rPr>
              <a:t> for MASLD</a:t>
            </a:r>
            <a:r>
              <a:rPr kumimoji="0" lang="en-IN" sz="1100" b="1" i="0" u="none" strike="noStrike" kern="120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</a:rPr>
              <a:t>1</a:t>
            </a:r>
            <a:r>
              <a:rPr lang="pl-PL" sz="1100" b="1" i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Opella Sans"/>
              </a:rPr>
              <a:t>:</a:t>
            </a: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EC1DFC50-9E0D-0BA8-900A-0E0EF3D6B41A}"/>
              </a:ext>
            </a:extLst>
          </p:cNvPr>
          <p:cNvSpPr/>
          <p:nvPr/>
        </p:nvSpPr>
        <p:spPr>
          <a:xfrm>
            <a:off x="4490974" y="2585436"/>
            <a:ext cx="2072632" cy="1026447"/>
          </a:xfrm>
          <a:custGeom>
            <a:avLst/>
            <a:gdLst>
              <a:gd name="connsiteX0" fmla="*/ 0 w 2026446"/>
              <a:gd name="connsiteY0" fmla="*/ 1018431 h 1026447"/>
              <a:gd name="connsiteX1" fmla="*/ 1849418 w 2026446"/>
              <a:gd name="connsiteY1" fmla="*/ 154118 h 1026447"/>
              <a:gd name="connsiteX2" fmla="*/ 1734871 w 2026446"/>
              <a:gd name="connsiteY2" fmla="*/ 127043 h 1026447"/>
              <a:gd name="connsiteX3" fmla="*/ 2007702 w 2026446"/>
              <a:gd name="connsiteY3" fmla="*/ 0 h 1026447"/>
              <a:gd name="connsiteX4" fmla="*/ 2026446 w 2026446"/>
              <a:gd name="connsiteY4" fmla="*/ 297823 h 1026447"/>
              <a:gd name="connsiteX5" fmla="*/ 1951470 w 2026446"/>
              <a:gd name="connsiteY5" fmla="*/ 214516 h 1026447"/>
              <a:gd name="connsiteX6" fmla="*/ 0 w 2026446"/>
              <a:gd name="connsiteY6" fmla="*/ 1018431 h 1026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6446" h="1026447">
                <a:moveTo>
                  <a:pt x="0" y="1018431"/>
                </a:moveTo>
                <a:cubicBezTo>
                  <a:pt x="0" y="1018431"/>
                  <a:pt x="1178796" y="1087159"/>
                  <a:pt x="1849418" y="154118"/>
                </a:cubicBezTo>
                <a:lnTo>
                  <a:pt x="1734871" y="127043"/>
                </a:lnTo>
                <a:lnTo>
                  <a:pt x="2007702" y="0"/>
                </a:lnTo>
                <a:lnTo>
                  <a:pt x="2026446" y="297823"/>
                </a:lnTo>
                <a:lnTo>
                  <a:pt x="1951470" y="214516"/>
                </a:lnTo>
                <a:cubicBezTo>
                  <a:pt x="1951470" y="214516"/>
                  <a:pt x="1297509" y="1120482"/>
                  <a:pt x="0" y="1018431"/>
                </a:cubicBezTo>
                <a:close/>
              </a:path>
            </a:pathLst>
          </a:custGeom>
          <a:solidFill>
            <a:schemeClr val="accent6"/>
          </a:solidFill>
          <a:ln w="207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00"/>
          </a:p>
        </p:txBody>
      </p: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D6AF0D95-C359-5C4A-31AD-68886D966E78}"/>
              </a:ext>
            </a:extLst>
          </p:cNvPr>
          <p:cNvGrpSpPr/>
          <p:nvPr/>
        </p:nvGrpSpPr>
        <p:grpSpPr>
          <a:xfrm>
            <a:off x="4394314" y="3309693"/>
            <a:ext cx="548709" cy="548710"/>
            <a:chOff x="4419255" y="3368925"/>
            <a:chExt cx="498826" cy="498827"/>
          </a:xfrm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5EA209CA-D522-0BA4-EE6B-700F45D9FD63}"/>
                </a:ext>
              </a:extLst>
            </p:cNvPr>
            <p:cNvSpPr/>
            <p:nvPr/>
          </p:nvSpPr>
          <p:spPr>
            <a:xfrm>
              <a:off x="4425415" y="3375085"/>
              <a:ext cx="487254" cy="487254"/>
            </a:xfrm>
            <a:custGeom>
              <a:avLst/>
              <a:gdLst>
                <a:gd name="connsiteX0" fmla="*/ 170780 w 170779"/>
                <a:gd name="connsiteY0" fmla="*/ 85390 h 170779"/>
                <a:gd name="connsiteX1" fmla="*/ 85390 w 170779"/>
                <a:gd name="connsiteY1" fmla="*/ 170780 h 170779"/>
                <a:gd name="connsiteX2" fmla="*/ 0 w 170779"/>
                <a:gd name="connsiteY2" fmla="*/ 85390 h 170779"/>
                <a:gd name="connsiteX3" fmla="*/ 85390 w 170779"/>
                <a:gd name="connsiteY3" fmla="*/ 0 h 170779"/>
                <a:gd name="connsiteX4" fmla="*/ 170780 w 170779"/>
                <a:gd name="connsiteY4" fmla="*/ 85390 h 17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79" h="170779">
                  <a:moveTo>
                    <a:pt x="170780" y="85390"/>
                  </a:moveTo>
                  <a:cubicBezTo>
                    <a:pt x="170780" y="132549"/>
                    <a:pt x="132549" y="170780"/>
                    <a:pt x="85390" y="170780"/>
                  </a:cubicBezTo>
                  <a:cubicBezTo>
                    <a:pt x="38230" y="170780"/>
                    <a:pt x="0" y="132549"/>
                    <a:pt x="0" y="85390"/>
                  </a:cubicBezTo>
                  <a:cubicBezTo>
                    <a:pt x="0" y="38230"/>
                    <a:pt x="38230" y="0"/>
                    <a:pt x="85390" y="0"/>
                  </a:cubicBezTo>
                  <a:cubicBezTo>
                    <a:pt x="132549" y="0"/>
                    <a:pt x="170780" y="38230"/>
                    <a:pt x="170780" y="85390"/>
                  </a:cubicBezTo>
                  <a:close/>
                </a:path>
              </a:pathLst>
            </a:custGeom>
            <a:solidFill>
              <a:schemeClr val="accent6"/>
            </a:solidFill>
            <a:ln w="62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47" name="object 27">
              <a:extLst>
                <a:ext uri="{FF2B5EF4-FFF2-40B4-BE49-F238E27FC236}">
                  <a16:creationId xmlns:a16="http://schemas.microsoft.com/office/drawing/2014/main" id="{47BEAEE5-B88F-3AF5-0374-F05AB0EE71DB}"/>
                </a:ext>
              </a:extLst>
            </p:cNvPr>
            <p:cNvSpPr txBox="1"/>
            <p:nvPr/>
          </p:nvSpPr>
          <p:spPr>
            <a:xfrm>
              <a:off x="4439402" y="3527459"/>
              <a:ext cx="459281" cy="182506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5"/>
                </a:spcBef>
                <a:tabLst>
                  <a:tab pos="3077210" algn="l"/>
                </a:tabLst>
              </a:pPr>
              <a:r>
                <a:rPr sz="1000" b="1" spc="-20" dirty="0">
                  <a:solidFill>
                    <a:srgbClr val="042B0B"/>
                  </a:solidFill>
                  <a:cs typeface="Calibri"/>
                </a:rPr>
                <a:t>201</a:t>
              </a:r>
              <a:r>
                <a:rPr lang="en-IN" sz="1000" b="1" spc="-20" dirty="0">
                  <a:solidFill>
                    <a:srgbClr val="042B0B"/>
                  </a:solidFill>
                  <a:cs typeface="Calibri"/>
                </a:rPr>
                <a:t>6</a:t>
              </a:r>
              <a:r>
                <a:rPr kumimoji="0" lang="en-IN" sz="1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ea typeface="+mn-ea"/>
                  <a:cs typeface="Opella Sans"/>
                </a:rPr>
                <a:t>3</a:t>
              </a:r>
              <a:endParaRPr sz="1000" baseline="1388" dirty="0">
                <a:solidFill>
                  <a:srgbClr val="042B0B"/>
                </a:solidFill>
                <a:cs typeface="Calibri"/>
              </a:endParaRPr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255B17BA-90BE-7DB6-465F-B288805C15BF}"/>
                </a:ext>
              </a:extLst>
            </p:cNvPr>
            <p:cNvSpPr/>
            <p:nvPr/>
          </p:nvSpPr>
          <p:spPr>
            <a:xfrm>
              <a:off x="4419255" y="3368925"/>
              <a:ext cx="498806" cy="498827"/>
            </a:xfrm>
            <a:custGeom>
              <a:avLst/>
              <a:gdLst>
                <a:gd name="connsiteX0" fmla="*/ 498807 w 498806"/>
                <a:gd name="connsiteY0" fmla="*/ 249414 h 498827"/>
                <a:gd name="connsiteX1" fmla="*/ 249393 w 498806"/>
                <a:gd name="connsiteY1" fmla="*/ 498827 h 498827"/>
                <a:gd name="connsiteX2" fmla="*/ 0 w 498806"/>
                <a:gd name="connsiteY2" fmla="*/ 249414 h 498827"/>
                <a:gd name="connsiteX3" fmla="*/ 249414 w 498806"/>
                <a:gd name="connsiteY3" fmla="*/ 0 h 498827"/>
                <a:gd name="connsiteX4" fmla="*/ 249414 w 498806"/>
                <a:gd name="connsiteY4" fmla="*/ 0 h 49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806" h="498827">
                  <a:moveTo>
                    <a:pt x="498807" y="249414"/>
                  </a:moveTo>
                  <a:cubicBezTo>
                    <a:pt x="498807" y="387159"/>
                    <a:pt x="387139" y="498827"/>
                    <a:pt x="249393" y="498827"/>
                  </a:cubicBezTo>
                  <a:cubicBezTo>
                    <a:pt x="111647" y="498827"/>
                    <a:pt x="0" y="387159"/>
                    <a:pt x="0" y="249414"/>
                  </a:cubicBezTo>
                  <a:cubicBezTo>
                    <a:pt x="0" y="111668"/>
                    <a:pt x="111668" y="0"/>
                    <a:pt x="249414" y="0"/>
                  </a:cubicBezTo>
                  <a:lnTo>
                    <a:pt x="249414" y="0"/>
                  </a:lnTo>
                </a:path>
              </a:pathLst>
            </a:custGeom>
            <a:noFill/>
            <a:ln w="19050" cap="sq">
              <a:solidFill>
                <a:schemeClr val="accent4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68255655-9F5F-7716-3FE1-83DAF16374D9}"/>
                </a:ext>
              </a:extLst>
            </p:cNvPr>
            <p:cNvSpPr/>
            <p:nvPr/>
          </p:nvSpPr>
          <p:spPr>
            <a:xfrm>
              <a:off x="4668668" y="3368925"/>
              <a:ext cx="249413" cy="249413"/>
            </a:xfrm>
            <a:custGeom>
              <a:avLst/>
              <a:gdLst>
                <a:gd name="connsiteX0" fmla="*/ 0 w 249413"/>
                <a:gd name="connsiteY0" fmla="*/ 0 h 249413"/>
                <a:gd name="connsiteX1" fmla="*/ 249414 w 249413"/>
                <a:gd name="connsiteY1" fmla="*/ 249414 h 249413"/>
                <a:gd name="connsiteX2" fmla="*/ 249414 w 249413"/>
                <a:gd name="connsiteY2" fmla="*/ 249414 h 24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9413" h="249413">
                  <a:moveTo>
                    <a:pt x="0" y="0"/>
                  </a:moveTo>
                  <a:cubicBezTo>
                    <a:pt x="137746" y="0"/>
                    <a:pt x="249414" y="111668"/>
                    <a:pt x="249414" y="249414"/>
                  </a:cubicBezTo>
                  <a:lnTo>
                    <a:pt x="249414" y="249414"/>
                  </a:lnTo>
                </a:path>
              </a:pathLst>
            </a:custGeom>
            <a:noFill/>
            <a:ln w="76200" cap="sq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 sz="1000"/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7301AF6E-B91A-9E04-A03A-521B78E28FE2}"/>
              </a:ext>
            </a:extLst>
          </p:cNvPr>
          <p:cNvGrpSpPr/>
          <p:nvPr/>
        </p:nvGrpSpPr>
        <p:grpSpPr>
          <a:xfrm>
            <a:off x="5179659" y="3203872"/>
            <a:ext cx="535979" cy="535979"/>
            <a:chOff x="5215451" y="3247284"/>
            <a:chExt cx="487254" cy="487254"/>
          </a:xfrm>
        </p:grpSpPr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7A37D96B-E657-819E-2140-A350E95300BE}"/>
                </a:ext>
              </a:extLst>
            </p:cNvPr>
            <p:cNvSpPr>
              <a:spLocks/>
            </p:cNvSpPr>
            <p:nvPr/>
          </p:nvSpPr>
          <p:spPr>
            <a:xfrm>
              <a:off x="5215451" y="3247284"/>
              <a:ext cx="487254" cy="487254"/>
            </a:xfrm>
            <a:custGeom>
              <a:avLst/>
              <a:gdLst>
                <a:gd name="connsiteX0" fmla="*/ 229095 w 229094"/>
                <a:gd name="connsiteY0" fmla="*/ 114547 h 229094"/>
                <a:gd name="connsiteX1" fmla="*/ 114547 w 229094"/>
                <a:gd name="connsiteY1" fmla="*/ 229095 h 229094"/>
                <a:gd name="connsiteX2" fmla="*/ 0 w 229094"/>
                <a:gd name="connsiteY2" fmla="*/ 114547 h 229094"/>
                <a:gd name="connsiteX3" fmla="*/ 114547 w 229094"/>
                <a:gd name="connsiteY3" fmla="*/ 0 h 229094"/>
                <a:gd name="connsiteX4" fmla="*/ 229095 w 229094"/>
                <a:gd name="connsiteY4" fmla="*/ 114547 h 22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094" h="229094">
                  <a:moveTo>
                    <a:pt x="229095" y="114547"/>
                  </a:moveTo>
                  <a:cubicBezTo>
                    <a:pt x="229095" y="177810"/>
                    <a:pt x="177810" y="229095"/>
                    <a:pt x="114547" y="229095"/>
                  </a:cubicBezTo>
                  <a:cubicBezTo>
                    <a:pt x="51285" y="229095"/>
                    <a:pt x="0" y="177810"/>
                    <a:pt x="0" y="114547"/>
                  </a:cubicBezTo>
                  <a:cubicBezTo>
                    <a:pt x="0" y="51285"/>
                    <a:pt x="51285" y="0"/>
                    <a:pt x="114547" y="0"/>
                  </a:cubicBezTo>
                  <a:cubicBezTo>
                    <a:pt x="177810" y="0"/>
                    <a:pt x="229095" y="51285"/>
                    <a:pt x="229095" y="114547"/>
                  </a:cubicBezTo>
                  <a:close/>
                </a:path>
              </a:pathLst>
            </a:custGeom>
            <a:solidFill>
              <a:schemeClr val="accent6"/>
            </a:solidFill>
            <a:ln w="8301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48" name="object 27">
              <a:extLst>
                <a:ext uri="{FF2B5EF4-FFF2-40B4-BE49-F238E27FC236}">
                  <a16:creationId xmlns:a16="http://schemas.microsoft.com/office/drawing/2014/main" id="{5D8A5B27-9B46-1136-2ADF-00B1E9D8B4ED}"/>
                </a:ext>
              </a:extLst>
            </p:cNvPr>
            <p:cNvSpPr txBox="1"/>
            <p:nvPr/>
          </p:nvSpPr>
          <p:spPr>
            <a:xfrm>
              <a:off x="5239148" y="3399658"/>
              <a:ext cx="439859" cy="182506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5"/>
                </a:spcBef>
                <a:tabLst>
                  <a:tab pos="3077210" algn="l"/>
                </a:tabLst>
              </a:pPr>
              <a:r>
                <a:rPr lang="en-IN" sz="1000" b="1" spc="-20" dirty="0">
                  <a:solidFill>
                    <a:srgbClr val="042B0B"/>
                  </a:solidFill>
                  <a:cs typeface="Calibri"/>
                </a:rPr>
                <a:t>2019</a:t>
              </a:r>
              <a:r>
                <a:rPr kumimoji="0" lang="en-IN" sz="1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ea typeface="+mn-ea"/>
                  <a:cs typeface="Opella Sans"/>
                </a:rPr>
                <a:t>2</a:t>
              </a:r>
              <a:endParaRPr sz="1000" baseline="1388" dirty="0">
                <a:solidFill>
                  <a:srgbClr val="042B0B"/>
                </a:solidFill>
                <a:cs typeface="Calibri"/>
              </a:endParaRPr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53954F04-41A8-B5CD-C155-0DCC1ACF8EE9}"/>
                </a:ext>
              </a:extLst>
            </p:cNvPr>
            <p:cNvSpPr/>
            <p:nvPr/>
          </p:nvSpPr>
          <p:spPr>
            <a:xfrm>
              <a:off x="5458941" y="3249208"/>
              <a:ext cx="241496" cy="316127"/>
            </a:xfrm>
            <a:custGeom>
              <a:avLst/>
              <a:gdLst>
                <a:gd name="connsiteX0" fmla="*/ 0 w 241496"/>
                <a:gd name="connsiteY0" fmla="*/ 0 h 316127"/>
                <a:gd name="connsiteX1" fmla="*/ 241497 w 241496"/>
                <a:gd name="connsiteY1" fmla="*/ 241497 h 316127"/>
                <a:gd name="connsiteX2" fmla="*/ 229685 w 241496"/>
                <a:gd name="connsiteY2" fmla="*/ 316128 h 3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496" h="316127">
                  <a:moveTo>
                    <a:pt x="0" y="0"/>
                  </a:moveTo>
                  <a:cubicBezTo>
                    <a:pt x="133369" y="0"/>
                    <a:pt x="241497" y="108127"/>
                    <a:pt x="241497" y="241497"/>
                  </a:cubicBezTo>
                  <a:cubicBezTo>
                    <a:pt x="241497" y="268175"/>
                    <a:pt x="237917" y="290749"/>
                    <a:pt x="229685" y="316128"/>
                  </a:cubicBezTo>
                </a:path>
              </a:pathLst>
            </a:custGeom>
            <a:noFill/>
            <a:ln w="762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D59FDFA1-8775-8D7A-BF30-B8FAF937E6F9}"/>
                </a:ext>
              </a:extLst>
            </p:cNvPr>
            <p:cNvSpPr/>
            <p:nvPr/>
          </p:nvSpPr>
          <p:spPr>
            <a:xfrm>
              <a:off x="5217376" y="3249208"/>
              <a:ext cx="471227" cy="483039"/>
            </a:xfrm>
            <a:custGeom>
              <a:avLst/>
              <a:gdLst>
                <a:gd name="connsiteX0" fmla="*/ 471228 w 471227"/>
                <a:gd name="connsiteY0" fmla="*/ 316105 h 483039"/>
                <a:gd name="connsiteX1" fmla="*/ 166934 w 471227"/>
                <a:gd name="connsiteY1" fmla="*/ 471159 h 483039"/>
                <a:gd name="connsiteX2" fmla="*/ 11880 w 471227"/>
                <a:gd name="connsiteY2" fmla="*/ 166866 h 483039"/>
                <a:gd name="connsiteX3" fmla="*/ 241565 w 471227"/>
                <a:gd name="connsiteY3" fmla="*/ 0 h 4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227" h="483039">
                  <a:moveTo>
                    <a:pt x="471228" y="316105"/>
                  </a:moveTo>
                  <a:cubicBezTo>
                    <a:pt x="430025" y="442953"/>
                    <a:pt x="293782" y="512363"/>
                    <a:pt x="166934" y="471159"/>
                  </a:cubicBezTo>
                  <a:cubicBezTo>
                    <a:pt x="40086" y="429956"/>
                    <a:pt x="-29323" y="293714"/>
                    <a:pt x="11880" y="166866"/>
                  </a:cubicBezTo>
                  <a:cubicBezTo>
                    <a:pt x="44852" y="65396"/>
                    <a:pt x="134852" y="0"/>
                    <a:pt x="241565" y="0"/>
                  </a:cubicBezTo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26081425-2A30-4196-9862-30A376923486}"/>
              </a:ext>
            </a:extLst>
          </p:cNvPr>
          <p:cNvGrpSpPr/>
          <p:nvPr/>
        </p:nvGrpSpPr>
        <p:grpSpPr>
          <a:xfrm>
            <a:off x="5851827" y="2808343"/>
            <a:ext cx="535979" cy="535979"/>
            <a:chOff x="5906669" y="2828895"/>
            <a:chExt cx="487254" cy="487254"/>
          </a:xfrm>
        </p:grpSpPr>
        <p:grpSp>
          <p:nvGrpSpPr>
            <p:cNvPr id="289" name="Graphic 277">
              <a:extLst>
                <a:ext uri="{FF2B5EF4-FFF2-40B4-BE49-F238E27FC236}">
                  <a16:creationId xmlns:a16="http://schemas.microsoft.com/office/drawing/2014/main" id="{77459FE2-66AB-72FB-243D-D5A8CDA891D3}"/>
                </a:ext>
              </a:extLst>
            </p:cNvPr>
            <p:cNvGrpSpPr/>
            <p:nvPr/>
          </p:nvGrpSpPr>
          <p:grpSpPr>
            <a:xfrm>
              <a:off x="6275829" y="2998773"/>
              <a:ext cx="2082" cy="206185"/>
              <a:chOff x="6226856" y="2996099"/>
              <a:chExt cx="2082" cy="206185"/>
            </a:xfrm>
          </p:grpSpPr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DBFB55DA-D1DB-FC89-39E4-A58A2A03CDA0}"/>
                  </a:ext>
                </a:extLst>
              </p:cNvPr>
              <p:cNvSpPr/>
              <p:nvPr/>
            </p:nvSpPr>
            <p:spPr>
              <a:xfrm>
                <a:off x="6226856" y="2996099"/>
                <a:ext cx="2082" cy="5206"/>
              </a:xfrm>
              <a:custGeom>
                <a:avLst/>
                <a:gdLst>
                  <a:gd name="connsiteX0" fmla="*/ 0 w 2082"/>
                  <a:gd name="connsiteY0" fmla="*/ 0 h 5206"/>
                  <a:gd name="connsiteX1" fmla="*/ 0 w 2082"/>
                  <a:gd name="connsiteY1" fmla="*/ 5207 h 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82" h="5206">
                    <a:moveTo>
                      <a:pt x="0" y="0"/>
                    </a:moveTo>
                    <a:lnTo>
                      <a:pt x="0" y="5207"/>
                    </a:lnTo>
                  </a:path>
                </a:pathLst>
              </a:custGeom>
              <a:ln w="4151" cap="flat">
                <a:solidFill>
                  <a:srgbClr val="87878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 sz="1000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8E4B389B-A1B5-F4F1-C638-70E4392BCB5E}"/>
                  </a:ext>
                </a:extLst>
              </p:cNvPr>
              <p:cNvSpPr/>
              <p:nvPr/>
            </p:nvSpPr>
            <p:spPr>
              <a:xfrm>
                <a:off x="6226856" y="3011615"/>
                <a:ext cx="2082" cy="180318"/>
              </a:xfrm>
              <a:custGeom>
                <a:avLst/>
                <a:gdLst>
                  <a:gd name="connsiteX0" fmla="*/ 0 w 2082"/>
                  <a:gd name="connsiteY0" fmla="*/ 0 h 180318"/>
                  <a:gd name="connsiteX1" fmla="*/ 0 w 2082"/>
                  <a:gd name="connsiteY1" fmla="*/ 180318 h 18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82" h="180318">
                    <a:moveTo>
                      <a:pt x="0" y="0"/>
                    </a:moveTo>
                    <a:lnTo>
                      <a:pt x="0" y="180318"/>
                    </a:lnTo>
                  </a:path>
                </a:pathLst>
              </a:custGeom>
              <a:ln w="4151" cap="flat">
                <a:solidFill>
                  <a:srgbClr val="878787"/>
                </a:solidFill>
                <a:custDash>
                  <a:ds d="371250" sp="371250"/>
                </a:custDash>
                <a:miter/>
              </a:ln>
            </p:spPr>
            <p:txBody>
              <a:bodyPr rtlCol="0" anchor="ctr"/>
              <a:lstStyle/>
              <a:p>
                <a:endParaRPr lang="en-IN" sz="1000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C089649A-770F-84BA-0D96-B6945390495C}"/>
                  </a:ext>
                </a:extLst>
              </p:cNvPr>
              <p:cNvSpPr/>
              <p:nvPr/>
            </p:nvSpPr>
            <p:spPr>
              <a:xfrm>
                <a:off x="6226856" y="3197078"/>
                <a:ext cx="2082" cy="5206"/>
              </a:xfrm>
              <a:custGeom>
                <a:avLst/>
                <a:gdLst>
                  <a:gd name="connsiteX0" fmla="*/ 0 w 2082"/>
                  <a:gd name="connsiteY0" fmla="*/ 0 h 5206"/>
                  <a:gd name="connsiteX1" fmla="*/ 0 w 2082"/>
                  <a:gd name="connsiteY1" fmla="*/ 5207 h 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82" h="5206">
                    <a:moveTo>
                      <a:pt x="0" y="0"/>
                    </a:moveTo>
                    <a:lnTo>
                      <a:pt x="0" y="5207"/>
                    </a:lnTo>
                  </a:path>
                </a:pathLst>
              </a:custGeom>
              <a:ln w="4151" cap="flat">
                <a:solidFill>
                  <a:srgbClr val="87878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 sz="1000"/>
              </a:p>
            </p:txBody>
          </p:sp>
        </p:grp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0AF2DC4B-F416-BFC8-8904-0F20FC9A707C}"/>
                </a:ext>
              </a:extLst>
            </p:cNvPr>
            <p:cNvSpPr/>
            <p:nvPr/>
          </p:nvSpPr>
          <p:spPr>
            <a:xfrm>
              <a:off x="6244589" y="3196628"/>
              <a:ext cx="58314" cy="58315"/>
            </a:xfrm>
            <a:custGeom>
              <a:avLst/>
              <a:gdLst>
                <a:gd name="connsiteX0" fmla="*/ 58315 w 58314"/>
                <a:gd name="connsiteY0" fmla="*/ 29158 h 58315"/>
                <a:gd name="connsiteX1" fmla="*/ 29157 w 58314"/>
                <a:gd name="connsiteY1" fmla="*/ 58315 h 58315"/>
                <a:gd name="connsiteX2" fmla="*/ 0 w 58314"/>
                <a:gd name="connsiteY2" fmla="*/ 29158 h 58315"/>
                <a:gd name="connsiteX3" fmla="*/ 29157 w 58314"/>
                <a:gd name="connsiteY3" fmla="*/ 0 h 58315"/>
                <a:gd name="connsiteX4" fmla="*/ 58315 w 58314"/>
                <a:gd name="connsiteY4" fmla="*/ 29158 h 58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14" h="58315">
                  <a:moveTo>
                    <a:pt x="58315" y="29158"/>
                  </a:moveTo>
                  <a:cubicBezTo>
                    <a:pt x="58315" y="45261"/>
                    <a:pt x="45261" y="58315"/>
                    <a:pt x="29157" y="58315"/>
                  </a:cubicBezTo>
                  <a:cubicBezTo>
                    <a:pt x="13054" y="58315"/>
                    <a:pt x="0" y="45261"/>
                    <a:pt x="0" y="29158"/>
                  </a:cubicBezTo>
                  <a:cubicBezTo>
                    <a:pt x="0" y="13054"/>
                    <a:pt x="13054" y="0"/>
                    <a:pt x="29157" y="0"/>
                  </a:cubicBezTo>
                  <a:cubicBezTo>
                    <a:pt x="45261" y="0"/>
                    <a:pt x="58315" y="13054"/>
                    <a:pt x="58315" y="29158"/>
                  </a:cubicBezTo>
                  <a:close/>
                </a:path>
              </a:pathLst>
            </a:custGeom>
            <a:solidFill>
              <a:srgbClr val="3051FF"/>
            </a:solidFill>
            <a:ln w="20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62701AF3-5F9F-C969-5CCD-F1318FE8216D}"/>
                </a:ext>
              </a:extLst>
            </p:cNvPr>
            <p:cNvSpPr>
              <a:spLocks/>
            </p:cNvSpPr>
            <p:nvPr/>
          </p:nvSpPr>
          <p:spPr>
            <a:xfrm>
              <a:off x="5906669" y="2828895"/>
              <a:ext cx="487254" cy="487254"/>
            </a:xfrm>
            <a:custGeom>
              <a:avLst/>
              <a:gdLst>
                <a:gd name="connsiteX0" fmla="*/ 287410 w 287409"/>
                <a:gd name="connsiteY0" fmla="*/ 143705 h 287409"/>
                <a:gd name="connsiteX1" fmla="*/ 143705 w 287409"/>
                <a:gd name="connsiteY1" fmla="*/ 287410 h 287409"/>
                <a:gd name="connsiteX2" fmla="*/ 0 w 287409"/>
                <a:gd name="connsiteY2" fmla="*/ 143705 h 287409"/>
                <a:gd name="connsiteX3" fmla="*/ 143705 w 287409"/>
                <a:gd name="connsiteY3" fmla="*/ 0 h 287409"/>
                <a:gd name="connsiteX4" fmla="*/ 287410 w 287409"/>
                <a:gd name="connsiteY4" fmla="*/ 143705 h 28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409" h="287409">
                  <a:moveTo>
                    <a:pt x="287410" y="143705"/>
                  </a:moveTo>
                  <a:cubicBezTo>
                    <a:pt x="287410" y="223071"/>
                    <a:pt x="223071" y="287410"/>
                    <a:pt x="143705" y="287410"/>
                  </a:cubicBezTo>
                  <a:cubicBezTo>
                    <a:pt x="64339" y="287410"/>
                    <a:pt x="0" y="223071"/>
                    <a:pt x="0" y="143705"/>
                  </a:cubicBezTo>
                  <a:cubicBezTo>
                    <a:pt x="0" y="64339"/>
                    <a:pt x="64339" y="0"/>
                    <a:pt x="143705" y="0"/>
                  </a:cubicBezTo>
                  <a:cubicBezTo>
                    <a:pt x="223071" y="0"/>
                    <a:pt x="287410" y="64339"/>
                    <a:pt x="287410" y="143705"/>
                  </a:cubicBezTo>
                  <a:close/>
                </a:path>
              </a:pathLst>
            </a:custGeom>
            <a:solidFill>
              <a:schemeClr val="accent6"/>
            </a:solidFill>
            <a:ln w="103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49" name="object 27">
              <a:extLst>
                <a:ext uri="{FF2B5EF4-FFF2-40B4-BE49-F238E27FC236}">
                  <a16:creationId xmlns:a16="http://schemas.microsoft.com/office/drawing/2014/main" id="{40B69A7D-BBD4-57D8-9987-7702AE0F6D47}"/>
                </a:ext>
              </a:extLst>
            </p:cNvPr>
            <p:cNvSpPr txBox="1"/>
            <p:nvPr/>
          </p:nvSpPr>
          <p:spPr>
            <a:xfrm>
              <a:off x="5915464" y="3002180"/>
              <a:ext cx="455808" cy="140685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5"/>
                </a:spcBef>
                <a:tabLst>
                  <a:tab pos="3077210" algn="l"/>
                </a:tabLst>
              </a:pPr>
              <a:r>
                <a:rPr lang="en-IN" sz="1000" b="1" spc="-20" dirty="0">
                  <a:solidFill>
                    <a:srgbClr val="042B0B"/>
                  </a:solidFill>
                  <a:cs typeface="Calibri"/>
                </a:rPr>
                <a:t>2040</a:t>
              </a:r>
              <a:r>
                <a:rPr kumimoji="0" lang="en-IN" sz="1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ea typeface="+mn-ea"/>
                  <a:cs typeface="Opella Sans"/>
                </a:rPr>
                <a:t>4</a:t>
              </a:r>
              <a:endParaRPr sz="1000" baseline="1388" dirty="0">
                <a:solidFill>
                  <a:srgbClr val="042B0B"/>
                </a:solidFill>
                <a:cs typeface="Calibri"/>
              </a:endParaRPr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D7B2F25C-6004-2A57-45DD-7673685265CB}"/>
                </a:ext>
              </a:extLst>
            </p:cNvPr>
            <p:cNvSpPr/>
            <p:nvPr/>
          </p:nvSpPr>
          <p:spPr>
            <a:xfrm>
              <a:off x="5917112" y="2839331"/>
              <a:ext cx="232522" cy="453601"/>
            </a:xfrm>
            <a:custGeom>
              <a:avLst/>
              <a:gdLst>
                <a:gd name="connsiteX0" fmla="*/ 160692 w 232522"/>
                <a:gd name="connsiteY0" fmla="*/ 453602 h 453601"/>
                <a:gd name="connsiteX1" fmla="*/ 11450 w 232522"/>
                <a:gd name="connsiteY1" fmla="*/ 160626 h 453601"/>
                <a:gd name="connsiteX2" fmla="*/ 232522 w 232522"/>
                <a:gd name="connsiteY2" fmla="*/ 0 h 45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522" h="453601">
                  <a:moveTo>
                    <a:pt x="160692" y="453602"/>
                  </a:moveTo>
                  <a:cubicBezTo>
                    <a:pt x="38589" y="413904"/>
                    <a:pt x="-28247" y="282767"/>
                    <a:pt x="11450" y="160626"/>
                  </a:cubicBezTo>
                  <a:cubicBezTo>
                    <a:pt x="43179" y="62943"/>
                    <a:pt x="129808" y="0"/>
                    <a:pt x="232522" y="0"/>
                  </a:cubicBezTo>
                </a:path>
              </a:pathLst>
            </a:custGeom>
            <a:noFill/>
            <a:ln w="19050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E5452450-C982-3A43-9B4B-C2358901EBA0}"/>
                </a:ext>
              </a:extLst>
            </p:cNvPr>
            <p:cNvSpPr/>
            <p:nvPr/>
          </p:nvSpPr>
          <p:spPr>
            <a:xfrm>
              <a:off x="6077804" y="2839331"/>
              <a:ext cx="304322" cy="464985"/>
            </a:xfrm>
            <a:custGeom>
              <a:avLst/>
              <a:gdLst>
                <a:gd name="connsiteX0" fmla="*/ 71830 w 304322"/>
                <a:gd name="connsiteY0" fmla="*/ 0 h 464985"/>
                <a:gd name="connsiteX1" fmla="*/ 304323 w 304322"/>
                <a:gd name="connsiteY1" fmla="*/ 232493 h 464985"/>
                <a:gd name="connsiteX2" fmla="*/ 71830 w 304322"/>
                <a:gd name="connsiteY2" fmla="*/ 464986 h 464985"/>
                <a:gd name="connsiteX3" fmla="*/ 0 w 304322"/>
                <a:gd name="connsiteY3" fmla="*/ 453602 h 464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322" h="464985">
                  <a:moveTo>
                    <a:pt x="71830" y="0"/>
                  </a:moveTo>
                  <a:cubicBezTo>
                    <a:pt x="200213" y="0"/>
                    <a:pt x="304323" y="104073"/>
                    <a:pt x="304323" y="232493"/>
                  </a:cubicBezTo>
                  <a:cubicBezTo>
                    <a:pt x="304323" y="360913"/>
                    <a:pt x="200250" y="464986"/>
                    <a:pt x="71830" y="464986"/>
                  </a:cubicBezTo>
                  <a:cubicBezTo>
                    <a:pt x="46161" y="464986"/>
                    <a:pt x="24421" y="461534"/>
                    <a:pt x="0" y="453602"/>
                  </a:cubicBezTo>
                </a:path>
              </a:pathLst>
            </a:custGeom>
            <a:noFill/>
            <a:ln w="7620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00"/>
            </a:p>
          </p:txBody>
        </p:sp>
      </p:grp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7F3909F7-D6FF-B349-3C4D-32E06B7CBEDD}"/>
              </a:ext>
            </a:extLst>
          </p:cNvPr>
          <p:cNvSpPr/>
          <p:nvPr/>
        </p:nvSpPr>
        <p:spPr>
          <a:xfrm>
            <a:off x="274425" y="2465535"/>
            <a:ext cx="2535831" cy="52786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37" name="Rectangle: Rounded Corners 336">
            <a:extLst>
              <a:ext uri="{FF2B5EF4-FFF2-40B4-BE49-F238E27FC236}">
                <a16:creationId xmlns:a16="http://schemas.microsoft.com/office/drawing/2014/main" id="{F5BDE16D-B6FA-86B6-6EFD-EA4B65B8B4D7}"/>
              </a:ext>
            </a:extLst>
          </p:cNvPr>
          <p:cNvSpPr/>
          <p:nvPr/>
        </p:nvSpPr>
        <p:spPr>
          <a:xfrm>
            <a:off x="2128448" y="2465535"/>
            <a:ext cx="2080737" cy="52786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40" name="Rectangle: Rounded Corners 339">
            <a:extLst>
              <a:ext uri="{FF2B5EF4-FFF2-40B4-BE49-F238E27FC236}">
                <a16:creationId xmlns:a16="http://schemas.microsoft.com/office/drawing/2014/main" id="{F9A7CF5A-BD9F-4F5E-6F05-CF2334498833}"/>
              </a:ext>
            </a:extLst>
          </p:cNvPr>
          <p:cNvSpPr/>
          <p:nvPr/>
        </p:nvSpPr>
        <p:spPr>
          <a:xfrm>
            <a:off x="274425" y="3066813"/>
            <a:ext cx="2535831" cy="52786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41" name="Rectangle: Rounded Corners 340">
            <a:extLst>
              <a:ext uri="{FF2B5EF4-FFF2-40B4-BE49-F238E27FC236}">
                <a16:creationId xmlns:a16="http://schemas.microsoft.com/office/drawing/2014/main" id="{B4A5974A-9424-F0B0-EAA9-2EB7F10EF714}"/>
              </a:ext>
            </a:extLst>
          </p:cNvPr>
          <p:cNvSpPr/>
          <p:nvPr/>
        </p:nvSpPr>
        <p:spPr>
          <a:xfrm>
            <a:off x="2128448" y="3066813"/>
            <a:ext cx="2080737" cy="52786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43" name="Rectangle: Rounded Corners 342">
            <a:extLst>
              <a:ext uri="{FF2B5EF4-FFF2-40B4-BE49-F238E27FC236}">
                <a16:creationId xmlns:a16="http://schemas.microsoft.com/office/drawing/2014/main" id="{6321A1C6-0A45-C391-89E1-7A579C6F2489}"/>
              </a:ext>
            </a:extLst>
          </p:cNvPr>
          <p:cNvSpPr/>
          <p:nvPr/>
        </p:nvSpPr>
        <p:spPr>
          <a:xfrm>
            <a:off x="274425" y="3668092"/>
            <a:ext cx="2535831" cy="52786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44" name="Rectangle: Rounded Corners 343">
            <a:extLst>
              <a:ext uri="{FF2B5EF4-FFF2-40B4-BE49-F238E27FC236}">
                <a16:creationId xmlns:a16="http://schemas.microsoft.com/office/drawing/2014/main" id="{730E8BEC-80D7-A627-A54F-2D003CCD0158}"/>
              </a:ext>
            </a:extLst>
          </p:cNvPr>
          <p:cNvSpPr/>
          <p:nvPr/>
        </p:nvSpPr>
        <p:spPr>
          <a:xfrm>
            <a:off x="2128448" y="3668092"/>
            <a:ext cx="2080737" cy="52786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30FD69-1087-6B4B-6600-420976EE2377}"/>
              </a:ext>
            </a:extLst>
          </p:cNvPr>
          <p:cNvSpPr txBox="1"/>
          <p:nvPr/>
        </p:nvSpPr>
        <p:spPr>
          <a:xfrm>
            <a:off x="410975" y="2579629"/>
            <a:ext cx="1366420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pl-PL" sz="1000" b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BMI</a:t>
            </a:r>
            <a:r>
              <a:rPr lang="en-US" sz="1000" b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pl-PL" sz="10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l-PL" sz="1000" u="sng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l-PL" sz="10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25 kg/m</a:t>
            </a:r>
            <a:r>
              <a:rPr lang="pl-PL" sz="1000" baseline="300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US" sz="1000" dirty="0">
              <a:solidFill>
                <a:schemeClr val="bg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9FE76-C7AB-20EB-667D-B2AE8DDF253F}"/>
              </a:ext>
            </a:extLst>
          </p:cNvPr>
          <p:cNvSpPr txBox="1"/>
          <p:nvPr/>
        </p:nvSpPr>
        <p:spPr>
          <a:xfrm>
            <a:off x="410976" y="3161348"/>
            <a:ext cx="1732712" cy="2923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en-IN" sz="1000" b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Fasting glucose:</a:t>
            </a:r>
            <a:r>
              <a:rPr lang="en-IN" sz="9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≥</a:t>
            </a:r>
            <a:r>
              <a:rPr lang="en-IN" sz="9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100 mg/dL </a:t>
            </a:r>
            <a:br>
              <a:rPr lang="en-IN" sz="9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IN" sz="9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(&gt; 5.6 mmol/L)</a:t>
            </a:r>
            <a:endParaRPr lang="en-IN" sz="1000" dirty="0">
              <a:solidFill>
                <a:schemeClr val="bg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8800EB-FB01-1042-74B9-136632FCAEA3}"/>
              </a:ext>
            </a:extLst>
          </p:cNvPr>
          <p:cNvSpPr txBox="1"/>
          <p:nvPr/>
        </p:nvSpPr>
        <p:spPr>
          <a:xfrm>
            <a:off x="410975" y="3761588"/>
            <a:ext cx="136642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en-IN" sz="1000" b="1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Blood pressure: </a:t>
            </a:r>
            <a:r>
              <a:rPr lang="en-IN" sz="10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≥</a:t>
            </a:r>
            <a:r>
              <a:rPr lang="en-IN" sz="10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130/85 mmHg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19CE109-D507-9C3D-C3FB-D10A4B7C273F}"/>
              </a:ext>
            </a:extLst>
          </p:cNvPr>
          <p:cNvSpPr txBox="1"/>
          <p:nvPr/>
        </p:nvSpPr>
        <p:spPr>
          <a:xfrm>
            <a:off x="2243531" y="2583272"/>
            <a:ext cx="1819971" cy="2923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Waist Circumference: </a:t>
            </a:r>
            <a:br>
              <a:rPr kumimoji="0" lang="en-IN" sz="1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pl-PL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&gt;94 c</a:t>
            </a: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m (males) </a:t>
            </a:r>
            <a:r>
              <a:rPr kumimoji="0" lang="pl-PL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/80 cm</a:t>
            </a:r>
            <a:r>
              <a:rPr kumimoji="0" lang="en-IN" sz="9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(females)</a:t>
            </a:r>
            <a:endParaRPr kumimoji="0" lang="pl-PL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74" name="Picture 373" descr="A person in a blue tank top and black pants stretching her leg&#10;&#10;AI-generated content may be incorrect.">
            <a:extLst>
              <a:ext uri="{FF2B5EF4-FFF2-40B4-BE49-F238E27FC236}">
                <a16:creationId xmlns:a16="http://schemas.microsoft.com/office/drawing/2014/main" id="{A8FFC9A6-65F9-8570-4919-36ECE4830E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70" y="4991126"/>
            <a:ext cx="1129285" cy="1015228"/>
          </a:xfrm>
          <a:prstGeom prst="rect">
            <a:avLst/>
          </a:prstGeom>
        </p:spPr>
      </p:pic>
      <p:sp>
        <p:nvSpPr>
          <p:cNvPr id="415" name="Flowchart: Alternate Process 414">
            <a:extLst>
              <a:ext uri="{FF2B5EF4-FFF2-40B4-BE49-F238E27FC236}">
                <a16:creationId xmlns:a16="http://schemas.microsoft.com/office/drawing/2014/main" id="{59E8A94B-6FDC-F5F5-818E-692BB8B5EC8A}"/>
              </a:ext>
            </a:extLst>
          </p:cNvPr>
          <p:cNvSpPr>
            <a:spLocks/>
          </p:cNvSpPr>
          <p:nvPr/>
        </p:nvSpPr>
        <p:spPr>
          <a:xfrm>
            <a:off x="201539" y="6682983"/>
            <a:ext cx="2355681" cy="587908"/>
          </a:xfrm>
          <a:prstGeom prst="flowChartAlternateProcess">
            <a:avLst/>
          </a:prstGeom>
          <a:solidFill>
            <a:srgbClr val="CDD5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72000" rIns="72000" bIns="72000" rtlCol="0" anchor="ctr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900"/>
              </a:spcBef>
              <a:defRPr/>
            </a:pPr>
            <a:r>
              <a:rPr lang="en-IN" sz="1000" b="1" kern="0" spc="-20" dirty="0">
                <a:solidFill>
                  <a:srgbClr val="042B0B"/>
                </a:solidFill>
                <a:latin typeface="Opella Sans"/>
                <a:cs typeface="Opella Sans"/>
              </a:rPr>
              <a:t>MASH targeted therapy: </a:t>
            </a:r>
            <a:r>
              <a:rPr lang="en-IN" sz="1000" kern="0" spc="-20" dirty="0">
                <a:solidFill>
                  <a:srgbClr val="042B0B"/>
                </a:solidFill>
                <a:latin typeface="Opella Sans"/>
                <a:cs typeface="Opella Sans"/>
              </a:rPr>
              <a:t>Resmetirom in F2/F3 fibrosis; Liver transplantation in F4 fibrosis</a:t>
            </a:r>
          </a:p>
        </p:txBody>
      </p:sp>
      <p:sp>
        <p:nvSpPr>
          <p:cNvPr id="420" name="Rectangle: Rounded Corners 419">
            <a:extLst>
              <a:ext uri="{FF2B5EF4-FFF2-40B4-BE49-F238E27FC236}">
                <a16:creationId xmlns:a16="http://schemas.microsoft.com/office/drawing/2014/main" id="{CD3B6B08-1F32-C0F6-C7D9-6C428ED2E3A1}"/>
              </a:ext>
            </a:extLst>
          </p:cNvPr>
          <p:cNvSpPr/>
          <p:nvPr/>
        </p:nvSpPr>
        <p:spPr>
          <a:xfrm>
            <a:off x="210023" y="7312087"/>
            <a:ext cx="2347197" cy="586800"/>
          </a:xfrm>
          <a:prstGeom prst="roundRect">
            <a:avLst/>
          </a:prstGeom>
          <a:solidFill>
            <a:srgbClr val="CDD5C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72000" rIns="72000" bIns="72000" rtlCol="0" anchor="ctr" anchorCtr="0">
            <a:noAutofit/>
          </a:bodyPr>
          <a:lstStyle/>
          <a:p>
            <a:pPr defTabSz="914400">
              <a:lnSpc>
                <a:spcPct val="90000"/>
              </a:lnSpc>
              <a:spcBef>
                <a:spcPts val="900"/>
              </a:spcBef>
              <a:defRPr/>
            </a:pPr>
            <a:r>
              <a:rPr lang="en-IN" sz="1000" b="1" kern="0" spc="-20" dirty="0">
                <a:solidFill>
                  <a:srgbClr val="042B0B"/>
                </a:solidFill>
                <a:latin typeface="Opella Sans"/>
                <a:cs typeface="Opella Sans"/>
              </a:rPr>
              <a:t>Treating comorbidities </a:t>
            </a:r>
            <a:r>
              <a:rPr lang="en-IN" sz="1000" kern="0" spc="-20" dirty="0">
                <a:solidFill>
                  <a:srgbClr val="042B0B"/>
                </a:solidFill>
                <a:latin typeface="Opella Sans"/>
                <a:cs typeface="Opella Sans"/>
              </a:rPr>
              <a:t>such as T2DM, </a:t>
            </a:r>
            <a:r>
              <a:rPr lang="en-IN" sz="1000" kern="0" spc="-20" dirty="0" err="1">
                <a:solidFill>
                  <a:srgbClr val="042B0B"/>
                </a:solidFill>
                <a:latin typeface="Opella Sans"/>
                <a:cs typeface="Opella Sans"/>
              </a:rPr>
              <a:t>dyslipidemia</a:t>
            </a:r>
            <a:r>
              <a:rPr lang="en-IN" sz="1000" kern="0" spc="-20" dirty="0">
                <a:solidFill>
                  <a:srgbClr val="042B0B"/>
                </a:solidFill>
                <a:latin typeface="Opella Sans"/>
                <a:cs typeface="Opella Sans"/>
              </a:rPr>
              <a:t>, and obesity </a:t>
            </a:r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F6A4E1AD-190D-D3F9-A23C-93BA380FA9D2}"/>
              </a:ext>
            </a:extLst>
          </p:cNvPr>
          <p:cNvSpPr txBox="1"/>
          <p:nvPr/>
        </p:nvSpPr>
        <p:spPr>
          <a:xfrm>
            <a:off x="2779165" y="6761272"/>
            <a:ext cx="2180251" cy="1615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26"/>
            <a:r>
              <a:rPr lang="en-IN" sz="1050" b="1" dirty="0">
                <a:solidFill>
                  <a:srgbClr val="042B0B"/>
                </a:solidFill>
              </a:rPr>
              <a:t>Other pharmacological options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EECBC6-C241-8017-6BEE-819B810D61A9}"/>
              </a:ext>
            </a:extLst>
          </p:cNvPr>
          <p:cNvGrpSpPr/>
          <p:nvPr/>
        </p:nvGrpSpPr>
        <p:grpSpPr>
          <a:xfrm>
            <a:off x="2737021" y="7052428"/>
            <a:ext cx="3796434" cy="716016"/>
            <a:chOff x="2805750" y="7059482"/>
            <a:chExt cx="3721630" cy="701908"/>
          </a:xfrm>
        </p:grpSpPr>
        <p:sp>
          <p:nvSpPr>
            <p:cNvPr id="383" name="Flowchart: Connector 382">
              <a:extLst>
                <a:ext uri="{FF2B5EF4-FFF2-40B4-BE49-F238E27FC236}">
                  <a16:creationId xmlns:a16="http://schemas.microsoft.com/office/drawing/2014/main" id="{C174D522-32C7-302E-292E-A306BAEE0BAF}"/>
                </a:ext>
              </a:extLst>
            </p:cNvPr>
            <p:cNvSpPr/>
            <p:nvPr/>
          </p:nvSpPr>
          <p:spPr>
            <a:xfrm>
              <a:off x="2805750" y="7059482"/>
              <a:ext cx="694450" cy="701394"/>
            </a:xfrm>
            <a:prstGeom prst="flowChartConnector">
              <a:avLst/>
            </a:prstGeom>
            <a:solidFill>
              <a:srgbClr val="CDD5CE"/>
            </a:solidFill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84" name="Flowchart: Connector 383">
              <a:extLst>
                <a:ext uri="{FF2B5EF4-FFF2-40B4-BE49-F238E27FC236}">
                  <a16:creationId xmlns:a16="http://schemas.microsoft.com/office/drawing/2014/main" id="{5ABC4090-E287-E8B8-60D5-8ECDF44C41EC}"/>
                </a:ext>
              </a:extLst>
            </p:cNvPr>
            <p:cNvSpPr/>
            <p:nvPr/>
          </p:nvSpPr>
          <p:spPr>
            <a:xfrm>
              <a:off x="3542382" y="7059482"/>
              <a:ext cx="694450" cy="701394"/>
            </a:xfrm>
            <a:prstGeom prst="flowChartConnector">
              <a:avLst/>
            </a:prstGeom>
            <a:solidFill>
              <a:srgbClr val="CDD5CE"/>
            </a:solidFill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85" name="Flowchart: Connector 384">
              <a:extLst>
                <a:ext uri="{FF2B5EF4-FFF2-40B4-BE49-F238E27FC236}">
                  <a16:creationId xmlns:a16="http://schemas.microsoft.com/office/drawing/2014/main" id="{717BE469-E3DB-FA6B-40E7-2F4AF937EFFA}"/>
                </a:ext>
              </a:extLst>
            </p:cNvPr>
            <p:cNvSpPr/>
            <p:nvPr/>
          </p:nvSpPr>
          <p:spPr>
            <a:xfrm>
              <a:off x="4279015" y="7059482"/>
              <a:ext cx="694450" cy="701394"/>
            </a:xfrm>
            <a:prstGeom prst="flowChartConnector">
              <a:avLst/>
            </a:prstGeom>
            <a:solidFill>
              <a:srgbClr val="CDD5CE"/>
            </a:solidFill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86" name="Flowchart: Connector 385">
              <a:extLst>
                <a:ext uri="{FF2B5EF4-FFF2-40B4-BE49-F238E27FC236}">
                  <a16:creationId xmlns:a16="http://schemas.microsoft.com/office/drawing/2014/main" id="{7A34D9DB-4CE9-7194-536D-18A742DA286D}"/>
                </a:ext>
              </a:extLst>
            </p:cNvPr>
            <p:cNvSpPr/>
            <p:nvPr/>
          </p:nvSpPr>
          <p:spPr>
            <a:xfrm>
              <a:off x="5064028" y="7059996"/>
              <a:ext cx="694450" cy="701394"/>
            </a:xfrm>
            <a:prstGeom prst="flowChartConnector">
              <a:avLst/>
            </a:prstGeom>
            <a:solidFill>
              <a:srgbClr val="CDD5CE"/>
            </a:solidFill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87" name="Flowchart: Connector 386">
              <a:extLst>
                <a:ext uri="{FF2B5EF4-FFF2-40B4-BE49-F238E27FC236}">
                  <a16:creationId xmlns:a16="http://schemas.microsoft.com/office/drawing/2014/main" id="{B0AB140A-E4C6-D701-5D16-CA43AA23DE4B}"/>
                </a:ext>
              </a:extLst>
            </p:cNvPr>
            <p:cNvSpPr/>
            <p:nvPr/>
          </p:nvSpPr>
          <p:spPr>
            <a:xfrm>
              <a:off x="5832930" y="7059996"/>
              <a:ext cx="694450" cy="701394"/>
            </a:xfrm>
            <a:prstGeom prst="flowChartConnector">
              <a:avLst/>
            </a:prstGeom>
            <a:solidFill>
              <a:srgbClr val="CDD5CE"/>
            </a:solidFill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482C7885-F4DC-297E-F792-30B8FA5B138E}"/>
                </a:ext>
              </a:extLst>
            </p:cNvPr>
            <p:cNvSpPr txBox="1"/>
            <p:nvPr/>
          </p:nvSpPr>
          <p:spPr>
            <a:xfrm>
              <a:off x="2871872" y="7340230"/>
              <a:ext cx="54527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+mj-lt"/>
                </a:rPr>
                <a:t>Vitamin E</a:t>
              </a:r>
            </a:p>
          </p:txBody>
        </p:sp>
        <p:sp>
          <p:nvSpPr>
            <p:cNvPr id="397" name="TextBox 396">
              <a:extLst>
                <a:ext uri="{FF2B5EF4-FFF2-40B4-BE49-F238E27FC236}">
                  <a16:creationId xmlns:a16="http://schemas.microsoft.com/office/drawing/2014/main" id="{17A6AED8-1FEB-3C43-FF52-A9C70B03D1FC}"/>
                </a:ext>
              </a:extLst>
            </p:cNvPr>
            <p:cNvSpPr txBox="1"/>
            <p:nvPr/>
          </p:nvSpPr>
          <p:spPr>
            <a:xfrm>
              <a:off x="3606921" y="7340230"/>
              <a:ext cx="54527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+mj-lt"/>
                </a:rPr>
                <a:t>Statins</a:t>
              </a:r>
            </a:p>
          </p:txBody>
        </p:sp>
        <p:sp>
          <p:nvSpPr>
            <p:cNvPr id="398" name="TextBox 397">
              <a:extLst>
                <a:ext uri="{FF2B5EF4-FFF2-40B4-BE49-F238E27FC236}">
                  <a16:creationId xmlns:a16="http://schemas.microsoft.com/office/drawing/2014/main" id="{9B2BE2DA-90F2-5617-4FC3-253523F27681}"/>
                </a:ext>
              </a:extLst>
            </p:cNvPr>
            <p:cNvSpPr txBox="1"/>
            <p:nvPr/>
          </p:nvSpPr>
          <p:spPr>
            <a:xfrm>
              <a:off x="4370545" y="7340230"/>
              <a:ext cx="54527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+mj-lt"/>
                </a:rPr>
                <a:t>Silymarin</a:t>
              </a:r>
            </a:p>
          </p:txBody>
        </p: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41D7877A-3AB2-EF14-28D0-C3ECA8A900DC}"/>
                </a:ext>
              </a:extLst>
            </p:cNvPr>
            <p:cNvSpPr txBox="1"/>
            <p:nvPr/>
          </p:nvSpPr>
          <p:spPr>
            <a:xfrm>
              <a:off x="5163403" y="7340744"/>
              <a:ext cx="49570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+mj-lt"/>
                </a:rPr>
                <a:t>UDCA</a:t>
              </a:r>
              <a:endParaRPr kumimoji="0" lang="en-US" sz="1000" b="0" i="0" u="none" strike="noStrike" kern="0" cap="none" spc="-2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0" name="TextBox 399">
              <a:extLst>
                <a:ext uri="{FF2B5EF4-FFF2-40B4-BE49-F238E27FC236}">
                  <a16:creationId xmlns:a16="http://schemas.microsoft.com/office/drawing/2014/main" id="{06744A55-62D7-EA12-373C-34078CCCA75A}"/>
                </a:ext>
              </a:extLst>
            </p:cNvPr>
            <p:cNvSpPr txBox="1"/>
            <p:nvPr/>
          </p:nvSpPr>
          <p:spPr>
            <a:xfrm>
              <a:off x="5896449" y="7270794"/>
              <a:ext cx="5674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20" normalizeH="0" baseline="0" noProof="0" dirty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+mj-lt"/>
                </a:rPr>
                <a:t>Omega-3 PUFAs</a:t>
              </a:r>
            </a:p>
          </p:txBody>
        </p:sp>
      </p:grpSp>
      <p:sp>
        <p:nvSpPr>
          <p:cNvPr id="433" name="Rectangle: Rounded Corners 432">
            <a:extLst>
              <a:ext uri="{FF2B5EF4-FFF2-40B4-BE49-F238E27FC236}">
                <a16:creationId xmlns:a16="http://schemas.microsoft.com/office/drawing/2014/main" id="{DC91FA72-2256-4C78-1730-83832C555753}"/>
              </a:ext>
            </a:extLst>
          </p:cNvPr>
          <p:cNvSpPr>
            <a:spLocks/>
          </p:cNvSpPr>
          <p:nvPr/>
        </p:nvSpPr>
        <p:spPr>
          <a:xfrm>
            <a:off x="2626486" y="6716332"/>
            <a:ext cx="4017504" cy="1173249"/>
          </a:xfrm>
          <a:prstGeom prst="roundRect">
            <a:avLst>
              <a:gd name="adj" fmla="val 2574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t" anchorCtr="0">
            <a:noAutofit/>
          </a:bodyPr>
          <a:lstStyle/>
          <a:p>
            <a:endParaRPr lang="en-US" spc="-2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B8E30376-AB42-8286-8A2E-A5ED02FECA6F}"/>
              </a:ext>
            </a:extLst>
          </p:cNvPr>
          <p:cNvSpPr txBox="1"/>
          <p:nvPr/>
        </p:nvSpPr>
        <p:spPr>
          <a:xfrm>
            <a:off x="2243531" y="3161348"/>
            <a:ext cx="1964698" cy="2923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2-hour post-load glucose level: </a:t>
            </a: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≥140 mg/dL (&gt;7.8 mmol/L)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BB3E7699-805F-09C1-DE37-40252AE9E30B}"/>
              </a:ext>
            </a:extLst>
          </p:cNvPr>
          <p:cNvSpPr txBox="1"/>
          <p:nvPr/>
        </p:nvSpPr>
        <p:spPr>
          <a:xfrm>
            <a:off x="2243531" y="3790921"/>
            <a:ext cx="218390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Triglycerides:  </a:t>
            </a:r>
            <a:r>
              <a:rPr kumimoji="0" lang="en-IN" sz="9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≥150 mg/dL</a:t>
            </a:r>
            <a:endParaRPr kumimoji="0" lang="en-IN" sz="1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HDL cholesterol: </a:t>
            </a:r>
            <a:r>
              <a:rPr kumimoji="0" lang="en-IN" sz="9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≤40/50 mg/dL </a:t>
            </a:r>
            <a:endParaRPr kumimoji="0" lang="en-IN" sz="1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6A8E3A68-A834-A4AF-C771-C18737EEC997}"/>
              </a:ext>
            </a:extLst>
          </p:cNvPr>
          <p:cNvSpPr txBox="1">
            <a:spLocks/>
          </p:cNvSpPr>
          <p:nvPr/>
        </p:nvSpPr>
        <p:spPr>
          <a:xfrm>
            <a:off x="1141861" y="9881948"/>
            <a:ext cx="5502129" cy="77585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None/>
              <a:defRPr lang="en-GB" sz="900" kern="1200" spc="-20" baseline="0" noProof="0" dirty="0">
                <a:solidFill>
                  <a:srgbClr val="829585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en-IN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*If glomerular filtration rate &gt;30 ml/min.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en-US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1. Rinella ME et al. </a:t>
            </a:r>
            <a:r>
              <a:rPr kumimoji="0" lang="en-US" sz="56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Hepatol.</a:t>
            </a:r>
            <a:r>
              <a:rPr kumimoji="0" lang="en-US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2023;78(6):1966-1986; 2. </a:t>
            </a:r>
            <a:r>
              <a:rPr kumimoji="0" lang="da-DK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Younossi ZM, et al. </a:t>
            </a:r>
            <a:r>
              <a:rPr kumimoji="0" lang="da-DK" sz="56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Hepatology</a:t>
            </a:r>
            <a:r>
              <a:rPr kumimoji="0" lang="da-DK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 2023;77(4):1335-1347; 3. </a:t>
            </a:r>
            <a:r>
              <a:rPr lang="en-US" sz="560" dirty="0" err="1">
                <a:latin typeface="+mj-lt"/>
                <a:ea typeface="Segoe UI Emoji" panose="020B0502040204020203" pitchFamily="34" charset="0"/>
              </a:rPr>
              <a:t>Younossi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 ZM, et al. </a:t>
            </a:r>
            <a:r>
              <a:rPr lang="en-US" sz="560" i="1" dirty="0">
                <a:latin typeface="+mj-lt"/>
                <a:ea typeface="Segoe UI Emoji" panose="020B0502040204020203" pitchFamily="34" charset="0"/>
              </a:rPr>
              <a:t>Hepatology.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 2016;64:73–84; 4. </a:t>
            </a:r>
            <a:r>
              <a:rPr lang="en-US" sz="560" dirty="0" err="1">
                <a:latin typeface="+mj-lt"/>
                <a:ea typeface="Segoe UI Emoji" panose="020B0502040204020203" pitchFamily="34" charset="0"/>
              </a:rPr>
              <a:t>Younossi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 ZM, et al. </a:t>
            </a:r>
            <a:r>
              <a:rPr lang="en-US" sz="560" i="1" dirty="0">
                <a:latin typeface="+mj-lt"/>
                <a:ea typeface="Segoe UI Emoji" panose="020B0502040204020203" pitchFamily="34" charset="0"/>
              </a:rPr>
              <a:t>Clin Mol Hepatol. 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2025;31(Suppl):S32-S50; 5. Lin X, et al. </a:t>
            </a:r>
            <a:r>
              <a:rPr lang="en-US" sz="560" i="1" dirty="0">
                <a:latin typeface="+mj-lt"/>
                <a:ea typeface="Segoe UI Emoji" panose="020B0502040204020203" pitchFamily="34" charset="0"/>
              </a:rPr>
              <a:t>Sci Rep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. 2020;10:14790; 6. </a:t>
            </a:r>
            <a:r>
              <a:rPr lang="en-US" sz="560" dirty="0" err="1">
                <a:latin typeface="+mj-lt"/>
                <a:ea typeface="Segoe UI Emoji" panose="020B0502040204020203" pitchFamily="34" charset="0"/>
              </a:rPr>
              <a:t>Tinajero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 MG, Malik VS. </a:t>
            </a:r>
            <a:r>
              <a:rPr lang="en-US" sz="560" i="1" dirty="0">
                <a:latin typeface="+mj-lt"/>
                <a:ea typeface="Segoe UI Emoji" panose="020B0502040204020203" pitchFamily="34" charset="0"/>
              </a:rPr>
              <a:t>Endocrinol </a:t>
            </a:r>
            <a:r>
              <a:rPr lang="en-US" sz="560" i="1" dirty="0" err="1">
                <a:latin typeface="+mj-lt"/>
                <a:ea typeface="Segoe UI Emoji" panose="020B0502040204020203" pitchFamily="34" charset="0"/>
              </a:rPr>
              <a:t>Metab</a:t>
            </a:r>
            <a:r>
              <a:rPr lang="en-US" sz="560" i="1" dirty="0">
                <a:latin typeface="+mj-lt"/>
                <a:ea typeface="Segoe UI Emoji" panose="020B0502040204020203" pitchFamily="34" charset="0"/>
              </a:rPr>
              <a:t> Clin North Am</a:t>
            </a:r>
            <a:r>
              <a:rPr lang="en-US" sz="560" dirty="0">
                <a:latin typeface="+mj-lt"/>
                <a:ea typeface="Segoe UI Emoji" panose="020B0502040204020203" pitchFamily="34" charset="0"/>
              </a:rPr>
              <a:t>. 2021;50:337–355; 7. </a:t>
            </a:r>
            <a:r>
              <a:rPr lang="en-IN" sz="560" dirty="0">
                <a:latin typeface="+mj-lt"/>
                <a:ea typeface="Segoe UI Emoji" panose="020B0502040204020203" pitchFamily="34" charset="0"/>
              </a:rPr>
              <a:t>EASL-EASD-EASO clinical practice guideline.</a:t>
            </a:r>
            <a:r>
              <a:rPr lang="en-IN" sz="560" i="1" dirty="0">
                <a:latin typeface="+mj-lt"/>
                <a:ea typeface="Segoe UI Emoji" panose="020B0502040204020203" pitchFamily="34" charset="0"/>
              </a:rPr>
              <a:t> J Hepatol.</a:t>
            </a:r>
            <a:r>
              <a:rPr lang="en-IN" sz="560" dirty="0">
                <a:latin typeface="+mj-lt"/>
                <a:ea typeface="Segoe UI Emoji" panose="020B0502040204020203" pitchFamily="34" charset="0"/>
              </a:rPr>
              <a:t> 2024;81(3):492-542; 8. Stefan N, et al. Poster presented at: AASLD; November 15 – 19, 2024; San Diego, CA, USA. (Poster ID: 5037). </a:t>
            </a:r>
            <a:r>
              <a:rPr kumimoji="0" lang="nl-NL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BMI, body-mass index; CAP, controlled attenuation parameter; CLDQ, Chronic liver disease questionnaire;</a:t>
            </a:r>
            <a:r>
              <a:rPr kumimoji="0" lang="en-IN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EASD, European Association for the Study of Diabetes; EASL, European Association for the Study of the Liver; EASO, European Association for the Study of Obesity;</a:t>
            </a:r>
            <a:r>
              <a:rPr kumimoji="0" lang="nl-NL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EPL, essential phospholipids; </a:t>
            </a:r>
            <a:r>
              <a:rPr kumimoji="0" lang="en-IN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EXCEL, Exploring Efficacy of </a:t>
            </a:r>
            <a:r>
              <a:rPr kumimoji="0" lang="en-IN" sz="56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Essentiale</a:t>
            </a:r>
            <a:r>
              <a:rPr kumimoji="0" lang="en-IN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in Fatty Liver Disease; GLP1RA, glucagon-like peptide 1 receptor agonist; </a:t>
            </a:r>
            <a:r>
              <a:rPr kumimoji="0" lang="nl-NL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HCC, hepatocellular carcinoma; HDL, high-density lipoprotein; HRQoL, health related quality of life; LoE, level of evidence; MASH, metabolic dysfunction-associated steatohepatitis; MASLD, metabolic dysfunction-associated steatotic liver disease; MetS, metabolic syndrome; NAFLD, non-alcoholic fatty liver disease; </a:t>
            </a:r>
            <a:r>
              <a:rPr kumimoji="0" lang="en-IN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PUFA, poly unsaturated fatty acids; QoL, quality of life; RCT, randomized controlled trial; SGLT2, sodium-glucose cotransporter-2; SoC, standard of care; </a:t>
            </a:r>
            <a:r>
              <a:rPr kumimoji="0" lang="nl-NL" sz="56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T2DM, type 2 diabetes mellitus; UDCA, ursodeoxycholic acid.                        </a:t>
            </a:r>
            <a:endParaRPr kumimoji="0" lang="en-US" sz="560" b="0" i="0" u="none" strike="noStrike" kern="1200" cap="none" spc="0" normalizeH="0" baseline="0" noProof="0" dirty="0">
              <a:ln>
                <a:noFill/>
              </a:ln>
              <a:solidFill>
                <a:srgbClr val="829585"/>
              </a:solidFill>
              <a:effectLst/>
              <a:uLnTx/>
              <a:uFillTx/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CB84BD-A072-FA8E-7902-4CC14058A48C}"/>
              </a:ext>
            </a:extLst>
          </p:cNvPr>
          <p:cNvSpPr txBox="1"/>
          <p:nvPr/>
        </p:nvSpPr>
        <p:spPr>
          <a:xfrm>
            <a:off x="4852988" y="10621253"/>
            <a:ext cx="2005011" cy="178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60" b="1" dirty="0">
                <a:solidFill>
                  <a:srgbClr val="82958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MAT-GLB-2503165; </a:t>
            </a:r>
            <a:r>
              <a:rPr lang="en-IN" sz="560" b="1" dirty="0">
                <a:solidFill>
                  <a:srgbClr val="82958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Date of approval: June 2025</a:t>
            </a:r>
            <a:endParaRPr lang="en-US" sz="560" b="1" dirty="0"/>
          </a:p>
        </p:txBody>
      </p:sp>
    </p:spTree>
    <p:extLst>
      <p:ext uri="{BB962C8B-B14F-4D97-AF65-F5344CB8AC3E}">
        <p14:creationId xmlns:p14="http://schemas.microsoft.com/office/powerpoint/2010/main" val="2035915934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E1500A7-8E75-49E1-BF46-06B83FF2F5C9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4a615a75-1d40-4834-a16a-462b4b5926d5"/>
    <ds:schemaRef ds:uri="http://purl.org/dc/dcmitype/"/>
    <ds:schemaRef ds:uri="http://schemas.openxmlformats.org/package/2006/metadata/core-properties"/>
    <ds:schemaRef ds:uri="cb394913-660e-41e9-9f09-b3173fdbf39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7998</TotalTime>
  <Words>681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Opella Sans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Khainal, Dipali /IN Opella</cp:lastModifiedBy>
  <cp:revision>24</cp:revision>
  <dcterms:created xsi:type="dcterms:W3CDTF">2024-02-07T04:43:41Z</dcterms:created>
  <dcterms:modified xsi:type="dcterms:W3CDTF">2025-06-14T10:03:47Z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