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3.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4"/>
    <p:sldMasterId id="2147483675" r:id="rId5"/>
    <p:sldMasterId id="2147483681" r:id="rId6"/>
    <p:sldMasterId id="2147483688" r:id="rId7"/>
  </p:sldMasterIdLst>
  <p:notesMasterIdLst>
    <p:notesMasterId r:id="rId21"/>
  </p:notesMasterIdLst>
  <p:handoutMasterIdLst>
    <p:handoutMasterId r:id="rId22"/>
  </p:handoutMasterIdLst>
  <p:sldIdLst>
    <p:sldId id="290" r:id="rId8"/>
    <p:sldId id="281" r:id="rId9"/>
    <p:sldId id="282" r:id="rId10"/>
    <p:sldId id="267" r:id="rId11"/>
    <p:sldId id="271" r:id="rId12"/>
    <p:sldId id="279" r:id="rId13"/>
    <p:sldId id="284" r:id="rId14"/>
    <p:sldId id="306" r:id="rId15"/>
    <p:sldId id="303" r:id="rId16"/>
    <p:sldId id="301" r:id="rId17"/>
    <p:sldId id="307" r:id="rId18"/>
    <p:sldId id="280" r:id="rId19"/>
    <p:sldId id="277" r:id="rId20"/>
  </p:sldIdLst>
  <p:sldSz cx="7559675" cy="10691813"/>
  <p:notesSz cx="7104063" cy="102346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F787A1E-7C74-39BE-D953-766F9A7A8B18}" name="Shringarpure, Dipti /IN" initials="SD/" userId="S::Dipti.Shringarpure@sanofi.com::d9e4fcc3-bf03-47dc-b71d-30f62ce47a97" providerId="AD"/>
  <p188:author id="{B73EA526-0E84-D806-546C-8FBCC5932FCC}" name="Samanta, Moumita /IN" initials="S/" userId="S::moumita.samanta@sanofi.com::8d0f9159-92b1-4d41-aa8b-6fd7576532ce" providerId="AD"/>
  <p188:author id="{55B8872A-0263-52A8-9487-D5DA46F0B713}" name="Samanta, Moumita /IN" initials="SM/" userId="S::Moumita.Samanta@sanofi.com::8d0f9159-92b1-4d41-aa8b-6fd7576532ce" providerId="AD"/>
  <p188:author id="{BEFBE064-E4C4-0130-5042-CEE8A6188B1A}" name="Bardia, Avinash /IN" initials="BA/" userId="S::Avinash.Bardia@sanofi.com::460e8d00-4a15-4d36-9598-fa871fffbce9" providerId="AD"/>
  <p188:author id="{C93BC06A-9C75-1637-3429-A448EC13DED8}" name="Kompally, Nandishwar /IN" initials="KN/" userId="S::Nandishwar.Kompally@sanofi.com::4ac454e7-a1bb-4d39-b611-a04f90cc53cf" providerId="AD"/>
  <p188:author id="{89AC4D6F-E996-85CB-6A34-E15D3EC75163}" name="Blanchard, Guillaume /ES" initials="GB" userId="S::Guillaume.Blanchard@sanofi.com::fc1bc002-66f2-4ce7-8e96-0eb1cd5ce8db" providerId="AD"/>
  <p188:author id="{74A3CA81-377F-03FA-0474-B088DB1A790D}" name="Khainal, Dipali /IN" initials="KD/" userId="S::Dipali.Khainal@sanofi.com::a6ba6b73-3eff-4483-85da-97502f55bd3c" providerId="AD"/>
  <p188:author id="{BAD957DA-45D5-A5E1-9CAA-28DE645AA5C9}" name="Goswami, Debayan /IN" initials="GD/" userId="S::Debayan.Goswami@sanofi.com::ee59028d-6199-4e66-80ba-d66aa6527f9f" providerId="AD"/>
  <p188:author id="{1ACD43EF-7935-E9BC-BC3F-3C9124DC08AB}" name="Blanchard, Guillaume /ES" initials="B/" userId="S::guillaume.blanchard@sanofi.com::fc1bc002-66f2-4ce7-8e96-0eb1cd5ce8db"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A00E6"/>
    <a:srgbClr val="23004C"/>
    <a:srgbClr val="F4F2F6"/>
    <a:srgbClr val="2C0A53"/>
    <a:srgbClr val="E6E6E6"/>
    <a:srgbClr val="F4F2F7"/>
    <a:srgbClr val="E9E6ED"/>
    <a:srgbClr val="F5F5F5"/>
    <a:srgbClr val="FFFFFF"/>
    <a:srgbClr val="F5F3F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F800B559-55DF-4324-A70D-7A5FB1BD5379}">
  <a:tblStyle styleId="{F800B559-55DF-4324-A70D-7A5FB1BD5379}" styleName="Sanofi">
    <a:wholeTbl>
      <a:tcTxStyle>
        <a:fontRef idx="minor">
          <a:schemeClr val="dk1"/>
        </a:fontRef>
        <a:schemeClr val="dk1"/>
      </a:tcTxStyle>
      <a:tcStyle>
        <a:tcBdr>
          <a:left>
            <a:ln w="2500" cmpd="sng">
              <a:solidFill>
                <a:schemeClr val="lt2"/>
              </a:solidFill>
            </a:ln>
          </a:left>
          <a:right>
            <a:ln w="2500" cmpd="sng">
              <a:solidFill>
                <a:schemeClr val="lt2"/>
              </a:solidFill>
            </a:ln>
          </a:right>
          <a:top>
            <a:ln w="2500" cmpd="sng">
              <a:solidFill>
                <a:schemeClr val="lt2"/>
              </a:solidFill>
            </a:ln>
          </a:top>
          <a:bottom>
            <a:ln w="2500" cmpd="sng">
              <a:solidFill>
                <a:schemeClr val="lt2"/>
              </a:solidFill>
            </a:ln>
          </a:bottom>
          <a:insideH>
            <a:ln w="2500" cmpd="sng">
              <a:solidFill>
                <a:schemeClr val="lt2"/>
              </a:solidFill>
            </a:ln>
          </a:insideH>
          <a:insideV>
            <a:ln w="2500" cmpd="sng">
              <a:solidFill>
                <a:schemeClr val="lt2"/>
              </a:solidFill>
            </a:ln>
          </a:insideV>
        </a:tcBdr>
        <a:fill>
          <a:solidFill>
            <a:schemeClr val="lt1"/>
          </a:solidFill>
        </a:fill>
      </a:tcStyle>
    </a:wholeTbl>
    <a:band1H>
      <a:tcStyle>
        <a:tcBdr>
          <a:left>
            <a:ln w="2500" cmpd="sng">
              <a:solidFill>
                <a:schemeClr val="lt1"/>
              </a:solidFill>
            </a:ln>
          </a:left>
          <a:right>
            <a:ln w="2500" cmpd="sng">
              <a:solidFill>
                <a:schemeClr val="lt1"/>
              </a:solidFill>
            </a:ln>
          </a:right>
          <a:top>
            <a:ln w="2500" cmpd="sng">
              <a:solidFill>
                <a:schemeClr val="lt1"/>
              </a:solidFill>
            </a:ln>
          </a:top>
          <a:bottom>
            <a:ln w="2500" cmpd="sng">
              <a:solidFill>
                <a:schemeClr val="lt1"/>
              </a:solidFill>
            </a:ln>
          </a:bottom>
          <a:insideH>
            <a:ln w="2500" cmpd="sng">
              <a:solidFill>
                <a:schemeClr val="lt1"/>
              </a:solidFill>
            </a:ln>
          </a:insideH>
          <a:insideV>
            <a:ln w="2500" cmpd="sng">
              <a:solidFill>
                <a:schemeClr val="lt1"/>
              </a:solidFill>
            </a:ln>
          </a:insideV>
        </a:tcBdr>
        <a:fill>
          <a:solidFill>
            <a:schemeClr val="dk2"/>
          </a:solidFill>
        </a:fill>
      </a:tcStyle>
    </a:band1H>
    <a:band2H>
      <a:tcStyle>
        <a:tcBdr/>
      </a:tcStyle>
    </a:band2H>
    <a:band1V>
      <a:tcStyle>
        <a:tcBdr>
          <a:left>
            <a:ln w="2500" cmpd="sng">
              <a:solidFill>
                <a:schemeClr val="lt1"/>
              </a:solidFill>
            </a:ln>
          </a:left>
          <a:right>
            <a:ln w="2500" cmpd="sng">
              <a:solidFill>
                <a:schemeClr val="lt1"/>
              </a:solidFill>
            </a:ln>
          </a:right>
          <a:top>
            <a:ln w="2500" cmpd="sng">
              <a:solidFill>
                <a:schemeClr val="lt1"/>
              </a:solidFill>
            </a:ln>
          </a:top>
          <a:bottom>
            <a:ln w="2500" cmpd="sng">
              <a:solidFill>
                <a:schemeClr val="lt1"/>
              </a:solidFill>
            </a:ln>
          </a:bottom>
          <a:insideH>
            <a:ln w="2500" cmpd="sng">
              <a:solidFill>
                <a:schemeClr val="lt1"/>
              </a:solidFill>
            </a:ln>
          </a:insideH>
          <a:insideV>
            <a:ln w="2500" cmpd="sng">
              <a:solidFill>
                <a:schemeClr val="lt1"/>
              </a:solidFill>
            </a:ln>
          </a:insideV>
        </a:tcBdr>
        <a:fill>
          <a:solidFill>
            <a:schemeClr val="dk2"/>
          </a:solidFill>
        </a:fill>
      </a:tcStyle>
    </a:band1V>
    <a:band2V>
      <a:tcStyle>
        <a:tcBdr/>
      </a:tcStyle>
    </a:band2V>
    <a:lastCol>
      <a:tcTxStyle b="off">
        <a:fontRef idx="minor">
          <a:schemeClr val="dk1"/>
        </a:fontRef>
        <a:schemeClr val="dk1"/>
      </a:tcTxStyle>
      <a:tcStyle>
        <a:tcBdr/>
        <a:fill>
          <a:solidFill>
            <a:schemeClr val="dk2"/>
          </a:solidFill>
        </a:fill>
      </a:tcStyle>
    </a:lastCol>
    <a:firstCol>
      <a:tcTxStyle b="off">
        <a:fontRef idx="minor">
          <a:schemeClr val="dk1"/>
        </a:fontRef>
        <a:schemeClr val="dk1"/>
      </a:tcTxStyle>
      <a:tcStyle>
        <a:tcBdr/>
        <a:fill>
          <a:solidFill>
            <a:schemeClr val="dk2"/>
          </a:solidFill>
        </a:fill>
      </a:tcStyle>
    </a:firstCol>
    <a:lastRow>
      <a:tcTxStyle b="on">
        <a:fontRef idx="major">
          <a:schemeClr val="dk1"/>
        </a:fontRef>
        <a:schemeClr val="dk1"/>
      </a:tcTxStyle>
      <a:tcStyle>
        <a:tcBdr/>
        <a:fill>
          <a:solidFill>
            <a:schemeClr val="dk2"/>
          </a:solidFill>
        </a:fill>
      </a:tcStyle>
    </a:lastRow>
    <a:firstRow>
      <a:tcTxStyle b="off">
        <a:fontRef idx="major">
          <a:schemeClr val="lt2"/>
        </a:fontRef>
        <a:schemeClr val="lt2"/>
      </a:tcTxStyle>
      <a:tcStyle>
        <a:tcBdr>
          <a:bottom>
            <a:ln w="36000" cmpd="sng">
              <a:solidFill>
                <a:schemeClr val="accent2"/>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lt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199" autoAdjust="0"/>
    <p:restoredTop sz="94411" autoAdjust="0"/>
  </p:normalViewPr>
  <p:slideViewPr>
    <p:cSldViewPr snapToGrid="0">
      <p:cViewPr varScale="1">
        <p:scale>
          <a:sx n="49" d="100"/>
          <a:sy n="49" d="100"/>
        </p:scale>
        <p:origin x="2390" y="86"/>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presProps" Target="presProps.xml"/><Relationship Id="rId10" Type="http://schemas.openxmlformats.org/officeDocument/2006/relationships/slide" Target="slides/slide3.xml"/><Relationship Id="rId19" Type="http://schemas.openxmlformats.org/officeDocument/2006/relationships/slide" Target="slides/slide12.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handoutMaster" Target="handoutMasters/handoutMaster1.xml"/><Relationship Id="rId27" Type="http://schemas.microsoft.com/office/2018/10/relationships/authors" Targe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93C5A8E8-CFFD-8244-99C5-C59695B7B587}"/>
              </a:ext>
            </a:extLst>
          </p:cNvPr>
          <p:cNvSpPr>
            <a:spLocks noGrp="1"/>
          </p:cNvSpPr>
          <p:nvPr>
            <p:ph type="hdr" sz="quarter"/>
          </p:nvPr>
        </p:nvSpPr>
        <p:spPr>
          <a:xfrm>
            <a:off x="0" y="0"/>
            <a:ext cx="3078427" cy="513508"/>
          </a:xfrm>
          <a:prstGeom prst="rect">
            <a:avLst/>
          </a:prstGeom>
        </p:spPr>
        <p:txBody>
          <a:bodyPr vert="horz" lIns="99075" tIns="49538" rIns="99075" bIns="49538" rtlCol="0"/>
          <a:lstStyle>
            <a:lvl1pPr algn="l">
              <a:defRPr sz="1300"/>
            </a:lvl1pPr>
          </a:lstStyle>
          <a:p>
            <a:endParaRPr lang="fr-FR"/>
          </a:p>
        </p:txBody>
      </p:sp>
      <p:sp>
        <p:nvSpPr>
          <p:cNvPr id="3" name="Espace réservé de la date 2">
            <a:extLst>
              <a:ext uri="{FF2B5EF4-FFF2-40B4-BE49-F238E27FC236}">
                <a16:creationId xmlns:a16="http://schemas.microsoft.com/office/drawing/2014/main" id="{242097A3-5546-824A-82FF-3390AD25DFDA}"/>
              </a:ext>
            </a:extLst>
          </p:cNvPr>
          <p:cNvSpPr>
            <a:spLocks noGrp="1"/>
          </p:cNvSpPr>
          <p:nvPr>
            <p:ph type="dt" sz="quarter" idx="1"/>
          </p:nvPr>
        </p:nvSpPr>
        <p:spPr>
          <a:xfrm>
            <a:off x="4023992" y="0"/>
            <a:ext cx="3078427" cy="513508"/>
          </a:xfrm>
          <a:prstGeom prst="rect">
            <a:avLst/>
          </a:prstGeom>
        </p:spPr>
        <p:txBody>
          <a:bodyPr vert="horz" lIns="99075" tIns="49538" rIns="99075" bIns="49538" rtlCol="0"/>
          <a:lstStyle>
            <a:lvl1pPr algn="r">
              <a:defRPr sz="1300"/>
            </a:lvl1pPr>
          </a:lstStyle>
          <a:p>
            <a:fld id="{4795986D-8BE5-CF41-BDD9-ABAFDA2F44C7}" type="datetimeFigureOut">
              <a:rPr lang="fr-FR" smtClean="0"/>
              <a:t>04/11/2024</a:t>
            </a:fld>
            <a:endParaRPr lang="fr-FR"/>
          </a:p>
        </p:txBody>
      </p:sp>
      <p:sp>
        <p:nvSpPr>
          <p:cNvPr id="4" name="Espace réservé du pied de page 3">
            <a:extLst>
              <a:ext uri="{FF2B5EF4-FFF2-40B4-BE49-F238E27FC236}">
                <a16:creationId xmlns:a16="http://schemas.microsoft.com/office/drawing/2014/main" id="{D0FF6B0C-B1BA-F042-9223-AFA5A1E54C8A}"/>
              </a:ext>
            </a:extLst>
          </p:cNvPr>
          <p:cNvSpPr>
            <a:spLocks noGrp="1"/>
          </p:cNvSpPr>
          <p:nvPr>
            <p:ph type="ftr" sz="quarter" idx="2"/>
          </p:nvPr>
        </p:nvSpPr>
        <p:spPr>
          <a:xfrm>
            <a:off x="0" y="9721107"/>
            <a:ext cx="3078427" cy="513507"/>
          </a:xfrm>
          <a:prstGeom prst="rect">
            <a:avLst/>
          </a:prstGeom>
        </p:spPr>
        <p:txBody>
          <a:bodyPr vert="horz" lIns="99075" tIns="49538" rIns="99075" bIns="49538" rtlCol="0" anchor="b"/>
          <a:lstStyle>
            <a:lvl1pPr algn="l">
              <a:defRPr sz="1300"/>
            </a:lvl1pPr>
          </a:lstStyle>
          <a:p>
            <a:endParaRPr lang="fr-FR"/>
          </a:p>
        </p:txBody>
      </p:sp>
      <p:sp>
        <p:nvSpPr>
          <p:cNvPr id="5" name="Espace réservé du numéro de diapositive 4">
            <a:extLst>
              <a:ext uri="{FF2B5EF4-FFF2-40B4-BE49-F238E27FC236}">
                <a16:creationId xmlns:a16="http://schemas.microsoft.com/office/drawing/2014/main" id="{FD5FA54A-F961-0E49-BD8F-3E49E88675E1}"/>
              </a:ext>
            </a:extLst>
          </p:cNvPr>
          <p:cNvSpPr>
            <a:spLocks noGrp="1"/>
          </p:cNvSpPr>
          <p:nvPr>
            <p:ph type="sldNum" sz="quarter" idx="3"/>
          </p:nvPr>
        </p:nvSpPr>
        <p:spPr>
          <a:xfrm>
            <a:off x="4023992" y="9721107"/>
            <a:ext cx="3078427" cy="513507"/>
          </a:xfrm>
          <a:prstGeom prst="rect">
            <a:avLst/>
          </a:prstGeom>
        </p:spPr>
        <p:txBody>
          <a:bodyPr vert="horz" lIns="99075" tIns="49538" rIns="99075" bIns="49538" rtlCol="0" anchor="b"/>
          <a:lstStyle>
            <a:lvl1pPr algn="r">
              <a:defRPr sz="1300"/>
            </a:lvl1pPr>
          </a:lstStyle>
          <a:p>
            <a:fld id="{A6DFDA78-543E-4D49-948C-0112778612F3}" type="slidenum">
              <a:rPr lang="fr-FR" smtClean="0"/>
              <a:t>‹#›</a:t>
            </a:fld>
            <a:endParaRPr lang="fr-FR"/>
          </a:p>
        </p:txBody>
      </p:sp>
    </p:spTree>
    <p:extLst>
      <p:ext uri="{BB962C8B-B14F-4D97-AF65-F5344CB8AC3E}">
        <p14:creationId xmlns:p14="http://schemas.microsoft.com/office/powerpoint/2010/main" val="40243811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78427" cy="513508"/>
          </a:xfrm>
          <a:prstGeom prst="rect">
            <a:avLst/>
          </a:prstGeom>
        </p:spPr>
        <p:txBody>
          <a:bodyPr vert="horz" lIns="99075" tIns="49538" rIns="99075" bIns="49538" rtlCol="0"/>
          <a:lstStyle>
            <a:lvl1pPr algn="l">
              <a:defRPr sz="1300"/>
            </a:lvl1pPr>
          </a:lstStyle>
          <a:p>
            <a:endParaRPr lang="fr-FR"/>
          </a:p>
        </p:txBody>
      </p:sp>
      <p:sp>
        <p:nvSpPr>
          <p:cNvPr id="3" name="Espace réservé de la date 2"/>
          <p:cNvSpPr>
            <a:spLocks noGrp="1"/>
          </p:cNvSpPr>
          <p:nvPr>
            <p:ph type="dt" idx="1"/>
          </p:nvPr>
        </p:nvSpPr>
        <p:spPr>
          <a:xfrm>
            <a:off x="4023992" y="0"/>
            <a:ext cx="3078427" cy="513508"/>
          </a:xfrm>
          <a:prstGeom prst="rect">
            <a:avLst/>
          </a:prstGeom>
        </p:spPr>
        <p:txBody>
          <a:bodyPr vert="horz" lIns="99075" tIns="49538" rIns="99075" bIns="49538" rtlCol="0"/>
          <a:lstStyle>
            <a:lvl1pPr algn="r">
              <a:defRPr sz="1300"/>
            </a:lvl1pPr>
          </a:lstStyle>
          <a:p>
            <a:fld id="{7ABC6454-8C49-4AFA-8B67-E69B53E09A31}" type="datetimeFigureOut">
              <a:rPr lang="fr-FR" smtClean="0"/>
              <a:t>04/11/2024</a:t>
            </a:fld>
            <a:endParaRPr lang="fr-FR"/>
          </a:p>
        </p:txBody>
      </p:sp>
      <p:sp>
        <p:nvSpPr>
          <p:cNvPr id="4" name="Espace réservé de l'image des diapositives 3"/>
          <p:cNvSpPr>
            <a:spLocks noGrp="1" noRot="1" noChangeAspect="1"/>
          </p:cNvSpPr>
          <p:nvPr>
            <p:ph type="sldImg" idx="2"/>
          </p:nvPr>
        </p:nvSpPr>
        <p:spPr>
          <a:xfrm>
            <a:off x="2332038" y="1279525"/>
            <a:ext cx="2439987" cy="3454400"/>
          </a:xfrm>
          <a:prstGeom prst="rect">
            <a:avLst/>
          </a:prstGeom>
          <a:noFill/>
          <a:ln w="12700">
            <a:solidFill>
              <a:prstClr val="black"/>
            </a:solidFill>
          </a:ln>
        </p:spPr>
        <p:txBody>
          <a:bodyPr vert="horz" lIns="99075" tIns="49538" rIns="99075" bIns="49538" rtlCol="0" anchor="ctr"/>
          <a:lstStyle/>
          <a:p>
            <a:endParaRPr lang="fr-FR"/>
          </a:p>
        </p:txBody>
      </p:sp>
      <p:sp>
        <p:nvSpPr>
          <p:cNvPr id="5" name="Espace réservé des notes 4"/>
          <p:cNvSpPr>
            <a:spLocks noGrp="1"/>
          </p:cNvSpPr>
          <p:nvPr>
            <p:ph type="body" sz="quarter" idx="3"/>
          </p:nvPr>
        </p:nvSpPr>
        <p:spPr>
          <a:xfrm>
            <a:off x="710407" y="4925407"/>
            <a:ext cx="5683250" cy="4029879"/>
          </a:xfrm>
          <a:prstGeom prst="rect">
            <a:avLst/>
          </a:prstGeom>
        </p:spPr>
        <p:txBody>
          <a:bodyPr vert="horz" lIns="99075" tIns="49538" rIns="99075" bIns="49538"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721107"/>
            <a:ext cx="3078427" cy="513507"/>
          </a:xfrm>
          <a:prstGeom prst="rect">
            <a:avLst/>
          </a:prstGeom>
        </p:spPr>
        <p:txBody>
          <a:bodyPr vert="horz" lIns="99075" tIns="49538" rIns="99075" bIns="49538" rtlCol="0" anchor="b"/>
          <a:lstStyle>
            <a:lvl1pPr algn="l">
              <a:defRPr sz="1300"/>
            </a:lvl1pPr>
          </a:lstStyle>
          <a:p>
            <a:endParaRPr lang="fr-FR"/>
          </a:p>
        </p:txBody>
      </p:sp>
      <p:sp>
        <p:nvSpPr>
          <p:cNvPr id="7" name="Espace réservé du numéro de diapositive 6"/>
          <p:cNvSpPr>
            <a:spLocks noGrp="1"/>
          </p:cNvSpPr>
          <p:nvPr>
            <p:ph type="sldNum" sz="quarter" idx="5"/>
          </p:nvPr>
        </p:nvSpPr>
        <p:spPr>
          <a:xfrm>
            <a:off x="4023992" y="9721107"/>
            <a:ext cx="3078427" cy="513507"/>
          </a:xfrm>
          <a:prstGeom prst="rect">
            <a:avLst/>
          </a:prstGeom>
        </p:spPr>
        <p:txBody>
          <a:bodyPr vert="horz" lIns="99075" tIns="49538" rIns="99075" bIns="49538" rtlCol="0" anchor="b"/>
          <a:lstStyle>
            <a:lvl1pPr algn="r">
              <a:defRPr sz="1300"/>
            </a:lvl1pPr>
          </a:lstStyle>
          <a:p>
            <a:fld id="{1F576107-2EC1-4836-BBE2-B29C7F5CEAC4}" type="slidenum">
              <a:rPr lang="fr-FR" smtClean="0"/>
              <a:t>‹#›</a:t>
            </a:fld>
            <a:endParaRPr lang="fr-FR"/>
          </a:p>
        </p:txBody>
      </p:sp>
    </p:spTree>
    <p:extLst>
      <p:ext uri="{BB962C8B-B14F-4D97-AF65-F5344CB8AC3E}">
        <p14:creationId xmlns:p14="http://schemas.microsoft.com/office/powerpoint/2010/main" val="3477472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F576107-2EC1-4836-BBE2-B29C7F5CEAC4}" type="slidenum">
              <a:rPr lang="fr-FR" smtClean="0"/>
              <a:t>9</a:t>
            </a:fld>
            <a:endParaRPr lang="fr-FR"/>
          </a:p>
        </p:txBody>
      </p:sp>
    </p:spTree>
    <p:extLst>
      <p:ext uri="{BB962C8B-B14F-4D97-AF65-F5344CB8AC3E}">
        <p14:creationId xmlns:p14="http://schemas.microsoft.com/office/powerpoint/2010/main" val="40939169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a:t>Next graph:: only labels and the lipid droplets %</a:t>
            </a:r>
          </a:p>
          <a:p>
            <a:r>
              <a:rPr lang="en-IN"/>
              <a:t>Crop out the rest</a:t>
            </a:r>
          </a:p>
          <a:p>
            <a:r>
              <a:rPr lang="en-IN"/>
              <a:t>RNA: See-saw arrangement; </a:t>
            </a:r>
            <a:endParaRPr lang="en-US"/>
          </a:p>
        </p:txBody>
      </p:sp>
      <p:sp>
        <p:nvSpPr>
          <p:cNvPr id="4" name="Slide Number Placeholder 3"/>
          <p:cNvSpPr>
            <a:spLocks noGrp="1"/>
          </p:cNvSpPr>
          <p:nvPr>
            <p:ph type="sldNum" sz="quarter" idx="5"/>
          </p:nvPr>
        </p:nvSpPr>
        <p:spPr/>
        <p:txBody>
          <a:bodyPr/>
          <a:lstStyle/>
          <a:p>
            <a:pPr defTabSz="495376">
              <a:defRPr/>
            </a:pPr>
            <a:fld id="{1F576107-2EC1-4836-BBE2-B29C7F5CEAC4}" type="slidenum">
              <a:rPr lang="fr-FR">
                <a:solidFill>
                  <a:prstClr val="black"/>
                </a:solidFill>
                <a:latin typeface="Calibri" panose="020F0502020204030204"/>
              </a:rPr>
              <a:pPr defTabSz="495376">
                <a:defRPr/>
              </a:pPr>
              <a:t>10</a:t>
            </a:fld>
            <a:endParaRPr lang="fr-FR">
              <a:solidFill>
                <a:prstClr val="black"/>
              </a:solidFill>
              <a:latin typeface="Calibri" panose="020F0502020204030204"/>
            </a:endParaRPr>
          </a:p>
        </p:txBody>
      </p:sp>
    </p:spTree>
    <p:extLst>
      <p:ext uri="{BB962C8B-B14F-4D97-AF65-F5344CB8AC3E}">
        <p14:creationId xmlns:p14="http://schemas.microsoft.com/office/powerpoint/2010/main" val="11312976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 Id="rId4" Type="http://schemas.microsoft.com/office/2007/relationships/hdphoto" Target="../media/hdphoto1.wdp"/></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16F06C11-86B3-CF1B-2C1E-0881D988E848}"/>
              </a:ext>
            </a:extLst>
          </p:cNvPr>
          <p:cNvSpPr/>
          <p:nvPr userDrawn="1"/>
        </p:nvSpPr>
        <p:spPr>
          <a:xfrm>
            <a:off x="0" y="-1"/>
            <a:ext cx="7559675" cy="1069181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FB5F28EA-F42D-8016-0F19-46613F19A4BE}"/>
              </a:ext>
            </a:extLst>
          </p:cNvPr>
          <p:cNvGrpSpPr/>
          <p:nvPr userDrawn="1"/>
        </p:nvGrpSpPr>
        <p:grpSpPr>
          <a:xfrm rot="5400000">
            <a:off x="899052" y="-783409"/>
            <a:ext cx="1065019" cy="2631837"/>
            <a:chOff x="0" y="4230451"/>
            <a:chExt cx="1276610" cy="3154712"/>
          </a:xfrm>
        </p:grpSpPr>
        <p:sp>
          <p:nvSpPr>
            <p:cNvPr id="12" name="Freeform: Shape 11">
              <a:extLst>
                <a:ext uri="{FF2B5EF4-FFF2-40B4-BE49-F238E27FC236}">
                  <a16:creationId xmlns:a16="http://schemas.microsoft.com/office/drawing/2014/main" id="{11D16E37-808B-B7CB-60A7-47DC0BA25697}"/>
                </a:ext>
              </a:extLst>
            </p:cNvPr>
            <p:cNvSpPr/>
            <p:nvPr/>
          </p:nvSpPr>
          <p:spPr>
            <a:xfrm flipV="1">
              <a:off x="0" y="4230451"/>
              <a:ext cx="831179" cy="1748099"/>
            </a:xfrm>
            <a:custGeom>
              <a:avLst/>
              <a:gdLst>
                <a:gd name="connsiteX0" fmla="*/ 0 w 1074479"/>
                <a:gd name="connsiteY0" fmla="*/ 0 h 2259797"/>
                <a:gd name="connsiteX1" fmla="*/ 0 w 1074479"/>
                <a:gd name="connsiteY1" fmla="*/ 2259797 h 2259797"/>
                <a:gd name="connsiteX2" fmla="*/ 1019744 w 1074479"/>
                <a:gd name="connsiteY2" fmla="*/ 1240052 h 2259797"/>
                <a:gd name="connsiteX3" fmla="*/ 1019744 w 1074479"/>
                <a:gd name="connsiteY3" fmla="*/ 975764 h 2259797"/>
                <a:gd name="connsiteX4" fmla="*/ 90640 w 1074479"/>
                <a:gd name="connsiteY4" fmla="*/ 46660 h 2259797"/>
                <a:gd name="connsiteX5" fmla="*/ 28819 w 1074479"/>
                <a:gd name="connsiteY5" fmla="*/ 5608 h 2259797"/>
                <a:gd name="connsiteX6" fmla="*/ 0 w 1074479"/>
                <a:gd name="connsiteY6" fmla="*/ 0 h 2259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74479" h="2259797">
                  <a:moveTo>
                    <a:pt x="0" y="0"/>
                  </a:moveTo>
                  <a:lnTo>
                    <a:pt x="0" y="2259797"/>
                  </a:lnTo>
                  <a:lnTo>
                    <a:pt x="1019744" y="1240052"/>
                  </a:lnTo>
                  <a:cubicBezTo>
                    <a:pt x="1092725" y="1167071"/>
                    <a:pt x="1092725" y="1048745"/>
                    <a:pt x="1019744" y="975764"/>
                  </a:cubicBezTo>
                  <a:lnTo>
                    <a:pt x="90640" y="46660"/>
                  </a:lnTo>
                  <a:cubicBezTo>
                    <a:pt x="72395" y="28415"/>
                    <a:pt x="51315" y="14731"/>
                    <a:pt x="28819" y="5608"/>
                  </a:cubicBezTo>
                  <a:lnTo>
                    <a:pt x="0" y="0"/>
                  </a:lnTo>
                  <a:close/>
                </a:path>
              </a:pathLst>
            </a:custGeom>
            <a:solidFill>
              <a:srgbClr val="2C0A5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Freeform: Shape 12">
              <a:extLst>
                <a:ext uri="{FF2B5EF4-FFF2-40B4-BE49-F238E27FC236}">
                  <a16:creationId xmlns:a16="http://schemas.microsoft.com/office/drawing/2014/main" id="{5576B8CE-A7E6-6549-A3B9-FC3BDC178260}"/>
                </a:ext>
              </a:extLst>
            </p:cNvPr>
            <p:cNvSpPr/>
            <p:nvPr/>
          </p:nvSpPr>
          <p:spPr>
            <a:xfrm flipV="1">
              <a:off x="1" y="4613243"/>
              <a:ext cx="1276609" cy="2771920"/>
            </a:xfrm>
            <a:custGeom>
              <a:avLst/>
              <a:gdLst>
                <a:gd name="connsiteX0" fmla="*/ 0 w 1650294"/>
                <a:gd name="connsiteY0" fmla="*/ 0 h 3583307"/>
                <a:gd name="connsiteX1" fmla="*/ 0 w 1650294"/>
                <a:gd name="connsiteY1" fmla="*/ 276495 h 3583307"/>
                <a:gd name="connsiteX2" fmla="*/ 1308095 w 1650294"/>
                <a:gd name="connsiteY2" fmla="*/ 1584590 h 3583307"/>
                <a:gd name="connsiteX3" fmla="*/ 1308095 w 1650294"/>
                <a:gd name="connsiteY3" fmla="*/ 2008058 h 3583307"/>
                <a:gd name="connsiteX4" fmla="*/ 0 w 1650294"/>
                <a:gd name="connsiteY4" fmla="*/ 3316153 h 3583307"/>
                <a:gd name="connsiteX5" fmla="*/ 0 w 1650294"/>
                <a:gd name="connsiteY5" fmla="*/ 3583307 h 3583307"/>
                <a:gd name="connsiteX6" fmla="*/ 1550338 w 1650294"/>
                <a:gd name="connsiteY6" fmla="*/ 2032970 h 3583307"/>
                <a:gd name="connsiteX7" fmla="*/ 1550338 w 1650294"/>
                <a:gd name="connsiteY7" fmla="*/ 1550337 h 3583307"/>
                <a:gd name="connsiteX8" fmla="*/ 0 w 1650294"/>
                <a:gd name="connsiteY8" fmla="*/ 0 h 3583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50294" h="3583307">
                  <a:moveTo>
                    <a:pt x="0" y="0"/>
                  </a:moveTo>
                  <a:lnTo>
                    <a:pt x="0" y="276495"/>
                  </a:lnTo>
                  <a:lnTo>
                    <a:pt x="1308095" y="1584590"/>
                  </a:lnTo>
                  <a:cubicBezTo>
                    <a:pt x="1425032" y="1701527"/>
                    <a:pt x="1425032" y="1891121"/>
                    <a:pt x="1308095" y="2008058"/>
                  </a:cubicBezTo>
                  <a:lnTo>
                    <a:pt x="0" y="3316153"/>
                  </a:lnTo>
                  <a:lnTo>
                    <a:pt x="0" y="3583307"/>
                  </a:lnTo>
                  <a:lnTo>
                    <a:pt x="1550338" y="2032970"/>
                  </a:lnTo>
                  <a:cubicBezTo>
                    <a:pt x="1683613" y="1899695"/>
                    <a:pt x="1683613" y="1683613"/>
                    <a:pt x="1550338" y="1550337"/>
                  </a:cubicBezTo>
                  <a:lnTo>
                    <a:pt x="0" y="0"/>
                  </a:lnTo>
                  <a:close/>
                </a:path>
              </a:pathLst>
            </a:custGeom>
            <a:solidFill>
              <a:srgbClr val="5C00AD">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F6AEB39F-748F-C4E7-D3AB-2AD10D9FD55E}"/>
                </a:ext>
              </a:extLst>
            </p:cNvPr>
            <p:cNvSpPr/>
            <p:nvPr/>
          </p:nvSpPr>
          <p:spPr>
            <a:xfrm flipV="1">
              <a:off x="0" y="5224105"/>
              <a:ext cx="746972" cy="1613706"/>
            </a:xfrm>
            <a:custGeom>
              <a:avLst/>
              <a:gdLst>
                <a:gd name="connsiteX0" fmla="*/ 0 w 965623"/>
                <a:gd name="connsiteY0" fmla="*/ 0 h 2086065"/>
                <a:gd name="connsiteX1" fmla="*/ 0 w 965623"/>
                <a:gd name="connsiteY1" fmla="*/ 2086065 h 2086065"/>
                <a:gd name="connsiteX2" fmla="*/ 910888 w 965623"/>
                <a:gd name="connsiteY2" fmla="*/ 1175176 h 2086065"/>
                <a:gd name="connsiteX3" fmla="*/ 910888 w 965623"/>
                <a:gd name="connsiteY3" fmla="*/ 910888 h 2086065"/>
                <a:gd name="connsiteX4" fmla="*/ 0 w 965623"/>
                <a:gd name="connsiteY4" fmla="*/ 0 h 20860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5623" h="2086065">
                  <a:moveTo>
                    <a:pt x="0" y="0"/>
                  </a:moveTo>
                  <a:lnTo>
                    <a:pt x="0" y="2086065"/>
                  </a:lnTo>
                  <a:lnTo>
                    <a:pt x="910888" y="1175176"/>
                  </a:lnTo>
                  <a:cubicBezTo>
                    <a:pt x="983869" y="1102195"/>
                    <a:pt x="983869" y="983869"/>
                    <a:pt x="910888" y="910888"/>
                  </a:cubicBez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nvGrpSpPr>
          <p:cNvPr id="24" name="Group 23">
            <a:extLst>
              <a:ext uri="{FF2B5EF4-FFF2-40B4-BE49-F238E27FC236}">
                <a16:creationId xmlns:a16="http://schemas.microsoft.com/office/drawing/2014/main" id="{2C17AEE1-6B45-2775-FBE7-D376B728653A}"/>
              </a:ext>
            </a:extLst>
          </p:cNvPr>
          <p:cNvGrpSpPr/>
          <p:nvPr userDrawn="1"/>
        </p:nvGrpSpPr>
        <p:grpSpPr>
          <a:xfrm rot="16200000">
            <a:off x="5595603" y="8843385"/>
            <a:ext cx="1065019" cy="2631837"/>
            <a:chOff x="0" y="4230451"/>
            <a:chExt cx="1276610" cy="3154712"/>
          </a:xfrm>
        </p:grpSpPr>
        <p:sp>
          <p:nvSpPr>
            <p:cNvPr id="25" name="Freeform: Shape 24">
              <a:extLst>
                <a:ext uri="{FF2B5EF4-FFF2-40B4-BE49-F238E27FC236}">
                  <a16:creationId xmlns:a16="http://schemas.microsoft.com/office/drawing/2014/main" id="{86D1A312-B467-77F4-14B7-5BCF0B34ECAF}"/>
                </a:ext>
              </a:extLst>
            </p:cNvPr>
            <p:cNvSpPr/>
            <p:nvPr/>
          </p:nvSpPr>
          <p:spPr>
            <a:xfrm flipV="1">
              <a:off x="0" y="4230451"/>
              <a:ext cx="831179" cy="1748099"/>
            </a:xfrm>
            <a:custGeom>
              <a:avLst/>
              <a:gdLst>
                <a:gd name="connsiteX0" fmla="*/ 0 w 1074479"/>
                <a:gd name="connsiteY0" fmla="*/ 0 h 2259797"/>
                <a:gd name="connsiteX1" fmla="*/ 0 w 1074479"/>
                <a:gd name="connsiteY1" fmla="*/ 2259797 h 2259797"/>
                <a:gd name="connsiteX2" fmla="*/ 1019744 w 1074479"/>
                <a:gd name="connsiteY2" fmla="*/ 1240052 h 2259797"/>
                <a:gd name="connsiteX3" fmla="*/ 1019744 w 1074479"/>
                <a:gd name="connsiteY3" fmla="*/ 975764 h 2259797"/>
                <a:gd name="connsiteX4" fmla="*/ 90640 w 1074479"/>
                <a:gd name="connsiteY4" fmla="*/ 46660 h 2259797"/>
                <a:gd name="connsiteX5" fmla="*/ 28819 w 1074479"/>
                <a:gd name="connsiteY5" fmla="*/ 5608 h 2259797"/>
                <a:gd name="connsiteX6" fmla="*/ 0 w 1074479"/>
                <a:gd name="connsiteY6" fmla="*/ 0 h 2259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74479" h="2259797">
                  <a:moveTo>
                    <a:pt x="0" y="0"/>
                  </a:moveTo>
                  <a:lnTo>
                    <a:pt x="0" y="2259797"/>
                  </a:lnTo>
                  <a:lnTo>
                    <a:pt x="1019744" y="1240052"/>
                  </a:lnTo>
                  <a:cubicBezTo>
                    <a:pt x="1092725" y="1167071"/>
                    <a:pt x="1092725" y="1048745"/>
                    <a:pt x="1019744" y="975764"/>
                  </a:cubicBezTo>
                  <a:lnTo>
                    <a:pt x="90640" y="46660"/>
                  </a:lnTo>
                  <a:cubicBezTo>
                    <a:pt x="72395" y="28415"/>
                    <a:pt x="51315" y="14731"/>
                    <a:pt x="28819" y="5608"/>
                  </a:cubicBezTo>
                  <a:lnTo>
                    <a:pt x="0" y="0"/>
                  </a:lnTo>
                  <a:close/>
                </a:path>
              </a:pathLst>
            </a:custGeom>
            <a:solidFill>
              <a:srgbClr val="2C0A5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6" name="Freeform: Shape 25">
              <a:extLst>
                <a:ext uri="{FF2B5EF4-FFF2-40B4-BE49-F238E27FC236}">
                  <a16:creationId xmlns:a16="http://schemas.microsoft.com/office/drawing/2014/main" id="{E8B38382-4E2F-AEB2-9407-21623808F9C9}"/>
                </a:ext>
              </a:extLst>
            </p:cNvPr>
            <p:cNvSpPr/>
            <p:nvPr/>
          </p:nvSpPr>
          <p:spPr>
            <a:xfrm flipV="1">
              <a:off x="1" y="4613243"/>
              <a:ext cx="1276609" cy="2771920"/>
            </a:xfrm>
            <a:custGeom>
              <a:avLst/>
              <a:gdLst>
                <a:gd name="connsiteX0" fmla="*/ 0 w 1650294"/>
                <a:gd name="connsiteY0" fmla="*/ 0 h 3583307"/>
                <a:gd name="connsiteX1" fmla="*/ 0 w 1650294"/>
                <a:gd name="connsiteY1" fmla="*/ 276495 h 3583307"/>
                <a:gd name="connsiteX2" fmla="*/ 1308095 w 1650294"/>
                <a:gd name="connsiteY2" fmla="*/ 1584590 h 3583307"/>
                <a:gd name="connsiteX3" fmla="*/ 1308095 w 1650294"/>
                <a:gd name="connsiteY3" fmla="*/ 2008058 h 3583307"/>
                <a:gd name="connsiteX4" fmla="*/ 0 w 1650294"/>
                <a:gd name="connsiteY4" fmla="*/ 3316153 h 3583307"/>
                <a:gd name="connsiteX5" fmla="*/ 0 w 1650294"/>
                <a:gd name="connsiteY5" fmla="*/ 3583307 h 3583307"/>
                <a:gd name="connsiteX6" fmla="*/ 1550338 w 1650294"/>
                <a:gd name="connsiteY6" fmla="*/ 2032970 h 3583307"/>
                <a:gd name="connsiteX7" fmla="*/ 1550338 w 1650294"/>
                <a:gd name="connsiteY7" fmla="*/ 1550337 h 3583307"/>
                <a:gd name="connsiteX8" fmla="*/ 0 w 1650294"/>
                <a:gd name="connsiteY8" fmla="*/ 0 h 3583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50294" h="3583307">
                  <a:moveTo>
                    <a:pt x="0" y="0"/>
                  </a:moveTo>
                  <a:lnTo>
                    <a:pt x="0" y="276495"/>
                  </a:lnTo>
                  <a:lnTo>
                    <a:pt x="1308095" y="1584590"/>
                  </a:lnTo>
                  <a:cubicBezTo>
                    <a:pt x="1425032" y="1701527"/>
                    <a:pt x="1425032" y="1891121"/>
                    <a:pt x="1308095" y="2008058"/>
                  </a:cubicBezTo>
                  <a:lnTo>
                    <a:pt x="0" y="3316153"/>
                  </a:lnTo>
                  <a:lnTo>
                    <a:pt x="0" y="3583307"/>
                  </a:lnTo>
                  <a:lnTo>
                    <a:pt x="1550338" y="2032970"/>
                  </a:lnTo>
                  <a:cubicBezTo>
                    <a:pt x="1683613" y="1899695"/>
                    <a:pt x="1683613" y="1683613"/>
                    <a:pt x="1550338" y="1550337"/>
                  </a:cubicBezTo>
                  <a:lnTo>
                    <a:pt x="0" y="0"/>
                  </a:lnTo>
                  <a:close/>
                </a:path>
              </a:pathLst>
            </a:custGeom>
            <a:solidFill>
              <a:srgbClr val="5C00AD">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7" name="Freeform: Shape 26">
              <a:extLst>
                <a:ext uri="{FF2B5EF4-FFF2-40B4-BE49-F238E27FC236}">
                  <a16:creationId xmlns:a16="http://schemas.microsoft.com/office/drawing/2014/main" id="{880091A9-21DF-2A61-08DC-F7539CCFD074}"/>
                </a:ext>
              </a:extLst>
            </p:cNvPr>
            <p:cNvSpPr/>
            <p:nvPr/>
          </p:nvSpPr>
          <p:spPr>
            <a:xfrm flipV="1">
              <a:off x="0" y="5224105"/>
              <a:ext cx="746972" cy="1613706"/>
            </a:xfrm>
            <a:custGeom>
              <a:avLst/>
              <a:gdLst>
                <a:gd name="connsiteX0" fmla="*/ 0 w 965623"/>
                <a:gd name="connsiteY0" fmla="*/ 0 h 2086065"/>
                <a:gd name="connsiteX1" fmla="*/ 0 w 965623"/>
                <a:gd name="connsiteY1" fmla="*/ 2086065 h 2086065"/>
                <a:gd name="connsiteX2" fmla="*/ 910888 w 965623"/>
                <a:gd name="connsiteY2" fmla="*/ 1175176 h 2086065"/>
                <a:gd name="connsiteX3" fmla="*/ 910888 w 965623"/>
                <a:gd name="connsiteY3" fmla="*/ 910888 h 2086065"/>
                <a:gd name="connsiteX4" fmla="*/ 0 w 965623"/>
                <a:gd name="connsiteY4" fmla="*/ 0 h 20860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5623" h="2086065">
                  <a:moveTo>
                    <a:pt x="0" y="0"/>
                  </a:moveTo>
                  <a:lnTo>
                    <a:pt x="0" y="2086065"/>
                  </a:lnTo>
                  <a:lnTo>
                    <a:pt x="910888" y="1175176"/>
                  </a:lnTo>
                  <a:cubicBezTo>
                    <a:pt x="983869" y="1102195"/>
                    <a:pt x="983869" y="983869"/>
                    <a:pt x="910888" y="910888"/>
                  </a:cubicBez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Tree>
    <p:extLst>
      <p:ext uri="{BB962C8B-B14F-4D97-AF65-F5344CB8AC3E}">
        <p14:creationId xmlns:p14="http://schemas.microsoft.com/office/powerpoint/2010/main" val="311302422"/>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End">
    <p:spTree>
      <p:nvGrpSpPr>
        <p:cNvPr id="1" name=""/>
        <p:cNvGrpSpPr/>
        <p:nvPr/>
      </p:nvGrpSpPr>
      <p:grpSpPr>
        <a:xfrm>
          <a:off x="0" y="0"/>
          <a:ext cx="0" cy="0"/>
          <a:chOff x="0" y="0"/>
          <a:chExt cx="0" cy="0"/>
        </a:xfrm>
      </p:grpSpPr>
      <p:grpSp>
        <p:nvGrpSpPr>
          <p:cNvPr id="19" name="Group 18">
            <a:extLst>
              <a:ext uri="{FF2B5EF4-FFF2-40B4-BE49-F238E27FC236}">
                <a16:creationId xmlns:a16="http://schemas.microsoft.com/office/drawing/2014/main" id="{B04407BA-0BC7-76F5-1CA4-5BA235F30102}"/>
              </a:ext>
            </a:extLst>
          </p:cNvPr>
          <p:cNvGrpSpPr/>
          <p:nvPr userDrawn="1"/>
        </p:nvGrpSpPr>
        <p:grpSpPr>
          <a:xfrm>
            <a:off x="3297836" y="0"/>
            <a:ext cx="4261839" cy="2140304"/>
            <a:chOff x="115642" y="0"/>
            <a:chExt cx="7444033" cy="3738408"/>
          </a:xfrm>
        </p:grpSpPr>
        <p:sp>
          <p:nvSpPr>
            <p:cNvPr id="12" name="Freeform: Shape 11">
              <a:extLst>
                <a:ext uri="{FF2B5EF4-FFF2-40B4-BE49-F238E27FC236}">
                  <a16:creationId xmlns:a16="http://schemas.microsoft.com/office/drawing/2014/main" id="{EF43C3A2-0D83-8989-716A-F8B34F705674}"/>
                </a:ext>
              </a:extLst>
            </p:cNvPr>
            <p:cNvSpPr/>
            <p:nvPr/>
          </p:nvSpPr>
          <p:spPr>
            <a:xfrm rot="5400000" flipV="1">
              <a:off x="4680205" y="-445455"/>
              <a:ext cx="2434015" cy="3324925"/>
            </a:xfrm>
            <a:custGeom>
              <a:avLst/>
              <a:gdLst>
                <a:gd name="connsiteX0" fmla="*/ 0 w 2434015"/>
                <a:gd name="connsiteY0" fmla="*/ 0 h 3324925"/>
                <a:gd name="connsiteX1" fmla="*/ 0 w 2434015"/>
                <a:gd name="connsiteY1" fmla="*/ 3324925 h 3324925"/>
                <a:gd name="connsiteX2" fmla="*/ 1794184 w 2434015"/>
                <a:gd name="connsiteY2" fmla="*/ 3324925 h 3324925"/>
                <a:gd name="connsiteX3" fmla="*/ 2310022 w 2434015"/>
                <a:gd name="connsiteY3" fmla="*/ 2809086 h 3324925"/>
                <a:gd name="connsiteX4" fmla="*/ 2310022 w 2434015"/>
                <a:gd name="connsiteY4" fmla="*/ 2210395 h 3324925"/>
                <a:gd name="connsiteX5" fmla="*/ 205326 w 2434015"/>
                <a:gd name="connsiteY5" fmla="*/ 105699 h 3324925"/>
                <a:gd name="connsiteX6" fmla="*/ 65284 w 2434015"/>
                <a:gd name="connsiteY6" fmla="*/ 12704 h 3324925"/>
                <a:gd name="connsiteX7" fmla="*/ 0 w 2434015"/>
                <a:gd name="connsiteY7" fmla="*/ 0 h 3324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34015" h="3324925">
                  <a:moveTo>
                    <a:pt x="0" y="0"/>
                  </a:moveTo>
                  <a:lnTo>
                    <a:pt x="0" y="3324925"/>
                  </a:lnTo>
                  <a:lnTo>
                    <a:pt x="1794184" y="3324925"/>
                  </a:lnTo>
                  <a:lnTo>
                    <a:pt x="2310022" y="2809086"/>
                  </a:lnTo>
                  <a:cubicBezTo>
                    <a:pt x="2475346" y="2643762"/>
                    <a:pt x="2475346" y="2375719"/>
                    <a:pt x="2310022" y="2210395"/>
                  </a:cubicBezTo>
                  <a:lnTo>
                    <a:pt x="205326" y="105699"/>
                  </a:lnTo>
                  <a:cubicBezTo>
                    <a:pt x="163996" y="64369"/>
                    <a:pt x="116244" y="33370"/>
                    <a:pt x="65284" y="12704"/>
                  </a:cubicBezTo>
                  <a:lnTo>
                    <a:pt x="0" y="0"/>
                  </a:lnTo>
                  <a:close/>
                </a:path>
              </a:pathLst>
            </a:custGeom>
            <a:solidFill>
              <a:srgbClr val="2C0A53">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p>
          </p:txBody>
        </p:sp>
        <p:sp>
          <p:nvSpPr>
            <p:cNvPr id="16" name="Freeform: Shape 15">
              <a:extLst>
                <a:ext uri="{FF2B5EF4-FFF2-40B4-BE49-F238E27FC236}">
                  <a16:creationId xmlns:a16="http://schemas.microsoft.com/office/drawing/2014/main" id="{F847DE2F-8674-6974-B7A6-C2A646B7E056}"/>
                </a:ext>
              </a:extLst>
            </p:cNvPr>
            <p:cNvSpPr/>
            <p:nvPr/>
          </p:nvSpPr>
          <p:spPr>
            <a:xfrm rot="5400000" flipV="1">
              <a:off x="1968456" y="-1852811"/>
              <a:ext cx="3738405" cy="7444033"/>
            </a:xfrm>
            <a:custGeom>
              <a:avLst/>
              <a:gdLst>
                <a:gd name="connsiteX0" fmla="*/ 0 w 3738405"/>
                <a:gd name="connsiteY0" fmla="*/ 0 h 7444033"/>
                <a:gd name="connsiteX1" fmla="*/ 0 w 3738405"/>
                <a:gd name="connsiteY1" fmla="*/ 626343 h 7444033"/>
                <a:gd name="connsiteX2" fmla="*/ 2963222 w 3738405"/>
                <a:gd name="connsiteY2" fmla="*/ 3589568 h 7444033"/>
                <a:gd name="connsiteX3" fmla="*/ 2963222 w 3738405"/>
                <a:gd name="connsiteY3" fmla="*/ 4548849 h 7444033"/>
                <a:gd name="connsiteX4" fmla="*/ 68040 w 3738405"/>
                <a:gd name="connsiteY4" fmla="*/ 7444033 h 7444033"/>
                <a:gd name="connsiteX5" fmla="*/ 673223 w 3738405"/>
                <a:gd name="connsiteY5" fmla="*/ 7444033 h 7444033"/>
                <a:gd name="connsiteX6" fmla="*/ 3511974 w 3738405"/>
                <a:gd name="connsiteY6" fmla="*/ 4605282 h 7444033"/>
                <a:gd name="connsiteX7" fmla="*/ 3511974 w 3738405"/>
                <a:gd name="connsiteY7" fmla="*/ 3511974 h 7444033"/>
                <a:gd name="connsiteX8" fmla="*/ 0 w 3738405"/>
                <a:gd name="connsiteY8" fmla="*/ 0 h 744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38405" h="7444033">
                  <a:moveTo>
                    <a:pt x="0" y="0"/>
                  </a:moveTo>
                  <a:lnTo>
                    <a:pt x="0" y="626343"/>
                  </a:lnTo>
                  <a:lnTo>
                    <a:pt x="2963222" y="3589568"/>
                  </a:lnTo>
                  <a:cubicBezTo>
                    <a:pt x="3228119" y="3854465"/>
                    <a:pt x="3228119" y="4283952"/>
                    <a:pt x="2963222" y="4548849"/>
                  </a:cubicBezTo>
                  <a:lnTo>
                    <a:pt x="68040" y="7444033"/>
                  </a:lnTo>
                  <a:lnTo>
                    <a:pt x="673223" y="7444033"/>
                  </a:lnTo>
                  <a:lnTo>
                    <a:pt x="3511974" y="4605282"/>
                  </a:lnTo>
                  <a:cubicBezTo>
                    <a:pt x="3813882" y="4303374"/>
                    <a:pt x="3813882" y="3813884"/>
                    <a:pt x="3511974" y="3511974"/>
                  </a:cubicBezTo>
                  <a:lnTo>
                    <a:pt x="0" y="0"/>
                  </a:lnTo>
                  <a:close/>
                </a:path>
              </a:pathLst>
            </a:custGeom>
            <a:solidFill>
              <a:srgbClr val="5C00AD">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p>
          </p:txBody>
        </p:sp>
        <p:sp>
          <p:nvSpPr>
            <p:cNvPr id="10" name="Freeform: Shape 9">
              <a:extLst>
                <a:ext uri="{FF2B5EF4-FFF2-40B4-BE49-F238E27FC236}">
                  <a16:creationId xmlns:a16="http://schemas.microsoft.com/office/drawing/2014/main" id="{9C14FF2D-E84F-9BFD-7A04-6AE62B7D9799}"/>
                </a:ext>
              </a:extLst>
            </p:cNvPr>
            <p:cNvSpPr/>
            <p:nvPr/>
          </p:nvSpPr>
          <p:spPr>
            <a:xfrm rot="5400000" flipV="1">
              <a:off x="2987568" y="-1269067"/>
              <a:ext cx="2187422" cy="4725556"/>
            </a:xfrm>
            <a:custGeom>
              <a:avLst/>
              <a:gdLst>
                <a:gd name="connsiteX0" fmla="*/ 0 w 965623"/>
                <a:gd name="connsiteY0" fmla="*/ 0 h 2086065"/>
                <a:gd name="connsiteX1" fmla="*/ 0 w 965623"/>
                <a:gd name="connsiteY1" fmla="*/ 2086065 h 2086065"/>
                <a:gd name="connsiteX2" fmla="*/ 910888 w 965623"/>
                <a:gd name="connsiteY2" fmla="*/ 1175176 h 2086065"/>
                <a:gd name="connsiteX3" fmla="*/ 910888 w 965623"/>
                <a:gd name="connsiteY3" fmla="*/ 910888 h 2086065"/>
                <a:gd name="connsiteX4" fmla="*/ 0 w 965623"/>
                <a:gd name="connsiteY4" fmla="*/ 0 h 20860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5623" h="2086065">
                  <a:moveTo>
                    <a:pt x="0" y="0"/>
                  </a:moveTo>
                  <a:lnTo>
                    <a:pt x="0" y="2086065"/>
                  </a:lnTo>
                  <a:lnTo>
                    <a:pt x="910888" y="1175176"/>
                  </a:lnTo>
                  <a:cubicBezTo>
                    <a:pt x="983869" y="1102195"/>
                    <a:pt x="983869" y="983869"/>
                    <a:pt x="910888" y="910888"/>
                  </a:cubicBez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Tree>
    <p:extLst>
      <p:ext uri="{BB962C8B-B14F-4D97-AF65-F5344CB8AC3E}">
        <p14:creationId xmlns:p14="http://schemas.microsoft.com/office/powerpoint/2010/main" val="348262497"/>
      </p:ext>
    </p:extLst>
  </p:cSld>
  <p:clrMapOvr>
    <a:masterClrMapping/>
  </p:clrMapOvr>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Cover">
    <p:spTree>
      <p:nvGrpSpPr>
        <p:cNvPr id="1" name=""/>
        <p:cNvGrpSpPr/>
        <p:nvPr/>
      </p:nvGrpSpPr>
      <p:grpSpPr>
        <a:xfrm>
          <a:off x="0" y="0"/>
          <a:ext cx="0" cy="0"/>
          <a:chOff x="0" y="0"/>
          <a:chExt cx="0" cy="0"/>
        </a:xfrm>
      </p:grpSpPr>
      <p:grpSp>
        <p:nvGrpSpPr>
          <p:cNvPr id="23" name="Group 22">
            <a:extLst>
              <a:ext uri="{FF2B5EF4-FFF2-40B4-BE49-F238E27FC236}">
                <a16:creationId xmlns:a16="http://schemas.microsoft.com/office/drawing/2014/main" id="{0C980347-4A6B-CF4D-C3C6-1960992EFA39}"/>
              </a:ext>
            </a:extLst>
          </p:cNvPr>
          <p:cNvGrpSpPr/>
          <p:nvPr userDrawn="1"/>
        </p:nvGrpSpPr>
        <p:grpSpPr>
          <a:xfrm>
            <a:off x="4407876" y="8572741"/>
            <a:ext cx="3151797" cy="2119070"/>
            <a:chOff x="3587283" y="8021025"/>
            <a:chExt cx="3972391" cy="2670786"/>
          </a:xfrm>
        </p:grpSpPr>
        <p:sp>
          <p:nvSpPr>
            <p:cNvPr id="20" name="Freeform: Shape 19">
              <a:extLst>
                <a:ext uri="{FF2B5EF4-FFF2-40B4-BE49-F238E27FC236}">
                  <a16:creationId xmlns:a16="http://schemas.microsoft.com/office/drawing/2014/main" id="{F5EC48ED-8235-4938-3A5E-F6DF32B83464}"/>
                </a:ext>
              </a:extLst>
            </p:cNvPr>
            <p:cNvSpPr/>
            <p:nvPr/>
          </p:nvSpPr>
          <p:spPr>
            <a:xfrm rot="16200000" flipV="1">
              <a:off x="4546424" y="7993767"/>
              <a:ext cx="1738903" cy="3657186"/>
            </a:xfrm>
            <a:custGeom>
              <a:avLst/>
              <a:gdLst>
                <a:gd name="connsiteX0" fmla="*/ 0 w 1074479"/>
                <a:gd name="connsiteY0" fmla="*/ 0 h 2259797"/>
                <a:gd name="connsiteX1" fmla="*/ 0 w 1074479"/>
                <a:gd name="connsiteY1" fmla="*/ 2259797 h 2259797"/>
                <a:gd name="connsiteX2" fmla="*/ 1019744 w 1074479"/>
                <a:gd name="connsiteY2" fmla="*/ 1240052 h 2259797"/>
                <a:gd name="connsiteX3" fmla="*/ 1019744 w 1074479"/>
                <a:gd name="connsiteY3" fmla="*/ 975764 h 2259797"/>
                <a:gd name="connsiteX4" fmla="*/ 90640 w 1074479"/>
                <a:gd name="connsiteY4" fmla="*/ 46660 h 2259797"/>
                <a:gd name="connsiteX5" fmla="*/ 28819 w 1074479"/>
                <a:gd name="connsiteY5" fmla="*/ 5608 h 2259797"/>
                <a:gd name="connsiteX6" fmla="*/ 0 w 1074479"/>
                <a:gd name="connsiteY6" fmla="*/ 0 h 2259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74479" h="2259797">
                  <a:moveTo>
                    <a:pt x="0" y="0"/>
                  </a:moveTo>
                  <a:lnTo>
                    <a:pt x="0" y="2259797"/>
                  </a:lnTo>
                  <a:lnTo>
                    <a:pt x="1019744" y="1240052"/>
                  </a:lnTo>
                  <a:cubicBezTo>
                    <a:pt x="1092725" y="1167071"/>
                    <a:pt x="1092725" y="1048745"/>
                    <a:pt x="1019744" y="975764"/>
                  </a:cubicBezTo>
                  <a:lnTo>
                    <a:pt x="90640" y="46660"/>
                  </a:lnTo>
                  <a:cubicBezTo>
                    <a:pt x="72395" y="28415"/>
                    <a:pt x="51315" y="14731"/>
                    <a:pt x="28819" y="5608"/>
                  </a:cubicBezTo>
                  <a:lnTo>
                    <a:pt x="0" y="0"/>
                  </a:lnTo>
                  <a:close/>
                </a:path>
              </a:pathLst>
            </a:custGeom>
            <a:solidFill>
              <a:srgbClr val="2C0A53">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p>
          </p:txBody>
        </p:sp>
        <p:sp>
          <p:nvSpPr>
            <p:cNvPr id="21" name="Freeform: Shape 20">
              <a:extLst>
                <a:ext uri="{FF2B5EF4-FFF2-40B4-BE49-F238E27FC236}">
                  <a16:creationId xmlns:a16="http://schemas.microsoft.com/office/drawing/2014/main" id="{EA777FD7-002E-215A-C5BA-830C56E63792}"/>
                </a:ext>
              </a:extLst>
            </p:cNvPr>
            <p:cNvSpPr/>
            <p:nvPr/>
          </p:nvSpPr>
          <p:spPr>
            <a:xfrm rot="16200000" flipV="1">
              <a:off x="4638504" y="7770639"/>
              <a:ext cx="2670783" cy="3171556"/>
            </a:xfrm>
            <a:custGeom>
              <a:avLst/>
              <a:gdLst>
                <a:gd name="connsiteX0" fmla="*/ 0 w 2670783"/>
                <a:gd name="connsiteY0" fmla="*/ 2739202 h 3171556"/>
                <a:gd name="connsiteX1" fmla="*/ 0 w 2670783"/>
                <a:gd name="connsiteY1" fmla="*/ 3171556 h 3171556"/>
                <a:gd name="connsiteX2" fmla="*/ 2509018 w 2670783"/>
                <a:gd name="connsiteY2" fmla="*/ 662537 h 3171556"/>
                <a:gd name="connsiteX3" fmla="*/ 2630343 w 2670783"/>
                <a:gd name="connsiteY3" fmla="*/ 64166 h 3171556"/>
                <a:gd name="connsiteX4" fmla="*/ 2596577 w 2670783"/>
                <a:gd name="connsiteY4" fmla="*/ 0 h 3171556"/>
                <a:gd name="connsiteX5" fmla="*/ 2168529 w 2670783"/>
                <a:gd name="connsiteY5" fmla="*/ 0 h 3171556"/>
                <a:gd name="connsiteX6" fmla="*/ 2179077 w 2670783"/>
                <a:gd name="connsiteY6" fmla="*/ 12913 h 3171556"/>
                <a:gd name="connsiteX7" fmla="*/ 2116980 w 2670783"/>
                <a:gd name="connsiteY7" fmla="*/ 622221 h 3171556"/>
                <a:gd name="connsiteX8" fmla="*/ 0 w 2670783"/>
                <a:gd name="connsiteY8" fmla="*/ 2739202 h 3171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70783" h="3171556">
                  <a:moveTo>
                    <a:pt x="0" y="2739202"/>
                  </a:moveTo>
                  <a:lnTo>
                    <a:pt x="0" y="3171556"/>
                  </a:lnTo>
                  <a:lnTo>
                    <a:pt x="2509018" y="662537"/>
                  </a:lnTo>
                  <a:cubicBezTo>
                    <a:pt x="2670784" y="500771"/>
                    <a:pt x="2711225" y="263623"/>
                    <a:pt x="2630343" y="64166"/>
                  </a:cubicBezTo>
                  <a:lnTo>
                    <a:pt x="2596577" y="0"/>
                  </a:lnTo>
                  <a:lnTo>
                    <a:pt x="2168529" y="0"/>
                  </a:lnTo>
                  <a:lnTo>
                    <a:pt x="2179077" y="12913"/>
                  </a:lnTo>
                  <a:cubicBezTo>
                    <a:pt x="2303270" y="201010"/>
                    <a:pt x="2282571" y="456629"/>
                    <a:pt x="2116980" y="622221"/>
                  </a:cubicBezTo>
                  <a:lnTo>
                    <a:pt x="0" y="2739202"/>
                  </a:lnTo>
                  <a:close/>
                </a:path>
              </a:pathLst>
            </a:custGeom>
            <a:solidFill>
              <a:srgbClr val="5C00AD">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p>
          </p:txBody>
        </p:sp>
        <p:sp>
          <p:nvSpPr>
            <p:cNvPr id="22" name="Freeform: Shape 21">
              <a:extLst>
                <a:ext uri="{FF2B5EF4-FFF2-40B4-BE49-F238E27FC236}">
                  <a16:creationId xmlns:a16="http://schemas.microsoft.com/office/drawing/2014/main" id="{A194ECEE-A558-F2D5-B95D-9BBDFBFE625D}"/>
                </a:ext>
              </a:extLst>
            </p:cNvPr>
            <p:cNvSpPr/>
            <p:nvPr/>
          </p:nvSpPr>
          <p:spPr>
            <a:xfrm rot="16200000" flipV="1">
              <a:off x="5831519" y="8963656"/>
              <a:ext cx="1562735" cy="1893575"/>
            </a:xfrm>
            <a:custGeom>
              <a:avLst/>
              <a:gdLst>
                <a:gd name="connsiteX0" fmla="*/ 0 w 1562735"/>
                <a:gd name="connsiteY0" fmla="*/ 0 h 1893575"/>
                <a:gd name="connsiteX1" fmla="*/ 0 w 1562735"/>
                <a:gd name="connsiteY1" fmla="*/ 1893575 h 1893575"/>
                <a:gd name="connsiteX2" fmla="*/ 1474153 w 1562735"/>
                <a:gd name="connsiteY2" fmla="*/ 419420 h 1893575"/>
                <a:gd name="connsiteX3" fmla="*/ 1512908 w 1562735"/>
                <a:gd name="connsiteY3" fmla="*/ 39149 h 1893575"/>
                <a:gd name="connsiteX4" fmla="*/ 1480930 w 1562735"/>
                <a:gd name="connsiteY4" fmla="*/ 0 h 1893575"/>
                <a:gd name="connsiteX5" fmla="*/ 0 w 1562735"/>
                <a:gd name="connsiteY5" fmla="*/ 0 h 189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62735" h="1893575">
                  <a:moveTo>
                    <a:pt x="0" y="0"/>
                  </a:moveTo>
                  <a:lnTo>
                    <a:pt x="0" y="1893575"/>
                  </a:lnTo>
                  <a:lnTo>
                    <a:pt x="1474153" y="419420"/>
                  </a:lnTo>
                  <a:cubicBezTo>
                    <a:pt x="1577499" y="316074"/>
                    <a:pt x="1590418" y="156542"/>
                    <a:pt x="1512908" y="39149"/>
                  </a:cubicBezTo>
                  <a:lnTo>
                    <a:pt x="1480930" y="0"/>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Tree>
    <p:extLst>
      <p:ext uri="{BB962C8B-B14F-4D97-AF65-F5344CB8AC3E}">
        <p14:creationId xmlns:p14="http://schemas.microsoft.com/office/powerpoint/2010/main" val="1272273538"/>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Layout 1">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11B7A0B-4427-4EC8-B4B2-453E4105E2AD}"/>
              </a:ext>
            </a:extLst>
          </p:cNvPr>
          <p:cNvSpPr/>
          <p:nvPr userDrawn="1"/>
        </p:nvSpPr>
        <p:spPr>
          <a:xfrm>
            <a:off x="0" y="0"/>
            <a:ext cx="7559675" cy="11992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5088CEEB-4485-441B-A174-D490102CE429}"/>
              </a:ext>
            </a:extLst>
          </p:cNvPr>
          <p:cNvGrpSpPr/>
          <p:nvPr userDrawn="1"/>
        </p:nvGrpSpPr>
        <p:grpSpPr>
          <a:xfrm rot="5400000">
            <a:off x="580657" y="-349368"/>
            <a:ext cx="474957" cy="1173697"/>
            <a:chOff x="0" y="4230451"/>
            <a:chExt cx="1276610" cy="3154712"/>
          </a:xfrm>
        </p:grpSpPr>
        <p:sp>
          <p:nvSpPr>
            <p:cNvPr id="6" name="Freeform: Shape 5">
              <a:extLst>
                <a:ext uri="{FF2B5EF4-FFF2-40B4-BE49-F238E27FC236}">
                  <a16:creationId xmlns:a16="http://schemas.microsoft.com/office/drawing/2014/main" id="{3B945B20-988C-3AC8-C7AA-41AA36076876}"/>
                </a:ext>
              </a:extLst>
            </p:cNvPr>
            <p:cNvSpPr/>
            <p:nvPr/>
          </p:nvSpPr>
          <p:spPr>
            <a:xfrm flipV="1">
              <a:off x="0" y="4230451"/>
              <a:ext cx="831179" cy="1748099"/>
            </a:xfrm>
            <a:custGeom>
              <a:avLst/>
              <a:gdLst>
                <a:gd name="connsiteX0" fmla="*/ 0 w 1074479"/>
                <a:gd name="connsiteY0" fmla="*/ 0 h 2259797"/>
                <a:gd name="connsiteX1" fmla="*/ 0 w 1074479"/>
                <a:gd name="connsiteY1" fmla="*/ 2259797 h 2259797"/>
                <a:gd name="connsiteX2" fmla="*/ 1019744 w 1074479"/>
                <a:gd name="connsiteY2" fmla="*/ 1240052 h 2259797"/>
                <a:gd name="connsiteX3" fmla="*/ 1019744 w 1074479"/>
                <a:gd name="connsiteY3" fmla="*/ 975764 h 2259797"/>
                <a:gd name="connsiteX4" fmla="*/ 90640 w 1074479"/>
                <a:gd name="connsiteY4" fmla="*/ 46660 h 2259797"/>
                <a:gd name="connsiteX5" fmla="*/ 28819 w 1074479"/>
                <a:gd name="connsiteY5" fmla="*/ 5608 h 2259797"/>
                <a:gd name="connsiteX6" fmla="*/ 0 w 1074479"/>
                <a:gd name="connsiteY6" fmla="*/ 0 h 2259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74479" h="2259797">
                  <a:moveTo>
                    <a:pt x="0" y="0"/>
                  </a:moveTo>
                  <a:lnTo>
                    <a:pt x="0" y="2259797"/>
                  </a:lnTo>
                  <a:lnTo>
                    <a:pt x="1019744" y="1240052"/>
                  </a:lnTo>
                  <a:cubicBezTo>
                    <a:pt x="1092725" y="1167071"/>
                    <a:pt x="1092725" y="1048745"/>
                    <a:pt x="1019744" y="975764"/>
                  </a:cubicBezTo>
                  <a:lnTo>
                    <a:pt x="90640" y="46660"/>
                  </a:lnTo>
                  <a:cubicBezTo>
                    <a:pt x="72395" y="28415"/>
                    <a:pt x="51315" y="14731"/>
                    <a:pt x="28819" y="5608"/>
                  </a:cubicBezTo>
                  <a:lnTo>
                    <a:pt x="0" y="0"/>
                  </a:lnTo>
                  <a:close/>
                </a:path>
              </a:pathLst>
            </a:custGeom>
            <a:solidFill>
              <a:srgbClr val="2C0A53">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p>
          </p:txBody>
        </p:sp>
        <p:sp>
          <p:nvSpPr>
            <p:cNvPr id="7" name="Freeform: Shape 6">
              <a:extLst>
                <a:ext uri="{FF2B5EF4-FFF2-40B4-BE49-F238E27FC236}">
                  <a16:creationId xmlns:a16="http://schemas.microsoft.com/office/drawing/2014/main" id="{D8B44140-6BB7-F89E-4DDD-B5D52FED1D9D}"/>
                </a:ext>
              </a:extLst>
            </p:cNvPr>
            <p:cNvSpPr/>
            <p:nvPr/>
          </p:nvSpPr>
          <p:spPr>
            <a:xfrm flipV="1">
              <a:off x="1" y="4613243"/>
              <a:ext cx="1276609" cy="2771920"/>
            </a:xfrm>
            <a:custGeom>
              <a:avLst/>
              <a:gdLst>
                <a:gd name="connsiteX0" fmla="*/ 0 w 1650294"/>
                <a:gd name="connsiteY0" fmla="*/ 0 h 3583307"/>
                <a:gd name="connsiteX1" fmla="*/ 0 w 1650294"/>
                <a:gd name="connsiteY1" fmla="*/ 276495 h 3583307"/>
                <a:gd name="connsiteX2" fmla="*/ 1308095 w 1650294"/>
                <a:gd name="connsiteY2" fmla="*/ 1584590 h 3583307"/>
                <a:gd name="connsiteX3" fmla="*/ 1308095 w 1650294"/>
                <a:gd name="connsiteY3" fmla="*/ 2008058 h 3583307"/>
                <a:gd name="connsiteX4" fmla="*/ 0 w 1650294"/>
                <a:gd name="connsiteY4" fmla="*/ 3316153 h 3583307"/>
                <a:gd name="connsiteX5" fmla="*/ 0 w 1650294"/>
                <a:gd name="connsiteY5" fmla="*/ 3583307 h 3583307"/>
                <a:gd name="connsiteX6" fmla="*/ 1550338 w 1650294"/>
                <a:gd name="connsiteY6" fmla="*/ 2032970 h 3583307"/>
                <a:gd name="connsiteX7" fmla="*/ 1550338 w 1650294"/>
                <a:gd name="connsiteY7" fmla="*/ 1550337 h 3583307"/>
                <a:gd name="connsiteX8" fmla="*/ 0 w 1650294"/>
                <a:gd name="connsiteY8" fmla="*/ 0 h 3583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50294" h="3583307">
                  <a:moveTo>
                    <a:pt x="0" y="0"/>
                  </a:moveTo>
                  <a:lnTo>
                    <a:pt x="0" y="276495"/>
                  </a:lnTo>
                  <a:lnTo>
                    <a:pt x="1308095" y="1584590"/>
                  </a:lnTo>
                  <a:cubicBezTo>
                    <a:pt x="1425032" y="1701527"/>
                    <a:pt x="1425032" y="1891121"/>
                    <a:pt x="1308095" y="2008058"/>
                  </a:cubicBezTo>
                  <a:lnTo>
                    <a:pt x="0" y="3316153"/>
                  </a:lnTo>
                  <a:lnTo>
                    <a:pt x="0" y="3583307"/>
                  </a:lnTo>
                  <a:lnTo>
                    <a:pt x="1550338" y="2032970"/>
                  </a:lnTo>
                  <a:cubicBezTo>
                    <a:pt x="1683613" y="1899695"/>
                    <a:pt x="1683613" y="1683613"/>
                    <a:pt x="1550338" y="1550337"/>
                  </a:cubicBezTo>
                  <a:lnTo>
                    <a:pt x="0" y="0"/>
                  </a:lnTo>
                  <a:close/>
                </a:path>
              </a:pathLst>
            </a:custGeom>
            <a:solidFill>
              <a:srgbClr val="5C00AD">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p>
          </p:txBody>
        </p:sp>
        <p:sp>
          <p:nvSpPr>
            <p:cNvPr id="8" name="Freeform: Shape 7">
              <a:extLst>
                <a:ext uri="{FF2B5EF4-FFF2-40B4-BE49-F238E27FC236}">
                  <a16:creationId xmlns:a16="http://schemas.microsoft.com/office/drawing/2014/main" id="{E4229415-E156-2269-44E4-6B973AD70F2C}"/>
                </a:ext>
              </a:extLst>
            </p:cNvPr>
            <p:cNvSpPr/>
            <p:nvPr/>
          </p:nvSpPr>
          <p:spPr>
            <a:xfrm flipV="1">
              <a:off x="0" y="5224105"/>
              <a:ext cx="746972" cy="1613706"/>
            </a:xfrm>
            <a:custGeom>
              <a:avLst/>
              <a:gdLst>
                <a:gd name="connsiteX0" fmla="*/ 0 w 965623"/>
                <a:gd name="connsiteY0" fmla="*/ 0 h 2086065"/>
                <a:gd name="connsiteX1" fmla="*/ 0 w 965623"/>
                <a:gd name="connsiteY1" fmla="*/ 2086065 h 2086065"/>
                <a:gd name="connsiteX2" fmla="*/ 910888 w 965623"/>
                <a:gd name="connsiteY2" fmla="*/ 1175176 h 2086065"/>
                <a:gd name="connsiteX3" fmla="*/ 910888 w 965623"/>
                <a:gd name="connsiteY3" fmla="*/ 910888 h 2086065"/>
                <a:gd name="connsiteX4" fmla="*/ 0 w 965623"/>
                <a:gd name="connsiteY4" fmla="*/ 0 h 20860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5623" h="2086065">
                  <a:moveTo>
                    <a:pt x="0" y="0"/>
                  </a:moveTo>
                  <a:lnTo>
                    <a:pt x="0" y="2086065"/>
                  </a:lnTo>
                  <a:lnTo>
                    <a:pt x="910888" y="1175176"/>
                  </a:lnTo>
                  <a:cubicBezTo>
                    <a:pt x="983869" y="1102195"/>
                    <a:pt x="983869" y="983869"/>
                    <a:pt x="910888" y="910888"/>
                  </a:cubicBez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1">
            <a:extLst>
              <a:ext uri="{FF2B5EF4-FFF2-40B4-BE49-F238E27FC236}">
                <a16:creationId xmlns:a16="http://schemas.microsoft.com/office/drawing/2014/main" id="{601B9BBC-66EB-A239-1EA0-53C4D45BA373}"/>
              </a:ext>
            </a:extLst>
          </p:cNvPr>
          <p:cNvSpPr>
            <a:spLocks noGrp="1"/>
          </p:cNvSpPr>
          <p:nvPr>
            <p:ph type="title"/>
          </p:nvPr>
        </p:nvSpPr>
        <p:spPr>
          <a:xfrm>
            <a:off x="179389" y="474958"/>
            <a:ext cx="4581896" cy="249299"/>
          </a:xfrm>
        </p:spPr>
        <p:txBody>
          <a:bodyPr wrap="square" anchor="ctr">
            <a:spAutoFit/>
          </a:bodyPr>
          <a:lstStyle>
            <a:lvl1pPr>
              <a:defRPr sz="1800" b="1">
                <a:solidFill>
                  <a:schemeClr val="bg1"/>
                </a:solidFill>
              </a:defRPr>
            </a:lvl1pPr>
          </a:lstStyle>
          <a:p>
            <a:r>
              <a:rPr lang="en-US"/>
              <a:t>Click to edit Master title style</a:t>
            </a:r>
          </a:p>
        </p:txBody>
      </p:sp>
      <p:grpSp>
        <p:nvGrpSpPr>
          <p:cNvPr id="14" name="Group 13">
            <a:extLst>
              <a:ext uri="{FF2B5EF4-FFF2-40B4-BE49-F238E27FC236}">
                <a16:creationId xmlns:a16="http://schemas.microsoft.com/office/drawing/2014/main" id="{0EC98017-F40F-1AC8-5246-A5B80B377724}"/>
              </a:ext>
            </a:extLst>
          </p:cNvPr>
          <p:cNvGrpSpPr/>
          <p:nvPr userDrawn="1"/>
        </p:nvGrpSpPr>
        <p:grpSpPr>
          <a:xfrm rot="16200000">
            <a:off x="4628201" y="7939724"/>
            <a:ext cx="1585685" cy="3918490"/>
            <a:chOff x="0" y="4230451"/>
            <a:chExt cx="1276610" cy="3154712"/>
          </a:xfrm>
        </p:grpSpPr>
        <p:sp>
          <p:nvSpPr>
            <p:cNvPr id="15" name="Freeform: Shape 14">
              <a:extLst>
                <a:ext uri="{FF2B5EF4-FFF2-40B4-BE49-F238E27FC236}">
                  <a16:creationId xmlns:a16="http://schemas.microsoft.com/office/drawing/2014/main" id="{19752BBB-C79A-0E92-D30B-2A3C95FA21D3}"/>
                </a:ext>
              </a:extLst>
            </p:cNvPr>
            <p:cNvSpPr/>
            <p:nvPr/>
          </p:nvSpPr>
          <p:spPr>
            <a:xfrm flipV="1">
              <a:off x="0" y="4230451"/>
              <a:ext cx="831179" cy="1748099"/>
            </a:xfrm>
            <a:custGeom>
              <a:avLst/>
              <a:gdLst>
                <a:gd name="connsiteX0" fmla="*/ 0 w 1074479"/>
                <a:gd name="connsiteY0" fmla="*/ 0 h 2259797"/>
                <a:gd name="connsiteX1" fmla="*/ 0 w 1074479"/>
                <a:gd name="connsiteY1" fmla="*/ 2259797 h 2259797"/>
                <a:gd name="connsiteX2" fmla="*/ 1019744 w 1074479"/>
                <a:gd name="connsiteY2" fmla="*/ 1240052 h 2259797"/>
                <a:gd name="connsiteX3" fmla="*/ 1019744 w 1074479"/>
                <a:gd name="connsiteY3" fmla="*/ 975764 h 2259797"/>
                <a:gd name="connsiteX4" fmla="*/ 90640 w 1074479"/>
                <a:gd name="connsiteY4" fmla="*/ 46660 h 2259797"/>
                <a:gd name="connsiteX5" fmla="*/ 28819 w 1074479"/>
                <a:gd name="connsiteY5" fmla="*/ 5608 h 2259797"/>
                <a:gd name="connsiteX6" fmla="*/ 0 w 1074479"/>
                <a:gd name="connsiteY6" fmla="*/ 0 h 2259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74479" h="2259797">
                  <a:moveTo>
                    <a:pt x="0" y="0"/>
                  </a:moveTo>
                  <a:lnTo>
                    <a:pt x="0" y="2259797"/>
                  </a:lnTo>
                  <a:lnTo>
                    <a:pt x="1019744" y="1240052"/>
                  </a:lnTo>
                  <a:cubicBezTo>
                    <a:pt x="1092725" y="1167071"/>
                    <a:pt x="1092725" y="1048745"/>
                    <a:pt x="1019744" y="975764"/>
                  </a:cubicBezTo>
                  <a:lnTo>
                    <a:pt x="90640" y="46660"/>
                  </a:lnTo>
                  <a:cubicBezTo>
                    <a:pt x="72395" y="28415"/>
                    <a:pt x="51315" y="14731"/>
                    <a:pt x="28819" y="5608"/>
                  </a:cubicBezTo>
                  <a:lnTo>
                    <a:pt x="0" y="0"/>
                  </a:lnTo>
                  <a:close/>
                </a:path>
              </a:pathLst>
            </a:custGeom>
            <a:solidFill>
              <a:srgbClr val="2C0A53">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p>
          </p:txBody>
        </p:sp>
        <p:sp>
          <p:nvSpPr>
            <p:cNvPr id="16" name="Freeform: Shape 15">
              <a:extLst>
                <a:ext uri="{FF2B5EF4-FFF2-40B4-BE49-F238E27FC236}">
                  <a16:creationId xmlns:a16="http://schemas.microsoft.com/office/drawing/2014/main" id="{99052CFA-A8E6-0BEC-D5F6-3F210A707544}"/>
                </a:ext>
              </a:extLst>
            </p:cNvPr>
            <p:cNvSpPr/>
            <p:nvPr/>
          </p:nvSpPr>
          <p:spPr>
            <a:xfrm flipV="1">
              <a:off x="1" y="4613243"/>
              <a:ext cx="1276609" cy="2771920"/>
            </a:xfrm>
            <a:custGeom>
              <a:avLst/>
              <a:gdLst>
                <a:gd name="connsiteX0" fmla="*/ 0 w 1650294"/>
                <a:gd name="connsiteY0" fmla="*/ 0 h 3583307"/>
                <a:gd name="connsiteX1" fmla="*/ 0 w 1650294"/>
                <a:gd name="connsiteY1" fmla="*/ 276495 h 3583307"/>
                <a:gd name="connsiteX2" fmla="*/ 1308095 w 1650294"/>
                <a:gd name="connsiteY2" fmla="*/ 1584590 h 3583307"/>
                <a:gd name="connsiteX3" fmla="*/ 1308095 w 1650294"/>
                <a:gd name="connsiteY3" fmla="*/ 2008058 h 3583307"/>
                <a:gd name="connsiteX4" fmla="*/ 0 w 1650294"/>
                <a:gd name="connsiteY4" fmla="*/ 3316153 h 3583307"/>
                <a:gd name="connsiteX5" fmla="*/ 0 w 1650294"/>
                <a:gd name="connsiteY5" fmla="*/ 3583307 h 3583307"/>
                <a:gd name="connsiteX6" fmla="*/ 1550338 w 1650294"/>
                <a:gd name="connsiteY6" fmla="*/ 2032970 h 3583307"/>
                <a:gd name="connsiteX7" fmla="*/ 1550338 w 1650294"/>
                <a:gd name="connsiteY7" fmla="*/ 1550337 h 3583307"/>
                <a:gd name="connsiteX8" fmla="*/ 0 w 1650294"/>
                <a:gd name="connsiteY8" fmla="*/ 0 h 3583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50294" h="3583307">
                  <a:moveTo>
                    <a:pt x="0" y="0"/>
                  </a:moveTo>
                  <a:lnTo>
                    <a:pt x="0" y="276495"/>
                  </a:lnTo>
                  <a:lnTo>
                    <a:pt x="1308095" y="1584590"/>
                  </a:lnTo>
                  <a:cubicBezTo>
                    <a:pt x="1425032" y="1701527"/>
                    <a:pt x="1425032" y="1891121"/>
                    <a:pt x="1308095" y="2008058"/>
                  </a:cubicBezTo>
                  <a:lnTo>
                    <a:pt x="0" y="3316153"/>
                  </a:lnTo>
                  <a:lnTo>
                    <a:pt x="0" y="3583307"/>
                  </a:lnTo>
                  <a:lnTo>
                    <a:pt x="1550338" y="2032970"/>
                  </a:lnTo>
                  <a:cubicBezTo>
                    <a:pt x="1683613" y="1899695"/>
                    <a:pt x="1683613" y="1683613"/>
                    <a:pt x="1550338" y="1550337"/>
                  </a:cubicBezTo>
                  <a:lnTo>
                    <a:pt x="0" y="0"/>
                  </a:lnTo>
                  <a:close/>
                </a:path>
              </a:pathLst>
            </a:custGeom>
            <a:solidFill>
              <a:srgbClr val="5C00AD">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p>
          </p:txBody>
        </p:sp>
        <p:sp>
          <p:nvSpPr>
            <p:cNvPr id="17" name="Freeform: Shape 16">
              <a:extLst>
                <a:ext uri="{FF2B5EF4-FFF2-40B4-BE49-F238E27FC236}">
                  <a16:creationId xmlns:a16="http://schemas.microsoft.com/office/drawing/2014/main" id="{C1868860-B84B-A533-E2F5-49369DE93C8D}"/>
                </a:ext>
              </a:extLst>
            </p:cNvPr>
            <p:cNvSpPr/>
            <p:nvPr/>
          </p:nvSpPr>
          <p:spPr>
            <a:xfrm flipV="1">
              <a:off x="0" y="5224105"/>
              <a:ext cx="746972" cy="1613706"/>
            </a:xfrm>
            <a:custGeom>
              <a:avLst/>
              <a:gdLst>
                <a:gd name="connsiteX0" fmla="*/ 0 w 965623"/>
                <a:gd name="connsiteY0" fmla="*/ 0 h 2086065"/>
                <a:gd name="connsiteX1" fmla="*/ 0 w 965623"/>
                <a:gd name="connsiteY1" fmla="*/ 2086065 h 2086065"/>
                <a:gd name="connsiteX2" fmla="*/ 910888 w 965623"/>
                <a:gd name="connsiteY2" fmla="*/ 1175176 h 2086065"/>
                <a:gd name="connsiteX3" fmla="*/ 910888 w 965623"/>
                <a:gd name="connsiteY3" fmla="*/ 910888 h 2086065"/>
                <a:gd name="connsiteX4" fmla="*/ 0 w 965623"/>
                <a:gd name="connsiteY4" fmla="*/ 0 h 20860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5623" h="2086065">
                  <a:moveTo>
                    <a:pt x="0" y="0"/>
                  </a:moveTo>
                  <a:lnTo>
                    <a:pt x="0" y="2086065"/>
                  </a:lnTo>
                  <a:lnTo>
                    <a:pt x="910888" y="1175176"/>
                  </a:lnTo>
                  <a:cubicBezTo>
                    <a:pt x="983869" y="1102195"/>
                    <a:pt x="983869" y="983869"/>
                    <a:pt x="910888" y="910888"/>
                  </a:cubicBez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18" name="Rectangle 17">
            <a:extLst>
              <a:ext uri="{FF2B5EF4-FFF2-40B4-BE49-F238E27FC236}">
                <a16:creationId xmlns:a16="http://schemas.microsoft.com/office/drawing/2014/main" id="{D80CC073-886F-5682-13D8-490D66CF9974}"/>
              </a:ext>
            </a:extLst>
          </p:cNvPr>
          <p:cNvSpPr/>
          <p:nvPr userDrawn="1"/>
        </p:nvSpPr>
        <p:spPr>
          <a:xfrm>
            <a:off x="0" y="8703704"/>
            <a:ext cx="7559675" cy="1988109"/>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 name="Group 21">
            <a:extLst>
              <a:ext uri="{FF2B5EF4-FFF2-40B4-BE49-F238E27FC236}">
                <a16:creationId xmlns:a16="http://schemas.microsoft.com/office/drawing/2014/main" id="{A66A8B56-7ABF-CFD5-1B53-A415E17D1687}"/>
              </a:ext>
            </a:extLst>
          </p:cNvPr>
          <p:cNvGrpSpPr/>
          <p:nvPr userDrawn="1"/>
        </p:nvGrpSpPr>
        <p:grpSpPr>
          <a:xfrm>
            <a:off x="4940672" y="302175"/>
            <a:ext cx="2438400" cy="594865"/>
            <a:chOff x="874063" y="3389711"/>
            <a:chExt cx="5811550" cy="1417062"/>
          </a:xfrm>
        </p:grpSpPr>
        <p:sp>
          <p:nvSpPr>
            <p:cNvPr id="23" name="Oval 22">
              <a:extLst>
                <a:ext uri="{FF2B5EF4-FFF2-40B4-BE49-F238E27FC236}">
                  <a16:creationId xmlns:a16="http://schemas.microsoft.com/office/drawing/2014/main" id="{B80B5A59-0595-E2D9-D6DB-F4D78B31B27E}"/>
                </a:ext>
              </a:extLst>
            </p:cNvPr>
            <p:cNvSpPr/>
            <p:nvPr/>
          </p:nvSpPr>
          <p:spPr>
            <a:xfrm>
              <a:off x="899160" y="3398520"/>
              <a:ext cx="1394460" cy="139446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Graphic 23">
              <a:extLst>
                <a:ext uri="{FF2B5EF4-FFF2-40B4-BE49-F238E27FC236}">
                  <a16:creationId xmlns:a16="http://schemas.microsoft.com/office/drawing/2014/main" id="{FCBF3BD2-1E13-1B9E-28AE-3E275A35516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74063" y="3389711"/>
              <a:ext cx="5811550" cy="1417062"/>
            </a:xfrm>
            <a:prstGeom prst="rect">
              <a:avLst/>
            </a:prstGeom>
          </p:spPr>
        </p:pic>
      </p:grpSp>
      <p:grpSp>
        <p:nvGrpSpPr>
          <p:cNvPr id="25" name="Graphic 18">
            <a:extLst>
              <a:ext uri="{FF2B5EF4-FFF2-40B4-BE49-F238E27FC236}">
                <a16:creationId xmlns:a16="http://schemas.microsoft.com/office/drawing/2014/main" id="{C54FDED8-75AE-7BE2-FF7A-CDB7B6A59C67}"/>
              </a:ext>
            </a:extLst>
          </p:cNvPr>
          <p:cNvGrpSpPr/>
          <p:nvPr userDrawn="1"/>
        </p:nvGrpSpPr>
        <p:grpSpPr>
          <a:xfrm>
            <a:off x="179387" y="10230988"/>
            <a:ext cx="1083182" cy="278261"/>
            <a:chOff x="2899648" y="9905417"/>
            <a:chExt cx="1761739" cy="452577"/>
          </a:xfrm>
          <a:solidFill>
            <a:schemeClr val="tx1"/>
          </a:solidFill>
        </p:grpSpPr>
        <p:sp>
          <p:nvSpPr>
            <p:cNvPr id="26" name="Freeform: Shape 25">
              <a:extLst>
                <a:ext uri="{FF2B5EF4-FFF2-40B4-BE49-F238E27FC236}">
                  <a16:creationId xmlns:a16="http://schemas.microsoft.com/office/drawing/2014/main" id="{5CF418E9-0170-2202-2BE3-373B49DB9211}"/>
                </a:ext>
              </a:extLst>
            </p:cNvPr>
            <p:cNvSpPr/>
            <p:nvPr/>
          </p:nvSpPr>
          <p:spPr>
            <a:xfrm>
              <a:off x="3235879" y="10026527"/>
              <a:ext cx="305296" cy="331436"/>
            </a:xfrm>
            <a:custGeom>
              <a:avLst/>
              <a:gdLst>
                <a:gd name="connsiteX0" fmla="*/ 289365 w 305296"/>
                <a:gd name="connsiteY0" fmla="*/ 23572 h 331436"/>
                <a:gd name="connsiteX1" fmla="*/ 163800 w 305296"/>
                <a:gd name="connsiteY1" fmla="*/ 0 h 331436"/>
                <a:gd name="connsiteX2" fmla="*/ 0 w 305296"/>
                <a:gd name="connsiteY2" fmla="*/ 165718 h 331436"/>
                <a:gd name="connsiteX3" fmla="*/ 162532 w 305296"/>
                <a:gd name="connsiteY3" fmla="*/ 331436 h 331436"/>
                <a:gd name="connsiteX4" fmla="*/ 289365 w 305296"/>
                <a:gd name="connsiteY4" fmla="*/ 305946 h 331436"/>
                <a:gd name="connsiteX5" fmla="*/ 305296 w 305296"/>
                <a:gd name="connsiteY5" fmla="*/ 280455 h 331436"/>
                <a:gd name="connsiteX6" fmla="*/ 305296 w 305296"/>
                <a:gd name="connsiteY6" fmla="*/ 49063 h 331436"/>
                <a:gd name="connsiteX7" fmla="*/ 289365 w 305296"/>
                <a:gd name="connsiteY7" fmla="*/ 23572 h 331436"/>
                <a:gd name="connsiteX8" fmla="*/ 222422 w 305296"/>
                <a:gd name="connsiteY8" fmla="*/ 232011 h 331436"/>
                <a:gd name="connsiteX9" fmla="*/ 206490 w 305296"/>
                <a:gd name="connsiteY9" fmla="*/ 249211 h 331436"/>
                <a:gd name="connsiteX10" fmla="*/ 163150 w 305296"/>
                <a:gd name="connsiteY10" fmla="*/ 254934 h 331436"/>
                <a:gd name="connsiteX11" fmla="*/ 84112 w 305296"/>
                <a:gd name="connsiteY11" fmla="*/ 165687 h 331436"/>
                <a:gd name="connsiteX12" fmla="*/ 163150 w 305296"/>
                <a:gd name="connsiteY12" fmla="*/ 76440 h 331436"/>
                <a:gd name="connsiteX13" fmla="*/ 206490 w 305296"/>
                <a:gd name="connsiteY13" fmla="*/ 82163 h 331436"/>
                <a:gd name="connsiteX14" fmla="*/ 222422 w 305296"/>
                <a:gd name="connsiteY14" fmla="*/ 99363 h 331436"/>
                <a:gd name="connsiteX15" fmla="*/ 222422 w 305296"/>
                <a:gd name="connsiteY15" fmla="*/ 232011 h 331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05296" h="331436">
                  <a:moveTo>
                    <a:pt x="289365" y="23572"/>
                  </a:moveTo>
                  <a:cubicBezTo>
                    <a:pt x="247293" y="7641"/>
                    <a:pt x="207789" y="0"/>
                    <a:pt x="163800" y="0"/>
                  </a:cubicBezTo>
                  <a:cubicBezTo>
                    <a:pt x="67562" y="0"/>
                    <a:pt x="0" y="64375"/>
                    <a:pt x="0" y="165718"/>
                  </a:cubicBezTo>
                  <a:cubicBezTo>
                    <a:pt x="0" y="268329"/>
                    <a:pt x="58652" y="331436"/>
                    <a:pt x="162532" y="331436"/>
                  </a:cubicBezTo>
                  <a:cubicBezTo>
                    <a:pt x="204603" y="331436"/>
                    <a:pt x="245406" y="324414"/>
                    <a:pt x="289365" y="305946"/>
                  </a:cubicBezTo>
                  <a:cubicBezTo>
                    <a:pt x="299573" y="301491"/>
                    <a:pt x="305296" y="294469"/>
                    <a:pt x="305296" y="280455"/>
                  </a:cubicBezTo>
                  <a:lnTo>
                    <a:pt x="305296" y="49063"/>
                  </a:lnTo>
                  <a:cubicBezTo>
                    <a:pt x="305296" y="34400"/>
                    <a:pt x="299542" y="27408"/>
                    <a:pt x="289365" y="23572"/>
                  </a:cubicBezTo>
                  <a:close/>
                  <a:moveTo>
                    <a:pt x="222422" y="232011"/>
                  </a:moveTo>
                  <a:cubicBezTo>
                    <a:pt x="222422" y="241570"/>
                    <a:pt x="217317" y="246025"/>
                    <a:pt x="206490" y="249211"/>
                  </a:cubicBezTo>
                  <a:cubicBezTo>
                    <a:pt x="192477" y="253047"/>
                    <a:pt x="180350" y="254934"/>
                    <a:pt x="163150" y="254934"/>
                  </a:cubicBezTo>
                  <a:cubicBezTo>
                    <a:pt x="122347" y="254934"/>
                    <a:pt x="84112" y="230712"/>
                    <a:pt x="84112" y="165687"/>
                  </a:cubicBezTo>
                  <a:cubicBezTo>
                    <a:pt x="84112" y="100662"/>
                    <a:pt x="122347" y="76440"/>
                    <a:pt x="163150" y="76440"/>
                  </a:cubicBezTo>
                  <a:cubicBezTo>
                    <a:pt x="180350" y="76440"/>
                    <a:pt x="192477" y="78358"/>
                    <a:pt x="206490" y="82163"/>
                  </a:cubicBezTo>
                  <a:cubicBezTo>
                    <a:pt x="217317" y="85349"/>
                    <a:pt x="222422" y="89804"/>
                    <a:pt x="222422" y="99363"/>
                  </a:cubicBezTo>
                  <a:lnTo>
                    <a:pt x="222422" y="232011"/>
                  </a:lnTo>
                  <a:close/>
                </a:path>
              </a:pathLst>
            </a:custGeom>
            <a:solidFill>
              <a:schemeClr val="tx1"/>
            </a:solidFill>
            <a:ln w="3082"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B44AFABB-F16B-98E1-69A3-2824E95491A2}"/>
                </a:ext>
              </a:extLst>
            </p:cNvPr>
            <p:cNvSpPr/>
            <p:nvPr/>
          </p:nvSpPr>
          <p:spPr>
            <a:xfrm>
              <a:off x="2904412" y="10023991"/>
              <a:ext cx="289364" cy="327600"/>
            </a:xfrm>
            <a:custGeom>
              <a:avLst/>
              <a:gdLst>
                <a:gd name="connsiteX0" fmla="*/ 84143 w 289364"/>
                <a:gd name="connsiteY0" fmla="*/ 108984 h 327600"/>
                <a:gd name="connsiteX1" fmla="*/ 137691 w 289364"/>
                <a:gd name="connsiteY1" fmla="*/ 77121 h 327600"/>
                <a:gd name="connsiteX2" fmla="*/ 233929 w 289364"/>
                <a:gd name="connsiteY2" fmla="*/ 105797 h 327600"/>
                <a:gd name="connsiteX3" fmla="*/ 243488 w 289364"/>
                <a:gd name="connsiteY3" fmla="*/ 108334 h 327600"/>
                <a:gd name="connsiteX4" fmla="*/ 257502 w 289364"/>
                <a:gd name="connsiteY4" fmla="*/ 99425 h 327600"/>
                <a:gd name="connsiteX5" fmla="*/ 277269 w 289364"/>
                <a:gd name="connsiteY5" fmla="*/ 57353 h 327600"/>
                <a:gd name="connsiteX6" fmla="*/ 279806 w 289364"/>
                <a:gd name="connsiteY6" fmla="*/ 46526 h 327600"/>
                <a:gd name="connsiteX7" fmla="*/ 272165 w 289364"/>
                <a:gd name="connsiteY7" fmla="*/ 33781 h 327600"/>
                <a:gd name="connsiteX8" fmla="*/ 140228 w 289364"/>
                <a:gd name="connsiteY8" fmla="*/ 0 h 327600"/>
                <a:gd name="connsiteX9" fmla="*/ 0 w 289364"/>
                <a:gd name="connsiteY9" fmla="*/ 114737 h 327600"/>
                <a:gd name="connsiteX10" fmla="*/ 205253 w 289364"/>
                <a:gd name="connsiteY10" fmla="*/ 291283 h 327600"/>
                <a:gd name="connsiteX11" fmla="*/ 201417 w 289364"/>
                <a:gd name="connsiteY11" fmla="*/ 314855 h 327600"/>
                <a:gd name="connsiteX12" fmla="*/ 200767 w 289364"/>
                <a:gd name="connsiteY12" fmla="*/ 318691 h 327600"/>
                <a:gd name="connsiteX13" fmla="*/ 210326 w 289364"/>
                <a:gd name="connsiteY13" fmla="*/ 327600 h 327600"/>
                <a:gd name="connsiteX14" fmla="*/ 267679 w 289364"/>
                <a:gd name="connsiteY14" fmla="*/ 327600 h 327600"/>
                <a:gd name="connsiteX15" fmla="*/ 284260 w 289364"/>
                <a:gd name="connsiteY15" fmla="*/ 314855 h 327600"/>
                <a:gd name="connsiteX16" fmla="*/ 289365 w 289364"/>
                <a:gd name="connsiteY16" fmla="*/ 278538 h 327600"/>
                <a:gd name="connsiteX17" fmla="*/ 84143 w 289364"/>
                <a:gd name="connsiteY17" fmla="*/ 108984 h 32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89364" h="327600">
                  <a:moveTo>
                    <a:pt x="84143" y="108984"/>
                  </a:moveTo>
                  <a:cubicBezTo>
                    <a:pt x="84143" y="89464"/>
                    <a:pt x="103910" y="77121"/>
                    <a:pt x="137691" y="77121"/>
                  </a:cubicBezTo>
                  <a:cubicBezTo>
                    <a:pt x="170204" y="77121"/>
                    <a:pt x="201417" y="87948"/>
                    <a:pt x="233929" y="105797"/>
                  </a:cubicBezTo>
                  <a:cubicBezTo>
                    <a:pt x="237116" y="107715"/>
                    <a:pt x="240302" y="108334"/>
                    <a:pt x="243488" y="108334"/>
                  </a:cubicBezTo>
                  <a:cubicBezTo>
                    <a:pt x="249211" y="108334"/>
                    <a:pt x="254687" y="104684"/>
                    <a:pt x="257502" y="99425"/>
                  </a:cubicBezTo>
                  <a:lnTo>
                    <a:pt x="277269" y="57353"/>
                  </a:lnTo>
                  <a:cubicBezTo>
                    <a:pt x="279094" y="53425"/>
                    <a:pt x="279806" y="49712"/>
                    <a:pt x="279806" y="46526"/>
                  </a:cubicBezTo>
                  <a:cubicBezTo>
                    <a:pt x="279806" y="41422"/>
                    <a:pt x="277145" y="36689"/>
                    <a:pt x="272165" y="33781"/>
                  </a:cubicBezTo>
                  <a:cubicBezTo>
                    <a:pt x="232661" y="10827"/>
                    <a:pt x="185485" y="0"/>
                    <a:pt x="140228" y="0"/>
                  </a:cubicBezTo>
                  <a:cubicBezTo>
                    <a:pt x="54817" y="0"/>
                    <a:pt x="0" y="45907"/>
                    <a:pt x="0" y="114737"/>
                  </a:cubicBezTo>
                  <a:cubicBezTo>
                    <a:pt x="0" y="249861"/>
                    <a:pt x="205253" y="197550"/>
                    <a:pt x="205253" y="291283"/>
                  </a:cubicBezTo>
                  <a:cubicBezTo>
                    <a:pt x="205253" y="300842"/>
                    <a:pt x="203984" y="306565"/>
                    <a:pt x="201417" y="314855"/>
                  </a:cubicBezTo>
                  <a:cubicBezTo>
                    <a:pt x="201046" y="316092"/>
                    <a:pt x="200767" y="317392"/>
                    <a:pt x="200767" y="318691"/>
                  </a:cubicBezTo>
                  <a:cubicBezTo>
                    <a:pt x="200767" y="323795"/>
                    <a:pt x="203953" y="327600"/>
                    <a:pt x="210326" y="327600"/>
                  </a:cubicBezTo>
                  <a:lnTo>
                    <a:pt x="267679" y="327600"/>
                  </a:lnTo>
                  <a:cubicBezTo>
                    <a:pt x="277238" y="327600"/>
                    <a:pt x="281074" y="324414"/>
                    <a:pt x="284260" y="314855"/>
                  </a:cubicBezTo>
                  <a:cubicBezTo>
                    <a:pt x="288096" y="304028"/>
                    <a:pt x="289365" y="289365"/>
                    <a:pt x="289365" y="278538"/>
                  </a:cubicBezTo>
                  <a:cubicBezTo>
                    <a:pt x="289365" y="133824"/>
                    <a:pt x="84143" y="168657"/>
                    <a:pt x="84143" y="108984"/>
                  </a:cubicBezTo>
                  <a:close/>
                </a:path>
              </a:pathLst>
            </a:custGeom>
            <a:solidFill>
              <a:schemeClr val="tx1"/>
            </a:solidFill>
            <a:ln w="3082"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5B19E0E3-94E7-F4A3-84BF-539885762E4E}"/>
                </a:ext>
              </a:extLst>
            </p:cNvPr>
            <p:cNvSpPr/>
            <p:nvPr/>
          </p:nvSpPr>
          <p:spPr>
            <a:xfrm>
              <a:off x="3618945" y="10026527"/>
              <a:ext cx="290014" cy="325063"/>
            </a:xfrm>
            <a:custGeom>
              <a:avLst/>
              <a:gdLst>
                <a:gd name="connsiteX0" fmla="*/ 144033 w 290014"/>
                <a:gd name="connsiteY0" fmla="*/ 0 h 325063"/>
                <a:gd name="connsiteX1" fmla="*/ 15932 w 290014"/>
                <a:gd name="connsiteY1" fmla="*/ 22954 h 325063"/>
                <a:gd name="connsiteX2" fmla="*/ 0 w 290014"/>
                <a:gd name="connsiteY2" fmla="*/ 48444 h 325063"/>
                <a:gd name="connsiteX3" fmla="*/ 0 w 290014"/>
                <a:gd name="connsiteY3" fmla="*/ 312318 h 325063"/>
                <a:gd name="connsiteX4" fmla="*/ 12745 w 290014"/>
                <a:gd name="connsiteY4" fmla="*/ 325064 h 325063"/>
                <a:gd name="connsiteX5" fmla="*/ 70098 w 290014"/>
                <a:gd name="connsiteY5" fmla="*/ 325064 h 325063"/>
                <a:gd name="connsiteX6" fmla="*/ 82844 w 290014"/>
                <a:gd name="connsiteY6" fmla="*/ 312318 h 325063"/>
                <a:gd name="connsiteX7" fmla="*/ 82844 w 290014"/>
                <a:gd name="connsiteY7" fmla="*/ 98156 h 325063"/>
                <a:gd name="connsiteX8" fmla="*/ 98156 w 290014"/>
                <a:gd name="connsiteY8" fmla="*/ 81575 h 325063"/>
                <a:gd name="connsiteX9" fmla="*/ 145332 w 290014"/>
                <a:gd name="connsiteY9" fmla="*/ 76471 h 325063"/>
                <a:gd name="connsiteX10" fmla="*/ 207171 w 290014"/>
                <a:gd name="connsiteY10" fmla="*/ 130638 h 325063"/>
                <a:gd name="connsiteX11" fmla="*/ 207171 w 290014"/>
                <a:gd name="connsiteY11" fmla="*/ 312287 h 325063"/>
                <a:gd name="connsiteX12" fmla="*/ 219916 w 290014"/>
                <a:gd name="connsiteY12" fmla="*/ 325033 h 325063"/>
                <a:gd name="connsiteX13" fmla="*/ 277269 w 290014"/>
                <a:gd name="connsiteY13" fmla="*/ 325033 h 325063"/>
                <a:gd name="connsiteX14" fmla="*/ 290014 w 290014"/>
                <a:gd name="connsiteY14" fmla="*/ 312287 h 325063"/>
                <a:gd name="connsiteX15" fmla="*/ 290014 w 290014"/>
                <a:gd name="connsiteY15" fmla="*/ 119811 h 325063"/>
                <a:gd name="connsiteX16" fmla="*/ 144033 w 290014"/>
                <a:gd name="connsiteY16" fmla="*/ 0 h 3250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90014" h="325063">
                  <a:moveTo>
                    <a:pt x="144033" y="0"/>
                  </a:moveTo>
                  <a:cubicBezTo>
                    <a:pt x="106416" y="0"/>
                    <a:pt x="62457" y="6373"/>
                    <a:pt x="15932" y="22954"/>
                  </a:cubicBezTo>
                  <a:cubicBezTo>
                    <a:pt x="7022" y="26140"/>
                    <a:pt x="0" y="33781"/>
                    <a:pt x="0" y="48444"/>
                  </a:cubicBezTo>
                  <a:lnTo>
                    <a:pt x="0" y="312318"/>
                  </a:lnTo>
                  <a:cubicBezTo>
                    <a:pt x="0" y="319959"/>
                    <a:pt x="5104" y="325064"/>
                    <a:pt x="12745" y="325064"/>
                  </a:cubicBezTo>
                  <a:lnTo>
                    <a:pt x="70098" y="325064"/>
                  </a:lnTo>
                  <a:cubicBezTo>
                    <a:pt x="77739" y="325064"/>
                    <a:pt x="82844" y="319959"/>
                    <a:pt x="82844" y="312318"/>
                  </a:cubicBezTo>
                  <a:lnTo>
                    <a:pt x="82844" y="98156"/>
                  </a:lnTo>
                  <a:cubicBezTo>
                    <a:pt x="82844" y="88597"/>
                    <a:pt x="87948" y="84143"/>
                    <a:pt x="98156" y="81575"/>
                  </a:cubicBezTo>
                  <a:cubicBezTo>
                    <a:pt x="114737" y="77739"/>
                    <a:pt x="125565" y="76471"/>
                    <a:pt x="145332" y="76471"/>
                  </a:cubicBezTo>
                  <a:cubicBezTo>
                    <a:pt x="179762" y="76471"/>
                    <a:pt x="207171" y="92402"/>
                    <a:pt x="207171" y="130638"/>
                  </a:cubicBezTo>
                  <a:lnTo>
                    <a:pt x="207171" y="312287"/>
                  </a:lnTo>
                  <a:cubicBezTo>
                    <a:pt x="207171" y="319928"/>
                    <a:pt x="212275" y="325033"/>
                    <a:pt x="219916" y="325033"/>
                  </a:cubicBezTo>
                  <a:lnTo>
                    <a:pt x="277269" y="325033"/>
                  </a:lnTo>
                  <a:cubicBezTo>
                    <a:pt x="284910" y="325033"/>
                    <a:pt x="290014" y="319928"/>
                    <a:pt x="290014" y="312287"/>
                  </a:cubicBezTo>
                  <a:lnTo>
                    <a:pt x="290014" y="119811"/>
                  </a:lnTo>
                  <a:cubicBezTo>
                    <a:pt x="289983" y="42071"/>
                    <a:pt x="242189" y="0"/>
                    <a:pt x="144033" y="0"/>
                  </a:cubicBezTo>
                  <a:close/>
                </a:path>
              </a:pathLst>
            </a:custGeom>
            <a:solidFill>
              <a:schemeClr val="tx1"/>
            </a:solidFill>
            <a:ln w="3082"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9CE725C0-D34A-FA7E-36C7-4DAB62FD8F14}"/>
                </a:ext>
              </a:extLst>
            </p:cNvPr>
            <p:cNvSpPr/>
            <p:nvPr/>
          </p:nvSpPr>
          <p:spPr>
            <a:xfrm>
              <a:off x="3970118" y="10026527"/>
              <a:ext cx="320608" cy="331436"/>
            </a:xfrm>
            <a:custGeom>
              <a:avLst/>
              <a:gdLst>
                <a:gd name="connsiteX0" fmla="*/ 158077 w 320608"/>
                <a:gd name="connsiteY0" fmla="*/ 0 h 331436"/>
                <a:gd name="connsiteX1" fmla="*/ 0 w 320608"/>
                <a:gd name="connsiteY1" fmla="*/ 165718 h 331436"/>
                <a:gd name="connsiteX2" fmla="*/ 162532 w 320608"/>
                <a:gd name="connsiteY2" fmla="*/ 331436 h 331436"/>
                <a:gd name="connsiteX3" fmla="*/ 320609 w 320608"/>
                <a:gd name="connsiteY3" fmla="*/ 165718 h 331436"/>
                <a:gd name="connsiteX4" fmla="*/ 158077 w 320608"/>
                <a:gd name="connsiteY4" fmla="*/ 0 h 331436"/>
                <a:gd name="connsiteX5" fmla="*/ 162563 w 320608"/>
                <a:gd name="connsiteY5" fmla="*/ 254934 h 331436"/>
                <a:gd name="connsiteX6" fmla="*/ 84174 w 320608"/>
                <a:gd name="connsiteY6" fmla="*/ 165687 h 331436"/>
                <a:gd name="connsiteX7" fmla="*/ 158108 w 320608"/>
                <a:gd name="connsiteY7" fmla="*/ 76440 h 331436"/>
                <a:gd name="connsiteX8" fmla="*/ 236497 w 320608"/>
                <a:gd name="connsiteY8" fmla="*/ 165687 h 331436"/>
                <a:gd name="connsiteX9" fmla="*/ 162563 w 320608"/>
                <a:gd name="connsiteY9" fmla="*/ 254934 h 331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0608" h="331436">
                  <a:moveTo>
                    <a:pt x="158077" y="0"/>
                  </a:moveTo>
                  <a:cubicBezTo>
                    <a:pt x="62457" y="0"/>
                    <a:pt x="0" y="69480"/>
                    <a:pt x="0" y="165718"/>
                  </a:cubicBezTo>
                  <a:cubicBezTo>
                    <a:pt x="0" y="261956"/>
                    <a:pt x="62457" y="331436"/>
                    <a:pt x="162532" y="331436"/>
                  </a:cubicBezTo>
                  <a:cubicBezTo>
                    <a:pt x="258151" y="331436"/>
                    <a:pt x="320609" y="261956"/>
                    <a:pt x="320609" y="165718"/>
                  </a:cubicBezTo>
                  <a:cubicBezTo>
                    <a:pt x="320609" y="69480"/>
                    <a:pt x="258151" y="0"/>
                    <a:pt x="158077" y="0"/>
                  </a:cubicBezTo>
                  <a:close/>
                  <a:moveTo>
                    <a:pt x="162563" y="254934"/>
                  </a:moveTo>
                  <a:cubicBezTo>
                    <a:pt x="115387" y="254934"/>
                    <a:pt x="84174" y="224340"/>
                    <a:pt x="84174" y="165687"/>
                  </a:cubicBezTo>
                  <a:cubicBezTo>
                    <a:pt x="84174" y="107035"/>
                    <a:pt x="115418" y="76440"/>
                    <a:pt x="158108" y="76440"/>
                  </a:cubicBezTo>
                  <a:cubicBezTo>
                    <a:pt x="205284" y="76440"/>
                    <a:pt x="236497" y="107035"/>
                    <a:pt x="236497" y="165687"/>
                  </a:cubicBezTo>
                  <a:cubicBezTo>
                    <a:pt x="236497" y="224340"/>
                    <a:pt x="205253" y="254934"/>
                    <a:pt x="162563" y="254934"/>
                  </a:cubicBezTo>
                  <a:close/>
                </a:path>
              </a:pathLst>
            </a:custGeom>
            <a:solidFill>
              <a:schemeClr val="tx1"/>
            </a:solidFill>
            <a:ln w="3082"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CC5B9172-3521-E3B6-0E55-6F160B9494BF}"/>
                </a:ext>
              </a:extLst>
            </p:cNvPr>
            <p:cNvSpPr/>
            <p:nvPr/>
          </p:nvSpPr>
          <p:spPr>
            <a:xfrm>
              <a:off x="4575668" y="10032900"/>
              <a:ext cx="82843" cy="318690"/>
            </a:xfrm>
            <a:custGeom>
              <a:avLst/>
              <a:gdLst>
                <a:gd name="connsiteX0" fmla="*/ 70098 w 82843"/>
                <a:gd name="connsiteY0" fmla="*/ 0 h 318690"/>
                <a:gd name="connsiteX1" fmla="*/ 12745 w 82843"/>
                <a:gd name="connsiteY1" fmla="*/ 0 h 318690"/>
                <a:gd name="connsiteX2" fmla="*/ 0 w 82843"/>
                <a:gd name="connsiteY2" fmla="*/ 12745 h 318690"/>
                <a:gd name="connsiteX3" fmla="*/ 0 w 82843"/>
                <a:gd name="connsiteY3" fmla="*/ 305946 h 318690"/>
                <a:gd name="connsiteX4" fmla="*/ 12745 w 82843"/>
                <a:gd name="connsiteY4" fmla="*/ 318691 h 318690"/>
                <a:gd name="connsiteX5" fmla="*/ 70098 w 82843"/>
                <a:gd name="connsiteY5" fmla="*/ 318691 h 318690"/>
                <a:gd name="connsiteX6" fmla="*/ 82843 w 82843"/>
                <a:gd name="connsiteY6" fmla="*/ 305946 h 318690"/>
                <a:gd name="connsiteX7" fmla="*/ 82843 w 82843"/>
                <a:gd name="connsiteY7" fmla="*/ 12745 h 318690"/>
                <a:gd name="connsiteX8" fmla="*/ 70098 w 82843"/>
                <a:gd name="connsiteY8" fmla="*/ 0 h 318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2843" h="318690">
                  <a:moveTo>
                    <a:pt x="70098" y="0"/>
                  </a:moveTo>
                  <a:lnTo>
                    <a:pt x="12745" y="0"/>
                  </a:lnTo>
                  <a:cubicBezTo>
                    <a:pt x="5104" y="0"/>
                    <a:pt x="0" y="5104"/>
                    <a:pt x="0" y="12745"/>
                  </a:cubicBezTo>
                  <a:lnTo>
                    <a:pt x="0" y="305946"/>
                  </a:lnTo>
                  <a:cubicBezTo>
                    <a:pt x="0" y="313587"/>
                    <a:pt x="5104" y="318691"/>
                    <a:pt x="12745" y="318691"/>
                  </a:cubicBezTo>
                  <a:lnTo>
                    <a:pt x="70098" y="318691"/>
                  </a:lnTo>
                  <a:cubicBezTo>
                    <a:pt x="77739" y="318691"/>
                    <a:pt x="82843" y="313587"/>
                    <a:pt x="82843" y="305946"/>
                  </a:cubicBezTo>
                  <a:lnTo>
                    <a:pt x="82843" y="12745"/>
                  </a:lnTo>
                  <a:cubicBezTo>
                    <a:pt x="82843" y="5104"/>
                    <a:pt x="77739" y="0"/>
                    <a:pt x="70098" y="0"/>
                  </a:cubicBezTo>
                  <a:close/>
                </a:path>
              </a:pathLst>
            </a:custGeom>
            <a:solidFill>
              <a:schemeClr val="tx1"/>
            </a:solidFill>
            <a:ln w="3082"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3040CA2C-2D60-629D-790C-E8AF3F790E3A}"/>
                </a:ext>
              </a:extLst>
            </p:cNvPr>
            <p:cNvSpPr/>
            <p:nvPr/>
          </p:nvSpPr>
          <p:spPr>
            <a:xfrm>
              <a:off x="4352565" y="9905417"/>
              <a:ext cx="183567" cy="446173"/>
            </a:xfrm>
            <a:custGeom>
              <a:avLst/>
              <a:gdLst>
                <a:gd name="connsiteX0" fmla="*/ 170822 w 183567"/>
                <a:gd name="connsiteY0" fmla="*/ 4455 h 446173"/>
                <a:gd name="connsiteX1" fmla="*/ 130669 w 183567"/>
                <a:gd name="connsiteY1" fmla="*/ 0 h 446173"/>
                <a:gd name="connsiteX2" fmla="*/ 0 w 183567"/>
                <a:gd name="connsiteY2" fmla="*/ 133855 h 446173"/>
                <a:gd name="connsiteX3" fmla="*/ 0 w 183567"/>
                <a:gd name="connsiteY3" fmla="*/ 433428 h 446173"/>
                <a:gd name="connsiteX4" fmla="*/ 12745 w 183567"/>
                <a:gd name="connsiteY4" fmla="*/ 446174 h 446173"/>
                <a:gd name="connsiteX5" fmla="*/ 69480 w 183567"/>
                <a:gd name="connsiteY5" fmla="*/ 446174 h 446173"/>
                <a:gd name="connsiteX6" fmla="*/ 82225 w 183567"/>
                <a:gd name="connsiteY6" fmla="*/ 433428 h 446173"/>
                <a:gd name="connsiteX7" fmla="*/ 82225 w 183567"/>
                <a:gd name="connsiteY7" fmla="*/ 197581 h 446173"/>
                <a:gd name="connsiteX8" fmla="*/ 163181 w 183567"/>
                <a:gd name="connsiteY8" fmla="*/ 197581 h 446173"/>
                <a:gd name="connsiteX9" fmla="*/ 175927 w 183567"/>
                <a:gd name="connsiteY9" fmla="*/ 184836 h 446173"/>
                <a:gd name="connsiteX10" fmla="*/ 175927 w 183567"/>
                <a:gd name="connsiteY10" fmla="*/ 140846 h 446173"/>
                <a:gd name="connsiteX11" fmla="*/ 163181 w 183567"/>
                <a:gd name="connsiteY11" fmla="*/ 127452 h 446173"/>
                <a:gd name="connsiteX12" fmla="*/ 82225 w 183567"/>
                <a:gd name="connsiteY12" fmla="*/ 127452 h 446173"/>
                <a:gd name="connsiteX13" fmla="*/ 82225 w 183567"/>
                <a:gd name="connsiteY13" fmla="*/ 120429 h 446173"/>
                <a:gd name="connsiteX14" fmla="*/ 132587 w 183567"/>
                <a:gd name="connsiteY14" fmla="*/ 67531 h 446173"/>
                <a:gd name="connsiteX15" fmla="*/ 163831 w 183567"/>
                <a:gd name="connsiteY15" fmla="*/ 70717 h 446173"/>
                <a:gd name="connsiteX16" fmla="*/ 175927 w 183567"/>
                <a:gd name="connsiteY16" fmla="*/ 58622 h 446173"/>
                <a:gd name="connsiteX17" fmla="*/ 182299 w 183567"/>
                <a:gd name="connsiteY17" fmla="*/ 25490 h 446173"/>
                <a:gd name="connsiteX18" fmla="*/ 183567 w 183567"/>
                <a:gd name="connsiteY18" fmla="*/ 17200 h 446173"/>
                <a:gd name="connsiteX19" fmla="*/ 170822 w 183567"/>
                <a:gd name="connsiteY19" fmla="*/ 4455 h 4461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83567" h="446173">
                  <a:moveTo>
                    <a:pt x="170822" y="4455"/>
                  </a:moveTo>
                  <a:cubicBezTo>
                    <a:pt x="158077" y="1268"/>
                    <a:pt x="144249" y="0"/>
                    <a:pt x="130669" y="0"/>
                  </a:cubicBezTo>
                  <a:cubicBezTo>
                    <a:pt x="51630" y="0"/>
                    <a:pt x="0" y="42071"/>
                    <a:pt x="0" y="133855"/>
                  </a:cubicBezTo>
                  <a:lnTo>
                    <a:pt x="0" y="433428"/>
                  </a:lnTo>
                  <a:cubicBezTo>
                    <a:pt x="0" y="441069"/>
                    <a:pt x="5104" y="446174"/>
                    <a:pt x="12745" y="446174"/>
                  </a:cubicBezTo>
                  <a:lnTo>
                    <a:pt x="69480" y="446174"/>
                  </a:lnTo>
                  <a:cubicBezTo>
                    <a:pt x="77121" y="446174"/>
                    <a:pt x="82225" y="441069"/>
                    <a:pt x="82225" y="433428"/>
                  </a:cubicBezTo>
                  <a:lnTo>
                    <a:pt x="82225" y="197581"/>
                  </a:lnTo>
                  <a:lnTo>
                    <a:pt x="163181" y="197581"/>
                  </a:lnTo>
                  <a:cubicBezTo>
                    <a:pt x="171472" y="197581"/>
                    <a:pt x="175927" y="192477"/>
                    <a:pt x="175927" y="184836"/>
                  </a:cubicBezTo>
                  <a:lnTo>
                    <a:pt x="175927" y="140846"/>
                  </a:lnTo>
                  <a:cubicBezTo>
                    <a:pt x="175927" y="132556"/>
                    <a:pt x="171472" y="127452"/>
                    <a:pt x="163181" y="127452"/>
                  </a:cubicBezTo>
                  <a:lnTo>
                    <a:pt x="82225" y="127452"/>
                  </a:lnTo>
                  <a:lnTo>
                    <a:pt x="82225" y="120429"/>
                  </a:lnTo>
                  <a:cubicBezTo>
                    <a:pt x="82225" y="85380"/>
                    <a:pt x="97507" y="67531"/>
                    <a:pt x="132587" y="67531"/>
                  </a:cubicBezTo>
                  <a:cubicBezTo>
                    <a:pt x="145332" y="67531"/>
                    <a:pt x="159067" y="70717"/>
                    <a:pt x="163831" y="70717"/>
                  </a:cubicBezTo>
                  <a:cubicBezTo>
                    <a:pt x="171472" y="70717"/>
                    <a:pt x="174658" y="66262"/>
                    <a:pt x="175927" y="58622"/>
                  </a:cubicBezTo>
                  <a:lnTo>
                    <a:pt x="182299" y="25490"/>
                  </a:lnTo>
                  <a:cubicBezTo>
                    <a:pt x="182856" y="22552"/>
                    <a:pt x="183567" y="19953"/>
                    <a:pt x="183567" y="17200"/>
                  </a:cubicBezTo>
                  <a:cubicBezTo>
                    <a:pt x="183567" y="10116"/>
                    <a:pt x="179731" y="6373"/>
                    <a:pt x="170822" y="4455"/>
                  </a:cubicBezTo>
                  <a:close/>
                </a:path>
              </a:pathLst>
            </a:custGeom>
            <a:solidFill>
              <a:schemeClr val="tx1"/>
            </a:solidFill>
            <a:ln w="3082"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921B9EA0-396E-CE83-11FA-B0A35AE5D572}"/>
                </a:ext>
              </a:extLst>
            </p:cNvPr>
            <p:cNvSpPr/>
            <p:nvPr/>
          </p:nvSpPr>
          <p:spPr>
            <a:xfrm>
              <a:off x="2899648" y="10270016"/>
              <a:ext cx="88597" cy="87978"/>
            </a:xfrm>
            <a:custGeom>
              <a:avLst/>
              <a:gdLst>
                <a:gd name="connsiteX0" fmla="*/ 43340 w 88597"/>
                <a:gd name="connsiteY0" fmla="*/ 0 h 87978"/>
                <a:gd name="connsiteX1" fmla="*/ 0 w 88597"/>
                <a:gd name="connsiteY1" fmla="*/ 43989 h 87978"/>
                <a:gd name="connsiteX2" fmla="*/ 45258 w 88597"/>
                <a:gd name="connsiteY2" fmla="*/ 87979 h 87978"/>
                <a:gd name="connsiteX3" fmla="*/ 88597 w 88597"/>
                <a:gd name="connsiteY3" fmla="*/ 43989 h 87978"/>
                <a:gd name="connsiteX4" fmla="*/ 43340 w 88597"/>
                <a:gd name="connsiteY4" fmla="*/ 0 h 879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97" h="87978">
                  <a:moveTo>
                    <a:pt x="43340" y="0"/>
                  </a:moveTo>
                  <a:cubicBezTo>
                    <a:pt x="17200" y="0"/>
                    <a:pt x="0" y="16581"/>
                    <a:pt x="0" y="43989"/>
                  </a:cubicBezTo>
                  <a:cubicBezTo>
                    <a:pt x="0" y="70748"/>
                    <a:pt x="17200" y="87979"/>
                    <a:pt x="45258" y="87979"/>
                  </a:cubicBezTo>
                  <a:cubicBezTo>
                    <a:pt x="71398" y="87979"/>
                    <a:pt x="88597" y="70779"/>
                    <a:pt x="88597" y="43989"/>
                  </a:cubicBezTo>
                  <a:cubicBezTo>
                    <a:pt x="88597" y="16550"/>
                    <a:pt x="71367" y="0"/>
                    <a:pt x="43340" y="0"/>
                  </a:cubicBezTo>
                  <a:close/>
                </a:path>
              </a:pathLst>
            </a:custGeom>
            <a:solidFill>
              <a:schemeClr val="accent2"/>
            </a:solidFill>
            <a:ln w="3082"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1423C72A-F623-787C-A20A-4BDA991E899F}"/>
                </a:ext>
              </a:extLst>
            </p:cNvPr>
            <p:cNvSpPr/>
            <p:nvPr/>
          </p:nvSpPr>
          <p:spPr>
            <a:xfrm>
              <a:off x="4572791" y="9905541"/>
              <a:ext cx="88597" cy="87978"/>
            </a:xfrm>
            <a:custGeom>
              <a:avLst/>
              <a:gdLst>
                <a:gd name="connsiteX0" fmla="*/ 43340 w 88597"/>
                <a:gd name="connsiteY0" fmla="*/ 0 h 87978"/>
                <a:gd name="connsiteX1" fmla="*/ 0 w 88597"/>
                <a:gd name="connsiteY1" fmla="*/ 43989 h 87978"/>
                <a:gd name="connsiteX2" fmla="*/ 45258 w 88597"/>
                <a:gd name="connsiteY2" fmla="*/ 87979 h 87978"/>
                <a:gd name="connsiteX3" fmla="*/ 88597 w 88597"/>
                <a:gd name="connsiteY3" fmla="*/ 43989 h 87978"/>
                <a:gd name="connsiteX4" fmla="*/ 43340 w 88597"/>
                <a:gd name="connsiteY4" fmla="*/ 0 h 879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97" h="87978">
                  <a:moveTo>
                    <a:pt x="43340" y="0"/>
                  </a:moveTo>
                  <a:cubicBezTo>
                    <a:pt x="17200" y="0"/>
                    <a:pt x="0" y="16581"/>
                    <a:pt x="0" y="43989"/>
                  </a:cubicBezTo>
                  <a:cubicBezTo>
                    <a:pt x="0" y="70748"/>
                    <a:pt x="17200" y="87979"/>
                    <a:pt x="45258" y="87979"/>
                  </a:cubicBezTo>
                  <a:cubicBezTo>
                    <a:pt x="71398" y="87979"/>
                    <a:pt x="88597" y="70779"/>
                    <a:pt x="88597" y="43989"/>
                  </a:cubicBezTo>
                  <a:cubicBezTo>
                    <a:pt x="88597" y="16550"/>
                    <a:pt x="71367" y="0"/>
                    <a:pt x="43340" y="0"/>
                  </a:cubicBezTo>
                  <a:close/>
                </a:path>
              </a:pathLst>
            </a:custGeom>
            <a:solidFill>
              <a:schemeClr val="accent2"/>
            </a:solidFill>
            <a:ln w="3082" cap="flat">
              <a:noFill/>
              <a:prstDash val="solid"/>
              <a:miter/>
            </a:ln>
          </p:spPr>
          <p:txBody>
            <a:bodyPr rtlCol="0" anchor="ctr"/>
            <a:lstStyle/>
            <a:p>
              <a:endParaRPr lang="en-US"/>
            </a:p>
          </p:txBody>
        </p:sp>
      </p:grpSp>
    </p:spTree>
    <p:extLst>
      <p:ext uri="{BB962C8B-B14F-4D97-AF65-F5344CB8AC3E}">
        <p14:creationId xmlns:p14="http://schemas.microsoft.com/office/powerpoint/2010/main" val="1408302809"/>
      </p:ext>
    </p:extLst>
  </p:cSld>
  <p:clrMapOvr>
    <a:masterClrMapping/>
  </p:clrMapOvr>
  <p:extLst>
    <p:ext uri="{DCECCB84-F9BA-43D5-87BE-67443E8EF086}">
      <p15:sldGuideLst xmlns:p15="http://schemas.microsoft.com/office/powerpoint/2012/main">
        <p15:guide id="1" orient="horz" pos="754">
          <p15:clr>
            <a:srgbClr val="FBAE40"/>
          </p15:clr>
        </p15:guide>
        <p15:guide id="2" orient="horz" pos="89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Layout 2">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726DF26-5246-7911-C1FE-F9A61ADA57DE}"/>
              </a:ext>
            </a:extLst>
          </p:cNvPr>
          <p:cNvSpPr/>
          <p:nvPr userDrawn="1"/>
        </p:nvSpPr>
        <p:spPr>
          <a:xfrm>
            <a:off x="0" y="0"/>
            <a:ext cx="7559675" cy="11992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C69B721E-9CC0-4E67-2F83-4EE667D59351}"/>
              </a:ext>
            </a:extLst>
          </p:cNvPr>
          <p:cNvGrpSpPr/>
          <p:nvPr userDrawn="1"/>
        </p:nvGrpSpPr>
        <p:grpSpPr>
          <a:xfrm rot="5400000">
            <a:off x="530415" y="-299126"/>
            <a:ext cx="406655" cy="1004912"/>
            <a:chOff x="0" y="4230451"/>
            <a:chExt cx="1276610" cy="3154712"/>
          </a:xfrm>
        </p:grpSpPr>
        <p:sp>
          <p:nvSpPr>
            <p:cNvPr id="13" name="Freeform: Shape 12">
              <a:extLst>
                <a:ext uri="{FF2B5EF4-FFF2-40B4-BE49-F238E27FC236}">
                  <a16:creationId xmlns:a16="http://schemas.microsoft.com/office/drawing/2014/main" id="{86F4D703-3FA6-236A-AA27-01FB21691BFE}"/>
                </a:ext>
              </a:extLst>
            </p:cNvPr>
            <p:cNvSpPr/>
            <p:nvPr/>
          </p:nvSpPr>
          <p:spPr>
            <a:xfrm flipV="1">
              <a:off x="0" y="4230451"/>
              <a:ext cx="831179" cy="1748099"/>
            </a:xfrm>
            <a:custGeom>
              <a:avLst/>
              <a:gdLst>
                <a:gd name="connsiteX0" fmla="*/ 0 w 1074479"/>
                <a:gd name="connsiteY0" fmla="*/ 0 h 2259797"/>
                <a:gd name="connsiteX1" fmla="*/ 0 w 1074479"/>
                <a:gd name="connsiteY1" fmla="*/ 2259797 h 2259797"/>
                <a:gd name="connsiteX2" fmla="*/ 1019744 w 1074479"/>
                <a:gd name="connsiteY2" fmla="*/ 1240052 h 2259797"/>
                <a:gd name="connsiteX3" fmla="*/ 1019744 w 1074479"/>
                <a:gd name="connsiteY3" fmla="*/ 975764 h 2259797"/>
                <a:gd name="connsiteX4" fmla="*/ 90640 w 1074479"/>
                <a:gd name="connsiteY4" fmla="*/ 46660 h 2259797"/>
                <a:gd name="connsiteX5" fmla="*/ 28819 w 1074479"/>
                <a:gd name="connsiteY5" fmla="*/ 5608 h 2259797"/>
                <a:gd name="connsiteX6" fmla="*/ 0 w 1074479"/>
                <a:gd name="connsiteY6" fmla="*/ 0 h 2259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74479" h="2259797">
                  <a:moveTo>
                    <a:pt x="0" y="0"/>
                  </a:moveTo>
                  <a:lnTo>
                    <a:pt x="0" y="2259797"/>
                  </a:lnTo>
                  <a:lnTo>
                    <a:pt x="1019744" y="1240052"/>
                  </a:lnTo>
                  <a:cubicBezTo>
                    <a:pt x="1092725" y="1167071"/>
                    <a:pt x="1092725" y="1048745"/>
                    <a:pt x="1019744" y="975764"/>
                  </a:cubicBezTo>
                  <a:lnTo>
                    <a:pt x="90640" y="46660"/>
                  </a:lnTo>
                  <a:cubicBezTo>
                    <a:pt x="72395" y="28415"/>
                    <a:pt x="51315" y="14731"/>
                    <a:pt x="28819" y="5608"/>
                  </a:cubicBezTo>
                  <a:lnTo>
                    <a:pt x="0" y="0"/>
                  </a:lnTo>
                  <a:close/>
                </a:path>
              </a:pathLst>
            </a:custGeom>
            <a:solidFill>
              <a:srgbClr val="2C0A53">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p>
          </p:txBody>
        </p:sp>
        <p:sp>
          <p:nvSpPr>
            <p:cNvPr id="25" name="Freeform: Shape 24">
              <a:extLst>
                <a:ext uri="{FF2B5EF4-FFF2-40B4-BE49-F238E27FC236}">
                  <a16:creationId xmlns:a16="http://schemas.microsoft.com/office/drawing/2014/main" id="{5B0BBA3E-DC7A-E453-A2E5-7FBFE8D165EA}"/>
                </a:ext>
              </a:extLst>
            </p:cNvPr>
            <p:cNvSpPr/>
            <p:nvPr/>
          </p:nvSpPr>
          <p:spPr>
            <a:xfrm flipV="1">
              <a:off x="1" y="4613243"/>
              <a:ext cx="1276609" cy="2771920"/>
            </a:xfrm>
            <a:custGeom>
              <a:avLst/>
              <a:gdLst>
                <a:gd name="connsiteX0" fmla="*/ 0 w 1650294"/>
                <a:gd name="connsiteY0" fmla="*/ 0 h 3583307"/>
                <a:gd name="connsiteX1" fmla="*/ 0 w 1650294"/>
                <a:gd name="connsiteY1" fmla="*/ 276495 h 3583307"/>
                <a:gd name="connsiteX2" fmla="*/ 1308095 w 1650294"/>
                <a:gd name="connsiteY2" fmla="*/ 1584590 h 3583307"/>
                <a:gd name="connsiteX3" fmla="*/ 1308095 w 1650294"/>
                <a:gd name="connsiteY3" fmla="*/ 2008058 h 3583307"/>
                <a:gd name="connsiteX4" fmla="*/ 0 w 1650294"/>
                <a:gd name="connsiteY4" fmla="*/ 3316153 h 3583307"/>
                <a:gd name="connsiteX5" fmla="*/ 0 w 1650294"/>
                <a:gd name="connsiteY5" fmla="*/ 3583307 h 3583307"/>
                <a:gd name="connsiteX6" fmla="*/ 1550338 w 1650294"/>
                <a:gd name="connsiteY6" fmla="*/ 2032970 h 3583307"/>
                <a:gd name="connsiteX7" fmla="*/ 1550338 w 1650294"/>
                <a:gd name="connsiteY7" fmla="*/ 1550337 h 3583307"/>
                <a:gd name="connsiteX8" fmla="*/ 0 w 1650294"/>
                <a:gd name="connsiteY8" fmla="*/ 0 h 3583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50294" h="3583307">
                  <a:moveTo>
                    <a:pt x="0" y="0"/>
                  </a:moveTo>
                  <a:lnTo>
                    <a:pt x="0" y="276495"/>
                  </a:lnTo>
                  <a:lnTo>
                    <a:pt x="1308095" y="1584590"/>
                  </a:lnTo>
                  <a:cubicBezTo>
                    <a:pt x="1425032" y="1701527"/>
                    <a:pt x="1425032" y="1891121"/>
                    <a:pt x="1308095" y="2008058"/>
                  </a:cubicBezTo>
                  <a:lnTo>
                    <a:pt x="0" y="3316153"/>
                  </a:lnTo>
                  <a:lnTo>
                    <a:pt x="0" y="3583307"/>
                  </a:lnTo>
                  <a:lnTo>
                    <a:pt x="1550338" y="2032970"/>
                  </a:lnTo>
                  <a:cubicBezTo>
                    <a:pt x="1683613" y="1899695"/>
                    <a:pt x="1683613" y="1683613"/>
                    <a:pt x="1550338" y="1550337"/>
                  </a:cubicBezTo>
                  <a:lnTo>
                    <a:pt x="0" y="0"/>
                  </a:lnTo>
                  <a:close/>
                </a:path>
              </a:pathLst>
            </a:custGeom>
            <a:solidFill>
              <a:srgbClr val="5C00AD">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p>
          </p:txBody>
        </p:sp>
        <p:sp>
          <p:nvSpPr>
            <p:cNvPr id="26" name="Freeform: Shape 25">
              <a:extLst>
                <a:ext uri="{FF2B5EF4-FFF2-40B4-BE49-F238E27FC236}">
                  <a16:creationId xmlns:a16="http://schemas.microsoft.com/office/drawing/2014/main" id="{93B8D7BF-1811-7207-F3EA-DDE1BB342234}"/>
                </a:ext>
              </a:extLst>
            </p:cNvPr>
            <p:cNvSpPr/>
            <p:nvPr/>
          </p:nvSpPr>
          <p:spPr>
            <a:xfrm flipV="1">
              <a:off x="0" y="5224105"/>
              <a:ext cx="746972" cy="1613706"/>
            </a:xfrm>
            <a:custGeom>
              <a:avLst/>
              <a:gdLst>
                <a:gd name="connsiteX0" fmla="*/ 0 w 965623"/>
                <a:gd name="connsiteY0" fmla="*/ 0 h 2086065"/>
                <a:gd name="connsiteX1" fmla="*/ 0 w 965623"/>
                <a:gd name="connsiteY1" fmla="*/ 2086065 h 2086065"/>
                <a:gd name="connsiteX2" fmla="*/ 910888 w 965623"/>
                <a:gd name="connsiteY2" fmla="*/ 1175176 h 2086065"/>
                <a:gd name="connsiteX3" fmla="*/ 910888 w 965623"/>
                <a:gd name="connsiteY3" fmla="*/ 910888 h 2086065"/>
                <a:gd name="connsiteX4" fmla="*/ 0 w 965623"/>
                <a:gd name="connsiteY4" fmla="*/ 0 h 20860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5623" h="2086065">
                  <a:moveTo>
                    <a:pt x="0" y="0"/>
                  </a:moveTo>
                  <a:lnTo>
                    <a:pt x="0" y="2086065"/>
                  </a:lnTo>
                  <a:lnTo>
                    <a:pt x="910888" y="1175176"/>
                  </a:lnTo>
                  <a:cubicBezTo>
                    <a:pt x="983869" y="1102195"/>
                    <a:pt x="983869" y="983869"/>
                    <a:pt x="910888" y="910888"/>
                  </a:cubicBez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7" name="Title 1">
            <a:extLst>
              <a:ext uri="{FF2B5EF4-FFF2-40B4-BE49-F238E27FC236}">
                <a16:creationId xmlns:a16="http://schemas.microsoft.com/office/drawing/2014/main" id="{2290A22F-E6F6-6C56-9074-2AA4C266E45F}"/>
              </a:ext>
            </a:extLst>
          </p:cNvPr>
          <p:cNvSpPr>
            <a:spLocks noGrp="1"/>
          </p:cNvSpPr>
          <p:nvPr>
            <p:ph type="title"/>
          </p:nvPr>
        </p:nvSpPr>
        <p:spPr>
          <a:xfrm>
            <a:off x="179388" y="474958"/>
            <a:ext cx="5580000" cy="249299"/>
          </a:xfrm>
        </p:spPr>
        <p:txBody>
          <a:bodyPr wrap="square" anchor="ctr">
            <a:spAutoFit/>
          </a:bodyPr>
          <a:lstStyle>
            <a:lvl1pPr>
              <a:defRPr sz="1800" b="1">
                <a:solidFill>
                  <a:schemeClr val="bg1"/>
                </a:solidFill>
              </a:defRPr>
            </a:lvl1pPr>
          </a:lstStyle>
          <a:p>
            <a:r>
              <a:rPr lang="en-US"/>
              <a:t>Click to edit Master title style</a:t>
            </a:r>
          </a:p>
        </p:txBody>
      </p:sp>
      <p:grpSp>
        <p:nvGrpSpPr>
          <p:cNvPr id="28" name="Group 27">
            <a:extLst>
              <a:ext uri="{FF2B5EF4-FFF2-40B4-BE49-F238E27FC236}">
                <a16:creationId xmlns:a16="http://schemas.microsoft.com/office/drawing/2014/main" id="{44683A8A-D87C-BEFE-8DC1-F588F980CE4E}"/>
              </a:ext>
            </a:extLst>
          </p:cNvPr>
          <p:cNvGrpSpPr/>
          <p:nvPr userDrawn="1"/>
        </p:nvGrpSpPr>
        <p:grpSpPr>
          <a:xfrm rot="16200000">
            <a:off x="5815738" y="9127260"/>
            <a:ext cx="901456" cy="2227646"/>
            <a:chOff x="0" y="4230451"/>
            <a:chExt cx="1276610" cy="3154712"/>
          </a:xfrm>
        </p:grpSpPr>
        <p:sp>
          <p:nvSpPr>
            <p:cNvPr id="29" name="Freeform: Shape 28">
              <a:extLst>
                <a:ext uri="{FF2B5EF4-FFF2-40B4-BE49-F238E27FC236}">
                  <a16:creationId xmlns:a16="http://schemas.microsoft.com/office/drawing/2014/main" id="{444C0B0E-1F11-3A99-EC37-3FC141A7D76B}"/>
                </a:ext>
              </a:extLst>
            </p:cNvPr>
            <p:cNvSpPr/>
            <p:nvPr/>
          </p:nvSpPr>
          <p:spPr>
            <a:xfrm flipV="1">
              <a:off x="0" y="4230451"/>
              <a:ext cx="831179" cy="1748099"/>
            </a:xfrm>
            <a:custGeom>
              <a:avLst/>
              <a:gdLst>
                <a:gd name="connsiteX0" fmla="*/ 0 w 1074479"/>
                <a:gd name="connsiteY0" fmla="*/ 0 h 2259797"/>
                <a:gd name="connsiteX1" fmla="*/ 0 w 1074479"/>
                <a:gd name="connsiteY1" fmla="*/ 2259797 h 2259797"/>
                <a:gd name="connsiteX2" fmla="*/ 1019744 w 1074479"/>
                <a:gd name="connsiteY2" fmla="*/ 1240052 h 2259797"/>
                <a:gd name="connsiteX3" fmla="*/ 1019744 w 1074479"/>
                <a:gd name="connsiteY3" fmla="*/ 975764 h 2259797"/>
                <a:gd name="connsiteX4" fmla="*/ 90640 w 1074479"/>
                <a:gd name="connsiteY4" fmla="*/ 46660 h 2259797"/>
                <a:gd name="connsiteX5" fmla="*/ 28819 w 1074479"/>
                <a:gd name="connsiteY5" fmla="*/ 5608 h 2259797"/>
                <a:gd name="connsiteX6" fmla="*/ 0 w 1074479"/>
                <a:gd name="connsiteY6" fmla="*/ 0 h 2259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74479" h="2259797">
                  <a:moveTo>
                    <a:pt x="0" y="0"/>
                  </a:moveTo>
                  <a:lnTo>
                    <a:pt x="0" y="2259797"/>
                  </a:lnTo>
                  <a:lnTo>
                    <a:pt x="1019744" y="1240052"/>
                  </a:lnTo>
                  <a:cubicBezTo>
                    <a:pt x="1092725" y="1167071"/>
                    <a:pt x="1092725" y="1048745"/>
                    <a:pt x="1019744" y="975764"/>
                  </a:cubicBezTo>
                  <a:lnTo>
                    <a:pt x="90640" y="46660"/>
                  </a:lnTo>
                  <a:cubicBezTo>
                    <a:pt x="72395" y="28415"/>
                    <a:pt x="51315" y="14731"/>
                    <a:pt x="28819" y="5608"/>
                  </a:cubicBezTo>
                  <a:lnTo>
                    <a:pt x="0" y="0"/>
                  </a:lnTo>
                  <a:close/>
                </a:path>
              </a:pathLst>
            </a:custGeom>
            <a:solidFill>
              <a:srgbClr val="2C0A53">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p>
          </p:txBody>
        </p:sp>
        <p:sp>
          <p:nvSpPr>
            <p:cNvPr id="30" name="Freeform: Shape 29">
              <a:extLst>
                <a:ext uri="{FF2B5EF4-FFF2-40B4-BE49-F238E27FC236}">
                  <a16:creationId xmlns:a16="http://schemas.microsoft.com/office/drawing/2014/main" id="{1B605EF2-BE0B-A455-2940-7A269DB89BD9}"/>
                </a:ext>
              </a:extLst>
            </p:cNvPr>
            <p:cNvSpPr/>
            <p:nvPr/>
          </p:nvSpPr>
          <p:spPr>
            <a:xfrm flipV="1">
              <a:off x="1" y="4613243"/>
              <a:ext cx="1276609" cy="2771920"/>
            </a:xfrm>
            <a:custGeom>
              <a:avLst/>
              <a:gdLst>
                <a:gd name="connsiteX0" fmla="*/ 0 w 1650294"/>
                <a:gd name="connsiteY0" fmla="*/ 0 h 3583307"/>
                <a:gd name="connsiteX1" fmla="*/ 0 w 1650294"/>
                <a:gd name="connsiteY1" fmla="*/ 276495 h 3583307"/>
                <a:gd name="connsiteX2" fmla="*/ 1308095 w 1650294"/>
                <a:gd name="connsiteY2" fmla="*/ 1584590 h 3583307"/>
                <a:gd name="connsiteX3" fmla="*/ 1308095 w 1650294"/>
                <a:gd name="connsiteY3" fmla="*/ 2008058 h 3583307"/>
                <a:gd name="connsiteX4" fmla="*/ 0 w 1650294"/>
                <a:gd name="connsiteY4" fmla="*/ 3316153 h 3583307"/>
                <a:gd name="connsiteX5" fmla="*/ 0 w 1650294"/>
                <a:gd name="connsiteY5" fmla="*/ 3583307 h 3583307"/>
                <a:gd name="connsiteX6" fmla="*/ 1550338 w 1650294"/>
                <a:gd name="connsiteY6" fmla="*/ 2032970 h 3583307"/>
                <a:gd name="connsiteX7" fmla="*/ 1550338 w 1650294"/>
                <a:gd name="connsiteY7" fmla="*/ 1550337 h 3583307"/>
                <a:gd name="connsiteX8" fmla="*/ 0 w 1650294"/>
                <a:gd name="connsiteY8" fmla="*/ 0 h 3583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50294" h="3583307">
                  <a:moveTo>
                    <a:pt x="0" y="0"/>
                  </a:moveTo>
                  <a:lnTo>
                    <a:pt x="0" y="276495"/>
                  </a:lnTo>
                  <a:lnTo>
                    <a:pt x="1308095" y="1584590"/>
                  </a:lnTo>
                  <a:cubicBezTo>
                    <a:pt x="1425032" y="1701527"/>
                    <a:pt x="1425032" y="1891121"/>
                    <a:pt x="1308095" y="2008058"/>
                  </a:cubicBezTo>
                  <a:lnTo>
                    <a:pt x="0" y="3316153"/>
                  </a:lnTo>
                  <a:lnTo>
                    <a:pt x="0" y="3583307"/>
                  </a:lnTo>
                  <a:lnTo>
                    <a:pt x="1550338" y="2032970"/>
                  </a:lnTo>
                  <a:cubicBezTo>
                    <a:pt x="1683613" y="1899695"/>
                    <a:pt x="1683613" y="1683613"/>
                    <a:pt x="1550338" y="1550337"/>
                  </a:cubicBezTo>
                  <a:lnTo>
                    <a:pt x="0" y="0"/>
                  </a:lnTo>
                  <a:close/>
                </a:path>
              </a:pathLst>
            </a:custGeom>
            <a:solidFill>
              <a:srgbClr val="5C00AD">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p>
          </p:txBody>
        </p:sp>
        <p:sp>
          <p:nvSpPr>
            <p:cNvPr id="31" name="Freeform: Shape 30">
              <a:extLst>
                <a:ext uri="{FF2B5EF4-FFF2-40B4-BE49-F238E27FC236}">
                  <a16:creationId xmlns:a16="http://schemas.microsoft.com/office/drawing/2014/main" id="{454B621D-8209-A01C-B750-756FC6A10568}"/>
                </a:ext>
              </a:extLst>
            </p:cNvPr>
            <p:cNvSpPr/>
            <p:nvPr/>
          </p:nvSpPr>
          <p:spPr>
            <a:xfrm flipV="1">
              <a:off x="0" y="5224105"/>
              <a:ext cx="746972" cy="1613706"/>
            </a:xfrm>
            <a:custGeom>
              <a:avLst/>
              <a:gdLst>
                <a:gd name="connsiteX0" fmla="*/ 0 w 965623"/>
                <a:gd name="connsiteY0" fmla="*/ 0 h 2086065"/>
                <a:gd name="connsiteX1" fmla="*/ 0 w 965623"/>
                <a:gd name="connsiteY1" fmla="*/ 2086065 h 2086065"/>
                <a:gd name="connsiteX2" fmla="*/ 910888 w 965623"/>
                <a:gd name="connsiteY2" fmla="*/ 1175176 h 2086065"/>
                <a:gd name="connsiteX3" fmla="*/ 910888 w 965623"/>
                <a:gd name="connsiteY3" fmla="*/ 910888 h 2086065"/>
                <a:gd name="connsiteX4" fmla="*/ 0 w 965623"/>
                <a:gd name="connsiteY4" fmla="*/ 0 h 20860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5623" h="2086065">
                  <a:moveTo>
                    <a:pt x="0" y="0"/>
                  </a:moveTo>
                  <a:lnTo>
                    <a:pt x="0" y="2086065"/>
                  </a:lnTo>
                  <a:lnTo>
                    <a:pt x="910888" y="1175176"/>
                  </a:lnTo>
                  <a:cubicBezTo>
                    <a:pt x="983869" y="1102195"/>
                    <a:pt x="983869" y="983869"/>
                    <a:pt x="910888" y="910888"/>
                  </a:cubicBez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2" name="Rectangle 31">
            <a:extLst>
              <a:ext uri="{FF2B5EF4-FFF2-40B4-BE49-F238E27FC236}">
                <a16:creationId xmlns:a16="http://schemas.microsoft.com/office/drawing/2014/main" id="{940BD63A-39C6-3905-F376-210881C608E9}"/>
              </a:ext>
            </a:extLst>
          </p:cNvPr>
          <p:cNvSpPr/>
          <p:nvPr userDrawn="1"/>
        </p:nvSpPr>
        <p:spPr>
          <a:xfrm>
            <a:off x="0" y="8703704"/>
            <a:ext cx="7559675" cy="1988109"/>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3" name="Graphic 18">
            <a:extLst>
              <a:ext uri="{FF2B5EF4-FFF2-40B4-BE49-F238E27FC236}">
                <a16:creationId xmlns:a16="http://schemas.microsoft.com/office/drawing/2014/main" id="{9599A7B8-8BC2-A221-C2F3-E69F4786A261}"/>
              </a:ext>
            </a:extLst>
          </p:cNvPr>
          <p:cNvGrpSpPr/>
          <p:nvPr userDrawn="1"/>
        </p:nvGrpSpPr>
        <p:grpSpPr>
          <a:xfrm>
            <a:off x="179387" y="10230988"/>
            <a:ext cx="1083182" cy="278261"/>
            <a:chOff x="2899648" y="9905417"/>
            <a:chExt cx="1761739" cy="452577"/>
          </a:xfrm>
          <a:solidFill>
            <a:schemeClr val="tx1"/>
          </a:solidFill>
        </p:grpSpPr>
        <p:sp>
          <p:nvSpPr>
            <p:cNvPr id="34" name="Freeform: Shape 33">
              <a:extLst>
                <a:ext uri="{FF2B5EF4-FFF2-40B4-BE49-F238E27FC236}">
                  <a16:creationId xmlns:a16="http://schemas.microsoft.com/office/drawing/2014/main" id="{E130F761-BE08-8F29-6BF8-59DF0F03D9F6}"/>
                </a:ext>
              </a:extLst>
            </p:cNvPr>
            <p:cNvSpPr/>
            <p:nvPr/>
          </p:nvSpPr>
          <p:spPr>
            <a:xfrm>
              <a:off x="3235879" y="10026527"/>
              <a:ext cx="305296" cy="331436"/>
            </a:xfrm>
            <a:custGeom>
              <a:avLst/>
              <a:gdLst>
                <a:gd name="connsiteX0" fmla="*/ 289365 w 305296"/>
                <a:gd name="connsiteY0" fmla="*/ 23572 h 331436"/>
                <a:gd name="connsiteX1" fmla="*/ 163800 w 305296"/>
                <a:gd name="connsiteY1" fmla="*/ 0 h 331436"/>
                <a:gd name="connsiteX2" fmla="*/ 0 w 305296"/>
                <a:gd name="connsiteY2" fmla="*/ 165718 h 331436"/>
                <a:gd name="connsiteX3" fmla="*/ 162532 w 305296"/>
                <a:gd name="connsiteY3" fmla="*/ 331436 h 331436"/>
                <a:gd name="connsiteX4" fmla="*/ 289365 w 305296"/>
                <a:gd name="connsiteY4" fmla="*/ 305946 h 331436"/>
                <a:gd name="connsiteX5" fmla="*/ 305296 w 305296"/>
                <a:gd name="connsiteY5" fmla="*/ 280455 h 331436"/>
                <a:gd name="connsiteX6" fmla="*/ 305296 w 305296"/>
                <a:gd name="connsiteY6" fmla="*/ 49063 h 331436"/>
                <a:gd name="connsiteX7" fmla="*/ 289365 w 305296"/>
                <a:gd name="connsiteY7" fmla="*/ 23572 h 331436"/>
                <a:gd name="connsiteX8" fmla="*/ 222422 w 305296"/>
                <a:gd name="connsiteY8" fmla="*/ 232011 h 331436"/>
                <a:gd name="connsiteX9" fmla="*/ 206490 w 305296"/>
                <a:gd name="connsiteY9" fmla="*/ 249211 h 331436"/>
                <a:gd name="connsiteX10" fmla="*/ 163150 w 305296"/>
                <a:gd name="connsiteY10" fmla="*/ 254934 h 331436"/>
                <a:gd name="connsiteX11" fmla="*/ 84112 w 305296"/>
                <a:gd name="connsiteY11" fmla="*/ 165687 h 331436"/>
                <a:gd name="connsiteX12" fmla="*/ 163150 w 305296"/>
                <a:gd name="connsiteY12" fmla="*/ 76440 h 331436"/>
                <a:gd name="connsiteX13" fmla="*/ 206490 w 305296"/>
                <a:gd name="connsiteY13" fmla="*/ 82163 h 331436"/>
                <a:gd name="connsiteX14" fmla="*/ 222422 w 305296"/>
                <a:gd name="connsiteY14" fmla="*/ 99363 h 331436"/>
                <a:gd name="connsiteX15" fmla="*/ 222422 w 305296"/>
                <a:gd name="connsiteY15" fmla="*/ 232011 h 331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05296" h="331436">
                  <a:moveTo>
                    <a:pt x="289365" y="23572"/>
                  </a:moveTo>
                  <a:cubicBezTo>
                    <a:pt x="247293" y="7641"/>
                    <a:pt x="207789" y="0"/>
                    <a:pt x="163800" y="0"/>
                  </a:cubicBezTo>
                  <a:cubicBezTo>
                    <a:pt x="67562" y="0"/>
                    <a:pt x="0" y="64375"/>
                    <a:pt x="0" y="165718"/>
                  </a:cubicBezTo>
                  <a:cubicBezTo>
                    <a:pt x="0" y="268329"/>
                    <a:pt x="58652" y="331436"/>
                    <a:pt x="162532" y="331436"/>
                  </a:cubicBezTo>
                  <a:cubicBezTo>
                    <a:pt x="204603" y="331436"/>
                    <a:pt x="245406" y="324414"/>
                    <a:pt x="289365" y="305946"/>
                  </a:cubicBezTo>
                  <a:cubicBezTo>
                    <a:pt x="299573" y="301491"/>
                    <a:pt x="305296" y="294469"/>
                    <a:pt x="305296" y="280455"/>
                  </a:cubicBezTo>
                  <a:lnTo>
                    <a:pt x="305296" y="49063"/>
                  </a:lnTo>
                  <a:cubicBezTo>
                    <a:pt x="305296" y="34400"/>
                    <a:pt x="299542" y="27408"/>
                    <a:pt x="289365" y="23572"/>
                  </a:cubicBezTo>
                  <a:close/>
                  <a:moveTo>
                    <a:pt x="222422" y="232011"/>
                  </a:moveTo>
                  <a:cubicBezTo>
                    <a:pt x="222422" y="241570"/>
                    <a:pt x="217317" y="246025"/>
                    <a:pt x="206490" y="249211"/>
                  </a:cubicBezTo>
                  <a:cubicBezTo>
                    <a:pt x="192477" y="253047"/>
                    <a:pt x="180350" y="254934"/>
                    <a:pt x="163150" y="254934"/>
                  </a:cubicBezTo>
                  <a:cubicBezTo>
                    <a:pt x="122347" y="254934"/>
                    <a:pt x="84112" y="230712"/>
                    <a:pt x="84112" y="165687"/>
                  </a:cubicBezTo>
                  <a:cubicBezTo>
                    <a:pt x="84112" y="100662"/>
                    <a:pt x="122347" y="76440"/>
                    <a:pt x="163150" y="76440"/>
                  </a:cubicBezTo>
                  <a:cubicBezTo>
                    <a:pt x="180350" y="76440"/>
                    <a:pt x="192477" y="78358"/>
                    <a:pt x="206490" y="82163"/>
                  </a:cubicBezTo>
                  <a:cubicBezTo>
                    <a:pt x="217317" y="85349"/>
                    <a:pt x="222422" y="89804"/>
                    <a:pt x="222422" y="99363"/>
                  </a:cubicBezTo>
                  <a:lnTo>
                    <a:pt x="222422" y="232011"/>
                  </a:lnTo>
                  <a:close/>
                </a:path>
              </a:pathLst>
            </a:custGeom>
            <a:solidFill>
              <a:schemeClr val="tx1"/>
            </a:solidFill>
            <a:ln w="3082"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558659D5-27AE-0703-787C-3EA2B392FA52}"/>
                </a:ext>
              </a:extLst>
            </p:cNvPr>
            <p:cNvSpPr/>
            <p:nvPr/>
          </p:nvSpPr>
          <p:spPr>
            <a:xfrm>
              <a:off x="2904412" y="10023991"/>
              <a:ext cx="289364" cy="327600"/>
            </a:xfrm>
            <a:custGeom>
              <a:avLst/>
              <a:gdLst>
                <a:gd name="connsiteX0" fmla="*/ 84143 w 289364"/>
                <a:gd name="connsiteY0" fmla="*/ 108984 h 327600"/>
                <a:gd name="connsiteX1" fmla="*/ 137691 w 289364"/>
                <a:gd name="connsiteY1" fmla="*/ 77121 h 327600"/>
                <a:gd name="connsiteX2" fmla="*/ 233929 w 289364"/>
                <a:gd name="connsiteY2" fmla="*/ 105797 h 327600"/>
                <a:gd name="connsiteX3" fmla="*/ 243488 w 289364"/>
                <a:gd name="connsiteY3" fmla="*/ 108334 h 327600"/>
                <a:gd name="connsiteX4" fmla="*/ 257502 w 289364"/>
                <a:gd name="connsiteY4" fmla="*/ 99425 h 327600"/>
                <a:gd name="connsiteX5" fmla="*/ 277269 w 289364"/>
                <a:gd name="connsiteY5" fmla="*/ 57353 h 327600"/>
                <a:gd name="connsiteX6" fmla="*/ 279806 w 289364"/>
                <a:gd name="connsiteY6" fmla="*/ 46526 h 327600"/>
                <a:gd name="connsiteX7" fmla="*/ 272165 w 289364"/>
                <a:gd name="connsiteY7" fmla="*/ 33781 h 327600"/>
                <a:gd name="connsiteX8" fmla="*/ 140228 w 289364"/>
                <a:gd name="connsiteY8" fmla="*/ 0 h 327600"/>
                <a:gd name="connsiteX9" fmla="*/ 0 w 289364"/>
                <a:gd name="connsiteY9" fmla="*/ 114737 h 327600"/>
                <a:gd name="connsiteX10" fmla="*/ 205253 w 289364"/>
                <a:gd name="connsiteY10" fmla="*/ 291283 h 327600"/>
                <a:gd name="connsiteX11" fmla="*/ 201417 w 289364"/>
                <a:gd name="connsiteY11" fmla="*/ 314855 h 327600"/>
                <a:gd name="connsiteX12" fmla="*/ 200767 w 289364"/>
                <a:gd name="connsiteY12" fmla="*/ 318691 h 327600"/>
                <a:gd name="connsiteX13" fmla="*/ 210326 w 289364"/>
                <a:gd name="connsiteY13" fmla="*/ 327600 h 327600"/>
                <a:gd name="connsiteX14" fmla="*/ 267679 w 289364"/>
                <a:gd name="connsiteY14" fmla="*/ 327600 h 327600"/>
                <a:gd name="connsiteX15" fmla="*/ 284260 w 289364"/>
                <a:gd name="connsiteY15" fmla="*/ 314855 h 327600"/>
                <a:gd name="connsiteX16" fmla="*/ 289365 w 289364"/>
                <a:gd name="connsiteY16" fmla="*/ 278538 h 327600"/>
                <a:gd name="connsiteX17" fmla="*/ 84143 w 289364"/>
                <a:gd name="connsiteY17" fmla="*/ 108984 h 32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89364" h="327600">
                  <a:moveTo>
                    <a:pt x="84143" y="108984"/>
                  </a:moveTo>
                  <a:cubicBezTo>
                    <a:pt x="84143" y="89464"/>
                    <a:pt x="103910" y="77121"/>
                    <a:pt x="137691" y="77121"/>
                  </a:cubicBezTo>
                  <a:cubicBezTo>
                    <a:pt x="170204" y="77121"/>
                    <a:pt x="201417" y="87948"/>
                    <a:pt x="233929" y="105797"/>
                  </a:cubicBezTo>
                  <a:cubicBezTo>
                    <a:pt x="237116" y="107715"/>
                    <a:pt x="240302" y="108334"/>
                    <a:pt x="243488" y="108334"/>
                  </a:cubicBezTo>
                  <a:cubicBezTo>
                    <a:pt x="249211" y="108334"/>
                    <a:pt x="254687" y="104684"/>
                    <a:pt x="257502" y="99425"/>
                  </a:cubicBezTo>
                  <a:lnTo>
                    <a:pt x="277269" y="57353"/>
                  </a:lnTo>
                  <a:cubicBezTo>
                    <a:pt x="279094" y="53425"/>
                    <a:pt x="279806" y="49712"/>
                    <a:pt x="279806" y="46526"/>
                  </a:cubicBezTo>
                  <a:cubicBezTo>
                    <a:pt x="279806" y="41422"/>
                    <a:pt x="277145" y="36689"/>
                    <a:pt x="272165" y="33781"/>
                  </a:cubicBezTo>
                  <a:cubicBezTo>
                    <a:pt x="232661" y="10827"/>
                    <a:pt x="185485" y="0"/>
                    <a:pt x="140228" y="0"/>
                  </a:cubicBezTo>
                  <a:cubicBezTo>
                    <a:pt x="54817" y="0"/>
                    <a:pt x="0" y="45907"/>
                    <a:pt x="0" y="114737"/>
                  </a:cubicBezTo>
                  <a:cubicBezTo>
                    <a:pt x="0" y="249861"/>
                    <a:pt x="205253" y="197550"/>
                    <a:pt x="205253" y="291283"/>
                  </a:cubicBezTo>
                  <a:cubicBezTo>
                    <a:pt x="205253" y="300842"/>
                    <a:pt x="203984" y="306565"/>
                    <a:pt x="201417" y="314855"/>
                  </a:cubicBezTo>
                  <a:cubicBezTo>
                    <a:pt x="201046" y="316092"/>
                    <a:pt x="200767" y="317392"/>
                    <a:pt x="200767" y="318691"/>
                  </a:cubicBezTo>
                  <a:cubicBezTo>
                    <a:pt x="200767" y="323795"/>
                    <a:pt x="203953" y="327600"/>
                    <a:pt x="210326" y="327600"/>
                  </a:cubicBezTo>
                  <a:lnTo>
                    <a:pt x="267679" y="327600"/>
                  </a:lnTo>
                  <a:cubicBezTo>
                    <a:pt x="277238" y="327600"/>
                    <a:pt x="281074" y="324414"/>
                    <a:pt x="284260" y="314855"/>
                  </a:cubicBezTo>
                  <a:cubicBezTo>
                    <a:pt x="288096" y="304028"/>
                    <a:pt x="289365" y="289365"/>
                    <a:pt x="289365" y="278538"/>
                  </a:cubicBezTo>
                  <a:cubicBezTo>
                    <a:pt x="289365" y="133824"/>
                    <a:pt x="84143" y="168657"/>
                    <a:pt x="84143" y="108984"/>
                  </a:cubicBezTo>
                  <a:close/>
                </a:path>
              </a:pathLst>
            </a:custGeom>
            <a:solidFill>
              <a:schemeClr val="tx1"/>
            </a:solidFill>
            <a:ln w="3082"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75CB2AB8-17F4-059D-846C-71C4A2536B2B}"/>
                </a:ext>
              </a:extLst>
            </p:cNvPr>
            <p:cNvSpPr/>
            <p:nvPr/>
          </p:nvSpPr>
          <p:spPr>
            <a:xfrm>
              <a:off x="3618945" y="10026527"/>
              <a:ext cx="290014" cy="325063"/>
            </a:xfrm>
            <a:custGeom>
              <a:avLst/>
              <a:gdLst>
                <a:gd name="connsiteX0" fmla="*/ 144033 w 290014"/>
                <a:gd name="connsiteY0" fmla="*/ 0 h 325063"/>
                <a:gd name="connsiteX1" fmla="*/ 15932 w 290014"/>
                <a:gd name="connsiteY1" fmla="*/ 22954 h 325063"/>
                <a:gd name="connsiteX2" fmla="*/ 0 w 290014"/>
                <a:gd name="connsiteY2" fmla="*/ 48444 h 325063"/>
                <a:gd name="connsiteX3" fmla="*/ 0 w 290014"/>
                <a:gd name="connsiteY3" fmla="*/ 312318 h 325063"/>
                <a:gd name="connsiteX4" fmla="*/ 12745 w 290014"/>
                <a:gd name="connsiteY4" fmla="*/ 325064 h 325063"/>
                <a:gd name="connsiteX5" fmla="*/ 70098 w 290014"/>
                <a:gd name="connsiteY5" fmla="*/ 325064 h 325063"/>
                <a:gd name="connsiteX6" fmla="*/ 82844 w 290014"/>
                <a:gd name="connsiteY6" fmla="*/ 312318 h 325063"/>
                <a:gd name="connsiteX7" fmla="*/ 82844 w 290014"/>
                <a:gd name="connsiteY7" fmla="*/ 98156 h 325063"/>
                <a:gd name="connsiteX8" fmla="*/ 98156 w 290014"/>
                <a:gd name="connsiteY8" fmla="*/ 81575 h 325063"/>
                <a:gd name="connsiteX9" fmla="*/ 145332 w 290014"/>
                <a:gd name="connsiteY9" fmla="*/ 76471 h 325063"/>
                <a:gd name="connsiteX10" fmla="*/ 207171 w 290014"/>
                <a:gd name="connsiteY10" fmla="*/ 130638 h 325063"/>
                <a:gd name="connsiteX11" fmla="*/ 207171 w 290014"/>
                <a:gd name="connsiteY11" fmla="*/ 312287 h 325063"/>
                <a:gd name="connsiteX12" fmla="*/ 219916 w 290014"/>
                <a:gd name="connsiteY12" fmla="*/ 325033 h 325063"/>
                <a:gd name="connsiteX13" fmla="*/ 277269 w 290014"/>
                <a:gd name="connsiteY13" fmla="*/ 325033 h 325063"/>
                <a:gd name="connsiteX14" fmla="*/ 290014 w 290014"/>
                <a:gd name="connsiteY14" fmla="*/ 312287 h 325063"/>
                <a:gd name="connsiteX15" fmla="*/ 290014 w 290014"/>
                <a:gd name="connsiteY15" fmla="*/ 119811 h 325063"/>
                <a:gd name="connsiteX16" fmla="*/ 144033 w 290014"/>
                <a:gd name="connsiteY16" fmla="*/ 0 h 3250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90014" h="325063">
                  <a:moveTo>
                    <a:pt x="144033" y="0"/>
                  </a:moveTo>
                  <a:cubicBezTo>
                    <a:pt x="106416" y="0"/>
                    <a:pt x="62457" y="6373"/>
                    <a:pt x="15932" y="22954"/>
                  </a:cubicBezTo>
                  <a:cubicBezTo>
                    <a:pt x="7022" y="26140"/>
                    <a:pt x="0" y="33781"/>
                    <a:pt x="0" y="48444"/>
                  </a:cubicBezTo>
                  <a:lnTo>
                    <a:pt x="0" y="312318"/>
                  </a:lnTo>
                  <a:cubicBezTo>
                    <a:pt x="0" y="319959"/>
                    <a:pt x="5104" y="325064"/>
                    <a:pt x="12745" y="325064"/>
                  </a:cubicBezTo>
                  <a:lnTo>
                    <a:pt x="70098" y="325064"/>
                  </a:lnTo>
                  <a:cubicBezTo>
                    <a:pt x="77739" y="325064"/>
                    <a:pt x="82844" y="319959"/>
                    <a:pt x="82844" y="312318"/>
                  </a:cubicBezTo>
                  <a:lnTo>
                    <a:pt x="82844" y="98156"/>
                  </a:lnTo>
                  <a:cubicBezTo>
                    <a:pt x="82844" y="88597"/>
                    <a:pt x="87948" y="84143"/>
                    <a:pt x="98156" y="81575"/>
                  </a:cubicBezTo>
                  <a:cubicBezTo>
                    <a:pt x="114737" y="77739"/>
                    <a:pt x="125565" y="76471"/>
                    <a:pt x="145332" y="76471"/>
                  </a:cubicBezTo>
                  <a:cubicBezTo>
                    <a:pt x="179762" y="76471"/>
                    <a:pt x="207171" y="92402"/>
                    <a:pt x="207171" y="130638"/>
                  </a:cubicBezTo>
                  <a:lnTo>
                    <a:pt x="207171" y="312287"/>
                  </a:lnTo>
                  <a:cubicBezTo>
                    <a:pt x="207171" y="319928"/>
                    <a:pt x="212275" y="325033"/>
                    <a:pt x="219916" y="325033"/>
                  </a:cubicBezTo>
                  <a:lnTo>
                    <a:pt x="277269" y="325033"/>
                  </a:lnTo>
                  <a:cubicBezTo>
                    <a:pt x="284910" y="325033"/>
                    <a:pt x="290014" y="319928"/>
                    <a:pt x="290014" y="312287"/>
                  </a:cubicBezTo>
                  <a:lnTo>
                    <a:pt x="290014" y="119811"/>
                  </a:lnTo>
                  <a:cubicBezTo>
                    <a:pt x="289983" y="42071"/>
                    <a:pt x="242189" y="0"/>
                    <a:pt x="144033" y="0"/>
                  </a:cubicBezTo>
                  <a:close/>
                </a:path>
              </a:pathLst>
            </a:custGeom>
            <a:solidFill>
              <a:schemeClr val="tx1"/>
            </a:solidFill>
            <a:ln w="3082"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6E1CA2C9-D1BA-B1A4-4D4E-E560DCF61088}"/>
                </a:ext>
              </a:extLst>
            </p:cNvPr>
            <p:cNvSpPr/>
            <p:nvPr/>
          </p:nvSpPr>
          <p:spPr>
            <a:xfrm>
              <a:off x="3970118" y="10026527"/>
              <a:ext cx="320608" cy="331436"/>
            </a:xfrm>
            <a:custGeom>
              <a:avLst/>
              <a:gdLst>
                <a:gd name="connsiteX0" fmla="*/ 158077 w 320608"/>
                <a:gd name="connsiteY0" fmla="*/ 0 h 331436"/>
                <a:gd name="connsiteX1" fmla="*/ 0 w 320608"/>
                <a:gd name="connsiteY1" fmla="*/ 165718 h 331436"/>
                <a:gd name="connsiteX2" fmla="*/ 162532 w 320608"/>
                <a:gd name="connsiteY2" fmla="*/ 331436 h 331436"/>
                <a:gd name="connsiteX3" fmla="*/ 320609 w 320608"/>
                <a:gd name="connsiteY3" fmla="*/ 165718 h 331436"/>
                <a:gd name="connsiteX4" fmla="*/ 158077 w 320608"/>
                <a:gd name="connsiteY4" fmla="*/ 0 h 331436"/>
                <a:gd name="connsiteX5" fmla="*/ 162563 w 320608"/>
                <a:gd name="connsiteY5" fmla="*/ 254934 h 331436"/>
                <a:gd name="connsiteX6" fmla="*/ 84174 w 320608"/>
                <a:gd name="connsiteY6" fmla="*/ 165687 h 331436"/>
                <a:gd name="connsiteX7" fmla="*/ 158108 w 320608"/>
                <a:gd name="connsiteY7" fmla="*/ 76440 h 331436"/>
                <a:gd name="connsiteX8" fmla="*/ 236497 w 320608"/>
                <a:gd name="connsiteY8" fmla="*/ 165687 h 331436"/>
                <a:gd name="connsiteX9" fmla="*/ 162563 w 320608"/>
                <a:gd name="connsiteY9" fmla="*/ 254934 h 331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0608" h="331436">
                  <a:moveTo>
                    <a:pt x="158077" y="0"/>
                  </a:moveTo>
                  <a:cubicBezTo>
                    <a:pt x="62457" y="0"/>
                    <a:pt x="0" y="69480"/>
                    <a:pt x="0" y="165718"/>
                  </a:cubicBezTo>
                  <a:cubicBezTo>
                    <a:pt x="0" y="261956"/>
                    <a:pt x="62457" y="331436"/>
                    <a:pt x="162532" y="331436"/>
                  </a:cubicBezTo>
                  <a:cubicBezTo>
                    <a:pt x="258151" y="331436"/>
                    <a:pt x="320609" y="261956"/>
                    <a:pt x="320609" y="165718"/>
                  </a:cubicBezTo>
                  <a:cubicBezTo>
                    <a:pt x="320609" y="69480"/>
                    <a:pt x="258151" y="0"/>
                    <a:pt x="158077" y="0"/>
                  </a:cubicBezTo>
                  <a:close/>
                  <a:moveTo>
                    <a:pt x="162563" y="254934"/>
                  </a:moveTo>
                  <a:cubicBezTo>
                    <a:pt x="115387" y="254934"/>
                    <a:pt x="84174" y="224340"/>
                    <a:pt x="84174" y="165687"/>
                  </a:cubicBezTo>
                  <a:cubicBezTo>
                    <a:pt x="84174" y="107035"/>
                    <a:pt x="115418" y="76440"/>
                    <a:pt x="158108" y="76440"/>
                  </a:cubicBezTo>
                  <a:cubicBezTo>
                    <a:pt x="205284" y="76440"/>
                    <a:pt x="236497" y="107035"/>
                    <a:pt x="236497" y="165687"/>
                  </a:cubicBezTo>
                  <a:cubicBezTo>
                    <a:pt x="236497" y="224340"/>
                    <a:pt x="205253" y="254934"/>
                    <a:pt x="162563" y="254934"/>
                  </a:cubicBezTo>
                  <a:close/>
                </a:path>
              </a:pathLst>
            </a:custGeom>
            <a:solidFill>
              <a:schemeClr val="tx1"/>
            </a:solidFill>
            <a:ln w="3082"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DA59B3AF-9ED8-778E-AE50-11D466E3A32A}"/>
                </a:ext>
              </a:extLst>
            </p:cNvPr>
            <p:cNvSpPr/>
            <p:nvPr/>
          </p:nvSpPr>
          <p:spPr>
            <a:xfrm>
              <a:off x="4575668" y="10032900"/>
              <a:ext cx="82843" cy="318690"/>
            </a:xfrm>
            <a:custGeom>
              <a:avLst/>
              <a:gdLst>
                <a:gd name="connsiteX0" fmla="*/ 70098 w 82843"/>
                <a:gd name="connsiteY0" fmla="*/ 0 h 318690"/>
                <a:gd name="connsiteX1" fmla="*/ 12745 w 82843"/>
                <a:gd name="connsiteY1" fmla="*/ 0 h 318690"/>
                <a:gd name="connsiteX2" fmla="*/ 0 w 82843"/>
                <a:gd name="connsiteY2" fmla="*/ 12745 h 318690"/>
                <a:gd name="connsiteX3" fmla="*/ 0 w 82843"/>
                <a:gd name="connsiteY3" fmla="*/ 305946 h 318690"/>
                <a:gd name="connsiteX4" fmla="*/ 12745 w 82843"/>
                <a:gd name="connsiteY4" fmla="*/ 318691 h 318690"/>
                <a:gd name="connsiteX5" fmla="*/ 70098 w 82843"/>
                <a:gd name="connsiteY5" fmla="*/ 318691 h 318690"/>
                <a:gd name="connsiteX6" fmla="*/ 82843 w 82843"/>
                <a:gd name="connsiteY6" fmla="*/ 305946 h 318690"/>
                <a:gd name="connsiteX7" fmla="*/ 82843 w 82843"/>
                <a:gd name="connsiteY7" fmla="*/ 12745 h 318690"/>
                <a:gd name="connsiteX8" fmla="*/ 70098 w 82843"/>
                <a:gd name="connsiteY8" fmla="*/ 0 h 318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2843" h="318690">
                  <a:moveTo>
                    <a:pt x="70098" y="0"/>
                  </a:moveTo>
                  <a:lnTo>
                    <a:pt x="12745" y="0"/>
                  </a:lnTo>
                  <a:cubicBezTo>
                    <a:pt x="5104" y="0"/>
                    <a:pt x="0" y="5104"/>
                    <a:pt x="0" y="12745"/>
                  </a:cubicBezTo>
                  <a:lnTo>
                    <a:pt x="0" y="305946"/>
                  </a:lnTo>
                  <a:cubicBezTo>
                    <a:pt x="0" y="313587"/>
                    <a:pt x="5104" y="318691"/>
                    <a:pt x="12745" y="318691"/>
                  </a:cubicBezTo>
                  <a:lnTo>
                    <a:pt x="70098" y="318691"/>
                  </a:lnTo>
                  <a:cubicBezTo>
                    <a:pt x="77739" y="318691"/>
                    <a:pt x="82843" y="313587"/>
                    <a:pt x="82843" y="305946"/>
                  </a:cubicBezTo>
                  <a:lnTo>
                    <a:pt x="82843" y="12745"/>
                  </a:lnTo>
                  <a:cubicBezTo>
                    <a:pt x="82843" y="5104"/>
                    <a:pt x="77739" y="0"/>
                    <a:pt x="70098" y="0"/>
                  </a:cubicBezTo>
                  <a:close/>
                </a:path>
              </a:pathLst>
            </a:custGeom>
            <a:solidFill>
              <a:schemeClr val="tx1"/>
            </a:solidFill>
            <a:ln w="3082"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D9416804-F549-7A02-810B-6C67AE967712}"/>
                </a:ext>
              </a:extLst>
            </p:cNvPr>
            <p:cNvSpPr/>
            <p:nvPr/>
          </p:nvSpPr>
          <p:spPr>
            <a:xfrm>
              <a:off x="4352565" y="9905417"/>
              <a:ext cx="183567" cy="446173"/>
            </a:xfrm>
            <a:custGeom>
              <a:avLst/>
              <a:gdLst>
                <a:gd name="connsiteX0" fmla="*/ 170822 w 183567"/>
                <a:gd name="connsiteY0" fmla="*/ 4455 h 446173"/>
                <a:gd name="connsiteX1" fmla="*/ 130669 w 183567"/>
                <a:gd name="connsiteY1" fmla="*/ 0 h 446173"/>
                <a:gd name="connsiteX2" fmla="*/ 0 w 183567"/>
                <a:gd name="connsiteY2" fmla="*/ 133855 h 446173"/>
                <a:gd name="connsiteX3" fmla="*/ 0 w 183567"/>
                <a:gd name="connsiteY3" fmla="*/ 433428 h 446173"/>
                <a:gd name="connsiteX4" fmla="*/ 12745 w 183567"/>
                <a:gd name="connsiteY4" fmla="*/ 446174 h 446173"/>
                <a:gd name="connsiteX5" fmla="*/ 69480 w 183567"/>
                <a:gd name="connsiteY5" fmla="*/ 446174 h 446173"/>
                <a:gd name="connsiteX6" fmla="*/ 82225 w 183567"/>
                <a:gd name="connsiteY6" fmla="*/ 433428 h 446173"/>
                <a:gd name="connsiteX7" fmla="*/ 82225 w 183567"/>
                <a:gd name="connsiteY7" fmla="*/ 197581 h 446173"/>
                <a:gd name="connsiteX8" fmla="*/ 163181 w 183567"/>
                <a:gd name="connsiteY8" fmla="*/ 197581 h 446173"/>
                <a:gd name="connsiteX9" fmla="*/ 175927 w 183567"/>
                <a:gd name="connsiteY9" fmla="*/ 184836 h 446173"/>
                <a:gd name="connsiteX10" fmla="*/ 175927 w 183567"/>
                <a:gd name="connsiteY10" fmla="*/ 140846 h 446173"/>
                <a:gd name="connsiteX11" fmla="*/ 163181 w 183567"/>
                <a:gd name="connsiteY11" fmla="*/ 127452 h 446173"/>
                <a:gd name="connsiteX12" fmla="*/ 82225 w 183567"/>
                <a:gd name="connsiteY12" fmla="*/ 127452 h 446173"/>
                <a:gd name="connsiteX13" fmla="*/ 82225 w 183567"/>
                <a:gd name="connsiteY13" fmla="*/ 120429 h 446173"/>
                <a:gd name="connsiteX14" fmla="*/ 132587 w 183567"/>
                <a:gd name="connsiteY14" fmla="*/ 67531 h 446173"/>
                <a:gd name="connsiteX15" fmla="*/ 163831 w 183567"/>
                <a:gd name="connsiteY15" fmla="*/ 70717 h 446173"/>
                <a:gd name="connsiteX16" fmla="*/ 175927 w 183567"/>
                <a:gd name="connsiteY16" fmla="*/ 58622 h 446173"/>
                <a:gd name="connsiteX17" fmla="*/ 182299 w 183567"/>
                <a:gd name="connsiteY17" fmla="*/ 25490 h 446173"/>
                <a:gd name="connsiteX18" fmla="*/ 183567 w 183567"/>
                <a:gd name="connsiteY18" fmla="*/ 17200 h 446173"/>
                <a:gd name="connsiteX19" fmla="*/ 170822 w 183567"/>
                <a:gd name="connsiteY19" fmla="*/ 4455 h 4461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83567" h="446173">
                  <a:moveTo>
                    <a:pt x="170822" y="4455"/>
                  </a:moveTo>
                  <a:cubicBezTo>
                    <a:pt x="158077" y="1268"/>
                    <a:pt x="144249" y="0"/>
                    <a:pt x="130669" y="0"/>
                  </a:cubicBezTo>
                  <a:cubicBezTo>
                    <a:pt x="51630" y="0"/>
                    <a:pt x="0" y="42071"/>
                    <a:pt x="0" y="133855"/>
                  </a:cubicBezTo>
                  <a:lnTo>
                    <a:pt x="0" y="433428"/>
                  </a:lnTo>
                  <a:cubicBezTo>
                    <a:pt x="0" y="441069"/>
                    <a:pt x="5104" y="446174"/>
                    <a:pt x="12745" y="446174"/>
                  </a:cubicBezTo>
                  <a:lnTo>
                    <a:pt x="69480" y="446174"/>
                  </a:lnTo>
                  <a:cubicBezTo>
                    <a:pt x="77121" y="446174"/>
                    <a:pt x="82225" y="441069"/>
                    <a:pt x="82225" y="433428"/>
                  </a:cubicBezTo>
                  <a:lnTo>
                    <a:pt x="82225" y="197581"/>
                  </a:lnTo>
                  <a:lnTo>
                    <a:pt x="163181" y="197581"/>
                  </a:lnTo>
                  <a:cubicBezTo>
                    <a:pt x="171472" y="197581"/>
                    <a:pt x="175927" y="192477"/>
                    <a:pt x="175927" y="184836"/>
                  </a:cubicBezTo>
                  <a:lnTo>
                    <a:pt x="175927" y="140846"/>
                  </a:lnTo>
                  <a:cubicBezTo>
                    <a:pt x="175927" y="132556"/>
                    <a:pt x="171472" y="127452"/>
                    <a:pt x="163181" y="127452"/>
                  </a:cubicBezTo>
                  <a:lnTo>
                    <a:pt x="82225" y="127452"/>
                  </a:lnTo>
                  <a:lnTo>
                    <a:pt x="82225" y="120429"/>
                  </a:lnTo>
                  <a:cubicBezTo>
                    <a:pt x="82225" y="85380"/>
                    <a:pt x="97507" y="67531"/>
                    <a:pt x="132587" y="67531"/>
                  </a:cubicBezTo>
                  <a:cubicBezTo>
                    <a:pt x="145332" y="67531"/>
                    <a:pt x="159067" y="70717"/>
                    <a:pt x="163831" y="70717"/>
                  </a:cubicBezTo>
                  <a:cubicBezTo>
                    <a:pt x="171472" y="70717"/>
                    <a:pt x="174658" y="66262"/>
                    <a:pt x="175927" y="58622"/>
                  </a:cubicBezTo>
                  <a:lnTo>
                    <a:pt x="182299" y="25490"/>
                  </a:lnTo>
                  <a:cubicBezTo>
                    <a:pt x="182856" y="22552"/>
                    <a:pt x="183567" y="19953"/>
                    <a:pt x="183567" y="17200"/>
                  </a:cubicBezTo>
                  <a:cubicBezTo>
                    <a:pt x="183567" y="10116"/>
                    <a:pt x="179731" y="6373"/>
                    <a:pt x="170822" y="4455"/>
                  </a:cubicBezTo>
                  <a:close/>
                </a:path>
              </a:pathLst>
            </a:custGeom>
            <a:solidFill>
              <a:schemeClr val="tx1"/>
            </a:solidFill>
            <a:ln w="3082"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F718DDC0-2C64-00DE-4DC7-8D29410B4164}"/>
                </a:ext>
              </a:extLst>
            </p:cNvPr>
            <p:cNvSpPr/>
            <p:nvPr/>
          </p:nvSpPr>
          <p:spPr>
            <a:xfrm>
              <a:off x="2899648" y="10270016"/>
              <a:ext cx="88597" cy="87978"/>
            </a:xfrm>
            <a:custGeom>
              <a:avLst/>
              <a:gdLst>
                <a:gd name="connsiteX0" fmla="*/ 43340 w 88597"/>
                <a:gd name="connsiteY0" fmla="*/ 0 h 87978"/>
                <a:gd name="connsiteX1" fmla="*/ 0 w 88597"/>
                <a:gd name="connsiteY1" fmla="*/ 43989 h 87978"/>
                <a:gd name="connsiteX2" fmla="*/ 45258 w 88597"/>
                <a:gd name="connsiteY2" fmla="*/ 87979 h 87978"/>
                <a:gd name="connsiteX3" fmla="*/ 88597 w 88597"/>
                <a:gd name="connsiteY3" fmla="*/ 43989 h 87978"/>
                <a:gd name="connsiteX4" fmla="*/ 43340 w 88597"/>
                <a:gd name="connsiteY4" fmla="*/ 0 h 879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97" h="87978">
                  <a:moveTo>
                    <a:pt x="43340" y="0"/>
                  </a:moveTo>
                  <a:cubicBezTo>
                    <a:pt x="17200" y="0"/>
                    <a:pt x="0" y="16581"/>
                    <a:pt x="0" y="43989"/>
                  </a:cubicBezTo>
                  <a:cubicBezTo>
                    <a:pt x="0" y="70748"/>
                    <a:pt x="17200" y="87979"/>
                    <a:pt x="45258" y="87979"/>
                  </a:cubicBezTo>
                  <a:cubicBezTo>
                    <a:pt x="71398" y="87979"/>
                    <a:pt x="88597" y="70779"/>
                    <a:pt x="88597" y="43989"/>
                  </a:cubicBezTo>
                  <a:cubicBezTo>
                    <a:pt x="88597" y="16550"/>
                    <a:pt x="71367" y="0"/>
                    <a:pt x="43340" y="0"/>
                  </a:cubicBezTo>
                  <a:close/>
                </a:path>
              </a:pathLst>
            </a:custGeom>
            <a:solidFill>
              <a:schemeClr val="accent2"/>
            </a:solidFill>
            <a:ln w="3082"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346BBDE4-3FDA-9A54-D41F-18F2D15CDA9D}"/>
                </a:ext>
              </a:extLst>
            </p:cNvPr>
            <p:cNvSpPr/>
            <p:nvPr/>
          </p:nvSpPr>
          <p:spPr>
            <a:xfrm>
              <a:off x="4572791" y="9905541"/>
              <a:ext cx="88597" cy="87978"/>
            </a:xfrm>
            <a:custGeom>
              <a:avLst/>
              <a:gdLst>
                <a:gd name="connsiteX0" fmla="*/ 43340 w 88597"/>
                <a:gd name="connsiteY0" fmla="*/ 0 h 87978"/>
                <a:gd name="connsiteX1" fmla="*/ 0 w 88597"/>
                <a:gd name="connsiteY1" fmla="*/ 43989 h 87978"/>
                <a:gd name="connsiteX2" fmla="*/ 45258 w 88597"/>
                <a:gd name="connsiteY2" fmla="*/ 87979 h 87978"/>
                <a:gd name="connsiteX3" fmla="*/ 88597 w 88597"/>
                <a:gd name="connsiteY3" fmla="*/ 43989 h 87978"/>
                <a:gd name="connsiteX4" fmla="*/ 43340 w 88597"/>
                <a:gd name="connsiteY4" fmla="*/ 0 h 879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97" h="87978">
                  <a:moveTo>
                    <a:pt x="43340" y="0"/>
                  </a:moveTo>
                  <a:cubicBezTo>
                    <a:pt x="17200" y="0"/>
                    <a:pt x="0" y="16581"/>
                    <a:pt x="0" y="43989"/>
                  </a:cubicBezTo>
                  <a:cubicBezTo>
                    <a:pt x="0" y="70748"/>
                    <a:pt x="17200" y="87979"/>
                    <a:pt x="45258" y="87979"/>
                  </a:cubicBezTo>
                  <a:cubicBezTo>
                    <a:pt x="71398" y="87979"/>
                    <a:pt x="88597" y="70779"/>
                    <a:pt x="88597" y="43989"/>
                  </a:cubicBezTo>
                  <a:cubicBezTo>
                    <a:pt x="88597" y="16550"/>
                    <a:pt x="71367" y="0"/>
                    <a:pt x="43340" y="0"/>
                  </a:cubicBezTo>
                  <a:close/>
                </a:path>
              </a:pathLst>
            </a:custGeom>
            <a:solidFill>
              <a:schemeClr val="accent2"/>
            </a:solidFill>
            <a:ln w="3082" cap="flat">
              <a:noFill/>
              <a:prstDash val="solid"/>
              <a:miter/>
            </a:ln>
          </p:spPr>
          <p:txBody>
            <a:bodyPr rtlCol="0" anchor="ctr"/>
            <a:lstStyle/>
            <a:p>
              <a:endParaRPr lang="en-US"/>
            </a:p>
          </p:txBody>
        </p:sp>
      </p:grpSp>
    </p:spTree>
    <p:extLst>
      <p:ext uri="{BB962C8B-B14F-4D97-AF65-F5344CB8AC3E}">
        <p14:creationId xmlns:p14="http://schemas.microsoft.com/office/powerpoint/2010/main" val="168174064"/>
      </p:ext>
    </p:extLst>
  </p:cSld>
  <p:clrMapOvr>
    <a:masterClrMapping/>
  </p:clrMapOvr>
  <p:extLst>
    <p:ext uri="{DCECCB84-F9BA-43D5-87BE-67443E8EF086}">
      <p15:sldGuideLst xmlns:p15="http://schemas.microsoft.com/office/powerpoint/2012/main">
        <p15:guide id="1" orient="horz" pos="754">
          <p15:clr>
            <a:srgbClr val="FBAE40"/>
          </p15:clr>
        </p15:guide>
        <p15:guide id="2" orient="horz" pos="89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End">
    <p:spTree>
      <p:nvGrpSpPr>
        <p:cNvPr id="1" name=""/>
        <p:cNvGrpSpPr/>
        <p:nvPr/>
      </p:nvGrpSpPr>
      <p:grpSpPr>
        <a:xfrm>
          <a:off x="0" y="0"/>
          <a:ext cx="0" cy="0"/>
          <a:chOff x="0" y="0"/>
          <a:chExt cx="0" cy="0"/>
        </a:xfrm>
      </p:grpSpPr>
      <p:grpSp>
        <p:nvGrpSpPr>
          <p:cNvPr id="19" name="Group 18">
            <a:extLst>
              <a:ext uri="{FF2B5EF4-FFF2-40B4-BE49-F238E27FC236}">
                <a16:creationId xmlns:a16="http://schemas.microsoft.com/office/drawing/2014/main" id="{B04407BA-0BC7-76F5-1CA4-5BA235F30102}"/>
              </a:ext>
            </a:extLst>
          </p:cNvPr>
          <p:cNvGrpSpPr/>
          <p:nvPr userDrawn="1"/>
        </p:nvGrpSpPr>
        <p:grpSpPr>
          <a:xfrm>
            <a:off x="3297836" y="0"/>
            <a:ext cx="4261839" cy="2140304"/>
            <a:chOff x="115642" y="0"/>
            <a:chExt cx="7444033" cy="3738408"/>
          </a:xfrm>
        </p:grpSpPr>
        <p:sp>
          <p:nvSpPr>
            <p:cNvPr id="12" name="Freeform: Shape 11">
              <a:extLst>
                <a:ext uri="{FF2B5EF4-FFF2-40B4-BE49-F238E27FC236}">
                  <a16:creationId xmlns:a16="http://schemas.microsoft.com/office/drawing/2014/main" id="{EF43C3A2-0D83-8989-716A-F8B34F705674}"/>
                </a:ext>
              </a:extLst>
            </p:cNvPr>
            <p:cNvSpPr/>
            <p:nvPr/>
          </p:nvSpPr>
          <p:spPr>
            <a:xfrm rot="5400000" flipV="1">
              <a:off x="4680205" y="-445455"/>
              <a:ext cx="2434015" cy="3324925"/>
            </a:xfrm>
            <a:custGeom>
              <a:avLst/>
              <a:gdLst>
                <a:gd name="connsiteX0" fmla="*/ 0 w 2434015"/>
                <a:gd name="connsiteY0" fmla="*/ 0 h 3324925"/>
                <a:gd name="connsiteX1" fmla="*/ 0 w 2434015"/>
                <a:gd name="connsiteY1" fmla="*/ 3324925 h 3324925"/>
                <a:gd name="connsiteX2" fmla="*/ 1794184 w 2434015"/>
                <a:gd name="connsiteY2" fmla="*/ 3324925 h 3324925"/>
                <a:gd name="connsiteX3" fmla="*/ 2310022 w 2434015"/>
                <a:gd name="connsiteY3" fmla="*/ 2809086 h 3324925"/>
                <a:gd name="connsiteX4" fmla="*/ 2310022 w 2434015"/>
                <a:gd name="connsiteY4" fmla="*/ 2210395 h 3324925"/>
                <a:gd name="connsiteX5" fmla="*/ 205326 w 2434015"/>
                <a:gd name="connsiteY5" fmla="*/ 105699 h 3324925"/>
                <a:gd name="connsiteX6" fmla="*/ 65284 w 2434015"/>
                <a:gd name="connsiteY6" fmla="*/ 12704 h 3324925"/>
                <a:gd name="connsiteX7" fmla="*/ 0 w 2434015"/>
                <a:gd name="connsiteY7" fmla="*/ 0 h 3324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34015" h="3324925">
                  <a:moveTo>
                    <a:pt x="0" y="0"/>
                  </a:moveTo>
                  <a:lnTo>
                    <a:pt x="0" y="3324925"/>
                  </a:lnTo>
                  <a:lnTo>
                    <a:pt x="1794184" y="3324925"/>
                  </a:lnTo>
                  <a:lnTo>
                    <a:pt x="2310022" y="2809086"/>
                  </a:lnTo>
                  <a:cubicBezTo>
                    <a:pt x="2475346" y="2643762"/>
                    <a:pt x="2475346" y="2375719"/>
                    <a:pt x="2310022" y="2210395"/>
                  </a:cubicBezTo>
                  <a:lnTo>
                    <a:pt x="205326" y="105699"/>
                  </a:lnTo>
                  <a:cubicBezTo>
                    <a:pt x="163996" y="64369"/>
                    <a:pt x="116244" y="33370"/>
                    <a:pt x="65284" y="12704"/>
                  </a:cubicBezTo>
                  <a:lnTo>
                    <a:pt x="0" y="0"/>
                  </a:lnTo>
                  <a:close/>
                </a:path>
              </a:pathLst>
            </a:custGeom>
            <a:solidFill>
              <a:srgbClr val="2C0A53">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p>
          </p:txBody>
        </p:sp>
        <p:sp>
          <p:nvSpPr>
            <p:cNvPr id="16" name="Freeform: Shape 15">
              <a:extLst>
                <a:ext uri="{FF2B5EF4-FFF2-40B4-BE49-F238E27FC236}">
                  <a16:creationId xmlns:a16="http://schemas.microsoft.com/office/drawing/2014/main" id="{F847DE2F-8674-6974-B7A6-C2A646B7E056}"/>
                </a:ext>
              </a:extLst>
            </p:cNvPr>
            <p:cNvSpPr/>
            <p:nvPr/>
          </p:nvSpPr>
          <p:spPr>
            <a:xfrm rot="5400000" flipV="1">
              <a:off x="1968456" y="-1852811"/>
              <a:ext cx="3738405" cy="7444033"/>
            </a:xfrm>
            <a:custGeom>
              <a:avLst/>
              <a:gdLst>
                <a:gd name="connsiteX0" fmla="*/ 0 w 3738405"/>
                <a:gd name="connsiteY0" fmla="*/ 0 h 7444033"/>
                <a:gd name="connsiteX1" fmla="*/ 0 w 3738405"/>
                <a:gd name="connsiteY1" fmla="*/ 626343 h 7444033"/>
                <a:gd name="connsiteX2" fmla="*/ 2963222 w 3738405"/>
                <a:gd name="connsiteY2" fmla="*/ 3589568 h 7444033"/>
                <a:gd name="connsiteX3" fmla="*/ 2963222 w 3738405"/>
                <a:gd name="connsiteY3" fmla="*/ 4548849 h 7444033"/>
                <a:gd name="connsiteX4" fmla="*/ 68040 w 3738405"/>
                <a:gd name="connsiteY4" fmla="*/ 7444033 h 7444033"/>
                <a:gd name="connsiteX5" fmla="*/ 673223 w 3738405"/>
                <a:gd name="connsiteY5" fmla="*/ 7444033 h 7444033"/>
                <a:gd name="connsiteX6" fmla="*/ 3511974 w 3738405"/>
                <a:gd name="connsiteY6" fmla="*/ 4605282 h 7444033"/>
                <a:gd name="connsiteX7" fmla="*/ 3511974 w 3738405"/>
                <a:gd name="connsiteY7" fmla="*/ 3511974 h 7444033"/>
                <a:gd name="connsiteX8" fmla="*/ 0 w 3738405"/>
                <a:gd name="connsiteY8" fmla="*/ 0 h 744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38405" h="7444033">
                  <a:moveTo>
                    <a:pt x="0" y="0"/>
                  </a:moveTo>
                  <a:lnTo>
                    <a:pt x="0" y="626343"/>
                  </a:lnTo>
                  <a:lnTo>
                    <a:pt x="2963222" y="3589568"/>
                  </a:lnTo>
                  <a:cubicBezTo>
                    <a:pt x="3228119" y="3854465"/>
                    <a:pt x="3228119" y="4283952"/>
                    <a:pt x="2963222" y="4548849"/>
                  </a:cubicBezTo>
                  <a:lnTo>
                    <a:pt x="68040" y="7444033"/>
                  </a:lnTo>
                  <a:lnTo>
                    <a:pt x="673223" y="7444033"/>
                  </a:lnTo>
                  <a:lnTo>
                    <a:pt x="3511974" y="4605282"/>
                  </a:lnTo>
                  <a:cubicBezTo>
                    <a:pt x="3813882" y="4303374"/>
                    <a:pt x="3813882" y="3813884"/>
                    <a:pt x="3511974" y="3511974"/>
                  </a:cubicBezTo>
                  <a:lnTo>
                    <a:pt x="0" y="0"/>
                  </a:lnTo>
                  <a:close/>
                </a:path>
              </a:pathLst>
            </a:custGeom>
            <a:solidFill>
              <a:srgbClr val="5C00AD">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p>
          </p:txBody>
        </p:sp>
        <p:sp>
          <p:nvSpPr>
            <p:cNvPr id="10" name="Freeform: Shape 9">
              <a:extLst>
                <a:ext uri="{FF2B5EF4-FFF2-40B4-BE49-F238E27FC236}">
                  <a16:creationId xmlns:a16="http://schemas.microsoft.com/office/drawing/2014/main" id="{9C14FF2D-E84F-9BFD-7A04-6AE62B7D9799}"/>
                </a:ext>
              </a:extLst>
            </p:cNvPr>
            <p:cNvSpPr/>
            <p:nvPr/>
          </p:nvSpPr>
          <p:spPr>
            <a:xfrm rot="5400000" flipV="1">
              <a:off x="2987568" y="-1269067"/>
              <a:ext cx="2187422" cy="4725556"/>
            </a:xfrm>
            <a:custGeom>
              <a:avLst/>
              <a:gdLst>
                <a:gd name="connsiteX0" fmla="*/ 0 w 965623"/>
                <a:gd name="connsiteY0" fmla="*/ 0 h 2086065"/>
                <a:gd name="connsiteX1" fmla="*/ 0 w 965623"/>
                <a:gd name="connsiteY1" fmla="*/ 2086065 h 2086065"/>
                <a:gd name="connsiteX2" fmla="*/ 910888 w 965623"/>
                <a:gd name="connsiteY2" fmla="*/ 1175176 h 2086065"/>
                <a:gd name="connsiteX3" fmla="*/ 910888 w 965623"/>
                <a:gd name="connsiteY3" fmla="*/ 910888 h 2086065"/>
                <a:gd name="connsiteX4" fmla="*/ 0 w 965623"/>
                <a:gd name="connsiteY4" fmla="*/ 0 h 20860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5623" h="2086065">
                  <a:moveTo>
                    <a:pt x="0" y="0"/>
                  </a:moveTo>
                  <a:lnTo>
                    <a:pt x="0" y="2086065"/>
                  </a:lnTo>
                  <a:lnTo>
                    <a:pt x="910888" y="1175176"/>
                  </a:lnTo>
                  <a:cubicBezTo>
                    <a:pt x="983869" y="1102195"/>
                    <a:pt x="983869" y="983869"/>
                    <a:pt x="910888" y="910888"/>
                  </a:cubicBez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Tree>
    <p:extLst>
      <p:ext uri="{BB962C8B-B14F-4D97-AF65-F5344CB8AC3E}">
        <p14:creationId xmlns:p14="http://schemas.microsoft.com/office/powerpoint/2010/main" val="3111355989"/>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Cover">
    <p:spTree>
      <p:nvGrpSpPr>
        <p:cNvPr id="1" name=""/>
        <p:cNvGrpSpPr/>
        <p:nvPr/>
      </p:nvGrpSpPr>
      <p:grpSpPr>
        <a:xfrm>
          <a:off x="0" y="0"/>
          <a:ext cx="0" cy="0"/>
          <a:chOff x="0" y="0"/>
          <a:chExt cx="0" cy="0"/>
        </a:xfrm>
      </p:grpSpPr>
      <p:grpSp>
        <p:nvGrpSpPr>
          <p:cNvPr id="23" name="Group 22">
            <a:extLst>
              <a:ext uri="{FF2B5EF4-FFF2-40B4-BE49-F238E27FC236}">
                <a16:creationId xmlns:a16="http://schemas.microsoft.com/office/drawing/2014/main" id="{0C980347-4A6B-CF4D-C3C6-1960992EFA39}"/>
              </a:ext>
            </a:extLst>
          </p:cNvPr>
          <p:cNvGrpSpPr/>
          <p:nvPr userDrawn="1"/>
        </p:nvGrpSpPr>
        <p:grpSpPr>
          <a:xfrm>
            <a:off x="4407876" y="8572741"/>
            <a:ext cx="3151797" cy="2119070"/>
            <a:chOff x="3587283" y="8021025"/>
            <a:chExt cx="3972391" cy="2670786"/>
          </a:xfrm>
        </p:grpSpPr>
        <p:sp>
          <p:nvSpPr>
            <p:cNvPr id="20" name="Freeform: Shape 19">
              <a:extLst>
                <a:ext uri="{FF2B5EF4-FFF2-40B4-BE49-F238E27FC236}">
                  <a16:creationId xmlns:a16="http://schemas.microsoft.com/office/drawing/2014/main" id="{F5EC48ED-8235-4938-3A5E-F6DF32B83464}"/>
                </a:ext>
              </a:extLst>
            </p:cNvPr>
            <p:cNvSpPr/>
            <p:nvPr/>
          </p:nvSpPr>
          <p:spPr>
            <a:xfrm rot="16200000" flipV="1">
              <a:off x="4546424" y="7993767"/>
              <a:ext cx="1738903" cy="3657186"/>
            </a:xfrm>
            <a:custGeom>
              <a:avLst/>
              <a:gdLst>
                <a:gd name="connsiteX0" fmla="*/ 0 w 1074479"/>
                <a:gd name="connsiteY0" fmla="*/ 0 h 2259797"/>
                <a:gd name="connsiteX1" fmla="*/ 0 w 1074479"/>
                <a:gd name="connsiteY1" fmla="*/ 2259797 h 2259797"/>
                <a:gd name="connsiteX2" fmla="*/ 1019744 w 1074479"/>
                <a:gd name="connsiteY2" fmla="*/ 1240052 h 2259797"/>
                <a:gd name="connsiteX3" fmla="*/ 1019744 w 1074479"/>
                <a:gd name="connsiteY3" fmla="*/ 975764 h 2259797"/>
                <a:gd name="connsiteX4" fmla="*/ 90640 w 1074479"/>
                <a:gd name="connsiteY4" fmla="*/ 46660 h 2259797"/>
                <a:gd name="connsiteX5" fmla="*/ 28819 w 1074479"/>
                <a:gd name="connsiteY5" fmla="*/ 5608 h 2259797"/>
                <a:gd name="connsiteX6" fmla="*/ 0 w 1074479"/>
                <a:gd name="connsiteY6" fmla="*/ 0 h 2259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74479" h="2259797">
                  <a:moveTo>
                    <a:pt x="0" y="0"/>
                  </a:moveTo>
                  <a:lnTo>
                    <a:pt x="0" y="2259797"/>
                  </a:lnTo>
                  <a:lnTo>
                    <a:pt x="1019744" y="1240052"/>
                  </a:lnTo>
                  <a:cubicBezTo>
                    <a:pt x="1092725" y="1167071"/>
                    <a:pt x="1092725" y="1048745"/>
                    <a:pt x="1019744" y="975764"/>
                  </a:cubicBezTo>
                  <a:lnTo>
                    <a:pt x="90640" y="46660"/>
                  </a:lnTo>
                  <a:cubicBezTo>
                    <a:pt x="72395" y="28415"/>
                    <a:pt x="51315" y="14731"/>
                    <a:pt x="28819" y="5608"/>
                  </a:cubicBezTo>
                  <a:lnTo>
                    <a:pt x="0" y="0"/>
                  </a:lnTo>
                  <a:close/>
                </a:path>
              </a:pathLst>
            </a:custGeom>
            <a:solidFill>
              <a:srgbClr val="2C0A53">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sp>
          <p:nvSpPr>
            <p:cNvPr id="21" name="Freeform: Shape 20">
              <a:extLst>
                <a:ext uri="{FF2B5EF4-FFF2-40B4-BE49-F238E27FC236}">
                  <a16:creationId xmlns:a16="http://schemas.microsoft.com/office/drawing/2014/main" id="{EA777FD7-002E-215A-C5BA-830C56E63792}"/>
                </a:ext>
              </a:extLst>
            </p:cNvPr>
            <p:cNvSpPr/>
            <p:nvPr/>
          </p:nvSpPr>
          <p:spPr>
            <a:xfrm rot="16200000" flipV="1">
              <a:off x="4638504" y="7770639"/>
              <a:ext cx="2670783" cy="3171556"/>
            </a:xfrm>
            <a:custGeom>
              <a:avLst/>
              <a:gdLst>
                <a:gd name="connsiteX0" fmla="*/ 0 w 2670783"/>
                <a:gd name="connsiteY0" fmla="*/ 2739202 h 3171556"/>
                <a:gd name="connsiteX1" fmla="*/ 0 w 2670783"/>
                <a:gd name="connsiteY1" fmla="*/ 3171556 h 3171556"/>
                <a:gd name="connsiteX2" fmla="*/ 2509018 w 2670783"/>
                <a:gd name="connsiteY2" fmla="*/ 662537 h 3171556"/>
                <a:gd name="connsiteX3" fmla="*/ 2630343 w 2670783"/>
                <a:gd name="connsiteY3" fmla="*/ 64166 h 3171556"/>
                <a:gd name="connsiteX4" fmla="*/ 2596577 w 2670783"/>
                <a:gd name="connsiteY4" fmla="*/ 0 h 3171556"/>
                <a:gd name="connsiteX5" fmla="*/ 2168529 w 2670783"/>
                <a:gd name="connsiteY5" fmla="*/ 0 h 3171556"/>
                <a:gd name="connsiteX6" fmla="*/ 2179077 w 2670783"/>
                <a:gd name="connsiteY6" fmla="*/ 12913 h 3171556"/>
                <a:gd name="connsiteX7" fmla="*/ 2116980 w 2670783"/>
                <a:gd name="connsiteY7" fmla="*/ 622221 h 3171556"/>
                <a:gd name="connsiteX8" fmla="*/ 0 w 2670783"/>
                <a:gd name="connsiteY8" fmla="*/ 2739202 h 3171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70783" h="3171556">
                  <a:moveTo>
                    <a:pt x="0" y="2739202"/>
                  </a:moveTo>
                  <a:lnTo>
                    <a:pt x="0" y="3171556"/>
                  </a:lnTo>
                  <a:lnTo>
                    <a:pt x="2509018" y="662537"/>
                  </a:lnTo>
                  <a:cubicBezTo>
                    <a:pt x="2670784" y="500771"/>
                    <a:pt x="2711225" y="263623"/>
                    <a:pt x="2630343" y="64166"/>
                  </a:cubicBezTo>
                  <a:lnTo>
                    <a:pt x="2596577" y="0"/>
                  </a:lnTo>
                  <a:lnTo>
                    <a:pt x="2168529" y="0"/>
                  </a:lnTo>
                  <a:lnTo>
                    <a:pt x="2179077" y="12913"/>
                  </a:lnTo>
                  <a:cubicBezTo>
                    <a:pt x="2303270" y="201010"/>
                    <a:pt x="2282571" y="456629"/>
                    <a:pt x="2116980" y="622221"/>
                  </a:cubicBezTo>
                  <a:lnTo>
                    <a:pt x="0" y="2739202"/>
                  </a:lnTo>
                  <a:close/>
                </a:path>
              </a:pathLst>
            </a:custGeom>
            <a:solidFill>
              <a:srgbClr val="5C00AD">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sp>
          <p:nvSpPr>
            <p:cNvPr id="22" name="Freeform: Shape 21">
              <a:extLst>
                <a:ext uri="{FF2B5EF4-FFF2-40B4-BE49-F238E27FC236}">
                  <a16:creationId xmlns:a16="http://schemas.microsoft.com/office/drawing/2014/main" id="{A194ECEE-A558-F2D5-B95D-9BBDFBFE625D}"/>
                </a:ext>
              </a:extLst>
            </p:cNvPr>
            <p:cNvSpPr/>
            <p:nvPr/>
          </p:nvSpPr>
          <p:spPr>
            <a:xfrm rot="16200000" flipV="1">
              <a:off x="5831519" y="8963656"/>
              <a:ext cx="1562735" cy="1893575"/>
            </a:xfrm>
            <a:custGeom>
              <a:avLst/>
              <a:gdLst>
                <a:gd name="connsiteX0" fmla="*/ 0 w 1562735"/>
                <a:gd name="connsiteY0" fmla="*/ 0 h 1893575"/>
                <a:gd name="connsiteX1" fmla="*/ 0 w 1562735"/>
                <a:gd name="connsiteY1" fmla="*/ 1893575 h 1893575"/>
                <a:gd name="connsiteX2" fmla="*/ 1474153 w 1562735"/>
                <a:gd name="connsiteY2" fmla="*/ 419420 h 1893575"/>
                <a:gd name="connsiteX3" fmla="*/ 1512908 w 1562735"/>
                <a:gd name="connsiteY3" fmla="*/ 39149 h 1893575"/>
                <a:gd name="connsiteX4" fmla="*/ 1480930 w 1562735"/>
                <a:gd name="connsiteY4" fmla="*/ 0 h 1893575"/>
                <a:gd name="connsiteX5" fmla="*/ 0 w 1562735"/>
                <a:gd name="connsiteY5" fmla="*/ 0 h 189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62735" h="1893575">
                  <a:moveTo>
                    <a:pt x="0" y="0"/>
                  </a:moveTo>
                  <a:lnTo>
                    <a:pt x="0" y="1893575"/>
                  </a:lnTo>
                  <a:lnTo>
                    <a:pt x="1474153" y="419420"/>
                  </a:lnTo>
                  <a:cubicBezTo>
                    <a:pt x="1577499" y="316074"/>
                    <a:pt x="1590418" y="156542"/>
                    <a:pt x="1512908" y="39149"/>
                  </a:cubicBezTo>
                  <a:lnTo>
                    <a:pt x="1480930" y="0"/>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Tree>
    <p:extLst>
      <p:ext uri="{BB962C8B-B14F-4D97-AF65-F5344CB8AC3E}">
        <p14:creationId xmlns:p14="http://schemas.microsoft.com/office/powerpoint/2010/main" val="143414686"/>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Layout 1">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11B7A0B-4427-4EC8-B4B2-453E4105E2AD}"/>
              </a:ext>
            </a:extLst>
          </p:cNvPr>
          <p:cNvSpPr/>
          <p:nvPr userDrawn="1"/>
        </p:nvSpPr>
        <p:spPr>
          <a:xfrm>
            <a:off x="0" y="0"/>
            <a:ext cx="7559675" cy="11992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 name="Group 4">
            <a:extLst>
              <a:ext uri="{FF2B5EF4-FFF2-40B4-BE49-F238E27FC236}">
                <a16:creationId xmlns:a16="http://schemas.microsoft.com/office/drawing/2014/main" id="{5088CEEB-4485-441B-A174-D490102CE429}"/>
              </a:ext>
            </a:extLst>
          </p:cNvPr>
          <p:cNvGrpSpPr/>
          <p:nvPr userDrawn="1"/>
        </p:nvGrpSpPr>
        <p:grpSpPr>
          <a:xfrm rot="5400000">
            <a:off x="580657" y="-349368"/>
            <a:ext cx="474957" cy="1173697"/>
            <a:chOff x="0" y="4230451"/>
            <a:chExt cx="1276610" cy="3154712"/>
          </a:xfrm>
        </p:grpSpPr>
        <p:sp>
          <p:nvSpPr>
            <p:cNvPr id="6" name="Freeform: Shape 5">
              <a:extLst>
                <a:ext uri="{FF2B5EF4-FFF2-40B4-BE49-F238E27FC236}">
                  <a16:creationId xmlns:a16="http://schemas.microsoft.com/office/drawing/2014/main" id="{3B945B20-988C-3AC8-C7AA-41AA36076876}"/>
                </a:ext>
              </a:extLst>
            </p:cNvPr>
            <p:cNvSpPr/>
            <p:nvPr/>
          </p:nvSpPr>
          <p:spPr>
            <a:xfrm flipV="1">
              <a:off x="0" y="4230451"/>
              <a:ext cx="831179" cy="1748099"/>
            </a:xfrm>
            <a:custGeom>
              <a:avLst/>
              <a:gdLst>
                <a:gd name="connsiteX0" fmla="*/ 0 w 1074479"/>
                <a:gd name="connsiteY0" fmla="*/ 0 h 2259797"/>
                <a:gd name="connsiteX1" fmla="*/ 0 w 1074479"/>
                <a:gd name="connsiteY1" fmla="*/ 2259797 h 2259797"/>
                <a:gd name="connsiteX2" fmla="*/ 1019744 w 1074479"/>
                <a:gd name="connsiteY2" fmla="*/ 1240052 h 2259797"/>
                <a:gd name="connsiteX3" fmla="*/ 1019744 w 1074479"/>
                <a:gd name="connsiteY3" fmla="*/ 975764 h 2259797"/>
                <a:gd name="connsiteX4" fmla="*/ 90640 w 1074479"/>
                <a:gd name="connsiteY4" fmla="*/ 46660 h 2259797"/>
                <a:gd name="connsiteX5" fmla="*/ 28819 w 1074479"/>
                <a:gd name="connsiteY5" fmla="*/ 5608 h 2259797"/>
                <a:gd name="connsiteX6" fmla="*/ 0 w 1074479"/>
                <a:gd name="connsiteY6" fmla="*/ 0 h 2259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74479" h="2259797">
                  <a:moveTo>
                    <a:pt x="0" y="0"/>
                  </a:moveTo>
                  <a:lnTo>
                    <a:pt x="0" y="2259797"/>
                  </a:lnTo>
                  <a:lnTo>
                    <a:pt x="1019744" y="1240052"/>
                  </a:lnTo>
                  <a:cubicBezTo>
                    <a:pt x="1092725" y="1167071"/>
                    <a:pt x="1092725" y="1048745"/>
                    <a:pt x="1019744" y="975764"/>
                  </a:cubicBezTo>
                  <a:lnTo>
                    <a:pt x="90640" y="46660"/>
                  </a:lnTo>
                  <a:cubicBezTo>
                    <a:pt x="72395" y="28415"/>
                    <a:pt x="51315" y="14731"/>
                    <a:pt x="28819" y="5608"/>
                  </a:cubicBezTo>
                  <a:lnTo>
                    <a:pt x="0" y="0"/>
                  </a:lnTo>
                  <a:close/>
                </a:path>
              </a:pathLst>
            </a:custGeom>
            <a:solidFill>
              <a:srgbClr val="2C0A53">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sp>
          <p:nvSpPr>
            <p:cNvPr id="7" name="Freeform: Shape 6">
              <a:extLst>
                <a:ext uri="{FF2B5EF4-FFF2-40B4-BE49-F238E27FC236}">
                  <a16:creationId xmlns:a16="http://schemas.microsoft.com/office/drawing/2014/main" id="{D8B44140-6BB7-F89E-4DDD-B5D52FED1D9D}"/>
                </a:ext>
              </a:extLst>
            </p:cNvPr>
            <p:cNvSpPr/>
            <p:nvPr/>
          </p:nvSpPr>
          <p:spPr>
            <a:xfrm flipV="1">
              <a:off x="1" y="4613243"/>
              <a:ext cx="1276609" cy="2771920"/>
            </a:xfrm>
            <a:custGeom>
              <a:avLst/>
              <a:gdLst>
                <a:gd name="connsiteX0" fmla="*/ 0 w 1650294"/>
                <a:gd name="connsiteY0" fmla="*/ 0 h 3583307"/>
                <a:gd name="connsiteX1" fmla="*/ 0 w 1650294"/>
                <a:gd name="connsiteY1" fmla="*/ 276495 h 3583307"/>
                <a:gd name="connsiteX2" fmla="*/ 1308095 w 1650294"/>
                <a:gd name="connsiteY2" fmla="*/ 1584590 h 3583307"/>
                <a:gd name="connsiteX3" fmla="*/ 1308095 w 1650294"/>
                <a:gd name="connsiteY3" fmla="*/ 2008058 h 3583307"/>
                <a:gd name="connsiteX4" fmla="*/ 0 w 1650294"/>
                <a:gd name="connsiteY4" fmla="*/ 3316153 h 3583307"/>
                <a:gd name="connsiteX5" fmla="*/ 0 w 1650294"/>
                <a:gd name="connsiteY5" fmla="*/ 3583307 h 3583307"/>
                <a:gd name="connsiteX6" fmla="*/ 1550338 w 1650294"/>
                <a:gd name="connsiteY6" fmla="*/ 2032970 h 3583307"/>
                <a:gd name="connsiteX7" fmla="*/ 1550338 w 1650294"/>
                <a:gd name="connsiteY7" fmla="*/ 1550337 h 3583307"/>
                <a:gd name="connsiteX8" fmla="*/ 0 w 1650294"/>
                <a:gd name="connsiteY8" fmla="*/ 0 h 3583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50294" h="3583307">
                  <a:moveTo>
                    <a:pt x="0" y="0"/>
                  </a:moveTo>
                  <a:lnTo>
                    <a:pt x="0" y="276495"/>
                  </a:lnTo>
                  <a:lnTo>
                    <a:pt x="1308095" y="1584590"/>
                  </a:lnTo>
                  <a:cubicBezTo>
                    <a:pt x="1425032" y="1701527"/>
                    <a:pt x="1425032" y="1891121"/>
                    <a:pt x="1308095" y="2008058"/>
                  </a:cubicBezTo>
                  <a:lnTo>
                    <a:pt x="0" y="3316153"/>
                  </a:lnTo>
                  <a:lnTo>
                    <a:pt x="0" y="3583307"/>
                  </a:lnTo>
                  <a:lnTo>
                    <a:pt x="1550338" y="2032970"/>
                  </a:lnTo>
                  <a:cubicBezTo>
                    <a:pt x="1683613" y="1899695"/>
                    <a:pt x="1683613" y="1683613"/>
                    <a:pt x="1550338" y="1550337"/>
                  </a:cubicBezTo>
                  <a:lnTo>
                    <a:pt x="0" y="0"/>
                  </a:lnTo>
                  <a:close/>
                </a:path>
              </a:pathLst>
            </a:custGeom>
            <a:solidFill>
              <a:srgbClr val="5C00AD">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sp>
          <p:nvSpPr>
            <p:cNvPr id="8" name="Freeform: Shape 7">
              <a:extLst>
                <a:ext uri="{FF2B5EF4-FFF2-40B4-BE49-F238E27FC236}">
                  <a16:creationId xmlns:a16="http://schemas.microsoft.com/office/drawing/2014/main" id="{E4229415-E156-2269-44E4-6B973AD70F2C}"/>
                </a:ext>
              </a:extLst>
            </p:cNvPr>
            <p:cNvSpPr/>
            <p:nvPr/>
          </p:nvSpPr>
          <p:spPr>
            <a:xfrm flipV="1">
              <a:off x="0" y="5224105"/>
              <a:ext cx="746972" cy="1613706"/>
            </a:xfrm>
            <a:custGeom>
              <a:avLst/>
              <a:gdLst>
                <a:gd name="connsiteX0" fmla="*/ 0 w 965623"/>
                <a:gd name="connsiteY0" fmla="*/ 0 h 2086065"/>
                <a:gd name="connsiteX1" fmla="*/ 0 w 965623"/>
                <a:gd name="connsiteY1" fmla="*/ 2086065 h 2086065"/>
                <a:gd name="connsiteX2" fmla="*/ 910888 w 965623"/>
                <a:gd name="connsiteY2" fmla="*/ 1175176 h 2086065"/>
                <a:gd name="connsiteX3" fmla="*/ 910888 w 965623"/>
                <a:gd name="connsiteY3" fmla="*/ 910888 h 2086065"/>
                <a:gd name="connsiteX4" fmla="*/ 0 w 965623"/>
                <a:gd name="connsiteY4" fmla="*/ 0 h 20860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5623" h="2086065">
                  <a:moveTo>
                    <a:pt x="0" y="0"/>
                  </a:moveTo>
                  <a:lnTo>
                    <a:pt x="0" y="2086065"/>
                  </a:lnTo>
                  <a:lnTo>
                    <a:pt x="910888" y="1175176"/>
                  </a:lnTo>
                  <a:cubicBezTo>
                    <a:pt x="983869" y="1102195"/>
                    <a:pt x="983869" y="983869"/>
                    <a:pt x="910888" y="910888"/>
                  </a:cubicBez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2" name="Title 1">
            <a:extLst>
              <a:ext uri="{FF2B5EF4-FFF2-40B4-BE49-F238E27FC236}">
                <a16:creationId xmlns:a16="http://schemas.microsoft.com/office/drawing/2014/main" id="{601B9BBC-66EB-A239-1EA0-53C4D45BA373}"/>
              </a:ext>
            </a:extLst>
          </p:cNvPr>
          <p:cNvSpPr>
            <a:spLocks noGrp="1"/>
          </p:cNvSpPr>
          <p:nvPr>
            <p:ph type="title"/>
          </p:nvPr>
        </p:nvSpPr>
        <p:spPr>
          <a:xfrm>
            <a:off x="179389" y="474958"/>
            <a:ext cx="4581896" cy="249299"/>
          </a:xfrm>
        </p:spPr>
        <p:txBody>
          <a:bodyPr wrap="square" anchor="ctr">
            <a:spAutoFit/>
          </a:bodyPr>
          <a:lstStyle>
            <a:lvl1pPr>
              <a:defRPr sz="1800" b="1">
                <a:solidFill>
                  <a:schemeClr val="bg1"/>
                </a:solidFill>
              </a:defRPr>
            </a:lvl1pPr>
          </a:lstStyle>
          <a:p>
            <a:r>
              <a:rPr lang="en-US" dirty="0"/>
              <a:t>Click to edit Master title style</a:t>
            </a:r>
          </a:p>
        </p:txBody>
      </p:sp>
      <p:grpSp>
        <p:nvGrpSpPr>
          <p:cNvPr id="14" name="Group 13">
            <a:extLst>
              <a:ext uri="{FF2B5EF4-FFF2-40B4-BE49-F238E27FC236}">
                <a16:creationId xmlns:a16="http://schemas.microsoft.com/office/drawing/2014/main" id="{0EC98017-F40F-1AC8-5246-A5B80B377724}"/>
              </a:ext>
            </a:extLst>
          </p:cNvPr>
          <p:cNvGrpSpPr/>
          <p:nvPr userDrawn="1"/>
        </p:nvGrpSpPr>
        <p:grpSpPr>
          <a:xfrm rot="16200000">
            <a:off x="4628201" y="7939724"/>
            <a:ext cx="1585685" cy="3918490"/>
            <a:chOff x="0" y="4230451"/>
            <a:chExt cx="1276610" cy="3154712"/>
          </a:xfrm>
        </p:grpSpPr>
        <p:sp>
          <p:nvSpPr>
            <p:cNvPr id="15" name="Freeform: Shape 14">
              <a:extLst>
                <a:ext uri="{FF2B5EF4-FFF2-40B4-BE49-F238E27FC236}">
                  <a16:creationId xmlns:a16="http://schemas.microsoft.com/office/drawing/2014/main" id="{19752BBB-C79A-0E92-D30B-2A3C95FA21D3}"/>
                </a:ext>
              </a:extLst>
            </p:cNvPr>
            <p:cNvSpPr/>
            <p:nvPr/>
          </p:nvSpPr>
          <p:spPr>
            <a:xfrm flipV="1">
              <a:off x="0" y="4230451"/>
              <a:ext cx="831179" cy="1748099"/>
            </a:xfrm>
            <a:custGeom>
              <a:avLst/>
              <a:gdLst>
                <a:gd name="connsiteX0" fmla="*/ 0 w 1074479"/>
                <a:gd name="connsiteY0" fmla="*/ 0 h 2259797"/>
                <a:gd name="connsiteX1" fmla="*/ 0 w 1074479"/>
                <a:gd name="connsiteY1" fmla="*/ 2259797 h 2259797"/>
                <a:gd name="connsiteX2" fmla="*/ 1019744 w 1074479"/>
                <a:gd name="connsiteY2" fmla="*/ 1240052 h 2259797"/>
                <a:gd name="connsiteX3" fmla="*/ 1019744 w 1074479"/>
                <a:gd name="connsiteY3" fmla="*/ 975764 h 2259797"/>
                <a:gd name="connsiteX4" fmla="*/ 90640 w 1074479"/>
                <a:gd name="connsiteY4" fmla="*/ 46660 h 2259797"/>
                <a:gd name="connsiteX5" fmla="*/ 28819 w 1074479"/>
                <a:gd name="connsiteY5" fmla="*/ 5608 h 2259797"/>
                <a:gd name="connsiteX6" fmla="*/ 0 w 1074479"/>
                <a:gd name="connsiteY6" fmla="*/ 0 h 2259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74479" h="2259797">
                  <a:moveTo>
                    <a:pt x="0" y="0"/>
                  </a:moveTo>
                  <a:lnTo>
                    <a:pt x="0" y="2259797"/>
                  </a:lnTo>
                  <a:lnTo>
                    <a:pt x="1019744" y="1240052"/>
                  </a:lnTo>
                  <a:cubicBezTo>
                    <a:pt x="1092725" y="1167071"/>
                    <a:pt x="1092725" y="1048745"/>
                    <a:pt x="1019744" y="975764"/>
                  </a:cubicBezTo>
                  <a:lnTo>
                    <a:pt x="90640" y="46660"/>
                  </a:lnTo>
                  <a:cubicBezTo>
                    <a:pt x="72395" y="28415"/>
                    <a:pt x="51315" y="14731"/>
                    <a:pt x="28819" y="5608"/>
                  </a:cubicBezTo>
                  <a:lnTo>
                    <a:pt x="0" y="0"/>
                  </a:lnTo>
                  <a:close/>
                </a:path>
              </a:pathLst>
            </a:custGeom>
            <a:solidFill>
              <a:srgbClr val="2C0A53">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sp>
          <p:nvSpPr>
            <p:cNvPr id="16" name="Freeform: Shape 15">
              <a:extLst>
                <a:ext uri="{FF2B5EF4-FFF2-40B4-BE49-F238E27FC236}">
                  <a16:creationId xmlns:a16="http://schemas.microsoft.com/office/drawing/2014/main" id="{99052CFA-A8E6-0BEC-D5F6-3F210A707544}"/>
                </a:ext>
              </a:extLst>
            </p:cNvPr>
            <p:cNvSpPr/>
            <p:nvPr/>
          </p:nvSpPr>
          <p:spPr>
            <a:xfrm flipV="1">
              <a:off x="1" y="4613243"/>
              <a:ext cx="1276609" cy="2771920"/>
            </a:xfrm>
            <a:custGeom>
              <a:avLst/>
              <a:gdLst>
                <a:gd name="connsiteX0" fmla="*/ 0 w 1650294"/>
                <a:gd name="connsiteY0" fmla="*/ 0 h 3583307"/>
                <a:gd name="connsiteX1" fmla="*/ 0 w 1650294"/>
                <a:gd name="connsiteY1" fmla="*/ 276495 h 3583307"/>
                <a:gd name="connsiteX2" fmla="*/ 1308095 w 1650294"/>
                <a:gd name="connsiteY2" fmla="*/ 1584590 h 3583307"/>
                <a:gd name="connsiteX3" fmla="*/ 1308095 w 1650294"/>
                <a:gd name="connsiteY3" fmla="*/ 2008058 h 3583307"/>
                <a:gd name="connsiteX4" fmla="*/ 0 w 1650294"/>
                <a:gd name="connsiteY4" fmla="*/ 3316153 h 3583307"/>
                <a:gd name="connsiteX5" fmla="*/ 0 w 1650294"/>
                <a:gd name="connsiteY5" fmla="*/ 3583307 h 3583307"/>
                <a:gd name="connsiteX6" fmla="*/ 1550338 w 1650294"/>
                <a:gd name="connsiteY6" fmla="*/ 2032970 h 3583307"/>
                <a:gd name="connsiteX7" fmla="*/ 1550338 w 1650294"/>
                <a:gd name="connsiteY7" fmla="*/ 1550337 h 3583307"/>
                <a:gd name="connsiteX8" fmla="*/ 0 w 1650294"/>
                <a:gd name="connsiteY8" fmla="*/ 0 h 3583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50294" h="3583307">
                  <a:moveTo>
                    <a:pt x="0" y="0"/>
                  </a:moveTo>
                  <a:lnTo>
                    <a:pt x="0" y="276495"/>
                  </a:lnTo>
                  <a:lnTo>
                    <a:pt x="1308095" y="1584590"/>
                  </a:lnTo>
                  <a:cubicBezTo>
                    <a:pt x="1425032" y="1701527"/>
                    <a:pt x="1425032" y="1891121"/>
                    <a:pt x="1308095" y="2008058"/>
                  </a:cubicBezTo>
                  <a:lnTo>
                    <a:pt x="0" y="3316153"/>
                  </a:lnTo>
                  <a:lnTo>
                    <a:pt x="0" y="3583307"/>
                  </a:lnTo>
                  <a:lnTo>
                    <a:pt x="1550338" y="2032970"/>
                  </a:lnTo>
                  <a:cubicBezTo>
                    <a:pt x="1683613" y="1899695"/>
                    <a:pt x="1683613" y="1683613"/>
                    <a:pt x="1550338" y="1550337"/>
                  </a:cubicBezTo>
                  <a:lnTo>
                    <a:pt x="0" y="0"/>
                  </a:lnTo>
                  <a:close/>
                </a:path>
              </a:pathLst>
            </a:custGeom>
            <a:solidFill>
              <a:srgbClr val="5C00AD">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sp>
          <p:nvSpPr>
            <p:cNvPr id="17" name="Freeform: Shape 16">
              <a:extLst>
                <a:ext uri="{FF2B5EF4-FFF2-40B4-BE49-F238E27FC236}">
                  <a16:creationId xmlns:a16="http://schemas.microsoft.com/office/drawing/2014/main" id="{C1868860-B84B-A533-E2F5-49369DE93C8D}"/>
                </a:ext>
              </a:extLst>
            </p:cNvPr>
            <p:cNvSpPr/>
            <p:nvPr/>
          </p:nvSpPr>
          <p:spPr>
            <a:xfrm flipV="1">
              <a:off x="0" y="5224105"/>
              <a:ext cx="746972" cy="1613706"/>
            </a:xfrm>
            <a:custGeom>
              <a:avLst/>
              <a:gdLst>
                <a:gd name="connsiteX0" fmla="*/ 0 w 965623"/>
                <a:gd name="connsiteY0" fmla="*/ 0 h 2086065"/>
                <a:gd name="connsiteX1" fmla="*/ 0 w 965623"/>
                <a:gd name="connsiteY1" fmla="*/ 2086065 h 2086065"/>
                <a:gd name="connsiteX2" fmla="*/ 910888 w 965623"/>
                <a:gd name="connsiteY2" fmla="*/ 1175176 h 2086065"/>
                <a:gd name="connsiteX3" fmla="*/ 910888 w 965623"/>
                <a:gd name="connsiteY3" fmla="*/ 910888 h 2086065"/>
                <a:gd name="connsiteX4" fmla="*/ 0 w 965623"/>
                <a:gd name="connsiteY4" fmla="*/ 0 h 20860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5623" h="2086065">
                  <a:moveTo>
                    <a:pt x="0" y="0"/>
                  </a:moveTo>
                  <a:lnTo>
                    <a:pt x="0" y="2086065"/>
                  </a:lnTo>
                  <a:lnTo>
                    <a:pt x="910888" y="1175176"/>
                  </a:lnTo>
                  <a:cubicBezTo>
                    <a:pt x="983869" y="1102195"/>
                    <a:pt x="983869" y="983869"/>
                    <a:pt x="910888" y="910888"/>
                  </a:cubicBez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18" name="Rectangle 17">
            <a:extLst>
              <a:ext uri="{FF2B5EF4-FFF2-40B4-BE49-F238E27FC236}">
                <a16:creationId xmlns:a16="http://schemas.microsoft.com/office/drawing/2014/main" id="{D80CC073-886F-5682-13D8-490D66CF9974}"/>
              </a:ext>
            </a:extLst>
          </p:cNvPr>
          <p:cNvSpPr/>
          <p:nvPr userDrawn="1"/>
        </p:nvSpPr>
        <p:spPr>
          <a:xfrm>
            <a:off x="0" y="8703704"/>
            <a:ext cx="7559675" cy="1988109"/>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2" name="Group 21">
            <a:extLst>
              <a:ext uri="{FF2B5EF4-FFF2-40B4-BE49-F238E27FC236}">
                <a16:creationId xmlns:a16="http://schemas.microsoft.com/office/drawing/2014/main" id="{A66A8B56-7ABF-CFD5-1B53-A415E17D1687}"/>
              </a:ext>
            </a:extLst>
          </p:cNvPr>
          <p:cNvGrpSpPr/>
          <p:nvPr userDrawn="1"/>
        </p:nvGrpSpPr>
        <p:grpSpPr>
          <a:xfrm>
            <a:off x="4940672" y="302175"/>
            <a:ext cx="2438400" cy="594865"/>
            <a:chOff x="874063" y="3389711"/>
            <a:chExt cx="5811550" cy="1417062"/>
          </a:xfrm>
        </p:grpSpPr>
        <p:sp>
          <p:nvSpPr>
            <p:cNvPr id="23" name="Oval 22">
              <a:extLst>
                <a:ext uri="{FF2B5EF4-FFF2-40B4-BE49-F238E27FC236}">
                  <a16:creationId xmlns:a16="http://schemas.microsoft.com/office/drawing/2014/main" id="{B80B5A59-0595-E2D9-D6DB-F4D78B31B27E}"/>
                </a:ext>
              </a:extLst>
            </p:cNvPr>
            <p:cNvSpPr/>
            <p:nvPr/>
          </p:nvSpPr>
          <p:spPr>
            <a:xfrm>
              <a:off x="899160" y="3398520"/>
              <a:ext cx="1394460" cy="139446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4" name="Graphic 23">
              <a:extLst>
                <a:ext uri="{FF2B5EF4-FFF2-40B4-BE49-F238E27FC236}">
                  <a16:creationId xmlns:a16="http://schemas.microsoft.com/office/drawing/2014/main" id="{FCBF3BD2-1E13-1B9E-28AE-3E275A35516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74063" y="3389711"/>
              <a:ext cx="5811550" cy="1417062"/>
            </a:xfrm>
            <a:prstGeom prst="rect">
              <a:avLst/>
            </a:prstGeom>
          </p:spPr>
        </p:pic>
      </p:grpSp>
      <p:grpSp>
        <p:nvGrpSpPr>
          <p:cNvPr id="25" name="Graphic 18">
            <a:extLst>
              <a:ext uri="{FF2B5EF4-FFF2-40B4-BE49-F238E27FC236}">
                <a16:creationId xmlns:a16="http://schemas.microsoft.com/office/drawing/2014/main" id="{C54FDED8-75AE-7BE2-FF7A-CDB7B6A59C67}"/>
              </a:ext>
            </a:extLst>
          </p:cNvPr>
          <p:cNvGrpSpPr/>
          <p:nvPr userDrawn="1"/>
        </p:nvGrpSpPr>
        <p:grpSpPr>
          <a:xfrm>
            <a:off x="179387" y="10230988"/>
            <a:ext cx="1083182" cy="278261"/>
            <a:chOff x="2899648" y="9905417"/>
            <a:chExt cx="1761739" cy="452577"/>
          </a:xfrm>
          <a:solidFill>
            <a:schemeClr val="tx1"/>
          </a:solidFill>
        </p:grpSpPr>
        <p:sp>
          <p:nvSpPr>
            <p:cNvPr id="26" name="Freeform: Shape 25">
              <a:extLst>
                <a:ext uri="{FF2B5EF4-FFF2-40B4-BE49-F238E27FC236}">
                  <a16:creationId xmlns:a16="http://schemas.microsoft.com/office/drawing/2014/main" id="{5CF418E9-0170-2202-2BE3-373B49DB9211}"/>
                </a:ext>
              </a:extLst>
            </p:cNvPr>
            <p:cNvSpPr/>
            <p:nvPr/>
          </p:nvSpPr>
          <p:spPr>
            <a:xfrm>
              <a:off x="3235879" y="10026527"/>
              <a:ext cx="305296" cy="331436"/>
            </a:xfrm>
            <a:custGeom>
              <a:avLst/>
              <a:gdLst>
                <a:gd name="connsiteX0" fmla="*/ 289365 w 305296"/>
                <a:gd name="connsiteY0" fmla="*/ 23572 h 331436"/>
                <a:gd name="connsiteX1" fmla="*/ 163800 w 305296"/>
                <a:gd name="connsiteY1" fmla="*/ 0 h 331436"/>
                <a:gd name="connsiteX2" fmla="*/ 0 w 305296"/>
                <a:gd name="connsiteY2" fmla="*/ 165718 h 331436"/>
                <a:gd name="connsiteX3" fmla="*/ 162532 w 305296"/>
                <a:gd name="connsiteY3" fmla="*/ 331436 h 331436"/>
                <a:gd name="connsiteX4" fmla="*/ 289365 w 305296"/>
                <a:gd name="connsiteY4" fmla="*/ 305946 h 331436"/>
                <a:gd name="connsiteX5" fmla="*/ 305296 w 305296"/>
                <a:gd name="connsiteY5" fmla="*/ 280455 h 331436"/>
                <a:gd name="connsiteX6" fmla="*/ 305296 w 305296"/>
                <a:gd name="connsiteY6" fmla="*/ 49063 h 331436"/>
                <a:gd name="connsiteX7" fmla="*/ 289365 w 305296"/>
                <a:gd name="connsiteY7" fmla="*/ 23572 h 331436"/>
                <a:gd name="connsiteX8" fmla="*/ 222422 w 305296"/>
                <a:gd name="connsiteY8" fmla="*/ 232011 h 331436"/>
                <a:gd name="connsiteX9" fmla="*/ 206490 w 305296"/>
                <a:gd name="connsiteY9" fmla="*/ 249211 h 331436"/>
                <a:gd name="connsiteX10" fmla="*/ 163150 w 305296"/>
                <a:gd name="connsiteY10" fmla="*/ 254934 h 331436"/>
                <a:gd name="connsiteX11" fmla="*/ 84112 w 305296"/>
                <a:gd name="connsiteY11" fmla="*/ 165687 h 331436"/>
                <a:gd name="connsiteX12" fmla="*/ 163150 w 305296"/>
                <a:gd name="connsiteY12" fmla="*/ 76440 h 331436"/>
                <a:gd name="connsiteX13" fmla="*/ 206490 w 305296"/>
                <a:gd name="connsiteY13" fmla="*/ 82163 h 331436"/>
                <a:gd name="connsiteX14" fmla="*/ 222422 w 305296"/>
                <a:gd name="connsiteY14" fmla="*/ 99363 h 331436"/>
                <a:gd name="connsiteX15" fmla="*/ 222422 w 305296"/>
                <a:gd name="connsiteY15" fmla="*/ 232011 h 331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05296" h="331436">
                  <a:moveTo>
                    <a:pt x="289365" y="23572"/>
                  </a:moveTo>
                  <a:cubicBezTo>
                    <a:pt x="247293" y="7641"/>
                    <a:pt x="207789" y="0"/>
                    <a:pt x="163800" y="0"/>
                  </a:cubicBezTo>
                  <a:cubicBezTo>
                    <a:pt x="67562" y="0"/>
                    <a:pt x="0" y="64375"/>
                    <a:pt x="0" y="165718"/>
                  </a:cubicBezTo>
                  <a:cubicBezTo>
                    <a:pt x="0" y="268329"/>
                    <a:pt x="58652" y="331436"/>
                    <a:pt x="162532" y="331436"/>
                  </a:cubicBezTo>
                  <a:cubicBezTo>
                    <a:pt x="204603" y="331436"/>
                    <a:pt x="245406" y="324414"/>
                    <a:pt x="289365" y="305946"/>
                  </a:cubicBezTo>
                  <a:cubicBezTo>
                    <a:pt x="299573" y="301491"/>
                    <a:pt x="305296" y="294469"/>
                    <a:pt x="305296" y="280455"/>
                  </a:cubicBezTo>
                  <a:lnTo>
                    <a:pt x="305296" y="49063"/>
                  </a:lnTo>
                  <a:cubicBezTo>
                    <a:pt x="305296" y="34400"/>
                    <a:pt x="299542" y="27408"/>
                    <a:pt x="289365" y="23572"/>
                  </a:cubicBezTo>
                  <a:close/>
                  <a:moveTo>
                    <a:pt x="222422" y="232011"/>
                  </a:moveTo>
                  <a:cubicBezTo>
                    <a:pt x="222422" y="241570"/>
                    <a:pt x="217317" y="246025"/>
                    <a:pt x="206490" y="249211"/>
                  </a:cubicBezTo>
                  <a:cubicBezTo>
                    <a:pt x="192477" y="253047"/>
                    <a:pt x="180350" y="254934"/>
                    <a:pt x="163150" y="254934"/>
                  </a:cubicBezTo>
                  <a:cubicBezTo>
                    <a:pt x="122347" y="254934"/>
                    <a:pt x="84112" y="230712"/>
                    <a:pt x="84112" y="165687"/>
                  </a:cubicBezTo>
                  <a:cubicBezTo>
                    <a:pt x="84112" y="100662"/>
                    <a:pt x="122347" y="76440"/>
                    <a:pt x="163150" y="76440"/>
                  </a:cubicBezTo>
                  <a:cubicBezTo>
                    <a:pt x="180350" y="76440"/>
                    <a:pt x="192477" y="78358"/>
                    <a:pt x="206490" y="82163"/>
                  </a:cubicBezTo>
                  <a:cubicBezTo>
                    <a:pt x="217317" y="85349"/>
                    <a:pt x="222422" y="89804"/>
                    <a:pt x="222422" y="99363"/>
                  </a:cubicBezTo>
                  <a:lnTo>
                    <a:pt x="222422" y="232011"/>
                  </a:lnTo>
                  <a:close/>
                </a:path>
              </a:pathLst>
            </a:custGeom>
            <a:solidFill>
              <a:schemeClr val="tx1"/>
            </a:solidFill>
            <a:ln w="3082"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B44AFABB-F16B-98E1-69A3-2824E95491A2}"/>
                </a:ext>
              </a:extLst>
            </p:cNvPr>
            <p:cNvSpPr/>
            <p:nvPr/>
          </p:nvSpPr>
          <p:spPr>
            <a:xfrm>
              <a:off x="2904412" y="10023991"/>
              <a:ext cx="289364" cy="327600"/>
            </a:xfrm>
            <a:custGeom>
              <a:avLst/>
              <a:gdLst>
                <a:gd name="connsiteX0" fmla="*/ 84143 w 289364"/>
                <a:gd name="connsiteY0" fmla="*/ 108984 h 327600"/>
                <a:gd name="connsiteX1" fmla="*/ 137691 w 289364"/>
                <a:gd name="connsiteY1" fmla="*/ 77121 h 327600"/>
                <a:gd name="connsiteX2" fmla="*/ 233929 w 289364"/>
                <a:gd name="connsiteY2" fmla="*/ 105797 h 327600"/>
                <a:gd name="connsiteX3" fmla="*/ 243488 w 289364"/>
                <a:gd name="connsiteY3" fmla="*/ 108334 h 327600"/>
                <a:gd name="connsiteX4" fmla="*/ 257502 w 289364"/>
                <a:gd name="connsiteY4" fmla="*/ 99425 h 327600"/>
                <a:gd name="connsiteX5" fmla="*/ 277269 w 289364"/>
                <a:gd name="connsiteY5" fmla="*/ 57353 h 327600"/>
                <a:gd name="connsiteX6" fmla="*/ 279806 w 289364"/>
                <a:gd name="connsiteY6" fmla="*/ 46526 h 327600"/>
                <a:gd name="connsiteX7" fmla="*/ 272165 w 289364"/>
                <a:gd name="connsiteY7" fmla="*/ 33781 h 327600"/>
                <a:gd name="connsiteX8" fmla="*/ 140228 w 289364"/>
                <a:gd name="connsiteY8" fmla="*/ 0 h 327600"/>
                <a:gd name="connsiteX9" fmla="*/ 0 w 289364"/>
                <a:gd name="connsiteY9" fmla="*/ 114737 h 327600"/>
                <a:gd name="connsiteX10" fmla="*/ 205253 w 289364"/>
                <a:gd name="connsiteY10" fmla="*/ 291283 h 327600"/>
                <a:gd name="connsiteX11" fmla="*/ 201417 w 289364"/>
                <a:gd name="connsiteY11" fmla="*/ 314855 h 327600"/>
                <a:gd name="connsiteX12" fmla="*/ 200767 w 289364"/>
                <a:gd name="connsiteY12" fmla="*/ 318691 h 327600"/>
                <a:gd name="connsiteX13" fmla="*/ 210326 w 289364"/>
                <a:gd name="connsiteY13" fmla="*/ 327600 h 327600"/>
                <a:gd name="connsiteX14" fmla="*/ 267679 w 289364"/>
                <a:gd name="connsiteY14" fmla="*/ 327600 h 327600"/>
                <a:gd name="connsiteX15" fmla="*/ 284260 w 289364"/>
                <a:gd name="connsiteY15" fmla="*/ 314855 h 327600"/>
                <a:gd name="connsiteX16" fmla="*/ 289365 w 289364"/>
                <a:gd name="connsiteY16" fmla="*/ 278538 h 327600"/>
                <a:gd name="connsiteX17" fmla="*/ 84143 w 289364"/>
                <a:gd name="connsiteY17" fmla="*/ 108984 h 32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89364" h="327600">
                  <a:moveTo>
                    <a:pt x="84143" y="108984"/>
                  </a:moveTo>
                  <a:cubicBezTo>
                    <a:pt x="84143" y="89464"/>
                    <a:pt x="103910" y="77121"/>
                    <a:pt x="137691" y="77121"/>
                  </a:cubicBezTo>
                  <a:cubicBezTo>
                    <a:pt x="170204" y="77121"/>
                    <a:pt x="201417" y="87948"/>
                    <a:pt x="233929" y="105797"/>
                  </a:cubicBezTo>
                  <a:cubicBezTo>
                    <a:pt x="237116" y="107715"/>
                    <a:pt x="240302" y="108334"/>
                    <a:pt x="243488" y="108334"/>
                  </a:cubicBezTo>
                  <a:cubicBezTo>
                    <a:pt x="249211" y="108334"/>
                    <a:pt x="254687" y="104684"/>
                    <a:pt x="257502" y="99425"/>
                  </a:cubicBezTo>
                  <a:lnTo>
                    <a:pt x="277269" y="57353"/>
                  </a:lnTo>
                  <a:cubicBezTo>
                    <a:pt x="279094" y="53425"/>
                    <a:pt x="279806" y="49712"/>
                    <a:pt x="279806" y="46526"/>
                  </a:cubicBezTo>
                  <a:cubicBezTo>
                    <a:pt x="279806" y="41422"/>
                    <a:pt x="277145" y="36689"/>
                    <a:pt x="272165" y="33781"/>
                  </a:cubicBezTo>
                  <a:cubicBezTo>
                    <a:pt x="232661" y="10827"/>
                    <a:pt x="185485" y="0"/>
                    <a:pt x="140228" y="0"/>
                  </a:cubicBezTo>
                  <a:cubicBezTo>
                    <a:pt x="54817" y="0"/>
                    <a:pt x="0" y="45907"/>
                    <a:pt x="0" y="114737"/>
                  </a:cubicBezTo>
                  <a:cubicBezTo>
                    <a:pt x="0" y="249861"/>
                    <a:pt x="205253" y="197550"/>
                    <a:pt x="205253" y="291283"/>
                  </a:cubicBezTo>
                  <a:cubicBezTo>
                    <a:pt x="205253" y="300842"/>
                    <a:pt x="203984" y="306565"/>
                    <a:pt x="201417" y="314855"/>
                  </a:cubicBezTo>
                  <a:cubicBezTo>
                    <a:pt x="201046" y="316092"/>
                    <a:pt x="200767" y="317392"/>
                    <a:pt x="200767" y="318691"/>
                  </a:cubicBezTo>
                  <a:cubicBezTo>
                    <a:pt x="200767" y="323795"/>
                    <a:pt x="203953" y="327600"/>
                    <a:pt x="210326" y="327600"/>
                  </a:cubicBezTo>
                  <a:lnTo>
                    <a:pt x="267679" y="327600"/>
                  </a:lnTo>
                  <a:cubicBezTo>
                    <a:pt x="277238" y="327600"/>
                    <a:pt x="281074" y="324414"/>
                    <a:pt x="284260" y="314855"/>
                  </a:cubicBezTo>
                  <a:cubicBezTo>
                    <a:pt x="288096" y="304028"/>
                    <a:pt x="289365" y="289365"/>
                    <a:pt x="289365" y="278538"/>
                  </a:cubicBezTo>
                  <a:cubicBezTo>
                    <a:pt x="289365" y="133824"/>
                    <a:pt x="84143" y="168657"/>
                    <a:pt x="84143" y="108984"/>
                  </a:cubicBezTo>
                  <a:close/>
                </a:path>
              </a:pathLst>
            </a:custGeom>
            <a:solidFill>
              <a:schemeClr val="tx1"/>
            </a:solidFill>
            <a:ln w="3082"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5B19E0E3-94E7-F4A3-84BF-539885762E4E}"/>
                </a:ext>
              </a:extLst>
            </p:cNvPr>
            <p:cNvSpPr/>
            <p:nvPr/>
          </p:nvSpPr>
          <p:spPr>
            <a:xfrm>
              <a:off x="3618945" y="10026527"/>
              <a:ext cx="290014" cy="325063"/>
            </a:xfrm>
            <a:custGeom>
              <a:avLst/>
              <a:gdLst>
                <a:gd name="connsiteX0" fmla="*/ 144033 w 290014"/>
                <a:gd name="connsiteY0" fmla="*/ 0 h 325063"/>
                <a:gd name="connsiteX1" fmla="*/ 15932 w 290014"/>
                <a:gd name="connsiteY1" fmla="*/ 22954 h 325063"/>
                <a:gd name="connsiteX2" fmla="*/ 0 w 290014"/>
                <a:gd name="connsiteY2" fmla="*/ 48444 h 325063"/>
                <a:gd name="connsiteX3" fmla="*/ 0 w 290014"/>
                <a:gd name="connsiteY3" fmla="*/ 312318 h 325063"/>
                <a:gd name="connsiteX4" fmla="*/ 12745 w 290014"/>
                <a:gd name="connsiteY4" fmla="*/ 325064 h 325063"/>
                <a:gd name="connsiteX5" fmla="*/ 70098 w 290014"/>
                <a:gd name="connsiteY5" fmla="*/ 325064 h 325063"/>
                <a:gd name="connsiteX6" fmla="*/ 82844 w 290014"/>
                <a:gd name="connsiteY6" fmla="*/ 312318 h 325063"/>
                <a:gd name="connsiteX7" fmla="*/ 82844 w 290014"/>
                <a:gd name="connsiteY7" fmla="*/ 98156 h 325063"/>
                <a:gd name="connsiteX8" fmla="*/ 98156 w 290014"/>
                <a:gd name="connsiteY8" fmla="*/ 81575 h 325063"/>
                <a:gd name="connsiteX9" fmla="*/ 145332 w 290014"/>
                <a:gd name="connsiteY9" fmla="*/ 76471 h 325063"/>
                <a:gd name="connsiteX10" fmla="*/ 207171 w 290014"/>
                <a:gd name="connsiteY10" fmla="*/ 130638 h 325063"/>
                <a:gd name="connsiteX11" fmla="*/ 207171 w 290014"/>
                <a:gd name="connsiteY11" fmla="*/ 312287 h 325063"/>
                <a:gd name="connsiteX12" fmla="*/ 219916 w 290014"/>
                <a:gd name="connsiteY12" fmla="*/ 325033 h 325063"/>
                <a:gd name="connsiteX13" fmla="*/ 277269 w 290014"/>
                <a:gd name="connsiteY13" fmla="*/ 325033 h 325063"/>
                <a:gd name="connsiteX14" fmla="*/ 290014 w 290014"/>
                <a:gd name="connsiteY14" fmla="*/ 312287 h 325063"/>
                <a:gd name="connsiteX15" fmla="*/ 290014 w 290014"/>
                <a:gd name="connsiteY15" fmla="*/ 119811 h 325063"/>
                <a:gd name="connsiteX16" fmla="*/ 144033 w 290014"/>
                <a:gd name="connsiteY16" fmla="*/ 0 h 3250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90014" h="325063">
                  <a:moveTo>
                    <a:pt x="144033" y="0"/>
                  </a:moveTo>
                  <a:cubicBezTo>
                    <a:pt x="106416" y="0"/>
                    <a:pt x="62457" y="6373"/>
                    <a:pt x="15932" y="22954"/>
                  </a:cubicBezTo>
                  <a:cubicBezTo>
                    <a:pt x="7022" y="26140"/>
                    <a:pt x="0" y="33781"/>
                    <a:pt x="0" y="48444"/>
                  </a:cubicBezTo>
                  <a:lnTo>
                    <a:pt x="0" y="312318"/>
                  </a:lnTo>
                  <a:cubicBezTo>
                    <a:pt x="0" y="319959"/>
                    <a:pt x="5104" y="325064"/>
                    <a:pt x="12745" y="325064"/>
                  </a:cubicBezTo>
                  <a:lnTo>
                    <a:pt x="70098" y="325064"/>
                  </a:lnTo>
                  <a:cubicBezTo>
                    <a:pt x="77739" y="325064"/>
                    <a:pt x="82844" y="319959"/>
                    <a:pt x="82844" y="312318"/>
                  </a:cubicBezTo>
                  <a:lnTo>
                    <a:pt x="82844" y="98156"/>
                  </a:lnTo>
                  <a:cubicBezTo>
                    <a:pt x="82844" y="88597"/>
                    <a:pt x="87948" y="84143"/>
                    <a:pt x="98156" y="81575"/>
                  </a:cubicBezTo>
                  <a:cubicBezTo>
                    <a:pt x="114737" y="77739"/>
                    <a:pt x="125565" y="76471"/>
                    <a:pt x="145332" y="76471"/>
                  </a:cubicBezTo>
                  <a:cubicBezTo>
                    <a:pt x="179762" y="76471"/>
                    <a:pt x="207171" y="92402"/>
                    <a:pt x="207171" y="130638"/>
                  </a:cubicBezTo>
                  <a:lnTo>
                    <a:pt x="207171" y="312287"/>
                  </a:lnTo>
                  <a:cubicBezTo>
                    <a:pt x="207171" y="319928"/>
                    <a:pt x="212275" y="325033"/>
                    <a:pt x="219916" y="325033"/>
                  </a:cubicBezTo>
                  <a:lnTo>
                    <a:pt x="277269" y="325033"/>
                  </a:lnTo>
                  <a:cubicBezTo>
                    <a:pt x="284910" y="325033"/>
                    <a:pt x="290014" y="319928"/>
                    <a:pt x="290014" y="312287"/>
                  </a:cubicBezTo>
                  <a:lnTo>
                    <a:pt x="290014" y="119811"/>
                  </a:lnTo>
                  <a:cubicBezTo>
                    <a:pt x="289983" y="42071"/>
                    <a:pt x="242189" y="0"/>
                    <a:pt x="144033" y="0"/>
                  </a:cubicBezTo>
                  <a:close/>
                </a:path>
              </a:pathLst>
            </a:custGeom>
            <a:solidFill>
              <a:schemeClr val="tx1"/>
            </a:solidFill>
            <a:ln w="3082"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9CE725C0-D34A-FA7E-36C7-4DAB62FD8F14}"/>
                </a:ext>
              </a:extLst>
            </p:cNvPr>
            <p:cNvSpPr/>
            <p:nvPr/>
          </p:nvSpPr>
          <p:spPr>
            <a:xfrm>
              <a:off x="3970118" y="10026527"/>
              <a:ext cx="320608" cy="331436"/>
            </a:xfrm>
            <a:custGeom>
              <a:avLst/>
              <a:gdLst>
                <a:gd name="connsiteX0" fmla="*/ 158077 w 320608"/>
                <a:gd name="connsiteY0" fmla="*/ 0 h 331436"/>
                <a:gd name="connsiteX1" fmla="*/ 0 w 320608"/>
                <a:gd name="connsiteY1" fmla="*/ 165718 h 331436"/>
                <a:gd name="connsiteX2" fmla="*/ 162532 w 320608"/>
                <a:gd name="connsiteY2" fmla="*/ 331436 h 331436"/>
                <a:gd name="connsiteX3" fmla="*/ 320609 w 320608"/>
                <a:gd name="connsiteY3" fmla="*/ 165718 h 331436"/>
                <a:gd name="connsiteX4" fmla="*/ 158077 w 320608"/>
                <a:gd name="connsiteY4" fmla="*/ 0 h 331436"/>
                <a:gd name="connsiteX5" fmla="*/ 162563 w 320608"/>
                <a:gd name="connsiteY5" fmla="*/ 254934 h 331436"/>
                <a:gd name="connsiteX6" fmla="*/ 84174 w 320608"/>
                <a:gd name="connsiteY6" fmla="*/ 165687 h 331436"/>
                <a:gd name="connsiteX7" fmla="*/ 158108 w 320608"/>
                <a:gd name="connsiteY7" fmla="*/ 76440 h 331436"/>
                <a:gd name="connsiteX8" fmla="*/ 236497 w 320608"/>
                <a:gd name="connsiteY8" fmla="*/ 165687 h 331436"/>
                <a:gd name="connsiteX9" fmla="*/ 162563 w 320608"/>
                <a:gd name="connsiteY9" fmla="*/ 254934 h 331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0608" h="331436">
                  <a:moveTo>
                    <a:pt x="158077" y="0"/>
                  </a:moveTo>
                  <a:cubicBezTo>
                    <a:pt x="62457" y="0"/>
                    <a:pt x="0" y="69480"/>
                    <a:pt x="0" y="165718"/>
                  </a:cubicBezTo>
                  <a:cubicBezTo>
                    <a:pt x="0" y="261956"/>
                    <a:pt x="62457" y="331436"/>
                    <a:pt x="162532" y="331436"/>
                  </a:cubicBezTo>
                  <a:cubicBezTo>
                    <a:pt x="258151" y="331436"/>
                    <a:pt x="320609" y="261956"/>
                    <a:pt x="320609" y="165718"/>
                  </a:cubicBezTo>
                  <a:cubicBezTo>
                    <a:pt x="320609" y="69480"/>
                    <a:pt x="258151" y="0"/>
                    <a:pt x="158077" y="0"/>
                  </a:cubicBezTo>
                  <a:close/>
                  <a:moveTo>
                    <a:pt x="162563" y="254934"/>
                  </a:moveTo>
                  <a:cubicBezTo>
                    <a:pt x="115387" y="254934"/>
                    <a:pt x="84174" y="224340"/>
                    <a:pt x="84174" y="165687"/>
                  </a:cubicBezTo>
                  <a:cubicBezTo>
                    <a:pt x="84174" y="107035"/>
                    <a:pt x="115418" y="76440"/>
                    <a:pt x="158108" y="76440"/>
                  </a:cubicBezTo>
                  <a:cubicBezTo>
                    <a:pt x="205284" y="76440"/>
                    <a:pt x="236497" y="107035"/>
                    <a:pt x="236497" y="165687"/>
                  </a:cubicBezTo>
                  <a:cubicBezTo>
                    <a:pt x="236497" y="224340"/>
                    <a:pt x="205253" y="254934"/>
                    <a:pt x="162563" y="254934"/>
                  </a:cubicBezTo>
                  <a:close/>
                </a:path>
              </a:pathLst>
            </a:custGeom>
            <a:solidFill>
              <a:schemeClr val="tx1"/>
            </a:solidFill>
            <a:ln w="3082"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CC5B9172-3521-E3B6-0E55-6F160B9494BF}"/>
                </a:ext>
              </a:extLst>
            </p:cNvPr>
            <p:cNvSpPr/>
            <p:nvPr/>
          </p:nvSpPr>
          <p:spPr>
            <a:xfrm>
              <a:off x="4575668" y="10032900"/>
              <a:ext cx="82843" cy="318690"/>
            </a:xfrm>
            <a:custGeom>
              <a:avLst/>
              <a:gdLst>
                <a:gd name="connsiteX0" fmla="*/ 70098 w 82843"/>
                <a:gd name="connsiteY0" fmla="*/ 0 h 318690"/>
                <a:gd name="connsiteX1" fmla="*/ 12745 w 82843"/>
                <a:gd name="connsiteY1" fmla="*/ 0 h 318690"/>
                <a:gd name="connsiteX2" fmla="*/ 0 w 82843"/>
                <a:gd name="connsiteY2" fmla="*/ 12745 h 318690"/>
                <a:gd name="connsiteX3" fmla="*/ 0 w 82843"/>
                <a:gd name="connsiteY3" fmla="*/ 305946 h 318690"/>
                <a:gd name="connsiteX4" fmla="*/ 12745 w 82843"/>
                <a:gd name="connsiteY4" fmla="*/ 318691 h 318690"/>
                <a:gd name="connsiteX5" fmla="*/ 70098 w 82843"/>
                <a:gd name="connsiteY5" fmla="*/ 318691 h 318690"/>
                <a:gd name="connsiteX6" fmla="*/ 82843 w 82843"/>
                <a:gd name="connsiteY6" fmla="*/ 305946 h 318690"/>
                <a:gd name="connsiteX7" fmla="*/ 82843 w 82843"/>
                <a:gd name="connsiteY7" fmla="*/ 12745 h 318690"/>
                <a:gd name="connsiteX8" fmla="*/ 70098 w 82843"/>
                <a:gd name="connsiteY8" fmla="*/ 0 h 318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2843" h="318690">
                  <a:moveTo>
                    <a:pt x="70098" y="0"/>
                  </a:moveTo>
                  <a:lnTo>
                    <a:pt x="12745" y="0"/>
                  </a:lnTo>
                  <a:cubicBezTo>
                    <a:pt x="5104" y="0"/>
                    <a:pt x="0" y="5104"/>
                    <a:pt x="0" y="12745"/>
                  </a:cubicBezTo>
                  <a:lnTo>
                    <a:pt x="0" y="305946"/>
                  </a:lnTo>
                  <a:cubicBezTo>
                    <a:pt x="0" y="313587"/>
                    <a:pt x="5104" y="318691"/>
                    <a:pt x="12745" y="318691"/>
                  </a:cubicBezTo>
                  <a:lnTo>
                    <a:pt x="70098" y="318691"/>
                  </a:lnTo>
                  <a:cubicBezTo>
                    <a:pt x="77739" y="318691"/>
                    <a:pt x="82843" y="313587"/>
                    <a:pt x="82843" y="305946"/>
                  </a:cubicBezTo>
                  <a:lnTo>
                    <a:pt x="82843" y="12745"/>
                  </a:lnTo>
                  <a:cubicBezTo>
                    <a:pt x="82843" y="5104"/>
                    <a:pt x="77739" y="0"/>
                    <a:pt x="70098" y="0"/>
                  </a:cubicBezTo>
                  <a:close/>
                </a:path>
              </a:pathLst>
            </a:custGeom>
            <a:solidFill>
              <a:schemeClr val="tx1"/>
            </a:solidFill>
            <a:ln w="3082"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3040CA2C-2D60-629D-790C-E8AF3F790E3A}"/>
                </a:ext>
              </a:extLst>
            </p:cNvPr>
            <p:cNvSpPr/>
            <p:nvPr/>
          </p:nvSpPr>
          <p:spPr>
            <a:xfrm>
              <a:off x="4352565" y="9905417"/>
              <a:ext cx="183567" cy="446173"/>
            </a:xfrm>
            <a:custGeom>
              <a:avLst/>
              <a:gdLst>
                <a:gd name="connsiteX0" fmla="*/ 170822 w 183567"/>
                <a:gd name="connsiteY0" fmla="*/ 4455 h 446173"/>
                <a:gd name="connsiteX1" fmla="*/ 130669 w 183567"/>
                <a:gd name="connsiteY1" fmla="*/ 0 h 446173"/>
                <a:gd name="connsiteX2" fmla="*/ 0 w 183567"/>
                <a:gd name="connsiteY2" fmla="*/ 133855 h 446173"/>
                <a:gd name="connsiteX3" fmla="*/ 0 w 183567"/>
                <a:gd name="connsiteY3" fmla="*/ 433428 h 446173"/>
                <a:gd name="connsiteX4" fmla="*/ 12745 w 183567"/>
                <a:gd name="connsiteY4" fmla="*/ 446174 h 446173"/>
                <a:gd name="connsiteX5" fmla="*/ 69480 w 183567"/>
                <a:gd name="connsiteY5" fmla="*/ 446174 h 446173"/>
                <a:gd name="connsiteX6" fmla="*/ 82225 w 183567"/>
                <a:gd name="connsiteY6" fmla="*/ 433428 h 446173"/>
                <a:gd name="connsiteX7" fmla="*/ 82225 w 183567"/>
                <a:gd name="connsiteY7" fmla="*/ 197581 h 446173"/>
                <a:gd name="connsiteX8" fmla="*/ 163181 w 183567"/>
                <a:gd name="connsiteY8" fmla="*/ 197581 h 446173"/>
                <a:gd name="connsiteX9" fmla="*/ 175927 w 183567"/>
                <a:gd name="connsiteY9" fmla="*/ 184836 h 446173"/>
                <a:gd name="connsiteX10" fmla="*/ 175927 w 183567"/>
                <a:gd name="connsiteY10" fmla="*/ 140846 h 446173"/>
                <a:gd name="connsiteX11" fmla="*/ 163181 w 183567"/>
                <a:gd name="connsiteY11" fmla="*/ 127452 h 446173"/>
                <a:gd name="connsiteX12" fmla="*/ 82225 w 183567"/>
                <a:gd name="connsiteY12" fmla="*/ 127452 h 446173"/>
                <a:gd name="connsiteX13" fmla="*/ 82225 w 183567"/>
                <a:gd name="connsiteY13" fmla="*/ 120429 h 446173"/>
                <a:gd name="connsiteX14" fmla="*/ 132587 w 183567"/>
                <a:gd name="connsiteY14" fmla="*/ 67531 h 446173"/>
                <a:gd name="connsiteX15" fmla="*/ 163831 w 183567"/>
                <a:gd name="connsiteY15" fmla="*/ 70717 h 446173"/>
                <a:gd name="connsiteX16" fmla="*/ 175927 w 183567"/>
                <a:gd name="connsiteY16" fmla="*/ 58622 h 446173"/>
                <a:gd name="connsiteX17" fmla="*/ 182299 w 183567"/>
                <a:gd name="connsiteY17" fmla="*/ 25490 h 446173"/>
                <a:gd name="connsiteX18" fmla="*/ 183567 w 183567"/>
                <a:gd name="connsiteY18" fmla="*/ 17200 h 446173"/>
                <a:gd name="connsiteX19" fmla="*/ 170822 w 183567"/>
                <a:gd name="connsiteY19" fmla="*/ 4455 h 4461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83567" h="446173">
                  <a:moveTo>
                    <a:pt x="170822" y="4455"/>
                  </a:moveTo>
                  <a:cubicBezTo>
                    <a:pt x="158077" y="1268"/>
                    <a:pt x="144249" y="0"/>
                    <a:pt x="130669" y="0"/>
                  </a:cubicBezTo>
                  <a:cubicBezTo>
                    <a:pt x="51630" y="0"/>
                    <a:pt x="0" y="42071"/>
                    <a:pt x="0" y="133855"/>
                  </a:cubicBezTo>
                  <a:lnTo>
                    <a:pt x="0" y="433428"/>
                  </a:lnTo>
                  <a:cubicBezTo>
                    <a:pt x="0" y="441069"/>
                    <a:pt x="5104" y="446174"/>
                    <a:pt x="12745" y="446174"/>
                  </a:cubicBezTo>
                  <a:lnTo>
                    <a:pt x="69480" y="446174"/>
                  </a:lnTo>
                  <a:cubicBezTo>
                    <a:pt x="77121" y="446174"/>
                    <a:pt x="82225" y="441069"/>
                    <a:pt x="82225" y="433428"/>
                  </a:cubicBezTo>
                  <a:lnTo>
                    <a:pt x="82225" y="197581"/>
                  </a:lnTo>
                  <a:lnTo>
                    <a:pt x="163181" y="197581"/>
                  </a:lnTo>
                  <a:cubicBezTo>
                    <a:pt x="171472" y="197581"/>
                    <a:pt x="175927" y="192477"/>
                    <a:pt x="175927" y="184836"/>
                  </a:cubicBezTo>
                  <a:lnTo>
                    <a:pt x="175927" y="140846"/>
                  </a:lnTo>
                  <a:cubicBezTo>
                    <a:pt x="175927" y="132556"/>
                    <a:pt x="171472" y="127452"/>
                    <a:pt x="163181" y="127452"/>
                  </a:cubicBezTo>
                  <a:lnTo>
                    <a:pt x="82225" y="127452"/>
                  </a:lnTo>
                  <a:lnTo>
                    <a:pt x="82225" y="120429"/>
                  </a:lnTo>
                  <a:cubicBezTo>
                    <a:pt x="82225" y="85380"/>
                    <a:pt x="97507" y="67531"/>
                    <a:pt x="132587" y="67531"/>
                  </a:cubicBezTo>
                  <a:cubicBezTo>
                    <a:pt x="145332" y="67531"/>
                    <a:pt x="159067" y="70717"/>
                    <a:pt x="163831" y="70717"/>
                  </a:cubicBezTo>
                  <a:cubicBezTo>
                    <a:pt x="171472" y="70717"/>
                    <a:pt x="174658" y="66262"/>
                    <a:pt x="175927" y="58622"/>
                  </a:cubicBezTo>
                  <a:lnTo>
                    <a:pt x="182299" y="25490"/>
                  </a:lnTo>
                  <a:cubicBezTo>
                    <a:pt x="182856" y="22552"/>
                    <a:pt x="183567" y="19953"/>
                    <a:pt x="183567" y="17200"/>
                  </a:cubicBezTo>
                  <a:cubicBezTo>
                    <a:pt x="183567" y="10116"/>
                    <a:pt x="179731" y="6373"/>
                    <a:pt x="170822" y="4455"/>
                  </a:cubicBezTo>
                  <a:close/>
                </a:path>
              </a:pathLst>
            </a:custGeom>
            <a:solidFill>
              <a:schemeClr val="tx1"/>
            </a:solidFill>
            <a:ln w="3082"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921B9EA0-396E-CE83-11FA-B0A35AE5D572}"/>
                </a:ext>
              </a:extLst>
            </p:cNvPr>
            <p:cNvSpPr/>
            <p:nvPr/>
          </p:nvSpPr>
          <p:spPr>
            <a:xfrm>
              <a:off x="2899648" y="10270016"/>
              <a:ext cx="88597" cy="87978"/>
            </a:xfrm>
            <a:custGeom>
              <a:avLst/>
              <a:gdLst>
                <a:gd name="connsiteX0" fmla="*/ 43340 w 88597"/>
                <a:gd name="connsiteY0" fmla="*/ 0 h 87978"/>
                <a:gd name="connsiteX1" fmla="*/ 0 w 88597"/>
                <a:gd name="connsiteY1" fmla="*/ 43989 h 87978"/>
                <a:gd name="connsiteX2" fmla="*/ 45258 w 88597"/>
                <a:gd name="connsiteY2" fmla="*/ 87979 h 87978"/>
                <a:gd name="connsiteX3" fmla="*/ 88597 w 88597"/>
                <a:gd name="connsiteY3" fmla="*/ 43989 h 87978"/>
                <a:gd name="connsiteX4" fmla="*/ 43340 w 88597"/>
                <a:gd name="connsiteY4" fmla="*/ 0 h 879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97" h="87978">
                  <a:moveTo>
                    <a:pt x="43340" y="0"/>
                  </a:moveTo>
                  <a:cubicBezTo>
                    <a:pt x="17200" y="0"/>
                    <a:pt x="0" y="16581"/>
                    <a:pt x="0" y="43989"/>
                  </a:cubicBezTo>
                  <a:cubicBezTo>
                    <a:pt x="0" y="70748"/>
                    <a:pt x="17200" y="87979"/>
                    <a:pt x="45258" y="87979"/>
                  </a:cubicBezTo>
                  <a:cubicBezTo>
                    <a:pt x="71398" y="87979"/>
                    <a:pt x="88597" y="70779"/>
                    <a:pt x="88597" y="43989"/>
                  </a:cubicBezTo>
                  <a:cubicBezTo>
                    <a:pt x="88597" y="16550"/>
                    <a:pt x="71367" y="0"/>
                    <a:pt x="43340" y="0"/>
                  </a:cubicBezTo>
                  <a:close/>
                </a:path>
              </a:pathLst>
            </a:custGeom>
            <a:solidFill>
              <a:schemeClr val="accent2"/>
            </a:solidFill>
            <a:ln w="3082"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1423C72A-F623-787C-A20A-4BDA991E899F}"/>
                </a:ext>
              </a:extLst>
            </p:cNvPr>
            <p:cNvSpPr/>
            <p:nvPr/>
          </p:nvSpPr>
          <p:spPr>
            <a:xfrm>
              <a:off x="4572791" y="9905541"/>
              <a:ext cx="88597" cy="87978"/>
            </a:xfrm>
            <a:custGeom>
              <a:avLst/>
              <a:gdLst>
                <a:gd name="connsiteX0" fmla="*/ 43340 w 88597"/>
                <a:gd name="connsiteY0" fmla="*/ 0 h 87978"/>
                <a:gd name="connsiteX1" fmla="*/ 0 w 88597"/>
                <a:gd name="connsiteY1" fmla="*/ 43989 h 87978"/>
                <a:gd name="connsiteX2" fmla="*/ 45258 w 88597"/>
                <a:gd name="connsiteY2" fmla="*/ 87979 h 87978"/>
                <a:gd name="connsiteX3" fmla="*/ 88597 w 88597"/>
                <a:gd name="connsiteY3" fmla="*/ 43989 h 87978"/>
                <a:gd name="connsiteX4" fmla="*/ 43340 w 88597"/>
                <a:gd name="connsiteY4" fmla="*/ 0 h 879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97" h="87978">
                  <a:moveTo>
                    <a:pt x="43340" y="0"/>
                  </a:moveTo>
                  <a:cubicBezTo>
                    <a:pt x="17200" y="0"/>
                    <a:pt x="0" y="16581"/>
                    <a:pt x="0" y="43989"/>
                  </a:cubicBezTo>
                  <a:cubicBezTo>
                    <a:pt x="0" y="70748"/>
                    <a:pt x="17200" y="87979"/>
                    <a:pt x="45258" y="87979"/>
                  </a:cubicBezTo>
                  <a:cubicBezTo>
                    <a:pt x="71398" y="87979"/>
                    <a:pt x="88597" y="70779"/>
                    <a:pt x="88597" y="43989"/>
                  </a:cubicBezTo>
                  <a:cubicBezTo>
                    <a:pt x="88597" y="16550"/>
                    <a:pt x="71367" y="0"/>
                    <a:pt x="43340" y="0"/>
                  </a:cubicBezTo>
                  <a:close/>
                </a:path>
              </a:pathLst>
            </a:custGeom>
            <a:solidFill>
              <a:schemeClr val="accent2"/>
            </a:solidFill>
            <a:ln w="3082" cap="flat">
              <a:noFill/>
              <a:prstDash val="solid"/>
              <a:miter/>
            </a:ln>
          </p:spPr>
          <p:txBody>
            <a:bodyPr rtlCol="0" anchor="ctr"/>
            <a:lstStyle/>
            <a:p>
              <a:endParaRPr lang="en-US"/>
            </a:p>
          </p:txBody>
        </p:sp>
      </p:grpSp>
    </p:spTree>
    <p:extLst>
      <p:ext uri="{BB962C8B-B14F-4D97-AF65-F5344CB8AC3E}">
        <p14:creationId xmlns:p14="http://schemas.microsoft.com/office/powerpoint/2010/main" val="205037236"/>
      </p:ext>
    </p:extLst>
  </p:cSld>
  <p:clrMapOvr>
    <a:masterClrMapping/>
  </p:clrMapOvr>
  <p:extLst>
    <p:ext uri="{DCECCB84-F9BA-43D5-87BE-67443E8EF086}">
      <p15:sldGuideLst xmlns:p15="http://schemas.microsoft.com/office/powerpoint/2012/main">
        <p15:guide id="1" orient="horz" pos="754">
          <p15:clr>
            <a:srgbClr val="FBAE40"/>
          </p15:clr>
        </p15:guide>
        <p15:guide id="2" orient="horz" pos="89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Layout 2">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11B7A0B-4427-4EC8-B4B2-453E4105E2AD}"/>
              </a:ext>
            </a:extLst>
          </p:cNvPr>
          <p:cNvSpPr/>
          <p:nvPr userDrawn="1"/>
        </p:nvSpPr>
        <p:spPr>
          <a:xfrm>
            <a:off x="0" y="0"/>
            <a:ext cx="7559675" cy="11992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 name="Group 4">
            <a:extLst>
              <a:ext uri="{FF2B5EF4-FFF2-40B4-BE49-F238E27FC236}">
                <a16:creationId xmlns:a16="http://schemas.microsoft.com/office/drawing/2014/main" id="{5088CEEB-4485-441B-A174-D490102CE429}"/>
              </a:ext>
            </a:extLst>
          </p:cNvPr>
          <p:cNvGrpSpPr/>
          <p:nvPr userDrawn="1"/>
        </p:nvGrpSpPr>
        <p:grpSpPr>
          <a:xfrm rot="5400000">
            <a:off x="530415" y="-299126"/>
            <a:ext cx="406655" cy="1004912"/>
            <a:chOff x="0" y="4230451"/>
            <a:chExt cx="1276610" cy="3154712"/>
          </a:xfrm>
        </p:grpSpPr>
        <p:sp>
          <p:nvSpPr>
            <p:cNvPr id="6" name="Freeform: Shape 5">
              <a:extLst>
                <a:ext uri="{FF2B5EF4-FFF2-40B4-BE49-F238E27FC236}">
                  <a16:creationId xmlns:a16="http://schemas.microsoft.com/office/drawing/2014/main" id="{3B945B20-988C-3AC8-C7AA-41AA36076876}"/>
                </a:ext>
              </a:extLst>
            </p:cNvPr>
            <p:cNvSpPr/>
            <p:nvPr/>
          </p:nvSpPr>
          <p:spPr>
            <a:xfrm flipV="1">
              <a:off x="0" y="4230451"/>
              <a:ext cx="831179" cy="1748099"/>
            </a:xfrm>
            <a:custGeom>
              <a:avLst/>
              <a:gdLst>
                <a:gd name="connsiteX0" fmla="*/ 0 w 1074479"/>
                <a:gd name="connsiteY0" fmla="*/ 0 h 2259797"/>
                <a:gd name="connsiteX1" fmla="*/ 0 w 1074479"/>
                <a:gd name="connsiteY1" fmla="*/ 2259797 h 2259797"/>
                <a:gd name="connsiteX2" fmla="*/ 1019744 w 1074479"/>
                <a:gd name="connsiteY2" fmla="*/ 1240052 h 2259797"/>
                <a:gd name="connsiteX3" fmla="*/ 1019744 w 1074479"/>
                <a:gd name="connsiteY3" fmla="*/ 975764 h 2259797"/>
                <a:gd name="connsiteX4" fmla="*/ 90640 w 1074479"/>
                <a:gd name="connsiteY4" fmla="*/ 46660 h 2259797"/>
                <a:gd name="connsiteX5" fmla="*/ 28819 w 1074479"/>
                <a:gd name="connsiteY5" fmla="*/ 5608 h 2259797"/>
                <a:gd name="connsiteX6" fmla="*/ 0 w 1074479"/>
                <a:gd name="connsiteY6" fmla="*/ 0 h 2259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74479" h="2259797">
                  <a:moveTo>
                    <a:pt x="0" y="0"/>
                  </a:moveTo>
                  <a:lnTo>
                    <a:pt x="0" y="2259797"/>
                  </a:lnTo>
                  <a:lnTo>
                    <a:pt x="1019744" y="1240052"/>
                  </a:lnTo>
                  <a:cubicBezTo>
                    <a:pt x="1092725" y="1167071"/>
                    <a:pt x="1092725" y="1048745"/>
                    <a:pt x="1019744" y="975764"/>
                  </a:cubicBezTo>
                  <a:lnTo>
                    <a:pt x="90640" y="46660"/>
                  </a:lnTo>
                  <a:cubicBezTo>
                    <a:pt x="72395" y="28415"/>
                    <a:pt x="51315" y="14731"/>
                    <a:pt x="28819" y="5608"/>
                  </a:cubicBezTo>
                  <a:lnTo>
                    <a:pt x="0" y="0"/>
                  </a:lnTo>
                  <a:close/>
                </a:path>
              </a:pathLst>
            </a:custGeom>
            <a:solidFill>
              <a:srgbClr val="2C0A53">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sp>
          <p:nvSpPr>
            <p:cNvPr id="7" name="Freeform: Shape 6">
              <a:extLst>
                <a:ext uri="{FF2B5EF4-FFF2-40B4-BE49-F238E27FC236}">
                  <a16:creationId xmlns:a16="http://schemas.microsoft.com/office/drawing/2014/main" id="{D8B44140-6BB7-F89E-4DDD-B5D52FED1D9D}"/>
                </a:ext>
              </a:extLst>
            </p:cNvPr>
            <p:cNvSpPr/>
            <p:nvPr/>
          </p:nvSpPr>
          <p:spPr>
            <a:xfrm flipV="1">
              <a:off x="1" y="4613243"/>
              <a:ext cx="1276609" cy="2771920"/>
            </a:xfrm>
            <a:custGeom>
              <a:avLst/>
              <a:gdLst>
                <a:gd name="connsiteX0" fmla="*/ 0 w 1650294"/>
                <a:gd name="connsiteY0" fmla="*/ 0 h 3583307"/>
                <a:gd name="connsiteX1" fmla="*/ 0 w 1650294"/>
                <a:gd name="connsiteY1" fmla="*/ 276495 h 3583307"/>
                <a:gd name="connsiteX2" fmla="*/ 1308095 w 1650294"/>
                <a:gd name="connsiteY2" fmla="*/ 1584590 h 3583307"/>
                <a:gd name="connsiteX3" fmla="*/ 1308095 w 1650294"/>
                <a:gd name="connsiteY3" fmla="*/ 2008058 h 3583307"/>
                <a:gd name="connsiteX4" fmla="*/ 0 w 1650294"/>
                <a:gd name="connsiteY4" fmla="*/ 3316153 h 3583307"/>
                <a:gd name="connsiteX5" fmla="*/ 0 w 1650294"/>
                <a:gd name="connsiteY5" fmla="*/ 3583307 h 3583307"/>
                <a:gd name="connsiteX6" fmla="*/ 1550338 w 1650294"/>
                <a:gd name="connsiteY6" fmla="*/ 2032970 h 3583307"/>
                <a:gd name="connsiteX7" fmla="*/ 1550338 w 1650294"/>
                <a:gd name="connsiteY7" fmla="*/ 1550337 h 3583307"/>
                <a:gd name="connsiteX8" fmla="*/ 0 w 1650294"/>
                <a:gd name="connsiteY8" fmla="*/ 0 h 3583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50294" h="3583307">
                  <a:moveTo>
                    <a:pt x="0" y="0"/>
                  </a:moveTo>
                  <a:lnTo>
                    <a:pt x="0" y="276495"/>
                  </a:lnTo>
                  <a:lnTo>
                    <a:pt x="1308095" y="1584590"/>
                  </a:lnTo>
                  <a:cubicBezTo>
                    <a:pt x="1425032" y="1701527"/>
                    <a:pt x="1425032" y="1891121"/>
                    <a:pt x="1308095" y="2008058"/>
                  </a:cubicBezTo>
                  <a:lnTo>
                    <a:pt x="0" y="3316153"/>
                  </a:lnTo>
                  <a:lnTo>
                    <a:pt x="0" y="3583307"/>
                  </a:lnTo>
                  <a:lnTo>
                    <a:pt x="1550338" y="2032970"/>
                  </a:lnTo>
                  <a:cubicBezTo>
                    <a:pt x="1683613" y="1899695"/>
                    <a:pt x="1683613" y="1683613"/>
                    <a:pt x="1550338" y="1550337"/>
                  </a:cubicBezTo>
                  <a:lnTo>
                    <a:pt x="0" y="0"/>
                  </a:lnTo>
                  <a:close/>
                </a:path>
              </a:pathLst>
            </a:custGeom>
            <a:solidFill>
              <a:srgbClr val="5C00AD">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sp>
          <p:nvSpPr>
            <p:cNvPr id="8" name="Freeform: Shape 7">
              <a:extLst>
                <a:ext uri="{FF2B5EF4-FFF2-40B4-BE49-F238E27FC236}">
                  <a16:creationId xmlns:a16="http://schemas.microsoft.com/office/drawing/2014/main" id="{E4229415-E156-2269-44E4-6B973AD70F2C}"/>
                </a:ext>
              </a:extLst>
            </p:cNvPr>
            <p:cNvSpPr/>
            <p:nvPr/>
          </p:nvSpPr>
          <p:spPr>
            <a:xfrm flipV="1">
              <a:off x="0" y="5224105"/>
              <a:ext cx="746972" cy="1613706"/>
            </a:xfrm>
            <a:custGeom>
              <a:avLst/>
              <a:gdLst>
                <a:gd name="connsiteX0" fmla="*/ 0 w 965623"/>
                <a:gd name="connsiteY0" fmla="*/ 0 h 2086065"/>
                <a:gd name="connsiteX1" fmla="*/ 0 w 965623"/>
                <a:gd name="connsiteY1" fmla="*/ 2086065 h 2086065"/>
                <a:gd name="connsiteX2" fmla="*/ 910888 w 965623"/>
                <a:gd name="connsiteY2" fmla="*/ 1175176 h 2086065"/>
                <a:gd name="connsiteX3" fmla="*/ 910888 w 965623"/>
                <a:gd name="connsiteY3" fmla="*/ 910888 h 2086065"/>
                <a:gd name="connsiteX4" fmla="*/ 0 w 965623"/>
                <a:gd name="connsiteY4" fmla="*/ 0 h 20860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5623" h="2086065">
                  <a:moveTo>
                    <a:pt x="0" y="0"/>
                  </a:moveTo>
                  <a:lnTo>
                    <a:pt x="0" y="2086065"/>
                  </a:lnTo>
                  <a:lnTo>
                    <a:pt x="910888" y="1175176"/>
                  </a:lnTo>
                  <a:cubicBezTo>
                    <a:pt x="983869" y="1102195"/>
                    <a:pt x="983869" y="983869"/>
                    <a:pt x="910888" y="910888"/>
                  </a:cubicBez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2" name="Title 1">
            <a:extLst>
              <a:ext uri="{FF2B5EF4-FFF2-40B4-BE49-F238E27FC236}">
                <a16:creationId xmlns:a16="http://schemas.microsoft.com/office/drawing/2014/main" id="{601B9BBC-66EB-A239-1EA0-53C4D45BA373}"/>
              </a:ext>
            </a:extLst>
          </p:cNvPr>
          <p:cNvSpPr>
            <a:spLocks noGrp="1"/>
          </p:cNvSpPr>
          <p:nvPr>
            <p:ph type="title"/>
          </p:nvPr>
        </p:nvSpPr>
        <p:spPr>
          <a:xfrm>
            <a:off x="179388" y="474958"/>
            <a:ext cx="5580000" cy="249299"/>
          </a:xfrm>
        </p:spPr>
        <p:txBody>
          <a:bodyPr wrap="square" anchor="ctr">
            <a:spAutoFit/>
          </a:bodyPr>
          <a:lstStyle>
            <a:lvl1pPr>
              <a:defRPr sz="1800" b="1">
                <a:solidFill>
                  <a:schemeClr val="bg1"/>
                </a:solidFill>
              </a:defRPr>
            </a:lvl1pPr>
          </a:lstStyle>
          <a:p>
            <a:r>
              <a:rPr lang="en-US" dirty="0"/>
              <a:t>Click to edit Master title style</a:t>
            </a:r>
          </a:p>
        </p:txBody>
      </p:sp>
      <p:grpSp>
        <p:nvGrpSpPr>
          <p:cNvPr id="14" name="Group 13">
            <a:extLst>
              <a:ext uri="{FF2B5EF4-FFF2-40B4-BE49-F238E27FC236}">
                <a16:creationId xmlns:a16="http://schemas.microsoft.com/office/drawing/2014/main" id="{0EC98017-F40F-1AC8-5246-A5B80B377724}"/>
              </a:ext>
            </a:extLst>
          </p:cNvPr>
          <p:cNvGrpSpPr/>
          <p:nvPr userDrawn="1"/>
        </p:nvGrpSpPr>
        <p:grpSpPr>
          <a:xfrm rot="16200000">
            <a:off x="5815738" y="9127260"/>
            <a:ext cx="901456" cy="2227646"/>
            <a:chOff x="0" y="4230451"/>
            <a:chExt cx="1276610" cy="3154712"/>
          </a:xfrm>
        </p:grpSpPr>
        <p:sp>
          <p:nvSpPr>
            <p:cNvPr id="15" name="Freeform: Shape 14">
              <a:extLst>
                <a:ext uri="{FF2B5EF4-FFF2-40B4-BE49-F238E27FC236}">
                  <a16:creationId xmlns:a16="http://schemas.microsoft.com/office/drawing/2014/main" id="{19752BBB-C79A-0E92-D30B-2A3C95FA21D3}"/>
                </a:ext>
              </a:extLst>
            </p:cNvPr>
            <p:cNvSpPr/>
            <p:nvPr/>
          </p:nvSpPr>
          <p:spPr>
            <a:xfrm flipV="1">
              <a:off x="0" y="4230451"/>
              <a:ext cx="831179" cy="1748099"/>
            </a:xfrm>
            <a:custGeom>
              <a:avLst/>
              <a:gdLst>
                <a:gd name="connsiteX0" fmla="*/ 0 w 1074479"/>
                <a:gd name="connsiteY0" fmla="*/ 0 h 2259797"/>
                <a:gd name="connsiteX1" fmla="*/ 0 w 1074479"/>
                <a:gd name="connsiteY1" fmla="*/ 2259797 h 2259797"/>
                <a:gd name="connsiteX2" fmla="*/ 1019744 w 1074479"/>
                <a:gd name="connsiteY2" fmla="*/ 1240052 h 2259797"/>
                <a:gd name="connsiteX3" fmla="*/ 1019744 w 1074479"/>
                <a:gd name="connsiteY3" fmla="*/ 975764 h 2259797"/>
                <a:gd name="connsiteX4" fmla="*/ 90640 w 1074479"/>
                <a:gd name="connsiteY4" fmla="*/ 46660 h 2259797"/>
                <a:gd name="connsiteX5" fmla="*/ 28819 w 1074479"/>
                <a:gd name="connsiteY5" fmla="*/ 5608 h 2259797"/>
                <a:gd name="connsiteX6" fmla="*/ 0 w 1074479"/>
                <a:gd name="connsiteY6" fmla="*/ 0 h 2259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74479" h="2259797">
                  <a:moveTo>
                    <a:pt x="0" y="0"/>
                  </a:moveTo>
                  <a:lnTo>
                    <a:pt x="0" y="2259797"/>
                  </a:lnTo>
                  <a:lnTo>
                    <a:pt x="1019744" y="1240052"/>
                  </a:lnTo>
                  <a:cubicBezTo>
                    <a:pt x="1092725" y="1167071"/>
                    <a:pt x="1092725" y="1048745"/>
                    <a:pt x="1019744" y="975764"/>
                  </a:cubicBezTo>
                  <a:lnTo>
                    <a:pt x="90640" y="46660"/>
                  </a:lnTo>
                  <a:cubicBezTo>
                    <a:pt x="72395" y="28415"/>
                    <a:pt x="51315" y="14731"/>
                    <a:pt x="28819" y="5608"/>
                  </a:cubicBezTo>
                  <a:lnTo>
                    <a:pt x="0" y="0"/>
                  </a:lnTo>
                  <a:close/>
                </a:path>
              </a:pathLst>
            </a:custGeom>
            <a:solidFill>
              <a:srgbClr val="2C0A53">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sp>
          <p:nvSpPr>
            <p:cNvPr id="16" name="Freeform: Shape 15">
              <a:extLst>
                <a:ext uri="{FF2B5EF4-FFF2-40B4-BE49-F238E27FC236}">
                  <a16:creationId xmlns:a16="http://schemas.microsoft.com/office/drawing/2014/main" id="{99052CFA-A8E6-0BEC-D5F6-3F210A707544}"/>
                </a:ext>
              </a:extLst>
            </p:cNvPr>
            <p:cNvSpPr/>
            <p:nvPr/>
          </p:nvSpPr>
          <p:spPr>
            <a:xfrm flipV="1">
              <a:off x="1" y="4613243"/>
              <a:ext cx="1276609" cy="2771920"/>
            </a:xfrm>
            <a:custGeom>
              <a:avLst/>
              <a:gdLst>
                <a:gd name="connsiteX0" fmla="*/ 0 w 1650294"/>
                <a:gd name="connsiteY0" fmla="*/ 0 h 3583307"/>
                <a:gd name="connsiteX1" fmla="*/ 0 w 1650294"/>
                <a:gd name="connsiteY1" fmla="*/ 276495 h 3583307"/>
                <a:gd name="connsiteX2" fmla="*/ 1308095 w 1650294"/>
                <a:gd name="connsiteY2" fmla="*/ 1584590 h 3583307"/>
                <a:gd name="connsiteX3" fmla="*/ 1308095 w 1650294"/>
                <a:gd name="connsiteY3" fmla="*/ 2008058 h 3583307"/>
                <a:gd name="connsiteX4" fmla="*/ 0 w 1650294"/>
                <a:gd name="connsiteY4" fmla="*/ 3316153 h 3583307"/>
                <a:gd name="connsiteX5" fmla="*/ 0 w 1650294"/>
                <a:gd name="connsiteY5" fmla="*/ 3583307 h 3583307"/>
                <a:gd name="connsiteX6" fmla="*/ 1550338 w 1650294"/>
                <a:gd name="connsiteY6" fmla="*/ 2032970 h 3583307"/>
                <a:gd name="connsiteX7" fmla="*/ 1550338 w 1650294"/>
                <a:gd name="connsiteY7" fmla="*/ 1550337 h 3583307"/>
                <a:gd name="connsiteX8" fmla="*/ 0 w 1650294"/>
                <a:gd name="connsiteY8" fmla="*/ 0 h 3583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50294" h="3583307">
                  <a:moveTo>
                    <a:pt x="0" y="0"/>
                  </a:moveTo>
                  <a:lnTo>
                    <a:pt x="0" y="276495"/>
                  </a:lnTo>
                  <a:lnTo>
                    <a:pt x="1308095" y="1584590"/>
                  </a:lnTo>
                  <a:cubicBezTo>
                    <a:pt x="1425032" y="1701527"/>
                    <a:pt x="1425032" y="1891121"/>
                    <a:pt x="1308095" y="2008058"/>
                  </a:cubicBezTo>
                  <a:lnTo>
                    <a:pt x="0" y="3316153"/>
                  </a:lnTo>
                  <a:lnTo>
                    <a:pt x="0" y="3583307"/>
                  </a:lnTo>
                  <a:lnTo>
                    <a:pt x="1550338" y="2032970"/>
                  </a:lnTo>
                  <a:cubicBezTo>
                    <a:pt x="1683613" y="1899695"/>
                    <a:pt x="1683613" y="1683613"/>
                    <a:pt x="1550338" y="1550337"/>
                  </a:cubicBezTo>
                  <a:lnTo>
                    <a:pt x="0" y="0"/>
                  </a:lnTo>
                  <a:close/>
                </a:path>
              </a:pathLst>
            </a:custGeom>
            <a:solidFill>
              <a:srgbClr val="5C00AD">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sp>
          <p:nvSpPr>
            <p:cNvPr id="17" name="Freeform: Shape 16">
              <a:extLst>
                <a:ext uri="{FF2B5EF4-FFF2-40B4-BE49-F238E27FC236}">
                  <a16:creationId xmlns:a16="http://schemas.microsoft.com/office/drawing/2014/main" id="{C1868860-B84B-A533-E2F5-49369DE93C8D}"/>
                </a:ext>
              </a:extLst>
            </p:cNvPr>
            <p:cNvSpPr/>
            <p:nvPr/>
          </p:nvSpPr>
          <p:spPr>
            <a:xfrm flipV="1">
              <a:off x="0" y="5224105"/>
              <a:ext cx="746972" cy="1613706"/>
            </a:xfrm>
            <a:custGeom>
              <a:avLst/>
              <a:gdLst>
                <a:gd name="connsiteX0" fmla="*/ 0 w 965623"/>
                <a:gd name="connsiteY0" fmla="*/ 0 h 2086065"/>
                <a:gd name="connsiteX1" fmla="*/ 0 w 965623"/>
                <a:gd name="connsiteY1" fmla="*/ 2086065 h 2086065"/>
                <a:gd name="connsiteX2" fmla="*/ 910888 w 965623"/>
                <a:gd name="connsiteY2" fmla="*/ 1175176 h 2086065"/>
                <a:gd name="connsiteX3" fmla="*/ 910888 w 965623"/>
                <a:gd name="connsiteY3" fmla="*/ 910888 h 2086065"/>
                <a:gd name="connsiteX4" fmla="*/ 0 w 965623"/>
                <a:gd name="connsiteY4" fmla="*/ 0 h 20860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5623" h="2086065">
                  <a:moveTo>
                    <a:pt x="0" y="0"/>
                  </a:moveTo>
                  <a:lnTo>
                    <a:pt x="0" y="2086065"/>
                  </a:lnTo>
                  <a:lnTo>
                    <a:pt x="910888" y="1175176"/>
                  </a:lnTo>
                  <a:cubicBezTo>
                    <a:pt x="983869" y="1102195"/>
                    <a:pt x="983869" y="983869"/>
                    <a:pt x="910888" y="910888"/>
                  </a:cubicBez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18" name="Rectangle 17">
            <a:extLst>
              <a:ext uri="{FF2B5EF4-FFF2-40B4-BE49-F238E27FC236}">
                <a16:creationId xmlns:a16="http://schemas.microsoft.com/office/drawing/2014/main" id="{D80CC073-886F-5682-13D8-490D66CF9974}"/>
              </a:ext>
            </a:extLst>
          </p:cNvPr>
          <p:cNvSpPr/>
          <p:nvPr userDrawn="1"/>
        </p:nvSpPr>
        <p:spPr>
          <a:xfrm>
            <a:off x="0" y="8703704"/>
            <a:ext cx="7559675" cy="1988109"/>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 name="Graphic 18">
            <a:extLst>
              <a:ext uri="{FF2B5EF4-FFF2-40B4-BE49-F238E27FC236}">
                <a16:creationId xmlns:a16="http://schemas.microsoft.com/office/drawing/2014/main" id="{783CB28E-CFB4-04F5-6986-1524E774E504}"/>
              </a:ext>
            </a:extLst>
          </p:cNvPr>
          <p:cNvGrpSpPr/>
          <p:nvPr userDrawn="1"/>
        </p:nvGrpSpPr>
        <p:grpSpPr>
          <a:xfrm>
            <a:off x="179387" y="10230988"/>
            <a:ext cx="1083182" cy="278261"/>
            <a:chOff x="2899648" y="9905417"/>
            <a:chExt cx="1761739" cy="452577"/>
          </a:xfrm>
          <a:solidFill>
            <a:schemeClr val="tx1"/>
          </a:solidFill>
        </p:grpSpPr>
        <p:sp>
          <p:nvSpPr>
            <p:cNvPr id="11" name="Freeform: Shape 10">
              <a:extLst>
                <a:ext uri="{FF2B5EF4-FFF2-40B4-BE49-F238E27FC236}">
                  <a16:creationId xmlns:a16="http://schemas.microsoft.com/office/drawing/2014/main" id="{78A88B14-CBD1-6CF5-82A4-071B0AF6752F}"/>
                </a:ext>
              </a:extLst>
            </p:cNvPr>
            <p:cNvSpPr/>
            <p:nvPr/>
          </p:nvSpPr>
          <p:spPr>
            <a:xfrm>
              <a:off x="3235879" y="10026527"/>
              <a:ext cx="305296" cy="331436"/>
            </a:xfrm>
            <a:custGeom>
              <a:avLst/>
              <a:gdLst>
                <a:gd name="connsiteX0" fmla="*/ 289365 w 305296"/>
                <a:gd name="connsiteY0" fmla="*/ 23572 h 331436"/>
                <a:gd name="connsiteX1" fmla="*/ 163800 w 305296"/>
                <a:gd name="connsiteY1" fmla="*/ 0 h 331436"/>
                <a:gd name="connsiteX2" fmla="*/ 0 w 305296"/>
                <a:gd name="connsiteY2" fmla="*/ 165718 h 331436"/>
                <a:gd name="connsiteX3" fmla="*/ 162532 w 305296"/>
                <a:gd name="connsiteY3" fmla="*/ 331436 h 331436"/>
                <a:gd name="connsiteX4" fmla="*/ 289365 w 305296"/>
                <a:gd name="connsiteY4" fmla="*/ 305946 h 331436"/>
                <a:gd name="connsiteX5" fmla="*/ 305296 w 305296"/>
                <a:gd name="connsiteY5" fmla="*/ 280455 h 331436"/>
                <a:gd name="connsiteX6" fmla="*/ 305296 w 305296"/>
                <a:gd name="connsiteY6" fmla="*/ 49063 h 331436"/>
                <a:gd name="connsiteX7" fmla="*/ 289365 w 305296"/>
                <a:gd name="connsiteY7" fmla="*/ 23572 h 331436"/>
                <a:gd name="connsiteX8" fmla="*/ 222422 w 305296"/>
                <a:gd name="connsiteY8" fmla="*/ 232011 h 331436"/>
                <a:gd name="connsiteX9" fmla="*/ 206490 w 305296"/>
                <a:gd name="connsiteY9" fmla="*/ 249211 h 331436"/>
                <a:gd name="connsiteX10" fmla="*/ 163150 w 305296"/>
                <a:gd name="connsiteY10" fmla="*/ 254934 h 331436"/>
                <a:gd name="connsiteX11" fmla="*/ 84112 w 305296"/>
                <a:gd name="connsiteY11" fmla="*/ 165687 h 331436"/>
                <a:gd name="connsiteX12" fmla="*/ 163150 w 305296"/>
                <a:gd name="connsiteY12" fmla="*/ 76440 h 331436"/>
                <a:gd name="connsiteX13" fmla="*/ 206490 w 305296"/>
                <a:gd name="connsiteY13" fmla="*/ 82163 h 331436"/>
                <a:gd name="connsiteX14" fmla="*/ 222422 w 305296"/>
                <a:gd name="connsiteY14" fmla="*/ 99363 h 331436"/>
                <a:gd name="connsiteX15" fmla="*/ 222422 w 305296"/>
                <a:gd name="connsiteY15" fmla="*/ 232011 h 331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05296" h="331436">
                  <a:moveTo>
                    <a:pt x="289365" y="23572"/>
                  </a:moveTo>
                  <a:cubicBezTo>
                    <a:pt x="247293" y="7641"/>
                    <a:pt x="207789" y="0"/>
                    <a:pt x="163800" y="0"/>
                  </a:cubicBezTo>
                  <a:cubicBezTo>
                    <a:pt x="67562" y="0"/>
                    <a:pt x="0" y="64375"/>
                    <a:pt x="0" y="165718"/>
                  </a:cubicBezTo>
                  <a:cubicBezTo>
                    <a:pt x="0" y="268329"/>
                    <a:pt x="58652" y="331436"/>
                    <a:pt x="162532" y="331436"/>
                  </a:cubicBezTo>
                  <a:cubicBezTo>
                    <a:pt x="204603" y="331436"/>
                    <a:pt x="245406" y="324414"/>
                    <a:pt x="289365" y="305946"/>
                  </a:cubicBezTo>
                  <a:cubicBezTo>
                    <a:pt x="299573" y="301491"/>
                    <a:pt x="305296" y="294469"/>
                    <a:pt x="305296" y="280455"/>
                  </a:cubicBezTo>
                  <a:lnTo>
                    <a:pt x="305296" y="49063"/>
                  </a:lnTo>
                  <a:cubicBezTo>
                    <a:pt x="305296" y="34400"/>
                    <a:pt x="299542" y="27408"/>
                    <a:pt x="289365" y="23572"/>
                  </a:cubicBezTo>
                  <a:close/>
                  <a:moveTo>
                    <a:pt x="222422" y="232011"/>
                  </a:moveTo>
                  <a:cubicBezTo>
                    <a:pt x="222422" y="241570"/>
                    <a:pt x="217317" y="246025"/>
                    <a:pt x="206490" y="249211"/>
                  </a:cubicBezTo>
                  <a:cubicBezTo>
                    <a:pt x="192477" y="253047"/>
                    <a:pt x="180350" y="254934"/>
                    <a:pt x="163150" y="254934"/>
                  </a:cubicBezTo>
                  <a:cubicBezTo>
                    <a:pt x="122347" y="254934"/>
                    <a:pt x="84112" y="230712"/>
                    <a:pt x="84112" y="165687"/>
                  </a:cubicBezTo>
                  <a:cubicBezTo>
                    <a:pt x="84112" y="100662"/>
                    <a:pt x="122347" y="76440"/>
                    <a:pt x="163150" y="76440"/>
                  </a:cubicBezTo>
                  <a:cubicBezTo>
                    <a:pt x="180350" y="76440"/>
                    <a:pt x="192477" y="78358"/>
                    <a:pt x="206490" y="82163"/>
                  </a:cubicBezTo>
                  <a:cubicBezTo>
                    <a:pt x="217317" y="85349"/>
                    <a:pt x="222422" y="89804"/>
                    <a:pt x="222422" y="99363"/>
                  </a:cubicBezTo>
                  <a:lnTo>
                    <a:pt x="222422" y="232011"/>
                  </a:lnTo>
                  <a:close/>
                </a:path>
              </a:pathLst>
            </a:custGeom>
            <a:solidFill>
              <a:schemeClr val="tx1"/>
            </a:solidFill>
            <a:ln w="3082"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80781A6B-48BA-7421-26D6-9AF96C4240EA}"/>
                </a:ext>
              </a:extLst>
            </p:cNvPr>
            <p:cNvSpPr/>
            <p:nvPr/>
          </p:nvSpPr>
          <p:spPr>
            <a:xfrm>
              <a:off x="2904412" y="10023991"/>
              <a:ext cx="289364" cy="327600"/>
            </a:xfrm>
            <a:custGeom>
              <a:avLst/>
              <a:gdLst>
                <a:gd name="connsiteX0" fmla="*/ 84143 w 289364"/>
                <a:gd name="connsiteY0" fmla="*/ 108984 h 327600"/>
                <a:gd name="connsiteX1" fmla="*/ 137691 w 289364"/>
                <a:gd name="connsiteY1" fmla="*/ 77121 h 327600"/>
                <a:gd name="connsiteX2" fmla="*/ 233929 w 289364"/>
                <a:gd name="connsiteY2" fmla="*/ 105797 h 327600"/>
                <a:gd name="connsiteX3" fmla="*/ 243488 w 289364"/>
                <a:gd name="connsiteY3" fmla="*/ 108334 h 327600"/>
                <a:gd name="connsiteX4" fmla="*/ 257502 w 289364"/>
                <a:gd name="connsiteY4" fmla="*/ 99425 h 327600"/>
                <a:gd name="connsiteX5" fmla="*/ 277269 w 289364"/>
                <a:gd name="connsiteY5" fmla="*/ 57353 h 327600"/>
                <a:gd name="connsiteX6" fmla="*/ 279806 w 289364"/>
                <a:gd name="connsiteY6" fmla="*/ 46526 h 327600"/>
                <a:gd name="connsiteX7" fmla="*/ 272165 w 289364"/>
                <a:gd name="connsiteY7" fmla="*/ 33781 h 327600"/>
                <a:gd name="connsiteX8" fmla="*/ 140228 w 289364"/>
                <a:gd name="connsiteY8" fmla="*/ 0 h 327600"/>
                <a:gd name="connsiteX9" fmla="*/ 0 w 289364"/>
                <a:gd name="connsiteY9" fmla="*/ 114737 h 327600"/>
                <a:gd name="connsiteX10" fmla="*/ 205253 w 289364"/>
                <a:gd name="connsiteY10" fmla="*/ 291283 h 327600"/>
                <a:gd name="connsiteX11" fmla="*/ 201417 w 289364"/>
                <a:gd name="connsiteY11" fmla="*/ 314855 h 327600"/>
                <a:gd name="connsiteX12" fmla="*/ 200767 w 289364"/>
                <a:gd name="connsiteY12" fmla="*/ 318691 h 327600"/>
                <a:gd name="connsiteX13" fmla="*/ 210326 w 289364"/>
                <a:gd name="connsiteY13" fmla="*/ 327600 h 327600"/>
                <a:gd name="connsiteX14" fmla="*/ 267679 w 289364"/>
                <a:gd name="connsiteY14" fmla="*/ 327600 h 327600"/>
                <a:gd name="connsiteX15" fmla="*/ 284260 w 289364"/>
                <a:gd name="connsiteY15" fmla="*/ 314855 h 327600"/>
                <a:gd name="connsiteX16" fmla="*/ 289365 w 289364"/>
                <a:gd name="connsiteY16" fmla="*/ 278538 h 327600"/>
                <a:gd name="connsiteX17" fmla="*/ 84143 w 289364"/>
                <a:gd name="connsiteY17" fmla="*/ 108984 h 32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89364" h="327600">
                  <a:moveTo>
                    <a:pt x="84143" y="108984"/>
                  </a:moveTo>
                  <a:cubicBezTo>
                    <a:pt x="84143" y="89464"/>
                    <a:pt x="103910" y="77121"/>
                    <a:pt x="137691" y="77121"/>
                  </a:cubicBezTo>
                  <a:cubicBezTo>
                    <a:pt x="170204" y="77121"/>
                    <a:pt x="201417" y="87948"/>
                    <a:pt x="233929" y="105797"/>
                  </a:cubicBezTo>
                  <a:cubicBezTo>
                    <a:pt x="237116" y="107715"/>
                    <a:pt x="240302" y="108334"/>
                    <a:pt x="243488" y="108334"/>
                  </a:cubicBezTo>
                  <a:cubicBezTo>
                    <a:pt x="249211" y="108334"/>
                    <a:pt x="254687" y="104684"/>
                    <a:pt x="257502" y="99425"/>
                  </a:cubicBezTo>
                  <a:lnTo>
                    <a:pt x="277269" y="57353"/>
                  </a:lnTo>
                  <a:cubicBezTo>
                    <a:pt x="279094" y="53425"/>
                    <a:pt x="279806" y="49712"/>
                    <a:pt x="279806" y="46526"/>
                  </a:cubicBezTo>
                  <a:cubicBezTo>
                    <a:pt x="279806" y="41422"/>
                    <a:pt x="277145" y="36689"/>
                    <a:pt x="272165" y="33781"/>
                  </a:cubicBezTo>
                  <a:cubicBezTo>
                    <a:pt x="232661" y="10827"/>
                    <a:pt x="185485" y="0"/>
                    <a:pt x="140228" y="0"/>
                  </a:cubicBezTo>
                  <a:cubicBezTo>
                    <a:pt x="54817" y="0"/>
                    <a:pt x="0" y="45907"/>
                    <a:pt x="0" y="114737"/>
                  </a:cubicBezTo>
                  <a:cubicBezTo>
                    <a:pt x="0" y="249861"/>
                    <a:pt x="205253" y="197550"/>
                    <a:pt x="205253" y="291283"/>
                  </a:cubicBezTo>
                  <a:cubicBezTo>
                    <a:pt x="205253" y="300842"/>
                    <a:pt x="203984" y="306565"/>
                    <a:pt x="201417" y="314855"/>
                  </a:cubicBezTo>
                  <a:cubicBezTo>
                    <a:pt x="201046" y="316092"/>
                    <a:pt x="200767" y="317392"/>
                    <a:pt x="200767" y="318691"/>
                  </a:cubicBezTo>
                  <a:cubicBezTo>
                    <a:pt x="200767" y="323795"/>
                    <a:pt x="203953" y="327600"/>
                    <a:pt x="210326" y="327600"/>
                  </a:cubicBezTo>
                  <a:lnTo>
                    <a:pt x="267679" y="327600"/>
                  </a:lnTo>
                  <a:cubicBezTo>
                    <a:pt x="277238" y="327600"/>
                    <a:pt x="281074" y="324414"/>
                    <a:pt x="284260" y="314855"/>
                  </a:cubicBezTo>
                  <a:cubicBezTo>
                    <a:pt x="288096" y="304028"/>
                    <a:pt x="289365" y="289365"/>
                    <a:pt x="289365" y="278538"/>
                  </a:cubicBezTo>
                  <a:cubicBezTo>
                    <a:pt x="289365" y="133824"/>
                    <a:pt x="84143" y="168657"/>
                    <a:pt x="84143" y="108984"/>
                  </a:cubicBezTo>
                  <a:close/>
                </a:path>
              </a:pathLst>
            </a:custGeom>
            <a:solidFill>
              <a:schemeClr val="tx1"/>
            </a:solidFill>
            <a:ln w="3082"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E3EE0501-96CE-A5FA-B58B-269DBF33FC6A}"/>
                </a:ext>
              </a:extLst>
            </p:cNvPr>
            <p:cNvSpPr/>
            <p:nvPr/>
          </p:nvSpPr>
          <p:spPr>
            <a:xfrm>
              <a:off x="3618945" y="10026527"/>
              <a:ext cx="290014" cy="325063"/>
            </a:xfrm>
            <a:custGeom>
              <a:avLst/>
              <a:gdLst>
                <a:gd name="connsiteX0" fmla="*/ 144033 w 290014"/>
                <a:gd name="connsiteY0" fmla="*/ 0 h 325063"/>
                <a:gd name="connsiteX1" fmla="*/ 15932 w 290014"/>
                <a:gd name="connsiteY1" fmla="*/ 22954 h 325063"/>
                <a:gd name="connsiteX2" fmla="*/ 0 w 290014"/>
                <a:gd name="connsiteY2" fmla="*/ 48444 h 325063"/>
                <a:gd name="connsiteX3" fmla="*/ 0 w 290014"/>
                <a:gd name="connsiteY3" fmla="*/ 312318 h 325063"/>
                <a:gd name="connsiteX4" fmla="*/ 12745 w 290014"/>
                <a:gd name="connsiteY4" fmla="*/ 325064 h 325063"/>
                <a:gd name="connsiteX5" fmla="*/ 70098 w 290014"/>
                <a:gd name="connsiteY5" fmla="*/ 325064 h 325063"/>
                <a:gd name="connsiteX6" fmla="*/ 82844 w 290014"/>
                <a:gd name="connsiteY6" fmla="*/ 312318 h 325063"/>
                <a:gd name="connsiteX7" fmla="*/ 82844 w 290014"/>
                <a:gd name="connsiteY7" fmla="*/ 98156 h 325063"/>
                <a:gd name="connsiteX8" fmla="*/ 98156 w 290014"/>
                <a:gd name="connsiteY8" fmla="*/ 81575 h 325063"/>
                <a:gd name="connsiteX9" fmla="*/ 145332 w 290014"/>
                <a:gd name="connsiteY9" fmla="*/ 76471 h 325063"/>
                <a:gd name="connsiteX10" fmla="*/ 207171 w 290014"/>
                <a:gd name="connsiteY10" fmla="*/ 130638 h 325063"/>
                <a:gd name="connsiteX11" fmla="*/ 207171 w 290014"/>
                <a:gd name="connsiteY11" fmla="*/ 312287 h 325063"/>
                <a:gd name="connsiteX12" fmla="*/ 219916 w 290014"/>
                <a:gd name="connsiteY12" fmla="*/ 325033 h 325063"/>
                <a:gd name="connsiteX13" fmla="*/ 277269 w 290014"/>
                <a:gd name="connsiteY13" fmla="*/ 325033 h 325063"/>
                <a:gd name="connsiteX14" fmla="*/ 290014 w 290014"/>
                <a:gd name="connsiteY14" fmla="*/ 312287 h 325063"/>
                <a:gd name="connsiteX15" fmla="*/ 290014 w 290014"/>
                <a:gd name="connsiteY15" fmla="*/ 119811 h 325063"/>
                <a:gd name="connsiteX16" fmla="*/ 144033 w 290014"/>
                <a:gd name="connsiteY16" fmla="*/ 0 h 3250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90014" h="325063">
                  <a:moveTo>
                    <a:pt x="144033" y="0"/>
                  </a:moveTo>
                  <a:cubicBezTo>
                    <a:pt x="106416" y="0"/>
                    <a:pt x="62457" y="6373"/>
                    <a:pt x="15932" y="22954"/>
                  </a:cubicBezTo>
                  <a:cubicBezTo>
                    <a:pt x="7022" y="26140"/>
                    <a:pt x="0" y="33781"/>
                    <a:pt x="0" y="48444"/>
                  </a:cubicBezTo>
                  <a:lnTo>
                    <a:pt x="0" y="312318"/>
                  </a:lnTo>
                  <a:cubicBezTo>
                    <a:pt x="0" y="319959"/>
                    <a:pt x="5104" y="325064"/>
                    <a:pt x="12745" y="325064"/>
                  </a:cubicBezTo>
                  <a:lnTo>
                    <a:pt x="70098" y="325064"/>
                  </a:lnTo>
                  <a:cubicBezTo>
                    <a:pt x="77739" y="325064"/>
                    <a:pt x="82844" y="319959"/>
                    <a:pt x="82844" y="312318"/>
                  </a:cubicBezTo>
                  <a:lnTo>
                    <a:pt x="82844" y="98156"/>
                  </a:lnTo>
                  <a:cubicBezTo>
                    <a:pt x="82844" y="88597"/>
                    <a:pt x="87948" y="84143"/>
                    <a:pt x="98156" y="81575"/>
                  </a:cubicBezTo>
                  <a:cubicBezTo>
                    <a:pt x="114737" y="77739"/>
                    <a:pt x="125565" y="76471"/>
                    <a:pt x="145332" y="76471"/>
                  </a:cubicBezTo>
                  <a:cubicBezTo>
                    <a:pt x="179762" y="76471"/>
                    <a:pt x="207171" y="92402"/>
                    <a:pt x="207171" y="130638"/>
                  </a:cubicBezTo>
                  <a:lnTo>
                    <a:pt x="207171" y="312287"/>
                  </a:lnTo>
                  <a:cubicBezTo>
                    <a:pt x="207171" y="319928"/>
                    <a:pt x="212275" y="325033"/>
                    <a:pt x="219916" y="325033"/>
                  </a:cubicBezTo>
                  <a:lnTo>
                    <a:pt x="277269" y="325033"/>
                  </a:lnTo>
                  <a:cubicBezTo>
                    <a:pt x="284910" y="325033"/>
                    <a:pt x="290014" y="319928"/>
                    <a:pt x="290014" y="312287"/>
                  </a:cubicBezTo>
                  <a:lnTo>
                    <a:pt x="290014" y="119811"/>
                  </a:lnTo>
                  <a:cubicBezTo>
                    <a:pt x="289983" y="42071"/>
                    <a:pt x="242189" y="0"/>
                    <a:pt x="144033" y="0"/>
                  </a:cubicBezTo>
                  <a:close/>
                </a:path>
              </a:pathLst>
            </a:custGeom>
            <a:solidFill>
              <a:schemeClr val="tx1"/>
            </a:solidFill>
            <a:ln w="3082"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34FCFA24-11BF-AE77-964F-BE25832728D4}"/>
                </a:ext>
              </a:extLst>
            </p:cNvPr>
            <p:cNvSpPr/>
            <p:nvPr/>
          </p:nvSpPr>
          <p:spPr>
            <a:xfrm>
              <a:off x="3970118" y="10026527"/>
              <a:ext cx="320608" cy="331436"/>
            </a:xfrm>
            <a:custGeom>
              <a:avLst/>
              <a:gdLst>
                <a:gd name="connsiteX0" fmla="*/ 158077 w 320608"/>
                <a:gd name="connsiteY0" fmla="*/ 0 h 331436"/>
                <a:gd name="connsiteX1" fmla="*/ 0 w 320608"/>
                <a:gd name="connsiteY1" fmla="*/ 165718 h 331436"/>
                <a:gd name="connsiteX2" fmla="*/ 162532 w 320608"/>
                <a:gd name="connsiteY2" fmla="*/ 331436 h 331436"/>
                <a:gd name="connsiteX3" fmla="*/ 320609 w 320608"/>
                <a:gd name="connsiteY3" fmla="*/ 165718 h 331436"/>
                <a:gd name="connsiteX4" fmla="*/ 158077 w 320608"/>
                <a:gd name="connsiteY4" fmla="*/ 0 h 331436"/>
                <a:gd name="connsiteX5" fmla="*/ 162563 w 320608"/>
                <a:gd name="connsiteY5" fmla="*/ 254934 h 331436"/>
                <a:gd name="connsiteX6" fmla="*/ 84174 w 320608"/>
                <a:gd name="connsiteY6" fmla="*/ 165687 h 331436"/>
                <a:gd name="connsiteX7" fmla="*/ 158108 w 320608"/>
                <a:gd name="connsiteY7" fmla="*/ 76440 h 331436"/>
                <a:gd name="connsiteX8" fmla="*/ 236497 w 320608"/>
                <a:gd name="connsiteY8" fmla="*/ 165687 h 331436"/>
                <a:gd name="connsiteX9" fmla="*/ 162563 w 320608"/>
                <a:gd name="connsiteY9" fmla="*/ 254934 h 331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0608" h="331436">
                  <a:moveTo>
                    <a:pt x="158077" y="0"/>
                  </a:moveTo>
                  <a:cubicBezTo>
                    <a:pt x="62457" y="0"/>
                    <a:pt x="0" y="69480"/>
                    <a:pt x="0" y="165718"/>
                  </a:cubicBezTo>
                  <a:cubicBezTo>
                    <a:pt x="0" y="261956"/>
                    <a:pt x="62457" y="331436"/>
                    <a:pt x="162532" y="331436"/>
                  </a:cubicBezTo>
                  <a:cubicBezTo>
                    <a:pt x="258151" y="331436"/>
                    <a:pt x="320609" y="261956"/>
                    <a:pt x="320609" y="165718"/>
                  </a:cubicBezTo>
                  <a:cubicBezTo>
                    <a:pt x="320609" y="69480"/>
                    <a:pt x="258151" y="0"/>
                    <a:pt x="158077" y="0"/>
                  </a:cubicBezTo>
                  <a:close/>
                  <a:moveTo>
                    <a:pt x="162563" y="254934"/>
                  </a:moveTo>
                  <a:cubicBezTo>
                    <a:pt x="115387" y="254934"/>
                    <a:pt x="84174" y="224340"/>
                    <a:pt x="84174" y="165687"/>
                  </a:cubicBezTo>
                  <a:cubicBezTo>
                    <a:pt x="84174" y="107035"/>
                    <a:pt x="115418" y="76440"/>
                    <a:pt x="158108" y="76440"/>
                  </a:cubicBezTo>
                  <a:cubicBezTo>
                    <a:pt x="205284" y="76440"/>
                    <a:pt x="236497" y="107035"/>
                    <a:pt x="236497" y="165687"/>
                  </a:cubicBezTo>
                  <a:cubicBezTo>
                    <a:pt x="236497" y="224340"/>
                    <a:pt x="205253" y="254934"/>
                    <a:pt x="162563" y="254934"/>
                  </a:cubicBezTo>
                  <a:close/>
                </a:path>
              </a:pathLst>
            </a:custGeom>
            <a:solidFill>
              <a:schemeClr val="tx1"/>
            </a:solidFill>
            <a:ln w="3082"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55260158-5710-67DD-0A5B-543440C631B3}"/>
                </a:ext>
              </a:extLst>
            </p:cNvPr>
            <p:cNvSpPr/>
            <p:nvPr/>
          </p:nvSpPr>
          <p:spPr>
            <a:xfrm>
              <a:off x="4575668" y="10032900"/>
              <a:ext cx="82843" cy="318690"/>
            </a:xfrm>
            <a:custGeom>
              <a:avLst/>
              <a:gdLst>
                <a:gd name="connsiteX0" fmla="*/ 70098 w 82843"/>
                <a:gd name="connsiteY0" fmla="*/ 0 h 318690"/>
                <a:gd name="connsiteX1" fmla="*/ 12745 w 82843"/>
                <a:gd name="connsiteY1" fmla="*/ 0 h 318690"/>
                <a:gd name="connsiteX2" fmla="*/ 0 w 82843"/>
                <a:gd name="connsiteY2" fmla="*/ 12745 h 318690"/>
                <a:gd name="connsiteX3" fmla="*/ 0 w 82843"/>
                <a:gd name="connsiteY3" fmla="*/ 305946 h 318690"/>
                <a:gd name="connsiteX4" fmla="*/ 12745 w 82843"/>
                <a:gd name="connsiteY4" fmla="*/ 318691 h 318690"/>
                <a:gd name="connsiteX5" fmla="*/ 70098 w 82843"/>
                <a:gd name="connsiteY5" fmla="*/ 318691 h 318690"/>
                <a:gd name="connsiteX6" fmla="*/ 82843 w 82843"/>
                <a:gd name="connsiteY6" fmla="*/ 305946 h 318690"/>
                <a:gd name="connsiteX7" fmla="*/ 82843 w 82843"/>
                <a:gd name="connsiteY7" fmla="*/ 12745 h 318690"/>
                <a:gd name="connsiteX8" fmla="*/ 70098 w 82843"/>
                <a:gd name="connsiteY8" fmla="*/ 0 h 318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2843" h="318690">
                  <a:moveTo>
                    <a:pt x="70098" y="0"/>
                  </a:moveTo>
                  <a:lnTo>
                    <a:pt x="12745" y="0"/>
                  </a:lnTo>
                  <a:cubicBezTo>
                    <a:pt x="5104" y="0"/>
                    <a:pt x="0" y="5104"/>
                    <a:pt x="0" y="12745"/>
                  </a:cubicBezTo>
                  <a:lnTo>
                    <a:pt x="0" y="305946"/>
                  </a:lnTo>
                  <a:cubicBezTo>
                    <a:pt x="0" y="313587"/>
                    <a:pt x="5104" y="318691"/>
                    <a:pt x="12745" y="318691"/>
                  </a:cubicBezTo>
                  <a:lnTo>
                    <a:pt x="70098" y="318691"/>
                  </a:lnTo>
                  <a:cubicBezTo>
                    <a:pt x="77739" y="318691"/>
                    <a:pt x="82843" y="313587"/>
                    <a:pt x="82843" y="305946"/>
                  </a:cubicBezTo>
                  <a:lnTo>
                    <a:pt x="82843" y="12745"/>
                  </a:lnTo>
                  <a:cubicBezTo>
                    <a:pt x="82843" y="5104"/>
                    <a:pt x="77739" y="0"/>
                    <a:pt x="70098" y="0"/>
                  </a:cubicBezTo>
                  <a:close/>
                </a:path>
              </a:pathLst>
            </a:custGeom>
            <a:solidFill>
              <a:schemeClr val="tx1"/>
            </a:solidFill>
            <a:ln w="3082"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09091A29-718D-C0DA-FF8E-515EADD3EFC3}"/>
                </a:ext>
              </a:extLst>
            </p:cNvPr>
            <p:cNvSpPr/>
            <p:nvPr/>
          </p:nvSpPr>
          <p:spPr>
            <a:xfrm>
              <a:off x="4352565" y="9905417"/>
              <a:ext cx="183567" cy="446173"/>
            </a:xfrm>
            <a:custGeom>
              <a:avLst/>
              <a:gdLst>
                <a:gd name="connsiteX0" fmla="*/ 170822 w 183567"/>
                <a:gd name="connsiteY0" fmla="*/ 4455 h 446173"/>
                <a:gd name="connsiteX1" fmla="*/ 130669 w 183567"/>
                <a:gd name="connsiteY1" fmla="*/ 0 h 446173"/>
                <a:gd name="connsiteX2" fmla="*/ 0 w 183567"/>
                <a:gd name="connsiteY2" fmla="*/ 133855 h 446173"/>
                <a:gd name="connsiteX3" fmla="*/ 0 w 183567"/>
                <a:gd name="connsiteY3" fmla="*/ 433428 h 446173"/>
                <a:gd name="connsiteX4" fmla="*/ 12745 w 183567"/>
                <a:gd name="connsiteY4" fmla="*/ 446174 h 446173"/>
                <a:gd name="connsiteX5" fmla="*/ 69480 w 183567"/>
                <a:gd name="connsiteY5" fmla="*/ 446174 h 446173"/>
                <a:gd name="connsiteX6" fmla="*/ 82225 w 183567"/>
                <a:gd name="connsiteY6" fmla="*/ 433428 h 446173"/>
                <a:gd name="connsiteX7" fmla="*/ 82225 w 183567"/>
                <a:gd name="connsiteY7" fmla="*/ 197581 h 446173"/>
                <a:gd name="connsiteX8" fmla="*/ 163181 w 183567"/>
                <a:gd name="connsiteY8" fmla="*/ 197581 h 446173"/>
                <a:gd name="connsiteX9" fmla="*/ 175927 w 183567"/>
                <a:gd name="connsiteY9" fmla="*/ 184836 h 446173"/>
                <a:gd name="connsiteX10" fmla="*/ 175927 w 183567"/>
                <a:gd name="connsiteY10" fmla="*/ 140846 h 446173"/>
                <a:gd name="connsiteX11" fmla="*/ 163181 w 183567"/>
                <a:gd name="connsiteY11" fmla="*/ 127452 h 446173"/>
                <a:gd name="connsiteX12" fmla="*/ 82225 w 183567"/>
                <a:gd name="connsiteY12" fmla="*/ 127452 h 446173"/>
                <a:gd name="connsiteX13" fmla="*/ 82225 w 183567"/>
                <a:gd name="connsiteY13" fmla="*/ 120429 h 446173"/>
                <a:gd name="connsiteX14" fmla="*/ 132587 w 183567"/>
                <a:gd name="connsiteY14" fmla="*/ 67531 h 446173"/>
                <a:gd name="connsiteX15" fmla="*/ 163831 w 183567"/>
                <a:gd name="connsiteY15" fmla="*/ 70717 h 446173"/>
                <a:gd name="connsiteX16" fmla="*/ 175927 w 183567"/>
                <a:gd name="connsiteY16" fmla="*/ 58622 h 446173"/>
                <a:gd name="connsiteX17" fmla="*/ 182299 w 183567"/>
                <a:gd name="connsiteY17" fmla="*/ 25490 h 446173"/>
                <a:gd name="connsiteX18" fmla="*/ 183567 w 183567"/>
                <a:gd name="connsiteY18" fmla="*/ 17200 h 446173"/>
                <a:gd name="connsiteX19" fmla="*/ 170822 w 183567"/>
                <a:gd name="connsiteY19" fmla="*/ 4455 h 4461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83567" h="446173">
                  <a:moveTo>
                    <a:pt x="170822" y="4455"/>
                  </a:moveTo>
                  <a:cubicBezTo>
                    <a:pt x="158077" y="1268"/>
                    <a:pt x="144249" y="0"/>
                    <a:pt x="130669" y="0"/>
                  </a:cubicBezTo>
                  <a:cubicBezTo>
                    <a:pt x="51630" y="0"/>
                    <a:pt x="0" y="42071"/>
                    <a:pt x="0" y="133855"/>
                  </a:cubicBezTo>
                  <a:lnTo>
                    <a:pt x="0" y="433428"/>
                  </a:lnTo>
                  <a:cubicBezTo>
                    <a:pt x="0" y="441069"/>
                    <a:pt x="5104" y="446174"/>
                    <a:pt x="12745" y="446174"/>
                  </a:cubicBezTo>
                  <a:lnTo>
                    <a:pt x="69480" y="446174"/>
                  </a:lnTo>
                  <a:cubicBezTo>
                    <a:pt x="77121" y="446174"/>
                    <a:pt x="82225" y="441069"/>
                    <a:pt x="82225" y="433428"/>
                  </a:cubicBezTo>
                  <a:lnTo>
                    <a:pt x="82225" y="197581"/>
                  </a:lnTo>
                  <a:lnTo>
                    <a:pt x="163181" y="197581"/>
                  </a:lnTo>
                  <a:cubicBezTo>
                    <a:pt x="171472" y="197581"/>
                    <a:pt x="175927" y="192477"/>
                    <a:pt x="175927" y="184836"/>
                  </a:cubicBezTo>
                  <a:lnTo>
                    <a:pt x="175927" y="140846"/>
                  </a:lnTo>
                  <a:cubicBezTo>
                    <a:pt x="175927" y="132556"/>
                    <a:pt x="171472" y="127452"/>
                    <a:pt x="163181" y="127452"/>
                  </a:cubicBezTo>
                  <a:lnTo>
                    <a:pt x="82225" y="127452"/>
                  </a:lnTo>
                  <a:lnTo>
                    <a:pt x="82225" y="120429"/>
                  </a:lnTo>
                  <a:cubicBezTo>
                    <a:pt x="82225" y="85380"/>
                    <a:pt x="97507" y="67531"/>
                    <a:pt x="132587" y="67531"/>
                  </a:cubicBezTo>
                  <a:cubicBezTo>
                    <a:pt x="145332" y="67531"/>
                    <a:pt x="159067" y="70717"/>
                    <a:pt x="163831" y="70717"/>
                  </a:cubicBezTo>
                  <a:cubicBezTo>
                    <a:pt x="171472" y="70717"/>
                    <a:pt x="174658" y="66262"/>
                    <a:pt x="175927" y="58622"/>
                  </a:cubicBezTo>
                  <a:lnTo>
                    <a:pt x="182299" y="25490"/>
                  </a:lnTo>
                  <a:cubicBezTo>
                    <a:pt x="182856" y="22552"/>
                    <a:pt x="183567" y="19953"/>
                    <a:pt x="183567" y="17200"/>
                  </a:cubicBezTo>
                  <a:cubicBezTo>
                    <a:pt x="183567" y="10116"/>
                    <a:pt x="179731" y="6373"/>
                    <a:pt x="170822" y="4455"/>
                  </a:cubicBezTo>
                  <a:close/>
                </a:path>
              </a:pathLst>
            </a:custGeom>
            <a:solidFill>
              <a:schemeClr val="tx1"/>
            </a:solidFill>
            <a:ln w="3082"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FE003788-91A9-4D79-8A0C-90B0B4B8481F}"/>
                </a:ext>
              </a:extLst>
            </p:cNvPr>
            <p:cNvSpPr/>
            <p:nvPr/>
          </p:nvSpPr>
          <p:spPr>
            <a:xfrm>
              <a:off x="2899648" y="10270016"/>
              <a:ext cx="88597" cy="87978"/>
            </a:xfrm>
            <a:custGeom>
              <a:avLst/>
              <a:gdLst>
                <a:gd name="connsiteX0" fmla="*/ 43340 w 88597"/>
                <a:gd name="connsiteY0" fmla="*/ 0 h 87978"/>
                <a:gd name="connsiteX1" fmla="*/ 0 w 88597"/>
                <a:gd name="connsiteY1" fmla="*/ 43989 h 87978"/>
                <a:gd name="connsiteX2" fmla="*/ 45258 w 88597"/>
                <a:gd name="connsiteY2" fmla="*/ 87979 h 87978"/>
                <a:gd name="connsiteX3" fmla="*/ 88597 w 88597"/>
                <a:gd name="connsiteY3" fmla="*/ 43989 h 87978"/>
                <a:gd name="connsiteX4" fmla="*/ 43340 w 88597"/>
                <a:gd name="connsiteY4" fmla="*/ 0 h 879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97" h="87978">
                  <a:moveTo>
                    <a:pt x="43340" y="0"/>
                  </a:moveTo>
                  <a:cubicBezTo>
                    <a:pt x="17200" y="0"/>
                    <a:pt x="0" y="16581"/>
                    <a:pt x="0" y="43989"/>
                  </a:cubicBezTo>
                  <a:cubicBezTo>
                    <a:pt x="0" y="70748"/>
                    <a:pt x="17200" y="87979"/>
                    <a:pt x="45258" y="87979"/>
                  </a:cubicBezTo>
                  <a:cubicBezTo>
                    <a:pt x="71398" y="87979"/>
                    <a:pt x="88597" y="70779"/>
                    <a:pt x="88597" y="43989"/>
                  </a:cubicBezTo>
                  <a:cubicBezTo>
                    <a:pt x="88597" y="16550"/>
                    <a:pt x="71367" y="0"/>
                    <a:pt x="43340" y="0"/>
                  </a:cubicBezTo>
                  <a:close/>
                </a:path>
              </a:pathLst>
            </a:custGeom>
            <a:solidFill>
              <a:schemeClr val="accent2"/>
            </a:solidFill>
            <a:ln w="3082"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51CC6031-17AE-A023-AC1A-AA387EEF2731}"/>
                </a:ext>
              </a:extLst>
            </p:cNvPr>
            <p:cNvSpPr/>
            <p:nvPr/>
          </p:nvSpPr>
          <p:spPr>
            <a:xfrm>
              <a:off x="4572791" y="9905541"/>
              <a:ext cx="88597" cy="87978"/>
            </a:xfrm>
            <a:custGeom>
              <a:avLst/>
              <a:gdLst>
                <a:gd name="connsiteX0" fmla="*/ 43340 w 88597"/>
                <a:gd name="connsiteY0" fmla="*/ 0 h 87978"/>
                <a:gd name="connsiteX1" fmla="*/ 0 w 88597"/>
                <a:gd name="connsiteY1" fmla="*/ 43989 h 87978"/>
                <a:gd name="connsiteX2" fmla="*/ 45258 w 88597"/>
                <a:gd name="connsiteY2" fmla="*/ 87979 h 87978"/>
                <a:gd name="connsiteX3" fmla="*/ 88597 w 88597"/>
                <a:gd name="connsiteY3" fmla="*/ 43989 h 87978"/>
                <a:gd name="connsiteX4" fmla="*/ 43340 w 88597"/>
                <a:gd name="connsiteY4" fmla="*/ 0 h 879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97" h="87978">
                  <a:moveTo>
                    <a:pt x="43340" y="0"/>
                  </a:moveTo>
                  <a:cubicBezTo>
                    <a:pt x="17200" y="0"/>
                    <a:pt x="0" y="16581"/>
                    <a:pt x="0" y="43989"/>
                  </a:cubicBezTo>
                  <a:cubicBezTo>
                    <a:pt x="0" y="70748"/>
                    <a:pt x="17200" y="87979"/>
                    <a:pt x="45258" y="87979"/>
                  </a:cubicBezTo>
                  <a:cubicBezTo>
                    <a:pt x="71398" y="87979"/>
                    <a:pt x="88597" y="70779"/>
                    <a:pt x="88597" y="43989"/>
                  </a:cubicBezTo>
                  <a:cubicBezTo>
                    <a:pt x="88597" y="16550"/>
                    <a:pt x="71367" y="0"/>
                    <a:pt x="43340" y="0"/>
                  </a:cubicBezTo>
                  <a:close/>
                </a:path>
              </a:pathLst>
            </a:custGeom>
            <a:solidFill>
              <a:schemeClr val="accent2"/>
            </a:solidFill>
            <a:ln w="3082" cap="flat">
              <a:noFill/>
              <a:prstDash val="solid"/>
              <a:miter/>
            </a:ln>
          </p:spPr>
          <p:txBody>
            <a:bodyPr rtlCol="0" anchor="ctr"/>
            <a:lstStyle/>
            <a:p>
              <a:endParaRPr lang="en-US"/>
            </a:p>
          </p:txBody>
        </p:sp>
      </p:grpSp>
    </p:spTree>
    <p:extLst>
      <p:ext uri="{BB962C8B-B14F-4D97-AF65-F5344CB8AC3E}">
        <p14:creationId xmlns:p14="http://schemas.microsoft.com/office/powerpoint/2010/main" val="3539625828"/>
      </p:ext>
    </p:extLst>
  </p:cSld>
  <p:clrMapOvr>
    <a:masterClrMapping/>
  </p:clrMapOvr>
  <p:extLst>
    <p:ext uri="{DCECCB84-F9BA-43D5-87BE-67443E8EF086}">
      <p15:sldGuideLst xmlns:p15="http://schemas.microsoft.com/office/powerpoint/2012/main">
        <p15:guide id="1" orient="horz" pos="754">
          <p15:clr>
            <a:srgbClr val="FBAE40"/>
          </p15:clr>
        </p15:guide>
        <p15:guide id="2" orient="horz" pos="89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End">
    <p:spTree>
      <p:nvGrpSpPr>
        <p:cNvPr id="1" name=""/>
        <p:cNvGrpSpPr/>
        <p:nvPr/>
      </p:nvGrpSpPr>
      <p:grpSpPr>
        <a:xfrm>
          <a:off x="0" y="0"/>
          <a:ext cx="0" cy="0"/>
          <a:chOff x="0" y="0"/>
          <a:chExt cx="0" cy="0"/>
        </a:xfrm>
      </p:grpSpPr>
      <p:grpSp>
        <p:nvGrpSpPr>
          <p:cNvPr id="19" name="Group 18">
            <a:extLst>
              <a:ext uri="{FF2B5EF4-FFF2-40B4-BE49-F238E27FC236}">
                <a16:creationId xmlns:a16="http://schemas.microsoft.com/office/drawing/2014/main" id="{B04407BA-0BC7-76F5-1CA4-5BA235F30102}"/>
              </a:ext>
            </a:extLst>
          </p:cNvPr>
          <p:cNvGrpSpPr/>
          <p:nvPr userDrawn="1"/>
        </p:nvGrpSpPr>
        <p:grpSpPr>
          <a:xfrm>
            <a:off x="3297836" y="0"/>
            <a:ext cx="4261839" cy="2140304"/>
            <a:chOff x="115642" y="0"/>
            <a:chExt cx="7444033" cy="3738408"/>
          </a:xfrm>
        </p:grpSpPr>
        <p:sp>
          <p:nvSpPr>
            <p:cNvPr id="12" name="Freeform: Shape 11">
              <a:extLst>
                <a:ext uri="{FF2B5EF4-FFF2-40B4-BE49-F238E27FC236}">
                  <a16:creationId xmlns:a16="http://schemas.microsoft.com/office/drawing/2014/main" id="{EF43C3A2-0D83-8989-716A-F8B34F705674}"/>
                </a:ext>
              </a:extLst>
            </p:cNvPr>
            <p:cNvSpPr/>
            <p:nvPr/>
          </p:nvSpPr>
          <p:spPr>
            <a:xfrm rot="5400000" flipV="1">
              <a:off x="4680205" y="-445455"/>
              <a:ext cx="2434015" cy="3324925"/>
            </a:xfrm>
            <a:custGeom>
              <a:avLst/>
              <a:gdLst>
                <a:gd name="connsiteX0" fmla="*/ 0 w 2434015"/>
                <a:gd name="connsiteY0" fmla="*/ 0 h 3324925"/>
                <a:gd name="connsiteX1" fmla="*/ 0 w 2434015"/>
                <a:gd name="connsiteY1" fmla="*/ 3324925 h 3324925"/>
                <a:gd name="connsiteX2" fmla="*/ 1794184 w 2434015"/>
                <a:gd name="connsiteY2" fmla="*/ 3324925 h 3324925"/>
                <a:gd name="connsiteX3" fmla="*/ 2310022 w 2434015"/>
                <a:gd name="connsiteY3" fmla="*/ 2809086 h 3324925"/>
                <a:gd name="connsiteX4" fmla="*/ 2310022 w 2434015"/>
                <a:gd name="connsiteY4" fmla="*/ 2210395 h 3324925"/>
                <a:gd name="connsiteX5" fmla="*/ 205326 w 2434015"/>
                <a:gd name="connsiteY5" fmla="*/ 105699 h 3324925"/>
                <a:gd name="connsiteX6" fmla="*/ 65284 w 2434015"/>
                <a:gd name="connsiteY6" fmla="*/ 12704 h 3324925"/>
                <a:gd name="connsiteX7" fmla="*/ 0 w 2434015"/>
                <a:gd name="connsiteY7" fmla="*/ 0 h 3324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34015" h="3324925">
                  <a:moveTo>
                    <a:pt x="0" y="0"/>
                  </a:moveTo>
                  <a:lnTo>
                    <a:pt x="0" y="3324925"/>
                  </a:lnTo>
                  <a:lnTo>
                    <a:pt x="1794184" y="3324925"/>
                  </a:lnTo>
                  <a:lnTo>
                    <a:pt x="2310022" y="2809086"/>
                  </a:lnTo>
                  <a:cubicBezTo>
                    <a:pt x="2475346" y="2643762"/>
                    <a:pt x="2475346" y="2375719"/>
                    <a:pt x="2310022" y="2210395"/>
                  </a:cubicBezTo>
                  <a:lnTo>
                    <a:pt x="205326" y="105699"/>
                  </a:lnTo>
                  <a:cubicBezTo>
                    <a:pt x="163996" y="64369"/>
                    <a:pt x="116244" y="33370"/>
                    <a:pt x="65284" y="12704"/>
                  </a:cubicBezTo>
                  <a:lnTo>
                    <a:pt x="0" y="0"/>
                  </a:lnTo>
                  <a:close/>
                </a:path>
              </a:pathLst>
            </a:custGeom>
            <a:solidFill>
              <a:srgbClr val="2C0A53">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sp>
          <p:nvSpPr>
            <p:cNvPr id="16" name="Freeform: Shape 15">
              <a:extLst>
                <a:ext uri="{FF2B5EF4-FFF2-40B4-BE49-F238E27FC236}">
                  <a16:creationId xmlns:a16="http://schemas.microsoft.com/office/drawing/2014/main" id="{F847DE2F-8674-6974-B7A6-C2A646B7E056}"/>
                </a:ext>
              </a:extLst>
            </p:cNvPr>
            <p:cNvSpPr/>
            <p:nvPr/>
          </p:nvSpPr>
          <p:spPr>
            <a:xfrm rot="5400000" flipV="1">
              <a:off x="1968456" y="-1852811"/>
              <a:ext cx="3738405" cy="7444033"/>
            </a:xfrm>
            <a:custGeom>
              <a:avLst/>
              <a:gdLst>
                <a:gd name="connsiteX0" fmla="*/ 0 w 3738405"/>
                <a:gd name="connsiteY0" fmla="*/ 0 h 7444033"/>
                <a:gd name="connsiteX1" fmla="*/ 0 w 3738405"/>
                <a:gd name="connsiteY1" fmla="*/ 626343 h 7444033"/>
                <a:gd name="connsiteX2" fmla="*/ 2963222 w 3738405"/>
                <a:gd name="connsiteY2" fmla="*/ 3589568 h 7444033"/>
                <a:gd name="connsiteX3" fmla="*/ 2963222 w 3738405"/>
                <a:gd name="connsiteY3" fmla="*/ 4548849 h 7444033"/>
                <a:gd name="connsiteX4" fmla="*/ 68040 w 3738405"/>
                <a:gd name="connsiteY4" fmla="*/ 7444033 h 7444033"/>
                <a:gd name="connsiteX5" fmla="*/ 673223 w 3738405"/>
                <a:gd name="connsiteY5" fmla="*/ 7444033 h 7444033"/>
                <a:gd name="connsiteX6" fmla="*/ 3511974 w 3738405"/>
                <a:gd name="connsiteY6" fmla="*/ 4605282 h 7444033"/>
                <a:gd name="connsiteX7" fmla="*/ 3511974 w 3738405"/>
                <a:gd name="connsiteY7" fmla="*/ 3511974 h 7444033"/>
                <a:gd name="connsiteX8" fmla="*/ 0 w 3738405"/>
                <a:gd name="connsiteY8" fmla="*/ 0 h 7444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38405" h="7444033">
                  <a:moveTo>
                    <a:pt x="0" y="0"/>
                  </a:moveTo>
                  <a:lnTo>
                    <a:pt x="0" y="626343"/>
                  </a:lnTo>
                  <a:lnTo>
                    <a:pt x="2963222" y="3589568"/>
                  </a:lnTo>
                  <a:cubicBezTo>
                    <a:pt x="3228119" y="3854465"/>
                    <a:pt x="3228119" y="4283952"/>
                    <a:pt x="2963222" y="4548849"/>
                  </a:cubicBezTo>
                  <a:lnTo>
                    <a:pt x="68040" y="7444033"/>
                  </a:lnTo>
                  <a:lnTo>
                    <a:pt x="673223" y="7444033"/>
                  </a:lnTo>
                  <a:lnTo>
                    <a:pt x="3511974" y="4605282"/>
                  </a:lnTo>
                  <a:cubicBezTo>
                    <a:pt x="3813882" y="4303374"/>
                    <a:pt x="3813882" y="3813884"/>
                    <a:pt x="3511974" y="3511974"/>
                  </a:cubicBezTo>
                  <a:lnTo>
                    <a:pt x="0" y="0"/>
                  </a:lnTo>
                  <a:close/>
                </a:path>
              </a:pathLst>
            </a:custGeom>
            <a:solidFill>
              <a:srgbClr val="5C00AD">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sp>
          <p:nvSpPr>
            <p:cNvPr id="10" name="Freeform: Shape 9">
              <a:extLst>
                <a:ext uri="{FF2B5EF4-FFF2-40B4-BE49-F238E27FC236}">
                  <a16:creationId xmlns:a16="http://schemas.microsoft.com/office/drawing/2014/main" id="{9C14FF2D-E84F-9BFD-7A04-6AE62B7D9799}"/>
                </a:ext>
              </a:extLst>
            </p:cNvPr>
            <p:cNvSpPr/>
            <p:nvPr/>
          </p:nvSpPr>
          <p:spPr>
            <a:xfrm rot="5400000" flipV="1">
              <a:off x="2987568" y="-1269067"/>
              <a:ext cx="2187422" cy="4725556"/>
            </a:xfrm>
            <a:custGeom>
              <a:avLst/>
              <a:gdLst>
                <a:gd name="connsiteX0" fmla="*/ 0 w 965623"/>
                <a:gd name="connsiteY0" fmla="*/ 0 h 2086065"/>
                <a:gd name="connsiteX1" fmla="*/ 0 w 965623"/>
                <a:gd name="connsiteY1" fmla="*/ 2086065 h 2086065"/>
                <a:gd name="connsiteX2" fmla="*/ 910888 w 965623"/>
                <a:gd name="connsiteY2" fmla="*/ 1175176 h 2086065"/>
                <a:gd name="connsiteX3" fmla="*/ 910888 w 965623"/>
                <a:gd name="connsiteY3" fmla="*/ 910888 h 2086065"/>
                <a:gd name="connsiteX4" fmla="*/ 0 w 965623"/>
                <a:gd name="connsiteY4" fmla="*/ 0 h 20860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5623" h="2086065">
                  <a:moveTo>
                    <a:pt x="0" y="0"/>
                  </a:moveTo>
                  <a:lnTo>
                    <a:pt x="0" y="2086065"/>
                  </a:lnTo>
                  <a:lnTo>
                    <a:pt x="910888" y="1175176"/>
                  </a:lnTo>
                  <a:cubicBezTo>
                    <a:pt x="983869" y="1102195"/>
                    <a:pt x="983869" y="983869"/>
                    <a:pt x="910888" y="910888"/>
                  </a:cubicBez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Tree>
    <p:extLst>
      <p:ext uri="{BB962C8B-B14F-4D97-AF65-F5344CB8AC3E}">
        <p14:creationId xmlns:p14="http://schemas.microsoft.com/office/powerpoint/2010/main" val="3934803525"/>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Righ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11B7A0B-4427-4EC8-B4B2-453E4105E2AD}"/>
              </a:ext>
            </a:extLst>
          </p:cNvPr>
          <p:cNvSpPr/>
          <p:nvPr userDrawn="1"/>
        </p:nvSpPr>
        <p:spPr>
          <a:xfrm>
            <a:off x="0" y="-1"/>
            <a:ext cx="7559675" cy="1069181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5088CEEB-4485-441B-A174-D490102CE429}"/>
              </a:ext>
            </a:extLst>
          </p:cNvPr>
          <p:cNvGrpSpPr/>
          <p:nvPr userDrawn="1"/>
        </p:nvGrpSpPr>
        <p:grpSpPr>
          <a:xfrm rot="5400000">
            <a:off x="723474" y="-492187"/>
            <a:ext cx="673100" cy="1657474"/>
            <a:chOff x="0" y="4230451"/>
            <a:chExt cx="1276610" cy="3154712"/>
          </a:xfrm>
        </p:grpSpPr>
        <p:sp>
          <p:nvSpPr>
            <p:cNvPr id="6" name="Freeform: Shape 5">
              <a:extLst>
                <a:ext uri="{FF2B5EF4-FFF2-40B4-BE49-F238E27FC236}">
                  <a16:creationId xmlns:a16="http://schemas.microsoft.com/office/drawing/2014/main" id="{3B945B20-988C-3AC8-C7AA-41AA36076876}"/>
                </a:ext>
              </a:extLst>
            </p:cNvPr>
            <p:cNvSpPr/>
            <p:nvPr/>
          </p:nvSpPr>
          <p:spPr>
            <a:xfrm flipV="1">
              <a:off x="0" y="4230451"/>
              <a:ext cx="831179" cy="1748099"/>
            </a:xfrm>
            <a:custGeom>
              <a:avLst/>
              <a:gdLst>
                <a:gd name="connsiteX0" fmla="*/ 0 w 1074479"/>
                <a:gd name="connsiteY0" fmla="*/ 0 h 2259797"/>
                <a:gd name="connsiteX1" fmla="*/ 0 w 1074479"/>
                <a:gd name="connsiteY1" fmla="*/ 2259797 h 2259797"/>
                <a:gd name="connsiteX2" fmla="*/ 1019744 w 1074479"/>
                <a:gd name="connsiteY2" fmla="*/ 1240052 h 2259797"/>
                <a:gd name="connsiteX3" fmla="*/ 1019744 w 1074479"/>
                <a:gd name="connsiteY3" fmla="*/ 975764 h 2259797"/>
                <a:gd name="connsiteX4" fmla="*/ 90640 w 1074479"/>
                <a:gd name="connsiteY4" fmla="*/ 46660 h 2259797"/>
                <a:gd name="connsiteX5" fmla="*/ 28819 w 1074479"/>
                <a:gd name="connsiteY5" fmla="*/ 5608 h 2259797"/>
                <a:gd name="connsiteX6" fmla="*/ 0 w 1074479"/>
                <a:gd name="connsiteY6" fmla="*/ 0 h 2259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74479" h="2259797">
                  <a:moveTo>
                    <a:pt x="0" y="0"/>
                  </a:moveTo>
                  <a:lnTo>
                    <a:pt x="0" y="2259797"/>
                  </a:lnTo>
                  <a:lnTo>
                    <a:pt x="1019744" y="1240052"/>
                  </a:lnTo>
                  <a:cubicBezTo>
                    <a:pt x="1092725" y="1167071"/>
                    <a:pt x="1092725" y="1048745"/>
                    <a:pt x="1019744" y="975764"/>
                  </a:cubicBezTo>
                  <a:lnTo>
                    <a:pt x="90640" y="46660"/>
                  </a:lnTo>
                  <a:cubicBezTo>
                    <a:pt x="72395" y="28415"/>
                    <a:pt x="51315" y="14731"/>
                    <a:pt x="28819" y="5608"/>
                  </a:cubicBezTo>
                  <a:lnTo>
                    <a:pt x="0" y="0"/>
                  </a:lnTo>
                  <a:close/>
                </a:path>
              </a:pathLst>
            </a:custGeom>
            <a:solidFill>
              <a:srgbClr val="2C0A5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Freeform: Shape 6">
              <a:extLst>
                <a:ext uri="{FF2B5EF4-FFF2-40B4-BE49-F238E27FC236}">
                  <a16:creationId xmlns:a16="http://schemas.microsoft.com/office/drawing/2014/main" id="{D8B44140-6BB7-F89E-4DDD-B5D52FED1D9D}"/>
                </a:ext>
              </a:extLst>
            </p:cNvPr>
            <p:cNvSpPr/>
            <p:nvPr/>
          </p:nvSpPr>
          <p:spPr>
            <a:xfrm flipV="1">
              <a:off x="1" y="4613243"/>
              <a:ext cx="1276609" cy="2771920"/>
            </a:xfrm>
            <a:custGeom>
              <a:avLst/>
              <a:gdLst>
                <a:gd name="connsiteX0" fmla="*/ 0 w 1650294"/>
                <a:gd name="connsiteY0" fmla="*/ 0 h 3583307"/>
                <a:gd name="connsiteX1" fmla="*/ 0 w 1650294"/>
                <a:gd name="connsiteY1" fmla="*/ 276495 h 3583307"/>
                <a:gd name="connsiteX2" fmla="*/ 1308095 w 1650294"/>
                <a:gd name="connsiteY2" fmla="*/ 1584590 h 3583307"/>
                <a:gd name="connsiteX3" fmla="*/ 1308095 w 1650294"/>
                <a:gd name="connsiteY3" fmla="*/ 2008058 h 3583307"/>
                <a:gd name="connsiteX4" fmla="*/ 0 w 1650294"/>
                <a:gd name="connsiteY4" fmla="*/ 3316153 h 3583307"/>
                <a:gd name="connsiteX5" fmla="*/ 0 w 1650294"/>
                <a:gd name="connsiteY5" fmla="*/ 3583307 h 3583307"/>
                <a:gd name="connsiteX6" fmla="*/ 1550338 w 1650294"/>
                <a:gd name="connsiteY6" fmla="*/ 2032970 h 3583307"/>
                <a:gd name="connsiteX7" fmla="*/ 1550338 w 1650294"/>
                <a:gd name="connsiteY7" fmla="*/ 1550337 h 3583307"/>
                <a:gd name="connsiteX8" fmla="*/ 0 w 1650294"/>
                <a:gd name="connsiteY8" fmla="*/ 0 h 3583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50294" h="3583307">
                  <a:moveTo>
                    <a:pt x="0" y="0"/>
                  </a:moveTo>
                  <a:lnTo>
                    <a:pt x="0" y="276495"/>
                  </a:lnTo>
                  <a:lnTo>
                    <a:pt x="1308095" y="1584590"/>
                  </a:lnTo>
                  <a:cubicBezTo>
                    <a:pt x="1425032" y="1701527"/>
                    <a:pt x="1425032" y="1891121"/>
                    <a:pt x="1308095" y="2008058"/>
                  </a:cubicBezTo>
                  <a:lnTo>
                    <a:pt x="0" y="3316153"/>
                  </a:lnTo>
                  <a:lnTo>
                    <a:pt x="0" y="3583307"/>
                  </a:lnTo>
                  <a:lnTo>
                    <a:pt x="1550338" y="2032970"/>
                  </a:lnTo>
                  <a:cubicBezTo>
                    <a:pt x="1683613" y="1899695"/>
                    <a:pt x="1683613" y="1683613"/>
                    <a:pt x="1550338" y="1550337"/>
                  </a:cubicBezTo>
                  <a:lnTo>
                    <a:pt x="0" y="0"/>
                  </a:lnTo>
                  <a:close/>
                </a:path>
              </a:pathLst>
            </a:custGeom>
            <a:solidFill>
              <a:srgbClr val="5C00AD">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Freeform: Shape 7">
              <a:extLst>
                <a:ext uri="{FF2B5EF4-FFF2-40B4-BE49-F238E27FC236}">
                  <a16:creationId xmlns:a16="http://schemas.microsoft.com/office/drawing/2014/main" id="{E4229415-E156-2269-44E4-6B973AD70F2C}"/>
                </a:ext>
              </a:extLst>
            </p:cNvPr>
            <p:cNvSpPr/>
            <p:nvPr/>
          </p:nvSpPr>
          <p:spPr>
            <a:xfrm flipV="1">
              <a:off x="0" y="5224105"/>
              <a:ext cx="746972" cy="1613706"/>
            </a:xfrm>
            <a:custGeom>
              <a:avLst/>
              <a:gdLst>
                <a:gd name="connsiteX0" fmla="*/ 0 w 965623"/>
                <a:gd name="connsiteY0" fmla="*/ 0 h 2086065"/>
                <a:gd name="connsiteX1" fmla="*/ 0 w 965623"/>
                <a:gd name="connsiteY1" fmla="*/ 2086065 h 2086065"/>
                <a:gd name="connsiteX2" fmla="*/ 910888 w 965623"/>
                <a:gd name="connsiteY2" fmla="*/ 1175176 h 2086065"/>
                <a:gd name="connsiteX3" fmla="*/ 910888 w 965623"/>
                <a:gd name="connsiteY3" fmla="*/ 910888 h 2086065"/>
                <a:gd name="connsiteX4" fmla="*/ 0 w 965623"/>
                <a:gd name="connsiteY4" fmla="*/ 0 h 20860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5623" h="2086065">
                  <a:moveTo>
                    <a:pt x="0" y="0"/>
                  </a:moveTo>
                  <a:lnTo>
                    <a:pt x="0" y="2086065"/>
                  </a:lnTo>
                  <a:lnTo>
                    <a:pt x="910888" y="1175176"/>
                  </a:lnTo>
                  <a:cubicBezTo>
                    <a:pt x="983869" y="1102195"/>
                    <a:pt x="983869" y="983869"/>
                    <a:pt x="910888" y="910888"/>
                  </a:cubicBez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nvGrpSpPr>
          <p:cNvPr id="9" name="Group 8">
            <a:extLst>
              <a:ext uri="{FF2B5EF4-FFF2-40B4-BE49-F238E27FC236}">
                <a16:creationId xmlns:a16="http://schemas.microsoft.com/office/drawing/2014/main" id="{0710792D-D063-DF0D-B749-123E7F0B4C82}"/>
              </a:ext>
            </a:extLst>
          </p:cNvPr>
          <p:cNvGrpSpPr/>
          <p:nvPr userDrawn="1"/>
        </p:nvGrpSpPr>
        <p:grpSpPr>
          <a:xfrm>
            <a:off x="3235570" y="7938414"/>
            <a:ext cx="4324104" cy="2753400"/>
            <a:chOff x="3235570" y="7938414"/>
            <a:chExt cx="4324104" cy="2753400"/>
          </a:xfrm>
        </p:grpSpPr>
        <p:sp>
          <p:nvSpPr>
            <p:cNvPr id="10" name="Freeform: Shape 9">
              <a:extLst>
                <a:ext uri="{FF2B5EF4-FFF2-40B4-BE49-F238E27FC236}">
                  <a16:creationId xmlns:a16="http://schemas.microsoft.com/office/drawing/2014/main" id="{C43687B5-5609-C5FF-FE01-AF453FD20E85}"/>
                </a:ext>
              </a:extLst>
            </p:cNvPr>
            <p:cNvSpPr/>
            <p:nvPr/>
          </p:nvSpPr>
          <p:spPr>
            <a:xfrm rot="16200000" flipV="1">
              <a:off x="4224379" y="7910313"/>
              <a:ext cx="1792690" cy="3770307"/>
            </a:xfrm>
            <a:custGeom>
              <a:avLst/>
              <a:gdLst>
                <a:gd name="connsiteX0" fmla="*/ 0 w 1074479"/>
                <a:gd name="connsiteY0" fmla="*/ 0 h 2259797"/>
                <a:gd name="connsiteX1" fmla="*/ 0 w 1074479"/>
                <a:gd name="connsiteY1" fmla="*/ 2259797 h 2259797"/>
                <a:gd name="connsiteX2" fmla="*/ 1019744 w 1074479"/>
                <a:gd name="connsiteY2" fmla="*/ 1240052 h 2259797"/>
                <a:gd name="connsiteX3" fmla="*/ 1019744 w 1074479"/>
                <a:gd name="connsiteY3" fmla="*/ 975764 h 2259797"/>
                <a:gd name="connsiteX4" fmla="*/ 90640 w 1074479"/>
                <a:gd name="connsiteY4" fmla="*/ 46660 h 2259797"/>
                <a:gd name="connsiteX5" fmla="*/ 28819 w 1074479"/>
                <a:gd name="connsiteY5" fmla="*/ 5608 h 2259797"/>
                <a:gd name="connsiteX6" fmla="*/ 0 w 1074479"/>
                <a:gd name="connsiteY6" fmla="*/ 0 h 2259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74479" h="2259797">
                  <a:moveTo>
                    <a:pt x="0" y="0"/>
                  </a:moveTo>
                  <a:lnTo>
                    <a:pt x="0" y="2259797"/>
                  </a:lnTo>
                  <a:lnTo>
                    <a:pt x="1019744" y="1240052"/>
                  </a:lnTo>
                  <a:cubicBezTo>
                    <a:pt x="1092725" y="1167071"/>
                    <a:pt x="1092725" y="1048745"/>
                    <a:pt x="1019744" y="975764"/>
                  </a:cubicBezTo>
                  <a:lnTo>
                    <a:pt x="90640" y="46660"/>
                  </a:lnTo>
                  <a:cubicBezTo>
                    <a:pt x="72395" y="28415"/>
                    <a:pt x="51315" y="14731"/>
                    <a:pt x="28819" y="5608"/>
                  </a:cubicBezTo>
                  <a:lnTo>
                    <a:pt x="0" y="0"/>
                  </a:lnTo>
                  <a:close/>
                </a:path>
              </a:pathLst>
            </a:custGeom>
            <a:solidFill>
              <a:srgbClr val="2C0A5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 name="Freeform: Shape 10">
              <a:extLst>
                <a:ext uri="{FF2B5EF4-FFF2-40B4-BE49-F238E27FC236}">
                  <a16:creationId xmlns:a16="http://schemas.microsoft.com/office/drawing/2014/main" id="{BB56A189-3AE5-BF92-ACF6-A5E8EC300B0C}"/>
                </a:ext>
              </a:extLst>
            </p:cNvPr>
            <p:cNvSpPr/>
            <p:nvPr/>
          </p:nvSpPr>
          <p:spPr>
            <a:xfrm rot="16200000" flipV="1">
              <a:off x="4433728" y="7565863"/>
              <a:ext cx="2753396" cy="3498497"/>
            </a:xfrm>
            <a:custGeom>
              <a:avLst/>
              <a:gdLst>
                <a:gd name="connsiteX0" fmla="*/ 2753396 w 2753396"/>
                <a:gd name="connsiteY0" fmla="*/ 509255 h 3498497"/>
                <a:gd name="connsiteX1" fmla="*/ 2586626 w 2753396"/>
                <a:gd name="connsiteY1" fmla="*/ 106635 h 3498497"/>
                <a:gd name="connsiteX2" fmla="*/ 2479991 w 2753396"/>
                <a:gd name="connsiteY2" fmla="*/ 0 h 3498497"/>
                <a:gd name="connsiteX3" fmla="*/ 2018677 w 2753396"/>
                <a:gd name="connsiteY3" fmla="*/ 0 h 3498497"/>
                <a:gd name="connsiteX4" fmla="*/ 2182461 w 2753396"/>
                <a:gd name="connsiteY4" fmla="*/ 163784 h 3498497"/>
                <a:gd name="connsiteX5" fmla="*/ 2182461 w 2753396"/>
                <a:gd name="connsiteY5" fmla="*/ 870309 h 3498497"/>
                <a:gd name="connsiteX6" fmla="*/ 0 w 2753396"/>
                <a:gd name="connsiteY6" fmla="*/ 3052770 h 3498497"/>
                <a:gd name="connsiteX7" fmla="*/ 0 w 2753396"/>
                <a:gd name="connsiteY7" fmla="*/ 3498497 h 3498497"/>
                <a:gd name="connsiteX8" fmla="*/ 2586626 w 2753396"/>
                <a:gd name="connsiteY8" fmla="*/ 911873 h 3498497"/>
                <a:gd name="connsiteX9" fmla="*/ 2753396 w 2753396"/>
                <a:gd name="connsiteY9" fmla="*/ 509255 h 3498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53396" h="3498497">
                  <a:moveTo>
                    <a:pt x="2753396" y="509255"/>
                  </a:moveTo>
                  <a:cubicBezTo>
                    <a:pt x="2753396" y="363536"/>
                    <a:pt x="2697806" y="217816"/>
                    <a:pt x="2586626" y="106635"/>
                  </a:cubicBezTo>
                  <a:lnTo>
                    <a:pt x="2479991" y="0"/>
                  </a:lnTo>
                  <a:lnTo>
                    <a:pt x="2018677" y="0"/>
                  </a:lnTo>
                  <a:lnTo>
                    <a:pt x="2182461" y="163784"/>
                  </a:lnTo>
                  <a:cubicBezTo>
                    <a:pt x="2377562" y="358885"/>
                    <a:pt x="2377562" y="675209"/>
                    <a:pt x="2182461" y="870309"/>
                  </a:cubicBezTo>
                  <a:lnTo>
                    <a:pt x="0" y="3052770"/>
                  </a:lnTo>
                  <a:lnTo>
                    <a:pt x="0" y="3498497"/>
                  </a:lnTo>
                  <a:lnTo>
                    <a:pt x="2586626" y="911873"/>
                  </a:lnTo>
                  <a:cubicBezTo>
                    <a:pt x="2697806" y="800693"/>
                    <a:pt x="2753396" y="654974"/>
                    <a:pt x="2753396" y="509255"/>
                  </a:cubicBezTo>
                  <a:close/>
                </a:path>
              </a:pathLst>
            </a:custGeom>
            <a:solidFill>
              <a:srgbClr val="5C00AD">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A0D5713C-3D35-330E-AA55-308E94FAFB4B}"/>
                </a:ext>
              </a:extLst>
            </p:cNvPr>
            <p:cNvSpPr/>
            <p:nvPr/>
          </p:nvSpPr>
          <p:spPr>
            <a:xfrm rot="16200000" flipV="1">
              <a:off x="5663644" y="8795783"/>
              <a:ext cx="1611074" cy="2180987"/>
            </a:xfrm>
            <a:custGeom>
              <a:avLst/>
              <a:gdLst>
                <a:gd name="connsiteX0" fmla="*/ 1611074 w 1611074"/>
                <a:gd name="connsiteY0" fmla="*/ 440763 h 2180987"/>
                <a:gd name="connsiteX1" fmla="*/ 1519751 w 1611074"/>
                <a:gd name="connsiteY1" fmla="*/ 220291 h 2180987"/>
                <a:gd name="connsiteX2" fmla="*/ 1299460 w 1611074"/>
                <a:gd name="connsiteY2" fmla="*/ 0 h 2180987"/>
                <a:gd name="connsiteX3" fmla="*/ 0 w 1611074"/>
                <a:gd name="connsiteY3" fmla="*/ 0 h 2180987"/>
                <a:gd name="connsiteX4" fmla="*/ 0 w 1611074"/>
                <a:gd name="connsiteY4" fmla="*/ 2180987 h 2180987"/>
                <a:gd name="connsiteX5" fmla="*/ 1519751 w 1611074"/>
                <a:gd name="connsiteY5" fmla="*/ 661236 h 2180987"/>
                <a:gd name="connsiteX6" fmla="*/ 1611074 w 1611074"/>
                <a:gd name="connsiteY6" fmla="*/ 440763 h 2180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11074" h="2180987">
                  <a:moveTo>
                    <a:pt x="1611074" y="440763"/>
                  </a:moveTo>
                  <a:cubicBezTo>
                    <a:pt x="1611074" y="360968"/>
                    <a:pt x="1580633" y="281172"/>
                    <a:pt x="1519751" y="220291"/>
                  </a:cubicBezTo>
                  <a:lnTo>
                    <a:pt x="1299460" y="0"/>
                  </a:lnTo>
                  <a:lnTo>
                    <a:pt x="0" y="0"/>
                  </a:lnTo>
                  <a:lnTo>
                    <a:pt x="0" y="2180987"/>
                  </a:lnTo>
                  <a:lnTo>
                    <a:pt x="1519751" y="661236"/>
                  </a:lnTo>
                  <a:cubicBezTo>
                    <a:pt x="1580633" y="600354"/>
                    <a:pt x="1611074" y="520559"/>
                    <a:pt x="1611074" y="44076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Tree>
    <p:extLst>
      <p:ext uri="{BB962C8B-B14F-4D97-AF65-F5344CB8AC3E}">
        <p14:creationId xmlns:p14="http://schemas.microsoft.com/office/powerpoint/2010/main" val="3592387219"/>
      </p:ext>
    </p:extLst>
  </p:cSld>
  <p:clrMapOvr>
    <a:masterClrMapping/>
  </p:clrMapOvr>
  <p:extLst>
    <p:ext uri="{DCECCB84-F9BA-43D5-87BE-67443E8EF086}">
      <p15:sldGuideLst xmlns:p15="http://schemas.microsoft.com/office/powerpoint/2012/main">
        <p15:guide id="1" pos="4535" userDrawn="1">
          <p15:clr>
            <a:srgbClr val="FBAE40"/>
          </p15:clr>
        </p15:guide>
        <p15:guide id="2" pos="4422"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Lef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11B7A0B-4427-4EC8-B4B2-453E4105E2AD}"/>
              </a:ext>
            </a:extLst>
          </p:cNvPr>
          <p:cNvSpPr/>
          <p:nvPr userDrawn="1"/>
        </p:nvSpPr>
        <p:spPr>
          <a:xfrm>
            <a:off x="0" y="-1"/>
            <a:ext cx="7559675" cy="1069181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a16="http://schemas.microsoft.com/office/drawing/2014/main" id="{87F0DF54-439B-1B3C-E1F5-C3DD93C9ACA5}"/>
              </a:ext>
            </a:extLst>
          </p:cNvPr>
          <p:cNvGrpSpPr/>
          <p:nvPr userDrawn="1"/>
        </p:nvGrpSpPr>
        <p:grpSpPr>
          <a:xfrm>
            <a:off x="0" y="8211817"/>
            <a:ext cx="2479990" cy="2479995"/>
            <a:chOff x="7559674" y="8211817"/>
            <a:chExt cx="2479990" cy="2479995"/>
          </a:xfrm>
        </p:grpSpPr>
        <p:sp>
          <p:nvSpPr>
            <p:cNvPr id="3" name="Freeform: Shape 2">
              <a:extLst>
                <a:ext uri="{FF2B5EF4-FFF2-40B4-BE49-F238E27FC236}">
                  <a16:creationId xmlns:a16="http://schemas.microsoft.com/office/drawing/2014/main" id="{ABAF6F36-851B-253B-7451-C5F264BAA92C}"/>
                </a:ext>
              </a:extLst>
            </p:cNvPr>
            <p:cNvSpPr/>
            <p:nvPr/>
          </p:nvSpPr>
          <p:spPr>
            <a:xfrm rot="16200000" flipV="1">
              <a:off x="7559674" y="8211817"/>
              <a:ext cx="2479990" cy="2479990"/>
            </a:xfrm>
            <a:custGeom>
              <a:avLst/>
              <a:gdLst>
                <a:gd name="connsiteX0" fmla="*/ 2479990 w 2479990"/>
                <a:gd name="connsiteY0" fmla="*/ 2479990 h 2479990"/>
                <a:gd name="connsiteX1" fmla="*/ 0 w 2479990"/>
                <a:gd name="connsiteY1" fmla="*/ 0 h 2479990"/>
                <a:gd name="connsiteX2" fmla="*/ 0 w 2479990"/>
                <a:gd name="connsiteY2" fmla="*/ 461313 h 2479990"/>
                <a:gd name="connsiteX3" fmla="*/ 2018676 w 2479990"/>
                <a:gd name="connsiteY3" fmla="*/ 2479990 h 2479990"/>
                <a:gd name="connsiteX4" fmla="*/ 2479990 w 2479990"/>
                <a:gd name="connsiteY4" fmla="*/ 2479990 h 24799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79990" h="2479990">
                  <a:moveTo>
                    <a:pt x="2479990" y="2479990"/>
                  </a:moveTo>
                  <a:lnTo>
                    <a:pt x="0" y="0"/>
                  </a:lnTo>
                  <a:lnTo>
                    <a:pt x="0" y="461313"/>
                  </a:lnTo>
                  <a:lnTo>
                    <a:pt x="2018676" y="2479990"/>
                  </a:lnTo>
                  <a:lnTo>
                    <a:pt x="2479990" y="2479990"/>
                  </a:lnTo>
                  <a:close/>
                </a:path>
              </a:pathLst>
            </a:custGeom>
            <a:solidFill>
              <a:srgbClr val="5C00AD">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Freeform: Shape 12">
              <a:extLst>
                <a:ext uri="{FF2B5EF4-FFF2-40B4-BE49-F238E27FC236}">
                  <a16:creationId xmlns:a16="http://schemas.microsoft.com/office/drawing/2014/main" id="{B5F0BEBD-93BA-671D-AD84-B0B256BD3223}"/>
                </a:ext>
              </a:extLst>
            </p:cNvPr>
            <p:cNvSpPr/>
            <p:nvPr/>
          </p:nvSpPr>
          <p:spPr>
            <a:xfrm rot="16200000" flipV="1">
              <a:off x="7559674" y="9392352"/>
              <a:ext cx="1299460" cy="1299460"/>
            </a:xfrm>
            <a:custGeom>
              <a:avLst/>
              <a:gdLst>
                <a:gd name="connsiteX0" fmla="*/ 1299460 w 1299460"/>
                <a:gd name="connsiteY0" fmla="*/ 1299460 h 1299460"/>
                <a:gd name="connsiteX1" fmla="*/ 0 w 1299460"/>
                <a:gd name="connsiteY1" fmla="*/ 0 h 1299460"/>
                <a:gd name="connsiteX2" fmla="*/ 0 w 1299460"/>
                <a:gd name="connsiteY2" fmla="*/ 1299460 h 1299460"/>
                <a:gd name="connsiteX3" fmla="*/ 1299460 w 1299460"/>
                <a:gd name="connsiteY3" fmla="*/ 1299460 h 1299460"/>
              </a:gdLst>
              <a:ahLst/>
              <a:cxnLst>
                <a:cxn ang="0">
                  <a:pos x="connsiteX0" y="connsiteY0"/>
                </a:cxn>
                <a:cxn ang="0">
                  <a:pos x="connsiteX1" y="connsiteY1"/>
                </a:cxn>
                <a:cxn ang="0">
                  <a:pos x="connsiteX2" y="connsiteY2"/>
                </a:cxn>
                <a:cxn ang="0">
                  <a:pos x="connsiteX3" y="connsiteY3"/>
                </a:cxn>
              </a:cxnLst>
              <a:rect l="l" t="t" r="r" b="b"/>
              <a:pathLst>
                <a:path w="1299460" h="1299460">
                  <a:moveTo>
                    <a:pt x="1299460" y="1299460"/>
                  </a:moveTo>
                  <a:lnTo>
                    <a:pt x="0" y="0"/>
                  </a:lnTo>
                  <a:lnTo>
                    <a:pt x="0" y="1299460"/>
                  </a:lnTo>
                  <a:lnTo>
                    <a:pt x="1299460" y="129946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nvGrpSpPr>
          <p:cNvPr id="14" name="Group 13">
            <a:extLst>
              <a:ext uri="{FF2B5EF4-FFF2-40B4-BE49-F238E27FC236}">
                <a16:creationId xmlns:a16="http://schemas.microsoft.com/office/drawing/2014/main" id="{D8D05104-B601-A69E-5A52-0B8264C9E481}"/>
              </a:ext>
            </a:extLst>
          </p:cNvPr>
          <p:cNvGrpSpPr/>
          <p:nvPr userDrawn="1"/>
        </p:nvGrpSpPr>
        <p:grpSpPr>
          <a:xfrm>
            <a:off x="5791673" y="-1"/>
            <a:ext cx="1768002" cy="1329618"/>
            <a:chOff x="5791673" y="-1"/>
            <a:chExt cx="1768002" cy="1329618"/>
          </a:xfrm>
        </p:grpSpPr>
        <p:sp>
          <p:nvSpPr>
            <p:cNvPr id="15" name="Freeform: Shape 14">
              <a:extLst>
                <a:ext uri="{FF2B5EF4-FFF2-40B4-BE49-F238E27FC236}">
                  <a16:creationId xmlns:a16="http://schemas.microsoft.com/office/drawing/2014/main" id="{0A6264F1-688D-EAD7-E24F-83D332D89110}"/>
                </a:ext>
              </a:extLst>
            </p:cNvPr>
            <p:cNvSpPr/>
            <p:nvPr/>
          </p:nvSpPr>
          <p:spPr>
            <a:xfrm rot="16200000" flipH="1" flipV="1">
              <a:off x="6199727" y="-408054"/>
              <a:ext cx="951893" cy="1768002"/>
            </a:xfrm>
            <a:custGeom>
              <a:avLst/>
              <a:gdLst>
                <a:gd name="connsiteX0" fmla="*/ 0 w 951893"/>
                <a:gd name="connsiteY0" fmla="*/ 1768002 h 1768002"/>
                <a:gd name="connsiteX1" fmla="*/ 0 w 951893"/>
                <a:gd name="connsiteY1" fmla="*/ 0 h 1768002"/>
                <a:gd name="connsiteX2" fmla="*/ 272942 w 951893"/>
                <a:gd name="connsiteY2" fmla="*/ 0 h 1768002"/>
                <a:gd name="connsiteX3" fmla="*/ 903403 w 951893"/>
                <a:gd name="connsiteY3" fmla="*/ 630462 h 1768002"/>
                <a:gd name="connsiteX4" fmla="*/ 903403 w 951893"/>
                <a:gd name="connsiteY4" fmla="*/ 864598 h 1768002"/>
                <a:gd name="connsiteX5" fmla="*/ 0 w 951893"/>
                <a:gd name="connsiteY5" fmla="*/ 1768002 h 176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1893" h="1768002">
                  <a:moveTo>
                    <a:pt x="0" y="1768002"/>
                  </a:moveTo>
                  <a:lnTo>
                    <a:pt x="0" y="0"/>
                  </a:lnTo>
                  <a:lnTo>
                    <a:pt x="272942" y="0"/>
                  </a:lnTo>
                  <a:lnTo>
                    <a:pt x="903403" y="630462"/>
                  </a:lnTo>
                  <a:cubicBezTo>
                    <a:pt x="968057" y="695116"/>
                    <a:pt x="968057" y="799943"/>
                    <a:pt x="903403" y="864598"/>
                  </a:cubicBezTo>
                  <a:lnTo>
                    <a:pt x="0" y="1768002"/>
                  </a:lnTo>
                  <a:close/>
                </a:path>
              </a:pathLst>
            </a:custGeom>
            <a:solidFill>
              <a:srgbClr val="2C0A5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29CB145E-545F-8DA0-BBEE-0E6F4F274408}"/>
                </a:ext>
              </a:extLst>
            </p:cNvPr>
            <p:cNvSpPr/>
            <p:nvPr/>
          </p:nvSpPr>
          <p:spPr>
            <a:xfrm rot="16200000" flipH="1" flipV="1">
              <a:off x="6230060" y="2"/>
              <a:ext cx="1329615" cy="1329615"/>
            </a:xfrm>
            <a:custGeom>
              <a:avLst/>
              <a:gdLst>
                <a:gd name="connsiteX0" fmla="*/ 0 w 1329615"/>
                <a:gd name="connsiteY0" fmla="*/ 1329615 h 1329615"/>
                <a:gd name="connsiteX1" fmla="*/ 0 w 1329615"/>
                <a:gd name="connsiteY1" fmla="*/ 1092940 h 1329615"/>
                <a:gd name="connsiteX2" fmla="*/ 1092939 w 1329615"/>
                <a:gd name="connsiteY2" fmla="*/ 0 h 1329615"/>
                <a:gd name="connsiteX3" fmla="*/ 1329615 w 1329615"/>
                <a:gd name="connsiteY3" fmla="*/ 0 h 1329615"/>
                <a:gd name="connsiteX4" fmla="*/ 0 w 1329615"/>
                <a:gd name="connsiteY4" fmla="*/ 1329615 h 13296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9615" h="1329615">
                  <a:moveTo>
                    <a:pt x="0" y="1329615"/>
                  </a:moveTo>
                  <a:lnTo>
                    <a:pt x="0" y="1092940"/>
                  </a:lnTo>
                  <a:lnTo>
                    <a:pt x="1092939" y="0"/>
                  </a:lnTo>
                  <a:lnTo>
                    <a:pt x="1329615" y="0"/>
                  </a:lnTo>
                  <a:lnTo>
                    <a:pt x="0" y="1329615"/>
                  </a:lnTo>
                  <a:close/>
                </a:path>
              </a:pathLst>
            </a:custGeom>
            <a:solidFill>
              <a:srgbClr val="5C00AD">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Freeform: Shape 16">
              <a:extLst>
                <a:ext uri="{FF2B5EF4-FFF2-40B4-BE49-F238E27FC236}">
                  <a16:creationId xmlns:a16="http://schemas.microsoft.com/office/drawing/2014/main" id="{2F6BA2D4-8363-60D7-8923-EB5162CE8A9D}"/>
                </a:ext>
              </a:extLst>
            </p:cNvPr>
            <p:cNvSpPr/>
            <p:nvPr/>
          </p:nvSpPr>
          <p:spPr>
            <a:xfrm rot="16200000" flipH="1" flipV="1">
              <a:off x="6929639" y="-1"/>
              <a:ext cx="630035" cy="630036"/>
            </a:xfrm>
            <a:custGeom>
              <a:avLst/>
              <a:gdLst>
                <a:gd name="connsiteX0" fmla="*/ 0 w 630035"/>
                <a:gd name="connsiteY0" fmla="*/ 630036 h 630036"/>
                <a:gd name="connsiteX1" fmla="*/ 0 w 630035"/>
                <a:gd name="connsiteY1" fmla="*/ 0 h 630036"/>
                <a:gd name="connsiteX2" fmla="*/ 630035 w 630035"/>
                <a:gd name="connsiteY2" fmla="*/ 0 h 630036"/>
                <a:gd name="connsiteX3" fmla="*/ 0 w 630035"/>
                <a:gd name="connsiteY3" fmla="*/ 630036 h 630036"/>
              </a:gdLst>
              <a:ahLst/>
              <a:cxnLst>
                <a:cxn ang="0">
                  <a:pos x="connsiteX0" y="connsiteY0"/>
                </a:cxn>
                <a:cxn ang="0">
                  <a:pos x="connsiteX1" y="connsiteY1"/>
                </a:cxn>
                <a:cxn ang="0">
                  <a:pos x="connsiteX2" y="connsiteY2"/>
                </a:cxn>
                <a:cxn ang="0">
                  <a:pos x="connsiteX3" y="connsiteY3"/>
                </a:cxn>
              </a:cxnLst>
              <a:rect l="l" t="t" r="r" b="b"/>
              <a:pathLst>
                <a:path w="630035" h="630036">
                  <a:moveTo>
                    <a:pt x="0" y="630036"/>
                  </a:moveTo>
                  <a:lnTo>
                    <a:pt x="0" y="0"/>
                  </a:lnTo>
                  <a:lnTo>
                    <a:pt x="630035" y="0"/>
                  </a:lnTo>
                  <a:lnTo>
                    <a:pt x="0" y="63003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Tree>
    <p:extLst>
      <p:ext uri="{BB962C8B-B14F-4D97-AF65-F5344CB8AC3E}">
        <p14:creationId xmlns:p14="http://schemas.microsoft.com/office/powerpoint/2010/main" val="2406160514"/>
      </p:ext>
    </p:extLst>
  </p:cSld>
  <p:clrMapOvr>
    <a:masterClrMapping/>
  </p:clrMapOvr>
  <p:extLst>
    <p:ext uri="{DCECCB84-F9BA-43D5-87BE-67443E8EF086}">
      <p15:sldGuideLst xmlns:p15="http://schemas.microsoft.com/office/powerpoint/2012/main">
        <p15:guide id="1" pos="340" userDrawn="1">
          <p15:clr>
            <a:srgbClr val="FBAE40"/>
          </p15:clr>
        </p15:guide>
        <p15:guide id="2" pos="227"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En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E8B99C9-6485-6213-5001-072A695B56AE}"/>
              </a:ext>
            </a:extLst>
          </p:cNvPr>
          <p:cNvSpPr/>
          <p:nvPr userDrawn="1"/>
        </p:nvSpPr>
        <p:spPr>
          <a:xfrm>
            <a:off x="0" y="0"/>
            <a:ext cx="7559675" cy="10691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a:extLst>
              <a:ext uri="{FF2B5EF4-FFF2-40B4-BE49-F238E27FC236}">
                <a16:creationId xmlns:a16="http://schemas.microsoft.com/office/drawing/2014/main" id="{492126C0-3DD3-F018-8C59-E794ADD30080}"/>
              </a:ext>
            </a:extLst>
          </p:cNvPr>
          <p:cNvGrpSpPr/>
          <p:nvPr userDrawn="1"/>
        </p:nvGrpSpPr>
        <p:grpSpPr>
          <a:xfrm>
            <a:off x="2445856" y="5003550"/>
            <a:ext cx="2667963" cy="684708"/>
            <a:chOff x="2445856" y="5003550"/>
            <a:chExt cx="2667963" cy="684708"/>
          </a:xfrm>
          <a:solidFill>
            <a:schemeClr val="bg1"/>
          </a:solidFill>
        </p:grpSpPr>
        <p:sp>
          <p:nvSpPr>
            <p:cNvPr id="4" name="Forme libre : forme 7">
              <a:extLst>
                <a:ext uri="{FF2B5EF4-FFF2-40B4-BE49-F238E27FC236}">
                  <a16:creationId xmlns:a16="http://schemas.microsoft.com/office/drawing/2014/main" id="{BDFDDB75-C13D-0E2E-5A3B-A544D92747B4}"/>
                </a:ext>
              </a:extLst>
            </p:cNvPr>
            <p:cNvSpPr/>
            <p:nvPr/>
          </p:nvSpPr>
          <p:spPr>
            <a:xfrm>
              <a:off x="2452963" y="5003611"/>
              <a:ext cx="2653548" cy="684609"/>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a:p>
          </p:txBody>
        </p:sp>
        <p:sp>
          <p:nvSpPr>
            <p:cNvPr id="5" name="Forme libre : forme 8">
              <a:extLst>
                <a:ext uri="{FF2B5EF4-FFF2-40B4-BE49-F238E27FC236}">
                  <a16:creationId xmlns:a16="http://schemas.microsoft.com/office/drawing/2014/main" id="{6D0E29B0-BAEF-642E-C483-45AEC6D55564}"/>
                </a:ext>
              </a:extLst>
            </p:cNvPr>
            <p:cNvSpPr/>
            <p:nvPr/>
          </p:nvSpPr>
          <p:spPr>
            <a:xfrm rot="21526104" flipV="1">
              <a:off x="4977867" y="5003550"/>
              <a:ext cx="135952" cy="13510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a:solidFill>
                  <a:schemeClr val="accent2"/>
                </a:solidFill>
              </a:endParaRPr>
            </a:p>
          </p:txBody>
        </p:sp>
        <p:sp>
          <p:nvSpPr>
            <p:cNvPr id="6" name="Forme libre : forme 9">
              <a:extLst>
                <a:ext uri="{FF2B5EF4-FFF2-40B4-BE49-F238E27FC236}">
                  <a16:creationId xmlns:a16="http://schemas.microsoft.com/office/drawing/2014/main" id="{CD571B3D-65ED-DC27-02BE-91FA130D2B03}"/>
                </a:ext>
              </a:extLst>
            </p:cNvPr>
            <p:cNvSpPr/>
            <p:nvPr/>
          </p:nvSpPr>
          <p:spPr>
            <a:xfrm rot="10725025" flipV="1">
              <a:off x="2445856" y="5555099"/>
              <a:ext cx="134007" cy="13315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a:p>
          </p:txBody>
        </p:sp>
      </p:grpSp>
    </p:spTree>
    <p:extLst>
      <p:ext uri="{BB962C8B-B14F-4D97-AF65-F5344CB8AC3E}">
        <p14:creationId xmlns:p14="http://schemas.microsoft.com/office/powerpoint/2010/main" val="4128933539"/>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over">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9BB5752-9140-A1FA-8C1D-E6C31C4B5CB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
            <a:ext cx="7559675" cy="10693282"/>
          </a:xfrm>
          <a:prstGeom prst="rect">
            <a:avLst/>
          </a:prstGeom>
        </p:spPr>
      </p:pic>
    </p:spTree>
    <p:extLst>
      <p:ext uri="{BB962C8B-B14F-4D97-AF65-F5344CB8AC3E}">
        <p14:creationId xmlns:p14="http://schemas.microsoft.com/office/powerpoint/2010/main" val="3741773264"/>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_Cover">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66339C7-8484-5374-B94E-509150640DE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9" y="0"/>
            <a:ext cx="7558636" cy="10691813"/>
          </a:xfrm>
          <a:prstGeom prst="rect">
            <a:avLst/>
          </a:prstGeom>
        </p:spPr>
      </p:pic>
    </p:spTree>
    <p:extLst>
      <p:ext uri="{BB962C8B-B14F-4D97-AF65-F5344CB8AC3E}">
        <p14:creationId xmlns:p14="http://schemas.microsoft.com/office/powerpoint/2010/main" val="1932506032"/>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2_Cover">
    <p:spTree>
      <p:nvGrpSpPr>
        <p:cNvPr id="1" name=""/>
        <p:cNvGrpSpPr/>
        <p:nvPr/>
      </p:nvGrpSpPr>
      <p:grpSpPr>
        <a:xfrm>
          <a:off x="0" y="0"/>
          <a:ext cx="0" cy="0"/>
          <a:chOff x="0" y="0"/>
          <a:chExt cx="0" cy="0"/>
        </a:xfrm>
      </p:grpSpPr>
      <p:pic>
        <p:nvPicPr>
          <p:cNvPr id="2" name="Picture 1" descr="A purple hexagons on a blue background&#10;&#10;Description automatically generated">
            <a:extLst>
              <a:ext uri="{FF2B5EF4-FFF2-40B4-BE49-F238E27FC236}">
                <a16:creationId xmlns:a16="http://schemas.microsoft.com/office/drawing/2014/main" id="{CDB8063B-72D5-B3C3-BD59-688382DCE6C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9" y="0"/>
            <a:ext cx="7558636" cy="10691813"/>
          </a:xfrm>
          <a:prstGeom prst="rect">
            <a:avLst/>
          </a:prstGeom>
        </p:spPr>
      </p:pic>
    </p:spTree>
    <p:extLst>
      <p:ext uri="{BB962C8B-B14F-4D97-AF65-F5344CB8AC3E}">
        <p14:creationId xmlns:p14="http://schemas.microsoft.com/office/powerpoint/2010/main" val="3485286933"/>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Layout 1">
    <p:bg>
      <p:bgPr>
        <a:solidFill>
          <a:schemeClr val="tx2"/>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11B7A0B-4427-4EC8-B4B2-453E4105E2AD}"/>
              </a:ext>
            </a:extLst>
          </p:cNvPr>
          <p:cNvSpPr/>
          <p:nvPr userDrawn="1"/>
        </p:nvSpPr>
        <p:spPr>
          <a:xfrm>
            <a:off x="0" y="0"/>
            <a:ext cx="7559675" cy="11992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C91ECB42-F97E-71F3-59CD-D1BF645BDE8E}"/>
              </a:ext>
            </a:extLst>
          </p:cNvPr>
          <p:cNvPicPr>
            <a:picLocks noChangeAspect="1"/>
          </p:cNvPicPr>
          <p:nvPr userDrawn="1"/>
        </p:nvPicPr>
        <p:blipFill rotWithShape="1">
          <a:blip r:embed="rId2">
            <a:alphaModFix amt="25000"/>
            <a:extLst>
              <a:ext uri="{28A0092B-C50C-407E-A947-70E740481C1C}">
                <a14:useLocalDpi xmlns:a14="http://schemas.microsoft.com/office/drawing/2010/main" val="0"/>
              </a:ext>
            </a:extLst>
          </a:blip>
          <a:srcRect t="13211" b="58490"/>
          <a:stretch/>
        </p:blipFill>
        <p:spPr>
          <a:xfrm>
            <a:off x="2459210" y="0"/>
            <a:ext cx="5089814" cy="1198880"/>
          </a:xfrm>
          <a:prstGeom prst="rect">
            <a:avLst/>
          </a:prstGeom>
        </p:spPr>
      </p:pic>
      <p:sp>
        <p:nvSpPr>
          <p:cNvPr id="2" name="Title 1">
            <a:extLst>
              <a:ext uri="{FF2B5EF4-FFF2-40B4-BE49-F238E27FC236}">
                <a16:creationId xmlns:a16="http://schemas.microsoft.com/office/drawing/2014/main" id="{601B9BBC-66EB-A239-1EA0-53C4D45BA373}"/>
              </a:ext>
            </a:extLst>
          </p:cNvPr>
          <p:cNvSpPr>
            <a:spLocks noGrp="1"/>
          </p:cNvSpPr>
          <p:nvPr>
            <p:ph type="title"/>
          </p:nvPr>
        </p:nvSpPr>
        <p:spPr>
          <a:xfrm>
            <a:off x="179389" y="474958"/>
            <a:ext cx="4581896" cy="249299"/>
          </a:xfrm>
        </p:spPr>
        <p:txBody>
          <a:bodyPr wrap="square" anchor="ctr">
            <a:spAutoFit/>
          </a:bodyPr>
          <a:lstStyle>
            <a:lvl1pPr>
              <a:defRPr sz="1800" b="1">
                <a:solidFill>
                  <a:schemeClr val="bg1"/>
                </a:solidFill>
              </a:defRPr>
            </a:lvl1pPr>
          </a:lstStyle>
          <a:p>
            <a:r>
              <a:rPr lang="en-US"/>
              <a:t>Click to edit Master title style</a:t>
            </a:r>
          </a:p>
        </p:txBody>
      </p:sp>
      <p:grpSp>
        <p:nvGrpSpPr>
          <p:cNvPr id="25" name="Graphic 18">
            <a:extLst>
              <a:ext uri="{FF2B5EF4-FFF2-40B4-BE49-F238E27FC236}">
                <a16:creationId xmlns:a16="http://schemas.microsoft.com/office/drawing/2014/main" id="{C54FDED8-75AE-7BE2-FF7A-CDB7B6A59C67}"/>
              </a:ext>
            </a:extLst>
          </p:cNvPr>
          <p:cNvGrpSpPr/>
          <p:nvPr userDrawn="1"/>
        </p:nvGrpSpPr>
        <p:grpSpPr>
          <a:xfrm>
            <a:off x="179387" y="10230988"/>
            <a:ext cx="1083182" cy="278261"/>
            <a:chOff x="2899648" y="9905417"/>
            <a:chExt cx="1761739" cy="452577"/>
          </a:xfrm>
          <a:solidFill>
            <a:schemeClr val="tx1"/>
          </a:solidFill>
        </p:grpSpPr>
        <p:sp>
          <p:nvSpPr>
            <p:cNvPr id="26" name="Freeform: Shape 25">
              <a:extLst>
                <a:ext uri="{FF2B5EF4-FFF2-40B4-BE49-F238E27FC236}">
                  <a16:creationId xmlns:a16="http://schemas.microsoft.com/office/drawing/2014/main" id="{5CF418E9-0170-2202-2BE3-373B49DB9211}"/>
                </a:ext>
              </a:extLst>
            </p:cNvPr>
            <p:cNvSpPr/>
            <p:nvPr/>
          </p:nvSpPr>
          <p:spPr>
            <a:xfrm>
              <a:off x="3235879" y="10026527"/>
              <a:ext cx="305296" cy="331436"/>
            </a:xfrm>
            <a:custGeom>
              <a:avLst/>
              <a:gdLst>
                <a:gd name="connsiteX0" fmla="*/ 289365 w 305296"/>
                <a:gd name="connsiteY0" fmla="*/ 23572 h 331436"/>
                <a:gd name="connsiteX1" fmla="*/ 163800 w 305296"/>
                <a:gd name="connsiteY1" fmla="*/ 0 h 331436"/>
                <a:gd name="connsiteX2" fmla="*/ 0 w 305296"/>
                <a:gd name="connsiteY2" fmla="*/ 165718 h 331436"/>
                <a:gd name="connsiteX3" fmla="*/ 162532 w 305296"/>
                <a:gd name="connsiteY3" fmla="*/ 331436 h 331436"/>
                <a:gd name="connsiteX4" fmla="*/ 289365 w 305296"/>
                <a:gd name="connsiteY4" fmla="*/ 305946 h 331436"/>
                <a:gd name="connsiteX5" fmla="*/ 305296 w 305296"/>
                <a:gd name="connsiteY5" fmla="*/ 280455 h 331436"/>
                <a:gd name="connsiteX6" fmla="*/ 305296 w 305296"/>
                <a:gd name="connsiteY6" fmla="*/ 49063 h 331436"/>
                <a:gd name="connsiteX7" fmla="*/ 289365 w 305296"/>
                <a:gd name="connsiteY7" fmla="*/ 23572 h 331436"/>
                <a:gd name="connsiteX8" fmla="*/ 222422 w 305296"/>
                <a:gd name="connsiteY8" fmla="*/ 232011 h 331436"/>
                <a:gd name="connsiteX9" fmla="*/ 206490 w 305296"/>
                <a:gd name="connsiteY9" fmla="*/ 249211 h 331436"/>
                <a:gd name="connsiteX10" fmla="*/ 163150 w 305296"/>
                <a:gd name="connsiteY10" fmla="*/ 254934 h 331436"/>
                <a:gd name="connsiteX11" fmla="*/ 84112 w 305296"/>
                <a:gd name="connsiteY11" fmla="*/ 165687 h 331436"/>
                <a:gd name="connsiteX12" fmla="*/ 163150 w 305296"/>
                <a:gd name="connsiteY12" fmla="*/ 76440 h 331436"/>
                <a:gd name="connsiteX13" fmla="*/ 206490 w 305296"/>
                <a:gd name="connsiteY13" fmla="*/ 82163 h 331436"/>
                <a:gd name="connsiteX14" fmla="*/ 222422 w 305296"/>
                <a:gd name="connsiteY14" fmla="*/ 99363 h 331436"/>
                <a:gd name="connsiteX15" fmla="*/ 222422 w 305296"/>
                <a:gd name="connsiteY15" fmla="*/ 232011 h 331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05296" h="331436">
                  <a:moveTo>
                    <a:pt x="289365" y="23572"/>
                  </a:moveTo>
                  <a:cubicBezTo>
                    <a:pt x="247293" y="7641"/>
                    <a:pt x="207789" y="0"/>
                    <a:pt x="163800" y="0"/>
                  </a:cubicBezTo>
                  <a:cubicBezTo>
                    <a:pt x="67562" y="0"/>
                    <a:pt x="0" y="64375"/>
                    <a:pt x="0" y="165718"/>
                  </a:cubicBezTo>
                  <a:cubicBezTo>
                    <a:pt x="0" y="268329"/>
                    <a:pt x="58652" y="331436"/>
                    <a:pt x="162532" y="331436"/>
                  </a:cubicBezTo>
                  <a:cubicBezTo>
                    <a:pt x="204603" y="331436"/>
                    <a:pt x="245406" y="324414"/>
                    <a:pt x="289365" y="305946"/>
                  </a:cubicBezTo>
                  <a:cubicBezTo>
                    <a:pt x="299573" y="301491"/>
                    <a:pt x="305296" y="294469"/>
                    <a:pt x="305296" y="280455"/>
                  </a:cubicBezTo>
                  <a:lnTo>
                    <a:pt x="305296" y="49063"/>
                  </a:lnTo>
                  <a:cubicBezTo>
                    <a:pt x="305296" y="34400"/>
                    <a:pt x="299542" y="27408"/>
                    <a:pt x="289365" y="23572"/>
                  </a:cubicBezTo>
                  <a:close/>
                  <a:moveTo>
                    <a:pt x="222422" y="232011"/>
                  </a:moveTo>
                  <a:cubicBezTo>
                    <a:pt x="222422" y="241570"/>
                    <a:pt x="217317" y="246025"/>
                    <a:pt x="206490" y="249211"/>
                  </a:cubicBezTo>
                  <a:cubicBezTo>
                    <a:pt x="192477" y="253047"/>
                    <a:pt x="180350" y="254934"/>
                    <a:pt x="163150" y="254934"/>
                  </a:cubicBezTo>
                  <a:cubicBezTo>
                    <a:pt x="122347" y="254934"/>
                    <a:pt x="84112" y="230712"/>
                    <a:pt x="84112" y="165687"/>
                  </a:cubicBezTo>
                  <a:cubicBezTo>
                    <a:pt x="84112" y="100662"/>
                    <a:pt x="122347" y="76440"/>
                    <a:pt x="163150" y="76440"/>
                  </a:cubicBezTo>
                  <a:cubicBezTo>
                    <a:pt x="180350" y="76440"/>
                    <a:pt x="192477" y="78358"/>
                    <a:pt x="206490" y="82163"/>
                  </a:cubicBezTo>
                  <a:cubicBezTo>
                    <a:pt x="217317" y="85349"/>
                    <a:pt x="222422" y="89804"/>
                    <a:pt x="222422" y="99363"/>
                  </a:cubicBezTo>
                  <a:lnTo>
                    <a:pt x="222422" y="232011"/>
                  </a:lnTo>
                  <a:close/>
                </a:path>
              </a:pathLst>
            </a:custGeom>
            <a:solidFill>
              <a:schemeClr val="tx1"/>
            </a:solidFill>
            <a:ln w="3082"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B44AFABB-F16B-98E1-69A3-2824E95491A2}"/>
                </a:ext>
              </a:extLst>
            </p:cNvPr>
            <p:cNvSpPr/>
            <p:nvPr/>
          </p:nvSpPr>
          <p:spPr>
            <a:xfrm>
              <a:off x="2904412" y="10023991"/>
              <a:ext cx="289364" cy="327600"/>
            </a:xfrm>
            <a:custGeom>
              <a:avLst/>
              <a:gdLst>
                <a:gd name="connsiteX0" fmla="*/ 84143 w 289364"/>
                <a:gd name="connsiteY0" fmla="*/ 108984 h 327600"/>
                <a:gd name="connsiteX1" fmla="*/ 137691 w 289364"/>
                <a:gd name="connsiteY1" fmla="*/ 77121 h 327600"/>
                <a:gd name="connsiteX2" fmla="*/ 233929 w 289364"/>
                <a:gd name="connsiteY2" fmla="*/ 105797 h 327600"/>
                <a:gd name="connsiteX3" fmla="*/ 243488 w 289364"/>
                <a:gd name="connsiteY3" fmla="*/ 108334 h 327600"/>
                <a:gd name="connsiteX4" fmla="*/ 257502 w 289364"/>
                <a:gd name="connsiteY4" fmla="*/ 99425 h 327600"/>
                <a:gd name="connsiteX5" fmla="*/ 277269 w 289364"/>
                <a:gd name="connsiteY5" fmla="*/ 57353 h 327600"/>
                <a:gd name="connsiteX6" fmla="*/ 279806 w 289364"/>
                <a:gd name="connsiteY6" fmla="*/ 46526 h 327600"/>
                <a:gd name="connsiteX7" fmla="*/ 272165 w 289364"/>
                <a:gd name="connsiteY7" fmla="*/ 33781 h 327600"/>
                <a:gd name="connsiteX8" fmla="*/ 140228 w 289364"/>
                <a:gd name="connsiteY8" fmla="*/ 0 h 327600"/>
                <a:gd name="connsiteX9" fmla="*/ 0 w 289364"/>
                <a:gd name="connsiteY9" fmla="*/ 114737 h 327600"/>
                <a:gd name="connsiteX10" fmla="*/ 205253 w 289364"/>
                <a:gd name="connsiteY10" fmla="*/ 291283 h 327600"/>
                <a:gd name="connsiteX11" fmla="*/ 201417 w 289364"/>
                <a:gd name="connsiteY11" fmla="*/ 314855 h 327600"/>
                <a:gd name="connsiteX12" fmla="*/ 200767 w 289364"/>
                <a:gd name="connsiteY12" fmla="*/ 318691 h 327600"/>
                <a:gd name="connsiteX13" fmla="*/ 210326 w 289364"/>
                <a:gd name="connsiteY13" fmla="*/ 327600 h 327600"/>
                <a:gd name="connsiteX14" fmla="*/ 267679 w 289364"/>
                <a:gd name="connsiteY14" fmla="*/ 327600 h 327600"/>
                <a:gd name="connsiteX15" fmla="*/ 284260 w 289364"/>
                <a:gd name="connsiteY15" fmla="*/ 314855 h 327600"/>
                <a:gd name="connsiteX16" fmla="*/ 289365 w 289364"/>
                <a:gd name="connsiteY16" fmla="*/ 278538 h 327600"/>
                <a:gd name="connsiteX17" fmla="*/ 84143 w 289364"/>
                <a:gd name="connsiteY17" fmla="*/ 108984 h 32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89364" h="327600">
                  <a:moveTo>
                    <a:pt x="84143" y="108984"/>
                  </a:moveTo>
                  <a:cubicBezTo>
                    <a:pt x="84143" y="89464"/>
                    <a:pt x="103910" y="77121"/>
                    <a:pt x="137691" y="77121"/>
                  </a:cubicBezTo>
                  <a:cubicBezTo>
                    <a:pt x="170204" y="77121"/>
                    <a:pt x="201417" y="87948"/>
                    <a:pt x="233929" y="105797"/>
                  </a:cubicBezTo>
                  <a:cubicBezTo>
                    <a:pt x="237116" y="107715"/>
                    <a:pt x="240302" y="108334"/>
                    <a:pt x="243488" y="108334"/>
                  </a:cubicBezTo>
                  <a:cubicBezTo>
                    <a:pt x="249211" y="108334"/>
                    <a:pt x="254687" y="104684"/>
                    <a:pt x="257502" y="99425"/>
                  </a:cubicBezTo>
                  <a:lnTo>
                    <a:pt x="277269" y="57353"/>
                  </a:lnTo>
                  <a:cubicBezTo>
                    <a:pt x="279094" y="53425"/>
                    <a:pt x="279806" y="49712"/>
                    <a:pt x="279806" y="46526"/>
                  </a:cubicBezTo>
                  <a:cubicBezTo>
                    <a:pt x="279806" y="41422"/>
                    <a:pt x="277145" y="36689"/>
                    <a:pt x="272165" y="33781"/>
                  </a:cubicBezTo>
                  <a:cubicBezTo>
                    <a:pt x="232661" y="10827"/>
                    <a:pt x="185485" y="0"/>
                    <a:pt x="140228" y="0"/>
                  </a:cubicBezTo>
                  <a:cubicBezTo>
                    <a:pt x="54817" y="0"/>
                    <a:pt x="0" y="45907"/>
                    <a:pt x="0" y="114737"/>
                  </a:cubicBezTo>
                  <a:cubicBezTo>
                    <a:pt x="0" y="249861"/>
                    <a:pt x="205253" y="197550"/>
                    <a:pt x="205253" y="291283"/>
                  </a:cubicBezTo>
                  <a:cubicBezTo>
                    <a:pt x="205253" y="300842"/>
                    <a:pt x="203984" y="306565"/>
                    <a:pt x="201417" y="314855"/>
                  </a:cubicBezTo>
                  <a:cubicBezTo>
                    <a:pt x="201046" y="316092"/>
                    <a:pt x="200767" y="317392"/>
                    <a:pt x="200767" y="318691"/>
                  </a:cubicBezTo>
                  <a:cubicBezTo>
                    <a:pt x="200767" y="323795"/>
                    <a:pt x="203953" y="327600"/>
                    <a:pt x="210326" y="327600"/>
                  </a:cubicBezTo>
                  <a:lnTo>
                    <a:pt x="267679" y="327600"/>
                  </a:lnTo>
                  <a:cubicBezTo>
                    <a:pt x="277238" y="327600"/>
                    <a:pt x="281074" y="324414"/>
                    <a:pt x="284260" y="314855"/>
                  </a:cubicBezTo>
                  <a:cubicBezTo>
                    <a:pt x="288096" y="304028"/>
                    <a:pt x="289365" y="289365"/>
                    <a:pt x="289365" y="278538"/>
                  </a:cubicBezTo>
                  <a:cubicBezTo>
                    <a:pt x="289365" y="133824"/>
                    <a:pt x="84143" y="168657"/>
                    <a:pt x="84143" y="108984"/>
                  </a:cubicBezTo>
                  <a:close/>
                </a:path>
              </a:pathLst>
            </a:custGeom>
            <a:solidFill>
              <a:schemeClr val="tx1"/>
            </a:solidFill>
            <a:ln w="3082"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5B19E0E3-94E7-F4A3-84BF-539885762E4E}"/>
                </a:ext>
              </a:extLst>
            </p:cNvPr>
            <p:cNvSpPr/>
            <p:nvPr/>
          </p:nvSpPr>
          <p:spPr>
            <a:xfrm>
              <a:off x="3618945" y="10026527"/>
              <a:ext cx="290014" cy="325063"/>
            </a:xfrm>
            <a:custGeom>
              <a:avLst/>
              <a:gdLst>
                <a:gd name="connsiteX0" fmla="*/ 144033 w 290014"/>
                <a:gd name="connsiteY0" fmla="*/ 0 h 325063"/>
                <a:gd name="connsiteX1" fmla="*/ 15932 w 290014"/>
                <a:gd name="connsiteY1" fmla="*/ 22954 h 325063"/>
                <a:gd name="connsiteX2" fmla="*/ 0 w 290014"/>
                <a:gd name="connsiteY2" fmla="*/ 48444 h 325063"/>
                <a:gd name="connsiteX3" fmla="*/ 0 w 290014"/>
                <a:gd name="connsiteY3" fmla="*/ 312318 h 325063"/>
                <a:gd name="connsiteX4" fmla="*/ 12745 w 290014"/>
                <a:gd name="connsiteY4" fmla="*/ 325064 h 325063"/>
                <a:gd name="connsiteX5" fmla="*/ 70098 w 290014"/>
                <a:gd name="connsiteY5" fmla="*/ 325064 h 325063"/>
                <a:gd name="connsiteX6" fmla="*/ 82844 w 290014"/>
                <a:gd name="connsiteY6" fmla="*/ 312318 h 325063"/>
                <a:gd name="connsiteX7" fmla="*/ 82844 w 290014"/>
                <a:gd name="connsiteY7" fmla="*/ 98156 h 325063"/>
                <a:gd name="connsiteX8" fmla="*/ 98156 w 290014"/>
                <a:gd name="connsiteY8" fmla="*/ 81575 h 325063"/>
                <a:gd name="connsiteX9" fmla="*/ 145332 w 290014"/>
                <a:gd name="connsiteY9" fmla="*/ 76471 h 325063"/>
                <a:gd name="connsiteX10" fmla="*/ 207171 w 290014"/>
                <a:gd name="connsiteY10" fmla="*/ 130638 h 325063"/>
                <a:gd name="connsiteX11" fmla="*/ 207171 w 290014"/>
                <a:gd name="connsiteY11" fmla="*/ 312287 h 325063"/>
                <a:gd name="connsiteX12" fmla="*/ 219916 w 290014"/>
                <a:gd name="connsiteY12" fmla="*/ 325033 h 325063"/>
                <a:gd name="connsiteX13" fmla="*/ 277269 w 290014"/>
                <a:gd name="connsiteY13" fmla="*/ 325033 h 325063"/>
                <a:gd name="connsiteX14" fmla="*/ 290014 w 290014"/>
                <a:gd name="connsiteY14" fmla="*/ 312287 h 325063"/>
                <a:gd name="connsiteX15" fmla="*/ 290014 w 290014"/>
                <a:gd name="connsiteY15" fmla="*/ 119811 h 325063"/>
                <a:gd name="connsiteX16" fmla="*/ 144033 w 290014"/>
                <a:gd name="connsiteY16" fmla="*/ 0 h 3250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90014" h="325063">
                  <a:moveTo>
                    <a:pt x="144033" y="0"/>
                  </a:moveTo>
                  <a:cubicBezTo>
                    <a:pt x="106416" y="0"/>
                    <a:pt x="62457" y="6373"/>
                    <a:pt x="15932" y="22954"/>
                  </a:cubicBezTo>
                  <a:cubicBezTo>
                    <a:pt x="7022" y="26140"/>
                    <a:pt x="0" y="33781"/>
                    <a:pt x="0" y="48444"/>
                  </a:cubicBezTo>
                  <a:lnTo>
                    <a:pt x="0" y="312318"/>
                  </a:lnTo>
                  <a:cubicBezTo>
                    <a:pt x="0" y="319959"/>
                    <a:pt x="5104" y="325064"/>
                    <a:pt x="12745" y="325064"/>
                  </a:cubicBezTo>
                  <a:lnTo>
                    <a:pt x="70098" y="325064"/>
                  </a:lnTo>
                  <a:cubicBezTo>
                    <a:pt x="77739" y="325064"/>
                    <a:pt x="82844" y="319959"/>
                    <a:pt x="82844" y="312318"/>
                  </a:cubicBezTo>
                  <a:lnTo>
                    <a:pt x="82844" y="98156"/>
                  </a:lnTo>
                  <a:cubicBezTo>
                    <a:pt x="82844" y="88597"/>
                    <a:pt x="87948" y="84143"/>
                    <a:pt x="98156" y="81575"/>
                  </a:cubicBezTo>
                  <a:cubicBezTo>
                    <a:pt x="114737" y="77739"/>
                    <a:pt x="125565" y="76471"/>
                    <a:pt x="145332" y="76471"/>
                  </a:cubicBezTo>
                  <a:cubicBezTo>
                    <a:pt x="179762" y="76471"/>
                    <a:pt x="207171" y="92402"/>
                    <a:pt x="207171" y="130638"/>
                  </a:cubicBezTo>
                  <a:lnTo>
                    <a:pt x="207171" y="312287"/>
                  </a:lnTo>
                  <a:cubicBezTo>
                    <a:pt x="207171" y="319928"/>
                    <a:pt x="212275" y="325033"/>
                    <a:pt x="219916" y="325033"/>
                  </a:cubicBezTo>
                  <a:lnTo>
                    <a:pt x="277269" y="325033"/>
                  </a:lnTo>
                  <a:cubicBezTo>
                    <a:pt x="284910" y="325033"/>
                    <a:pt x="290014" y="319928"/>
                    <a:pt x="290014" y="312287"/>
                  </a:cubicBezTo>
                  <a:lnTo>
                    <a:pt x="290014" y="119811"/>
                  </a:lnTo>
                  <a:cubicBezTo>
                    <a:pt x="289983" y="42071"/>
                    <a:pt x="242189" y="0"/>
                    <a:pt x="144033" y="0"/>
                  </a:cubicBezTo>
                  <a:close/>
                </a:path>
              </a:pathLst>
            </a:custGeom>
            <a:solidFill>
              <a:schemeClr val="tx1"/>
            </a:solidFill>
            <a:ln w="3082"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9CE725C0-D34A-FA7E-36C7-4DAB62FD8F14}"/>
                </a:ext>
              </a:extLst>
            </p:cNvPr>
            <p:cNvSpPr/>
            <p:nvPr/>
          </p:nvSpPr>
          <p:spPr>
            <a:xfrm>
              <a:off x="3970118" y="10026527"/>
              <a:ext cx="320608" cy="331436"/>
            </a:xfrm>
            <a:custGeom>
              <a:avLst/>
              <a:gdLst>
                <a:gd name="connsiteX0" fmla="*/ 158077 w 320608"/>
                <a:gd name="connsiteY0" fmla="*/ 0 h 331436"/>
                <a:gd name="connsiteX1" fmla="*/ 0 w 320608"/>
                <a:gd name="connsiteY1" fmla="*/ 165718 h 331436"/>
                <a:gd name="connsiteX2" fmla="*/ 162532 w 320608"/>
                <a:gd name="connsiteY2" fmla="*/ 331436 h 331436"/>
                <a:gd name="connsiteX3" fmla="*/ 320609 w 320608"/>
                <a:gd name="connsiteY3" fmla="*/ 165718 h 331436"/>
                <a:gd name="connsiteX4" fmla="*/ 158077 w 320608"/>
                <a:gd name="connsiteY4" fmla="*/ 0 h 331436"/>
                <a:gd name="connsiteX5" fmla="*/ 162563 w 320608"/>
                <a:gd name="connsiteY5" fmla="*/ 254934 h 331436"/>
                <a:gd name="connsiteX6" fmla="*/ 84174 w 320608"/>
                <a:gd name="connsiteY6" fmla="*/ 165687 h 331436"/>
                <a:gd name="connsiteX7" fmla="*/ 158108 w 320608"/>
                <a:gd name="connsiteY7" fmla="*/ 76440 h 331436"/>
                <a:gd name="connsiteX8" fmla="*/ 236497 w 320608"/>
                <a:gd name="connsiteY8" fmla="*/ 165687 h 331436"/>
                <a:gd name="connsiteX9" fmla="*/ 162563 w 320608"/>
                <a:gd name="connsiteY9" fmla="*/ 254934 h 331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0608" h="331436">
                  <a:moveTo>
                    <a:pt x="158077" y="0"/>
                  </a:moveTo>
                  <a:cubicBezTo>
                    <a:pt x="62457" y="0"/>
                    <a:pt x="0" y="69480"/>
                    <a:pt x="0" y="165718"/>
                  </a:cubicBezTo>
                  <a:cubicBezTo>
                    <a:pt x="0" y="261956"/>
                    <a:pt x="62457" y="331436"/>
                    <a:pt x="162532" y="331436"/>
                  </a:cubicBezTo>
                  <a:cubicBezTo>
                    <a:pt x="258151" y="331436"/>
                    <a:pt x="320609" y="261956"/>
                    <a:pt x="320609" y="165718"/>
                  </a:cubicBezTo>
                  <a:cubicBezTo>
                    <a:pt x="320609" y="69480"/>
                    <a:pt x="258151" y="0"/>
                    <a:pt x="158077" y="0"/>
                  </a:cubicBezTo>
                  <a:close/>
                  <a:moveTo>
                    <a:pt x="162563" y="254934"/>
                  </a:moveTo>
                  <a:cubicBezTo>
                    <a:pt x="115387" y="254934"/>
                    <a:pt x="84174" y="224340"/>
                    <a:pt x="84174" y="165687"/>
                  </a:cubicBezTo>
                  <a:cubicBezTo>
                    <a:pt x="84174" y="107035"/>
                    <a:pt x="115418" y="76440"/>
                    <a:pt x="158108" y="76440"/>
                  </a:cubicBezTo>
                  <a:cubicBezTo>
                    <a:pt x="205284" y="76440"/>
                    <a:pt x="236497" y="107035"/>
                    <a:pt x="236497" y="165687"/>
                  </a:cubicBezTo>
                  <a:cubicBezTo>
                    <a:pt x="236497" y="224340"/>
                    <a:pt x="205253" y="254934"/>
                    <a:pt x="162563" y="254934"/>
                  </a:cubicBezTo>
                  <a:close/>
                </a:path>
              </a:pathLst>
            </a:custGeom>
            <a:solidFill>
              <a:schemeClr val="tx1"/>
            </a:solidFill>
            <a:ln w="3082"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CC5B9172-3521-E3B6-0E55-6F160B9494BF}"/>
                </a:ext>
              </a:extLst>
            </p:cNvPr>
            <p:cNvSpPr/>
            <p:nvPr/>
          </p:nvSpPr>
          <p:spPr>
            <a:xfrm>
              <a:off x="4575668" y="10032900"/>
              <a:ext cx="82843" cy="318690"/>
            </a:xfrm>
            <a:custGeom>
              <a:avLst/>
              <a:gdLst>
                <a:gd name="connsiteX0" fmla="*/ 70098 w 82843"/>
                <a:gd name="connsiteY0" fmla="*/ 0 h 318690"/>
                <a:gd name="connsiteX1" fmla="*/ 12745 w 82843"/>
                <a:gd name="connsiteY1" fmla="*/ 0 h 318690"/>
                <a:gd name="connsiteX2" fmla="*/ 0 w 82843"/>
                <a:gd name="connsiteY2" fmla="*/ 12745 h 318690"/>
                <a:gd name="connsiteX3" fmla="*/ 0 w 82843"/>
                <a:gd name="connsiteY3" fmla="*/ 305946 h 318690"/>
                <a:gd name="connsiteX4" fmla="*/ 12745 w 82843"/>
                <a:gd name="connsiteY4" fmla="*/ 318691 h 318690"/>
                <a:gd name="connsiteX5" fmla="*/ 70098 w 82843"/>
                <a:gd name="connsiteY5" fmla="*/ 318691 h 318690"/>
                <a:gd name="connsiteX6" fmla="*/ 82843 w 82843"/>
                <a:gd name="connsiteY6" fmla="*/ 305946 h 318690"/>
                <a:gd name="connsiteX7" fmla="*/ 82843 w 82843"/>
                <a:gd name="connsiteY7" fmla="*/ 12745 h 318690"/>
                <a:gd name="connsiteX8" fmla="*/ 70098 w 82843"/>
                <a:gd name="connsiteY8" fmla="*/ 0 h 318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2843" h="318690">
                  <a:moveTo>
                    <a:pt x="70098" y="0"/>
                  </a:moveTo>
                  <a:lnTo>
                    <a:pt x="12745" y="0"/>
                  </a:lnTo>
                  <a:cubicBezTo>
                    <a:pt x="5104" y="0"/>
                    <a:pt x="0" y="5104"/>
                    <a:pt x="0" y="12745"/>
                  </a:cubicBezTo>
                  <a:lnTo>
                    <a:pt x="0" y="305946"/>
                  </a:lnTo>
                  <a:cubicBezTo>
                    <a:pt x="0" y="313587"/>
                    <a:pt x="5104" y="318691"/>
                    <a:pt x="12745" y="318691"/>
                  </a:cubicBezTo>
                  <a:lnTo>
                    <a:pt x="70098" y="318691"/>
                  </a:lnTo>
                  <a:cubicBezTo>
                    <a:pt x="77739" y="318691"/>
                    <a:pt x="82843" y="313587"/>
                    <a:pt x="82843" y="305946"/>
                  </a:cubicBezTo>
                  <a:lnTo>
                    <a:pt x="82843" y="12745"/>
                  </a:lnTo>
                  <a:cubicBezTo>
                    <a:pt x="82843" y="5104"/>
                    <a:pt x="77739" y="0"/>
                    <a:pt x="70098" y="0"/>
                  </a:cubicBezTo>
                  <a:close/>
                </a:path>
              </a:pathLst>
            </a:custGeom>
            <a:solidFill>
              <a:schemeClr val="tx1"/>
            </a:solidFill>
            <a:ln w="3082"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3040CA2C-2D60-629D-790C-E8AF3F790E3A}"/>
                </a:ext>
              </a:extLst>
            </p:cNvPr>
            <p:cNvSpPr/>
            <p:nvPr/>
          </p:nvSpPr>
          <p:spPr>
            <a:xfrm>
              <a:off x="4352565" y="9905417"/>
              <a:ext cx="183567" cy="446173"/>
            </a:xfrm>
            <a:custGeom>
              <a:avLst/>
              <a:gdLst>
                <a:gd name="connsiteX0" fmla="*/ 170822 w 183567"/>
                <a:gd name="connsiteY0" fmla="*/ 4455 h 446173"/>
                <a:gd name="connsiteX1" fmla="*/ 130669 w 183567"/>
                <a:gd name="connsiteY1" fmla="*/ 0 h 446173"/>
                <a:gd name="connsiteX2" fmla="*/ 0 w 183567"/>
                <a:gd name="connsiteY2" fmla="*/ 133855 h 446173"/>
                <a:gd name="connsiteX3" fmla="*/ 0 w 183567"/>
                <a:gd name="connsiteY3" fmla="*/ 433428 h 446173"/>
                <a:gd name="connsiteX4" fmla="*/ 12745 w 183567"/>
                <a:gd name="connsiteY4" fmla="*/ 446174 h 446173"/>
                <a:gd name="connsiteX5" fmla="*/ 69480 w 183567"/>
                <a:gd name="connsiteY5" fmla="*/ 446174 h 446173"/>
                <a:gd name="connsiteX6" fmla="*/ 82225 w 183567"/>
                <a:gd name="connsiteY6" fmla="*/ 433428 h 446173"/>
                <a:gd name="connsiteX7" fmla="*/ 82225 w 183567"/>
                <a:gd name="connsiteY7" fmla="*/ 197581 h 446173"/>
                <a:gd name="connsiteX8" fmla="*/ 163181 w 183567"/>
                <a:gd name="connsiteY8" fmla="*/ 197581 h 446173"/>
                <a:gd name="connsiteX9" fmla="*/ 175927 w 183567"/>
                <a:gd name="connsiteY9" fmla="*/ 184836 h 446173"/>
                <a:gd name="connsiteX10" fmla="*/ 175927 w 183567"/>
                <a:gd name="connsiteY10" fmla="*/ 140846 h 446173"/>
                <a:gd name="connsiteX11" fmla="*/ 163181 w 183567"/>
                <a:gd name="connsiteY11" fmla="*/ 127452 h 446173"/>
                <a:gd name="connsiteX12" fmla="*/ 82225 w 183567"/>
                <a:gd name="connsiteY12" fmla="*/ 127452 h 446173"/>
                <a:gd name="connsiteX13" fmla="*/ 82225 w 183567"/>
                <a:gd name="connsiteY13" fmla="*/ 120429 h 446173"/>
                <a:gd name="connsiteX14" fmla="*/ 132587 w 183567"/>
                <a:gd name="connsiteY14" fmla="*/ 67531 h 446173"/>
                <a:gd name="connsiteX15" fmla="*/ 163831 w 183567"/>
                <a:gd name="connsiteY15" fmla="*/ 70717 h 446173"/>
                <a:gd name="connsiteX16" fmla="*/ 175927 w 183567"/>
                <a:gd name="connsiteY16" fmla="*/ 58622 h 446173"/>
                <a:gd name="connsiteX17" fmla="*/ 182299 w 183567"/>
                <a:gd name="connsiteY17" fmla="*/ 25490 h 446173"/>
                <a:gd name="connsiteX18" fmla="*/ 183567 w 183567"/>
                <a:gd name="connsiteY18" fmla="*/ 17200 h 446173"/>
                <a:gd name="connsiteX19" fmla="*/ 170822 w 183567"/>
                <a:gd name="connsiteY19" fmla="*/ 4455 h 4461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83567" h="446173">
                  <a:moveTo>
                    <a:pt x="170822" y="4455"/>
                  </a:moveTo>
                  <a:cubicBezTo>
                    <a:pt x="158077" y="1268"/>
                    <a:pt x="144249" y="0"/>
                    <a:pt x="130669" y="0"/>
                  </a:cubicBezTo>
                  <a:cubicBezTo>
                    <a:pt x="51630" y="0"/>
                    <a:pt x="0" y="42071"/>
                    <a:pt x="0" y="133855"/>
                  </a:cubicBezTo>
                  <a:lnTo>
                    <a:pt x="0" y="433428"/>
                  </a:lnTo>
                  <a:cubicBezTo>
                    <a:pt x="0" y="441069"/>
                    <a:pt x="5104" y="446174"/>
                    <a:pt x="12745" y="446174"/>
                  </a:cubicBezTo>
                  <a:lnTo>
                    <a:pt x="69480" y="446174"/>
                  </a:lnTo>
                  <a:cubicBezTo>
                    <a:pt x="77121" y="446174"/>
                    <a:pt x="82225" y="441069"/>
                    <a:pt x="82225" y="433428"/>
                  </a:cubicBezTo>
                  <a:lnTo>
                    <a:pt x="82225" y="197581"/>
                  </a:lnTo>
                  <a:lnTo>
                    <a:pt x="163181" y="197581"/>
                  </a:lnTo>
                  <a:cubicBezTo>
                    <a:pt x="171472" y="197581"/>
                    <a:pt x="175927" y="192477"/>
                    <a:pt x="175927" y="184836"/>
                  </a:cubicBezTo>
                  <a:lnTo>
                    <a:pt x="175927" y="140846"/>
                  </a:lnTo>
                  <a:cubicBezTo>
                    <a:pt x="175927" y="132556"/>
                    <a:pt x="171472" y="127452"/>
                    <a:pt x="163181" y="127452"/>
                  </a:cubicBezTo>
                  <a:lnTo>
                    <a:pt x="82225" y="127452"/>
                  </a:lnTo>
                  <a:lnTo>
                    <a:pt x="82225" y="120429"/>
                  </a:lnTo>
                  <a:cubicBezTo>
                    <a:pt x="82225" y="85380"/>
                    <a:pt x="97507" y="67531"/>
                    <a:pt x="132587" y="67531"/>
                  </a:cubicBezTo>
                  <a:cubicBezTo>
                    <a:pt x="145332" y="67531"/>
                    <a:pt x="159067" y="70717"/>
                    <a:pt x="163831" y="70717"/>
                  </a:cubicBezTo>
                  <a:cubicBezTo>
                    <a:pt x="171472" y="70717"/>
                    <a:pt x="174658" y="66262"/>
                    <a:pt x="175927" y="58622"/>
                  </a:cubicBezTo>
                  <a:lnTo>
                    <a:pt x="182299" y="25490"/>
                  </a:lnTo>
                  <a:cubicBezTo>
                    <a:pt x="182856" y="22552"/>
                    <a:pt x="183567" y="19953"/>
                    <a:pt x="183567" y="17200"/>
                  </a:cubicBezTo>
                  <a:cubicBezTo>
                    <a:pt x="183567" y="10116"/>
                    <a:pt x="179731" y="6373"/>
                    <a:pt x="170822" y="4455"/>
                  </a:cubicBezTo>
                  <a:close/>
                </a:path>
              </a:pathLst>
            </a:custGeom>
            <a:solidFill>
              <a:schemeClr val="tx1"/>
            </a:solidFill>
            <a:ln w="3082"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921B9EA0-396E-CE83-11FA-B0A35AE5D572}"/>
                </a:ext>
              </a:extLst>
            </p:cNvPr>
            <p:cNvSpPr/>
            <p:nvPr/>
          </p:nvSpPr>
          <p:spPr>
            <a:xfrm>
              <a:off x="2899648" y="10270016"/>
              <a:ext cx="88597" cy="87978"/>
            </a:xfrm>
            <a:custGeom>
              <a:avLst/>
              <a:gdLst>
                <a:gd name="connsiteX0" fmla="*/ 43340 w 88597"/>
                <a:gd name="connsiteY0" fmla="*/ 0 h 87978"/>
                <a:gd name="connsiteX1" fmla="*/ 0 w 88597"/>
                <a:gd name="connsiteY1" fmla="*/ 43989 h 87978"/>
                <a:gd name="connsiteX2" fmla="*/ 45258 w 88597"/>
                <a:gd name="connsiteY2" fmla="*/ 87979 h 87978"/>
                <a:gd name="connsiteX3" fmla="*/ 88597 w 88597"/>
                <a:gd name="connsiteY3" fmla="*/ 43989 h 87978"/>
                <a:gd name="connsiteX4" fmla="*/ 43340 w 88597"/>
                <a:gd name="connsiteY4" fmla="*/ 0 h 879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97" h="87978">
                  <a:moveTo>
                    <a:pt x="43340" y="0"/>
                  </a:moveTo>
                  <a:cubicBezTo>
                    <a:pt x="17200" y="0"/>
                    <a:pt x="0" y="16581"/>
                    <a:pt x="0" y="43989"/>
                  </a:cubicBezTo>
                  <a:cubicBezTo>
                    <a:pt x="0" y="70748"/>
                    <a:pt x="17200" y="87979"/>
                    <a:pt x="45258" y="87979"/>
                  </a:cubicBezTo>
                  <a:cubicBezTo>
                    <a:pt x="71398" y="87979"/>
                    <a:pt x="88597" y="70779"/>
                    <a:pt x="88597" y="43989"/>
                  </a:cubicBezTo>
                  <a:cubicBezTo>
                    <a:pt x="88597" y="16550"/>
                    <a:pt x="71367" y="0"/>
                    <a:pt x="43340" y="0"/>
                  </a:cubicBezTo>
                  <a:close/>
                </a:path>
              </a:pathLst>
            </a:custGeom>
            <a:solidFill>
              <a:schemeClr val="accent2"/>
            </a:solidFill>
            <a:ln w="3082"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1423C72A-F623-787C-A20A-4BDA991E899F}"/>
                </a:ext>
              </a:extLst>
            </p:cNvPr>
            <p:cNvSpPr/>
            <p:nvPr/>
          </p:nvSpPr>
          <p:spPr>
            <a:xfrm>
              <a:off x="4572791" y="9905541"/>
              <a:ext cx="88597" cy="87978"/>
            </a:xfrm>
            <a:custGeom>
              <a:avLst/>
              <a:gdLst>
                <a:gd name="connsiteX0" fmla="*/ 43340 w 88597"/>
                <a:gd name="connsiteY0" fmla="*/ 0 h 87978"/>
                <a:gd name="connsiteX1" fmla="*/ 0 w 88597"/>
                <a:gd name="connsiteY1" fmla="*/ 43989 h 87978"/>
                <a:gd name="connsiteX2" fmla="*/ 45258 w 88597"/>
                <a:gd name="connsiteY2" fmla="*/ 87979 h 87978"/>
                <a:gd name="connsiteX3" fmla="*/ 88597 w 88597"/>
                <a:gd name="connsiteY3" fmla="*/ 43989 h 87978"/>
                <a:gd name="connsiteX4" fmla="*/ 43340 w 88597"/>
                <a:gd name="connsiteY4" fmla="*/ 0 h 879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97" h="87978">
                  <a:moveTo>
                    <a:pt x="43340" y="0"/>
                  </a:moveTo>
                  <a:cubicBezTo>
                    <a:pt x="17200" y="0"/>
                    <a:pt x="0" y="16581"/>
                    <a:pt x="0" y="43989"/>
                  </a:cubicBezTo>
                  <a:cubicBezTo>
                    <a:pt x="0" y="70748"/>
                    <a:pt x="17200" y="87979"/>
                    <a:pt x="45258" y="87979"/>
                  </a:cubicBezTo>
                  <a:cubicBezTo>
                    <a:pt x="71398" y="87979"/>
                    <a:pt x="88597" y="70779"/>
                    <a:pt x="88597" y="43989"/>
                  </a:cubicBezTo>
                  <a:cubicBezTo>
                    <a:pt x="88597" y="16550"/>
                    <a:pt x="71367" y="0"/>
                    <a:pt x="43340" y="0"/>
                  </a:cubicBezTo>
                  <a:close/>
                </a:path>
              </a:pathLst>
            </a:custGeom>
            <a:solidFill>
              <a:schemeClr val="accent2"/>
            </a:solidFill>
            <a:ln w="3082" cap="flat">
              <a:noFill/>
              <a:prstDash val="solid"/>
              <a:miter/>
            </a:ln>
          </p:spPr>
          <p:txBody>
            <a:bodyPr rtlCol="0" anchor="ctr"/>
            <a:lstStyle/>
            <a:p>
              <a:endParaRPr lang="en-US"/>
            </a:p>
          </p:txBody>
        </p:sp>
      </p:grpSp>
      <p:pic>
        <p:nvPicPr>
          <p:cNvPr id="7" name="Picture 6" descr="A purple text on a black background">
            <a:extLst>
              <a:ext uri="{FF2B5EF4-FFF2-40B4-BE49-F238E27FC236}">
                <a16:creationId xmlns:a16="http://schemas.microsoft.com/office/drawing/2014/main" id="{44791017-F70A-68D6-CAF4-C50F7BEF0CDC}"/>
              </a:ext>
            </a:extLst>
          </p:cNvPr>
          <p:cNvPicPr>
            <a:picLocks noChangeAspect="1"/>
          </p:cNvPicPr>
          <p:nvPr userDrawn="1"/>
        </p:nvPicPr>
        <p:blipFill>
          <a:blip r:embed="rId3">
            <a:extLst>
              <a:ext uri="{BEBA8EAE-BF5A-486C-A8C5-ECC9F3942E4B}">
                <a14:imgProps xmlns:a14="http://schemas.microsoft.com/office/drawing/2010/main">
                  <a14:imgLayer r:embed="rId4">
                    <a14:imgEffect>
                      <a14:brightnessContrast bright="100000" contrast="100000"/>
                    </a14:imgEffect>
                  </a14:imgLayer>
                </a14:imgProps>
              </a:ext>
            </a:extLst>
          </a:blip>
          <a:stretch>
            <a:fillRect/>
          </a:stretch>
        </p:blipFill>
        <p:spPr>
          <a:xfrm>
            <a:off x="4700635" y="123539"/>
            <a:ext cx="2889369" cy="970217"/>
          </a:xfrm>
          <a:prstGeom prst="rect">
            <a:avLst/>
          </a:prstGeom>
          <a:ln>
            <a:noFill/>
          </a:ln>
        </p:spPr>
      </p:pic>
    </p:spTree>
    <p:extLst>
      <p:ext uri="{BB962C8B-B14F-4D97-AF65-F5344CB8AC3E}">
        <p14:creationId xmlns:p14="http://schemas.microsoft.com/office/powerpoint/2010/main" val="95733954"/>
      </p:ext>
    </p:extLst>
  </p:cSld>
  <p:clrMapOvr>
    <a:masterClrMapping/>
  </p:clrMapOvr>
  <p:extLst>
    <p:ext uri="{DCECCB84-F9BA-43D5-87BE-67443E8EF086}">
      <p15:sldGuideLst xmlns:p15="http://schemas.microsoft.com/office/powerpoint/2012/main">
        <p15:guide id="1" orient="horz" pos="754" userDrawn="1">
          <p15:clr>
            <a:srgbClr val="FBAE40"/>
          </p15:clr>
        </p15:guide>
        <p15:guide id="2" orient="horz" pos="89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Layout 2">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4E315C4-9E56-3C55-8221-88B2E9575003}"/>
              </a:ext>
            </a:extLst>
          </p:cNvPr>
          <p:cNvSpPr/>
          <p:nvPr userDrawn="1"/>
        </p:nvSpPr>
        <p:spPr>
          <a:xfrm>
            <a:off x="0" y="0"/>
            <a:ext cx="7559675" cy="11992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Picture 26">
            <a:extLst>
              <a:ext uri="{FF2B5EF4-FFF2-40B4-BE49-F238E27FC236}">
                <a16:creationId xmlns:a16="http://schemas.microsoft.com/office/drawing/2014/main" id="{54D85D5D-487C-CDDB-1896-8D6E4BEADC4E}"/>
              </a:ext>
            </a:extLst>
          </p:cNvPr>
          <p:cNvPicPr>
            <a:picLocks noChangeAspect="1"/>
          </p:cNvPicPr>
          <p:nvPr userDrawn="1"/>
        </p:nvPicPr>
        <p:blipFill rotWithShape="1">
          <a:blip r:embed="rId2">
            <a:alphaModFix amt="25000"/>
            <a:extLst>
              <a:ext uri="{28A0092B-C50C-407E-A947-70E740481C1C}">
                <a14:useLocalDpi xmlns:a14="http://schemas.microsoft.com/office/drawing/2010/main" val="0"/>
              </a:ext>
            </a:extLst>
          </a:blip>
          <a:srcRect t="13211" b="58490"/>
          <a:stretch/>
        </p:blipFill>
        <p:spPr>
          <a:xfrm>
            <a:off x="2459210" y="0"/>
            <a:ext cx="5089814" cy="1198880"/>
          </a:xfrm>
          <a:prstGeom prst="rect">
            <a:avLst/>
          </a:prstGeom>
        </p:spPr>
      </p:pic>
      <p:grpSp>
        <p:nvGrpSpPr>
          <p:cNvPr id="10" name="Graphic 18">
            <a:extLst>
              <a:ext uri="{FF2B5EF4-FFF2-40B4-BE49-F238E27FC236}">
                <a16:creationId xmlns:a16="http://schemas.microsoft.com/office/drawing/2014/main" id="{783CB28E-CFB4-04F5-6986-1524E774E504}"/>
              </a:ext>
            </a:extLst>
          </p:cNvPr>
          <p:cNvGrpSpPr/>
          <p:nvPr userDrawn="1"/>
        </p:nvGrpSpPr>
        <p:grpSpPr>
          <a:xfrm>
            <a:off x="179387" y="10230988"/>
            <a:ext cx="1083182" cy="278261"/>
            <a:chOff x="2899648" y="9905417"/>
            <a:chExt cx="1761739" cy="452577"/>
          </a:xfrm>
          <a:solidFill>
            <a:schemeClr val="tx1"/>
          </a:solidFill>
        </p:grpSpPr>
        <p:sp>
          <p:nvSpPr>
            <p:cNvPr id="11" name="Freeform: Shape 10">
              <a:extLst>
                <a:ext uri="{FF2B5EF4-FFF2-40B4-BE49-F238E27FC236}">
                  <a16:creationId xmlns:a16="http://schemas.microsoft.com/office/drawing/2014/main" id="{78A88B14-CBD1-6CF5-82A4-071B0AF6752F}"/>
                </a:ext>
              </a:extLst>
            </p:cNvPr>
            <p:cNvSpPr/>
            <p:nvPr/>
          </p:nvSpPr>
          <p:spPr>
            <a:xfrm>
              <a:off x="3235879" y="10026527"/>
              <a:ext cx="305296" cy="331436"/>
            </a:xfrm>
            <a:custGeom>
              <a:avLst/>
              <a:gdLst>
                <a:gd name="connsiteX0" fmla="*/ 289365 w 305296"/>
                <a:gd name="connsiteY0" fmla="*/ 23572 h 331436"/>
                <a:gd name="connsiteX1" fmla="*/ 163800 w 305296"/>
                <a:gd name="connsiteY1" fmla="*/ 0 h 331436"/>
                <a:gd name="connsiteX2" fmla="*/ 0 w 305296"/>
                <a:gd name="connsiteY2" fmla="*/ 165718 h 331436"/>
                <a:gd name="connsiteX3" fmla="*/ 162532 w 305296"/>
                <a:gd name="connsiteY3" fmla="*/ 331436 h 331436"/>
                <a:gd name="connsiteX4" fmla="*/ 289365 w 305296"/>
                <a:gd name="connsiteY4" fmla="*/ 305946 h 331436"/>
                <a:gd name="connsiteX5" fmla="*/ 305296 w 305296"/>
                <a:gd name="connsiteY5" fmla="*/ 280455 h 331436"/>
                <a:gd name="connsiteX6" fmla="*/ 305296 w 305296"/>
                <a:gd name="connsiteY6" fmla="*/ 49063 h 331436"/>
                <a:gd name="connsiteX7" fmla="*/ 289365 w 305296"/>
                <a:gd name="connsiteY7" fmla="*/ 23572 h 331436"/>
                <a:gd name="connsiteX8" fmla="*/ 222422 w 305296"/>
                <a:gd name="connsiteY8" fmla="*/ 232011 h 331436"/>
                <a:gd name="connsiteX9" fmla="*/ 206490 w 305296"/>
                <a:gd name="connsiteY9" fmla="*/ 249211 h 331436"/>
                <a:gd name="connsiteX10" fmla="*/ 163150 w 305296"/>
                <a:gd name="connsiteY10" fmla="*/ 254934 h 331436"/>
                <a:gd name="connsiteX11" fmla="*/ 84112 w 305296"/>
                <a:gd name="connsiteY11" fmla="*/ 165687 h 331436"/>
                <a:gd name="connsiteX12" fmla="*/ 163150 w 305296"/>
                <a:gd name="connsiteY12" fmla="*/ 76440 h 331436"/>
                <a:gd name="connsiteX13" fmla="*/ 206490 w 305296"/>
                <a:gd name="connsiteY13" fmla="*/ 82163 h 331436"/>
                <a:gd name="connsiteX14" fmla="*/ 222422 w 305296"/>
                <a:gd name="connsiteY14" fmla="*/ 99363 h 331436"/>
                <a:gd name="connsiteX15" fmla="*/ 222422 w 305296"/>
                <a:gd name="connsiteY15" fmla="*/ 232011 h 331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05296" h="331436">
                  <a:moveTo>
                    <a:pt x="289365" y="23572"/>
                  </a:moveTo>
                  <a:cubicBezTo>
                    <a:pt x="247293" y="7641"/>
                    <a:pt x="207789" y="0"/>
                    <a:pt x="163800" y="0"/>
                  </a:cubicBezTo>
                  <a:cubicBezTo>
                    <a:pt x="67562" y="0"/>
                    <a:pt x="0" y="64375"/>
                    <a:pt x="0" y="165718"/>
                  </a:cubicBezTo>
                  <a:cubicBezTo>
                    <a:pt x="0" y="268329"/>
                    <a:pt x="58652" y="331436"/>
                    <a:pt x="162532" y="331436"/>
                  </a:cubicBezTo>
                  <a:cubicBezTo>
                    <a:pt x="204603" y="331436"/>
                    <a:pt x="245406" y="324414"/>
                    <a:pt x="289365" y="305946"/>
                  </a:cubicBezTo>
                  <a:cubicBezTo>
                    <a:pt x="299573" y="301491"/>
                    <a:pt x="305296" y="294469"/>
                    <a:pt x="305296" y="280455"/>
                  </a:cubicBezTo>
                  <a:lnTo>
                    <a:pt x="305296" y="49063"/>
                  </a:lnTo>
                  <a:cubicBezTo>
                    <a:pt x="305296" y="34400"/>
                    <a:pt x="299542" y="27408"/>
                    <a:pt x="289365" y="23572"/>
                  </a:cubicBezTo>
                  <a:close/>
                  <a:moveTo>
                    <a:pt x="222422" y="232011"/>
                  </a:moveTo>
                  <a:cubicBezTo>
                    <a:pt x="222422" y="241570"/>
                    <a:pt x="217317" y="246025"/>
                    <a:pt x="206490" y="249211"/>
                  </a:cubicBezTo>
                  <a:cubicBezTo>
                    <a:pt x="192477" y="253047"/>
                    <a:pt x="180350" y="254934"/>
                    <a:pt x="163150" y="254934"/>
                  </a:cubicBezTo>
                  <a:cubicBezTo>
                    <a:pt x="122347" y="254934"/>
                    <a:pt x="84112" y="230712"/>
                    <a:pt x="84112" y="165687"/>
                  </a:cubicBezTo>
                  <a:cubicBezTo>
                    <a:pt x="84112" y="100662"/>
                    <a:pt x="122347" y="76440"/>
                    <a:pt x="163150" y="76440"/>
                  </a:cubicBezTo>
                  <a:cubicBezTo>
                    <a:pt x="180350" y="76440"/>
                    <a:pt x="192477" y="78358"/>
                    <a:pt x="206490" y="82163"/>
                  </a:cubicBezTo>
                  <a:cubicBezTo>
                    <a:pt x="217317" y="85349"/>
                    <a:pt x="222422" y="89804"/>
                    <a:pt x="222422" y="99363"/>
                  </a:cubicBezTo>
                  <a:lnTo>
                    <a:pt x="222422" y="232011"/>
                  </a:lnTo>
                  <a:close/>
                </a:path>
              </a:pathLst>
            </a:custGeom>
            <a:solidFill>
              <a:schemeClr val="tx1"/>
            </a:solidFill>
            <a:ln w="3082"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80781A6B-48BA-7421-26D6-9AF96C4240EA}"/>
                </a:ext>
              </a:extLst>
            </p:cNvPr>
            <p:cNvSpPr/>
            <p:nvPr/>
          </p:nvSpPr>
          <p:spPr>
            <a:xfrm>
              <a:off x="2904412" y="10023991"/>
              <a:ext cx="289364" cy="327600"/>
            </a:xfrm>
            <a:custGeom>
              <a:avLst/>
              <a:gdLst>
                <a:gd name="connsiteX0" fmla="*/ 84143 w 289364"/>
                <a:gd name="connsiteY0" fmla="*/ 108984 h 327600"/>
                <a:gd name="connsiteX1" fmla="*/ 137691 w 289364"/>
                <a:gd name="connsiteY1" fmla="*/ 77121 h 327600"/>
                <a:gd name="connsiteX2" fmla="*/ 233929 w 289364"/>
                <a:gd name="connsiteY2" fmla="*/ 105797 h 327600"/>
                <a:gd name="connsiteX3" fmla="*/ 243488 w 289364"/>
                <a:gd name="connsiteY3" fmla="*/ 108334 h 327600"/>
                <a:gd name="connsiteX4" fmla="*/ 257502 w 289364"/>
                <a:gd name="connsiteY4" fmla="*/ 99425 h 327600"/>
                <a:gd name="connsiteX5" fmla="*/ 277269 w 289364"/>
                <a:gd name="connsiteY5" fmla="*/ 57353 h 327600"/>
                <a:gd name="connsiteX6" fmla="*/ 279806 w 289364"/>
                <a:gd name="connsiteY6" fmla="*/ 46526 h 327600"/>
                <a:gd name="connsiteX7" fmla="*/ 272165 w 289364"/>
                <a:gd name="connsiteY7" fmla="*/ 33781 h 327600"/>
                <a:gd name="connsiteX8" fmla="*/ 140228 w 289364"/>
                <a:gd name="connsiteY8" fmla="*/ 0 h 327600"/>
                <a:gd name="connsiteX9" fmla="*/ 0 w 289364"/>
                <a:gd name="connsiteY9" fmla="*/ 114737 h 327600"/>
                <a:gd name="connsiteX10" fmla="*/ 205253 w 289364"/>
                <a:gd name="connsiteY10" fmla="*/ 291283 h 327600"/>
                <a:gd name="connsiteX11" fmla="*/ 201417 w 289364"/>
                <a:gd name="connsiteY11" fmla="*/ 314855 h 327600"/>
                <a:gd name="connsiteX12" fmla="*/ 200767 w 289364"/>
                <a:gd name="connsiteY12" fmla="*/ 318691 h 327600"/>
                <a:gd name="connsiteX13" fmla="*/ 210326 w 289364"/>
                <a:gd name="connsiteY13" fmla="*/ 327600 h 327600"/>
                <a:gd name="connsiteX14" fmla="*/ 267679 w 289364"/>
                <a:gd name="connsiteY14" fmla="*/ 327600 h 327600"/>
                <a:gd name="connsiteX15" fmla="*/ 284260 w 289364"/>
                <a:gd name="connsiteY15" fmla="*/ 314855 h 327600"/>
                <a:gd name="connsiteX16" fmla="*/ 289365 w 289364"/>
                <a:gd name="connsiteY16" fmla="*/ 278538 h 327600"/>
                <a:gd name="connsiteX17" fmla="*/ 84143 w 289364"/>
                <a:gd name="connsiteY17" fmla="*/ 108984 h 32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89364" h="327600">
                  <a:moveTo>
                    <a:pt x="84143" y="108984"/>
                  </a:moveTo>
                  <a:cubicBezTo>
                    <a:pt x="84143" y="89464"/>
                    <a:pt x="103910" y="77121"/>
                    <a:pt x="137691" y="77121"/>
                  </a:cubicBezTo>
                  <a:cubicBezTo>
                    <a:pt x="170204" y="77121"/>
                    <a:pt x="201417" y="87948"/>
                    <a:pt x="233929" y="105797"/>
                  </a:cubicBezTo>
                  <a:cubicBezTo>
                    <a:pt x="237116" y="107715"/>
                    <a:pt x="240302" y="108334"/>
                    <a:pt x="243488" y="108334"/>
                  </a:cubicBezTo>
                  <a:cubicBezTo>
                    <a:pt x="249211" y="108334"/>
                    <a:pt x="254687" y="104684"/>
                    <a:pt x="257502" y="99425"/>
                  </a:cubicBezTo>
                  <a:lnTo>
                    <a:pt x="277269" y="57353"/>
                  </a:lnTo>
                  <a:cubicBezTo>
                    <a:pt x="279094" y="53425"/>
                    <a:pt x="279806" y="49712"/>
                    <a:pt x="279806" y="46526"/>
                  </a:cubicBezTo>
                  <a:cubicBezTo>
                    <a:pt x="279806" y="41422"/>
                    <a:pt x="277145" y="36689"/>
                    <a:pt x="272165" y="33781"/>
                  </a:cubicBezTo>
                  <a:cubicBezTo>
                    <a:pt x="232661" y="10827"/>
                    <a:pt x="185485" y="0"/>
                    <a:pt x="140228" y="0"/>
                  </a:cubicBezTo>
                  <a:cubicBezTo>
                    <a:pt x="54817" y="0"/>
                    <a:pt x="0" y="45907"/>
                    <a:pt x="0" y="114737"/>
                  </a:cubicBezTo>
                  <a:cubicBezTo>
                    <a:pt x="0" y="249861"/>
                    <a:pt x="205253" y="197550"/>
                    <a:pt x="205253" y="291283"/>
                  </a:cubicBezTo>
                  <a:cubicBezTo>
                    <a:pt x="205253" y="300842"/>
                    <a:pt x="203984" y="306565"/>
                    <a:pt x="201417" y="314855"/>
                  </a:cubicBezTo>
                  <a:cubicBezTo>
                    <a:pt x="201046" y="316092"/>
                    <a:pt x="200767" y="317392"/>
                    <a:pt x="200767" y="318691"/>
                  </a:cubicBezTo>
                  <a:cubicBezTo>
                    <a:pt x="200767" y="323795"/>
                    <a:pt x="203953" y="327600"/>
                    <a:pt x="210326" y="327600"/>
                  </a:cubicBezTo>
                  <a:lnTo>
                    <a:pt x="267679" y="327600"/>
                  </a:lnTo>
                  <a:cubicBezTo>
                    <a:pt x="277238" y="327600"/>
                    <a:pt x="281074" y="324414"/>
                    <a:pt x="284260" y="314855"/>
                  </a:cubicBezTo>
                  <a:cubicBezTo>
                    <a:pt x="288096" y="304028"/>
                    <a:pt x="289365" y="289365"/>
                    <a:pt x="289365" y="278538"/>
                  </a:cubicBezTo>
                  <a:cubicBezTo>
                    <a:pt x="289365" y="133824"/>
                    <a:pt x="84143" y="168657"/>
                    <a:pt x="84143" y="108984"/>
                  </a:cubicBezTo>
                  <a:close/>
                </a:path>
              </a:pathLst>
            </a:custGeom>
            <a:solidFill>
              <a:schemeClr val="tx1"/>
            </a:solidFill>
            <a:ln w="3082"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E3EE0501-96CE-A5FA-B58B-269DBF33FC6A}"/>
                </a:ext>
              </a:extLst>
            </p:cNvPr>
            <p:cNvSpPr/>
            <p:nvPr/>
          </p:nvSpPr>
          <p:spPr>
            <a:xfrm>
              <a:off x="3618945" y="10026527"/>
              <a:ext cx="290014" cy="325063"/>
            </a:xfrm>
            <a:custGeom>
              <a:avLst/>
              <a:gdLst>
                <a:gd name="connsiteX0" fmla="*/ 144033 w 290014"/>
                <a:gd name="connsiteY0" fmla="*/ 0 h 325063"/>
                <a:gd name="connsiteX1" fmla="*/ 15932 w 290014"/>
                <a:gd name="connsiteY1" fmla="*/ 22954 h 325063"/>
                <a:gd name="connsiteX2" fmla="*/ 0 w 290014"/>
                <a:gd name="connsiteY2" fmla="*/ 48444 h 325063"/>
                <a:gd name="connsiteX3" fmla="*/ 0 w 290014"/>
                <a:gd name="connsiteY3" fmla="*/ 312318 h 325063"/>
                <a:gd name="connsiteX4" fmla="*/ 12745 w 290014"/>
                <a:gd name="connsiteY4" fmla="*/ 325064 h 325063"/>
                <a:gd name="connsiteX5" fmla="*/ 70098 w 290014"/>
                <a:gd name="connsiteY5" fmla="*/ 325064 h 325063"/>
                <a:gd name="connsiteX6" fmla="*/ 82844 w 290014"/>
                <a:gd name="connsiteY6" fmla="*/ 312318 h 325063"/>
                <a:gd name="connsiteX7" fmla="*/ 82844 w 290014"/>
                <a:gd name="connsiteY7" fmla="*/ 98156 h 325063"/>
                <a:gd name="connsiteX8" fmla="*/ 98156 w 290014"/>
                <a:gd name="connsiteY8" fmla="*/ 81575 h 325063"/>
                <a:gd name="connsiteX9" fmla="*/ 145332 w 290014"/>
                <a:gd name="connsiteY9" fmla="*/ 76471 h 325063"/>
                <a:gd name="connsiteX10" fmla="*/ 207171 w 290014"/>
                <a:gd name="connsiteY10" fmla="*/ 130638 h 325063"/>
                <a:gd name="connsiteX11" fmla="*/ 207171 w 290014"/>
                <a:gd name="connsiteY11" fmla="*/ 312287 h 325063"/>
                <a:gd name="connsiteX12" fmla="*/ 219916 w 290014"/>
                <a:gd name="connsiteY12" fmla="*/ 325033 h 325063"/>
                <a:gd name="connsiteX13" fmla="*/ 277269 w 290014"/>
                <a:gd name="connsiteY13" fmla="*/ 325033 h 325063"/>
                <a:gd name="connsiteX14" fmla="*/ 290014 w 290014"/>
                <a:gd name="connsiteY14" fmla="*/ 312287 h 325063"/>
                <a:gd name="connsiteX15" fmla="*/ 290014 w 290014"/>
                <a:gd name="connsiteY15" fmla="*/ 119811 h 325063"/>
                <a:gd name="connsiteX16" fmla="*/ 144033 w 290014"/>
                <a:gd name="connsiteY16" fmla="*/ 0 h 3250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90014" h="325063">
                  <a:moveTo>
                    <a:pt x="144033" y="0"/>
                  </a:moveTo>
                  <a:cubicBezTo>
                    <a:pt x="106416" y="0"/>
                    <a:pt x="62457" y="6373"/>
                    <a:pt x="15932" y="22954"/>
                  </a:cubicBezTo>
                  <a:cubicBezTo>
                    <a:pt x="7022" y="26140"/>
                    <a:pt x="0" y="33781"/>
                    <a:pt x="0" y="48444"/>
                  </a:cubicBezTo>
                  <a:lnTo>
                    <a:pt x="0" y="312318"/>
                  </a:lnTo>
                  <a:cubicBezTo>
                    <a:pt x="0" y="319959"/>
                    <a:pt x="5104" y="325064"/>
                    <a:pt x="12745" y="325064"/>
                  </a:cubicBezTo>
                  <a:lnTo>
                    <a:pt x="70098" y="325064"/>
                  </a:lnTo>
                  <a:cubicBezTo>
                    <a:pt x="77739" y="325064"/>
                    <a:pt x="82844" y="319959"/>
                    <a:pt x="82844" y="312318"/>
                  </a:cubicBezTo>
                  <a:lnTo>
                    <a:pt x="82844" y="98156"/>
                  </a:lnTo>
                  <a:cubicBezTo>
                    <a:pt x="82844" y="88597"/>
                    <a:pt x="87948" y="84143"/>
                    <a:pt x="98156" y="81575"/>
                  </a:cubicBezTo>
                  <a:cubicBezTo>
                    <a:pt x="114737" y="77739"/>
                    <a:pt x="125565" y="76471"/>
                    <a:pt x="145332" y="76471"/>
                  </a:cubicBezTo>
                  <a:cubicBezTo>
                    <a:pt x="179762" y="76471"/>
                    <a:pt x="207171" y="92402"/>
                    <a:pt x="207171" y="130638"/>
                  </a:cubicBezTo>
                  <a:lnTo>
                    <a:pt x="207171" y="312287"/>
                  </a:lnTo>
                  <a:cubicBezTo>
                    <a:pt x="207171" y="319928"/>
                    <a:pt x="212275" y="325033"/>
                    <a:pt x="219916" y="325033"/>
                  </a:cubicBezTo>
                  <a:lnTo>
                    <a:pt x="277269" y="325033"/>
                  </a:lnTo>
                  <a:cubicBezTo>
                    <a:pt x="284910" y="325033"/>
                    <a:pt x="290014" y="319928"/>
                    <a:pt x="290014" y="312287"/>
                  </a:cubicBezTo>
                  <a:lnTo>
                    <a:pt x="290014" y="119811"/>
                  </a:lnTo>
                  <a:cubicBezTo>
                    <a:pt x="289983" y="42071"/>
                    <a:pt x="242189" y="0"/>
                    <a:pt x="144033" y="0"/>
                  </a:cubicBezTo>
                  <a:close/>
                </a:path>
              </a:pathLst>
            </a:custGeom>
            <a:solidFill>
              <a:schemeClr val="tx1"/>
            </a:solidFill>
            <a:ln w="3082"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34FCFA24-11BF-AE77-964F-BE25832728D4}"/>
                </a:ext>
              </a:extLst>
            </p:cNvPr>
            <p:cNvSpPr/>
            <p:nvPr/>
          </p:nvSpPr>
          <p:spPr>
            <a:xfrm>
              <a:off x="3970118" y="10026527"/>
              <a:ext cx="320608" cy="331436"/>
            </a:xfrm>
            <a:custGeom>
              <a:avLst/>
              <a:gdLst>
                <a:gd name="connsiteX0" fmla="*/ 158077 w 320608"/>
                <a:gd name="connsiteY0" fmla="*/ 0 h 331436"/>
                <a:gd name="connsiteX1" fmla="*/ 0 w 320608"/>
                <a:gd name="connsiteY1" fmla="*/ 165718 h 331436"/>
                <a:gd name="connsiteX2" fmla="*/ 162532 w 320608"/>
                <a:gd name="connsiteY2" fmla="*/ 331436 h 331436"/>
                <a:gd name="connsiteX3" fmla="*/ 320609 w 320608"/>
                <a:gd name="connsiteY3" fmla="*/ 165718 h 331436"/>
                <a:gd name="connsiteX4" fmla="*/ 158077 w 320608"/>
                <a:gd name="connsiteY4" fmla="*/ 0 h 331436"/>
                <a:gd name="connsiteX5" fmla="*/ 162563 w 320608"/>
                <a:gd name="connsiteY5" fmla="*/ 254934 h 331436"/>
                <a:gd name="connsiteX6" fmla="*/ 84174 w 320608"/>
                <a:gd name="connsiteY6" fmla="*/ 165687 h 331436"/>
                <a:gd name="connsiteX7" fmla="*/ 158108 w 320608"/>
                <a:gd name="connsiteY7" fmla="*/ 76440 h 331436"/>
                <a:gd name="connsiteX8" fmla="*/ 236497 w 320608"/>
                <a:gd name="connsiteY8" fmla="*/ 165687 h 331436"/>
                <a:gd name="connsiteX9" fmla="*/ 162563 w 320608"/>
                <a:gd name="connsiteY9" fmla="*/ 254934 h 331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0608" h="331436">
                  <a:moveTo>
                    <a:pt x="158077" y="0"/>
                  </a:moveTo>
                  <a:cubicBezTo>
                    <a:pt x="62457" y="0"/>
                    <a:pt x="0" y="69480"/>
                    <a:pt x="0" y="165718"/>
                  </a:cubicBezTo>
                  <a:cubicBezTo>
                    <a:pt x="0" y="261956"/>
                    <a:pt x="62457" y="331436"/>
                    <a:pt x="162532" y="331436"/>
                  </a:cubicBezTo>
                  <a:cubicBezTo>
                    <a:pt x="258151" y="331436"/>
                    <a:pt x="320609" y="261956"/>
                    <a:pt x="320609" y="165718"/>
                  </a:cubicBezTo>
                  <a:cubicBezTo>
                    <a:pt x="320609" y="69480"/>
                    <a:pt x="258151" y="0"/>
                    <a:pt x="158077" y="0"/>
                  </a:cubicBezTo>
                  <a:close/>
                  <a:moveTo>
                    <a:pt x="162563" y="254934"/>
                  </a:moveTo>
                  <a:cubicBezTo>
                    <a:pt x="115387" y="254934"/>
                    <a:pt x="84174" y="224340"/>
                    <a:pt x="84174" y="165687"/>
                  </a:cubicBezTo>
                  <a:cubicBezTo>
                    <a:pt x="84174" y="107035"/>
                    <a:pt x="115418" y="76440"/>
                    <a:pt x="158108" y="76440"/>
                  </a:cubicBezTo>
                  <a:cubicBezTo>
                    <a:pt x="205284" y="76440"/>
                    <a:pt x="236497" y="107035"/>
                    <a:pt x="236497" y="165687"/>
                  </a:cubicBezTo>
                  <a:cubicBezTo>
                    <a:pt x="236497" y="224340"/>
                    <a:pt x="205253" y="254934"/>
                    <a:pt x="162563" y="254934"/>
                  </a:cubicBezTo>
                  <a:close/>
                </a:path>
              </a:pathLst>
            </a:custGeom>
            <a:solidFill>
              <a:schemeClr val="tx1"/>
            </a:solidFill>
            <a:ln w="3082"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55260158-5710-67DD-0A5B-543440C631B3}"/>
                </a:ext>
              </a:extLst>
            </p:cNvPr>
            <p:cNvSpPr/>
            <p:nvPr/>
          </p:nvSpPr>
          <p:spPr>
            <a:xfrm>
              <a:off x="4575668" y="10032900"/>
              <a:ext cx="82843" cy="318690"/>
            </a:xfrm>
            <a:custGeom>
              <a:avLst/>
              <a:gdLst>
                <a:gd name="connsiteX0" fmla="*/ 70098 w 82843"/>
                <a:gd name="connsiteY0" fmla="*/ 0 h 318690"/>
                <a:gd name="connsiteX1" fmla="*/ 12745 w 82843"/>
                <a:gd name="connsiteY1" fmla="*/ 0 h 318690"/>
                <a:gd name="connsiteX2" fmla="*/ 0 w 82843"/>
                <a:gd name="connsiteY2" fmla="*/ 12745 h 318690"/>
                <a:gd name="connsiteX3" fmla="*/ 0 w 82843"/>
                <a:gd name="connsiteY3" fmla="*/ 305946 h 318690"/>
                <a:gd name="connsiteX4" fmla="*/ 12745 w 82843"/>
                <a:gd name="connsiteY4" fmla="*/ 318691 h 318690"/>
                <a:gd name="connsiteX5" fmla="*/ 70098 w 82843"/>
                <a:gd name="connsiteY5" fmla="*/ 318691 h 318690"/>
                <a:gd name="connsiteX6" fmla="*/ 82843 w 82843"/>
                <a:gd name="connsiteY6" fmla="*/ 305946 h 318690"/>
                <a:gd name="connsiteX7" fmla="*/ 82843 w 82843"/>
                <a:gd name="connsiteY7" fmla="*/ 12745 h 318690"/>
                <a:gd name="connsiteX8" fmla="*/ 70098 w 82843"/>
                <a:gd name="connsiteY8" fmla="*/ 0 h 318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2843" h="318690">
                  <a:moveTo>
                    <a:pt x="70098" y="0"/>
                  </a:moveTo>
                  <a:lnTo>
                    <a:pt x="12745" y="0"/>
                  </a:lnTo>
                  <a:cubicBezTo>
                    <a:pt x="5104" y="0"/>
                    <a:pt x="0" y="5104"/>
                    <a:pt x="0" y="12745"/>
                  </a:cubicBezTo>
                  <a:lnTo>
                    <a:pt x="0" y="305946"/>
                  </a:lnTo>
                  <a:cubicBezTo>
                    <a:pt x="0" y="313587"/>
                    <a:pt x="5104" y="318691"/>
                    <a:pt x="12745" y="318691"/>
                  </a:cubicBezTo>
                  <a:lnTo>
                    <a:pt x="70098" y="318691"/>
                  </a:lnTo>
                  <a:cubicBezTo>
                    <a:pt x="77739" y="318691"/>
                    <a:pt x="82843" y="313587"/>
                    <a:pt x="82843" y="305946"/>
                  </a:cubicBezTo>
                  <a:lnTo>
                    <a:pt x="82843" y="12745"/>
                  </a:lnTo>
                  <a:cubicBezTo>
                    <a:pt x="82843" y="5104"/>
                    <a:pt x="77739" y="0"/>
                    <a:pt x="70098" y="0"/>
                  </a:cubicBezTo>
                  <a:close/>
                </a:path>
              </a:pathLst>
            </a:custGeom>
            <a:solidFill>
              <a:schemeClr val="tx1"/>
            </a:solidFill>
            <a:ln w="3082"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09091A29-718D-C0DA-FF8E-515EADD3EFC3}"/>
                </a:ext>
              </a:extLst>
            </p:cNvPr>
            <p:cNvSpPr/>
            <p:nvPr/>
          </p:nvSpPr>
          <p:spPr>
            <a:xfrm>
              <a:off x="4352565" y="9905417"/>
              <a:ext cx="183567" cy="446173"/>
            </a:xfrm>
            <a:custGeom>
              <a:avLst/>
              <a:gdLst>
                <a:gd name="connsiteX0" fmla="*/ 170822 w 183567"/>
                <a:gd name="connsiteY0" fmla="*/ 4455 h 446173"/>
                <a:gd name="connsiteX1" fmla="*/ 130669 w 183567"/>
                <a:gd name="connsiteY1" fmla="*/ 0 h 446173"/>
                <a:gd name="connsiteX2" fmla="*/ 0 w 183567"/>
                <a:gd name="connsiteY2" fmla="*/ 133855 h 446173"/>
                <a:gd name="connsiteX3" fmla="*/ 0 w 183567"/>
                <a:gd name="connsiteY3" fmla="*/ 433428 h 446173"/>
                <a:gd name="connsiteX4" fmla="*/ 12745 w 183567"/>
                <a:gd name="connsiteY4" fmla="*/ 446174 h 446173"/>
                <a:gd name="connsiteX5" fmla="*/ 69480 w 183567"/>
                <a:gd name="connsiteY5" fmla="*/ 446174 h 446173"/>
                <a:gd name="connsiteX6" fmla="*/ 82225 w 183567"/>
                <a:gd name="connsiteY6" fmla="*/ 433428 h 446173"/>
                <a:gd name="connsiteX7" fmla="*/ 82225 w 183567"/>
                <a:gd name="connsiteY7" fmla="*/ 197581 h 446173"/>
                <a:gd name="connsiteX8" fmla="*/ 163181 w 183567"/>
                <a:gd name="connsiteY8" fmla="*/ 197581 h 446173"/>
                <a:gd name="connsiteX9" fmla="*/ 175927 w 183567"/>
                <a:gd name="connsiteY9" fmla="*/ 184836 h 446173"/>
                <a:gd name="connsiteX10" fmla="*/ 175927 w 183567"/>
                <a:gd name="connsiteY10" fmla="*/ 140846 h 446173"/>
                <a:gd name="connsiteX11" fmla="*/ 163181 w 183567"/>
                <a:gd name="connsiteY11" fmla="*/ 127452 h 446173"/>
                <a:gd name="connsiteX12" fmla="*/ 82225 w 183567"/>
                <a:gd name="connsiteY12" fmla="*/ 127452 h 446173"/>
                <a:gd name="connsiteX13" fmla="*/ 82225 w 183567"/>
                <a:gd name="connsiteY13" fmla="*/ 120429 h 446173"/>
                <a:gd name="connsiteX14" fmla="*/ 132587 w 183567"/>
                <a:gd name="connsiteY14" fmla="*/ 67531 h 446173"/>
                <a:gd name="connsiteX15" fmla="*/ 163831 w 183567"/>
                <a:gd name="connsiteY15" fmla="*/ 70717 h 446173"/>
                <a:gd name="connsiteX16" fmla="*/ 175927 w 183567"/>
                <a:gd name="connsiteY16" fmla="*/ 58622 h 446173"/>
                <a:gd name="connsiteX17" fmla="*/ 182299 w 183567"/>
                <a:gd name="connsiteY17" fmla="*/ 25490 h 446173"/>
                <a:gd name="connsiteX18" fmla="*/ 183567 w 183567"/>
                <a:gd name="connsiteY18" fmla="*/ 17200 h 446173"/>
                <a:gd name="connsiteX19" fmla="*/ 170822 w 183567"/>
                <a:gd name="connsiteY19" fmla="*/ 4455 h 4461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83567" h="446173">
                  <a:moveTo>
                    <a:pt x="170822" y="4455"/>
                  </a:moveTo>
                  <a:cubicBezTo>
                    <a:pt x="158077" y="1268"/>
                    <a:pt x="144249" y="0"/>
                    <a:pt x="130669" y="0"/>
                  </a:cubicBezTo>
                  <a:cubicBezTo>
                    <a:pt x="51630" y="0"/>
                    <a:pt x="0" y="42071"/>
                    <a:pt x="0" y="133855"/>
                  </a:cubicBezTo>
                  <a:lnTo>
                    <a:pt x="0" y="433428"/>
                  </a:lnTo>
                  <a:cubicBezTo>
                    <a:pt x="0" y="441069"/>
                    <a:pt x="5104" y="446174"/>
                    <a:pt x="12745" y="446174"/>
                  </a:cubicBezTo>
                  <a:lnTo>
                    <a:pt x="69480" y="446174"/>
                  </a:lnTo>
                  <a:cubicBezTo>
                    <a:pt x="77121" y="446174"/>
                    <a:pt x="82225" y="441069"/>
                    <a:pt x="82225" y="433428"/>
                  </a:cubicBezTo>
                  <a:lnTo>
                    <a:pt x="82225" y="197581"/>
                  </a:lnTo>
                  <a:lnTo>
                    <a:pt x="163181" y="197581"/>
                  </a:lnTo>
                  <a:cubicBezTo>
                    <a:pt x="171472" y="197581"/>
                    <a:pt x="175927" y="192477"/>
                    <a:pt x="175927" y="184836"/>
                  </a:cubicBezTo>
                  <a:lnTo>
                    <a:pt x="175927" y="140846"/>
                  </a:lnTo>
                  <a:cubicBezTo>
                    <a:pt x="175927" y="132556"/>
                    <a:pt x="171472" y="127452"/>
                    <a:pt x="163181" y="127452"/>
                  </a:cubicBezTo>
                  <a:lnTo>
                    <a:pt x="82225" y="127452"/>
                  </a:lnTo>
                  <a:lnTo>
                    <a:pt x="82225" y="120429"/>
                  </a:lnTo>
                  <a:cubicBezTo>
                    <a:pt x="82225" y="85380"/>
                    <a:pt x="97507" y="67531"/>
                    <a:pt x="132587" y="67531"/>
                  </a:cubicBezTo>
                  <a:cubicBezTo>
                    <a:pt x="145332" y="67531"/>
                    <a:pt x="159067" y="70717"/>
                    <a:pt x="163831" y="70717"/>
                  </a:cubicBezTo>
                  <a:cubicBezTo>
                    <a:pt x="171472" y="70717"/>
                    <a:pt x="174658" y="66262"/>
                    <a:pt x="175927" y="58622"/>
                  </a:cubicBezTo>
                  <a:lnTo>
                    <a:pt x="182299" y="25490"/>
                  </a:lnTo>
                  <a:cubicBezTo>
                    <a:pt x="182856" y="22552"/>
                    <a:pt x="183567" y="19953"/>
                    <a:pt x="183567" y="17200"/>
                  </a:cubicBezTo>
                  <a:cubicBezTo>
                    <a:pt x="183567" y="10116"/>
                    <a:pt x="179731" y="6373"/>
                    <a:pt x="170822" y="4455"/>
                  </a:cubicBezTo>
                  <a:close/>
                </a:path>
              </a:pathLst>
            </a:custGeom>
            <a:solidFill>
              <a:schemeClr val="tx1"/>
            </a:solidFill>
            <a:ln w="3082"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FE003788-91A9-4D79-8A0C-90B0B4B8481F}"/>
                </a:ext>
              </a:extLst>
            </p:cNvPr>
            <p:cNvSpPr/>
            <p:nvPr/>
          </p:nvSpPr>
          <p:spPr>
            <a:xfrm>
              <a:off x="2899648" y="10270016"/>
              <a:ext cx="88597" cy="87978"/>
            </a:xfrm>
            <a:custGeom>
              <a:avLst/>
              <a:gdLst>
                <a:gd name="connsiteX0" fmla="*/ 43340 w 88597"/>
                <a:gd name="connsiteY0" fmla="*/ 0 h 87978"/>
                <a:gd name="connsiteX1" fmla="*/ 0 w 88597"/>
                <a:gd name="connsiteY1" fmla="*/ 43989 h 87978"/>
                <a:gd name="connsiteX2" fmla="*/ 45258 w 88597"/>
                <a:gd name="connsiteY2" fmla="*/ 87979 h 87978"/>
                <a:gd name="connsiteX3" fmla="*/ 88597 w 88597"/>
                <a:gd name="connsiteY3" fmla="*/ 43989 h 87978"/>
                <a:gd name="connsiteX4" fmla="*/ 43340 w 88597"/>
                <a:gd name="connsiteY4" fmla="*/ 0 h 879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97" h="87978">
                  <a:moveTo>
                    <a:pt x="43340" y="0"/>
                  </a:moveTo>
                  <a:cubicBezTo>
                    <a:pt x="17200" y="0"/>
                    <a:pt x="0" y="16581"/>
                    <a:pt x="0" y="43989"/>
                  </a:cubicBezTo>
                  <a:cubicBezTo>
                    <a:pt x="0" y="70748"/>
                    <a:pt x="17200" y="87979"/>
                    <a:pt x="45258" y="87979"/>
                  </a:cubicBezTo>
                  <a:cubicBezTo>
                    <a:pt x="71398" y="87979"/>
                    <a:pt x="88597" y="70779"/>
                    <a:pt x="88597" y="43989"/>
                  </a:cubicBezTo>
                  <a:cubicBezTo>
                    <a:pt x="88597" y="16550"/>
                    <a:pt x="71367" y="0"/>
                    <a:pt x="43340" y="0"/>
                  </a:cubicBezTo>
                  <a:close/>
                </a:path>
              </a:pathLst>
            </a:custGeom>
            <a:solidFill>
              <a:schemeClr val="accent2"/>
            </a:solidFill>
            <a:ln w="3082"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51CC6031-17AE-A023-AC1A-AA387EEF2731}"/>
                </a:ext>
              </a:extLst>
            </p:cNvPr>
            <p:cNvSpPr/>
            <p:nvPr/>
          </p:nvSpPr>
          <p:spPr>
            <a:xfrm>
              <a:off x="4572791" y="9905541"/>
              <a:ext cx="88597" cy="87978"/>
            </a:xfrm>
            <a:custGeom>
              <a:avLst/>
              <a:gdLst>
                <a:gd name="connsiteX0" fmla="*/ 43340 w 88597"/>
                <a:gd name="connsiteY0" fmla="*/ 0 h 87978"/>
                <a:gd name="connsiteX1" fmla="*/ 0 w 88597"/>
                <a:gd name="connsiteY1" fmla="*/ 43989 h 87978"/>
                <a:gd name="connsiteX2" fmla="*/ 45258 w 88597"/>
                <a:gd name="connsiteY2" fmla="*/ 87979 h 87978"/>
                <a:gd name="connsiteX3" fmla="*/ 88597 w 88597"/>
                <a:gd name="connsiteY3" fmla="*/ 43989 h 87978"/>
                <a:gd name="connsiteX4" fmla="*/ 43340 w 88597"/>
                <a:gd name="connsiteY4" fmla="*/ 0 h 879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97" h="87978">
                  <a:moveTo>
                    <a:pt x="43340" y="0"/>
                  </a:moveTo>
                  <a:cubicBezTo>
                    <a:pt x="17200" y="0"/>
                    <a:pt x="0" y="16581"/>
                    <a:pt x="0" y="43989"/>
                  </a:cubicBezTo>
                  <a:cubicBezTo>
                    <a:pt x="0" y="70748"/>
                    <a:pt x="17200" y="87979"/>
                    <a:pt x="45258" y="87979"/>
                  </a:cubicBezTo>
                  <a:cubicBezTo>
                    <a:pt x="71398" y="87979"/>
                    <a:pt x="88597" y="70779"/>
                    <a:pt x="88597" y="43989"/>
                  </a:cubicBezTo>
                  <a:cubicBezTo>
                    <a:pt x="88597" y="16550"/>
                    <a:pt x="71367" y="0"/>
                    <a:pt x="43340" y="0"/>
                  </a:cubicBezTo>
                  <a:close/>
                </a:path>
              </a:pathLst>
            </a:custGeom>
            <a:solidFill>
              <a:schemeClr val="accent2"/>
            </a:solidFill>
            <a:ln w="3082" cap="flat">
              <a:noFill/>
              <a:prstDash val="solid"/>
              <a:miter/>
            </a:ln>
          </p:spPr>
          <p:txBody>
            <a:bodyPr rtlCol="0" anchor="ctr"/>
            <a:lstStyle/>
            <a:p>
              <a:endParaRPr lang="en-US"/>
            </a:p>
          </p:txBody>
        </p:sp>
      </p:grpSp>
      <p:sp>
        <p:nvSpPr>
          <p:cNvPr id="9" name="Title 1">
            <a:extLst>
              <a:ext uri="{FF2B5EF4-FFF2-40B4-BE49-F238E27FC236}">
                <a16:creationId xmlns:a16="http://schemas.microsoft.com/office/drawing/2014/main" id="{9EDDA843-FB9C-B1D8-0B28-5DBDC34D8C03}"/>
              </a:ext>
            </a:extLst>
          </p:cNvPr>
          <p:cNvSpPr>
            <a:spLocks noGrp="1"/>
          </p:cNvSpPr>
          <p:nvPr>
            <p:ph type="title"/>
          </p:nvPr>
        </p:nvSpPr>
        <p:spPr>
          <a:xfrm>
            <a:off x="179388" y="187008"/>
            <a:ext cx="5451791" cy="249299"/>
          </a:xfrm>
        </p:spPr>
        <p:txBody>
          <a:bodyPr wrap="square" anchor="t">
            <a:spAutoFit/>
          </a:bodyPr>
          <a:lstStyle>
            <a:lvl1pPr>
              <a:defRPr sz="1800" b="1">
                <a:solidFill>
                  <a:schemeClr val="bg1"/>
                </a:solidFill>
              </a:defRPr>
            </a:lvl1pPr>
          </a:lstStyle>
          <a:p>
            <a:r>
              <a:rPr lang="en-US"/>
              <a:t>Click to edit Master title style</a:t>
            </a:r>
          </a:p>
        </p:txBody>
      </p:sp>
    </p:spTree>
    <p:extLst>
      <p:ext uri="{BB962C8B-B14F-4D97-AF65-F5344CB8AC3E}">
        <p14:creationId xmlns:p14="http://schemas.microsoft.com/office/powerpoint/2010/main" val="3050674415"/>
      </p:ext>
    </p:extLst>
  </p:cSld>
  <p:clrMapOvr>
    <a:masterClrMapping/>
  </p:clrMapOvr>
  <p:extLst>
    <p:ext uri="{DCECCB84-F9BA-43D5-87BE-67443E8EF086}">
      <p15:sldGuideLst xmlns:p15="http://schemas.microsoft.com/office/powerpoint/2012/main">
        <p15:guide id="1" orient="horz" pos="754" userDrawn="1">
          <p15:clr>
            <a:srgbClr val="FBAE40"/>
          </p15:clr>
        </p15:guide>
        <p15:guide id="2" orient="horz" pos="890"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4" Type="http://schemas.openxmlformats.org/officeDocument/2006/relationships/slideLayout" Target="../slideLayouts/slideLayout8.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image" Target="../media/image1.png"/><Relationship Id="rId5" Type="http://schemas.openxmlformats.org/officeDocument/2006/relationships/theme" Target="../theme/theme3.xml"/><Relationship Id="rId4" Type="http://schemas.openxmlformats.org/officeDocument/2006/relationships/slideLayout" Target="../slideLayouts/slideLayout14.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image" Target="../media/image1.png"/><Relationship Id="rId5" Type="http://schemas.openxmlformats.org/officeDocument/2006/relationships/theme" Target="../theme/theme4.xml"/><Relationship Id="rId4"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3815" y="601015"/>
            <a:ext cx="7015021" cy="1496667"/>
          </a:xfrm>
          <a:prstGeom prst="rect">
            <a:avLst/>
          </a:prstGeom>
        </p:spPr>
        <p:txBody>
          <a:bodyPr vert="horz" lIns="0" tIns="0" rIns="0" bIns="0" rtlCol="0" anchor="t">
            <a:noAutofit/>
          </a:bodyPr>
          <a:lstStyle/>
          <a:p>
            <a:endParaRPr lang="en-US" noProof="0"/>
          </a:p>
        </p:txBody>
      </p:sp>
      <p:sp>
        <p:nvSpPr>
          <p:cNvPr id="3" name="Text Placeholder 1"/>
          <p:cNvSpPr>
            <a:spLocks noGrp="1"/>
          </p:cNvSpPr>
          <p:nvPr>
            <p:ph type="body" idx="1"/>
          </p:nvPr>
        </p:nvSpPr>
        <p:spPr>
          <a:xfrm>
            <a:off x="273807" y="2800934"/>
            <a:ext cx="7009069" cy="6662759"/>
          </a:xfrm>
          <a:prstGeom prst="rect">
            <a:avLst/>
          </a:prstGeom>
        </p:spPr>
        <p:txBody>
          <a:bodyPr vert="horz" lIns="0" tIns="0" rIns="0" bIns="0" rtlCol="0">
            <a:noAutofit/>
          </a:bodyPr>
          <a:lstStyle/>
          <a:p>
            <a:pPr lvl="0"/>
            <a:r>
              <a:rPr lang="en-US" noProof="0"/>
              <a:t>First Level</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Footer Placeholder 1"/>
          <p:cNvSpPr>
            <a:spLocks noGrp="1"/>
          </p:cNvSpPr>
          <p:nvPr>
            <p:ph type="ftr" sz="quarter" idx="3"/>
          </p:nvPr>
        </p:nvSpPr>
        <p:spPr>
          <a:xfrm>
            <a:off x="1382136" y="10041472"/>
            <a:ext cx="3704241" cy="346374"/>
          </a:xfrm>
          <a:prstGeom prst="rect">
            <a:avLst/>
          </a:prstGeom>
        </p:spPr>
        <p:txBody>
          <a:bodyPr vert="horz" wrap="square" lIns="0" tIns="0" rIns="0" bIns="0" rtlCol="0" anchor="b"/>
          <a:lstStyle>
            <a:lvl1pPr algn="ctr">
              <a:defRPr sz="744" b="0" i="0" cap="none" baseline="0">
                <a:solidFill>
                  <a:schemeClr val="tx1"/>
                </a:solidFill>
                <a:latin typeface="+mn-lt"/>
                <a:ea typeface="Verdana" panose="020B0604030504040204" pitchFamily="34" charset="0"/>
                <a:cs typeface="Verdana" panose="020B0604030504040204" pitchFamily="34" charset="0"/>
              </a:defRPr>
            </a:lvl1pPr>
          </a:lstStyle>
          <a:p>
            <a:endParaRPr lang="en-US"/>
          </a:p>
        </p:txBody>
      </p:sp>
      <p:sp>
        <p:nvSpPr>
          <p:cNvPr id="29" name="Date Placeholder 1">
            <a:extLst>
              <a:ext uri="{FF2B5EF4-FFF2-40B4-BE49-F238E27FC236}">
                <a16:creationId xmlns:a16="http://schemas.microsoft.com/office/drawing/2014/main" id="{B6D8E440-8C31-4584-85CD-3DE2B7815CCC}"/>
              </a:ext>
            </a:extLst>
          </p:cNvPr>
          <p:cNvSpPr>
            <a:spLocks noGrp="1"/>
          </p:cNvSpPr>
          <p:nvPr userDrawn="1">
            <p:ph type="dt" sz="half" idx="2"/>
          </p:nvPr>
        </p:nvSpPr>
        <p:spPr>
          <a:xfrm>
            <a:off x="5414067" y="10024700"/>
            <a:ext cx="1345032" cy="346372"/>
          </a:xfrm>
          <a:prstGeom prst="rect">
            <a:avLst/>
          </a:prstGeom>
        </p:spPr>
        <p:txBody>
          <a:bodyPr vert="horz" wrap="square" lIns="0" tIns="0" rIns="0" bIns="0" rtlCol="0" anchor="b"/>
          <a:lstStyle>
            <a:lvl1pPr algn="r">
              <a:defRPr sz="744" b="0" i="0" spc="17" baseline="0">
                <a:solidFill>
                  <a:schemeClr val="tx1"/>
                </a:solidFill>
                <a:latin typeface="+mn-lt"/>
                <a:ea typeface="Verdana" panose="020B0604030504040204" pitchFamily="34" charset="0"/>
                <a:cs typeface="Verdana" panose="020B0604030504040204" pitchFamily="34" charset="0"/>
              </a:defRPr>
            </a:lvl1pPr>
          </a:lstStyle>
          <a:p>
            <a:fld id="{BF2D540A-E75B-4030-83E3-496E7AC4E8DD}" type="datetime1">
              <a:rPr lang="en-US" smtClean="0"/>
              <a:t>11/4/2024</a:t>
            </a:fld>
            <a:endParaRPr lang="en-US"/>
          </a:p>
        </p:txBody>
      </p:sp>
      <p:sp>
        <p:nvSpPr>
          <p:cNvPr id="6" name="Slide Number Placeholder 1"/>
          <p:cNvSpPr>
            <a:spLocks noGrp="1"/>
          </p:cNvSpPr>
          <p:nvPr userDrawn="1">
            <p:ph type="sldNum" sz="quarter" idx="4"/>
          </p:nvPr>
        </p:nvSpPr>
        <p:spPr>
          <a:xfrm>
            <a:off x="6891859" y="9963197"/>
            <a:ext cx="393733" cy="427679"/>
          </a:xfrm>
          <a:prstGeom prst="rect">
            <a:avLst/>
          </a:prstGeom>
        </p:spPr>
        <p:txBody>
          <a:bodyPr vert="horz" lIns="0" tIns="0" rIns="0" bIns="0" rtlCol="0" anchor="b"/>
          <a:lstStyle>
            <a:lvl1pPr algn="r">
              <a:defRPr sz="992" b="0"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fld id="{6B54B0F7-55DD-40D6-B7F4-70B586885C0B}" type="slidenum">
              <a:rPr lang="en-US" smtClean="0"/>
              <a:pPr/>
              <a:t>‹#›</a:t>
            </a:fld>
            <a:endParaRPr lang="en-US"/>
          </a:p>
        </p:txBody>
      </p:sp>
      <p:pic>
        <p:nvPicPr>
          <p:cNvPr id="9" name="Logo" descr="Shape&#10;&#10;Description automatically generated with low confidence">
            <a:extLst>
              <a:ext uri="{FF2B5EF4-FFF2-40B4-BE49-F238E27FC236}">
                <a16:creationId xmlns:a16="http://schemas.microsoft.com/office/drawing/2014/main" id="{B741AF39-DE07-03F0-9A21-69C0A7B48EEC}"/>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44532" y="9554430"/>
            <a:ext cx="956700" cy="1109429"/>
          </a:xfrm>
          <a:prstGeom prst="rect">
            <a:avLst/>
          </a:prstGeom>
          <a:ln>
            <a:noFill/>
          </a:ln>
        </p:spPr>
      </p:pic>
    </p:spTree>
    <p:extLst>
      <p:ext uri="{BB962C8B-B14F-4D97-AF65-F5344CB8AC3E}">
        <p14:creationId xmlns:p14="http://schemas.microsoft.com/office/powerpoint/2010/main" val="2332367059"/>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Lst>
  <p:hf hdr="0"/>
  <p:txStyles>
    <p:titleStyle>
      <a:lvl1pPr algn="l" defTabSz="566951" rtl="0" eaLnBrk="1" latinLnBrk="0" hangingPunct="1">
        <a:lnSpc>
          <a:spcPct val="90000"/>
        </a:lnSpc>
        <a:spcBef>
          <a:spcPct val="0"/>
        </a:spcBef>
        <a:buNone/>
        <a:defRPr lang="fr-FR" sz="1984" b="0" i="0" kern="1200" dirty="0">
          <a:solidFill>
            <a:schemeClr val="accent1"/>
          </a:solidFill>
          <a:latin typeface="Verdana" panose="020B0604030504040204" pitchFamily="34" charset="0"/>
          <a:ea typeface="Verdana" panose="020B0604030504040204" pitchFamily="34" charset="0"/>
          <a:cs typeface="Verdana" panose="020B0604030504040204" pitchFamily="34" charset="0"/>
        </a:defRPr>
      </a:lvl1pPr>
    </p:titleStyle>
    <p:bodyStyle>
      <a:lvl1pPr marL="0" indent="0" algn="l" defTabSz="566951" rtl="0" eaLnBrk="1" latinLnBrk="0" hangingPunct="1">
        <a:lnSpc>
          <a:spcPct val="125000"/>
        </a:lnSpc>
        <a:spcBef>
          <a:spcPts val="0"/>
        </a:spcBef>
        <a:buFont typeface="Arial" panose="020B0604020202020204" pitchFamily="34" charset="0"/>
        <a:buNone/>
        <a:defRPr sz="1157"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87496" indent="-187496" algn="l" defTabSz="566951" rtl="0" eaLnBrk="1" latinLnBrk="0" hangingPunct="1">
        <a:lnSpc>
          <a:spcPct val="125000"/>
        </a:lnSpc>
        <a:spcBef>
          <a:spcPts val="0"/>
        </a:spcBef>
        <a:buClr>
          <a:schemeClr val="accent2"/>
        </a:buClr>
        <a:buFont typeface="Arial" panose="020B0604020202020204" pitchFamily="34" charset="0"/>
        <a:buChar char="•"/>
        <a:defRPr sz="1157"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377967" indent="-187496" algn="l" defTabSz="566951" rtl="0" eaLnBrk="1" latinLnBrk="0" hangingPunct="1">
        <a:lnSpc>
          <a:spcPct val="125000"/>
        </a:lnSpc>
        <a:spcBef>
          <a:spcPts val="0"/>
        </a:spcBef>
        <a:buClr>
          <a:schemeClr val="accent2"/>
        </a:buClr>
        <a:buFont typeface="Arial" panose="020B0604020202020204" pitchFamily="34" charset="0"/>
        <a:buChar char="•"/>
        <a:defRPr sz="1157"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565463" indent="-187496" algn="l" defTabSz="566951" rtl="0" eaLnBrk="1" latinLnBrk="0" hangingPunct="1">
        <a:lnSpc>
          <a:spcPct val="125000"/>
        </a:lnSpc>
        <a:spcBef>
          <a:spcPts val="0"/>
        </a:spcBef>
        <a:buClr>
          <a:schemeClr val="accent2"/>
        </a:buClr>
        <a:buFont typeface="Arial" panose="020B0604020202020204" pitchFamily="34" charset="0"/>
        <a:buChar char="•"/>
        <a:defRPr sz="1157"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831528" indent="-236230" algn="l" defTabSz="566951" rtl="0" eaLnBrk="1" latinLnBrk="0" hangingPunct="1">
        <a:lnSpc>
          <a:spcPct val="125000"/>
        </a:lnSpc>
        <a:spcBef>
          <a:spcPts val="0"/>
        </a:spcBef>
        <a:buClr>
          <a:schemeClr val="accent2"/>
        </a:buClr>
        <a:buFont typeface="Arial" panose="020B0604020202020204" pitchFamily="34" charset="0"/>
        <a:buChar char="•"/>
        <a:defRPr sz="1157" b="0" i="0" kern="1200">
          <a:solidFill>
            <a:schemeClr val="tx1"/>
          </a:solidFill>
          <a:latin typeface="+mj-lt"/>
          <a:ea typeface="Verdana" panose="020B0604030504040204" pitchFamily="34" charset="0"/>
          <a:cs typeface="Georgia" panose="02040502050405020303" pitchFamily="18" charset="0"/>
        </a:defRPr>
      </a:lvl5pPr>
      <a:lvl6pPr marL="1417377" indent="0" algn="l" defTabSz="566951" rtl="0" eaLnBrk="1" latinLnBrk="0" hangingPunct="1">
        <a:lnSpc>
          <a:spcPct val="90000"/>
        </a:lnSpc>
        <a:spcBef>
          <a:spcPts val="310"/>
        </a:spcBef>
        <a:buFont typeface="Arial" panose="020B0604020202020204" pitchFamily="34" charset="0"/>
        <a:buNone/>
        <a:defRPr sz="1116" kern="1200">
          <a:solidFill>
            <a:schemeClr val="tx1"/>
          </a:solidFill>
          <a:latin typeface="+mn-lt"/>
          <a:ea typeface="+mn-ea"/>
          <a:cs typeface="+mn-cs"/>
        </a:defRPr>
      </a:lvl6pPr>
      <a:lvl7pPr marL="1842590" indent="-141738" algn="l" defTabSz="566951"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7pPr>
      <a:lvl8pPr marL="2126066" indent="-141738" algn="l" defTabSz="566951"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8pPr>
      <a:lvl9pPr marL="2409541" indent="-141738" algn="l" defTabSz="566951"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9pPr>
    </p:bodyStyle>
    <p:otherStyle>
      <a:defPPr>
        <a:defRPr lang="en-US"/>
      </a:defPPr>
      <a:lvl1pPr marL="0" algn="l" defTabSz="566951" rtl="0" eaLnBrk="1" latinLnBrk="0" hangingPunct="1">
        <a:defRPr sz="1116" kern="1200">
          <a:solidFill>
            <a:schemeClr val="tx1"/>
          </a:solidFill>
          <a:latin typeface="+mn-lt"/>
          <a:ea typeface="+mn-ea"/>
          <a:cs typeface="+mn-cs"/>
        </a:defRPr>
      </a:lvl1pPr>
      <a:lvl2pPr marL="283475" algn="l" defTabSz="566951" rtl="0" eaLnBrk="1" latinLnBrk="0" hangingPunct="1">
        <a:defRPr sz="1116" kern="1200">
          <a:solidFill>
            <a:schemeClr val="tx1"/>
          </a:solidFill>
          <a:latin typeface="+mn-lt"/>
          <a:ea typeface="+mn-ea"/>
          <a:cs typeface="+mn-cs"/>
        </a:defRPr>
      </a:lvl2pPr>
      <a:lvl3pPr marL="566951" algn="l" defTabSz="566951" rtl="0" eaLnBrk="1" latinLnBrk="0" hangingPunct="1">
        <a:defRPr sz="1116" kern="1200">
          <a:solidFill>
            <a:schemeClr val="tx1"/>
          </a:solidFill>
          <a:latin typeface="+mn-lt"/>
          <a:ea typeface="+mn-ea"/>
          <a:cs typeface="+mn-cs"/>
        </a:defRPr>
      </a:lvl3pPr>
      <a:lvl4pPr marL="850426" algn="l" defTabSz="566951" rtl="0" eaLnBrk="1" latinLnBrk="0" hangingPunct="1">
        <a:defRPr sz="1116" kern="1200">
          <a:solidFill>
            <a:schemeClr val="tx1"/>
          </a:solidFill>
          <a:latin typeface="+mn-lt"/>
          <a:ea typeface="+mn-ea"/>
          <a:cs typeface="+mn-cs"/>
        </a:defRPr>
      </a:lvl4pPr>
      <a:lvl5pPr marL="1133902" algn="l" defTabSz="566951" rtl="0" eaLnBrk="1" latinLnBrk="0" hangingPunct="1">
        <a:defRPr sz="1116" kern="1200">
          <a:solidFill>
            <a:schemeClr val="tx1"/>
          </a:solidFill>
          <a:latin typeface="+mn-lt"/>
          <a:ea typeface="+mn-ea"/>
          <a:cs typeface="+mn-cs"/>
        </a:defRPr>
      </a:lvl5pPr>
      <a:lvl6pPr marL="1417377" algn="l" defTabSz="566951" rtl="0" eaLnBrk="1" latinLnBrk="0" hangingPunct="1">
        <a:defRPr sz="1116" kern="1200">
          <a:solidFill>
            <a:schemeClr val="tx1"/>
          </a:solidFill>
          <a:latin typeface="+mn-lt"/>
          <a:ea typeface="+mn-ea"/>
          <a:cs typeface="+mn-cs"/>
        </a:defRPr>
      </a:lvl6pPr>
      <a:lvl7pPr marL="1700853" algn="l" defTabSz="566951" rtl="0" eaLnBrk="1" latinLnBrk="0" hangingPunct="1">
        <a:defRPr sz="1116" kern="1200">
          <a:solidFill>
            <a:schemeClr val="tx1"/>
          </a:solidFill>
          <a:latin typeface="+mn-lt"/>
          <a:ea typeface="+mn-ea"/>
          <a:cs typeface="+mn-cs"/>
        </a:defRPr>
      </a:lvl7pPr>
      <a:lvl8pPr marL="1984328" algn="l" defTabSz="566951" rtl="0" eaLnBrk="1" latinLnBrk="0" hangingPunct="1">
        <a:defRPr sz="1116" kern="1200">
          <a:solidFill>
            <a:schemeClr val="tx1"/>
          </a:solidFill>
          <a:latin typeface="+mn-lt"/>
          <a:ea typeface="+mn-ea"/>
          <a:cs typeface="+mn-cs"/>
        </a:defRPr>
      </a:lvl8pPr>
      <a:lvl9pPr marL="2267803" algn="l" defTabSz="566951" rtl="0" eaLnBrk="1" latinLnBrk="0" hangingPunct="1">
        <a:defRPr sz="1116" kern="1200">
          <a:solidFill>
            <a:schemeClr val="tx1"/>
          </a:solidFill>
          <a:latin typeface="+mn-lt"/>
          <a:ea typeface="+mn-ea"/>
          <a:cs typeface="+mn-cs"/>
        </a:defRPr>
      </a:lvl9pPr>
    </p:otherStyle>
  </p:txStyles>
  <p:extLst>
    <p:ext uri="{27BBF7A9-308A-43DC-89C8-2F10F3537804}">
      <p15:sldGuideLst xmlns:p15="http://schemas.microsoft.com/office/powerpoint/2012/main">
        <p15:guide id="2" pos="113" userDrawn="1">
          <p15:clr>
            <a:srgbClr val="F26B43"/>
          </p15:clr>
        </p15:guide>
        <p15:guide id="3" orient="horz" pos="113" userDrawn="1">
          <p15:clr>
            <a:srgbClr val="F26B43"/>
          </p15:clr>
        </p15:guide>
        <p15:guide id="4" pos="4649" userDrawn="1">
          <p15:clr>
            <a:srgbClr val="F26B43"/>
          </p15:clr>
        </p15:guide>
        <p15:guide id="5" orient="horz" pos="662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3815" y="601015"/>
            <a:ext cx="7015021" cy="1496667"/>
          </a:xfrm>
          <a:prstGeom prst="rect">
            <a:avLst/>
          </a:prstGeom>
        </p:spPr>
        <p:txBody>
          <a:bodyPr vert="horz" lIns="0" tIns="0" rIns="0" bIns="0" rtlCol="0" anchor="t">
            <a:noAutofit/>
          </a:bodyPr>
          <a:lstStyle/>
          <a:p>
            <a:endParaRPr lang="en-US" noProof="0"/>
          </a:p>
        </p:txBody>
      </p:sp>
      <p:sp>
        <p:nvSpPr>
          <p:cNvPr id="3" name="Text Placeholder 1"/>
          <p:cNvSpPr>
            <a:spLocks noGrp="1"/>
          </p:cNvSpPr>
          <p:nvPr>
            <p:ph type="body" idx="1"/>
          </p:nvPr>
        </p:nvSpPr>
        <p:spPr>
          <a:xfrm>
            <a:off x="273807" y="2800934"/>
            <a:ext cx="7009069" cy="6662759"/>
          </a:xfrm>
          <a:prstGeom prst="rect">
            <a:avLst/>
          </a:prstGeom>
        </p:spPr>
        <p:txBody>
          <a:bodyPr vert="horz" lIns="0" tIns="0" rIns="0" bIns="0" rtlCol="0">
            <a:noAutofit/>
          </a:bodyPr>
          <a:lstStyle/>
          <a:p>
            <a:pPr lvl="0"/>
            <a:r>
              <a:rPr lang="en-US" noProof="0"/>
              <a:t>First Level</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Footer Placeholder 1"/>
          <p:cNvSpPr>
            <a:spLocks noGrp="1"/>
          </p:cNvSpPr>
          <p:nvPr>
            <p:ph type="ftr" sz="quarter" idx="3"/>
          </p:nvPr>
        </p:nvSpPr>
        <p:spPr>
          <a:xfrm>
            <a:off x="1382136" y="10041472"/>
            <a:ext cx="3704241" cy="346374"/>
          </a:xfrm>
          <a:prstGeom prst="rect">
            <a:avLst/>
          </a:prstGeom>
        </p:spPr>
        <p:txBody>
          <a:bodyPr vert="horz" wrap="square" lIns="0" tIns="0" rIns="0" bIns="0" rtlCol="0" anchor="b"/>
          <a:lstStyle>
            <a:lvl1pPr algn="ctr">
              <a:defRPr sz="744" b="0" i="0" cap="none" baseline="0">
                <a:solidFill>
                  <a:schemeClr val="tx1"/>
                </a:solidFill>
                <a:latin typeface="+mn-lt"/>
                <a:ea typeface="Verdana" panose="020B0604030504040204" pitchFamily="34" charset="0"/>
                <a:cs typeface="Verdana" panose="020B0604030504040204" pitchFamily="34" charset="0"/>
              </a:defRPr>
            </a:lvl1pPr>
          </a:lstStyle>
          <a:p>
            <a:endParaRPr lang="en-US"/>
          </a:p>
        </p:txBody>
      </p:sp>
      <p:sp>
        <p:nvSpPr>
          <p:cNvPr id="29" name="Date Placeholder 1">
            <a:extLst>
              <a:ext uri="{FF2B5EF4-FFF2-40B4-BE49-F238E27FC236}">
                <a16:creationId xmlns:a16="http://schemas.microsoft.com/office/drawing/2014/main" id="{B6D8E440-8C31-4584-85CD-3DE2B7815CCC}"/>
              </a:ext>
            </a:extLst>
          </p:cNvPr>
          <p:cNvSpPr>
            <a:spLocks noGrp="1"/>
          </p:cNvSpPr>
          <p:nvPr userDrawn="1">
            <p:ph type="dt" sz="half" idx="2"/>
          </p:nvPr>
        </p:nvSpPr>
        <p:spPr>
          <a:xfrm>
            <a:off x="5414067" y="10024700"/>
            <a:ext cx="1345032" cy="346372"/>
          </a:xfrm>
          <a:prstGeom prst="rect">
            <a:avLst/>
          </a:prstGeom>
        </p:spPr>
        <p:txBody>
          <a:bodyPr vert="horz" wrap="square" lIns="0" tIns="0" rIns="0" bIns="0" rtlCol="0" anchor="b"/>
          <a:lstStyle>
            <a:lvl1pPr algn="r">
              <a:defRPr sz="744" b="0" i="0" spc="17" baseline="0">
                <a:solidFill>
                  <a:schemeClr val="tx1"/>
                </a:solidFill>
                <a:latin typeface="+mn-lt"/>
                <a:ea typeface="Verdana" panose="020B0604030504040204" pitchFamily="34" charset="0"/>
                <a:cs typeface="Verdana" panose="020B0604030504040204" pitchFamily="34" charset="0"/>
              </a:defRPr>
            </a:lvl1pPr>
          </a:lstStyle>
          <a:p>
            <a:fld id="{BF2D540A-E75B-4030-83E3-496E7AC4E8DD}" type="datetime1">
              <a:rPr lang="en-US" smtClean="0"/>
              <a:t>11/4/2024</a:t>
            </a:fld>
            <a:endParaRPr lang="en-US"/>
          </a:p>
        </p:txBody>
      </p:sp>
      <p:sp>
        <p:nvSpPr>
          <p:cNvPr id="6" name="Slide Number Placeholder 1"/>
          <p:cNvSpPr>
            <a:spLocks noGrp="1"/>
          </p:cNvSpPr>
          <p:nvPr userDrawn="1">
            <p:ph type="sldNum" sz="quarter" idx="4"/>
          </p:nvPr>
        </p:nvSpPr>
        <p:spPr>
          <a:xfrm>
            <a:off x="6891859" y="9963197"/>
            <a:ext cx="393733" cy="427679"/>
          </a:xfrm>
          <a:prstGeom prst="rect">
            <a:avLst/>
          </a:prstGeom>
        </p:spPr>
        <p:txBody>
          <a:bodyPr vert="horz" lIns="0" tIns="0" rIns="0" bIns="0" rtlCol="0" anchor="b"/>
          <a:lstStyle>
            <a:lvl1pPr algn="r">
              <a:defRPr sz="992" b="0"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fld id="{6B54B0F7-55DD-40D6-B7F4-70B586885C0B}" type="slidenum">
              <a:rPr lang="en-US" smtClean="0"/>
              <a:pPr/>
              <a:t>‹#›</a:t>
            </a:fld>
            <a:endParaRPr lang="en-US"/>
          </a:p>
        </p:txBody>
      </p:sp>
    </p:spTree>
    <p:extLst>
      <p:ext uri="{BB962C8B-B14F-4D97-AF65-F5344CB8AC3E}">
        <p14:creationId xmlns:p14="http://schemas.microsoft.com/office/powerpoint/2010/main" val="3617128390"/>
      </p:ext>
    </p:extLst>
  </p:cSld>
  <p:clrMap bg1="lt1" tx1="dk1" bg2="lt2" tx2="dk2" accent1="accent1" accent2="accent2" accent3="accent3" accent4="accent4" accent5="accent5" accent6="accent6" hlink="hlink" folHlink="folHlink"/>
  <p:sldLayoutIdLst>
    <p:sldLayoutId id="2147483676" r:id="rId1"/>
    <p:sldLayoutId id="2147483686" r:id="rId2"/>
    <p:sldLayoutId id="2147483687" r:id="rId3"/>
    <p:sldLayoutId id="2147483677" r:id="rId4"/>
    <p:sldLayoutId id="2147483680" r:id="rId5"/>
    <p:sldLayoutId id="2147483679" r:id="rId6"/>
  </p:sldLayoutIdLst>
  <p:hf hdr="0"/>
  <p:txStyles>
    <p:titleStyle>
      <a:lvl1pPr algn="l" defTabSz="566951" rtl="0" eaLnBrk="1" latinLnBrk="0" hangingPunct="1">
        <a:lnSpc>
          <a:spcPct val="90000"/>
        </a:lnSpc>
        <a:spcBef>
          <a:spcPct val="0"/>
        </a:spcBef>
        <a:buNone/>
        <a:defRPr lang="fr-FR" sz="1984" b="0" i="0" kern="1200" dirty="0">
          <a:solidFill>
            <a:schemeClr val="accent1"/>
          </a:solidFill>
          <a:latin typeface="Verdana" panose="020B0604030504040204" pitchFamily="34" charset="0"/>
          <a:ea typeface="Verdana" panose="020B0604030504040204" pitchFamily="34" charset="0"/>
          <a:cs typeface="Verdana" panose="020B0604030504040204" pitchFamily="34" charset="0"/>
        </a:defRPr>
      </a:lvl1pPr>
    </p:titleStyle>
    <p:bodyStyle>
      <a:lvl1pPr marL="0" indent="0" algn="l" defTabSz="566951" rtl="0" eaLnBrk="1" latinLnBrk="0" hangingPunct="1">
        <a:lnSpc>
          <a:spcPct val="125000"/>
        </a:lnSpc>
        <a:spcBef>
          <a:spcPts val="0"/>
        </a:spcBef>
        <a:buFont typeface="Arial" panose="020B0604020202020204" pitchFamily="34" charset="0"/>
        <a:buNone/>
        <a:defRPr sz="1157"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87496" indent="-187496" algn="l" defTabSz="566951" rtl="0" eaLnBrk="1" latinLnBrk="0" hangingPunct="1">
        <a:lnSpc>
          <a:spcPct val="125000"/>
        </a:lnSpc>
        <a:spcBef>
          <a:spcPts val="0"/>
        </a:spcBef>
        <a:buClr>
          <a:schemeClr val="accent2"/>
        </a:buClr>
        <a:buFont typeface="Arial" panose="020B0604020202020204" pitchFamily="34" charset="0"/>
        <a:buChar char="•"/>
        <a:defRPr sz="1157"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377967" indent="-187496" algn="l" defTabSz="566951" rtl="0" eaLnBrk="1" latinLnBrk="0" hangingPunct="1">
        <a:lnSpc>
          <a:spcPct val="125000"/>
        </a:lnSpc>
        <a:spcBef>
          <a:spcPts val="0"/>
        </a:spcBef>
        <a:buClr>
          <a:schemeClr val="accent2"/>
        </a:buClr>
        <a:buFont typeface="Arial" panose="020B0604020202020204" pitchFamily="34" charset="0"/>
        <a:buChar char="•"/>
        <a:defRPr sz="1157"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565463" indent="-187496" algn="l" defTabSz="566951" rtl="0" eaLnBrk="1" latinLnBrk="0" hangingPunct="1">
        <a:lnSpc>
          <a:spcPct val="125000"/>
        </a:lnSpc>
        <a:spcBef>
          <a:spcPts val="0"/>
        </a:spcBef>
        <a:buClr>
          <a:schemeClr val="accent2"/>
        </a:buClr>
        <a:buFont typeface="Arial" panose="020B0604020202020204" pitchFamily="34" charset="0"/>
        <a:buChar char="•"/>
        <a:defRPr sz="1157"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831528" indent="-236230" algn="l" defTabSz="566951" rtl="0" eaLnBrk="1" latinLnBrk="0" hangingPunct="1">
        <a:lnSpc>
          <a:spcPct val="125000"/>
        </a:lnSpc>
        <a:spcBef>
          <a:spcPts val="0"/>
        </a:spcBef>
        <a:buClr>
          <a:schemeClr val="accent2"/>
        </a:buClr>
        <a:buFont typeface="Arial" panose="020B0604020202020204" pitchFamily="34" charset="0"/>
        <a:buChar char="•"/>
        <a:defRPr sz="1157" b="0" i="0" kern="1200">
          <a:solidFill>
            <a:schemeClr val="tx1"/>
          </a:solidFill>
          <a:latin typeface="+mj-lt"/>
          <a:ea typeface="Verdana" panose="020B0604030504040204" pitchFamily="34" charset="0"/>
          <a:cs typeface="Georgia" panose="02040502050405020303" pitchFamily="18" charset="0"/>
        </a:defRPr>
      </a:lvl5pPr>
      <a:lvl6pPr marL="1417377" indent="0" algn="l" defTabSz="566951" rtl="0" eaLnBrk="1" latinLnBrk="0" hangingPunct="1">
        <a:lnSpc>
          <a:spcPct val="90000"/>
        </a:lnSpc>
        <a:spcBef>
          <a:spcPts val="310"/>
        </a:spcBef>
        <a:buFont typeface="Arial" panose="020B0604020202020204" pitchFamily="34" charset="0"/>
        <a:buNone/>
        <a:defRPr sz="1116" kern="1200">
          <a:solidFill>
            <a:schemeClr val="tx1"/>
          </a:solidFill>
          <a:latin typeface="+mn-lt"/>
          <a:ea typeface="+mn-ea"/>
          <a:cs typeface="+mn-cs"/>
        </a:defRPr>
      </a:lvl6pPr>
      <a:lvl7pPr marL="1842590" indent="-141738" algn="l" defTabSz="566951"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7pPr>
      <a:lvl8pPr marL="2126066" indent="-141738" algn="l" defTabSz="566951"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8pPr>
      <a:lvl9pPr marL="2409541" indent="-141738" algn="l" defTabSz="566951"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9pPr>
    </p:bodyStyle>
    <p:otherStyle>
      <a:defPPr>
        <a:defRPr lang="en-US"/>
      </a:defPPr>
      <a:lvl1pPr marL="0" algn="l" defTabSz="566951" rtl="0" eaLnBrk="1" latinLnBrk="0" hangingPunct="1">
        <a:defRPr sz="1116" kern="1200">
          <a:solidFill>
            <a:schemeClr val="tx1"/>
          </a:solidFill>
          <a:latin typeface="+mn-lt"/>
          <a:ea typeface="+mn-ea"/>
          <a:cs typeface="+mn-cs"/>
        </a:defRPr>
      </a:lvl1pPr>
      <a:lvl2pPr marL="283475" algn="l" defTabSz="566951" rtl="0" eaLnBrk="1" latinLnBrk="0" hangingPunct="1">
        <a:defRPr sz="1116" kern="1200">
          <a:solidFill>
            <a:schemeClr val="tx1"/>
          </a:solidFill>
          <a:latin typeface="+mn-lt"/>
          <a:ea typeface="+mn-ea"/>
          <a:cs typeface="+mn-cs"/>
        </a:defRPr>
      </a:lvl2pPr>
      <a:lvl3pPr marL="566951" algn="l" defTabSz="566951" rtl="0" eaLnBrk="1" latinLnBrk="0" hangingPunct="1">
        <a:defRPr sz="1116" kern="1200">
          <a:solidFill>
            <a:schemeClr val="tx1"/>
          </a:solidFill>
          <a:latin typeface="+mn-lt"/>
          <a:ea typeface="+mn-ea"/>
          <a:cs typeface="+mn-cs"/>
        </a:defRPr>
      </a:lvl3pPr>
      <a:lvl4pPr marL="850426" algn="l" defTabSz="566951" rtl="0" eaLnBrk="1" latinLnBrk="0" hangingPunct="1">
        <a:defRPr sz="1116" kern="1200">
          <a:solidFill>
            <a:schemeClr val="tx1"/>
          </a:solidFill>
          <a:latin typeface="+mn-lt"/>
          <a:ea typeface="+mn-ea"/>
          <a:cs typeface="+mn-cs"/>
        </a:defRPr>
      </a:lvl4pPr>
      <a:lvl5pPr marL="1133902" algn="l" defTabSz="566951" rtl="0" eaLnBrk="1" latinLnBrk="0" hangingPunct="1">
        <a:defRPr sz="1116" kern="1200">
          <a:solidFill>
            <a:schemeClr val="tx1"/>
          </a:solidFill>
          <a:latin typeface="+mn-lt"/>
          <a:ea typeface="+mn-ea"/>
          <a:cs typeface="+mn-cs"/>
        </a:defRPr>
      </a:lvl5pPr>
      <a:lvl6pPr marL="1417377" algn="l" defTabSz="566951" rtl="0" eaLnBrk="1" latinLnBrk="0" hangingPunct="1">
        <a:defRPr sz="1116" kern="1200">
          <a:solidFill>
            <a:schemeClr val="tx1"/>
          </a:solidFill>
          <a:latin typeface="+mn-lt"/>
          <a:ea typeface="+mn-ea"/>
          <a:cs typeface="+mn-cs"/>
        </a:defRPr>
      </a:lvl6pPr>
      <a:lvl7pPr marL="1700853" algn="l" defTabSz="566951" rtl="0" eaLnBrk="1" latinLnBrk="0" hangingPunct="1">
        <a:defRPr sz="1116" kern="1200">
          <a:solidFill>
            <a:schemeClr val="tx1"/>
          </a:solidFill>
          <a:latin typeface="+mn-lt"/>
          <a:ea typeface="+mn-ea"/>
          <a:cs typeface="+mn-cs"/>
        </a:defRPr>
      </a:lvl7pPr>
      <a:lvl8pPr marL="1984328" algn="l" defTabSz="566951" rtl="0" eaLnBrk="1" latinLnBrk="0" hangingPunct="1">
        <a:defRPr sz="1116" kern="1200">
          <a:solidFill>
            <a:schemeClr val="tx1"/>
          </a:solidFill>
          <a:latin typeface="+mn-lt"/>
          <a:ea typeface="+mn-ea"/>
          <a:cs typeface="+mn-cs"/>
        </a:defRPr>
      </a:lvl8pPr>
      <a:lvl9pPr marL="2267803" algn="l" defTabSz="566951" rtl="0" eaLnBrk="1" latinLnBrk="0" hangingPunct="1">
        <a:defRPr sz="1116" kern="1200">
          <a:solidFill>
            <a:schemeClr val="tx1"/>
          </a:solidFill>
          <a:latin typeface="+mn-lt"/>
          <a:ea typeface="+mn-ea"/>
          <a:cs typeface="+mn-cs"/>
        </a:defRPr>
      </a:lvl9pPr>
    </p:otherStyle>
  </p:txStyles>
  <p:extLst>
    <p:ext uri="{27BBF7A9-308A-43DC-89C8-2F10F3537804}">
      <p15:sldGuideLst xmlns:p15="http://schemas.microsoft.com/office/powerpoint/2012/main">
        <p15:guide id="2" pos="113" userDrawn="1">
          <p15:clr>
            <a:srgbClr val="F26B43"/>
          </p15:clr>
        </p15:guide>
        <p15:guide id="3" orient="horz" pos="113" userDrawn="1">
          <p15:clr>
            <a:srgbClr val="F26B43"/>
          </p15:clr>
        </p15:guide>
        <p15:guide id="4" pos="4649" userDrawn="1">
          <p15:clr>
            <a:srgbClr val="F26B43"/>
          </p15:clr>
        </p15:guide>
        <p15:guide id="5" orient="horz" pos="6620"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3815" y="601015"/>
            <a:ext cx="7015021" cy="1496667"/>
          </a:xfrm>
          <a:prstGeom prst="rect">
            <a:avLst/>
          </a:prstGeom>
        </p:spPr>
        <p:txBody>
          <a:bodyPr vert="horz" lIns="0" tIns="0" rIns="0" bIns="0" rtlCol="0" anchor="t">
            <a:noAutofit/>
          </a:bodyPr>
          <a:lstStyle/>
          <a:p>
            <a:endParaRPr lang="en-US" noProof="0"/>
          </a:p>
        </p:txBody>
      </p:sp>
      <p:sp>
        <p:nvSpPr>
          <p:cNvPr id="3" name="Text Placeholder 1"/>
          <p:cNvSpPr>
            <a:spLocks noGrp="1"/>
          </p:cNvSpPr>
          <p:nvPr>
            <p:ph type="body" idx="1"/>
          </p:nvPr>
        </p:nvSpPr>
        <p:spPr>
          <a:xfrm>
            <a:off x="273807" y="2800934"/>
            <a:ext cx="7009069" cy="6662759"/>
          </a:xfrm>
          <a:prstGeom prst="rect">
            <a:avLst/>
          </a:prstGeom>
        </p:spPr>
        <p:txBody>
          <a:bodyPr vert="horz" lIns="0" tIns="0" rIns="0" bIns="0" rtlCol="0">
            <a:noAutofit/>
          </a:bodyPr>
          <a:lstStyle/>
          <a:p>
            <a:pPr lvl="0"/>
            <a:r>
              <a:rPr lang="en-US" noProof="0"/>
              <a:t>First Level</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Footer Placeholder 1"/>
          <p:cNvSpPr>
            <a:spLocks noGrp="1"/>
          </p:cNvSpPr>
          <p:nvPr>
            <p:ph type="ftr" sz="quarter" idx="3"/>
          </p:nvPr>
        </p:nvSpPr>
        <p:spPr>
          <a:xfrm>
            <a:off x="1382136" y="10041472"/>
            <a:ext cx="3704241" cy="346374"/>
          </a:xfrm>
          <a:prstGeom prst="rect">
            <a:avLst/>
          </a:prstGeom>
        </p:spPr>
        <p:txBody>
          <a:bodyPr vert="horz" wrap="square" lIns="0" tIns="0" rIns="0" bIns="0" rtlCol="0" anchor="b"/>
          <a:lstStyle>
            <a:lvl1pPr algn="ctr">
              <a:defRPr sz="744" b="0" i="0" cap="none" baseline="0">
                <a:solidFill>
                  <a:schemeClr val="tx1"/>
                </a:solidFill>
                <a:latin typeface="+mn-lt"/>
                <a:ea typeface="Verdana" panose="020B0604030504040204" pitchFamily="34" charset="0"/>
                <a:cs typeface="Verdana" panose="020B0604030504040204" pitchFamily="34" charset="0"/>
              </a:defRPr>
            </a:lvl1pPr>
          </a:lstStyle>
          <a:p>
            <a:endParaRPr lang="en-US"/>
          </a:p>
        </p:txBody>
      </p:sp>
      <p:sp>
        <p:nvSpPr>
          <p:cNvPr id="29" name="Date Placeholder 1">
            <a:extLst>
              <a:ext uri="{FF2B5EF4-FFF2-40B4-BE49-F238E27FC236}">
                <a16:creationId xmlns:a16="http://schemas.microsoft.com/office/drawing/2014/main" id="{B6D8E440-8C31-4584-85CD-3DE2B7815CCC}"/>
              </a:ext>
            </a:extLst>
          </p:cNvPr>
          <p:cNvSpPr>
            <a:spLocks noGrp="1"/>
          </p:cNvSpPr>
          <p:nvPr userDrawn="1">
            <p:ph type="dt" sz="half" idx="2"/>
          </p:nvPr>
        </p:nvSpPr>
        <p:spPr>
          <a:xfrm>
            <a:off x="5414067" y="10024700"/>
            <a:ext cx="1345032" cy="346372"/>
          </a:xfrm>
          <a:prstGeom prst="rect">
            <a:avLst/>
          </a:prstGeom>
        </p:spPr>
        <p:txBody>
          <a:bodyPr vert="horz" wrap="square" lIns="0" tIns="0" rIns="0" bIns="0" rtlCol="0" anchor="b"/>
          <a:lstStyle>
            <a:lvl1pPr algn="r">
              <a:defRPr sz="744" b="0" i="0" spc="17" baseline="0">
                <a:solidFill>
                  <a:schemeClr val="tx1"/>
                </a:solidFill>
                <a:latin typeface="+mn-lt"/>
                <a:ea typeface="Verdana" panose="020B0604030504040204" pitchFamily="34" charset="0"/>
                <a:cs typeface="Verdana" panose="020B0604030504040204" pitchFamily="34" charset="0"/>
              </a:defRPr>
            </a:lvl1pPr>
          </a:lstStyle>
          <a:p>
            <a:fld id="{BF2D540A-E75B-4030-83E3-496E7AC4E8DD}" type="datetime1">
              <a:rPr lang="en-US" smtClean="0"/>
              <a:t>11/4/2024</a:t>
            </a:fld>
            <a:endParaRPr lang="en-US"/>
          </a:p>
        </p:txBody>
      </p:sp>
      <p:sp>
        <p:nvSpPr>
          <p:cNvPr id="6" name="Slide Number Placeholder 1"/>
          <p:cNvSpPr>
            <a:spLocks noGrp="1"/>
          </p:cNvSpPr>
          <p:nvPr userDrawn="1">
            <p:ph type="sldNum" sz="quarter" idx="4"/>
          </p:nvPr>
        </p:nvSpPr>
        <p:spPr>
          <a:xfrm>
            <a:off x="6891859" y="9963197"/>
            <a:ext cx="393733" cy="427679"/>
          </a:xfrm>
          <a:prstGeom prst="rect">
            <a:avLst/>
          </a:prstGeom>
        </p:spPr>
        <p:txBody>
          <a:bodyPr vert="horz" lIns="0" tIns="0" rIns="0" bIns="0" rtlCol="0" anchor="b"/>
          <a:lstStyle>
            <a:lvl1pPr algn="r">
              <a:defRPr sz="992" b="0"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fld id="{6B54B0F7-55DD-40D6-B7F4-70B586885C0B}" type="slidenum">
              <a:rPr lang="en-US" smtClean="0"/>
              <a:pPr/>
              <a:t>‹#›</a:t>
            </a:fld>
            <a:endParaRPr lang="en-US"/>
          </a:p>
        </p:txBody>
      </p:sp>
      <p:pic>
        <p:nvPicPr>
          <p:cNvPr id="9" name="Logo" descr="Shape&#10;&#10;Description automatically generated with low confidence">
            <a:extLst>
              <a:ext uri="{FF2B5EF4-FFF2-40B4-BE49-F238E27FC236}">
                <a16:creationId xmlns:a16="http://schemas.microsoft.com/office/drawing/2014/main" id="{B741AF39-DE07-03F0-9A21-69C0A7B48EEC}"/>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44532" y="9554430"/>
            <a:ext cx="956700" cy="1109429"/>
          </a:xfrm>
          <a:prstGeom prst="rect">
            <a:avLst/>
          </a:prstGeom>
          <a:ln>
            <a:noFill/>
          </a:ln>
        </p:spPr>
      </p:pic>
    </p:spTree>
    <p:extLst>
      <p:ext uri="{BB962C8B-B14F-4D97-AF65-F5344CB8AC3E}">
        <p14:creationId xmlns:p14="http://schemas.microsoft.com/office/powerpoint/2010/main" val="3391012690"/>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Lst>
  <p:hf hdr="0"/>
  <p:txStyles>
    <p:titleStyle>
      <a:lvl1pPr algn="l" defTabSz="566951" rtl="0" eaLnBrk="1" latinLnBrk="0" hangingPunct="1">
        <a:lnSpc>
          <a:spcPct val="90000"/>
        </a:lnSpc>
        <a:spcBef>
          <a:spcPct val="0"/>
        </a:spcBef>
        <a:buNone/>
        <a:defRPr lang="fr-FR" sz="1984" b="0" i="0" kern="1200" dirty="0">
          <a:solidFill>
            <a:schemeClr val="accent1"/>
          </a:solidFill>
          <a:latin typeface="Verdana" panose="020B0604030504040204" pitchFamily="34" charset="0"/>
          <a:ea typeface="Verdana" panose="020B0604030504040204" pitchFamily="34" charset="0"/>
          <a:cs typeface="Verdana" panose="020B0604030504040204" pitchFamily="34" charset="0"/>
        </a:defRPr>
      </a:lvl1pPr>
    </p:titleStyle>
    <p:bodyStyle>
      <a:lvl1pPr marL="0" indent="0" algn="l" defTabSz="566951" rtl="0" eaLnBrk="1" latinLnBrk="0" hangingPunct="1">
        <a:lnSpc>
          <a:spcPct val="125000"/>
        </a:lnSpc>
        <a:spcBef>
          <a:spcPts val="0"/>
        </a:spcBef>
        <a:buFont typeface="Arial" panose="020B0604020202020204" pitchFamily="34" charset="0"/>
        <a:buNone/>
        <a:defRPr sz="1157"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87496" indent="-187496" algn="l" defTabSz="566951" rtl="0" eaLnBrk="1" latinLnBrk="0" hangingPunct="1">
        <a:lnSpc>
          <a:spcPct val="125000"/>
        </a:lnSpc>
        <a:spcBef>
          <a:spcPts val="0"/>
        </a:spcBef>
        <a:buClr>
          <a:schemeClr val="accent2"/>
        </a:buClr>
        <a:buFont typeface="Arial" panose="020B0604020202020204" pitchFamily="34" charset="0"/>
        <a:buChar char="•"/>
        <a:defRPr sz="1157"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377967" indent="-187496" algn="l" defTabSz="566951" rtl="0" eaLnBrk="1" latinLnBrk="0" hangingPunct="1">
        <a:lnSpc>
          <a:spcPct val="125000"/>
        </a:lnSpc>
        <a:spcBef>
          <a:spcPts val="0"/>
        </a:spcBef>
        <a:buClr>
          <a:schemeClr val="accent2"/>
        </a:buClr>
        <a:buFont typeface="Arial" panose="020B0604020202020204" pitchFamily="34" charset="0"/>
        <a:buChar char="•"/>
        <a:defRPr sz="1157"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565463" indent="-187496" algn="l" defTabSz="566951" rtl="0" eaLnBrk="1" latinLnBrk="0" hangingPunct="1">
        <a:lnSpc>
          <a:spcPct val="125000"/>
        </a:lnSpc>
        <a:spcBef>
          <a:spcPts val="0"/>
        </a:spcBef>
        <a:buClr>
          <a:schemeClr val="accent2"/>
        </a:buClr>
        <a:buFont typeface="Arial" panose="020B0604020202020204" pitchFamily="34" charset="0"/>
        <a:buChar char="•"/>
        <a:defRPr sz="1157"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831528" indent="-236230" algn="l" defTabSz="566951" rtl="0" eaLnBrk="1" latinLnBrk="0" hangingPunct="1">
        <a:lnSpc>
          <a:spcPct val="125000"/>
        </a:lnSpc>
        <a:spcBef>
          <a:spcPts val="0"/>
        </a:spcBef>
        <a:buClr>
          <a:schemeClr val="accent2"/>
        </a:buClr>
        <a:buFont typeface="Arial" panose="020B0604020202020204" pitchFamily="34" charset="0"/>
        <a:buChar char="•"/>
        <a:defRPr sz="1157" b="0" i="0" kern="1200">
          <a:solidFill>
            <a:schemeClr val="tx1"/>
          </a:solidFill>
          <a:latin typeface="+mj-lt"/>
          <a:ea typeface="Verdana" panose="020B0604030504040204" pitchFamily="34" charset="0"/>
          <a:cs typeface="Georgia" panose="02040502050405020303" pitchFamily="18" charset="0"/>
        </a:defRPr>
      </a:lvl5pPr>
      <a:lvl6pPr marL="1417377" indent="0" algn="l" defTabSz="566951" rtl="0" eaLnBrk="1" latinLnBrk="0" hangingPunct="1">
        <a:lnSpc>
          <a:spcPct val="90000"/>
        </a:lnSpc>
        <a:spcBef>
          <a:spcPts val="310"/>
        </a:spcBef>
        <a:buFont typeface="Arial" panose="020B0604020202020204" pitchFamily="34" charset="0"/>
        <a:buNone/>
        <a:defRPr sz="1116" kern="1200">
          <a:solidFill>
            <a:schemeClr val="tx1"/>
          </a:solidFill>
          <a:latin typeface="+mn-lt"/>
          <a:ea typeface="+mn-ea"/>
          <a:cs typeface="+mn-cs"/>
        </a:defRPr>
      </a:lvl6pPr>
      <a:lvl7pPr marL="1842590" indent="-141738" algn="l" defTabSz="566951"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7pPr>
      <a:lvl8pPr marL="2126066" indent="-141738" algn="l" defTabSz="566951"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8pPr>
      <a:lvl9pPr marL="2409541" indent="-141738" algn="l" defTabSz="566951"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9pPr>
    </p:bodyStyle>
    <p:otherStyle>
      <a:defPPr>
        <a:defRPr lang="en-US"/>
      </a:defPPr>
      <a:lvl1pPr marL="0" algn="l" defTabSz="566951" rtl="0" eaLnBrk="1" latinLnBrk="0" hangingPunct="1">
        <a:defRPr sz="1116" kern="1200">
          <a:solidFill>
            <a:schemeClr val="tx1"/>
          </a:solidFill>
          <a:latin typeface="+mn-lt"/>
          <a:ea typeface="+mn-ea"/>
          <a:cs typeface="+mn-cs"/>
        </a:defRPr>
      </a:lvl1pPr>
      <a:lvl2pPr marL="283475" algn="l" defTabSz="566951" rtl="0" eaLnBrk="1" latinLnBrk="0" hangingPunct="1">
        <a:defRPr sz="1116" kern="1200">
          <a:solidFill>
            <a:schemeClr val="tx1"/>
          </a:solidFill>
          <a:latin typeface="+mn-lt"/>
          <a:ea typeface="+mn-ea"/>
          <a:cs typeface="+mn-cs"/>
        </a:defRPr>
      </a:lvl2pPr>
      <a:lvl3pPr marL="566951" algn="l" defTabSz="566951" rtl="0" eaLnBrk="1" latinLnBrk="0" hangingPunct="1">
        <a:defRPr sz="1116" kern="1200">
          <a:solidFill>
            <a:schemeClr val="tx1"/>
          </a:solidFill>
          <a:latin typeface="+mn-lt"/>
          <a:ea typeface="+mn-ea"/>
          <a:cs typeface="+mn-cs"/>
        </a:defRPr>
      </a:lvl3pPr>
      <a:lvl4pPr marL="850426" algn="l" defTabSz="566951" rtl="0" eaLnBrk="1" latinLnBrk="0" hangingPunct="1">
        <a:defRPr sz="1116" kern="1200">
          <a:solidFill>
            <a:schemeClr val="tx1"/>
          </a:solidFill>
          <a:latin typeface="+mn-lt"/>
          <a:ea typeface="+mn-ea"/>
          <a:cs typeface="+mn-cs"/>
        </a:defRPr>
      </a:lvl4pPr>
      <a:lvl5pPr marL="1133902" algn="l" defTabSz="566951" rtl="0" eaLnBrk="1" latinLnBrk="0" hangingPunct="1">
        <a:defRPr sz="1116" kern="1200">
          <a:solidFill>
            <a:schemeClr val="tx1"/>
          </a:solidFill>
          <a:latin typeface="+mn-lt"/>
          <a:ea typeface="+mn-ea"/>
          <a:cs typeface="+mn-cs"/>
        </a:defRPr>
      </a:lvl5pPr>
      <a:lvl6pPr marL="1417377" algn="l" defTabSz="566951" rtl="0" eaLnBrk="1" latinLnBrk="0" hangingPunct="1">
        <a:defRPr sz="1116" kern="1200">
          <a:solidFill>
            <a:schemeClr val="tx1"/>
          </a:solidFill>
          <a:latin typeface="+mn-lt"/>
          <a:ea typeface="+mn-ea"/>
          <a:cs typeface="+mn-cs"/>
        </a:defRPr>
      </a:lvl6pPr>
      <a:lvl7pPr marL="1700853" algn="l" defTabSz="566951" rtl="0" eaLnBrk="1" latinLnBrk="0" hangingPunct="1">
        <a:defRPr sz="1116" kern="1200">
          <a:solidFill>
            <a:schemeClr val="tx1"/>
          </a:solidFill>
          <a:latin typeface="+mn-lt"/>
          <a:ea typeface="+mn-ea"/>
          <a:cs typeface="+mn-cs"/>
        </a:defRPr>
      </a:lvl7pPr>
      <a:lvl8pPr marL="1984328" algn="l" defTabSz="566951" rtl="0" eaLnBrk="1" latinLnBrk="0" hangingPunct="1">
        <a:defRPr sz="1116" kern="1200">
          <a:solidFill>
            <a:schemeClr val="tx1"/>
          </a:solidFill>
          <a:latin typeface="+mn-lt"/>
          <a:ea typeface="+mn-ea"/>
          <a:cs typeface="+mn-cs"/>
        </a:defRPr>
      </a:lvl8pPr>
      <a:lvl9pPr marL="2267803" algn="l" defTabSz="566951" rtl="0" eaLnBrk="1" latinLnBrk="0" hangingPunct="1">
        <a:defRPr sz="1116" kern="1200">
          <a:solidFill>
            <a:schemeClr val="tx1"/>
          </a:solidFill>
          <a:latin typeface="+mn-lt"/>
          <a:ea typeface="+mn-ea"/>
          <a:cs typeface="+mn-cs"/>
        </a:defRPr>
      </a:lvl9pPr>
    </p:otherStyle>
  </p:txStyles>
  <p:extLst>
    <p:ext uri="{27BBF7A9-308A-43DC-89C8-2F10F3537804}">
      <p15:sldGuideLst xmlns:p15="http://schemas.microsoft.com/office/powerpoint/2012/main">
        <p15:guide id="2" pos="113">
          <p15:clr>
            <a:srgbClr val="F26B43"/>
          </p15:clr>
        </p15:guide>
        <p15:guide id="3" orient="horz" pos="113">
          <p15:clr>
            <a:srgbClr val="F26B43"/>
          </p15:clr>
        </p15:guide>
        <p15:guide id="4" pos="4649">
          <p15:clr>
            <a:srgbClr val="F26B43"/>
          </p15:clr>
        </p15:guide>
        <p15:guide id="5" orient="horz" pos="662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3815" y="601015"/>
            <a:ext cx="7015021" cy="1496667"/>
          </a:xfrm>
          <a:prstGeom prst="rect">
            <a:avLst/>
          </a:prstGeom>
        </p:spPr>
        <p:txBody>
          <a:bodyPr vert="horz" lIns="0" tIns="0" rIns="0" bIns="0" rtlCol="0" anchor="t">
            <a:noAutofit/>
          </a:bodyPr>
          <a:lstStyle/>
          <a:p>
            <a:endParaRPr lang="en-US" noProof="0" dirty="0"/>
          </a:p>
        </p:txBody>
      </p:sp>
      <p:sp>
        <p:nvSpPr>
          <p:cNvPr id="3" name="Text Placeholder 1"/>
          <p:cNvSpPr>
            <a:spLocks noGrp="1"/>
          </p:cNvSpPr>
          <p:nvPr>
            <p:ph type="body" idx="1"/>
          </p:nvPr>
        </p:nvSpPr>
        <p:spPr>
          <a:xfrm>
            <a:off x="273807" y="2800934"/>
            <a:ext cx="7009069" cy="6662759"/>
          </a:xfrm>
          <a:prstGeom prst="rect">
            <a:avLst/>
          </a:prstGeom>
        </p:spPr>
        <p:txBody>
          <a:bodyPr vert="horz" lIns="0" tIns="0" rIns="0" bIns="0" rtlCol="0">
            <a:no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5" name="Footer Placeholder 1"/>
          <p:cNvSpPr>
            <a:spLocks noGrp="1"/>
          </p:cNvSpPr>
          <p:nvPr>
            <p:ph type="ftr" sz="quarter" idx="3"/>
          </p:nvPr>
        </p:nvSpPr>
        <p:spPr>
          <a:xfrm>
            <a:off x="1382136" y="10041472"/>
            <a:ext cx="3704241" cy="346374"/>
          </a:xfrm>
          <a:prstGeom prst="rect">
            <a:avLst/>
          </a:prstGeom>
        </p:spPr>
        <p:txBody>
          <a:bodyPr vert="horz" wrap="square" lIns="0" tIns="0" rIns="0" bIns="0" rtlCol="0" anchor="b"/>
          <a:lstStyle>
            <a:lvl1pPr algn="ctr">
              <a:defRPr sz="744" b="0" i="0" cap="none" baseline="0">
                <a:solidFill>
                  <a:schemeClr val="tx1"/>
                </a:solidFill>
                <a:latin typeface="+mn-lt"/>
                <a:ea typeface="Verdana" panose="020B0604030504040204" pitchFamily="34" charset="0"/>
                <a:cs typeface="Verdana" panose="020B0604030504040204" pitchFamily="34" charset="0"/>
              </a:defRPr>
            </a:lvl1pPr>
          </a:lstStyle>
          <a:p>
            <a:endParaRPr lang="en-US" dirty="0"/>
          </a:p>
        </p:txBody>
      </p:sp>
      <p:sp>
        <p:nvSpPr>
          <p:cNvPr id="29" name="Date Placeholder 1">
            <a:extLst>
              <a:ext uri="{FF2B5EF4-FFF2-40B4-BE49-F238E27FC236}">
                <a16:creationId xmlns:a16="http://schemas.microsoft.com/office/drawing/2014/main" id="{B6D8E440-8C31-4584-85CD-3DE2B7815CCC}"/>
              </a:ext>
            </a:extLst>
          </p:cNvPr>
          <p:cNvSpPr>
            <a:spLocks noGrp="1"/>
          </p:cNvSpPr>
          <p:nvPr userDrawn="1">
            <p:ph type="dt" sz="half" idx="2"/>
          </p:nvPr>
        </p:nvSpPr>
        <p:spPr>
          <a:xfrm>
            <a:off x="5414067" y="10024700"/>
            <a:ext cx="1345032" cy="346372"/>
          </a:xfrm>
          <a:prstGeom prst="rect">
            <a:avLst/>
          </a:prstGeom>
        </p:spPr>
        <p:txBody>
          <a:bodyPr vert="horz" wrap="square" lIns="0" tIns="0" rIns="0" bIns="0" rtlCol="0" anchor="b"/>
          <a:lstStyle>
            <a:lvl1pPr algn="r">
              <a:defRPr sz="744" b="0" i="0" spc="17" baseline="0">
                <a:solidFill>
                  <a:schemeClr val="tx1"/>
                </a:solidFill>
                <a:latin typeface="+mn-lt"/>
                <a:ea typeface="Verdana" panose="020B0604030504040204" pitchFamily="34" charset="0"/>
                <a:cs typeface="Verdana" panose="020B0604030504040204" pitchFamily="34" charset="0"/>
              </a:defRPr>
            </a:lvl1pPr>
          </a:lstStyle>
          <a:p>
            <a:fld id="{BF2D540A-E75B-4030-83E3-496E7AC4E8DD}" type="datetime1">
              <a:rPr lang="en-US" smtClean="0"/>
              <a:t>11/4/2024</a:t>
            </a:fld>
            <a:endParaRPr lang="en-US"/>
          </a:p>
        </p:txBody>
      </p:sp>
      <p:sp>
        <p:nvSpPr>
          <p:cNvPr id="6" name="Slide Number Placeholder 1"/>
          <p:cNvSpPr>
            <a:spLocks noGrp="1"/>
          </p:cNvSpPr>
          <p:nvPr userDrawn="1">
            <p:ph type="sldNum" sz="quarter" idx="4"/>
          </p:nvPr>
        </p:nvSpPr>
        <p:spPr>
          <a:xfrm>
            <a:off x="6891859" y="9963197"/>
            <a:ext cx="393733" cy="427679"/>
          </a:xfrm>
          <a:prstGeom prst="rect">
            <a:avLst/>
          </a:prstGeom>
        </p:spPr>
        <p:txBody>
          <a:bodyPr vert="horz" lIns="0" tIns="0" rIns="0" bIns="0" rtlCol="0" anchor="b"/>
          <a:lstStyle>
            <a:lvl1pPr algn="r">
              <a:defRPr sz="992" b="0"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fld id="{6B54B0F7-55DD-40D6-B7F4-70B586885C0B}" type="slidenum">
              <a:rPr lang="en-US" smtClean="0"/>
              <a:pPr/>
              <a:t>‹#›</a:t>
            </a:fld>
            <a:endParaRPr lang="en-US" dirty="0"/>
          </a:p>
        </p:txBody>
      </p:sp>
      <p:pic>
        <p:nvPicPr>
          <p:cNvPr id="9" name="Logo" descr="Shape&#10;&#10;Description automatically generated with low confidence">
            <a:extLst>
              <a:ext uri="{FF2B5EF4-FFF2-40B4-BE49-F238E27FC236}">
                <a16:creationId xmlns:a16="http://schemas.microsoft.com/office/drawing/2014/main" id="{B741AF39-DE07-03F0-9A21-69C0A7B48EEC}"/>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44532" y="9554430"/>
            <a:ext cx="956700" cy="1109429"/>
          </a:xfrm>
          <a:prstGeom prst="rect">
            <a:avLst/>
          </a:prstGeom>
          <a:ln>
            <a:noFill/>
          </a:ln>
        </p:spPr>
      </p:pic>
    </p:spTree>
    <p:extLst>
      <p:ext uri="{BB962C8B-B14F-4D97-AF65-F5344CB8AC3E}">
        <p14:creationId xmlns:p14="http://schemas.microsoft.com/office/powerpoint/2010/main" val="2341490629"/>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Lst>
  <p:hf hdr="0"/>
  <p:txStyles>
    <p:titleStyle>
      <a:lvl1pPr algn="l" defTabSz="566951" rtl="0" eaLnBrk="1" latinLnBrk="0" hangingPunct="1">
        <a:lnSpc>
          <a:spcPct val="90000"/>
        </a:lnSpc>
        <a:spcBef>
          <a:spcPct val="0"/>
        </a:spcBef>
        <a:buNone/>
        <a:defRPr lang="fr-FR" sz="1984" b="0" i="0" kern="1200" dirty="0">
          <a:solidFill>
            <a:schemeClr val="accent1"/>
          </a:solidFill>
          <a:latin typeface="Verdana" panose="020B0604030504040204" pitchFamily="34" charset="0"/>
          <a:ea typeface="Verdana" panose="020B0604030504040204" pitchFamily="34" charset="0"/>
          <a:cs typeface="Verdana" panose="020B0604030504040204" pitchFamily="34" charset="0"/>
        </a:defRPr>
      </a:lvl1pPr>
    </p:titleStyle>
    <p:bodyStyle>
      <a:lvl1pPr marL="0" indent="0" algn="l" defTabSz="566951" rtl="0" eaLnBrk="1" latinLnBrk="0" hangingPunct="1">
        <a:lnSpc>
          <a:spcPct val="125000"/>
        </a:lnSpc>
        <a:spcBef>
          <a:spcPts val="0"/>
        </a:spcBef>
        <a:buFont typeface="Arial" panose="020B0604020202020204" pitchFamily="34" charset="0"/>
        <a:buNone/>
        <a:defRPr sz="1157"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87496" indent="-187496" algn="l" defTabSz="566951" rtl="0" eaLnBrk="1" latinLnBrk="0" hangingPunct="1">
        <a:lnSpc>
          <a:spcPct val="125000"/>
        </a:lnSpc>
        <a:spcBef>
          <a:spcPts val="0"/>
        </a:spcBef>
        <a:buClr>
          <a:schemeClr val="accent2"/>
        </a:buClr>
        <a:buFont typeface="Arial" panose="020B0604020202020204" pitchFamily="34" charset="0"/>
        <a:buChar char="•"/>
        <a:defRPr sz="1157"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377967" indent="-187496" algn="l" defTabSz="566951" rtl="0" eaLnBrk="1" latinLnBrk="0" hangingPunct="1">
        <a:lnSpc>
          <a:spcPct val="125000"/>
        </a:lnSpc>
        <a:spcBef>
          <a:spcPts val="0"/>
        </a:spcBef>
        <a:buClr>
          <a:schemeClr val="accent2"/>
        </a:buClr>
        <a:buFont typeface="Arial" panose="020B0604020202020204" pitchFamily="34" charset="0"/>
        <a:buChar char="•"/>
        <a:defRPr sz="1157"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565463" indent="-187496" algn="l" defTabSz="566951" rtl="0" eaLnBrk="1" latinLnBrk="0" hangingPunct="1">
        <a:lnSpc>
          <a:spcPct val="125000"/>
        </a:lnSpc>
        <a:spcBef>
          <a:spcPts val="0"/>
        </a:spcBef>
        <a:buClr>
          <a:schemeClr val="accent2"/>
        </a:buClr>
        <a:buFont typeface="Arial" panose="020B0604020202020204" pitchFamily="34" charset="0"/>
        <a:buChar char="•"/>
        <a:defRPr sz="1157"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831528" indent="-236230" algn="l" defTabSz="566951" rtl="0" eaLnBrk="1" latinLnBrk="0" hangingPunct="1">
        <a:lnSpc>
          <a:spcPct val="125000"/>
        </a:lnSpc>
        <a:spcBef>
          <a:spcPts val="0"/>
        </a:spcBef>
        <a:buClr>
          <a:schemeClr val="accent2"/>
        </a:buClr>
        <a:buFont typeface="Arial" panose="020B0604020202020204" pitchFamily="34" charset="0"/>
        <a:buChar char="•"/>
        <a:defRPr sz="1157" b="0" i="0" kern="1200">
          <a:solidFill>
            <a:schemeClr val="tx1"/>
          </a:solidFill>
          <a:latin typeface="+mj-lt"/>
          <a:ea typeface="Verdana" panose="020B0604030504040204" pitchFamily="34" charset="0"/>
          <a:cs typeface="Georgia" panose="02040502050405020303" pitchFamily="18" charset="0"/>
        </a:defRPr>
      </a:lvl5pPr>
      <a:lvl6pPr marL="1417377" indent="0" algn="l" defTabSz="566951" rtl="0" eaLnBrk="1" latinLnBrk="0" hangingPunct="1">
        <a:lnSpc>
          <a:spcPct val="90000"/>
        </a:lnSpc>
        <a:spcBef>
          <a:spcPts val="310"/>
        </a:spcBef>
        <a:buFont typeface="Arial" panose="020B0604020202020204" pitchFamily="34" charset="0"/>
        <a:buNone/>
        <a:defRPr sz="1116" kern="1200">
          <a:solidFill>
            <a:schemeClr val="tx1"/>
          </a:solidFill>
          <a:latin typeface="+mn-lt"/>
          <a:ea typeface="+mn-ea"/>
          <a:cs typeface="+mn-cs"/>
        </a:defRPr>
      </a:lvl6pPr>
      <a:lvl7pPr marL="1842590" indent="-141738" algn="l" defTabSz="566951"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7pPr>
      <a:lvl8pPr marL="2126066" indent="-141738" algn="l" defTabSz="566951"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8pPr>
      <a:lvl9pPr marL="2409541" indent="-141738" algn="l" defTabSz="566951"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9pPr>
    </p:bodyStyle>
    <p:otherStyle>
      <a:defPPr>
        <a:defRPr lang="en-US"/>
      </a:defPPr>
      <a:lvl1pPr marL="0" algn="l" defTabSz="566951" rtl="0" eaLnBrk="1" latinLnBrk="0" hangingPunct="1">
        <a:defRPr sz="1116" kern="1200">
          <a:solidFill>
            <a:schemeClr val="tx1"/>
          </a:solidFill>
          <a:latin typeface="+mn-lt"/>
          <a:ea typeface="+mn-ea"/>
          <a:cs typeface="+mn-cs"/>
        </a:defRPr>
      </a:lvl1pPr>
      <a:lvl2pPr marL="283475" algn="l" defTabSz="566951" rtl="0" eaLnBrk="1" latinLnBrk="0" hangingPunct="1">
        <a:defRPr sz="1116" kern="1200">
          <a:solidFill>
            <a:schemeClr val="tx1"/>
          </a:solidFill>
          <a:latin typeface="+mn-lt"/>
          <a:ea typeface="+mn-ea"/>
          <a:cs typeface="+mn-cs"/>
        </a:defRPr>
      </a:lvl2pPr>
      <a:lvl3pPr marL="566951" algn="l" defTabSz="566951" rtl="0" eaLnBrk="1" latinLnBrk="0" hangingPunct="1">
        <a:defRPr sz="1116" kern="1200">
          <a:solidFill>
            <a:schemeClr val="tx1"/>
          </a:solidFill>
          <a:latin typeface="+mn-lt"/>
          <a:ea typeface="+mn-ea"/>
          <a:cs typeface="+mn-cs"/>
        </a:defRPr>
      </a:lvl3pPr>
      <a:lvl4pPr marL="850426" algn="l" defTabSz="566951" rtl="0" eaLnBrk="1" latinLnBrk="0" hangingPunct="1">
        <a:defRPr sz="1116" kern="1200">
          <a:solidFill>
            <a:schemeClr val="tx1"/>
          </a:solidFill>
          <a:latin typeface="+mn-lt"/>
          <a:ea typeface="+mn-ea"/>
          <a:cs typeface="+mn-cs"/>
        </a:defRPr>
      </a:lvl4pPr>
      <a:lvl5pPr marL="1133902" algn="l" defTabSz="566951" rtl="0" eaLnBrk="1" latinLnBrk="0" hangingPunct="1">
        <a:defRPr sz="1116" kern="1200">
          <a:solidFill>
            <a:schemeClr val="tx1"/>
          </a:solidFill>
          <a:latin typeface="+mn-lt"/>
          <a:ea typeface="+mn-ea"/>
          <a:cs typeface="+mn-cs"/>
        </a:defRPr>
      </a:lvl5pPr>
      <a:lvl6pPr marL="1417377" algn="l" defTabSz="566951" rtl="0" eaLnBrk="1" latinLnBrk="0" hangingPunct="1">
        <a:defRPr sz="1116" kern="1200">
          <a:solidFill>
            <a:schemeClr val="tx1"/>
          </a:solidFill>
          <a:latin typeface="+mn-lt"/>
          <a:ea typeface="+mn-ea"/>
          <a:cs typeface="+mn-cs"/>
        </a:defRPr>
      </a:lvl6pPr>
      <a:lvl7pPr marL="1700853" algn="l" defTabSz="566951" rtl="0" eaLnBrk="1" latinLnBrk="0" hangingPunct="1">
        <a:defRPr sz="1116" kern="1200">
          <a:solidFill>
            <a:schemeClr val="tx1"/>
          </a:solidFill>
          <a:latin typeface="+mn-lt"/>
          <a:ea typeface="+mn-ea"/>
          <a:cs typeface="+mn-cs"/>
        </a:defRPr>
      </a:lvl7pPr>
      <a:lvl8pPr marL="1984328" algn="l" defTabSz="566951" rtl="0" eaLnBrk="1" latinLnBrk="0" hangingPunct="1">
        <a:defRPr sz="1116" kern="1200">
          <a:solidFill>
            <a:schemeClr val="tx1"/>
          </a:solidFill>
          <a:latin typeface="+mn-lt"/>
          <a:ea typeface="+mn-ea"/>
          <a:cs typeface="+mn-cs"/>
        </a:defRPr>
      </a:lvl8pPr>
      <a:lvl9pPr marL="2267803" algn="l" defTabSz="566951" rtl="0" eaLnBrk="1" latinLnBrk="0" hangingPunct="1">
        <a:defRPr sz="1116" kern="1200">
          <a:solidFill>
            <a:schemeClr val="tx1"/>
          </a:solidFill>
          <a:latin typeface="+mn-lt"/>
          <a:ea typeface="+mn-ea"/>
          <a:cs typeface="+mn-cs"/>
        </a:defRPr>
      </a:lvl9pPr>
    </p:otherStyle>
  </p:txStyles>
  <p:extLst>
    <p:ext uri="{27BBF7A9-308A-43DC-89C8-2F10F3537804}">
      <p15:sldGuideLst xmlns:p15="http://schemas.microsoft.com/office/powerpoint/2012/main">
        <p15:guide id="2" pos="113">
          <p15:clr>
            <a:srgbClr val="F26B43"/>
          </p15:clr>
        </p15:guide>
        <p15:guide id="3" orient="horz" pos="113">
          <p15:clr>
            <a:srgbClr val="F26B43"/>
          </p15:clr>
        </p15:guide>
        <p15:guide id="4" pos="4649">
          <p15:clr>
            <a:srgbClr val="F26B43"/>
          </p15:clr>
        </p15:guide>
        <p15:guide id="5" orient="horz" pos="662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emf"/><Relationship Id="rId1" Type="http://schemas.openxmlformats.org/officeDocument/2006/relationships/slideLayout" Target="../slideLayouts/slideLayout6.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13" Type="http://schemas.openxmlformats.org/officeDocument/2006/relationships/image" Target="../media/image95.svg"/><Relationship Id="rId18" Type="http://schemas.openxmlformats.org/officeDocument/2006/relationships/image" Target="../media/image100.png"/><Relationship Id="rId26" Type="http://schemas.openxmlformats.org/officeDocument/2006/relationships/image" Target="../media/image108.svg"/><Relationship Id="rId3" Type="http://schemas.openxmlformats.org/officeDocument/2006/relationships/image" Target="../media/image87.png"/><Relationship Id="rId21" Type="http://schemas.openxmlformats.org/officeDocument/2006/relationships/image" Target="../media/image103.png"/><Relationship Id="rId34" Type="http://schemas.openxmlformats.org/officeDocument/2006/relationships/image" Target="../media/image50.svg"/><Relationship Id="rId7" Type="http://schemas.openxmlformats.org/officeDocument/2006/relationships/image" Target="../media/image89.svg"/><Relationship Id="rId12" Type="http://schemas.openxmlformats.org/officeDocument/2006/relationships/image" Target="../media/image94.png"/><Relationship Id="rId17" Type="http://schemas.openxmlformats.org/officeDocument/2006/relationships/image" Target="../media/image99.svg"/><Relationship Id="rId25" Type="http://schemas.openxmlformats.org/officeDocument/2006/relationships/image" Target="../media/image107.png"/><Relationship Id="rId33" Type="http://schemas.openxmlformats.org/officeDocument/2006/relationships/image" Target="../media/image49.png"/><Relationship Id="rId2" Type="http://schemas.openxmlformats.org/officeDocument/2006/relationships/notesSlide" Target="../notesSlides/notesSlide2.xml"/><Relationship Id="rId16" Type="http://schemas.openxmlformats.org/officeDocument/2006/relationships/image" Target="../media/image98.png"/><Relationship Id="rId20" Type="http://schemas.openxmlformats.org/officeDocument/2006/relationships/image" Target="../media/image102.png"/><Relationship Id="rId29" Type="http://schemas.openxmlformats.org/officeDocument/2006/relationships/image" Target="../media/image111.png"/><Relationship Id="rId1" Type="http://schemas.openxmlformats.org/officeDocument/2006/relationships/slideLayout" Target="../slideLayouts/slideLayout9.xml"/><Relationship Id="rId6" Type="http://schemas.openxmlformats.org/officeDocument/2006/relationships/image" Target="../media/image88.png"/><Relationship Id="rId11" Type="http://schemas.openxmlformats.org/officeDocument/2006/relationships/image" Target="../media/image93.svg"/><Relationship Id="rId24" Type="http://schemas.openxmlformats.org/officeDocument/2006/relationships/image" Target="../media/image106.svg"/><Relationship Id="rId32" Type="http://schemas.openxmlformats.org/officeDocument/2006/relationships/image" Target="../media/image114.svg"/><Relationship Id="rId5" Type="http://schemas.openxmlformats.org/officeDocument/2006/relationships/image" Target="../media/image60.svg"/><Relationship Id="rId15" Type="http://schemas.openxmlformats.org/officeDocument/2006/relationships/image" Target="../media/image97.svg"/><Relationship Id="rId23" Type="http://schemas.openxmlformats.org/officeDocument/2006/relationships/image" Target="../media/image105.png"/><Relationship Id="rId28" Type="http://schemas.openxmlformats.org/officeDocument/2006/relationships/image" Target="../media/image110.svg"/><Relationship Id="rId10" Type="http://schemas.openxmlformats.org/officeDocument/2006/relationships/image" Target="../media/image92.png"/><Relationship Id="rId19" Type="http://schemas.openxmlformats.org/officeDocument/2006/relationships/image" Target="../media/image101.svg"/><Relationship Id="rId31" Type="http://schemas.openxmlformats.org/officeDocument/2006/relationships/image" Target="../media/image113.png"/><Relationship Id="rId4" Type="http://schemas.openxmlformats.org/officeDocument/2006/relationships/image" Target="../media/image59.png"/><Relationship Id="rId9" Type="http://schemas.openxmlformats.org/officeDocument/2006/relationships/image" Target="../media/image91.svg"/><Relationship Id="rId14" Type="http://schemas.openxmlformats.org/officeDocument/2006/relationships/image" Target="../media/image96.png"/><Relationship Id="rId22" Type="http://schemas.openxmlformats.org/officeDocument/2006/relationships/image" Target="../media/image104.svg"/><Relationship Id="rId27" Type="http://schemas.openxmlformats.org/officeDocument/2006/relationships/image" Target="../media/image109.png"/><Relationship Id="rId30" Type="http://schemas.openxmlformats.org/officeDocument/2006/relationships/image" Target="../media/image112.svg"/><Relationship Id="rId8" Type="http://schemas.openxmlformats.org/officeDocument/2006/relationships/image" Target="../media/image90.png"/></Relationships>
</file>

<file path=ppt/slides/_rels/slide11.xml.rels><?xml version="1.0" encoding="UTF-8" standalone="yes"?>
<Relationships xmlns="http://schemas.openxmlformats.org/package/2006/relationships"><Relationship Id="rId13" Type="http://schemas.openxmlformats.org/officeDocument/2006/relationships/image" Target="../media/image121.png"/><Relationship Id="rId18" Type="http://schemas.openxmlformats.org/officeDocument/2006/relationships/image" Target="../media/image126.svg"/><Relationship Id="rId26" Type="http://schemas.openxmlformats.org/officeDocument/2006/relationships/image" Target="../media/image134.svg"/><Relationship Id="rId3" Type="http://schemas.openxmlformats.org/officeDocument/2006/relationships/image" Target="../media/image115.png"/><Relationship Id="rId21" Type="http://schemas.openxmlformats.org/officeDocument/2006/relationships/image" Target="../media/image129.png"/><Relationship Id="rId34" Type="http://schemas.openxmlformats.org/officeDocument/2006/relationships/hyperlink" Target="https://www.aasld.org/new-masld-nomenclature" TargetMode="External"/><Relationship Id="rId7" Type="http://schemas.openxmlformats.org/officeDocument/2006/relationships/image" Target="../media/image49.png"/><Relationship Id="rId12" Type="http://schemas.openxmlformats.org/officeDocument/2006/relationships/image" Target="../media/image120.svg"/><Relationship Id="rId17" Type="http://schemas.openxmlformats.org/officeDocument/2006/relationships/image" Target="../media/image125.png"/><Relationship Id="rId25" Type="http://schemas.openxmlformats.org/officeDocument/2006/relationships/image" Target="../media/image133.png"/><Relationship Id="rId33" Type="http://schemas.openxmlformats.org/officeDocument/2006/relationships/hyperlink" Target="https://easl.eu/news/new_fatty_liver_disease_nomenclature-2" TargetMode="External"/><Relationship Id="rId2" Type="http://schemas.openxmlformats.org/officeDocument/2006/relationships/image" Target="../media/image31.jpeg"/><Relationship Id="rId16" Type="http://schemas.openxmlformats.org/officeDocument/2006/relationships/image" Target="../media/image124.svg"/><Relationship Id="rId20" Type="http://schemas.openxmlformats.org/officeDocument/2006/relationships/image" Target="../media/image128.svg"/><Relationship Id="rId29" Type="http://schemas.openxmlformats.org/officeDocument/2006/relationships/image" Target="../media/image137.png"/><Relationship Id="rId1" Type="http://schemas.openxmlformats.org/officeDocument/2006/relationships/slideLayout" Target="../slideLayouts/slideLayout9.xml"/><Relationship Id="rId6" Type="http://schemas.openxmlformats.org/officeDocument/2006/relationships/image" Target="../media/image80.svg"/><Relationship Id="rId11" Type="http://schemas.openxmlformats.org/officeDocument/2006/relationships/image" Target="../media/image119.png"/><Relationship Id="rId24" Type="http://schemas.openxmlformats.org/officeDocument/2006/relationships/image" Target="../media/image132.svg"/><Relationship Id="rId32" Type="http://schemas.openxmlformats.org/officeDocument/2006/relationships/image" Target="../media/image140.svg"/><Relationship Id="rId5" Type="http://schemas.openxmlformats.org/officeDocument/2006/relationships/image" Target="../media/image79.png"/><Relationship Id="rId15" Type="http://schemas.openxmlformats.org/officeDocument/2006/relationships/image" Target="../media/image123.png"/><Relationship Id="rId23" Type="http://schemas.openxmlformats.org/officeDocument/2006/relationships/image" Target="../media/image131.png"/><Relationship Id="rId28" Type="http://schemas.openxmlformats.org/officeDocument/2006/relationships/image" Target="../media/image136.svg"/><Relationship Id="rId10" Type="http://schemas.openxmlformats.org/officeDocument/2006/relationships/image" Target="../media/image118.svg"/><Relationship Id="rId19" Type="http://schemas.openxmlformats.org/officeDocument/2006/relationships/image" Target="../media/image127.png"/><Relationship Id="rId31" Type="http://schemas.openxmlformats.org/officeDocument/2006/relationships/image" Target="../media/image139.png"/><Relationship Id="rId4" Type="http://schemas.openxmlformats.org/officeDocument/2006/relationships/image" Target="../media/image116.svg"/><Relationship Id="rId9" Type="http://schemas.openxmlformats.org/officeDocument/2006/relationships/image" Target="../media/image117.png"/><Relationship Id="rId14" Type="http://schemas.openxmlformats.org/officeDocument/2006/relationships/image" Target="../media/image122.svg"/><Relationship Id="rId22" Type="http://schemas.openxmlformats.org/officeDocument/2006/relationships/image" Target="../media/image130.svg"/><Relationship Id="rId27" Type="http://schemas.openxmlformats.org/officeDocument/2006/relationships/image" Target="../media/image135.png"/><Relationship Id="rId30" Type="http://schemas.openxmlformats.org/officeDocument/2006/relationships/image" Target="../media/image138.svg"/><Relationship Id="rId8" Type="http://schemas.openxmlformats.org/officeDocument/2006/relationships/image" Target="../media/image50.svg"/></Relationships>
</file>

<file path=ppt/slides/_rels/slide12.xml.rels><?xml version="1.0" encoding="UTF-8" standalone="yes"?>
<Relationships xmlns="http://schemas.openxmlformats.org/package/2006/relationships"><Relationship Id="rId3" Type="http://schemas.openxmlformats.org/officeDocument/2006/relationships/image" Target="../media/image142.svg"/><Relationship Id="rId2" Type="http://schemas.openxmlformats.org/officeDocument/2006/relationships/image" Target="../media/image141.png"/><Relationship Id="rId1" Type="http://schemas.openxmlformats.org/officeDocument/2006/relationships/slideLayout" Target="../slideLayouts/slideLayout9.xml"/><Relationship Id="rId5" Type="http://schemas.openxmlformats.org/officeDocument/2006/relationships/hyperlink" Target="https://easl.eu/news/new_fatty_liver_disease_nomenclature-2" TargetMode="External"/><Relationship Id="rId4" Type="http://schemas.openxmlformats.org/officeDocument/2006/relationships/hyperlink" Target="https://www.aasld.org/new-masld-nomenclature" TargetMode="External"/></Relationships>
</file>

<file path=ppt/slides/_rels/slide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21.svg"/><Relationship Id="rId18" Type="http://schemas.openxmlformats.org/officeDocument/2006/relationships/image" Target="../media/image26.png"/><Relationship Id="rId3" Type="http://schemas.openxmlformats.org/officeDocument/2006/relationships/image" Target="../media/image11.svg"/><Relationship Id="rId21" Type="http://schemas.openxmlformats.org/officeDocument/2006/relationships/image" Target="../media/image29.svg"/><Relationship Id="rId7" Type="http://schemas.openxmlformats.org/officeDocument/2006/relationships/image" Target="../media/image15.svg"/><Relationship Id="rId12" Type="http://schemas.openxmlformats.org/officeDocument/2006/relationships/image" Target="../media/image20.png"/><Relationship Id="rId17" Type="http://schemas.openxmlformats.org/officeDocument/2006/relationships/image" Target="../media/image25.svg"/><Relationship Id="rId2" Type="http://schemas.openxmlformats.org/officeDocument/2006/relationships/image" Target="../media/image10.png"/><Relationship Id="rId16" Type="http://schemas.openxmlformats.org/officeDocument/2006/relationships/image" Target="../media/image24.png"/><Relationship Id="rId20" Type="http://schemas.openxmlformats.org/officeDocument/2006/relationships/image" Target="../media/image28.png"/><Relationship Id="rId1" Type="http://schemas.openxmlformats.org/officeDocument/2006/relationships/slideLayout" Target="../slideLayouts/slideLayout8.xml"/><Relationship Id="rId6" Type="http://schemas.openxmlformats.org/officeDocument/2006/relationships/image" Target="../media/image14.png"/><Relationship Id="rId11" Type="http://schemas.openxmlformats.org/officeDocument/2006/relationships/image" Target="../media/image19.png"/><Relationship Id="rId5" Type="http://schemas.openxmlformats.org/officeDocument/2006/relationships/image" Target="../media/image13.svg"/><Relationship Id="rId15" Type="http://schemas.openxmlformats.org/officeDocument/2006/relationships/image" Target="../media/image23.svg"/><Relationship Id="rId10" Type="http://schemas.openxmlformats.org/officeDocument/2006/relationships/image" Target="../media/image18.png"/><Relationship Id="rId19" Type="http://schemas.openxmlformats.org/officeDocument/2006/relationships/image" Target="../media/image27.svg"/><Relationship Id="rId4" Type="http://schemas.openxmlformats.org/officeDocument/2006/relationships/image" Target="../media/image12.png"/><Relationship Id="rId9" Type="http://schemas.openxmlformats.org/officeDocument/2006/relationships/image" Target="../media/image17.png"/><Relationship Id="rId14" Type="http://schemas.openxmlformats.org/officeDocument/2006/relationships/image" Target="../media/image22.png"/></Relationships>
</file>

<file path=ppt/slides/_rels/slide3.xml.rels><?xml version="1.0" encoding="UTF-8" standalone="yes"?>
<Relationships xmlns="http://schemas.openxmlformats.org/package/2006/relationships"><Relationship Id="rId8" Type="http://schemas.openxmlformats.org/officeDocument/2006/relationships/image" Target="../media/image36.png"/><Relationship Id="rId13" Type="http://schemas.openxmlformats.org/officeDocument/2006/relationships/image" Target="../media/image41.png"/><Relationship Id="rId3" Type="http://schemas.openxmlformats.org/officeDocument/2006/relationships/image" Target="../media/image31.jpeg"/><Relationship Id="rId7" Type="http://schemas.openxmlformats.org/officeDocument/2006/relationships/image" Target="../media/image35.png"/><Relationship Id="rId12" Type="http://schemas.openxmlformats.org/officeDocument/2006/relationships/image" Target="../media/image40.png"/><Relationship Id="rId2" Type="http://schemas.openxmlformats.org/officeDocument/2006/relationships/image" Target="../media/image30.jpeg"/><Relationship Id="rId1" Type="http://schemas.openxmlformats.org/officeDocument/2006/relationships/slideLayout" Target="../slideLayouts/slideLayout8.xml"/><Relationship Id="rId6" Type="http://schemas.openxmlformats.org/officeDocument/2006/relationships/image" Target="../media/image34.png"/><Relationship Id="rId11" Type="http://schemas.openxmlformats.org/officeDocument/2006/relationships/image" Target="../media/image39.jpeg"/><Relationship Id="rId5" Type="http://schemas.openxmlformats.org/officeDocument/2006/relationships/image" Target="../media/image33.jpeg"/><Relationship Id="rId10" Type="http://schemas.openxmlformats.org/officeDocument/2006/relationships/image" Target="../media/image38.jpeg"/><Relationship Id="rId4" Type="http://schemas.openxmlformats.org/officeDocument/2006/relationships/image" Target="../media/image32.jpeg"/><Relationship Id="rId9" Type="http://schemas.openxmlformats.org/officeDocument/2006/relationships/image" Target="../media/image37.png"/></Relationships>
</file>

<file path=ppt/slides/_rels/slide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33.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44.png"/><Relationship Id="rId7" Type="http://schemas.microsoft.com/office/2007/relationships/hdphoto" Target="../media/hdphoto2.wdp"/><Relationship Id="rId2" Type="http://schemas.openxmlformats.org/officeDocument/2006/relationships/image" Target="../media/image43.png"/><Relationship Id="rId1" Type="http://schemas.openxmlformats.org/officeDocument/2006/relationships/slideLayout" Target="../slideLayouts/slideLayout8.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8.xml.rels><?xml version="1.0" encoding="UTF-8" standalone="yes"?>
<Relationships xmlns="http://schemas.openxmlformats.org/package/2006/relationships"><Relationship Id="rId8" Type="http://schemas.openxmlformats.org/officeDocument/2006/relationships/image" Target="../media/image54.svg"/><Relationship Id="rId13" Type="http://schemas.openxmlformats.org/officeDocument/2006/relationships/image" Target="../media/image59.png"/><Relationship Id="rId18" Type="http://schemas.openxmlformats.org/officeDocument/2006/relationships/image" Target="../media/image64.svg"/><Relationship Id="rId26" Type="http://schemas.openxmlformats.org/officeDocument/2006/relationships/image" Target="../media/image72.svg"/><Relationship Id="rId3" Type="http://schemas.openxmlformats.org/officeDocument/2006/relationships/image" Target="../media/image49.png"/><Relationship Id="rId21" Type="http://schemas.openxmlformats.org/officeDocument/2006/relationships/image" Target="../media/image67.png"/><Relationship Id="rId7" Type="http://schemas.openxmlformats.org/officeDocument/2006/relationships/image" Target="../media/image53.png"/><Relationship Id="rId12" Type="http://schemas.openxmlformats.org/officeDocument/2006/relationships/image" Target="../media/image58.svg"/><Relationship Id="rId17" Type="http://schemas.openxmlformats.org/officeDocument/2006/relationships/image" Target="../media/image63.png"/><Relationship Id="rId25" Type="http://schemas.openxmlformats.org/officeDocument/2006/relationships/image" Target="../media/image71.png"/><Relationship Id="rId2" Type="http://schemas.openxmlformats.org/officeDocument/2006/relationships/image" Target="../media/image30.jpeg"/><Relationship Id="rId16" Type="http://schemas.openxmlformats.org/officeDocument/2006/relationships/image" Target="../media/image62.svg"/><Relationship Id="rId20" Type="http://schemas.openxmlformats.org/officeDocument/2006/relationships/image" Target="../media/image66.svg"/><Relationship Id="rId29" Type="http://schemas.openxmlformats.org/officeDocument/2006/relationships/image" Target="../media/image75.png"/><Relationship Id="rId1" Type="http://schemas.openxmlformats.org/officeDocument/2006/relationships/slideLayout" Target="../slideLayouts/slideLayout9.xml"/><Relationship Id="rId6" Type="http://schemas.openxmlformats.org/officeDocument/2006/relationships/image" Target="../media/image52.svg"/><Relationship Id="rId11" Type="http://schemas.openxmlformats.org/officeDocument/2006/relationships/image" Target="../media/image57.png"/><Relationship Id="rId24" Type="http://schemas.openxmlformats.org/officeDocument/2006/relationships/image" Target="../media/image70.svg"/><Relationship Id="rId32" Type="http://schemas.openxmlformats.org/officeDocument/2006/relationships/image" Target="../media/image78.svg"/><Relationship Id="rId5" Type="http://schemas.openxmlformats.org/officeDocument/2006/relationships/image" Target="../media/image51.png"/><Relationship Id="rId15" Type="http://schemas.openxmlformats.org/officeDocument/2006/relationships/image" Target="../media/image61.png"/><Relationship Id="rId23" Type="http://schemas.openxmlformats.org/officeDocument/2006/relationships/image" Target="../media/image69.png"/><Relationship Id="rId28" Type="http://schemas.openxmlformats.org/officeDocument/2006/relationships/image" Target="../media/image74.svg"/><Relationship Id="rId10" Type="http://schemas.openxmlformats.org/officeDocument/2006/relationships/image" Target="../media/image56.svg"/><Relationship Id="rId19" Type="http://schemas.openxmlformats.org/officeDocument/2006/relationships/image" Target="../media/image65.png"/><Relationship Id="rId31" Type="http://schemas.openxmlformats.org/officeDocument/2006/relationships/image" Target="../media/image77.png"/><Relationship Id="rId4" Type="http://schemas.openxmlformats.org/officeDocument/2006/relationships/image" Target="../media/image50.svg"/><Relationship Id="rId9" Type="http://schemas.openxmlformats.org/officeDocument/2006/relationships/image" Target="../media/image55.png"/><Relationship Id="rId14" Type="http://schemas.openxmlformats.org/officeDocument/2006/relationships/image" Target="../media/image60.svg"/><Relationship Id="rId22" Type="http://schemas.openxmlformats.org/officeDocument/2006/relationships/image" Target="../media/image68.svg"/><Relationship Id="rId27" Type="http://schemas.openxmlformats.org/officeDocument/2006/relationships/image" Target="../media/image73.png"/><Relationship Id="rId30" Type="http://schemas.openxmlformats.org/officeDocument/2006/relationships/image" Target="../media/image76.svg"/></Relationships>
</file>

<file path=ppt/slides/_rels/slide9.xml.rels><?xml version="1.0" encoding="UTF-8" standalone="yes"?>
<Relationships xmlns="http://schemas.openxmlformats.org/package/2006/relationships"><Relationship Id="rId8" Type="http://schemas.openxmlformats.org/officeDocument/2006/relationships/image" Target="../media/image81.png"/><Relationship Id="rId13" Type="http://schemas.openxmlformats.org/officeDocument/2006/relationships/image" Target="../media/image84.svg"/><Relationship Id="rId3" Type="http://schemas.openxmlformats.org/officeDocument/2006/relationships/image" Target="../media/image32.jpeg"/><Relationship Id="rId7" Type="http://schemas.openxmlformats.org/officeDocument/2006/relationships/image" Target="../media/image50.svg"/><Relationship Id="rId12" Type="http://schemas.openxmlformats.org/officeDocument/2006/relationships/image" Target="../media/image83.png"/><Relationship Id="rId2" Type="http://schemas.openxmlformats.org/officeDocument/2006/relationships/notesSlide" Target="../notesSlides/notesSlide1.xml"/><Relationship Id="rId1" Type="http://schemas.openxmlformats.org/officeDocument/2006/relationships/slideLayout" Target="../slideLayouts/slideLayout9.xml"/><Relationship Id="rId6" Type="http://schemas.openxmlformats.org/officeDocument/2006/relationships/image" Target="../media/image49.png"/><Relationship Id="rId11" Type="http://schemas.openxmlformats.org/officeDocument/2006/relationships/image" Target="../media/image60.svg"/><Relationship Id="rId5" Type="http://schemas.openxmlformats.org/officeDocument/2006/relationships/image" Target="../media/image80.svg"/><Relationship Id="rId15" Type="http://schemas.openxmlformats.org/officeDocument/2006/relationships/image" Target="../media/image86.svg"/><Relationship Id="rId10" Type="http://schemas.openxmlformats.org/officeDocument/2006/relationships/image" Target="../media/image59.png"/><Relationship Id="rId4" Type="http://schemas.openxmlformats.org/officeDocument/2006/relationships/image" Target="../media/image79.png"/><Relationship Id="rId9" Type="http://schemas.openxmlformats.org/officeDocument/2006/relationships/image" Target="../media/image82.svg"/><Relationship Id="rId14" Type="http://schemas.openxmlformats.org/officeDocument/2006/relationships/image" Target="../media/image8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Diagonal Corners Rounded 5">
            <a:extLst>
              <a:ext uri="{FF2B5EF4-FFF2-40B4-BE49-F238E27FC236}">
                <a16:creationId xmlns:a16="http://schemas.microsoft.com/office/drawing/2014/main" id="{300D83C4-A977-14B4-3B96-AA90E38B846B}"/>
              </a:ext>
            </a:extLst>
          </p:cNvPr>
          <p:cNvSpPr/>
          <p:nvPr/>
        </p:nvSpPr>
        <p:spPr>
          <a:xfrm>
            <a:off x="1302109" y="7279110"/>
            <a:ext cx="4955458" cy="1196714"/>
          </a:xfrm>
          <a:prstGeom prst="round2DiagRect">
            <a:avLst>
              <a:gd name="adj1" fmla="val 50000"/>
              <a:gd name="adj2" fmla="val 0"/>
            </a:avLst>
          </a:prstGeom>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p:nvGrpSpPr>
          <p:cNvPr id="99" name="Graphic 18">
            <a:extLst>
              <a:ext uri="{FF2B5EF4-FFF2-40B4-BE49-F238E27FC236}">
                <a16:creationId xmlns:a16="http://schemas.microsoft.com/office/drawing/2014/main" id="{3FF45921-54C0-4E92-01DE-3F6FF819B708}"/>
              </a:ext>
            </a:extLst>
          </p:cNvPr>
          <p:cNvGrpSpPr/>
          <p:nvPr/>
        </p:nvGrpSpPr>
        <p:grpSpPr>
          <a:xfrm>
            <a:off x="2898968" y="9826281"/>
            <a:ext cx="1761739" cy="452577"/>
            <a:chOff x="2899648" y="9905417"/>
            <a:chExt cx="1761739" cy="452577"/>
          </a:xfrm>
          <a:noFill/>
        </p:grpSpPr>
        <p:sp>
          <p:nvSpPr>
            <p:cNvPr id="100" name="Freeform: Shape 99">
              <a:extLst>
                <a:ext uri="{FF2B5EF4-FFF2-40B4-BE49-F238E27FC236}">
                  <a16:creationId xmlns:a16="http://schemas.microsoft.com/office/drawing/2014/main" id="{A60EA86C-1B91-0F9D-7AC8-A690DD3FE633}"/>
                </a:ext>
              </a:extLst>
            </p:cNvPr>
            <p:cNvSpPr/>
            <p:nvPr/>
          </p:nvSpPr>
          <p:spPr>
            <a:xfrm>
              <a:off x="3235879" y="10026527"/>
              <a:ext cx="305296" cy="331436"/>
            </a:xfrm>
            <a:custGeom>
              <a:avLst/>
              <a:gdLst>
                <a:gd name="connsiteX0" fmla="*/ 289365 w 305296"/>
                <a:gd name="connsiteY0" fmla="*/ 23572 h 331436"/>
                <a:gd name="connsiteX1" fmla="*/ 163800 w 305296"/>
                <a:gd name="connsiteY1" fmla="*/ 0 h 331436"/>
                <a:gd name="connsiteX2" fmla="*/ 0 w 305296"/>
                <a:gd name="connsiteY2" fmla="*/ 165718 h 331436"/>
                <a:gd name="connsiteX3" fmla="*/ 162532 w 305296"/>
                <a:gd name="connsiteY3" fmla="*/ 331436 h 331436"/>
                <a:gd name="connsiteX4" fmla="*/ 289365 w 305296"/>
                <a:gd name="connsiteY4" fmla="*/ 305946 h 331436"/>
                <a:gd name="connsiteX5" fmla="*/ 305296 w 305296"/>
                <a:gd name="connsiteY5" fmla="*/ 280455 h 331436"/>
                <a:gd name="connsiteX6" fmla="*/ 305296 w 305296"/>
                <a:gd name="connsiteY6" fmla="*/ 49063 h 331436"/>
                <a:gd name="connsiteX7" fmla="*/ 289365 w 305296"/>
                <a:gd name="connsiteY7" fmla="*/ 23572 h 331436"/>
                <a:gd name="connsiteX8" fmla="*/ 222422 w 305296"/>
                <a:gd name="connsiteY8" fmla="*/ 232011 h 331436"/>
                <a:gd name="connsiteX9" fmla="*/ 206490 w 305296"/>
                <a:gd name="connsiteY9" fmla="*/ 249211 h 331436"/>
                <a:gd name="connsiteX10" fmla="*/ 163150 w 305296"/>
                <a:gd name="connsiteY10" fmla="*/ 254934 h 331436"/>
                <a:gd name="connsiteX11" fmla="*/ 84112 w 305296"/>
                <a:gd name="connsiteY11" fmla="*/ 165687 h 331436"/>
                <a:gd name="connsiteX12" fmla="*/ 163150 w 305296"/>
                <a:gd name="connsiteY12" fmla="*/ 76440 h 331436"/>
                <a:gd name="connsiteX13" fmla="*/ 206490 w 305296"/>
                <a:gd name="connsiteY13" fmla="*/ 82163 h 331436"/>
                <a:gd name="connsiteX14" fmla="*/ 222422 w 305296"/>
                <a:gd name="connsiteY14" fmla="*/ 99363 h 331436"/>
                <a:gd name="connsiteX15" fmla="*/ 222422 w 305296"/>
                <a:gd name="connsiteY15" fmla="*/ 232011 h 331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05296" h="331436">
                  <a:moveTo>
                    <a:pt x="289365" y="23572"/>
                  </a:moveTo>
                  <a:cubicBezTo>
                    <a:pt x="247293" y="7641"/>
                    <a:pt x="207789" y="0"/>
                    <a:pt x="163800" y="0"/>
                  </a:cubicBezTo>
                  <a:cubicBezTo>
                    <a:pt x="67562" y="0"/>
                    <a:pt x="0" y="64375"/>
                    <a:pt x="0" y="165718"/>
                  </a:cubicBezTo>
                  <a:cubicBezTo>
                    <a:pt x="0" y="268329"/>
                    <a:pt x="58652" y="331436"/>
                    <a:pt x="162532" y="331436"/>
                  </a:cubicBezTo>
                  <a:cubicBezTo>
                    <a:pt x="204603" y="331436"/>
                    <a:pt x="245406" y="324414"/>
                    <a:pt x="289365" y="305946"/>
                  </a:cubicBezTo>
                  <a:cubicBezTo>
                    <a:pt x="299573" y="301491"/>
                    <a:pt x="305296" y="294469"/>
                    <a:pt x="305296" y="280455"/>
                  </a:cubicBezTo>
                  <a:lnTo>
                    <a:pt x="305296" y="49063"/>
                  </a:lnTo>
                  <a:cubicBezTo>
                    <a:pt x="305296" y="34400"/>
                    <a:pt x="299542" y="27408"/>
                    <a:pt x="289365" y="23572"/>
                  </a:cubicBezTo>
                  <a:close/>
                  <a:moveTo>
                    <a:pt x="222422" y="232011"/>
                  </a:moveTo>
                  <a:cubicBezTo>
                    <a:pt x="222422" y="241570"/>
                    <a:pt x="217317" y="246025"/>
                    <a:pt x="206490" y="249211"/>
                  </a:cubicBezTo>
                  <a:cubicBezTo>
                    <a:pt x="192477" y="253047"/>
                    <a:pt x="180350" y="254934"/>
                    <a:pt x="163150" y="254934"/>
                  </a:cubicBezTo>
                  <a:cubicBezTo>
                    <a:pt x="122347" y="254934"/>
                    <a:pt x="84112" y="230712"/>
                    <a:pt x="84112" y="165687"/>
                  </a:cubicBezTo>
                  <a:cubicBezTo>
                    <a:pt x="84112" y="100662"/>
                    <a:pt x="122347" y="76440"/>
                    <a:pt x="163150" y="76440"/>
                  </a:cubicBezTo>
                  <a:cubicBezTo>
                    <a:pt x="180350" y="76440"/>
                    <a:pt x="192477" y="78358"/>
                    <a:pt x="206490" y="82163"/>
                  </a:cubicBezTo>
                  <a:cubicBezTo>
                    <a:pt x="217317" y="85349"/>
                    <a:pt x="222422" y="89804"/>
                    <a:pt x="222422" y="99363"/>
                  </a:cubicBezTo>
                  <a:lnTo>
                    <a:pt x="222422" y="232011"/>
                  </a:lnTo>
                  <a:close/>
                </a:path>
              </a:pathLst>
            </a:custGeom>
            <a:grpFill/>
            <a:ln w="3082"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E1F6AC00-20F2-90C3-ABC3-411CD186C4CB}"/>
                </a:ext>
              </a:extLst>
            </p:cNvPr>
            <p:cNvSpPr/>
            <p:nvPr/>
          </p:nvSpPr>
          <p:spPr>
            <a:xfrm>
              <a:off x="2904412" y="10023991"/>
              <a:ext cx="289364" cy="327600"/>
            </a:xfrm>
            <a:custGeom>
              <a:avLst/>
              <a:gdLst>
                <a:gd name="connsiteX0" fmla="*/ 84143 w 289364"/>
                <a:gd name="connsiteY0" fmla="*/ 108984 h 327600"/>
                <a:gd name="connsiteX1" fmla="*/ 137691 w 289364"/>
                <a:gd name="connsiteY1" fmla="*/ 77121 h 327600"/>
                <a:gd name="connsiteX2" fmla="*/ 233929 w 289364"/>
                <a:gd name="connsiteY2" fmla="*/ 105797 h 327600"/>
                <a:gd name="connsiteX3" fmla="*/ 243488 w 289364"/>
                <a:gd name="connsiteY3" fmla="*/ 108334 h 327600"/>
                <a:gd name="connsiteX4" fmla="*/ 257502 w 289364"/>
                <a:gd name="connsiteY4" fmla="*/ 99425 h 327600"/>
                <a:gd name="connsiteX5" fmla="*/ 277269 w 289364"/>
                <a:gd name="connsiteY5" fmla="*/ 57353 h 327600"/>
                <a:gd name="connsiteX6" fmla="*/ 279806 w 289364"/>
                <a:gd name="connsiteY6" fmla="*/ 46526 h 327600"/>
                <a:gd name="connsiteX7" fmla="*/ 272165 w 289364"/>
                <a:gd name="connsiteY7" fmla="*/ 33781 h 327600"/>
                <a:gd name="connsiteX8" fmla="*/ 140228 w 289364"/>
                <a:gd name="connsiteY8" fmla="*/ 0 h 327600"/>
                <a:gd name="connsiteX9" fmla="*/ 0 w 289364"/>
                <a:gd name="connsiteY9" fmla="*/ 114737 h 327600"/>
                <a:gd name="connsiteX10" fmla="*/ 205253 w 289364"/>
                <a:gd name="connsiteY10" fmla="*/ 291283 h 327600"/>
                <a:gd name="connsiteX11" fmla="*/ 201417 w 289364"/>
                <a:gd name="connsiteY11" fmla="*/ 314855 h 327600"/>
                <a:gd name="connsiteX12" fmla="*/ 200767 w 289364"/>
                <a:gd name="connsiteY12" fmla="*/ 318691 h 327600"/>
                <a:gd name="connsiteX13" fmla="*/ 210326 w 289364"/>
                <a:gd name="connsiteY13" fmla="*/ 327600 h 327600"/>
                <a:gd name="connsiteX14" fmla="*/ 267679 w 289364"/>
                <a:gd name="connsiteY14" fmla="*/ 327600 h 327600"/>
                <a:gd name="connsiteX15" fmla="*/ 284260 w 289364"/>
                <a:gd name="connsiteY15" fmla="*/ 314855 h 327600"/>
                <a:gd name="connsiteX16" fmla="*/ 289365 w 289364"/>
                <a:gd name="connsiteY16" fmla="*/ 278538 h 327600"/>
                <a:gd name="connsiteX17" fmla="*/ 84143 w 289364"/>
                <a:gd name="connsiteY17" fmla="*/ 108984 h 32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89364" h="327600">
                  <a:moveTo>
                    <a:pt x="84143" y="108984"/>
                  </a:moveTo>
                  <a:cubicBezTo>
                    <a:pt x="84143" y="89464"/>
                    <a:pt x="103910" y="77121"/>
                    <a:pt x="137691" y="77121"/>
                  </a:cubicBezTo>
                  <a:cubicBezTo>
                    <a:pt x="170204" y="77121"/>
                    <a:pt x="201417" y="87948"/>
                    <a:pt x="233929" y="105797"/>
                  </a:cubicBezTo>
                  <a:cubicBezTo>
                    <a:pt x="237116" y="107715"/>
                    <a:pt x="240302" y="108334"/>
                    <a:pt x="243488" y="108334"/>
                  </a:cubicBezTo>
                  <a:cubicBezTo>
                    <a:pt x="249211" y="108334"/>
                    <a:pt x="254687" y="104684"/>
                    <a:pt x="257502" y="99425"/>
                  </a:cubicBezTo>
                  <a:lnTo>
                    <a:pt x="277269" y="57353"/>
                  </a:lnTo>
                  <a:cubicBezTo>
                    <a:pt x="279094" y="53425"/>
                    <a:pt x="279806" y="49712"/>
                    <a:pt x="279806" y="46526"/>
                  </a:cubicBezTo>
                  <a:cubicBezTo>
                    <a:pt x="279806" y="41422"/>
                    <a:pt x="277145" y="36689"/>
                    <a:pt x="272165" y="33781"/>
                  </a:cubicBezTo>
                  <a:cubicBezTo>
                    <a:pt x="232661" y="10827"/>
                    <a:pt x="185485" y="0"/>
                    <a:pt x="140228" y="0"/>
                  </a:cubicBezTo>
                  <a:cubicBezTo>
                    <a:pt x="54817" y="0"/>
                    <a:pt x="0" y="45907"/>
                    <a:pt x="0" y="114737"/>
                  </a:cubicBezTo>
                  <a:cubicBezTo>
                    <a:pt x="0" y="249861"/>
                    <a:pt x="205253" y="197550"/>
                    <a:pt x="205253" y="291283"/>
                  </a:cubicBezTo>
                  <a:cubicBezTo>
                    <a:pt x="205253" y="300842"/>
                    <a:pt x="203984" y="306565"/>
                    <a:pt x="201417" y="314855"/>
                  </a:cubicBezTo>
                  <a:cubicBezTo>
                    <a:pt x="201046" y="316092"/>
                    <a:pt x="200767" y="317392"/>
                    <a:pt x="200767" y="318691"/>
                  </a:cubicBezTo>
                  <a:cubicBezTo>
                    <a:pt x="200767" y="323795"/>
                    <a:pt x="203953" y="327600"/>
                    <a:pt x="210326" y="327600"/>
                  </a:cubicBezTo>
                  <a:lnTo>
                    <a:pt x="267679" y="327600"/>
                  </a:lnTo>
                  <a:cubicBezTo>
                    <a:pt x="277238" y="327600"/>
                    <a:pt x="281074" y="324414"/>
                    <a:pt x="284260" y="314855"/>
                  </a:cubicBezTo>
                  <a:cubicBezTo>
                    <a:pt x="288096" y="304028"/>
                    <a:pt x="289365" y="289365"/>
                    <a:pt x="289365" y="278538"/>
                  </a:cubicBezTo>
                  <a:cubicBezTo>
                    <a:pt x="289365" y="133824"/>
                    <a:pt x="84143" y="168657"/>
                    <a:pt x="84143" y="108984"/>
                  </a:cubicBezTo>
                  <a:close/>
                </a:path>
              </a:pathLst>
            </a:custGeom>
            <a:grpFill/>
            <a:ln w="3082"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795FA6D6-5161-F130-96BE-BC20516DEE1C}"/>
                </a:ext>
              </a:extLst>
            </p:cNvPr>
            <p:cNvSpPr/>
            <p:nvPr/>
          </p:nvSpPr>
          <p:spPr>
            <a:xfrm>
              <a:off x="3618945" y="10026527"/>
              <a:ext cx="290014" cy="325063"/>
            </a:xfrm>
            <a:custGeom>
              <a:avLst/>
              <a:gdLst>
                <a:gd name="connsiteX0" fmla="*/ 144033 w 290014"/>
                <a:gd name="connsiteY0" fmla="*/ 0 h 325063"/>
                <a:gd name="connsiteX1" fmla="*/ 15932 w 290014"/>
                <a:gd name="connsiteY1" fmla="*/ 22954 h 325063"/>
                <a:gd name="connsiteX2" fmla="*/ 0 w 290014"/>
                <a:gd name="connsiteY2" fmla="*/ 48444 h 325063"/>
                <a:gd name="connsiteX3" fmla="*/ 0 w 290014"/>
                <a:gd name="connsiteY3" fmla="*/ 312318 h 325063"/>
                <a:gd name="connsiteX4" fmla="*/ 12745 w 290014"/>
                <a:gd name="connsiteY4" fmla="*/ 325064 h 325063"/>
                <a:gd name="connsiteX5" fmla="*/ 70098 w 290014"/>
                <a:gd name="connsiteY5" fmla="*/ 325064 h 325063"/>
                <a:gd name="connsiteX6" fmla="*/ 82844 w 290014"/>
                <a:gd name="connsiteY6" fmla="*/ 312318 h 325063"/>
                <a:gd name="connsiteX7" fmla="*/ 82844 w 290014"/>
                <a:gd name="connsiteY7" fmla="*/ 98156 h 325063"/>
                <a:gd name="connsiteX8" fmla="*/ 98156 w 290014"/>
                <a:gd name="connsiteY8" fmla="*/ 81575 h 325063"/>
                <a:gd name="connsiteX9" fmla="*/ 145332 w 290014"/>
                <a:gd name="connsiteY9" fmla="*/ 76471 h 325063"/>
                <a:gd name="connsiteX10" fmla="*/ 207171 w 290014"/>
                <a:gd name="connsiteY10" fmla="*/ 130638 h 325063"/>
                <a:gd name="connsiteX11" fmla="*/ 207171 w 290014"/>
                <a:gd name="connsiteY11" fmla="*/ 312287 h 325063"/>
                <a:gd name="connsiteX12" fmla="*/ 219916 w 290014"/>
                <a:gd name="connsiteY12" fmla="*/ 325033 h 325063"/>
                <a:gd name="connsiteX13" fmla="*/ 277269 w 290014"/>
                <a:gd name="connsiteY13" fmla="*/ 325033 h 325063"/>
                <a:gd name="connsiteX14" fmla="*/ 290014 w 290014"/>
                <a:gd name="connsiteY14" fmla="*/ 312287 h 325063"/>
                <a:gd name="connsiteX15" fmla="*/ 290014 w 290014"/>
                <a:gd name="connsiteY15" fmla="*/ 119811 h 325063"/>
                <a:gd name="connsiteX16" fmla="*/ 144033 w 290014"/>
                <a:gd name="connsiteY16" fmla="*/ 0 h 3250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90014" h="325063">
                  <a:moveTo>
                    <a:pt x="144033" y="0"/>
                  </a:moveTo>
                  <a:cubicBezTo>
                    <a:pt x="106416" y="0"/>
                    <a:pt x="62457" y="6373"/>
                    <a:pt x="15932" y="22954"/>
                  </a:cubicBezTo>
                  <a:cubicBezTo>
                    <a:pt x="7022" y="26140"/>
                    <a:pt x="0" y="33781"/>
                    <a:pt x="0" y="48444"/>
                  </a:cubicBezTo>
                  <a:lnTo>
                    <a:pt x="0" y="312318"/>
                  </a:lnTo>
                  <a:cubicBezTo>
                    <a:pt x="0" y="319959"/>
                    <a:pt x="5104" y="325064"/>
                    <a:pt x="12745" y="325064"/>
                  </a:cubicBezTo>
                  <a:lnTo>
                    <a:pt x="70098" y="325064"/>
                  </a:lnTo>
                  <a:cubicBezTo>
                    <a:pt x="77739" y="325064"/>
                    <a:pt x="82844" y="319959"/>
                    <a:pt x="82844" y="312318"/>
                  </a:cubicBezTo>
                  <a:lnTo>
                    <a:pt x="82844" y="98156"/>
                  </a:lnTo>
                  <a:cubicBezTo>
                    <a:pt x="82844" y="88597"/>
                    <a:pt x="87948" y="84143"/>
                    <a:pt x="98156" y="81575"/>
                  </a:cubicBezTo>
                  <a:cubicBezTo>
                    <a:pt x="114737" y="77739"/>
                    <a:pt x="125565" y="76471"/>
                    <a:pt x="145332" y="76471"/>
                  </a:cubicBezTo>
                  <a:cubicBezTo>
                    <a:pt x="179762" y="76471"/>
                    <a:pt x="207171" y="92402"/>
                    <a:pt x="207171" y="130638"/>
                  </a:cubicBezTo>
                  <a:lnTo>
                    <a:pt x="207171" y="312287"/>
                  </a:lnTo>
                  <a:cubicBezTo>
                    <a:pt x="207171" y="319928"/>
                    <a:pt x="212275" y="325033"/>
                    <a:pt x="219916" y="325033"/>
                  </a:cubicBezTo>
                  <a:lnTo>
                    <a:pt x="277269" y="325033"/>
                  </a:lnTo>
                  <a:cubicBezTo>
                    <a:pt x="284910" y="325033"/>
                    <a:pt x="290014" y="319928"/>
                    <a:pt x="290014" y="312287"/>
                  </a:cubicBezTo>
                  <a:lnTo>
                    <a:pt x="290014" y="119811"/>
                  </a:lnTo>
                  <a:cubicBezTo>
                    <a:pt x="289983" y="42071"/>
                    <a:pt x="242189" y="0"/>
                    <a:pt x="144033" y="0"/>
                  </a:cubicBezTo>
                  <a:close/>
                </a:path>
              </a:pathLst>
            </a:custGeom>
            <a:grpFill/>
            <a:ln w="3082"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4713B6E7-BFFC-A87A-80D4-C65E37287316}"/>
                </a:ext>
              </a:extLst>
            </p:cNvPr>
            <p:cNvSpPr/>
            <p:nvPr/>
          </p:nvSpPr>
          <p:spPr>
            <a:xfrm>
              <a:off x="3970118" y="10026527"/>
              <a:ext cx="320608" cy="331436"/>
            </a:xfrm>
            <a:custGeom>
              <a:avLst/>
              <a:gdLst>
                <a:gd name="connsiteX0" fmla="*/ 158077 w 320608"/>
                <a:gd name="connsiteY0" fmla="*/ 0 h 331436"/>
                <a:gd name="connsiteX1" fmla="*/ 0 w 320608"/>
                <a:gd name="connsiteY1" fmla="*/ 165718 h 331436"/>
                <a:gd name="connsiteX2" fmla="*/ 162532 w 320608"/>
                <a:gd name="connsiteY2" fmla="*/ 331436 h 331436"/>
                <a:gd name="connsiteX3" fmla="*/ 320609 w 320608"/>
                <a:gd name="connsiteY3" fmla="*/ 165718 h 331436"/>
                <a:gd name="connsiteX4" fmla="*/ 158077 w 320608"/>
                <a:gd name="connsiteY4" fmla="*/ 0 h 331436"/>
                <a:gd name="connsiteX5" fmla="*/ 162563 w 320608"/>
                <a:gd name="connsiteY5" fmla="*/ 254934 h 331436"/>
                <a:gd name="connsiteX6" fmla="*/ 84174 w 320608"/>
                <a:gd name="connsiteY6" fmla="*/ 165687 h 331436"/>
                <a:gd name="connsiteX7" fmla="*/ 158108 w 320608"/>
                <a:gd name="connsiteY7" fmla="*/ 76440 h 331436"/>
                <a:gd name="connsiteX8" fmla="*/ 236497 w 320608"/>
                <a:gd name="connsiteY8" fmla="*/ 165687 h 331436"/>
                <a:gd name="connsiteX9" fmla="*/ 162563 w 320608"/>
                <a:gd name="connsiteY9" fmla="*/ 254934 h 331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0608" h="331436">
                  <a:moveTo>
                    <a:pt x="158077" y="0"/>
                  </a:moveTo>
                  <a:cubicBezTo>
                    <a:pt x="62457" y="0"/>
                    <a:pt x="0" y="69480"/>
                    <a:pt x="0" y="165718"/>
                  </a:cubicBezTo>
                  <a:cubicBezTo>
                    <a:pt x="0" y="261956"/>
                    <a:pt x="62457" y="331436"/>
                    <a:pt x="162532" y="331436"/>
                  </a:cubicBezTo>
                  <a:cubicBezTo>
                    <a:pt x="258151" y="331436"/>
                    <a:pt x="320609" y="261956"/>
                    <a:pt x="320609" y="165718"/>
                  </a:cubicBezTo>
                  <a:cubicBezTo>
                    <a:pt x="320609" y="69480"/>
                    <a:pt x="258151" y="0"/>
                    <a:pt x="158077" y="0"/>
                  </a:cubicBezTo>
                  <a:close/>
                  <a:moveTo>
                    <a:pt x="162563" y="254934"/>
                  </a:moveTo>
                  <a:cubicBezTo>
                    <a:pt x="115387" y="254934"/>
                    <a:pt x="84174" y="224340"/>
                    <a:pt x="84174" y="165687"/>
                  </a:cubicBezTo>
                  <a:cubicBezTo>
                    <a:pt x="84174" y="107035"/>
                    <a:pt x="115418" y="76440"/>
                    <a:pt x="158108" y="76440"/>
                  </a:cubicBezTo>
                  <a:cubicBezTo>
                    <a:pt x="205284" y="76440"/>
                    <a:pt x="236497" y="107035"/>
                    <a:pt x="236497" y="165687"/>
                  </a:cubicBezTo>
                  <a:cubicBezTo>
                    <a:pt x="236497" y="224340"/>
                    <a:pt x="205253" y="254934"/>
                    <a:pt x="162563" y="254934"/>
                  </a:cubicBezTo>
                  <a:close/>
                </a:path>
              </a:pathLst>
            </a:custGeom>
            <a:grpFill/>
            <a:ln w="3082"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D0326ADC-7AB7-7D38-4AFF-3252A47F678E}"/>
                </a:ext>
              </a:extLst>
            </p:cNvPr>
            <p:cNvSpPr/>
            <p:nvPr/>
          </p:nvSpPr>
          <p:spPr>
            <a:xfrm>
              <a:off x="4575668" y="10032900"/>
              <a:ext cx="82843" cy="318690"/>
            </a:xfrm>
            <a:custGeom>
              <a:avLst/>
              <a:gdLst>
                <a:gd name="connsiteX0" fmla="*/ 70098 w 82843"/>
                <a:gd name="connsiteY0" fmla="*/ 0 h 318690"/>
                <a:gd name="connsiteX1" fmla="*/ 12745 w 82843"/>
                <a:gd name="connsiteY1" fmla="*/ 0 h 318690"/>
                <a:gd name="connsiteX2" fmla="*/ 0 w 82843"/>
                <a:gd name="connsiteY2" fmla="*/ 12745 h 318690"/>
                <a:gd name="connsiteX3" fmla="*/ 0 w 82843"/>
                <a:gd name="connsiteY3" fmla="*/ 305946 h 318690"/>
                <a:gd name="connsiteX4" fmla="*/ 12745 w 82843"/>
                <a:gd name="connsiteY4" fmla="*/ 318691 h 318690"/>
                <a:gd name="connsiteX5" fmla="*/ 70098 w 82843"/>
                <a:gd name="connsiteY5" fmla="*/ 318691 h 318690"/>
                <a:gd name="connsiteX6" fmla="*/ 82843 w 82843"/>
                <a:gd name="connsiteY6" fmla="*/ 305946 h 318690"/>
                <a:gd name="connsiteX7" fmla="*/ 82843 w 82843"/>
                <a:gd name="connsiteY7" fmla="*/ 12745 h 318690"/>
                <a:gd name="connsiteX8" fmla="*/ 70098 w 82843"/>
                <a:gd name="connsiteY8" fmla="*/ 0 h 318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2843" h="318690">
                  <a:moveTo>
                    <a:pt x="70098" y="0"/>
                  </a:moveTo>
                  <a:lnTo>
                    <a:pt x="12745" y="0"/>
                  </a:lnTo>
                  <a:cubicBezTo>
                    <a:pt x="5104" y="0"/>
                    <a:pt x="0" y="5104"/>
                    <a:pt x="0" y="12745"/>
                  </a:cubicBezTo>
                  <a:lnTo>
                    <a:pt x="0" y="305946"/>
                  </a:lnTo>
                  <a:cubicBezTo>
                    <a:pt x="0" y="313587"/>
                    <a:pt x="5104" y="318691"/>
                    <a:pt x="12745" y="318691"/>
                  </a:cubicBezTo>
                  <a:lnTo>
                    <a:pt x="70098" y="318691"/>
                  </a:lnTo>
                  <a:cubicBezTo>
                    <a:pt x="77739" y="318691"/>
                    <a:pt x="82843" y="313587"/>
                    <a:pt x="82843" y="305946"/>
                  </a:cubicBezTo>
                  <a:lnTo>
                    <a:pt x="82843" y="12745"/>
                  </a:lnTo>
                  <a:cubicBezTo>
                    <a:pt x="82843" y="5104"/>
                    <a:pt x="77739" y="0"/>
                    <a:pt x="70098" y="0"/>
                  </a:cubicBezTo>
                  <a:close/>
                </a:path>
              </a:pathLst>
            </a:custGeom>
            <a:grpFill/>
            <a:ln w="3082"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DCE0D894-1A88-805A-88EB-0F98DED5A655}"/>
                </a:ext>
              </a:extLst>
            </p:cNvPr>
            <p:cNvSpPr/>
            <p:nvPr/>
          </p:nvSpPr>
          <p:spPr>
            <a:xfrm>
              <a:off x="4352565" y="9905417"/>
              <a:ext cx="183567" cy="446173"/>
            </a:xfrm>
            <a:custGeom>
              <a:avLst/>
              <a:gdLst>
                <a:gd name="connsiteX0" fmla="*/ 170822 w 183567"/>
                <a:gd name="connsiteY0" fmla="*/ 4455 h 446173"/>
                <a:gd name="connsiteX1" fmla="*/ 130669 w 183567"/>
                <a:gd name="connsiteY1" fmla="*/ 0 h 446173"/>
                <a:gd name="connsiteX2" fmla="*/ 0 w 183567"/>
                <a:gd name="connsiteY2" fmla="*/ 133855 h 446173"/>
                <a:gd name="connsiteX3" fmla="*/ 0 w 183567"/>
                <a:gd name="connsiteY3" fmla="*/ 433428 h 446173"/>
                <a:gd name="connsiteX4" fmla="*/ 12745 w 183567"/>
                <a:gd name="connsiteY4" fmla="*/ 446174 h 446173"/>
                <a:gd name="connsiteX5" fmla="*/ 69480 w 183567"/>
                <a:gd name="connsiteY5" fmla="*/ 446174 h 446173"/>
                <a:gd name="connsiteX6" fmla="*/ 82225 w 183567"/>
                <a:gd name="connsiteY6" fmla="*/ 433428 h 446173"/>
                <a:gd name="connsiteX7" fmla="*/ 82225 w 183567"/>
                <a:gd name="connsiteY7" fmla="*/ 197581 h 446173"/>
                <a:gd name="connsiteX8" fmla="*/ 163181 w 183567"/>
                <a:gd name="connsiteY8" fmla="*/ 197581 h 446173"/>
                <a:gd name="connsiteX9" fmla="*/ 175927 w 183567"/>
                <a:gd name="connsiteY9" fmla="*/ 184836 h 446173"/>
                <a:gd name="connsiteX10" fmla="*/ 175927 w 183567"/>
                <a:gd name="connsiteY10" fmla="*/ 140846 h 446173"/>
                <a:gd name="connsiteX11" fmla="*/ 163181 w 183567"/>
                <a:gd name="connsiteY11" fmla="*/ 127452 h 446173"/>
                <a:gd name="connsiteX12" fmla="*/ 82225 w 183567"/>
                <a:gd name="connsiteY12" fmla="*/ 127452 h 446173"/>
                <a:gd name="connsiteX13" fmla="*/ 82225 w 183567"/>
                <a:gd name="connsiteY13" fmla="*/ 120429 h 446173"/>
                <a:gd name="connsiteX14" fmla="*/ 132587 w 183567"/>
                <a:gd name="connsiteY14" fmla="*/ 67531 h 446173"/>
                <a:gd name="connsiteX15" fmla="*/ 163831 w 183567"/>
                <a:gd name="connsiteY15" fmla="*/ 70717 h 446173"/>
                <a:gd name="connsiteX16" fmla="*/ 175927 w 183567"/>
                <a:gd name="connsiteY16" fmla="*/ 58622 h 446173"/>
                <a:gd name="connsiteX17" fmla="*/ 182299 w 183567"/>
                <a:gd name="connsiteY17" fmla="*/ 25490 h 446173"/>
                <a:gd name="connsiteX18" fmla="*/ 183567 w 183567"/>
                <a:gd name="connsiteY18" fmla="*/ 17200 h 446173"/>
                <a:gd name="connsiteX19" fmla="*/ 170822 w 183567"/>
                <a:gd name="connsiteY19" fmla="*/ 4455 h 4461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83567" h="446173">
                  <a:moveTo>
                    <a:pt x="170822" y="4455"/>
                  </a:moveTo>
                  <a:cubicBezTo>
                    <a:pt x="158077" y="1268"/>
                    <a:pt x="144249" y="0"/>
                    <a:pt x="130669" y="0"/>
                  </a:cubicBezTo>
                  <a:cubicBezTo>
                    <a:pt x="51630" y="0"/>
                    <a:pt x="0" y="42071"/>
                    <a:pt x="0" y="133855"/>
                  </a:cubicBezTo>
                  <a:lnTo>
                    <a:pt x="0" y="433428"/>
                  </a:lnTo>
                  <a:cubicBezTo>
                    <a:pt x="0" y="441069"/>
                    <a:pt x="5104" y="446174"/>
                    <a:pt x="12745" y="446174"/>
                  </a:cubicBezTo>
                  <a:lnTo>
                    <a:pt x="69480" y="446174"/>
                  </a:lnTo>
                  <a:cubicBezTo>
                    <a:pt x="77121" y="446174"/>
                    <a:pt x="82225" y="441069"/>
                    <a:pt x="82225" y="433428"/>
                  </a:cubicBezTo>
                  <a:lnTo>
                    <a:pt x="82225" y="197581"/>
                  </a:lnTo>
                  <a:lnTo>
                    <a:pt x="163181" y="197581"/>
                  </a:lnTo>
                  <a:cubicBezTo>
                    <a:pt x="171472" y="197581"/>
                    <a:pt x="175927" y="192477"/>
                    <a:pt x="175927" y="184836"/>
                  </a:cubicBezTo>
                  <a:lnTo>
                    <a:pt x="175927" y="140846"/>
                  </a:lnTo>
                  <a:cubicBezTo>
                    <a:pt x="175927" y="132556"/>
                    <a:pt x="171472" y="127452"/>
                    <a:pt x="163181" y="127452"/>
                  </a:cubicBezTo>
                  <a:lnTo>
                    <a:pt x="82225" y="127452"/>
                  </a:lnTo>
                  <a:lnTo>
                    <a:pt x="82225" y="120429"/>
                  </a:lnTo>
                  <a:cubicBezTo>
                    <a:pt x="82225" y="85380"/>
                    <a:pt x="97507" y="67531"/>
                    <a:pt x="132587" y="67531"/>
                  </a:cubicBezTo>
                  <a:cubicBezTo>
                    <a:pt x="145332" y="67531"/>
                    <a:pt x="159067" y="70717"/>
                    <a:pt x="163831" y="70717"/>
                  </a:cubicBezTo>
                  <a:cubicBezTo>
                    <a:pt x="171472" y="70717"/>
                    <a:pt x="174658" y="66262"/>
                    <a:pt x="175927" y="58622"/>
                  </a:cubicBezTo>
                  <a:lnTo>
                    <a:pt x="182299" y="25490"/>
                  </a:lnTo>
                  <a:cubicBezTo>
                    <a:pt x="182856" y="22552"/>
                    <a:pt x="183567" y="19953"/>
                    <a:pt x="183567" y="17200"/>
                  </a:cubicBezTo>
                  <a:cubicBezTo>
                    <a:pt x="183567" y="10116"/>
                    <a:pt x="179731" y="6373"/>
                    <a:pt x="170822" y="4455"/>
                  </a:cubicBezTo>
                  <a:close/>
                </a:path>
              </a:pathLst>
            </a:custGeom>
            <a:grpFill/>
            <a:ln w="3082"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166F3A55-43E8-8414-CBE5-1E7C3202BB64}"/>
                </a:ext>
              </a:extLst>
            </p:cNvPr>
            <p:cNvSpPr/>
            <p:nvPr/>
          </p:nvSpPr>
          <p:spPr>
            <a:xfrm>
              <a:off x="2899648" y="10270016"/>
              <a:ext cx="88597" cy="87978"/>
            </a:xfrm>
            <a:custGeom>
              <a:avLst/>
              <a:gdLst>
                <a:gd name="connsiteX0" fmla="*/ 43340 w 88597"/>
                <a:gd name="connsiteY0" fmla="*/ 0 h 87978"/>
                <a:gd name="connsiteX1" fmla="*/ 0 w 88597"/>
                <a:gd name="connsiteY1" fmla="*/ 43989 h 87978"/>
                <a:gd name="connsiteX2" fmla="*/ 45258 w 88597"/>
                <a:gd name="connsiteY2" fmla="*/ 87979 h 87978"/>
                <a:gd name="connsiteX3" fmla="*/ 88597 w 88597"/>
                <a:gd name="connsiteY3" fmla="*/ 43989 h 87978"/>
                <a:gd name="connsiteX4" fmla="*/ 43340 w 88597"/>
                <a:gd name="connsiteY4" fmla="*/ 0 h 879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97" h="87978">
                  <a:moveTo>
                    <a:pt x="43340" y="0"/>
                  </a:moveTo>
                  <a:cubicBezTo>
                    <a:pt x="17200" y="0"/>
                    <a:pt x="0" y="16581"/>
                    <a:pt x="0" y="43989"/>
                  </a:cubicBezTo>
                  <a:cubicBezTo>
                    <a:pt x="0" y="70748"/>
                    <a:pt x="17200" y="87979"/>
                    <a:pt x="45258" y="87979"/>
                  </a:cubicBezTo>
                  <a:cubicBezTo>
                    <a:pt x="71398" y="87979"/>
                    <a:pt x="88597" y="70779"/>
                    <a:pt x="88597" y="43989"/>
                  </a:cubicBezTo>
                  <a:cubicBezTo>
                    <a:pt x="88597" y="16550"/>
                    <a:pt x="71367" y="0"/>
                    <a:pt x="43340" y="0"/>
                  </a:cubicBezTo>
                  <a:close/>
                </a:path>
              </a:pathLst>
            </a:custGeom>
            <a:grpFill/>
            <a:ln w="3082"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1F198CE7-E7C8-E18E-D1F1-ADD3D4594A0C}"/>
                </a:ext>
              </a:extLst>
            </p:cNvPr>
            <p:cNvSpPr/>
            <p:nvPr/>
          </p:nvSpPr>
          <p:spPr>
            <a:xfrm>
              <a:off x="4572791" y="9905541"/>
              <a:ext cx="88597" cy="87978"/>
            </a:xfrm>
            <a:custGeom>
              <a:avLst/>
              <a:gdLst>
                <a:gd name="connsiteX0" fmla="*/ 43340 w 88597"/>
                <a:gd name="connsiteY0" fmla="*/ 0 h 87978"/>
                <a:gd name="connsiteX1" fmla="*/ 0 w 88597"/>
                <a:gd name="connsiteY1" fmla="*/ 43989 h 87978"/>
                <a:gd name="connsiteX2" fmla="*/ 45258 w 88597"/>
                <a:gd name="connsiteY2" fmla="*/ 87979 h 87978"/>
                <a:gd name="connsiteX3" fmla="*/ 88597 w 88597"/>
                <a:gd name="connsiteY3" fmla="*/ 43989 h 87978"/>
                <a:gd name="connsiteX4" fmla="*/ 43340 w 88597"/>
                <a:gd name="connsiteY4" fmla="*/ 0 h 879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97" h="87978">
                  <a:moveTo>
                    <a:pt x="43340" y="0"/>
                  </a:moveTo>
                  <a:cubicBezTo>
                    <a:pt x="17200" y="0"/>
                    <a:pt x="0" y="16581"/>
                    <a:pt x="0" y="43989"/>
                  </a:cubicBezTo>
                  <a:cubicBezTo>
                    <a:pt x="0" y="70748"/>
                    <a:pt x="17200" y="87979"/>
                    <a:pt x="45258" y="87979"/>
                  </a:cubicBezTo>
                  <a:cubicBezTo>
                    <a:pt x="71398" y="87979"/>
                    <a:pt x="88597" y="70779"/>
                    <a:pt x="88597" y="43989"/>
                  </a:cubicBezTo>
                  <a:cubicBezTo>
                    <a:pt x="88597" y="16550"/>
                    <a:pt x="71367" y="0"/>
                    <a:pt x="43340" y="0"/>
                  </a:cubicBezTo>
                  <a:close/>
                </a:path>
              </a:pathLst>
            </a:custGeom>
            <a:grpFill/>
            <a:ln w="3082" cap="flat">
              <a:noFill/>
              <a:prstDash val="solid"/>
              <a:miter/>
            </a:ln>
          </p:spPr>
          <p:txBody>
            <a:bodyPr rtlCol="0" anchor="ctr"/>
            <a:lstStyle/>
            <a:p>
              <a:endParaRPr lang="en-US"/>
            </a:p>
          </p:txBody>
        </p:sp>
      </p:grpSp>
      <p:sp>
        <p:nvSpPr>
          <p:cNvPr id="4" name="TextBox 3">
            <a:extLst>
              <a:ext uri="{FF2B5EF4-FFF2-40B4-BE49-F238E27FC236}">
                <a16:creationId xmlns:a16="http://schemas.microsoft.com/office/drawing/2014/main" id="{D7ABDD66-16B3-9C8C-A368-5D7515AF788A}"/>
              </a:ext>
            </a:extLst>
          </p:cNvPr>
          <p:cNvSpPr txBox="1"/>
          <p:nvPr/>
        </p:nvSpPr>
        <p:spPr>
          <a:xfrm>
            <a:off x="1427201" y="7452420"/>
            <a:ext cx="4693964" cy="850096"/>
          </a:xfrm>
          <a:prstGeom prst="rect">
            <a:avLst/>
          </a:prstGeom>
          <a:noFill/>
        </p:spPr>
        <p:txBody>
          <a:bodyPr wrap="square" lIns="0" tIns="0" rIns="0" bIns="0" anchor="ctr" anchorCtr="0">
            <a:noAutofit/>
          </a:bodyPr>
          <a:lstStyle/>
          <a:p>
            <a:pPr algn="ctr"/>
            <a:r>
              <a:rPr lang="en-US" sz="4000" b="1" i="1" dirty="0">
                <a:solidFill>
                  <a:schemeClr val="bg1"/>
                </a:solidFill>
                <a:latin typeface="Georgia" panose="02040502050405020303" pitchFamily="18" charset="0"/>
              </a:rPr>
              <a:t>Post event book</a:t>
            </a:r>
          </a:p>
        </p:txBody>
      </p:sp>
      <p:pic>
        <p:nvPicPr>
          <p:cNvPr id="16" name="Picture 15">
            <a:extLst>
              <a:ext uri="{FF2B5EF4-FFF2-40B4-BE49-F238E27FC236}">
                <a16:creationId xmlns:a16="http://schemas.microsoft.com/office/drawing/2014/main" id="{CE1851B3-95B4-7E3D-EC84-F179DC9AB5D6}"/>
              </a:ext>
            </a:extLst>
          </p:cNvPr>
          <p:cNvPicPr>
            <a:picLocks noChangeAspect="1"/>
          </p:cNvPicPr>
          <p:nvPr/>
        </p:nvPicPr>
        <p:blipFill>
          <a:blip r:embed="rId2"/>
          <a:stretch>
            <a:fillRect/>
          </a:stretch>
        </p:blipFill>
        <p:spPr>
          <a:xfrm>
            <a:off x="2957235" y="9910893"/>
            <a:ext cx="1645205" cy="423963"/>
          </a:xfrm>
          <a:prstGeom prst="rect">
            <a:avLst/>
          </a:prstGeom>
        </p:spPr>
      </p:pic>
      <p:pic>
        <p:nvPicPr>
          <p:cNvPr id="5" name="Picture 4" descr="A purple text on a black background&#10;&#10;Description automatically generated">
            <a:extLst>
              <a:ext uri="{FF2B5EF4-FFF2-40B4-BE49-F238E27FC236}">
                <a16:creationId xmlns:a16="http://schemas.microsoft.com/office/drawing/2014/main" id="{0FA46ADA-FC0A-D268-92E9-D9FAE148D0F0}"/>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bright="100000" contrast="100000"/>
                    </a14:imgEffect>
                  </a14:imgLayer>
                </a14:imgProps>
              </a:ext>
            </a:extLst>
          </a:blip>
          <a:stretch>
            <a:fillRect/>
          </a:stretch>
        </p:blipFill>
        <p:spPr>
          <a:xfrm>
            <a:off x="1652716" y="3988959"/>
            <a:ext cx="4230326" cy="1420495"/>
          </a:xfrm>
          <a:prstGeom prst="rect">
            <a:avLst/>
          </a:prstGeom>
          <a:ln>
            <a:noFill/>
          </a:ln>
        </p:spPr>
      </p:pic>
      <p:sp>
        <p:nvSpPr>
          <p:cNvPr id="3" name="TextBox 2">
            <a:extLst>
              <a:ext uri="{FF2B5EF4-FFF2-40B4-BE49-F238E27FC236}">
                <a16:creationId xmlns:a16="http://schemas.microsoft.com/office/drawing/2014/main" id="{4E01408E-61EB-EBD8-1209-430FEA1E5944}"/>
              </a:ext>
            </a:extLst>
          </p:cNvPr>
          <p:cNvSpPr txBox="1"/>
          <p:nvPr/>
        </p:nvSpPr>
        <p:spPr>
          <a:xfrm>
            <a:off x="3779837" y="106278"/>
            <a:ext cx="3779838" cy="584775"/>
          </a:xfrm>
          <a:prstGeom prst="rect">
            <a:avLst/>
          </a:prstGeom>
          <a:noFill/>
        </p:spPr>
        <p:txBody>
          <a:bodyPr wrap="square">
            <a:spAutoFit/>
          </a:bodyPr>
          <a:lstStyle/>
          <a:p>
            <a:r>
              <a:rPr lang="en-IN" sz="1600" b="0" i="0">
                <a:solidFill>
                  <a:schemeClr val="bg1"/>
                </a:solidFill>
                <a:effectLst/>
              </a:rPr>
              <a:t>MAT-GLB-2406369-v1.0</a:t>
            </a:r>
            <a:endParaRPr lang="en-IN" sz="1600" b="0" i="0" dirty="0">
              <a:solidFill>
                <a:schemeClr val="bg1"/>
              </a:solidFill>
              <a:effectLst/>
            </a:endParaRPr>
          </a:p>
          <a:p>
            <a:r>
              <a:rPr lang="en-IN" sz="1600" dirty="0">
                <a:solidFill>
                  <a:schemeClr val="bg1"/>
                </a:solidFill>
              </a:rPr>
              <a:t>Date of approval: September 2024</a:t>
            </a:r>
          </a:p>
        </p:txBody>
      </p:sp>
    </p:spTree>
    <p:extLst>
      <p:ext uri="{BB962C8B-B14F-4D97-AF65-F5344CB8AC3E}">
        <p14:creationId xmlns:p14="http://schemas.microsoft.com/office/powerpoint/2010/main" val="36206061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Rectangle: Rounded Corners 44">
            <a:extLst>
              <a:ext uri="{FF2B5EF4-FFF2-40B4-BE49-F238E27FC236}">
                <a16:creationId xmlns:a16="http://schemas.microsoft.com/office/drawing/2014/main" id="{EF168CE6-38F3-566C-0B3E-ABC881A0A8D6}"/>
              </a:ext>
            </a:extLst>
          </p:cNvPr>
          <p:cNvSpPr>
            <a:spLocks/>
          </p:cNvSpPr>
          <p:nvPr/>
        </p:nvSpPr>
        <p:spPr>
          <a:xfrm>
            <a:off x="3459568" y="3133271"/>
            <a:ext cx="1896119" cy="497368"/>
          </a:xfrm>
          <a:prstGeom prst="roundRect">
            <a:avLst/>
          </a:prstGeom>
          <a:solidFill>
            <a:schemeClr val="tx2"/>
          </a:solidFill>
          <a:ln>
            <a:noFill/>
          </a:ln>
        </p:spPr>
        <p:style>
          <a:lnRef idx="2">
            <a:schemeClr val="accent2"/>
          </a:lnRef>
          <a:fillRef idx="1">
            <a:schemeClr val="lt1"/>
          </a:fillRef>
          <a:effectRef idx="0">
            <a:schemeClr val="accent2"/>
          </a:effectRef>
          <a:fontRef idx="minor">
            <a:schemeClr val="dk1"/>
          </a:fontRef>
        </p:style>
        <p:txBody>
          <a:bodyPr wrap="square" lIns="457200" tIns="0" rIns="18288" bIns="0" rtlCol="0" anchor="ctr">
            <a:no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kumimoji="0" lang="en-IN" sz="1200" b="0" i="0" u="none" strike="noStrike" kern="1200" cap="none" spc="0" normalizeH="0" baseline="0" noProof="0" dirty="0">
                <a:ln>
                  <a:noFill/>
                </a:ln>
                <a:solidFill>
                  <a:srgbClr val="000000"/>
                </a:solidFill>
                <a:effectLst/>
                <a:uLnTx/>
                <a:uFillTx/>
                <a:latin typeface="Verdana"/>
                <a:ea typeface="+mn-ea"/>
                <a:cs typeface="+mn-cs"/>
              </a:rPr>
              <a:t>Anti-obesity</a:t>
            </a:r>
          </a:p>
          <a:p>
            <a:pPr marL="0" marR="0" lvl="0" indent="0" defTabSz="457200" rtl="0" eaLnBrk="1" fontAlgn="auto" latinLnBrk="0" hangingPunct="1">
              <a:lnSpc>
                <a:spcPct val="100000"/>
              </a:lnSpc>
              <a:spcBef>
                <a:spcPts val="0"/>
              </a:spcBef>
              <a:spcAft>
                <a:spcPts val="0"/>
              </a:spcAft>
              <a:buClrTx/>
              <a:buSzTx/>
              <a:buFontTx/>
              <a:buNone/>
              <a:tabLst/>
              <a:defRPr/>
            </a:pPr>
            <a:r>
              <a:rPr kumimoji="0" lang="en-IN" sz="1200" b="0" i="0" u="none" strike="noStrike" kern="1200" cap="none" spc="0" normalizeH="0" baseline="0" noProof="0" dirty="0">
                <a:ln>
                  <a:noFill/>
                </a:ln>
                <a:solidFill>
                  <a:srgbClr val="000000"/>
                </a:solidFill>
                <a:effectLst/>
                <a:uLnTx/>
                <a:uFillTx/>
                <a:latin typeface="Verdana"/>
                <a:ea typeface="+mn-ea"/>
                <a:cs typeface="+mn-cs"/>
              </a:rPr>
              <a:t>agents</a:t>
            </a:r>
            <a:r>
              <a:rPr kumimoji="0" lang="en-IN" sz="1200" b="0" i="0" u="none" strike="noStrike" kern="1200" cap="none" spc="0" normalizeH="0" baseline="30000" noProof="0" dirty="0">
                <a:ln>
                  <a:noFill/>
                </a:ln>
                <a:solidFill>
                  <a:srgbClr val="000000"/>
                </a:solidFill>
                <a:effectLst/>
                <a:uLnTx/>
                <a:uFillTx/>
                <a:latin typeface="Verdana"/>
                <a:ea typeface="+mn-ea"/>
                <a:cs typeface="+mn-cs"/>
              </a:rPr>
              <a:t>3</a:t>
            </a:r>
          </a:p>
        </p:txBody>
      </p:sp>
      <p:sp>
        <p:nvSpPr>
          <p:cNvPr id="7" name="TextBox 6">
            <a:extLst>
              <a:ext uri="{FF2B5EF4-FFF2-40B4-BE49-F238E27FC236}">
                <a16:creationId xmlns:a16="http://schemas.microsoft.com/office/drawing/2014/main" id="{F37C502E-58A3-B497-0615-D236C547084B}"/>
              </a:ext>
            </a:extLst>
          </p:cNvPr>
          <p:cNvSpPr txBox="1"/>
          <p:nvPr/>
        </p:nvSpPr>
        <p:spPr>
          <a:xfrm>
            <a:off x="179388" y="1315621"/>
            <a:ext cx="7200900" cy="1231949"/>
          </a:xfrm>
          <a:prstGeom prst="roundRect">
            <a:avLst>
              <a:gd name="adj" fmla="val 7945"/>
            </a:avLst>
          </a:prstGeom>
          <a:solidFill>
            <a:schemeClr val="tx2"/>
          </a:solidFill>
        </p:spPr>
        <p:txBody>
          <a:bodyPr wrap="square" lIns="612000" tIns="0" rIns="0" bIns="0" anchor="ctr" anchorCtr="0">
            <a:noAutofit/>
          </a:bodyPr>
          <a:lstStyle/>
          <a:p>
            <a:pPr marR="0" lvl="0" algn="l" defTabSz="457200" rtl="0" eaLnBrk="1" fontAlgn="auto" latinLnBrk="0" hangingPunct="1">
              <a:lnSpc>
                <a:spcPct val="100000"/>
              </a:lnSpc>
              <a:spcBef>
                <a:spcPts val="0"/>
              </a:spcBef>
              <a:spcAft>
                <a:spcPts val="0"/>
              </a:spcAft>
              <a:buClrTx/>
              <a:buSzTx/>
              <a:tabLst/>
              <a:defRPr/>
            </a:pPr>
            <a:endParaRPr kumimoji="0" lang="en-IN" sz="1200" i="0" u="none" strike="noStrike" kern="1200" cap="none" spc="0" normalizeH="0" baseline="0" noProof="0" dirty="0">
              <a:ln>
                <a:noFill/>
              </a:ln>
              <a:effectLst/>
              <a:uLnTx/>
              <a:uFillTx/>
              <a:latin typeface="Verdana"/>
              <a:ea typeface="+mn-ea"/>
              <a:cs typeface="+mn-cs"/>
            </a:endParaRPr>
          </a:p>
        </p:txBody>
      </p:sp>
      <p:sp>
        <p:nvSpPr>
          <p:cNvPr id="493" name="Freeform: Shape 492">
            <a:extLst>
              <a:ext uri="{FF2B5EF4-FFF2-40B4-BE49-F238E27FC236}">
                <a16:creationId xmlns:a16="http://schemas.microsoft.com/office/drawing/2014/main" id="{0D7381FB-ED71-0DE3-A4B0-205507428D02}"/>
              </a:ext>
            </a:extLst>
          </p:cNvPr>
          <p:cNvSpPr/>
          <p:nvPr/>
        </p:nvSpPr>
        <p:spPr>
          <a:xfrm>
            <a:off x="259555" y="1967556"/>
            <a:ext cx="536539" cy="532798"/>
          </a:xfrm>
          <a:custGeom>
            <a:avLst/>
            <a:gdLst>
              <a:gd name="connsiteX0" fmla="*/ 43340 w 88597"/>
              <a:gd name="connsiteY0" fmla="*/ 0 h 87978"/>
              <a:gd name="connsiteX1" fmla="*/ 0 w 88597"/>
              <a:gd name="connsiteY1" fmla="*/ 43989 h 87978"/>
              <a:gd name="connsiteX2" fmla="*/ 45258 w 88597"/>
              <a:gd name="connsiteY2" fmla="*/ 87979 h 87978"/>
              <a:gd name="connsiteX3" fmla="*/ 88597 w 88597"/>
              <a:gd name="connsiteY3" fmla="*/ 43989 h 87978"/>
              <a:gd name="connsiteX4" fmla="*/ 43340 w 88597"/>
              <a:gd name="connsiteY4" fmla="*/ 0 h 879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97" h="87978">
                <a:moveTo>
                  <a:pt x="43340" y="0"/>
                </a:moveTo>
                <a:cubicBezTo>
                  <a:pt x="17200" y="0"/>
                  <a:pt x="0" y="16581"/>
                  <a:pt x="0" y="43989"/>
                </a:cubicBezTo>
                <a:cubicBezTo>
                  <a:pt x="0" y="70748"/>
                  <a:pt x="17200" y="87979"/>
                  <a:pt x="45258" y="87979"/>
                </a:cubicBezTo>
                <a:cubicBezTo>
                  <a:pt x="71398" y="87979"/>
                  <a:pt x="88597" y="70779"/>
                  <a:pt x="88597" y="43989"/>
                </a:cubicBezTo>
                <a:cubicBezTo>
                  <a:pt x="88597" y="16550"/>
                  <a:pt x="71367" y="0"/>
                  <a:pt x="43340" y="0"/>
                </a:cubicBezTo>
                <a:close/>
              </a:path>
            </a:pathLst>
          </a:custGeom>
          <a:solidFill>
            <a:schemeClr val="accent2"/>
          </a:solidFill>
          <a:ln w="3082" cap="flat">
            <a:noFill/>
            <a:prstDash val="solid"/>
            <a:miter/>
          </a:ln>
        </p:spPr>
        <p:txBody>
          <a:bodyPr rtlCol="0" anchor="ctr"/>
          <a:lstStyle/>
          <a:p>
            <a:endParaRPr lang="en-US"/>
          </a:p>
        </p:txBody>
      </p:sp>
      <p:sp>
        <p:nvSpPr>
          <p:cNvPr id="490" name="Freeform: Shape 489">
            <a:extLst>
              <a:ext uri="{FF2B5EF4-FFF2-40B4-BE49-F238E27FC236}">
                <a16:creationId xmlns:a16="http://schemas.microsoft.com/office/drawing/2014/main" id="{050E6584-EC9E-6805-0CCF-FFA33955CBDD}"/>
              </a:ext>
            </a:extLst>
          </p:cNvPr>
          <p:cNvSpPr/>
          <p:nvPr/>
        </p:nvSpPr>
        <p:spPr>
          <a:xfrm>
            <a:off x="259555" y="1382340"/>
            <a:ext cx="536539" cy="532798"/>
          </a:xfrm>
          <a:custGeom>
            <a:avLst/>
            <a:gdLst>
              <a:gd name="connsiteX0" fmla="*/ 43340 w 88597"/>
              <a:gd name="connsiteY0" fmla="*/ 0 h 87978"/>
              <a:gd name="connsiteX1" fmla="*/ 0 w 88597"/>
              <a:gd name="connsiteY1" fmla="*/ 43989 h 87978"/>
              <a:gd name="connsiteX2" fmla="*/ 45258 w 88597"/>
              <a:gd name="connsiteY2" fmla="*/ 87979 h 87978"/>
              <a:gd name="connsiteX3" fmla="*/ 88597 w 88597"/>
              <a:gd name="connsiteY3" fmla="*/ 43989 h 87978"/>
              <a:gd name="connsiteX4" fmla="*/ 43340 w 88597"/>
              <a:gd name="connsiteY4" fmla="*/ 0 h 879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97" h="87978">
                <a:moveTo>
                  <a:pt x="43340" y="0"/>
                </a:moveTo>
                <a:cubicBezTo>
                  <a:pt x="17200" y="0"/>
                  <a:pt x="0" y="16581"/>
                  <a:pt x="0" y="43989"/>
                </a:cubicBezTo>
                <a:cubicBezTo>
                  <a:pt x="0" y="70748"/>
                  <a:pt x="17200" y="87979"/>
                  <a:pt x="45258" y="87979"/>
                </a:cubicBezTo>
                <a:cubicBezTo>
                  <a:pt x="71398" y="87979"/>
                  <a:pt x="88597" y="70779"/>
                  <a:pt x="88597" y="43989"/>
                </a:cubicBezTo>
                <a:cubicBezTo>
                  <a:pt x="88597" y="16550"/>
                  <a:pt x="71367" y="0"/>
                  <a:pt x="43340" y="0"/>
                </a:cubicBezTo>
                <a:close/>
              </a:path>
            </a:pathLst>
          </a:custGeom>
          <a:solidFill>
            <a:schemeClr val="accent2"/>
          </a:solidFill>
          <a:ln w="3082" cap="flat">
            <a:noFill/>
            <a:prstDash val="solid"/>
            <a:miter/>
          </a:ln>
        </p:spPr>
        <p:txBody>
          <a:bodyPr rtlCol="0" anchor="ctr"/>
          <a:lstStyle/>
          <a:p>
            <a:endParaRPr lang="en-US"/>
          </a:p>
        </p:txBody>
      </p:sp>
      <p:sp>
        <p:nvSpPr>
          <p:cNvPr id="6" name="Graphic 153">
            <a:extLst>
              <a:ext uri="{FF2B5EF4-FFF2-40B4-BE49-F238E27FC236}">
                <a16:creationId xmlns:a16="http://schemas.microsoft.com/office/drawing/2014/main" id="{C0219817-3E23-08E0-1D39-7BE6A5F75534}"/>
              </a:ext>
            </a:extLst>
          </p:cNvPr>
          <p:cNvSpPr/>
          <p:nvPr/>
        </p:nvSpPr>
        <p:spPr>
          <a:xfrm>
            <a:off x="6356698" y="109728"/>
            <a:ext cx="1023590" cy="1016334"/>
          </a:xfrm>
          <a:custGeom>
            <a:avLst/>
            <a:gdLst>
              <a:gd name="connsiteX0" fmla="*/ 3859823 w 7558868"/>
              <a:gd name="connsiteY0" fmla="*/ 7505306 h 7505305"/>
              <a:gd name="connsiteX1" fmla="*/ 7558869 w 7558868"/>
              <a:gd name="connsiteY1" fmla="*/ 3752608 h 7505305"/>
              <a:gd name="connsiteX2" fmla="*/ 3699046 w 7558868"/>
              <a:gd name="connsiteY2" fmla="*/ 0 h 7505305"/>
              <a:gd name="connsiteX3" fmla="*/ 0 w 7558868"/>
              <a:gd name="connsiteY3" fmla="*/ 3752608 h 7505305"/>
              <a:gd name="connsiteX4" fmla="*/ 3859823 w 7558868"/>
              <a:gd name="connsiteY4" fmla="*/ 7505306 h 75053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58868" h="7505305">
                <a:moveTo>
                  <a:pt x="3859823" y="7505306"/>
                </a:moveTo>
                <a:cubicBezTo>
                  <a:pt x="6057772" y="7505306"/>
                  <a:pt x="7558869" y="6057862"/>
                  <a:pt x="7558869" y="3752608"/>
                </a:cubicBezTo>
                <a:cubicBezTo>
                  <a:pt x="7558869" y="1447355"/>
                  <a:pt x="6057862" y="0"/>
                  <a:pt x="3699046" y="0"/>
                </a:cubicBezTo>
                <a:cubicBezTo>
                  <a:pt x="1340230" y="0"/>
                  <a:pt x="0" y="1393793"/>
                  <a:pt x="0" y="3752608"/>
                </a:cubicBezTo>
                <a:cubicBezTo>
                  <a:pt x="0" y="6111424"/>
                  <a:pt x="1447445" y="7505306"/>
                  <a:pt x="3859823" y="7505306"/>
                </a:cubicBezTo>
                <a:close/>
              </a:path>
            </a:pathLst>
          </a:custGeom>
          <a:blipFill>
            <a:blip r:embed="rId3"/>
            <a:srcRect/>
            <a:stretch>
              <a:fillRect l="-19918" t="-7084" r="-6368" b="-49865"/>
            </a:stretch>
          </a:blipFill>
          <a:ln w="15875" cap="flat">
            <a:solidFill>
              <a:srgbClr val="3D0073"/>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a:ln>
                <a:noFill/>
              </a:ln>
              <a:solidFill>
                <a:srgbClr val="000000"/>
              </a:solidFill>
              <a:effectLst/>
              <a:uLnTx/>
              <a:uFillTx/>
              <a:latin typeface="Verdana"/>
              <a:ea typeface="+mn-ea"/>
              <a:cs typeface="+mn-cs"/>
            </a:endParaRPr>
          </a:p>
        </p:txBody>
      </p:sp>
      <p:sp>
        <p:nvSpPr>
          <p:cNvPr id="4" name="Title 3">
            <a:extLst>
              <a:ext uri="{FF2B5EF4-FFF2-40B4-BE49-F238E27FC236}">
                <a16:creationId xmlns:a16="http://schemas.microsoft.com/office/drawing/2014/main" id="{93E5AC6D-E69B-AB4C-8911-A23BD7A619EE}"/>
              </a:ext>
            </a:extLst>
          </p:cNvPr>
          <p:cNvSpPr>
            <a:spLocks noGrp="1"/>
          </p:cNvSpPr>
          <p:nvPr>
            <p:ph type="title"/>
          </p:nvPr>
        </p:nvSpPr>
        <p:spPr>
          <a:xfrm>
            <a:off x="179388" y="187008"/>
            <a:ext cx="5604192" cy="861774"/>
          </a:xfrm>
        </p:spPr>
        <p:txBody>
          <a:bodyPr/>
          <a:lstStyle/>
          <a:p>
            <a:pPr>
              <a:lnSpc>
                <a:spcPct val="100000"/>
              </a:lnSpc>
            </a:pPr>
            <a:r>
              <a:rPr lang="en-IN" sz="1600" dirty="0"/>
              <a:t>Metabolic and Toxic Liver Damage in Focus: MANPOWER's Latest Breakthroughs Revealed</a:t>
            </a:r>
            <a:br>
              <a:rPr lang="en-IN" sz="1600" dirty="0"/>
            </a:br>
            <a:r>
              <a:rPr lang="en-IN" sz="1200" b="0" dirty="0"/>
              <a:t>Professor Asad Dajani</a:t>
            </a:r>
            <a:br>
              <a:rPr lang="en-IN" sz="1200" b="0" dirty="0"/>
            </a:br>
            <a:r>
              <a:rPr lang="en-IN" sz="1200" b="0" dirty="0"/>
              <a:t>Saudi German Hospital, and ADSC Clinic Sharjah, United Arab Emirates </a:t>
            </a:r>
          </a:p>
        </p:txBody>
      </p:sp>
      <p:sp>
        <p:nvSpPr>
          <p:cNvPr id="41" name="TextBox 40">
            <a:extLst>
              <a:ext uri="{FF2B5EF4-FFF2-40B4-BE49-F238E27FC236}">
                <a16:creationId xmlns:a16="http://schemas.microsoft.com/office/drawing/2014/main" id="{948C60E4-8344-D125-C65E-C1437C8BADBF}"/>
              </a:ext>
            </a:extLst>
          </p:cNvPr>
          <p:cNvSpPr txBox="1"/>
          <p:nvPr/>
        </p:nvSpPr>
        <p:spPr>
          <a:xfrm>
            <a:off x="179388" y="2648840"/>
            <a:ext cx="7210380" cy="387490"/>
          </a:xfrm>
          <a:prstGeom prst="roundRect">
            <a:avLst>
              <a:gd name="adj" fmla="val 8122"/>
            </a:avLst>
          </a:prstGeom>
          <a:solidFill>
            <a:schemeClr val="accent2"/>
          </a:solidFill>
        </p:spPr>
        <p:txBody>
          <a:bodyPr wrap="square" lIns="0" rIns="0" anchor="ctr">
            <a:noAutofit/>
          </a:bodyPr>
          <a:lstStyle>
            <a:defPPr>
              <a:defRPr lang="en-US"/>
            </a:defPPr>
            <a:lvl1pPr algn="ctr">
              <a:defRPr sz="800" b="1">
                <a:solidFill>
                  <a:schemeClr val="bg1"/>
                </a:solidFill>
                <a:latin typeface="Verdana" panose="020B0604030504040204" pitchFamily="34" charset="0"/>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1600" b="1" i="1" u="none" strike="noStrike" kern="1200" cap="none" spc="0" normalizeH="0" baseline="0" noProof="0" dirty="0">
                <a:ln>
                  <a:noFill/>
                </a:ln>
                <a:solidFill>
                  <a:schemeClr val="bg2"/>
                </a:solidFill>
                <a:effectLst/>
                <a:uLnTx/>
                <a:uFillTx/>
                <a:latin typeface="Georgia" panose="02040502050405020303" pitchFamily="18" charset="0"/>
              </a:rPr>
              <a:t>Treatment landscape of MAFLD–associated comorbidities</a:t>
            </a:r>
          </a:p>
        </p:txBody>
      </p:sp>
      <p:sp>
        <p:nvSpPr>
          <p:cNvPr id="5" name="TextBox 4">
            <a:extLst>
              <a:ext uri="{FF2B5EF4-FFF2-40B4-BE49-F238E27FC236}">
                <a16:creationId xmlns:a16="http://schemas.microsoft.com/office/drawing/2014/main" id="{3029BE92-5677-BF6C-CC51-05F4F85C85B0}"/>
              </a:ext>
            </a:extLst>
          </p:cNvPr>
          <p:cNvSpPr txBox="1"/>
          <p:nvPr/>
        </p:nvSpPr>
        <p:spPr>
          <a:xfrm>
            <a:off x="871729" y="1457977"/>
            <a:ext cx="6376416" cy="381525"/>
          </a:xfrm>
          <a:prstGeom prst="roundRect">
            <a:avLst>
              <a:gd name="adj" fmla="val 0"/>
            </a:avLst>
          </a:prstGeom>
          <a:noFill/>
        </p:spPr>
        <p:txBody>
          <a:bodyPr wrap="square" lIns="0" rIns="0" anchor="ctr">
            <a:noAutofit/>
          </a:bodyPr>
          <a:lstStyle>
            <a:defPPr>
              <a:defRPr lang="en-US"/>
            </a:defPPr>
            <a:lvl1pPr algn="ctr">
              <a:defRPr sz="800" b="1">
                <a:solidFill>
                  <a:schemeClr val="bg1"/>
                </a:solidFill>
                <a:latin typeface="Verdana" panose="020B0604030504040204" pitchFamily="34" charset="0"/>
              </a:defRPr>
            </a:lvl1pPr>
          </a:lstStyle>
          <a:p>
            <a:pPr marR="0" lvl="0" algn="l" defTabSz="457200" rtl="0" eaLnBrk="1" fontAlgn="auto" latinLnBrk="0" hangingPunct="1">
              <a:lnSpc>
                <a:spcPct val="100000"/>
              </a:lnSpc>
              <a:spcBef>
                <a:spcPts val="0"/>
              </a:spcBef>
              <a:spcAft>
                <a:spcPts val="0"/>
              </a:spcAft>
              <a:buClrTx/>
              <a:buSzTx/>
              <a:tabLst/>
              <a:defRPr/>
            </a:pPr>
            <a:r>
              <a:rPr kumimoji="0" lang="en-IN" sz="1400" b="0" i="0" u="none" strike="noStrike" kern="1200" cap="none" spc="0" normalizeH="0" baseline="0" noProof="0" dirty="0">
                <a:ln>
                  <a:noFill/>
                </a:ln>
                <a:solidFill>
                  <a:schemeClr val="tx1"/>
                </a:solidFill>
                <a:effectLst/>
                <a:uLnTx/>
                <a:uFillTx/>
                <a:latin typeface="Verdana"/>
                <a:ea typeface="+mn-ea"/>
                <a:cs typeface="+mn-cs"/>
              </a:rPr>
              <a:t>Liver function inhibition is a consequence of reduced phospholipids and altered phospholipid composition</a:t>
            </a:r>
            <a:r>
              <a:rPr kumimoji="0" lang="en-IN" sz="1400" b="0" i="0" u="none" strike="noStrike" kern="1200" cap="none" spc="0" normalizeH="0" baseline="30000" noProof="0" dirty="0">
                <a:ln>
                  <a:noFill/>
                </a:ln>
                <a:solidFill>
                  <a:schemeClr val="tx1"/>
                </a:solidFill>
                <a:effectLst/>
                <a:uLnTx/>
                <a:uFillTx/>
                <a:latin typeface="Verdana"/>
                <a:ea typeface="+mn-ea"/>
                <a:cs typeface="+mn-cs"/>
              </a:rPr>
              <a:t>1</a:t>
            </a:r>
            <a:r>
              <a:rPr kumimoji="0" lang="en-IN" sz="1400" b="0" i="0" u="none" strike="noStrike" kern="1200" cap="none" spc="0" normalizeH="0" baseline="0" noProof="0" dirty="0">
                <a:ln>
                  <a:noFill/>
                </a:ln>
                <a:solidFill>
                  <a:schemeClr val="tx1"/>
                </a:solidFill>
                <a:effectLst/>
                <a:uLnTx/>
                <a:uFillTx/>
                <a:latin typeface="Verdana"/>
                <a:ea typeface="+mn-ea"/>
                <a:cs typeface="+mn-cs"/>
              </a:rPr>
              <a:t>.</a:t>
            </a:r>
          </a:p>
        </p:txBody>
      </p:sp>
      <p:sp>
        <p:nvSpPr>
          <p:cNvPr id="8" name="TextBox 7">
            <a:extLst>
              <a:ext uri="{FF2B5EF4-FFF2-40B4-BE49-F238E27FC236}">
                <a16:creationId xmlns:a16="http://schemas.microsoft.com/office/drawing/2014/main" id="{BDA453C5-0466-BD7A-E228-A4CB9D0D3EEF}"/>
              </a:ext>
            </a:extLst>
          </p:cNvPr>
          <p:cNvSpPr txBox="1"/>
          <p:nvPr/>
        </p:nvSpPr>
        <p:spPr>
          <a:xfrm>
            <a:off x="871729" y="2043193"/>
            <a:ext cx="6376416" cy="381525"/>
          </a:xfrm>
          <a:prstGeom prst="roundRect">
            <a:avLst>
              <a:gd name="adj" fmla="val 0"/>
            </a:avLst>
          </a:prstGeom>
          <a:noFill/>
        </p:spPr>
        <p:txBody>
          <a:bodyPr wrap="square" lIns="0" rIns="0" anchor="ctr">
            <a:noAutofit/>
          </a:bodyPr>
          <a:lstStyle>
            <a:defPPr>
              <a:defRPr lang="en-US"/>
            </a:defPPr>
            <a:lvl1pPr algn="ctr">
              <a:defRPr sz="800" b="1">
                <a:solidFill>
                  <a:schemeClr val="bg1"/>
                </a:solidFill>
                <a:latin typeface="Verdana" panose="020B0604030504040204" pitchFamily="34" charset="0"/>
              </a:defRPr>
            </a:lvl1pPr>
          </a:lstStyle>
          <a:p>
            <a:pPr marR="0" lvl="0" algn="l" defTabSz="457200" rtl="0" eaLnBrk="1" fontAlgn="auto" latinLnBrk="0" hangingPunct="1">
              <a:lnSpc>
                <a:spcPct val="100000"/>
              </a:lnSpc>
              <a:spcBef>
                <a:spcPts val="0"/>
              </a:spcBef>
              <a:spcAft>
                <a:spcPts val="0"/>
              </a:spcAft>
              <a:buClrTx/>
              <a:buSzTx/>
              <a:tabLst/>
              <a:defRPr/>
            </a:pPr>
            <a:r>
              <a:rPr kumimoji="0" lang="en-IN" sz="1400" b="0" i="0" u="none" strike="noStrike" kern="1200" cap="none" spc="0" normalizeH="0" baseline="0" noProof="0" dirty="0">
                <a:ln>
                  <a:noFill/>
                </a:ln>
                <a:solidFill>
                  <a:schemeClr val="tx1"/>
                </a:solidFill>
                <a:effectLst/>
                <a:uLnTx/>
                <a:uFillTx/>
                <a:latin typeface="Verdana"/>
                <a:ea typeface="+mn-ea"/>
                <a:cs typeface="+mn-cs"/>
              </a:rPr>
              <a:t>MAFLD ranges from simple steatosis to NASH and cirrhosis and can predispose to hepatotoxicity induced by certain drugs</a:t>
            </a:r>
            <a:r>
              <a:rPr kumimoji="0" lang="en-IN" sz="1400" b="0" i="0" u="none" strike="noStrike" kern="1200" cap="none" spc="0" normalizeH="0" baseline="30000" noProof="0" dirty="0">
                <a:ln>
                  <a:noFill/>
                </a:ln>
                <a:solidFill>
                  <a:schemeClr val="tx1"/>
                </a:solidFill>
                <a:effectLst/>
                <a:uLnTx/>
                <a:uFillTx/>
                <a:latin typeface="Verdana"/>
                <a:ea typeface="+mn-ea"/>
                <a:cs typeface="+mn-cs"/>
              </a:rPr>
              <a:t>2</a:t>
            </a:r>
            <a:r>
              <a:rPr kumimoji="0" lang="en-IN" sz="1400" b="0" i="0" u="none" strike="noStrike" kern="1200" cap="none" spc="0" normalizeH="0" baseline="0" noProof="0" dirty="0">
                <a:ln>
                  <a:noFill/>
                </a:ln>
                <a:solidFill>
                  <a:schemeClr val="tx1"/>
                </a:solidFill>
                <a:effectLst/>
                <a:uLnTx/>
                <a:uFillTx/>
                <a:latin typeface="Verdana"/>
                <a:ea typeface="+mn-ea"/>
                <a:cs typeface="+mn-cs"/>
              </a:rPr>
              <a:t>.</a:t>
            </a:r>
          </a:p>
        </p:txBody>
      </p:sp>
      <p:pic>
        <p:nvPicPr>
          <p:cNvPr id="10" name="Graphic 9">
            <a:extLst>
              <a:ext uri="{FF2B5EF4-FFF2-40B4-BE49-F238E27FC236}">
                <a16:creationId xmlns:a16="http://schemas.microsoft.com/office/drawing/2014/main" id="{76A339E0-EE68-90E3-0CA0-8A619395CB2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91893" y="2078974"/>
            <a:ext cx="279483" cy="279483"/>
          </a:xfrm>
          <a:prstGeom prst="rect">
            <a:avLst/>
          </a:prstGeom>
        </p:spPr>
      </p:pic>
      <p:pic>
        <p:nvPicPr>
          <p:cNvPr id="11" name="Graphic 10">
            <a:extLst>
              <a:ext uri="{FF2B5EF4-FFF2-40B4-BE49-F238E27FC236}">
                <a16:creationId xmlns:a16="http://schemas.microsoft.com/office/drawing/2014/main" id="{ABBD3899-2C84-6DB9-AE2A-584CF5E9C1F4}"/>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58737" y="1479652"/>
            <a:ext cx="338174" cy="338174"/>
          </a:xfrm>
          <a:prstGeom prst="rect">
            <a:avLst/>
          </a:prstGeom>
        </p:spPr>
      </p:pic>
      <p:cxnSp>
        <p:nvCxnSpPr>
          <p:cNvPr id="21" name="Straight Connector 20">
            <a:extLst>
              <a:ext uri="{FF2B5EF4-FFF2-40B4-BE49-F238E27FC236}">
                <a16:creationId xmlns:a16="http://schemas.microsoft.com/office/drawing/2014/main" id="{7DDAB75D-14C1-9B1F-DC6C-8148FFF9D72E}"/>
              </a:ext>
            </a:extLst>
          </p:cNvPr>
          <p:cNvCxnSpPr/>
          <p:nvPr/>
        </p:nvCxnSpPr>
        <p:spPr>
          <a:xfrm>
            <a:off x="876300" y="1931595"/>
            <a:ext cx="642366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31" name="Rectangle: Top Corners Rounded 30">
            <a:extLst>
              <a:ext uri="{FF2B5EF4-FFF2-40B4-BE49-F238E27FC236}">
                <a16:creationId xmlns:a16="http://schemas.microsoft.com/office/drawing/2014/main" id="{AFD7D2DC-4B0C-38D4-CF62-0FC4372CB46C}"/>
              </a:ext>
            </a:extLst>
          </p:cNvPr>
          <p:cNvSpPr/>
          <p:nvPr/>
        </p:nvSpPr>
        <p:spPr>
          <a:xfrm flipV="1">
            <a:off x="191154" y="6942626"/>
            <a:ext cx="7196328" cy="1800000"/>
          </a:xfrm>
          <a:prstGeom prst="round2SameRect">
            <a:avLst>
              <a:gd name="adj1" fmla="val 0"/>
              <a:gd name="adj2" fmla="val 0"/>
            </a:avLst>
          </a:prstGeom>
          <a:solidFill>
            <a:schemeClr val="tx2"/>
          </a:solidFill>
          <a:ln w="9525">
            <a:noFill/>
            <a:prstDash val="lgDash"/>
          </a:ln>
        </p:spPr>
        <p:style>
          <a:lnRef idx="1">
            <a:schemeClr val="accent1"/>
          </a:lnRef>
          <a:fillRef idx="0">
            <a:schemeClr val="accent1"/>
          </a:fillRef>
          <a:effectRef idx="0">
            <a:schemeClr val="accent1"/>
          </a:effectRef>
          <a:fontRef idx="minor">
            <a:schemeClr val="tx1"/>
          </a:fontRef>
        </p:style>
        <p:txBody>
          <a:bodyPr lIns="144000" tIns="36000" rIns="36000" rtlCol="0" anchor="ctr"/>
          <a:lstStyle/>
          <a:p>
            <a:pPr marL="0" marR="0" lvl="0" indent="0" algn="l" defTabSz="457200" rtl="0" eaLnBrk="1" fontAlgn="auto" latinLnBrk="0" hangingPunct="1">
              <a:lnSpc>
                <a:spcPct val="100000"/>
              </a:lnSpc>
              <a:spcBef>
                <a:spcPts val="0"/>
              </a:spcBef>
              <a:spcAft>
                <a:spcPts val="200"/>
              </a:spcAft>
              <a:buClrTx/>
              <a:buSzTx/>
              <a:buFontTx/>
              <a:buNone/>
              <a:tabLst/>
              <a:defRPr/>
            </a:pPr>
            <a:endParaRPr kumimoji="0" lang="en-IN" sz="600" b="1" i="0" u="none" strike="noStrike" kern="1200" cap="none" spc="0" normalizeH="0" baseline="0" noProof="0">
              <a:ln>
                <a:noFill/>
              </a:ln>
              <a:solidFill>
                <a:sysClr val="windowText" lastClr="000000"/>
              </a:solidFill>
              <a:effectLst/>
              <a:uLnTx/>
              <a:uFillTx/>
              <a:latin typeface="Verdana"/>
              <a:ea typeface="+mn-ea"/>
              <a:cs typeface="+mn-cs"/>
            </a:endParaRPr>
          </a:p>
        </p:txBody>
      </p:sp>
      <p:sp>
        <p:nvSpPr>
          <p:cNvPr id="528" name="TextBox 527">
            <a:extLst>
              <a:ext uri="{FF2B5EF4-FFF2-40B4-BE49-F238E27FC236}">
                <a16:creationId xmlns:a16="http://schemas.microsoft.com/office/drawing/2014/main" id="{3E3D447B-9A1E-64A8-910F-6A7516986C0E}"/>
              </a:ext>
            </a:extLst>
          </p:cNvPr>
          <p:cNvSpPr txBox="1"/>
          <p:nvPr/>
        </p:nvSpPr>
        <p:spPr>
          <a:xfrm>
            <a:off x="1562100" y="10130345"/>
            <a:ext cx="5818188" cy="474155"/>
          </a:xfrm>
          <a:prstGeom prst="rect">
            <a:avLst/>
          </a:prstGeom>
          <a:noFill/>
        </p:spPr>
        <p:txBody>
          <a:bodyPr wrap="square" lIns="0" tIns="0" rIns="0" bIns="0" rtlCol="0" anchor="b">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dirty="0">
                <a:ln>
                  <a:noFill/>
                </a:ln>
                <a:solidFill>
                  <a:srgbClr val="000000"/>
                </a:solidFill>
                <a:effectLst/>
                <a:uLnTx/>
                <a:uFillTx/>
                <a:latin typeface="Verdana"/>
                <a:ea typeface="Calibri" panose="020F0502020204030204" pitchFamily="34" charset="0"/>
                <a:cs typeface="Times New Roman" panose="02020603050405020304" pitchFamily="18" charset="0"/>
              </a:rPr>
              <a:t>1. </a:t>
            </a:r>
            <a:r>
              <a:rPr kumimoji="0" lang="en-US" sz="600" b="0" i="0" u="none" strike="noStrike" kern="1200" cap="none" spc="0" normalizeH="0" baseline="0" noProof="0" dirty="0" err="1">
                <a:ln>
                  <a:noFill/>
                </a:ln>
                <a:solidFill>
                  <a:srgbClr val="000000"/>
                </a:solidFill>
                <a:effectLst/>
                <a:uLnTx/>
                <a:uFillTx/>
                <a:latin typeface="Verdana"/>
                <a:ea typeface="Calibri" panose="020F0502020204030204" pitchFamily="34" charset="0"/>
                <a:cs typeface="Times New Roman" panose="02020603050405020304" pitchFamily="18" charset="0"/>
              </a:rPr>
              <a:t>Gundermann</a:t>
            </a:r>
            <a:r>
              <a:rPr kumimoji="0" lang="en-US" sz="600" b="0" i="0" u="none" strike="noStrike" kern="1200" cap="none" spc="0" normalizeH="0" baseline="0" noProof="0" dirty="0">
                <a:ln>
                  <a:noFill/>
                </a:ln>
                <a:solidFill>
                  <a:srgbClr val="000000"/>
                </a:solidFill>
                <a:effectLst/>
                <a:uLnTx/>
                <a:uFillTx/>
                <a:latin typeface="Verdana"/>
                <a:ea typeface="Calibri" panose="020F0502020204030204" pitchFamily="34" charset="0"/>
                <a:cs typeface="Times New Roman" panose="02020603050405020304" pitchFamily="18" charset="0"/>
              </a:rPr>
              <a:t> K et al. </a:t>
            </a:r>
            <a:r>
              <a:rPr kumimoji="0" lang="en-US" sz="600" b="0" i="1" u="none" strike="noStrike" kern="1200" cap="none" spc="0" normalizeH="0" baseline="0" noProof="0" dirty="0" err="1">
                <a:ln>
                  <a:noFill/>
                </a:ln>
                <a:solidFill>
                  <a:srgbClr val="000000"/>
                </a:solidFill>
                <a:effectLst/>
                <a:uLnTx/>
                <a:uFillTx/>
                <a:latin typeface="Verdana"/>
                <a:ea typeface="Calibri" panose="020F0502020204030204" pitchFamily="34" charset="0"/>
                <a:cs typeface="Times New Roman" panose="02020603050405020304" pitchFamily="18" charset="0"/>
              </a:rPr>
              <a:t>Pharmacol</a:t>
            </a:r>
            <a:r>
              <a:rPr kumimoji="0" lang="en-US" sz="600" b="0" i="1" u="none" strike="noStrike" kern="1200" cap="none" spc="0" normalizeH="0" baseline="0" noProof="0" dirty="0">
                <a:ln>
                  <a:noFill/>
                </a:ln>
                <a:solidFill>
                  <a:srgbClr val="000000"/>
                </a:solidFill>
                <a:effectLst/>
                <a:uLnTx/>
                <a:uFillTx/>
                <a:latin typeface="Verdana"/>
                <a:ea typeface="Calibri" panose="020F0502020204030204" pitchFamily="34" charset="0"/>
                <a:cs typeface="Times New Roman" panose="02020603050405020304" pitchFamily="18" charset="0"/>
              </a:rPr>
              <a:t> Rep</a:t>
            </a:r>
            <a:r>
              <a:rPr kumimoji="0" lang="en-US" sz="600" b="0" i="0" u="none" strike="noStrike" kern="1200" cap="none" spc="0" normalizeH="0" baseline="0" noProof="0" dirty="0">
                <a:ln>
                  <a:noFill/>
                </a:ln>
                <a:solidFill>
                  <a:srgbClr val="000000"/>
                </a:solidFill>
                <a:effectLst/>
                <a:uLnTx/>
                <a:uFillTx/>
                <a:latin typeface="Verdana"/>
                <a:ea typeface="Calibri" panose="020F0502020204030204" pitchFamily="34" charset="0"/>
                <a:cs typeface="Times New Roman" panose="02020603050405020304" pitchFamily="18" charset="0"/>
              </a:rPr>
              <a:t>. 2011;63:643-659; 2.</a:t>
            </a:r>
            <a:r>
              <a:rPr kumimoji="0" lang="en-US" sz="600" b="0" i="0" u="none" strike="noStrike" kern="1200" cap="none" spc="0" normalizeH="0" baseline="0" noProof="0" dirty="0">
                <a:ln>
                  <a:noFill/>
                </a:ln>
                <a:solidFill>
                  <a:srgbClr val="000000"/>
                </a:solidFill>
                <a:effectLst/>
                <a:uLnTx/>
                <a:uFillTx/>
                <a:latin typeface="Verdana"/>
                <a:ea typeface="Times New Roman" panose="02020603050405020304" pitchFamily="18" charset="0"/>
                <a:cs typeface="Times New Roman" panose="02020603050405020304" pitchFamily="18" charset="0"/>
              </a:rPr>
              <a:t> </a:t>
            </a:r>
            <a:r>
              <a:rPr kumimoji="0" lang="en-US" sz="600" b="0" i="0" u="none" strike="noStrike" kern="1200" cap="none" spc="0" normalizeH="0" baseline="0" noProof="0" dirty="0" err="1">
                <a:ln>
                  <a:noFill/>
                </a:ln>
                <a:solidFill>
                  <a:srgbClr val="000000"/>
                </a:solidFill>
                <a:effectLst/>
                <a:uLnTx/>
                <a:uFillTx/>
                <a:latin typeface="Verdana"/>
                <a:ea typeface="Calibri" panose="020F0502020204030204" pitchFamily="34" charset="0"/>
                <a:cs typeface="Times New Roman" panose="02020603050405020304" pitchFamily="18" charset="0"/>
              </a:rPr>
              <a:t>Caballano</a:t>
            </a:r>
            <a:r>
              <a:rPr kumimoji="0" lang="en-US" sz="600" b="0" i="0" u="none" strike="noStrike" kern="1200" cap="none" spc="0" normalizeH="0" baseline="0" noProof="0" dirty="0">
                <a:ln>
                  <a:noFill/>
                </a:ln>
                <a:solidFill>
                  <a:srgbClr val="000000"/>
                </a:solidFill>
                <a:effectLst/>
                <a:uLnTx/>
                <a:uFillTx/>
                <a:latin typeface="Verdana"/>
                <a:ea typeface="Calibri" panose="020F0502020204030204" pitchFamily="34" charset="0"/>
                <a:cs typeface="Times New Roman" panose="02020603050405020304" pitchFamily="18" charset="0"/>
              </a:rPr>
              <a:t>-Infantes E et al. </a:t>
            </a:r>
            <a:r>
              <a:rPr kumimoji="0" lang="en-US" sz="600" b="0" i="1" u="none" strike="noStrike" kern="1200" cap="none" spc="0" normalizeH="0" baseline="0" noProof="0" dirty="0">
                <a:ln>
                  <a:noFill/>
                </a:ln>
                <a:solidFill>
                  <a:srgbClr val="000000"/>
                </a:solidFill>
                <a:effectLst/>
                <a:uLnTx/>
                <a:uFillTx/>
                <a:latin typeface="Verdana"/>
                <a:ea typeface="Calibri" panose="020F0502020204030204" pitchFamily="34" charset="0"/>
                <a:cs typeface="Times New Roman" panose="02020603050405020304" pitchFamily="18" charset="0"/>
              </a:rPr>
              <a:t>Biomedicines. </a:t>
            </a:r>
            <a:r>
              <a:rPr kumimoji="0" lang="en-US" sz="600" b="0" i="0" u="none" strike="noStrike" kern="1200" cap="none" spc="0" normalizeH="0" baseline="0" noProof="0" dirty="0">
                <a:ln>
                  <a:noFill/>
                </a:ln>
                <a:solidFill>
                  <a:srgbClr val="000000"/>
                </a:solidFill>
                <a:effectLst/>
                <a:uLnTx/>
                <a:uFillTx/>
                <a:latin typeface="Verdana"/>
                <a:ea typeface="Calibri" panose="020F0502020204030204" pitchFamily="34" charset="0"/>
                <a:cs typeface="Times New Roman" panose="02020603050405020304" pitchFamily="18" charset="0"/>
              </a:rPr>
              <a:t>2022;10:55; 3. </a:t>
            </a:r>
            <a:r>
              <a:rPr kumimoji="0" lang="en-GB" sz="600" b="0" i="0" u="none" strike="noStrike" kern="1200" cap="none" spc="0" normalizeH="0" baseline="0" noProof="0" dirty="0">
                <a:ln>
                  <a:noFill/>
                </a:ln>
                <a:solidFill>
                  <a:srgbClr val="000000"/>
                </a:solidFill>
                <a:effectLst/>
                <a:uLnTx/>
                <a:uFillTx/>
                <a:latin typeface="Verdana"/>
                <a:ea typeface="Calibri" panose="020F0502020204030204" pitchFamily="34" charset="0"/>
                <a:cs typeface="Times New Roman" panose="02020603050405020304" pitchFamily="18" charset="0"/>
              </a:rPr>
              <a:t>Tak YJ et al. </a:t>
            </a:r>
            <a:r>
              <a:rPr kumimoji="0" lang="en-GB" sz="600" b="0" i="1" u="none" strike="noStrike" kern="1200" cap="none" spc="0" normalizeH="0" baseline="0" noProof="0" dirty="0">
                <a:ln>
                  <a:noFill/>
                </a:ln>
                <a:solidFill>
                  <a:srgbClr val="000000"/>
                </a:solidFill>
                <a:effectLst/>
                <a:uLnTx/>
                <a:uFillTx/>
                <a:latin typeface="Verdana"/>
                <a:ea typeface="Calibri" panose="020F0502020204030204" pitchFamily="34" charset="0"/>
                <a:cs typeface="Times New Roman" panose="02020603050405020304" pitchFamily="18" charset="0"/>
              </a:rPr>
              <a:t>Curr </a:t>
            </a:r>
            <a:r>
              <a:rPr kumimoji="0" lang="en-GB" sz="600" b="0" i="1" u="none" strike="noStrike" kern="1200" cap="none" spc="0" normalizeH="0" baseline="0" noProof="0" dirty="0" err="1">
                <a:ln>
                  <a:noFill/>
                </a:ln>
                <a:solidFill>
                  <a:srgbClr val="000000"/>
                </a:solidFill>
                <a:effectLst/>
                <a:uLnTx/>
                <a:uFillTx/>
                <a:latin typeface="Verdana"/>
                <a:ea typeface="Calibri" panose="020F0502020204030204" pitchFamily="34" charset="0"/>
                <a:cs typeface="Times New Roman" panose="02020603050405020304" pitchFamily="18" charset="0"/>
              </a:rPr>
              <a:t>Obes</a:t>
            </a:r>
            <a:r>
              <a:rPr kumimoji="0" lang="en-GB" sz="600" b="0" i="1" u="none" strike="noStrike" kern="1200" cap="none" spc="0" normalizeH="0" baseline="0" noProof="0" dirty="0">
                <a:ln>
                  <a:noFill/>
                </a:ln>
                <a:solidFill>
                  <a:srgbClr val="000000"/>
                </a:solidFill>
                <a:effectLst/>
                <a:uLnTx/>
                <a:uFillTx/>
                <a:latin typeface="Verdana"/>
                <a:ea typeface="Calibri" panose="020F0502020204030204" pitchFamily="34" charset="0"/>
                <a:cs typeface="Times New Roman" panose="02020603050405020304" pitchFamily="18" charset="0"/>
              </a:rPr>
              <a:t> Rep</a:t>
            </a:r>
            <a:r>
              <a:rPr kumimoji="0" lang="en-GB" sz="600" b="0" i="0" u="none" strike="noStrike" kern="1200" cap="none" spc="0" normalizeH="0" baseline="0" noProof="0" dirty="0">
                <a:ln>
                  <a:noFill/>
                </a:ln>
                <a:solidFill>
                  <a:srgbClr val="000000"/>
                </a:solidFill>
                <a:effectLst/>
                <a:uLnTx/>
                <a:uFillTx/>
                <a:latin typeface="Verdana"/>
                <a:ea typeface="Calibri" panose="020F0502020204030204" pitchFamily="34" charset="0"/>
                <a:cs typeface="Times New Roman" panose="02020603050405020304" pitchFamily="18" charset="0"/>
              </a:rPr>
              <a:t>. 2021;10:14–30; 4. Kothari S, et al</a:t>
            </a:r>
            <a:r>
              <a:rPr kumimoji="0" lang="en-GB" sz="600" b="0" i="1" u="none" strike="noStrike" kern="1200" cap="none" spc="0" normalizeH="0" baseline="0" noProof="0" dirty="0">
                <a:ln>
                  <a:noFill/>
                </a:ln>
                <a:solidFill>
                  <a:srgbClr val="000000"/>
                </a:solidFill>
                <a:effectLst/>
                <a:uLnTx/>
                <a:uFillTx/>
                <a:latin typeface="Verdana"/>
                <a:ea typeface="Calibri" panose="020F0502020204030204" pitchFamily="34" charset="0"/>
                <a:cs typeface="Times New Roman" panose="02020603050405020304" pitchFamily="18" charset="0"/>
              </a:rPr>
              <a:t>. J Clin Exp Hepatol </a:t>
            </a:r>
            <a:r>
              <a:rPr kumimoji="0" lang="en-GB" sz="600" b="0" i="0" u="none" strike="noStrike" kern="1200" cap="none" spc="0" normalizeH="0" baseline="0" noProof="0" dirty="0">
                <a:ln>
                  <a:noFill/>
                </a:ln>
                <a:solidFill>
                  <a:srgbClr val="000000"/>
                </a:solidFill>
                <a:effectLst/>
                <a:uLnTx/>
                <a:uFillTx/>
                <a:latin typeface="Verdana"/>
                <a:ea typeface="Calibri" panose="020F0502020204030204" pitchFamily="34" charset="0"/>
                <a:cs typeface="Times New Roman" panose="02020603050405020304" pitchFamily="18" charset="0"/>
              </a:rPr>
              <a:t>2019;9:723-730; 5</a:t>
            </a:r>
            <a:r>
              <a:rPr kumimoji="0" lang="en-US" sz="600" b="0" i="0" u="none" strike="noStrike" kern="1200" cap="none" spc="0" normalizeH="0" baseline="0" noProof="0" dirty="0">
                <a:ln>
                  <a:noFill/>
                </a:ln>
                <a:solidFill>
                  <a:srgbClr val="000000"/>
                </a:solidFill>
                <a:effectLst/>
                <a:uLnTx/>
                <a:uFillTx/>
                <a:latin typeface="Verdana"/>
                <a:ea typeface="Calibri" panose="020F0502020204030204" pitchFamily="34" charset="0"/>
                <a:cs typeface="Times New Roman" panose="02020603050405020304" pitchFamily="18" charset="0"/>
              </a:rPr>
              <a:t>.</a:t>
            </a:r>
            <a:r>
              <a:rPr kumimoji="0" lang="en-GB" sz="600" b="0" i="0" u="none" strike="noStrike" kern="1200" cap="none" spc="0" normalizeH="0" baseline="0" noProof="0" dirty="0">
                <a:ln>
                  <a:noFill/>
                </a:ln>
                <a:solidFill>
                  <a:srgbClr val="000000"/>
                </a:solidFill>
                <a:effectLst/>
                <a:uLnTx/>
                <a:uFillTx/>
                <a:latin typeface="Verdana"/>
                <a:ea typeface="Calibri" panose="020F0502020204030204" pitchFamily="34" charset="0"/>
                <a:cs typeface="Times New Roman" panose="02020603050405020304" pitchFamily="18" charset="0"/>
              </a:rPr>
              <a:t> Ahsan F et al. </a:t>
            </a:r>
            <a:r>
              <a:rPr kumimoji="0" lang="en-GB" sz="600" b="0" i="1" u="none" strike="noStrike" kern="1200" cap="none" spc="0" normalizeH="0" baseline="0" noProof="0" dirty="0" err="1">
                <a:ln>
                  <a:noFill/>
                </a:ln>
                <a:solidFill>
                  <a:srgbClr val="000000"/>
                </a:solidFill>
                <a:effectLst/>
                <a:uLnTx/>
                <a:uFillTx/>
                <a:latin typeface="Verdana"/>
                <a:ea typeface="Calibri" panose="020F0502020204030204" pitchFamily="34" charset="0"/>
                <a:cs typeface="Times New Roman" panose="02020603050405020304" pitchFamily="18" charset="0"/>
              </a:rPr>
              <a:t>Cureus</a:t>
            </a:r>
            <a:r>
              <a:rPr kumimoji="0" lang="en-GB" sz="600" b="0" i="1" u="none" strike="noStrike" kern="1200" cap="none" spc="0" normalizeH="0" baseline="0" noProof="0" dirty="0">
                <a:ln>
                  <a:noFill/>
                </a:ln>
                <a:solidFill>
                  <a:srgbClr val="000000"/>
                </a:solidFill>
                <a:effectLst/>
                <a:uLnTx/>
                <a:uFillTx/>
                <a:latin typeface="Verdana"/>
                <a:ea typeface="Calibri" panose="020F0502020204030204" pitchFamily="34" charset="0"/>
                <a:cs typeface="Times New Roman" panose="02020603050405020304" pitchFamily="18" charset="0"/>
              </a:rPr>
              <a:t>. </a:t>
            </a:r>
            <a:r>
              <a:rPr kumimoji="0" lang="en-GB" sz="600" b="0" i="0" u="none" strike="noStrike" kern="1200" cap="none" spc="0" normalizeH="0" baseline="0" noProof="0" dirty="0">
                <a:ln>
                  <a:noFill/>
                </a:ln>
                <a:solidFill>
                  <a:srgbClr val="000000"/>
                </a:solidFill>
                <a:effectLst/>
                <a:uLnTx/>
                <a:uFillTx/>
                <a:latin typeface="Verdana"/>
                <a:ea typeface="Calibri" panose="020F0502020204030204" pitchFamily="34" charset="0"/>
                <a:cs typeface="Times New Roman" panose="02020603050405020304" pitchFamily="18" charset="0"/>
              </a:rPr>
              <a:t>2020;12:e10446; 6.</a:t>
            </a:r>
            <a:r>
              <a:rPr kumimoji="0" lang="en-GB" sz="600" b="0" i="0" u="none" strike="noStrike" kern="1200" cap="none" spc="0" normalizeH="0" baseline="0" noProof="0" dirty="0">
                <a:ln>
                  <a:noFill/>
                </a:ln>
                <a:solidFill>
                  <a:srgbClr val="000000"/>
                </a:solidFill>
                <a:effectLst/>
                <a:uLnTx/>
                <a:uFillTx/>
                <a:latin typeface="Verdana"/>
                <a:ea typeface="Times New Roman" panose="02020603050405020304" pitchFamily="18" charset="0"/>
                <a:cs typeface="Times New Roman" panose="02020603050405020304" pitchFamily="18" charset="0"/>
              </a:rPr>
              <a:t> </a:t>
            </a:r>
            <a:r>
              <a:rPr kumimoji="0" lang="en-GB" sz="600" b="0" i="0" u="none" strike="noStrike" kern="1200" cap="none" spc="0" normalizeH="0" baseline="0" noProof="0" dirty="0" err="1">
                <a:ln>
                  <a:noFill/>
                </a:ln>
                <a:solidFill>
                  <a:srgbClr val="000000"/>
                </a:solidFill>
                <a:effectLst/>
                <a:uLnTx/>
                <a:uFillTx/>
                <a:latin typeface="Verdana"/>
                <a:ea typeface="Calibri" panose="020F0502020204030204" pitchFamily="34" charset="0"/>
                <a:cs typeface="Times New Roman" panose="02020603050405020304" pitchFamily="18" charset="0"/>
              </a:rPr>
              <a:t>Perumpail</a:t>
            </a:r>
            <a:r>
              <a:rPr kumimoji="0" lang="en-GB" sz="600" b="0" i="0" u="none" strike="noStrike" kern="1200" cap="none" spc="0" normalizeH="0" baseline="0" noProof="0" dirty="0">
                <a:ln>
                  <a:noFill/>
                </a:ln>
                <a:solidFill>
                  <a:srgbClr val="000000"/>
                </a:solidFill>
                <a:effectLst/>
                <a:uLnTx/>
                <a:uFillTx/>
                <a:latin typeface="Verdana"/>
                <a:ea typeface="Calibri" panose="020F0502020204030204" pitchFamily="34" charset="0"/>
                <a:cs typeface="Times New Roman" panose="02020603050405020304" pitchFamily="18" charset="0"/>
              </a:rPr>
              <a:t> BJ et al. </a:t>
            </a:r>
            <a:r>
              <a:rPr kumimoji="0" lang="en-GB" sz="600" b="0" i="1" u="none" strike="noStrike" kern="1200" cap="none" spc="0" normalizeH="0" baseline="0" noProof="0" dirty="0">
                <a:ln>
                  <a:noFill/>
                </a:ln>
                <a:solidFill>
                  <a:srgbClr val="000000"/>
                </a:solidFill>
                <a:effectLst/>
                <a:uLnTx/>
                <a:uFillTx/>
                <a:latin typeface="Verdana"/>
                <a:ea typeface="Calibri" panose="020F0502020204030204" pitchFamily="34" charset="0"/>
                <a:cs typeface="Times New Roman" panose="02020603050405020304" pitchFamily="18" charset="0"/>
              </a:rPr>
              <a:t>Diseases.</a:t>
            </a:r>
            <a:r>
              <a:rPr kumimoji="0" lang="en-GB" sz="600" b="0" i="0" u="none" strike="noStrike" kern="1200" cap="none" spc="0" normalizeH="0" baseline="0" noProof="0" dirty="0">
                <a:ln>
                  <a:noFill/>
                </a:ln>
                <a:solidFill>
                  <a:srgbClr val="000000"/>
                </a:solidFill>
                <a:effectLst/>
                <a:uLnTx/>
                <a:uFillTx/>
                <a:latin typeface="Verdana"/>
                <a:ea typeface="Calibri" panose="020F0502020204030204" pitchFamily="34" charset="0"/>
                <a:cs typeface="Times New Roman" panose="02020603050405020304" pitchFamily="18" charset="0"/>
              </a:rPr>
              <a:t> 2018;6:86; 7. Hariri M et al. </a:t>
            </a:r>
            <a:r>
              <a:rPr kumimoji="0" lang="en-GB" sz="600" b="0" i="1" u="none" strike="noStrike" kern="1200" cap="none" spc="0" normalizeH="0" baseline="0" noProof="0" dirty="0">
                <a:ln>
                  <a:noFill/>
                </a:ln>
                <a:solidFill>
                  <a:srgbClr val="000000"/>
                </a:solidFill>
                <a:effectLst/>
                <a:uLnTx/>
                <a:uFillTx/>
                <a:latin typeface="Verdana"/>
                <a:ea typeface="Calibri" panose="020F0502020204030204" pitchFamily="34" charset="0"/>
                <a:cs typeface="Times New Roman" panose="02020603050405020304" pitchFamily="18" charset="0"/>
              </a:rPr>
              <a:t>Int J Prev Med</a:t>
            </a:r>
            <a:r>
              <a:rPr kumimoji="0" lang="en-GB" sz="600" b="0" i="0" u="none" strike="noStrike" kern="1200" cap="none" spc="0" normalizeH="0" baseline="0" noProof="0" dirty="0">
                <a:ln>
                  <a:noFill/>
                </a:ln>
                <a:solidFill>
                  <a:srgbClr val="000000"/>
                </a:solidFill>
                <a:effectLst/>
                <a:uLnTx/>
                <a:uFillTx/>
                <a:latin typeface="Verdana"/>
                <a:ea typeface="Calibri" panose="020F0502020204030204" pitchFamily="34" charset="0"/>
                <a:cs typeface="Times New Roman" panose="02020603050405020304" pitchFamily="18" charset="0"/>
              </a:rPr>
              <a:t>. 2019;10:14; 8.</a:t>
            </a:r>
            <a:r>
              <a:rPr kumimoji="0" lang="en-GB" sz="600" b="0" i="0" u="none" strike="noStrike" kern="1200" cap="none" spc="0" normalizeH="0" baseline="0" noProof="0" dirty="0">
                <a:ln>
                  <a:noFill/>
                </a:ln>
                <a:solidFill>
                  <a:srgbClr val="000000"/>
                </a:solidFill>
                <a:effectLst/>
                <a:uLnTx/>
                <a:uFillTx/>
                <a:latin typeface="Verdana"/>
                <a:ea typeface="Times New Roman" panose="02020603050405020304" pitchFamily="18" charset="0"/>
                <a:cs typeface="Times New Roman" panose="02020603050405020304" pitchFamily="18" charset="0"/>
              </a:rPr>
              <a:t> </a:t>
            </a:r>
            <a:r>
              <a:rPr kumimoji="0" lang="en-US" sz="600" b="0" i="0" u="none" strike="noStrike" kern="1200" cap="none" spc="0" normalizeH="0" baseline="0" noProof="0" dirty="0">
                <a:ln>
                  <a:noFill/>
                </a:ln>
                <a:solidFill>
                  <a:srgbClr val="000000"/>
                </a:solidFill>
                <a:effectLst/>
                <a:uLnTx/>
                <a:uFillTx/>
                <a:latin typeface="Verdana"/>
                <a:ea typeface="Calibri" panose="020F0502020204030204" pitchFamily="34" charset="0"/>
                <a:cs typeface="Times New Roman" panose="02020603050405020304" pitchFamily="18" charset="0"/>
              </a:rPr>
              <a:t>Lei X et al. </a:t>
            </a:r>
            <a:r>
              <a:rPr kumimoji="0" lang="en-US" sz="600" b="0" i="1" u="none" strike="noStrike" kern="1200" cap="none" spc="0" normalizeH="0" baseline="0" noProof="0" dirty="0">
                <a:ln>
                  <a:noFill/>
                </a:ln>
                <a:solidFill>
                  <a:srgbClr val="000000"/>
                </a:solidFill>
                <a:effectLst/>
                <a:uLnTx/>
                <a:uFillTx/>
                <a:latin typeface="Verdana"/>
                <a:ea typeface="Calibri" panose="020F0502020204030204" pitchFamily="34" charset="0"/>
                <a:cs typeface="Times New Roman" panose="02020603050405020304" pitchFamily="18" charset="0"/>
              </a:rPr>
              <a:t>J Int Med Res. </a:t>
            </a:r>
            <a:r>
              <a:rPr kumimoji="0" lang="en-US" sz="600" b="0" i="0" u="none" strike="noStrike" kern="1200" cap="none" spc="0" normalizeH="0" baseline="0" noProof="0" dirty="0">
                <a:ln>
                  <a:noFill/>
                </a:ln>
                <a:solidFill>
                  <a:srgbClr val="000000"/>
                </a:solidFill>
                <a:effectLst/>
                <a:uLnTx/>
                <a:uFillTx/>
                <a:latin typeface="Verdana"/>
                <a:ea typeface="Calibri" panose="020F0502020204030204" pitchFamily="34" charset="0"/>
                <a:cs typeface="Times New Roman" panose="02020603050405020304" pitchFamily="18" charset="0"/>
              </a:rPr>
              <a:t>2021;49:1-14; 9</a:t>
            </a:r>
            <a:r>
              <a:rPr kumimoji="0" lang="en-IN" sz="600" b="0" i="0" u="none" strike="noStrike" kern="1200" cap="none" spc="0" normalizeH="0" baseline="0" noProof="0" dirty="0">
                <a:ln>
                  <a:noFill/>
                </a:ln>
                <a:solidFill>
                  <a:srgbClr val="000000"/>
                </a:solidFill>
                <a:effectLst/>
                <a:uLnTx/>
                <a:uFillTx/>
                <a:latin typeface="Verdana"/>
                <a:ea typeface="Calibri" panose="020F0502020204030204" pitchFamily="34" charset="0"/>
                <a:cs typeface="Times New Roman" panose="02020603050405020304" pitchFamily="18" charset="0"/>
              </a:rPr>
              <a:t>. </a:t>
            </a:r>
            <a:r>
              <a:rPr kumimoji="0" lang="en-US" sz="600" b="0" i="0" u="none" strike="noStrike" kern="1200" cap="none" spc="0" normalizeH="0" baseline="0" noProof="0" dirty="0">
                <a:ln>
                  <a:noFill/>
                </a:ln>
                <a:solidFill>
                  <a:srgbClr val="000000"/>
                </a:solidFill>
                <a:effectLst/>
                <a:uLnTx/>
                <a:uFillTx/>
                <a:latin typeface="Verdana"/>
                <a:ea typeface="Calibri" panose="020F0502020204030204" pitchFamily="34" charset="0"/>
                <a:cs typeface="Times New Roman" panose="02020603050405020304" pitchFamily="18" charset="0"/>
              </a:rPr>
              <a:t>Liu Y et al. </a:t>
            </a:r>
            <a:r>
              <a:rPr kumimoji="0" lang="pl-PL" sz="600" b="0" i="1" u="none" strike="noStrike" kern="1200" cap="none" spc="0" normalizeH="0" baseline="0" noProof="0" dirty="0">
                <a:ln>
                  <a:noFill/>
                </a:ln>
                <a:solidFill>
                  <a:srgbClr val="000000"/>
                </a:solidFill>
                <a:effectLst/>
                <a:uLnTx/>
                <a:uFillTx/>
                <a:latin typeface="Verdana"/>
                <a:ea typeface="Calibri" panose="020F0502020204030204" pitchFamily="34" charset="0"/>
                <a:cs typeface="Times New Roman" panose="02020603050405020304" pitchFamily="18" charset="0"/>
              </a:rPr>
              <a:t>J Prac Hepatol.</a:t>
            </a:r>
            <a:r>
              <a:rPr kumimoji="0" lang="en-US" sz="600" b="0" i="1" u="none" strike="noStrike" kern="1200" cap="none" spc="0" normalizeH="0" baseline="0" noProof="0" dirty="0">
                <a:ln>
                  <a:noFill/>
                </a:ln>
                <a:solidFill>
                  <a:srgbClr val="000000"/>
                </a:solidFill>
                <a:effectLst/>
                <a:uLnTx/>
                <a:uFillTx/>
                <a:latin typeface="Verdana"/>
                <a:ea typeface="Calibri" panose="020F0502020204030204" pitchFamily="34" charset="0"/>
                <a:cs typeface="Times New Roman" panose="02020603050405020304" pitchFamily="18" charset="0"/>
              </a:rPr>
              <a:t> </a:t>
            </a:r>
            <a:r>
              <a:rPr kumimoji="0" lang="en-US" sz="600" b="0" i="0" u="none" strike="noStrike" kern="1200" cap="none" spc="0" normalizeH="0" baseline="0" noProof="0" dirty="0">
                <a:ln>
                  <a:noFill/>
                </a:ln>
                <a:solidFill>
                  <a:srgbClr val="000000"/>
                </a:solidFill>
                <a:effectLst/>
                <a:uLnTx/>
                <a:uFillTx/>
                <a:latin typeface="Verdana"/>
                <a:ea typeface="Calibri" panose="020F0502020204030204" pitchFamily="34" charset="0"/>
                <a:cs typeface="Times New Roman" panose="02020603050405020304" pitchFamily="18" charset="0"/>
              </a:rPr>
              <a:t>2021;</a:t>
            </a:r>
            <a:r>
              <a:rPr kumimoji="0" lang="pl-PL" sz="600" b="0" i="0" u="none" strike="noStrike" kern="1200" cap="none" spc="0" normalizeH="0" baseline="0" noProof="0" dirty="0">
                <a:ln>
                  <a:noFill/>
                </a:ln>
                <a:solidFill>
                  <a:srgbClr val="000000"/>
                </a:solidFill>
                <a:effectLst/>
                <a:uLnTx/>
                <a:uFillTx/>
                <a:latin typeface="Verdana"/>
                <a:ea typeface="Calibri" panose="020F0502020204030204" pitchFamily="34" charset="0"/>
                <a:cs typeface="Times New Roman" panose="02020603050405020304" pitchFamily="18" charset="0"/>
              </a:rPr>
              <a:t>24</a:t>
            </a:r>
            <a:r>
              <a:rPr kumimoji="0" lang="en-US" sz="600" b="0" i="0" u="none" strike="noStrike" kern="1200" cap="none" spc="0" normalizeH="0" baseline="0" noProof="0" dirty="0">
                <a:ln>
                  <a:noFill/>
                </a:ln>
                <a:solidFill>
                  <a:srgbClr val="000000"/>
                </a:solidFill>
                <a:effectLst/>
                <a:uLnTx/>
                <a:uFillTx/>
                <a:latin typeface="Verdana"/>
                <a:ea typeface="Calibri" panose="020F0502020204030204" pitchFamily="34" charset="0"/>
                <a:cs typeface="Times New Roman" panose="02020603050405020304" pitchFamily="18" charset="0"/>
              </a:rPr>
              <a:t>:</a:t>
            </a:r>
            <a:r>
              <a:rPr kumimoji="0" lang="pl-PL" sz="600" b="0" i="0" u="none" strike="noStrike" kern="1200" cap="none" spc="0" normalizeH="0" baseline="0" noProof="0" dirty="0">
                <a:ln>
                  <a:noFill/>
                </a:ln>
                <a:solidFill>
                  <a:srgbClr val="000000"/>
                </a:solidFill>
                <a:effectLst/>
                <a:uLnTx/>
                <a:uFillTx/>
                <a:latin typeface="Verdana"/>
                <a:ea typeface="Calibri" panose="020F0502020204030204" pitchFamily="34" charset="0"/>
                <a:cs typeface="Times New Roman" panose="02020603050405020304" pitchFamily="18" charset="0"/>
              </a:rPr>
              <a:t>228–</a:t>
            </a:r>
            <a:r>
              <a:rPr kumimoji="0" lang="en-IN" sz="600" b="0" i="0" u="none" strike="noStrike" kern="1200" cap="none" spc="0" normalizeH="0" baseline="0" noProof="0" dirty="0">
                <a:ln>
                  <a:noFill/>
                </a:ln>
                <a:solidFill>
                  <a:srgbClr val="000000"/>
                </a:solidFill>
                <a:effectLst/>
                <a:uLnTx/>
                <a:uFillTx/>
                <a:latin typeface="Verdana"/>
                <a:ea typeface="Calibri" panose="020F0502020204030204" pitchFamily="34" charset="0"/>
                <a:cs typeface="Times New Roman" panose="02020603050405020304" pitchFamily="18" charset="0"/>
              </a:rPr>
              <a:t>2</a:t>
            </a:r>
            <a:r>
              <a:rPr kumimoji="0" lang="pl-PL" sz="600" b="0" i="0" u="none" strike="noStrike" kern="1200" cap="none" spc="0" normalizeH="0" baseline="0" noProof="0" dirty="0">
                <a:ln>
                  <a:noFill/>
                </a:ln>
                <a:solidFill>
                  <a:srgbClr val="000000"/>
                </a:solidFill>
                <a:effectLst/>
                <a:uLnTx/>
                <a:uFillTx/>
                <a:latin typeface="Verdana"/>
                <a:ea typeface="Calibri" panose="020F0502020204030204" pitchFamily="34" charset="0"/>
                <a:cs typeface="Times New Roman" panose="02020603050405020304" pitchFamily="18" charset="0"/>
              </a:rPr>
              <a:t>31</a:t>
            </a:r>
            <a:r>
              <a:rPr kumimoji="0" lang="en-US" sz="600" b="0" i="0" u="none" strike="noStrike" kern="1200" cap="none" spc="0" normalizeH="0" baseline="0" noProof="0" dirty="0">
                <a:ln>
                  <a:noFill/>
                </a:ln>
                <a:solidFill>
                  <a:srgbClr val="000000"/>
                </a:solidFill>
                <a:effectLst/>
                <a:uLnTx/>
                <a:uFillTx/>
                <a:latin typeface="Verdana"/>
                <a:ea typeface="Calibri" panose="020F0502020204030204" pitchFamily="34" charset="0"/>
                <a:cs typeface="Times New Roman" panose="02020603050405020304" pitchFamily="18" charset="0"/>
              </a:rPr>
              <a:t>; </a:t>
            </a:r>
            <a:r>
              <a:rPr kumimoji="0" lang="en-GB" sz="600" b="0" i="0" u="none" strike="noStrike" kern="1200" cap="none" spc="0" normalizeH="0" baseline="0" noProof="0" dirty="0">
                <a:ln>
                  <a:noFill/>
                </a:ln>
                <a:solidFill>
                  <a:srgbClr val="000000"/>
                </a:solidFill>
                <a:effectLst/>
                <a:uLnTx/>
                <a:uFillTx/>
                <a:latin typeface="Verdana"/>
                <a:ea typeface="Calibri" panose="020F0502020204030204" pitchFamily="34" charset="0"/>
                <a:cs typeface="Times New Roman" panose="02020603050405020304" pitchFamily="18" charset="0"/>
              </a:rPr>
              <a:t>10.</a:t>
            </a:r>
            <a:r>
              <a:rPr kumimoji="0" lang="en-GB" sz="600" b="0" i="0" u="none" strike="noStrike" kern="1200" cap="none" spc="0" normalizeH="0" baseline="0" noProof="0" dirty="0">
                <a:ln>
                  <a:noFill/>
                </a:ln>
                <a:solidFill>
                  <a:srgbClr val="000000"/>
                </a:solidFill>
                <a:effectLst/>
                <a:uLnTx/>
                <a:uFillTx/>
                <a:latin typeface="Verdana"/>
                <a:ea typeface="Verdana" panose="020B0604030504040204" pitchFamily="34" charset="0"/>
                <a:cs typeface="Times New Roman" panose="02020603050405020304" pitchFamily="18" charset="0"/>
              </a:rPr>
              <a:t> </a:t>
            </a:r>
            <a:r>
              <a:rPr kumimoji="0" lang="en-US" sz="600" b="0" i="0" u="none" strike="noStrike" kern="1200" cap="none" spc="0" normalizeH="0" baseline="0" noProof="0" dirty="0">
                <a:ln>
                  <a:noFill/>
                </a:ln>
                <a:solidFill>
                  <a:srgbClr val="000000"/>
                </a:solidFill>
                <a:effectLst/>
                <a:uLnTx/>
                <a:uFillTx/>
                <a:latin typeface="Verdana"/>
                <a:ea typeface="Calibri" panose="020F0502020204030204" pitchFamily="34" charset="0"/>
                <a:cs typeface="Times New Roman" panose="02020603050405020304" pitchFamily="18" charset="0"/>
              </a:rPr>
              <a:t>Minto RE et al. </a:t>
            </a:r>
            <a:r>
              <a:rPr kumimoji="0" lang="en-US" sz="600" b="0" i="1" u="none" strike="noStrike" kern="1200" cap="none" spc="0" normalizeH="0" baseline="0" noProof="0" dirty="0">
                <a:ln>
                  <a:noFill/>
                </a:ln>
                <a:solidFill>
                  <a:srgbClr val="000000"/>
                </a:solidFill>
                <a:effectLst/>
                <a:uLnTx/>
                <a:uFillTx/>
                <a:latin typeface="Verdana"/>
                <a:ea typeface="Calibri" panose="020F0502020204030204" pitchFamily="34" charset="0"/>
                <a:cs typeface="Times New Roman" panose="02020603050405020304" pitchFamily="18" charset="0"/>
              </a:rPr>
              <a:t>Chem Phys Lipids. </a:t>
            </a:r>
            <a:r>
              <a:rPr kumimoji="0" lang="en-US" sz="600" b="0" i="0" u="none" strike="noStrike" kern="1200" cap="none" spc="0" normalizeH="0" baseline="0" noProof="0" dirty="0">
                <a:ln>
                  <a:noFill/>
                </a:ln>
                <a:solidFill>
                  <a:srgbClr val="000000"/>
                </a:solidFill>
                <a:effectLst/>
                <a:uLnTx/>
                <a:uFillTx/>
                <a:latin typeface="Verdana"/>
                <a:ea typeface="Calibri" panose="020F0502020204030204" pitchFamily="34" charset="0"/>
                <a:cs typeface="Times New Roman" panose="02020603050405020304" pitchFamily="18" charset="0"/>
              </a:rPr>
              <a:t>2004;132:55–64; 11.</a:t>
            </a:r>
            <a:r>
              <a:rPr kumimoji="0" lang="en-US" sz="600" b="0" i="0" u="none" strike="noStrike" kern="1200" cap="none" spc="0" normalizeH="0" baseline="0" noProof="0" dirty="0">
                <a:ln>
                  <a:noFill/>
                </a:ln>
                <a:solidFill>
                  <a:srgbClr val="000000"/>
                </a:solidFill>
                <a:effectLst/>
                <a:uLnTx/>
                <a:uFillTx/>
                <a:latin typeface="Verdana"/>
                <a:ea typeface="Verdana" panose="020B0604030504040204" pitchFamily="34" charset="0"/>
                <a:cs typeface="Verdana" panose="020B0604030504040204" pitchFamily="34" charset="0"/>
              </a:rPr>
              <a:t> </a:t>
            </a:r>
            <a:r>
              <a:rPr kumimoji="0" lang="en-IN" sz="600" b="0" i="0" u="none" strike="noStrike" kern="1200" cap="none" spc="0" normalizeH="0" baseline="0" noProof="0" dirty="0" err="1">
                <a:ln>
                  <a:noFill/>
                </a:ln>
                <a:solidFill>
                  <a:srgbClr val="000000"/>
                </a:solidFill>
                <a:effectLst/>
                <a:uLnTx/>
                <a:uFillTx/>
                <a:latin typeface="Verdana"/>
                <a:ea typeface="Calibri" panose="020F0502020204030204" pitchFamily="34" charset="0"/>
                <a:cs typeface="Times New Roman" panose="02020603050405020304" pitchFamily="18" charset="0"/>
              </a:rPr>
              <a:t>Maev</a:t>
            </a:r>
            <a:r>
              <a:rPr kumimoji="0" lang="en-IN" sz="600" b="0" i="0" u="none" strike="noStrike" kern="1200" cap="none" spc="0" normalizeH="0" baseline="0" noProof="0" dirty="0">
                <a:ln>
                  <a:noFill/>
                </a:ln>
                <a:solidFill>
                  <a:srgbClr val="000000"/>
                </a:solidFill>
                <a:effectLst/>
                <a:uLnTx/>
                <a:uFillTx/>
                <a:latin typeface="Verdana"/>
                <a:ea typeface="Calibri" panose="020F0502020204030204" pitchFamily="34" charset="0"/>
                <a:cs typeface="Times New Roman" panose="02020603050405020304" pitchFamily="18" charset="0"/>
              </a:rPr>
              <a:t> IV et al. </a:t>
            </a:r>
            <a:r>
              <a:rPr kumimoji="0" lang="nl-NL" sz="600" b="0" i="1" u="none" strike="noStrike" kern="1200" cap="none" spc="0" normalizeH="0" baseline="0" noProof="0" dirty="0">
                <a:ln>
                  <a:noFill/>
                </a:ln>
                <a:solidFill>
                  <a:srgbClr val="000000"/>
                </a:solidFill>
                <a:effectLst/>
                <a:uLnTx/>
                <a:uFillTx/>
                <a:latin typeface="Verdana"/>
                <a:ea typeface="Calibri" panose="020F0502020204030204" pitchFamily="34" charset="0"/>
                <a:cs typeface="Times New Roman" panose="02020603050405020304" pitchFamily="18" charset="0"/>
              </a:rPr>
              <a:t>BMJ Open Gastroenterol</a:t>
            </a:r>
            <a:r>
              <a:rPr kumimoji="0" lang="nl-NL" sz="600" b="0" i="0" u="none" strike="noStrike" kern="1200" cap="none" spc="0" normalizeH="0" baseline="0" noProof="0" dirty="0">
                <a:ln>
                  <a:noFill/>
                </a:ln>
                <a:solidFill>
                  <a:srgbClr val="000000"/>
                </a:solidFill>
                <a:effectLst/>
                <a:uLnTx/>
                <a:uFillTx/>
                <a:latin typeface="Verdana"/>
                <a:ea typeface="Calibri" panose="020F0502020204030204" pitchFamily="34" charset="0"/>
                <a:cs typeface="Times New Roman" panose="02020603050405020304" pitchFamily="18" charset="0"/>
              </a:rPr>
              <a:t>. 2020;7:e000368; 12. </a:t>
            </a:r>
            <a:r>
              <a:rPr kumimoji="0" lang="en-US" sz="600" b="0" i="0" u="none" strike="noStrike" kern="1200" cap="none" spc="0" normalizeH="0" baseline="0" noProof="0" dirty="0">
                <a:ln>
                  <a:noFill/>
                </a:ln>
                <a:solidFill>
                  <a:srgbClr val="000000"/>
                </a:solidFill>
                <a:effectLst/>
                <a:uLnTx/>
                <a:uFillTx/>
                <a:latin typeface="Verdana"/>
                <a:ea typeface="Calibri" panose="020F0502020204030204" pitchFamily="34" charset="0"/>
                <a:cs typeface="Times New Roman" panose="02020603050405020304" pitchFamily="18" charset="0"/>
              </a:rPr>
              <a:t>Brady LM et al. </a:t>
            </a:r>
            <a:r>
              <a:rPr kumimoji="0" lang="en-US" sz="600" b="0" i="1" u="none" strike="noStrike" kern="1200" cap="none" spc="0" normalizeH="0" baseline="0" noProof="0" dirty="0" err="1">
                <a:ln>
                  <a:noFill/>
                </a:ln>
                <a:solidFill>
                  <a:srgbClr val="000000"/>
                </a:solidFill>
                <a:effectLst/>
                <a:uLnTx/>
                <a:uFillTx/>
                <a:latin typeface="Verdana"/>
                <a:ea typeface="Calibri" panose="020F0502020204030204" pitchFamily="34" charset="0"/>
                <a:cs typeface="Times New Roman" panose="02020603050405020304" pitchFamily="18" charset="0"/>
              </a:rPr>
              <a:t>Biochem</a:t>
            </a:r>
            <a:r>
              <a:rPr kumimoji="0" lang="en-US" sz="600" b="0" i="1" u="none" strike="noStrike" kern="1200" cap="none" spc="0" normalizeH="0" baseline="0" noProof="0" dirty="0">
                <a:ln>
                  <a:noFill/>
                </a:ln>
                <a:solidFill>
                  <a:srgbClr val="000000"/>
                </a:solidFill>
                <a:effectLst/>
                <a:uLnTx/>
                <a:uFillTx/>
                <a:latin typeface="Verdana"/>
                <a:ea typeface="Calibri" panose="020F0502020204030204" pitchFamily="34" charset="0"/>
                <a:cs typeface="Times New Roman" panose="02020603050405020304" pitchFamily="18" charset="0"/>
              </a:rPr>
              <a:t> </a:t>
            </a:r>
            <a:r>
              <a:rPr kumimoji="0" lang="en-US" sz="600" b="0" i="1" u="none" strike="noStrike" kern="1200" cap="none" spc="0" normalizeH="0" baseline="0" noProof="0" dirty="0" err="1">
                <a:ln>
                  <a:noFill/>
                </a:ln>
                <a:solidFill>
                  <a:srgbClr val="000000"/>
                </a:solidFill>
                <a:effectLst/>
                <a:uLnTx/>
                <a:uFillTx/>
                <a:latin typeface="Verdana"/>
                <a:ea typeface="Calibri" panose="020F0502020204030204" pitchFamily="34" charset="0"/>
                <a:cs typeface="Times New Roman" panose="02020603050405020304" pitchFamily="18" charset="0"/>
              </a:rPr>
              <a:t>Biophys</a:t>
            </a:r>
            <a:r>
              <a:rPr kumimoji="0" lang="en-US" sz="600" b="0" i="1" u="none" strike="noStrike" kern="1200" cap="none" spc="0" normalizeH="0" baseline="0" noProof="0" dirty="0">
                <a:ln>
                  <a:noFill/>
                </a:ln>
                <a:solidFill>
                  <a:srgbClr val="000000"/>
                </a:solidFill>
                <a:effectLst/>
                <a:uLnTx/>
                <a:uFillTx/>
                <a:latin typeface="Verdana"/>
                <a:ea typeface="Calibri" panose="020F0502020204030204" pitchFamily="34" charset="0"/>
                <a:cs typeface="Times New Roman" panose="02020603050405020304" pitchFamily="18" charset="0"/>
              </a:rPr>
              <a:t> Res </a:t>
            </a:r>
            <a:r>
              <a:rPr kumimoji="0" lang="en-US" sz="600" b="0" i="1" u="none" strike="noStrike" kern="1200" cap="none" spc="0" normalizeH="0" baseline="0" noProof="0" dirty="0" err="1">
                <a:ln>
                  <a:noFill/>
                </a:ln>
                <a:solidFill>
                  <a:srgbClr val="000000"/>
                </a:solidFill>
                <a:effectLst/>
                <a:uLnTx/>
                <a:uFillTx/>
                <a:latin typeface="Verdana"/>
                <a:ea typeface="Calibri" panose="020F0502020204030204" pitchFamily="34" charset="0"/>
                <a:cs typeface="Times New Roman" panose="02020603050405020304" pitchFamily="18" charset="0"/>
              </a:rPr>
              <a:t>Commun</a:t>
            </a:r>
            <a:r>
              <a:rPr kumimoji="0" lang="en-US" sz="600" b="0" i="1" u="none" strike="noStrike" kern="1200" cap="none" spc="0" normalizeH="0" baseline="0" noProof="0" dirty="0">
                <a:ln>
                  <a:noFill/>
                </a:ln>
                <a:solidFill>
                  <a:srgbClr val="000000"/>
                </a:solidFill>
                <a:effectLst/>
                <a:uLnTx/>
                <a:uFillTx/>
                <a:latin typeface="Verdana"/>
                <a:ea typeface="Calibri" panose="020F0502020204030204" pitchFamily="34" charset="0"/>
                <a:cs typeface="Times New Roman" panose="02020603050405020304" pitchFamily="18" charset="0"/>
              </a:rPr>
              <a:t>. </a:t>
            </a:r>
            <a:r>
              <a:rPr kumimoji="0" lang="en-US" sz="600" b="0" i="0" u="none" strike="noStrike" kern="1200" cap="none" spc="0" normalizeH="0" baseline="0" noProof="0" dirty="0">
                <a:ln>
                  <a:noFill/>
                </a:ln>
                <a:solidFill>
                  <a:srgbClr val="000000"/>
                </a:solidFill>
                <a:effectLst/>
                <a:uLnTx/>
                <a:uFillTx/>
                <a:latin typeface="Verdana"/>
                <a:ea typeface="Calibri" panose="020F0502020204030204" pitchFamily="34" charset="0"/>
                <a:cs typeface="Times New Roman" panose="02020603050405020304" pitchFamily="18" charset="0"/>
              </a:rPr>
              <a:t>1998;248:174–179; 13. </a:t>
            </a:r>
            <a:r>
              <a:rPr kumimoji="0" lang="en-GB" sz="600" b="0" i="0" u="none" strike="noStrike" kern="1200" cap="none" spc="0" normalizeH="0" baseline="0" noProof="0" dirty="0">
                <a:ln>
                  <a:noFill/>
                </a:ln>
                <a:solidFill>
                  <a:srgbClr val="000000"/>
                </a:solidFill>
                <a:effectLst/>
                <a:uLnTx/>
                <a:uFillTx/>
                <a:latin typeface="Verdana"/>
                <a:ea typeface="Calibri" panose="020F0502020204030204" pitchFamily="34" charset="0"/>
                <a:cs typeface="Times New Roman" panose="02020603050405020304" pitchFamily="18" charset="0"/>
              </a:rPr>
              <a:t>Dajani A et al. </a:t>
            </a:r>
            <a:r>
              <a:rPr kumimoji="0" lang="en-GB" sz="600" b="0" i="1" u="none" strike="noStrike" kern="1200" cap="none" spc="0" normalizeH="0" baseline="0" noProof="0" dirty="0">
                <a:ln>
                  <a:noFill/>
                </a:ln>
                <a:solidFill>
                  <a:srgbClr val="000000"/>
                </a:solidFill>
                <a:effectLst/>
                <a:uLnTx/>
                <a:uFillTx/>
                <a:latin typeface="Verdana"/>
                <a:ea typeface="Calibri" panose="020F0502020204030204" pitchFamily="34" charset="0"/>
                <a:cs typeface="Times New Roman" panose="02020603050405020304" pitchFamily="18" charset="0"/>
              </a:rPr>
              <a:t>Arab J Gastroenterol. </a:t>
            </a:r>
            <a:r>
              <a:rPr kumimoji="0" lang="en-GB" sz="600" b="0" i="0" u="none" strike="noStrike" kern="1200" cap="none" spc="0" normalizeH="0" baseline="0" noProof="0" dirty="0">
                <a:ln>
                  <a:noFill/>
                </a:ln>
                <a:solidFill>
                  <a:srgbClr val="000000"/>
                </a:solidFill>
                <a:effectLst/>
                <a:uLnTx/>
                <a:uFillTx/>
                <a:latin typeface="Verdana"/>
                <a:ea typeface="Calibri" panose="020F0502020204030204" pitchFamily="34" charset="0"/>
                <a:cs typeface="Times New Roman" panose="02020603050405020304" pitchFamily="18" charset="0"/>
              </a:rPr>
              <a:t>2015;16:99–104; 14. </a:t>
            </a:r>
            <a:r>
              <a:rPr kumimoji="0" lang="en-NZ" sz="600" b="0" i="0" u="none" strike="noStrike" kern="1200" cap="none" spc="0" normalizeH="0" baseline="0" noProof="0" dirty="0" err="1">
                <a:ln>
                  <a:noFill/>
                </a:ln>
                <a:solidFill>
                  <a:srgbClr val="000000"/>
                </a:solidFill>
                <a:effectLst/>
                <a:uLnTx/>
                <a:uFillTx/>
                <a:latin typeface="Verdana"/>
                <a:ea typeface="Calibri" panose="020F0502020204030204" pitchFamily="34" charset="0"/>
                <a:cs typeface="Times New Roman" panose="02020603050405020304" pitchFamily="18" charset="0"/>
              </a:rPr>
              <a:t>Ivashkin</a:t>
            </a:r>
            <a:r>
              <a:rPr kumimoji="0" lang="en-NZ" sz="600" b="0" i="0" u="none" strike="noStrike" kern="1200" cap="none" spc="0" normalizeH="0" baseline="0" noProof="0" dirty="0">
                <a:ln>
                  <a:noFill/>
                </a:ln>
                <a:solidFill>
                  <a:srgbClr val="000000"/>
                </a:solidFill>
                <a:effectLst/>
                <a:uLnTx/>
                <a:uFillTx/>
                <a:latin typeface="Verdana"/>
                <a:ea typeface="Calibri" panose="020F0502020204030204" pitchFamily="34" charset="0"/>
                <a:cs typeface="Times New Roman" panose="02020603050405020304" pitchFamily="18" charset="0"/>
              </a:rPr>
              <a:t> VT et al. </a:t>
            </a:r>
            <a:r>
              <a:rPr kumimoji="0" lang="en-NZ" sz="600" b="0" i="1" u="none" strike="noStrike" kern="1200" cap="none" spc="0" normalizeH="0" baseline="0" noProof="0" dirty="0">
                <a:ln>
                  <a:noFill/>
                </a:ln>
                <a:solidFill>
                  <a:srgbClr val="000000"/>
                </a:solidFill>
                <a:effectLst/>
                <a:uLnTx/>
                <a:uFillTx/>
                <a:latin typeface="Verdana"/>
                <a:ea typeface="Calibri" panose="020F0502020204030204" pitchFamily="34" charset="0"/>
                <a:cs typeface="Times New Roman" panose="02020603050405020304" pitchFamily="18" charset="0"/>
              </a:rPr>
              <a:t>Drugs Real World Outcomes</a:t>
            </a:r>
            <a:r>
              <a:rPr kumimoji="0" lang="en-NZ" sz="600" b="0" i="0" u="none" strike="noStrike" kern="1200" cap="none" spc="0" normalizeH="0" baseline="0" noProof="0" dirty="0">
                <a:ln>
                  <a:noFill/>
                </a:ln>
                <a:solidFill>
                  <a:srgbClr val="000000"/>
                </a:solidFill>
                <a:effectLst/>
                <a:uLnTx/>
                <a:uFillTx/>
                <a:latin typeface="Verdana"/>
                <a:ea typeface="Calibri" panose="020F0502020204030204" pitchFamily="34" charset="0"/>
                <a:cs typeface="Times New Roman" panose="02020603050405020304" pitchFamily="18" charset="0"/>
              </a:rPr>
              <a:t>. 2021;</a:t>
            </a:r>
            <a:r>
              <a:rPr kumimoji="0" lang="en-US" sz="600" b="0" i="0" u="none" strike="noStrike" kern="1200" cap="none" spc="0" normalizeH="0" baseline="0" noProof="0" dirty="0">
                <a:ln>
                  <a:noFill/>
                </a:ln>
                <a:solidFill>
                  <a:srgbClr val="000000"/>
                </a:solidFill>
                <a:effectLst/>
                <a:uLnTx/>
                <a:uFillTx/>
                <a:latin typeface="Verdana"/>
                <a:ea typeface="Calibri" panose="020F0502020204030204" pitchFamily="34" charset="0"/>
                <a:cs typeface="Times New Roman" panose="02020603050405020304" pitchFamily="18" charset="0"/>
              </a:rPr>
              <a:t>8:369–382.</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dirty="0">
                <a:ln>
                  <a:noFill/>
                </a:ln>
                <a:solidFill>
                  <a:srgbClr val="000000"/>
                </a:solidFill>
                <a:effectLst/>
                <a:uLnTx/>
                <a:uFillTx/>
                <a:latin typeface="Verdana"/>
                <a:ea typeface="Calibri" panose="020F0502020204030204" pitchFamily="34" charset="0"/>
                <a:cs typeface="Times New Roman" panose="02020603050405020304" pitchFamily="18" charset="0"/>
              </a:rPr>
              <a:t>ALT, alanine aminotransferase; ASH, alcoholic steatohepatitis; AST, aspartate aminotransferase; DILI, drug-induced liver injury; EPL, essential phospholipid; GGT, gamma </a:t>
            </a:r>
            <a:r>
              <a:rPr kumimoji="0" lang="en-US" sz="600" b="0" i="0" u="none" strike="noStrike" kern="1200" cap="none" spc="0" normalizeH="0" baseline="0" noProof="0" dirty="0" err="1">
                <a:ln>
                  <a:noFill/>
                </a:ln>
                <a:solidFill>
                  <a:srgbClr val="000000"/>
                </a:solidFill>
                <a:effectLst/>
                <a:uLnTx/>
                <a:uFillTx/>
                <a:latin typeface="Verdana"/>
                <a:ea typeface="Calibri" panose="020F0502020204030204" pitchFamily="34" charset="0"/>
                <a:cs typeface="Times New Roman" panose="02020603050405020304" pitchFamily="18" charset="0"/>
              </a:rPr>
              <a:t>glutamyltransferase</a:t>
            </a:r>
            <a:r>
              <a:rPr kumimoji="0" lang="en-US" sz="600" b="0" i="0" u="none" strike="noStrike" kern="1200" cap="none" spc="0" normalizeH="0" baseline="0" noProof="0" dirty="0">
                <a:ln>
                  <a:noFill/>
                </a:ln>
                <a:solidFill>
                  <a:srgbClr val="000000"/>
                </a:solidFill>
                <a:effectLst/>
                <a:uLnTx/>
                <a:uFillTx/>
                <a:latin typeface="Verdana"/>
                <a:ea typeface="Calibri" panose="020F0502020204030204" pitchFamily="34" charset="0"/>
                <a:cs typeface="Times New Roman" panose="02020603050405020304" pitchFamily="18" charset="0"/>
              </a:rPr>
              <a:t>; MAFLD, metabolic dysfunction-associated fatty liver disease; mRNA, messenger ribonucleic acid; NASH, non-alcoholic steatohepatitis; TGF, transforming growth factor; </a:t>
            </a:r>
            <a:endParaRPr kumimoji="0" lang="en-IN" sz="600" b="0" i="0" u="none" strike="noStrike" kern="1200" cap="none" spc="0" normalizeH="0" baseline="0" noProof="0" dirty="0">
              <a:ln>
                <a:noFill/>
              </a:ln>
              <a:solidFill>
                <a:srgbClr val="000000"/>
              </a:solidFill>
              <a:effectLst/>
              <a:uLnTx/>
              <a:uFillTx/>
              <a:latin typeface="Verdana"/>
              <a:ea typeface="Calibri" panose="020F0502020204030204" pitchFamily="34" charset="0"/>
              <a:cs typeface="Times New Roman" panose="02020603050405020304" pitchFamily="18" charset="0"/>
            </a:endParaRPr>
          </a:p>
        </p:txBody>
      </p:sp>
      <p:sp>
        <p:nvSpPr>
          <p:cNvPr id="250" name="Rectangle: Rounded Corners 249">
            <a:extLst>
              <a:ext uri="{FF2B5EF4-FFF2-40B4-BE49-F238E27FC236}">
                <a16:creationId xmlns:a16="http://schemas.microsoft.com/office/drawing/2014/main" id="{90DE29CB-D6F2-2931-0743-C18EB8C2C6A1}"/>
              </a:ext>
            </a:extLst>
          </p:cNvPr>
          <p:cNvSpPr>
            <a:spLocks/>
          </p:cNvSpPr>
          <p:nvPr/>
        </p:nvSpPr>
        <p:spPr>
          <a:xfrm>
            <a:off x="3347086" y="4970791"/>
            <a:ext cx="3980851" cy="1441097"/>
          </a:xfrm>
          <a:prstGeom prst="roundRect">
            <a:avLst>
              <a:gd name="adj" fmla="val 5723"/>
            </a:avLst>
          </a:prstGeom>
          <a:solidFill>
            <a:schemeClr val="accent2"/>
          </a:solidFill>
          <a:ln>
            <a:solidFill>
              <a:srgbClr val="7A00E6"/>
            </a:solidFill>
          </a:ln>
        </p:spPr>
        <p:style>
          <a:lnRef idx="1">
            <a:schemeClr val="accent1"/>
          </a:lnRef>
          <a:fillRef idx="0">
            <a:schemeClr val="accent1"/>
          </a:fillRef>
          <a:effectRef idx="0">
            <a:schemeClr val="accent1"/>
          </a:effectRef>
          <a:fontRef idx="minor">
            <a:schemeClr val="tx1"/>
          </a:fontRef>
        </p:style>
        <p:txBody>
          <a:bodyPr lIns="0" tIns="45720" rIns="0" rtlCol="0" anchor="ctr"/>
          <a:lstStyle/>
          <a:p>
            <a:pPr marL="0" marR="0" lvl="0" indent="0" algn="ctr" defTabSz="457200" rtl="0" eaLnBrk="1" fontAlgn="auto" latinLnBrk="0" hangingPunct="1">
              <a:lnSpc>
                <a:spcPct val="100000"/>
              </a:lnSpc>
              <a:spcBef>
                <a:spcPts val="300"/>
              </a:spcBef>
              <a:spcAft>
                <a:spcPts val="30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Verdana"/>
                <a:ea typeface="Calibri" panose="020F0502020204030204" pitchFamily="34" charset="0"/>
                <a:cs typeface="Calibri" panose="020F0502020204030204" pitchFamily="34" charset="0"/>
              </a:rPr>
              <a:t>Improve cellular membrane fluidity</a:t>
            </a:r>
            <a:r>
              <a:rPr kumimoji="0" lang="en-US" sz="1400" b="0" i="0" u="none" strike="noStrike" kern="1200" cap="none" spc="0" normalizeH="0" baseline="30000" noProof="0" dirty="0">
                <a:ln>
                  <a:noFill/>
                </a:ln>
                <a:solidFill>
                  <a:srgbClr val="FFFFFF"/>
                </a:solidFill>
                <a:effectLst/>
                <a:uLnTx/>
                <a:uFillTx/>
                <a:latin typeface="Verdana"/>
                <a:ea typeface="Calibri" panose="020F0502020204030204" pitchFamily="34" charset="0"/>
                <a:cs typeface="Calibri" panose="020F0502020204030204" pitchFamily="34" charset="0"/>
              </a:rPr>
              <a:t>10</a:t>
            </a:r>
            <a:endParaRPr kumimoji="0" lang="en-IN" sz="1400" b="0" i="0" u="none" strike="noStrike" kern="1200" cap="none" spc="0" normalizeH="0" baseline="0" noProof="0" dirty="0">
              <a:ln>
                <a:noFill/>
              </a:ln>
              <a:solidFill>
                <a:srgbClr val="FFFFFF"/>
              </a:solidFill>
              <a:effectLst/>
              <a:uLnTx/>
              <a:uFillTx/>
              <a:latin typeface="Verdana"/>
              <a:ea typeface="Calibri" panose="020F0502020204030204" pitchFamily="34" charset="0"/>
              <a:cs typeface="Times New Roman" panose="02020603050405020304" pitchFamily="18" charset="0"/>
            </a:endParaRPr>
          </a:p>
          <a:p>
            <a:pPr marL="0" marR="0" lvl="0" indent="0" algn="ctr" defTabSz="457200" rtl="0" eaLnBrk="1" fontAlgn="auto" latinLnBrk="0" hangingPunct="1">
              <a:lnSpc>
                <a:spcPct val="100000"/>
              </a:lnSpc>
              <a:spcBef>
                <a:spcPts val="300"/>
              </a:spcBef>
              <a:spcAft>
                <a:spcPts val="30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Verdana"/>
                <a:ea typeface="Calibri" panose="020F0502020204030204" pitchFamily="34" charset="0"/>
                <a:cs typeface="Calibri" panose="020F0502020204030204" pitchFamily="34" charset="0"/>
              </a:rPr>
              <a:t>Act as anti-</a:t>
            </a:r>
            <a:r>
              <a:rPr kumimoji="0" lang="en-US" sz="1400" b="0" i="0" u="none" strike="noStrike" kern="1200" cap="none" spc="0" normalizeH="0" baseline="0" noProof="0" dirty="0" err="1">
                <a:ln>
                  <a:noFill/>
                </a:ln>
                <a:solidFill>
                  <a:srgbClr val="FFFFFF"/>
                </a:solidFill>
                <a:effectLst/>
                <a:uLnTx/>
                <a:uFillTx/>
                <a:latin typeface="Verdana"/>
                <a:ea typeface="Calibri" panose="020F0502020204030204" pitchFamily="34" charset="0"/>
                <a:cs typeface="Calibri" panose="020F0502020204030204" pitchFamily="34" charset="0"/>
              </a:rPr>
              <a:t>fibrogenic</a:t>
            </a:r>
            <a:r>
              <a:rPr kumimoji="0" lang="en-US" sz="1400" b="0" i="0" u="none" strike="noStrike" kern="1200" cap="none" spc="0" normalizeH="0" baseline="0" noProof="0" dirty="0">
                <a:ln>
                  <a:noFill/>
                </a:ln>
                <a:solidFill>
                  <a:srgbClr val="FFFFFF"/>
                </a:solidFill>
                <a:effectLst/>
                <a:uLnTx/>
                <a:uFillTx/>
                <a:latin typeface="Verdana"/>
                <a:ea typeface="Calibri" panose="020F0502020204030204" pitchFamily="34" charset="0"/>
                <a:cs typeface="Calibri" panose="020F0502020204030204" pitchFamily="34" charset="0"/>
              </a:rPr>
              <a:t> agent</a:t>
            </a:r>
            <a:r>
              <a:rPr kumimoji="0" lang="en-US" sz="1400" b="0" i="0" u="none" strike="noStrike" kern="1200" cap="none" spc="0" normalizeH="0" baseline="30000" noProof="0" dirty="0">
                <a:ln>
                  <a:noFill/>
                </a:ln>
                <a:solidFill>
                  <a:srgbClr val="FFFFFF"/>
                </a:solidFill>
                <a:effectLst/>
                <a:uLnTx/>
                <a:uFillTx/>
                <a:latin typeface="Verdana"/>
                <a:ea typeface="Calibri" panose="020F0502020204030204" pitchFamily="34" charset="0"/>
                <a:cs typeface="Calibri" panose="020F0502020204030204" pitchFamily="34" charset="0"/>
              </a:rPr>
              <a:t>1</a:t>
            </a:r>
            <a:endParaRPr kumimoji="0" lang="en-IN" sz="1400" b="0" i="0" u="none" strike="noStrike" kern="1200" cap="none" spc="0" normalizeH="0" baseline="0" noProof="0" dirty="0">
              <a:ln>
                <a:noFill/>
              </a:ln>
              <a:solidFill>
                <a:srgbClr val="FFFFFF"/>
              </a:solidFill>
              <a:effectLst/>
              <a:uLnTx/>
              <a:uFillTx/>
              <a:latin typeface="Verdana"/>
              <a:ea typeface="Calibri" panose="020F0502020204030204" pitchFamily="34" charset="0"/>
              <a:cs typeface="Times New Roman" panose="02020603050405020304" pitchFamily="18" charset="0"/>
            </a:endParaRPr>
          </a:p>
          <a:p>
            <a:pPr marL="0" marR="0" lvl="0" indent="0" algn="ctr" defTabSz="457200" rtl="0" eaLnBrk="1" fontAlgn="auto" latinLnBrk="0" hangingPunct="1">
              <a:lnSpc>
                <a:spcPct val="100000"/>
              </a:lnSpc>
              <a:spcBef>
                <a:spcPts val="300"/>
              </a:spcBef>
              <a:spcAft>
                <a:spcPts val="30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Verdana"/>
                <a:ea typeface="Calibri" panose="020F0502020204030204" pitchFamily="34" charset="0"/>
                <a:cs typeface="Calibri" panose="020F0502020204030204" pitchFamily="34" charset="0"/>
              </a:rPr>
              <a:t>Regulate abnormal liver enzyme and lipid levels</a:t>
            </a:r>
            <a:r>
              <a:rPr kumimoji="0" lang="en-US" sz="1400" b="0" i="0" u="none" strike="noStrike" kern="1200" cap="none" spc="0" normalizeH="0" baseline="30000" noProof="0" dirty="0">
                <a:ln>
                  <a:noFill/>
                </a:ln>
                <a:solidFill>
                  <a:srgbClr val="FFFFFF"/>
                </a:solidFill>
                <a:effectLst/>
                <a:uLnTx/>
                <a:uFillTx/>
                <a:latin typeface="Verdana"/>
                <a:ea typeface="Calibri" panose="020F0502020204030204" pitchFamily="34" charset="0"/>
                <a:cs typeface="Calibri" panose="020F0502020204030204" pitchFamily="34" charset="0"/>
              </a:rPr>
              <a:t>11</a:t>
            </a:r>
            <a:endParaRPr kumimoji="0" lang="en-IN" sz="1400" b="0" i="0" u="none" strike="noStrike" kern="1200" cap="none" spc="0" normalizeH="0" baseline="0" noProof="0" dirty="0">
              <a:ln>
                <a:noFill/>
              </a:ln>
              <a:solidFill>
                <a:srgbClr val="FFFFFF"/>
              </a:solidFill>
              <a:effectLst/>
              <a:uLnTx/>
              <a:uFillTx/>
              <a:latin typeface="Verdana"/>
              <a:ea typeface="Calibri" panose="020F0502020204030204" pitchFamily="34" charset="0"/>
              <a:cs typeface="Times New Roman" panose="02020603050405020304" pitchFamily="18" charset="0"/>
            </a:endParaRPr>
          </a:p>
          <a:p>
            <a:pPr marL="0" marR="0" lvl="0" indent="0" algn="ctr" defTabSz="457200" rtl="0" eaLnBrk="1" fontAlgn="auto" latinLnBrk="0" hangingPunct="1">
              <a:lnSpc>
                <a:spcPct val="100000"/>
              </a:lnSpc>
              <a:spcBef>
                <a:spcPts val="300"/>
              </a:spcBef>
              <a:spcAft>
                <a:spcPts val="30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Verdana"/>
                <a:ea typeface="Calibri" panose="020F0502020204030204" pitchFamily="34" charset="0"/>
                <a:cs typeface="Calibri" panose="020F0502020204030204" pitchFamily="34" charset="0"/>
              </a:rPr>
              <a:t>Increase collagen breakdown</a:t>
            </a:r>
            <a:r>
              <a:rPr kumimoji="0" lang="en-US" sz="1400" b="0" i="0" u="none" strike="noStrike" kern="1200" cap="none" spc="0" normalizeH="0" baseline="30000" noProof="0" dirty="0">
                <a:ln>
                  <a:noFill/>
                </a:ln>
                <a:solidFill>
                  <a:srgbClr val="FFFFFF"/>
                </a:solidFill>
                <a:effectLst/>
                <a:uLnTx/>
                <a:uFillTx/>
                <a:latin typeface="Verdana"/>
                <a:ea typeface="Calibri" panose="020F0502020204030204" pitchFamily="34" charset="0"/>
                <a:cs typeface="Calibri" panose="020F0502020204030204" pitchFamily="34" charset="0"/>
              </a:rPr>
              <a:t>12</a:t>
            </a:r>
            <a:endParaRPr kumimoji="0" lang="en-IN" sz="1400" b="0" i="0" u="none" strike="noStrike" kern="1200" cap="none" spc="0" normalizeH="0" baseline="0" noProof="0" dirty="0">
              <a:ln>
                <a:noFill/>
              </a:ln>
              <a:solidFill>
                <a:srgbClr val="FFFFFF"/>
              </a:solidFill>
              <a:effectLst/>
              <a:uLnTx/>
              <a:uFillTx/>
              <a:latin typeface="Verdana"/>
              <a:ea typeface="Calibri" panose="020F0502020204030204" pitchFamily="34" charset="0"/>
              <a:cs typeface="Times New Roman" panose="02020603050405020304" pitchFamily="18" charset="0"/>
            </a:endParaRPr>
          </a:p>
        </p:txBody>
      </p:sp>
      <p:grpSp>
        <p:nvGrpSpPr>
          <p:cNvPr id="222" name="Group 221">
            <a:extLst>
              <a:ext uri="{FF2B5EF4-FFF2-40B4-BE49-F238E27FC236}">
                <a16:creationId xmlns:a16="http://schemas.microsoft.com/office/drawing/2014/main" id="{DF91963A-8934-4F64-9474-0B44651E1BD8}"/>
              </a:ext>
            </a:extLst>
          </p:cNvPr>
          <p:cNvGrpSpPr/>
          <p:nvPr/>
        </p:nvGrpSpPr>
        <p:grpSpPr>
          <a:xfrm>
            <a:off x="3408768" y="4362023"/>
            <a:ext cx="3874894" cy="544156"/>
            <a:chOff x="3509108" y="4346130"/>
            <a:chExt cx="3874894" cy="544156"/>
          </a:xfrm>
        </p:grpSpPr>
        <p:sp>
          <p:nvSpPr>
            <p:cNvPr id="43" name="Rectangle: Rounded Corners 42">
              <a:extLst>
                <a:ext uri="{FF2B5EF4-FFF2-40B4-BE49-F238E27FC236}">
                  <a16:creationId xmlns:a16="http://schemas.microsoft.com/office/drawing/2014/main" id="{A1E17C6B-4347-E35C-97A3-ECCAD33081B2}"/>
                </a:ext>
              </a:extLst>
            </p:cNvPr>
            <p:cNvSpPr>
              <a:spLocks/>
            </p:cNvSpPr>
            <p:nvPr/>
          </p:nvSpPr>
          <p:spPr>
            <a:xfrm>
              <a:off x="3509108" y="4346130"/>
              <a:ext cx="3874894" cy="383438"/>
            </a:xfrm>
            <a:prstGeom prst="roundRect">
              <a:avLst/>
            </a:prstGeom>
            <a:noFill/>
            <a:ln>
              <a:solidFill>
                <a:srgbClr val="7A00E6"/>
              </a:solidFill>
            </a:ln>
          </p:spPr>
          <p:style>
            <a:lnRef idx="1">
              <a:schemeClr val="accent1"/>
            </a:lnRef>
            <a:fillRef idx="0">
              <a:schemeClr val="accent1"/>
            </a:fillRef>
            <a:effectRef idx="0">
              <a:schemeClr val="accent1"/>
            </a:effectRef>
            <a:fontRef idx="minor">
              <a:schemeClr val="tx1"/>
            </a:fontRef>
          </p:style>
          <p:txBody>
            <a:bodyPr lIns="0" tIns="45720" rIns="0" rtlCol="0" anchor="ctr"/>
            <a:lstStyle/>
            <a:p>
              <a:pPr marL="0" marR="0" lvl="0" indent="0" algn="ctr" defTabSz="457200" rtl="0" eaLnBrk="1" fontAlgn="auto" latinLnBrk="0" hangingPunct="1">
                <a:lnSpc>
                  <a:spcPct val="100000"/>
                </a:lnSpc>
                <a:spcBef>
                  <a:spcPts val="0"/>
                </a:spcBef>
                <a:spcAft>
                  <a:spcPts val="600"/>
                </a:spcAft>
                <a:buClrTx/>
                <a:buSzTx/>
                <a:buFontTx/>
                <a:buNone/>
                <a:tabLst/>
                <a:defRPr/>
              </a:pPr>
              <a:r>
                <a:rPr kumimoji="0" lang="en-US" sz="1400" b="0" i="0" u="none" strike="noStrike" kern="1200" cap="none" spc="0" normalizeH="0" baseline="0" noProof="0" dirty="0">
                  <a:ln>
                    <a:noFill/>
                  </a:ln>
                  <a:effectLst/>
                  <a:uLnTx/>
                  <a:uFillTx/>
                  <a:latin typeface="Verdana"/>
                  <a:ea typeface="+mn-ea"/>
                  <a:cs typeface="Calibri" panose="020F0502020204030204" pitchFamily="34" charset="0"/>
                </a:rPr>
                <a:t>Liver supporting agents (EPLs)</a:t>
              </a:r>
              <a:r>
                <a:rPr lang="en-US" sz="1400" baseline="30000" dirty="0">
                  <a:latin typeface="Verdana"/>
                  <a:cs typeface="Calibri" panose="020F0502020204030204" pitchFamily="34" charset="0"/>
                </a:rPr>
                <a:t>8,9</a:t>
              </a:r>
              <a:r>
                <a:rPr kumimoji="0" lang="en-US" sz="1400" b="0" i="0" u="none" strike="noStrike" kern="1200" cap="none" spc="0" normalizeH="0" baseline="0" noProof="0" dirty="0">
                  <a:ln>
                    <a:noFill/>
                  </a:ln>
                  <a:effectLst/>
                  <a:uLnTx/>
                  <a:uFillTx/>
                  <a:latin typeface="Verdana"/>
                  <a:ea typeface="+mn-ea"/>
                  <a:cs typeface="Calibri" panose="020F0502020204030204" pitchFamily="34" charset="0"/>
                </a:rPr>
                <a:t> </a:t>
              </a:r>
            </a:p>
          </p:txBody>
        </p:sp>
        <p:sp>
          <p:nvSpPr>
            <p:cNvPr id="494" name="Arrow: Pentagon 493">
              <a:extLst>
                <a:ext uri="{FF2B5EF4-FFF2-40B4-BE49-F238E27FC236}">
                  <a16:creationId xmlns:a16="http://schemas.microsoft.com/office/drawing/2014/main" id="{D0808FD8-75C9-2761-697C-92BDB223F5CA}"/>
                </a:ext>
              </a:extLst>
            </p:cNvPr>
            <p:cNvSpPr/>
            <p:nvPr/>
          </p:nvSpPr>
          <p:spPr>
            <a:xfrm rot="5400000">
              <a:off x="5364857" y="4680865"/>
              <a:ext cx="158588" cy="260253"/>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pSp>
      <p:sp>
        <p:nvSpPr>
          <p:cNvPr id="44" name="Rectangle: Rounded Corners 43">
            <a:extLst>
              <a:ext uri="{FF2B5EF4-FFF2-40B4-BE49-F238E27FC236}">
                <a16:creationId xmlns:a16="http://schemas.microsoft.com/office/drawing/2014/main" id="{160E4A4C-EC0D-1AE0-C448-6A35DCC556DC}"/>
              </a:ext>
            </a:extLst>
          </p:cNvPr>
          <p:cNvSpPr/>
          <p:nvPr/>
        </p:nvSpPr>
        <p:spPr>
          <a:xfrm>
            <a:off x="5438313" y="3133271"/>
            <a:ext cx="1896119" cy="497368"/>
          </a:xfrm>
          <a:prstGeom prst="roundRect">
            <a:avLst/>
          </a:prstGeom>
          <a:solidFill>
            <a:schemeClr val="tx2"/>
          </a:solidFill>
          <a:ln>
            <a:noFill/>
          </a:ln>
        </p:spPr>
        <p:style>
          <a:lnRef idx="2">
            <a:schemeClr val="accent2"/>
          </a:lnRef>
          <a:fillRef idx="1">
            <a:schemeClr val="lt1"/>
          </a:fillRef>
          <a:effectRef idx="0">
            <a:schemeClr val="accent2"/>
          </a:effectRef>
          <a:fontRef idx="minor">
            <a:schemeClr val="dk1"/>
          </a:fontRef>
        </p:style>
        <p:txBody>
          <a:bodyPr wrap="square" lIns="457200" tIns="0" rIns="18288" bIns="0" rtlCol="0" anchor="ctr">
            <a:no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Verdana"/>
                <a:ea typeface="+mn-ea"/>
                <a:cs typeface="+mn-cs"/>
              </a:rPr>
              <a:t>Insulin</a:t>
            </a:r>
          </a:p>
          <a:p>
            <a:pPr marL="0" marR="0" lvl="0" indent="0"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Verdana"/>
                <a:ea typeface="+mn-ea"/>
                <a:cs typeface="+mn-cs"/>
              </a:rPr>
              <a:t>sensitizers</a:t>
            </a:r>
            <a:r>
              <a:rPr kumimoji="0" lang="en-US" sz="1200" b="0" i="0" u="none" strike="noStrike" kern="1200" cap="none" spc="0" normalizeH="0" baseline="30000" noProof="0" dirty="0">
                <a:ln>
                  <a:noFill/>
                </a:ln>
                <a:solidFill>
                  <a:srgbClr val="000000"/>
                </a:solidFill>
                <a:effectLst/>
                <a:uLnTx/>
                <a:uFillTx/>
                <a:latin typeface="Verdana"/>
                <a:ea typeface="+mn-ea"/>
                <a:cs typeface="+mn-cs"/>
              </a:rPr>
              <a:t>4</a:t>
            </a:r>
          </a:p>
        </p:txBody>
      </p:sp>
      <p:sp>
        <p:nvSpPr>
          <p:cNvPr id="46" name="Rectangle: Rounded Corners 45">
            <a:extLst>
              <a:ext uri="{FF2B5EF4-FFF2-40B4-BE49-F238E27FC236}">
                <a16:creationId xmlns:a16="http://schemas.microsoft.com/office/drawing/2014/main" id="{B1F13A89-DA31-3333-7890-64692267028B}"/>
              </a:ext>
            </a:extLst>
          </p:cNvPr>
          <p:cNvSpPr>
            <a:spLocks/>
          </p:cNvSpPr>
          <p:nvPr/>
        </p:nvSpPr>
        <p:spPr>
          <a:xfrm>
            <a:off x="3459568" y="3713484"/>
            <a:ext cx="1896119" cy="497368"/>
          </a:xfrm>
          <a:prstGeom prst="roundRect">
            <a:avLst/>
          </a:prstGeom>
          <a:solidFill>
            <a:schemeClr val="tx2"/>
          </a:solidFill>
          <a:ln>
            <a:noFill/>
          </a:ln>
        </p:spPr>
        <p:style>
          <a:lnRef idx="2">
            <a:schemeClr val="accent2"/>
          </a:lnRef>
          <a:fillRef idx="1">
            <a:schemeClr val="lt1"/>
          </a:fillRef>
          <a:effectRef idx="0">
            <a:schemeClr val="accent2"/>
          </a:effectRef>
          <a:fontRef idx="minor">
            <a:schemeClr val="dk1"/>
          </a:fontRef>
        </p:style>
        <p:txBody>
          <a:bodyPr wrap="square" lIns="457200" tIns="0" rIns="18288" bIns="0" rtlCol="0" anchor="ctr">
            <a:no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Verdana"/>
                <a:ea typeface="+mn-ea"/>
                <a:cs typeface="+mn-cs"/>
              </a:rPr>
              <a:t>Lipid-lowering agents</a:t>
            </a:r>
            <a:r>
              <a:rPr kumimoji="0" lang="en-US" sz="1200" b="0" i="0" u="none" strike="noStrike" kern="1200" cap="none" spc="0" normalizeH="0" baseline="30000" noProof="0" dirty="0">
                <a:ln>
                  <a:noFill/>
                </a:ln>
                <a:solidFill>
                  <a:srgbClr val="000000"/>
                </a:solidFill>
                <a:effectLst/>
                <a:uLnTx/>
                <a:uFillTx/>
                <a:latin typeface="Verdana"/>
                <a:ea typeface="+mn-ea"/>
                <a:cs typeface="+mn-cs"/>
              </a:rPr>
              <a:t>5</a:t>
            </a:r>
          </a:p>
        </p:txBody>
      </p:sp>
      <p:sp>
        <p:nvSpPr>
          <p:cNvPr id="47" name="Rectangle: Rounded Corners 46">
            <a:extLst>
              <a:ext uri="{FF2B5EF4-FFF2-40B4-BE49-F238E27FC236}">
                <a16:creationId xmlns:a16="http://schemas.microsoft.com/office/drawing/2014/main" id="{1A22B262-267E-7481-BC38-CB4AB853A7DD}"/>
              </a:ext>
            </a:extLst>
          </p:cNvPr>
          <p:cNvSpPr>
            <a:spLocks/>
          </p:cNvSpPr>
          <p:nvPr/>
        </p:nvSpPr>
        <p:spPr>
          <a:xfrm>
            <a:off x="5438313" y="3713484"/>
            <a:ext cx="1896119" cy="497368"/>
          </a:xfrm>
          <a:prstGeom prst="roundRect">
            <a:avLst/>
          </a:prstGeom>
          <a:solidFill>
            <a:schemeClr val="tx2"/>
          </a:solidFill>
          <a:ln>
            <a:noFill/>
          </a:ln>
        </p:spPr>
        <p:style>
          <a:lnRef idx="2">
            <a:schemeClr val="accent2"/>
          </a:lnRef>
          <a:fillRef idx="1">
            <a:schemeClr val="lt1"/>
          </a:fillRef>
          <a:effectRef idx="0">
            <a:schemeClr val="accent2"/>
          </a:effectRef>
          <a:fontRef idx="minor">
            <a:schemeClr val="dk1"/>
          </a:fontRef>
        </p:style>
        <p:txBody>
          <a:bodyPr wrap="square" lIns="457200" tIns="0" rIns="18288" bIns="0" rtlCol="0" anchor="ctr">
            <a:no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Verdana"/>
                <a:ea typeface="+mn-ea"/>
                <a:cs typeface="+mn-cs"/>
              </a:rPr>
              <a:t>Vitamin E</a:t>
            </a:r>
            <a:r>
              <a:rPr lang="en-US" sz="1200" baseline="30000" dirty="0">
                <a:solidFill>
                  <a:srgbClr val="000000"/>
                </a:solidFill>
                <a:latin typeface="Verdana"/>
              </a:rPr>
              <a:t>6</a:t>
            </a:r>
            <a:br>
              <a:rPr lang="en-US" sz="1200" baseline="30000" dirty="0">
                <a:solidFill>
                  <a:srgbClr val="000000"/>
                </a:solidFill>
                <a:latin typeface="Verdana"/>
              </a:rPr>
            </a:br>
            <a:r>
              <a:rPr kumimoji="0" lang="en-US" sz="1200" b="0" i="0" u="none" strike="noStrike" kern="1200" cap="none" spc="0" normalizeH="0" baseline="0" noProof="0" dirty="0">
                <a:ln>
                  <a:noFill/>
                </a:ln>
                <a:solidFill>
                  <a:srgbClr val="000000"/>
                </a:solidFill>
                <a:effectLst/>
                <a:uLnTx/>
                <a:uFillTx/>
                <a:latin typeface="Verdana"/>
                <a:ea typeface="+mn-ea"/>
                <a:cs typeface="+mn-cs"/>
              </a:rPr>
              <a:t>and D</a:t>
            </a:r>
            <a:r>
              <a:rPr lang="en-US" sz="1200" baseline="30000" dirty="0">
                <a:solidFill>
                  <a:srgbClr val="000000"/>
                </a:solidFill>
                <a:latin typeface="Verdana"/>
              </a:rPr>
              <a:t>7</a:t>
            </a:r>
            <a:endParaRPr kumimoji="0" lang="en-US" sz="1200" b="0" i="0" u="none" strike="noStrike" kern="1200" cap="none" spc="0" normalizeH="0" baseline="30000" noProof="0" dirty="0">
              <a:ln>
                <a:noFill/>
              </a:ln>
              <a:solidFill>
                <a:srgbClr val="000000"/>
              </a:solidFill>
              <a:effectLst/>
              <a:uLnTx/>
              <a:uFillTx/>
              <a:latin typeface="Verdana"/>
              <a:ea typeface="+mn-ea"/>
              <a:cs typeface="+mn-cs"/>
            </a:endParaRPr>
          </a:p>
        </p:txBody>
      </p:sp>
      <p:pic>
        <p:nvPicPr>
          <p:cNvPr id="48" name="Graphic 47">
            <a:extLst>
              <a:ext uri="{FF2B5EF4-FFF2-40B4-BE49-F238E27FC236}">
                <a16:creationId xmlns:a16="http://schemas.microsoft.com/office/drawing/2014/main" id="{252F6FA0-41D4-3829-4ECE-4EDD368EF757}"/>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5530458" y="3837472"/>
            <a:ext cx="262734" cy="253010"/>
          </a:xfrm>
          <a:prstGeom prst="rect">
            <a:avLst/>
          </a:prstGeom>
        </p:spPr>
      </p:pic>
      <p:pic>
        <p:nvPicPr>
          <p:cNvPr id="498" name="Graphic 497">
            <a:extLst>
              <a:ext uri="{FF2B5EF4-FFF2-40B4-BE49-F238E27FC236}">
                <a16:creationId xmlns:a16="http://schemas.microsoft.com/office/drawing/2014/main" id="{05B99EF9-3835-3378-E67A-A9D451D4456A}"/>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5519069" y="3239449"/>
            <a:ext cx="264392" cy="264392"/>
          </a:xfrm>
          <a:prstGeom prst="rect">
            <a:avLst/>
          </a:prstGeom>
        </p:spPr>
      </p:pic>
      <p:pic>
        <p:nvPicPr>
          <p:cNvPr id="500" name="Graphic 499">
            <a:extLst>
              <a:ext uri="{FF2B5EF4-FFF2-40B4-BE49-F238E27FC236}">
                <a16:creationId xmlns:a16="http://schemas.microsoft.com/office/drawing/2014/main" id="{E13EDD7C-5210-0AFB-FBD4-09C0CB3F9E41}"/>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3559076" y="3223969"/>
            <a:ext cx="290831" cy="290831"/>
          </a:xfrm>
          <a:prstGeom prst="rect">
            <a:avLst/>
          </a:prstGeom>
        </p:spPr>
      </p:pic>
      <p:pic>
        <p:nvPicPr>
          <p:cNvPr id="502" name="Graphic 501">
            <a:extLst>
              <a:ext uri="{FF2B5EF4-FFF2-40B4-BE49-F238E27FC236}">
                <a16:creationId xmlns:a16="http://schemas.microsoft.com/office/drawing/2014/main" id="{7EA8E846-21AF-1921-9F25-FAE25A6339C5}"/>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3453420" y="3802211"/>
            <a:ext cx="319914" cy="319914"/>
          </a:xfrm>
          <a:prstGeom prst="rect">
            <a:avLst/>
          </a:prstGeom>
        </p:spPr>
      </p:pic>
      <p:grpSp>
        <p:nvGrpSpPr>
          <p:cNvPr id="2" name="Group 1">
            <a:extLst>
              <a:ext uri="{FF2B5EF4-FFF2-40B4-BE49-F238E27FC236}">
                <a16:creationId xmlns:a16="http://schemas.microsoft.com/office/drawing/2014/main" id="{6238C92E-6CC3-4EB8-0881-F08E342E5162}"/>
              </a:ext>
            </a:extLst>
          </p:cNvPr>
          <p:cNvGrpSpPr/>
          <p:nvPr/>
        </p:nvGrpSpPr>
        <p:grpSpPr>
          <a:xfrm>
            <a:off x="226744" y="3282423"/>
            <a:ext cx="2975229" cy="2926081"/>
            <a:chOff x="257836" y="3339169"/>
            <a:chExt cx="2687179" cy="2533821"/>
          </a:xfrm>
        </p:grpSpPr>
        <p:sp>
          <p:nvSpPr>
            <p:cNvPr id="3" name="Freeform: Shape 2">
              <a:extLst>
                <a:ext uri="{FF2B5EF4-FFF2-40B4-BE49-F238E27FC236}">
                  <a16:creationId xmlns:a16="http://schemas.microsoft.com/office/drawing/2014/main" id="{890B5938-D3D2-02D1-1437-6771BB3D04DD}"/>
                </a:ext>
              </a:extLst>
            </p:cNvPr>
            <p:cNvSpPr/>
            <p:nvPr/>
          </p:nvSpPr>
          <p:spPr>
            <a:xfrm rot="10800000" flipH="1">
              <a:off x="257836" y="3339169"/>
              <a:ext cx="2568655" cy="2533821"/>
            </a:xfrm>
            <a:custGeom>
              <a:avLst/>
              <a:gdLst>
                <a:gd name="connsiteX0" fmla="*/ 2861032 w 2861031"/>
                <a:gd name="connsiteY0" fmla="*/ 1430516 h 2861031"/>
                <a:gd name="connsiteX1" fmla="*/ 1430516 w 2861031"/>
                <a:gd name="connsiteY1" fmla="*/ 2861032 h 2861031"/>
                <a:gd name="connsiteX2" fmla="*/ 0 w 2861031"/>
                <a:gd name="connsiteY2" fmla="*/ 1430516 h 2861031"/>
                <a:gd name="connsiteX3" fmla="*/ 1430516 w 2861031"/>
                <a:gd name="connsiteY3" fmla="*/ 0 h 2861031"/>
                <a:gd name="connsiteX4" fmla="*/ 2861032 w 2861031"/>
                <a:gd name="connsiteY4" fmla="*/ 1430516 h 2861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1031" h="2861031">
                  <a:moveTo>
                    <a:pt x="2861032" y="1430516"/>
                  </a:moveTo>
                  <a:cubicBezTo>
                    <a:pt x="2861032" y="2220568"/>
                    <a:pt x="2220568" y="2861032"/>
                    <a:pt x="1430516" y="2861032"/>
                  </a:cubicBezTo>
                  <a:cubicBezTo>
                    <a:pt x="640464" y="2861032"/>
                    <a:pt x="0" y="2220568"/>
                    <a:pt x="0" y="1430516"/>
                  </a:cubicBezTo>
                  <a:cubicBezTo>
                    <a:pt x="0" y="640464"/>
                    <a:pt x="640464" y="0"/>
                    <a:pt x="1430516" y="0"/>
                  </a:cubicBezTo>
                  <a:cubicBezTo>
                    <a:pt x="2220568" y="0"/>
                    <a:pt x="2861032" y="640464"/>
                    <a:pt x="2861032" y="1430516"/>
                  </a:cubicBezTo>
                  <a:close/>
                </a:path>
              </a:pathLst>
            </a:custGeom>
            <a:solidFill>
              <a:schemeClr val="tx2"/>
            </a:solidFill>
            <a:ln w="0" cap="flat">
              <a:solidFill>
                <a:schemeClr val="tx2"/>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Verdana"/>
                <a:ea typeface="+mn-ea"/>
                <a:cs typeface="+mn-cs"/>
              </a:endParaRPr>
            </a:p>
          </p:txBody>
        </p:sp>
        <p:sp>
          <p:nvSpPr>
            <p:cNvPr id="9" name="Freeform: Shape 8">
              <a:extLst>
                <a:ext uri="{FF2B5EF4-FFF2-40B4-BE49-F238E27FC236}">
                  <a16:creationId xmlns:a16="http://schemas.microsoft.com/office/drawing/2014/main" id="{BA977488-C9EF-EA92-13BB-730941A54303}"/>
                </a:ext>
              </a:extLst>
            </p:cNvPr>
            <p:cNvSpPr/>
            <p:nvPr/>
          </p:nvSpPr>
          <p:spPr>
            <a:xfrm rot="10800000" flipH="1">
              <a:off x="955855" y="3339229"/>
              <a:ext cx="1989160" cy="2466640"/>
            </a:xfrm>
            <a:custGeom>
              <a:avLst/>
              <a:gdLst>
                <a:gd name="connsiteX0" fmla="*/ 2112205 w 2112204"/>
                <a:gd name="connsiteY0" fmla="*/ 1354693 h 2785174"/>
                <a:gd name="connsiteX1" fmla="*/ 1142374 w 2112204"/>
                <a:gd name="connsiteY1" fmla="*/ 0 h 2785174"/>
                <a:gd name="connsiteX2" fmla="*/ 1316632 w 2112204"/>
                <a:gd name="connsiteY2" fmla="*/ 192293 h 2785174"/>
                <a:gd name="connsiteX3" fmla="*/ 1400165 w 2112204"/>
                <a:gd name="connsiteY3" fmla="*/ 849953 h 2785174"/>
                <a:gd name="connsiteX4" fmla="*/ 1182058 w 2112204"/>
                <a:gd name="connsiteY4" fmla="*/ 1191552 h 2785174"/>
                <a:gd name="connsiteX5" fmla="*/ 902411 w 2112204"/>
                <a:gd name="connsiteY5" fmla="*/ 1351355 h 2785174"/>
                <a:gd name="connsiteX6" fmla="*/ 637358 w 2112204"/>
                <a:gd name="connsiteY6" fmla="*/ 1391176 h 2785174"/>
                <a:gd name="connsiteX7" fmla="*/ 249054 w 2112204"/>
                <a:gd name="connsiteY7" fmla="*/ 1552906 h 2785174"/>
                <a:gd name="connsiteX8" fmla="*/ 22274 w 2112204"/>
                <a:gd name="connsiteY8" fmla="*/ 1923141 h 2785174"/>
                <a:gd name="connsiteX9" fmla="*/ 199148 w 2112204"/>
                <a:gd name="connsiteY9" fmla="*/ 2596805 h 2785174"/>
                <a:gd name="connsiteX10" fmla="*/ 452293 w 2112204"/>
                <a:gd name="connsiteY10" fmla="*/ 2766796 h 2785174"/>
                <a:gd name="connsiteX11" fmla="*/ 681689 w 2112204"/>
                <a:gd name="connsiteY11" fmla="*/ 2785175 h 2785174"/>
                <a:gd name="connsiteX12" fmla="*/ 2112170 w 2112204"/>
                <a:gd name="connsiteY12" fmla="*/ 1354659 h 2785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12204" h="2785174">
                  <a:moveTo>
                    <a:pt x="2112205" y="1354693"/>
                  </a:moveTo>
                  <a:cubicBezTo>
                    <a:pt x="2112205" y="725807"/>
                    <a:pt x="1706382" y="191743"/>
                    <a:pt x="1142374" y="0"/>
                  </a:cubicBezTo>
                  <a:cubicBezTo>
                    <a:pt x="1211589" y="53658"/>
                    <a:pt x="1270684" y="117331"/>
                    <a:pt x="1316632" y="192293"/>
                  </a:cubicBezTo>
                  <a:cubicBezTo>
                    <a:pt x="1442912" y="398354"/>
                    <a:pt x="1469586" y="618802"/>
                    <a:pt x="1400165" y="849953"/>
                  </a:cubicBezTo>
                  <a:cubicBezTo>
                    <a:pt x="1359896" y="984011"/>
                    <a:pt x="1285140" y="1097659"/>
                    <a:pt x="1182058" y="1191552"/>
                  </a:cubicBezTo>
                  <a:cubicBezTo>
                    <a:pt x="1100797" y="1265550"/>
                    <a:pt x="1007042" y="1318554"/>
                    <a:pt x="902411" y="1351355"/>
                  </a:cubicBezTo>
                  <a:cubicBezTo>
                    <a:pt x="816194" y="1378407"/>
                    <a:pt x="726535" y="1383742"/>
                    <a:pt x="637358" y="1391176"/>
                  </a:cubicBezTo>
                  <a:cubicBezTo>
                    <a:pt x="490669" y="1403395"/>
                    <a:pt x="360397" y="1457018"/>
                    <a:pt x="249054" y="1552906"/>
                  </a:cubicBezTo>
                  <a:cubicBezTo>
                    <a:pt x="134752" y="1651342"/>
                    <a:pt x="56692" y="1774558"/>
                    <a:pt x="22274" y="1923141"/>
                  </a:cubicBezTo>
                  <a:cubicBezTo>
                    <a:pt x="-36959" y="2178867"/>
                    <a:pt x="21930" y="2405406"/>
                    <a:pt x="199148" y="2596805"/>
                  </a:cubicBezTo>
                  <a:cubicBezTo>
                    <a:pt x="271529" y="2674968"/>
                    <a:pt x="356611" y="2731930"/>
                    <a:pt x="452293" y="2766796"/>
                  </a:cubicBezTo>
                  <a:cubicBezTo>
                    <a:pt x="526980" y="2778842"/>
                    <a:pt x="603594" y="2785175"/>
                    <a:pt x="681689" y="2785175"/>
                  </a:cubicBezTo>
                  <a:cubicBezTo>
                    <a:pt x="1471720" y="2785175"/>
                    <a:pt x="2112170" y="2144724"/>
                    <a:pt x="2112170" y="1354659"/>
                  </a:cubicBezTo>
                  <a:close/>
                </a:path>
              </a:pathLst>
            </a:custGeom>
            <a:solidFill>
              <a:schemeClr val="accent2">
                <a:lumMod val="20000"/>
                <a:lumOff val="80000"/>
              </a:schemeClr>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Verdana"/>
                <a:ea typeface="+mn-ea"/>
                <a:cs typeface="+mn-cs"/>
              </a:endParaRPr>
            </a:p>
          </p:txBody>
        </p:sp>
        <p:pic>
          <p:nvPicPr>
            <p:cNvPr id="12" name="Graphic 11">
              <a:extLst>
                <a:ext uri="{FF2B5EF4-FFF2-40B4-BE49-F238E27FC236}">
                  <a16:creationId xmlns:a16="http://schemas.microsoft.com/office/drawing/2014/main" id="{61BDE4C0-1EE0-B5CC-DB8D-078E2BE9C85D}"/>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1353928" y="3552980"/>
              <a:ext cx="449587" cy="398828"/>
            </a:xfrm>
            <a:prstGeom prst="rect">
              <a:avLst/>
            </a:prstGeom>
          </p:spPr>
        </p:pic>
        <p:pic>
          <p:nvPicPr>
            <p:cNvPr id="13" name="Graphic 12">
              <a:extLst>
                <a:ext uri="{FF2B5EF4-FFF2-40B4-BE49-F238E27FC236}">
                  <a16:creationId xmlns:a16="http://schemas.microsoft.com/office/drawing/2014/main" id="{7A891781-5F94-9A82-092A-6E94DAE9C164}"/>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1533062" y="5144670"/>
              <a:ext cx="485893" cy="385085"/>
            </a:xfrm>
            <a:prstGeom prst="rect">
              <a:avLst/>
            </a:prstGeom>
          </p:spPr>
        </p:pic>
        <p:sp>
          <p:nvSpPr>
            <p:cNvPr id="14" name="TextBox 13">
              <a:extLst>
                <a:ext uri="{FF2B5EF4-FFF2-40B4-BE49-F238E27FC236}">
                  <a16:creationId xmlns:a16="http://schemas.microsoft.com/office/drawing/2014/main" id="{E0A88829-E69C-FCCD-2440-BF164925D9E1}"/>
                </a:ext>
              </a:extLst>
            </p:cNvPr>
            <p:cNvSpPr txBox="1"/>
            <p:nvPr/>
          </p:nvSpPr>
          <p:spPr>
            <a:xfrm>
              <a:off x="1231564" y="3368799"/>
              <a:ext cx="714565" cy="159910"/>
            </a:xfrm>
            <a:prstGeom prst="rect">
              <a:avLst/>
            </a:prstGeom>
            <a:noFill/>
          </p:spPr>
          <p:txBody>
            <a:bodyPr wrap="squar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Verdana"/>
                  <a:ea typeface="+mn-ea"/>
                  <a:cs typeface="+mn-cs"/>
                </a:rPr>
                <a:t>MAFLD</a:t>
              </a:r>
              <a:endParaRPr kumimoji="0" lang="en-GB" sz="1200" b="0" i="0" u="none" strike="noStrike" kern="1200" cap="none" spc="0" normalizeH="0" baseline="30000" noProof="0" dirty="0">
                <a:ln>
                  <a:noFill/>
                </a:ln>
                <a:solidFill>
                  <a:srgbClr val="000000"/>
                </a:solidFill>
                <a:effectLst/>
                <a:uLnTx/>
                <a:uFillTx/>
                <a:latin typeface="Verdana"/>
                <a:ea typeface="+mn-ea"/>
                <a:cs typeface="+mn-cs"/>
              </a:endParaRPr>
            </a:p>
          </p:txBody>
        </p:sp>
        <p:sp>
          <p:nvSpPr>
            <p:cNvPr id="15" name="TextBox 14">
              <a:extLst>
                <a:ext uri="{FF2B5EF4-FFF2-40B4-BE49-F238E27FC236}">
                  <a16:creationId xmlns:a16="http://schemas.microsoft.com/office/drawing/2014/main" id="{AD1B7084-6096-BA92-C310-1E10E1A9D272}"/>
                </a:ext>
              </a:extLst>
            </p:cNvPr>
            <p:cNvSpPr txBox="1"/>
            <p:nvPr/>
          </p:nvSpPr>
          <p:spPr>
            <a:xfrm>
              <a:off x="1135602" y="4008356"/>
              <a:ext cx="714565" cy="133258"/>
            </a:xfrm>
            <a:prstGeom prst="rect">
              <a:avLst/>
            </a:prstGeom>
            <a:noFill/>
          </p:spPr>
          <p:txBody>
            <a:bodyPr wrap="square" lIns="0" tIns="0" rIns="0" b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Verdana"/>
                  <a:ea typeface="+mn-ea"/>
                  <a:cs typeface="+mn-cs"/>
                </a:rPr>
                <a:t>Genetics</a:t>
              </a:r>
            </a:p>
          </p:txBody>
        </p:sp>
        <p:sp>
          <p:nvSpPr>
            <p:cNvPr id="16" name="TextBox 15">
              <a:extLst>
                <a:ext uri="{FF2B5EF4-FFF2-40B4-BE49-F238E27FC236}">
                  <a16:creationId xmlns:a16="http://schemas.microsoft.com/office/drawing/2014/main" id="{254A208E-561A-3F23-815F-AC60EB5815BC}"/>
                </a:ext>
              </a:extLst>
            </p:cNvPr>
            <p:cNvSpPr txBox="1"/>
            <p:nvPr/>
          </p:nvSpPr>
          <p:spPr>
            <a:xfrm>
              <a:off x="1984072" y="4044800"/>
              <a:ext cx="714565" cy="133258"/>
            </a:xfrm>
            <a:prstGeom prst="rect">
              <a:avLst/>
            </a:prstGeom>
            <a:noFill/>
          </p:spPr>
          <p:txBody>
            <a:bodyPr wrap="square" lIns="0" tIns="0" rIns="0" b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err="1">
                  <a:ln>
                    <a:noFill/>
                  </a:ln>
                  <a:solidFill>
                    <a:srgbClr val="000000"/>
                  </a:solidFill>
                  <a:effectLst/>
                  <a:uLnTx/>
                  <a:uFillTx/>
                  <a:latin typeface="Verdana"/>
                  <a:ea typeface="+mn-ea"/>
                  <a:cs typeface="+mn-cs"/>
                </a:rPr>
                <a:t>Lipotoxicity</a:t>
              </a:r>
              <a:endParaRPr kumimoji="0" lang="en-US" sz="1000" b="0" i="0" u="none" strike="noStrike" kern="1200" cap="none" spc="0" normalizeH="0" baseline="0" noProof="0" dirty="0">
                <a:ln>
                  <a:noFill/>
                </a:ln>
                <a:solidFill>
                  <a:srgbClr val="000000"/>
                </a:solidFill>
                <a:effectLst/>
                <a:uLnTx/>
                <a:uFillTx/>
                <a:latin typeface="Verdana"/>
                <a:ea typeface="+mn-ea"/>
                <a:cs typeface="+mn-cs"/>
              </a:endParaRPr>
            </a:p>
          </p:txBody>
        </p:sp>
        <p:sp>
          <p:nvSpPr>
            <p:cNvPr id="17" name="TextBox 16">
              <a:extLst>
                <a:ext uri="{FF2B5EF4-FFF2-40B4-BE49-F238E27FC236}">
                  <a16:creationId xmlns:a16="http://schemas.microsoft.com/office/drawing/2014/main" id="{3FAF05F5-5FE3-E92A-D36F-6BFA8DD20A72}"/>
                </a:ext>
              </a:extLst>
            </p:cNvPr>
            <p:cNvSpPr txBox="1"/>
            <p:nvPr/>
          </p:nvSpPr>
          <p:spPr>
            <a:xfrm>
              <a:off x="2220894" y="4295729"/>
              <a:ext cx="654445" cy="266518"/>
            </a:xfrm>
            <a:prstGeom prst="rect">
              <a:avLst/>
            </a:prstGeom>
            <a:noFill/>
          </p:spPr>
          <p:txBody>
            <a:bodyPr wrap="square" lIns="0" tIns="0" rIns="0" b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Verdana"/>
                  <a:ea typeface="+mn-ea"/>
                  <a:cs typeface="+mn-cs"/>
                </a:rPr>
                <a:t>Gut microbiota</a:t>
              </a:r>
            </a:p>
          </p:txBody>
        </p:sp>
        <p:sp>
          <p:nvSpPr>
            <p:cNvPr id="18" name="TextBox 17">
              <a:extLst>
                <a:ext uri="{FF2B5EF4-FFF2-40B4-BE49-F238E27FC236}">
                  <a16:creationId xmlns:a16="http://schemas.microsoft.com/office/drawing/2014/main" id="{7F0DC361-00BC-84E9-342D-A751341BC1B8}"/>
                </a:ext>
              </a:extLst>
            </p:cNvPr>
            <p:cNvSpPr txBox="1"/>
            <p:nvPr/>
          </p:nvSpPr>
          <p:spPr>
            <a:xfrm>
              <a:off x="2306155" y="4774927"/>
              <a:ext cx="627103" cy="266518"/>
            </a:xfrm>
            <a:prstGeom prst="rect">
              <a:avLst/>
            </a:prstGeom>
            <a:noFill/>
          </p:spPr>
          <p:txBody>
            <a:bodyPr wrap="square" lIns="0" tIns="0" rIns="0" b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Verdana"/>
                  <a:ea typeface="+mn-ea"/>
                  <a:cs typeface="+mn-cs"/>
                </a:rPr>
                <a:t>Insulin resistance</a:t>
              </a:r>
            </a:p>
          </p:txBody>
        </p:sp>
        <p:sp>
          <p:nvSpPr>
            <p:cNvPr id="19" name="TextBox 18">
              <a:extLst>
                <a:ext uri="{FF2B5EF4-FFF2-40B4-BE49-F238E27FC236}">
                  <a16:creationId xmlns:a16="http://schemas.microsoft.com/office/drawing/2014/main" id="{900F2942-79A6-4D79-505A-9B96A6CC13DC}"/>
                </a:ext>
              </a:extLst>
            </p:cNvPr>
            <p:cNvSpPr txBox="1"/>
            <p:nvPr/>
          </p:nvSpPr>
          <p:spPr>
            <a:xfrm>
              <a:off x="1371951" y="4747953"/>
              <a:ext cx="627102" cy="266518"/>
            </a:xfrm>
            <a:prstGeom prst="rect">
              <a:avLst/>
            </a:prstGeom>
            <a:noFill/>
          </p:spPr>
          <p:txBody>
            <a:bodyPr wrap="square" lIns="0" tIns="0" rIns="0" b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Verdana"/>
                  <a:ea typeface="+mn-ea"/>
                  <a:cs typeface="+mn-cs"/>
                </a:rPr>
                <a:t>Pharmaco-therapy</a:t>
              </a:r>
            </a:p>
          </p:txBody>
        </p:sp>
        <p:sp>
          <p:nvSpPr>
            <p:cNvPr id="20" name="TextBox 19">
              <a:extLst>
                <a:ext uri="{FF2B5EF4-FFF2-40B4-BE49-F238E27FC236}">
                  <a16:creationId xmlns:a16="http://schemas.microsoft.com/office/drawing/2014/main" id="{2AEBB912-D0B4-9E89-DDFF-EF87EDAEEFE8}"/>
                </a:ext>
              </a:extLst>
            </p:cNvPr>
            <p:cNvSpPr txBox="1"/>
            <p:nvPr/>
          </p:nvSpPr>
          <p:spPr>
            <a:xfrm>
              <a:off x="774400" y="5082428"/>
              <a:ext cx="740755" cy="266518"/>
            </a:xfrm>
            <a:prstGeom prst="rect">
              <a:avLst/>
            </a:prstGeom>
            <a:noFill/>
          </p:spPr>
          <p:txBody>
            <a:bodyPr wrap="square" lIns="0" tIns="0" rIns="0" b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Verdana"/>
                  <a:ea typeface="+mn-ea"/>
                  <a:cs typeface="+mn-cs"/>
                </a:rPr>
                <a:t>Innovative treatment</a:t>
              </a:r>
            </a:p>
          </p:txBody>
        </p:sp>
        <p:sp>
          <p:nvSpPr>
            <p:cNvPr id="22" name="TextBox 21">
              <a:extLst>
                <a:ext uri="{FF2B5EF4-FFF2-40B4-BE49-F238E27FC236}">
                  <a16:creationId xmlns:a16="http://schemas.microsoft.com/office/drawing/2014/main" id="{E08F18C2-82FB-1332-9912-78F035AA5C4A}"/>
                </a:ext>
              </a:extLst>
            </p:cNvPr>
            <p:cNvSpPr txBox="1"/>
            <p:nvPr/>
          </p:nvSpPr>
          <p:spPr>
            <a:xfrm>
              <a:off x="1097369" y="5622135"/>
              <a:ext cx="1021472" cy="159910"/>
            </a:xfrm>
            <a:prstGeom prst="rect">
              <a:avLst/>
            </a:prstGeom>
            <a:noFill/>
          </p:spPr>
          <p:txBody>
            <a:bodyPr wrap="squar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Verdana"/>
                  <a:ea typeface="+mn-ea"/>
                  <a:cs typeface="+mn-cs"/>
                </a:rPr>
                <a:t>Healthy Liver</a:t>
              </a:r>
              <a:endParaRPr kumimoji="0" lang="en-GB" sz="1200" b="0" i="0" u="none" strike="noStrike" kern="1200" cap="none" spc="0" normalizeH="0" baseline="30000" noProof="0" dirty="0">
                <a:ln>
                  <a:noFill/>
                </a:ln>
                <a:solidFill>
                  <a:srgbClr val="000000"/>
                </a:solidFill>
                <a:effectLst/>
                <a:uLnTx/>
                <a:uFillTx/>
                <a:latin typeface="Verdana"/>
                <a:ea typeface="+mn-ea"/>
                <a:cs typeface="+mn-cs"/>
              </a:endParaRPr>
            </a:p>
          </p:txBody>
        </p:sp>
        <p:sp>
          <p:nvSpPr>
            <p:cNvPr id="23" name="TextBox 22">
              <a:extLst>
                <a:ext uri="{FF2B5EF4-FFF2-40B4-BE49-F238E27FC236}">
                  <a16:creationId xmlns:a16="http://schemas.microsoft.com/office/drawing/2014/main" id="{5270C7E8-8085-0486-408C-F3ED25D888EC}"/>
                </a:ext>
              </a:extLst>
            </p:cNvPr>
            <p:cNvSpPr txBox="1"/>
            <p:nvPr/>
          </p:nvSpPr>
          <p:spPr>
            <a:xfrm>
              <a:off x="649557" y="4728118"/>
              <a:ext cx="492363" cy="266518"/>
            </a:xfrm>
            <a:prstGeom prst="rect">
              <a:avLst/>
            </a:prstGeom>
            <a:noFill/>
          </p:spPr>
          <p:txBody>
            <a:bodyPr wrap="square" lIns="0" tIns="0" rIns="0" b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Verdana"/>
                  <a:ea typeface="+mn-ea"/>
                  <a:cs typeface="+mn-cs"/>
                </a:rPr>
                <a:t>Bariatric surgery</a:t>
              </a:r>
            </a:p>
          </p:txBody>
        </p:sp>
        <p:sp>
          <p:nvSpPr>
            <p:cNvPr id="24" name="TextBox 23">
              <a:extLst>
                <a:ext uri="{FF2B5EF4-FFF2-40B4-BE49-F238E27FC236}">
                  <a16:creationId xmlns:a16="http://schemas.microsoft.com/office/drawing/2014/main" id="{779AB9C4-6E94-8166-8DC0-8D3FCE9A29EA}"/>
                </a:ext>
              </a:extLst>
            </p:cNvPr>
            <p:cNvSpPr txBox="1"/>
            <p:nvPr/>
          </p:nvSpPr>
          <p:spPr>
            <a:xfrm>
              <a:off x="356994" y="4262297"/>
              <a:ext cx="725440" cy="266518"/>
            </a:xfrm>
            <a:prstGeom prst="rect">
              <a:avLst/>
            </a:prstGeom>
            <a:noFill/>
          </p:spPr>
          <p:txBody>
            <a:bodyPr wrap="square" lIns="0" tIns="0" rIns="0" b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Verdana"/>
                  <a:ea typeface="+mn-ea"/>
                  <a:cs typeface="+mn-cs"/>
                </a:rPr>
                <a:t>Lifestyle</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Verdana"/>
                  <a:ea typeface="+mn-ea"/>
                  <a:cs typeface="+mn-cs"/>
                </a:rPr>
                <a:t>modification</a:t>
              </a:r>
            </a:p>
          </p:txBody>
        </p:sp>
        <p:sp>
          <p:nvSpPr>
            <p:cNvPr id="25" name="Oval 24">
              <a:extLst>
                <a:ext uri="{FF2B5EF4-FFF2-40B4-BE49-F238E27FC236}">
                  <a16:creationId xmlns:a16="http://schemas.microsoft.com/office/drawing/2014/main" id="{6C85827C-AFBF-3406-063D-E5E9BBD21E35}"/>
                </a:ext>
              </a:extLst>
            </p:cNvPr>
            <p:cNvSpPr/>
            <p:nvPr/>
          </p:nvSpPr>
          <p:spPr>
            <a:xfrm>
              <a:off x="1120206" y="4175603"/>
              <a:ext cx="137160" cy="137160"/>
            </a:xfrm>
            <a:prstGeom prst="ellipse">
              <a:avLst/>
            </a:prstGeom>
            <a:solidFill>
              <a:schemeClr val="bg1"/>
            </a:solid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Verdana"/>
                  <a:ea typeface="+mn-ea"/>
                  <a:cs typeface="+mn-cs"/>
                </a:rPr>
                <a:t>1</a:t>
              </a:r>
            </a:p>
          </p:txBody>
        </p:sp>
        <p:sp>
          <p:nvSpPr>
            <p:cNvPr id="26" name="Oval 25">
              <a:extLst>
                <a:ext uri="{FF2B5EF4-FFF2-40B4-BE49-F238E27FC236}">
                  <a16:creationId xmlns:a16="http://schemas.microsoft.com/office/drawing/2014/main" id="{45114046-A924-3513-DBD1-9D6DA30B7F2E}"/>
                </a:ext>
              </a:extLst>
            </p:cNvPr>
            <p:cNvSpPr/>
            <p:nvPr/>
          </p:nvSpPr>
          <p:spPr>
            <a:xfrm>
              <a:off x="1981681" y="3811288"/>
              <a:ext cx="137160" cy="137160"/>
            </a:xfrm>
            <a:prstGeom prst="ellipse">
              <a:avLst/>
            </a:prstGeom>
            <a:solidFill>
              <a:schemeClr val="bg1"/>
            </a:solid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Verdana"/>
                  <a:ea typeface="+mn-ea"/>
                  <a:cs typeface="+mn-cs"/>
                </a:rPr>
                <a:t>2</a:t>
              </a:r>
            </a:p>
          </p:txBody>
        </p:sp>
        <p:sp>
          <p:nvSpPr>
            <p:cNvPr id="27" name="Oval 26">
              <a:extLst>
                <a:ext uri="{FF2B5EF4-FFF2-40B4-BE49-F238E27FC236}">
                  <a16:creationId xmlns:a16="http://schemas.microsoft.com/office/drawing/2014/main" id="{70D06AC9-7DEE-CCB9-43CD-B4F145AEDFE3}"/>
                </a:ext>
              </a:extLst>
            </p:cNvPr>
            <p:cNvSpPr/>
            <p:nvPr/>
          </p:nvSpPr>
          <p:spPr>
            <a:xfrm>
              <a:off x="1736331" y="4410301"/>
              <a:ext cx="137160" cy="137160"/>
            </a:xfrm>
            <a:prstGeom prst="ellipse">
              <a:avLst/>
            </a:prstGeom>
            <a:solidFill>
              <a:schemeClr val="bg1"/>
            </a:solid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Verdana"/>
                  <a:ea typeface="+mn-ea"/>
                  <a:cs typeface="+mn-cs"/>
                </a:rPr>
                <a:t>3</a:t>
              </a:r>
            </a:p>
          </p:txBody>
        </p:sp>
        <p:sp>
          <p:nvSpPr>
            <p:cNvPr id="28" name="Oval 27">
              <a:extLst>
                <a:ext uri="{FF2B5EF4-FFF2-40B4-BE49-F238E27FC236}">
                  <a16:creationId xmlns:a16="http://schemas.microsoft.com/office/drawing/2014/main" id="{120303C0-F350-3B45-63E2-6E2A88AC95E8}"/>
                </a:ext>
              </a:extLst>
            </p:cNvPr>
            <p:cNvSpPr/>
            <p:nvPr/>
          </p:nvSpPr>
          <p:spPr>
            <a:xfrm>
              <a:off x="2162455" y="4652410"/>
              <a:ext cx="137160" cy="137160"/>
            </a:xfrm>
            <a:prstGeom prst="ellipse">
              <a:avLst/>
            </a:prstGeom>
            <a:solidFill>
              <a:schemeClr val="bg1"/>
            </a:solid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Verdana"/>
                  <a:ea typeface="+mn-ea"/>
                  <a:cs typeface="+mn-cs"/>
                </a:rPr>
                <a:t>4</a:t>
              </a:r>
            </a:p>
          </p:txBody>
        </p:sp>
        <p:sp>
          <p:nvSpPr>
            <p:cNvPr id="32" name="Oval 31">
              <a:extLst>
                <a:ext uri="{FF2B5EF4-FFF2-40B4-BE49-F238E27FC236}">
                  <a16:creationId xmlns:a16="http://schemas.microsoft.com/office/drawing/2014/main" id="{78499B88-6CAA-BB13-99A8-478DF7BF2C9B}"/>
                </a:ext>
              </a:extLst>
            </p:cNvPr>
            <p:cNvSpPr/>
            <p:nvPr/>
          </p:nvSpPr>
          <p:spPr>
            <a:xfrm>
              <a:off x="1164380" y="4635677"/>
              <a:ext cx="137160" cy="137160"/>
            </a:xfrm>
            <a:prstGeom prst="ellipse">
              <a:avLst/>
            </a:prstGeom>
            <a:solidFill>
              <a:schemeClr val="bg1"/>
            </a:solid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Verdana"/>
                  <a:ea typeface="+mn-ea"/>
                  <a:cs typeface="+mn-cs"/>
                </a:rPr>
                <a:t>3</a:t>
              </a:r>
            </a:p>
          </p:txBody>
        </p:sp>
        <p:sp>
          <p:nvSpPr>
            <p:cNvPr id="33" name="Oval 32">
              <a:extLst>
                <a:ext uri="{FF2B5EF4-FFF2-40B4-BE49-F238E27FC236}">
                  <a16:creationId xmlns:a16="http://schemas.microsoft.com/office/drawing/2014/main" id="{081248E7-2B74-42AD-6AC2-E1294491B0FB}"/>
                </a:ext>
              </a:extLst>
            </p:cNvPr>
            <p:cNvSpPr/>
            <p:nvPr/>
          </p:nvSpPr>
          <p:spPr>
            <a:xfrm>
              <a:off x="415659" y="5006623"/>
              <a:ext cx="137160" cy="137160"/>
            </a:xfrm>
            <a:prstGeom prst="ellipse">
              <a:avLst/>
            </a:prstGeom>
            <a:solidFill>
              <a:schemeClr val="bg1"/>
            </a:solid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Verdana"/>
                  <a:ea typeface="+mn-ea"/>
                  <a:cs typeface="+mn-cs"/>
                </a:rPr>
                <a:t>4</a:t>
              </a:r>
            </a:p>
          </p:txBody>
        </p:sp>
        <p:sp>
          <p:nvSpPr>
            <p:cNvPr id="34" name="Oval 33">
              <a:extLst>
                <a:ext uri="{FF2B5EF4-FFF2-40B4-BE49-F238E27FC236}">
                  <a16:creationId xmlns:a16="http://schemas.microsoft.com/office/drawing/2014/main" id="{FE6F7678-BF6D-85A6-6E26-DA50139EB6C9}"/>
                </a:ext>
              </a:extLst>
            </p:cNvPr>
            <p:cNvSpPr/>
            <p:nvPr/>
          </p:nvSpPr>
          <p:spPr>
            <a:xfrm>
              <a:off x="314895" y="4645390"/>
              <a:ext cx="137160" cy="137160"/>
            </a:xfrm>
            <a:prstGeom prst="ellipse">
              <a:avLst/>
            </a:prstGeom>
            <a:solidFill>
              <a:schemeClr val="bg1"/>
            </a:solid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Verdana"/>
                  <a:ea typeface="+mn-ea"/>
                  <a:cs typeface="+mn-cs"/>
                </a:rPr>
                <a:t>2</a:t>
              </a:r>
            </a:p>
          </p:txBody>
        </p:sp>
        <p:sp>
          <p:nvSpPr>
            <p:cNvPr id="35" name="Oval 34">
              <a:extLst>
                <a:ext uri="{FF2B5EF4-FFF2-40B4-BE49-F238E27FC236}">
                  <a16:creationId xmlns:a16="http://schemas.microsoft.com/office/drawing/2014/main" id="{C11D4965-D311-B512-AAB4-188FB436D59B}"/>
                </a:ext>
              </a:extLst>
            </p:cNvPr>
            <p:cNvSpPr/>
            <p:nvPr/>
          </p:nvSpPr>
          <p:spPr>
            <a:xfrm>
              <a:off x="658846" y="3865757"/>
              <a:ext cx="137160" cy="137160"/>
            </a:xfrm>
            <a:prstGeom prst="ellipse">
              <a:avLst/>
            </a:prstGeom>
            <a:solidFill>
              <a:schemeClr val="bg1"/>
            </a:solid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Verdana"/>
                  <a:ea typeface="+mn-ea"/>
                  <a:cs typeface="+mn-cs"/>
                </a:rPr>
                <a:t>1</a:t>
              </a:r>
            </a:p>
          </p:txBody>
        </p:sp>
        <p:pic>
          <p:nvPicPr>
            <p:cNvPr id="36" name="Picture 35" descr="A yellow object with black background&#10;&#10;Description automatically generated">
              <a:extLst>
                <a:ext uri="{FF2B5EF4-FFF2-40B4-BE49-F238E27FC236}">
                  <a16:creationId xmlns:a16="http://schemas.microsoft.com/office/drawing/2014/main" id="{2755667E-8745-194B-966E-CE48E37A2971}"/>
                </a:ext>
              </a:extLst>
            </p:cNvPr>
            <p:cNvPicPr>
              <a:picLocks noChangeAspect="1"/>
            </p:cNvPicPr>
            <p:nvPr/>
          </p:nvPicPr>
          <p:blipFill rotWithShape="1">
            <a:blip r:embed="rId20">
              <a:extLst>
                <a:ext uri="{28A0092B-C50C-407E-A947-70E740481C1C}">
                  <a14:useLocalDpi xmlns:a14="http://schemas.microsoft.com/office/drawing/2010/main" val="0"/>
                </a:ext>
              </a:extLst>
            </a:blip>
            <a:srcRect l="8004" t="32182" r="6678" b="31894"/>
            <a:stretch/>
          </p:blipFill>
          <p:spPr>
            <a:xfrm>
              <a:off x="2385137" y="5058455"/>
              <a:ext cx="428582" cy="234814"/>
            </a:xfrm>
            <a:prstGeom prst="rect">
              <a:avLst/>
            </a:prstGeom>
          </p:spPr>
        </p:pic>
        <p:pic>
          <p:nvPicPr>
            <p:cNvPr id="37" name="Graphic 36">
              <a:extLst>
                <a:ext uri="{FF2B5EF4-FFF2-40B4-BE49-F238E27FC236}">
                  <a16:creationId xmlns:a16="http://schemas.microsoft.com/office/drawing/2014/main" id="{B68C6FAF-C710-A470-8148-42F29F493722}"/>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1151258" y="4793068"/>
              <a:ext cx="195370" cy="195370"/>
            </a:xfrm>
            <a:prstGeom prst="rect">
              <a:avLst/>
            </a:prstGeom>
          </p:spPr>
        </p:pic>
        <p:pic>
          <p:nvPicPr>
            <p:cNvPr id="49" name="Graphic 48">
              <a:extLst>
                <a:ext uri="{FF2B5EF4-FFF2-40B4-BE49-F238E27FC236}">
                  <a16:creationId xmlns:a16="http://schemas.microsoft.com/office/drawing/2014/main" id="{5523E912-3178-F9A2-6903-FCFBB1FAC91B}"/>
                </a:ext>
              </a:extLst>
            </p:cNvPr>
            <p:cNvPicPr>
              <a:picLocks noChangeAspect="1"/>
            </p:cNvPicPr>
            <p:nvPr/>
          </p:nvPicPr>
          <p:blipFill>
            <a:blip r:embed="rId23">
              <a:extLst>
                <a:ext uri="{28A0092B-C50C-407E-A947-70E740481C1C}">
                  <a14:useLocalDpi xmlns:a14="http://schemas.microsoft.com/office/drawing/2010/main" val="0"/>
                </a:ext>
                <a:ext uri="{96DAC541-7B7A-43D3-8B79-37D633B846F1}">
                  <asvg:svgBlip xmlns:asvg="http://schemas.microsoft.com/office/drawing/2016/SVG/main" r:embed="rId24"/>
                </a:ext>
              </a:extLst>
            </a:blip>
            <a:stretch>
              <a:fillRect/>
            </a:stretch>
          </p:blipFill>
          <p:spPr>
            <a:xfrm>
              <a:off x="534185" y="5087225"/>
              <a:ext cx="208372" cy="208372"/>
            </a:xfrm>
            <a:prstGeom prst="rect">
              <a:avLst/>
            </a:prstGeom>
          </p:spPr>
        </p:pic>
        <p:pic>
          <p:nvPicPr>
            <p:cNvPr id="50" name="Graphic 49">
              <a:extLst>
                <a:ext uri="{FF2B5EF4-FFF2-40B4-BE49-F238E27FC236}">
                  <a16:creationId xmlns:a16="http://schemas.microsoft.com/office/drawing/2014/main" id="{C524D40C-217D-6CF0-2582-95CE620D96D7}"/>
                </a:ext>
              </a:extLst>
            </p:cNvPr>
            <p:cNvPicPr>
              <a:picLocks noChangeAspect="1"/>
            </p:cNvPicPr>
            <p:nvPr/>
          </p:nvPicPr>
          <p:blipFill>
            <a:blip r:embed="rId25">
              <a:extLst>
                <a:ext uri="{28A0092B-C50C-407E-A947-70E740481C1C}">
                  <a14:useLocalDpi xmlns:a14="http://schemas.microsoft.com/office/drawing/2010/main" val="0"/>
                </a:ext>
                <a:ext uri="{96DAC541-7B7A-43D3-8B79-37D633B846F1}">
                  <asvg:svgBlip xmlns:asvg="http://schemas.microsoft.com/office/drawing/2016/SVG/main" r:embed="rId26"/>
                </a:ext>
              </a:extLst>
            </a:blip>
            <a:stretch>
              <a:fillRect/>
            </a:stretch>
          </p:blipFill>
          <p:spPr>
            <a:xfrm>
              <a:off x="392403" y="4690826"/>
              <a:ext cx="210172" cy="210172"/>
            </a:xfrm>
            <a:prstGeom prst="rect">
              <a:avLst/>
            </a:prstGeom>
          </p:spPr>
        </p:pic>
        <p:cxnSp>
          <p:nvCxnSpPr>
            <p:cNvPr id="51" name="Straight Connector 50">
              <a:extLst>
                <a:ext uri="{FF2B5EF4-FFF2-40B4-BE49-F238E27FC236}">
                  <a16:creationId xmlns:a16="http://schemas.microsoft.com/office/drawing/2014/main" id="{CB320120-612F-82AF-B7A3-F08953A3ADDF}"/>
                </a:ext>
              </a:extLst>
            </p:cNvPr>
            <p:cNvCxnSpPr/>
            <p:nvPr/>
          </p:nvCxnSpPr>
          <p:spPr>
            <a:xfrm flipV="1">
              <a:off x="430723" y="4746307"/>
              <a:ext cx="200147" cy="167950"/>
            </a:xfrm>
            <a:prstGeom prst="line">
              <a:avLst/>
            </a:prstGeom>
            <a:ln w="12700">
              <a:solidFill>
                <a:schemeClr val="accent4"/>
              </a:solidFill>
              <a:prstDash val="dash"/>
            </a:ln>
          </p:spPr>
          <p:style>
            <a:lnRef idx="1">
              <a:schemeClr val="accent1"/>
            </a:lnRef>
            <a:fillRef idx="0">
              <a:schemeClr val="accent1"/>
            </a:fillRef>
            <a:effectRef idx="0">
              <a:schemeClr val="accent1"/>
            </a:effectRef>
            <a:fontRef idx="minor">
              <a:schemeClr val="tx1"/>
            </a:fontRef>
          </p:style>
        </p:cxnSp>
        <p:pic>
          <p:nvPicPr>
            <p:cNvPr id="52" name="Graphic 51">
              <a:extLst>
                <a:ext uri="{FF2B5EF4-FFF2-40B4-BE49-F238E27FC236}">
                  <a16:creationId xmlns:a16="http://schemas.microsoft.com/office/drawing/2014/main" id="{F2319BF3-42A1-82FB-AACD-CDF5C064B560}"/>
                </a:ext>
              </a:extLst>
            </p:cNvPr>
            <p:cNvPicPr>
              <a:picLocks noChangeAspect="1"/>
            </p:cNvPicPr>
            <p:nvPr/>
          </p:nvPicPr>
          <p:blipFill>
            <a:blip r:embed="rId27">
              <a:extLst>
                <a:ext uri="{28A0092B-C50C-407E-A947-70E740481C1C}">
                  <a14:useLocalDpi xmlns:a14="http://schemas.microsoft.com/office/drawing/2010/main" val="0"/>
                </a:ext>
                <a:ext uri="{96DAC541-7B7A-43D3-8B79-37D633B846F1}">
                  <asvg:svgBlip xmlns:asvg="http://schemas.microsoft.com/office/drawing/2016/SVG/main" r:embed="rId28"/>
                </a:ext>
              </a:extLst>
            </a:blip>
            <a:stretch>
              <a:fillRect/>
            </a:stretch>
          </p:blipFill>
          <p:spPr>
            <a:xfrm>
              <a:off x="725769" y="4031598"/>
              <a:ext cx="153528" cy="153528"/>
            </a:xfrm>
            <a:prstGeom prst="rect">
              <a:avLst/>
            </a:prstGeom>
          </p:spPr>
        </p:pic>
        <p:grpSp>
          <p:nvGrpSpPr>
            <p:cNvPr id="53" name="Group 52">
              <a:extLst>
                <a:ext uri="{FF2B5EF4-FFF2-40B4-BE49-F238E27FC236}">
                  <a16:creationId xmlns:a16="http://schemas.microsoft.com/office/drawing/2014/main" id="{E6318E4D-49CC-B3D7-1167-9933E61A86E5}"/>
                </a:ext>
              </a:extLst>
            </p:cNvPr>
            <p:cNvGrpSpPr/>
            <p:nvPr/>
          </p:nvGrpSpPr>
          <p:grpSpPr>
            <a:xfrm rot="20216073">
              <a:off x="462627" y="3996645"/>
              <a:ext cx="209551" cy="196454"/>
              <a:chOff x="3156672" y="1354432"/>
              <a:chExt cx="403072" cy="377880"/>
            </a:xfrm>
          </p:grpSpPr>
          <p:grpSp>
            <p:nvGrpSpPr>
              <p:cNvPr id="468" name="Graphic 66">
                <a:extLst>
                  <a:ext uri="{FF2B5EF4-FFF2-40B4-BE49-F238E27FC236}">
                    <a16:creationId xmlns:a16="http://schemas.microsoft.com/office/drawing/2014/main" id="{0CA12B38-B87A-E7F3-2607-A56E13FC6B5B}"/>
                  </a:ext>
                </a:extLst>
              </p:cNvPr>
              <p:cNvGrpSpPr/>
              <p:nvPr/>
            </p:nvGrpSpPr>
            <p:grpSpPr>
              <a:xfrm>
                <a:off x="3156672" y="1372721"/>
                <a:ext cx="293885" cy="359591"/>
                <a:chOff x="3156672" y="1372721"/>
                <a:chExt cx="293885" cy="359591"/>
              </a:xfrm>
              <a:solidFill>
                <a:srgbClr val="2864F0"/>
              </a:solidFill>
            </p:grpSpPr>
            <p:sp>
              <p:nvSpPr>
                <p:cNvPr id="472" name="Freeform: Shape 471">
                  <a:extLst>
                    <a:ext uri="{FF2B5EF4-FFF2-40B4-BE49-F238E27FC236}">
                      <a16:creationId xmlns:a16="http://schemas.microsoft.com/office/drawing/2014/main" id="{7BA2943F-5F1A-6450-8088-4889D536E748}"/>
                    </a:ext>
                  </a:extLst>
                </p:cNvPr>
                <p:cNvSpPr/>
                <p:nvPr/>
              </p:nvSpPr>
              <p:spPr>
                <a:xfrm>
                  <a:off x="3266379" y="1372721"/>
                  <a:ext cx="184178" cy="115797"/>
                </a:xfrm>
                <a:custGeom>
                  <a:avLst/>
                  <a:gdLst>
                    <a:gd name="connsiteX0" fmla="*/ 104946 w 184178"/>
                    <a:gd name="connsiteY0" fmla="*/ 4091 h 115797"/>
                    <a:gd name="connsiteX1" fmla="*/ 74186 w 184178"/>
                    <a:gd name="connsiteY1" fmla="*/ 7138 h 115797"/>
                    <a:gd name="connsiteX2" fmla="*/ 7143 w 184178"/>
                    <a:gd name="connsiteY2" fmla="*/ 74181 h 115797"/>
                    <a:gd name="connsiteX3" fmla="*/ 7143 w 184178"/>
                    <a:gd name="connsiteY3" fmla="*/ 108655 h 115797"/>
                    <a:gd name="connsiteX4" fmla="*/ 41617 w 184178"/>
                    <a:gd name="connsiteY4" fmla="*/ 108655 h 115797"/>
                    <a:gd name="connsiteX5" fmla="*/ 94530 w 184178"/>
                    <a:gd name="connsiteY5" fmla="*/ 55742 h 115797"/>
                    <a:gd name="connsiteX6" fmla="*/ 132393 w 184178"/>
                    <a:gd name="connsiteY6" fmla="*/ 83017 h 115797"/>
                    <a:gd name="connsiteX7" fmla="*/ 184178 w 184178"/>
                    <a:gd name="connsiteY7" fmla="*/ 58944 h 115797"/>
                    <a:gd name="connsiteX8" fmla="*/ 104946 w 184178"/>
                    <a:gd name="connsiteY8" fmla="*/ 4091 h 115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4178" h="115797">
                      <a:moveTo>
                        <a:pt x="104946" y="4091"/>
                      </a:moveTo>
                      <a:cubicBezTo>
                        <a:pt x="95256" y="-2350"/>
                        <a:pt x="82400" y="-1075"/>
                        <a:pt x="74186" y="7138"/>
                      </a:cubicBezTo>
                      <a:lnTo>
                        <a:pt x="7143" y="74181"/>
                      </a:lnTo>
                      <a:cubicBezTo>
                        <a:pt x="-2381" y="83705"/>
                        <a:pt x="-2381" y="99132"/>
                        <a:pt x="7143" y="108655"/>
                      </a:cubicBezTo>
                      <a:cubicBezTo>
                        <a:pt x="16666" y="118179"/>
                        <a:pt x="32093" y="118179"/>
                        <a:pt x="41617" y="108655"/>
                      </a:cubicBezTo>
                      <a:lnTo>
                        <a:pt x="94530" y="55742"/>
                      </a:lnTo>
                      <a:lnTo>
                        <a:pt x="132393" y="83017"/>
                      </a:lnTo>
                      <a:lnTo>
                        <a:pt x="184178" y="58944"/>
                      </a:lnTo>
                      <a:lnTo>
                        <a:pt x="104946" y="4091"/>
                      </a:lnTo>
                      <a:close/>
                    </a:path>
                  </a:pathLst>
                </a:custGeom>
                <a:solidFill>
                  <a:srgbClr val="2864F0"/>
                </a:solidFill>
                <a:ln w="800"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Verdana"/>
                    <a:ea typeface="+mn-ea"/>
                    <a:cs typeface="+mn-cs"/>
                  </a:endParaRPr>
                </a:p>
              </p:txBody>
            </p:sp>
            <p:sp>
              <p:nvSpPr>
                <p:cNvPr id="473" name="Freeform: Shape 472">
                  <a:extLst>
                    <a:ext uri="{FF2B5EF4-FFF2-40B4-BE49-F238E27FC236}">
                      <a16:creationId xmlns:a16="http://schemas.microsoft.com/office/drawing/2014/main" id="{2A968299-DF89-1E50-129D-EF77D29D1191}"/>
                    </a:ext>
                  </a:extLst>
                </p:cNvPr>
                <p:cNvSpPr/>
                <p:nvPr/>
              </p:nvSpPr>
              <p:spPr>
                <a:xfrm>
                  <a:off x="3156672" y="1532230"/>
                  <a:ext cx="182845" cy="200082"/>
                </a:xfrm>
                <a:custGeom>
                  <a:avLst/>
                  <a:gdLst>
                    <a:gd name="connsiteX0" fmla="*/ 165609 w 182845"/>
                    <a:gd name="connsiteY0" fmla="*/ 0 h 200082"/>
                    <a:gd name="connsiteX1" fmla="*/ 7143 w 182845"/>
                    <a:gd name="connsiteY1" fmla="*/ 158466 h 200082"/>
                    <a:gd name="connsiteX2" fmla="*/ 7143 w 182845"/>
                    <a:gd name="connsiteY2" fmla="*/ 192940 h 200082"/>
                    <a:gd name="connsiteX3" fmla="*/ 41617 w 182845"/>
                    <a:gd name="connsiteY3" fmla="*/ 192940 h 200082"/>
                    <a:gd name="connsiteX4" fmla="*/ 182846 w 182845"/>
                    <a:gd name="connsiteY4" fmla="*/ 51711 h 200082"/>
                    <a:gd name="connsiteX5" fmla="*/ 165609 w 182845"/>
                    <a:gd name="connsiteY5" fmla="*/ 0 h 200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845" h="200082">
                      <a:moveTo>
                        <a:pt x="165609" y="0"/>
                      </a:moveTo>
                      <a:lnTo>
                        <a:pt x="7143" y="158466"/>
                      </a:lnTo>
                      <a:cubicBezTo>
                        <a:pt x="-2381" y="167989"/>
                        <a:pt x="-2381" y="183417"/>
                        <a:pt x="7143" y="192940"/>
                      </a:cubicBezTo>
                      <a:cubicBezTo>
                        <a:pt x="16665" y="202463"/>
                        <a:pt x="32093" y="202464"/>
                        <a:pt x="41617" y="192940"/>
                      </a:cubicBezTo>
                      <a:lnTo>
                        <a:pt x="182846" y="51711"/>
                      </a:lnTo>
                      <a:lnTo>
                        <a:pt x="165609" y="0"/>
                      </a:lnTo>
                      <a:close/>
                    </a:path>
                  </a:pathLst>
                </a:custGeom>
                <a:solidFill>
                  <a:srgbClr val="2864F0"/>
                </a:solidFill>
                <a:ln w="800"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Verdana"/>
                    <a:ea typeface="+mn-ea"/>
                    <a:cs typeface="+mn-cs"/>
                  </a:endParaRPr>
                </a:p>
              </p:txBody>
            </p:sp>
          </p:grpSp>
          <p:grpSp>
            <p:nvGrpSpPr>
              <p:cNvPr id="469" name="Graphic 66">
                <a:extLst>
                  <a:ext uri="{FF2B5EF4-FFF2-40B4-BE49-F238E27FC236}">
                    <a16:creationId xmlns:a16="http://schemas.microsoft.com/office/drawing/2014/main" id="{3EC4EFCB-EB69-24FC-77CF-D3AA80285FDF}"/>
                  </a:ext>
                </a:extLst>
              </p:cNvPr>
              <p:cNvGrpSpPr/>
              <p:nvPr/>
            </p:nvGrpSpPr>
            <p:grpSpPr>
              <a:xfrm>
                <a:off x="3302948" y="1354432"/>
                <a:ext cx="256796" cy="377880"/>
                <a:chOff x="3302948" y="1354432"/>
                <a:chExt cx="256796" cy="377880"/>
              </a:xfrm>
              <a:solidFill>
                <a:srgbClr val="3389FF"/>
              </a:solidFill>
            </p:grpSpPr>
            <p:sp>
              <p:nvSpPr>
                <p:cNvPr id="470" name="Freeform: Shape 469">
                  <a:extLst>
                    <a:ext uri="{FF2B5EF4-FFF2-40B4-BE49-F238E27FC236}">
                      <a16:creationId xmlns:a16="http://schemas.microsoft.com/office/drawing/2014/main" id="{75636E62-0727-29D5-AE5C-FA621856480B}"/>
                    </a:ext>
                  </a:extLst>
                </p:cNvPr>
                <p:cNvSpPr/>
                <p:nvPr/>
              </p:nvSpPr>
              <p:spPr>
                <a:xfrm>
                  <a:off x="3302948" y="1427604"/>
                  <a:ext cx="256796" cy="304708"/>
                </a:xfrm>
                <a:custGeom>
                  <a:avLst/>
                  <a:gdLst>
                    <a:gd name="connsiteX0" fmla="*/ 232417 w 256796"/>
                    <a:gd name="connsiteY0" fmla="*/ 73104 h 304708"/>
                    <a:gd name="connsiteX1" fmla="*/ 158466 w 256796"/>
                    <a:gd name="connsiteY1" fmla="*/ 73104 h 304708"/>
                    <a:gd name="connsiteX2" fmla="*/ 158466 w 256796"/>
                    <a:gd name="connsiteY2" fmla="*/ 24345 h 304708"/>
                    <a:gd name="connsiteX3" fmla="*/ 143403 w 256796"/>
                    <a:gd name="connsiteY3" fmla="*/ 1848 h 304708"/>
                    <a:gd name="connsiteX4" fmla="*/ 116843 w 256796"/>
                    <a:gd name="connsiteY4" fmla="*/ 7116 h 304708"/>
                    <a:gd name="connsiteX5" fmla="*/ 19332 w 256796"/>
                    <a:gd name="connsiteY5" fmla="*/ 104626 h 304708"/>
                    <a:gd name="connsiteX6" fmla="*/ 19332 w 256796"/>
                    <a:gd name="connsiteY6" fmla="*/ 139100 h 304708"/>
                    <a:gd name="connsiteX7" fmla="*/ 75233 w 256796"/>
                    <a:gd name="connsiteY7" fmla="*/ 195001 h 304708"/>
                    <a:gd name="connsiteX8" fmla="*/ 7143 w 256796"/>
                    <a:gd name="connsiteY8" fmla="*/ 263092 h 304708"/>
                    <a:gd name="connsiteX9" fmla="*/ 7143 w 256796"/>
                    <a:gd name="connsiteY9" fmla="*/ 297566 h 304708"/>
                    <a:gd name="connsiteX10" fmla="*/ 41617 w 256796"/>
                    <a:gd name="connsiteY10" fmla="*/ 297566 h 304708"/>
                    <a:gd name="connsiteX11" fmla="*/ 126945 w 256796"/>
                    <a:gd name="connsiteY11" fmla="*/ 212238 h 304708"/>
                    <a:gd name="connsiteX12" fmla="*/ 126945 w 256796"/>
                    <a:gd name="connsiteY12" fmla="*/ 177764 h 304708"/>
                    <a:gd name="connsiteX13" fmla="*/ 71043 w 256796"/>
                    <a:gd name="connsiteY13" fmla="*/ 121863 h 304708"/>
                    <a:gd name="connsiteX14" fmla="*/ 109707 w 256796"/>
                    <a:gd name="connsiteY14" fmla="*/ 83199 h 304708"/>
                    <a:gd name="connsiteX15" fmla="*/ 109707 w 256796"/>
                    <a:gd name="connsiteY15" fmla="*/ 97484 h 304708"/>
                    <a:gd name="connsiteX16" fmla="*/ 134087 w 256796"/>
                    <a:gd name="connsiteY16" fmla="*/ 121863 h 304708"/>
                    <a:gd name="connsiteX17" fmla="*/ 232417 w 256796"/>
                    <a:gd name="connsiteY17" fmla="*/ 121863 h 304708"/>
                    <a:gd name="connsiteX18" fmla="*/ 256796 w 256796"/>
                    <a:gd name="connsiteY18" fmla="*/ 97484 h 304708"/>
                    <a:gd name="connsiteX19" fmla="*/ 232417 w 256796"/>
                    <a:gd name="connsiteY19" fmla="*/ 73104 h 304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6796" h="304708">
                      <a:moveTo>
                        <a:pt x="232417" y="73104"/>
                      </a:moveTo>
                      <a:lnTo>
                        <a:pt x="158466" y="73104"/>
                      </a:lnTo>
                      <a:lnTo>
                        <a:pt x="158466" y="24345"/>
                      </a:lnTo>
                      <a:cubicBezTo>
                        <a:pt x="158466" y="14762"/>
                        <a:pt x="152669" y="5691"/>
                        <a:pt x="143403" y="1848"/>
                      </a:cubicBezTo>
                      <a:cubicBezTo>
                        <a:pt x="134074" y="-2010"/>
                        <a:pt x="123574" y="376"/>
                        <a:pt x="116843" y="7116"/>
                      </a:cubicBezTo>
                      <a:lnTo>
                        <a:pt x="19332" y="104626"/>
                      </a:lnTo>
                      <a:cubicBezTo>
                        <a:pt x="9809" y="114149"/>
                        <a:pt x="9809" y="129577"/>
                        <a:pt x="19332" y="139100"/>
                      </a:cubicBezTo>
                      <a:lnTo>
                        <a:pt x="75233" y="195001"/>
                      </a:lnTo>
                      <a:lnTo>
                        <a:pt x="7143" y="263092"/>
                      </a:lnTo>
                      <a:cubicBezTo>
                        <a:pt x="-2381" y="272616"/>
                        <a:pt x="-2381" y="288043"/>
                        <a:pt x="7143" y="297566"/>
                      </a:cubicBezTo>
                      <a:cubicBezTo>
                        <a:pt x="16665" y="307089"/>
                        <a:pt x="32093" y="307090"/>
                        <a:pt x="41617" y="297566"/>
                      </a:cubicBezTo>
                      <a:lnTo>
                        <a:pt x="126945" y="212238"/>
                      </a:lnTo>
                      <a:cubicBezTo>
                        <a:pt x="136468" y="202715"/>
                        <a:pt x="136468" y="187288"/>
                        <a:pt x="126945" y="177764"/>
                      </a:cubicBezTo>
                      <a:lnTo>
                        <a:pt x="71043" y="121863"/>
                      </a:lnTo>
                      <a:lnTo>
                        <a:pt x="109707" y="83199"/>
                      </a:lnTo>
                      <a:lnTo>
                        <a:pt x="109707" y="97484"/>
                      </a:lnTo>
                      <a:cubicBezTo>
                        <a:pt x="109707" y="110947"/>
                        <a:pt x="120624" y="121863"/>
                        <a:pt x="134087" y="121863"/>
                      </a:cubicBezTo>
                      <a:lnTo>
                        <a:pt x="232417" y="121863"/>
                      </a:lnTo>
                      <a:cubicBezTo>
                        <a:pt x="245880" y="121863"/>
                        <a:pt x="256796" y="110947"/>
                        <a:pt x="256796" y="97484"/>
                      </a:cubicBezTo>
                      <a:cubicBezTo>
                        <a:pt x="256796" y="84021"/>
                        <a:pt x="245880" y="73104"/>
                        <a:pt x="232417" y="73104"/>
                      </a:cubicBezTo>
                      <a:close/>
                    </a:path>
                  </a:pathLst>
                </a:custGeom>
                <a:solidFill>
                  <a:srgbClr val="3389FF"/>
                </a:solidFill>
                <a:ln w="800"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Verdana"/>
                    <a:ea typeface="+mn-ea"/>
                    <a:cs typeface="+mn-cs"/>
                  </a:endParaRPr>
                </a:p>
              </p:txBody>
            </p:sp>
            <p:sp>
              <p:nvSpPr>
                <p:cNvPr id="471" name="Freeform: Shape 470">
                  <a:extLst>
                    <a:ext uri="{FF2B5EF4-FFF2-40B4-BE49-F238E27FC236}">
                      <a16:creationId xmlns:a16="http://schemas.microsoft.com/office/drawing/2014/main" id="{1925B8F1-23D7-38F3-ED0D-CA7B56A61242}"/>
                    </a:ext>
                  </a:extLst>
                </p:cNvPr>
                <p:cNvSpPr/>
                <p:nvPr/>
              </p:nvSpPr>
              <p:spPr>
                <a:xfrm>
                  <a:off x="3461414" y="1354432"/>
                  <a:ext cx="73138" cy="73138"/>
                </a:xfrm>
                <a:custGeom>
                  <a:avLst/>
                  <a:gdLst>
                    <a:gd name="connsiteX0" fmla="*/ 73138 w 73138"/>
                    <a:gd name="connsiteY0" fmla="*/ 36569 h 73138"/>
                    <a:gd name="connsiteX1" fmla="*/ 36569 w 73138"/>
                    <a:gd name="connsiteY1" fmla="*/ 73138 h 73138"/>
                    <a:gd name="connsiteX2" fmla="*/ 0 w 73138"/>
                    <a:gd name="connsiteY2" fmla="*/ 36569 h 73138"/>
                    <a:gd name="connsiteX3" fmla="*/ 36569 w 73138"/>
                    <a:gd name="connsiteY3" fmla="*/ 0 h 73138"/>
                    <a:gd name="connsiteX4" fmla="*/ 73138 w 73138"/>
                    <a:gd name="connsiteY4" fmla="*/ 36569 h 73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138" h="73138">
                      <a:moveTo>
                        <a:pt x="73138" y="36569"/>
                      </a:moveTo>
                      <a:cubicBezTo>
                        <a:pt x="73138" y="56766"/>
                        <a:pt x="56766" y="73138"/>
                        <a:pt x="36569" y="73138"/>
                      </a:cubicBezTo>
                      <a:cubicBezTo>
                        <a:pt x="16373" y="73138"/>
                        <a:pt x="0" y="56766"/>
                        <a:pt x="0" y="36569"/>
                      </a:cubicBezTo>
                      <a:cubicBezTo>
                        <a:pt x="0" y="16373"/>
                        <a:pt x="16373" y="0"/>
                        <a:pt x="36569" y="0"/>
                      </a:cubicBezTo>
                      <a:cubicBezTo>
                        <a:pt x="56766" y="0"/>
                        <a:pt x="73138" y="16373"/>
                        <a:pt x="73138" y="36569"/>
                      </a:cubicBezTo>
                      <a:close/>
                    </a:path>
                  </a:pathLst>
                </a:custGeom>
                <a:solidFill>
                  <a:srgbClr val="3389FF"/>
                </a:solidFill>
                <a:ln w="800"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Verdana"/>
                    <a:ea typeface="+mn-ea"/>
                    <a:cs typeface="+mn-cs"/>
                  </a:endParaRPr>
                </a:p>
              </p:txBody>
            </p:sp>
          </p:grpSp>
        </p:grpSp>
        <p:pic>
          <p:nvPicPr>
            <p:cNvPr id="54" name="Graphic 53">
              <a:extLst>
                <a:ext uri="{FF2B5EF4-FFF2-40B4-BE49-F238E27FC236}">
                  <a16:creationId xmlns:a16="http://schemas.microsoft.com/office/drawing/2014/main" id="{6481F51E-850D-AD9B-1D28-CA6F6C817655}"/>
                </a:ext>
              </a:extLst>
            </p:cNvPr>
            <p:cNvPicPr>
              <a:picLocks noChangeAspect="1"/>
            </p:cNvPicPr>
            <p:nvPr/>
          </p:nvPicPr>
          <p:blipFill>
            <a:blip r:embed="rId29">
              <a:extLst>
                <a:ext uri="{28A0092B-C50C-407E-A947-70E740481C1C}">
                  <a14:useLocalDpi xmlns:a14="http://schemas.microsoft.com/office/drawing/2010/main" val="0"/>
                </a:ext>
                <a:ext uri="{96DAC541-7B7A-43D3-8B79-37D633B846F1}">
                  <asvg:svgBlip xmlns:asvg="http://schemas.microsoft.com/office/drawing/2016/SVG/main" r:embed="rId30"/>
                </a:ext>
              </a:extLst>
            </a:blip>
            <a:stretch>
              <a:fillRect/>
            </a:stretch>
          </p:blipFill>
          <p:spPr>
            <a:xfrm rot="2719779">
              <a:off x="1286952" y="4068540"/>
              <a:ext cx="358084" cy="358084"/>
            </a:xfrm>
            <a:prstGeom prst="rect">
              <a:avLst/>
            </a:prstGeom>
          </p:spPr>
        </p:pic>
        <p:pic>
          <p:nvPicPr>
            <p:cNvPr id="55" name="Graphic 54">
              <a:extLst>
                <a:ext uri="{FF2B5EF4-FFF2-40B4-BE49-F238E27FC236}">
                  <a16:creationId xmlns:a16="http://schemas.microsoft.com/office/drawing/2014/main" id="{25CDCB42-4797-A44D-7666-410ADD26C0E8}"/>
                </a:ext>
              </a:extLst>
            </p:cNvPr>
            <p:cNvPicPr>
              <a:picLocks noChangeAspect="1"/>
            </p:cNvPicPr>
            <p:nvPr/>
          </p:nvPicPr>
          <p:blipFill>
            <a:blip r:embed="rId31">
              <a:extLst>
                <a:ext uri="{28A0092B-C50C-407E-A947-70E740481C1C}">
                  <a14:useLocalDpi xmlns:a14="http://schemas.microsoft.com/office/drawing/2010/main" val="0"/>
                </a:ext>
                <a:ext uri="{96DAC541-7B7A-43D3-8B79-37D633B846F1}">
                  <asvg:svgBlip xmlns:asvg="http://schemas.microsoft.com/office/drawing/2016/SVG/main" r:embed="rId32"/>
                </a:ext>
              </a:extLst>
            </a:blip>
            <a:stretch>
              <a:fillRect/>
            </a:stretch>
          </p:blipFill>
          <p:spPr>
            <a:xfrm>
              <a:off x="1886111" y="4303310"/>
              <a:ext cx="291208" cy="299834"/>
            </a:xfrm>
            <a:prstGeom prst="rect">
              <a:avLst/>
            </a:prstGeom>
          </p:spPr>
        </p:pic>
        <p:grpSp>
          <p:nvGrpSpPr>
            <p:cNvPr id="56" name="Graphic 85">
              <a:extLst>
                <a:ext uri="{FF2B5EF4-FFF2-40B4-BE49-F238E27FC236}">
                  <a16:creationId xmlns:a16="http://schemas.microsoft.com/office/drawing/2014/main" id="{5E8C0F1B-EB30-0BB5-4356-E7C723DF5871}"/>
                </a:ext>
              </a:extLst>
            </p:cNvPr>
            <p:cNvGrpSpPr/>
            <p:nvPr/>
          </p:nvGrpSpPr>
          <p:grpSpPr>
            <a:xfrm>
              <a:off x="2141218" y="3772772"/>
              <a:ext cx="268833" cy="268833"/>
              <a:chOff x="5150089" y="1612506"/>
              <a:chExt cx="303549" cy="303549"/>
            </a:xfrm>
          </p:grpSpPr>
          <p:grpSp>
            <p:nvGrpSpPr>
              <p:cNvPr id="58" name="Graphic 85">
                <a:extLst>
                  <a:ext uri="{FF2B5EF4-FFF2-40B4-BE49-F238E27FC236}">
                    <a16:creationId xmlns:a16="http://schemas.microsoft.com/office/drawing/2014/main" id="{A4E5C7A9-3AD4-3251-E6D0-784A87EFD99F}"/>
                  </a:ext>
                </a:extLst>
              </p:cNvPr>
              <p:cNvGrpSpPr/>
              <p:nvPr/>
            </p:nvGrpSpPr>
            <p:grpSpPr>
              <a:xfrm>
                <a:off x="5232847" y="1697096"/>
                <a:ext cx="134368" cy="134368"/>
                <a:chOff x="5232847" y="1697096"/>
                <a:chExt cx="134368" cy="134368"/>
              </a:xfrm>
            </p:grpSpPr>
            <p:sp>
              <p:nvSpPr>
                <p:cNvPr id="466" name="Freeform: Shape 465">
                  <a:extLst>
                    <a:ext uri="{FF2B5EF4-FFF2-40B4-BE49-F238E27FC236}">
                      <a16:creationId xmlns:a16="http://schemas.microsoft.com/office/drawing/2014/main" id="{E2703D8C-9D32-3D70-5C43-C38E99D1AFF7}"/>
                    </a:ext>
                  </a:extLst>
                </p:cNvPr>
                <p:cNvSpPr/>
                <p:nvPr/>
              </p:nvSpPr>
              <p:spPr>
                <a:xfrm>
                  <a:off x="5232847" y="1697259"/>
                  <a:ext cx="134368" cy="134047"/>
                </a:xfrm>
                <a:custGeom>
                  <a:avLst/>
                  <a:gdLst>
                    <a:gd name="connsiteX0" fmla="*/ 114690 w 134368"/>
                    <a:gd name="connsiteY0" fmla="*/ 19514 h 134046"/>
                    <a:gd name="connsiteX1" fmla="*/ 71911 w 134368"/>
                    <a:gd name="connsiteY1" fmla="*/ 0 h 134046"/>
                    <a:gd name="connsiteX2" fmla="*/ 0 w 134368"/>
                    <a:gd name="connsiteY2" fmla="*/ 67023 h 134046"/>
                    <a:gd name="connsiteX3" fmla="*/ 71912 w 134368"/>
                    <a:gd name="connsiteY3" fmla="*/ 134047 h 134046"/>
                    <a:gd name="connsiteX4" fmla="*/ 114691 w 134368"/>
                    <a:gd name="connsiteY4" fmla="*/ 114533 h 134046"/>
                    <a:gd name="connsiteX5" fmla="*/ 134369 w 134368"/>
                    <a:gd name="connsiteY5" fmla="*/ 67023 h 134046"/>
                    <a:gd name="connsiteX6" fmla="*/ 114690 w 134368"/>
                    <a:gd name="connsiteY6" fmla="*/ 19514 h 134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4368" h="134046">
                      <a:moveTo>
                        <a:pt x="114690" y="19514"/>
                      </a:moveTo>
                      <a:cubicBezTo>
                        <a:pt x="102775" y="7598"/>
                        <a:pt x="87497" y="1093"/>
                        <a:pt x="71911" y="0"/>
                      </a:cubicBezTo>
                      <a:lnTo>
                        <a:pt x="0" y="67023"/>
                      </a:lnTo>
                      <a:lnTo>
                        <a:pt x="71912" y="134047"/>
                      </a:lnTo>
                      <a:cubicBezTo>
                        <a:pt x="87498" y="132954"/>
                        <a:pt x="102775" y="126449"/>
                        <a:pt x="114691" y="114533"/>
                      </a:cubicBezTo>
                      <a:cubicBezTo>
                        <a:pt x="127809" y="101414"/>
                        <a:pt x="134369" y="84219"/>
                        <a:pt x="134369" y="67023"/>
                      </a:cubicBezTo>
                      <a:cubicBezTo>
                        <a:pt x="134368" y="49828"/>
                        <a:pt x="127809" y="32633"/>
                        <a:pt x="114690" y="19514"/>
                      </a:cubicBezTo>
                      <a:close/>
                    </a:path>
                  </a:pathLst>
                </a:custGeom>
                <a:solidFill>
                  <a:srgbClr val="FCE3A0"/>
                </a:solidFill>
                <a:ln w="577"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Verdana"/>
                    <a:ea typeface="+mn-ea"/>
                    <a:cs typeface="+mn-cs"/>
                  </a:endParaRPr>
                </a:p>
              </p:txBody>
            </p:sp>
            <p:sp>
              <p:nvSpPr>
                <p:cNvPr id="467" name="Freeform: Shape 466">
                  <a:extLst>
                    <a:ext uri="{FF2B5EF4-FFF2-40B4-BE49-F238E27FC236}">
                      <a16:creationId xmlns:a16="http://schemas.microsoft.com/office/drawing/2014/main" id="{E481E122-40FC-C90D-AC9C-C9CA4D61EA02}"/>
                    </a:ext>
                  </a:extLst>
                </p:cNvPr>
                <p:cNvSpPr/>
                <p:nvPr/>
              </p:nvSpPr>
              <p:spPr>
                <a:xfrm>
                  <a:off x="5232847" y="1697096"/>
                  <a:ext cx="71911" cy="134368"/>
                </a:xfrm>
                <a:custGeom>
                  <a:avLst/>
                  <a:gdLst>
                    <a:gd name="connsiteX0" fmla="*/ 42754 w 71911"/>
                    <a:gd name="connsiteY0" fmla="*/ 67184 h 134368"/>
                    <a:gd name="connsiteX1" fmla="*/ 71912 w 71911"/>
                    <a:gd name="connsiteY1" fmla="*/ 161 h 134368"/>
                    <a:gd name="connsiteX2" fmla="*/ 67184 w 71911"/>
                    <a:gd name="connsiteY2" fmla="*/ 0 h 134368"/>
                    <a:gd name="connsiteX3" fmla="*/ 0 w 71911"/>
                    <a:gd name="connsiteY3" fmla="*/ 67184 h 134368"/>
                    <a:gd name="connsiteX4" fmla="*/ 67184 w 71911"/>
                    <a:gd name="connsiteY4" fmla="*/ 134368 h 134368"/>
                    <a:gd name="connsiteX5" fmla="*/ 71912 w 71911"/>
                    <a:gd name="connsiteY5" fmla="*/ 134208 h 134368"/>
                    <a:gd name="connsiteX6" fmla="*/ 42754 w 71911"/>
                    <a:gd name="connsiteY6" fmla="*/ 67184 h 134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911" h="134368">
                      <a:moveTo>
                        <a:pt x="42754" y="67184"/>
                      </a:moveTo>
                      <a:cubicBezTo>
                        <a:pt x="42754" y="42490"/>
                        <a:pt x="52670" y="18112"/>
                        <a:pt x="71912" y="161"/>
                      </a:cubicBezTo>
                      <a:cubicBezTo>
                        <a:pt x="70338" y="50"/>
                        <a:pt x="68761" y="0"/>
                        <a:pt x="67184" y="0"/>
                      </a:cubicBezTo>
                      <a:cubicBezTo>
                        <a:pt x="30094" y="0"/>
                        <a:pt x="0" y="30046"/>
                        <a:pt x="0" y="67184"/>
                      </a:cubicBezTo>
                      <a:cubicBezTo>
                        <a:pt x="0" y="104274"/>
                        <a:pt x="30044" y="134368"/>
                        <a:pt x="67184" y="134368"/>
                      </a:cubicBezTo>
                      <a:cubicBezTo>
                        <a:pt x="68761" y="134368"/>
                        <a:pt x="70338" y="134318"/>
                        <a:pt x="71912" y="134208"/>
                      </a:cubicBezTo>
                      <a:cubicBezTo>
                        <a:pt x="53236" y="116784"/>
                        <a:pt x="42754" y="92655"/>
                        <a:pt x="42754" y="67184"/>
                      </a:cubicBezTo>
                      <a:close/>
                    </a:path>
                  </a:pathLst>
                </a:custGeom>
                <a:solidFill>
                  <a:srgbClr val="FFCE71"/>
                </a:solidFill>
                <a:ln w="577"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Verdana"/>
                    <a:ea typeface="+mn-ea"/>
                    <a:cs typeface="+mn-cs"/>
                  </a:endParaRPr>
                </a:p>
              </p:txBody>
            </p:sp>
          </p:grpSp>
          <p:grpSp>
            <p:nvGrpSpPr>
              <p:cNvPr id="59" name="Graphic 85">
                <a:extLst>
                  <a:ext uri="{FF2B5EF4-FFF2-40B4-BE49-F238E27FC236}">
                    <a16:creationId xmlns:a16="http://schemas.microsoft.com/office/drawing/2014/main" id="{9C22582F-63C7-601C-9BF6-AE8FB63FDBFF}"/>
                  </a:ext>
                </a:extLst>
              </p:cNvPr>
              <p:cNvGrpSpPr/>
              <p:nvPr/>
            </p:nvGrpSpPr>
            <p:grpSpPr>
              <a:xfrm>
                <a:off x="5350633" y="1627212"/>
                <a:ext cx="103005" cy="103008"/>
                <a:chOff x="5350633" y="1627212"/>
                <a:chExt cx="103005" cy="103008"/>
              </a:xfrm>
            </p:grpSpPr>
            <p:sp>
              <p:nvSpPr>
                <p:cNvPr id="464" name="Freeform: Shape 463">
                  <a:extLst>
                    <a:ext uri="{FF2B5EF4-FFF2-40B4-BE49-F238E27FC236}">
                      <a16:creationId xmlns:a16="http://schemas.microsoft.com/office/drawing/2014/main" id="{926469AF-6367-8BF5-7ED2-8C14EB6D593C}"/>
                    </a:ext>
                  </a:extLst>
                </p:cNvPr>
                <p:cNvSpPr/>
                <p:nvPr/>
              </p:nvSpPr>
              <p:spPr>
                <a:xfrm>
                  <a:off x="5350804" y="1627799"/>
                  <a:ext cx="102834" cy="102421"/>
                </a:xfrm>
                <a:custGeom>
                  <a:avLst/>
                  <a:gdLst>
                    <a:gd name="connsiteX0" fmla="*/ 90573 w 102834"/>
                    <a:gd name="connsiteY0" fmla="*/ 90159 h 102421"/>
                    <a:gd name="connsiteX1" fmla="*/ 59096 w 102834"/>
                    <a:gd name="connsiteY1" fmla="*/ 102418 h 102421"/>
                    <a:gd name="connsiteX2" fmla="*/ 0 w 102834"/>
                    <a:gd name="connsiteY2" fmla="*/ 46754 h 102421"/>
                    <a:gd name="connsiteX3" fmla="*/ 50792 w 102834"/>
                    <a:gd name="connsiteY3" fmla="*/ 0 h 102421"/>
                    <a:gd name="connsiteX4" fmla="*/ 84686 w 102834"/>
                    <a:gd name="connsiteY4" fmla="*/ 17560 h 102421"/>
                    <a:gd name="connsiteX5" fmla="*/ 102834 w 102834"/>
                    <a:gd name="connsiteY5" fmla="*/ 59537 h 102421"/>
                    <a:gd name="connsiteX6" fmla="*/ 90573 w 102834"/>
                    <a:gd name="connsiteY6" fmla="*/ 90159 h 102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834" h="102421">
                      <a:moveTo>
                        <a:pt x="90573" y="90159"/>
                      </a:moveTo>
                      <a:cubicBezTo>
                        <a:pt x="82207" y="98526"/>
                        <a:pt x="70937" y="102549"/>
                        <a:pt x="59096" y="102418"/>
                      </a:cubicBezTo>
                      <a:lnTo>
                        <a:pt x="0" y="46754"/>
                      </a:lnTo>
                      <a:lnTo>
                        <a:pt x="50792" y="0"/>
                      </a:lnTo>
                      <a:cubicBezTo>
                        <a:pt x="62768" y="1801"/>
                        <a:pt x="74844" y="7717"/>
                        <a:pt x="84686" y="17560"/>
                      </a:cubicBezTo>
                      <a:cubicBezTo>
                        <a:pt x="95919" y="28793"/>
                        <a:pt x="102834" y="43996"/>
                        <a:pt x="102834" y="59537"/>
                      </a:cubicBezTo>
                      <a:cubicBezTo>
                        <a:pt x="102834" y="71065"/>
                        <a:pt x="98737" y="81995"/>
                        <a:pt x="90573" y="90159"/>
                      </a:cubicBezTo>
                      <a:close/>
                    </a:path>
                  </a:pathLst>
                </a:custGeom>
                <a:solidFill>
                  <a:srgbClr val="FCE3A0"/>
                </a:solidFill>
                <a:ln w="577"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Verdana"/>
                    <a:ea typeface="+mn-ea"/>
                    <a:cs typeface="+mn-cs"/>
                  </a:endParaRPr>
                </a:p>
              </p:txBody>
            </p:sp>
            <p:sp>
              <p:nvSpPr>
                <p:cNvPr id="465" name="Freeform: Shape 464">
                  <a:extLst>
                    <a:ext uri="{FF2B5EF4-FFF2-40B4-BE49-F238E27FC236}">
                      <a16:creationId xmlns:a16="http://schemas.microsoft.com/office/drawing/2014/main" id="{9048B1BB-B9D6-C0E4-B565-8147E84FA94D}"/>
                    </a:ext>
                  </a:extLst>
                </p:cNvPr>
                <p:cNvSpPr/>
                <p:nvPr/>
              </p:nvSpPr>
              <p:spPr>
                <a:xfrm>
                  <a:off x="5350633" y="1627212"/>
                  <a:ext cx="59267" cy="103005"/>
                </a:xfrm>
                <a:custGeom>
                  <a:avLst/>
                  <a:gdLst>
                    <a:gd name="connsiteX0" fmla="*/ 32837 w 59267"/>
                    <a:gd name="connsiteY0" fmla="*/ 49990 h 103005"/>
                    <a:gd name="connsiteX1" fmla="*/ 59267 w 59267"/>
                    <a:gd name="connsiteY1" fmla="*/ 103006 h 103005"/>
                    <a:gd name="connsiteX2" fmla="*/ 55665 w 59267"/>
                    <a:gd name="connsiteY2" fmla="*/ 102835 h 103005"/>
                    <a:gd name="connsiteX3" fmla="*/ 171 w 59267"/>
                    <a:gd name="connsiteY3" fmla="*/ 47341 h 103005"/>
                    <a:gd name="connsiteX4" fmla="*/ 47341 w 59267"/>
                    <a:gd name="connsiteY4" fmla="*/ 171 h 103005"/>
                    <a:gd name="connsiteX5" fmla="*/ 50963 w 59267"/>
                    <a:gd name="connsiteY5" fmla="*/ 587 h 103005"/>
                    <a:gd name="connsiteX6" fmla="*/ 32837 w 59267"/>
                    <a:gd name="connsiteY6" fmla="*/ 49990 h 103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267" h="103005">
                      <a:moveTo>
                        <a:pt x="32837" y="49990"/>
                      </a:moveTo>
                      <a:cubicBezTo>
                        <a:pt x="34367" y="68857"/>
                        <a:pt x="43454" y="88098"/>
                        <a:pt x="59267" y="103006"/>
                      </a:cubicBezTo>
                      <a:cubicBezTo>
                        <a:pt x="58072" y="102992"/>
                        <a:pt x="56871" y="102933"/>
                        <a:pt x="55665" y="102835"/>
                      </a:cubicBezTo>
                      <a:cubicBezTo>
                        <a:pt x="27327" y="100537"/>
                        <a:pt x="2472" y="75717"/>
                        <a:pt x="171" y="47341"/>
                      </a:cubicBezTo>
                      <a:cubicBezTo>
                        <a:pt x="-2127" y="19003"/>
                        <a:pt x="18965" y="-2130"/>
                        <a:pt x="47341" y="171"/>
                      </a:cubicBezTo>
                      <a:cubicBezTo>
                        <a:pt x="48546" y="269"/>
                        <a:pt x="49754" y="405"/>
                        <a:pt x="50963" y="587"/>
                      </a:cubicBezTo>
                      <a:cubicBezTo>
                        <a:pt x="37774" y="12742"/>
                        <a:pt x="31260" y="30529"/>
                        <a:pt x="32837" y="49990"/>
                      </a:cubicBezTo>
                      <a:close/>
                    </a:path>
                  </a:pathLst>
                </a:custGeom>
                <a:solidFill>
                  <a:srgbClr val="FFCE71"/>
                </a:solidFill>
                <a:ln w="577"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Verdana"/>
                    <a:ea typeface="+mn-ea"/>
                    <a:cs typeface="+mn-cs"/>
                  </a:endParaRPr>
                </a:p>
              </p:txBody>
            </p:sp>
          </p:grpSp>
          <p:grpSp>
            <p:nvGrpSpPr>
              <p:cNvPr id="60" name="Graphic 85">
                <a:extLst>
                  <a:ext uri="{FF2B5EF4-FFF2-40B4-BE49-F238E27FC236}">
                    <a16:creationId xmlns:a16="http://schemas.microsoft.com/office/drawing/2014/main" id="{B3E8C602-E084-04FB-8BD2-B1C24758C4F0}"/>
                  </a:ext>
                </a:extLst>
              </p:cNvPr>
              <p:cNvGrpSpPr/>
              <p:nvPr/>
            </p:nvGrpSpPr>
            <p:grpSpPr>
              <a:xfrm>
                <a:off x="5175447" y="1612506"/>
                <a:ext cx="93593" cy="93596"/>
                <a:chOff x="5175447" y="1612506"/>
                <a:chExt cx="93593" cy="93596"/>
              </a:xfrm>
            </p:grpSpPr>
            <p:sp>
              <p:nvSpPr>
                <p:cNvPr id="460" name="Freeform: Shape 459">
                  <a:extLst>
                    <a:ext uri="{FF2B5EF4-FFF2-40B4-BE49-F238E27FC236}">
                      <a16:creationId xmlns:a16="http://schemas.microsoft.com/office/drawing/2014/main" id="{ED1E1865-96F2-78CF-E403-E43C4C99FA88}"/>
                    </a:ext>
                  </a:extLst>
                </p:cNvPr>
                <p:cNvSpPr/>
                <p:nvPr/>
              </p:nvSpPr>
              <p:spPr>
                <a:xfrm>
                  <a:off x="5176027" y="1612506"/>
                  <a:ext cx="93013" cy="92392"/>
                </a:xfrm>
                <a:custGeom>
                  <a:avLst/>
                  <a:gdLst>
                    <a:gd name="connsiteX0" fmla="*/ 84060 w 93013"/>
                    <a:gd name="connsiteY0" fmla="*/ 8954 h 92392"/>
                    <a:gd name="connsiteX1" fmla="*/ 60700 w 93013"/>
                    <a:gd name="connsiteY1" fmla="*/ 0 h 92392"/>
                    <a:gd name="connsiteX2" fmla="*/ 56751 w 93013"/>
                    <a:gd name="connsiteY2" fmla="*/ 176 h 92392"/>
                    <a:gd name="connsiteX3" fmla="*/ 0 w 93013"/>
                    <a:gd name="connsiteY3" fmla="*/ 54095 h 92392"/>
                    <a:gd name="connsiteX4" fmla="*/ 42190 w 93013"/>
                    <a:gd name="connsiteY4" fmla="*/ 92392 h 92392"/>
                    <a:gd name="connsiteX5" fmla="*/ 73740 w 93013"/>
                    <a:gd name="connsiteY5" fmla="*/ 74322 h 92392"/>
                    <a:gd name="connsiteX6" fmla="*/ 92437 w 93013"/>
                    <a:gd name="connsiteY6" fmla="*/ 39501 h 92392"/>
                    <a:gd name="connsiteX7" fmla="*/ 84060 w 93013"/>
                    <a:gd name="connsiteY7" fmla="*/ 8954 h 92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013" h="92392">
                      <a:moveTo>
                        <a:pt x="84060" y="8954"/>
                      </a:moveTo>
                      <a:cubicBezTo>
                        <a:pt x="78024" y="2916"/>
                        <a:pt x="69749" y="0"/>
                        <a:pt x="60700" y="0"/>
                      </a:cubicBezTo>
                      <a:cubicBezTo>
                        <a:pt x="59399" y="0"/>
                        <a:pt x="58081" y="58"/>
                        <a:pt x="56751" y="176"/>
                      </a:cubicBezTo>
                      <a:lnTo>
                        <a:pt x="0" y="54095"/>
                      </a:lnTo>
                      <a:lnTo>
                        <a:pt x="42190" y="92392"/>
                      </a:lnTo>
                      <a:cubicBezTo>
                        <a:pt x="53031" y="89947"/>
                        <a:pt x="64248" y="83814"/>
                        <a:pt x="73740" y="74322"/>
                      </a:cubicBezTo>
                      <a:cubicBezTo>
                        <a:pt x="84189" y="63871"/>
                        <a:pt x="90569" y="51330"/>
                        <a:pt x="92437" y="39501"/>
                      </a:cubicBezTo>
                      <a:cubicBezTo>
                        <a:pt x="94305" y="27671"/>
                        <a:pt x="91660" y="16554"/>
                        <a:pt x="84060" y="8954"/>
                      </a:cubicBezTo>
                      <a:close/>
                    </a:path>
                  </a:pathLst>
                </a:custGeom>
                <a:solidFill>
                  <a:srgbClr val="FCE3A0"/>
                </a:solidFill>
                <a:ln w="577"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Verdana"/>
                    <a:ea typeface="+mn-ea"/>
                    <a:cs typeface="+mn-cs"/>
                  </a:endParaRPr>
                </a:p>
              </p:txBody>
            </p:sp>
            <p:sp>
              <p:nvSpPr>
                <p:cNvPr id="463" name="Freeform: Shape 462">
                  <a:extLst>
                    <a:ext uri="{FF2B5EF4-FFF2-40B4-BE49-F238E27FC236}">
                      <a16:creationId xmlns:a16="http://schemas.microsoft.com/office/drawing/2014/main" id="{9FE19CA9-1C07-4D98-A834-E7B61101BA22}"/>
                    </a:ext>
                  </a:extLst>
                </p:cNvPr>
                <p:cNvSpPr/>
                <p:nvPr/>
              </p:nvSpPr>
              <p:spPr>
                <a:xfrm>
                  <a:off x="5175447" y="1612682"/>
                  <a:ext cx="57330" cy="93420"/>
                </a:xfrm>
                <a:custGeom>
                  <a:avLst/>
                  <a:gdLst>
                    <a:gd name="connsiteX0" fmla="*/ 29991 w 57330"/>
                    <a:gd name="connsiteY0" fmla="*/ 49275 h 93420"/>
                    <a:gd name="connsiteX1" fmla="*/ 57330 w 57330"/>
                    <a:gd name="connsiteY1" fmla="*/ 0 h 93420"/>
                    <a:gd name="connsiteX2" fmla="*/ 580 w 57330"/>
                    <a:gd name="connsiteY2" fmla="*/ 53919 h 93420"/>
                    <a:gd name="connsiteX3" fmla="*/ 39500 w 57330"/>
                    <a:gd name="connsiteY3" fmla="*/ 92840 h 93420"/>
                    <a:gd name="connsiteX4" fmla="*/ 42770 w 57330"/>
                    <a:gd name="connsiteY4" fmla="*/ 92216 h 93420"/>
                    <a:gd name="connsiteX5" fmla="*/ 29991 w 57330"/>
                    <a:gd name="connsiteY5" fmla="*/ 49275 h 9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330" h="93420">
                      <a:moveTo>
                        <a:pt x="29991" y="49275"/>
                      </a:moveTo>
                      <a:cubicBezTo>
                        <a:pt x="32673" y="32287"/>
                        <a:pt x="42143" y="14439"/>
                        <a:pt x="57330" y="0"/>
                      </a:cubicBezTo>
                      <a:cubicBezTo>
                        <a:pt x="30854" y="2350"/>
                        <a:pt x="4809" y="27133"/>
                        <a:pt x="580" y="53919"/>
                      </a:cubicBezTo>
                      <a:cubicBezTo>
                        <a:pt x="-3449" y="79435"/>
                        <a:pt x="13951" y="96875"/>
                        <a:pt x="39500" y="92840"/>
                      </a:cubicBezTo>
                      <a:cubicBezTo>
                        <a:pt x="40585" y="92669"/>
                        <a:pt x="41676" y="92463"/>
                        <a:pt x="42770" y="92216"/>
                      </a:cubicBezTo>
                      <a:cubicBezTo>
                        <a:pt x="31815" y="82258"/>
                        <a:pt x="27224" y="66798"/>
                        <a:pt x="29991" y="49275"/>
                      </a:cubicBezTo>
                      <a:close/>
                    </a:path>
                  </a:pathLst>
                </a:custGeom>
                <a:solidFill>
                  <a:srgbClr val="FFCE71"/>
                </a:solidFill>
                <a:ln w="577"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Verdana"/>
                    <a:ea typeface="+mn-ea"/>
                    <a:cs typeface="+mn-cs"/>
                  </a:endParaRPr>
                </a:p>
              </p:txBody>
            </p:sp>
          </p:grpSp>
          <p:grpSp>
            <p:nvGrpSpPr>
              <p:cNvPr id="62" name="Graphic 85">
                <a:extLst>
                  <a:ext uri="{FF2B5EF4-FFF2-40B4-BE49-F238E27FC236}">
                    <a16:creationId xmlns:a16="http://schemas.microsoft.com/office/drawing/2014/main" id="{A0DC6ECF-02F8-452F-7085-424F0F44849E}"/>
                  </a:ext>
                </a:extLst>
              </p:cNvPr>
              <p:cNvGrpSpPr/>
              <p:nvPr/>
            </p:nvGrpSpPr>
            <p:grpSpPr>
              <a:xfrm>
                <a:off x="5150089" y="1760404"/>
                <a:ext cx="64702" cy="64704"/>
                <a:chOff x="5150089" y="1760404"/>
                <a:chExt cx="64702" cy="64704"/>
              </a:xfrm>
            </p:grpSpPr>
            <p:sp>
              <p:nvSpPr>
                <p:cNvPr id="456" name="Freeform: Shape 455">
                  <a:extLst>
                    <a:ext uri="{FF2B5EF4-FFF2-40B4-BE49-F238E27FC236}">
                      <a16:creationId xmlns:a16="http://schemas.microsoft.com/office/drawing/2014/main" id="{E8BEFF7F-B395-279A-7F1B-6159126EE7E0}"/>
                    </a:ext>
                  </a:extLst>
                </p:cNvPr>
                <p:cNvSpPr/>
                <p:nvPr/>
              </p:nvSpPr>
              <p:spPr>
                <a:xfrm>
                  <a:off x="5166917" y="1760772"/>
                  <a:ext cx="47874" cy="64336"/>
                </a:xfrm>
                <a:custGeom>
                  <a:avLst/>
                  <a:gdLst>
                    <a:gd name="connsiteX0" fmla="*/ 40172 w 47874"/>
                    <a:gd name="connsiteY0" fmla="*/ 56634 h 64336"/>
                    <a:gd name="connsiteX1" fmla="*/ 20400 w 47874"/>
                    <a:gd name="connsiteY1" fmla="*/ 64335 h 64336"/>
                    <a:gd name="connsiteX2" fmla="*/ 0 w 47874"/>
                    <a:gd name="connsiteY2" fmla="*/ 55867 h 64336"/>
                    <a:gd name="connsiteX3" fmla="*/ 0 w 47874"/>
                    <a:gd name="connsiteY3" fmla="*/ 8267 h 64336"/>
                    <a:gd name="connsiteX4" fmla="*/ 15184 w 47874"/>
                    <a:gd name="connsiteY4" fmla="*/ 0 h 64336"/>
                    <a:gd name="connsiteX5" fmla="*/ 36475 w 47874"/>
                    <a:gd name="connsiteY5" fmla="*/ 11030 h 64336"/>
                    <a:gd name="connsiteX6" fmla="*/ 47874 w 47874"/>
                    <a:gd name="connsiteY6" fmla="*/ 37399 h 64336"/>
                    <a:gd name="connsiteX7" fmla="*/ 40172 w 47874"/>
                    <a:gd name="connsiteY7" fmla="*/ 56634 h 64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874" h="64336">
                      <a:moveTo>
                        <a:pt x="40172" y="56634"/>
                      </a:moveTo>
                      <a:cubicBezTo>
                        <a:pt x="34917" y="61889"/>
                        <a:pt x="27838" y="64417"/>
                        <a:pt x="20400" y="64335"/>
                      </a:cubicBezTo>
                      <a:lnTo>
                        <a:pt x="0" y="55867"/>
                      </a:lnTo>
                      <a:lnTo>
                        <a:pt x="0" y="8267"/>
                      </a:lnTo>
                      <a:lnTo>
                        <a:pt x="15184" y="0"/>
                      </a:lnTo>
                      <a:cubicBezTo>
                        <a:pt x="22707" y="1131"/>
                        <a:pt x="30292" y="4847"/>
                        <a:pt x="36475" y="11030"/>
                      </a:cubicBezTo>
                      <a:cubicBezTo>
                        <a:pt x="43530" y="18087"/>
                        <a:pt x="47874" y="27637"/>
                        <a:pt x="47874" y="37399"/>
                      </a:cubicBezTo>
                      <a:cubicBezTo>
                        <a:pt x="47874" y="44640"/>
                        <a:pt x="45301" y="51506"/>
                        <a:pt x="40172" y="56634"/>
                      </a:cubicBezTo>
                      <a:close/>
                    </a:path>
                  </a:pathLst>
                </a:custGeom>
                <a:solidFill>
                  <a:srgbClr val="FCE3A0"/>
                </a:solidFill>
                <a:ln w="577"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Verdana"/>
                    <a:ea typeface="+mn-ea"/>
                    <a:cs typeface="+mn-cs"/>
                  </a:endParaRPr>
                </a:p>
              </p:txBody>
            </p:sp>
            <p:sp>
              <p:nvSpPr>
                <p:cNvPr id="459" name="Freeform: Shape 458">
                  <a:extLst>
                    <a:ext uri="{FF2B5EF4-FFF2-40B4-BE49-F238E27FC236}">
                      <a16:creationId xmlns:a16="http://schemas.microsoft.com/office/drawing/2014/main" id="{B8BF39AB-E251-5DF0-865F-3CD65DF60356}"/>
                    </a:ext>
                  </a:extLst>
                </p:cNvPr>
                <p:cNvSpPr/>
                <p:nvPr/>
              </p:nvSpPr>
              <p:spPr>
                <a:xfrm>
                  <a:off x="5150089" y="1760404"/>
                  <a:ext cx="37228" cy="64703"/>
                </a:xfrm>
                <a:custGeom>
                  <a:avLst/>
                  <a:gdLst>
                    <a:gd name="connsiteX0" fmla="*/ 20627 w 37228"/>
                    <a:gd name="connsiteY0" fmla="*/ 31401 h 64703"/>
                    <a:gd name="connsiteX1" fmla="*/ 37229 w 37228"/>
                    <a:gd name="connsiteY1" fmla="*/ 64703 h 64703"/>
                    <a:gd name="connsiteX2" fmla="*/ 34966 w 37228"/>
                    <a:gd name="connsiteY2" fmla="*/ 64596 h 64703"/>
                    <a:gd name="connsiteX3" fmla="*/ 0 w 37228"/>
                    <a:gd name="connsiteY3" fmla="*/ 26959 h 64703"/>
                    <a:gd name="connsiteX4" fmla="*/ 29738 w 37228"/>
                    <a:gd name="connsiteY4" fmla="*/ 107 h 64703"/>
                    <a:gd name="connsiteX5" fmla="*/ 32013 w 37228"/>
                    <a:gd name="connsiteY5" fmla="*/ 368 h 64703"/>
                    <a:gd name="connsiteX6" fmla="*/ 20627 w 37228"/>
                    <a:gd name="connsiteY6" fmla="*/ 31401 h 64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28" h="64703">
                      <a:moveTo>
                        <a:pt x="20627" y="31401"/>
                      </a:moveTo>
                      <a:cubicBezTo>
                        <a:pt x="21588" y="43252"/>
                        <a:pt x="27296" y="55339"/>
                        <a:pt x="37229" y="64703"/>
                      </a:cubicBezTo>
                      <a:cubicBezTo>
                        <a:pt x="36478" y="64695"/>
                        <a:pt x="35723" y="64658"/>
                        <a:pt x="34966" y="64596"/>
                      </a:cubicBezTo>
                      <a:cubicBezTo>
                        <a:pt x="16124" y="63069"/>
                        <a:pt x="0" y="45775"/>
                        <a:pt x="0" y="26959"/>
                      </a:cubicBezTo>
                      <a:cubicBezTo>
                        <a:pt x="0" y="10589"/>
                        <a:pt x="12862" y="-1261"/>
                        <a:pt x="29738" y="107"/>
                      </a:cubicBezTo>
                      <a:cubicBezTo>
                        <a:pt x="30495" y="169"/>
                        <a:pt x="31253" y="255"/>
                        <a:pt x="32013" y="368"/>
                      </a:cubicBezTo>
                      <a:cubicBezTo>
                        <a:pt x="23728" y="8004"/>
                        <a:pt x="19636" y="19177"/>
                        <a:pt x="20627" y="31401"/>
                      </a:cubicBezTo>
                      <a:close/>
                    </a:path>
                  </a:pathLst>
                </a:custGeom>
                <a:solidFill>
                  <a:srgbClr val="FFCE71"/>
                </a:solidFill>
                <a:ln w="577"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Verdana"/>
                    <a:ea typeface="+mn-ea"/>
                    <a:cs typeface="+mn-cs"/>
                  </a:endParaRPr>
                </a:p>
              </p:txBody>
            </p:sp>
          </p:grpSp>
          <p:grpSp>
            <p:nvGrpSpPr>
              <p:cNvPr id="63" name="Graphic 85">
                <a:extLst>
                  <a:ext uri="{FF2B5EF4-FFF2-40B4-BE49-F238E27FC236}">
                    <a16:creationId xmlns:a16="http://schemas.microsoft.com/office/drawing/2014/main" id="{8E2FC235-7A95-1098-94DE-D401695CC7DB}"/>
                  </a:ext>
                </a:extLst>
              </p:cNvPr>
              <p:cNvGrpSpPr/>
              <p:nvPr/>
            </p:nvGrpSpPr>
            <p:grpSpPr>
              <a:xfrm>
                <a:off x="5333737" y="1827655"/>
                <a:ext cx="67184" cy="88400"/>
                <a:chOff x="5333737" y="1827655"/>
                <a:chExt cx="67184" cy="88400"/>
              </a:xfrm>
            </p:grpSpPr>
            <p:sp>
              <p:nvSpPr>
                <p:cNvPr id="454" name="Freeform: Shape 453">
                  <a:extLst>
                    <a:ext uri="{FF2B5EF4-FFF2-40B4-BE49-F238E27FC236}">
                      <a16:creationId xmlns:a16="http://schemas.microsoft.com/office/drawing/2014/main" id="{BB602E8B-3925-5033-E025-27BB335B7E4E}"/>
                    </a:ext>
                  </a:extLst>
                </p:cNvPr>
                <p:cNvSpPr/>
                <p:nvPr/>
              </p:nvSpPr>
              <p:spPr>
                <a:xfrm>
                  <a:off x="5333737" y="1827760"/>
                  <a:ext cx="67184" cy="88189"/>
                </a:xfrm>
                <a:custGeom>
                  <a:avLst/>
                  <a:gdLst>
                    <a:gd name="connsiteX0" fmla="*/ 57345 w 67184"/>
                    <a:gd name="connsiteY0" fmla="*/ 12838 h 88189"/>
                    <a:gd name="connsiteX1" fmla="*/ 35956 w 67184"/>
                    <a:gd name="connsiteY1" fmla="*/ 0 h 88189"/>
                    <a:gd name="connsiteX2" fmla="*/ 0 w 67184"/>
                    <a:gd name="connsiteY2" fmla="*/ 44095 h 88189"/>
                    <a:gd name="connsiteX3" fmla="*/ 35956 w 67184"/>
                    <a:gd name="connsiteY3" fmla="*/ 88190 h 88189"/>
                    <a:gd name="connsiteX4" fmla="*/ 57345 w 67184"/>
                    <a:gd name="connsiteY4" fmla="*/ 75352 h 88189"/>
                    <a:gd name="connsiteX5" fmla="*/ 67184 w 67184"/>
                    <a:gd name="connsiteY5" fmla="*/ 44095 h 88189"/>
                    <a:gd name="connsiteX6" fmla="*/ 57345 w 67184"/>
                    <a:gd name="connsiteY6" fmla="*/ 12838 h 88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184" h="88189">
                      <a:moveTo>
                        <a:pt x="57345" y="12838"/>
                      </a:moveTo>
                      <a:cubicBezTo>
                        <a:pt x="51388" y="4998"/>
                        <a:pt x="43749" y="719"/>
                        <a:pt x="35956" y="0"/>
                      </a:cubicBezTo>
                      <a:lnTo>
                        <a:pt x="0" y="44095"/>
                      </a:lnTo>
                      <a:lnTo>
                        <a:pt x="35956" y="88190"/>
                      </a:lnTo>
                      <a:cubicBezTo>
                        <a:pt x="43749" y="87470"/>
                        <a:pt x="51388" y="83191"/>
                        <a:pt x="57345" y="75352"/>
                      </a:cubicBezTo>
                      <a:cubicBezTo>
                        <a:pt x="63905" y="66721"/>
                        <a:pt x="67184" y="55407"/>
                        <a:pt x="67184" y="44095"/>
                      </a:cubicBezTo>
                      <a:cubicBezTo>
                        <a:pt x="67184" y="32782"/>
                        <a:pt x="63905" y="21470"/>
                        <a:pt x="57345" y="12838"/>
                      </a:cubicBezTo>
                      <a:close/>
                    </a:path>
                  </a:pathLst>
                </a:custGeom>
                <a:solidFill>
                  <a:srgbClr val="FCE3A0"/>
                </a:solidFill>
                <a:ln w="577"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Verdana"/>
                    <a:ea typeface="+mn-ea"/>
                    <a:cs typeface="+mn-cs"/>
                  </a:endParaRPr>
                </a:p>
              </p:txBody>
            </p:sp>
            <p:sp>
              <p:nvSpPr>
                <p:cNvPr id="455" name="Freeform: Shape 454">
                  <a:extLst>
                    <a:ext uri="{FF2B5EF4-FFF2-40B4-BE49-F238E27FC236}">
                      <a16:creationId xmlns:a16="http://schemas.microsoft.com/office/drawing/2014/main" id="{E9865E97-E163-C957-0762-913F186BC9B3}"/>
                    </a:ext>
                  </a:extLst>
                </p:cNvPr>
                <p:cNvSpPr/>
                <p:nvPr/>
              </p:nvSpPr>
              <p:spPr>
                <a:xfrm>
                  <a:off x="5333737" y="1827655"/>
                  <a:ext cx="35955" cy="88400"/>
                </a:xfrm>
                <a:custGeom>
                  <a:avLst/>
                  <a:gdLst>
                    <a:gd name="connsiteX0" fmla="*/ 21377 w 35955"/>
                    <a:gd name="connsiteY0" fmla="*/ 44200 h 88400"/>
                    <a:gd name="connsiteX1" fmla="*/ 35956 w 35955"/>
                    <a:gd name="connsiteY1" fmla="*/ 106 h 88400"/>
                    <a:gd name="connsiteX2" fmla="*/ 33592 w 35955"/>
                    <a:gd name="connsiteY2" fmla="*/ 0 h 88400"/>
                    <a:gd name="connsiteX3" fmla="*/ 0 w 35955"/>
                    <a:gd name="connsiteY3" fmla="*/ 44200 h 88400"/>
                    <a:gd name="connsiteX4" fmla="*/ 33592 w 35955"/>
                    <a:gd name="connsiteY4" fmla="*/ 88401 h 88400"/>
                    <a:gd name="connsiteX5" fmla="*/ 35956 w 35955"/>
                    <a:gd name="connsiteY5" fmla="*/ 88295 h 88400"/>
                    <a:gd name="connsiteX6" fmla="*/ 21377 w 35955"/>
                    <a:gd name="connsiteY6" fmla="*/ 44200 h 8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955" h="88400">
                      <a:moveTo>
                        <a:pt x="21377" y="44200"/>
                      </a:moveTo>
                      <a:cubicBezTo>
                        <a:pt x="21377" y="27954"/>
                        <a:pt x="26335" y="11916"/>
                        <a:pt x="35956" y="106"/>
                      </a:cubicBezTo>
                      <a:cubicBezTo>
                        <a:pt x="35169" y="33"/>
                        <a:pt x="34381" y="0"/>
                        <a:pt x="33592" y="0"/>
                      </a:cubicBezTo>
                      <a:cubicBezTo>
                        <a:pt x="15047" y="0"/>
                        <a:pt x="0" y="19767"/>
                        <a:pt x="0" y="44200"/>
                      </a:cubicBezTo>
                      <a:cubicBezTo>
                        <a:pt x="0" y="68602"/>
                        <a:pt x="15022" y="88401"/>
                        <a:pt x="33592" y="88401"/>
                      </a:cubicBezTo>
                      <a:cubicBezTo>
                        <a:pt x="34381" y="88401"/>
                        <a:pt x="35169" y="88367"/>
                        <a:pt x="35956" y="88295"/>
                      </a:cubicBezTo>
                      <a:cubicBezTo>
                        <a:pt x="26618" y="76832"/>
                        <a:pt x="21377" y="60958"/>
                        <a:pt x="21377" y="44200"/>
                      </a:cubicBezTo>
                      <a:close/>
                    </a:path>
                  </a:pathLst>
                </a:custGeom>
                <a:solidFill>
                  <a:srgbClr val="FFCE71"/>
                </a:solidFill>
                <a:ln w="577"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Verdana"/>
                    <a:ea typeface="+mn-ea"/>
                    <a:cs typeface="+mn-cs"/>
                  </a:endParaRPr>
                </a:p>
              </p:txBody>
            </p:sp>
          </p:grpSp>
          <p:grpSp>
            <p:nvGrpSpPr>
              <p:cNvPr id="448" name="Graphic 85">
                <a:extLst>
                  <a:ext uri="{FF2B5EF4-FFF2-40B4-BE49-F238E27FC236}">
                    <a16:creationId xmlns:a16="http://schemas.microsoft.com/office/drawing/2014/main" id="{26C01D2F-FCF5-3BD0-22B4-68581048FB53}"/>
                  </a:ext>
                </a:extLst>
              </p:cNvPr>
              <p:cNvGrpSpPr/>
              <p:nvPr/>
            </p:nvGrpSpPr>
            <p:grpSpPr>
              <a:xfrm>
                <a:off x="5202916" y="1845651"/>
                <a:ext cx="56213" cy="56217"/>
                <a:chOff x="5202916" y="1845651"/>
                <a:chExt cx="56213" cy="56217"/>
              </a:xfrm>
            </p:grpSpPr>
            <p:sp>
              <p:nvSpPr>
                <p:cNvPr id="452" name="Freeform: Shape 451">
                  <a:extLst>
                    <a:ext uri="{FF2B5EF4-FFF2-40B4-BE49-F238E27FC236}">
                      <a16:creationId xmlns:a16="http://schemas.microsoft.com/office/drawing/2014/main" id="{D9586745-5110-B5F5-0453-48A1555BA550}"/>
                    </a:ext>
                  </a:extLst>
                </p:cNvPr>
                <p:cNvSpPr/>
                <p:nvPr/>
              </p:nvSpPr>
              <p:spPr>
                <a:xfrm>
                  <a:off x="5203264" y="1845651"/>
                  <a:ext cx="55865" cy="55493"/>
                </a:xfrm>
                <a:custGeom>
                  <a:avLst/>
                  <a:gdLst>
                    <a:gd name="connsiteX0" fmla="*/ 50489 w 55865"/>
                    <a:gd name="connsiteY0" fmla="*/ 5378 h 55493"/>
                    <a:gd name="connsiteX1" fmla="*/ 36458 w 55865"/>
                    <a:gd name="connsiteY1" fmla="*/ 0 h 55493"/>
                    <a:gd name="connsiteX2" fmla="*/ 34086 w 55865"/>
                    <a:gd name="connsiteY2" fmla="*/ 106 h 55493"/>
                    <a:gd name="connsiteX3" fmla="*/ 0 w 55865"/>
                    <a:gd name="connsiteY3" fmla="*/ 32491 h 55493"/>
                    <a:gd name="connsiteX4" fmla="*/ 25340 w 55865"/>
                    <a:gd name="connsiteY4" fmla="*/ 55493 h 55493"/>
                    <a:gd name="connsiteX5" fmla="*/ 44290 w 55865"/>
                    <a:gd name="connsiteY5" fmla="*/ 44640 h 55493"/>
                    <a:gd name="connsiteX6" fmla="*/ 55520 w 55865"/>
                    <a:gd name="connsiteY6" fmla="*/ 23725 h 55493"/>
                    <a:gd name="connsiteX7" fmla="*/ 50489 w 55865"/>
                    <a:gd name="connsiteY7" fmla="*/ 5378 h 55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865" h="55493">
                      <a:moveTo>
                        <a:pt x="50489" y="5378"/>
                      </a:moveTo>
                      <a:cubicBezTo>
                        <a:pt x="46863" y="1752"/>
                        <a:pt x="41893" y="0"/>
                        <a:pt x="36458" y="0"/>
                      </a:cubicBezTo>
                      <a:cubicBezTo>
                        <a:pt x="35677" y="0"/>
                        <a:pt x="34885" y="35"/>
                        <a:pt x="34086" y="106"/>
                      </a:cubicBezTo>
                      <a:lnTo>
                        <a:pt x="0" y="32491"/>
                      </a:lnTo>
                      <a:lnTo>
                        <a:pt x="25340" y="55493"/>
                      </a:lnTo>
                      <a:cubicBezTo>
                        <a:pt x="31852" y="54025"/>
                        <a:pt x="38589" y="50341"/>
                        <a:pt x="44290" y="44640"/>
                      </a:cubicBezTo>
                      <a:cubicBezTo>
                        <a:pt x="50566" y="38363"/>
                        <a:pt x="54398" y="30830"/>
                        <a:pt x="55520" y="23725"/>
                      </a:cubicBezTo>
                      <a:cubicBezTo>
                        <a:pt x="56642" y="16620"/>
                        <a:pt x="55053" y="9943"/>
                        <a:pt x="50489" y="5378"/>
                      </a:cubicBezTo>
                      <a:close/>
                    </a:path>
                  </a:pathLst>
                </a:custGeom>
                <a:solidFill>
                  <a:srgbClr val="FCE3A0"/>
                </a:solidFill>
                <a:ln w="577"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Verdana"/>
                    <a:ea typeface="+mn-ea"/>
                    <a:cs typeface="+mn-cs"/>
                  </a:endParaRPr>
                </a:p>
              </p:txBody>
            </p:sp>
            <p:sp>
              <p:nvSpPr>
                <p:cNvPr id="453" name="Freeform: Shape 452">
                  <a:extLst>
                    <a:ext uri="{FF2B5EF4-FFF2-40B4-BE49-F238E27FC236}">
                      <a16:creationId xmlns:a16="http://schemas.microsoft.com/office/drawing/2014/main" id="{618079C3-0309-A0ED-389C-DBDBD1B2F432}"/>
                    </a:ext>
                  </a:extLst>
                </p:cNvPr>
                <p:cNvSpPr/>
                <p:nvPr/>
              </p:nvSpPr>
              <p:spPr>
                <a:xfrm>
                  <a:off x="5202916" y="1845758"/>
                  <a:ext cx="34434" cy="56110"/>
                </a:xfrm>
                <a:custGeom>
                  <a:avLst/>
                  <a:gdLst>
                    <a:gd name="connsiteX0" fmla="*/ 18013 w 34434"/>
                    <a:gd name="connsiteY0" fmla="*/ 29596 h 56110"/>
                    <a:gd name="connsiteX1" fmla="*/ 34434 w 34434"/>
                    <a:gd name="connsiteY1" fmla="*/ 0 h 56110"/>
                    <a:gd name="connsiteX2" fmla="*/ 348 w 34434"/>
                    <a:gd name="connsiteY2" fmla="*/ 32386 h 56110"/>
                    <a:gd name="connsiteX3" fmla="*/ 23725 w 34434"/>
                    <a:gd name="connsiteY3" fmla="*/ 55762 h 56110"/>
                    <a:gd name="connsiteX4" fmla="*/ 25689 w 34434"/>
                    <a:gd name="connsiteY4" fmla="*/ 55388 h 56110"/>
                    <a:gd name="connsiteX5" fmla="*/ 18013 w 34434"/>
                    <a:gd name="connsiteY5" fmla="*/ 29596 h 56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434" h="56110">
                      <a:moveTo>
                        <a:pt x="18013" y="29596"/>
                      </a:moveTo>
                      <a:cubicBezTo>
                        <a:pt x="19624" y="19393"/>
                        <a:pt x="25312" y="8673"/>
                        <a:pt x="34434" y="0"/>
                      </a:cubicBezTo>
                      <a:cubicBezTo>
                        <a:pt x="18531" y="1412"/>
                        <a:pt x="2888" y="16297"/>
                        <a:pt x="348" y="32386"/>
                      </a:cubicBezTo>
                      <a:cubicBezTo>
                        <a:pt x="-2071" y="47711"/>
                        <a:pt x="8379" y="58186"/>
                        <a:pt x="23725" y="55762"/>
                      </a:cubicBezTo>
                      <a:cubicBezTo>
                        <a:pt x="24377" y="55659"/>
                        <a:pt x="25032" y="55536"/>
                        <a:pt x="25689" y="55388"/>
                      </a:cubicBezTo>
                      <a:cubicBezTo>
                        <a:pt x="19108" y="49407"/>
                        <a:pt x="16351" y="40121"/>
                        <a:pt x="18013" y="29596"/>
                      </a:cubicBezTo>
                      <a:close/>
                    </a:path>
                  </a:pathLst>
                </a:custGeom>
                <a:solidFill>
                  <a:srgbClr val="FFCE71"/>
                </a:solidFill>
                <a:ln w="577"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Verdana"/>
                    <a:ea typeface="+mn-ea"/>
                    <a:cs typeface="+mn-cs"/>
                  </a:endParaRPr>
                </a:p>
              </p:txBody>
            </p:sp>
          </p:grpSp>
          <p:grpSp>
            <p:nvGrpSpPr>
              <p:cNvPr id="449" name="Graphic 85">
                <a:extLst>
                  <a:ext uri="{FF2B5EF4-FFF2-40B4-BE49-F238E27FC236}">
                    <a16:creationId xmlns:a16="http://schemas.microsoft.com/office/drawing/2014/main" id="{770E568A-D268-B123-C071-5782D771D579}"/>
                  </a:ext>
                </a:extLst>
              </p:cNvPr>
              <p:cNvGrpSpPr/>
              <p:nvPr/>
            </p:nvGrpSpPr>
            <p:grpSpPr>
              <a:xfrm>
                <a:off x="5391033" y="1763954"/>
                <a:ext cx="56497" cy="56500"/>
                <a:chOff x="5391033" y="1763954"/>
                <a:chExt cx="56497" cy="56500"/>
              </a:xfrm>
            </p:grpSpPr>
            <p:sp>
              <p:nvSpPr>
                <p:cNvPr id="450" name="Freeform: Shape 449">
                  <a:extLst>
                    <a:ext uri="{FF2B5EF4-FFF2-40B4-BE49-F238E27FC236}">
                      <a16:creationId xmlns:a16="http://schemas.microsoft.com/office/drawing/2014/main" id="{4CBACE5B-54C2-3D4A-0941-74250873AFB5}"/>
                    </a:ext>
                  </a:extLst>
                </p:cNvPr>
                <p:cNvSpPr/>
                <p:nvPr/>
              </p:nvSpPr>
              <p:spPr>
                <a:xfrm>
                  <a:off x="5391383" y="1763954"/>
                  <a:ext cx="56147" cy="55772"/>
                </a:xfrm>
                <a:custGeom>
                  <a:avLst/>
                  <a:gdLst>
                    <a:gd name="connsiteX0" fmla="*/ 50743 w 56147"/>
                    <a:gd name="connsiteY0" fmla="*/ 5405 h 55772"/>
                    <a:gd name="connsiteX1" fmla="*/ 36642 w 56147"/>
                    <a:gd name="connsiteY1" fmla="*/ 0 h 55772"/>
                    <a:gd name="connsiteX2" fmla="*/ 34258 w 56147"/>
                    <a:gd name="connsiteY2" fmla="*/ 106 h 55772"/>
                    <a:gd name="connsiteX3" fmla="*/ 0 w 56147"/>
                    <a:gd name="connsiteY3" fmla="*/ 32655 h 55772"/>
                    <a:gd name="connsiteX4" fmla="*/ 25469 w 56147"/>
                    <a:gd name="connsiteY4" fmla="*/ 55773 h 55772"/>
                    <a:gd name="connsiteX5" fmla="*/ 44513 w 56147"/>
                    <a:gd name="connsiteY5" fmla="*/ 44864 h 55772"/>
                    <a:gd name="connsiteX6" fmla="*/ 55800 w 56147"/>
                    <a:gd name="connsiteY6" fmla="*/ 23844 h 55772"/>
                    <a:gd name="connsiteX7" fmla="*/ 50743 w 56147"/>
                    <a:gd name="connsiteY7" fmla="*/ 5405 h 55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147" h="55772">
                      <a:moveTo>
                        <a:pt x="50743" y="5405"/>
                      </a:moveTo>
                      <a:cubicBezTo>
                        <a:pt x="47099" y="1761"/>
                        <a:pt x="42104" y="0"/>
                        <a:pt x="36642" y="0"/>
                      </a:cubicBezTo>
                      <a:cubicBezTo>
                        <a:pt x="35856" y="0"/>
                        <a:pt x="35061" y="35"/>
                        <a:pt x="34258" y="106"/>
                      </a:cubicBezTo>
                      <a:lnTo>
                        <a:pt x="0" y="32655"/>
                      </a:lnTo>
                      <a:lnTo>
                        <a:pt x="25469" y="55773"/>
                      </a:lnTo>
                      <a:cubicBezTo>
                        <a:pt x="32013" y="54297"/>
                        <a:pt x="38783" y="50594"/>
                        <a:pt x="44513" y="44864"/>
                      </a:cubicBezTo>
                      <a:cubicBezTo>
                        <a:pt x="50822" y="38556"/>
                        <a:pt x="54673" y="30985"/>
                        <a:pt x="55800" y="23844"/>
                      </a:cubicBezTo>
                      <a:cubicBezTo>
                        <a:pt x="56927" y="16704"/>
                        <a:pt x="55331" y="9993"/>
                        <a:pt x="50743" y="5405"/>
                      </a:cubicBezTo>
                      <a:close/>
                    </a:path>
                  </a:pathLst>
                </a:custGeom>
                <a:solidFill>
                  <a:srgbClr val="FCE3A0"/>
                </a:solidFill>
                <a:ln w="577"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Verdana"/>
                    <a:ea typeface="+mn-ea"/>
                    <a:cs typeface="+mn-cs"/>
                  </a:endParaRPr>
                </a:p>
              </p:txBody>
            </p:sp>
            <p:sp>
              <p:nvSpPr>
                <p:cNvPr id="451" name="Freeform: Shape 450">
                  <a:extLst>
                    <a:ext uri="{FF2B5EF4-FFF2-40B4-BE49-F238E27FC236}">
                      <a16:creationId xmlns:a16="http://schemas.microsoft.com/office/drawing/2014/main" id="{973055A8-209C-C5A5-47D2-64D5C28CE377}"/>
                    </a:ext>
                  </a:extLst>
                </p:cNvPr>
                <p:cNvSpPr/>
                <p:nvPr/>
              </p:nvSpPr>
              <p:spPr>
                <a:xfrm>
                  <a:off x="5391033" y="1764061"/>
                  <a:ext cx="34607" cy="56393"/>
                </a:xfrm>
                <a:custGeom>
                  <a:avLst/>
                  <a:gdLst>
                    <a:gd name="connsiteX0" fmla="*/ 18105 w 34607"/>
                    <a:gd name="connsiteY0" fmla="*/ 29745 h 56393"/>
                    <a:gd name="connsiteX1" fmla="*/ 34608 w 34607"/>
                    <a:gd name="connsiteY1" fmla="*/ 0 h 56393"/>
                    <a:gd name="connsiteX2" fmla="*/ 350 w 34607"/>
                    <a:gd name="connsiteY2" fmla="*/ 32549 h 56393"/>
                    <a:gd name="connsiteX3" fmla="*/ 23845 w 34607"/>
                    <a:gd name="connsiteY3" fmla="*/ 56044 h 56393"/>
                    <a:gd name="connsiteX4" fmla="*/ 25818 w 34607"/>
                    <a:gd name="connsiteY4" fmla="*/ 55667 h 56393"/>
                    <a:gd name="connsiteX5" fmla="*/ 18105 w 34607"/>
                    <a:gd name="connsiteY5" fmla="*/ 29745 h 5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607" h="56393">
                      <a:moveTo>
                        <a:pt x="18105" y="29745"/>
                      </a:moveTo>
                      <a:cubicBezTo>
                        <a:pt x="19724" y="19490"/>
                        <a:pt x="25440" y="8716"/>
                        <a:pt x="34608" y="0"/>
                      </a:cubicBezTo>
                      <a:cubicBezTo>
                        <a:pt x="18625" y="1419"/>
                        <a:pt x="2903" y="16379"/>
                        <a:pt x="350" y="32549"/>
                      </a:cubicBezTo>
                      <a:cubicBezTo>
                        <a:pt x="-2082" y="47951"/>
                        <a:pt x="8421" y="58478"/>
                        <a:pt x="23845" y="56044"/>
                      </a:cubicBezTo>
                      <a:cubicBezTo>
                        <a:pt x="24500" y="55940"/>
                        <a:pt x="25158" y="55816"/>
                        <a:pt x="25818" y="55667"/>
                      </a:cubicBezTo>
                      <a:cubicBezTo>
                        <a:pt x="19206" y="49655"/>
                        <a:pt x="16434" y="40322"/>
                        <a:pt x="18105" y="29745"/>
                      </a:cubicBezTo>
                      <a:close/>
                    </a:path>
                  </a:pathLst>
                </a:custGeom>
                <a:solidFill>
                  <a:srgbClr val="FFCE71"/>
                </a:solidFill>
                <a:ln w="577"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Verdana"/>
                    <a:ea typeface="+mn-ea"/>
                    <a:cs typeface="+mn-cs"/>
                  </a:endParaRPr>
                </a:p>
              </p:txBody>
            </p:sp>
          </p:grpSp>
        </p:grpSp>
        <p:sp>
          <p:nvSpPr>
            <p:cNvPr id="57" name="Rectangle: Rounded Corners 56">
              <a:extLst>
                <a:ext uri="{FF2B5EF4-FFF2-40B4-BE49-F238E27FC236}">
                  <a16:creationId xmlns:a16="http://schemas.microsoft.com/office/drawing/2014/main" id="{0573BFA6-5A4A-3AEE-8D09-3B3D886FFA7F}"/>
                </a:ext>
              </a:extLst>
            </p:cNvPr>
            <p:cNvSpPr/>
            <p:nvPr/>
          </p:nvSpPr>
          <p:spPr>
            <a:xfrm>
              <a:off x="288304" y="4230658"/>
              <a:ext cx="796343" cy="332550"/>
            </a:xfrm>
            <a:prstGeom prst="roundRect">
              <a:avLst>
                <a:gd name="adj" fmla="val 7775"/>
              </a:avLst>
            </a:prstGeom>
            <a:noFill/>
            <a:ln/>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srgbClr val="000000"/>
                </a:solidFill>
                <a:effectLst/>
                <a:uLnTx/>
                <a:uFillTx/>
                <a:latin typeface="Verdana"/>
                <a:ea typeface="+mn-ea"/>
                <a:cs typeface="+mn-cs"/>
              </a:endParaRPr>
            </a:p>
          </p:txBody>
        </p:sp>
      </p:grpSp>
      <p:sp>
        <p:nvSpPr>
          <p:cNvPr id="61" name="TextBox 60">
            <a:extLst>
              <a:ext uri="{FF2B5EF4-FFF2-40B4-BE49-F238E27FC236}">
                <a16:creationId xmlns:a16="http://schemas.microsoft.com/office/drawing/2014/main" id="{BEE22DA0-42AE-97BF-D3D9-F9D9A0D8B924}"/>
              </a:ext>
            </a:extLst>
          </p:cNvPr>
          <p:cNvSpPr txBox="1"/>
          <p:nvPr/>
        </p:nvSpPr>
        <p:spPr>
          <a:xfrm>
            <a:off x="316775" y="7307306"/>
            <a:ext cx="7070707" cy="723275"/>
          </a:xfrm>
          <a:prstGeom prst="rect">
            <a:avLst/>
          </a:prstGeom>
          <a:noFill/>
        </p:spPr>
        <p:txBody>
          <a:bodyPr wrap="square" lIns="0" rIns="0" numCol="2">
            <a:spAutoFit/>
          </a:bodyPr>
          <a:lstStyle/>
          <a:p>
            <a:pPr marL="180000" marR="0" lvl="0" indent="-180000" algn="l" defTabSz="457200" rtl="0" eaLnBrk="1" fontAlgn="auto" latinLnBrk="0" hangingPunct="1">
              <a:lnSpc>
                <a:spcPct val="100000"/>
              </a:lnSpc>
              <a:spcBef>
                <a:spcPts val="0"/>
              </a:spcBef>
              <a:spcAft>
                <a:spcPts val="30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srgbClr val="000000"/>
                </a:solidFill>
                <a:effectLst/>
                <a:uLnTx/>
                <a:uFillTx/>
                <a:latin typeface="Verdana"/>
                <a:ea typeface="+mn-ea"/>
                <a:cs typeface="+mn-cs"/>
              </a:rPr>
              <a:t>Liver enzyme levels (ALT, AST, GGT)</a:t>
            </a:r>
            <a:r>
              <a:rPr kumimoji="0" lang="en-US" sz="1200" b="0" i="0" u="none" strike="noStrike" kern="1200" cap="none" spc="0" normalizeH="0" baseline="30000" noProof="0" dirty="0">
                <a:ln>
                  <a:noFill/>
                </a:ln>
                <a:solidFill>
                  <a:srgbClr val="000000"/>
                </a:solidFill>
                <a:effectLst/>
                <a:uLnTx/>
                <a:uFillTx/>
                <a:latin typeface="Verdana"/>
                <a:ea typeface="+mn-ea"/>
                <a:cs typeface="+mn-cs"/>
              </a:rPr>
              <a:t>11</a:t>
            </a:r>
          </a:p>
          <a:p>
            <a:pPr marL="180000" marR="0" lvl="0" indent="-180000" algn="l" defTabSz="457200" rtl="0" eaLnBrk="1" fontAlgn="auto" latinLnBrk="0" hangingPunct="1">
              <a:lnSpc>
                <a:spcPct val="100000"/>
              </a:lnSpc>
              <a:spcBef>
                <a:spcPts val="0"/>
              </a:spcBef>
              <a:spcAft>
                <a:spcPts val="30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srgbClr val="000000"/>
                </a:solidFill>
                <a:effectLst/>
                <a:uLnTx/>
                <a:uFillTx/>
                <a:latin typeface="Verdana"/>
                <a:ea typeface="+mn-ea"/>
                <a:cs typeface="+mn-cs"/>
              </a:rPr>
              <a:t>Lipid parameters in patients on/not </a:t>
            </a:r>
            <a:br>
              <a:rPr kumimoji="0" lang="en-US" sz="1200" b="0" i="0" u="none" strike="noStrike" kern="1200" cap="none" spc="0" normalizeH="0" baseline="0" noProof="0" dirty="0">
                <a:ln>
                  <a:noFill/>
                </a:ln>
                <a:solidFill>
                  <a:srgbClr val="000000"/>
                </a:solidFill>
                <a:effectLst/>
                <a:uLnTx/>
                <a:uFillTx/>
                <a:latin typeface="Verdana"/>
                <a:ea typeface="+mn-ea"/>
                <a:cs typeface="+mn-cs"/>
              </a:rPr>
            </a:br>
            <a:r>
              <a:rPr kumimoji="0" lang="en-US" sz="1200" b="0" i="0" u="none" strike="noStrike" kern="1200" cap="none" spc="0" normalizeH="0" baseline="0" noProof="0" dirty="0">
                <a:ln>
                  <a:noFill/>
                </a:ln>
                <a:solidFill>
                  <a:srgbClr val="000000"/>
                </a:solidFill>
                <a:effectLst/>
                <a:uLnTx/>
                <a:uFillTx/>
                <a:latin typeface="Verdana"/>
                <a:ea typeface="+mn-ea"/>
                <a:cs typeface="+mn-cs"/>
              </a:rPr>
              <a:t>on lipid-lowering therapy</a:t>
            </a:r>
            <a:r>
              <a:rPr kumimoji="0" lang="en-US" sz="1200" b="0" i="0" u="none" strike="noStrike" kern="1200" cap="none" spc="0" normalizeH="0" baseline="30000" noProof="0" dirty="0">
                <a:ln>
                  <a:noFill/>
                </a:ln>
                <a:solidFill>
                  <a:srgbClr val="000000"/>
                </a:solidFill>
                <a:effectLst/>
                <a:uLnTx/>
                <a:uFillTx/>
                <a:latin typeface="Verdana"/>
                <a:ea typeface="+mn-ea"/>
                <a:cs typeface="+mn-cs"/>
              </a:rPr>
              <a:t>11</a:t>
            </a:r>
            <a:r>
              <a:rPr kumimoji="0" lang="en-US" sz="1200" b="0" i="0" u="none" strike="noStrike" kern="1200" cap="none" spc="0" normalizeH="0" baseline="0" noProof="0" dirty="0">
                <a:ln>
                  <a:noFill/>
                </a:ln>
                <a:solidFill>
                  <a:srgbClr val="000000"/>
                </a:solidFill>
                <a:effectLst/>
                <a:uLnTx/>
                <a:uFillTx/>
                <a:latin typeface="Verdana"/>
                <a:ea typeface="+mn-ea"/>
                <a:cs typeface="+mn-cs"/>
              </a:rPr>
              <a:t> </a:t>
            </a:r>
          </a:p>
          <a:p>
            <a:pPr marL="180000" marR="0" lvl="0" indent="-180000" algn="l" defTabSz="457200" rtl="0" eaLnBrk="1" fontAlgn="auto" latinLnBrk="0" hangingPunct="1">
              <a:lnSpc>
                <a:spcPct val="100000"/>
              </a:lnSpc>
              <a:spcBef>
                <a:spcPts val="0"/>
              </a:spcBef>
              <a:spcAft>
                <a:spcPts val="30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srgbClr val="000000"/>
                </a:solidFill>
                <a:effectLst/>
                <a:uLnTx/>
                <a:uFillTx/>
                <a:latin typeface="Verdana"/>
                <a:ea typeface="+mn-ea"/>
                <a:cs typeface="+mn-cs"/>
              </a:rPr>
              <a:t>Patient and clinician satisfaction</a:t>
            </a:r>
            <a:r>
              <a:rPr kumimoji="0" lang="en-US" sz="1200" b="0" i="0" u="none" strike="noStrike" kern="1200" cap="none" spc="0" normalizeH="0" baseline="30000" noProof="0" dirty="0">
                <a:ln>
                  <a:noFill/>
                </a:ln>
                <a:solidFill>
                  <a:srgbClr val="000000"/>
                </a:solidFill>
                <a:effectLst/>
                <a:uLnTx/>
                <a:uFillTx/>
                <a:latin typeface="Verdana"/>
                <a:ea typeface="+mn-ea"/>
                <a:cs typeface="+mn-cs"/>
              </a:rPr>
              <a:t>14</a:t>
            </a:r>
          </a:p>
          <a:p>
            <a:pPr marL="180000" marR="0" lvl="0" indent="-180000" algn="l" defTabSz="457200" rtl="0" eaLnBrk="1" fontAlgn="auto" latinLnBrk="0" hangingPunct="1">
              <a:lnSpc>
                <a:spcPct val="100000"/>
              </a:lnSpc>
              <a:spcBef>
                <a:spcPts val="0"/>
              </a:spcBef>
              <a:spcAft>
                <a:spcPts val="30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srgbClr val="000000"/>
                </a:solidFill>
                <a:effectLst/>
                <a:uLnTx/>
                <a:uFillTx/>
                <a:latin typeface="Verdana"/>
                <a:ea typeface="+mn-ea"/>
                <a:cs typeface="+mn-cs"/>
              </a:rPr>
              <a:t>Ultrasonographic findings and </a:t>
            </a:r>
            <a:r>
              <a:rPr kumimoji="0" lang="en-US" sz="1200" b="0" i="0" u="none" strike="noStrike" kern="1200" cap="none" spc="0" normalizeH="0" baseline="0" noProof="0" dirty="0" err="1">
                <a:ln>
                  <a:noFill/>
                </a:ln>
                <a:solidFill>
                  <a:srgbClr val="000000"/>
                </a:solidFill>
                <a:effectLst/>
                <a:uLnTx/>
                <a:uFillTx/>
                <a:latin typeface="Verdana"/>
                <a:ea typeface="+mn-ea"/>
                <a:cs typeface="+mn-cs"/>
              </a:rPr>
              <a:t>fibroscan</a:t>
            </a:r>
            <a:r>
              <a:rPr kumimoji="0" lang="en-US" sz="1200" b="0" i="0" u="none" strike="noStrike" kern="1200" cap="none" spc="0" normalizeH="0" baseline="0" noProof="0" dirty="0">
                <a:ln>
                  <a:noFill/>
                </a:ln>
                <a:solidFill>
                  <a:srgbClr val="000000"/>
                </a:solidFill>
                <a:effectLst/>
                <a:uLnTx/>
                <a:uFillTx/>
                <a:latin typeface="Verdana"/>
                <a:ea typeface="+mn-ea"/>
                <a:cs typeface="+mn-cs"/>
              </a:rPr>
              <a:t> scores</a:t>
            </a:r>
            <a:r>
              <a:rPr kumimoji="0" lang="en-US" sz="1200" b="0" i="0" u="none" strike="noStrike" kern="1200" cap="none" spc="0" normalizeH="0" baseline="30000" noProof="0" dirty="0">
                <a:ln>
                  <a:noFill/>
                </a:ln>
                <a:solidFill>
                  <a:srgbClr val="000000"/>
                </a:solidFill>
                <a:effectLst/>
                <a:uLnTx/>
                <a:uFillTx/>
                <a:latin typeface="Verdana"/>
                <a:ea typeface="+mn-ea"/>
                <a:cs typeface="+mn-cs"/>
              </a:rPr>
              <a:t>13</a:t>
            </a:r>
            <a:endParaRPr kumimoji="0" lang="en-US" sz="1200" b="0" i="0" u="none" strike="noStrike" kern="1200" cap="none" spc="0" normalizeH="0" baseline="0" noProof="0" dirty="0">
              <a:ln>
                <a:noFill/>
              </a:ln>
              <a:solidFill>
                <a:srgbClr val="000000"/>
              </a:solidFill>
              <a:effectLst/>
              <a:uLnTx/>
              <a:uFillTx/>
              <a:latin typeface="Verdana"/>
              <a:ea typeface="+mn-ea"/>
              <a:cs typeface="+mn-cs"/>
            </a:endParaRPr>
          </a:p>
        </p:txBody>
      </p:sp>
      <p:sp>
        <p:nvSpPr>
          <p:cNvPr id="475" name="TextBox 474">
            <a:extLst>
              <a:ext uri="{FF2B5EF4-FFF2-40B4-BE49-F238E27FC236}">
                <a16:creationId xmlns:a16="http://schemas.microsoft.com/office/drawing/2014/main" id="{4FDCE504-C4D2-2287-49E5-44AE61B37EEE}"/>
              </a:ext>
            </a:extLst>
          </p:cNvPr>
          <p:cNvSpPr txBox="1"/>
          <p:nvPr/>
        </p:nvSpPr>
        <p:spPr>
          <a:xfrm>
            <a:off x="1872405" y="7010973"/>
            <a:ext cx="3782860" cy="276999"/>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1200" b="1" i="0" u="none" strike="noStrike" kern="1200" cap="none" spc="0" normalizeH="0" baseline="0" noProof="0" dirty="0">
                <a:ln>
                  <a:noFill/>
                </a:ln>
                <a:solidFill>
                  <a:srgbClr val="7A00E6"/>
                </a:solidFill>
                <a:effectLst/>
                <a:uLnTx/>
                <a:uFillTx/>
                <a:latin typeface="Verdana"/>
                <a:ea typeface="+mn-ea"/>
                <a:cs typeface="+mn-cs"/>
              </a:rPr>
              <a:t>Improves </a:t>
            </a:r>
          </a:p>
        </p:txBody>
      </p:sp>
      <p:sp>
        <p:nvSpPr>
          <p:cNvPr id="476" name="TextBox 475">
            <a:extLst>
              <a:ext uri="{FF2B5EF4-FFF2-40B4-BE49-F238E27FC236}">
                <a16:creationId xmlns:a16="http://schemas.microsoft.com/office/drawing/2014/main" id="{A1B97761-31E9-4F36-4D6B-6CB6E3867437}"/>
              </a:ext>
            </a:extLst>
          </p:cNvPr>
          <p:cNvSpPr txBox="1"/>
          <p:nvPr/>
        </p:nvSpPr>
        <p:spPr>
          <a:xfrm>
            <a:off x="1813062" y="7967675"/>
            <a:ext cx="3782860" cy="276999"/>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1200" b="1" i="0" u="none" strike="noStrike" kern="1200" cap="none" spc="0" normalizeH="0" baseline="0" noProof="0" dirty="0">
                <a:ln>
                  <a:noFill/>
                </a:ln>
                <a:solidFill>
                  <a:srgbClr val="7A00E6"/>
                </a:solidFill>
                <a:effectLst/>
                <a:uLnTx/>
                <a:uFillTx/>
                <a:latin typeface="Verdana"/>
                <a:ea typeface="+mn-ea"/>
                <a:cs typeface="+mn-cs"/>
              </a:rPr>
              <a:t>Reduces </a:t>
            </a:r>
          </a:p>
        </p:txBody>
      </p:sp>
      <p:sp>
        <p:nvSpPr>
          <p:cNvPr id="477" name="TextBox 476">
            <a:extLst>
              <a:ext uri="{FF2B5EF4-FFF2-40B4-BE49-F238E27FC236}">
                <a16:creationId xmlns:a16="http://schemas.microsoft.com/office/drawing/2014/main" id="{96D110B1-2920-F946-CF7E-25AC86EB859E}"/>
              </a:ext>
            </a:extLst>
          </p:cNvPr>
          <p:cNvSpPr txBox="1"/>
          <p:nvPr/>
        </p:nvSpPr>
        <p:spPr>
          <a:xfrm>
            <a:off x="328706" y="8236735"/>
            <a:ext cx="7070707" cy="538609"/>
          </a:xfrm>
          <a:prstGeom prst="rect">
            <a:avLst/>
          </a:prstGeom>
          <a:noFill/>
        </p:spPr>
        <p:txBody>
          <a:bodyPr wrap="square" lIns="0" rIns="0" numCol="2">
            <a:spAutoFit/>
          </a:bodyPr>
          <a:lstStyle/>
          <a:p>
            <a:pPr marL="180000" marR="0" lvl="0" indent="-180000" algn="l" defTabSz="457200" rtl="0" eaLnBrk="1" fontAlgn="auto" latinLnBrk="0" hangingPunct="1">
              <a:lnSpc>
                <a:spcPct val="100000"/>
              </a:lnSpc>
              <a:spcBef>
                <a:spcPts val="0"/>
              </a:spcBef>
              <a:spcAft>
                <a:spcPts val="30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srgbClr val="000000"/>
                </a:solidFill>
                <a:effectLst/>
                <a:uLnTx/>
                <a:uFillTx/>
                <a:latin typeface="Verdana"/>
                <a:ea typeface="+mn-ea"/>
                <a:cs typeface="+mn-cs"/>
              </a:rPr>
              <a:t>Patient-reported symptom </a:t>
            </a:r>
            <a:br>
              <a:rPr kumimoji="0" lang="en-US" sz="1200" b="0" i="0" u="none" strike="noStrike" kern="1200" cap="none" spc="0" normalizeH="0" baseline="0" noProof="0" dirty="0">
                <a:ln>
                  <a:noFill/>
                </a:ln>
                <a:solidFill>
                  <a:srgbClr val="000000"/>
                </a:solidFill>
                <a:effectLst/>
                <a:uLnTx/>
                <a:uFillTx/>
                <a:latin typeface="Verdana"/>
                <a:ea typeface="+mn-ea"/>
                <a:cs typeface="+mn-cs"/>
              </a:rPr>
            </a:br>
            <a:r>
              <a:rPr kumimoji="0" lang="en-US" sz="1200" b="0" i="0" u="none" strike="noStrike" kern="1200" cap="none" spc="0" normalizeH="0" baseline="0" noProof="0" dirty="0">
                <a:ln>
                  <a:noFill/>
                </a:ln>
                <a:solidFill>
                  <a:srgbClr val="000000"/>
                </a:solidFill>
                <a:effectLst/>
                <a:uLnTx/>
                <a:uFillTx/>
                <a:latin typeface="Verdana"/>
                <a:ea typeface="+mn-ea"/>
                <a:cs typeface="+mn-cs"/>
              </a:rPr>
              <a:t>frequency</a:t>
            </a:r>
            <a:r>
              <a:rPr kumimoji="0" lang="en-US" sz="1200" b="0" i="0" u="none" strike="noStrike" kern="1200" cap="none" spc="0" normalizeH="0" baseline="30000" noProof="0" dirty="0">
                <a:ln>
                  <a:noFill/>
                </a:ln>
                <a:solidFill>
                  <a:srgbClr val="000000"/>
                </a:solidFill>
                <a:effectLst/>
                <a:uLnTx/>
                <a:uFillTx/>
                <a:latin typeface="Verdana"/>
                <a:ea typeface="+mn-ea"/>
                <a:cs typeface="+mn-cs"/>
              </a:rPr>
              <a:t>14</a:t>
            </a:r>
          </a:p>
          <a:p>
            <a:pPr marL="180000" marR="0" lvl="0" indent="-180000" algn="l" defTabSz="457200" rtl="0" eaLnBrk="1" fontAlgn="auto" latinLnBrk="0" hangingPunct="1">
              <a:lnSpc>
                <a:spcPct val="100000"/>
              </a:lnSpc>
              <a:spcBef>
                <a:spcPts val="0"/>
              </a:spcBef>
              <a:spcAft>
                <a:spcPts val="30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srgbClr val="000000"/>
                </a:solidFill>
                <a:effectLst/>
                <a:uLnTx/>
                <a:uFillTx/>
                <a:latin typeface="Verdana"/>
                <a:ea typeface="+mn-ea"/>
                <a:cs typeface="+mn-cs"/>
              </a:rPr>
              <a:t>Disease burden</a:t>
            </a:r>
            <a:r>
              <a:rPr kumimoji="0" lang="en-US" sz="1200" b="0" i="0" u="none" strike="noStrike" kern="1200" cap="none" spc="0" normalizeH="0" baseline="30000" noProof="0" dirty="0">
                <a:ln>
                  <a:noFill/>
                </a:ln>
                <a:solidFill>
                  <a:srgbClr val="000000"/>
                </a:solidFill>
                <a:effectLst/>
                <a:uLnTx/>
                <a:uFillTx/>
                <a:latin typeface="Verdana"/>
                <a:ea typeface="+mn-ea"/>
                <a:cs typeface="+mn-cs"/>
              </a:rPr>
              <a:t>13</a:t>
            </a:r>
          </a:p>
          <a:p>
            <a:pPr marL="180000" marR="0" lvl="0" indent="-180000" algn="l" defTabSz="457200" rtl="0" eaLnBrk="1" fontAlgn="auto" latinLnBrk="0" hangingPunct="1">
              <a:lnSpc>
                <a:spcPct val="100000"/>
              </a:lnSpc>
              <a:spcBef>
                <a:spcPts val="0"/>
              </a:spcBef>
              <a:spcAft>
                <a:spcPts val="30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srgbClr val="000000"/>
                </a:solidFill>
                <a:effectLst/>
                <a:uLnTx/>
                <a:uFillTx/>
                <a:latin typeface="Verdana"/>
                <a:ea typeface="+mn-ea"/>
                <a:cs typeface="+mn-cs"/>
              </a:rPr>
              <a:t>DILI</a:t>
            </a:r>
            <a:r>
              <a:rPr kumimoji="0" lang="en-US" sz="1200" b="0" i="0" u="none" strike="noStrike" kern="1200" cap="none" spc="0" normalizeH="0" baseline="30000" noProof="0" dirty="0">
                <a:ln>
                  <a:noFill/>
                </a:ln>
                <a:solidFill>
                  <a:srgbClr val="000000"/>
                </a:solidFill>
                <a:effectLst/>
                <a:uLnTx/>
                <a:uFillTx/>
                <a:latin typeface="Verdana"/>
                <a:ea typeface="+mn-ea"/>
                <a:cs typeface="+mn-cs"/>
              </a:rPr>
              <a:t>5,6 </a:t>
            </a:r>
            <a:endParaRPr kumimoji="0" lang="en-US" sz="1200" b="0" i="0" u="none" strike="noStrike" kern="1200" cap="none" spc="0" normalizeH="0" baseline="0" noProof="0" dirty="0">
              <a:ln>
                <a:noFill/>
              </a:ln>
              <a:solidFill>
                <a:srgbClr val="000000"/>
              </a:solidFill>
              <a:effectLst/>
              <a:uLnTx/>
              <a:uFillTx/>
              <a:latin typeface="Verdana"/>
              <a:ea typeface="+mn-ea"/>
              <a:cs typeface="+mn-cs"/>
            </a:endParaRPr>
          </a:p>
        </p:txBody>
      </p:sp>
      <p:sp>
        <p:nvSpPr>
          <p:cNvPr id="29" name="TextBox 28">
            <a:extLst>
              <a:ext uri="{FF2B5EF4-FFF2-40B4-BE49-F238E27FC236}">
                <a16:creationId xmlns:a16="http://schemas.microsoft.com/office/drawing/2014/main" id="{FC5C3501-6E99-5D14-7EEF-E4CB11925BA3}"/>
              </a:ext>
            </a:extLst>
          </p:cNvPr>
          <p:cNvSpPr txBox="1"/>
          <p:nvPr/>
        </p:nvSpPr>
        <p:spPr>
          <a:xfrm>
            <a:off x="193439" y="6587242"/>
            <a:ext cx="7196328" cy="401632"/>
          </a:xfrm>
          <a:prstGeom prst="roundRect">
            <a:avLst>
              <a:gd name="adj" fmla="val 13889"/>
            </a:avLst>
          </a:prstGeom>
          <a:solidFill>
            <a:srgbClr val="23004C"/>
          </a:solidFill>
        </p:spPr>
        <p:txBody>
          <a:bodyPr wrap="square" lIns="0" rIns="0" anchor="ctr">
            <a:noAutofit/>
          </a:bodyPr>
          <a:lstStyle>
            <a:defPPr>
              <a:defRPr lang="en-US"/>
            </a:defPPr>
            <a:lvl1pPr algn="ctr">
              <a:defRPr sz="800" b="1">
                <a:solidFill>
                  <a:schemeClr val="bg1"/>
                </a:solidFill>
                <a:latin typeface="Verdana" panose="020B0604030504040204" pitchFamily="34" charset="0"/>
              </a:defRPr>
            </a:lvl1pPr>
          </a:lstStyle>
          <a:p>
            <a:pPr marL="0" marR="0" lvl="0" indent="0" algn="ctr" defTabSz="457200" rtl="0" eaLnBrk="1" fontAlgn="auto" latinLnBrk="0" hangingPunct="1">
              <a:lnSpc>
                <a:spcPct val="107000"/>
              </a:lnSpc>
              <a:spcBef>
                <a:spcPts val="0"/>
              </a:spcBef>
              <a:spcAft>
                <a:spcPts val="800"/>
              </a:spcAft>
              <a:buClrTx/>
              <a:buSzTx/>
              <a:buFontTx/>
              <a:buNone/>
              <a:tabLst/>
              <a:defRPr/>
            </a:pPr>
            <a:r>
              <a:rPr kumimoji="0" lang="en-US" sz="1600" b="1" i="1" u="none" strike="noStrike" kern="1200" cap="none" spc="0" normalizeH="0" baseline="0" noProof="0" dirty="0">
                <a:ln>
                  <a:noFill/>
                </a:ln>
                <a:solidFill>
                  <a:schemeClr val="bg2"/>
                </a:solidFill>
                <a:effectLst/>
                <a:uLnTx/>
                <a:uFillTx/>
                <a:latin typeface="Georgia" panose="02040502050405020303" pitchFamily="18" charset="0"/>
                <a:ea typeface="Calibri" panose="020F0502020204030204" pitchFamily="34" charset="0"/>
                <a:cs typeface="Times New Roman" panose="02020603050405020304" pitchFamily="18" charset="0"/>
              </a:rPr>
              <a:t>Polyenyl phosphatidylcholine (PPC): Active ingredient of EPL</a:t>
            </a:r>
            <a:endParaRPr kumimoji="0" lang="en-IN" sz="1600" b="1" i="1" u="none" strike="noStrike" kern="1200" cap="none" spc="0" normalizeH="0" baseline="0" noProof="0" dirty="0">
              <a:ln>
                <a:noFill/>
              </a:ln>
              <a:solidFill>
                <a:schemeClr val="bg2"/>
              </a:solidFill>
              <a:effectLst/>
              <a:uLnTx/>
              <a:uFillTx/>
              <a:latin typeface="Georgia" panose="02040502050405020303" pitchFamily="18" charset="0"/>
              <a:ea typeface="Calibri" panose="020F0502020204030204" pitchFamily="34" charset="0"/>
              <a:cs typeface="Times New Roman" panose="02020603050405020304" pitchFamily="18" charset="0"/>
            </a:endParaRPr>
          </a:p>
        </p:txBody>
      </p:sp>
      <p:sp>
        <p:nvSpPr>
          <p:cNvPr id="487" name="Rectangle: Rounded Corners 486">
            <a:extLst>
              <a:ext uri="{FF2B5EF4-FFF2-40B4-BE49-F238E27FC236}">
                <a16:creationId xmlns:a16="http://schemas.microsoft.com/office/drawing/2014/main" id="{ACD7DCDE-E6F7-C749-F73A-D62E2B8D521E}"/>
              </a:ext>
            </a:extLst>
          </p:cNvPr>
          <p:cNvSpPr/>
          <p:nvPr/>
        </p:nvSpPr>
        <p:spPr>
          <a:xfrm>
            <a:off x="181066" y="8780725"/>
            <a:ext cx="7199222" cy="909832"/>
          </a:xfrm>
          <a:prstGeom prst="roundRect">
            <a:avLst>
              <a:gd name="adj" fmla="val 602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488" name="Rectangle: Rounded Corners 487">
            <a:extLst>
              <a:ext uri="{FF2B5EF4-FFF2-40B4-BE49-F238E27FC236}">
                <a16:creationId xmlns:a16="http://schemas.microsoft.com/office/drawing/2014/main" id="{F0ECBAD7-628B-271B-2811-80D2BEA37693}"/>
              </a:ext>
            </a:extLst>
          </p:cNvPr>
          <p:cNvSpPr/>
          <p:nvPr/>
        </p:nvSpPr>
        <p:spPr>
          <a:xfrm>
            <a:off x="1257301" y="8870209"/>
            <a:ext cx="6021324" cy="673332"/>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171450" indent="-171450">
              <a:spcBef>
                <a:spcPts val="300"/>
              </a:spcBef>
              <a:spcAft>
                <a:spcPts val="300"/>
              </a:spcAft>
              <a:buFont typeface="Arial" panose="020B0604020202020204" pitchFamily="34" charset="0"/>
              <a:buChar char="•"/>
            </a:pPr>
            <a:r>
              <a:rPr kumimoji="0" lang="en-IN" sz="1400" i="0" u="none" strike="noStrike" kern="1200" cap="none" spc="0" normalizeH="0" baseline="0" noProof="0" dirty="0">
                <a:ln>
                  <a:noFill/>
                </a:ln>
                <a:solidFill>
                  <a:schemeClr val="tx2"/>
                </a:solidFill>
                <a:effectLst/>
                <a:uLnTx/>
                <a:uFillTx/>
                <a:ea typeface="+mj-ea"/>
                <a:cs typeface="+mj-cs"/>
              </a:rPr>
              <a:t>PPC has a promising role in the management of MAFLD and its extrahepatic manifestations</a:t>
            </a:r>
          </a:p>
          <a:p>
            <a:pPr marL="171450" indent="-171450">
              <a:spcBef>
                <a:spcPts val="300"/>
              </a:spcBef>
              <a:spcAft>
                <a:spcPts val="300"/>
              </a:spcAft>
              <a:buFont typeface="Arial" panose="020B0604020202020204" pitchFamily="34" charset="0"/>
              <a:buChar char="•"/>
            </a:pPr>
            <a:r>
              <a:rPr kumimoji="0" lang="en-IN" sz="1400" b="0" i="0" u="none" strike="noStrike" kern="1200" cap="none" spc="0" normalizeH="0" baseline="0" noProof="0" dirty="0">
                <a:ln>
                  <a:noFill/>
                </a:ln>
                <a:solidFill>
                  <a:schemeClr val="tx2"/>
                </a:solidFill>
                <a:effectLst/>
                <a:uLnTx/>
                <a:uFillTx/>
                <a:latin typeface="Verdana"/>
                <a:ea typeface="+mn-ea"/>
                <a:cs typeface="+mn-cs"/>
              </a:rPr>
              <a:t>It is a potential hepatoprotective drug for DILI</a:t>
            </a:r>
          </a:p>
        </p:txBody>
      </p:sp>
      <p:sp>
        <p:nvSpPr>
          <p:cNvPr id="489" name="Graphic 153">
            <a:extLst>
              <a:ext uri="{FF2B5EF4-FFF2-40B4-BE49-F238E27FC236}">
                <a16:creationId xmlns:a16="http://schemas.microsoft.com/office/drawing/2014/main" id="{4C5E3DC5-731C-EB86-B1CA-E4F075DA2157}"/>
              </a:ext>
            </a:extLst>
          </p:cNvPr>
          <p:cNvSpPr/>
          <p:nvPr/>
        </p:nvSpPr>
        <p:spPr>
          <a:xfrm>
            <a:off x="255065" y="8858243"/>
            <a:ext cx="720000" cy="720000"/>
          </a:xfrm>
          <a:prstGeom prst="ellipse">
            <a:avLst/>
          </a:prstGeom>
          <a:solidFill>
            <a:schemeClr val="tx2"/>
          </a:solidFill>
          <a:ln w="15875" cap="flat">
            <a:noFill/>
            <a:prstDash val="solid"/>
            <a:miter/>
          </a:ln>
        </p:spPr>
        <p:txBody>
          <a:bodyPr rtlCol="0" anchor="ctr"/>
          <a:lstStyle/>
          <a:p>
            <a:endParaRPr lang="en-US" sz="1050" dirty="0"/>
          </a:p>
        </p:txBody>
      </p:sp>
      <p:pic>
        <p:nvPicPr>
          <p:cNvPr id="492" name="Graphic 491">
            <a:extLst>
              <a:ext uri="{FF2B5EF4-FFF2-40B4-BE49-F238E27FC236}">
                <a16:creationId xmlns:a16="http://schemas.microsoft.com/office/drawing/2014/main" id="{63B52827-6FD2-D725-AF59-F927EDEDFBB5}"/>
              </a:ext>
            </a:extLst>
          </p:cNvPr>
          <p:cNvPicPr>
            <a:picLocks noChangeAspect="1"/>
          </p:cNvPicPr>
          <p:nvPr/>
        </p:nvPicPr>
        <p:blipFill>
          <a:blip r:embed="rId33">
            <a:extLst>
              <a:ext uri="{28A0092B-C50C-407E-A947-70E740481C1C}">
                <a14:useLocalDpi xmlns:a14="http://schemas.microsoft.com/office/drawing/2010/main" val="0"/>
              </a:ext>
              <a:ext uri="{96DAC541-7B7A-43D3-8B79-37D633B846F1}">
                <asvg:svgBlip xmlns:asvg="http://schemas.microsoft.com/office/drawing/2016/SVG/main" r:embed="rId34"/>
              </a:ext>
            </a:extLst>
          </a:blip>
          <a:stretch>
            <a:fillRect/>
          </a:stretch>
        </p:blipFill>
        <p:spPr>
          <a:xfrm>
            <a:off x="376356" y="8979194"/>
            <a:ext cx="455361" cy="455361"/>
          </a:xfrm>
          <a:prstGeom prst="rect">
            <a:avLst/>
          </a:prstGeom>
        </p:spPr>
      </p:pic>
    </p:spTree>
    <p:extLst>
      <p:ext uri="{BB962C8B-B14F-4D97-AF65-F5344CB8AC3E}">
        <p14:creationId xmlns:p14="http://schemas.microsoft.com/office/powerpoint/2010/main" val="28685642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D3E5072-E348-32CC-3185-D7E55D420DDE}"/>
              </a:ext>
            </a:extLst>
          </p:cNvPr>
          <p:cNvSpPr>
            <a:spLocks noGrp="1"/>
          </p:cNvSpPr>
          <p:nvPr>
            <p:ph type="title"/>
          </p:nvPr>
        </p:nvSpPr>
        <p:spPr>
          <a:xfrm>
            <a:off x="179388" y="187008"/>
            <a:ext cx="5611812" cy="443198"/>
          </a:xfrm>
        </p:spPr>
        <p:txBody>
          <a:bodyPr/>
          <a:lstStyle/>
          <a:p>
            <a:r>
              <a:rPr lang="en-IN" sz="1600" dirty="0"/>
              <a:t>Metabolic Comorbidities Unmasked: </a:t>
            </a:r>
            <a:br>
              <a:rPr lang="en-IN" sz="1600" dirty="0"/>
            </a:br>
            <a:r>
              <a:rPr lang="en-IN" sz="1600" dirty="0"/>
              <a:t>Redefining MASLD/MASH Impact</a:t>
            </a:r>
            <a:endParaRPr lang="en-IN" b="0" dirty="0"/>
          </a:p>
        </p:txBody>
      </p:sp>
      <p:sp>
        <p:nvSpPr>
          <p:cNvPr id="6" name="Graphic 153">
            <a:extLst>
              <a:ext uri="{FF2B5EF4-FFF2-40B4-BE49-F238E27FC236}">
                <a16:creationId xmlns:a16="http://schemas.microsoft.com/office/drawing/2014/main" id="{C0219817-3E23-08E0-1D39-7BE6A5F75534}"/>
              </a:ext>
            </a:extLst>
          </p:cNvPr>
          <p:cNvSpPr/>
          <p:nvPr/>
        </p:nvSpPr>
        <p:spPr>
          <a:xfrm>
            <a:off x="6356698" y="109728"/>
            <a:ext cx="1023590" cy="1016334"/>
          </a:xfrm>
          <a:custGeom>
            <a:avLst/>
            <a:gdLst>
              <a:gd name="connsiteX0" fmla="*/ 3859823 w 7558868"/>
              <a:gd name="connsiteY0" fmla="*/ 7505306 h 7505305"/>
              <a:gd name="connsiteX1" fmla="*/ 7558869 w 7558868"/>
              <a:gd name="connsiteY1" fmla="*/ 3752608 h 7505305"/>
              <a:gd name="connsiteX2" fmla="*/ 3699046 w 7558868"/>
              <a:gd name="connsiteY2" fmla="*/ 0 h 7505305"/>
              <a:gd name="connsiteX3" fmla="*/ 0 w 7558868"/>
              <a:gd name="connsiteY3" fmla="*/ 3752608 h 7505305"/>
              <a:gd name="connsiteX4" fmla="*/ 3859823 w 7558868"/>
              <a:gd name="connsiteY4" fmla="*/ 7505306 h 75053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58868" h="7505305">
                <a:moveTo>
                  <a:pt x="3859823" y="7505306"/>
                </a:moveTo>
                <a:cubicBezTo>
                  <a:pt x="6057772" y="7505306"/>
                  <a:pt x="7558869" y="6057862"/>
                  <a:pt x="7558869" y="3752608"/>
                </a:cubicBezTo>
                <a:cubicBezTo>
                  <a:pt x="7558869" y="1447355"/>
                  <a:pt x="6057862" y="0"/>
                  <a:pt x="3699046" y="0"/>
                </a:cubicBezTo>
                <a:cubicBezTo>
                  <a:pt x="1340230" y="0"/>
                  <a:pt x="0" y="1393793"/>
                  <a:pt x="0" y="3752608"/>
                </a:cubicBezTo>
                <a:cubicBezTo>
                  <a:pt x="0" y="6111424"/>
                  <a:pt x="1447445" y="7505306"/>
                  <a:pt x="3859823" y="7505306"/>
                </a:cubicBezTo>
                <a:close/>
              </a:path>
            </a:pathLst>
          </a:custGeom>
          <a:blipFill>
            <a:blip r:embed="rId2"/>
            <a:srcRect/>
            <a:stretch>
              <a:fillRect t="-357" b="-357"/>
            </a:stretch>
          </a:blipFill>
          <a:ln w="15875" cap="flat">
            <a:solidFill>
              <a:srgbClr val="3D0073"/>
            </a:solidFill>
            <a:prstDash val="solid"/>
            <a:miter/>
          </a:ln>
        </p:spPr>
        <p:txBody>
          <a:bodyPr rtlCol="0" anchor="ctr"/>
          <a:lstStyle/>
          <a:p>
            <a:endParaRPr lang="en-US" sz="800" dirty="0"/>
          </a:p>
        </p:txBody>
      </p:sp>
      <p:grpSp>
        <p:nvGrpSpPr>
          <p:cNvPr id="500" name="Group 499">
            <a:extLst>
              <a:ext uri="{FF2B5EF4-FFF2-40B4-BE49-F238E27FC236}">
                <a16:creationId xmlns:a16="http://schemas.microsoft.com/office/drawing/2014/main" id="{591CBD78-CA0F-E418-FA17-54F2DD3813D9}"/>
              </a:ext>
            </a:extLst>
          </p:cNvPr>
          <p:cNvGrpSpPr/>
          <p:nvPr/>
        </p:nvGrpSpPr>
        <p:grpSpPr>
          <a:xfrm>
            <a:off x="179388" y="1314507"/>
            <a:ext cx="7200900" cy="713118"/>
            <a:chOff x="179388" y="1314507"/>
            <a:chExt cx="7200900" cy="713118"/>
          </a:xfrm>
        </p:grpSpPr>
        <p:sp>
          <p:nvSpPr>
            <p:cNvPr id="8" name="Rectangle: Rounded Corners 7">
              <a:extLst>
                <a:ext uri="{FF2B5EF4-FFF2-40B4-BE49-F238E27FC236}">
                  <a16:creationId xmlns:a16="http://schemas.microsoft.com/office/drawing/2014/main" id="{0267B70D-804E-DB5B-75B2-2DB85283C269}"/>
                </a:ext>
              </a:extLst>
            </p:cNvPr>
            <p:cNvSpPr/>
            <p:nvPr/>
          </p:nvSpPr>
          <p:spPr>
            <a:xfrm>
              <a:off x="179388" y="1314507"/>
              <a:ext cx="7200900" cy="713118"/>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4" name="TextBox 3">
              <a:extLst>
                <a:ext uri="{FF2B5EF4-FFF2-40B4-BE49-F238E27FC236}">
                  <a16:creationId xmlns:a16="http://schemas.microsoft.com/office/drawing/2014/main" id="{61A9CCBD-4868-D5C9-DA15-95D371A1BF27}"/>
                </a:ext>
              </a:extLst>
            </p:cNvPr>
            <p:cNvSpPr txBox="1"/>
            <p:nvPr/>
          </p:nvSpPr>
          <p:spPr>
            <a:xfrm>
              <a:off x="871728" y="1417161"/>
              <a:ext cx="6508559" cy="507811"/>
            </a:xfrm>
            <a:prstGeom prst="roundRect">
              <a:avLst>
                <a:gd name="adj" fmla="val 0"/>
              </a:avLst>
            </a:prstGeom>
            <a:noFill/>
          </p:spPr>
          <p:txBody>
            <a:bodyPr wrap="square" lIns="0" rIns="0" anchor="ctr">
              <a:noAutofit/>
            </a:bodyPr>
            <a:lstStyle>
              <a:defPPr>
                <a:defRPr lang="en-US"/>
              </a:defPPr>
              <a:lvl1pPr algn="ctr">
                <a:defRPr sz="800" b="1">
                  <a:solidFill>
                    <a:schemeClr val="bg1"/>
                  </a:solidFill>
                  <a:latin typeface="Verdana" panose="020B0604030504040204" pitchFamily="34" charset="0"/>
                </a:defRPr>
              </a:lvl1pPr>
            </a:lstStyle>
            <a:p>
              <a:pPr algn="l"/>
              <a:r>
                <a:rPr lang="en-US" sz="1400" b="0" dirty="0">
                  <a:solidFill>
                    <a:schemeClr val="tx1"/>
                  </a:solidFill>
                </a:rPr>
                <a:t>The nomenclature of NAFLD/MAFLD is changed to MASLD where the diagnosis is based on inclusion of cardio-metabolic risk factors such as overweight/obesity, T2DM and metabolic disorders</a:t>
              </a:r>
              <a:r>
                <a:rPr lang="en-US" sz="1400" b="0" baseline="30000" dirty="0">
                  <a:solidFill>
                    <a:schemeClr val="tx1"/>
                  </a:solidFill>
                </a:rPr>
                <a:t>1</a:t>
              </a:r>
            </a:p>
          </p:txBody>
        </p:sp>
        <p:grpSp>
          <p:nvGrpSpPr>
            <p:cNvPr id="9" name="Group 8">
              <a:extLst>
                <a:ext uri="{FF2B5EF4-FFF2-40B4-BE49-F238E27FC236}">
                  <a16:creationId xmlns:a16="http://schemas.microsoft.com/office/drawing/2014/main" id="{34D889BD-24CA-1489-F6C7-00C24789BE47}"/>
                </a:ext>
              </a:extLst>
            </p:cNvPr>
            <p:cNvGrpSpPr/>
            <p:nvPr/>
          </p:nvGrpSpPr>
          <p:grpSpPr>
            <a:xfrm>
              <a:off x="259555" y="1404667"/>
              <a:ext cx="536539" cy="532798"/>
              <a:chOff x="180307" y="1382340"/>
              <a:chExt cx="536539" cy="532798"/>
            </a:xfrm>
          </p:grpSpPr>
          <p:sp>
            <p:nvSpPr>
              <p:cNvPr id="2" name="Freeform: Shape 1">
                <a:extLst>
                  <a:ext uri="{FF2B5EF4-FFF2-40B4-BE49-F238E27FC236}">
                    <a16:creationId xmlns:a16="http://schemas.microsoft.com/office/drawing/2014/main" id="{217F9377-B16E-AF4C-E421-E8F02604B072}"/>
                  </a:ext>
                </a:extLst>
              </p:cNvPr>
              <p:cNvSpPr/>
              <p:nvPr/>
            </p:nvSpPr>
            <p:spPr>
              <a:xfrm>
                <a:off x="180307" y="1382340"/>
                <a:ext cx="536539" cy="532798"/>
              </a:xfrm>
              <a:custGeom>
                <a:avLst/>
                <a:gdLst>
                  <a:gd name="connsiteX0" fmla="*/ 43340 w 88597"/>
                  <a:gd name="connsiteY0" fmla="*/ 0 h 87978"/>
                  <a:gd name="connsiteX1" fmla="*/ 0 w 88597"/>
                  <a:gd name="connsiteY1" fmla="*/ 43989 h 87978"/>
                  <a:gd name="connsiteX2" fmla="*/ 45258 w 88597"/>
                  <a:gd name="connsiteY2" fmla="*/ 87979 h 87978"/>
                  <a:gd name="connsiteX3" fmla="*/ 88597 w 88597"/>
                  <a:gd name="connsiteY3" fmla="*/ 43989 h 87978"/>
                  <a:gd name="connsiteX4" fmla="*/ 43340 w 88597"/>
                  <a:gd name="connsiteY4" fmla="*/ 0 h 879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97" h="87978">
                    <a:moveTo>
                      <a:pt x="43340" y="0"/>
                    </a:moveTo>
                    <a:cubicBezTo>
                      <a:pt x="17200" y="0"/>
                      <a:pt x="0" y="16581"/>
                      <a:pt x="0" y="43989"/>
                    </a:cubicBezTo>
                    <a:cubicBezTo>
                      <a:pt x="0" y="70748"/>
                      <a:pt x="17200" y="87979"/>
                      <a:pt x="45258" y="87979"/>
                    </a:cubicBezTo>
                    <a:cubicBezTo>
                      <a:pt x="71398" y="87979"/>
                      <a:pt x="88597" y="70779"/>
                      <a:pt x="88597" y="43989"/>
                    </a:cubicBezTo>
                    <a:cubicBezTo>
                      <a:pt x="88597" y="16550"/>
                      <a:pt x="71367" y="0"/>
                      <a:pt x="43340" y="0"/>
                    </a:cubicBezTo>
                    <a:close/>
                  </a:path>
                </a:pathLst>
              </a:custGeom>
              <a:solidFill>
                <a:schemeClr val="accent2"/>
              </a:solidFill>
              <a:ln w="3082" cap="flat">
                <a:noFill/>
                <a:prstDash val="solid"/>
                <a:miter/>
              </a:ln>
            </p:spPr>
            <p:txBody>
              <a:bodyPr rtlCol="0" anchor="ctr"/>
              <a:lstStyle/>
              <a:p>
                <a:endParaRPr lang="en-US"/>
              </a:p>
            </p:txBody>
          </p:sp>
          <p:pic>
            <p:nvPicPr>
              <p:cNvPr id="30" name="Graphic 29">
                <a:extLst>
                  <a:ext uri="{FF2B5EF4-FFF2-40B4-BE49-F238E27FC236}">
                    <a16:creationId xmlns:a16="http://schemas.microsoft.com/office/drawing/2014/main" id="{D1EB6489-B163-5DD9-043A-6020A4597B9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91935" y="1486674"/>
                <a:ext cx="313282" cy="324130"/>
              </a:xfrm>
              <a:prstGeom prst="rect">
                <a:avLst/>
              </a:prstGeom>
            </p:spPr>
          </p:pic>
        </p:grpSp>
      </p:grpSp>
      <p:grpSp>
        <p:nvGrpSpPr>
          <p:cNvPr id="498" name="Group 497">
            <a:extLst>
              <a:ext uri="{FF2B5EF4-FFF2-40B4-BE49-F238E27FC236}">
                <a16:creationId xmlns:a16="http://schemas.microsoft.com/office/drawing/2014/main" id="{EDE869CA-7099-150D-B68E-F7153E5738AE}"/>
              </a:ext>
            </a:extLst>
          </p:cNvPr>
          <p:cNvGrpSpPr/>
          <p:nvPr/>
        </p:nvGrpSpPr>
        <p:grpSpPr>
          <a:xfrm>
            <a:off x="179388" y="8289105"/>
            <a:ext cx="7200900" cy="1484138"/>
            <a:chOff x="179388" y="8416429"/>
            <a:chExt cx="7200900" cy="1484138"/>
          </a:xfrm>
        </p:grpSpPr>
        <p:sp>
          <p:nvSpPr>
            <p:cNvPr id="11" name="Arrow: Pentagon 10">
              <a:extLst>
                <a:ext uri="{FF2B5EF4-FFF2-40B4-BE49-F238E27FC236}">
                  <a16:creationId xmlns:a16="http://schemas.microsoft.com/office/drawing/2014/main" id="{72110ED5-DE6B-E1F2-B794-9A6F01AA435A}"/>
                </a:ext>
              </a:extLst>
            </p:cNvPr>
            <p:cNvSpPr/>
            <p:nvPr/>
          </p:nvSpPr>
          <p:spPr>
            <a:xfrm rot="10800000">
              <a:off x="4088448" y="8416429"/>
              <a:ext cx="3291840" cy="1484138"/>
            </a:xfrm>
            <a:prstGeom prst="homePlate">
              <a:avLst>
                <a:gd name="adj" fmla="val 2905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Verdana"/>
                <a:ea typeface="+mn-ea"/>
                <a:cs typeface="+mn-cs"/>
              </a:endParaRPr>
            </a:p>
          </p:txBody>
        </p:sp>
        <p:sp>
          <p:nvSpPr>
            <p:cNvPr id="12" name="Arrow: Pentagon 11">
              <a:extLst>
                <a:ext uri="{FF2B5EF4-FFF2-40B4-BE49-F238E27FC236}">
                  <a16:creationId xmlns:a16="http://schemas.microsoft.com/office/drawing/2014/main" id="{FDE1BBA0-7B8A-DE3E-2ECF-8C3EED609746}"/>
                </a:ext>
              </a:extLst>
            </p:cNvPr>
            <p:cNvSpPr/>
            <p:nvPr/>
          </p:nvSpPr>
          <p:spPr>
            <a:xfrm>
              <a:off x="179388" y="8416429"/>
              <a:ext cx="3291840" cy="1484138"/>
            </a:xfrm>
            <a:prstGeom prst="homePlate">
              <a:avLst>
                <a:gd name="adj" fmla="val 2905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Verdana"/>
                <a:ea typeface="+mn-ea"/>
                <a:cs typeface="+mn-cs"/>
              </a:endParaRPr>
            </a:p>
          </p:txBody>
        </p:sp>
        <p:pic>
          <p:nvPicPr>
            <p:cNvPr id="13" name="Graphic 12">
              <a:extLst>
                <a:ext uri="{FF2B5EF4-FFF2-40B4-BE49-F238E27FC236}">
                  <a16:creationId xmlns:a16="http://schemas.microsoft.com/office/drawing/2014/main" id="{B716F68C-1F68-937E-33C9-4B2E8188AC96}"/>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585336" y="8963998"/>
              <a:ext cx="389000" cy="388999"/>
            </a:xfrm>
            <a:prstGeom prst="rect">
              <a:avLst/>
            </a:prstGeom>
          </p:spPr>
        </p:pic>
        <p:sp>
          <p:nvSpPr>
            <p:cNvPr id="17" name="Rectangle 16">
              <a:extLst>
                <a:ext uri="{FF2B5EF4-FFF2-40B4-BE49-F238E27FC236}">
                  <a16:creationId xmlns:a16="http://schemas.microsoft.com/office/drawing/2014/main" id="{384456CA-08D7-E69C-56A8-3B5391F08A98}"/>
                </a:ext>
              </a:extLst>
            </p:cNvPr>
            <p:cNvSpPr/>
            <p:nvPr/>
          </p:nvSpPr>
          <p:spPr>
            <a:xfrm>
              <a:off x="4608576" y="8516089"/>
              <a:ext cx="2724912" cy="12848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r>
                <a:rPr lang="en-IN" sz="1400" dirty="0">
                  <a:solidFill>
                    <a:schemeClr val="bg1"/>
                  </a:solidFill>
                </a:rPr>
                <a:t>Renaming NAFLD to MASLD enhances disease awareness and encourages a multidisciplinary approach involving various internal medicine specialists.</a:t>
              </a:r>
            </a:p>
          </p:txBody>
        </p:sp>
        <p:sp>
          <p:nvSpPr>
            <p:cNvPr id="18" name="Rectangle 17">
              <a:extLst>
                <a:ext uri="{FF2B5EF4-FFF2-40B4-BE49-F238E27FC236}">
                  <a16:creationId xmlns:a16="http://schemas.microsoft.com/office/drawing/2014/main" id="{BCFB4DCD-DA9E-9DE9-499F-B062924E4F0F}"/>
                </a:ext>
              </a:extLst>
            </p:cNvPr>
            <p:cNvSpPr/>
            <p:nvPr/>
          </p:nvSpPr>
          <p:spPr>
            <a:xfrm>
              <a:off x="381000" y="8483940"/>
              <a:ext cx="2551176" cy="13491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r>
                <a:rPr lang="en-IN" sz="1400" dirty="0">
                  <a:solidFill>
                    <a:schemeClr val="bg1"/>
                  </a:solidFill>
                </a:rPr>
                <a:t>MASLD is multi-systemic disease that increases risk of CVD and T2DM, and the diagnostic criteria better identify population with cardio-metabolic risks.</a:t>
              </a:r>
            </a:p>
          </p:txBody>
        </p:sp>
        <p:grpSp>
          <p:nvGrpSpPr>
            <p:cNvPr id="19" name="Group 18">
              <a:extLst>
                <a:ext uri="{FF2B5EF4-FFF2-40B4-BE49-F238E27FC236}">
                  <a16:creationId xmlns:a16="http://schemas.microsoft.com/office/drawing/2014/main" id="{160AFD39-AF46-BEED-C92B-5DFD6A598BF3}"/>
                </a:ext>
              </a:extLst>
            </p:cNvPr>
            <p:cNvGrpSpPr/>
            <p:nvPr/>
          </p:nvGrpSpPr>
          <p:grpSpPr>
            <a:xfrm>
              <a:off x="3307093" y="8685659"/>
              <a:ext cx="945490" cy="945678"/>
              <a:chOff x="277045" y="8834932"/>
              <a:chExt cx="859536" cy="859707"/>
            </a:xfrm>
          </p:grpSpPr>
          <p:sp>
            <p:nvSpPr>
              <p:cNvPr id="20" name="Graphic 153">
                <a:extLst>
                  <a:ext uri="{FF2B5EF4-FFF2-40B4-BE49-F238E27FC236}">
                    <a16:creationId xmlns:a16="http://schemas.microsoft.com/office/drawing/2014/main" id="{50A54846-6EDD-0E95-D29B-46C638BA741D}"/>
                  </a:ext>
                </a:extLst>
              </p:cNvPr>
              <p:cNvSpPr/>
              <p:nvPr/>
            </p:nvSpPr>
            <p:spPr>
              <a:xfrm>
                <a:off x="277045" y="8834932"/>
                <a:ext cx="859536" cy="859707"/>
              </a:xfrm>
              <a:prstGeom prst="ellipse">
                <a:avLst/>
              </a:prstGeom>
              <a:solidFill>
                <a:schemeClr val="tx2"/>
              </a:solidFill>
              <a:ln w="28575" cap="flat">
                <a:solidFill>
                  <a:schemeClr val="accent2"/>
                </a:solidFill>
                <a:prstDash val="solid"/>
                <a:miter/>
              </a:ln>
            </p:spPr>
            <p:txBody>
              <a:bodyPr rtlCol="0" anchor="ctr"/>
              <a:lstStyle/>
              <a:p>
                <a:endParaRPr lang="en-US" sz="1050" dirty="0"/>
              </a:p>
            </p:txBody>
          </p:sp>
          <p:pic>
            <p:nvPicPr>
              <p:cNvPr id="21" name="Graphic 20">
                <a:extLst>
                  <a:ext uri="{FF2B5EF4-FFF2-40B4-BE49-F238E27FC236}">
                    <a16:creationId xmlns:a16="http://schemas.microsoft.com/office/drawing/2014/main" id="{97C3B473-AFA4-249B-4851-30F02E423991}"/>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07265" y="8965238"/>
                <a:ext cx="599095" cy="599095"/>
              </a:xfrm>
              <a:prstGeom prst="rect">
                <a:avLst/>
              </a:prstGeom>
            </p:spPr>
          </p:pic>
        </p:grpSp>
      </p:grpSp>
      <p:sp>
        <p:nvSpPr>
          <p:cNvPr id="462" name="Rectangle: Rounded Corners 461">
            <a:extLst>
              <a:ext uri="{FF2B5EF4-FFF2-40B4-BE49-F238E27FC236}">
                <a16:creationId xmlns:a16="http://schemas.microsoft.com/office/drawing/2014/main" id="{EE5BC53C-FE06-0C92-B647-45D68C2B6D7F}"/>
              </a:ext>
            </a:extLst>
          </p:cNvPr>
          <p:cNvSpPr/>
          <p:nvPr/>
        </p:nvSpPr>
        <p:spPr>
          <a:xfrm>
            <a:off x="3589867" y="4077240"/>
            <a:ext cx="3790421" cy="4131475"/>
          </a:xfrm>
          <a:prstGeom prst="roundRect">
            <a:avLst>
              <a:gd name="adj" fmla="val 3725"/>
            </a:avLst>
          </a:prstGeom>
          <a:solidFill>
            <a:schemeClr val="accent1"/>
          </a:solidFill>
          <a:ln>
            <a:no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FFFFFF"/>
              </a:solidFill>
              <a:effectLst/>
              <a:uLnTx/>
              <a:uFillTx/>
              <a:latin typeface="Verdana"/>
              <a:ea typeface="+mn-ea"/>
              <a:cs typeface="+mn-cs"/>
            </a:endParaRPr>
          </a:p>
        </p:txBody>
      </p:sp>
      <p:sp>
        <p:nvSpPr>
          <p:cNvPr id="466" name="Rectangle: Rounded Corners 465">
            <a:extLst>
              <a:ext uri="{FF2B5EF4-FFF2-40B4-BE49-F238E27FC236}">
                <a16:creationId xmlns:a16="http://schemas.microsoft.com/office/drawing/2014/main" id="{EF5FA3A9-C1A7-8CBB-A63F-3D533192CC94}"/>
              </a:ext>
            </a:extLst>
          </p:cNvPr>
          <p:cNvSpPr>
            <a:spLocks/>
          </p:cNvSpPr>
          <p:nvPr/>
        </p:nvSpPr>
        <p:spPr>
          <a:xfrm>
            <a:off x="3701209" y="4634772"/>
            <a:ext cx="3567738" cy="822066"/>
          </a:xfrm>
          <a:prstGeom prst="roundRect">
            <a:avLst>
              <a:gd name="adj" fmla="val 8037"/>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36000" rIns="0" bIns="36000" rtlCol="0" anchor="ctr"/>
          <a:lstStyle/>
          <a:p>
            <a:endParaRPr lang="en-IN" sz="1200" dirty="0">
              <a:solidFill>
                <a:schemeClr val="tx1"/>
              </a:solidFill>
            </a:endParaRPr>
          </a:p>
        </p:txBody>
      </p:sp>
      <p:sp>
        <p:nvSpPr>
          <p:cNvPr id="480" name="Graphic 153">
            <a:extLst>
              <a:ext uri="{FF2B5EF4-FFF2-40B4-BE49-F238E27FC236}">
                <a16:creationId xmlns:a16="http://schemas.microsoft.com/office/drawing/2014/main" id="{0CDE10D8-4FAD-318D-0090-C50092EE857B}"/>
              </a:ext>
            </a:extLst>
          </p:cNvPr>
          <p:cNvSpPr/>
          <p:nvPr/>
        </p:nvSpPr>
        <p:spPr>
          <a:xfrm>
            <a:off x="3775109" y="4793183"/>
            <a:ext cx="505271" cy="505245"/>
          </a:xfrm>
          <a:prstGeom prst="ellipse">
            <a:avLst/>
          </a:prstGeom>
          <a:solidFill>
            <a:schemeClr val="accent1"/>
          </a:solidFill>
          <a:ln w="3175" cap="flat">
            <a:noFill/>
            <a:prstDash val="solid"/>
            <a:miter/>
          </a:ln>
        </p:spPr>
        <p:txBody>
          <a:bodyPr rtlCol="0" anchor="ctr"/>
          <a:lstStyle/>
          <a:p>
            <a:endParaRPr lang="en-US" sz="800" dirty="0"/>
          </a:p>
        </p:txBody>
      </p:sp>
      <p:pic>
        <p:nvPicPr>
          <p:cNvPr id="482" name="Graphic 481">
            <a:extLst>
              <a:ext uri="{FF2B5EF4-FFF2-40B4-BE49-F238E27FC236}">
                <a16:creationId xmlns:a16="http://schemas.microsoft.com/office/drawing/2014/main" id="{211473AC-EFA5-0245-16AB-E554FE594592}"/>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877299" y="4882014"/>
            <a:ext cx="325274" cy="327583"/>
          </a:xfrm>
          <a:prstGeom prst="rect">
            <a:avLst/>
          </a:prstGeom>
        </p:spPr>
      </p:pic>
      <p:sp>
        <p:nvSpPr>
          <p:cNvPr id="499" name="TextBox 498">
            <a:extLst>
              <a:ext uri="{FF2B5EF4-FFF2-40B4-BE49-F238E27FC236}">
                <a16:creationId xmlns:a16="http://schemas.microsoft.com/office/drawing/2014/main" id="{250BD50B-CAF0-B6E9-6DA4-1955CBCFB69F}"/>
              </a:ext>
            </a:extLst>
          </p:cNvPr>
          <p:cNvSpPr txBox="1"/>
          <p:nvPr/>
        </p:nvSpPr>
        <p:spPr>
          <a:xfrm>
            <a:off x="4376929" y="4768807"/>
            <a:ext cx="2682240" cy="553998"/>
          </a:xfrm>
          <a:prstGeom prst="rect">
            <a:avLst/>
          </a:prstGeom>
          <a:noFill/>
        </p:spPr>
        <p:txBody>
          <a:bodyPr wrap="square" lIns="0" tIns="0" rIns="0" bIns="0" rtlCol="0">
            <a:spAutoFit/>
          </a:bodyPr>
          <a:lstStyle/>
          <a:p>
            <a:r>
              <a:rPr lang="en-IN" sz="1200" i="1" dirty="0">
                <a:solidFill>
                  <a:schemeClr val="accent2"/>
                </a:solidFill>
              </a:rPr>
              <a:t>Control obesity</a:t>
            </a:r>
          </a:p>
          <a:p>
            <a:pPr>
              <a:buClr>
                <a:schemeClr val="accent2"/>
              </a:buClr>
            </a:pPr>
            <a:r>
              <a:rPr lang="en-IN" sz="1200" dirty="0"/>
              <a:t>D</a:t>
            </a:r>
            <a:r>
              <a:rPr lang="en-IN" sz="1200" dirty="0">
                <a:solidFill>
                  <a:schemeClr val="tx1"/>
                </a:solidFill>
              </a:rPr>
              <a:t>iet &amp; physical activity; GLP-1RA</a:t>
            </a:r>
            <a:br>
              <a:rPr lang="en-IN" sz="1200" dirty="0">
                <a:solidFill>
                  <a:schemeClr val="tx1"/>
                </a:solidFill>
              </a:rPr>
            </a:br>
            <a:r>
              <a:rPr lang="en-IN" sz="1200" dirty="0">
                <a:solidFill>
                  <a:schemeClr val="tx1"/>
                </a:solidFill>
              </a:rPr>
              <a:t>&amp; SGLT2i; Bariatric surgery</a:t>
            </a:r>
            <a:endParaRPr lang="en-IN" sz="1200" dirty="0"/>
          </a:p>
        </p:txBody>
      </p:sp>
      <p:sp>
        <p:nvSpPr>
          <p:cNvPr id="505" name="Rectangle: Rounded Corners 504">
            <a:extLst>
              <a:ext uri="{FF2B5EF4-FFF2-40B4-BE49-F238E27FC236}">
                <a16:creationId xmlns:a16="http://schemas.microsoft.com/office/drawing/2014/main" id="{33569B5A-F665-B0AC-30BC-4D6EA70FC156}"/>
              </a:ext>
            </a:extLst>
          </p:cNvPr>
          <p:cNvSpPr/>
          <p:nvPr/>
        </p:nvSpPr>
        <p:spPr>
          <a:xfrm>
            <a:off x="3701209" y="5521424"/>
            <a:ext cx="3567738" cy="822066"/>
          </a:xfrm>
          <a:prstGeom prst="roundRect">
            <a:avLst>
              <a:gd name="adj" fmla="val 8037"/>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36000" rIns="0" bIns="36000" rtlCol="0" anchor="ctr"/>
          <a:lstStyle/>
          <a:p>
            <a:endParaRPr lang="en-IN" sz="1200" dirty="0">
              <a:solidFill>
                <a:schemeClr val="tx1"/>
              </a:solidFill>
            </a:endParaRPr>
          </a:p>
        </p:txBody>
      </p:sp>
      <p:sp>
        <p:nvSpPr>
          <p:cNvPr id="506" name="Rectangle: Rounded Corners 505">
            <a:extLst>
              <a:ext uri="{FF2B5EF4-FFF2-40B4-BE49-F238E27FC236}">
                <a16:creationId xmlns:a16="http://schemas.microsoft.com/office/drawing/2014/main" id="{09EB24E5-9CE3-C05C-4ABA-BF1DAD7C1062}"/>
              </a:ext>
            </a:extLst>
          </p:cNvPr>
          <p:cNvSpPr>
            <a:spLocks/>
          </p:cNvSpPr>
          <p:nvPr/>
        </p:nvSpPr>
        <p:spPr>
          <a:xfrm>
            <a:off x="3701209" y="6408076"/>
            <a:ext cx="3567738" cy="822066"/>
          </a:xfrm>
          <a:prstGeom prst="roundRect">
            <a:avLst>
              <a:gd name="adj" fmla="val 8037"/>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36000" rIns="0" bIns="36000" rtlCol="0" anchor="ctr"/>
          <a:lstStyle/>
          <a:p>
            <a:endParaRPr lang="en-IN" sz="1200" dirty="0">
              <a:solidFill>
                <a:schemeClr val="tx1"/>
              </a:solidFill>
            </a:endParaRPr>
          </a:p>
        </p:txBody>
      </p:sp>
      <p:sp>
        <p:nvSpPr>
          <p:cNvPr id="507" name="Rectangle: Rounded Corners 506">
            <a:extLst>
              <a:ext uri="{FF2B5EF4-FFF2-40B4-BE49-F238E27FC236}">
                <a16:creationId xmlns:a16="http://schemas.microsoft.com/office/drawing/2014/main" id="{BF6745F7-2438-2F76-927C-AA99C9F10723}"/>
              </a:ext>
            </a:extLst>
          </p:cNvPr>
          <p:cNvSpPr>
            <a:spLocks/>
          </p:cNvSpPr>
          <p:nvPr/>
        </p:nvSpPr>
        <p:spPr>
          <a:xfrm>
            <a:off x="3701209" y="7294727"/>
            <a:ext cx="3567738" cy="822066"/>
          </a:xfrm>
          <a:prstGeom prst="roundRect">
            <a:avLst>
              <a:gd name="adj" fmla="val 8037"/>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36000" rIns="0" bIns="36000" rtlCol="0" anchor="ctr"/>
          <a:lstStyle/>
          <a:p>
            <a:endParaRPr lang="en-IN" sz="1200" dirty="0">
              <a:solidFill>
                <a:schemeClr val="tx1"/>
              </a:solidFill>
            </a:endParaRPr>
          </a:p>
        </p:txBody>
      </p:sp>
      <p:sp>
        <p:nvSpPr>
          <p:cNvPr id="508" name="TextBox 507">
            <a:extLst>
              <a:ext uri="{FF2B5EF4-FFF2-40B4-BE49-F238E27FC236}">
                <a16:creationId xmlns:a16="http://schemas.microsoft.com/office/drawing/2014/main" id="{CE9978BC-6FF9-1E1D-BED0-311A404D7E4C}"/>
              </a:ext>
            </a:extLst>
          </p:cNvPr>
          <p:cNvSpPr txBox="1"/>
          <p:nvPr/>
        </p:nvSpPr>
        <p:spPr>
          <a:xfrm>
            <a:off x="4376929" y="5563126"/>
            <a:ext cx="2778090" cy="738664"/>
          </a:xfrm>
          <a:prstGeom prst="rect">
            <a:avLst/>
          </a:prstGeom>
          <a:noFill/>
        </p:spPr>
        <p:txBody>
          <a:bodyPr wrap="square" lIns="0" tIns="0" rIns="0" bIns="0" rtlCol="0">
            <a:spAutoFit/>
          </a:bodyPr>
          <a:lstStyle/>
          <a:p>
            <a:r>
              <a:rPr lang="en-IN" sz="1200" i="1" dirty="0">
                <a:solidFill>
                  <a:schemeClr val="accent2"/>
                </a:solidFill>
              </a:rPr>
              <a:t>Reduce CVD risk</a:t>
            </a:r>
          </a:p>
          <a:p>
            <a:pPr>
              <a:buClr>
                <a:schemeClr val="accent2"/>
              </a:buClr>
            </a:pPr>
            <a:r>
              <a:rPr lang="en-IN" sz="1200" dirty="0">
                <a:solidFill>
                  <a:schemeClr val="tx1"/>
                </a:solidFill>
              </a:rPr>
              <a:t>GLP-1RA &amp; SGLT2i; Statins, </a:t>
            </a:r>
            <a:r>
              <a:rPr lang="en-IN" sz="1200" dirty="0" err="1">
                <a:solidFill>
                  <a:schemeClr val="tx1"/>
                </a:solidFill>
              </a:rPr>
              <a:t>ACEi</a:t>
            </a:r>
            <a:r>
              <a:rPr lang="en-IN" sz="1200" dirty="0">
                <a:solidFill>
                  <a:schemeClr val="tx1"/>
                </a:solidFill>
              </a:rPr>
              <a:t>/</a:t>
            </a:r>
            <a:r>
              <a:rPr lang="en-IN" sz="1200" dirty="0" err="1">
                <a:solidFill>
                  <a:schemeClr val="tx1"/>
                </a:solidFill>
              </a:rPr>
              <a:t>sartans</a:t>
            </a:r>
            <a:r>
              <a:rPr lang="en-IN" sz="1200" dirty="0">
                <a:solidFill>
                  <a:schemeClr val="tx1"/>
                </a:solidFill>
              </a:rPr>
              <a:t>; Smoking cessation; Antiplatelet drugs</a:t>
            </a:r>
          </a:p>
        </p:txBody>
      </p:sp>
      <p:sp>
        <p:nvSpPr>
          <p:cNvPr id="509" name="TextBox 508">
            <a:extLst>
              <a:ext uri="{FF2B5EF4-FFF2-40B4-BE49-F238E27FC236}">
                <a16:creationId xmlns:a16="http://schemas.microsoft.com/office/drawing/2014/main" id="{7BED9F8B-D22B-2D34-3563-C95500B49D54}"/>
              </a:ext>
            </a:extLst>
          </p:cNvPr>
          <p:cNvSpPr txBox="1"/>
          <p:nvPr/>
        </p:nvSpPr>
        <p:spPr>
          <a:xfrm>
            <a:off x="4376929" y="6449778"/>
            <a:ext cx="2850904" cy="738664"/>
          </a:xfrm>
          <a:prstGeom prst="rect">
            <a:avLst/>
          </a:prstGeom>
          <a:noFill/>
        </p:spPr>
        <p:txBody>
          <a:bodyPr wrap="square" lIns="0" tIns="0" rIns="0" bIns="0" rtlCol="0">
            <a:spAutoFit/>
          </a:bodyPr>
          <a:lstStyle/>
          <a:p>
            <a:r>
              <a:rPr lang="en-IN" sz="1200" i="1" dirty="0">
                <a:solidFill>
                  <a:schemeClr val="accent2"/>
                </a:solidFill>
              </a:rPr>
              <a:t>Reduce end-stage complications</a:t>
            </a:r>
          </a:p>
          <a:p>
            <a:pPr>
              <a:buClr>
                <a:schemeClr val="accent2"/>
              </a:buClr>
            </a:pPr>
            <a:r>
              <a:rPr lang="en-IN" sz="1200" dirty="0">
                <a:solidFill>
                  <a:schemeClr val="tx1"/>
                </a:solidFill>
              </a:rPr>
              <a:t>Statin (reducing portal hypertension); Metformin (decrease of HCC risk)</a:t>
            </a:r>
          </a:p>
        </p:txBody>
      </p:sp>
      <p:sp>
        <p:nvSpPr>
          <p:cNvPr id="510" name="TextBox 509">
            <a:extLst>
              <a:ext uri="{FF2B5EF4-FFF2-40B4-BE49-F238E27FC236}">
                <a16:creationId xmlns:a16="http://schemas.microsoft.com/office/drawing/2014/main" id="{03E241A5-DDDA-C971-B33C-4D84747D10FF}"/>
              </a:ext>
            </a:extLst>
          </p:cNvPr>
          <p:cNvSpPr txBox="1"/>
          <p:nvPr/>
        </p:nvSpPr>
        <p:spPr>
          <a:xfrm>
            <a:off x="4376929" y="7428761"/>
            <a:ext cx="2761488" cy="553998"/>
          </a:xfrm>
          <a:prstGeom prst="rect">
            <a:avLst/>
          </a:prstGeom>
          <a:noFill/>
        </p:spPr>
        <p:txBody>
          <a:bodyPr wrap="square" lIns="0" tIns="0" rIns="0" bIns="0" rtlCol="0">
            <a:spAutoFit/>
          </a:bodyPr>
          <a:lstStyle/>
          <a:p>
            <a:r>
              <a:rPr lang="en-IN" sz="1200" i="1" dirty="0">
                <a:solidFill>
                  <a:schemeClr val="accent2"/>
                </a:solidFill>
              </a:rPr>
              <a:t>Target NASH</a:t>
            </a:r>
          </a:p>
          <a:p>
            <a:pPr>
              <a:buClr>
                <a:schemeClr val="accent2"/>
              </a:buClr>
            </a:pPr>
            <a:r>
              <a:rPr lang="en-IN" sz="1200" dirty="0">
                <a:solidFill>
                  <a:schemeClr val="tx1"/>
                </a:solidFill>
              </a:rPr>
              <a:t>Vitamin E; Pioglitazone; </a:t>
            </a:r>
            <a:r>
              <a:rPr lang="en-IN" sz="1200" dirty="0" err="1">
                <a:solidFill>
                  <a:schemeClr val="tx1"/>
                </a:solidFill>
              </a:rPr>
              <a:t>Semaglutide</a:t>
            </a:r>
            <a:r>
              <a:rPr lang="en-IN" sz="1200" dirty="0">
                <a:solidFill>
                  <a:schemeClr val="tx1"/>
                </a:solidFill>
              </a:rPr>
              <a:t>; </a:t>
            </a:r>
            <a:r>
              <a:rPr lang="en-IN" sz="1200" dirty="0" err="1">
                <a:solidFill>
                  <a:schemeClr val="tx1"/>
                </a:solidFill>
              </a:rPr>
              <a:t>Resmetirom</a:t>
            </a:r>
            <a:endParaRPr lang="en-IN" sz="1200" dirty="0">
              <a:solidFill>
                <a:schemeClr val="tx1"/>
              </a:solidFill>
            </a:endParaRPr>
          </a:p>
        </p:txBody>
      </p:sp>
      <p:sp>
        <p:nvSpPr>
          <p:cNvPr id="486" name="Graphic 153">
            <a:extLst>
              <a:ext uri="{FF2B5EF4-FFF2-40B4-BE49-F238E27FC236}">
                <a16:creationId xmlns:a16="http://schemas.microsoft.com/office/drawing/2014/main" id="{85A4D282-F7F5-6A05-218F-38E298E1FB1B}"/>
              </a:ext>
            </a:extLst>
          </p:cNvPr>
          <p:cNvSpPr/>
          <p:nvPr/>
        </p:nvSpPr>
        <p:spPr>
          <a:xfrm>
            <a:off x="3775109" y="5679835"/>
            <a:ext cx="505271" cy="505245"/>
          </a:xfrm>
          <a:prstGeom prst="ellipse">
            <a:avLst/>
          </a:prstGeom>
          <a:solidFill>
            <a:schemeClr val="accent1"/>
          </a:solidFill>
          <a:ln w="3175" cap="flat">
            <a:noFill/>
            <a:prstDash val="solid"/>
            <a:miter/>
          </a:ln>
        </p:spPr>
        <p:txBody>
          <a:bodyPr rtlCol="0" anchor="ctr"/>
          <a:lstStyle/>
          <a:p>
            <a:endParaRPr lang="en-US" sz="800" dirty="0"/>
          </a:p>
        </p:txBody>
      </p:sp>
      <p:pic>
        <p:nvPicPr>
          <p:cNvPr id="491" name="Graphic 490">
            <a:extLst>
              <a:ext uri="{FF2B5EF4-FFF2-40B4-BE49-F238E27FC236}">
                <a16:creationId xmlns:a16="http://schemas.microsoft.com/office/drawing/2014/main" id="{598D05A3-B2DA-D7E5-B9C3-150827B29682}"/>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3886561" y="5790272"/>
            <a:ext cx="282367" cy="284372"/>
          </a:xfrm>
          <a:prstGeom prst="rect">
            <a:avLst/>
          </a:prstGeom>
        </p:spPr>
      </p:pic>
      <p:sp>
        <p:nvSpPr>
          <p:cNvPr id="483" name="Graphic 153">
            <a:extLst>
              <a:ext uri="{FF2B5EF4-FFF2-40B4-BE49-F238E27FC236}">
                <a16:creationId xmlns:a16="http://schemas.microsoft.com/office/drawing/2014/main" id="{38CB3E2A-8138-C9EE-3E35-3C122A0AB9F2}"/>
              </a:ext>
            </a:extLst>
          </p:cNvPr>
          <p:cNvSpPr/>
          <p:nvPr/>
        </p:nvSpPr>
        <p:spPr>
          <a:xfrm>
            <a:off x="3775109" y="6566487"/>
            <a:ext cx="505271" cy="505245"/>
          </a:xfrm>
          <a:prstGeom prst="ellipse">
            <a:avLst/>
          </a:prstGeom>
          <a:solidFill>
            <a:schemeClr val="accent1"/>
          </a:solidFill>
          <a:ln w="3175" cap="flat">
            <a:noFill/>
            <a:prstDash val="solid"/>
            <a:miter/>
          </a:ln>
        </p:spPr>
        <p:txBody>
          <a:bodyPr rtlCol="0" anchor="ctr"/>
          <a:lstStyle/>
          <a:p>
            <a:endParaRPr lang="en-US" sz="800" dirty="0"/>
          </a:p>
        </p:txBody>
      </p:sp>
      <p:pic>
        <p:nvPicPr>
          <p:cNvPr id="484" name="Graphic 483">
            <a:extLst>
              <a:ext uri="{FF2B5EF4-FFF2-40B4-BE49-F238E27FC236}">
                <a16:creationId xmlns:a16="http://schemas.microsoft.com/office/drawing/2014/main" id="{6E65D4E7-EC54-EC63-0C7E-E5FE7CA1C4C2}"/>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3860168" y="6660271"/>
            <a:ext cx="335153" cy="317678"/>
          </a:xfrm>
          <a:prstGeom prst="rect">
            <a:avLst/>
          </a:prstGeom>
        </p:spPr>
      </p:pic>
      <p:sp>
        <p:nvSpPr>
          <p:cNvPr id="496" name="Graphic 153">
            <a:extLst>
              <a:ext uri="{FF2B5EF4-FFF2-40B4-BE49-F238E27FC236}">
                <a16:creationId xmlns:a16="http://schemas.microsoft.com/office/drawing/2014/main" id="{87763656-D9EE-17E1-5178-F388BE381A5E}"/>
              </a:ext>
            </a:extLst>
          </p:cNvPr>
          <p:cNvSpPr/>
          <p:nvPr/>
        </p:nvSpPr>
        <p:spPr>
          <a:xfrm>
            <a:off x="3775109" y="7453138"/>
            <a:ext cx="505271" cy="505245"/>
          </a:xfrm>
          <a:prstGeom prst="ellipse">
            <a:avLst/>
          </a:prstGeom>
          <a:solidFill>
            <a:schemeClr val="accent1"/>
          </a:solidFill>
          <a:ln w="3175" cap="flat">
            <a:noFill/>
            <a:prstDash val="solid"/>
            <a:miter/>
          </a:ln>
        </p:spPr>
        <p:txBody>
          <a:bodyPr rtlCol="0" anchor="ctr"/>
          <a:lstStyle/>
          <a:p>
            <a:endParaRPr lang="en-US" sz="800" dirty="0"/>
          </a:p>
        </p:txBody>
      </p:sp>
      <p:pic>
        <p:nvPicPr>
          <p:cNvPr id="497" name="Graphic 496">
            <a:extLst>
              <a:ext uri="{FF2B5EF4-FFF2-40B4-BE49-F238E27FC236}">
                <a16:creationId xmlns:a16="http://schemas.microsoft.com/office/drawing/2014/main" id="{8B80C29B-91D7-B0AA-9F2D-43C41525E587}"/>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3875005" y="7551938"/>
            <a:ext cx="305481" cy="307647"/>
          </a:xfrm>
          <a:prstGeom prst="rect">
            <a:avLst/>
          </a:prstGeom>
        </p:spPr>
      </p:pic>
      <p:sp>
        <p:nvSpPr>
          <p:cNvPr id="78" name="TextBox 77">
            <a:extLst>
              <a:ext uri="{FF2B5EF4-FFF2-40B4-BE49-F238E27FC236}">
                <a16:creationId xmlns:a16="http://schemas.microsoft.com/office/drawing/2014/main" id="{5E73AB77-9684-3886-E36B-F2ADF56D24F9}"/>
              </a:ext>
            </a:extLst>
          </p:cNvPr>
          <p:cNvSpPr txBox="1"/>
          <p:nvPr/>
        </p:nvSpPr>
        <p:spPr>
          <a:xfrm>
            <a:off x="3713720" y="4138269"/>
            <a:ext cx="3542715" cy="430887"/>
          </a:xfrm>
          <a:prstGeom prst="rect">
            <a:avLst/>
          </a:prstGeom>
          <a:noFill/>
        </p:spPr>
        <p:txBody>
          <a:bodyPr wrap="square" tIns="0" bIns="0" anchor="ctr">
            <a:spAutoFit/>
          </a:bodyPr>
          <a:lstStyle/>
          <a:p>
            <a:pPr algn="ctr"/>
            <a:r>
              <a:rPr lang="en-IN" sz="1400" b="1" i="1" dirty="0">
                <a:solidFill>
                  <a:schemeClr val="tx2"/>
                </a:solidFill>
                <a:latin typeface="Georgia" panose="02040502050405020303" pitchFamily="18" charset="0"/>
              </a:rPr>
              <a:t>Management of MASLD and associated comorbidities</a:t>
            </a:r>
            <a:r>
              <a:rPr lang="en-IN" sz="1400" b="1" i="1" baseline="30000" dirty="0">
                <a:solidFill>
                  <a:schemeClr val="tx2"/>
                </a:solidFill>
                <a:latin typeface="Georgia" panose="02040502050405020303" pitchFamily="18" charset="0"/>
              </a:rPr>
              <a:t>6</a:t>
            </a:r>
          </a:p>
        </p:txBody>
      </p:sp>
      <p:grpSp>
        <p:nvGrpSpPr>
          <p:cNvPr id="26" name="Group 25">
            <a:extLst>
              <a:ext uri="{FF2B5EF4-FFF2-40B4-BE49-F238E27FC236}">
                <a16:creationId xmlns:a16="http://schemas.microsoft.com/office/drawing/2014/main" id="{C0581B94-4966-61BE-770D-46021098E3BD}"/>
              </a:ext>
            </a:extLst>
          </p:cNvPr>
          <p:cNvGrpSpPr/>
          <p:nvPr/>
        </p:nvGrpSpPr>
        <p:grpSpPr>
          <a:xfrm>
            <a:off x="179389" y="4208572"/>
            <a:ext cx="3182102" cy="1053577"/>
            <a:chOff x="179388" y="4239632"/>
            <a:chExt cx="3182102" cy="1053577"/>
          </a:xfrm>
        </p:grpSpPr>
        <p:sp>
          <p:nvSpPr>
            <p:cNvPr id="85" name="TextBox 84">
              <a:extLst>
                <a:ext uri="{FF2B5EF4-FFF2-40B4-BE49-F238E27FC236}">
                  <a16:creationId xmlns:a16="http://schemas.microsoft.com/office/drawing/2014/main" id="{695ACF8F-6603-837C-A9D8-4E3064934FF6}"/>
                </a:ext>
              </a:extLst>
            </p:cNvPr>
            <p:cNvSpPr txBox="1"/>
            <p:nvPr/>
          </p:nvSpPr>
          <p:spPr>
            <a:xfrm>
              <a:off x="774128" y="4739211"/>
              <a:ext cx="2587362" cy="5539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spAutoFit/>
            </a:bodyPr>
            <a:lstStyle>
              <a:defPPr>
                <a:defRPr lang="en-US"/>
              </a:defPPr>
              <a:lvl1pPr marL="91440" indent="-91440">
                <a:buClr>
                  <a:schemeClr val="accent2"/>
                </a:buClr>
                <a:buFont typeface="Arial" panose="020B0604020202020204" pitchFamily="34" charset="0"/>
                <a:buChar char="•"/>
                <a:defRPr sz="600"/>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buNone/>
              </a:pPr>
              <a:r>
                <a:rPr lang="en-IN" sz="1200" dirty="0">
                  <a:solidFill>
                    <a:schemeClr val="tx1"/>
                  </a:solidFill>
                </a:rPr>
                <a:t>Risk of T2DM, CVD, and all-cause mortality is higher in patients with MASLD </a:t>
              </a:r>
            </a:p>
          </p:txBody>
        </p:sp>
        <p:sp>
          <p:nvSpPr>
            <p:cNvPr id="90" name="TextBox 89">
              <a:extLst>
                <a:ext uri="{FF2B5EF4-FFF2-40B4-BE49-F238E27FC236}">
                  <a16:creationId xmlns:a16="http://schemas.microsoft.com/office/drawing/2014/main" id="{502E19BA-84AE-95F4-8471-13DE0B65C704}"/>
                </a:ext>
              </a:extLst>
            </p:cNvPr>
            <p:cNvSpPr txBox="1"/>
            <p:nvPr/>
          </p:nvSpPr>
          <p:spPr>
            <a:xfrm>
              <a:off x="774128" y="4275648"/>
              <a:ext cx="2514316" cy="430887"/>
            </a:xfrm>
            <a:prstGeom prst="rect">
              <a:avLst/>
            </a:prstGeom>
            <a:noFill/>
          </p:spPr>
          <p:txBody>
            <a:bodyPr wrap="square" lIns="0" tIns="0" rIns="0" bIns="0">
              <a:spAutoFit/>
            </a:bodyPr>
            <a:lstStyle/>
            <a:p>
              <a:r>
                <a:rPr lang="en-IN" sz="1400" b="1" i="1" dirty="0">
                  <a:latin typeface="Georgia" panose="02040502050405020303" pitchFamily="18" charset="0"/>
                  <a:ea typeface="Verdana" panose="020B0604030504040204" pitchFamily="34" charset="0"/>
                  <a:cs typeface="Times New Roman" panose="02020603050405020304" pitchFamily="18" charset="0"/>
                </a:rPr>
                <a:t>Cardiometabolic Risk in MASLD</a:t>
              </a:r>
              <a:r>
                <a:rPr lang="en-IN" sz="1400" b="1" i="1" baseline="30000" dirty="0">
                  <a:latin typeface="Georgia" panose="02040502050405020303" pitchFamily="18" charset="0"/>
                  <a:ea typeface="Verdana" panose="020B0604030504040204" pitchFamily="34" charset="0"/>
                  <a:cs typeface="Times New Roman" panose="02020603050405020304" pitchFamily="18" charset="0"/>
                </a:rPr>
                <a:t>3,4</a:t>
              </a:r>
              <a:endParaRPr lang="en-IN" sz="1400" b="1" i="1" baseline="30000" dirty="0">
                <a:latin typeface="Georgia" panose="02040502050405020303" pitchFamily="18" charset="0"/>
              </a:endParaRPr>
            </a:p>
          </p:txBody>
        </p:sp>
        <p:sp>
          <p:nvSpPr>
            <p:cNvPr id="101" name="Graphic 153">
              <a:extLst>
                <a:ext uri="{FF2B5EF4-FFF2-40B4-BE49-F238E27FC236}">
                  <a16:creationId xmlns:a16="http://schemas.microsoft.com/office/drawing/2014/main" id="{0E0FCA76-06C4-7CAE-F4B5-08C025B41632}"/>
                </a:ext>
              </a:extLst>
            </p:cNvPr>
            <p:cNvSpPr/>
            <p:nvPr/>
          </p:nvSpPr>
          <p:spPr>
            <a:xfrm>
              <a:off x="179388" y="4239632"/>
              <a:ext cx="502920" cy="50292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36000" rIns="0" bIns="36000" rtlCol="0" anchor="ctr"/>
            <a:lstStyle/>
            <a:p>
              <a:endParaRPr lang="en-US" sz="1200" dirty="0">
                <a:solidFill>
                  <a:schemeClr val="tx1"/>
                </a:solidFill>
              </a:endParaRPr>
            </a:p>
          </p:txBody>
        </p:sp>
        <p:pic>
          <p:nvPicPr>
            <p:cNvPr id="104" name="Graphic 103">
              <a:extLst>
                <a:ext uri="{FF2B5EF4-FFF2-40B4-BE49-F238E27FC236}">
                  <a16:creationId xmlns:a16="http://schemas.microsoft.com/office/drawing/2014/main" id="{D7007CB6-106B-E10A-252F-9BA63668A504}"/>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295992" y="4356236"/>
              <a:ext cx="269712" cy="269712"/>
            </a:xfrm>
            <a:prstGeom prst="rect">
              <a:avLst/>
            </a:prstGeom>
          </p:spPr>
        </p:pic>
      </p:grpSp>
      <p:grpSp>
        <p:nvGrpSpPr>
          <p:cNvPr id="27" name="Group 26">
            <a:extLst>
              <a:ext uri="{FF2B5EF4-FFF2-40B4-BE49-F238E27FC236}">
                <a16:creationId xmlns:a16="http://schemas.microsoft.com/office/drawing/2014/main" id="{E969763B-51E8-14F0-BA3D-730A9B111493}"/>
              </a:ext>
            </a:extLst>
          </p:cNvPr>
          <p:cNvGrpSpPr/>
          <p:nvPr/>
        </p:nvGrpSpPr>
        <p:grpSpPr>
          <a:xfrm>
            <a:off x="179389" y="5562853"/>
            <a:ext cx="3313929" cy="1058824"/>
            <a:chOff x="179388" y="5641712"/>
            <a:chExt cx="3313929" cy="1058824"/>
          </a:xfrm>
        </p:grpSpPr>
        <p:sp>
          <p:nvSpPr>
            <p:cNvPr id="87" name="TextBox 86">
              <a:extLst>
                <a:ext uri="{FF2B5EF4-FFF2-40B4-BE49-F238E27FC236}">
                  <a16:creationId xmlns:a16="http://schemas.microsoft.com/office/drawing/2014/main" id="{A08D6CB8-C503-9D84-302B-4BA41BB98FE6}"/>
                </a:ext>
              </a:extLst>
            </p:cNvPr>
            <p:cNvSpPr txBox="1"/>
            <p:nvPr/>
          </p:nvSpPr>
          <p:spPr>
            <a:xfrm>
              <a:off x="774128" y="5961872"/>
              <a:ext cx="2719189" cy="7386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spAutoFit/>
            </a:bodyPr>
            <a:lstStyle>
              <a:defPPr>
                <a:defRPr lang="en-US"/>
              </a:defPPr>
              <a:lvl1pPr indent="0">
                <a:buClr>
                  <a:schemeClr val="accent2"/>
                </a:buClr>
                <a:buFont typeface="Arial" panose="020B0604020202020204" pitchFamily="34" charset="0"/>
                <a:buNone/>
                <a:defRPr sz="1200"/>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IN" dirty="0">
                  <a:solidFill>
                    <a:schemeClr val="tx1"/>
                  </a:solidFill>
                </a:rPr>
                <a:t>MASLD is linked to </a:t>
              </a:r>
              <a:r>
                <a:rPr lang="en-IN" dirty="0" err="1">
                  <a:solidFill>
                    <a:schemeClr val="tx1"/>
                  </a:solidFill>
                </a:rPr>
                <a:t>MetS</a:t>
              </a:r>
              <a:r>
                <a:rPr lang="en-IN" dirty="0">
                  <a:solidFill>
                    <a:schemeClr val="tx1"/>
                  </a:solidFill>
                </a:rPr>
                <a:t>, obesity, and CVD development due to dyslipidaemia, insulin resistance, and subclinical inflammation.</a:t>
              </a:r>
            </a:p>
          </p:txBody>
        </p:sp>
        <p:sp>
          <p:nvSpPr>
            <p:cNvPr id="89" name="TextBox 88">
              <a:extLst>
                <a:ext uri="{FF2B5EF4-FFF2-40B4-BE49-F238E27FC236}">
                  <a16:creationId xmlns:a16="http://schemas.microsoft.com/office/drawing/2014/main" id="{191BDE4B-785F-D230-E1C9-67AFDA7CA9D3}"/>
                </a:ext>
              </a:extLst>
            </p:cNvPr>
            <p:cNvSpPr txBox="1"/>
            <p:nvPr/>
          </p:nvSpPr>
          <p:spPr>
            <a:xfrm>
              <a:off x="774128" y="5703791"/>
              <a:ext cx="1907714" cy="215444"/>
            </a:xfrm>
            <a:prstGeom prst="rect">
              <a:avLst/>
            </a:prstGeom>
            <a:noFill/>
          </p:spPr>
          <p:txBody>
            <a:bodyPr wrap="square" lIns="0" tIns="0" rIns="0" bIns="0">
              <a:spAutoFit/>
            </a:bodyPr>
            <a:lstStyle/>
            <a:p>
              <a:r>
                <a:rPr lang="en-IN" sz="1400" b="1" i="1" dirty="0">
                  <a:latin typeface="Georgia" panose="02040502050405020303" pitchFamily="18" charset="0"/>
                  <a:ea typeface="Verdana" panose="020B0604030504040204" pitchFamily="34" charset="0"/>
                  <a:cs typeface="Times New Roman" panose="02020603050405020304" pitchFamily="18" charset="0"/>
                </a:rPr>
                <a:t>MASLD to CVD</a:t>
              </a:r>
              <a:r>
                <a:rPr lang="en-IN" sz="1400" b="1" i="1" baseline="30000" dirty="0">
                  <a:latin typeface="Georgia" panose="02040502050405020303" pitchFamily="18" charset="0"/>
                  <a:ea typeface="Verdana" panose="020B0604030504040204" pitchFamily="34" charset="0"/>
                  <a:cs typeface="Times New Roman" panose="02020603050405020304" pitchFamily="18" charset="0"/>
                </a:rPr>
                <a:t>5</a:t>
              </a:r>
              <a:endParaRPr lang="en-IN" sz="1400" b="1" i="1" baseline="30000" dirty="0">
                <a:latin typeface="Georgia" panose="02040502050405020303" pitchFamily="18" charset="0"/>
              </a:endParaRPr>
            </a:p>
          </p:txBody>
        </p:sp>
        <p:sp>
          <p:nvSpPr>
            <p:cNvPr id="22" name="Graphic 153">
              <a:extLst>
                <a:ext uri="{FF2B5EF4-FFF2-40B4-BE49-F238E27FC236}">
                  <a16:creationId xmlns:a16="http://schemas.microsoft.com/office/drawing/2014/main" id="{496B1C79-0055-C95A-A37F-C6D507CB2E8A}"/>
                </a:ext>
              </a:extLst>
            </p:cNvPr>
            <p:cNvSpPr/>
            <p:nvPr/>
          </p:nvSpPr>
          <p:spPr>
            <a:xfrm>
              <a:off x="179388" y="5641712"/>
              <a:ext cx="502920" cy="50292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36000" rIns="0" bIns="36000" rtlCol="0" anchor="ctr"/>
            <a:lstStyle/>
            <a:p>
              <a:endParaRPr lang="en-US" sz="1200" dirty="0">
                <a:solidFill>
                  <a:schemeClr val="tx1"/>
                </a:solidFill>
              </a:endParaRPr>
            </a:p>
          </p:txBody>
        </p:sp>
        <p:pic>
          <p:nvPicPr>
            <p:cNvPr id="103" name="Graphic 102">
              <a:extLst>
                <a:ext uri="{FF2B5EF4-FFF2-40B4-BE49-F238E27FC236}">
                  <a16:creationId xmlns:a16="http://schemas.microsoft.com/office/drawing/2014/main" id="{73F6D540-3051-53B5-8505-45E85C307343}"/>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301192" y="5743196"/>
              <a:ext cx="259311" cy="259311"/>
            </a:xfrm>
            <a:prstGeom prst="rect">
              <a:avLst/>
            </a:prstGeom>
          </p:spPr>
        </p:pic>
      </p:grpSp>
      <p:grpSp>
        <p:nvGrpSpPr>
          <p:cNvPr id="32" name="Group 31">
            <a:extLst>
              <a:ext uri="{FF2B5EF4-FFF2-40B4-BE49-F238E27FC236}">
                <a16:creationId xmlns:a16="http://schemas.microsoft.com/office/drawing/2014/main" id="{447E7979-3644-8804-4DD5-F10CEDEC6152}"/>
              </a:ext>
            </a:extLst>
          </p:cNvPr>
          <p:cNvGrpSpPr/>
          <p:nvPr/>
        </p:nvGrpSpPr>
        <p:grpSpPr>
          <a:xfrm>
            <a:off x="179389" y="6909319"/>
            <a:ext cx="3216398" cy="1238119"/>
            <a:chOff x="179388" y="7031819"/>
            <a:chExt cx="3216398" cy="1238119"/>
          </a:xfrm>
        </p:grpSpPr>
        <p:sp>
          <p:nvSpPr>
            <p:cNvPr id="91" name="TextBox 90">
              <a:extLst>
                <a:ext uri="{FF2B5EF4-FFF2-40B4-BE49-F238E27FC236}">
                  <a16:creationId xmlns:a16="http://schemas.microsoft.com/office/drawing/2014/main" id="{5EB45DD2-C77E-08B1-3A37-6FB8DA407298}"/>
                </a:ext>
              </a:extLst>
            </p:cNvPr>
            <p:cNvSpPr txBox="1"/>
            <p:nvPr/>
          </p:nvSpPr>
          <p:spPr>
            <a:xfrm>
              <a:off x="774128" y="7715940"/>
              <a:ext cx="2614228" cy="5539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spAutoFit/>
            </a:bodyPr>
            <a:lstStyle>
              <a:defPPr>
                <a:defRPr lang="en-US"/>
              </a:defPPr>
              <a:lvl1pPr indent="0">
                <a:buClr>
                  <a:schemeClr val="accent2"/>
                </a:buClr>
                <a:buFont typeface="Arial" panose="020B0604020202020204" pitchFamily="34" charset="0"/>
                <a:buNone/>
                <a:defRPr sz="1200"/>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IN" dirty="0">
                  <a:solidFill>
                    <a:schemeClr val="tx1"/>
                  </a:solidFill>
                </a:rPr>
                <a:t>All lipid parameters were significantly improved at 12 and 24 weeks, in both subgroups</a:t>
              </a:r>
              <a:r>
                <a:rPr lang="en-US" dirty="0">
                  <a:solidFill>
                    <a:schemeClr val="tx1"/>
                  </a:solidFill>
                </a:rPr>
                <a:t>.</a:t>
              </a:r>
              <a:endParaRPr lang="en-IN" dirty="0">
                <a:solidFill>
                  <a:schemeClr val="tx1"/>
                </a:solidFill>
              </a:endParaRPr>
            </a:p>
          </p:txBody>
        </p:sp>
        <p:sp>
          <p:nvSpPr>
            <p:cNvPr id="92" name="TextBox 91">
              <a:extLst>
                <a:ext uri="{FF2B5EF4-FFF2-40B4-BE49-F238E27FC236}">
                  <a16:creationId xmlns:a16="http://schemas.microsoft.com/office/drawing/2014/main" id="{11FC06C6-FFB2-F8CB-C39E-84A4C74AFC93}"/>
                </a:ext>
              </a:extLst>
            </p:cNvPr>
            <p:cNvSpPr txBox="1"/>
            <p:nvPr/>
          </p:nvSpPr>
          <p:spPr>
            <a:xfrm>
              <a:off x="774128" y="7031819"/>
              <a:ext cx="2621658" cy="646331"/>
            </a:xfrm>
            <a:prstGeom prst="rect">
              <a:avLst/>
            </a:prstGeom>
            <a:noFill/>
          </p:spPr>
          <p:txBody>
            <a:bodyPr wrap="square" lIns="0" tIns="0" rIns="0" bIns="0">
              <a:spAutoFit/>
            </a:bodyPr>
            <a:lstStyle/>
            <a:p>
              <a:r>
                <a:rPr lang="en-IN" sz="1400" b="1" i="1" dirty="0">
                  <a:latin typeface="Georgia" panose="02040502050405020303" pitchFamily="18" charset="0"/>
                  <a:ea typeface="Verdana" panose="020B0604030504040204" pitchFamily="34" charset="0"/>
                  <a:cs typeface="Times New Roman" panose="02020603050405020304" pitchFamily="18" charset="0"/>
                </a:rPr>
                <a:t>EPL improves lipid parameters (MANPOWER trial)</a:t>
              </a:r>
              <a:r>
                <a:rPr lang="en-IN" sz="1400" b="1" i="1" baseline="30000" dirty="0">
                  <a:latin typeface="Georgia" panose="02040502050405020303" pitchFamily="18" charset="0"/>
                  <a:ea typeface="Verdana" panose="020B0604030504040204" pitchFamily="34" charset="0"/>
                  <a:cs typeface="Times New Roman" panose="02020603050405020304" pitchFamily="18" charset="0"/>
                </a:rPr>
                <a:t>7</a:t>
              </a:r>
            </a:p>
          </p:txBody>
        </p:sp>
        <p:sp>
          <p:nvSpPr>
            <p:cNvPr id="25" name="Graphic 153">
              <a:extLst>
                <a:ext uri="{FF2B5EF4-FFF2-40B4-BE49-F238E27FC236}">
                  <a16:creationId xmlns:a16="http://schemas.microsoft.com/office/drawing/2014/main" id="{CC2B4772-29AA-0216-11C4-45008A8B8CF7}"/>
                </a:ext>
              </a:extLst>
            </p:cNvPr>
            <p:cNvSpPr/>
            <p:nvPr/>
          </p:nvSpPr>
          <p:spPr>
            <a:xfrm>
              <a:off x="179388" y="7031819"/>
              <a:ext cx="502920" cy="50292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36000" rIns="0" bIns="36000" rtlCol="0" anchor="ctr"/>
            <a:lstStyle/>
            <a:p>
              <a:endParaRPr lang="en-US" sz="1200" dirty="0">
                <a:solidFill>
                  <a:schemeClr val="tx1"/>
                </a:solidFill>
              </a:endParaRPr>
            </a:p>
          </p:txBody>
        </p:sp>
        <p:pic>
          <p:nvPicPr>
            <p:cNvPr id="95" name="Graphic 94">
              <a:extLst>
                <a:ext uri="{FF2B5EF4-FFF2-40B4-BE49-F238E27FC236}">
                  <a16:creationId xmlns:a16="http://schemas.microsoft.com/office/drawing/2014/main" id="{76FFF637-1FD8-9F5D-58A2-B3D288625741}"/>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306196" y="7088506"/>
              <a:ext cx="228983" cy="343826"/>
            </a:xfrm>
            <a:prstGeom prst="rect">
              <a:avLst/>
            </a:prstGeom>
          </p:spPr>
        </p:pic>
      </p:grpSp>
      <p:sp>
        <p:nvSpPr>
          <p:cNvPr id="56" name="Title 2">
            <a:extLst>
              <a:ext uri="{FF2B5EF4-FFF2-40B4-BE49-F238E27FC236}">
                <a16:creationId xmlns:a16="http://schemas.microsoft.com/office/drawing/2014/main" id="{E0D945EF-EFCE-EB2F-7A9F-533B9868EC99}"/>
              </a:ext>
            </a:extLst>
          </p:cNvPr>
          <p:cNvSpPr txBox="1">
            <a:spLocks/>
          </p:cNvSpPr>
          <p:nvPr/>
        </p:nvSpPr>
        <p:spPr>
          <a:xfrm>
            <a:off x="179388" y="674688"/>
            <a:ext cx="5611812" cy="498598"/>
          </a:xfrm>
          <a:prstGeom prst="rect">
            <a:avLst/>
          </a:prstGeom>
        </p:spPr>
        <p:txBody>
          <a:bodyPr vert="horz" wrap="square" lIns="0" tIns="0" rIns="0" bIns="0" rtlCol="0" anchor="t">
            <a:spAutoFit/>
          </a:bodyPr>
          <a:lstStyle>
            <a:lvl1pPr algn="l" defTabSz="566951" rtl="0" eaLnBrk="1" latinLnBrk="0" hangingPunct="1">
              <a:lnSpc>
                <a:spcPct val="90000"/>
              </a:lnSpc>
              <a:spcBef>
                <a:spcPct val="0"/>
              </a:spcBef>
              <a:buNone/>
              <a:defRPr lang="fr-FR" sz="1800" b="1"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IN" sz="1200" b="0" dirty="0"/>
              <a:t>Professor Marek Hartleb</a:t>
            </a:r>
          </a:p>
          <a:p>
            <a:r>
              <a:rPr lang="en-IN" sz="1200" b="0" dirty="0"/>
              <a:t>Department of Gastroenterology and Hepatology, Faculty of Medicine, Medical University of Silesia, Katowice, Poland</a:t>
            </a:r>
          </a:p>
        </p:txBody>
      </p:sp>
      <p:grpSp>
        <p:nvGrpSpPr>
          <p:cNvPr id="494" name="Group 493">
            <a:extLst>
              <a:ext uri="{FF2B5EF4-FFF2-40B4-BE49-F238E27FC236}">
                <a16:creationId xmlns:a16="http://schemas.microsoft.com/office/drawing/2014/main" id="{5190AB67-B6C7-C78F-E7A5-C6A0E37D961F}"/>
              </a:ext>
            </a:extLst>
          </p:cNvPr>
          <p:cNvGrpSpPr/>
          <p:nvPr/>
        </p:nvGrpSpPr>
        <p:grpSpPr>
          <a:xfrm>
            <a:off x="179388" y="2126978"/>
            <a:ext cx="7200900" cy="1858282"/>
            <a:chOff x="179388" y="2043158"/>
            <a:chExt cx="7200900" cy="1858282"/>
          </a:xfrm>
        </p:grpSpPr>
        <p:sp>
          <p:nvSpPr>
            <p:cNvPr id="41" name="Rectangle: Rounded Corners 40">
              <a:extLst>
                <a:ext uri="{FF2B5EF4-FFF2-40B4-BE49-F238E27FC236}">
                  <a16:creationId xmlns:a16="http://schemas.microsoft.com/office/drawing/2014/main" id="{35522B99-31AE-5BF8-4D93-B592B1698B33}"/>
                </a:ext>
              </a:extLst>
            </p:cNvPr>
            <p:cNvSpPr>
              <a:spLocks/>
            </p:cNvSpPr>
            <p:nvPr/>
          </p:nvSpPr>
          <p:spPr>
            <a:xfrm>
              <a:off x="179388" y="2068624"/>
              <a:ext cx="7200900" cy="1832816"/>
            </a:xfrm>
            <a:prstGeom prst="roundRect">
              <a:avLst>
                <a:gd name="adj" fmla="val 7444"/>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wrap="square" lIns="90000" rtlCol="0" anchor="t">
              <a:noAutofit/>
            </a:bodyPr>
            <a:lstStyle/>
            <a:p>
              <a:pPr>
                <a:lnSpc>
                  <a:spcPct val="150000"/>
                </a:lnSpc>
                <a:spcAft>
                  <a:spcPts val="200"/>
                </a:spcAft>
                <a:buClr>
                  <a:schemeClr val="accent2"/>
                </a:buClr>
              </a:pPr>
              <a:endParaRPr lang="en-IN" sz="900" dirty="0">
                <a:solidFill>
                  <a:schemeClr val="tx1"/>
                </a:solidFill>
              </a:endParaRPr>
            </a:p>
            <a:p>
              <a:pPr marL="108000" indent="-108000">
                <a:lnSpc>
                  <a:spcPct val="150000"/>
                </a:lnSpc>
                <a:spcAft>
                  <a:spcPts val="200"/>
                </a:spcAft>
                <a:buClr>
                  <a:schemeClr val="accent2"/>
                </a:buClr>
                <a:buFont typeface="Arial" panose="020B0604020202020204" pitchFamily="34" charset="0"/>
                <a:buChar char="•"/>
              </a:pPr>
              <a:endParaRPr lang="en-IN" sz="900" dirty="0">
                <a:solidFill>
                  <a:schemeClr val="tx1"/>
                </a:solidFill>
              </a:endParaRPr>
            </a:p>
            <a:p>
              <a:pPr>
                <a:lnSpc>
                  <a:spcPct val="150000"/>
                </a:lnSpc>
                <a:spcAft>
                  <a:spcPts val="200"/>
                </a:spcAft>
                <a:buClr>
                  <a:schemeClr val="accent2"/>
                </a:buClr>
              </a:pPr>
              <a:endParaRPr lang="en-US" sz="900" dirty="0">
                <a:solidFill>
                  <a:schemeClr val="tx1"/>
                </a:solidFill>
              </a:endParaRPr>
            </a:p>
          </p:txBody>
        </p:sp>
        <p:sp>
          <p:nvSpPr>
            <p:cNvPr id="511" name="TextBox 510">
              <a:extLst>
                <a:ext uri="{FF2B5EF4-FFF2-40B4-BE49-F238E27FC236}">
                  <a16:creationId xmlns:a16="http://schemas.microsoft.com/office/drawing/2014/main" id="{50A6242B-2371-075D-DD1F-0157A53810F9}"/>
                </a:ext>
              </a:extLst>
            </p:cNvPr>
            <p:cNvSpPr txBox="1"/>
            <p:nvPr/>
          </p:nvSpPr>
          <p:spPr>
            <a:xfrm>
              <a:off x="179388" y="2043158"/>
              <a:ext cx="7200900" cy="356400"/>
            </a:xfrm>
            <a:prstGeom prst="roundRect">
              <a:avLst/>
            </a:prstGeom>
            <a:solidFill>
              <a:schemeClr val="accent2"/>
            </a:solidFill>
            <a:ln>
              <a:solidFill>
                <a:schemeClr val="accent2"/>
              </a:solidFill>
            </a:ln>
          </p:spPr>
          <p:style>
            <a:lnRef idx="2">
              <a:schemeClr val="accent2"/>
            </a:lnRef>
            <a:fillRef idx="1">
              <a:schemeClr val="lt1"/>
            </a:fillRef>
            <a:effectRef idx="0">
              <a:schemeClr val="accent2"/>
            </a:effectRef>
            <a:fontRef idx="minor">
              <a:schemeClr val="dk1"/>
            </a:fontRef>
          </p:style>
          <p:txBody>
            <a:bodyPr wrap="square" anchor="ctr">
              <a:noAutofit/>
            </a:bodyPr>
            <a:lstStyle>
              <a:defPPr>
                <a:defRPr lang="en-US"/>
              </a:defPPr>
              <a:lvl1pPr>
                <a:defRPr sz="1000">
                  <a:solidFill>
                    <a:srgbClr val="A63D16"/>
                  </a:solidFill>
                  <a:latin typeface="Verdana" panose="020B0604030504040204" pitchFamily="34" charset="0"/>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1600" b="1" i="1" u="none" strike="noStrike" kern="1200" cap="none" spc="0" normalizeH="0" baseline="0" noProof="0" dirty="0">
                  <a:ln>
                    <a:noFill/>
                  </a:ln>
                  <a:solidFill>
                    <a:schemeClr val="tx2"/>
                  </a:solidFill>
                  <a:effectLst/>
                  <a:uLnTx/>
                  <a:uFillTx/>
                  <a:latin typeface="Georgia" panose="02040502050405020303" pitchFamily="18" charset="0"/>
                </a:rPr>
                <a:t>MASLD diagnostic criteria</a:t>
              </a:r>
              <a:r>
                <a:rPr kumimoji="0" lang="en-IN" sz="1600" b="1" i="1" u="none" strike="noStrike" kern="1200" cap="none" spc="0" normalizeH="0" baseline="30000" noProof="0" dirty="0">
                  <a:ln>
                    <a:noFill/>
                  </a:ln>
                  <a:solidFill>
                    <a:schemeClr val="tx2"/>
                  </a:solidFill>
                  <a:effectLst/>
                  <a:uLnTx/>
                  <a:uFillTx/>
                  <a:latin typeface="Georgia" panose="02040502050405020303" pitchFamily="18" charset="0"/>
                </a:rPr>
                <a:t>2</a:t>
              </a:r>
            </a:p>
          </p:txBody>
        </p:sp>
        <p:sp>
          <p:nvSpPr>
            <p:cNvPr id="488" name="TextBox 487">
              <a:extLst>
                <a:ext uri="{FF2B5EF4-FFF2-40B4-BE49-F238E27FC236}">
                  <a16:creationId xmlns:a16="http://schemas.microsoft.com/office/drawing/2014/main" id="{B8D7263C-2A07-38E0-07E9-A9AE2DDD764B}"/>
                </a:ext>
              </a:extLst>
            </p:cNvPr>
            <p:cNvSpPr txBox="1"/>
            <p:nvPr/>
          </p:nvSpPr>
          <p:spPr>
            <a:xfrm>
              <a:off x="817760" y="3359315"/>
              <a:ext cx="2973952" cy="239681"/>
            </a:xfrm>
            <a:prstGeom prst="rect">
              <a:avLst/>
            </a:prstGeom>
            <a:noFill/>
          </p:spPr>
          <p:txBody>
            <a:bodyPr wrap="square" lIns="0" tIns="0" rIns="0" bIns="0">
              <a:spAutoFit/>
            </a:bodyPr>
            <a:lstStyle/>
            <a:p>
              <a:pPr>
                <a:lnSpc>
                  <a:spcPct val="150000"/>
                </a:lnSpc>
                <a:spcAft>
                  <a:spcPts val="200"/>
                </a:spcAft>
                <a:buClr>
                  <a:schemeClr val="accent2"/>
                </a:buClr>
              </a:pPr>
              <a:endParaRPr lang="en-IN" sz="1200" dirty="0">
                <a:solidFill>
                  <a:schemeClr val="tx1"/>
                </a:solidFill>
              </a:endParaRPr>
            </a:p>
          </p:txBody>
        </p:sp>
        <p:sp>
          <p:nvSpPr>
            <p:cNvPr id="490" name="TextBox 489">
              <a:extLst>
                <a:ext uri="{FF2B5EF4-FFF2-40B4-BE49-F238E27FC236}">
                  <a16:creationId xmlns:a16="http://schemas.microsoft.com/office/drawing/2014/main" id="{7A97434D-EF53-4904-07E7-C357698A6A44}"/>
                </a:ext>
              </a:extLst>
            </p:cNvPr>
            <p:cNvSpPr txBox="1"/>
            <p:nvPr/>
          </p:nvSpPr>
          <p:spPr>
            <a:xfrm>
              <a:off x="3319163" y="3235499"/>
              <a:ext cx="1212197" cy="487313"/>
            </a:xfrm>
            <a:prstGeom prst="rect">
              <a:avLst/>
            </a:prstGeom>
            <a:noFill/>
          </p:spPr>
          <p:txBody>
            <a:bodyPr wrap="square" lIns="0" rIns="0" anchor="ctr">
              <a:spAutoFit/>
            </a:bodyPr>
            <a:lstStyle/>
            <a:p>
              <a:pPr>
                <a:spcAft>
                  <a:spcPts val="200"/>
                </a:spcAft>
                <a:buClr>
                  <a:schemeClr val="accent2"/>
                </a:buClr>
              </a:pPr>
              <a:r>
                <a:rPr lang="en-IN" sz="1200" dirty="0">
                  <a:solidFill>
                    <a:schemeClr val="tx1"/>
                  </a:solidFill>
                </a:rPr>
                <a:t>HDL-C level </a:t>
              </a:r>
            </a:p>
            <a:p>
              <a:pPr>
                <a:spcAft>
                  <a:spcPts val="200"/>
                </a:spcAft>
                <a:buClr>
                  <a:schemeClr val="accent2"/>
                </a:buClr>
              </a:pPr>
              <a:r>
                <a:rPr lang="en-IN" sz="1200" dirty="0">
                  <a:solidFill>
                    <a:schemeClr val="tx1"/>
                  </a:solidFill>
                </a:rPr>
                <a:t>&lt;40/50 mg/dL</a:t>
              </a:r>
            </a:p>
          </p:txBody>
        </p:sp>
        <p:grpSp>
          <p:nvGrpSpPr>
            <p:cNvPr id="467" name="Group 466">
              <a:extLst>
                <a:ext uri="{FF2B5EF4-FFF2-40B4-BE49-F238E27FC236}">
                  <a16:creationId xmlns:a16="http://schemas.microsoft.com/office/drawing/2014/main" id="{FA6FDF94-D4BD-9EBA-CA56-E778411F1410}"/>
                </a:ext>
              </a:extLst>
            </p:cNvPr>
            <p:cNvGrpSpPr/>
            <p:nvPr/>
          </p:nvGrpSpPr>
          <p:grpSpPr>
            <a:xfrm>
              <a:off x="5169270" y="3227696"/>
              <a:ext cx="502920" cy="502920"/>
              <a:chOff x="246888" y="3599552"/>
              <a:chExt cx="502920" cy="502920"/>
            </a:xfrm>
          </p:grpSpPr>
          <p:sp>
            <p:nvSpPr>
              <p:cNvPr id="39" name="Graphic 153">
                <a:extLst>
                  <a:ext uri="{FF2B5EF4-FFF2-40B4-BE49-F238E27FC236}">
                    <a16:creationId xmlns:a16="http://schemas.microsoft.com/office/drawing/2014/main" id="{21441B6B-3F70-263F-0680-9A0402E80ACF}"/>
                  </a:ext>
                </a:extLst>
              </p:cNvPr>
              <p:cNvSpPr/>
              <p:nvPr/>
            </p:nvSpPr>
            <p:spPr>
              <a:xfrm>
                <a:off x="246888" y="3599552"/>
                <a:ext cx="502920" cy="50292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36000" rIns="0" bIns="36000" rtlCol="0" anchor="ctr"/>
              <a:lstStyle/>
              <a:p>
                <a:endParaRPr lang="en-US" sz="1200" dirty="0">
                  <a:solidFill>
                    <a:schemeClr val="tx1"/>
                  </a:solidFill>
                </a:endParaRPr>
              </a:p>
            </p:txBody>
          </p:sp>
          <p:pic>
            <p:nvPicPr>
              <p:cNvPr id="47" name="Graphic 46">
                <a:extLst>
                  <a:ext uri="{FF2B5EF4-FFF2-40B4-BE49-F238E27FC236}">
                    <a16:creationId xmlns:a16="http://schemas.microsoft.com/office/drawing/2014/main" id="{3FB18795-B413-4768-CCC2-15FF084D624A}"/>
                  </a:ext>
                </a:extLst>
              </p:cNvPr>
              <p:cNvPicPr>
                <a:picLocks noChangeAspect="1"/>
              </p:cNvPicPr>
              <p:nvPr/>
            </p:nvPicPr>
            <p:blipFill>
              <a:blip r:embed="rId23">
                <a:extLst>
                  <a:ext uri="{28A0092B-C50C-407E-A947-70E740481C1C}">
                    <a14:useLocalDpi xmlns:a14="http://schemas.microsoft.com/office/drawing/2010/main" val="0"/>
                  </a:ext>
                  <a:ext uri="{96DAC541-7B7A-43D3-8B79-37D633B846F1}">
                    <asvg:svgBlip xmlns:asvg="http://schemas.microsoft.com/office/drawing/2016/SVG/main" r:embed="rId24"/>
                  </a:ext>
                </a:extLst>
              </a:blip>
              <a:stretch>
                <a:fillRect/>
              </a:stretch>
            </p:blipFill>
            <p:spPr>
              <a:xfrm>
                <a:off x="358606" y="3711270"/>
                <a:ext cx="279483" cy="279483"/>
              </a:xfrm>
              <a:prstGeom prst="rect">
                <a:avLst/>
              </a:prstGeom>
            </p:spPr>
          </p:pic>
        </p:grpSp>
        <p:grpSp>
          <p:nvGrpSpPr>
            <p:cNvPr id="454" name="Group 453">
              <a:extLst>
                <a:ext uri="{FF2B5EF4-FFF2-40B4-BE49-F238E27FC236}">
                  <a16:creationId xmlns:a16="http://schemas.microsoft.com/office/drawing/2014/main" id="{04873C8B-E0DA-D9FA-63C2-E584801922FC}"/>
                </a:ext>
              </a:extLst>
            </p:cNvPr>
            <p:cNvGrpSpPr/>
            <p:nvPr/>
          </p:nvGrpSpPr>
          <p:grpSpPr>
            <a:xfrm>
              <a:off x="2740369" y="3227696"/>
              <a:ext cx="502920" cy="502920"/>
              <a:chOff x="4428744" y="3038720"/>
              <a:chExt cx="502920" cy="502920"/>
            </a:xfrm>
          </p:grpSpPr>
          <p:sp>
            <p:nvSpPr>
              <p:cNvPr id="42" name="Graphic 153">
                <a:extLst>
                  <a:ext uri="{FF2B5EF4-FFF2-40B4-BE49-F238E27FC236}">
                    <a16:creationId xmlns:a16="http://schemas.microsoft.com/office/drawing/2014/main" id="{318AD002-EB00-46DF-92FE-0726337EB520}"/>
                  </a:ext>
                </a:extLst>
              </p:cNvPr>
              <p:cNvSpPr/>
              <p:nvPr/>
            </p:nvSpPr>
            <p:spPr>
              <a:xfrm>
                <a:off x="4428744" y="3038720"/>
                <a:ext cx="502920" cy="50292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36000" rIns="0" bIns="36000" rtlCol="0" anchor="ctr"/>
              <a:lstStyle/>
              <a:p>
                <a:endParaRPr lang="en-US" sz="1200" dirty="0">
                  <a:solidFill>
                    <a:schemeClr val="tx1"/>
                  </a:solidFill>
                </a:endParaRPr>
              </a:p>
            </p:txBody>
          </p:sp>
          <p:pic>
            <p:nvPicPr>
              <p:cNvPr id="54" name="Graphic 53">
                <a:extLst>
                  <a:ext uri="{FF2B5EF4-FFF2-40B4-BE49-F238E27FC236}">
                    <a16:creationId xmlns:a16="http://schemas.microsoft.com/office/drawing/2014/main" id="{4BA65480-9F32-ECFF-2FCD-61C13DB0D79E}"/>
                  </a:ext>
                </a:extLst>
              </p:cNvPr>
              <p:cNvPicPr>
                <a:picLocks noChangeAspect="1"/>
              </p:cNvPicPr>
              <p:nvPr/>
            </p:nvPicPr>
            <p:blipFill>
              <a:blip r:embed="rId25">
                <a:extLst>
                  <a:ext uri="{28A0092B-C50C-407E-A947-70E740481C1C}">
                    <a14:useLocalDpi xmlns:a14="http://schemas.microsoft.com/office/drawing/2010/main" val="0"/>
                  </a:ext>
                  <a:ext uri="{96DAC541-7B7A-43D3-8B79-37D633B846F1}">
                    <asvg:svgBlip xmlns:asvg="http://schemas.microsoft.com/office/drawing/2016/SVG/main" r:embed="rId26"/>
                  </a:ext>
                </a:extLst>
              </a:blip>
              <a:stretch>
                <a:fillRect/>
              </a:stretch>
            </p:blipFill>
            <p:spPr>
              <a:xfrm>
                <a:off x="4531837" y="3141812"/>
                <a:ext cx="296735" cy="296735"/>
              </a:xfrm>
              <a:prstGeom prst="rect">
                <a:avLst/>
              </a:prstGeom>
            </p:spPr>
          </p:pic>
        </p:grpSp>
        <p:sp>
          <p:nvSpPr>
            <p:cNvPr id="457" name="TextBox 456">
              <a:extLst>
                <a:ext uri="{FF2B5EF4-FFF2-40B4-BE49-F238E27FC236}">
                  <a16:creationId xmlns:a16="http://schemas.microsoft.com/office/drawing/2014/main" id="{BA522DDE-5EDC-94B1-371B-F53095BEE5F7}"/>
                </a:ext>
              </a:extLst>
            </p:cNvPr>
            <p:cNvSpPr txBox="1"/>
            <p:nvPr/>
          </p:nvSpPr>
          <p:spPr>
            <a:xfrm>
              <a:off x="855861" y="3281666"/>
              <a:ext cx="1704459" cy="394980"/>
            </a:xfrm>
            <a:prstGeom prst="rect">
              <a:avLst/>
            </a:prstGeom>
            <a:noFill/>
          </p:spPr>
          <p:txBody>
            <a:bodyPr wrap="square" lIns="0" tIns="0" rIns="0" bIns="0" anchor="ctr">
              <a:spAutoFit/>
            </a:bodyPr>
            <a:lstStyle/>
            <a:p>
              <a:pPr>
                <a:spcAft>
                  <a:spcPts val="200"/>
                </a:spcAft>
                <a:buClr>
                  <a:schemeClr val="accent2"/>
                </a:buClr>
              </a:pPr>
              <a:r>
                <a:rPr lang="en-IN" sz="1200" dirty="0">
                  <a:solidFill>
                    <a:schemeClr val="tx1"/>
                  </a:solidFill>
                </a:rPr>
                <a:t>TG level</a:t>
              </a:r>
            </a:p>
            <a:p>
              <a:pPr>
                <a:spcAft>
                  <a:spcPts val="200"/>
                </a:spcAft>
                <a:buClr>
                  <a:schemeClr val="accent2"/>
                </a:buClr>
              </a:pPr>
              <a:r>
                <a:rPr lang="en-IN" sz="1200" dirty="0">
                  <a:solidFill>
                    <a:schemeClr val="tx1"/>
                  </a:solidFill>
                </a:rPr>
                <a:t>&gt;150 mg/dL)</a:t>
              </a:r>
            </a:p>
          </p:txBody>
        </p:sp>
        <p:grpSp>
          <p:nvGrpSpPr>
            <p:cNvPr id="458" name="Group 457">
              <a:extLst>
                <a:ext uri="{FF2B5EF4-FFF2-40B4-BE49-F238E27FC236}">
                  <a16:creationId xmlns:a16="http://schemas.microsoft.com/office/drawing/2014/main" id="{1995490A-452F-05CA-3F25-27854CA5832F}"/>
                </a:ext>
              </a:extLst>
            </p:cNvPr>
            <p:cNvGrpSpPr/>
            <p:nvPr/>
          </p:nvGrpSpPr>
          <p:grpSpPr>
            <a:xfrm>
              <a:off x="246888" y="3227696"/>
              <a:ext cx="502920" cy="502920"/>
              <a:chOff x="4428744" y="2477888"/>
              <a:chExt cx="502920" cy="502920"/>
            </a:xfrm>
          </p:grpSpPr>
          <p:sp>
            <p:nvSpPr>
              <p:cNvPr id="460" name="Graphic 153">
                <a:extLst>
                  <a:ext uri="{FF2B5EF4-FFF2-40B4-BE49-F238E27FC236}">
                    <a16:creationId xmlns:a16="http://schemas.microsoft.com/office/drawing/2014/main" id="{556E1EB0-8B2A-9284-B031-489F9F82ED19}"/>
                  </a:ext>
                </a:extLst>
              </p:cNvPr>
              <p:cNvSpPr/>
              <p:nvPr/>
            </p:nvSpPr>
            <p:spPr>
              <a:xfrm>
                <a:off x="4428744" y="2477888"/>
                <a:ext cx="502920" cy="50292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36000" rIns="0" bIns="36000" rtlCol="0" anchor="ctr"/>
              <a:lstStyle/>
              <a:p>
                <a:endParaRPr lang="en-US" sz="1200" dirty="0">
                  <a:solidFill>
                    <a:schemeClr val="tx1"/>
                  </a:solidFill>
                </a:endParaRPr>
              </a:p>
            </p:txBody>
          </p:sp>
          <p:pic>
            <p:nvPicPr>
              <p:cNvPr id="461" name="Graphic 460">
                <a:extLst>
                  <a:ext uri="{FF2B5EF4-FFF2-40B4-BE49-F238E27FC236}">
                    <a16:creationId xmlns:a16="http://schemas.microsoft.com/office/drawing/2014/main" id="{397DD651-6916-E57A-519A-AA4311606137}"/>
                  </a:ext>
                </a:extLst>
              </p:cNvPr>
              <p:cNvPicPr>
                <a:picLocks noChangeAspect="1"/>
              </p:cNvPicPr>
              <p:nvPr/>
            </p:nvPicPr>
            <p:blipFill>
              <a:blip r:embed="rId27">
                <a:extLst>
                  <a:ext uri="{28A0092B-C50C-407E-A947-70E740481C1C}">
                    <a14:useLocalDpi xmlns:a14="http://schemas.microsoft.com/office/drawing/2010/main" val="0"/>
                  </a:ext>
                  <a:ext uri="{96DAC541-7B7A-43D3-8B79-37D633B846F1}">
                    <asvg:svgBlip xmlns:asvg="http://schemas.microsoft.com/office/drawing/2016/SVG/main" r:embed="rId28"/>
                  </a:ext>
                </a:extLst>
              </a:blip>
              <a:stretch>
                <a:fillRect/>
              </a:stretch>
            </p:blipFill>
            <p:spPr>
              <a:xfrm>
                <a:off x="4539231" y="2588375"/>
                <a:ext cx="281947" cy="281947"/>
              </a:xfrm>
              <a:prstGeom prst="rect">
                <a:avLst/>
              </a:prstGeom>
            </p:spPr>
          </p:pic>
        </p:grpSp>
        <p:sp>
          <p:nvSpPr>
            <p:cNvPr id="468" name="TextBox 467">
              <a:extLst>
                <a:ext uri="{FF2B5EF4-FFF2-40B4-BE49-F238E27FC236}">
                  <a16:creationId xmlns:a16="http://schemas.microsoft.com/office/drawing/2014/main" id="{42A3A63B-B837-9767-3227-839A7710DF28}"/>
                </a:ext>
              </a:extLst>
            </p:cNvPr>
            <p:cNvSpPr txBox="1"/>
            <p:nvPr/>
          </p:nvSpPr>
          <p:spPr>
            <a:xfrm>
              <a:off x="5794173" y="3248323"/>
              <a:ext cx="1399107" cy="461665"/>
            </a:xfrm>
            <a:prstGeom prst="rect">
              <a:avLst/>
            </a:prstGeom>
            <a:noFill/>
          </p:spPr>
          <p:txBody>
            <a:bodyPr wrap="square" lIns="0" rIns="0" anchor="ctr">
              <a:spAutoFit/>
            </a:bodyPr>
            <a:lstStyle/>
            <a:p>
              <a:pPr>
                <a:spcAft>
                  <a:spcPts val="200"/>
                </a:spcAft>
                <a:buClr>
                  <a:schemeClr val="accent2"/>
                </a:buClr>
              </a:pPr>
              <a:r>
                <a:rPr lang="en-IN" sz="1200" dirty="0">
                  <a:solidFill>
                    <a:schemeClr val="tx1"/>
                  </a:solidFill>
                </a:rPr>
                <a:t>Blood pressure &gt;130/85 mmHg</a:t>
              </a:r>
            </a:p>
          </p:txBody>
        </p:sp>
        <p:sp>
          <p:nvSpPr>
            <p:cNvPr id="481" name="TextBox 480">
              <a:extLst>
                <a:ext uri="{FF2B5EF4-FFF2-40B4-BE49-F238E27FC236}">
                  <a16:creationId xmlns:a16="http://schemas.microsoft.com/office/drawing/2014/main" id="{7E1027E5-C063-36D7-1F3A-FFC0A68024B0}"/>
                </a:ext>
              </a:extLst>
            </p:cNvPr>
            <p:cNvSpPr txBox="1"/>
            <p:nvPr/>
          </p:nvSpPr>
          <p:spPr>
            <a:xfrm>
              <a:off x="855861" y="2578210"/>
              <a:ext cx="2803264" cy="369332"/>
            </a:xfrm>
            <a:prstGeom prst="rect">
              <a:avLst/>
            </a:prstGeom>
            <a:noFill/>
          </p:spPr>
          <p:txBody>
            <a:bodyPr wrap="square" lIns="0" tIns="0" rIns="0" bIns="0">
              <a:spAutoFit/>
            </a:bodyPr>
            <a:lstStyle/>
            <a:p>
              <a:pPr>
                <a:spcAft>
                  <a:spcPts val="200"/>
                </a:spcAft>
                <a:buClr>
                  <a:schemeClr val="accent2"/>
                </a:buClr>
              </a:pPr>
              <a:r>
                <a:rPr lang="en-IN" sz="1200" dirty="0">
                  <a:solidFill>
                    <a:schemeClr val="tx1"/>
                  </a:solidFill>
                </a:rPr>
                <a:t>BMI &gt;25 kg/m</a:t>
              </a:r>
              <a:r>
                <a:rPr lang="en-IN" sz="1200" baseline="30000" dirty="0">
                  <a:solidFill>
                    <a:schemeClr val="tx1"/>
                  </a:solidFill>
                </a:rPr>
                <a:t>2</a:t>
              </a:r>
              <a:r>
                <a:rPr lang="en-IN" sz="1200" dirty="0">
                  <a:solidFill>
                    <a:schemeClr val="tx1"/>
                  </a:solidFill>
                </a:rPr>
                <a:t> </a:t>
              </a:r>
              <a:r>
                <a:rPr lang="en-IN" sz="1200" b="1" dirty="0">
                  <a:solidFill>
                    <a:schemeClr val="tx1"/>
                  </a:solidFill>
                </a:rPr>
                <a:t>OR</a:t>
              </a:r>
              <a:r>
                <a:rPr lang="en-IN" sz="1200" dirty="0">
                  <a:solidFill>
                    <a:schemeClr val="tx1"/>
                  </a:solidFill>
                </a:rPr>
                <a:t> waist circumference &gt;94 cm/80 cm</a:t>
              </a:r>
            </a:p>
          </p:txBody>
        </p:sp>
        <p:grpSp>
          <p:nvGrpSpPr>
            <p:cNvPr id="453" name="Group 452">
              <a:extLst>
                <a:ext uri="{FF2B5EF4-FFF2-40B4-BE49-F238E27FC236}">
                  <a16:creationId xmlns:a16="http://schemas.microsoft.com/office/drawing/2014/main" id="{FD472E6E-DE8D-458A-8F85-B31AC18CFD72}"/>
                </a:ext>
              </a:extLst>
            </p:cNvPr>
            <p:cNvGrpSpPr/>
            <p:nvPr/>
          </p:nvGrpSpPr>
          <p:grpSpPr>
            <a:xfrm>
              <a:off x="246888" y="2511416"/>
              <a:ext cx="502920" cy="502920"/>
              <a:chOff x="246888" y="2477888"/>
              <a:chExt cx="502920" cy="502920"/>
            </a:xfrm>
          </p:grpSpPr>
          <p:sp>
            <p:nvSpPr>
              <p:cNvPr id="34" name="Graphic 153">
                <a:extLst>
                  <a:ext uri="{FF2B5EF4-FFF2-40B4-BE49-F238E27FC236}">
                    <a16:creationId xmlns:a16="http://schemas.microsoft.com/office/drawing/2014/main" id="{EEAAB2E2-4FC9-B525-AACE-1A5F2F17C7F1}"/>
                  </a:ext>
                </a:extLst>
              </p:cNvPr>
              <p:cNvSpPr/>
              <p:nvPr/>
            </p:nvSpPr>
            <p:spPr>
              <a:xfrm>
                <a:off x="246888" y="2477888"/>
                <a:ext cx="502920" cy="50292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36000" rIns="0" bIns="36000" rtlCol="0" anchor="ctr"/>
              <a:lstStyle/>
              <a:p>
                <a:endParaRPr lang="en-US" sz="1200" dirty="0">
                  <a:solidFill>
                    <a:schemeClr val="tx1"/>
                  </a:solidFill>
                </a:endParaRPr>
              </a:p>
            </p:txBody>
          </p:sp>
          <p:pic>
            <p:nvPicPr>
              <p:cNvPr id="50" name="Graphic 49">
                <a:extLst>
                  <a:ext uri="{FF2B5EF4-FFF2-40B4-BE49-F238E27FC236}">
                    <a16:creationId xmlns:a16="http://schemas.microsoft.com/office/drawing/2014/main" id="{5CFE3A54-D3A4-F873-588C-CB3CAB4025F4}"/>
                  </a:ext>
                </a:extLst>
              </p:cNvPr>
              <p:cNvPicPr>
                <a:picLocks noChangeAspect="1"/>
              </p:cNvPicPr>
              <p:nvPr/>
            </p:nvPicPr>
            <p:blipFill>
              <a:blip r:embed="rId29">
                <a:extLst>
                  <a:ext uri="{28A0092B-C50C-407E-A947-70E740481C1C}">
                    <a14:useLocalDpi xmlns:a14="http://schemas.microsoft.com/office/drawing/2010/main" val="0"/>
                  </a:ext>
                  <a:ext uri="{96DAC541-7B7A-43D3-8B79-37D633B846F1}">
                    <asvg:svgBlip xmlns:asvg="http://schemas.microsoft.com/office/drawing/2016/SVG/main" r:embed="rId30"/>
                  </a:ext>
                </a:extLst>
              </a:blip>
              <a:stretch>
                <a:fillRect/>
              </a:stretch>
            </p:blipFill>
            <p:spPr>
              <a:xfrm>
                <a:off x="371310" y="2602311"/>
                <a:ext cx="254075" cy="254075"/>
              </a:xfrm>
              <a:prstGeom prst="rect">
                <a:avLst/>
              </a:prstGeom>
            </p:spPr>
          </p:pic>
        </p:grpSp>
        <p:sp>
          <p:nvSpPr>
            <p:cNvPr id="489" name="TextBox 488">
              <a:extLst>
                <a:ext uri="{FF2B5EF4-FFF2-40B4-BE49-F238E27FC236}">
                  <a16:creationId xmlns:a16="http://schemas.microsoft.com/office/drawing/2014/main" id="{698B37CB-A27D-B192-87FF-DE323A1F3051}"/>
                </a:ext>
              </a:extLst>
            </p:cNvPr>
            <p:cNvSpPr txBox="1"/>
            <p:nvPr/>
          </p:nvSpPr>
          <p:spPr>
            <a:xfrm>
              <a:off x="4591195" y="2578210"/>
              <a:ext cx="2724005" cy="369332"/>
            </a:xfrm>
            <a:prstGeom prst="rect">
              <a:avLst/>
            </a:prstGeom>
            <a:noFill/>
          </p:spPr>
          <p:txBody>
            <a:bodyPr wrap="square" lIns="0" tIns="0" rIns="0" bIns="0" anchor="ctr">
              <a:spAutoFit/>
            </a:bodyPr>
            <a:lstStyle/>
            <a:p>
              <a:pPr>
                <a:spcAft>
                  <a:spcPts val="200"/>
                </a:spcAft>
                <a:buClr>
                  <a:schemeClr val="accent2"/>
                </a:buClr>
              </a:pPr>
              <a:r>
                <a:rPr lang="en-IN" sz="1200" dirty="0">
                  <a:solidFill>
                    <a:schemeClr val="tx1"/>
                  </a:solidFill>
                </a:rPr>
                <a:t>Fasting glucose level &gt;100 mg/dL </a:t>
              </a:r>
              <a:r>
                <a:rPr lang="en-IN" sz="1200" b="1" dirty="0">
                  <a:solidFill>
                    <a:schemeClr val="tx1"/>
                  </a:solidFill>
                </a:rPr>
                <a:t>OR</a:t>
              </a:r>
              <a:r>
                <a:rPr lang="en-IN" sz="1200" dirty="0">
                  <a:solidFill>
                    <a:schemeClr val="tx1"/>
                  </a:solidFill>
                </a:rPr>
                <a:t> &gt;140 mg/dL at 2 hr in OGTT</a:t>
              </a:r>
            </a:p>
          </p:txBody>
        </p:sp>
        <p:sp>
          <p:nvSpPr>
            <p:cNvPr id="40" name="Graphic 153">
              <a:extLst>
                <a:ext uri="{FF2B5EF4-FFF2-40B4-BE49-F238E27FC236}">
                  <a16:creationId xmlns:a16="http://schemas.microsoft.com/office/drawing/2014/main" id="{0CD987DE-04FB-97D5-3D35-DB8BA87C7AEE}"/>
                </a:ext>
              </a:extLst>
            </p:cNvPr>
            <p:cNvSpPr/>
            <p:nvPr/>
          </p:nvSpPr>
          <p:spPr>
            <a:xfrm>
              <a:off x="3965448" y="2511416"/>
              <a:ext cx="502920" cy="50292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36000" rIns="0" bIns="36000" rtlCol="0" anchor="ctr"/>
            <a:lstStyle/>
            <a:p>
              <a:endParaRPr lang="en-US" sz="1200" dirty="0">
                <a:solidFill>
                  <a:schemeClr val="tx1"/>
                </a:solidFill>
              </a:endParaRPr>
            </a:p>
          </p:txBody>
        </p:sp>
        <p:pic>
          <p:nvPicPr>
            <p:cNvPr id="45" name="Graphic 44">
              <a:extLst>
                <a:ext uri="{FF2B5EF4-FFF2-40B4-BE49-F238E27FC236}">
                  <a16:creationId xmlns:a16="http://schemas.microsoft.com/office/drawing/2014/main" id="{B08B030C-F0A1-6946-8354-893D16C05CE4}"/>
                </a:ext>
              </a:extLst>
            </p:cNvPr>
            <p:cNvPicPr>
              <a:picLocks noChangeAspect="1"/>
            </p:cNvPicPr>
            <p:nvPr/>
          </p:nvPicPr>
          <p:blipFill>
            <a:blip r:embed="rId31">
              <a:extLst>
                <a:ext uri="{28A0092B-C50C-407E-A947-70E740481C1C}">
                  <a14:useLocalDpi xmlns:a14="http://schemas.microsoft.com/office/drawing/2010/main" val="0"/>
                </a:ext>
                <a:ext uri="{96DAC541-7B7A-43D3-8B79-37D633B846F1}">
                  <asvg:svgBlip xmlns:asvg="http://schemas.microsoft.com/office/drawing/2016/SVG/main" r:embed="rId32"/>
                </a:ext>
              </a:extLst>
            </a:blip>
            <a:stretch>
              <a:fillRect/>
            </a:stretch>
          </p:blipFill>
          <p:spPr>
            <a:xfrm>
              <a:off x="4055490" y="2619366"/>
              <a:ext cx="269495" cy="269495"/>
            </a:xfrm>
            <a:prstGeom prst="rect">
              <a:avLst/>
            </a:prstGeom>
          </p:spPr>
        </p:pic>
      </p:grpSp>
      <p:sp>
        <p:nvSpPr>
          <p:cNvPr id="495" name="TextBox 494">
            <a:extLst>
              <a:ext uri="{FF2B5EF4-FFF2-40B4-BE49-F238E27FC236}">
                <a16:creationId xmlns:a16="http://schemas.microsoft.com/office/drawing/2014/main" id="{BE535D3C-FDBD-9997-D4E1-E3331759F529}"/>
              </a:ext>
            </a:extLst>
          </p:cNvPr>
          <p:cNvSpPr txBox="1"/>
          <p:nvPr/>
        </p:nvSpPr>
        <p:spPr>
          <a:xfrm>
            <a:off x="1562100" y="10185374"/>
            <a:ext cx="5818188" cy="474155"/>
          </a:xfrm>
          <a:prstGeom prst="rect">
            <a:avLst/>
          </a:prstGeom>
          <a:noFill/>
        </p:spPr>
        <p:txBody>
          <a:bodyPr wrap="square" lIns="0" tIns="0" rIns="0" bIns="0" rtlCol="0" anchor="b">
            <a:noAutofit/>
          </a:bodyPr>
          <a:lstStyle/>
          <a:p>
            <a:endParaRPr kumimoji="0" lang="en-IN" sz="600" b="0" i="0" u="none" strike="noStrike" kern="1200" cap="none" spc="0" normalizeH="0" baseline="0" noProof="0" dirty="0">
              <a:ln>
                <a:noFill/>
              </a:ln>
              <a:effectLst/>
              <a:uLnTx/>
              <a:uFillTx/>
              <a:latin typeface="+mj-lt"/>
              <a:ea typeface="Verdana" panose="020B0604030504040204" pitchFamily="34" charset="0"/>
              <a:cs typeface="+mn-cs"/>
            </a:endParaRPr>
          </a:p>
          <a:p>
            <a:endParaRPr lang="en-IN" sz="600" dirty="0">
              <a:latin typeface="+mj-lt"/>
              <a:ea typeface="Verdana" panose="020B0604030504040204" pitchFamily="34" charset="0"/>
            </a:endParaRPr>
          </a:p>
          <a:p>
            <a:endParaRPr kumimoji="0" lang="en-IN" sz="600" b="0" i="0" u="none" strike="noStrike" kern="1200" cap="none" spc="0" normalizeH="0" baseline="0" noProof="0" dirty="0">
              <a:ln>
                <a:noFill/>
              </a:ln>
              <a:effectLst/>
              <a:uLnTx/>
              <a:uFillTx/>
              <a:latin typeface="+mj-lt"/>
              <a:ea typeface="Verdana" panose="020B0604030504040204" pitchFamily="34" charset="0"/>
              <a:cs typeface="+mn-cs"/>
            </a:endParaRPr>
          </a:p>
          <a:p>
            <a:endParaRPr lang="en-IN" sz="600" dirty="0">
              <a:latin typeface="+mj-lt"/>
              <a:ea typeface="Verdana" panose="020B0604030504040204" pitchFamily="34" charset="0"/>
            </a:endParaRPr>
          </a:p>
          <a:p>
            <a:endParaRPr kumimoji="0" lang="en-IN" sz="600" b="0" i="0" u="none" strike="noStrike" kern="1200" cap="none" spc="0" normalizeH="0" baseline="0" noProof="0" dirty="0">
              <a:ln>
                <a:noFill/>
              </a:ln>
              <a:effectLst/>
              <a:uLnTx/>
              <a:uFillTx/>
              <a:latin typeface="+mj-lt"/>
              <a:ea typeface="Verdana" panose="020B0604030504040204" pitchFamily="34" charset="0"/>
              <a:cs typeface="+mn-cs"/>
            </a:endParaRPr>
          </a:p>
          <a:p>
            <a:endParaRPr lang="en-IN" sz="600" dirty="0">
              <a:latin typeface="+mj-lt"/>
              <a:ea typeface="Verdana" panose="020B0604030504040204" pitchFamily="34" charset="0"/>
            </a:endParaRPr>
          </a:p>
          <a:p>
            <a:r>
              <a:rPr lang="en-IN" sz="600" dirty="0">
                <a:latin typeface="+mj-lt"/>
              </a:rPr>
              <a:t>1. </a:t>
            </a:r>
            <a:r>
              <a:rPr lang="en-US" sz="600" dirty="0">
                <a:latin typeface="+mj-lt"/>
                <a:ea typeface="Verdana" panose="020B0604030504040204" pitchFamily="34" charset="0"/>
              </a:rPr>
              <a:t>EASL</a:t>
            </a:r>
            <a:r>
              <a:rPr lang="en-US" sz="600" baseline="30000" dirty="0">
                <a:latin typeface="+mj-lt"/>
                <a:ea typeface="Verdana" panose="020B0604030504040204" pitchFamily="34" charset="0"/>
              </a:rPr>
              <a:t>TM </a:t>
            </a:r>
            <a:r>
              <a:rPr lang="en-US" sz="600" dirty="0">
                <a:latin typeface="+mj-lt"/>
                <a:ea typeface="Verdana" panose="020B0604030504040204" pitchFamily="34" charset="0"/>
              </a:rPr>
              <a:t>The home of hepatology. Available at</a:t>
            </a:r>
            <a:r>
              <a:rPr lang="en-US" sz="600" dirty="0">
                <a:latin typeface="+mj-lt"/>
                <a:ea typeface="Verdana" panose="020B0604030504040204" pitchFamily="34" charset="0"/>
                <a:hlinkClick r:id="rId33"/>
              </a:rPr>
              <a:t>https://easl.eu/news/new_fatty_liver_disease_nomenclature-2</a:t>
            </a:r>
            <a:r>
              <a:rPr lang="en-US" sz="600" dirty="0">
                <a:latin typeface="+mj-lt"/>
                <a:ea typeface="Verdana" panose="020B0604030504040204" pitchFamily="34" charset="0"/>
              </a:rPr>
              <a:t>; </a:t>
            </a:r>
            <a:r>
              <a:rPr lang="en-IN" sz="600" dirty="0">
                <a:latin typeface="+mj-lt"/>
              </a:rPr>
              <a:t>2. </a:t>
            </a:r>
            <a:r>
              <a:rPr lang="en-US" sz="600" dirty="0">
                <a:latin typeface="+mj-lt"/>
                <a:ea typeface="Verdana" panose="020B0604030504040204" pitchFamily="34" charset="0"/>
              </a:rPr>
              <a:t>AASLD. Available at </a:t>
            </a:r>
            <a:r>
              <a:rPr lang="en-US" sz="600" dirty="0">
                <a:latin typeface="+mj-lt"/>
                <a:ea typeface="Verdana" panose="020B0604030504040204" pitchFamily="34" charset="0"/>
                <a:hlinkClick r:id="rId34"/>
              </a:rPr>
              <a:t>https://www.aasld.org/new-masld-nomenclature</a:t>
            </a:r>
            <a:r>
              <a:rPr lang="en-IN" sz="600" dirty="0">
                <a:latin typeface="+mj-lt"/>
              </a:rPr>
              <a:t>; 3. </a:t>
            </a:r>
            <a:r>
              <a:rPr lang="en-US" sz="600" dirty="0">
                <a:latin typeface="Verdana" panose="020B0604030504040204" pitchFamily="34" charset="0"/>
                <a:ea typeface="Verdana" panose="020B0604030504040204" pitchFamily="34" charset="0"/>
              </a:rPr>
              <a:t>Budd J, et al. </a:t>
            </a:r>
            <a:r>
              <a:rPr lang="en-US" sz="600" i="1" dirty="0">
                <a:latin typeface="Verdana" panose="020B0604030504040204" pitchFamily="34" charset="0"/>
                <a:ea typeface="Verdana" panose="020B0604030504040204" pitchFamily="34" charset="0"/>
              </a:rPr>
              <a:t>Current Diabetes Reports</a:t>
            </a:r>
            <a:r>
              <a:rPr lang="en-US" sz="600" dirty="0">
                <a:latin typeface="Verdana" panose="020B0604030504040204" pitchFamily="34" charset="0"/>
                <a:ea typeface="Verdana" panose="020B0604030504040204" pitchFamily="34" charset="0"/>
              </a:rPr>
              <a:t> 2020;20:59; </a:t>
            </a:r>
            <a:r>
              <a:rPr lang="en-GB" sz="600" dirty="0">
                <a:latin typeface="Verdana" panose="020B0604030504040204" pitchFamily="34" charset="0"/>
                <a:ea typeface="Verdana" panose="020B0604030504040204" pitchFamily="34" charset="0"/>
              </a:rPr>
              <a:t>4. Simon TG, et al. </a:t>
            </a:r>
            <a:r>
              <a:rPr lang="en-GB" sz="600" i="1" dirty="0">
                <a:latin typeface="Verdana" panose="020B0604030504040204" pitchFamily="34" charset="0"/>
                <a:ea typeface="Verdana" panose="020B0604030504040204" pitchFamily="34" charset="0"/>
              </a:rPr>
              <a:t>Gut</a:t>
            </a:r>
            <a:r>
              <a:rPr lang="en-GB" sz="600" dirty="0">
                <a:latin typeface="Verdana" panose="020B0604030504040204" pitchFamily="34" charset="0"/>
                <a:ea typeface="Verdana" panose="020B0604030504040204" pitchFamily="34" charset="0"/>
              </a:rPr>
              <a:t> 2021;70:1375-1382;</a:t>
            </a:r>
            <a:r>
              <a:rPr lang="en-IN" sz="600" dirty="0">
                <a:latin typeface="+mj-lt"/>
                <a:ea typeface="Verdana" panose="020B0604030504040204" pitchFamily="34" charset="0"/>
              </a:rPr>
              <a:t> 5</a:t>
            </a:r>
            <a:r>
              <a:rPr lang="en-IN" sz="600" b="0" i="0" dirty="0">
                <a:effectLst/>
                <a:latin typeface="+mj-lt"/>
              </a:rPr>
              <a:t>. </a:t>
            </a:r>
            <a:r>
              <a:rPr lang="en-US" sz="600" dirty="0" err="1">
                <a:latin typeface="+mj-lt"/>
                <a:ea typeface="Verdana" panose="020B0604030504040204" pitchFamily="34" charset="0"/>
              </a:rPr>
              <a:t>Lomonaco</a:t>
            </a:r>
            <a:r>
              <a:rPr lang="en-US" sz="600" dirty="0">
                <a:latin typeface="+mj-lt"/>
                <a:ea typeface="Verdana" panose="020B0604030504040204" pitchFamily="34" charset="0"/>
              </a:rPr>
              <a:t> R, et al. </a:t>
            </a:r>
            <a:r>
              <a:rPr lang="en-US" sz="600" i="1" dirty="0" err="1">
                <a:latin typeface="+mj-lt"/>
                <a:ea typeface="Verdana" panose="020B0604030504040204" pitchFamily="34" charset="0"/>
              </a:rPr>
              <a:t>Ther</a:t>
            </a:r>
            <a:r>
              <a:rPr lang="en-US" sz="600" i="1" dirty="0">
                <a:latin typeface="+mj-lt"/>
                <a:ea typeface="Verdana" panose="020B0604030504040204" pitchFamily="34" charset="0"/>
              </a:rPr>
              <a:t> Adv </a:t>
            </a:r>
            <a:r>
              <a:rPr lang="en-US" sz="600" i="1" dirty="0" err="1">
                <a:latin typeface="+mj-lt"/>
                <a:ea typeface="Verdana" panose="020B0604030504040204" pitchFamily="34" charset="0"/>
              </a:rPr>
              <a:t>Metab</a:t>
            </a:r>
            <a:r>
              <a:rPr lang="en-US" sz="600" dirty="0">
                <a:latin typeface="+mj-lt"/>
                <a:ea typeface="Verdana" panose="020B0604030504040204" pitchFamily="34" charset="0"/>
              </a:rPr>
              <a:t>. 2011;2:211-225; 6. </a:t>
            </a:r>
            <a:r>
              <a:rPr lang="en-US" sz="600" dirty="0" err="1">
                <a:latin typeface="+mj-lt"/>
                <a:ea typeface="Verdana" panose="020B0604030504040204" pitchFamily="34" charset="0"/>
              </a:rPr>
              <a:t>Manikat</a:t>
            </a:r>
            <a:r>
              <a:rPr lang="en-US" sz="600" dirty="0">
                <a:latin typeface="+mj-lt"/>
                <a:ea typeface="Verdana" panose="020B0604030504040204" pitchFamily="34" charset="0"/>
              </a:rPr>
              <a:t> R and Nguyen MH. </a:t>
            </a:r>
            <a:r>
              <a:rPr lang="en-US" sz="600" i="1" dirty="0">
                <a:latin typeface="+mj-lt"/>
                <a:ea typeface="Verdana" panose="020B0604030504040204" pitchFamily="34" charset="0"/>
              </a:rPr>
              <a:t>Clin Mol Hepatol</a:t>
            </a:r>
            <a:r>
              <a:rPr lang="en-US" sz="600" dirty="0">
                <a:latin typeface="+mj-lt"/>
                <a:ea typeface="Verdana" panose="020B0604030504040204" pitchFamily="34" charset="0"/>
              </a:rPr>
              <a:t> 2023;29(Suppl):s86–s102; 7. </a:t>
            </a:r>
            <a:r>
              <a:rPr lang="nl-NL" sz="600" dirty="0">
                <a:latin typeface="+mj-lt"/>
                <a:ea typeface="Verdana" panose="020B0604030504040204" pitchFamily="34" charset="0"/>
              </a:rPr>
              <a:t>Maev IV et al. </a:t>
            </a:r>
            <a:r>
              <a:rPr lang="nl-NL" sz="600" i="1" dirty="0">
                <a:latin typeface="+mj-lt"/>
                <a:ea typeface="Verdana" panose="020B0604030504040204" pitchFamily="34" charset="0"/>
              </a:rPr>
              <a:t>BMJ Open Gastroenterol</a:t>
            </a:r>
            <a:r>
              <a:rPr lang="nl-NL" sz="600" dirty="0">
                <a:latin typeface="+mj-lt"/>
                <a:ea typeface="Verdana" panose="020B0604030504040204" pitchFamily="34" charset="0"/>
              </a:rPr>
              <a:t> 2020;7(1):e000368.</a:t>
            </a:r>
          </a:p>
          <a:p>
            <a:r>
              <a:rPr kumimoji="0" lang="en-IN" sz="600" b="0" i="0" u="none" strike="noStrike" kern="1200" cap="none" spc="0" normalizeH="0" baseline="0" noProof="0" dirty="0" err="1">
                <a:ln>
                  <a:noFill/>
                </a:ln>
                <a:effectLst/>
                <a:uLnTx/>
                <a:uFillTx/>
                <a:latin typeface="+mj-lt"/>
                <a:ea typeface="Verdana" panose="020B0604030504040204" pitchFamily="34" charset="0"/>
                <a:cs typeface="+mn-cs"/>
              </a:rPr>
              <a:t>ACEi</a:t>
            </a:r>
            <a:r>
              <a:rPr kumimoji="0" lang="en-IN" sz="600" b="0" i="0" u="none" strike="noStrike" kern="1200" cap="none" spc="0" normalizeH="0" baseline="0" noProof="0" dirty="0">
                <a:ln>
                  <a:noFill/>
                </a:ln>
                <a:effectLst/>
                <a:uLnTx/>
                <a:uFillTx/>
                <a:latin typeface="+mj-lt"/>
                <a:ea typeface="Verdana" panose="020B0604030504040204" pitchFamily="34" charset="0"/>
                <a:cs typeface="+mn-cs"/>
              </a:rPr>
              <a:t>, angiotensin-converting enzyme inhibitors; </a:t>
            </a:r>
            <a:r>
              <a:rPr lang="en-US" sz="600" dirty="0">
                <a:latin typeface="+mj-lt"/>
                <a:ea typeface="Verdana" panose="020B0604030504040204" pitchFamily="34" charset="0"/>
              </a:rPr>
              <a:t>BMI, body mass index; </a:t>
            </a:r>
            <a:r>
              <a:rPr kumimoji="0" lang="en-IN" sz="600" b="0" i="0" u="none" strike="noStrike" kern="1200" cap="none" spc="0" normalizeH="0" baseline="0" noProof="0" dirty="0">
                <a:ln>
                  <a:noFill/>
                </a:ln>
                <a:effectLst/>
                <a:uLnTx/>
                <a:uFillTx/>
                <a:latin typeface="+mj-lt"/>
                <a:ea typeface="Verdana" panose="020B0604030504040204" pitchFamily="34" charset="0"/>
                <a:cs typeface="+mn-cs"/>
              </a:rPr>
              <a:t>CVD, cardiovascular disease; GLP-1RA, Glucagon like peptide-1 receptor agonist; HCC, hepatocellular carcinoma; HDL, high density lipoprotein; HDL-C, HDL- cholesterol; MAFLD, metabolic dysfunction-associated fatty liver disease; </a:t>
            </a:r>
            <a:r>
              <a:rPr lang="en-IN" sz="600" dirty="0">
                <a:latin typeface="+mj-lt"/>
                <a:ea typeface="Verdana" panose="020B0604030504040204" pitchFamily="34" charset="0"/>
              </a:rPr>
              <a:t>MASH, metabolic dysfunction-associated steatohepatitis;</a:t>
            </a:r>
            <a:r>
              <a:rPr kumimoji="0" lang="en-IN" sz="600" b="0" i="0" u="none" strike="noStrike" kern="1200" cap="none" spc="0" normalizeH="0" baseline="0" noProof="0" dirty="0">
                <a:ln>
                  <a:noFill/>
                </a:ln>
                <a:effectLst/>
                <a:uLnTx/>
                <a:uFillTx/>
                <a:latin typeface="+mj-lt"/>
                <a:ea typeface="Verdana" panose="020B0604030504040204" pitchFamily="34" charset="0"/>
                <a:cs typeface="+mn-cs"/>
              </a:rPr>
              <a:t> </a:t>
            </a:r>
            <a:r>
              <a:rPr lang="en-IN" sz="600" dirty="0">
                <a:latin typeface="+mj-lt"/>
                <a:ea typeface="Verdana" panose="020B0604030504040204" pitchFamily="34" charset="0"/>
              </a:rPr>
              <a:t>MASLD, metabolic dysfunction-associated </a:t>
            </a:r>
            <a:r>
              <a:rPr lang="en-IN" sz="600" dirty="0" err="1">
                <a:latin typeface="+mj-lt"/>
                <a:ea typeface="Verdana" panose="020B0604030504040204" pitchFamily="34" charset="0"/>
              </a:rPr>
              <a:t>steatotic</a:t>
            </a:r>
            <a:r>
              <a:rPr lang="en-IN" sz="600" dirty="0">
                <a:latin typeface="+mj-lt"/>
                <a:ea typeface="Verdana" panose="020B0604030504040204" pitchFamily="34" charset="0"/>
              </a:rPr>
              <a:t> liver disease</a:t>
            </a:r>
            <a:r>
              <a:rPr kumimoji="0" lang="en-IN" sz="600" b="0" i="0" u="none" strike="noStrike" kern="1200" cap="none" spc="0" normalizeH="0" baseline="0" noProof="0" dirty="0">
                <a:ln>
                  <a:noFill/>
                </a:ln>
                <a:effectLst/>
                <a:uLnTx/>
                <a:uFillTx/>
                <a:latin typeface="+mj-lt"/>
                <a:ea typeface="Verdana" panose="020B0604030504040204" pitchFamily="34" charset="0"/>
                <a:cs typeface="+mn-cs"/>
              </a:rPr>
              <a:t>; </a:t>
            </a:r>
            <a:r>
              <a:rPr kumimoji="0" lang="en-IN" sz="600" b="0" i="0" u="none" strike="noStrike" kern="1200" cap="none" spc="0" normalizeH="0" baseline="0" noProof="0" dirty="0" err="1">
                <a:ln>
                  <a:noFill/>
                </a:ln>
                <a:effectLst/>
                <a:uLnTx/>
                <a:uFillTx/>
                <a:latin typeface="+mj-lt"/>
                <a:ea typeface="Verdana" panose="020B0604030504040204" pitchFamily="34" charset="0"/>
                <a:cs typeface="+mn-cs"/>
              </a:rPr>
              <a:t>MetS</a:t>
            </a:r>
            <a:r>
              <a:rPr kumimoji="0" lang="en-IN" sz="600" b="0" i="0" u="none" strike="noStrike" kern="1200" cap="none" spc="0" normalizeH="0" baseline="0" noProof="0" dirty="0">
                <a:ln>
                  <a:noFill/>
                </a:ln>
                <a:effectLst/>
                <a:uLnTx/>
                <a:uFillTx/>
                <a:latin typeface="+mj-lt"/>
                <a:ea typeface="Verdana" panose="020B0604030504040204" pitchFamily="34" charset="0"/>
                <a:cs typeface="+mn-cs"/>
              </a:rPr>
              <a:t>, metabolic syndrome; NAFLD, non-alcoholic fatty liver disease; OGTT, oral glucose tolerance testing; SGLT2i; sodium-glucose co-transporter-2 inhibitor; T2DM, type-2 diabetes mellitus; TG, triglyceride. </a:t>
            </a:r>
          </a:p>
        </p:txBody>
      </p:sp>
    </p:spTree>
    <p:extLst>
      <p:ext uri="{BB962C8B-B14F-4D97-AF65-F5344CB8AC3E}">
        <p14:creationId xmlns:p14="http://schemas.microsoft.com/office/powerpoint/2010/main" val="35321534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D3E5072-E348-32CC-3185-D7E55D420DDE}"/>
              </a:ext>
            </a:extLst>
          </p:cNvPr>
          <p:cNvSpPr>
            <a:spLocks noGrp="1"/>
          </p:cNvSpPr>
          <p:nvPr>
            <p:ph type="title"/>
          </p:nvPr>
        </p:nvSpPr>
        <p:spPr>
          <a:xfrm>
            <a:off x="179388" y="488483"/>
            <a:ext cx="5580062" cy="221599"/>
          </a:xfrm>
        </p:spPr>
        <p:txBody>
          <a:bodyPr/>
          <a:lstStyle/>
          <a:p>
            <a:r>
              <a:rPr lang="en-IN" sz="1600"/>
              <a:t>Latest bibliography </a:t>
            </a:r>
          </a:p>
        </p:txBody>
      </p:sp>
      <p:sp>
        <p:nvSpPr>
          <p:cNvPr id="17" name="Rectangle: Rounded Corners 16">
            <a:extLst>
              <a:ext uri="{FF2B5EF4-FFF2-40B4-BE49-F238E27FC236}">
                <a16:creationId xmlns:a16="http://schemas.microsoft.com/office/drawing/2014/main" id="{A5BAF8CC-6FB8-659F-D5B2-9E45D44ACF16}"/>
              </a:ext>
            </a:extLst>
          </p:cNvPr>
          <p:cNvSpPr/>
          <p:nvPr/>
        </p:nvSpPr>
        <p:spPr>
          <a:xfrm>
            <a:off x="179388" y="1412875"/>
            <a:ext cx="7200900" cy="8604000"/>
          </a:xfrm>
          <a:prstGeom prst="roundRect">
            <a:avLst>
              <a:gd name="adj" fmla="val 2725"/>
            </a:avLst>
          </a:prstGeom>
          <a:solidFill>
            <a:schemeClr val="bg1"/>
          </a:solidFill>
          <a:ln>
            <a:noFill/>
          </a:ln>
          <a:effectLst>
            <a:outerShdw blurRad="1016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0000" tIns="108000" rtlCol="0" anchor="t"/>
          <a:lstStyle/>
          <a:p>
            <a:endParaRPr lang="en-US" sz="1000">
              <a:solidFill>
                <a:schemeClr val="tx1"/>
              </a:solidFill>
            </a:endParaRPr>
          </a:p>
        </p:txBody>
      </p:sp>
      <p:pic>
        <p:nvPicPr>
          <p:cNvPr id="7" name="Graphic 6" descr="Storytelling with solid fill">
            <a:extLst>
              <a:ext uri="{FF2B5EF4-FFF2-40B4-BE49-F238E27FC236}">
                <a16:creationId xmlns:a16="http://schemas.microsoft.com/office/drawing/2014/main" id="{2BEE1517-CCFA-4D02-80A3-98A154654D3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084093" y="145373"/>
            <a:ext cx="877094" cy="877094"/>
          </a:xfrm>
          <a:prstGeom prst="rect">
            <a:avLst/>
          </a:prstGeom>
        </p:spPr>
      </p:pic>
      <p:sp>
        <p:nvSpPr>
          <p:cNvPr id="11" name="TextBox 10">
            <a:extLst>
              <a:ext uri="{FF2B5EF4-FFF2-40B4-BE49-F238E27FC236}">
                <a16:creationId xmlns:a16="http://schemas.microsoft.com/office/drawing/2014/main" id="{8AC87338-849C-935B-1554-397775917AE5}"/>
              </a:ext>
            </a:extLst>
          </p:cNvPr>
          <p:cNvSpPr txBox="1"/>
          <p:nvPr/>
        </p:nvSpPr>
        <p:spPr>
          <a:xfrm>
            <a:off x="233891" y="1654387"/>
            <a:ext cx="7146396" cy="8415124"/>
          </a:xfrm>
          <a:prstGeom prst="rect">
            <a:avLst/>
          </a:prstGeom>
          <a:noFill/>
        </p:spPr>
        <p:txBody>
          <a:bodyPr wrap="square" rtlCol="0">
            <a:spAutoFit/>
          </a:bodyPr>
          <a:lstStyle/>
          <a:p>
            <a:pPr>
              <a:spcAft>
                <a:spcPts val="600"/>
              </a:spcAft>
            </a:pPr>
            <a:r>
              <a:rPr lang="en-IN" sz="1200" dirty="0">
                <a:solidFill>
                  <a:srgbClr val="7A00E6"/>
                </a:solidFill>
              </a:rPr>
              <a:t>MAFLD in Focus: Unveiling Insights from China's RELIEF Study; Insight from APASL 2024 (</a:t>
            </a:r>
            <a:r>
              <a:rPr lang="en-US" sz="1200" dirty="0">
                <a:solidFill>
                  <a:srgbClr val="7A00E6"/>
                </a:solidFill>
              </a:rPr>
              <a:t>Prof. Lai Wei)</a:t>
            </a:r>
            <a:endParaRPr lang="en-GB" sz="1200" dirty="0">
              <a:solidFill>
                <a:srgbClr val="7A00E6"/>
              </a:solidFill>
              <a:effectLst/>
              <a:highlight>
                <a:srgbClr val="FF00FF"/>
              </a:highligh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IN" sz="1200" dirty="0"/>
              <a:t>Chinese Society of Hepatology, Chinese Medical Association. </a:t>
            </a:r>
            <a:r>
              <a:rPr lang="en-IN" sz="1200" i="1" dirty="0"/>
              <a:t>Chinese J of Hepatol</a:t>
            </a:r>
            <a:r>
              <a:rPr lang="en-IN" sz="1200" dirty="0"/>
              <a:t>; 2024:32(5):418-434.</a:t>
            </a:r>
          </a:p>
          <a:p>
            <a:pPr marL="285750" indent="-285750">
              <a:buFont typeface="Arial" panose="020B0604020202020204" pitchFamily="34" charset="0"/>
              <a:buChar char="•"/>
            </a:pPr>
            <a:endParaRPr lang="en-GB" sz="1200" dirty="0">
              <a:effectLst/>
              <a:ea typeface="Calibri" panose="020F0502020204030204" pitchFamily="34" charset="0"/>
              <a:cs typeface="Times New Roman" panose="02020603050405020304" pitchFamily="18" charset="0"/>
            </a:endParaRPr>
          </a:p>
          <a:p>
            <a:pPr>
              <a:spcAft>
                <a:spcPts val="600"/>
              </a:spcAft>
            </a:pPr>
            <a:r>
              <a:rPr lang="en-IN" sz="1200" dirty="0">
                <a:solidFill>
                  <a:srgbClr val="7A00E6"/>
                </a:solidFill>
              </a:rPr>
              <a:t>Shedding light on genomic, metabolic, and phenotypic effects of essential phospholipids on </a:t>
            </a:r>
            <a:r>
              <a:rPr lang="en-IN" sz="1200" dirty="0" err="1">
                <a:solidFill>
                  <a:srgbClr val="7A00E6"/>
                </a:solidFill>
              </a:rPr>
              <a:t>HepaRG</a:t>
            </a:r>
            <a:r>
              <a:rPr lang="en-IN" sz="1200" dirty="0">
                <a:solidFill>
                  <a:srgbClr val="7A00E6"/>
                </a:solidFill>
              </a:rPr>
              <a:t> (Prof. Paula Luciani)</a:t>
            </a:r>
            <a:endParaRPr lang="en-GB" sz="1200" dirty="0">
              <a:solidFill>
                <a:srgbClr val="7A00E6"/>
              </a:solidFill>
              <a:effectLst/>
              <a:ea typeface="Calibri" panose="020F0502020204030204" pitchFamily="34" charset="0"/>
              <a:cs typeface="Times New Roman" panose="02020603050405020304" pitchFamily="18" charset="0"/>
            </a:endParaRPr>
          </a:p>
          <a:p>
            <a:pPr marL="285750" indent="-285750">
              <a:spcBef>
                <a:spcPts val="100"/>
              </a:spcBef>
              <a:spcAft>
                <a:spcPts val="100"/>
              </a:spcAft>
              <a:buFont typeface="Arial" panose="020B0604020202020204" pitchFamily="34" charset="0"/>
              <a:buChar char="•"/>
            </a:pPr>
            <a:r>
              <a:rPr lang="en-IN" sz="1200" dirty="0" err="1"/>
              <a:t>Krahmer</a:t>
            </a:r>
            <a:r>
              <a:rPr lang="en-IN" sz="1200" dirty="0"/>
              <a:t> N, et al. </a:t>
            </a:r>
            <a:r>
              <a:rPr lang="en-IN" sz="1200" i="1" dirty="0"/>
              <a:t>Cell </a:t>
            </a:r>
            <a:r>
              <a:rPr lang="en-IN" sz="1200" i="1" dirty="0" err="1"/>
              <a:t>Metab</a:t>
            </a:r>
            <a:r>
              <a:rPr lang="en-IN" sz="1200" dirty="0"/>
              <a:t>. 2011;14(4):504-515.</a:t>
            </a:r>
          </a:p>
          <a:p>
            <a:pPr marL="285750" indent="-285750">
              <a:spcBef>
                <a:spcPts val="100"/>
              </a:spcBef>
              <a:spcAft>
                <a:spcPts val="100"/>
              </a:spcAft>
              <a:buFont typeface="Arial" panose="020B0604020202020204" pitchFamily="34" charset="0"/>
              <a:buChar char="•"/>
            </a:pPr>
            <a:r>
              <a:rPr lang="en-IN" sz="1200" dirty="0"/>
              <a:t>Robinson KE, et al. </a:t>
            </a:r>
            <a:r>
              <a:rPr lang="en-IN" sz="1200" i="1" dirty="0" err="1"/>
              <a:t>Transl</a:t>
            </a:r>
            <a:r>
              <a:rPr lang="en-IN" sz="1200" i="1" dirty="0"/>
              <a:t> Gastroenterol Hepatol</a:t>
            </a:r>
            <a:r>
              <a:rPr lang="en-IN" sz="1200" dirty="0"/>
              <a:t>. 2020;5:49</a:t>
            </a:r>
          </a:p>
          <a:p>
            <a:pPr marL="285750" indent="-285750">
              <a:spcBef>
                <a:spcPts val="100"/>
              </a:spcBef>
              <a:spcAft>
                <a:spcPts val="100"/>
              </a:spcAft>
              <a:buFont typeface="Arial" panose="020B0604020202020204" pitchFamily="34" charset="0"/>
              <a:buChar char="•"/>
            </a:pPr>
            <a:r>
              <a:rPr lang="sv-SE" sz="1200" dirty="0"/>
              <a:t>Valentino G, et al. </a:t>
            </a:r>
            <a:r>
              <a:rPr lang="sv-SE" sz="1200" i="1" dirty="0"/>
              <a:t>The Liver Meting AASLD</a:t>
            </a:r>
            <a:r>
              <a:rPr lang="sv-SE" sz="1200" dirty="0"/>
              <a:t>; 2023, Boston, USA. Poster.</a:t>
            </a:r>
            <a:endParaRPr lang="en-GB" sz="1200" dirty="0">
              <a:effectLst/>
              <a:ea typeface="Calibri" panose="020F0502020204030204" pitchFamily="34" charset="0"/>
              <a:cs typeface="Times New Roman" panose="02020603050405020304" pitchFamily="18" charset="0"/>
            </a:endParaRPr>
          </a:p>
          <a:p>
            <a:pPr marL="285750" indent="-285750">
              <a:spcBef>
                <a:spcPts val="100"/>
              </a:spcBef>
              <a:spcAft>
                <a:spcPts val="100"/>
              </a:spcAft>
              <a:buFont typeface="Arial" panose="020B0604020202020204" pitchFamily="34" charset="0"/>
              <a:buChar char="•"/>
            </a:pPr>
            <a:r>
              <a:rPr lang="en-IN" sz="1200" dirty="0"/>
              <a:t>Wang B, et al. </a:t>
            </a:r>
            <a:r>
              <a:rPr lang="en-IN" sz="1200" i="1" dirty="0"/>
              <a:t>Annu Rev Physiol</a:t>
            </a:r>
            <a:r>
              <a:rPr lang="en-IN" sz="1200" dirty="0"/>
              <a:t>. 2019;81:165-188.</a:t>
            </a:r>
          </a:p>
          <a:p>
            <a:endParaRPr lang="en-GB" sz="1200" dirty="0">
              <a:effectLst/>
              <a:ea typeface="Calibri" panose="020F0502020204030204" pitchFamily="34" charset="0"/>
              <a:cs typeface="Times New Roman" panose="02020603050405020304" pitchFamily="18" charset="0"/>
            </a:endParaRPr>
          </a:p>
          <a:p>
            <a:pPr>
              <a:spcAft>
                <a:spcPts val="600"/>
              </a:spcAft>
            </a:pPr>
            <a:r>
              <a:rPr lang="en-IN" sz="1200" dirty="0">
                <a:solidFill>
                  <a:srgbClr val="7A00E6"/>
                </a:solidFill>
              </a:rPr>
              <a:t>Metabolic and Toxic Liver Damage in Focus: MANPOWER's Latest Breakthroughs Revealed (</a:t>
            </a:r>
            <a:r>
              <a:rPr lang="en-IN" sz="1200" b="0" dirty="0">
                <a:solidFill>
                  <a:srgbClr val="7A00E6"/>
                </a:solidFill>
              </a:rPr>
              <a:t>Prof. Asad Dajani)</a:t>
            </a:r>
            <a:endParaRPr lang="en-GB" sz="1200" dirty="0">
              <a:solidFill>
                <a:srgbClr val="7A00E6"/>
              </a:solidFill>
              <a:effectLst/>
              <a:ea typeface="Calibri" panose="020F0502020204030204" pitchFamily="34" charset="0"/>
              <a:cs typeface="Times New Roman" panose="02020603050405020304" pitchFamily="18" charset="0"/>
            </a:endParaRPr>
          </a:p>
          <a:p>
            <a:pPr marL="285750" indent="-285750">
              <a:spcBef>
                <a:spcPts val="100"/>
              </a:spcBef>
              <a:spcAft>
                <a:spcPts val="100"/>
              </a:spcAft>
              <a:buFont typeface="Arial" panose="020B0604020202020204" pitchFamily="34" charset="0"/>
              <a:buChar char="•"/>
            </a:pPr>
            <a:r>
              <a:rPr lang="en-GB" sz="1200" dirty="0">
                <a:effectLst/>
                <a:ea typeface="Calibri" panose="020F0502020204030204" pitchFamily="34" charset="0"/>
                <a:cs typeface="Times New Roman" panose="02020603050405020304" pitchFamily="18" charset="0"/>
              </a:rPr>
              <a:t>Ahsan F, et al. </a:t>
            </a:r>
            <a:r>
              <a:rPr lang="en-GB" sz="1200" i="1" dirty="0" err="1">
                <a:effectLst/>
                <a:ea typeface="Calibri" panose="020F0502020204030204" pitchFamily="34" charset="0"/>
                <a:cs typeface="Times New Roman" panose="02020603050405020304" pitchFamily="18" charset="0"/>
              </a:rPr>
              <a:t>Cureus</a:t>
            </a:r>
            <a:r>
              <a:rPr lang="en-GB" sz="1200" dirty="0">
                <a:effectLst/>
                <a:ea typeface="Calibri" panose="020F0502020204030204" pitchFamily="34" charset="0"/>
                <a:cs typeface="Times New Roman" panose="02020603050405020304" pitchFamily="18" charset="0"/>
              </a:rPr>
              <a:t>. 2020;12:e10446.</a:t>
            </a:r>
          </a:p>
          <a:p>
            <a:pPr marL="285750" indent="-285750">
              <a:spcBef>
                <a:spcPts val="100"/>
              </a:spcBef>
              <a:spcAft>
                <a:spcPts val="100"/>
              </a:spcAft>
              <a:buFont typeface="Arial" panose="020B0604020202020204" pitchFamily="34" charset="0"/>
              <a:buChar char="•"/>
            </a:pPr>
            <a:r>
              <a:rPr lang="en-US" sz="1200" dirty="0">
                <a:effectLst/>
                <a:ea typeface="Calibri" panose="020F0502020204030204" pitchFamily="34" charset="0"/>
                <a:cs typeface="Times New Roman" panose="02020603050405020304" pitchFamily="18" charset="0"/>
              </a:rPr>
              <a:t>Brady LM, et al. </a:t>
            </a:r>
            <a:r>
              <a:rPr lang="en-US" sz="1200" i="1" dirty="0" err="1">
                <a:effectLst/>
                <a:ea typeface="Calibri" panose="020F0502020204030204" pitchFamily="34" charset="0"/>
                <a:cs typeface="Times New Roman" panose="02020603050405020304" pitchFamily="18" charset="0"/>
              </a:rPr>
              <a:t>Biochem</a:t>
            </a:r>
            <a:r>
              <a:rPr lang="en-US" sz="1200" i="1" dirty="0">
                <a:effectLst/>
                <a:ea typeface="Calibri" panose="020F0502020204030204" pitchFamily="34" charset="0"/>
                <a:cs typeface="Times New Roman" panose="02020603050405020304" pitchFamily="18" charset="0"/>
              </a:rPr>
              <a:t> </a:t>
            </a:r>
            <a:r>
              <a:rPr lang="en-US" sz="1200" i="1" dirty="0" err="1">
                <a:effectLst/>
                <a:ea typeface="Calibri" panose="020F0502020204030204" pitchFamily="34" charset="0"/>
                <a:cs typeface="Times New Roman" panose="02020603050405020304" pitchFamily="18" charset="0"/>
              </a:rPr>
              <a:t>Biophys</a:t>
            </a:r>
            <a:r>
              <a:rPr lang="en-US" sz="1200" i="1" dirty="0">
                <a:effectLst/>
                <a:ea typeface="Calibri" panose="020F0502020204030204" pitchFamily="34" charset="0"/>
                <a:cs typeface="Times New Roman" panose="02020603050405020304" pitchFamily="18" charset="0"/>
              </a:rPr>
              <a:t> Res </a:t>
            </a:r>
            <a:r>
              <a:rPr lang="en-US" sz="1200" i="1" dirty="0" err="1">
                <a:effectLst/>
                <a:ea typeface="Calibri" panose="020F0502020204030204" pitchFamily="34" charset="0"/>
                <a:cs typeface="Times New Roman" panose="02020603050405020304" pitchFamily="18" charset="0"/>
              </a:rPr>
              <a:t>Commun</a:t>
            </a:r>
            <a:r>
              <a:rPr lang="en-US" sz="1200" i="1" dirty="0">
                <a:effectLst/>
                <a:ea typeface="Calibri" panose="020F0502020204030204" pitchFamily="34" charset="0"/>
                <a:cs typeface="Times New Roman" panose="02020603050405020304" pitchFamily="18" charset="0"/>
              </a:rPr>
              <a:t>. </a:t>
            </a:r>
            <a:r>
              <a:rPr lang="en-US" sz="1200" dirty="0">
                <a:effectLst/>
                <a:ea typeface="Calibri" panose="020F0502020204030204" pitchFamily="34" charset="0"/>
                <a:cs typeface="Times New Roman" panose="02020603050405020304" pitchFamily="18" charset="0"/>
              </a:rPr>
              <a:t>1998;248:174–179.</a:t>
            </a:r>
          </a:p>
          <a:p>
            <a:pPr marL="285750" indent="-285750">
              <a:spcBef>
                <a:spcPts val="100"/>
              </a:spcBef>
              <a:spcAft>
                <a:spcPts val="100"/>
              </a:spcAft>
              <a:buFont typeface="Arial" panose="020B0604020202020204" pitchFamily="34" charset="0"/>
              <a:buChar char="•"/>
            </a:pPr>
            <a:r>
              <a:rPr lang="en-US" sz="1200" dirty="0" err="1">
                <a:effectLst/>
                <a:ea typeface="Calibri" panose="020F0502020204030204" pitchFamily="34" charset="0"/>
                <a:cs typeface="Times New Roman" panose="02020603050405020304" pitchFamily="18" charset="0"/>
              </a:rPr>
              <a:t>Caballano</a:t>
            </a:r>
            <a:r>
              <a:rPr lang="en-US" sz="1200" dirty="0">
                <a:effectLst/>
                <a:ea typeface="Calibri" panose="020F0502020204030204" pitchFamily="34" charset="0"/>
                <a:cs typeface="Times New Roman" panose="02020603050405020304" pitchFamily="18" charset="0"/>
              </a:rPr>
              <a:t>-Infantes E, et al. </a:t>
            </a:r>
            <a:r>
              <a:rPr lang="en-US" sz="1200" i="1" dirty="0">
                <a:effectLst/>
                <a:ea typeface="Calibri" panose="020F0502020204030204" pitchFamily="34" charset="0"/>
                <a:cs typeface="Times New Roman" panose="02020603050405020304" pitchFamily="18" charset="0"/>
              </a:rPr>
              <a:t>Biomedicines</a:t>
            </a:r>
            <a:r>
              <a:rPr lang="en-US" sz="1200" dirty="0">
                <a:effectLst/>
                <a:ea typeface="Calibri" panose="020F0502020204030204" pitchFamily="34" charset="0"/>
                <a:cs typeface="Times New Roman" panose="02020603050405020304" pitchFamily="18" charset="0"/>
              </a:rPr>
              <a:t>. 2022;10:55.</a:t>
            </a:r>
          </a:p>
          <a:p>
            <a:pPr marL="285750" indent="-285750">
              <a:spcBef>
                <a:spcPts val="100"/>
              </a:spcBef>
              <a:spcAft>
                <a:spcPts val="100"/>
              </a:spcAft>
              <a:buFont typeface="Arial" panose="020B0604020202020204" pitchFamily="34" charset="0"/>
              <a:buChar char="•"/>
            </a:pPr>
            <a:r>
              <a:rPr lang="en-GB" sz="1200" dirty="0">
                <a:effectLst/>
                <a:ea typeface="Calibri" panose="020F0502020204030204" pitchFamily="34" charset="0"/>
                <a:cs typeface="Times New Roman" panose="02020603050405020304" pitchFamily="18" charset="0"/>
              </a:rPr>
              <a:t>Dajani A, et al. </a:t>
            </a:r>
            <a:r>
              <a:rPr lang="en-GB" sz="1200" i="1" dirty="0">
                <a:effectLst/>
                <a:ea typeface="Calibri" panose="020F0502020204030204" pitchFamily="34" charset="0"/>
                <a:cs typeface="Times New Roman" panose="02020603050405020304" pitchFamily="18" charset="0"/>
              </a:rPr>
              <a:t>Arab J Gastroenterol</a:t>
            </a:r>
            <a:r>
              <a:rPr lang="en-GB" sz="1200" dirty="0">
                <a:effectLst/>
                <a:ea typeface="Calibri" panose="020F0502020204030204" pitchFamily="34" charset="0"/>
                <a:cs typeface="Times New Roman" panose="02020603050405020304" pitchFamily="18" charset="0"/>
              </a:rPr>
              <a:t>. 2015;16:99–104.</a:t>
            </a:r>
          </a:p>
          <a:p>
            <a:pPr marL="285750" indent="-285750">
              <a:spcBef>
                <a:spcPts val="100"/>
              </a:spcBef>
              <a:spcAft>
                <a:spcPts val="100"/>
              </a:spcAft>
              <a:buFont typeface="Arial" panose="020B0604020202020204" pitchFamily="34" charset="0"/>
              <a:buChar char="•"/>
            </a:pPr>
            <a:r>
              <a:rPr lang="en-US" sz="1200" dirty="0" err="1">
                <a:effectLst/>
                <a:ea typeface="Calibri" panose="020F0502020204030204" pitchFamily="34" charset="0"/>
                <a:cs typeface="Times New Roman" panose="02020603050405020304" pitchFamily="18" charset="0"/>
              </a:rPr>
              <a:t>Gundermann</a:t>
            </a:r>
            <a:r>
              <a:rPr lang="en-US" sz="1200" dirty="0">
                <a:effectLst/>
                <a:ea typeface="Calibri" panose="020F0502020204030204" pitchFamily="34" charset="0"/>
                <a:cs typeface="Times New Roman" panose="02020603050405020304" pitchFamily="18" charset="0"/>
              </a:rPr>
              <a:t> K, et al. </a:t>
            </a:r>
            <a:r>
              <a:rPr lang="en-US" sz="1200" i="1" dirty="0" err="1">
                <a:effectLst/>
                <a:ea typeface="Calibri" panose="020F0502020204030204" pitchFamily="34" charset="0"/>
                <a:cs typeface="Times New Roman" panose="02020603050405020304" pitchFamily="18" charset="0"/>
              </a:rPr>
              <a:t>Pharmacol</a:t>
            </a:r>
            <a:r>
              <a:rPr lang="en-US" sz="1200" i="1" dirty="0">
                <a:effectLst/>
                <a:ea typeface="Calibri" panose="020F0502020204030204" pitchFamily="34" charset="0"/>
                <a:cs typeface="Times New Roman" panose="02020603050405020304" pitchFamily="18" charset="0"/>
              </a:rPr>
              <a:t> Rep</a:t>
            </a:r>
            <a:r>
              <a:rPr lang="en-US" sz="1200" dirty="0">
                <a:effectLst/>
                <a:ea typeface="Calibri" panose="020F0502020204030204" pitchFamily="34" charset="0"/>
                <a:cs typeface="Times New Roman" panose="02020603050405020304" pitchFamily="18" charset="0"/>
              </a:rPr>
              <a:t>. 2011;63:643-659.</a:t>
            </a:r>
          </a:p>
          <a:p>
            <a:pPr marL="285750" indent="-285750">
              <a:spcBef>
                <a:spcPts val="100"/>
              </a:spcBef>
              <a:spcAft>
                <a:spcPts val="100"/>
              </a:spcAft>
              <a:buFont typeface="Arial" panose="020B0604020202020204" pitchFamily="34" charset="0"/>
              <a:buChar char="•"/>
            </a:pPr>
            <a:r>
              <a:rPr lang="en-GB" sz="1200" dirty="0">
                <a:effectLst/>
                <a:ea typeface="Calibri" panose="020F0502020204030204" pitchFamily="34" charset="0"/>
                <a:cs typeface="Times New Roman" panose="02020603050405020304" pitchFamily="18" charset="0"/>
              </a:rPr>
              <a:t>Hariri M, et al. </a:t>
            </a:r>
            <a:r>
              <a:rPr lang="en-GB" sz="1200" i="1" dirty="0">
                <a:effectLst/>
                <a:ea typeface="Calibri" panose="020F0502020204030204" pitchFamily="34" charset="0"/>
                <a:cs typeface="Times New Roman" panose="02020603050405020304" pitchFamily="18" charset="0"/>
              </a:rPr>
              <a:t>Int J Prev Med</a:t>
            </a:r>
            <a:r>
              <a:rPr lang="en-GB" sz="1200" dirty="0">
                <a:effectLst/>
                <a:ea typeface="Calibri" panose="020F0502020204030204" pitchFamily="34" charset="0"/>
                <a:cs typeface="Times New Roman" panose="02020603050405020304" pitchFamily="18" charset="0"/>
              </a:rPr>
              <a:t>. 2019;10:14.</a:t>
            </a:r>
            <a:endParaRPr lang="en-US" sz="1200" dirty="0">
              <a:effectLst/>
              <a:ea typeface="Calibri" panose="020F0502020204030204" pitchFamily="34" charset="0"/>
              <a:cs typeface="Times New Roman" panose="02020603050405020304" pitchFamily="18" charset="0"/>
            </a:endParaRPr>
          </a:p>
          <a:p>
            <a:pPr marL="285750" indent="-285750">
              <a:spcBef>
                <a:spcPts val="100"/>
              </a:spcBef>
              <a:spcAft>
                <a:spcPts val="100"/>
              </a:spcAft>
              <a:buFont typeface="Arial" panose="020B0604020202020204" pitchFamily="34" charset="0"/>
              <a:buChar char="•"/>
            </a:pPr>
            <a:r>
              <a:rPr lang="en-NZ" sz="1200" dirty="0" err="1">
                <a:effectLst/>
                <a:ea typeface="Calibri" panose="020F0502020204030204" pitchFamily="34" charset="0"/>
                <a:cs typeface="Times New Roman" panose="02020603050405020304" pitchFamily="18" charset="0"/>
              </a:rPr>
              <a:t>Ivashkin</a:t>
            </a:r>
            <a:r>
              <a:rPr lang="en-NZ" sz="1200" dirty="0">
                <a:effectLst/>
                <a:ea typeface="Calibri" panose="020F0502020204030204" pitchFamily="34" charset="0"/>
                <a:cs typeface="Times New Roman" panose="02020603050405020304" pitchFamily="18" charset="0"/>
              </a:rPr>
              <a:t> VT, et al. </a:t>
            </a:r>
            <a:r>
              <a:rPr lang="en-NZ" sz="1200" i="1" dirty="0">
                <a:effectLst/>
                <a:ea typeface="Calibri" panose="020F0502020204030204" pitchFamily="34" charset="0"/>
                <a:cs typeface="Times New Roman" panose="02020603050405020304" pitchFamily="18" charset="0"/>
              </a:rPr>
              <a:t>Drugs Real World Outcomes</a:t>
            </a:r>
            <a:r>
              <a:rPr lang="en-NZ" sz="1200" dirty="0">
                <a:effectLst/>
                <a:ea typeface="Calibri" panose="020F0502020204030204" pitchFamily="34" charset="0"/>
                <a:cs typeface="Times New Roman" panose="02020603050405020304" pitchFamily="18" charset="0"/>
              </a:rPr>
              <a:t>. 2021;</a:t>
            </a:r>
            <a:r>
              <a:rPr lang="en-US" sz="1200" dirty="0">
                <a:effectLst/>
                <a:ea typeface="Calibri" panose="020F0502020204030204" pitchFamily="34" charset="0"/>
                <a:cs typeface="Times New Roman" panose="02020603050405020304" pitchFamily="18" charset="0"/>
              </a:rPr>
              <a:t>8:369–382.</a:t>
            </a:r>
            <a:endParaRPr lang="en-IN" sz="1200" dirty="0">
              <a:ea typeface="Calibri" panose="020F0502020204030204" pitchFamily="34" charset="0"/>
              <a:cs typeface="Times New Roman" panose="02020603050405020304" pitchFamily="18" charset="0"/>
            </a:endParaRPr>
          </a:p>
          <a:p>
            <a:pPr marL="285750" indent="-285750">
              <a:spcBef>
                <a:spcPts val="100"/>
              </a:spcBef>
              <a:spcAft>
                <a:spcPts val="100"/>
              </a:spcAft>
              <a:buFont typeface="Arial" panose="020B0604020202020204" pitchFamily="34" charset="0"/>
              <a:buChar char="•"/>
            </a:pPr>
            <a:r>
              <a:rPr lang="en-GB" sz="1200" dirty="0">
                <a:effectLst/>
                <a:ea typeface="Calibri" panose="020F0502020204030204" pitchFamily="34" charset="0"/>
                <a:cs typeface="Times New Roman" panose="02020603050405020304" pitchFamily="18" charset="0"/>
              </a:rPr>
              <a:t>Kothari S, et al. </a:t>
            </a:r>
            <a:r>
              <a:rPr lang="en-GB" sz="1200" i="1" dirty="0">
                <a:effectLst/>
                <a:ea typeface="Calibri" panose="020F0502020204030204" pitchFamily="34" charset="0"/>
                <a:cs typeface="Times New Roman" panose="02020603050405020304" pitchFamily="18" charset="0"/>
              </a:rPr>
              <a:t>J Clin Exp Hepatol. </a:t>
            </a:r>
            <a:r>
              <a:rPr lang="en-GB" sz="1200" dirty="0">
                <a:effectLst/>
                <a:ea typeface="Calibri" panose="020F0502020204030204" pitchFamily="34" charset="0"/>
                <a:cs typeface="Times New Roman" panose="02020603050405020304" pitchFamily="18" charset="0"/>
              </a:rPr>
              <a:t>2019;9:723-730.</a:t>
            </a:r>
          </a:p>
          <a:p>
            <a:pPr marL="285750" indent="-285750">
              <a:spcBef>
                <a:spcPts val="100"/>
              </a:spcBef>
              <a:spcAft>
                <a:spcPts val="100"/>
              </a:spcAft>
              <a:buFont typeface="Arial" panose="020B0604020202020204" pitchFamily="34" charset="0"/>
              <a:buChar char="•"/>
            </a:pPr>
            <a:r>
              <a:rPr lang="en-US" sz="1200" dirty="0">
                <a:effectLst/>
                <a:ea typeface="Calibri" panose="020F0502020204030204" pitchFamily="34" charset="0"/>
                <a:cs typeface="Times New Roman" panose="02020603050405020304" pitchFamily="18" charset="0"/>
              </a:rPr>
              <a:t>Lei X, et al. </a:t>
            </a:r>
            <a:r>
              <a:rPr lang="en-US" sz="1200" i="1" dirty="0">
                <a:effectLst/>
                <a:ea typeface="Calibri" panose="020F0502020204030204" pitchFamily="34" charset="0"/>
                <a:cs typeface="Times New Roman" panose="02020603050405020304" pitchFamily="18" charset="0"/>
              </a:rPr>
              <a:t>J Int Med Res</a:t>
            </a:r>
            <a:r>
              <a:rPr lang="en-US" sz="1200" dirty="0">
                <a:effectLst/>
                <a:ea typeface="Calibri" panose="020F0502020204030204" pitchFamily="34" charset="0"/>
                <a:cs typeface="Times New Roman" panose="02020603050405020304" pitchFamily="18" charset="0"/>
              </a:rPr>
              <a:t>. 2021;49:1-14.</a:t>
            </a:r>
            <a:endParaRPr lang="en-IN" sz="1200" dirty="0">
              <a:ea typeface="Calibri" panose="020F0502020204030204" pitchFamily="34" charset="0"/>
              <a:cs typeface="Times New Roman" panose="02020603050405020304" pitchFamily="18" charset="0"/>
            </a:endParaRPr>
          </a:p>
          <a:p>
            <a:pPr marL="285750" indent="-285750">
              <a:spcBef>
                <a:spcPts val="100"/>
              </a:spcBef>
              <a:spcAft>
                <a:spcPts val="100"/>
              </a:spcAft>
              <a:buFont typeface="Arial" panose="020B0604020202020204" pitchFamily="34" charset="0"/>
              <a:buChar char="•"/>
            </a:pPr>
            <a:r>
              <a:rPr lang="en-US" sz="1200" dirty="0">
                <a:effectLst/>
                <a:ea typeface="Calibri" panose="020F0502020204030204" pitchFamily="34" charset="0"/>
                <a:cs typeface="Times New Roman" panose="02020603050405020304" pitchFamily="18" charset="0"/>
              </a:rPr>
              <a:t>Liu Y, et al. </a:t>
            </a:r>
            <a:r>
              <a:rPr lang="pl-PL" sz="1200" i="1" dirty="0">
                <a:effectLst/>
                <a:ea typeface="Calibri" panose="020F0502020204030204" pitchFamily="34" charset="0"/>
                <a:cs typeface="Times New Roman" panose="02020603050405020304" pitchFamily="18" charset="0"/>
              </a:rPr>
              <a:t>J Prac Hepatol</a:t>
            </a:r>
            <a:r>
              <a:rPr lang="pl-PL" sz="1200" dirty="0">
                <a:effectLst/>
                <a:ea typeface="Calibri" panose="020F0502020204030204" pitchFamily="34" charset="0"/>
                <a:cs typeface="Times New Roman" panose="02020603050405020304" pitchFamily="18" charset="0"/>
              </a:rPr>
              <a:t>.</a:t>
            </a:r>
            <a:r>
              <a:rPr lang="en-US" sz="1200" dirty="0">
                <a:effectLst/>
                <a:ea typeface="Calibri" panose="020F0502020204030204" pitchFamily="34" charset="0"/>
                <a:cs typeface="Times New Roman" panose="02020603050405020304" pitchFamily="18" charset="0"/>
              </a:rPr>
              <a:t> 2021;</a:t>
            </a:r>
            <a:r>
              <a:rPr lang="pl-PL" sz="1200" dirty="0">
                <a:effectLst/>
                <a:ea typeface="Calibri" panose="020F0502020204030204" pitchFamily="34" charset="0"/>
                <a:cs typeface="Times New Roman" panose="02020603050405020304" pitchFamily="18" charset="0"/>
              </a:rPr>
              <a:t>24</a:t>
            </a:r>
            <a:r>
              <a:rPr lang="en-US" sz="1200" dirty="0">
                <a:effectLst/>
                <a:ea typeface="Calibri" panose="020F0502020204030204" pitchFamily="34" charset="0"/>
                <a:cs typeface="Times New Roman" panose="02020603050405020304" pitchFamily="18" charset="0"/>
              </a:rPr>
              <a:t>:</a:t>
            </a:r>
            <a:r>
              <a:rPr lang="pl-PL" sz="1200" dirty="0">
                <a:effectLst/>
                <a:ea typeface="Calibri" panose="020F0502020204030204" pitchFamily="34" charset="0"/>
                <a:cs typeface="Times New Roman" panose="02020603050405020304" pitchFamily="18" charset="0"/>
              </a:rPr>
              <a:t>228–</a:t>
            </a:r>
            <a:r>
              <a:rPr lang="en-IN" sz="1200" dirty="0">
                <a:effectLst/>
                <a:ea typeface="Calibri" panose="020F0502020204030204" pitchFamily="34" charset="0"/>
                <a:cs typeface="Times New Roman" panose="02020603050405020304" pitchFamily="18" charset="0"/>
              </a:rPr>
              <a:t>2</a:t>
            </a:r>
            <a:r>
              <a:rPr lang="pl-PL" sz="1200" dirty="0">
                <a:effectLst/>
                <a:ea typeface="Calibri" panose="020F0502020204030204" pitchFamily="34" charset="0"/>
                <a:cs typeface="Times New Roman" panose="02020603050405020304" pitchFamily="18" charset="0"/>
              </a:rPr>
              <a:t>31</a:t>
            </a:r>
            <a:r>
              <a:rPr lang="en-US" sz="1200" dirty="0">
                <a:ea typeface="Calibri" panose="020F0502020204030204" pitchFamily="34" charset="0"/>
                <a:cs typeface="Times New Roman" panose="02020603050405020304" pitchFamily="18" charset="0"/>
              </a:rPr>
              <a:t>.</a:t>
            </a:r>
          </a:p>
          <a:p>
            <a:pPr marL="285750" indent="-285750">
              <a:spcBef>
                <a:spcPts val="100"/>
              </a:spcBef>
              <a:spcAft>
                <a:spcPts val="100"/>
              </a:spcAft>
              <a:buFont typeface="Arial" panose="020B0604020202020204" pitchFamily="34" charset="0"/>
              <a:buChar char="•"/>
            </a:pPr>
            <a:r>
              <a:rPr lang="nl-NL" sz="1200" dirty="0">
                <a:ea typeface="Verdana" panose="020B0604030504040204" pitchFamily="34" charset="0"/>
              </a:rPr>
              <a:t>Maev IV, et al. </a:t>
            </a:r>
            <a:r>
              <a:rPr lang="nl-NL" sz="1200" i="1" dirty="0">
                <a:ea typeface="Verdana" panose="020B0604030504040204" pitchFamily="34" charset="0"/>
              </a:rPr>
              <a:t>BMJ Open Gastroenterol</a:t>
            </a:r>
            <a:r>
              <a:rPr lang="nl-NL" sz="1200" dirty="0">
                <a:ea typeface="Verdana" panose="020B0604030504040204" pitchFamily="34" charset="0"/>
              </a:rPr>
              <a:t> 2020;7(1):e000368.</a:t>
            </a:r>
            <a:endParaRPr lang="nl-NL" sz="1200" dirty="0"/>
          </a:p>
          <a:p>
            <a:pPr marL="285750" indent="-285750">
              <a:spcBef>
                <a:spcPts val="100"/>
              </a:spcBef>
              <a:spcAft>
                <a:spcPts val="100"/>
              </a:spcAft>
              <a:buFont typeface="Arial" panose="020B0604020202020204" pitchFamily="34" charset="0"/>
              <a:buChar char="•"/>
            </a:pPr>
            <a:r>
              <a:rPr lang="en-US" sz="1200" dirty="0">
                <a:effectLst/>
                <a:ea typeface="Calibri" panose="020F0502020204030204" pitchFamily="34" charset="0"/>
                <a:cs typeface="Times New Roman" panose="02020603050405020304" pitchFamily="18" charset="0"/>
              </a:rPr>
              <a:t>Minto RE, et al. </a:t>
            </a:r>
            <a:r>
              <a:rPr lang="en-US" sz="1200" i="1" dirty="0">
                <a:effectLst/>
                <a:ea typeface="Calibri" panose="020F0502020204030204" pitchFamily="34" charset="0"/>
                <a:cs typeface="Times New Roman" panose="02020603050405020304" pitchFamily="18" charset="0"/>
              </a:rPr>
              <a:t>Chem Phys Lipids</a:t>
            </a:r>
            <a:r>
              <a:rPr lang="en-US" sz="1200" dirty="0">
                <a:effectLst/>
                <a:ea typeface="Calibri" panose="020F0502020204030204" pitchFamily="34" charset="0"/>
                <a:cs typeface="Times New Roman" panose="02020603050405020304" pitchFamily="18" charset="0"/>
              </a:rPr>
              <a:t>. 2004;132:55–64.</a:t>
            </a:r>
          </a:p>
          <a:p>
            <a:pPr marL="285750" indent="-285750">
              <a:spcBef>
                <a:spcPts val="100"/>
              </a:spcBef>
              <a:spcAft>
                <a:spcPts val="100"/>
              </a:spcAft>
              <a:buFont typeface="Arial" panose="020B0604020202020204" pitchFamily="34" charset="0"/>
              <a:buChar char="•"/>
            </a:pPr>
            <a:r>
              <a:rPr lang="en-GB" sz="1200" dirty="0" err="1">
                <a:effectLst/>
                <a:ea typeface="Calibri" panose="020F0502020204030204" pitchFamily="34" charset="0"/>
                <a:cs typeface="Times New Roman" panose="02020603050405020304" pitchFamily="18" charset="0"/>
              </a:rPr>
              <a:t>Perumpail</a:t>
            </a:r>
            <a:r>
              <a:rPr lang="en-GB" sz="1200" dirty="0">
                <a:effectLst/>
                <a:ea typeface="Calibri" panose="020F0502020204030204" pitchFamily="34" charset="0"/>
                <a:cs typeface="Times New Roman" panose="02020603050405020304" pitchFamily="18" charset="0"/>
              </a:rPr>
              <a:t> BJ, et al. </a:t>
            </a:r>
            <a:r>
              <a:rPr lang="en-GB" sz="1200" i="1" dirty="0">
                <a:effectLst/>
                <a:ea typeface="Calibri" panose="020F0502020204030204" pitchFamily="34" charset="0"/>
                <a:cs typeface="Times New Roman" panose="02020603050405020304" pitchFamily="18" charset="0"/>
              </a:rPr>
              <a:t>Diseases</a:t>
            </a:r>
            <a:r>
              <a:rPr lang="en-GB" sz="1200" dirty="0">
                <a:effectLst/>
                <a:ea typeface="Calibri" panose="020F0502020204030204" pitchFamily="34" charset="0"/>
                <a:cs typeface="Times New Roman" panose="02020603050405020304" pitchFamily="18" charset="0"/>
              </a:rPr>
              <a:t>. 2018;6:86.</a:t>
            </a:r>
          </a:p>
          <a:p>
            <a:pPr marL="285750" indent="-285750">
              <a:spcBef>
                <a:spcPts val="100"/>
              </a:spcBef>
              <a:spcAft>
                <a:spcPts val="100"/>
              </a:spcAft>
              <a:buFont typeface="Arial" panose="020B0604020202020204" pitchFamily="34" charset="0"/>
              <a:buChar char="•"/>
            </a:pPr>
            <a:r>
              <a:rPr lang="en-GB" sz="1200" dirty="0">
                <a:effectLst/>
                <a:ea typeface="Calibri" panose="020F0502020204030204" pitchFamily="34" charset="0"/>
                <a:cs typeface="Times New Roman" panose="02020603050405020304" pitchFamily="18" charset="0"/>
              </a:rPr>
              <a:t>Tak YJ, et al. </a:t>
            </a:r>
            <a:r>
              <a:rPr lang="en-GB" sz="1200" i="1" dirty="0">
                <a:effectLst/>
                <a:ea typeface="Calibri" panose="020F0502020204030204" pitchFamily="34" charset="0"/>
                <a:cs typeface="Times New Roman" panose="02020603050405020304" pitchFamily="18" charset="0"/>
              </a:rPr>
              <a:t>Curr </a:t>
            </a:r>
            <a:r>
              <a:rPr lang="en-GB" sz="1200" i="1" dirty="0" err="1">
                <a:effectLst/>
                <a:ea typeface="Calibri" panose="020F0502020204030204" pitchFamily="34" charset="0"/>
                <a:cs typeface="Times New Roman" panose="02020603050405020304" pitchFamily="18" charset="0"/>
              </a:rPr>
              <a:t>Obes</a:t>
            </a:r>
            <a:r>
              <a:rPr lang="en-GB" sz="1200" i="1" dirty="0">
                <a:effectLst/>
                <a:ea typeface="Calibri" panose="020F0502020204030204" pitchFamily="34" charset="0"/>
                <a:cs typeface="Times New Roman" panose="02020603050405020304" pitchFamily="18" charset="0"/>
              </a:rPr>
              <a:t> Rep</a:t>
            </a:r>
            <a:r>
              <a:rPr lang="en-GB" sz="1200" dirty="0">
                <a:effectLst/>
                <a:ea typeface="Calibri" panose="020F0502020204030204" pitchFamily="34" charset="0"/>
                <a:cs typeface="Times New Roman" panose="02020603050405020304" pitchFamily="18" charset="0"/>
              </a:rPr>
              <a:t>. 2021;10:14–30.</a:t>
            </a:r>
          </a:p>
          <a:p>
            <a:pPr marL="285750" indent="-285750">
              <a:buFont typeface="Arial" panose="020B0604020202020204" pitchFamily="34" charset="0"/>
              <a:buChar char="•"/>
            </a:pPr>
            <a:endParaRPr lang="en-GB" sz="1200" dirty="0">
              <a:effectLst/>
              <a:ea typeface="Calibri" panose="020F0502020204030204" pitchFamily="34" charset="0"/>
              <a:cs typeface="Times New Roman" panose="02020603050405020304" pitchFamily="18" charset="0"/>
            </a:endParaRPr>
          </a:p>
          <a:p>
            <a:pPr>
              <a:spcAft>
                <a:spcPts val="600"/>
              </a:spcAft>
            </a:pPr>
            <a:r>
              <a:rPr lang="en-IN" sz="1200" dirty="0">
                <a:solidFill>
                  <a:srgbClr val="7A00E6"/>
                </a:solidFill>
              </a:rPr>
              <a:t>Metabolic Comorbidities Unmasked: Redefining MASLD/MASH Impact </a:t>
            </a:r>
            <a:br>
              <a:rPr lang="en-IN" sz="1200" dirty="0">
                <a:solidFill>
                  <a:srgbClr val="7A00E6"/>
                </a:solidFill>
              </a:rPr>
            </a:br>
            <a:r>
              <a:rPr lang="en-IN" sz="1200" dirty="0">
                <a:solidFill>
                  <a:srgbClr val="7A00E6"/>
                </a:solidFill>
              </a:rPr>
              <a:t>(</a:t>
            </a:r>
            <a:r>
              <a:rPr lang="en-IN" sz="1200" b="0" dirty="0">
                <a:solidFill>
                  <a:srgbClr val="7A00E6"/>
                </a:solidFill>
              </a:rPr>
              <a:t>Prof. Marek Hartleb)</a:t>
            </a:r>
            <a:endParaRPr lang="en-GB" sz="1200" dirty="0">
              <a:solidFill>
                <a:srgbClr val="7A00E6"/>
              </a:solidFill>
              <a:effectLst/>
              <a:ea typeface="Calibri" panose="020F0502020204030204" pitchFamily="34" charset="0"/>
              <a:cs typeface="Times New Roman" panose="02020603050405020304" pitchFamily="18" charset="0"/>
            </a:endParaRPr>
          </a:p>
          <a:p>
            <a:pPr marL="285750" indent="-285750">
              <a:spcBef>
                <a:spcPts val="100"/>
              </a:spcBef>
              <a:spcAft>
                <a:spcPts val="100"/>
              </a:spcAft>
              <a:buFont typeface="Arial" panose="020B0604020202020204" pitchFamily="34" charset="0"/>
              <a:buChar char="•"/>
            </a:pPr>
            <a:r>
              <a:rPr lang="en-GB" sz="1200" dirty="0">
                <a:effectLst/>
                <a:ea typeface="Calibri" panose="020F0502020204030204" pitchFamily="34" charset="0"/>
                <a:cs typeface="Times New Roman" panose="02020603050405020304" pitchFamily="18" charset="0"/>
              </a:rPr>
              <a:t>AASLD. Available at </a:t>
            </a:r>
            <a:r>
              <a:rPr lang="en-GB" sz="1200" dirty="0">
                <a:effectLst/>
                <a:ea typeface="Calibri" panose="020F0502020204030204" pitchFamily="34" charset="0"/>
                <a:cs typeface="Times New Roman" panose="02020603050405020304" pitchFamily="18" charset="0"/>
                <a:hlinkClick r:id="rId4"/>
              </a:rPr>
              <a:t>https://www.aasld.org/new-masld-nomenclature</a:t>
            </a:r>
            <a:r>
              <a:rPr lang="en-GB" sz="1200" dirty="0">
                <a:ea typeface="Calibri" panose="020F0502020204030204" pitchFamily="34" charset="0"/>
                <a:cs typeface="Times New Roman" panose="02020603050405020304" pitchFamily="18" charset="0"/>
              </a:rPr>
              <a:t>.</a:t>
            </a:r>
            <a:endParaRPr lang="en-GB" sz="1200" dirty="0">
              <a:effectLst/>
              <a:ea typeface="Calibri" panose="020F0502020204030204" pitchFamily="34" charset="0"/>
              <a:cs typeface="Times New Roman" panose="02020603050405020304" pitchFamily="18" charset="0"/>
            </a:endParaRPr>
          </a:p>
          <a:p>
            <a:pPr marL="285750" indent="-285750">
              <a:spcBef>
                <a:spcPts val="100"/>
              </a:spcBef>
              <a:spcAft>
                <a:spcPts val="100"/>
              </a:spcAft>
              <a:buFont typeface="Arial" panose="020B0604020202020204" pitchFamily="34" charset="0"/>
              <a:buChar char="•"/>
            </a:pPr>
            <a:r>
              <a:rPr lang="en-US" sz="1200" dirty="0">
                <a:ea typeface="Verdana" panose="020B0604030504040204" pitchFamily="34" charset="0"/>
              </a:rPr>
              <a:t>Budd J, et al. </a:t>
            </a:r>
            <a:r>
              <a:rPr lang="en-US" sz="1200" i="1" dirty="0">
                <a:ea typeface="Verdana" panose="020B0604030504040204" pitchFamily="34" charset="0"/>
              </a:rPr>
              <a:t>Current Diabetes Reports.</a:t>
            </a:r>
            <a:r>
              <a:rPr lang="en-US" sz="1200" dirty="0">
                <a:ea typeface="Verdana" panose="020B0604030504040204" pitchFamily="34" charset="0"/>
              </a:rPr>
              <a:t> 2020;20:59</a:t>
            </a:r>
            <a:r>
              <a:rPr lang="en-IN" sz="1200" dirty="0">
                <a:ea typeface="Verdana" panose="020B0604030504040204" pitchFamily="34" charset="0"/>
              </a:rPr>
              <a:t>.</a:t>
            </a:r>
            <a:endParaRPr lang="en-IN" sz="1200" b="0" i="0" dirty="0">
              <a:effectLst/>
            </a:endParaRPr>
          </a:p>
          <a:p>
            <a:pPr marL="285750" indent="-285750">
              <a:spcBef>
                <a:spcPts val="100"/>
              </a:spcBef>
              <a:spcAft>
                <a:spcPts val="100"/>
              </a:spcAft>
              <a:buFont typeface="Arial" panose="020B0604020202020204" pitchFamily="34" charset="0"/>
              <a:buChar char="•"/>
            </a:pPr>
            <a:r>
              <a:rPr lang="en-IN" sz="1200" dirty="0">
                <a:effectLst/>
                <a:ea typeface="Calibri" panose="020F0502020204030204" pitchFamily="34" charset="0"/>
                <a:cs typeface="Times New Roman" panose="02020603050405020304" pitchFamily="18" charset="0"/>
              </a:rPr>
              <a:t>EASL</a:t>
            </a:r>
            <a:r>
              <a:rPr lang="en-IN" sz="1200" baseline="30000" dirty="0">
                <a:effectLst/>
                <a:ea typeface="Calibri" panose="020F0502020204030204" pitchFamily="34" charset="0"/>
                <a:cs typeface="Times New Roman" panose="02020603050405020304" pitchFamily="18" charset="0"/>
              </a:rPr>
              <a:t>TM</a:t>
            </a:r>
            <a:r>
              <a:rPr lang="en-IN" sz="1200" dirty="0">
                <a:effectLst/>
                <a:ea typeface="Calibri" panose="020F0502020204030204" pitchFamily="34" charset="0"/>
                <a:cs typeface="Times New Roman" panose="02020603050405020304" pitchFamily="18" charset="0"/>
              </a:rPr>
              <a:t> The home of hepatology. Available at </a:t>
            </a:r>
            <a:r>
              <a:rPr lang="en-IN" sz="1200" dirty="0">
                <a:effectLst/>
                <a:ea typeface="Calibri" panose="020F0502020204030204" pitchFamily="34" charset="0"/>
                <a:cs typeface="Times New Roman" panose="02020603050405020304" pitchFamily="18" charset="0"/>
                <a:hlinkClick r:id="rId5"/>
              </a:rPr>
              <a:t>https://easl.eu/news/new_fatty_liver_disease_nomenclature-2</a:t>
            </a:r>
            <a:r>
              <a:rPr lang="en-IN" sz="1200" dirty="0">
                <a:effectLst/>
                <a:ea typeface="Calibri" panose="020F0502020204030204" pitchFamily="34" charset="0"/>
                <a:cs typeface="Times New Roman" panose="02020603050405020304" pitchFamily="18" charset="0"/>
              </a:rPr>
              <a:t>.</a:t>
            </a:r>
            <a:endParaRPr lang="en-GB" sz="1200" dirty="0">
              <a:effectLst/>
              <a:ea typeface="Calibri" panose="020F0502020204030204" pitchFamily="34" charset="0"/>
              <a:cs typeface="Times New Roman" panose="02020603050405020304" pitchFamily="18" charset="0"/>
            </a:endParaRPr>
          </a:p>
          <a:p>
            <a:pPr marL="285750" indent="-285750">
              <a:spcBef>
                <a:spcPts val="100"/>
              </a:spcBef>
              <a:spcAft>
                <a:spcPts val="100"/>
              </a:spcAft>
              <a:buFont typeface="Arial" panose="020B0604020202020204" pitchFamily="34" charset="0"/>
              <a:buChar char="•"/>
            </a:pPr>
            <a:r>
              <a:rPr lang="en-US" sz="1200" dirty="0" err="1">
                <a:ea typeface="Verdana" panose="020B0604030504040204" pitchFamily="34" charset="0"/>
              </a:rPr>
              <a:t>Lomonaco</a:t>
            </a:r>
            <a:r>
              <a:rPr lang="en-US" sz="1200" dirty="0">
                <a:ea typeface="Verdana" panose="020B0604030504040204" pitchFamily="34" charset="0"/>
              </a:rPr>
              <a:t> R, et al. </a:t>
            </a:r>
            <a:r>
              <a:rPr lang="en-US" sz="1200" i="1" dirty="0" err="1">
                <a:ea typeface="Verdana" panose="020B0604030504040204" pitchFamily="34" charset="0"/>
              </a:rPr>
              <a:t>Ther</a:t>
            </a:r>
            <a:r>
              <a:rPr lang="en-US" sz="1200" i="1" dirty="0">
                <a:ea typeface="Verdana" panose="020B0604030504040204" pitchFamily="34" charset="0"/>
              </a:rPr>
              <a:t> Adv </a:t>
            </a:r>
            <a:r>
              <a:rPr lang="en-US" sz="1200" i="1" dirty="0" err="1">
                <a:ea typeface="Verdana" panose="020B0604030504040204" pitchFamily="34" charset="0"/>
              </a:rPr>
              <a:t>Metab</a:t>
            </a:r>
            <a:r>
              <a:rPr lang="en-US" sz="1200" dirty="0">
                <a:ea typeface="Verdana" panose="020B0604030504040204" pitchFamily="34" charset="0"/>
              </a:rPr>
              <a:t>. 2011;2:211-225.</a:t>
            </a:r>
          </a:p>
          <a:p>
            <a:pPr marL="285750" indent="-285750">
              <a:spcBef>
                <a:spcPts val="100"/>
              </a:spcBef>
              <a:spcAft>
                <a:spcPts val="100"/>
              </a:spcAft>
              <a:buFont typeface="Arial" panose="020B0604020202020204" pitchFamily="34" charset="0"/>
              <a:buChar char="•"/>
            </a:pPr>
            <a:r>
              <a:rPr lang="nl-NL" sz="1200" dirty="0">
                <a:ea typeface="Verdana" panose="020B0604030504040204" pitchFamily="34" charset="0"/>
              </a:rPr>
              <a:t>Maev IV, et al. </a:t>
            </a:r>
            <a:r>
              <a:rPr lang="nl-NL" sz="1200" i="1" dirty="0">
                <a:ea typeface="Verdana" panose="020B0604030504040204" pitchFamily="34" charset="0"/>
              </a:rPr>
              <a:t>BMJ Open Gastroenterol</a:t>
            </a:r>
            <a:r>
              <a:rPr lang="nl-NL" sz="1200" dirty="0">
                <a:ea typeface="Verdana" panose="020B0604030504040204" pitchFamily="34" charset="0"/>
              </a:rPr>
              <a:t> 2020;7(1):e000368.</a:t>
            </a:r>
            <a:endParaRPr lang="en-US" sz="1200" dirty="0">
              <a:effectLst/>
              <a:ea typeface="Calibri" panose="020F0502020204030204" pitchFamily="34" charset="0"/>
              <a:cs typeface="Times New Roman" panose="02020603050405020304" pitchFamily="18" charset="0"/>
            </a:endParaRPr>
          </a:p>
          <a:p>
            <a:pPr marL="285750" indent="-285750">
              <a:spcBef>
                <a:spcPts val="100"/>
              </a:spcBef>
              <a:spcAft>
                <a:spcPts val="100"/>
              </a:spcAft>
              <a:buFont typeface="Arial" panose="020B0604020202020204" pitchFamily="34" charset="0"/>
              <a:buChar char="•"/>
            </a:pPr>
            <a:r>
              <a:rPr lang="en-US" sz="1200" dirty="0" err="1">
                <a:ea typeface="Verdana" panose="020B0604030504040204" pitchFamily="34" charset="0"/>
              </a:rPr>
              <a:t>Manikat</a:t>
            </a:r>
            <a:r>
              <a:rPr lang="en-US" sz="1200" dirty="0">
                <a:ea typeface="Verdana" panose="020B0604030504040204" pitchFamily="34" charset="0"/>
              </a:rPr>
              <a:t> R and Nguyen MH. </a:t>
            </a:r>
            <a:r>
              <a:rPr lang="en-US" sz="1200" i="1" dirty="0">
                <a:ea typeface="Verdana" panose="020B0604030504040204" pitchFamily="34" charset="0"/>
              </a:rPr>
              <a:t>Clin Mol Hepatol.</a:t>
            </a:r>
            <a:r>
              <a:rPr lang="en-US" sz="1200" dirty="0">
                <a:ea typeface="Verdana" panose="020B0604030504040204" pitchFamily="34" charset="0"/>
              </a:rPr>
              <a:t> 2023;29(Suppl):s86–s102.</a:t>
            </a:r>
            <a:endParaRPr lang="nl-NL" sz="1200" dirty="0">
              <a:effectLst/>
              <a:ea typeface="Calibri" panose="020F0502020204030204" pitchFamily="34" charset="0"/>
              <a:cs typeface="Times New Roman" panose="02020603050405020304" pitchFamily="18" charset="0"/>
            </a:endParaRPr>
          </a:p>
          <a:p>
            <a:pPr marL="285750" indent="-285750">
              <a:spcBef>
                <a:spcPts val="100"/>
              </a:spcBef>
              <a:spcAft>
                <a:spcPts val="100"/>
              </a:spcAft>
              <a:buFont typeface="Arial" panose="020B0604020202020204" pitchFamily="34" charset="0"/>
              <a:buChar char="•"/>
            </a:pPr>
            <a:r>
              <a:rPr lang="da-DK" sz="1200" dirty="0"/>
              <a:t>Simon TG, et al. </a:t>
            </a:r>
            <a:r>
              <a:rPr lang="da-DK" sz="1200" i="1" dirty="0"/>
              <a:t>Gut.</a:t>
            </a:r>
            <a:r>
              <a:rPr lang="da-DK" sz="1200" dirty="0"/>
              <a:t> 2021;70:1375-1382</a:t>
            </a:r>
            <a:r>
              <a:rPr lang="en-IN" sz="1200" dirty="0"/>
              <a:t> </a:t>
            </a:r>
          </a:p>
        </p:txBody>
      </p:sp>
    </p:spTree>
    <p:extLst>
      <p:ext uri="{BB962C8B-B14F-4D97-AF65-F5344CB8AC3E}">
        <p14:creationId xmlns:p14="http://schemas.microsoft.com/office/powerpoint/2010/main" val="14274765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aphic 18">
            <a:extLst>
              <a:ext uri="{FF2B5EF4-FFF2-40B4-BE49-F238E27FC236}">
                <a16:creationId xmlns:a16="http://schemas.microsoft.com/office/drawing/2014/main" id="{7C017549-A31D-E049-3381-20496D752C05}"/>
              </a:ext>
            </a:extLst>
          </p:cNvPr>
          <p:cNvGrpSpPr/>
          <p:nvPr/>
        </p:nvGrpSpPr>
        <p:grpSpPr>
          <a:xfrm>
            <a:off x="2899648" y="9905417"/>
            <a:ext cx="1761739" cy="452577"/>
            <a:chOff x="2899648" y="9905417"/>
            <a:chExt cx="1761739" cy="452577"/>
          </a:xfrm>
          <a:solidFill>
            <a:schemeClr val="tx1"/>
          </a:solidFill>
        </p:grpSpPr>
        <p:sp>
          <p:nvSpPr>
            <p:cNvPr id="4" name="Freeform: Shape 3">
              <a:extLst>
                <a:ext uri="{FF2B5EF4-FFF2-40B4-BE49-F238E27FC236}">
                  <a16:creationId xmlns:a16="http://schemas.microsoft.com/office/drawing/2014/main" id="{71D344A3-50CA-975E-CABA-4EA63D5F5F25}"/>
                </a:ext>
              </a:extLst>
            </p:cNvPr>
            <p:cNvSpPr/>
            <p:nvPr/>
          </p:nvSpPr>
          <p:spPr>
            <a:xfrm>
              <a:off x="3235879" y="10026527"/>
              <a:ext cx="305296" cy="331436"/>
            </a:xfrm>
            <a:custGeom>
              <a:avLst/>
              <a:gdLst>
                <a:gd name="connsiteX0" fmla="*/ 289365 w 305296"/>
                <a:gd name="connsiteY0" fmla="*/ 23572 h 331436"/>
                <a:gd name="connsiteX1" fmla="*/ 163800 w 305296"/>
                <a:gd name="connsiteY1" fmla="*/ 0 h 331436"/>
                <a:gd name="connsiteX2" fmla="*/ 0 w 305296"/>
                <a:gd name="connsiteY2" fmla="*/ 165718 h 331436"/>
                <a:gd name="connsiteX3" fmla="*/ 162532 w 305296"/>
                <a:gd name="connsiteY3" fmla="*/ 331436 h 331436"/>
                <a:gd name="connsiteX4" fmla="*/ 289365 w 305296"/>
                <a:gd name="connsiteY4" fmla="*/ 305946 h 331436"/>
                <a:gd name="connsiteX5" fmla="*/ 305296 w 305296"/>
                <a:gd name="connsiteY5" fmla="*/ 280455 h 331436"/>
                <a:gd name="connsiteX6" fmla="*/ 305296 w 305296"/>
                <a:gd name="connsiteY6" fmla="*/ 49063 h 331436"/>
                <a:gd name="connsiteX7" fmla="*/ 289365 w 305296"/>
                <a:gd name="connsiteY7" fmla="*/ 23572 h 331436"/>
                <a:gd name="connsiteX8" fmla="*/ 222422 w 305296"/>
                <a:gd name="connsiteY8" fmla="*/ 232011 h 331436"/>
                <a:gd name="connsiteX9" fmla="*/ 206490 w 305296"/>
                <a:gd name="connsiteY9" fmla="*/ 249211 h 331436"/>
                <a:gd name="connsiteX10" fmla="*/ 163150 w 305296"/>
                <a:gd name="connsiteY10" fmla="*/ 254934 h 331436"/>
                <a:gd name="connsiteX11" fmla="*/ 84112 w 305296"/>
                <a:gd name="connsiteY11" fmla="*/ 165687 h 331436"/>
                <a:gd name="connsiteX12" fmla="*/ 163150 w 305296"/>
                <a:gd name="connsiteY12" fmla="*/ 76440 h 331436"/>
                <a:gd name="connsiteX13" fmla="*/ 206490 w 305296"/>
                <a:gd name="connsiteY13" fmla="*/ 82163 h 331436"/>
                <a:gd name="connsiteX14" fmla="*/ 222422 w 305296"/>
                <a:gd name="connsiteY14" fmla="*/ 99363 h 331436"/>
                <a:gd name="connsiteX15" fmla="*/ 222422 w 305296"/>
                <a:gd name="connsiteY15" fmla="*/ 232011 h 331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05296" h="331436">
                  <a:moveTo>
                    <a:pt x="289365" y="23572"/>
                  </a:moveTo>
                  <a:cubicBezTo>
                    <a:pt x="247293" y="7641"/>
                    <a:pt x="207789" y="0"/>
                    <a:pt x="163800" y="0"/>
                  </a:cubicBezTo>
                  <a:cubicBezTo>
                    <a:pt x="67562" y="0"/>
                    <a:pt x="0" y="64375"/>
                    <a:pt x="0" y="165718"/>
                  </a:cubicBezTo>
                  <a:cubicBezTo>
                    <a:pt x="0" y="268329"/>
                    <a:pt x="58652" y="331436"/>
                    <a:pt x="162532" y="331436"/>
                  </a:cubicBezTo>
                  <a:cubicBezTo>
                    <a:pt x="204603" y="331436"/>
                    <a:pt x="245406" y="324414"/>
                    <a:pt x="289365" y="305946"/>
                  </a:cubicBezTo>
                  <a:cubicBezTo>
                    <a:pt x="299573" y="301491"/>
                    <a:pt x="305296" y="294469"/>
                    <a:pt x="305296" y="280455"/>
                  </a:cubicBezTo>
                  <a:lnTo>
                    <a:pt x="305296" y="49063"/>
                  </a:lnTo>
                  <a:cubicBezTo>
                    <a:pt x="305296" y="34400"/>
                    <a:pt x="299542" y="27408"/>
                    <a:pt x="289365" y="23572"/>
                  </a:cubicBezTo>
                  <a:close/>
                  <a:moveTo>
                    <a:pt x="222422" y="232011"/>
                  </a:moveTo>
                  <a:cubicBezTo>
                    <a:pt x="222422" y="241570"/>
                    <a:pt x="217317" y="246025"/>
                    <a:pt x="206490" y="249211"/>
                  </a:cubicBezTo>
                  <a:cubicBezTo>
                    <a:pt x="192477" y="253047"/>
                    <a:pt x="180350" y="254934"/>
                    <a:pt x="163150" y="254934"/>
                  </a:cubicBezTo>
                  <a:cubicBezTo>
                    <a:pt x="122347" y="254934"/>
                    <a:pt x="84112" y="230712"/>
                    <a:pt x="84112" y="165687"/>
                  </a:cubicBezTo>
                  <a:cubicBezTo>
                    <a:pt x="84112" y="100662"/>
                    <a:pt x="122347" y="76440"/>
                    <a:pt x="163150" y="76440"/>
                  </a:cubicBezTo>
                  <a:cubicBezTo>
                    <a:pt x="180350" y="76440"/>
                    <a:pt x="192477" y="78358"/>
                    <a:pt x="206490" y="82163"/>
                  </a:cubicBezTo>
                  <a:cubicBezTo>
                    <a:pt x="217317" y="85349"/>
                    <a:pt x="222422" y="89804"/>
                    <a:pt x="222422" y="99363"/>
                  </a:cubicBezTo>
                  <a:lnTo>
                    <a:pt x="222422" y="232011"/>
                  </a:lnTo>
                  <a:close/>
                </a:path>
              </a:pathLst>
            </a:custGeom>
            <a:solidFill>
              <a:schemeClr val="tx1"/>
            </a:solidFill>
            <a:ln w="3082" cap="flat">
              <a:noFill/>
              <a:prstDash val="solid"/>
              <a:miter/>
            </a:ln>
          </p:spPr>
          <p:txBody>
            <a:bodyPr rtlCol="0" anchor="ctr"/>
            <a:lstStyle/>
            <a:p>
              <a:endParaRPr lang="en-US"/>
            </a:p>
          </p:txBody>
        </p:sp>
        <p:sp>
          <p:nvSpPr>
            <p:cNvPr id="5" name="Freeform: Shape 4">
              <a:extLst>
                <a:ext uri="{FF2B5EF4-FFF2-40B4-BE49-F238E27FC236}">
                  <a16:creationId xmlns:a16="http://schemas.microsoft.com/office/drawing/2014/main" id="{9039B471-850B-0D1C-E07C-E1A4BC35DBAA}"/>
                </a:ext>
              </a:extLst>
            </p:cNvPr>
            <p:cNvSpPr/>
            <p:nvPr/>
          </p:nvSpPr>
          <p:spPr>
            <a:xfrm>
              <a:off x="2904412" y="10023991"/>
              <a:ext cx="289364" cy="327600"/>
            </a:xfrm>
            <a:custGeom>
              <a:avLst/>
              <a:gdLst>
                <a:gd name="connsiteX0" fmla="*/ 84143 w 289364"/>
                <a:gd name="connsiteY0" fmla="*/ 108984 h 327600"/>
                <a:gd name="connsiteX1" fmla="*/ 137691 w 289364"/>
                <a:gd name="connsiteY1" fmla="*/ 77121 h 327600"/>
                <a:gd name="connsiteX2" fmla="*/ 233929 w 289364"/>
                <a:gd name="connsiteY2" fmla="*/ 105797 h 327600"/>
                <a:gd name="connsiteX3" fmla="*/ 243488 w 289364"/>
                <a:gd name="connsiteY3" fmla="*/ 108334 h 327600"/>
                <a:gd name="connsiteX4" fmla="*/ 257502 w 289364"/>
                <a:gd name="connsiteY4" fmla="*/ 99425 h 327600"/>
                <a:gd name="connsiteX5" fmla="*/ 277269 w 289364"/>
                <a:gd name="connsiteY5" fmla="*/ 57353 h 327600"/>
                <a:gd name="connsiteX6" fmla="*/ 279806 w 289364"/>
                <a:gd name="connsiteY6" fmla="*/ 46526 h 327600"/>
                <a:gd name="connsiteX7" fmla="*/ 272165 w 289364"/>
                <a:gd name="connsiteY7" fmla="*/ 33781 h 327600"/>
                <a:gd name="connsiteX8" fmla="*/ 140228 w 289364"/>
                <a:gd name="connsiteY8" fmla="*/ 0 h 327600"/>
                <a:gd name="connsiteX9" fmla="*/ 0 w 289364"/>
                <a:gd name="connsiteY9" fmla="*/ 114737 h 327600"/>
                <a:gd name="connsiteX10" fmla="*/ 205253 w 289364"/>
                <a:gd name="connsiteY10" fmla="*/ 291283 h 327600"/>
                <a:gd name="connsiteX11" fmla="*/ 201417 w 289364"/>
                <a:gd name="connsiteY11" fmla="*/ 314855 h 327600"/>
                <a:gd name="connsiteX12" fmla="*/ 200767 w 289364"/>
                <a:gd name="connsiteY12" fmla="*/ 318691 h 327600"/>
                <a:gd name="connsiteX13" fmla="*/ 210326 w 289364"/>
                <a:gd name="connsiteY13" fmla="*/ 327600 h 327600"/>
                <a:gd name="connsiteX14" fmla="*/ 267679 w 289364"/>
                <a:gd name="connsiteY14" fmla="*/ 327600 h 327600"/>
                <a:gd name="connsiteX15" fmla="*/ 284260 w 289364"/>
                <a:gd name="connsiteY15" fmla="*/ 314855 h 327600"/>
                <a:gd name="connsiteX16" fmla="*/ 289365 w 289364"/>
                <a:gd name="connsiteY16" fmla="*/ 278538 h 327600"/>
                <a:gd name="connsiteX17" fmla="*/ 84143 w 289364"/>
                <a:gd name="connsiteY17" fmla="*/ 108984 h 32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89364" h="327600">
                  <a:moveTo>
                    <a:pt x="84143" y="108984"/>
                  </a:moveTo>
                  <a:cubicBezTo>
                    <a:pt x="84143" y="89464"/>
                    <a:pt x="103910" y="77121"/>
                    <a:pt x="137691" y="77121"/>
                  </a:cubicBezTo>
                  <a:cubicBezTo>
                    <a:pt x="170204" y="77121"/>
                    <a:pt x="201417" y="87948"/>
                    <a:pt x="233929" y="105797"/>
                  </a:cubicBezTo>
                  <a:cubicBezTo>
                    <a:pt x="237116" y="107715"/>
                    <a:pt x="240302" y="108334"/>
                    <a:pt x="243488" y="108334"/>
                  </a:cubicBezTo>
                  <a:cubicBezTo>
                    <a:pt x="249211" y="108334"/>
                    <a:pt x="254687" y="104684"/>
                    <a:pt x="257502" y="99425"/>
                  </a:cubicBezTo>
                  <a:lnTo>
                    <a:pt x="277269" y="57353"/>
                  </a:lnTo>
                  <a:cubicBezTo>
                    <a:pt x="279094" y="53425"/>
                    <a:pt x="279806" y="49712"/>
                    <a:pt x="279806" y="46526"/>
                  </a:cubicBezTo>
                  <a:cubicBezTo>
                    <a:pt x="279806" y="41422"/>
                    <a:pt x="277145" y="36689"/>
                    <a:pt x="272165" y="33781"/>
                  </a:cubicBezTo>
                  <a:cubicBezTo>
                    <a:pt x="232661" y="10827"/>
                    <a:pt x="185485" y="0"/>
                    <a:pt x="140228" y="0"/>
                  </a:cubicBezTo>
                  <a:cubicBezTo>
                    <a:pt x="54817" y="0"/>
                    <a:pt x="0" y="45907"/>
                    <a:pt x="0" y="114737"/>
                  </a:cubicBezTo>
                  <a:cubicBezTo>
                    <a:pt x="0" y="249861"/>
                    <a:pt x="205253" y="197550"/>
                    <a:pt x="205253" y="291283"/>
                  </a:cubicBezTo>
                  <a:cubicBezTo>
                    <a:pt x="205253" y="300842"/>
                    <a:pt x="203984" y="306565"/>
                    <a:pt x="201417" y="314855"/>
                  </a:cubicBezTo>
                  <a:cubicBezTo>
                    <a:pt x="201046" y="316092"/>
                    <a:pt x="200767" y="317392"/>
                    <a:pt x="200767" y="318691"/>
                  </a:cubicBezTo>
                  <a:cubicBezTo>
                    <a:pt x="200767" y="323795"/>
                    <a:pt x="203953" y="327600"/>
                    <a:pt x="210326" y="327600"/>
                  </a:cubicBezTo>
                  <a:lnTo>
                    <a:pt x="267679" y="327600"/>
                  </a:lnTo>
                  <a:cubicBezTo>
                    <a:pt x="277238" y="327600"/>
                    <a:pt x="281074" y="324414"/>
                    <a:pt x="284260" y="314855"/>
                  </a:cubicBezTo>
                  <a:cubicBezTo>
                    <a:pt x="288096" y="304028"/>
                    <a:pt x="289365" y="289365"/>
                    <a:pt x="289365" y="278538"/>
                  </a:cubicBezTo>
                  <a:cubicBezTo>
                    <a:pt x="289365" y="133824"/>
                    <a:pt x="84143" y="168657"/>
                    <a:pt x="84143" y="108984"/>
                  </a:cubicBezTo>
                  <a:close/>
                </a:path>
              </a:pathLst>
            </a:custGeom>
            <a:solidFill>
              <a:schemeClr val="tx1"/>
            </a:solidFill>
            <a:ln w="3082"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2D06520A-C49B-C8EC-4784-5D1CB86C76EF}"/>
                </a:ext>
              </a:extLst>
            </p:cNvPr>
            <p:cNvSpPr/>
            <p:nvPr/>
          </p:nvSpPr>
          <p:spPr>
            <a:xfrm>
              <a:off x="3618945" y="10026527"/>
              <a:ext cx="290014" cy="325063"/>
            </a:xfrm>
            <a:custGeom>
              <a:avLst/>
              <a:gdLst>
                <a:gd name="connsiteX0" fmla="*/ 144033 w 290014"/>
                <a:gd name="connsiteY0" fmla="*/ 0 h 325063"/>
                <a:gd name="connsiteX1" fmla="*/ 15932 w 290014"/>
                <a:gd name="connsiteY1" fmla="*/ 22954 h 325063"/>
                <a:gd name="connsiteX2" fmla="*/ 0 w 290014"/>
                <a:gd name="connsiteY2" fmla="*/ 48444 h 325063"/>
                <a:gd name="connsiteX3" fmla="*/ 0 w 290014"/>
                <a:gd name="connsiteY3" fmla="*/ 312318 h 325063"/>
                <a:gd name="connsiteX4" fmla="*/ 12745 w 290014"/>
                <a:gd name="connsiteY4" fmla="*/ 325064 h 325063"/>
                <a:gd name="connsiteX5" fmla="*/ 70098 w 290014"/>
                <a:gd name="connsiteY5" fmla="*/ 325064 h 325063"/>
                <a:gd name="connsiteX6" fmla="*/ 82844 w 290014"/>
                <a:gd name="connsiteY6" fmla="*/ 312318 h 325063"/>
                <a:gd name="connsiteX7" fmla="*/ 82844 w 290014"/>
                <a:gd name="connsiteY7" fmla="*/ 98156 h 325063"/>
                <a:gd name="connsiteX8" fmla="*/ 98156 w 290014"/>
                <a:gd name="connsiteY8" fmla="*/ 81575 h 325063"/>
                <a:gd name="connsiteX9" fmla="*/ 145332 w 290014"/>
                <a:gd name="connsiteY9" fmla="*/ 76471 h 325063"/>
                <a:gd name="connsiteX10" fmla="*/ 207171 w 290014"/>
                <a:gd name="connsiteY10" fmla="*/ 130638 h 325063"/>
                <a:gd name="connsiteX11" fmla="*/ 207171 w 290014"/>
                <a:gd name="connsiteY11" fmla="*/ 312287 h 325063"/>
                <a:gd name="connsiteX12" fmla="*/ 219916 w 290014"/>
                <a:gd name="connsiteY12" fmla="*/ 325033 h 325063"/>
                <a:gd name="connsiteX13" fmla="*/ 277269 w 290014"/>
                <a:gd name="connsiteY13" fmla="*/ 325033 h 325063"/>
                <a:gd name="connsiteX14" fmla="*/ 290014 w 290014"/>
                <a:gd name="connsiteY14" fmla="*/ 312287 h 325063"/>
                <a:gd name="connsiteX15" fmla="*/ 290014 w 290014"/>
                <a:gd name="connsiteY15" fmla="*/ 119811 h 325063"/>
                <a:gd name="connsiteX16" fmla="*/ 144033 w 290014"/>
                <a:gd name="connsiteY16" fmla="*/ 0 h 3250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90014" h="325063">
                  <a:moveTo>
                    <a:pt x="144033" y="0"/>
                  </a:moveTo>
                  <a:cubicBezTo>
                    <a:pt x="106416" y="0"/>
                    <a:pt x="62457" y="6373"/>
                    <a:pt x="15932" y="22954"/>
                  </a:cubicBezTo>
                  <a:cubicBezTo>
                    <a:pt x="7022" y="26140"/>
                    <a:pt x="0" y="33781"/>
                    <a:pt x="0" y="48444"/>
                  </a:cubicBezTo>
                  <a:lnTo>
                    <a:pt x="0" y="312318"/>
                  </a:lnTo>
                  <a:cubicBezTo>
                    <a:pt x="0" y="319959"/>
                    <a:pt x="5104" y="325064"/>
                    <a:pt x="12745" y="325064"/>
                  </a:cubicBezTo>
                  <a:lnTo>
                    <a:pt x="70098" y="325064"/>
                  </a:lnTo>
                  <a:cubicBezTo>
                    <a:pt x="77739" y="325064"/>
                    <a:pt x="82844" y="319959"/>
                    <a:pt x="82844" y="312318"/>
                  </a:cubicBezTo>
                  <a:lnTo>
                    <a:pt x="82844" y="98156"/>
                  </a:lnTo>
                  <a:cubicBezTo>
                    <a:pt x="82844" y="88597"/>
                    <a:pt x="87948" y="84143"/>
                    <a:pt x="98156" y="81575"/>
                  </a:cubicBezTo>
                  <a:cubicBezTo>
                    <a:pt x="114737" y="77739"/>
                    <a:pt x="125565" y="76471"/>
                    <a:pt x="145332" y="76471"/>
                  </a:cubicBezTo>
                  <a:cubicBezTo>
                    <a:pt x="179762" y="76471"/>
                    <a:pt x="207171" y="92402"/>
                    <a:pt x="207171" y="130638"/>
                  </a:cubicBezTo>
                  <a:lnTo>
                    <a:pt x="207171" y="312287"/>
                  </a:lnTo>
                  <a:cubicBezTo>
                    <a:pt x="207171" y="319928"/>
                    <a:pt x="212275" y="325033"/>
                    <a:pt x="219916" y="325033"/>
                  </a:cubicBezTo>
                  <a:lnTo>
                    <a:pt x="277269" y="325033"/>
                  </a:lnTo>
                  <a:cubicBezTo>
                    <a:pt x="284910" y="325033"/>
                    <a:pt x="290014" y="319928"/>
                    <a:pt x="290014" y="312287"/>
                  </a:cubicBezTo>
                  <a:lnTo>
                    <a:pt x="290014" y="119811"/>
                  </a:lnTo>
                  <a:cubicBezTo>
                    <a:pt x="289983" y="42071"/>
                    <a:pt x="242189" y="0"/>
                    <a:pt x="144033" y="0"/>
                  </a:cubicBezTo>
                  <a:close/>
                </a:path>
              </a:pathLst>
            </a:custGeom>
            <a:solidFill>
              <a:schemeClr val="tx1"/>
            </a:solidFill>
            <a:ln w="3082"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2B8BE590-B2BD-7040-C501-031F3FF5FCC0}"/>
                </a:ext>
              </a:extLst>
            </p:cNvPr>
            <p:cNvSpPr/>
            <p:nvPr/>
          </p:nvSpPr>
          <p:spPr>
            <a:xfrm>
              <a:off x="3970118" y="10026527"/>
              <a:ext cx="320608" cy="331436"/>
            </a:xfrm>
            <a:custGeom>
              <a:avLst/>
              <a:gdLst>
                <a:gd name="connsiteX0" fmla="*/ 158077 w 320608"/>
                <a:gd name="connsiteY0" fmla="*/ 0 h 331436"/>
                <a:gd name="connsiteX1" fmla="*/ 0 w 320608"/>
                <a:gd name="connsiteY1" fmla="*/ 165718 h 331436"/>
                <a:gd name="connsiteX2" fmla="*/ 162532 w 320608"/>
                <a:gd name="connsiteY2" fmla="*/ 331436 h 331436"/>
                <a:gd name="connsiteX3" fmla="*/ 320609 w 320608"/>
                <a:gd name="connsiteY3" fmla="*/ 165718 h 331436"/>
                <a:gd name="connsiteX4" fmla="*/ 158077 w 320608"/>
                <a:gd name="connsiteY4" fmla="*/ 0 h 331436"/>
                <a:gd name="connsiteX5" fmla="*/ 162563 w 320608"/>
                <a:gd name="connsiteY5" fmla="*/ 254934 h 331436"/>
                <a:gd name="connsiteX6" fmla="*/ 84174 w 320608"/>
                <a:gd name="connsiteY6" fmla="*/ 165687 h 331436"/>
                <a:gd name="connsiteX7" fmla="*/ 158108 w 320608"/>
                <a:gd name="connsiteY7" fmla="*/ 76440 h 331436"/>
                <a:gd name="connsiteX8" fmla="*/ 236497 w 320608"/>
                <a:gd name="connsiteY8" fmla="*/ 165687 h 331436"/>
                <a:gd name="connsiteX9" fmla="*/ 162563 w 320608"/>
                <a:gd name="connsiteY9" fmla="*/ 254934 h 331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0608" h="331436">
                  <a:moveTo>
                    <a:pt x="158077" y="0"/>
                  </a:moveTo>
                  <a:cubicBezTo>
                    <a:pt x="62457" y="0"/>
                    <a:pt x="0" y="69480"/>
                    <a:pt x="0" y="165718"/>
                  </a:cubicBezTo>
                  <a:cubicBezTo>
                    <a:pt x="0" y="261956"/>
                    <a:pt x="62457" y="331436"/>
                    <a:pt x="162532" y="331436"/>
                  </a:cubicBezTo>
                  <a:cubicBezTo>
                    <a:pt x="258151" y="331436"/>
                    <a:pt x="320609" y="261956"/>
                    <a:pt x="320609" y="165718"/>
                  </a:cubicBezTo>
                  <a:cubicBezTo>
                    <a:pt x="320609" y="69480"/>
                    <a:pt x="258151" y="0"/>
                    <a:pt x="158077" y="0"/>
                  </a:cubicBezTo>
                  <a:close/>
                  <a:moveTo>
                    <a:pt x="162563" y="254934"/>
                  </a:moveTo>
                  <a:cubicBezTo>
                    <a:pt x="115387" y="254934"/>
                    <a:pt x="84174" y="224340"/>
                    <a:pt x="84174" y="165687"/>
                  </a:cubicBezTo>
                  <a:cubicBezTo>
                    <a:pt x="84174" y="107035"/>
                    <a:pt x="115418" y="76440"/>
                    <a:pt x="158108" y="76440"/>
                  </a:cubicBezTo>
                  <a:cubicBezTo>
                    <a:pt x="205284" y="76440"/>
                    <a:pt x="236497" y="107035"/>
                    <a:pt x="236497" y="165687"/>
                  </a:cubicBezTo>
                  <a:cubicBezTo>
                    <a:pt x="236497" y="224340"/>
                    <a:pt x="205253" y="254934"/>
                    <a:pt x="162563" y="254934"/>
                  </a:cubicBezTo>
                  <a:close/>
                </a:path>
              </a:pathLst>
            </a:custGeom>
            <a:solidFill>
              <a:schemeClr val="tx1"/>
            </a:solidFill>
            <a:ln w="3082"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9F196E3C-E19D-CD0A-5709-F11B4430BBB1}"/>
                </a:ext>
              </a:extLst>
            </p:cNvPr>
            <p:cNvSpPr/>
            <p:nvPr/>
          </p:nvSpPr>
          <p:spPr>
            <a:xfrm>
              <a:off x="4575668" y="10032900"/>
              <a:ext cx="82843" cy="318690"/>
            </a:xfrm>
            <a:custGeom>
              <a:avLst/>
              <a:gdLst>
                <a:gd name="connsiteX0" fmla="*/ 70098 w 82843"/>
                <a:gd name="connsiteY0" fmla="*/ 0 h 318690"/>
                <a:gd name="connsiteX1" fmla="*/ 12745 w 82843"/>
                <a:gd name="connsiteY1" fmla="*/ 0 h 318690"/>
                <a:gd name="connsiteX2" fmla="*/ 0 w 82843"/>
                <a:gd name="connsiteY2" fmla="*/ 12745 h 318690"/>
                <a:gd name="connsiteX3" fmla="*/ 0 w 82843"/>
                <a:gd name="connsiteY3" fmla="*/ 305946 h 318690"/>
                <a:gd name="connsiteX4" fmla="*/ 12745 w 82843"/>
                <a:gd name="connsiteY4" fmla="*/ 318691 h 318690"/>
                <a:gd name="connsiteX5" fmla="*/ 70098 w 82843"/>
                <a:gd name="connsiteY5" fmla="*/ 318691 h 318690"/>
                <a:gd name="connsiteX6" fmla="*/ 82843 w 82843"/>
                <a:gd name="connsiteY6" fmla="*/ 305946 h 318690"/>
                <a:gd name="connsiteX7" fmla="*/ 82843 w 82843"/>
                <a:gd name="connsiteY7" fmla="*/ 12745 h 318690"/>
                <a:gd name="connsiteX8" fmla="*/ 70098 w 82843"/>
                <a:gd name="connsiteY8" fmla="*/ 0 h 318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2843" h="318690">
                  <a:moveTo>
                    <a:pt x="70098" y="0"/>
                  </a:moveTo>
                  <a:lnTo>
                    <a:pt x="12745" y="0"/>
                  </a:lnTo>
                  <a:cubicBezTo>
                    <a:pt x="5104" y="0"/>
                    <a:pt x="0" y="5104"/>
                    <a:pt x="0" y="12745"/>
                  </a:cubicBezTo>
                  <a:lnTo>
                    <a:pt x="0" y="305946"/>
                  </a:lnTo>
                  <a:cubicBezTo>
                    <a:pt x="0" y="313587"/>
                    <a:pt x="5104" y="318691"/>
                    <a:pt x="12745" y="318691"/>
                  </a:cubicBezTo>
                  <a:lnTo>
                    <a:pt x="70098" y="318691"/>
                  </a:lnTo>
                  <a:cubicBezTo>
                    <a:pt x="77739" y="318691"/>
                    <a:pt x="82843" y="313587"/>
                    <a:pt x="82843" y="305946"/>
                  </a:cubicBezTo>
                  <a:lnTo>
                    <a:pt x="82843" y="12745"/>
                  </a:lnTo>
                  <a:cubicBezTo>
                    <a:pt x="82843" y="5104"/>
                    <a:pt x="77739" y="0"/>
                    <a:pt x="70098" y="0"/>
                  </a:cubicBezTo>
                  <a:close/>
                </a:path>
              </a:pathLst>
            </a:custGeom>
            <a:solidFill>
              <a:schemeClr val="tx1"/>
            </a:solidFill>
            <a:ln w="3082"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19E063D1-189C-2A3E-86D3-94B461A59C18}"/>
                </a:ext>
              </a:extLst>
            </p:cNvPr>
            <p:cNvSpPr/>
            <p:nvPr/>
          </p:nvSpPr>
          <p:spPr>
            <a:xfrm>
              <a:off x="4352565" y="9905417"/>
              <a:ext cx="183567" cy="446173"/>
            </a:xfrm>
            <a:custGeom>
              <a:avLst/>
              <a:gdLst>
                <a:gd name="connsiteX0" fmla="*/ 170822 w 183567"/>
                <a:gd name="connsiteY0" fmla="*/ 4455 h 446173"/>
                <a:gd name="connsiteX1" fmla="*/ 130669 w 183567"/>
                <a:gd name="connsiteY1" fmla="*/ 0 h 446173"/>
                <a:gd name="connsiteX2" fmla="*/ 0 w 183567"/>
                <a:gd name="connsiteY2" fmla="*/ 133855 h 446173"/>
                <a:gd name="connsiteX3" fmla="*/ 0 w 183567"/>
                <a:gd name="connsiteY3" fmla="*/ 433428 h 446173"/>
                <a:gd name="connsiteX4" fmla="*/ 12745 w 183567"/>
                <a:gd name="connsiteY4" fmla="*/ 446174 h 446173"/>
                <a:gd name="connsiteX5" fmla="*/ 69480 w 183567"/>
                <a:gd name="connsiteY5" fmla="*/ 446174 h 446173"/>
                <a:gd name="connsiteX6" fmla="*/ 82225 w 183567"/>
                <a:gd name="connsiteY6" fmla="*/ 433428 h 446173"/>
                <a:gd name="connsiteX7" fmla="*/ 82225 w 183567"/>
                <a:gd name="connsiteY7" fmla="*/ 197581 h 446173"/>
                <a:gd name="connsiteX8" fmla="*/ 163181 w 183567"/>
                <a:gd name="connsiteY8" fmla="*/ 197581 h 446173"/>
                <a:gd name="connsiteX9" fmla="*/ 175927 w 183567"/>
                <a:gd name="connsiteY9" fmla="*/ 184836 h 446173"/>
                <a:gd name="connsiteX10" fmla="*/ 175927 w 183567"/>
                <a:gd name="connsiteY10" fmla="*/ 140846 h 446173"/>
                <a:gd name="connsiteX11" fmla="*/ 163181 w 183567"/>
                <a:gd name="connsiteY11" fmla="*/ 127452 h 446173"/>
                <a:gd name="connsiteX12" fmla="*/ 82225 w 183567"/>
                <a:gd name="connsiteY12" fmla="*/ 127452 h 446173"/>
                <a:gd name="connsiteX13" fmla="*/ 82225 w 183567"/>
                <a:gd name="connsiteY13" fmla="*/ 120429 h 446173"/>
                <a:gd name="connsiteX14" fmla="*/ 132587 w 183567"/>
                <a:gd name="connsiteY14" fmla="*/ 67531 h 446173"/>
                <a:gd name="connsiteX15" fmla="*/ 163831 w 183567"/>
                <a:gd name="connsiteY15" fmla="*/ 70717 h 446173"/>
                <a:gd name="connsiteX16" fmla="*/ 175927 w 183567"/>
                <a:gd name="connsiteY16" fmla="*/ 58622 h 446173"/>
                <a:gd name="connsiteX17" fmla="*/ 182299 w 183567"/>
                <a:gd name="connsiteY17" fmla="*/ 25490 h 446173"/>
                <a:gd name="connsiteX18" fmla="*/ 183567 w 183567"/>
                <a:gd name="connsiteY18" fmla="*/ 17200 h 446173"/>
                <a:gd name="connsiteX19" fmla="*/ 170822 w 183567"/>
                <a:gd name="connsiteY19" fmla="*/ 4455 h 4461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83567" h="446173">
                  <a:moveTo>
                    <a:pt x="170822" y="4455"/>
                  </a:moveTo>
                  <a:cubicBezTo>
                    <a:pt x="158077" y="1268"/>
                    <a:pt x="144249" y="0"/>
                    <a:pt x="130669" y="0"/>
                  </a:cubicBezTo>
                  <a:cubicBezTo>
                    <a:pt x="51630" y="0"/>
                    <a:pt x="0" y="42071"/>
                    <a:pt x="0" y="133855"/>
                  </a:cubicBezTo>
                  <a:lnTo>
                    <a:pt x="0" y="433428"/>
                  </a:lnTo>
                  <a:cubicBezTo>
                    <a:pt x="0" y="441069"/>
                    <a:pt x="5104" y="446174"/>
                    <a:pt x="12745" y="446174"/>
                  </a:cubicBezTo>
                  <a:lnTo>
                    <a:pt x="69480" y="446174"/>
                  </a:lnTo>
                  <a:cubicBezTo>
                    <a:pt x="77121" y="446174"/>
                    <a:pt x="82225" y="441069"/>
                    <a:pt x="82225" y="433428"/>
                  </a:cubicBezTo>
                  <a:lnTo>
                    <a:pt x="82225" y="197581"/>
                  </a:lnTo>
                  <a:lnTo>
                    <a:pt x="163181" y="197581"/>
                  </a:lnTo>
                  <a:cubicBezTo>
                    <a:pt x="171472" y="197581"/>
                    <a:pt x="175927" y="192477"/>
                    <a:pt x="175927" y="184836"/>
                  </a:cubicBezTo>
                  <a:lnTo>
                    <a:pt x="175927" y="140846"/>
                  </a:lnTo>
                  <a:cubicBezTo>
                    <a:pt x="175927" y="132556"/>
                    <a:pt x="171472" y="127452"/>
                    <a:pt x="163181" y="127452"/>
                  </a:cubicBezTo>
                  <a:lnTo>
                    <a:pt x="82225" y="127452"/>
                  </a:lnTo>
                  <a:lnTo>
                    <a:pt x="82225" y="120429"/>
                  </a:lnTo>
                  <a:cubicBezTo>
                    <a:pt x="82225" y="85380"/>
                    <a:pt x="97507" y="67531"/>
                    <a:pt x="132587" y="67531"/>
                  </a:cubicBezTo>
                  <a:cubicBezTo>
                    <a:pt x="145332" y="67531"/>
                    <a:pt x="159067" y="70717"/>
                    <a:pt x="163831" y="70717"/>
                  </a:cubicBezTo>
                  <a:cubicBezTo>
                    <a:pt x="171472" y="70717"/>
                    <a:pt x="174658" y="66262"/>
                    <a:pt x="175927" y="58622"/>
                  </a:cubicBezTo>
                  <a:lnTo>
                    <a:pt x="182299" y="25490"/>
                  </a:lnTo>
                  <a:cubicBezTo>
                    <a:pt x="182856" y="22552"/>
                    <a:pt x="183567" y="19953"/>
                    <a:pt x="183567" y="17200"/>
                  </a:cubicBezTo>
                  <a:cubicBezTo>
                    <a:pt x="183567" y="10116"/>
                    <a:pt x="179731" y="6373"/>
                    <a:pt x="170822" y="4455"/>
                  </a:cubicBezTo>
                  <a:close/>
                </a:path>
              </a:pathLst>
            </a:custGeom>
            <a:solidFill>
              <a:schemeClr val="tx1"/>
            </a:solidFill>
            <a:ln w="3082"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7179406E-3BC6-EE2A-3BC5-1DF6F404A508}"/>
                </a:ext>
              </a:extLst>
            </p:cNvPr>
            <p:cNvSpPr/>
            <p:nvPr/>
          </p:nvSpPr>
          <p:spPr>
            <a:xfrm>
              <a:off x="2899648" y="10270016"/>
              <a:ext cx="88597" cy="87978"/>
            </a:xfrm>
            <a:custGeom>
              <a:avLst/>
              <a:gdLst>
                <a:gd name="connsiteX0" fmla="*/ 43340 w 88597"/>
                <a:gd name="connsiteY0" fmla="*/ 0 h 87978"/>
                <a:gd name="connsiteX1" fmla="*/ 0 w 88597"/>
                <a:gd name="connsiteY1" fmla="*/ 43989 h 87978"/>
                <a:gd name="connsiteX2" fmla="*/ 45258 w 88597"/>
                <a:gd name="connsiteY2" fmla="*/ 87979 h 87978"/>
                <a:gd name="connsiteX3" fmla="*/ 88597 w 88597"/>
                <a:gd name="connsiteY3" fmla="*/ 43989 h 87978"/>
                <a:gd name="connsiteX4" fmla="*/ 43340 w 88597"/>
                <a:gd name="connsiteY4" fmla="*/ 0 h 879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97" h="87978">
                  <a:moveTo>
                    <a:pt x="43340" y="0"/>
                  </a:moveTo>
                  <a:cubicBezTo>
                    <a:pt x="17200" y="0"/>
                    <a:pt x="0" y="16581"/>
                    <a:pt x="0" y="43989"/>
                  </a:cubicBezTo>
                  <a:cubicBezTo>
                    <a:pt x="0" y="70748"/>
                    <a:pt x="17200" y="87979"/>
                    <a:pt x="45258" y="87979"/>
                  </a:cubicBezTo>
                  <a:cubicBezTo>
                    <a:pt x="71398" y="87979"/>
                    <a:pt x="88597" y="70779"/>
                    <a:pt x="88597" y="43989"/>
                  </a:cubicBezTo>
                  <a:cubicBezTo>
                    <a:pt x="88597" y="16550"/>
                    <a:pt x="71367" y="0"/>
                    <a:pt x="43340" y="0"/>
                  </a:cubicBezTo>
                  <a:close/>
                </a:path>
              </a:pathLst>
            </a:custGeom>
            <a:solidFill>
              <a:schemeClr val="accent2"/>
            </a:solidFill>
            <a:ln w="3082"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765FD2B4-67CE-87C0-6CC7-72C6EA674503}"/>
                </a:ext>
              </a:extLst>
            </p:cNvPr>
            <p:cNvSpPr/>
            <p:nvPr/>
          </p:nvSpPr>
          <p:spPr>
            <a:xfrm>
              <a:off x="4572791" y="9905541"/>
              <a:ext cx="88597" cy="87978"/>
            </a:xfrm>
            <a:custGeom>
              <a:avLst/>
              <a:gdLst>
                <a:gd name="connsiteX0" fmla="*/ 43340 w 88597"/>
                <a:gd name="connsiteY0" fmla="*/ 0 h 87978"/>
                <a:gd name="connsiteX1" fmla="*/ 0 w 88597"/>
                <a:gd name="connsiteY1" fmla="*/ 43989 h 87978"/>
                <a:gd name="connsiteX2" fmla="*/ 45258 w 88597"/>
                <a:gd name="connsiteY2" fmla="*/ 87979 h 87978"/>
                <a:gd name="connsiteX3" fmla="*/ 88597 w 88597"/>
                <a:gd name="connsiteY3" fmla="*/ 43989 h 87978"/>
                <a:gd name="connsiteX4" fmla="*/ 43340 w 88597"/>
                <a:gd name="connsiteY4" fmla="*/ 0 h 879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97" h="87978">
                  <a:moveTo>
                    <a:pt x="43340" y="0"/>
                  </a:moveTo>
                  <a:cubicBezTo>
                    <a:pt x="17200" y="0"/>
                    <a:pt x="0" y="16581"/>
                    <a:pt x="0" y="43989"/>
                  </a:cubicBezTo>
                  <a:cubicBezTo>
                    <a:pt x="0" y="70748"/>
                    <a:pt x="17200" y="87979"/>
                    <a:pt x="45258" y="87979"/>
                  </a:cubicBezTo>
                  <a:cubicBezTo>
                    <a:pt x="71398" y="87979"/>
                    <a:pt x="88597" y="70779"/>
                    <a:pt x="88597" y="43989"/>
                  </a:cubicBezTo>
                  <a:cubicBezTo>
                    <a:pt x="88597" y="16550"/>
                    <a:pt x="71367" y="0"/>
                    <a:pt x="43340" y="0"/>
                  </a:cubicBezTo>
                  <a:close/>
                </a:path>
              </a:pathLst>
            </a:custGeom>
            <a:solidFill>
              <a:schemeClr val="accent2"/>
            </a:solidFill>
            <a:ln w="3082" cap="flat">
              <a:noFill/>
              <a:prstDash val="solid"/>
              <a:miter/>
            </a:ln>
          </p:spPr>
          <p:txBody>
            <a:bodyPr rtlCol="0" anchor="ctr"/>
            <a:lstStyle/>
            <a:p>
              <a:endParaRPr lang="en-US"/>
            </a:p>
          </p:txBody>
        </p:sp>
      </p:grpSp>
      <p:pic>
        <p:nvPicPr>
          <p:cNvPr id="12" name="Picture 11" descr="A purple text on a black background&#10;&#10;Description automatically generated">
            <a:extLst>
              <a:ext uri="{FF2B5EF4-FFF2-40B4-BE49-F238E27FC236}">
                <a16:creationId xmlns:a16="http://schemas.microsoft.com/office/drawing/2014/main" id="{210C3241-ED35-F306-5CC0-17D32B884806}"/>
              </a:ext>
            </a:extLst>
          </p:cNvPr>
          <p:cNvPicPr>
            <a:picLocks noChangeAspect="1"/>
          </p:cNvPicPr>
          <p:nvPr/>
        </p:nvPicPr>
        <p:blipFill>
          <a:blip r:embed="rId2">
            <a:extLst>
              <a:ext uri="{BEBA8EAE-BF5A-486C-A8C5-ECC9F3942E4B}">
                <a14:imgProps xmlns:a14="http://schemas.microsoft.com/office/drawing/2010/main">
                  <a14:imgLayer r:embed="rId3">
                    <a14:imgEffect>
                      <a14:brightnessContrast bright="100000" contrast="100000"/>
                    </a14:imgEffect>
                  </a14:imgLayer>
                </a14:imgProps>
              </a:ext>
            </a:extLst>
          </a:blip>
          <a:stretch>
            <a:fillRect/>
          </a:stretch>
        </p:blipFill>
        <p:spPr>
          <a:xfrm>
            <a:off x="1652716" y="3988959"/>
            <a:ext cx="4230326" cy="1420495"/>
          </a:xfrm>
          <a:prstGeom prst="rect">
            <a:avLst/>
          </a:prstGeom>
          <a:ln>
            <a:noFill/>
          </a:ln>
        </p:spPr>
      </p:pic>
    </p:spTree>
    <p:extLst>
      <p:ext uri="{BB962C8B-B14F-4D97-AF65-F5344CB8AC3E}">
        <p14:creationId xmlns:p14="http://schemas.microsoft.com/office/powerpoint/2010/main" val="14963231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CCD76E40-F976-B8DA-224E-D6F1EF0E67EB}"/>
              </a:ext>
            </a:extLst>
          </p:cNvPr>
          <p:cNvSpPr>
            <a:spLocks noGrp="1"/>
          </p:cNvSpPr>
          <p:nvPr>
            <p:ph type="title"/>
          </p:nvPr>
        </p:nvSpPr>
        <p:spPr>
          <a:xfrm>
            <a:off x="179388" y="349983"/>
            <a:ext cx="4581525" cy="498598"/>
          </a:xfrm>
        </p:spPr>
        <p:txBody>
          <a:bodyPr/>
          <a:lstStyle/>
          <a:p>
            <a:r>
              <a:rPr lang="en-IN" sz="2000"/>
              <a:t>Global Liver Health Forum 2024</a:t>
            </a:r>
            <a:br>
              <a:rPr lang="en-IN"/>
            </a:br>
            <a:r>
              <a:rPr lang="en-IN" sz="1600" b="0"/>
              <a:t>Post-event summary</a:t>
            </a:r>
            <a:endParaRPr lang="en-US" b="0"/>
          </a:p>
        </p:txBody>
      </p:sp>
      <p:grpSp>
        <p:nvGrpSpPr>
          <p:cNvPr id="18" name="Group 17">
            <a:extLst>
              <a:ext uri="{FF2B5EF4-FFF2-40B4-BE49-F238E27FC236}">
                <a16:creationId xmlns:a16="http://schemas.microsoft.com/office/drawing/2014/main" id="{9A6B1002-9721-4FDE-B524-64F2AA942F3C}"/>
              </a:ext>
            </a:extLst>
          </p:cNvPr>
          <p:cNvGrpSpPr/>
          <p:nvPr/>
        </p:nvGrpSpPr>
        <p:grpSpPr>
          <a:xfrm>
            <a:off x="139964" y="5912626"/>
            <a:ext cx="7279746" cy="1686135"/>
            <a:chOff x="139964" y="5981700"/>
            <a:chExt cx="7279746" cy="1782798"/>
          </a:xfrm>
        </p:grpSpPr>
        <p:sp>
          <p:nvSpPr>
            <p:cNvPr id="6" name="Rectangle: Rounded Corners 5">
              <a:extLst>
                <a:ext uri="{FF2B5EF4-FFF2-40B4-BE49-F238E27FC236}">
                  <a16:creationId xmlns:a16="http://schemas.microsoft.com/office/drawing/2014/main" id="{B3E15D74-9CB0-4B02-CB11-1DD81C970AC7}"/>
                </a:ext>
              </a:extLst>
            </p:cNvPr>
            <p:cNvSpPr>
              <a:spLocks/>
            </p:cNvSpPr>
            <p:nvPr/>
          </p:nvSpPr>
          <p:spPr>
            <a:xfrm>
              <a:off x="139964" y="5981700"/>
              <a:ext cx="7279746" cy="1746504"/>
            </a:xfrm>
            <a:prstGeom prst="roundRect">
              <a:avLst>
                <a:gd name="adj" fmla="val 8840"/>
              </a:avLst>
            </a:prstGeom>
            <a:solidFill>
              <a:schemeClr val="bg1"/>
            </a:solidFill>
            <a:ln>
              <a:noFill/>
            </a:ln>
            <a:effectLst>
              <a:outerShdw blurRad="1016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IN" sz="1400">
                <a:solidFill>
                  <a:schemeClr val="accent2"/>
                </a:solidFill>
              </a:endParaRPr>
            </a:p>
          </p:txBody>
        </p:sp>
        <p:grpSp>
          <p:nvGrpSpPr>
            <p:cNvPr id="91" name="Group 90">
              <a:extLst>
                <a:ext uri="{FF2B5EF4-FFF2-40B4-BE49-F238E27FC236}">
                  <a16:creationId xmlns:a16="http://schemas.microsoft.com/office/drawing/2014/main" id="{A33F49DA-1EF3-594F-9100-5C2486EC24E1}"/>
                </a:ext>
              </a:extLst>
            </p:cNvPr>
            <p:cNvGrpSpPr/>
            <p:nvPr/>
          </p:nvGrpSpPr>
          <p:grpSpPr>
            <a:xfrm>
              <a:off x="301308" y="6644502"/>
              <a:ext cx="6957060" cy="1119996"/>
              <a:chOff x="301308" y="6834678"/>
              <a:chExt cx="6957060" cy="1119996"/>
            </a:xfrm>
            <a:solidFill>
              <a:schemeClr val="tx2"/>
            </a:solidFill>
          </p:grpSpPr>
          <p:sp>
            <p:nvSpPr>
              <p:cNvPr id="84" name="Rectangle: Rounded Corners 83">
                <a:extLst>
                  <a:ext uri="{FF2B5EF4-FFF2-40B4-BE49-F238E27FC236}">
                    <a16:creationId xmlns:a16="http://schemas.microsoft.com/office/drawing/2014/main" id="{C7DAB5CB-438A-4CFB-2A24-691C854C113C}"/>
                  </a:ext>
                </a:extLst>
              </p:cNvPr>
              <p:cNvSpPr/>
              <p:nvPr/>
            </p:nvSpPr>
            <p:spPr>
              <a:xfrm>
                <a:off x="301308" y="6834678"/>
                <a:ext cx="6957060" cy="961045"/>
              </a:xfrm>
              <a:prstGeom prst="roundRect">
                <a:avLst>
                  <a:gd name="adj" fmla="val 21928"/>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59F561D1-397E-0A09-C237-1F64C279D808}"/>
                  </a:ext>
                </a:extLst>
              </p:cNvPr>
              <p:cNvSpPr txBox="1"/>
              <p:nvPr/>
            </p:nvSpPr>
            <p:spPr>
              <a:xfrm>
                <a:off x="516218" y="6945869"/>
                <a:ext cx="6527240" cy="1008805"/>
              </a:xfrm>
              <a:prstGeom prst="rect">
                <a:avLst/>
              </a:prstGeom>
              <a:grpFill/>
            </p:spPr>
            <p:txBody>
              <a:bodyPr wrap="square">
                <a:spAutoFit/>
              </a:bodyPr>
              <a:lstStyle/>
              <a:p>
                <a:pPr algn="ctr">
                  <a:spcAft>
                    <a:spcPts val="600"/>
                  </a:spcAft>
                </a:pPr>
                <a:r>
                  <a:rPr lang="en-US" sz="1400" dirty="0"/>
                  <a:t>To enhance knowledge on the identification and intervention strategies for </a:t>
                </a:r>
                <a:r>
                  <a:rPr lang="en-US" sz="1400" dirty="0">
                    <a:solidFill>
                      <a:srgbClr val="7A00E6"/>
                    </a:solidFill>
                  </a:rPr>
                  <a:t>management of MAFLD/MASLD </a:t>
                </a:r>
                <a:r>
                  <a:rPr lang="en-US" sz="1400" dirty="0"/>
                  <a:t>and </a:t>
                </a:r>
                <a:r>
                  <a:rPr lang="en-US" sz="1400" dirty="0">
                    <a:solidFill>
                      <a:srgbClr val="7A00E6"/>
                    </a:solidFill>
                  </a:rPr>
                  <a:t>associated metabolic risks; </a:t>
                </a:r>
                <a:r>
                  <a:rPr lang="en-US" sz="1400" dirty="0"/>
                  <a:t>and to highlight the </a:t>
                </a:r>
                <a:r>
                  <a:rPr lang="en-US" sz="1400" dirty="0">
                    <a:solidFill>
                      <a:srgbClr val="7A00E6"/>
                    </a:solidFill>
                  </a:rPr>
                  <a:t>importance of early detection of MASLD </a:t>
                </a:r>
                <a:r>
                  <a:rPr lang="en-US" sz="1400" dirty="0"/>
                  <a:t>and </a:t>
                </a:r>
                <a:r>
                  <a:rPr lang="en-US" sz="1400" dirty="0">
                    <a:solidFill>
                      <a:srgbClr val="7A00E6"/>
                    </a:solidFill>
                  </a:rPr>
                  <a:t>early intervention </a:t>
                </a:r>
                <a:r>
                  <a:rPr lang="en-US" sz="1400" dirty="0"/>
                  <a:t>with</a:t>
                </a:r>
                <a:r>
                  <a:rPr lang="en-US" sz="1400" dirty="0">
                    <a:solidFill>
                      <a:srgbClr val="7A00E6"/>
                    </a:solidFill>
                  </a:rPr>
                  <a:t> hepatoprotective treatments</a:t>
                </a:r>
                <a:r>
                  <a:rPr lang="en-US" sz="1400" dirty="0"/>
                  <a:t>.</a:t>
                </a:r>
              </a:p>
            </p:txBody>
          </p:sp>
        </p:grpSp>
        <p:sp>
          <p:nvSpPr>
            <p:cNvPr id="63" name="TextBox 62">
              <a:extLst>
                <a:ext uri="{FF2B5EF4-FFF2-40B4-BE49-F238E27FC236}">
                  <a16:creationId xmlns:a16="http://schemas.microsoft.com/office/drawing/2014/main" id="{64A76460-183F-8D6E-0DDF-54C827864390}"/>
                </a:ext>
              </a:extLst>
            </p:cNvPr>
            <p:cNvSpPr txBox="1"/>
            <p:nvPr/>
          </p:nvSpPr>
          <p:spPr>
            <a:xfrm>
              <a:off x="2547254" y="6090221"/>
              <a:ext cx="2465166" cy="432792"/>
            </a:xfrm>
            <a:prstGeom prst="roundRect">
              <a:avLst>
                <a:gd name="adj" fmla="val 50000"/>
              </a:avLst>
            </a:prstGeom>
            <a:solidFill>
              <a:schemeClr val="accent2"/>
            </a:solidFill>
          </p:spPr>
          <p:txBody>
            <a:bodyPr wrap="square" lIns="0" tIns="0" rIns="0" bIns="0" anchor="ctr">
              <a:spAutoFit/>
            </a:bodyPr>
            <a:lstStyle/>
            <a:p>
              <a:pPr algn="ctr"/>
              <a:r>
                <a:rPr lang="en-US" sz="2000" i="1">
                  <a:solidFill>
                    <a:schemeClr val="bg1"/>
                  </a:solidFill>
                  <a:latin typeface="Georgia" panose="02040502050405020303" pitchFamily="18" charset="0"/>
                </a:rPr>
                <a:t>Why?</a:t>
              </a:r>
            </a:p>
          </p:txBody>
        </p:sp>
      </p:grpSp>
      <p:grpSp>
        <p:nvGrpSpPr>
          <p:cNvPr id="8" name="Group 7">
            <a:extLst>
              <a:ext uri="{FF2B5EF4-FFF2-40B4-BE49-F238E27FC236}">
                <a16:creationId xmlns:a16="http://schemas.microsoft.com/office/drawing/2014/main" id="{98C5574B-AC84-447B-6307-48F65F4F9F68}"/>
              </a:ext>
            </a:extLst>
          </p:cNvPr>
          <p:cNvGrpSpPr/>
          <p:nvPr/>
        </p:nvGrpSpPr>
        <p:grpSpPr>
          <a:xfrm>
            <a:off x="139964" y="1412875"/>
            <a:ext cx="7279746" cy="1464437"/>
            <a:chOff x="139964" y="1412875"/>
            <a:chExt cx="7279746" cy="1464437"/>
          </a:xfrm>
        </p:grpSpPr>
        <p:sp>
          <p:nvSpPr>
            <p:cNvPr id="3" name="Rectangle: Rounded Corners 2">
              <a:extLst>
                <a:ext uri="{FF2B5EF4-FFF2-40B4-BE49-F238E27FC236}">
                  <a16:creationId xmlns:a16="http://schemas.microsoft.com/office/drawing/2014/main" id="{A41C8A4E-08F0-64C2-216C-8655BA8C8FC1}"/>
                </a:ext>
              </a:extLst>
            </p:cNvPr>
            <p:cNvSpPr>
              <a:spLocks/>
            </p:cNvSpPr>
            <p:nvPr/>
          </p:nvSpPr>
          <p:spPr>
            <a:xfrm>
              <a:off x="139964" y="1412875"/>
              <a:ext cx="7279746" cy="1464437"/>
            </a:xfrm>
            <a:prstGeom prst="roundRect">
              <a:avLst>
                <a:gd name="adj" fmla="val 11158"/>
              </a:avLst>
            </a:prstGeom>
            <a:solidFill>
              <a:schemeClr val="bg1"/>
            </a:solidFill>
            <a:ln>
              <a:noFill/>
            </a:ln>
            <a:effectLst>
              <a:outerShdw blurRad="1016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IN" sz="1400">
                <a:solidFill>
                  <a:schemeClr val="accent2"/>
                </a:solidFill>
              </a:endParaRPr>
            </a:p>
          </p:txBody>
        </p:sp>
        <p:sp>
          <p:nvSpPr>
            <p:cNvPr id="94" name="TextBox 93">
              <a:extLst>
                <a:ext uri="{FF2B5EF4-FFF2-40B4-BE49-F238E27FC236}">
                  <a16:creationId xmlns:a16="http://schemas.microsoft.com/office/drawing/2014/main" id="{AF92E652-394E-D234-E53B-FC1BD6A1FAF0}"/>
                </a:ext>
              </a:extLst>
            </p:cNvPr>
            <p:cNvSpPr txBox="1"/>
            <p:nvPr/>
          </p:nvSpPr>
          <p:spPr>
            <a:xfrm>
              <a:off x="2547254" y="1506601"/>
              <a:ext cx="2465166" cy="432792"/>
            </a:xfrm>
            <a:prstGeom prst="roundRect">
              <a:avLst>
                <a:gd name="adj" fmla="val 50000"/>
              </a:avLst>
            </a:prstGeom>
            <a:solidFill>
              <a:schemeClr val="accent2"/>
            </a:solidFill>
          </p:spPr>
          <p:txBody>
            <a:bodyPr wrap="square" lIns="0" tIns="0" rIns="0" bIns="0" anchor="ctr">
              <a:spAutoFit/>
            </a:bodyPr>
            <a:lstStyle/>
            <a:p>
              <a:pPr algn="ctr"/>
              <a:r>
                <a:rPr lang="en-US" sz="2000" i="1">
                  <a:solidFill>
                    <a:schemeClr val="bg1"/>
                  </a:solidFill>
                  <a:latin typeface="Georgia" panose="02040502050405020303" pitchFamily="18" charset="0"/>
                </a:rPr>
                <a:t>Meeting overview</a:t>
              </a:r>
              <a:endParaRPr lang="en-US" sz="2000" i="1" strike="sngStrike">
                <a:solidFill>
                  <a:schemeClr val="bg1"/>
                </a:solidFill>
                <a:latin typeface="Georgia" panose="02040502050405020303" pitchFamily="18" charset="0"/>
              </a:endParaRPr>
            </a:p>
          </p:txBody>
        </p:sp>
        <p:grpSp>
          <p:nvGrpSpPr>
            <p:cNvPr id="4" name="Group 3">
              <a:extLst>
                <a:ext uri="{FF2B5EF4-FFF2-40B4-BE49-F238E27FC236}">
                  <a16:creationId xmlns:a16="http://schemas.microsoft.com/office/drawing/2014/main" id="{3D99C8AB-93F2-2C5D-4162-8079928A47EA}"/>
                </a:ext>
              </a:extLst>
            </p:cNvPr>
            <p:cNvGrpSpPr/>
            <p:nvPr/>
          </p:nvGrpSpPr>
          <p:grpSpPr>
            <a:xfrm>
              <a:off x="287302" y="2037001"/>
              <a:ext cx="6985071" cy="732422"/>
              <a:chOff x="287302" y="1982137"/>
              <a:chExt cx="6985071" cy="732422"/>
            </a:xfrm>
          </p:grpSpPr>
          <p:sp>
            <p:nvSpPr>
              <p:cNvPr id="96" name="Rectangle: Rounded Corners 95">
                <a:extLst>
                  <a:ext uri="{FF2B5EF4-FFF2-40B4-BE49-F238E27FC236}">
                    <a16:creationId xmlns:a16="http://schemas.microsoft.com/office/drawing/2014/main" id="{1B30C18D-C96F-376D-1BC2-2BAAFECB7024}"/>
                  </a:ext>
                </a:extLst>
              </p:cNvPr>
              <p:cNvSpPr/>
              <p:nvPr/>
            </p:nvSpPr>
            <p:spPr>
              <a:xfrm>
                <a:off x="287302" y="1982137"/>
                <a:ext cx="2286000" cy="732422"/>
              </a:xfrm>
              <a:prstGeom prst="roundRect">
                <a:avLst>
                  <a:gd name="adj" fmla="val 19135"/>
                </a:avLst>
              </a:prstGeom>
              <a:solidFill>
                <a:schemeClr val="tx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Graphic 18" descr="Flip calendar with solid fill">
                <a:extLst>
                  <a:ext uri="{FF2B5EF4-FFF2-40B4-BE49-F238E27FC236}">
                    <a16:creationId xmlns:a16="http://schemas.microsoft.com/office/drawing/2014/main" id="{1BADC078-407D-B595-EF97-34137CD7752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75657" y="2115713"/>
                <a:ext cx="465270" cy="465270"/>
              </a:xfrm>
              <a:prstGeom prst="rect">
                <a:avLst/>
              </a:prstGeom>
            </p:spPr>
          </p:pic>
          <p:sp>
            <p:nvSpPr>
              <p:cNvPr id="20" name="TextBox 19">
                <a:extLst>
                  <a:ext uri="{FF2B5EF4-FFF2-40B4-BE49-F238E27FC236}">
                    <a16:creationId xmlns:a16="http://schemas.microsoft.com/office/drawing/2014/main" id="{2DD0C11D-9C65-1876-6B58-5EC526238E10}"/>
                  </a:ext>
                </a:extLst>
              </p:cNvPr>
              <p:cNvSpPr txBox="1"/>
              <p:nvPr/>
            </p:nvSpPr>
            <p:spPr>
              <a:xfrm>
                <a:off x="901718" y="2086738"/>
                <a:ext cx="1460954" cy="523220"/>
              </a:xfrm>
              <a:prstGeom prst="rect">
                <a:avLst/>
              </a:prstGeom>
              <a:noFill/>
            </p:spPr>
            <p:txBody>
              <a:bodyPr wrap="square" lIns="0" rIns="0" rtlCol="0">
                <a:spAutoFit/>
              </a:bodyPr>
              <a:lstStyle/>
              <a:p>
                <a:r>
                  <a:rPr lang="en-US" sz="1400"/>
                  <a:t>7</a:t>
                </a:r>
                <a:r>
                  <a:rPr lang="en-US" sz="1400" baseline="30000"/>
                  <a:t>th</a:t>
                </a:r>
                <a:r>
                  <a:rPr lang="en-US" sz="1400"/>
                  <a:t> June 2024,</a:t>
                </a:r>
              </a:p>
              <a:p>
                <a:r>
                  <a:rPr lang="en-US" sz="1400"/>
                  <a:t>Friday</a:t>
                </a:r>
              </a:p>
            </p:txBody>
          </p:sp>
          <p:sp>
            <p:nvSpPr>
              <p:cNvPr id="66" name="Rectangle: Rounded Corners 65">
                <a:extLst>
                  <a:ext uri="{FF2B5EF4-FFF2-40B4-BE49-F238E27FC236}">
                    <a16:creationId xmlns:a16="http://schemas.microsoft.com/office/drawing/2014/main" id="{A3438C99-60F2-BCD5-2A05-695A993F79DD}"/>
                  </a:ext>
                </a:extLst>
              </p:cNvPr>
              <p:cNvSpPr/>
              <p:nvPr/>
            </p:nvSpPr>
            <p:spPr>
              <a:xfrm>
                <a:off x="2636838" y="1982137"/>
                <a:ext cx="2286000" cy="732422"/>
              </a:xfrm>
              <a:prstGeom prst="roundRect">
                <a:avLst>
                  <a:gd name="adj" fmla="val 19135"/>
                </a:avLst>
              </a:prstGeom>
              <a:solidFill>
                <a:schemeClr val="tx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2839F2BE-90A5-DBE2-FBCA-826A8AB3056E}"/>
                  </a:ext>
                </a:extLst>
              </p:cNvPr>
              <p:cNvSpPr txBox="1"/>
              <p:nvPr/>
            </p:nvSpPr>
            <p:spPr>
              <a:xfrm>
                <a:off x="3149528" y="2086738"/>
                <a:ext cx="1650492" cy="523220"/>
              </a:xfrm>
              <a:prstGeom prst="rect">
                <a:avLst/>
              </a:prstGeom>
              <a:noFill/>
            </p:spPr>
            <p:txBody>
              <a:bodyPr wrap="square" lIns="0" rIns="0" rtlCol="0">
                <a:spAutoFit/>
              </a:bodyPr>
              <a:lstStyle/>
              <a:p>
                <a:r>
                  <a:rPr lang="en-US" sz="1400"/>
                  <a:t>Online and Onsite</a:t>
                </a:r>
              </a:p>
              <a:p>
                <a:r>
                  <a:rPr lang="en-US" sz="1400"/>
                  <a:t>Milan, Italy</a:t>
                </a:r>
              </a:p>
            </p:txBody>
          </p:sp>
          <p:sp>
            <p:nvSpPr>
              <p:cNvPr id="68" name="Rectangle: Rounded Corners 67">
                <a:extLst>
                  <a:ext uri="{FF2B5EF4-FFF2-40B4-BE49-F238E27FC236}">
                    <a16:creationId xmlns:a16="http://schemas.microsoft.com/office/drawing/2014/main" id="{DA025B35-5EBB-1195-5822-2900AD8E6B8C}"/>
                  </a:ext>
                </a:extLst>
              </p:cNvPr>
              <p:cNvSpPr/>
              <p:nvPr/>
            </p:nvSpPr>
            <p:spPr>
              <a:xfrm>
                <a:off x="4986373" y="1982137"/>
                <a:ext cx="2286000" cy="732422"/>
              </a:xfrm>
              <a:prstGeom prst="roundRect">
                <a:avLst>
                  <a:gd name="adj" fmla="val 19135"/>
                </a:avLst>
              </a:prstGeom>
              <a:solidFill>
                <a:schemeClr val="tx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10E2A6B5-2EEC-DFF2-E60A-4FA09F25E35C}"/>
                  </a:ext>
                </a:extLst>
              </p:cNvPr>
              <p:cNvSpPr txBox="1"/>
              <p:nvPr/>
            </p:nvSpPr>
            <p:spPr>
              <a:xfrm>
                <a:off x="5532120" y="2086738"/>
                <a:ext cx="1696175" cy="523220"/>
              </a:xfrm>
              <a:prstGeom prst="rect">
                <a:avLst/>
              </a:prstGeom>
              <a:noFill/>
            </p:spPr>
            <p:txBody>
              <a:bodyPr wrap="square" lIns="0" rIns="0" rtlCol="0">
                <a:spAutoFit/>
              </a:bodyPr>
              <a:lstStyle/>
              <a:p>
                <a:r>
                  <a:rPr lang="en-US" sz="1400"/>
                  <a:t>12:45-13:45</a:t>
                </a:r>
                <a:br>
                  <a:rPr lang="en-US" sz="1400"/>
                </a:br>
                <a:r>
                  <a:rPr lang="en-US" sz="1400"/>
                  <a:t>CEST</a:t>
                </a:r>
              </a:p>
            </p:txBody>
          </p:sp>
          <p:pic>
            <p:nvPicPr>
              <p:cNvPr id="30" name="Graphic 29" descr="Clock with solid fill">
                <a:extLst>
                  <a:ext uri="{FF2B5EF4-FFF2-40B4-BE49-F238E27FC236}">
                    <a16:creationId xmlns:a16="http://schemas.microsoft.com/office/drawing/2014/main" id="{D192A7BF-AC95-444F-CDC6-1EBAFE6ADBF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52558" y="2125113"/>
                <a:ext cx="446470" cy="446470"/>
              </a:xfrm>
              <a:prstGeom prst="rect">
                <a:avLst/>
              </a:prstGeom>
            </p:spPr>
          </p:pic>
          <p:pic>
            <p:nvPicPr>
              <p:cNvPr id="97" name="Graphic 96">
                <a:extLst>
                  <a:ext uri="{FF2B5EF4-FFF2-40B4-BE49-F238E27FC236}">
                    <a16:creationId xmlns:a16="http://schemas.microsoft.com/office/drawing/2014/main" id="{7F9181CA-D16F-DB3D-CDAA-58E0A12AC892}"/>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735795" y="2141593"/>
                <a:ext cx="379302" cy="379302"/>
              </a:xfrm>
              <a:prstGeom prst="rect">
                <a:avLst/>
              </a:prstGeom>
            </p:spPr>
          </p:pic>
        </p:grpSp>
      </p:grpSp>
      <p:grpSp>
        <p:nvGrpSpPr>
          <p:cNvPr id="17" name="Group 16">
            <a:extLst>
              <a:ext uri="{FF2B5EF4-FFF2-40B4-BE49-F238E27FC236}">
                <a16:creationId xmlns:a16="http://schemas.microsoft.com/office/drawing/2014/main" id="{A555E237-D0C4-0567-DC4D-BA880B2D6393}"/>
              </a:ext>
            </a:extLst>
          </p:cNvPr>
          <p:cNvGrpSpPr/>
          <p:nvPr/>
        </p:nvGrpSpPr>
        <p:grpSpPr>
          <a:xfrm>
            <a:off x="139964" y="2982361"/>
            <a:ext cx="7279746" cy="2811653"/>
            <a:chOff x="139964" y="2933170"/>
            <a:chExt cx="7279746" cy="2811653"/>
          </a:xfrm>
        </p:grpSpPr>
        <p:sp>
          <p:nvSpPr>
            <p:cNvPr id="5" name="Rectangle: Rounded Corners 4">
              <a:extLst>
                <a:ext uri="{FF2B5EF4-FFF2-40B4-BE49-F238E27FC236}">
                  <a16:creationId xmlns:a16="http://schemas.microsoft.com/office/drawing/2014/main" id="{7C4E1AAE-63F6-275D-18D3-60E1BBC0301A}"/>
                </a:ext>
              </a:extLst>
            </p:cNvPr>
            <p:cNvSpPr>
              <a:spLocks/>
            </p:cNvSpPr>
            <p:nvPr/>
          </p:nvSpPr>
          <p:spPr>
            <a:xfrm>
              <a:off x="139964" y="2933170"/>
              <a:ext cx="7279746" cy="2811653"/>
            </a:xfrm>
            <a:prstGeom prst="roundRect">
              <a:avLst>
                <a:gd name="adj" fmla="val 4913"/>
              </a:avLst>
            </a:prstGeom>
            <a:solidFill>
              <a:schemeClr val="bg1"/>
            </a:solidFill>
            <a:ln>
              <a:noFill/>
            </a:ln>
            <a:effectLst>
              <a:outerShdw blurRad="1016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IN" sz="1400">
                <a:solidFill>
                  <a:schemeClr val="accent2"/>
                </a:solidFill>
              </a:endParaRPr>
            </a:p>
          </p:txBody>
        </p:sp>
        <p:sp>
          <p:nvSpPr>
            <p:cNvPr id="59" name="Rectangle: Rounded Corners 58">
              <a:extLst>
                <a:ext uri="{FF2B5EF4-FFF2-40B4-BE49-F238E27FC236}">
                  <a16:creationId xmlns:a16="http://schemas.microsoft.com/office/drawing/2014/main" id="{A95E3185-26D0-9007-EF09-1E6112607186}"/>
                </a:ext>
              </a:extLst>
            </p:cNvPr>
            <p:cNvSpPr/>
            <p:nvPr/>
          </p:nvSpPr>
          <p:spPr>
            <a:xfrm>
              <a:off x="312420" y="3659320"/>
              <a:ext cx="3345521" cy="1923141"/>
            </a:xfrm>
            <a:prstGeom prst="roundRect">
              <a:avLst>
                <a:gd name="adj" fmla="val 10237"/>
              </a:avLst>
            </a:prstGeom>
            <a:solidFill>
              <a:schemeClr val="tx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Rounded Corners 60">
              <a:extLst>
                <a:ext uri="{FF2B5EF4-FFF2-40B4-BE49-F238E27FC236}">
                  <a16:creationId xmlns:a16="http://schemas.microsoft.com/office/drawing/2014/main" id="{2F5E1D01-8B8E-5F83-56E7-F11CCCBA3CE6}"/>
                </a:ext>
              </a:extLst>
            </p:cNvPr>
            <p:cNvSpPr/>
            <p:nvPr/>
          </p:nvSpPr>
          <p:spPr>
            <a:xfrm>
              <a:off x="3901735" y="3659320"/>
              <a:ext cx="3352505" cy="1923141"/>
            </a:xfrm>
            <a:prstGeom prst="roundRect">
              <a:avLst>
                <a:gd name="adj" fmla="val 10237"/>
              </a:avLst>
            </a:prstGeom>
            <a:solidFill>
              <a:schemeClr val="tx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EC57ED66-3106-E0F3-DF50-95DB045630B5}"/>
                </a:ext>
              </a:extLst>
            </p:cNvPr>
            <p:cNvSpPr txBox="1"/>
            <p:nvPr/>
          </p:nvSpPr>
          <p:spPr>
            <a:xfrm>
              <a:off x="622780" y="4338997"/>
              <a:ext cx="2724801" cy="1077218"/>
            </a:xfrm>
            <a:prstGeom prst="rect">
              <a:avLst/>
            </a:prstGeom>
            <a:noFill/>
          </p:spPr>
          <p:txBody>
            <a:bodyPr wrap="square" lIns="0" tIns="0" rIns="0" bIns="0" rtlCol="0">
              <a:spAutoFit/>
            </a:bodyPr>
            <a:lstStyle/>
            <a:p>
              <a:pPr algn="ctr"/>
              <a:r>
                <a:rPr lang="en-IN" sz="1400"/>
                <a:t>A </a:t>
              </a:r>
              <a:r>
                <a:rPr lang="en-IN" sz="1400">
                  <a:solidFill>
                    <a:srgbClr val="7A00E6"/>
                  </a:solidFill>
                </a:rPr>
                <a:t>Sanofi</a:t>
              </a:r>
              <a:r>
                <a:rPr lang="en-IN" sz="1400"/>
                <a:t>-sponsored </a:t>
              </a:r>
              <a:r>
                <a:rPr lang="en-IN" sz="1400">
                  <a:solidFill>
                    <a:srgbClr val="7A00E6"/>
                  </a:solidFill>
                </a:rPr>
                <a:t>Industry Satellite Symposium </a:t>
              </a:r>
              <a:r>
                <a:rPr lang="en-IN" sz="1400"/>
                <a:t>that consisted of a variety of face-to-face plenary sessions and live audience Q&amp;As.</a:t>
              </a:r>
            </a:p>
          </p:txBody>
        </p:sp>
        <p:sp>
          <p:nvSpPr>
            <p:cNvPr id="9" name="TextBox 8">
              <a:extLst>
                <a:ext uri="{FF2B5EF4-FFF2-40B4-BE49-F238E27FC236}">
                  <a16:creationId xmlns:a16="http://schemas.microsoft.com/office/drawing/2014/main" id="{E5D40136-0C21-C173-C283-99AB02A2030F}"/>
                </a:ext>
              </a:extLst>
            </p:cNvPr>
            <p:cNvSpPr txBox="1">
              <a:spLocks/>
            </p:cNvSpPr>
            <p:nvPr/>
          </p:nvSpPr>
          <p:spPr>
            <a:xfrm>
              <a:off x="4174305" y="4338997"/>
              <a:ext cx="2807365" cy="430887"/>
            </a:xfrm>
            <a:prstGeom prst="rect">
              <a:avLst/>
            </a:prstGeom>
            <a:noFill/>
          </p:spPr>
          <p:txBody>
            <a:bodyPr wrap="square" lIns="0" tIns="0" rIns="0" bIns="0" rtlCol="0">
              <a:spAutoFit/>
            </a:bodyPr>
            <a:lstStyle/>
            <a:p>
              <a:pPr algn="ctr"/>
              <a:r>
                <a:rPr lang="en-US" sz="1400">
                  <a:latin typeface="+mj-lt"/>
                </a:rPr>
                <a:t>Presentations delivered by four </a:t>
              </a:r>
              <a:r>
                <a:rPr lang="en-US" sz="1400">
                  <a:solidFill>
                    <a:srgbClr val="7A00E6"/>
                  </a:solidFill>
                  <a:latin typeface="+mj-lt"/>
                </a:rPr>
                <a:t>international KOLs</a:t>
              </a:r>
            </a:p>
          </p:txBody>
        </p:sp>
        <p:grpSp>
          <p:nvGrpSpPr>
            <p:cNvPr id="2" name="Group 1">
              <a:extLst>
                <a:ext uri="{FF2B5EF4-FFF2-40B4-BE49-F238E27FC236}">
                  <a16:creationId xmlns:a16="http://schemas.microsoft.com/office/drawing/2014/main" id="{AEBE19A0-3836-0BF2-6EDD-308B32FF951A}"/>
                </a:ext>
              </a:extLst>
            </p:cNvPr>
            <p:cNvGrpSpPr/>
            <p:nvPr/>
          </p:nvGrpSpPr>
          <p:grpSpPr>
            <a:xfrm>
              <a:off x="4657045" y="4923498"/>
              <a:ext cx="1841885" cy="452092"/>
              <a:chOff x="2678314" y="5698665"/>
              <a:chExt cx="2228680" cy="547031"/>
            </a:xfrm>
          </p:grpSpPr>
          <p:pic>
            <p:nvPicPr>
              <p:cNvPr id="10" name="Picture 9">
                <a:extLst>
                  <a:ext uri="{FF2B5EF4-FFF2-40B4-BE49-F238E27FC236}">
                    <a16:creationId xmlns:a16="http://schemas.microsoft.com/office/drawing/2014/main" id="{F3088EA7-5BF9-7443-CBB2-FA5C35604FB2}"/>
                  </a:ext>
                </a:extLst>
              </p:cNvPr>
              <p:cNvPicPr>
                <a:picLocks noChangeAspect="1"/>
              </p:cNvPicPr>
              <p:nvPr/>
            </p:nvPicPr>
            <p:blipFill>
              <a:blip r:embed="rId8"/>
              <a:stretch>
                <a:fillRect/>
              </a:stretch>
            </p:blipFill>
            <p:spPr>
              <a:xfrm>
                <a:off x="2678314" y="5705980"/>
                <a:ext cx="539716" cy="539716"/>
              </a:xfrm>
              <a:prstGeom prst="rect">
                <a:avLst/>
              </a:prstGeom>
            </p:spPr>
          </p:pic>
          <p:pic>
            <p:nvPicPr>
              <p:cNvPr id="12" name="Picture 11">
                <a:extLst>
                  <a:ext uri="{FF2B5EF4-FFF2-40B4-BE49-F238E27FC236}">
                    <a16:creationId xmlns:a16="http://schemas.microsoft.com/office/drawing/2014/main" id="{D056914D-1B6A-DED5-F0A6-10225E7E6575}"/>
                  </a:ext>
                </a:extLst>
              </p:cNvPr>
              <p:cNvPicPr>
                <a:picLocks noChangeAspect="1"/>
              </p:cNvPicPr>
              <p:nvPr/>
            </p:nvPicPr>
            <p:blipFill>
              <a:blip r:embed="rId9"/>
              <a:stretch>
                <a:fillRect/>
              </a:stretch>
            </p:blipFill>
            <p:spPr>
              <a:xfrm>
                <a:off x="3289894" y="5698665"/>
                <a:ext cx="494782" cy="494782"/>
              </a:xfrm>
              <a:prstGeom prst="rect">
                <a:avLst/>
              </a:prstGeom>
            </p:spPr>
          </p:pic>
          <p:pic>
            <p:nvPicPr>
              <p:cNvPr id="15" name="Picture 14">
                <a:extLst>
                  <a:ext uri="{FF2B5EF4-FFF2-40B4-BE49-F238E27FC236}">
                    <a16:creationId xmlns:a16="http://schemas.microsoft.com/office/drawing/2014/main" id="{90915930-7A5F-1AB9-1A27-4B4E98C7A95F}"/>
                  </a:ext>
                </a:extLst>
              </p:cNvPr>
              <p:cNvPicPr>
                <a:picLocks noChangeAspect="1"/>
              </p:cNvPicPr>
              <p:nvPr/>
            </p:nvPicPr>
            <p:blipFill>
              <a:blip r:embed="rId10"/>
              <a:stretch>
                <a:fillRect/>
              </a:stretch>
            </p:blipFill>
            <p:spPr>
              <a:xfrm>
                <a:off x="4423185" y="5705980"/>
                <a:ext cx="483809" cy="483809"/>
              </a:xfrm>
              <a:prstGeom prst="rect">
                <a:avLst/>
              </a:prstGeom>
              <a:ln>
                <a:noFill/>
              </a:ln>
            </p:spPr>
          </p:pic>
          <p:pic>
            <p:nvPicPr>
              <p:cNvPr id="16" name="Picture 15">
                <a:extLst>
                  <a:ext uri="{FF2B5EF4-FFF2-40B4-BE49-F238E27FC236}">
                    <a16:creationId xmlns:a16="http://schemas.microsoft.com/office/drawing/2014/main" id="{4EB5122E-8623-76AE-E55F-CEF5854F7332}"/>
                  </a:ext>
                </a:extLst>
              </p:cNvPr>
              <p:cNvPicPr>
                <a:picLocks noChangeAspect="1"/>
              </p:cNvPicPr>
              <p:nvPr/>
            </p:nvPicPr>
            <p:blipFill>
              <a:blip r:embed="rId11"/>
              <a:stretch>
                <a:fillRect/>
              </a:stretch>
            </p:blipFill>
            <p:spPr>
              <a:xfrm>
                <a:off x="3856540" y="5702323"/>
                <a:ext cx="494782" cy="494782"/>
              </a:xfrm>
              <a:prstGeom prst="rect">
                <a:avLst/>
              </a:prstGeom>
            </p:spPr>
          </p:pic>
        </p:grpSp>
        <p:sp>
          <p:nvSpPr>
            <p:cNvPr id="57" name="TextBox 56">
              <a:extLst>
                <a:ext uri="{FF2B5EF4-FFF2-40B4-BE49-F238E27FC236}">
                  <a16:creationId xmlns:a16="http://schemas.microsoft.com/office/drawing/2014/main" id="{40544500-8E22-913B-5818-845614147DEB}"/>
                </a:ext>
              </a:extLst>
            </p:cNvPr>
            <p:cNvSpPr txBox="1"/>
            <p:nvPr/>
          </p:nvSpPr>
          <p:spPr>
            <a:xfrm>
              <a:off x="2547254" y="3079369"/>
              <a:ext cx="2465166" cy="432792"/>
            </a:xfrm>
            <a:prstGeom prst="roundRect">
              <a:avLst>
                <a:gd name="adj" fmla="val 50000"/>
              </a:avLst>
            </a:prstGeom>
            <a:solidFill>
              <a:schemeClr val="accent2"/>
            </a:solidFill>
          </p:spPr>
          <p:txBody>
            <a:bodyPr wrap="square" lIns="0" tIns="0" rIns="0" bIns="0" anchor="ctr">
              <a:spAutoFit/>
            </a:bodyPr>
            <a:lstStyle/>
            <a:p>
              <a:pPr algn="ctr"/>
              <a:r>
                <a:rPr lang="en-US" sz="2000" i="1">
                  <a:solidFill>
                    <a:schemeClr val="bg1"/>
                  </a:solidFill>
                  <a:latin typeface="Georgia" panose="02040502050405020303" pitchFamily="18" charset="0"/>
                </a:rPr>
                <a:t>What?</a:t>
              </a:r>
            </a:p>
          </p:txBody>
        </p:sp>
        <p:pic>
          <p:nvPicPr>
            <p:cNvPr id="99" name="Graphic 98">
              <a:extLst>
                <a:ext uri="{FF2B5EF4-FFF2-40B4-BE49-F238E27FC236}">
                  <a16:creationId xmlns:a16="http://schemas.microsoft.com/office/drawing/2014/main" id="{6F2A8547-879A-868F-F5E4-E84BE501AA58}"/>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756916" y="3789618"/>
              <a:ext cx="456531" cy="456531"/>
            </a:xfrm>
            <a:prstGeom prst="rect">
              <a:avLst/>
            </a:prstGeom>
          </p:spPr>
        </p:pic>
        <p:pic>
          <p:nvPicPr>
            <p:cNvPr id="101" name="Graphic 100">
              <a:extLst>
                <a:ext uri="{FF2B5EF4-FFF2-40B4-BE49-F238E27FC236}">
                  <a16:creationId xmlns:a16="http://schemas.microsoft.com/office/drawing/2014/main" id="{7F4C963B-03AB-9E3A-1FAB-9AFD4EAA8902}"/>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5334793" y="3788419"/>
              <a:ext cx="486388" cy="486388"/>
            </a:xfrm>
            <a:prstGeom prst="rect">
              <a:avLst/>
            </a:prstGeom>
          </p:spPr>
        </p:pic>
      </p:grpSp>
      <p:grpSp>
        <p:nvGrpSpPr>
          <p:cNvPr id="23" name="Group 22">
            <a:extLst>
              <a:ext uri="{FF2B5EF4-FFF2-40B4-BE49-F238E27FC236}">
                <a16:creationId xmlns:a16="http://schemas.microsoft.com/office/drawing/2014/main" id="{87C47951-6002-29F1-6954-EA3417775870}"/>
              </a:ext>
            </a:extLst>
          </p:cNvPr>
          <p:cNvGrpSpPr/>
          <p:nvPr/>
        </p:nvGrpSpPr>
        <p:grpSpPr>
          <a:xfrm>
            <a:off x="139964" y="7667072"/>
            <a:ext cx="7279746" cy="2144607"/>
            <a:chOff x="139964" y="7667072"/>
            <a:chExt cx="7279746" cy="2144607"/>
          </a:xfrm>
        </p:grpSpPr>
        <p:sp>
          <p:nvSpPr>
            <p:cNvPr id="7" name="Rectangle: Rounded Corners 6">
              <a:extLst>
                <a:ext uri="{FF2B5EF4-FFF2-40B4-BE49-F238E27FC236}">
                  <a16:creationId xmlns:a16="http://schemas.microsoft.com/office/drawing/2014/main" id="{FC7CA34F-B4BC-079D-4590-CA16988B9766}"/>
                </a:ext>
              </a:extLst>
            </p:cNvPr>
            <p:cNvSpPr>
              <a:spLocks/>
            </p:cNvSpPr>
            <p:nvPr/>
          </p:nvSpPr>
          <p:spPr>
            <a:xfrm>
              <a:off x="139964" y="7667072"/>
              <a:ext cx="7279746" cy="2144607"/>
            </a:xfrm>
            <a:prstGeom prst="roundRect">
              <a:avLst>
                <a:gd name="adj" fmla="val 7294"/>
              </a:avLst>
            </a:prstGeom>
            <a:solidFill>
              <a:schemeClr val="bg1"/>
            </a:solidFill>
            <a:ln>
              <a:noFill/>
            </a:ln>
            <a:effectLst>
              <a:outerShdw blurRad="1016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IN" sz="1400">
                <a:solidFill>
                  <a:schemeClr val="accent2"/>
                </a:solidFill>
              </a:endParaRPr>
            </a:p>
          </p:txBody>
        </p:sp>
        <p:sp>
          <p:nvSpPr>
            <p:cNvPr id="85" name="Rectangle: Rounded Corners 84">
              <a:extLst>
                <a:ext uri="{FF2B5EF4-FFF2-40B4-BE49-F238E27FC236}">
                  <a16:creationId xmlns:a16="http://schemas.microsoft.com/office/drawing/2014/main" id="{E930CD33-2AFE-499B-1747-17CAC27FECD2}"/>
                </a:ext>
              </a:extLst>
            </p:cNvPr>
            <p:cNvSpPr/>
            <p:nvPr/>
          </p:nvSpPr>
          <p:spPr>
            <a:xfrm>
              <a:off x="305118" y="8355869"/>
              <a:ext cx="1679171" cy="1329316"/>
            </a:xfrm>
            <a:prstGeom prst="roundRect">
              <a:avLst>
                <a:gd name="adj" fmla="val 10237"/>
              </a:avLst>
            </a:prstGeom>
            <a:solidFill>
              <a:schemeClr val="tx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Rounded Corners 85">
              <a:extLst>
                <a:ext uri="{FF2B5EF4-FFF2-40B4-BE49-F238E27FC236}">
                  <a16:creationId xmlns:a16="http://schemas.microsoft.com/office/drawing/2014/main" id="{08C46ECB-F728-F153-28D8-6D616FC6DF8A}"/>
                </a:ext>
              </a:extLst>
            </p:cNvPr>
            <p:cNvSpPr/>
            <p:nvPr/>
          </p:nvSpPr>
          <p:spPr>
            <a:xfrm>
              <a:off x="2061874" y="8355869"/>
              <a:ext cx="1679171" cy="1329316"/>
            </a:xfrm>
            <a:prstGeom prst="roundRect">
              <a:avLst>
                <a:gd name="adj" fmla="val 10237"/>
              </a:avLst>
            </a:prstGeom>
            <a:solidFill>
              <a:schemeClr val="tx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Rounded Corners 86">
              <a:extLst>
                <a:ext uri="{FF2B5EF4-FFF2-40B4-BE49-F238E27FC236}">
                  <a16:creationId xmlns:a16="http://schemas.microsoft.com/office/drawing/2014/main" id="{4DEDCBED-590D-D4ED-6D9E-A89BCC246B38}"/>
                </a:ext>
              </a:extLst>
            </p:cNvPr>
            <p:cNvSpPr/>
            <p:nvPr/>
          </p:nvSpPr>
          <p:spPr>
            <a:xfrm>
              <a:off x="3818630" y="8355869"/>
              <a:ext cx="1679171" cy="1329316"/>
            </a:xfrm>
            <a:prstGeom prst="roundRect">
              <a:avLst>
                <a:gd name="adj" fmla="val 10237"/>
              </a:avLst>
            </a:prstGeom>
            <a:solidFill>
              <a:schemeClr val="tx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Rounded Corners 87">
              <a:extLst>
                <a:ext uri="{FF2B5EF4-FFF2-40B4-BE49-F238E27FC236}">
                  <a16:creationId xmlns:a16="http://schemas.microsoft.com/office/drawing/2014/main" id="{FA15B666-9A19-72C0-962B-261973D24985}"/>
                </a:ext>
              </a:extLst>
            </p:cNvPr>
            <p:cNvSpPr/>
            <p:nvPr/>
          </p:nvSpPr>
          <p:spPr>
            <a:xfrm>
              <a:off x="5575386" y="8355869"/>
              <a:ext cx="1679171" cy="1329316"/>
            </a:xfrm>
            <a:prstGeom prst="roundRect">
              <a:avLst>
                <a:gd name="adj" fmla="val 10237"/>
              </a:avLst>
            </a:prstGeom>
            <a:solidFill>
              <a:schemeClr val="tx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07D098D9-DC9C-F4C2-3E54-E151B5DFF8CF}"/>
                </a:ext>
              </a:extLst>
            </p:cNvPr>
            <p:cNvSpPr txBox="1"/>
            <p:nvPr/>
          </p:nvSpPr>
          <p:spPr>
            <a:xfrm>
              <a:off x="467370" y="9100710"/>
              <a:ext cx="1354667" cy="384721"/>
            </a:xfrm>
            <a:prstGeom prst="rect">
              <a:avLst/>
            </a:prstGeom>
            <a:noFill/>
          </p:spPr>
          <p:txBody>
            <a:bodyPr wrap="square" lIns="0" tIns="0" rIns="0" bIns="0" rtlCol="0" anchor="t">
              <a:spAutoFit/>
            </a:bodyPr>
            <a:lstStyle/>
            <a:p>
              <a:pPr algn="ctr"/>
              <a:r>
                <a:rPr lang="en-IN" sz="1400" b="1" i="1" dirty="0">
                  <a:solidFill>
                    <a:srgbClr val="7A00E6"/>
                  </a:solidFill>
                  <a:ea typeface="Verdana"/>
                </a:rPr>
                <a:t>12000 </a:t>
              </a:r>
              <a:br>
                <a:rPr lang="en-IN" sz="1400" b="1" i="1" dirty="0">
                  <a:ea typeface="Verdana" panose="020B0604030504040204" pitchFamily="34" charset="0"/>
                </a:rPr>
              </a:br>
              <a:r>
                <a:rPr lang="en-IN" sz="1100" i="1" dirty="0">
                  <a:ea typeface="Verdana"/>
                </a:rPr>
                <a:t>HCPs reached</a:t>
              </a:r>
              <a:endParaRPr lang="en-US" sz="1100" dirty="0">
                <a:ea typeface="Verdana"/>
              </a:endParaRPr>
            </a:p>
          </p:txBody>
        </p:sp>
        <p:sp>
          <p:nvSpPr>
            <p:cNvPr id="32" name="TextBox 31">
              <a:extLst>
                <a:ext uri="{FF2B5EF4-FFF2-40B4-BE49-F238E27FC236}">
                  <a16:creationId xmlns:a16="http://schemas.microsoft.com/office/drawing/2014/main" id="{00E52E07-CDB5-0E58-C1A5-DD0DD2DF41B3}"/>
                </a:ext>
              </a:extLst>
            </p:cNvPr>
            <p:cNvSpPr txBox="1"/>
            <p:nvPr/>
          </p:nvSpPr>
          <p:spPr>
            <a:xfrm>
              <a:off x="2102647" y="9100710"/>
              <a:ext cx="1597624" cy="383023"/>
            </a:xfrm>
            <a:prstGeom prst="rect">
              <a:avLst/>
            </a:prstGeom>
            <a:noFill/>
          </p:spPr>
          <p:txBody>
            <a:bodyPr wrap="square" lIns="0" tIns="0" rIns="0" bIns="0" rtlCol="0">
              <a:spAutoFit/>
            </a:bodyPr>
            <a:lstStyle/>
            <a:p>
              <a:pPr algn="ctr"/>
              <a:r>
                <a:rPr lang="en-US" sz="1400" b="1" i="1">
                  <a:solidFill>
                    <a:srgbClr val="7A00E6"/>
                  </a:solidFill>
                </a:rPr>
                <a:t>44+ </a:t>
              </a:r>
              <a:br>
                <a:rPr lang="en-US" sz="1400" i="1">
                  <a:solidFill>
                    <a:srgbClr val="7A00E6"/>
                  </a:solidFill>
                </a:rPr>
              </a:br>
              <a:r>
                <a:rPr lang="en-US" sz="1200" i="1"/>
                <a:t>Countries reached</a:t>
              </a:r>
            </a:p>
          </p:txBody>
        </p:sp>
        <p:sp>
          <p:nvSpPr>
            <p:cNvPr id="38" name="TextBox 37">
              <a:extLst>
                <a:ext uri="{FF2B5EF4-FFF2-40B4-BE49-F238E27FC236}">
                  <a16:creationId xmlns:a16="http://schemas.microsoft.com/office/drawing/2014/main" id="{FF0C1CF1-180E-8DC3-B6D5-D04625331319}"/>
                </a:ext>
              </a:extLst>
            </p:cNvPr>
            <p:cNvSpPr txBox="1"/>
            <p:nvPr/>
          </p:nvSpPr>
          <p:spPr>
            <a:xfrm>
              <a:off x="3822169" y="9100710"/>
              <a:ext cx="1672093" cy="368291"/>
            </a:xfrm>
            <a:prstGeom prst="rect">
              <a:avLst/>
            </a:prstGeom>
            <a:noFill/>
          </p:spPr>
          <p:txBody>
            <a:bodyPr wrap="square" lIns="0" tIns="0" rIns="0" bIns="0" rtlCol="0">
              <a:spAutoFit/>
            </a:bodyPr>
            <a:lstStyle/>
            <a:p>
              <a:pPr algn="ctr"/>
              <a:r>
                <a:rPr lang="en-IN" sz="1400" b="1" i="1">
                  <a:solidFill>
                    <a:schemeClr val="accent2"/>
                  </a:solidFill>
                  <a:ea typeface="Verdana" panose="020B0604030504040204" pitchFamily="34" charset="0"/>
                </a:rPr>
                <a:t>52% </a:t>
              </a:r>
              <a:br>
                <a:rPr lang="en-IN" sz="1400" b="1" i="1">
                  <a:solidFill>
                    <a:schemeClr val="accent2"/>
                  </a:solidFill>
                  <a:ea typeface="Verdana" panose="020B0604030504040204" pitchFamily="34" charset="0"/>
                </a:rPr>
              </a:br>
              <a:r>
                <a:rPr lang="en-IN" sz="1100" i="1">
                  <a:ea typeface="Verdana" panose="020B0604030504040204" pitchFamily="34" charset="0"/>
                </a:rPr>
                <a:t>General practitioners</a:t>
              </a:r>
            </a:p>
          </p:txBody>
        </p:sp>
        <p:sp>
          <p:nvSpPr>
            <p:cNvPr id="40" name="TextBox 39">
              <a:extLst>
                <a:ext uri="{FF2B5EF4-FFF2-40B4-BE49-F238E27FC236}">
                  <a16:creationId xmlns:a16="http://schemas.microsoft.com/office/drawing/2014/main" id="{2E0F374A-0F1C-2C4B-9DB7-C3723F0EB9DD}"/>
                </a:ext>
              </a:extLst>
            </p:cNvPr>
            <p:cNvSpPr txBox="1"/>
            <p:nvPr/>
          </p:nvSpPr>
          <p:spPr>
            <a:xfrm>
              <a:off x="5737638" y="9100710"/>
              <a:ext cx="1354667" cy="368291"/>
            </a:xfrm>
            <a:prstGeom prst="rect">
              <a:avLst/>
            </a:prstGeom>
            <a:noFill/>
          </p:spPr>
          <p:txBody>
            <a:bodyPr wrap="square" lIns="0" tIns="0" rIns="0" bIns="0" rtlCol="0">
              <a:spAutoFit/>
            </a:bodyPr>
            <a:lstStyle/>
            <a:p>
              <a:pPr algn="ctr"/>
              <a:r>
                <a:rPr lang="en-IN" sz="1400" b="1" i="1">
                  <a:solidFill>
                    <a:schemeClr val="accent2"/>
                  </a:solidFill>
                  <a:ea typeface="Verdana" panose="020B0604030504040204" pitchFamily="34" charset="0"/>
                </a:rPr>
                <a:t>90% </a:t>
              </a:r>
              <a:br>
                <a:rPr lang="en-IN" sz="1400" b="1" i="1">
                  <a:solidFill>
                    <a:schemeClr val="accent2"/>
                  </a:solidFill>
                  <a:ea typeface="Verdana" panose="020B0604030504040204" pitchFamily="34" charset="0"/>
                </a:rPr>
              </a:br>
              <a:r>
                <a:rPr lang="en-IN" sz="1100" i="1">
                  <a:ea typeface="Verdana" panose="020B0604030504040204" pitchFamily="34" charset="0"/>
                </a:rPr>
                <a:t>NPS score</a:t>
              </a:r>
            </a:p>
          </p:txBody>
        </p:sp>
        <p:sp>
          <p:nvSpPr>
            <p:cNvPr id="64" name="TextBox 63">
              <a:extLst>
                <a:ext uri="{FF2B5EF4-FFF2-40B4-BE49-F238E27FC236}">
                  <a16:creationId xmlns:a16="http://schemas.microsoft.com/office/drawing/2014/main" id="{961671AF-0D7C-385D-C273-EFB5D25BF233}"/>
                </a:ext>
              </a:extLst>
            </p:cNvPr>
            <p:cNvSpPr txBox="1"/>
            <p:nvPr/>
          </p:nvSpPr>
          <p:spPr>
            <a:xfrm>
              <a:off x="2547254" y="7789548"/>
              <a:ext cx="2465166" cy="414309"/>
            </a:xfrm>
            <a:prstGeom prst="roundRect">
              <a:avLst>
                <a:gd name="adj" fmla="val 50000"/>
              </a:avLst>
            </a:prstGeom>
            <a:solidFill>
              <a:schemeClr val="accent2"/>
            </a:solidFill>
          </p:spPr>
          <p:txBody>
            <a:bodyPr wrap="square" lIns="0" tIns="0" rIns="0" bIns="0" anchor="ctr">
              <a:spAutoFit/>
            </a:bodyPr>
            <a:lstStyle/>
            <a:p>
              <a:pPr algn="ctr"/>
              <a:r>
                <a:rPr lang="en-US" sz="2000" i="1">
                  <a:solidFill>
                    <a:schemeClr val="bg1"/>
                  </a:solidFill>
                  <a:latin typeface="Georgia" panose="02040502050405020303" pitchFamily="18" charset="0"/>
                </a:rPr>
                <a:t>KPI’s</a:t>
              </a:r>
            </a:p>
          </p:txBody>
        </p:sp>
        <p:pic>
          <p:nvPicPr>
            <p:cNvPr id="103" name="Graphic 102">
              <a:extLst>
                <a:ext uri="{FF2B5EF4-FFF2-40B4-BE49-F238E27FC236}">
                  <a16:creationId xmlns:a16="http://schemas.microsoft.com/office/drawing/2014/main" id="{488D8381-0556-78BD-6E0A-707DB5A14BA4}"/>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889407" y="8491791"/>
              <a:ext cx="510593" cy="488788"/>
            </a:xfrm>
            <a:prstGeom prst="rect">
              <a:avLst/>
            </a:prstGeom>
          </p:spPr>
        </p:pic>
        <p:pic>
          <p:nvPicPr>
            <p:cNvPr id="104" name="Graphic 103">
              <a:extLst>
                <a:ext uri="{FF2B5EF4-FFF2-40B4-BE49-F238E27FC236}">
                  <a16:creationId xmlns:a16="http://schemas.microsoft.com/office/drawing/2014/main" id="{D28C76FD-EE79-FCF7-3647-9C7486D3E77B}"/>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680374" y="8506454"/>
              <a:ext cx="442171" cy="423288"/>
            </a:xfrm>
            <a:prstGeom prst="rect">
              <a:avLst/>
            </a:prstGeom>
          </p:spPr>
        </p:pic>
        <p:pic>
          <p:nvPicPr>
            <p:cNvPr id="106" name="Graphic 105">
              <a:extLst>
                <a:ext uri="{FF2B5EF4-FFF2-40B4-BE49-F238E27FC236}">
                  <a16:creationId xmlns:a16="http://schemas.microsoft.com/office/drawing/2014/main" id="{77B3C9FE-AA01-ABBD-7767-D822A1BF2A9B}"/>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4410656" y="8513738"/>
              <a:ext cx="495120" cy="473975"/>
            </a:xfrm>
            <a:prstGeom prst="rect">
              <a:avLst/>
            </a:prstGeom>
          </p:spPr>
        </p:pic>
        <p:pic>
          <p:nvPicPr>
            <p:cNvPr id="108" name="Graphic 107">
              <a:extLst>
                <a:ext uri="{FF2B5EF4-FFF2-40B4-BE49-F238E27FC236}">
                  <a16:creationId xmlns:a16="http://schemas.microsoft.com/office/drawing/2014/main" id="{E27D4B6B-2366-FDD8-6ABE-4400A5BD5524}"/>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6221587" y="8531543"/>
              <a:ext cx="386768" cy="370251"/>
            </a:xfrm>
            <a:prstGeom prst="rect">
              <a:avLst/>
            </a:prstGeom>
          </p:spPr>
        </p:pic>
      </p:grpSp>
      <p:sp>
        <p:nvSpPr>
          <p:cNvPr id="22" name="TextBox 21">
            <a:extLst>
              <a:ext uri="{FF2B5EF4-FFF2-40B4-BE49-F238E27FC236}">
                <a16:creationId xmlns:a16="http://schemas.microsoft.com/office/drawing/2014/main" id="{D3CCD67C-466A-CF5F-4798-8ACA0BA4C365}"/>
              </a:ext>
            </a:extLst>
          </p:cNvPr>
          <p:cNvSpPr txBox="1"/>
          <p:nvPr/>
        </p:nvSpPr>
        <p:spPr>
          <a:xfrm>
            <a:off x="135377" y="9791340"/>
            <a:ext cx="7211335" cy="338554"/>
          </a:xfrm>
          <a:prstGeom prst="rect">
            <a:avLst/>
          </a:prstGeom>
          <a:noFill/>
        </p:spPr>
        <p:txBody>
          <a:bodyPr wrap="square" rtlCol="0">
            <a:spAutoFit/>
          </a:bodyPr>
          <a:lstStyle/>
          <a:p>
            <a:r>
              <a:rPr lang="en-IN" sz="800" b="0" i="0">
                <a:solidFill>
                  <a:srgbClr val="111111"/>
                </a:solidFill>
                <a:effectLst/>
              </a:rPr>
              <a:t>HCPs, healthcare professionals; KOLs, key opinion leaders</a:t>
            </a:r>
            <a:r>
              <a:rPr lang="en-IN" sz="800">
                <a:ea typeface="Verdana" panose="020B0604030504040204" pitchFamily="34" charset="0"/>
              </a:rPr>
              <a:t>; </a:t>
            </a:r>
            <a:r>
              <a:rPr lang="en-IN" sz="800"/>
              <a:t>MAFLD, metabolic dysfunction-associated fatty liver disease; </a:t>
            </a:r>
            <a:r>
              <a:rPr lang="en-IN" sz="800">
                <a:ea typeface="Verdana" panose="020B0604030504040204" pitchFamily="34" charset="0"/>
              </a:rPr>
              <a:t>MASLD, metabolic-dysfunction associated </a:t>
            </a:r>
            <a:r>
              <a:rPr lang="en-IN" sz="800" err="1">
                <a:ea typeface="Verdana" panose="020B0604030504040204" pitchFamily="34" charset="0"/>
              </a:rPr>
              <a:t>steatotic</a:t>
            </a:r>
            <a:r>
              <a:rPr lang="en-IN" sz="800">
                <a:ea typeface="Verdana" panose="020B0604030504040204" pitchFamily="34" charset="0"/>
              </a:rPr>
              <a:t> liver disease; NPS, net promoter score; Q&amp;As, questions and answers.</a:t>
            </a:r>
            <a:endParaRPr lang="en-US" sz="800"/>
          </a:p>
        </p:txBody>
      </p:sp>
    </p:spTree>
    <p:extLst>
      <p:ext uri="{BB962C8B-B14F-4D97-AF65-F5344CB8AC3E}">
        <p14:creationId xmlns:p14="http://schemas.microsoft.com/office/powerpoint/2010/main" val="1911470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11A8DA-D1FD-D3D9-A316-C42528AC491C}"/>
              </a:ext>
            </a:extLst>
          </p:cNvPr>
          <p:cNvSpPr>
            <a:spLocks noGrp="1"/>
          </p:cNvSpPr>
          <p:nvPr>
            <p:ph type="title"/>
          </p:nvPr>
        </p:nvSpPr>
        <p:spPr>
          <a:xfrm>
            <a:off x="179389" y="364159"/>
            <a:ext cx="4581896" cy="470898"/>
          </a:xfrm>
        </p:spPr>
        <p:txBody>
          <a:bodyPr/>
          <a:lstStyle/>
          <a:p>
            <a:r>
              <a:rPr lang="en-IN" sz="2000"/>
              <a:t>Global Liver Health Forum 2024</a:t>
            </a:r>
            <a:br>
              <a:rPr lang="en-IN"/>
            </a:br>
            <a:r>
              <a:rPr lang="en-IN" sz="1400" b="0"/>
              <a:t>Meeting agenda</a:t>
            </a:r>
            <a:endParaRPr lang="en-US"/>
          </a:p>
        </p:txBody>
      </p:sp>
      <p:grpSp>
        <p:nvGrpSpPr>
          <p:cNvPr id="14" name="Group 13">
            <a:extLst>
              <a:ext uri="{FF2B5EF4-FFF2-40B4-BE49-F238E27FC236}">
                <a16:creationId xmlns:a16="http://schemas.microsoft.com/office/drawing/2014/main" id="{1D55B20B-DE41-C676-87B1-A826D45B2C39}"/>
              </a:ext>
            </a:extLst>
          </p:cNvPr>
          <p:cNvGrpSpPr/>
          <p:nvPr/>
        </p:nvGrpSpPr>
        <p:grpSpPr>
          <a:xfrm>
            <a:off x="139964" y="1418727"/>
            <a:ext cx="7279746" cy="3077073"/>
            <a:chOff x="139964" y="1418727"/>
            <a:chExt cx="7279746" cy="3077073"/>
          </a:xfrm>
        </p:grpSpPr>
        <p:sp>
          <p:nvSpPr>
            <p:cNvPr id="3" name="Rectangle: Rounded Corners 2">
              <a:extLst>
                <a:ext uri="{FF2B5EF4-FFF2-40B4-BE49-F238E27FC236}">
                  <a16:creationId xmlns:a16="http://schemas.microsoft.com/office/drawing/2014/main" id="{434806D5-FC71-2623-0CBB-D6D63FF2B992}"/>
                </a:ext>
              </a:extLst>
            </p:cNvPr>
            <p:cNvSpPr/>
            <p:nvPr/>
          </p:nvSpPr>
          <p:spPr>
            <a:xfrm>
              <a:off x="139964" y="1418727"/>
              <a:ext cx="7279746" cy="3077073"/>
            </a:xfrm>
            <a:prstGeom prst="roundRect">
              <a:avLst>
                <a:gd name="adj" fmla="val 3679"/>
              </a:avLst>
            </a:prstGeom>
            <a:solidFill>
              <a:schemeClr val="tx2"/>
            </a:solidFill>
            <a:ln>
              <a:noFill/>
            </a:ln>
            <a:effectLst>
              <a:outerShdw blurRad="1016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914400"/>
              <a:endParaRPr lang="en-IN" sz="1400">
                <a:solidFill>
                  <a:schemeClr val="accent2"/>
                </a:solidFill>
              </a:endParaRPr>
            </a:p>
          </p:txBody>
        </p:sp>
        <p:sp>
          <p:nvSpPr>
            <p:cNvPr id="113" name="Rectangle: Top Corners Rounded 112">
              <a:extLst>
                <a:ext uri="{FF2B5EF4-FFF2-40B4-BE49-F238E27FC236}">
                  <a16:creationId xmlns:a16="http://schemas.microsoft.com/office/drawing/2014/main" id="{18C0A2AF-921E-4564-4B76-6601870F8525}"/>
                </a:ext>
              </a:extLst>
            </p:cNvPr>
            <p:cNvSpPr/>
            <p:nvPr/>
          </p:nvSpPr>
          <p:spPr>
            <a:xfrm>
              <a:off x="139964" y="1418727"/>
              <a:ext cx="7279746" cy="1216270"/>
            </a:xfrm>
            <a:prstGeom prst="round2SameRect">
              <a:avLst>
                <a:gd name="adj1" fmla="val 7639"/>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Rounded Corners 45">
              <a:extLst>
                <a:ext uri="{FF2B5EF4-FFF2-40B4-BE49-F238E27FC236}">
                  <a16:creationId xmlns:a16="http://schemas.microsoft.com/office/drawing/2014/main" id="{CA9AC634-0700-0C54-FFCC-CB4326B6EE30}"/>
                </a:ext>
              </a:extLst>
            </p:cNvPr>
            <p:cNvSpPr/>
            <p:nvPr/>
          </p:nvSpPr>
          <p:spPr>
            <a:xfrm>
              <a:off x="1437001" y="1542415"/>
              <a:ext cx="4685672" cy="48577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IN" sz="1400" b="1">
                  <a:solidFill>
                    <a:schemeClr val="bg1"/>
                  </a:solidFill>
                </a:rPr>
                <a:t>Symposium </a:t>
              </a:r>
            </a:p>
            <a:p>
              <a:pPr algn="ctr" defTabSz="914400"/>
              <a:r>
                <a:rPr lang="en-IN" sz="1200">
                  <a:solidFill>
                    <a:schemeClr val="bg1"/>
                  </a:solidFill>
                </a:rPr>
                <a:t>7</a:t>
              </a:r>
              <a:r>
                <a:rPr lang="en-IN" sz="1200" baseline="30000">
                  <a:solidFill>
                    <a:schemeClr val="bg1"/>
                  </a:solidFill>
                </a:rPr>
                <a:t>th</a:t>
              </a:r>
              <a:r>
                <a:rPr lang="en-IN" sz="1200">
                  <a:solidFill>
                    <a:schemeClr val="bg1"/>
                  </a:solidFill>
                </a:rPr>
                <a:t> June 2024 | 12:45 pm</a:t>
              </a:r>
            </a:p>
          </p:txBody>
        </p:sp>
        <p:sp>
          <p:nvSpPr>
            <p:cNvPr id="74" name="Google Shape;110;p15">
              <a:extLst>
                <a:ext uri="{FF2B5EF4-FFF2-40B4-BE49-F238E27FC236}">
                  <a16:creationId xmlns:a16="http://schemas.microsoft.com/office/drawing/2014/main" id="{ED6EBB95-0FDE-92EA-3D00-F87E3472C403}"/>
                </a:ext>
              </a:extLst>
            </p:cNvPr>
            <p:cNvSpPr txBox="1"/>
            <p:nvPr/>
          </p:nvSpPr>
          <p:spPr>
            <a:xfrm>
              <a:off x="183164" y="3345289"/>
              <a:ext cx="1696204" cy="647591"/>
            </a:xfrm>
            <a:prstGeom prst="rect">
              <a:avLst/>
            </a:prstGeom>
            <a:noFill/>
            <a:ln>
              <a:noFill/>
              <a:prstDash val="sysDot"/>
            </a:ln>
          </p:spPr>
          <p:txBody>
            <a:bodyPr spcFirstLastPara="1" wrap="square" lIns="0" tIns="0" rIns="0" bIns="0" anchor="t" anchorCtr="0">
              <a:noAutofit/>
            </a:bodyPr>
            <a:lstStyle/>
            <a:p>
              <a:pPr algn="ctr"/>
              <a:r>
                <a:rPr lang="en-US" sz="1000">
                  <a:latin typeface="+mj-lt"/>
                </a:rPr>
                <a:t>MAFLD in Focus: Unveiling Insights from China’s </a:t>
              </a:r>
              <a:r>
                <a:rPr lang="en-US" sz="1000">
                  <a:solidFill>
                    <a:srgbClr val="7A00E6"/>
                  </a:solidFill>
                  <a:latin typeface="+mj-lt"/>
                </a:rPr>
                <a:t>RELIEF Study </a:t>
              </a:r>
              <a:r>
                <a:rPr lang="en-US" sz="1000">
                  <a:latin typeface="+mj-lt"/>
                </a:rPr>
                <a:t>– Insights from APASL 2024</a:t>
              </a:r>
            </a:p>
          </p:txBody>
        </p:sp>
        <p:sp>
          <p:nvSpPr>
            <p:cNvPr id="110" name="Graphic 153">
              <a:extLst>
                <a:ext uri="{FF2B5EF4-FFF2-40B4-BE49-F238E27FC236}">
                  <a16:creationId xmlns:a16="http://schemas.microsoft.com/office/drawing/2014/main" id="{A6E5EE82-FCED-AFB3-CBA7-0FD7F50DAD8B}"/>
                </a:ext>
              </a:extLst>
            </p:cNvPr>
            <p:cNvSpPr/>
            <p:nvPr/>
          </p:nvSpPr>
          <p:spPr>
            <a:xfrm>
              <a:off x="678466" y="2299604"/>
              <a:ext cx="705600" cy="705600"/>
            </a:xfrm>
            <a:custGeom>
              <a:avLst/>
              <a:gdLst>
                <a:gd name="connsiteX0" fmla="*/ 3859823 w 7558868"/>
                <a:gd name="connsiteY0" fmla="*/ 7505306 h 7505305"/>
                <a:gd name="connsiteX1" fmla="*/ 7558869 w 7558868"/>
                <a:gd name="connsiteY1" fmla="*/ 3752608 h 7505305"/>
                <a:gd name="connsiteX2" fmla="*/ 3699046 w 7558868"/>
                <a:gd name="connsiteY2" fmla="*/ 0 h 7505305"/>
                <a:gd name="connsiteX3" fmla="*/ 0 w 7558868"/>
                <a:gd name="connsiteY3" fmla="*/ 3752608 h 7505305"/>
                <a:gd name="connsiteX4" fmla="*/ 3859823 w 7558868"/>
                <a:gd name="connsiteY4" fmla="*/ 7505306 h 75053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58868" h="7505305">
                  <a:moveTo>
                    <a:pt x="3859823" y="7505306"/>
                  </a:moveTo>
                  <a:cubicBezTo>
                    <a:pt x="6057772" y="7505306"/>
                    <a:pt x="7558869" y="6057862"/>
                    <a:pt x="7558869" y="3752608"/>
                  </a:cubicBezTo>
                  <a:cubicBezTo>
                    <a:pt x="7558869" y="1447355"/>
                    <a:pt x="6057862" y="0"/>
                    <a:pt x="3699046" y="0"/>
                  </a:cubicBezTo>
                  <a:cubicBezTo>
                    <a:pt x="1340230" y="0"/>
                    <a:pt x="0" y="1393793"/>
                    <a:pt x="0" y="3752608"/>
                  </a:cubicBezTo>
                  <a:cubicBezTo>
                    <a:pt x="0" y="6111424"/>
                    <a:pt x="1447445" y="7505306"/>
                    <a:pt x="3859823" y="7505306"/>
                  </a:cubicBezTo>
                  <a:close/>
                </a:path>
              </a:pathLst>
            </a:custGeom>
            <a:blipFill>
              <a:blip r:embed="rId2"/>
              <a:srcRect/>
              <a:stretch>
                <a:fillRect t="-7329" b="-25521"/>
              </a:stretch>
            </a:blipFill>
            <a:ln w="0" cap="flat">
              <a:noFill/>
              <a:prstDash val="solid"/>
              <a:miter/>
            </a:ln>
          </p:spPr>
          <p:txBody>
            <a:bodyPr rtlCol="0" anchor="ctr"/>
            <a:lstStyle/>
            <a:p>
              <a:pPr algn="ctr"/>
              <a:endParaRPr lang="en-US" sz="800"/>
            </a:p>
          </p:txBody>
        </p:sp>
        <p:sp>
          <p:nvSpPr>
            <p:cNvPr id="104" name="Graphic 153">
              <a:extLst>
                <a:ext uri="{FF2B5EF4-FFF2-40B4-BE49-F238E27FC236}">
                  <a16:creationId xmlns:a16="http://schemas.microsoft.com/office/drawing/2014/main" id="{F5C0A1FF-F773-8AA9-5F6F-9820A0B4E947}"/>
                </a:ext>
              </a:extLst>
            </p:cNvPr>
            <p:cNvSpPr>
              <a:spLocks/>
            </p:cNvSpPr>
            <p:nvPr/>
          </p:nvSpPr>
          <p:spPr>
            <a:xfrm>
              <a:off x="4344838" y="2299604"/>
              <a:ext cx="705600" cy="705600"/>
            </a:xfrm>
            <a:custGeom>
              <a:avLst/>
              <a:gdLst>
                <a:gd name="connsiteX0" fmla="*/ 3859823 w 7558868"/>
                <a:gd name="connsiteY0" fmla="*/ 7505306 h 7505305"/>
                <a:gd name="connsiteX1" fmla="*/ 7558869 w 7558868"/>
                <a:gd name="connsiteY1" fmla="*/ 3752608 h 7505305"/>
                <a:gd name="connsiteX2" fmla="*/ 3699046 w 7558868"/>
                <a:gd name="connsiteY2" fmla="*/ 0 h 7505305"/>
                <a:gd name="connsiteX3" fmla="*/ 0 w 7558868"/>
                <a:gd name="connsiteY3" fmla="*/ 3752608 h 7505305"/>
                <a:gd name="connsiteX4" fmla="*/ 3859823 w 7558868"/>
                <a:gd name="connsiteY4" fmla="*/ 7505306 h 75053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58868" h="7505305">
                  <a:moveTo>
                    <a:pt x="3859823" y="7505306"/>
                  </a:moveTo>
                  <a:cubicBezTo>
                    <a:pt x="6057772" y="7505306"/>
                    <a:pt x="7558869" y="6057862"/>
                    <a:pt x="7558869" y="3752608"/>
                  </a:cubicBezTo>
                  <a:cubicBezTo>
                    <a:pt x="7558869" y="1447355"/>
                    <a:pt x="6057862" y="0"/>
                    <a:pt x="3699046" y="0"/>
                  </a:cubicBezTo>
                  <a:cubicBezTo>
                    <a:pt x="1340230" y="0"/>
                    <a:pt x="0" y="1393793"/>
                    <a:pt x="0" y="3752608"/>
                  </a:cubicBezTo>
                  <a:cubicBezTo>
                    <a:pt x="0" y="6111424"/>
                    <a:pt x="1447445" y="7505306"/>
                    <a:pt x="3859823" y="7505306"/>
                  </a:cubicBezTo>
                  <a:close/>
                </a:path>
              </a:pathLst>
            </a:custGeom>
            <a:blipFill>
              <a:blip r:embed="rId3"/>
              <a:srcRect/>
              <a:stretch>
                <a:fillRect t="-357" b="-357"/>
              </a:stretch>
            </a:blipFill>
            <a:ln w="0" cap="flat">
              <a:noFill/>
              <a:prstDash val="solid"/>
              <a:miter/>
            </a:ln>
          </p:spPr>
          <p:txBody>
            <a:bodyPr rtlCol="0" anchor="ctr"/>
            <a:lstStyle/>
            <a:p>
              <a:endParaRPr lang="en-US" sz="800"/>
            </a:p>
          </p:txBody>
        </p:sp>
        <p:sp>
          <p:nvSpPr>
            <p:cNvPr id="111" name="Graphic 153">
              <a:extLst>
                <a:ext uri="{FF2B5EF4-FFF2-40B4-BE49-F238E27FC236}">
                  <a16:creationId xmlns:a16="http://schemas.microsoft.com/office/drawing/2014/main" id="{8DC334E8-366F-C6AF-1C69-9FBC1CDCB545}"/>
                </a:ext>
              </a:extLst>
            </p:cNvPr>
            <p:cNvSpPr>
              <a:spLocks/>
            </p:cNvSpPr>
            <p:nvPr/>
          </p:nvSpPr>
          <p:spPr>
            <a:xfrm>
              <a:off x="6178024" y="2299604"/>
              <a:ext cx="705600" cy="705600"/>
            </a:xfrm>
            <a:custGeom>
              <a:avLst/>
              <a:gdLst>
                <a:gd name="connsiteX0" fmla="*/ 3859823 w 7558868"/>
                <a:gd name="connsiteY0" fmla="*/ 7505306 h 7505305"/>
                <a:gd name="connsiteX1" fmla="*/ 7558869 w 7558868"/>
                <a:gd name="connsiteY1" fmla="*/ 3752608 h 7505305"/>
                <a:gd name="connsiteX2" fmla="*/ 3699046 w 7558868"/>
                <a:gd name="connsiteY2" fmla="*/ 0 h 7505305"/>
                <a:gd name="connsiteX3" fmla="*/ 0 w 7558868"/>
                <a:gd name="connsiteY3" fmla="*/ 3752608 h 7505305"/>
                <a:gd name="connsiteX4" fmla="*/ 3859823 w 7558868"/>
                <a:gd name="connsiteY4" fmla="*/ 7505306 h 75053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58868" h="7505305">
                  <a:moveTo>
                    <a:pt x="3859823" y="7505306"/>
                  </a:moveTo>
                  <a:cubicBezTo>
                    <a:pt x="6057772" y="7505306"/>
                    <a:pt x="7558869" y="6057862"/>
                    <a:pt x="7558869" y="3752608"/>
                  </a:cubicBezTo>
                  <a:cubicBezTo>
                    <a:pt x="7558869" y="1447355"/>
                    <a:pt x="6057862" y="0"/>
                    <a:pt x="3699046" y="0"/>
                  </a:cubicBezTo>
                  <a:cubicBezTo>
                    <a:pt x="1340230" y="0"/>
                    <a:pt x="0" y="1393793"/>
                    <a:pt x="0" y="3752608"/>
                  </a:cubicBezTo>
                  <a:cubicBezTo>
                    <a:pt x="0" y="6111424"/>
                    <a:pt x="1447445" y="7505306"/>
                    <a:pt x="3859823" y="7505306"/>
                  </a:cubicBezTo>
                  <a:close/>
                </a:path>
              </a:pathLst>
            </a:custGeom>
            <a:blipFill>
              <a:blip r:embed="rId4"/>
              <a:srcRect/>
              <a:stretch>
                <a:fillRect t="-12141" b="-12141"/>
              </a:stretch>
            </a:blipFill>
            <a:ln w="0" cap="flat">
              <a:noFill/>
              <a:prstDash val="solid"/>
              <a:miter/>
            </a:ln>
          </p:spPr>
          <p:txBody>
            <a:bodyPr rtlCol="0" anchor="ctr"/>
            <a:lstStyle/>
            <a:p>
              <a:endParaRPr lang="en-US" sz="800"/>
            </a:p>
          </p:txBody>
        </p:sp>
        <p:sp>
          <p:nvSpPr>
            <p:cNvPr id="112" name="Graphic 153">
              <a:extLst>
                <a:ext uri="{FF2B5EF4-FFF2-40B4-BE49-F238E27FC236}">
                  <a16:creationId xmlns:a16="http://schemas.microsoft.com/office/drawing/2014/main" id="{C032D889-F92D-D077-A402-762145849F77}"/>
                </a:ext>
              </a:extLst>
            </p:cNvPr>
            <p:cNvSpPr>
              <a:spLocks/>
            </p:cNvSpPr>
            <p:nvPr/>
          </p:nvSpPr>
          <p:spPr>
            <a:xfrm>
              <a:off x="2511652" y="2299604"/>
              <a:ext cx="705600" cy="705600"/>
            </a:xfrm>
            <a:custGeom>
              <a:avLst/>
              <a:gdLst>
                <a:gd name="connsiteX0" fmla="*/ 3859823 w 7558868"/>
                <a:gd name="connsiteY0" fmla="*/ 7505306 h 7505305"/>
                <a:gd name="connsiteX1" fmla="*/ 7558869 w 7558868"/>
                <a:gd name="connsiteY1" fmla="*/ 3752608 h 7505305"/>
                <a:gd name="connsiteX2" fmla="*/ 3699046 w 7558868"/>
                <a:gd name="connsiteY2" fmla="*/ 0 h 7505305"/>
                <a:gd name="connsiteX3" fmla="*/ 0 w 7558868"/>
                <a:gd name="connsiteY3" fmla="*/ 3752608 h 7505305"/>
                <a:gd name="connsiteX4" fmla="*/ 3859823 w 7558868"/>
                <a:gd name="connsiteY4" fmla="*/ 7505306 h 75053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58868" h="7505305">
                  <a:moveTo>
                    <a:pt x="3859823" y="7505306"/>
                  </a:moveTo>
                  <a:cubicBezTo>
                    <a:pt x="6057772" y="7505306"/>
                    <a:pt x="7558869" y="6057862"/>
                    <a:pt x="7558869" y="3752608"/>
                  </a:cubicBezTo>
                  <a:cubicBezTo>
                    <a:pt x="7558869" y="1447355"/>
                    <a:pt x="6057862" y="0"/>
                    <a:pt x="3699046" y="0"/>
                  </a:cubicBezTo>
                  <a:cubicBezTo>
                    <a:pt x="1340230" y="0"/>
                    <a:pt x="0" y="1393793"/>
                    <a:pt x="0" y="3752608"/>
                  </a:cubicBezTo>
                  <a:cubicBezTo>
                    <a:pt x="0" y="6111424"/>
                    <a:pt x="1447445" y="7505306"/>
                    <a:pt x="3859823" y="7505306"/>
                  </a:cubicBezTo>
                  <a:close/>
                </a:path>
              </a:pathLst>
            </a:custGeom>
            <a:blipFill>
              <a:blip r:embed="rId5"/>
              <a:srcRect/>
              <a:stretch>
                <a:fillRect t="-25653" b="-25653"/>
              </a:stretch>
            </a:blipFill>
            <a:ln w="0" cap="flat">
              <a:noFill/>
              <a:prstDash val="solid"/>
              <a:miter/>
            </a:ln>
          </p:spPr>
          <p:txBody>
            <a:bodyPr rtlCol="0" anchor="ctr"/>
            <a:lstStyle/>
            <a:p>
              <a:pPr algn="ctr"/>
              <a:endParaRPr lang="en-US" sz="800"/>
            </a:p>
          </p:txBody>
        </p:sp>
        <p:sp>
          <p:nvSpPr>
            <p:cNvPr id="115" name="Rectangle: Rounded Corners 114">
              <a:extLst>
                <a:ext uri="{FF2B5EF4-FFF2-40B4-BE49-F238E27FC236}">
                  <a16:creationId xmlns:a16="http://schemas.microsoft.com/office/drawing/2014/main" id="{7CB944B5-E9AD-D394-0BE0-ABC2CC9CCC00}"/>
                </a:ext>
              </a:extLst>
            </p:cNvPr>
            <p:cNvSpPr/>
            <p:nvPr/>
          </p:nvSpPr>
          <p:spPr>
            <a:xfrm>
              <a:off x="379561" y="3011601"/>
              <a:ext cx="1303410" cy="324965"/>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i="1">
                  <a:solidFill>
                    <a:schemeClr val="accent2"/>
                  </a:solidFill>
                  <a:latin typeface="Georgia" panose="02040502050405020303" pitchFamily="18" charset="0"/>
                </a:rPr>
                <a:t>Prof. W. Lai</a:t>
              </a:r>
            </a:p>
          </p:txBody>
        </p:sp>
        <p:sp>
          <p:nvSpPr>
            <p:cNvPr id="116" name="Rectangle: Rounded Corners 115">
              <a:extLst>
                <a:ext uri="{FF2B5EF4-FFF2-40B4-BE49-F238E27FC236}">
                  <a16:creationId xmlns:a16="http://schemas.microsoft.com/office/drawing/2014/main" id="{C257A549-DE98-A92E-F8A9-F703DFE79F82}"/>
                </a:ext>
              </a:extLst>
            </p:cNvPr>
            <p:cNvSpPr/>
            <p:nvPr/>
          </p:nvSpPr>
          <p:spPr>
            <a:xfrm>
              <a:off x="2171878" y="3011601"/>
              <a:ext cx="1385147" cy="324965"/>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i="1">
                  <a:solidFill>
                    <a:schemeClr val="accent2"/>
                  </a:solidFill>
                  <a:latin typeface="Georgia" panose="02040502050405020303" pitchFamily="18" charset="0"/>
                </a:rPr>
                <a:t>Dr. A. </a:t>
              </a:r>
              <a:r>
                <a:rPr lang="en-US" sz="1200" b="1" i="1" err="1">
                  <a:solidFill>
                    <a:schemeClr val="accent2"/>
                  </a:solidFill>
                  <a:latin typeface="Georgia" panose="02040502050405020303" pitchFamily="18" charset="0"/>
                </a:rPr>
                <a:t>Dajani</a:t>
              </a:r>
              <a:endParaRPr lang="en-US" sz="1200" b="1" i="1">
                <a:solidFill>
                  <a:schemeClr val="accent2"/>
                </a:solidFill>
                <a:latin typeface="Georgia" panose="02040502050405020303" pitchFamily="18" charset="0"/>
              </a:endParaRPr>
            </a:p>
          </p:txBody>
        </p:sp>
        <p:sp>
          <p:nvSpPr>
            <p:cNvPr id="117" name="Rectangle: Rounded Corners 116">
              <a:extLst>
                <a:ext uri="{FF2B5EF4-FFF2-40B4-BE49-F238E27FC236}">
                  <a16:creationId xmlns:a16="http://schemas.microsoft.com/office/drawing/2014/main" id="{E0A23285-078D-108C-1CF8-75F1DBE85BF2}"/>
                </a:ext>
              </a:extLst>
            </p:cNvPr>
            <p:cNvSpPr/>
            <p:nvPr/>
          </p:nvSpPr>
          <p:spPr>
            <a:xfrm>
              <a:off x="5792651" y="3002561"/>
              <a:ext cx="1476346" cy="324965"/>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N" sz="1200" b="1" i="1">
                  <a:solidFill>
                    <a:schemeClr val="accent2"/>
                  </a:solidFill>
                  <a:latin typeface="Georgia" panose="02040502050405020303" pitchFamily="18" charset="0"/>
                  <a:ea typeface="Fira Sans Extra Condensed Medium"/>
                  <a:cs typeface="Fira Sans Extra Condensed Medium"/>
                  <a:sym typeface="Fira Sans Extra Condensed Medium"/>
                </a:rPr>
                <a:t>Prof. P. </a:t>
              </a:r>
              <a:r>
                <a:rPr lang="en-IN" sz="1200" b="1" i="1" err="1">
                  <a:solidFill>
                    <a:schemeClr val="accent2"/>
                  </a:solidFill>
                  <a:latin typeface="Georgia" panose="02040502050405020303" pitchFamily="18" charset="0"/>
                  <a:ea typeface="Fira Sans Extra Condensed Medium"/>
                  <a:cs typeface="Fira Sans Extra Condensed Medium"/>
                  <a:sym typeface="Fira Sans Extra Condensed Medium"/>
                </a:rPr>
                <a:t>Luciani</a:t>
              </a:r>
              <a:endParaRPr lang="en-IN" sz="1200" b="1" i="1">
                <a:solidFill>
                  <a:schemeClr val="accent2"/>
                </a:solidFill>
                <a:latin typeface="Georgia" panose="02040502050405020303" pitchFamily="18" charset="0"/>
                <a:ea typeface="Fira Sans Extra Condensed Medium"/>
                <a:cs typeface="Fira Sans Extra Condensed Medium"/>
                <a:sym typeface="Fira Sans Extra Condensed Medium"/>
              </a:endParaRPr>
            </a:p>
          </p:txBody>
        </p:sp>
        <p:sp>
          <p:nvSpPr>
            <p:cNvPr id="118" name="Rectangle: Rounded Corners 117">
              <a:extLst>
                <a:ext uri="{FF2B5EF4-FFF2-40B4-BE49-F238E27FC236}">
                  <a16:creationId xmlns:a16="http://schemas.microsoft.com/office/drawing/2014/main" id="{4B35D069-54C1-760D-012A-344DEB7F6AB3}"/>
                </a:ext>
              </a:extLst>
            </p:cNvPr>
            <p:cNvSpPr/>
            <p:nvPr/>
          </p:nvSpPr>
          <p:spPr>
            <a:xfrm>
              <a:off x="3929038" y="3017924"/>
              <a:ext cx="1537200" cy="324965"/>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i="1">
                  <a:solidFill>
                    <a:schemeClr val="accent2"/>
                  </a:solidFill>
                  <a:latin typeface="Georgia" panose="02040502050405020303" pitchFamily="18" charset="0"/>
                </a:rPr>
                <a:t>Prof. M. </a:t>
              </a:r>
              <a:r>
                <a:rPr lang="en-US" sz="1200" b="1" i="1" err="1">
                  <a:solidFill>
                    <a:schemeClr val="accent2"/>
                  </a:solidFill>
                  <a:latin typeface="Georgia" panose="02040502050405020303" pitchFamily="18" charset="0"/>
                </a:rPr>
                <a:t>Hartleb</a:t>
              </a:r>
              <a:endParaRPr lang="en-US" sz="1200" b="1" i="1">
                <a:solidFill>
                  <a:schemeClr val="accent2"/>
                </a:solidFill>
                <a:latin typeface="Georgia" panose="02040502050405020303" pitchFamily="18" charset="0"/>
              </a:endParaRPr>
            </a:p>
          </p:txBody>
        </p:sp>
        <p:sp>
          <p:nvSpPr>
            <p:cNvPr id="119" name="Google Shape;110;p15">
              <a:extLst>
                <a:ext uri="{FF2B5EF4-FFF2-40B4-BE49-F238E27FC236}">
                  <a16:creationId xmlns:a16="http://schemas.microsoft.com/office/drawing/2014/main" id="{0F7E5434-9963-5128-98FC-E8654FDF9A4C}"/>
                </a:ext>
              </a:extLst>
            </p:cNvPr>
            <p:cNvSpPr txBox="1">
              <a:spLocks/>
            </p:cNvSpPr>
            <p:nvPr/>
          </p:nvSpPr>
          <p:spPr>
            <a:xfrm>
              <a:off x="5682722" y="3345289"/>
              <a:ext cx="1696204" cy="670450"/>
            </a:xfrm>
            <a:prstGeom prst="rect">
              <a:avLst/>
            </a:prstGeom>
            <a:noFill/>
            <a:ln>
              <a:noFill/>
              <a:prstDash val="sysDot"/>
            </a:ln>
          </p:spPr>
          <p:txBody>
            <a:bodyPr spcFirstLastPara="1" wrap="square" lIns="0" tIns="0" rIns="0" bIns="0" anchor="t" anchorCtr="0">
              <a:noAutofit/>
            </a:bodyPr>
            <a:lstStyle/>
            <a:p>
              <a:pPr algn="ctr"/>
              <a:r>
                <a:rPr lang="en-US" sz="1000">
                  <a:latin typeface="+mj-lt"/>
                </a:rPr>
                <a:t>Shedding Light on Genomic, Metabolic, and Phenotypic Effects of </a:t>
              </a:r>
              <a:r>
                <a:rPr lang="en-US" sz="1000">
                  <a:solidFill>
                    <a:srgbClr val="7A00E6"/>
                  </a:solidFill>
                  <a:latin typeface="+mj-lt"/>
                </a:rPr>
                <a:t>Essential Phospholipids</a:t>
              </a:r>
              <a:br>
                <a:rPr lang="en-US" sz="1000">
                  <a:solidFill>
                    <a:srgbClr val="7A00E6"/>
                  </a:solidFill>
                  <a:latin typeface="+mj-lt"/>
                </a:rPr>
              </a:br>
              <a:r>
                <a:rPr lang="en-US" sz="1000">
                  <a:latin typeface="+mj-lt"/>
                </a:rPr>
                <a:t>on </a:t>
              </a:r>
              <a:r>
                <a:rPr lang="en-US" sz="1000" err="1">
                  <a:latin typeface="+mj-lt"/>
                </a:rPr>
                <a:t>HepaRG</a:t>
              </a:r>
              <a:endParaRPr lang="en-US" sz="1000">
                <a:latin typeface="+mj-lt"/>
              </a:endParaRPr>
            </a:p>
          </p:txBody>
        </p:sp>
        <p:sp>
          <p:nvSpPr>
            <p:cNvPr id="124" name="Google Shape;110;p15">
              <a:extLst>
                <a:ext uri="{FF2B5EF4-FFF2-40B4-BE49-F238E27FC236}">
                  <a16:creationId xmlns:a16="http://schemas.microsoft.com/office/drawing/2014/main" id="{33E0C734-17A5-4E5F-5761-65B156F8525D}"/>
                </a:ext>
              </a:extLst>
            </p:cNvPr>
            <p:cNvSpPr txBox="1">
              <a:spLocks/>
            </p:cNvSpPr>
            <p:nvPr/>
          </p:nvSpPr>
          <p:spPr>
            <a:xfrm>
              <a:off x="3849536" y="3345289"/>
              <a:ext cx="1696204" cy="487571"/>
            </a:xfrm>
            <a:prstGeom prst="rect">
              <a:avLst/>
            </a:prstGeom>
            <a:noFill/>
            <a:ln>
              <a:noFill/>
              <a:prstDash val="sysDot"/>
            </a:ln>
          </p:spPr>
          <p:txBody>
            <a:bodyPr spcFirstLastPara="1" wrap="square" lIns="0" tIns="0" rIns="0" bIns="0" anchor="t" anchorCtr="0">
              <a:noAutofit/>
            </a:bodyPr>
            <a:lstStyle/>
            <a:p>
              <a:pPr algn="ctr"/>
              <a:r>
                <a:rPr lang="en-US" sz="1000">
                  <a:solidFill>
                    <a:srgbClr val="7A00E6"/>
                  </a:solidFill>
                  <a:latin typeface="+mj-lt"/>
                </a:rPr>
                <a:t>Metabolic Comorbidities </a:t>
              </a:r>
              <a:r>
                <a:rPr lang="en-US" sz="1000">
                  <a:latin typeface="+mj-lt"/>
                </a:rPr>
                <a:t>Unmasked: Redefining MASLD/MASH Impact</a:t>
              </a:r>
            </a:p>
            <a:p>
              <a:pPr algn="ctr"/>
              <a:endParaRPr lang="en-US" sz="1000">
                <a:latin typeface="+mj-lt"/>
              </a:endParaRPr>
            </a:p>
          </p:txBody>
        </p:sp>
        <p:sp>
          <p:nvSpPr>
            <p:cNvPr id="125" name="Google Shape;110;p15">
              <a:extLst>
                <a:ext uri="{FF2B5EF4-FFF2-40B4-BE49-F238E27FC236}">
                  <a16:creationId xmlns:a16="http://schemas.microsoft.com/office/drawing/2014/main" id="{F2BB4112-7370-2557-D25F-B6738288E314}"/>
                </a:ext>
              </a:extLst>
            </p:cNvPr>
            <p:cNvSpPr txBox="1">
              <a:spLocks/>
            </p:cNvSpPr>
            <p:nvPr/>
          </p:nvSpPr>
          <p:spPr>
            <a:xfrm>
              <a:off x="2016350" y="3345289"/>
              <a:ext cx="1696204" cy="647591"/>
            </a:xfrm>
            <a:prstGeom prst="rect">
              <a:avLst/>
            </a:prstGeom>
            <a:noFill/>
            <a:ln>
              <a:noFill/>
              <a:prstDash val="sysDot"/>
            </a:ln>
          </p:spPr>
          <p:txBody>
            <a:bodyPr spcFirstLastPara="1" wrap="square" lIns="0" tIns="0" rIns="0" bIns="0" anchor="t" anchorCtr="0">
              <a:noAutofit/>
            </a:bodyPr>
            <a:lstStyle/>
            <a:p>
              <a:pPr algn="ctr"/>
              <a:r>
                <a:rPr lang="en-US" sz="1000">
                  <a:latin typeface="+mj-lt"/>
                </a:rPr>
                <a:t>Metabolic and Toxic Liver Damage in Focus: </a:t>
              </a:r>
              <a:r>
                <a:rPr lang="en-US" sz="1000">
                  <a:solidFill>
                    <a:srgbClr val="7A00E6"/>
                  </a:solidFill>
                  <a:latin typeface="+mj-lt"/>
                </a:rPr>
                <a:t>MANPOWER’s</a:t>
              </a:r>
              <a:r>
                <a:rPr lang="en-US" sz="1000">
                  <a:latin typeface="+mj-lt"/>
                </a:rPr>
                <a:t> Latest Breakthroughs Revealed</a:t>
              </a:r>
            </a:p>
          </p:txBody>
        </p:sp>
        <p:pic>
          <p:nvPicPr>
            <p:cNvPr id="4" name="Picture 6" descr="China ">
              <a:extLst>
                <a:ext uri="{FF2B5EF4-FFF2-40B4-BE49-F238E27FC236}">
                  <a16:creationId xmlns:a16="http://schemas.microsoft.com/office/drawing/2014/main" id="{9FB21DB9-DA93-0CFB-DBD4-6AD3DCBE79FD}"/>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t="17720" b="17565"/>
            <a:stretch/>
          </p:blipFill>
          <p:spPr bwMode="auto">
            <a:xfrm>
              <a:off x="1392051" y="2209516"/>
              <a:ext cx="300183" cy="194265"/>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5" name="Picture 2" descr="Poland ">
              <a:extLst>
                <a:ext uri="{FF2B5EF4-FFF2-40B4-BE49-F238E27FC236}">
                  <a16:creationId xmlns:a16="http://schemas.microsoft.com/office/drawing/2014/main" id="{D29106D9-4B11-C4F0-DB82-DE18E70EC515}"/>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t="15259" b="15838"/>
            <a:stretch/>
          </p:blipFill>
          <p:spPr bwMode="auto">
            <a:xfrm>
              <a:off x="5065955" y="2209516"/>
              <a:ext cx="300183" cy="194265"/>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6" name="Picture 4" descr="Switzerland ">
              <a:extLst>
                <a:ext uri="{FF2B5EF4-FFF2-40B4-BE49-F238E27FC236}">
                  <a16:creationId xmlns:a16="http://schemas.microsoft.com/office/drawing/2014/main" id="{127FE322-891D-6FF4-3BF6-68C1E10DBDF7}"/>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t="16962" b="19019"/>
            <a:stretch/>
          </p:blipFill>
          <p:spPr bwMode="auto">
            <a:xfrm>
              <a:off x="6910934" y="2209516"/>
              <a:ext cx="300183" cy="194265"/>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7" name="Picture 6" descr="United arab emirates ">
              <a:extLst>
                <a:ext uri="{FF2B5EF4-FFF2-40B4-BE49-F238E27FC236}">
                  <a16:creationId xmlns:a16="http://schemas.microsoft.com/office/drawing/2014/main" id="{7B48FD32-C4B1-3A04-4E28-DE332F27E0F1}"/>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l="6568" t="22541" r="5383" b="23018"/>
            <a:stretch/>
          </p:blipFill>
          <p:spPr bwMode="auto">
            <a:xfrm>
              <a:off x="3238587" y="2209516"/>
              <a:ext cx="300183" cy="194265"/>
            </a:xfrm>
            <a:prstGeom prst="rect">
              <a:avLst/>
            </a:prstGeom>
            <a:noFill/>
            <a:ln>
              <a:noFill/>
            </a:ln>
            <a:extLst>
              <a:ext uri="{909E8E84-426E-40DD-AFC4-6F175D3DCCD1}">
                <a14:hiddenFill xmlns:a14="http://schemas.microsoft.com/office/drawing/2010/main">
                  <a:solidFill>
                    <a:srgbClr val="FFFFFF"/>
                  </a:solidFill>
                </a14:hiddenFill>
              </a:ext>
            </a:extLst>
          </p:spPr>
        </p:pic>
      </p:grpSp>
      <p:grpSp>
        <p:nvGrpSpPr>
          <p:cNvPr id="17" name="Group 16">
            <a:extLst>
              <a:ext uri="{FF2B5EF4-FFF2-40B4-BE49-F238E27FC236}">
                <a16:creationId xmlns:a16="http://schemas.microsoft.com/office/drawing/2014/main" id="{AF63C970-8EB9-9699-973B-AA97E4546D5C}"/>
              </a:ext>
            </a:extLst>
          </p:cNvPr>
          <p:cNvGrpSpPr/>
          <p:nvPr/>
        </p:nvGrpSpPr>
        <p:grpSpPr>
          <a:xfrm>
            <a:off x="139964" y="4685562"/>
            <a:ext cx="7279746" cy="2468879"/>
            <a:chOff x="139964" y="4704736"/>
            <a:chExt cx="7279746" cy="2468879"/>
          </a:xfrm>
        </p:grpSpPr>
        <p:sp>
          <p:nvSpPr>
            <p:cNvPr id="135" name="Rectangle: Rounded Corners 134">
              <a:extLst>
                <a:ext uri="{FF2B5EF4-FFF2-40B4-BE49-F238E27FC236}">
                  <a16:creationId xmlns:a16="http://schemas.microsoft.com/office/drawing/2014/main" id="{1B0406A5-CE2A-791E-5192-20D54CAFD1AB}"/>
                </a:ext>
              </a:extLst>
            </p:cNvPr>
            <p:cNvSpPr>
              <a:spLocks/>
            </p:cNvSpPr>
            <p:nvPr/>
          </p:nvSpPr>
          <p:spPr>
            <a:xfrm>
              <a:off x="139964" y="4704736"/>
              <a:ext cx="7279746" cy="2468879"/>
            </a:xfrm>
            <a:prstGeom prst="roundRect">
              <a:avLst>
                <a:gd name="adj" fmla="val 4913"/>
              </a:avLst>
            </a:prstGeom>
            <a:solidFill>
              <a:schemeClr val="bg1"/>
            </a:solidFill>
            <a:ln>
              <a:noFill/>
            </a:ln>
            <a:effectLst>
              <a:outerShdw blurRad="1016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IN" sz="1400">
                <a:solidFill>
                  <a:schemeClr val="accent2"/>
                </a:solidFill>
              </a:endParaRPr>
            </a:p>
          </p:txBody>
        </p:sp>
        <p:sp>
          <p:nvSpPr>
            <p:cNvPr id="11" name="Rectangle: Rounded Corners 10">
              <a:extLst>
                <a:ext uri="{FF2B5EF4-FFF2-40B4-BE49-F238E27FC236}">
                  <a16:creationId xmlns:a16="http://schemas.microsoft.com/office/drawing/2014/main" id="{9DA83F45-AF16-4FDE-8E5E-6F4FA674E3EE}"/>
                </a:ext>
              </a:extLst>
            </p:cNvPr>
            <p:cNvSpPr/>
            <p:nvPr/>
          </p:nvSpPr>
          <p:spPr>
            <a:xfrm>
              <a:off x="3823221" y="5913849"/>
              <a:ext cx="3441292" cy="1089079"/>
            </a:xfrm>
            <a:prstGeom prst="roundRect">
              <a:avLst>
                <a:gd name="adj" fmla="val 852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136" name="Rectangle: Rounded Corners 135">
              <a:extLst>
                <a:ext uri="{FF2B5EF4-FFF2-40B4-BE49-F238E27FC236}">
                  <a16:creationId xmlns:a16="http://schemas.microsoft.com/office/drawing/2014/main" id="{A37350DB-B53D-6827-4777-94FA93E93CC1}"/>
                </a:ext>
              </a:extLst>
            </p:cNvPr>
            <p:cNvSpPr/>
            <p:nvPr/>
          </p:nvSpPr>
          <p:spPr>
            <a:xfrm>
              <a:off x="295161" y="5913849"/>
              <a:ext cx="3441292" cy="1089079"/>
            </a:xfrm>
            <a:prstGeom prst="roundRect">
              <a:avLst>
                <a:gd name="adj" fmla="val 852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137" name="TextBox 136">
              <a:extLst>
                <a:ext uri="{FF2B5EF4-FFF2-40B4-BE49-F238E27FC236}">
                  <a16:creationId xmlns:a16="http://schemas.microsoft.com/office/drawing/2014/main" id="{664DAB3C-1B1C-ED89-1AB7-5A36B2E043BA}"/>
                </a:ext>
              </a:extLst>
            </p:cNvPr>
            <p:cNvSpPr txBox="1"/>
            <p:nvPr/>
          </p:nvSpPr>
          <p:spPr>
            <a:xfrm>
              <a:off x="4579501" y="5799385"/>
              <a:ext cx="1794778" cy="835504"/>
            </a:xfrm>
            <a:prstGeom prst="rect">
              <a:avLst/>
            </a:prstGeom>
            <a:noFill/>
          </p:spPr>
          <p:txBody>
            <a:bodyPr wrap="square" lIns="0" rIns="0" rtlCol="0" anchor="t" anchorCtr="0">
              <a:noAutofit/>
            </a:bodyPr>
            <a:lstStyle/>
            <a:p>
              <a:pPr algn="ctr"/>
              <a:endParaRPr lang="en-US" sz="800" i="1"/>
            </a:p>
          </p:txBody>
        </p:sp>
        <p:sp>
          <p:nvSpPr>
            <p:cNvPr id="141" name="Rectangle: Rounded Corners 140">
              <a:extLst>
                <a:ext uri="{FF2B5EF4-FFF2-40B4-BE49-F238E27FC236}">
                  <a16:creationId xmlns:a16="http://schemas.microsoft.com/office/drawing/2014/main" id="{35E2898A-4A63-47D0-542B-684FDC993223}"/>
                </a:ext>
              </a:extLst>
            </p:cNvPr>
            <p:cNvSpPr>
              <a:spLocks/>
            </p:cNvSpPr>
            <p:nvPr/>
          </p:nvSpPr>
          <p:spPr>
            <a:xfrm>
              <a:off x="1437001" y="4849887"/>
              <a:ext cx="4685672" cy="48577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IN" sz="1400" b="1">
                  <a:solidFill>
                    <a:schemeClr val="bg1"/>
                  </a:solidFill>
                </a:rPr>
                <a:t>Training at Sanofi booth</a:t>
              </a:r>
            </a:p>
            <a:p>
              <a:pPr algn="ctr" defTabSz="914400"/>
              <a:r>
                <a:rPr lang="en-IN" sz="1200">
                  <a:solidFill>
                    <a:schemeClr val="bg1"/>
                  </a:solidFill>
                </a:rPr>
                <a:t>5</a:t>
              </a:r>
              <a:r>
                <a:rPr lang="en-IN" sz="1200" baseline="30000">
                  <a:solidFill>
                    <a:schemeClr val="bg1"/>
                  </a:solidFill>
                </a:rPr>
                <a:t>th-</a:t>
              </a:r>
              <a:r>
                <a:rPr lang="en-IN" sz="1200">
                  <a:solidFill>
                    <a:schemeClr val="bg1"/>
                  </a:solidFill>
                </a:rPr>
                <a:t>8</a:t>
              </a:r>
              <a:r>
                <a:rPr lang="en-IN" sz="1200" baseline="30000">
                  <a:solidFill>
                    <a:schemeClr val="bg1"/>
                  </a:solidFill>
                </a:rPr>
                <a:t>th</a:t>
              </a:r>
              <a:r>
                <a:rPr lang="en-IN" sz="1200">
                  <a:solidFill>
                    <a:schemeClr val="bg1"/>
                  </a:solidFill>
                </a:rPr>
                <a:t> June 2024 | 10.00-12.00 and 14.00-16.00 pm</a:t>
              </a:r>
            </a:p>
          </p:txBody>
        </p:sp>
        <p:pic>
          <p:nvPicPr>
            <p:cNvPr id="143" name="Picture 142" descr="A person with grey hair&#10;&#10;Description automatically generated">
              <a:extLst>
                <a:ext uri="{FF2B5EF4-FFF2-40B4-BE49-F238E27FC236}">
                  <a16:creationId xmlns:a16="http://schemas.microsoft.com/office/drawing/2014/main" id="{DFC42019-C885-C916-266C-7651D34348CE}"/>
                </a:ext>
              </a:extLst>
            </p:cNvPr>
            <p:cNvPicPr>
              <a:picLocks noChangeAspect="1"/>
            </p:cNvPicPr>
            <p:nvPr/>
          </p:nvPicPr>
          <p:blipFill rotWithShape="1">
            <a:blip r:embed="rId10">
              <a:extLst>
                <a:ext uri="{28A0092B-C50C-407E-A947-70E740481C1C}">
                  <a14:useLocalDpi xmlns:a14="http://schemas.microsoft.com/office/drawing/2010/main" val="0"/>
                </a:ext>
              </a:extLst>
            </a:blip>
            <a:srcRect/>
            <a:stretch/>
          </p:blipFill>
          <p:spPr>
            <a:xfrm>
              <a:off x="1663007" y="5564112"/>
              <a:ext cx="705600" cy="705600"/>
            </a:xfrm>
            <a:prstGeom prst="flowChartConnector">
              <a:avLst/>
            </a:prstGeom>
          </p:spPr>
        </p:pic>
        <p:pic>
          <p:nvPicPr>
            <p:cNvPr id="144" name="Picture 143" descr="A person with long hair wearing a necklace&#10;&#10;Description automatically generated">
              <a:extLst>
                <a:ext uri="{FF2B5EF4-FFF2-40B4-BE49-F238E27FC236}">
                  <a16:creationId xmlns:a16="http://schemas.microsoft.com/office/drawing/2014/main" id="{FA06E995-1881-F223-D19D-8B619838ED8B}"/>
                </a:ext>
              </a:extLst>
            </p:cNvPr>
            <p:cNvPicPr>
              <a:picLocks/>
            </p:cNvPicPr>
            <p:nvPr/>
          </p:nvPicPr>
          <p:blipFill rotWithShape="1">
            <a:blip r:embed="rId11">
              <a:extLst>
                <a:ext uri="{28A0092B-C50C-407E-A947-70E740481C1C}">
                  <a14:useLocalDpi xmlns:a14="http://schemas.microsoft.com/office/drawing/2010/main" val="0"/>
                </a:ext>
              </a:extLst>
            </a:blip>
            <a:srcRect/>
            <a:stretch/>
          </p:blipFill>
          <p:spPr>
            <a:xfrm>
              <a:off x="5191067" y="5564112"/>
              <a:ext cx="705600" cy="705600"/>
            </a:xfrm>
            <a:prstGeom prst="flowChartConnector">
              <a:avLst/>
            </a:prstGeom>
          </p:spPr>
        </p:pic>
        <p:sp>
          <p:nvSpPr>
            <p:cNvPr id="146" name="TextBox 145">
              <a:extLst>
                <a:ext uri="{FF2B5EF4-FFF2-40B4-BE49-F238E27FC236}">
                  <a16:creationId xmlns:a16="http://schemas.microsoft.com/office/drawing/2014/main" id="{B27F265C-D72D-C567-F08F-E8C71C109504}"/>
                </a:ext>
              </a:extLst>
            </p:cNvPr>
            <p:cNvSpPr txBox="1"/>
            <p:nvPr/>
          </p:nvSpPr>
          <p:spPr>
            <a:xfrm>
              <a:off x="872037" y="6334814"/>
              <a:ext cx="2287539" cy="338554"/>
            </a:xfrm>
            <a:prstGeom prst="rect">
              <a:avLst/>
            </a:prstGeom>
            <a:noFill/>
          </p:spPr>
          <p:txBody>
            <a:bodyPr wrap="square" lIns="0" tIns="0" rIns="0" bIns="0">
              <a:spAutoFit/>
            </a:bodyPr>
            <a:lstStyle/>
            <a:p>
              <a:pPr algn="ctr"/>
              <a:r>
                <a:rPr lang="en-IN" sz="1200" b="1" i="1">
                  <a:solidFill>
                    <a:srgbClr val="7A00E6"/>
                  </a:solidFill>
                  <a:latin typeface="Georgia" panose="02040502050405020303" pitchFamily="18" charset="0"/>
                </a:rPr>
                <a:t>Prof. </a:t>
              </a:r>
              <a:r>
                <a:rPr lang="en-IN" sz="1200" b="1" i="1" err="1">
                  <a:solidFill>
                    <a:srgbClr val="7A00E6"/>
                  </a:solidFill>
                  <a:latin typeface="Georgia" panose="02040502050405020303" pitchFamily="18" charset="0"/>
                </a:rPr>
                <a:t>Sollano</a:t>
              </a:r>
              <a:endParaRPr lang="en-IN" sz="1200" b="1" i="1">
                <a:solidFill>
                  <a:srgbClr val="7A00E6"/>
                </a:solidFill>
                <a:latin typeface="Georgia" panose="02040502050405020303" pitchFamily="18" charset="0"/>
              </a:endParaRPr>
            </a:p>
            <a:p>
              <a:pPr algn="ctr"/>
              <a:r>
                <a:rPr lang="en-US" sz="1000">
                  <a:latin typeface="+mj-lt"/>
                </a:rPr>
                <a:t>Early Screening for MASLD</a:t>
              </a:r>
              <a:endParaRPr lang="en-US" sz="1050">
                <a:latin typeface="+mj-lt"/>
              </a:endParaRPr>
            </a:p>
          </p:txBody>
        </p:sp>
        <p:sp>
          <p:nvSpPr>
            <p:cNvPr id="148" name="TextBox 147">
              <a:extLst>
                <a:ext uri="{FF2B5EF4-FFF2-40B4-BE49-F238E27FC236}">
                  <a16:creationId xmlns:a16="http://schemas.microsoft.com/office/drawing/2014/main" id="{07D464D4-0943-735E-E6E0-A6B9B5631F44}"/>
                </a:ext>
              </a:extLst>
            </p:cNvPr>
            <p:cNvSpPr txBox="1"/>
            <p:nvPr/>
          </p:nvSpPr>
          <p:spPr>
            <a:xfrm>
              <a:off x="4005801" y="6334814"/>
              <a:ext cx="3076132" cy="338554"/>
            </a:xfrm>
            <a:prstGeom prst="rect">
              <a:avLst/>
            </a:prstGeom>
            <a:noFill/>
          </p:spPr>
          <p:txBody>
            <a:bodyPr wrap="square" lIns="0" tIns="0" rIns="0" bIns="0">
              <a:spAutoFit/>
            </a:bodyPr>
            <a:lstStyle/>
            <a:p>
              <a:pPr algn="ctr"/>
              <a:r>
                <a:rPr lang="en-IN" sz="1200" b="1" i="1">
                  <a:solidFill>
                    <a:srgbClr val="7A00E6"/>
                  </a:solidFill>
                  <a:latin typeface="Georgia" panose="02040502050405020303" pitchFamily="18" charset="0"/>
                </a:rPr>
                <a:t>Prof. </a:t>
              </a:r>
              <a:r>
                <a:rPr lang="en-IN" sz="1200" b="1" i="1" err="1">
                  <a:solidFill>
                    <a:srgbClr val="7A00E6"/>
                  </a:solidFill>
                  <a:latin typeface="Georgia" panose="02040502050405020303" pitchFamily="18" charset="0"/>
                </a:rPr>
                <a:t>Cozma-Petrut</a:t>
              </a:r>
              <a:endParaRPr lang="en-IN" sz="1200" b="1" i="1">
                <a:solidFill>
                  <a:srgbClr val="7A00E6"/>
                </a:solidFill>
                <a:latin typeface="Georgia" panose="02040502050405020303" pitchFamily="18" charset="0"/>
              </a:endParaRPr>
            </a:p>
            <a:p>
              <a:pPr algn="ctr"/>
              <a:r>
                <a:rPr lang="en-US" sz="1000">
                  <a:latin typeface="+mj-lt"/>
                </a:rPr>
                <a:t>Hepatoprotective Treatment Environment</a:t>
              </a:r>
            </a:p>
          </p:txBody>
        </p:sp>
        <p:pic>
          <p:nvPicPr>
            <p:cNvPr id="8" name="Picture 2" descr="Romania ">
              <a:extLst>
                <a:ext uri="{FF2B5EF4-FFF2-40B4-BE49-F238E27FC236}">
                  <a16:creationId xmlns:a16="http://schemas.microsoft.com/office/drawing/2014/main" id="{4A5B4615-D73F-AC04-C2B3-B6AB859C6C91}"/>
                </a:ext>
              </a:extLst>
            </p:cNvPr>
            <p:cNvPicPr>
              <a:picLocks noChangeAspect="1" noChangeArrowheads="1"/>
            </p:cNvPicPr>
            <p:nvPr/>
          </p:nvPicPr>
          <p:blipFill rotWithShape="1">
            <a:blip r:embed="rId12">
              <a:extLst>
                <a:ext uri="{28A0092B-C50C-407E-A947-70E740481C1C}">
                  <a14:useLocalDpi xmlns:a14="http://schemas.microsoft.com/office/drawing/2010/main" val="0"/>
                </a:ext>
              </a:extLst>
            </a:blip>
            <a:srcRect t="17576" b="17005"/>
            <a:stretch/>
          </p:blipFill>
          <p:spPr bwMode="auto">
            <a:xfrm>
              <a:off x="6006901" y="5552678"/>
              <a:ext cx="319548" cy="2211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Square ">
              <a:extLst>
                <a:ext uri="{FF2B5EF4-FFF2-40B4-BE49-F238E27FC236}">
                  <a16:creationId xmlns:a16="http://schemas.microsoft.com/office/drawing/2014/main" id="{61F0D5A1-6A9A-6631-7873-4A1D1984FA1D}"/>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480951" y="5552678"/>
              <a:ext cx="319548" cy="2211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6" name="Group 15">
            <a:extLst>
              <a:ext uri="{FF2B5EF4-FFF2-40B4-BE49-F238E27FC236}">
                <a16:creationId xmlns:a16="http://schemas.microsoft.com/office/drawing/2014/main" id="{7D7EAF72-8DD2-6BB4-6611-D6045F028877}"/>
              </a:ext>
            </a:extLst>
          </p:cNvPr>
          <p:cNvGrpSpPr/>
          <p:nvPr/>
        </p:nvGrpSpPr>
        <p:grpSpPr>
          <a:xfrm>
            <a:off x="139964" y="7344204"/>
            <a:ext cx="7279746" cy="2468879"/>
            <a:chOff x="139964" y="7344204"/>
            <a:chExt cx="7279746" cy="2618332"/>
          </a:xfrm>
        </p:grpSpPr>
        <p:sp>
          <p:nvSpPr>
            <p:cNvPr id="85" name="Rectangle: Rounded Corners 84">
              <a:extLst>
                <a:ext uri="{FF2B5EF4-FFF2-40B4-BE49-F238E27FC236}">
                  <a16:creationId xmlns:a16="http://schemas.microsoft.com/office/drawing/2014/main" id="{00715B5C-B567-B633-D00F-B28D442BAD56}"/>
                </a:ext>
              </a:extLst>
            </p:cNvPr>
            <p:cNvSpPr>
              <a:spLocks/>
            </p:cNvSpPr>
            <p:nvPr/>
          </p:nvSpPr>
          <p:spPr>
            <a:xfrm>
              <a:off x="139964" y="7344204"/>
              <a:ext cx="7279746" cy="2618332"/>
            </a:xfrm>
            <a:prstGeom prst="roundRect">
              <a:avLst>
                <a:gd name="adj" fmla="val 5461"/>
              </a:avLst>
            </a:prstGeom>
            <a:solidFill>
              <a:schemeClr val="bg1"/>
            </a:solidFill>
            <a:ln>
              <a:noFill/>
            </a:ln>
            <a:effectLst>
              <a:outerShdw blurRad="1016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IN" sz="1400">
                <a:solidFill>
                  <a:schemeClr val="accent2"/>
                </a:solidFill>
              </a:endParaRPr>
            </a:p>
          </p:txBody>
        </p:sp>
        <p:sp>
          <p:nvSpPr>
            <p:cNvPr id="89" name="Rectangle: Rounded Corners 88">
              <a:extLst>
                <a:ext uri="{FF2B5EF4-FFF2-40B4-BE49-F238E27FC236}">
                  <a16:creationId xmlns:a16="http://schemas.microsoft.com/office/drawing/2014/main" id="{DDB48307-BF95-31B8-BA96-D3D1AB60B336}"/>
                </a:ext>
              </a:extLst>
            </p:cNvPr>
            <p:cNvSpPr/>
            <p:nvPr/>
          </p:nvSpPr>
          <p:spPr>
            <a:xfrm>
              <a:off x="452952" y="8517246"/>
              <a:ext cx="6653771" cy="1243927"/>
            </a:xfrm>
            <a:prstGeom prst="roundRect">
              <a:avLst>
                <a:gd name="adj" fmla="val 852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101" name="TextBox 100">
              <a:extLst>
                <a:ext uri="{FF2B5EF4-FFF2-40B4-BE49-F238E27FC236}">
                  <a16:creationId xmlns:a16="http://schemas.microsoft.com/office/drawing/2014/main" id="{BB025461-804D-5DFD-9BCD-947036530417}"/>
                </a:ext>
              </a:extLst>
            </p:cNvPr>
            <p:cNvSpPr txBox="1"/>
            <p:nvPr/>
          </p:nvSpPr>
          <p:spPr>
            <a:xfrm>
              <a:off x="3131177" y="8959392"/>
              <a:ext cx="1297322" cy="184666"/>
            </a:xfrm>
            <a:prstGeom prst="rect">
              <a:avLst/>
            </a:prstGeom>
            <a:noFill/>
          </p:spPr>
          <p:txBody>
            <a:bodyPr wrap="square" lIns="0" tIns="0" rIns="0" bIns="0" rtlCol="0" anchor="t" anchorCtr="0">
              <a:spAutoFit/>
            </a:bodyPr>
            <a:lstStyle/>
            <a:p>
              <a:pPr algn="ctr"/>
              <a:r>
                <a:rPr lang="en-IN" sz="1200" b="1" i="1" err="1">
                  <a:solidFill>
                    <a:srgbClr val="7A00E6"/>
                  </a:solidFill>
                  <a:latin typeface="Georgia" panose="02040502050405020303" pitchFamily="18" charset="0"/>
                </a:rPr>
                <a:t>Dr.</a:t>
              </a:r>
              <a:r>
                <a:rPr lang="en-IN" sz="1200" b="1" i="1">
                  <a:solidFill>
                    <a:srgbClr val="7A00E6"/>
                  </a:solidFill>
                  <a:latin typeface="Georgia" panose="02040502050405020303" pitchFamily="18" charset="0"/>
                </a:rPr>
                <a:t> A. </a:t>
              </a:r>
              <a:r>
                <a:rPr lang="en-IN" sz="1200" b="1" i="1" err="1">
                  <a:solidFill>
                    <a:srgbClr val="7A00E6"/>
                  </a:solidFill>
                  <a:latin typeface="Georgia" panose="02040502050405020303" pitchFamily="18" charset="0"/>
                </a:rPr>
                <a:t>Dajani</a:t>
              </a:r>
              <a:endParaRPr lang="en-US" sz="1200" i="1">
                <a:solidFill>
                  <a:srgbClr val="7A00E6"/>
                </a:solidFill>
                <a:latin typeface="Georgia" panose="02040502050405020303" pitchFamily="18" charset="0"/>
              </a:endParaRPr>
            </a:p>
          </p:txBody>
        </p:sp>
        <p:sp>
          <p:nvSpPr>
            <p:cNvPr id="102" name="Graphic 153">
              <a:extLst>
                <a:ext uri="{FF2B5EF4-FFF2-40B4-BE49-F238E27FC236}">
                  <a16:creationId xmlns:a16="http://schemas.microsoft.com/office/drawing/2014/main" id="{D3B44720-7BA1-4E11-4680-4BC2B2C2FE61}"/>
                </a:ext>
              </a:extLst>
            </p:cNvPr>
            <p:cNvSpPr>
              <a:spLocks/>
            </p:cNvSpPr>
            <p:nvPr/>
          </p:nvSpPr>
          <p:spPr>
            <a:xfrm>
              <a:off x="3427037" y="8168563"/>
              <a:ext cx="705600" cy="705600"/>
            </a:xfrm>
            <a:custGeom>
              <a:avLst/>
              <a:gdLst>
                <a:gd name="connsiteX0" fmla="*/ 3859823 w 7558868"/>
                <a:gd name="connsiteY0" fmla="*/ 7505306 h 7505305"/>
                <a:gd name="connsiteX1" fmla="*/ 7558869 w 7558868"/>
                <a:gd name="connsiteY1" fmla="*/ 3752608 h 7505305"/>
                <a:gd name="connsiteX2" fmla="*/ 3699046 w 7558868"/>
                <a:gd name="connsiteY2" fmla="*/ 0 h 7505305"/>
                <a:gd name="connsiteX3" fmla="*/ 0 w 7558868"/>
                <a:gd name="connsiteY3" fmla="*/ 3752608 h 7505305"/>
                <a:gd name="connsiteX4" fmla="*/ 3859823 w 7558868"/>
                <a:gd name="connsiteY4" fmla="*/ 7505306 h 75053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58868" h="7505305">
                  <a:moveTo>
                    <a:pt x="3859823" y="7505306"/>
                  </a:moveTo>
                  <a:cubicBezTo>
                    <a:pt x="6057772" y="7505306"/>
                    <a:pt x="7558869" y="6057862"/>
                    <a:pt x="7558869" y="3752608"/>
                  </a:cubicBezTo>
                  <a:cubicBezTo>
                    <a:pt x="7558869" y="1447355"/>
                    <a:pt x="6057862" y="0"/>
                    <a:pt x="3699046" y="0"/>
                  </a:cubicBezTo>
                  <a:cubicBezTo>
                    <a:pt x="1340230" y="0"/>
                    <a:pt x="0" y="1393793"/>
                    <a:pt x="0" y="3752608"/>
                  </a:cubicBezTo>
                  <a:cubicBezTo>
                    <a:pt x="0" y="6111424"/>
                    <a:pt x="1447445" y="7505306"/>
                    <a:pt x="3859823" y="7505306"/>
                  </a:cubicBezTo>
                  <a:close/>
                </a:path>
              </a:pathLst>
            </a:custGeom>
            <a:blipFill>
              <a:blip r:embed="rId5"/>
              <a:srcRect/>
              <a:stretch>
                <a:fillRect t="-25653" b="-25653"/>
              </a:stretch>
            </a:blipFill>
            <a:ln w="0" cap="flat">
              <a:noFill/>
              <a:prstDash val="solid"/>
              <a:miter/>
            </a:ln>
          </p:spPr>
          <p:txBody>
            <a:bodyPr rtlCol="0" anchor="ctr"/>
            <a:lstStyle/>
            <a:p>
              <a:endParaRPr lang="en-US" sz="800"/>
            </a:p>
          </p:txBody>
        </p:sp>
        <p:sp>
          <p:nvSpPr>
            <p:cNvPr id="126" name="Rectangle: Rounded Corners 125">
              <a:extLst>
                <a:ext uri="{FF2B5EF4-FFF2-40B4-BE49-F238E27FC236}">
                  <a16:creationId xmlns:a16="http://schemas.microsoft.com/office/drawing/2014/main" id="{83E9ACFA-4187-02A3-D2EF-672672C3C347}"/>
                </a:ext>
              </a:extLst>
            </p:cNvPr>
            <p:cNvSpPr>
              <a:spLocks/>
            </p:cNvSpPr>
            <p:nvPr/>
          </p:nvSpPr>
          <p:spPr>
            <a:xfrm>
              <a:off x="1437001" y="7490187"/>
              <a:ext cx="4685672" cy="48577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IN" sz="1400" b="1">
                  <a:solidFill>
                    <a:schemeClr val="bg1"/>
                  </a:solidFill>
                </a:rPr>
                <a:t>EASL Studio Roundtable </a:t>
              </a:r>
            </a:p>
            <a:p>
              <a:pPr algn="ctr" defTabSz="914400"/>
              <a:r>
                <a:rPr lang="en-IN" sz="1200">
                  <a:solidFill>
                    <a:schemeClr val="bg1"/>
                  </a:solidFill>
                </a:rPr>
                <a:t>5</a:t>
              </a:r>
              <a:r>
                <a:rPr lang="en-IN" sz="1200" baseline="30000">
                  <a:solidFill>
                    <a:schemeClr val="bg1"/>
                  </a:solidFill>
                </a:rPr>
                <a:t>th</a:t>
              </a:r>
              <a:r>
                <a:rPr lang="en-IN" sz="1200">
                  <a:solidFill>
                    <a:schemeClr val="bg1"/>
                  </a:solidFill>
                </a:rPr>
                <a:t> June 2024 | 16:45-17.15 pm</a:t>
              </a:r>
            </a:p>
          </p:txBody>
        </p:sp>
        <p:sp>
          <p:nvSpPr>
            <p:cNvPr id="133" name="TextBox 132">
              <a:extLst>
                <a:ext uri="{FF2B5EF4-FFF2-40B4-BE49-F238E27FC236}">
                  <a16:creationId xmlns:a16="http://schemas.microsoft.com/office/drawing/2014/main" id="{FFD36640-154C-3D45-8043-1D69AE882A99}"/>
                </a:ext>
              </a:extLst>
            </p:cNvPr>
            <p:cNvSpPr txBox="1"/>
            <p:nvPr/>
          </p:nvSpPr>
          <p:spPr>
            <a:xfrm>
              <a:off x="567974" y="9172737"/>
              <a:ext cx="6395994" cy="293767"/>
            </a:xfrm>
            <a:prstGeom prst="rect">
              <a:avLst/>
            </a:prstGeom>
            <a:noFill/>
          </p:spPr>
          <p:txBody>
            <a:bodyPr wrap="square" rtlCol="0">
              <a:spAutoFit/>
            </a:bodyPr>
            <a:lstStyle/>
            <a:p>
              <a:pPr algn="ctr"/>
              <a:r>
                <a:rPr lang="en-IN" sz="1200">
                  <a:latin typeface="Georgia" panose="02040502050405020303" pitchFamily="18" charset="0"/>
                  <a:ea typeface="Verdana" panose="020B0604030504040204" pitchFamily="34" charset="0"/>
                </a:rPr>
                <a:t>MASLD anno 2024: </a:t>
              </a:r>
              <a:r>
                <a:rPr lang="en-IN" sz="1200">
                  <a:solidFill>
                    <a:srgbClr val="7A00E6"/>
                  </a:solidFill>
                  <a:latin typeface="Georgia" panose="02040502050405020303" pitchFamily="18" charset="0"/>
                  <a:ea typeface="Verdana" panose="020B0604030504040204" pitchFamily="34" charset="0"/>
                </a:rPr>
                <a:t>A rapidly Changing Landscape</a:t>
              </a:r>
            </a:p>
          </p:txBody>
        </p:sp>
        <p:pic>
          <p:nvPicPr>
            <p:cNvPr id="10" name="Picture 9" descr="United arab emirates ">
              <a:extLst>
                <a:ext uri="{FF2B5EF4-FFF2-40B4-BE49-F238E27FC236}">
                  <a16:creationId xmlns:a16="http://schemas.microsoft.com/office/drawing/2014/main" id="{4BCFB97F-F039-E762-1689-0AA3C86A394F}"/>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l="6568" t="22541" r="5383" b="23018"/>
            <a:stretch/>
          </p:blipFill>
          <p:spPr bwMode="auto">
            <a:xfrm>
              <a:off x="4131843" y="8121902"/>
              <a:ext cx="319548" cy="221151"/>
            </a:xfrm>
            <a:prstGeom prst="rect">
              <a:avLst/>
            </a:prstGeom>
            <a:noFill/>
            <a:extLst>
              <a:ext uri="{909E8E84-426E-40DD-AFC4-6F175D3DCCD1}">
                <a14:hiddenFill xmlns:a14="http://schemas.microsoft.com/office/drawing/2010/main">
                  <a:solidFill>
                    <a:srgbClr val="FFFFFF"/>
                  </a:solidFill>
                </a14:hiddenFill>
              </a:ext>
            </a:extLst>
          </p:spPr>
        </p:pic>
      </p:grpSp>
      <p:sp>
        <p:nvSpPr>
          <p:cNvPr id="12" name="TextBox 11">
            <a:extLst>
              <a:ext uri="{FF2B5EF4-FFF2-40B4-BE49-F238E27FC236}">
                <a16:creationId xmlns:a16="http://schemas.microsoft.com/office/drawing/2014/main" id="{DF53A422-EFB7-8783-25E8-F8B7D634BE0F}"/>
              </a:ext>
            </a:extLst>
          </p:cNvPr>
          <p:cNvSpPr txBox="1"/>
          <p:nvPr/>
        </p:nvSpPr>
        <p:spPr>
          <a:xfrm>
            <a:off x="130785" y="9795047"/>
            <a:ext cx="7211335" cy="338554"/>
          </a:xfrm>
          <a:prstGeom prst="rect">
            <a:avLst/>
          </a:prstGeom>
          <a:noFill/>
        </p:spPr>
        <p:txBody>
          <a:bodyPr wrap="square" rtlCol="0">
            <a:spAutoFit/>
          </a:bodyPr>
          <a:lstStyle/>
          <a:p>
            <a:r>
              <a:rPr lang="en-IN" sz="800" b="0" i="0">
                <a:solidFill>
                  <a:srgbClr val="111111"/>
                </a:solidFill>
                <a:effectLst/>
              </a:rPr>
              <a:t>APASL, Asian Pacific Association for the Study of the Liver; </a:t>
            </a:r>
            <a:r>
              <a:rPr lang="en-IN" sz="800">
                <a:ea typeface="Verdana" panose="020B0604030504040204" pitchFamily="34" charset="0"/>
              </a:rPr>
              <a:t>MASH, metabolic dysfunction-associated steatohepatitis;</a:t>
            </a:r>
            <a:r>
              <a:rPr lang="en-IN" sz="800"/>
              <a:t> MAFLD, metabolic dysfunction-associated fatty liver disease. </a:t>
            </a:r>
            <a:endParaRPr lang="en-US" sz="800"/>
          </a:p>
        </p:txBody>
      </p:sp>
    </p:spTree>
    <p:extLst>
      <p:ext uri="{BB962C8B-B14F-4D97-AF65-F5344CB8AC3E}">
        <p14:creationId xmlns:p14="http://schemas.microsoft.com/office/powerpoint/2010/main" val="19833595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Group 28">
            <a:extLst>
              <a:ext uri="{FF2B5EF4-FFF2-40B4-BE49-F238E27FC236}">
                <a16:creationId xmlns:a16="http://schemas.microsoft.com/office/drawing/2014/main" id="{8965477C-D3BA-73BA-7C0D-E94B50E69FC0}"/>
              </a:ext>
            </a:extLst>
          </p:cNvPr>
          <p:cNvGrpSpPr/>
          <p:nvPr/>
        </p:nvGrpSpPr>
        <p:grpSpPr>
          <a:xfrm>
            <a:off x="434341" y="5834915"/>
            <a:ext cx="6945948" cy="789031"/>
            <a:chOff x="1432883" y="2180903"/>
            <a:chExt cx="5947405" cy="717301"/>
          </a:xfrm>
        </p:grpSpPr>
        <p:sp>
          <p:nvSpPr>
            <p:cNvPr id="30" name="Rectangle: Rounded Corners 29">
              <a:extLst>
                <a:ext uri="{FF2B5EF4-FFF2-40B4-BE49-F238E27FC236}">
                  <a16:creationId xmlns:a16="http://schemas.microsoft.com/office/drawing/2014/main" id="{B049BF61-7F98-53E2-0174-820E173D314C}"/>
                </a:ext>
              </a:extLst>
            </p:cNvPr>
            <p:cNvSpPr/>
            <p:nvPr/>
          </p:nvSpPr>
          <p:spPr>
            <a:xfrm>
              <a:off x="1481665" y="2262655"/>
              <a:ext cx="5898623" cy="635549"/>
            </a:xfrm>
            <a:prstGeom prst="roundRect">
              <a:avLst>
                <a:gd name="adj" fmla="val 50000"/>
              </a:avLst>
            </a:prstGeom>
            <a:solidFill>
              <a:srgbClr val="7A00E6"/>
            </a:solidFill>
            <a:ln>
              <a:noFill/>
            </a:ln>
          </p:spPr>
          <p:style>
            <a:lnRef idx="2">
              <a:schemeClr val="accent1">
                <a:shade val="50000"/>
              </a:schemeClr>
            </a:lnRef>
            <a:fillRef idx="1">
              <a:schemeClr val="accent1"/>
            </a:fillRef>
            <a:effectRef idx="0">
              <a:schemeClr val="accent1"/>
            </a:effectRef>
            <a:fontRef idx="minor">
              <a:schemeClr val="lt1"/>
            </a:fontRef>
          </p:style>
          <p:txBody>
            <a:bodyPr lIns="1005840" rtlCol="0" anchor="ctr"/>
            <a:lstStyle/>
            <a:p>
              <a:pPr>
                <a:spcAft>
                  <a:spcPts val="300"/>
                </a:spcAft>
              </a:pPr>
              <a:endParaRPr lang="en-IN" sz="1200" b="1">
                <a:solidFill>
                  <a:schemeClr val="bg1"/>
                </a:solidFill>
              </a:endParaRPr>
            </a:p>
          </p:txBody>
        </p:sp>
        <p:sp>
          <p:nvSpPr>
            <p:cNvPr id="31" name="Rectangle: Rounded Corners 30">
              <a:extLst>
                <a:ext uri="{FF2B5EF4-FFF2-40B4-BE49-F238E27FC236}">
                  <a16:creationId xmlns:a16="http://schemas.microsoft.com/office/drawing/2014/main" id="{05151CE3-5511-A358-62D1-506C6D714C65}"/>
                </a:ext>
              </a:extLst>
            </p:cNvPr>
            <p:cNvSpPr/>
            <p:nvPr/>
          </p:nvSpPr>
          <p:spPr>
            <a:xfrm>
              <a:off x="1432883" y="2180903"/>
              <a:ext cx="5898623" cy="635549"/>
            </a:xfrm>
            <a:prstGeom prst="roundRect">
              <a:avLst>
                <a:gd name="adj" fmla="val 50000"/>
              </a:avLst>
            </a:prstGeom>
            <a:solidFill>
              <a:srgbClr val="2C0A53"/>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0" rtlCol="0" anchor="ctr"/>
            <a:lstStyle/>
            <a:p>
              <a:pPr>
                <a:spcAft>
                  <a:spcPts val="300"/>
                </a:spcAft>
              </a:pPr>
              <a:r>
                <a:rPr lang="en-US" sz="1600" b="1" i="1">
                  <a:latin typeface="Georgia" panose="02040502050405020303" pitchFamily="18" charset="0"/>
                </a:rPr>
                <a:t>Dr. A </a:t>
              </a:r>
              <a:r>
                <a:rPr lang="en-US" sz="1600" b="1" i="1" err="1">
                  <a:latin typeface="Georgia" panose="02040502050405020303" pitchFamily="18" charset="0"/>
                </a:rPr>
                <a:t>Dajani</a:t>
              </a:r>
              <a:endParaRPr lang="en-US" sz="1600" b="1" i="1">
                <a:latin typeface="Georgia" panose="02040502050405020303" pitchFamily="18" charset="0"/>
              </a:endParaRPr>
            </a:p>
            <a:p>
              <a:pPr>
                <a:spcAft>
                  <a:spcPts val="300"/>
                </a:spcAft>
              </a:pPr>
              <a:r>
                <a:rPr lang="en-IN" sz="1200" err="1"/>
                <a:t>Medcare</a:t>
              </a:r>
              <a:r>
                <a:rPr lang="en-IN" sz="1200"/>
                <a:t> and Saudi German Hospital, Sharjah, United Arab Emirates</a:t>
              </a:r>
              <a:endParaRPr lang="en-US" sz="1200"/>
            </a:p>
          </p:txBody>
        </p:sp>
      </p:grpSp>
      <p:sp>
        <p:nvSpPr>
          <p:cNvPr id="6" name="TextBox 5">
            <a:extLst>
              <a:ext uri="{FF2B5EF4-FFF2-40B4-BE49-F238E27FC236}">
                <a16:creationId xmlns:a16="http://schemas.microsoft.com/office/drawing/2014/main" id="{C87504DC-5FE7-D19E-229A-38983F721EC2}"/>
              </a:ext>
            </a:extLst>
          </p:cNvPr>
          <p:cNvSpPr txBox="1"/>
          <p:nvPr/>
        </p:nvSpPr>
        <p:spPr>
          <a:xfrm>
            <a:off x="179389" y="1410098"/>
            <a:ext cx="7200899" cy="246221"/>
          </a:xfrm>
          <a:prstGeom prst="rect">
            <a:avLst/>
          </a:prstGeom>
          <a:noFill/>
        </p:spPr>
        <p:txBody>
          <a:bodyPr wrap="square" lIns="0" tIns="0" rIns="0" bIns="0">
            <a:spAutoFit/>
          </a:bodyPr>
          <a:lstStyle/>
          <a:p>
            <a:pPr algn="ctr"/>
            <a:r>
              <a:rPr lang="en-IN" sz="1600" b="1" i="1">
                <a:solidFill>
                  <a:schemeClr val="accent2"/>
                </a:solidFill>
                <a:latin typeface="Georgia" panose="02040502050405020303" pitchFamily="18" charset="0"/>
              </a:rPr>
              <a:t>The webinar was led by a prestigious international faculty</a:t>
            </a:r>
            <a:endParaRPr lang="en-US" sz="1600" b="1" i="1">
              <a:solidFill>
                <a:schemeClr val="accent2"/>
              </a:solidFill>
              <a:latin typeface="Georgia" panose="02040502050405020303" pitchFamily="18" charset="0"/>
            </a:endParaRPr>
          </a:p>
        </p:txBody>
      </p:sp>
      <p:sp>
        <p:nvSpPr>
          <p:cNvPr id="18" name="Rectangle: Rounded Corners 17">
            <a:extLst>
              <a:ext uri="{FF2B5EF4-FFF2-40B4-BE49-F238E27FC236}">
                <a16:creationId xmlns:a16="http://schemas.microsoft.com/office/drawing/2014/main" id="{89BB30E9-14F1-E96D-D997-1733D96518EA}"/>
              </a:ext>
            </a:extLst>
          </p:cNvPr>
          <p:cNvSpPr/>
          <p:nvPr/>
        </p:nvSpPr>
        <p:spPr>
          <a:xfrm>
            <a:off x="239215" y="3347419"/>
            <a:ext cx="7141073" cy="2001821"/>
          </a:xfrm>
          <a:prstGeom prst="roundRect">
            <a:avLst>
              <a:gd name="adj" fmla="val 4418"/>
            </a:avLst>
          </a:prstGeom>
          <a:solidFill>
            <a:schemeClr val="bg1"/>
          </a:solidFill>
          <a:ln>
            <a:noFill/>
          </a:ln>
          <a:effectLst>
            <a:outerShdw blurRad="1016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0000" tIns="108000" rtlCol="0" anchor="ctr"/>
          <a:lstStyle/>
          <a:p>
            <a:r>
              <a:rPr lang="en-IN" sz="1100" b="1">
                <a:solidFill>
                  <a:schemeClr val="tx1"/>
                </a:solidFill>
              </a:rPr>
              <a:t>MAFLD in Focus: Unveiling Insights from RELIEF Study! Insight from APASL 2024</a:t>
            </a:r>
          </a:p>
          <a:p>
            <a:endParaRPr lang="en-IN" sz="1100">
              <a:solidFill>
                <a:schemeClr val="tx1"/>
              </a:solidFill>
            </a:endParaRPr>
          </a:p>
          <a:p>
            <a:r>
              <a:rPr lang="en-IN" sz="1100">
                <a:solidFill>
                  <a:schemeClr val="tx1"/>
                </a:solidFill>
              </a:rPr>
              <a:t>Following a brief welcome and introduction from Professor Dajani, </a:t>
            </a:r>
            <a:r>
              <a:rPr lang="en-IN" sz="1100">
                <a:solidFill>
                  <a:srgbClr val="7A00E6"/>
                </a:solidFill>
              </a:rPr>
              <a:t>Professor Wei</a:t>
            </a:r>
            <a:r>
              <a:rPr lang="en-IN" sz="1100">
                <a:solidFill>
                  <a:schemeClr val="tx1"/>
                </a:solidFill>
              </a:rPr>
              <a:t> took over the stage to deliver the first session of the afternoon. During this 10-minute session, Professor Wei </a:t>
            </a:r>
            <a:r>
              <a:rPr lang="en-IN" sz="1100">
                <a:solidFill>
                  <a:srgbClr val="7A00E6"/>
                </a:solidFill>
              </a:rPr>
              <a:t>unveiled insights from China's RELIEF study</a:t>
            </a:r>
            <a:r>
              <a:rPr lang="en-IN" sz="1100">
                <a:solidFill>
                  <a:schemeClr val="tx1"/>
                </a:solidFill>
              </a:rPr>
              <a:t>. By reviewing key </a:t>
            </a:r>
            <a:r>
              <a:rPr lang="en-IN" sz="1100">
                <a:solidFill>
                  <a:srgbClr val="7A00E6"/>
                </a:solidFill>
              </a:rPr>
              <a:t>real-world evidence data from China</a:t>
            </a:r>
            <a:r>
              <a:rPr lang="en-IN" sz="1100">
                <a:solidFill>
                  <a:schemeClr val="tx1"/>
                </a:solidFill>
              </a:rPr>
              <a:t>, Professor Wei clearly demonstrated the </a:t>
            </a:r>
            <a:r>
              <a:rPr lang="en-IN" sz="1100">
                <a:solidFill>
                  <a:srgbClr val="7A00E6"/>
                </a:solidFill>
              </a:rPr>
              <a:t>beneficial effects of EPL on reducing fibrosis risk</a:t>
            </a:r>
            <a:r>
              <a:rPr lang="en-IN" sz="1100">
                <a:solidFill>
                  <a:schemeClr val="tx1"/>
                </a:solidFill>
              </a:rPr>
              <a:t>; </a:t>
            </a:r>
            <a:r>
              <a:rPr lang="en-IN" sz="1100">
                <a:solidFill>
                  <a:srgbClr val="7A00E6"/>
                </a:solidFill>
              </a:rPr>
              <a:t>and improving ALT/AST levels, and lipid levels among patients with MAFLD</a:t>
            </a:r>
            <a:r>
              <a:rPr lang="en-IN" sz="1100">
                <a:solidFill>
                  <a:schemeClr val="tx1"/>
                </a:solidFill>
              </a:rPr>
              <a:t>. The session also discussed the clinical implications, research gaps, and potential </a:t>
            </a:r>
            <a:r>
              <a:rPr lang="en-IN" sz="1100">
                <a:solidFill>
                  <a:srgbClr val="7A00E6"/>
                </a:solidFill>
              </a:rPr>
              <a:t>translational applications </a:t>
            </a:r>
            <a:r>
              <a:rPr lang="en-IN" sz="1100">
                <a:solidFill>
                  <a:schemeClr val="tx1"/>
                </a:solidFill>
              </a:rPr>
              <a:t>of the insights gained from the RELIEF study. </a:t>
            </a:r>
          </a:p>
          <a:p>
            <a:endParaRPr lang="en-US" sz="1000">
              <a:solidFill>
                <a:schemeClr val="tx1"/>
              </a:solidFill>
            </a:endParaRPr>
          </a:p>
        </p:txBody>
      </p:sp>
      <p:sp>
        <p:nvSpPr>
          <p:cNvPr id="27" name="Rectangle: Rounded Corners 26">
            <a:extLst>
              <a:ext uri="{FF2B5EF4-FFF2-40B4-BE49-F238E27FC236}">
                <a16:creationId xmlns:a16="http://schemas.microsoft.com/office/drawing/2014/main" id="{3B94398F-03B7-441D-A1C1-D3B7AD593088}"/>
              </a:ext>
            </a:extLst>
          </p:cNvPr>
          <p:cNvSpPr/>
          <p:nvPr/>
        </p:nvSpPr>
        <p:spPr>
          <a:xfrm>
            <a:off x="179390" y="3672513"/>
            <a:ext cx="127958" cy="1351632"/>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TextBox 12">
            <a:extLst>
              <a:ext uri="{FF2B5EF4-FFF2-40B4-BE49-F238E27FC236}">
                <a16:creationId xmlns:a16="http://schemas.microsoft.com/office/drawing/2014/main" id="{BAF25ECF-5F58-8781-CE91-B8B05CCDB835}"/>
              </a:ext>
            </a:extLst>
          </p:cNvPr>
          <p:cNvSpPr txBox="1"/>
          <p:nvPr/>
        </p:nvSpPr>
        <p:spPr>
          <a:xfrm>
            <a:off x="1600096" y="2398621"/>
            <a:ext cx="5780191" cy="184666"/>
          </a:xfrm>
          <a:prstGeom prst="rect">
            <a:avLst/>
          </a:prstGeom>
          <a:noFill/>
        </p:spPr>
        <p:txBody>
          <a:bodyPr wrap="square" lIns="0" tIns="0" rIns="0" bIns="0" anchor="ctr">
            <a:spAutoFit/>
          </a:bodyPr>
          <a:lstStyle/>
          <a:p>
            <a:pPr>
              <a:spcAft>
                <a:spcPts val="300"/>
              </a:spcAft>
            </a:pPr>
            <a:endParaRPr lang="en-US" sz="1200"/>
          </a:p>
        </p:txBody>
      </p:sp>
      <p:sp>
        <p:nvSpPr>
          <p:cNvPr id="3" name="Title 2">
            <a:extLst>
              <a:ext uri="{FF2B5EF4-FFF2-40B4-BE49-F238E27FC236}">
                <a16:creationId xmlns:a16="http://schemas.microsoft.com/office/drawing/2014/main" id="{20005BE6-E268-FAB5-6569-35D560E1AB6E}"/>
              </a:ext>
            </a:extLst>
          </p:cNvPr>
          <p:cNvSpPr>
            <a:spLocks noGrp="1"/>
          </p:cNvSpPr>
          <p:nvPr>
            <p:ph type="title"/>
          </p:nvPr>
        </p:nvSpPr>
        <p:spPr>
          <a:xfrm>
            <a:off x="179389" y="364159"/>
            <a:ext cx="4581896" cy="470898"/>
          </a:xfrm>
        </p:spPr>
        <p:txBody>
          <a:bodyPr/>
          <a:lstStyle/>
          <a:p>
            <a:r>
              <a:rPr lang="en-IN" sz="2000"/>
              <a:t>Global Liver Health Forum 2024</a:t>
            </a:r>
            <a:br>
              <a:rPr lang="en-IN"/>
            </a:br>
            <a:r>
              <a:rPr lang="en-IN" sz="1400" b="0"/>
              <a:t>Executive summaries</a:t>
            </a:r>
            <a:endParaRPr lang="en-US" b="0"/>
          </a:p>
        </p:txBody>
      </p:sp>
      <p:grpSp>
        <p:nvGrpSpPr>
          <p:cNvPr id="32" name="Group 31">
            <a:extLst>
              <a:ext uri="{FF2B5EF4-FFF2-40B4-BE49-F238E27FC236}">
                <a16:creationId xmlns:a16="http://schemas.microsoft.com/office/drawing/2014/main" id="{42DB127D-E0B5-D600-717B-80C867B3A2F4}"/>
              </a:ext>
            </a:extLst>
          </p:cNvPr>
          <p:cNvGrpSpPr/>
          <p:nvPr/>
        </p:nvGrpSpPr>
        <p:grpSpPr>
          <a:xfrm>
            <a:off x="179390" y="7060448"/>
            <a:ext cx="7200898" cy="2222452"/>
            <a:chOff x="179390" y="7303516"/>
            <a:chExt cx="7200898" cy="2222452"/>
          </a:xfrm>
        </p:grpSpPr>
        <p:sp>
          <p:nvSpPr>
            <p:cNvPr id="17" name="Rectangle: Rounded Corners 16">
              <a:extLst>
                <a:ext uri="{FF2B5EF4-FFF2-40B4-BE49-F238E27FC236}">
                  <a16:creationId xmlns:a16="http://schemas.microsoft.com/office/drawing/2014/main" id="{C5D843B4-8F32-FB96-CFE3-2C4B801F946C}"/>
                </a:ext>
              </a:extLst>
            </p:cNvPr>
            <p:cNvSpPr/>
            <p:nvPr/>
          </p:nvSpPr>
          <p:spPr>
            <a:xfrm>
              <a:off x="239215" y="7303516"/>
              <a:ext cx="7141073" cy="2222452"/>
            </a:xfrm>
            <a:prstGeom prst="roundRect">
              <a:avLst>
                <a:gd name="adj" fmla="val 4418"/>
              </a:avLst>
            </a:prstGeom>
            <a:solidFill>
              <a:schemeClr val="bg1"/>
            </a:solidFill>
            <a:ln>
              <a:noFill/>
            </a:ln>
            <a:effectLst>
              <a:outerShdw blurRad="1016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0000" tIns="108000" rIns="91440" bIns="45720" rtlCol="0" anchor="ctr"/>
            <a:lstStyle/>
            <a:p>
              <a:r>
                <a:rPr lang="en-IN" sz="1100" b="1">
                  <a:solidFill>
                    <a:schemeClr val="tx1"/>
                  </a:solidFill>
                </a:rPr>
                <a:t>Metabolic and Toxic Liver Damage in Focus: MANPOWER’s Latest Breakthroughs Revealed</a:t>
              </a:r>
            </a:p>
            <a:p>
              <a:endParaRPr lang="en-IN" sz="1100">
                <a:solidFill>
                  <a:schemeClr val="tx1"/>
                </a:solidFill>
              </a:endParaRPr>
            </a:p>
            <a:p>
              <a:r>
                <a:rPr lang="en-IN" sz="1100">
                  <a:solidFill>
                    <a:schemeClr val="tx1"/>
                  </a:solidFill>
                </a:rPr>
                <a:t>Following an insightful presentation from Professor Wei Lai, </a:t>
              </a:r>
              <a:r>
                <a:rPr lang="en-IN" sz="1100">
                  <a:solidFill>
                    <a:srgbClr val="7A00E6"/>
                  </a:solidFill>
                </a:rPr>
                <a:t>Professor Dajani </a:t>
              </a:r>
              <a:r>
                <a:rPr lang="en-IN" sz="1100">
                  <a:solidFill>
                    <a:schemeClr val="tx1"/>
                  </a:solidFill>
                </a:rPr>
                <a:t>took to the stage to share groundbreaking insights on “</a:t>
              </a:r>
              <a:r>
                <a:rPr lang="en-IN" sz="1100">
                  <a:solidFill>
                    <a:srgbClr val="7A00E6"/>
                  </a:solidFill>
                </a:rPr>
                <a:t>Metabolic and Toxic Liver Damage in Focus: MANPOWER’s Latest Breakthroughs Revealed</a:t>
              </a:r>
              <a:r>
                <a:rPr lang="en-IN" sz="1100">
                  <a:solidFill>
                    <a:schemeClr val="tx1"/>
                  </a:solidFill>
                </a:rPr>
                <a:t>.” During this 10-minute session, Professor Dajani delved into the potential role of </a:t>
              </a:r>
              <a:r>
                <a:rPr lang="en-IN" sz="1100">
                  <a:solidFill>
                    <a:srgbClr val="7A00E6"/>
                  </a:solidFill>
                </a:rPr>
                <a:t>EPLs as </a:t>
              </a:r>
              <a:r>
                <a:rPr lang="en-IN" sz="1100" err="1">
                  <a:solidFill>
                    <a:srgbClr val="7A00E6"/>
                  </a:solidFill>
                </a:rPr>
                <a:t>hepatoprotectors</a:t>
              </a:r>
              <a:r>
                <a:rPr lang="en-IN" sz="1100">
                  <a:solidFill>
                    <a:srgbClr val="7A00E6"/>
                  </a:solidFill>
                </a:rPr>
                <a:t> </a:t>
              </a:r>
              <a:r>
                <a:rPr lang="en-IN" sz="1100">
                  <a:solidFill>
                    <a:schemeClr val="tx1"/>
                  </a:solidFill>
                </a:rPr>
                <a:t>by demonstrating how PPC, the main active ingredient of EPL, holds a promising role in the </a:t>
              </a:r>
              <a:r>
                <a:rPr lang="en-IN" sz="1100">
                  <a:solidFill>
                    <a:srgbClr val="7A00E6"/>
                  </a:solidFill>
                </a:rPr>
                <a:t>management of MAFLD, its extrahepatic manifestations and drug-induced liver injury</a:t>
              </a:r>
              <a:r>
                <a:rPr lang="en-IN" sz="1100">
                  <a:solidFill>
                    <a:schemeClr val="tx1"/>
                  </a:solidFill>
                </a:rPr>
                <a:t>, emphasizing the key findings from the </a:t>
              </a:r>
              <a:r>
                <a:rPr lang="en-IN" sz="1100">
                  <a:solidFill>
                    <a:srgbClr val="7A00E6"/>
                  </a:solidFill>
                </a:rPr>
                <a:t>MANPOWER study</a:t>
              </a:r>
              <a:r>
                <a:rPr lang="en-IN" sz="1100">
                  <a:solidFill>
                    <a:schemeClr val="tx1"/>
                  </a:solidFill>
                </a:rPr>
                <a:t>.</a:t>
              </a:r>
              <a:endParaRPr lang="en-US" sz="1100">
                <a:solidFill>
                  <a:schemeClr val="tx1"/>
                </a:solidFill>
              </a:endParaRPr>
            </a:p>
          </p:txBody>
        </p:sp>
        <p:sp>
          <p:nvSpPr>
            <p:cNvPr id="19" name="Rectangle: Rounded Corners 18">
              <a:extLst>
                <a:ext uri="{FF2B5EF4-FFF2-40B4-BE49-F238E27FC236}">
                  <a16:creationId xmlns:a16="http://schemas.microsoft.com/office/drawing/2014/main" id="{80F168CD-B4E3-2F21-F42F-A442C5585F8F}"/>
                </a:ext>
              </a:extLst>
            </p:cNvPr>
            <p:cNvSpPr/>
            <p:nvPr/>
          </p:nvSpPr>
          <p:spPr>
            <a:xfrm>
              <a:off x="179390" y="7738926"/>
              <a:ext cx="127958" cy="1351632"/>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15" name="Graphic 153">
            <a:extLst>
              <a:ext uri="{FF2B5EF4-FFF2-40B4-BE49-F238E27FC236}">
                <a16:creationId xmlns:a16="http://schemas.microsoft.com/office/drawing/2014/main" id="{01B1BA60-FBB9-A2C5-3113-9B213259E144}"/>
              </a:ext>
            </a:extLst>
          </p:cNvPr>
          <p:cNvSpPr/>
          <p:nvPr/>
        </p:nvSpPr>
        <p:spPr>
          <a:xfrm>
            <a:off x="179389" y="5636524"/>
            <a:ext cx="1194277" cy="1185814"/>
          </a:xfrm>
          <a:custGeom>
            <a:avLst/>
            <a:gdLst>
              <a:gd name="connsiteX0" fmla="*/ 3859823 w 7558868"/>
              <a:gd name="connsiteY0" fmla="*/ 7505306 h 7505305"/>
              <a:gd name="connsiteX1" fmla="*/ 7558869 w 7558868"/>
              <a:gd name="connsiteY1" fmla="*/ 3752608 h 7505305"/>
              <a:gd name="connsiteX2" fmla="*/ 3699046 w 7558868"/>
              <a:gd name="connsiteY2" fmla="*/ 0 h 7505305"/>
              <a:gd name="connsiteX3" fmla="*/ 0 w 7558868"/>
              <a:gd name="connsiteY3" fmla="*/ 3752608 h 7505305"/>
              <a:gd name="connsiteX4" fmla="*/ 3859823 w 7558868"/>
              <a:gd name="connsiteY4" fmla="*/ 7505306 h 75053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58868" h="7505305">
                <a:moveTo>
                  <a:pt x="3859823" y="7505306"/>
                </a:moveTo>
                <a:cubicBezTo>
                  <a:pt x="6057772" y="7505306"/>
                  <a:pt x="7558869" y="6057862"/>
                  <a:pt x="7558869" y="3752608"/>
                </a:cubicBezTo>
                <a:cubicBezTo>
                  <a:pt x="7558869" y="1447355"/>
                  <a:pt x="6057862" y="0"/>
                  <a:pt x="3699046" y="0"/>
                </a:cubicBezTo>
                <a:cubicBezTo>
                  <a:pt x="1340230" y="0"/>
                  <a:pt x="0" y="1393793"/>
                  <a:pt x="0" y="3752608"/>
                </a:cubicBezTo>
                <a:cubicBezTo>
                  <a:pt x="0" y="6111424"/>
                  <a:pt x="1447445" y="7505306"/>
                  <a:pt x="3859823" y="7505306"/>
                </a:cubicBezTo>
                <a:close/>
              </a:path>
            </a:pathLst>
          </a:custGeom>
          <a:blipFill>
            <a:blip r:embed="rId2"/>
            <a:srcRect/>
            <a:stretch>
              <a:fillRect t="-25653" b="-25653"/>
            </a:stretch>
          </a:blipFill>
          <a:ln w="0" cap="flat">
            <a:noFill/>
            <a:prstDash val="solid"/>
            <a:miter/>
          </a:ln>
        </p:spPr>
        <p:txBody>
          <a:bodyPr rtlCol="0" anchor="ctr"/>
          <a:lstStyle/>
          <a:p>
            <a:endParaRPr lang="en-US" sz="800"/>
          </a:p>
        </p:txBody>
      </p:sp>
      <p:sp>
        <p:nvSpPr>
          <p:cNvPr id="16" name="TextBox 15">
            <a:extLst>
              <a:ext uri="{FF2B5EF4-FFF2-40B4-BE49-F238E27FC236}">
                <a16:creationId xmlns:a16="http://schemas.microsoft.com/office/drawing/2014/main" id="{4C4CA6FF-6C7B-D550-31F7-5A4A23DC71A0}"/>
              </a:ext>
            </a:extLst>
          </p:cNvPr>
          <p:cNvSpPr txBox="1"/>
          <p:nvPr/>
        </p:nvSpPr>
        <p:spPr>
          <a:xfrm>
            <a:off x="1600096" y="6088499"/>
            <a:ext cx="5780191" cy="184666"/>
          </a:xfrm>
          <a:prstGeom prst="rect">
            <a:avLst/>
          </a:prstGeom>
          <a:noFill/>
        </p:spPr>
        <p:txBody>
          <a:bodyPr wrap="square" lIns="0" tIns="0" rIns="0" bIns="0" anchor="ctr">
            <a:spAutoFit/>
          </a:bodyPr>
          <a:lstStyle/>
          <a:p>
            <a:pPr>
              <a:spcAft>
                <a:spcPts val="300"/>
              </a:spcAft>
            </a:pPr>
            <a:endParaRPr lang="en-US" sz="1200"/>
          </a:p>
        </p:txBody>
      </p:sp>
      <p:grpSp>
        <p:nvGrpSpPr>
          <p:cNvPr id="26" name="Group 25">
            <a:extLst>
              <a:ext uri="{FF2B5EF4-FFF2-40B4-BE49-F238E27FC236}">
                <a16:creationId xmlns:a16="http://schemas.microsoft.com/office/drawing/2014/main" id="{6C6840F3-708E-39DD-DA20-B3ADC7CA9983}"/>
              </a:ext>
            </a:extLst>
          </p:cNvPr>
          <p:cNvGrpSpPr/>
          <p:nvPr/>
        </p:nvGrpSpPr>
        <p:grpSpPr>
          <a:xfrm>
            <a:off x="434341" y="2145038"/>
            <a:ext cx="6945948" cy="789031"/>
            <a:chOff x="1432883" y="2180903"/>
            <a:chExt cx="5947405" cy="717301"/>
          </a:xfrm>
        </p:grpSpPr>
        <p:sp>
          <p:nvSpPr>
            <p:cNvPr id="7" name="Rectangle: Rounded Corners 6">
              <a:extLst>
                <a:ext uri="{FF2B5EF4-FFF2-40B4-BE49-F238E27FC236}">
                  <a16:creationId xmlns:a16="http://schemas.microsoft.com/office/drawing/2014/main" id="{E13407A3-520F-363A-5C5C-BF4801A5BFED}"/>
                </a:ext>
              </a:extLst>
            </p:cNvPr>
            <p:cNvSpPr/>
            <p:nvPr/>
          </p:nvSpPr>
          <p:spPr>
            <a:xfrm>
              <a:off x="1481665" y="2262655"/>
              <a:ext cx="5898623" cy="635549"/>
            </a:xfrm>
            <a:prstGeom prst="roundRect">
              <a:avLst>
                <a:gd name="adj" fmla="val 50000"/>
              </a:avLst>
            </a:prstGeom>
            <a:solidFill>
              <a:srgbClr val="7A00E6"/>
            </a:solidFill>
            <a:ln>
              <a:noFill/>
            </a:ln>
          </p:spPr>
          <p:style>
            <a:lnRef idx="2">
              <a:schemeClr val="accent1">
                <a:shade val="50000"/>
              </a:schemeClr>
            </a:lnRef>
            <a:fillRef idx="1">
              <a:schemeClr val="accent1"/>
            </a:fillRef>
            <a:effectRef idx="0">
              <a:schemeClr val="accent1"/>
            </a:effectRef>
            <a:fontRef idx="minor">
              <a:schemeClr val="lt1"/>
            </a:fontRef>
          </p:style>
          <p:txBody>
            <a:bodyPr lIns="1005840" rtlCol="0" anchor="ctr"/>
            <a:lstStyle/>
            <a:p>
              <a:pPr>
                <a:spcAft>
                  <a:spcPts val="300"/>
                </a:spcAft>
              </a:pPr>
              <a:endParaRPr lang="en-IN" sz="1200" b="1">
                <a:solidFill>
                  <a:schemeClr val="bg1"/>
                </a:solidFill>
              </a:endParaRPr>
            </a:p>
          </p:txBody>
        </p:sp>
        <p:sp>
          <p:nvSpPr>
            <p:cNvPr id="5" name="Rectangle: Rounded Corners 4">
              <a:extLst>
                <a:ext uri="{FF2B5EF4-FFF2-40B4-BE49-F238E27FC236}">
                  <a16:creationId xmlns:a16="http://schemas.microsoft.com/office/drawing/2014/main" id="{381CBED6-ECEC-E993-D446-D6C59ADED74F}"/>
                </a:ext>
              </a:extLst>
            </p:cNvPr>
            <p:cNvSpPr/>
            <p:nvPr/>
          </p:nvSpPr>
          <p:spPr>
            <a:xfrm>
              <a:off x="1432883" y="2180903"/>
              <a:ext cx="5898623" cy="635549"/>
            </a:xfrm>
            <a:prstGeom prst="roundRect">
              <a:avLst>
                <a:gd name="adj" fmla="val 50000"/>
              </a:avLst>
            </a:prstGeom>
            <a:solidFill>
              <a:srgbClr val="2C0A53"/>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0" rtlCol="0" anchor="ctr"/>
            <a:lstStyle/>
            <a:p>
              <a:pPr>
                <a:spcAft>
                  <a:spcPts val="300"/>
                </a:spcAft>
              </a:pPr>
              <a:r>
                <a:rPr lang="en-US" sz="1600" b="1" i="1">
                  <a:latin typeface="Georgia" panose="02040502050405020303" pitchFamily="18" charset="0"/>
                </a:rPr>
                <a:t>Professor Lai Wei</a:t>
              </a:r>
            </a:p>
            <a:p>
              <a:pPr>
                <a:spcAft>
                  <a:spcPts val="300"/>
                </a:spcAft>
              </a:pPr>
              <a:r>
                <a:rPr lang="en-IN" sz="1200"/>
                <a:t>Beijing Tsinghua </a:t>
              </a:r>
              <a:r>
                <a:rPr lang="en-IN" sz="1200" err="1"/>
                <a:t>Changgung</a:t>
              </a:r>
              <a:r>
                <a:rPr lang="en-IN" sz="1200"/>
                <a:t> Hospital, Tsinghua University, Beijing, China</a:t>
              </a:r>
              <a:endParaRPr lang="en-IN" sz="1200" b="1">
                <a:solidFill>
                  <a:schemeClr val="bg1"/>
                </a:solidFill>
              </a:endParaRPr>
            </a:p>
          </p:txBody>
        </p:sp>
      </p:grpSp>
      <p:sp>
        <p:nvSpPr>
          <p:cNvPr id="2" name="TextBox 1">
            <a:extLst>
              <a:ext uri="{FF2B5EF4-FFF2-40B4-BE49-F238E27FC236}">
                <a16:creationId xmlns:a16="http://schemas.microsoft.com/office/drawing/2014/main" id="{DC311DE4-8221-4D92-73AA-E89022A55249}"/>
              </a:ext>
            </a:extLst>
          </p:cNvPr>
          <p:cNvSpPr txBox="1"/>
          <p:nvPr/>
        </p:nvSpPr>
        <p:spPr>
          <a:xfrm>
            <a:off x="179388" y="9782407"/>
            <a:ext cx="7211335" cy="338554"/>
          </a:xfrm>
          <a:prstGeom prst="rect">
            <a:avLst/>
          </a:prstGeom>
          <a:noFill/>
        </p:spPr>
        <p:txBody>
          <a:bodyPr wrap="square" rtlCol="0">
            <a:spAutoFit/>
          </a:bodyPr>
          <a:lstStyle/>
          <a:p>
            <a:r>
              <a:rPr lang="en-US" sz="800"/>
              <a:t>ALT, alanine </a:t>
            </a:r>
            <a:r>
              <a:rPr lang="en-IN" sz="800">
                <a:solidFill>
                  <a:srgbClr val="111111"/>
                </a:solidFill>
              </a:rPr>
              <a:t>a</a:t>
            </a:r>
            <a:r>
              <a:rPr lang="en-IN" sz="800" b="0" i="0">
                <a:solidFill>
                  <a:srgbClr val="111111"/>
                </a:solidFill>
                <a:effectLst/>
              </a:rPr>
              <a:t>minotransferase; APASL, Asian Pacific Association for the Study of the Liver; AST, a</a:t>
            </a:r>
            <a:r>
              <a:rPr lang="en-IN" sz="800"/>
              <a:t>spartate aminotransferase; EPL, essential phospholipids; MAFLD, metabolic dysfunction-associated fatty liver disease; PPC, p</a:t>
            </a:r>
            <a:r>
              <a:rPr lang="en-IN" sz="800">
                <a:solidFill>
                  <a:schemeClr val="tx1"/>
                </a:solidFill>
              </a:rPr>
              <a:t>olyenyl phosphatidylcholine</a:t>
            </a:r>
            <a:r>
              <a:rPr lang="en-IN" sz="800"/>
              <a:t>.</a:t>
            </a:r>
            <a:endParaRPr lang="en-US" sz="800"/>
          </a:p>
        </p:txBody>
      </p:sp>
      <p:sp>
        <p:nvSpPr>
          <p:cNvPr id="12" name="Graphic 153">
            <a:extLst>
              <a:ext uri="{FF2B5EF4-FFF2-40B4-BE49-F238E27FC236}">
                <a16:creationId xmlns:a16="http://schemas.microsoft.com/office/drawing/2014/main" id="{492B261B-0163-24F1-4F15-F856F72B7D5B}"/>
              </a:ext>
            </a:extLst>
          </p:cNvPr>
          <p:cNvSpPr/>
          <p:nvPr/>
        </p:nvSpPr>
        <p:spPr>
          <a:xfrm>
            <a:off x="179389" y="1946646"/>
            <a:ext cx="1194277" cy="1185814"/>
          </a:xfrm>
          <a:custGeom>
            <a:avLst/>
            <a:gdLst>
              <a:gd name="connsiteX0" fmla="*/ 3859823 w 7558868"/>
              <a:gd name="connsiteY0" fmla="*/ 7505306 h 7505305"/>
              <a:gd name="connsiteX1" fmla="*/ 7558869 w 7558868"/>
              <a:gd name="connsiteY1" fmla="*/ 3752608 h 7505305"/>
              <a:gd name="connsiteX2" fmla="*/ 3699046 w 7558868"/>
              <a:gd name="connsiteY2" fmla="*/ 0 h 7505305"/>
              <a:gd name="connsiteX3" fmla="*/ 0 w 7558868"/>
              <a:gd name="connsiteY3" fmla="*/ 3752608 h 7505305"/>
              <a:gd name="connsiteX4" fmla="*/ 3859823 w 7558868"/>
              <a:gd name="connsiteY4" fmla="*/ 7505306 h 75053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58868" h="7505305">
                <a:moveTo>
                  <a:pt x="3859823" y="7505306"/>
                </a:moveTo>
                <a:cubicBezTo>
                  <a:pt x="6057772" y="7505306"/>
                  <a:pt x="7558869" y="6057862"/>
                  <a:pt x="7558869" y="3752608"/>
                </a:cubicBezTo>
                <a:cubicBezTo>
                  <a:pt x="7558869" y="1447355"/>
                  <a:pt x="6057862" y="0"/>
                  <a:pt x="3699046" y="0"/>
                </a:cubicBezTo>
                <a:cubicBezTo>
                  <a:pt x="1340230" y="0"/>
                  <a:pt x="0" y="1393793"/>
                  <a:pt x="0" y="3752608"/>
                </a:cubicBezTo>
                <a:cubicBezTo>
                  <a:pt x="0" y="6111424"/>
                  <a:pt x="1447445" y="7505306"/>
                  <a:pt x="3859823" y="7505306"/>
                </a:cubicBezTo>
                <a:close/>
              </a:path>
            </a:pathLst>
          </a:custGeom>
          <a:blipFill>
            <a:blip r:embed="rId3"/>
            <a:srcRect/>
            <a:stretch>
              <a:fillRect t="-7329" b="-25521"/>
            </a:stretch>
          </a:blipFill>
          <a:ln w="0" cap="flat">
            <a:noFill/>
            <a:prstDash val="solid"/>
            <a:miter/>
          </a:ln>
        </p:spPr>
        <p:txBody>
          <a:bodyPr rtlCol="0" anchor="ctr"/>
          <a:lstStyle/>
          <a:p>
            <a:endParaRPr lang="en-US" sz="800"/>
          </a:p>
        </p:txBody>
      </p:sp>
    </p:spTree>
    <p:extLst>
      <p:ext uri="{BB962C8B-B14F-4D97-AF65-F5344CB8AC3E}">
        <p14:creationId xmlns:p14="http://schemas.microsoft.com/office/powerpoint/2010/main" val="10486559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7C12BE1-CA36-8A94-6845-83A35DC8E542}"/>
              </a:ext>
            </a:extLst>
          </p:cNvPr>
          <p:cNvSpPr>
            <a:spLocks noGrp="1"/>
          </p:cNvSpPr>
          <p:nvPr>
            <p:ph type="title"/>
          </p:nvPr>
        </p:nvSpPr>
        <p:spPr>
          <a:xfrm>
            <a:off x="179389" y="364159"/>
            <a:ext cx="4581896" cy="470898"/>
          </a:xfrm>
        </p:spPr>
        <p:txBody>
          <a:bodyPr/>
          <a:lstStyle/>
          <a:p>
            <a:r>
              <a:rPr lang="en-IN" sz="2000"/>
              <a:t>Global Liver Health Forum 2024</a:t>
            </a:r>
            <a:br>
              <a:rPr lang="en-IN"/>
            </a:br>
            <a:r>
              <a:rPr lang="en-IN" sz="1400" b="0"/>
              <a:t>Executive summaries</a:t>
            </a:r>
            <a:endParaRPr lang="en-US"/>
          </a:p>
        </p:txBody>
      </p:sp>
      <p:grpSp>
        <p:nvGrpSpPr>
          <p:cNvPr id="2" name="Group 1">
            <a:extLst>
              <a:ext uri="{FF2B5EF4-FFF2-40B4-BE49-F238E27FC236}">
                <a16:creationId xmlns:a16="http://schemas.microsoft.com/office/drawing/2014/main" id="{37180B64-6245-7C61-D006-DDE7D5D573E4}"/>
              </a:ext>
            </a:extLst>
          </p:cNvPr>
          <p:cNvGrpSpPr/>
          <p:nvPr/>
        </p:nvGrpSpPr>
        <p:grpSpPr>
          <a:xfrm>
            <a:off x="209300" y="5405574"/>
            <a:ext cx="7200900" cy="3692154"/>
            <a:chOff x="179389" y="1509766"/>
            <a:chExt cx="7200900" cy="3692154"/>
          </a:xfrm>
        </p:grpSpPr>
        <p:grpSp>
          <p:nvGrpSpPr>
            <p:cNvPr id="26" name="Group 25">
              <a:extLst>
                <a:ext uri="{FF2B5EF4-FFF2-40B4-BE49-F238E27FC236}">
                  <a16:creationId xmlns:a16="http://schemas.microsoft.com/office/drawing/2014/main" id="{9ED7DB68-26EC-66B0-E9AD-D818C55099A6}"/>
                </a:ext>
              </a:extLst>
            </p:cNvPr>
            <p:cNvGrpSpPr/>
            <p:nvPr/>
          </p:nvGrpSpPr>
          <p:grpSpPr>
            <a:xfrm>
              <a:off x="434341" y="1683887"/>
              <a:ext cx="6945948" cy="837572"/>
              <a:chOff x="1432883" y="2180903"/>
              <a:chExt cx="5947405" cy="717301"/>
            </a:xfrm>
          </p:grpSpPr>
          <p:sp>
            <p:nvSpPr>
              <p:cNvPr id="27" name="Rectangle: Rounded Corners 26">
                <a:extLst>
                  <a:ext uri="{FF2B5EF4-FFF2-40B4-BE49-F238E27FC236}">
                    <a16:creationId xmlns:a16="http://schemas.microsoft.com/office/drawing/2014/main" id="{E1DFDD75-4AB2-1838-258A-C9B7442DA4A1}"/>
                  </a:ext>
                </a:extLst>
              </p:cNvPr>
              <p:cNvSpPr/>
              <p:nvPr/>
            </p:nvSpPr>
            <p:spPr>
              <a:xfrm>
                <a:off x="1481665" y="2262655"/>
                <a:ext cx="5898623" cy="635549"/>
              </a:xfrm>
              <a:prstGeom prst="roundRect">
                <a:avLst>
                  <a:gd name="adj" fmla="val 50000"/>
                </a:avLst>
              </a:prstGeom>
              <a:solidFill>
                <a:srgbClr val="7A00E6"/>
              </a:solidFill>
              <a:ln>
                <a:noFill/>
              </a:ln>
            </p:spPr>
            <p:style>
              <a:lnRef idx="2">
                <a:schemeClr val="accent1">
                  <a:shade val="50000"/>
                </a:schemeClr>
              </a:lnRef>
              <a:fillRef idx="1">
                <a:schemeClr val="accent1"/>
              </a:fillRef>
              <a:effectRef idx="0">
                <a:schemeClr val="accent1"/>
              </a:effectRef>
              <a:fontRef idx="minor">
                <a:schemeClr val="lt1"/>
              </a:fontRef>
            </p:style>
            <p:txBody>
              <a:bodyPr lIns="1005840" rtlCol="0" anchor="ctr"/>
              <a:lstStyle/>
              <a:p>
                <a:pPr>
                  <a:spcAft>
                    <a:spcPts val="300"/>
                  </a:spcAft>
                </a:pPr>
                <a:endParaRPr lang="en-IN" sz="1200" b="1">
                  <a:solidFill>
                    <a:schemeClr val="bg1"/>
                  </a:solidFill>
                </a:endParaRPr>
              </a:p>
            </p:txBody>
          </p:sp>
          <p:sp>
            <p:nvSpPr>
              <p:cNvPr id="28" name="Rectangle: Rounded Corners 27">
                <a:extLst>
                  <a:ext uri="{FF2B5EF4-FFF2-40B4-BE49-F238E27FC236}">
                    <a16:creationId xmlns:a16="http://schemas.microsoft.com/office/drawing/2014/main" id="{6EF34F04-8467-2C66-C731-102F8D44A1DA}"/>
                  </a:ext>
                </a:extLst>
              </p:cNvPr>
              <p:cNvSpPr/>
              <p:nvPr/>
            </p:nvSpPr>
            <p:spPr>
              <a:xfrm>
                <a:off x="1432883" y="2180903"/>
                <a:ext cx="5898623" cy="635549"/>
              </a:xfrm>
              <a:prstGeom prst="roundRect">
                <a:avLst>
                  <a:gd name="adj" fmla="val 50000"/>
                </a:avLst>
              </a:prstGeom>
              <a:solidFill>
                <a:srgbClr val="2C0A53"/>
              </a:solidFill>
              <a:ln>
                <a:noFill/>
              </a:ln>
            </p:spPr>
            <p:style>
              <a:lnRef idx="2">
                <a:schemeClr val="accent1">
                  <a:shade val="50000"/>
                </a:schemeClr>
              </a:lnRef>
              <a:fillRef idx="1">
                <a:schemeClr val="accent1"/>
              </a:fillRef>
              <a:effectRef idx="0">
                <a:schemeClr val="accent1"/>
              </a:effectRef>
              <a:fontRef idx="minor">
                <a:schemeClr val="lt1"/>
              </a:fontRef>
            </p:style>
            <p:txBody>
              <a:bodyPr lIns="1005840" rtlCol="0" anchor="ctr"/>
              <a:lstStyle/>
              <a:p>
                <a:pPr>
                  <a:spcAft>
                    <a:spcPts val="300"/>
                  </a:spcAft>
                </a:pPr>
                <a:r>
                  <a:rPr lang="en-US" sz="1600" b="1" i="1">
                    <a:latin typeface="Georgia" panose="02040502050405020303" pitchFamily="18" charset="0"/>
                  </a:rPr>
                  <a:t>Professor Marek </a:t>
                </a:r>
                <a:r>
                  <a:rPr lang="en-US" sz="1600" b="1" i="1" err="1">
                    <a:latin typeface="Georgia" panose="02040502050405020303" pitchFamily="18" charset="0"/>
                  </a:rPr>
                  <a:t>Hartleb</a:t>
                </a:r>
                <a:endParaRPr lang="en-US" sz="1600" b="1" i="1">
                  <a:latin typeface="Georgia" panose="02040502050405020303" pitchFamily="18" charset="0"/>
                </a:endParaRPr>
              </a:p>
              <a:p>
                <a:pPr>
                  <a:spcAft>
                    <a:spcPts val="300"/>
                  </a:spcAft>
                </a:pPr>
                <a:r>
                  <a:rPr lang="en-IN" sz="1200"/>
                  <a:t>Head of the Department of Gastroenterology and Hepatology, Medical University of Silesia, Katowice, Poland</a:t>
                </a:r>
                <a:endParaRPr lang="en-US" sz="1200"/>
              </a:p>
            </p:txBody>
          </p:sp>
        </p:grpSp>
        <p:sp>
          <p:nvSpPr>
            <p:cNvPr id="9" name="Rectangle: Rounded Corners 8">
              <a:extLst>
                <a:ext uri="{FF2B5EF4-FFF2-40B4-BE49-F238E27FC236}">
                  <a16:creationId xmlns:a16="http://schemas.microsoft.com/office/drawing/2014/main" id="{0BF593C1-5429-26E2-3DD6-BAD78BC97FD6}"/>
                </a:ext>
              </a:extLst>
            </p:cNvPr>
            <p:cNvSpPr/>
            <p:nvPr/>
          </p:nvSpPr>
          <p:spPr>
            <a:xfrm>
              <a:off x="239214" y="2844128"/>
              <a:ext cx="7141073" cy="2357792"/>
            </a:xfrm>
            <a:prstGeom prst="roundRect">
              <a:avLst>
                <a:gd name="adj" fmla="val 4418"/>
              </a:avLst>
            </a:prstGeom>
            <a:solidFill>
              <a:schemeClr val="bg1"/>
            </a:solidFill>
            <a:ln>
              <a:noFill/>
            </a:ln>
            <a:effectLst>
              <a:outerShdw blurRad="1016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0000" tIns="108000" rtlCol="0" anchor="ctr"/>
            <a:lstStyle/>
            <a:p>
              <a:r>
                <a:rPr lang="en-IN" sz="1200" b="1">
                  <a:solidFill>
                    <a:schemeClr val="tx1"/>
                  </a:solidFill>
                </a:rPr>
                <a:t>Metabolic Comorbidities Unmasked: Redefining MASLD/MASH Impact</a:t>
              </a:r>
            </a:p>
            <a:p>
              <a:endParaRPr lang="en-IN" sz="1100">
                <a:solidFill>
                  <a:srgbClr val="7A00E6"/>
                </a:solidFill>
              </a:endParaRPr>
            </a:p>
            <a:p>
              <a:r>
                <a:rPr lang="en-IN" sz="1100">
                  <a:solidFill>
                    <a:srgbClr val="7A00E6"/>
                  </a:solidFill>
                </a:rPr>
                <a:t>Professor </a:t>
              </a:r>
              <a:r>
                <a:rPr lang="en-IN" sz="1100" err="1">
                  <a:solidFill>
                    <a:srgbClr val="7A00E6"/>
                  </a:solidFill>
                </a:rPr>
                <a:t>Hartleb</a:t>
              </a:r>
              <a:r>
                <a:rPr lang="en-IN" sz="1100">
                  <a:solidFill>
                    <a:schemeClr val="tx1"/>
                  </a:solidFill>
                </a:rPr>
                <a:t>, discussed the recent shift in nomenclature from </a:t>
              </a:r>
              <a:r>
                <a:rPr lang="en-IN" sz="1100">
                  <a:solidFill>
                    <a:srgbClr val="7A00E6"/>
                  </a:solidFill>
                </a:rPr>
                <a:t>NAFLD to MASLD</a:t>
              </a:r>
              <a:r>
                <a:rPr lang="en-IN" sz="1100">
                  <a:solidFill>
                    <a:schemeClr val="tx1"/>
                  </a:solidFill>
                </a:rPr>
                <a:t>, emphasizing its diagnostic criteria now based on cardio-metabolic risks rather than exclusion of alcohol use. A study showed that </a:t>
              </a:r>
              <a:r>
                <a:rPr lang="en-IN" sz="1100">
                  <a:solidFill>
                    <a:srgbClr val="7A00E6"/>
                  </a:solidFill>
                </a:rPr>
                <a:t>clinical profiles and mortality rates were similar between NAFLD and MASLD</a:t>
              </a:r>
              <a:r>
                <a:rPr lang="en-IN" sz="1100">
                  <a:solidFill>
                    <a:schemeClr val="tx1"/>
                  </a:solidFill>
                </a:rPr>
                <a:t>, </a:t>
              </a:r>
              <a:r>
                <a:rPr lang="en-IN" sz="1100">
                  <a:solidFill>
                    <a:srgbClr val="7A00E6"/>
                  </a:solidFill>
                </a:rPr>
                <a:t>suggesting their interchangeability</a:t>
              </a:r>
              <a:r>
                <a:rPr lang="en-IN" sz="1100">
                  <a:solidFill>
                    <a:schemeClr val="tx1"/>
                  </a:solidFill>
                </a:rPr>
                <a:t>. MASLD, seen as a systemic disorder, significantly impacts multiple organs and exhibits a bidirectional relationship with T2DM. </a:t>
              </a:r>
            </a:p>
            <a:p>
              <a:r>
                <a:rPr lang="en-IN" sz="1100">
                  <a:solidFill>
                    <a:schemeClr val="tx1"/>
                  </a:solidFill>
                </a:rPr>
                <a:t>Professor </a:t>
              </a:r>
              <a:r>
                <a:rPr lang="en-IN" sz="1100" err="1">
                  <a:solidFill>
                    <a:schemeClr val="tx1"/>
                  </a:solidFill>
                </a:rPr>
                <a:t>Hartleb</a:t>
              </a:r>
              <a:r>
                <a:rPr lang="en-IN" sz="1100">
                  <a:solidFill>
                    <a:schemeClr val="tx1"/>
                  </a:solidFill>
                </a:rPr>
                <a:t> highlighted that </a:t>
              </a:r>
              <a:r>
                <a:rPr lang="en-IN" sz="1100">
                  <a:solidFill>
                    <a:srgbClr val="7A00E6"/>
                  </a:solidFill>
                </a:rPr>
                <a:t>MASLD increases CVD risk, linked to metabolic dysfunction</a:t>
              </a:r>
              <a:r>
                <a:rPr lang="en-IN" sz="1100">
                  <a:solidFill>
                    <a:schemeClr val="tx1"/>
                  </a:solidFill>
                </a:rPr>
                <a:t>. Therapeutic approaches focus on lifestyle changes, antidiabetic agents, and liver-directed therapies, with a call for </a:t>
              </a:r>
              <a:r>
                <a:rPr lang="en-IN" sz="1100">
                  <a:solidFill>
                    <a:srgbClr val="7A00E6"/>
                  </a:solidFill>
                </a:rPr>
                <a:t>multidisciplinary guidelines to manage MASLD and related comorbidities.</a:t>
              </a:r>
            </a:p>
            <a:p>
              <a:endParaRPr lang="en-US" sz="1000">
                <a:solidFill>
                  <a:schemeClr val="tx1"/>
                </a:solidFill>
              </a:endParaRPr>
            </a:p>
          </p:txBody>
        </p:sp>
        <p:sp>
          <p:nvSpPr>
            <p:cNvPr id="10" name="Rectangle: Rounded Corners 9">
              <a:extLst>
                <a:ext uri="{FF2B5EF4-FFF2-40B4-BE49-F238E27FC236}">
                  <a16:creationId xmlns:a16="http://schemas.microsoft.com/office/drawing/2014/main" id="{95AB23D4-2C42-995A-F4A3-FDD89B3C6A67}"/>
                </a:ext>
              </a:extLst>
            </p:cNvPr>
            <p:cNvSpPr/>
            <p:nvPr/>
          </p:nvSpPr>
          <p:spPr>
            <a:xfrm>
              <a:off x="179390" y="3269689"/>
              <a:ext cx="127958" cy="150667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Graphic 153">
              <a:extLst>
                <a:ext uri="{FF2B5EF4-FFF2-40B4-BE49-F238E27FC236}">
                  <a16:creationId xmlns:a16="http://schemas.microsoft.com/office/drawing/2014/main" id="{80FF6747-F9A7-7444-753D-7ED48AF9125E}"/>
                </a:ext>
              </a:extLst>
            </p:cNvPr>
            <p:cNvSpPr>
              <a:spLocks/>
            </p:cNvSpPr>
            <p:nvPr/>
          </p:nvSpPr>
          <p:spPr>
            <a:xfrm>
              <a:off x="179389" y="1509766"/>
              <a:ext cx="1194277" cy="1185814"/>
            </a:xfrm>
            <a:custGeom>
              <a:avLst/>
              <a:gdLst>
                <a:gd name="connsiteX0" fmla="*/ 3859823 w 7558868"/>
                <a:gd name="connsiteY0" fmla="*/ 7505306 h 7505305"/>
                <a:gd name="connsiteX1" fmla="*/ 7558869 w 7558868"/>
                <a:gd name="connsiteY1" fmla="*/ 3752608 h 7505305"/>
                <a:gd name="connsiteX2" fmla="*/ 3699046 w 7558868"/>
                <a:gd name="connsiteY2" fmla="*/ 0 h 7505305"/>
                <a:gd name="connsiteX3" fmla="*/ 0 w 7558868"/>
                <a:gd name="connsiteY3" fmla="*/ 3752608 h 7505305"/>
                <a:gd name="connsiteX4" fmla="*/ 3859823 w 7558868"/>
                <a:gd name="connsiteY4" fmla="*/ 7505306 h 75053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58868" h="7505305">
                  <a:moveTo>
                    <a:pt x="3859823" y="7505306"/>
                  </a:moveTo>
                  <a:cubicBezTo>
                    <a:pt x="6057772" y="7505306"/>
                    <a:pt x="7558869" y="6057862"/>
                    <a:pt x="7558869" y="3752608"/>
                  </a:cubicBezTo>
                  <a:cubicBezTo>
                    <a:pt x="7558869" y="1447355"/>
                    <a:pt x="6057862" y="0"/>
                    <a:pt x="3699046" y="0"/>
                  </a:cubicBezTo>
                  <a:cubicBezTo>
                    <a:pt x="1340230" y="0"/>
                    <a:pt x="0" y="1393793"/>
                    <a:pt x="0" y="3752608"/>
                  </a:cubicBezTo>
                  <a:cubicBezTo>
                    <a:pt x="0" y="6111424"/>
                    <a:pt x="1447445" y="7505306"/>
                    <a:pt x="3859823" y="7505306"/>
                  </a:cubicBezTo>
                  <a:close/>
                </a:path>
              </a:pathLst>
            </a:custGeom>
            <a:blipFill>
              <a:blip r:embed="rId2"/>
              <a:srcRect/>
              <a:stretch>
                <a:fillRect t="-357" b="-357"/>
              </a:stretch>
            </a:blipFill>
            <a:ln w="0" cap="flat">
              <a:noFill/>
              <a:prstDash val="solid"/>
              <a:miter/>
            </a:ln>
          </p:spPr>
          <p:txBody>
            <a:bodyPr rtlCol="0" anchor="ctr"/>
            <a:lstStyle/>
            <a:p>
              <a:endParaRPr lang="en-US" sz="800"/>
            </a:p>
          </p:txBody>
        </p:sp>
      </p:grpSp>
      <p:sp>
        <p:nvSpPr>
          <p:cNvPr id="8" name="TextBox 7">
            <a:extLst>
              <a:ext uri="{FF2B5EF4-FFF2-40B4-BE49-F238E27FC236}">
                <a16:creationId xmlns:a16="http://schemas.microsoft.com/office/drawing/2014/main" id="{95014CA7-BAFA-206E-0DDA-D8B5F43A9F63}"/>
              </a:ext>
            </a:extLst>
          </p:cNvPr>
          <p:cNvSpPr txBox="1"/>
          <p:nvPr/>
        </p:nvSpPr>
        <p:spPr>
          <a:xfrm>
            <a:off x="-7130949" y="2838244"/>
            <a:ext cx="5780191" cy="184666"/>
          </a:xfrm>
          <a:prstGeom prst="rect">
            <a:avLst/>
          </a:prstGeom>
          <a:noFill/>
        </p:spPr>
        <p:txBody>
          <a:bodyPr wrap="square" lIns="0" tIns="0" rIns="0" bIns="0" anchor="ctr">
            <a:spAutoFit/>
          </a:bodyPr>
          <a:lstStyle/>
          <a:p>
            <a:pPr>
              <a:spcAft>
                <a:spcPts val="300"/>
              </a:spcAft>
            </a:pPr>
            <a:endParaRPr lang="en-US" sz="1200"/>
          </a:p>
        </p:txBody>
      </p:sp>
      <p:grpSp>
        <p:nvGrpSpPr>
          <p:cNvPr id="4" name="Group 3">
            <a:extLst>
              <a:ext uri="{FF2B5EF4-FFF2-40B4-BE49-F238E27FC236}">
                <a16:creationId xmlns:a16="http://schemas.microsoft.com/office/drawing/2014/main" id="{28CFF862-BA56-31B6-0DCA-F99DE427B1D7}"/>
              </a:ext>
            </a:extLst>
          </p:cNvPr>
          <p:cNvGrpSpPr/>
          <p:nvPr/>
        </p:nvGrpSpPr>
        <p:grpSpPr>
          <a:xfrm>
            <a:off x="179388" y="1416832"/>
            <a:ext cx="7200900" cy="3711629"/>
            <a:chOff x="179389" y="5410434"/>
            <a:chExt cx="7200900" cy="3711629"/>
          </a:xfrm>
        </p:grpSpPr>
        <p:grpSp>
          <p:nvGrpSpPr>
            <p:cNvPr id="30" name="Group 29">
              <a:extLst>
                <a:ext uri="{FF2B5EF4-FFF2-40B4-BE49-F238E27FC236}">
                  <a16:creationId xmlns:a16="http://schemas.microsoft.com/office/drawing/2014/main" id="{783D3627-CA93-AB55-B063-3559EA9E6D33}"/>
                </a:ext>
              </a:extLst>
            </p:cNvPr>
            <p:cNvGrpSpPr/>
            <p:nvPr/>
          </p:nvGrpSpPr>
          <p:grpSpPr>
            <a:xfrm>
              <a:off x="434341" y="5584558"/>
              <a:ext cx="6945948" cy="837573"/>
              <a:chOff x="1432883" y="2180903"/>
              <a:chExt cx="5947405" cy="717301"/>
            </a:xfrm>
          </p:grpSpPr>
          <p:sp>
            <p:nvSpPr>
              <p:cNvPr id="31" name="Rectangle: Rounded Corners 30">
                <a:extLst>
                  <a:ext uri="{FF2B5EF4-FFF2-40B4-BE49-F238E27FC236}">
                    <a16:creationId xmlns:a16="http://schemas.microsoft.com/office/drawing/2014/main" id="{B05211AA-1C35-87B7-7F3A-DCE3CB6F8FC3}"/>
                  </a:ext>
                </a:extLst>
              </p:cNvPr>
              <p:cNvSpPr/>
              <p:nvPr/>
            </p:nvSpPr>
            <p:spPr>
              <a:xfrm>
                <a:off x="1481665" y="2262655"/>
                <a:ext cx="5898623" cy="635549"/>
              </a:xfrm>
              <a:prstGeom prst="roundRect">
                <a:avLst>
                  <a:gd name="adj" fmla="val 50000"/>
                </a:avLst>
              </a:prstGeom>
              <a:solidFill>
                <a:srgbClr val="7A00E6"/>
              </a:solidFill>
              <a:ln>
                <a:noFill/>
              </a:ln>
            </p:spPr>
            <p:style>
              <a:lnRef idx="2">
                <a:schemeClr val="accent1">
                  <a:shade val="50000"/>
                </a:schemeClr>
              </a:lnRef>
              <a:fillRef idx="1">
                <a:schemeClr val="accent1"/>
              </a:fillRef>
              <a:effectRef idx="0">
                <a:schemeClr val="accent1"/>
              </a:effectRef>
              <a:fontRef idx="minor">
                <a:schemeClr val="lt1"/>
              </a:fontRef>
            </p:style>
            <p:txBody>
              <a:bodyPr lIns="1005840" rtlCol="0" anchor="ctr"/>
              <a:lstStyle/>
              <a:p>
                <a:pPr>
                  <a:spcAft>
                    <a:spcPts val="300"/>
                  </a:spcAft>
                </a:pPr>
                <a:endParaRPr lang="en-IN" sz="1200" b="1">
                  <a:solidFill>
                    <a:schemeClr val="bg1"/>
                  </a:solidFill>
                </a:endParaRPr>
              </a:p>
            </p:txBody>
          </p:sp>
          <p:sp>
            <p:nvSpPr>
              <p:cNvPr id="32" name="Rectangle: Rounded Corners 31">
                <a:extLst>
                  <a:ext uri="{FF2B5EF4-FFF2-40B4-BE49-F238E27FC236}">
                    <a16:creationId xmlns:a16="http://schemas.microsoft.com/office/drawing/2014/main" id="{08982AC3-E647-E2D6-9029-79CB2D66A9C7}"/>
                  </a:ext>
                </a:extLst>
              </p:cNvPr>
              <p:cNvSpPr/>
              <p:nvPr/>
            </p:nvSpPr>
            <p:spPr>
              <a:xfrm>
                <a:off x="1432883" y="2180903"/>
                <a:ext cx="5898623" cy="635549"/>
              </a:xfrm>
              <a:prstGeom prst="roundRect">
                <a:avLst>
                  <a:gd name="adj" fmla="val 50000"/>
                </a:avLst>
              </a:prstGeom>
              <a:solidFill>
                <a:srgbClr val="2C0A53"/>
              </a:solidFill>
              <a:ln>
                <a:noFill/>
              </a:ln>
            </p:spPr>
            <p:style>
              <a:lnRef idx="2">
                <a:schemeClr val="accent1">
                  <a:shade val="50000"/>
                </a:schemeClr>
              </a:lnRef>
              <a:fillRef idx="1">
                <a:schemeClr val="accent1"/>
              </a:fillRef>
              <a:effectRef idx="0">
                <a:schemeClr val="accent1"/>
              </a:effectRef>
              <a:fontRef idx="minor">
                <a:schemeClr val="lt1"/>
              </a:fontRef>
            </p:style>
            <p:txBody>
              <a:bodyPr lIns="1005840" rtlCol="0" anchor="ctr"/>
              <a:lstStyle/>
              <a:p>
                <a:pPr>
                  <a:spcAft>
                    <a:spcPts val="300"/>
                  </a:spcAft>
                </a:pPr>
                <a:r>
                  <a:rPr lang="en-IN" sz="1600" b="1" i="1">
                    <a:latin typeface="Georgia" panose="02040502050405020303" pitchFamily="18" charset="0"/>
                  </a:rPr>
                  <a:t>Professor Paola </a:t>
                </a:r>
                <a:r>
                  <a:rPr lang="en-IN" sz="1600" b="1" i="1" err="1">
                    <a:latin typeface="Georgia" panose="02040502050405020303" pitchFamily="18" charset="0"/>
                  </a:rPr>
                  <a:t>Luciani</a:t>
                </a:r>
                <a:endParaRPr lang="en-IN" sz="1600" b="1" i="1">
                  <a:latin typeface="Georgia" panose="02040502050405020303" pitchFamily="18" charset="0"/>
                </a:endParaRPr>
              </a:p>
              <a:p>
                <a:pPr>
                  <a:spcAft>
                    <a:spcPts val="300"/>
                  </a:spcAft>
                </a:pPr>
                <a:r>
                  <a:rPr lang="en-IN" sz="1200">
                    <a:latin typeface="+mj-lt"/>
                  </a:rPr>
                  <a:t>Director of Study of the Bachelor in Pharmaceutical Sciences, University of Bern, Switzerland</a:t>
                </a:r>
              </a:p>
            </p:txBody>
          </p:sp>
        </p:grpSp>
        <p:grpSp>
          <p:nvGrpSpPr>
            <p:cNvPr id="34" name="Group 33">
              <a:extLst>
                <a:ext uri="{FF2B5EF4-FFF2-40B4-BE49-F238E27FC236}">
                  <a16:creationId xmlns:a16="http://schemas.microsoft.com/office/drawing/2014/main" id="{5A1D26A8-92CD-600F-56BD-05DE90182575}"/>
                </a:ext>
              </a:extLst>
            </p:cNvPr>
            <p:cNvGrpSpPr/>
            <p:nvPr/>
          </p:nvGrpSpPr>
          <p:grpSpPr>
            <a:xfrm>
              <a:off x="179390" y="6764271"/>
              <a:ext cx="7200898" cy="2357792"/>
              <a:chOff x="179390" y="6947151"/>
              <a:chExt cx="7200898" cy="2357792"/>
            </a:xfrm>
          </p:grpSpPr>
          <p:sp>
            <p:nvSpPr>
              <p:cNvPr id="16" name="Rectangle: Rounded Corners 15">
                <a:extLst>
                  <a:ext uri="{FF2B5EF4-FFF2-40B4-BE49-F238E27FC236}">
                    <a16:creationId xmlns:a16="http://schemas.microsoft.com/office/drawing/2014/main" id="{0AD55D6F-DCBB-2CF0-8B81-CA7FC86A45F8}"/>
                  </a:ext>
                </a:extLst>
              </p:cNvPr>
              <p:cNvSpPr>
                <a:spLocks/>
              </p:cNvSpPr>
              <p:nvPr/>
            </p:nvSpPr>
            <p:spPr>
              <a:xfrm>
                <a:off x="239215" y="6947151"/>
                <a:ext cx="7141073" cy="2357792"/>
              </a:xfrm>
              <a:prstGeom prst="roundRect">
                <a:avLst>
                  <a:gd name="adj" fmla="val 4418"/>
                </a:avLst>
              </a:prstGeom>
              <a:solidFill>
                <a:schemeClr val="bg1"/>
              </a:solidFill>
              <a:ln>
                <a:noFill/>
              </a:ln>
              <a:effectLst>
                <a:outerShdw blurRad="1016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0000" tIns="108000" rIns="91440" bIns="45720" rtlCol="0" anchor="ctr"/>
              <a:lstStyle/>
              <a:p>
                <a:r>
                  <a:rPr lang="en-IN" sz="1100" b="1">
                    <a:solidFill>
                      <a:schemeClr val="tx1"/>
                    </a:solidFill>
                  </a:rPr>
                  <a:t>Shedding Light on Genomic, Metabolic, and Phenotypic Effects of Essential Phospholipids on </a:t>
                </a:r>
                <a:r>
                  <a:rPr lang="en-IN" sz="1100" b="1" err="1">
                    <a:solidFill>
                      <a:schemeClr val="tx1"/>
                    </a:solidFill>
                  </a:rPr>
                  <a:t>HepaRG</a:t>
                </a:r>
                <a:endParaRPr lang="en-IN" sz="1100" b="1">
                  <a:solidFill>
                    <a:schemeClr val="tx1"/>
                  </a:solidFill>
                </a:endParaRPr>
              </a:p>
              <a:p>
                <a:endParaRPr lang="en-IN" sz="1000" b="1">
                  <a:solidFill>
                    <a:schemeClr val="tx1"/>
                  </a:solidFill>
                </a:endParaRPr>
              </a:p>
              <a:p>
                <a:endParaRPr lang="en-IN" sz="1050">
                  <a:solidFill>
                    <a:schemeClr val="tx1"/>
                  </a:solidFill>
                </a:endParaRPr>
              </a:p>
              <a:p>
                <a:r>
                  <a:rPr lang="en-IN" sz="1100">
                    <a:solidFill>
                      <a:schemeClr val="tx1"/>
                    </a:solidFill>
                  </a:rPr>
                  <a:t>Moving the conversation onwards, </a:t>
                </a:r>
                <a:r>
                  <a:rPr lang="en-IN" sz="1100">
                    <a:solidFill>
                      <a:srgbClr val="7A00E6"/>
                    </a:solidFill>
                  </a:rPr>
                  <a:t>Professor Luciani </a:t>
                </a:r>
                <a:r>
                  <a:rPr lang="en-IN" sz="1100">
                    <a:solidFill>
                      <a:schemeClr val="tx1"/>
                    </a:solidFill>
                  </a:rPr>
                  <a:t>focused on the </a:t>
                </a:r>
                <a:r>
                  <a:rPr lang="en-IN" sz="1100">
                    <a:solidFill>
                      <a:srgbClr val="7A00E6"/>
                    </a:solidFill>
                  </a:rPr>
                  <a:t>mechanism of action of EPL </a:t>
                </a:r>
                <a:r>
                  <a:rPr lang="en-IN" sz="1100">
                    <a:solidFill>
                      <a:schemeClr val="tx1"/>
                    </a:solidFill>
                  </a:rPr>
                  <a:t>through the presentation titled “</a:t>
                </a:r>
                <a:r>
                  <a:rPr lang="en-IN" sz="1100">
                    <a:solidFill>
                      <a:srgbClr val="7A00E6"/>
                    </a:solidFill>
                  </a:rPr>
                  <a:t>Shedding light on genomic, metabolic, and phenotypic effects of EPL on </a:t>
                </a:r>
                <a:r>
                  <a:rPr lang="en-IN" sz="1100" err="1">
                    <a:solidFill>
                      <a:srgbClr val="7A00E6"/>
                    </a:solidFill>
                  </a:rPr>
                  <a:t>HepaRG</a:t>
                </a:r>
                <a:r>
                  <a:rPr lang="en-IN" sz="1100">
                    <a:solidFill>
                      <a:schemeClr val="tx1"/>
                    </a:solidFill>
                  </a:rPr>
                  <a:t>”.  In this session, she discussed the effect of EPL on lipid distribution and accumulation in an in vitro model replicating human steatosis. The study findings </a:t>
                </a:r>
                <a:r>
                  <a:rPr lang="en-IN" sz="1100">
                    <a:solidFill>
                      <a:srgbClr val="2C0A53"/>
                    </a:solidFill>
                  </a:rPr>
                  <a:t>indicated the </a:t>
                </a:r>
                <a:r>
                  <a:rPr lang="en-IN" sz="1100">
                    <a:solidFill>
                      <a:srgbClr val="7A00E6"/>
                    </a:solidFill>
                  </a:rPr>
                  <a:t>mechanism of action of EPL in effective lipid droplet size reduction in </a:t>
                </a:r>
                <a:r>
                  <a:rPr lang="en-IN" sz="1100" err="1">
                    <a:solidFill>
                      <a:srgbClr val="7A00E6"/>
                    </a:solidFill>
                  </a:rPr>
                  <a:t>HepaRG</a:t>
                </a:r>
                <a:r>
                  <a:rPr lang="en-IN" sz="1100">
                    <a:solidFill>
                      <a:srgbClr val="7A00E6"/>
                    </a:solidFill>
                  </a:rPr>
                  <a:t> cells</a:t>
                </a:r>
                <a:r>
                  <a:rPr lang="en-IN" sz="1100">
                    <a:solidFill>
                      <a:schemeClr val="tx1"/>
                    </a:solidFill>
                  </a:rPr>
                  <a:t>, thereby emphasizing the promising role of EPL in steatosis treatment. The session also highlighted the main process involved in lipid degradation and the upregulation of steatosis predictor genes after treatment with EPL.</a:t>
                </a:r>
                <a:endParaRPr lang="en-US" sz="1100">
                  <a:solidFill>
                    <a:schemeClr val="tx1"/>
                  </a:solidFill>
                  <a:ea typeface="Verdana"/>
                </a:endParaRPr>
              </a:p>
            </p:txBody>
          </p:sp>
          <p:sp>
            <p:nvSpPr>
              <p:cNvPr id="17" name="Rectangle: Rounded Corners 16">
                <a:extLst>
                  <a:ext uri="{FF2B5EF4-FFF2-40B4-BE49-F238E27FC236}">
                    <a16:creationId xmlns:a16="http://schemas.microsoft.com/office/drawing/2014/main" id="{4CC1C9DF-DE7B-0D8E-D1A0-40E5AD8ECE00}"/>
                  </a:ext>
                </a:extLst>
              </p:cNvPr>
              <p:cNvSpPr/>
              <p:nvPr/>
            </p:nvSpPr>
            <p:spPr>
              <a:xfrm>
                <a:off x="179390" y="7372713"/>
                <a:ext cx="127958" cy="150667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14" name="Graphic 153">
              <a:extLst>
                <a:ext uri="{FF2B5EF4-FFF2-40B4-BE49-F238E27FC236}">
                  <a16:creationId xmlns:a16="http://schemas.microsoft.com/office/drawing/2014/main" id="{5D155CCA-6365-B7D0-3318-A4F5AAE9AC42}"/>
                </a:ext>
              </a:extLst>
            </p:cNvPr>
            <p:cNvSpPr>
              <a:spLocks/>
            </p:cNvSpPr>
            <p:nvPr/>
          </p:nvSpPr>
          <p:spPr>
            <a:xfrm>
              <a:off x="179389" y="5410434"/>
              <a:ext cx="1194277" cy="1185814"/>
            </a:xfrm>
            <a:custGeom>
              <a:avLst/>
              <a:gdLst>
                <a:gd name="connsiteX0" fmla="*/ 3859823 w 7558868"/>
                <a:gd name="connsiteY0" fmla="*/ 7505306 h 7505305"/>
                <a:gd name="connsiteX1" fmla="*/ 7558869 w 7558868"/>
                <a:gd name="connsiteY1" fmla="*/ 3752608 h 7505305"/>
                <a:gd name="connsiteX2" fmla="*/ 3699046 w 7558868"/>
                <a:gd name="connsiteY2" fmla="*/ 0 h 7505305"/>
                <a:gd name="connsiteX3" fmla="*/ 0 w 7558868"/>
                <a:gd name="connsiteY3" fmla="*/ 3752608 h 7505305"/>
                <a:gd name="connsiteX4" fmla="*/ 3859823 w 7558868"/>
                <a:gd name="connsiteY4" fmla="*/ 7505306 h 75053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58868" h="7505305">
                  <a:moveTo>
                    <a:pt x="3859823" y="7505306"/>
                  </a:moveTo>
                  <a:cubicBezTo>
                    <a:pt x="6057772" y="7505306"/>
                    <a:pt x="7558869" y="6057862"/>
                    <a:pt x="7558869" y="3752608"/>
                  </a:cubicBezTo>
                  <a:cubicBezTo>
                    <a:pt x="7558869" y="1447355"/>
                    <a:pt x="6057862" y="0"/>
                    <a:pt x="3699046" y="0"/>
                  </a:cubicBezTo>
                  <a:cubicBezTo>
                    <a:pt x="1340230" y="0"/>
                    <a:pt x="0" y="1393793"/>
                    <a:pt x="0" y="3752608"/>
                  </a:cubicBezTo>
                  <a:cubicBezTo>
                    <a:pt x="0" y="6111424"/>
                    <a:pt x="1447445" y="7505306"/>
                    <a:pt x="3859823" y="7505306"/>
                  </a:cubicBezTo>
                  <a:close/>
                </a:path>
              </a:pathLst>
            </a:custGeom>
            <a:blipFill>
              <a:blip r:embed="rId3"/>
              <a:srcRect/>
              <a:stretch>
                <a:fillRect t="-12141" b="-12141"/>
              </a:stretch>
            </a:blipFill>
            <a:ln w="0" cap="flat">
              <a:noFill/>
              <a:prstDash val="solid"/>
              <a:miter/>
            </a:ln>
          </p:spPr>
          <p:txBody>
            <a:bodyPr rtlCol="0" anchor="ctr"/>
            <a:lstStyle/>
            <a:p>
              <a:endParaRPr lang="en-US" sz="800"/>
            </a:p>
          </p:txBody>
        </p:sp>
      </p:grpSp>
      <p:sp>
        <p:nvSpPr>
          <p:cNvPr id="15" name="TextBox 14">
            <a:extLst>
              <a:ext uri="{FF2B5EF4-FFF2-40B4-BE49-F238E27FC236}">
                <a16:creationId xmlns:a16="http://schemas.microsoft.com/office/drawing/2014/main" id="{76965DEB-ADF4-BA50-26C5-D09D70CE022C}"/>
              </a:ext>
            </a:extLst>
          </p:cNvPr>
          <p:cNvSpPr txBox="1"/>
          <p:nvPr/>
        </p:nvSpPr>
        <p:spPr>
          <a:xfrm>
            <a:off x="-6502183" y="5448658"/>
            <a:ext cx="5780191" cy="184666"/>
          </a:xfrm>
          <a:prstGeom prst="rect">
            <a:avLst/>
          </a:prstGeom>
          <a:noFill/>
        </p:spPr>
        <p:txBody>
          <a:bodyPr wrap="square" lIns="0" tIns="0" rIns="0" bIns="0" anchor="ctr">
            <a:spAutoFit/>
          </a:bodyPr>
          <a:lstStyle/>
          <a:p>
            <a:pPr>
              <a:spcAft>
                <a:spcPts val="300"/>
              </a:spcAft>
            </a:pPr>
            <a:endParaRPr lang="en-US" sz="1200"/>
          </a:p>
        </p:txBody>
      </p:sp>
      <p:sp>
        <p:nvSpPr>
          <p:cNvPr id="35" name="TextBox 34">
            <a:extLst>
              <a:ext uri="{FF2B5EF4-FFF2-40B4-BE49-F238E27FC236}">
                <a16:creationId xmlns:a16="http://schemas.microsoft.com/office/drawing/2014/main" id="{A7DA6EDE-BEE6-F760-0643-07F8E0A2C328}"/>
              </a:ext>
            </a:extLst>
          </p:cNvPr>
          <p:cNvSpPr txBox="1"/>
          <p:nvPr/>
        </p:nvSpPr>
        <p:spPr>
          <a:xfrm>
            <a:off x="179388" y="9782407"/>
            <a:ext cx="7211335" cy="338554"/>
          </a:xfrm>
          <a:prstGeom prst="rect">
            <a:avLst/>
          </a:prstGeom>
          <a:noFill/>
        </p:spPr>
        <p:txBody>
          <a:bodyPr wrap="square" rtlCol="0" anchor="b">
            <a:spAutoFit/>
          </a:bodyPr>
          <a:lstStyle/>
          <a:p>
            <a:r>
              <a:rPr lang="en-IN" sz="800">
                <a:ea typeface="Verdana" panose="020B0604030504040204" pitchFamily="34" charset="0"/>
              </a:rPr>
              <a:t>CVD, cardiovascular disease; </a:t>
            </a:r>
            <a:r>
              <a:rPr lang="en-IN" sz="800"/>
              <a:t>EPL, essential phospholipids; </a:t>
            </a:r>
            <a:r>
              <a:rPr lang="en-IN" sz="800">
                <a:ea typeface="Verdana" panose="020B0604030504040204" pitchFamily="34" charset="0"/>
              </a:rPr>
              <a:t>MASH, metabolic dysfunction-associated steatohepatitis; MASLD, metabolic-dysfunction associated </a:t>
            </a:r>
            <a:r>
              <a:rPr lang="en-IN" sz="800" err="1">
                <a:ea typeface="Verdana" panose="020B0604030504040204" pitchFamily="34" charset="0"/>
              </a:rPr>
              <a:t>steatotic</a:t>
            </a:r>
            <a:r>
              <a:rPr lang="en-IN" sz="800">
                <a:ea typeface="Verdana" panose="020B0604030504040204" pitchFamily="34" charset="0"/>
              </a:rPr>
              <a:t> liver disease; </a:t>
            </a:r>
            <a:r>
              <a:rPr lang="en-GB" sz="800"/>
              <a:t>NAFLD, non-alcoholic fatty liver disease; </a:t>
            </a:r>
            <a:r>
              <a:rPr lang="en-US" sz="800">
                <a:ea typeface="Verdana" panose="020B0604030504040204" pitchFamily="34" charset="0"/>
              </a:rPr>
              <a:t>T2DM, type 2 diabetes mellitus.</a:t>
            </a:r>
            <a:endParaRPr lang="en-GB" sz="800"/>
          </a:p>
        </p:txBody>
      </p:sp>
    </p:spTree>
    <p:extLst>
      <p:ext uri="{BB962C8B-B14F-4D97-AF65-F5344CB8AC3E}">
        <p14:creationId xmlns:p14="http://schemas.microsoft.com/office/powerpoint/2010/main" val="20413689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7C12BE1-CA36-8A94-6845-83A35DC8E542}"/>
              </a:ext>
            </a:extLst>
          </p:cNvPr>
          <p:cNvSpPr>
            <a:spLocks noGrp="1"/>
          </p:cNvSpPr>
          <p:nvPr>
            <p:ph type="title"/>
          </p:nvPr>
        </p:nvSpPr>
        <p:spPr>
          <a:xfrm>
            <a:off x="179389" y="461108"/>
            <a:ext cx="4581896" cy="276999"/>
          </a:xfrm>
        </p:spPr>
        <p:txBody>
          <a:bodyPr/>
          <a:lstStyle/>
          <a:p>
            <a:r>
              <a:rPr lang="en-IN" sz="2000"/>
              <a:t>Global Liver Health Forum 2024</a:t>
            </a:r>
            <a:endParaRPr lang="en-US" sz="2000"/>
          </a:p>
        </p:txBody>
      </p:sp>
      <p:pic>
        <p:nvPicPr>
          <p:cNvPr id="8" name="Picture 7">
            <a:extLst>
              <a:ext uri="{FF2B5EF4-FFF2-40B4-BE49-F238E27FC236}">
                <a16:creationId xmlns:a16="http://schemas.microsoft.com/office/drawing/2014/main" id="{39D2C4DD-21EE-2DF0-A521-58ADC1CF5F71}"/>
              </a:ext>
            </a:extLst>
          </p:cNvPr>
          <p:cNvPicPr>
            <a:picLocks noChangeAspect="1"/>
          </p:cNvPicPr>
          <p:nvPr/>
        </p:nvPicPr>
        <p:blipFill>
          <a:blip r:embed="rId2"/>
          <a:stretch>
            <a:fillRect/>
          </a:stretch>
        </p:blipFill>
        <p:spPr>
          <a:xfrm>
            <a:off x="179388" y="1898212"/>
            <a:ext cx="7197728" cy="3689455"/>
          </a:xfrm>
          <a:prstGeom prst="roundRect">
            <a:avLst>
              <a:gd name="adj" fmla="val 6910"/>
            </a:avLst>
          </a:prstGeom>
        </p:spPr>
      </p:pic>
      <p:grpSp>
        <p:nvGrpSpPr>
          <p:cNvPr id="5" name="Group 4">
            <a:extLst>
              <a:ext uri="{FF2B5EF4-FFF2-40B4-BE49-F238E27FC236}">
                <a16:creationId xmlns:a16="http://schemas.microsoft.com/office/drawing/2014/main" id="{5D9140E0-E40D-19C6-A39C-E9EC7C16527D}"/>
              </a:ext>
            </a:extLst>
          </p:cNvPr>
          <p:cNvGrpSpPr/>
          <p:nvPr/>
        </p:nvGrpSpPr>
        <p:grpSpPr>
          <a:xfrm>
            <a:off x="176218" y="5770472"/>
            <a:ext cx="7200898" cy="3952240"/>
            <a:chOff x="179390" y="6110620"/>
            <a:chExt cx="7200898" cy="4094480"/>
          </a:xfrm>
        </p:grpSpPr>
        <p:sp>
          <p:nvSpPr>
            <p:cNvPr id="6" name="Rectangle: Rounded Corners 5">
              <a:extLst>
                <a:ext uri="{FF2B5EF4-FFF2-40B4-BE49-F238E27FC236}">
                  <a16:creationId xmlns:a16="http://schemas.microsoft.com/office/drawing/2014/main" id="{59D5D1D6-EB11-D618-0560-4760530E62E2}"/>
                </a:ext>
              </a:extLst>
            </p:cNvPr>
            <p:cNvSpPr>
              <a:spLocks/>
            </p:cNvSpPr>
            <p:nvPr/>
          </p:nvSpPr>
          <p:spPr>
            <a:xfrm>
              <a:off x="239215" y="6110620"/>
              <a:ext cx="7141073" cy="4094480"/>
            </a:xfrm>
            <a:prstGeom prst="roundRect">
              <a:avLst>
                <a:gd name="adj" fmla="val 4418"/>
              </a:avLst>
            </a:prstGeom>
            <a:solidFill>
              <a:schemeClr val="bg1"/>
            </a:solidFill>
            <a:ln>
              <a:noFill/>
            </a:ln>
            <a:effectLst>
              <a:outerShdw blurRad="1016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0000" tIns="91440" rIns="91440" bIns="91440" rtlCol="0" anchor="b"/>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1200" b="0" i="0" u="none" strike="noStrike" kern="1200" cap="none" spc="0" normalizeH="0" baseline="0" noProof="0">
                  <a:ln>
                    <a:noFill/>
                  </a:ln>
                  <a:solidFill>
                    <a:srgbClr val="000000"/>
                  </a:solidFill>
                  <a:effectLst/>
                  <a:uLnTx/>
                  <a:uFillTx/>
                  <a:latin typeface="Verdana"/>
                  <a:ea typeface="+mn-ea"/>
                  <a:cs typeface="+mn-cs"/>
                </a:rPr>
                <a:t>After the four plenary sessions, the faculty gathered for an </a:t>
              </a:r>
              <a:r>
                <a:rPr kumimoji="0" lang="en-IN" sz="1200" b="0" i="0" u="none" strike="noStrike" kern="1200" cap="none" spc="0" normalizeH="0" baseline="0" noProof="0">
                  <a:ln>
                    <a:noFill/>
                  </a:ln>
                  <a:solidFill>
                    <a:srgbClr val="7A00E6"/>
                  </a:solidFill>
                  <a:effectLst/>
                  <a:uLnTx/>
                  <a:uFillTx/>
                  <a:latin typeface="Verdana"/>
                  <a:ea typeface="+mn-ea"/>
                  <a:cs typeface="+mn-cs"/>
                </a:rPr>
                <a:t>open-forum Q&amp;A</a:t>
              </a:r>
              <a:r>
                <a:rPr kumimoji="0" lang="en-IN" sz="1200" b="0" i="0" u="none" strike="noStrike" kern="1200" cap="none" spc="0" normalizeH="0" baseline="0" noProof="0">
                  <a:ln>
                    <a:noFill/>
                  </a:ln>
                  <a:solidFill>
                    <a:srgbClr val="000000"/>
                  </a:solidFill>
                  <a:effectLst/>
                  <a:uLnTx/>
                  <a:uFillTx/>
                  <a:latin typeface="Verdana"/>
                  <a:ea typeface="+mn-ea"/>
                  <a:cs typeface="+mn-cs"/>
                </a:rPr>
                <a:t> session to interact with the audience. The faculty engaged in a discussion focusing on the </a:t>
              </a:r>
              <a:r>
                <a:rPr kumimoji="0" lang="en-IN" sz="1200" b="0" i="0" u="none" strike="noStrike" kern="1200" cap="none" spc="0" normalizeH="0" baseline="0" noProof="0">
                  <a:ln>
                    <a:noFill/>
                  </a:ln>
                  <a:solidFill>
                    <a:srgbClr val="7A00E6"/>
                  </a:solidFill>
                  <a:effectLst/>
                  <a:uLnTx/>
                  <a:uFillTx/>
                  <a:latin typeface="Verdana"/>
                  <a:ea typeface="+mn-ea"/>
                  <a:cs typeface="+mn-cs"/>
                </a:rPr>
                <a:t>measurement and impact of different biomarkers and treatments </a:t>
              </a:r>
              <a:r>
                <a:rPr kumimoji="0" lang="en-IN" sz="1200" b="0" i="0" u="none" strike="noStrike" kern="1200" cap="none" spc="0" normalizeH="0" baseline="0" noProof="0">
                  <a:ln>
                    <a:noFill/>
                  </a:ln>
                  <a:solidFill>
                    <a:srgbClr val="000000"/>
                  </a:solidFill>
                  <a:effectLst/>
                  <a:uLnTx/>
                  <a:uFillTx/>
                  <a:latin typeface="Verdana"/>
                  <a:ea typeface="+mn-ea"/>
                  <a:cs typeface="+mn-cs"/>
                </a:rPr>
                <a:t>on liver </a:t>
              </a:r>
              <a:r>
                <a:rPr lang="en-IN" sz="1200">
                  <a:solidFill>
                    <a:srgbClr val="000000"/>
                  </a:solidFill>
                  <a:latin typeface="Verdana"/>
                </a:rPr>
                <a:t>diseases</a:t>
              </a:r>
              <a:r>
                <a:rPr kumimoji="0" lang="en-IN" sz="1200" b="0" i="0" u="none" strike="noStrike" kern="1200" cap="none" spc="0" normalizeH="0" baseline="0" noProof="0">
                  <a:ln>
                    <a:noFill/>
                  </a:ln>
                  <a:solidFill>
                    <a:srgbClr val="000000"/>
                  </a:solidFill>
                  <a:effectLst/>
                  <a:uLnTx/>
                  <a:uFillTx/>
                  <a:latin typeface="Verdana"/>
                  <a:ea typeface="+mn-ea"/>
                  <a:cs typeface="+mn-cs"/>
                </a:rPr>
                <a:t>.</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IN" sz="1200" b="0" i="0" u="none" strike="noStrike" kern="1200" cap="none" spc="0" normalizeH="0" baseline="0" noProof="0">
                <a:ln>
                  <a:noFill/>
                </a:ln>
                <a:solidFill>
                  <a:srgbClr val="000000"/>
                </a:solidFill>
                <a:effectLst/>
                <a:uLnTx/>
                <a:uFillTx/>
                <a:latin typeface="Verdana"/>
                <a:ea typeface="+mn-ea"/>
                <a:cs typeface="+mn-cs"/>
              </a:endParaRPr>
            </a:p>
            <a:p>
              <a:pPr algn="ctr">
                <a:defRPr/>
              </a:pPr>
              <a:r>
                <a:rPr kumimoji="0" lang="en-IN" sz="1200" b="0" i="0" u="none" strike="noStrike" kern="1200" cap="none" spc="0" normalizeH="0" baseline="0" noProof="0">
                  <a:ln>
                    <a:noFill/>
                  </a:ln>
                  <a:solidFill>
                    <a:srgbClr val="000000"/>
                  </a:solidFill>
                  <a:effectLst/>
                  <a:uLnTx/>
                  <a:uFillTx/>
                  <a:latin typeface="Verdana"/>
                  <a:ea typeface="+mn-ea"/>
                  <a:cs typeface="+mn-cs"/>
                </a:rPr>
                <a:t>Questions were asked about the reduction in </a:t>
              </a:r>
              <a:r>
                <a:rPr kumimoji="0" lang="en-IN" sz="1200" b="0" i="0" u="none" strike="noStrike" kern="1200" cap="none" spc="0" normalizeH="0" baseline="0" noProof="0">
                  <a:ln>
                    <a:noFill/>
                  </a:ln>
                  <a:solidFill>
                    <a:srgbClr val="7A00E6"/>
                  </a:solidFill>
                  <a:effectLst/>
                  <a:uLnTx/>
                  <a:uFillTx/>
                  <a:latin typeface="Verdana"/>
                  <a:ea typeface="+mn-ea"/>
                  <a:cs typeface="+mn-cs"/>
                </a:rPr>
                <a:t>total bilirubin levels upon phospholipids treatment </a:t>
              </a:r>
              <a:r>
                <a:rPr kumimoji="0" lang="en-IN" sz="1200" b="0" i="0" u="none" strike="noStrike" kern="1200" cap="none" spc="0" normalizeH="0" baseline="0" noProof="0">
                  <a:ln>
                    <a:noFill/>
                  </a:ln>
                  <a:solidFill>
                    <a:srgbClr val="000000"/>
                  </a:solidFill>
                  <a:effectLst/>
                  <a:uLnTx/>
                  <a:uFillTx/>
                  <a:latin typeface="Verdana"/>
                  <a:ea typeface="+mn-ea"/>
                  <a:cs typeface="+mn-cs"/>
                </a:rPr>
                <a:t>in RELIEF study</a:t>
              </a:r>
              <a:r>
                <a:rPr lang="en-IN" sz="1200">
                  <a:solidFill>
                    <a:srgbClr val="000000"/>
                  </a:solidFill>
                  <a:latin typeface="Verdana"/>
                </a:rPr>
                <a:t>.</a:t>
              </a:r>
              <a:r>
                <a:rPr kumimoji="0" lang="en-IN" sz="1200" b="0" i="0" u="none" strike="noStrike" kern="1200" cap="none" spc="0" normalizeH="0" baseline="0" noProof="0">
                  <a:ln>
                    <a:noFill/>
                  </a:ln>
                  <a:solidFill>
                    <a:srgbClr val="000000"/>
                  </a:solidFill>
                  <a:effectLst/>
                  <a:uLnTx/>
                  <a:uFillTx/>
                  <a:latin typeface="Verdana"/>
                  <a:ea typeface="+mn-ea"/>
                  <a:cs typeface="+mn-cs"/>
                </a:rPr>
                <a:t> Prof. Wei responded that though the exact mechanism remains </a:t>
              </a:r>
              <a:r>
                <a:rPr kumimoji="0" lang="en-IN" sz="1200" b="0" i="0" u="none" strike="noStrike" kern="1200" cap="none" spc="0" normalizeH="0" baseline="0" noProof="0">
                  <a:ln>
                    <a:noFill/>
                  </a:ln>
                  <a:solidFill>
                    <a:srgbClr val="7A00E6"/>
                  </a:solidFill>
                  <a:effectLst/>
                  <a:uLnTx/>
                  <a:uFillTx/>
                  <a:latin typeface="Verdana"/>
                  <a:ea typeface="+mn-ea"/>
                  <a:cs typeface="+mn-cs"/>
                </a:rPr>
                <a:t>unknown</a:t>
              </a:r>
              <a:r>
                <a:rPr kumimoji="0" lang="en-IN" sz="1200" b="0" i="0" u="none" strike="noStrike" kern="1200" cap="none" spc="0" normalizeH="0" baseline="0" noProof="0">
                  <a:ln>
                    <a:noFill/>
                  </a:ln>
                  <a:solidFill>
                    <a:srgbClr val="000000"/>
                  </a:solidFill>
                  <a:effectLst/>
                  <a:uLnTx/>
                  <a:uFillTx/>
                  <a:latin typeface="Verdana"/>
                  <a:ea typeface="+mn-ea"/>
                  <a:cs typeface="+mn-cs"/>
                </a:rPr>
                <a:t>, </a:t>
              </a:r>
              <a:r>
                <a:rPr lang="en-IN" sz="1200">
                  <a:solidFill>
                    <a:srgbClr val="000000"/>
                  </a:solidFill>
                  <a:latin typeface="Verdana"/>
                </a:rPr>
                <a:t>the beneficial</a:t>
              </a:r>
              <a:r>
                <a:rPr kumimoji="0" lang="en-IN" sz="1200" b="0" i="0" u="none" strike="noStrike" kern="1200" cap="none" spc="0" normalizeH="0" baseline="0" noProof="0">
                  <a:ln>
                    <a:noFill/>
                  </a:ln>
                  <a:solidFill>
                    <a:srgbClr val="000000"/>
                  </a:solidFill>
                  <a:effectLst/>
                  <a:uLnTx/>
                  <a:uFillTx/>
                  <a:latin typeface="Verdana"/>
                  <a:ea typeface="+mn-ea"/>
                  <a:cs typeface="+mn-cs"/>
                </a:rPr>
                <a:t> </a:t>
              </a:r>
              <a:r>
                <a:rPr lang="en-IN" sz="1200">
                  <a:solidFill>
                    <a:srgbClr val="000000"/>
                  </a:solidFill>
                  <a:latin typeface="Verdana"/>
                </a:rPr>
                <a:t>role of EPL </a:t>
              </a:r>
              <a:r>
                <a:rPr kumimoji="0" lang="en-IN" sz="1200" b="0" i="0" u="none" strike="noStrike" kern="1200" cap="none" spc="0" normalizeH="0" baseline="0" noProof="0">
                  <a:ln>
                    <a:noFill/>
                  </a:ln>
                  <a:solidFill>
                    <a:srgbClr val="000000"/>
                  </a:solidFill>
                  <a:effectLst/>
                  <a:uLnTx/>
                  <a:uFillTx/>
                  <a:latin typeface="Verdana"/>
                  <a:ea typeface="+mn-ea"/>
                  <a:cs typeface="+mn-cs"/>
                </a:rPr>
                <a:t>might be related to the treatment's effects on active end hepatitis and bilirubin levels</a:t>
              </a:r>
              <a:r>
                <a:rPr lang="en-IN" sz="1200">
                  <a:solidFill>
                    <a:srgbClr val="000000"/>
                  </a:solidFill>
                  <a:latin typeface="Verdana"/>
                </a:rPr>
                <a:t> elevated by various aetiologies</a:t>
              </a:r>
              <a:r>
                <a:rPr kumimoji="0" lang="en-IN" sz="1200" b="0" i="0" u="none" strike="noStrike" kern="1200" cap="none" spc="0" normalizeH="0" baseline="0" noProof="0">
                  <a:ln>
                    <a:noFill/>
                  </a:ln>
                  <a:solidFill>
                    <a:srgbClr val="000000"/>
                  </a:solidFill>
                  <a:effectLst/>
                  <a:uLnTx/>
                  <a:uFillTx/>
                  <a:latin typeface="Verdana"/>
                  <a:ea typeface="+mn-ea"/>
                  <a:cs typeface="+mn-cs"/>
                </a:rPr>
                <a:t>. However, </a:t>
              </a:r>
              <a:r>
                <a:rPr lang="en-IN" sz="1200">
                  <a:solidFill>
                    <a:srgbClr val="000000"/>
                  </a:solidFill>
                  <a:latin typeface="Verdana"/>
                </a:rPr>
                <a:t>the data based</a:t>
              </a:r>
              <a:r>
                <a:rPr kumimoji="0" lang="en-IN" sz="1200" b="0" i="0" u="none" strike="noStrike" kern="1200" cap="none" spc="0" normalizeH="0" baseline="0" noProof="0">
                  <a:ln>
                    <a:noFill/>
                  </a:ln>
                  <a:solidFill>
                    <a:srgbClr val="000000"/>
                  </a:solidFill>
                  <a:effectLst/>
                  <a:uLnTx/>
                  <a:uFillTx/>
                  <a:latin typeface="Verdana"/>
                  <a:ea typeface="+mn-ea"/>
                  <a:cs typeface="+mn-cs"/>
                </a:rPr>
                <a:t> </a:t>
              </a:r>
              <a:r>
                <a:rPr lang="en-IN" sz="1200">
                  <a:solidFill>
                    <a:srgbClr val="000000"/>
                  </a:solidFill>
                  <a:latin typeface="Verdana"/>
                </a:rPr>
                <a:t>on a </a:t>
              </a:r>
              <a:r>
                <a:rPr kumimoji="0" lang="en-IN" sz="1200" b="0" i="0" u="none" strike="noStrike" kern="1200" cap="none" spc="0" normalizeH="0" baseline="0" noProof="0">
                  <a:ln>
                    <a:noFill/>
                  </a:ln>
                  <a:solidFill>
                    <a:srgbClr val="7A00E6"/>
                  </a:solidFill>
                  <a:effectLst/>
                  <a:uLnTx/>
                  <a:uFillTx/>
                  <a:latin typeface="Verdana"/>
                  <a:ea typeface="+mn-ea"/>
                  <a:cs typeface="+mn-cs"/>
                </a:rPr>
                <a:t>real-world </a:t>
              </a:r>
              <a:r>
                <a:rPr lang="en-IN" sz="1200">
                  <a:solidFill>
                    <a:srgbClr val="7A00E6"/>
                  </a:solidFill>
                  <a:latin typeface="Verdana"/>
                </a:rPr>
                <a:t>study</a:t>
              </a:r>
              <a:r>
                <a:rPr kumimoji="0" lang="en-IN" sz="1200" b="0" i="0" u="none" strike="noStrike" kern="1200" cap="none" spc="0" normalizeH="0" baseline="0" noProof="0">
                  <a:ln>
                    <a:noFill/>
                  </a:ln>
                  <a:solidFill>
                    <a:srgbClr val="000000"/>
                  </a:solidFill>
                  <a:effectLst/>
                  <a:uLnTx/>
                  <a:uFillTx/>
                  <a:latin typeface="Verdana"/>
                  <a:ea typeface="+mn-ea"/>
                  <a:cs typeface="+mn-cs"/>
                </a:rPr>
                <a:t>, </a:t>
              </a:r>
              <a:r>
                <a:rPr lang="en-IN" sz="1200">
                  <a:solidFill>
                    <a:srgbClr val="000000"/>
                  </a:solidFill>
                  <a:latin typeface="Verdana"/>
                </a:rPr>
                <a:t>necessitates further </a:t>
              </a:r>
              <a:r>
                <a:rPr kumimoji="0" lang="en-IN" sz="1200" b="0" i="0" u="none" strike="noStrike" kern="1200" cap="none" spc="0" normalizeH="0" baseline="0" noProof="0">
                  <a:ln>
                    <a:noFill/>
                  </a:ln>
                  <a:solidFill>
                    <a:srgbClr val="000000"/>
                  </a:solidFill>
                  <a:effectLst/>
                  <a:uLnTx/>
                  <a:uFillTx/>
                  <a:latin typeface="Verdana"/>
                  <a:ea typeface="+mn-ea"/>
                  <a:cs typeface="+mn-cs"/>
                </a:rPr>
                <a:t>analysis </a:t>
              </a:r>
              <a:r>
                <a:rPr lang="en-IN" sz="1200">
                  <a:solidFill>
                    <a:srgbClr val="000000"/>
                  </a:solidFill>
                  <a:latin typeface="Verdana"/>
                </a:rPr>
                <a:t>to understand</a:t>
              </a:r>
              <a:r>
                <a:rPr kumimoji="0" lang="en-IN" sz="1200" b="0" i="0" u="none" strike="noStrike" kern="1200" cap="none" spc="0" normalizeH="0" baseline="0" noProof="0">
                  <a:ln>
                    <a:noFill/>
                  </a:ln>
                  <a:solidFill>
                    <a:srgbClr val="000000"/>
                  </a:solidFill>
                  <a:effectLst/>
                  <a:uLnTx/>
                  <a:uFillTx/>
                  <a:latin typeface="Verdana"/>
                  <a:ea typeface="+mn-ea"/>
                  <a:cs typeface="+mn-cs"/>
                </a:rPr>
                <a:t> </a:t>
              </a:r>
              <a:r>
                <a:rPr lang="en-IN" sz="1200">
                  <a:solidFill>
                    <a:srgbClr val="000000"/>
                  </a:solidFill>
                  <a:latin typeface="Verdana"/>
                </a:rPr>
                <a:t>the </a:t>
              </a:r>
              <a:r>
                <a:rPr kumimoji="0" lang="en-IN" sz="1200" b="0" i="0" u="none" strike="noStrike" kern="1200" cap="none" spc="0" normalizeH="0" baseline="0" noProof="0">
                  <a:ln>
                    <a:noFill/>
                  </a:ln>
                  <a:solidFill>
                    <a:srgbClr val="000000"/>
                  </a:solidFill>
                  <a:effectLst/>
                  <a:uLnTx/>
                  <a:uFillTx/>
                  <a:latin typeface="Verdana"/>
                  <a:ea typeface="+mn-ea"/>
                  <a:cs typeface="+mn-cs"/>
                </a:rPr>
                <a:t>treatment's broader </a:t>
              </a:r>
              <a:r>
                <a:rPr lang="en-IN" sz="1200">
                  <a:solidFill>
                    <a:srgbClr val="000000"/>
                  </a:solidFill>
                  <a:latin typeface="Verdana"/>
                </a:rPr>
                <a:t>impact.</a:t>
              </a:r>
              <a:endParaRPr lang="en-IN" sz="1200" b="0" i="0" u="none" strike="noStrike" kern="1200" cap="none" spc="0" normalizeH="0" baseline="0" noProof="0">
                <a:ln>
                  <a:noFill/>
                </a:ln>
                <a:solidFill>
                  <a:srgbClr val="000000"/>
                </a:solidFill>
                <a:effectLst/>
                <a:uLnTx/>
                <a:uFillTx/>
                <a:latin typeface="Verdana"/>
                <a:ea typeface="Verdana"/>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IN" sz="1200" b="0" i="0" u="none" strike="noStrike" kern="1200" cap="none" spc="0" normalizeH="0" baseline="0" noProof="0">
                <a:ln>
                  <a:noFill/>
                </a:ln>
                <a:solidFill>
                  <a:srgbClr val="000000"/>
                </a:solidFill>
                <a:effectLst/>
                <a:uLnTx/>
                <a:uFillTx/>
                <a:latin typeface="Verdana"/>
                <a:ea typeface="+mn-ea"/>
                <a:cs typeface="+mn-cs"/>
              </a:endParaRPr>
            </a:p>
            <a:p>
              <a:pPr algn="ctr">
                <a:defRPr/>
              </a:pPr>
              <a:r>
                <a:rPr kumimoji="0" lang="en-IN" sz="1200" b="0" i="0" u="none" strike="noStrike" kern="1200" cap="none" spc="0" normalizeH="0" baseline="0" noProof="0">
                  <a:ln>
                    <a:noFill/>
                  </a:ln>
                  <a:solidFill>
                    <a:srgbClr val="000000"/>
                  </a:solidFill>
                  <a:effectLst/>
                  <a:uLnTx/>
                  <a:uFillTx/>
                  <a:latin typeface="Verdana"/>
                  <a:ea typeface="+mn-ea"/>
                  <a:cs typeface="+mn-cs"/>
                </a:rPr>
                <a:t>Regarding use of </a:t>
              </a:r>
              <a:r>
                <a:rPr kumimoji="0" lang="en-IN" sz="1200" b="0" i="0" u="none" strike="noStrike" kern="1200" cap="none" spc="0" normalizeH="0" baseline="0" noProof="0">
                  <a:ln>
                    <a:noFill/>
                  </a:ln>
                  <a:solidFill>
                    <a:srgbClr val="7A00E6"/>
                  </a:solidFill>
                  <a:effectLst/>
                  <a:uLnTx/>
                  <a:uFillTx/>
                  <a:latin typeface="Verdana"/>
                  <a:ea typeface="+mn-ea"/>
                  <a:cs typeface="+mn-cs"/>
                </a:rPr>
                <a:t>EPL in ALD and DILI</a:t>
              </a:r>
              <a:r>
                <a:rPr kumimoji="0" lang="en-IN" sz="1200" b="0" i="0" u="none" strike="noStrike" kern="1200" cap="none" spc="0" normalizeH="0" baseline="0" noProof="0">
                  <a:ln>
                    <a:noFill/>
                  </a:ln>
                  <a:solidFill>
                    <a:srgbClr val="000000"/>
                  </a:solidFill>
                  <a:effectLst/>
                  <a:uLnTx/>
                  <a:uFillTx/>
                  <a:latin typeface="Verdana"/>
                  <a:ea typeface="+mn-ea"/>
                  <a:cs typeface="+mn-cs"/>
                </a:rPr>
                <a:t>, Prof. Hartleb and </a:t>
              </a:r>
              <a:r>
                <a:rPr kumimoji="0" lang="en-IN" sz="1200" b="0" i="0" u="none" strike="noStrike" kern="1200" cap="none" spc="0" normalizeH="0" baseline="0" noProof="0" err="1">
                  <a:ln>
                    <a:noFill/>
                  </a:ln>
                  <a:solidFill>
                    <a:srgbClr val="000000"/>
                  </a:solidFill>
                  <a:effectLst/>
                  <a:uLnTx/>
                  <a:uFillTx/>
                  <a:latin typeface="Verdana"/>
                  <a:ea typeface="+mn-ea"/>
                  <a:cs typeface="+mn-cs"/>
                </a:rPr>
                <a:t>Dr.</a:t>
              </a:r>
              <a:r>
                <a:rPr kumimoji="0" lang="en-IN" sz="1200" b="0" i="0" u="none" strike="noStrike" kern="1200" cap="none" spc="0" normalizeH="0" baseline="0" noProof="0">
                  <a:ln>
                    <a:noFill/>
                  </a:ln>
                  <a:solidFill>
                    <a:srgbClr val="000000"/>
                  </a:solidFill>
                  <a:effectLst/>
                  <a:uLnTx/>
                  <a:uFillTx/>
                  <a:latin typeface="Verdana"/>
                  <a:ea typeface="+mn-ea"/>
                  <a:cs typeface="+mn-cs"/>
                </a:rPr>
                <a:t> Dajani emphasized on </a:t>
              </a:r>
              <a:r>
                <a:rPr kumimoji="0" lang="en-IN" sz="1200" b="0" i="0" u="none" strike="noStrike" kern="1200" cap="none" spc="0" normalizeH="0" baseline="0" noProof="0">
                  <a:ln>
                    <a:noFill/>
                  </a:ln>
                  <a:solidFill>
                    <a:srgbClr val="7A00E6"/>
                  </a:solidFill>
                  <a:effectLst/>
                  <a:uLnTx/>
                  <a:uFillTx/>
                  <a:latin typeface="Verdana"/>
                  <a:ea typeface="+mn-ea"/>
                  <a:cs typeface="+mn-cs"/>
                </a:rPr>
                <a:t>lifestyle modifications and reduction of alcohol intake </a:t>
              </a:r>
              <a:r>
                <a:rPr kumimoji="0" lang="en-IN" sz="1200" b="0" i="0" u="none" strike="noStrike" kern="1200" cap="none" spc="0" normalizeH="0" baseline="0" noProof="0">
                  <a:ln>
                    <a:noFill/>
                  </a:ln>
                  <a:solidFill>
                    <a:srgbClr val="000000"/>
                  </a:solidFill>
                  <a:effectLst/>
                  <a:uLnTx/>
                  <a:uFillTx/>
                  <a:latin typeface="Verdana"/>
                  <a:ea typeface="+mn-ea"/>
                  <a:cs typeface="+mn-cs"/>
                </a:rPr>
                <a:t>as the first-line approach, suggesting use of hepatoprotective agents if alcohol</a:t>
              </a:r>
              <a:r>
                <a:rPr lang="en-IN" sz="1200">
                  <a:solidFill>
                    <a:srgbClr val="000000"/>
                  </a:solidFill>
                  <a:latin typeface="Verdana"/>
                </a:rPr>
                <a:t> consumption continued</a:t>
              </a:r>
              <a:r>
                <a:rPr kumimoji="0" lang="en-IN" sz="1200" b="0" i="0" u="none" strike="noStrike" kern="1200" cap="none" spc="0" normalizeH="0" baseline="0" noProof="0">
                  <a:ln>
                    <a:noFill/>
                  </a:ln>
                  <a:solidFill>
                    <a:srgbClr val="000000"/>
                  </a:solidFill>
                  <a:effectLst/>
                  <a:uLnTx/>
                  <a:uFillTx/>
                  <a:latin typeface="Verdana"/>
                  <a:ea typeface="+mn-ea"/>
                  <a:cs typeface="+mn-cs"/>
                </a:rPr>
                <a:t>.</a:t>
              </a:r>
              <a:endParaRPr lang="en-IN" sz="1200" b="0" i="0" u="none" strike="noStrike" kern="1200" cap="none" spc="0" normalizeH="0" baseline="0" noProof="0">
                <a:ln>
                  <a:noFill/>
                </a:ln>
                <a:solidFill>
                  <a:srgbClr val="000000"/>
                </a:solidFill>
                <a:effectLst/>
                <a:uLnTx/>
                <a:uFillTx/>
                <a:latin typeface="Verdana"/>
                <a:ea typeface="Verdana"/>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IN" sz="1200" b="0" i="0" u="none" strike="noStrike" kern="1200" cap="none" spc="0" normalizeH="0" baseline="0" noProof="0">
                <a:ln>
                  <a:noFill/>
                </a:ln>
                <a:solidFill>
                  <a:srgbClr val="000000"/>
                </a:solidFill>
                <a:effectLst/>
                <a:uLnTx/>
                <a:uFillTx/>
                <a:latin typeface="Verdana"/>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1200" b="0" i="0" u="none" strike="noStrike" kern="1200" cap="none" spc="0" normalizeH="0" baseline="0" noProof="0">
                  <a:ln>
                    <a:noFill/>
                  </a:ln>
                  <a:solidFill>
                    <a:srgbClr val="000000"/>
                  </a:solidFill>
                  <a:effectLst/>
                  <a:uLnTx/>
                  <a:uFillTx/>
                  <a:latin typeface="Verdana"/>
                  <a:ea typeface="+mn-ea"/>
                  <a:cs typeface="+mn-cs"/>
                </a:rPr>
                <a:t>Questions were asked about origin (plant vs animal) and constituents of EPL and its impact. Prof. Luciani emphasized the </a:t>
              </a:r>
              <a:r>
                <a:rPr kumimoji="0" lang="en-IN" sz="1200" b="0" i="0" u="none" strike="noStrike" kern="1200" cap="none" spc="0" normalizeH="0" baseline="0" noProof="0">
                  <a:ln>
                    <a:noFill/>
                  </a:ln>
                  <a:solidFill>
                    <a:srgbClr val="7A00E6"/>
                  </a:solidFill>
                  <a:effectLst/>
                  <a:uLnTx/>
                  <a:uFillTx/>
                  <a:latin typeface="Verdana"/>
                  <a:ea typeface="+mn-ea"/>
                  <a:cs typeface="+mn-cs"/>
                </a:rPr>
                <a:t>beneficial effects of plant-based EPLs</a:t>
              </a:r>
              <a:r>
                <a:rPr kumimoji="0" lang="en-IN" sz="1200" b="0" i="0" u="none" strike="noStrike" kern="1200" cap="none" spc="0" normalizeH="0" baseline="0" noProof="0">
                  <a:ln>
                    <a:noFill/>
                  </a:ln>
                  <a:solidFill>
                    <a:srgbClr val="000000"/>
                  </a:solidFill>
                  <a:effectLst/>
                  <a:uLnTx/>
                  <a:uFillTx/>
                  <a:latin typeface="Verdana"/>
                  <a:ea typeface="+mn-ea"/>
                  <a:cs typeface="+mn-cs"/>
                </a:rPr>
                <a:t>. These complex mixtures of unsaturated fatty acids play a role in </a:t>
              </a:r>
              <a:r>
                <a:rPr kumimoji="0" lang="en-IN" sz="1200" b="0" i="0" u="none" strike="noStrike" kern="1200" cap="none" spc="0" normalizeH="0" baseline="0" noProof="0">
                  <a:ln>
                    <a:noFill/>
                  </a:ln>
                  <a:solidFill>
                    <a:srgbClr val="7A00E6"/>
                  </a:solidFill>
                  <a:effectLst/>
                  <a:uLnTx/>
                  <a:uFillTx/>
                  <a:latin typeface="Verdana"/>
                  <a:ea typeface="+mn-ea"/>
                  <a:cs typeface="+mn-cs"/>
                </a:rPr>
                <a:t>modulating membrane fluidity</a:t>
              </a:r>
              <a:r>
                <a:rPr kumimoji="0" lang="en-IN" sz="1200" b="0" i="0" u="none" strike="noStrike" kern="1200" cap="none" spc="0" normalizeH="0" baseline="0" noProof="0">
                  <a:ln>
                    <a:noFill/>
                  </a:ln>
                  <a:solidFill>
                    <a:srgbClr val="000000"/>
                  </a:solidFill>
                  <a:effectLst/>
                  <a:uLnTx/>
                  <a:uFillTx/>
                  <a:latin typeface="Verdana"/>
                  <a:ea typeface="+mn-ea"/>
                  <a:cs typeface="+mn-cs"/>
                </a:rPr>
                <a:t>, contributing to their </a:t>
              </a:r>
              <a:r>
                <a:rPr kumimoji="0" lang="en-IN" sz="1200" b="0" i="0" u="none" strike="noStrike" kern="1200" cap="none" spc="0" normalizeH="0" baseline="0" noProof="0">
                  <a:ln>
                    <a:noFill/>
                  </a:ln>
                  <a:solidFill>
                    <a:srgbClr val="7A00E6"/>
                  </a:solidFill>
                  <a:effectLst/>
                  <a:uLnTx/>
                  <a:uFillTx/>
                  <a:latin typeface="Verdana"/>
                  <a:ea typeface="+mn-ea"/>
                  <a:cs typeface="+mn-cs"/>
                </a:rPr>
                <a:t>hepatoprotective function</a:t>
              </a:r>
              <a:r>
                <a:rPr kumimoji="0" lang="en-IN" sz="1200" b="0" i="0" u="none" strike="noStrike" kern="1200" cap="none" spc="0" normalizeH="0" baseline="0" noProof="0">
                  <a:ln>
                    <a:noFill/>
                  </a:ln>
                  <a:solidFill>
                    <a:srgbClr val="000000"/>
                  </a:solidFill>
                  <a:effectLst/>
                  <a:uLnTx/>
                  <a:uFillTx/>
                  <a:latin typeface="Verdana"/>
                  <a:ea typeface="+mn-ea"/>
                  <a:cs typeface="+mn-cs"/>
                </a:rPr>
                <a:t>.</a:t>
              </a:r>
              <a:endParaRPr lang="en-IN" sz="1200" b="0" i="0" u="none" strike="noStrike" kern="1200" cap="none" spc="0" normalizeH="0" baseline="0" noProof="0">
                <a:ln>
                  <a:noFill/>
                </a:ln>
                <a:solidFill>
                  <a:srgbClr val="000000"/>
                </a:solidFill>
                <a:effectLst/>
                <a:uLnTx/>
                <a:uFillTx/>
                <a:latin typeface="Verdana"/>
                <a:ea typeface="Verdana"/>
              </a:endParaRPr>
            </a:p>
          </p:txBody>
        </p:sp>
        <p:sp>
          <p:nvSpPr>
            <p:cNvPr id="7" name="Rectangle: Rounded Corners 6">
              <a:extLst>
                <a:ext uri="{FF2B5EF4-FFF2-40B4-BE49-F238E27FC236}">
                  <a16:creationId xmlns:a16="http://schemas.microsoft.com/office/drawing/2014/main" id="{46F18E88-2731-281A-5917-FAC44386E8C7}"/>
                </a:ext>
              </a:extLst>
            </p:cNvPr>
            <p:cNvSpPr/>
            <p:nvPr/>
          </p:nvSpPr>
          <p:spPr>
            <a:xfrm>
              <a:off x="179390" y="7404526"/>
              <a:ext cx="127958" cy="150667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13" name="TextBox 12">
            <a:extLst>
              <a:ext uri="{FF2B5EF4-FFF2-40B4-BE49-F238E27FC236}">
                <a16:creationId xmlns:a16="http://schemas.microsoft.com/office/drawing/2014/main" id="{90C7D9D7-E8DE-F834-C75C-CF2CCB4DAF96}"/>
              </a:ext>
            </a:extLst>
          </p:cNvPr>
          <p:cNvSpPr txBox="1"/>
          <p:nvPr/>
        </p:nvSpPr>
        <p:spPr>
          <a:xfrm>
            <a:off x="179388" y="9905517"/>
            <a:ext cx="7211335" cy="215444"/>
          </a:xfrm>
          <a:prstGeom prst="rect">
            <a:avLst/>
          </a:prstGeom>
          <a:noFill/>
        </p:spPr>
        <p:txBody>
          <a:bodyPr wrap="square" rtlCol="0" anchor="b">
            <a:spAutoFit/>
          </a:bodyPr>
          <a:lstStyle/>
          <a:p>
            <a:r>
              <a:rPr lang="en-IN" sz="800"/>
              <a:t>ALD, alcoholic liver disease; DILI, drug-induced liver injury; EPL, essential phospholipids; Q&amp;A, questions and answers. </a:t>
            </a:r>
            <a:endParaRPr lang="en-GB" sz="800"/>
          </a:p>
        </p:txBody>
      </p:sp>
      <p:grpSp>
        <p:nvGrpSpPr>
          <p:cNvPr id="14" name="Group 13">
            <a:extLst>
              <a:ext uri="{FF2B5EF4-FFF2-40B4-BE49-F238E27FC236}">
                <a16:creationId xmlns:a16="http://schemas.microsoft.com/office/drawing/2014/main" id="{83773010-20D1-5D09-A6FB-019822C450B1}"/>
              </a:ext>
            </a:extLst>
          </p:cNvPr>
          <p:cNvGrpSpPr/>
          <p:nvPr/>
        </p:nvGrpSpPr>
        <p:grpSpPr>
          <a:xfrm>
            <a:off x="2062305" y="1323286"/>
            <a:ext cx="3435065" cy="483524"/>
            <a:chOff x="2074958" y="1494892"/>
            <a:chExt cx="3435065" cy="483524"/>
          </a:xfrm>
        </p:grpSpPr>
        <p:sp>
          <p:nvSpPr>
            <p:cNvPr id="15" name="Rectangle: Rounded Corners 14">
              <a:extLst>
                <a:ext uri="{FF2B5EF4-FFF2-40B4-BE49-F238E27FC236}">
                  <a16:creationId xmlns:a16="http://schemas.microsoft.com/office/drawing/2014/main" id="{97747C87-8533-9940-B676-8F7AE27FFAF5}"/>
                </a:ext>
              </a:extLst>
            </p:cNvPr>
            <p:cNvSpPr/>
            <p:nvPr/>
          </p:nvSpPr>
          <p:spPr>
            <a:xfrm>
              <a:off x="2103882" y="1536802"/>
              <a:ext cx="3406141" cy="44161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IN" sz="1400" b="1">
                <a:solidFill>
                  <a:schemeClr val="bg1"/>
                </a:solidFill>
              </a:endParaRPr>
            </a:p>
          </p:txBody>
        </p:sp>
        <p:sp>
          <p:nvSpPr>
            <p:cNvPr id="16" name="Rectangle: Rounded Corners 15">
              <a:extLst>
                <a:ext uri="{FF2B5EF4-FFF2-40B4-BE49-F238E27FC236}">
                  <a16:creationId xmlns:a16="http://schemas.microsoft.com/office/drawing/2014/main" id="{293570BE-0CD0-DBC3-1D84-A0DDF08A493C}"/>
                </a:ext>
              </a:extLst>
            </p:cNvPr>
            <p:cNvSpPr/>
            <p:nvPr/>
          </p:nvSpPr>
          <p:spPr>
            <a:xfrm>
              <a:off x="2074958" y="1494892"/>
              <a:ext cx="3409759" cy="44161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IN" sz="1400" b="1">
                  <a:solidFill>
                    <a:schemeClr val="bg1"/>
                  </a:solidFill>
                </a:rPr>
                <a:t>Interactive </a:t>
              </a:r>
              <a:r>
                <a:rPr lang="en-IN" sz="1400" b="1">
                  <a:solidFill>
                    <a:schemeClr val="bg1"/>
                  </a:solidFill>
                  <a:latin typeface="Verdana" panose="020B0604030504040204" pitchFamily="34" charset="0"/>
                  <a:ea typeface="Verdana" panose="020B0604030504040204" pitchFamily="34" charset="0"/>
                </a:rPr>
                <a:t>Q&amp;A Session</a:t>
              </a:r>
              <a:endParaRPr lang="en-IN" sz="1400" b="1">
                <a:solidFill>
                  <a:schemeClr val="bg1"/>
                </a:solidFill>
              </a:endParaRPr>
            </a:p>
          </p:txBody>
        </p:sp>
      </p:grpSp>
    </p:spTree>
    <p:extLst>
      <p:ext uri="{BB962C8B-B14F-4D97-AF65-F5344CB8AC3E}">
        <p14:creationId xmlns:p14="http://schemas.microsoft.com/office/powerpoint/2010/main" val="37232590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Rounded Corners 5">
            <a:extLst>
              <a:ext uri="{FF2B5EF4-FFF2-40B4-BE49-F238E27FC236}">
                <a16:creationId xmlns:a16="http://schemas.microsoft.com/office/drawing/2014/main" id="{3C74ED98-E30D-BA36-76A0-5D4CF30CDE88}"/>
              </a:ext>
            </a:extLst>
          </p:cNvPr>
          <p:cNvSpPr>
            <a:spLocks/>
          </p:cNvSpPr>
          <p:nvPr/>
        </p:nvSpPr>
        <p:spPr>
          <a:xfrm>
            <a:off x="239215" y="1412876"/>
            <a:ext cx="7141073" cy="3726283"/>
          </a:xfrm>
          <a:prstGeom prst="roundRect">
            <a:avLst>
              <a:gd name="adj" fmla="val 6450"/>
            </a:avLst>
          </a:prstGeom>
          <a:solidFill>
            <a:schemeClr val="bg1"/>
          </a:solidFill>
          <a:ln>
            <a:noFill/>
          </a:ln>
          <a:effectLst>
            <a:outerShdw blurRad="1016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0000" tIns="91440" bIns="91440" rtlCol="0" anchor="b"/>
          <a:lstStyle/>
          <a:p>
            <a:pPr algn="ctr"/>
            <a:endParaRPr lang="en-US" sz="1200">
              <a:solidFill>
                <a:srgbClr val="7A00E6"/>
              </a:solidFill>
              <a:latin typeface="+mj-lt"/>
            </a:endParaRPr>
          </a:p>
        </p:txBody>
      </p:sp>
      <p:sp>
        <p:nvSpPr>
          <p:cNvPr id="7" name="Rectangle: Rounded Corners 6">
            <a:extLst>
              <a:ext uri="{FF2B5EF4-FFF2-40B4-BE49-F238E27FC236}">
                <a16:creationId xmlns:a16="http://schemas.microsoft.com/office/drawing/2014/main" id="{F31E0143-62A8-7B40-DB51-2DA9092FE9D3}"/>
              </a:ext>
            </a:extLst>
          </p:cNvPr>
          <p:cNvSpPr/>
          <p:nvPr/>
        </p:nvSpPr>
        <p:spPr>
          <a:xfrm>
            <a:off x="179390" y="2885048"/>
            <a:ext cx="127958" cy="102907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 name="Title 2">
            <a:extLst>
              <a:ext uri="{FF2B5EF4-FFF2-40B4-BE49-F238E27FC236}">
                <a16:creationId xmlns:a16="http://schemas.microsoft.com/office/drawing/2014/main" id="{E7C12BE1-CA36-8A94-6845-83A35DC8E542}"/>
              </a:ext>
            </a:extLst>
          </p:cNvPr>
          <p:cNvSpPr>
            <a:spLocks noGrp="1"/>
          </p:cNvSpPr>
          <p:nvPr>
            <p:ph type="title"/>
          </p:nvPr>
        </p:nvSpPr>
        <p:spPr>
          <a:xfrm>
            <a:off x="179389" y="461108"/>
            <a:ext cx="4581896" cy="276999"/>
          </a:xfrm>
        </p:spPr>
        <p:txBody>
          <a:bodyPr/>
          <a:lstStyle/>
          <a:p>
            <a:r>
              <a:rPr lang="en-IN"/>
              <a:t>Global </a:t>
            </a:r>
            <a:r>
              <a:rPr lang="en-IN" sz="2000"/>
              <a:t>Liver</a:t>
            </a:r>
            <a:r>
              <a:rPr lang="en-IN"/>
              <a:t> Health Forum 2024</a:t>
            </a:r>
            <a:endParaRPr lang="en-US"/>
          </a:p>
        </p:txBody>
      </p:sp>
      <p:grpSp>
        <p:nvGrpSpPr>
          <p:cNvPr id="43" name="Group 42">
            <a:extLst>
              <a:ext uri="{FF2B5EF4-FFF2-40B4-BE49-F238E27FC236}">
                <a16:creationId xmlns:a16="http://schemas.microsoft.com/office/drawing/2014/main" id="{29D6C5CD-9B79-D322-6BB8-3F5C4C77E1EA}"/>
              </a:ext>
            </a:extLst>
          </p:cNvPr>
          <p:cNvGrpSpPr/>
          <p:nvPr/>
        </p:nvGrpSpPr>
        <p:grpSpPr>
          <a:xfrm>
            <a:off x="1016578" y="2629238"/>
            <a:ext cx="5526518" cy="1701626"/>
            <a:chOff x="1016578" y="2634898"/>
            <a:chExt cx="5526518" cy="1701626"/>
          </a:xfrm>
        </p:grpSpPr>
        <p:pic>
          <p:nvPicPr>
            <p:cNvPr id="11" name="Picture 10">
              <a:extLst>
                <a:ext uri="{FF2B5EF4-FFF2-40B4-BE49-F238E27FC236}">
                  <a16:creationId xmlns:a16="http://schemas.microsoft.com/office/drawing/2014/main" id="{2196F658-FBC3-CF33-A730-9E08C02BE72A}"/>
                </a:ext>
              </a:extLst>
            </p:cNvPr>
            <p:cNvPicPr>
              <a:picLocks noChangeAspect="1"/>
            </p:cNvPicPr>
            <p:nvPr/>
          </p:nvPicPr>
          <p:blipFill rotWithShape="1">
            <a:blip r:embed="rId2"/>
            <a:srcRect l="2593" t="7003" r="12585" b="7411"/>
            <a:stretch/>
          </p:blipFill>
          <p:spPr>
            <a:xfrm>
              <a:off x="3853933" y="2634898"/>
              <a:ext cx="2689163" cy="1695868"/>
            </a:xfrm>
            <a:prstGeom prst="roundRect">
              <a:avLst>
                <a:gd name="adj" fmla="val 8497"/>
              </a:avLst>
            </a:prstGeom>
            <a:ln>
              <a:noFill/>
            </a:ln>
          </p:spPr>
        </p:pic>
        <p:pic>
          <p:nvPicPr>
            <p:cNvPr id="13" name="Picture 12">
              <a:extLst>
                <a:ext uri="{FF2B5EF4-FFF2-40B4-BE49-F238E27FC236}">
                  <a16:creationId xmlns:a16="http://schemas.microsoft.com/office/drawing/2014/main" id="{94E4DA0B-9452-8EDE-9C4E-2AFAB7E380F1}"/>
                </a:ext>
              </a:extLst>
            </p:cNvPr>
            <p:cNvPicPr>
              <a:picLocks noChangeAspect="1"/>
            </p:cNvPicPr>
            <p:nvPr/>
          </p:nvPicPr>
          <p:blipFill rotWithShape="1">
            <a:blip r:embed="rId3"/>
            <a:srcRect l="40866" t="36401" r="7146" b="8052"/>
            <a:stretch/>
          </p:blipFill>
          <p:spPr>
            <a:xfrm>
              <a:off x="1016578" y="2640656"/>
              <a:ext cx="2689163" cy="1695868"/>
            </a:xfrm>
            <a:prstGeom prst="roundRect">
              <a:avLst>
                <a:gd name="adj" fmla="val 9646"/>
              </a:avLst>
            </a:prstGeom>
          </p:spPr>
        </p:pic>
      </p:grpSp>
      <p:sp>
        <p:nvSpPr>
          <p:cNvPr id="20" name="TextBox 19">
            <a:extLst>
              <a:ext uri="{FF2B5EF4-FFF2-40B4-BE49-F238E27FC236}">
                <a16:creationId xmlns:a16="http://schemas.microsoft.com/office/drawing/2014/main" id="{337658FA-7570-E5E8-95BD-1AA4C65601EB}"/>
              </a:ext>
            </a:extLst>
          </p:cNvPr>
          <p:cNvSpPr txBox="1"/>
          <p:nvPr/>
        </p:nvSpPr>
        <p:spPr>
          <a:xfrm>
            <a:off x="498415" y="4425301"/>
            <a:ext cx="6550568" cy="605294"/>
          </a:xfrm>
          <a:prstGeom prst="rect">
            <a:avLst/>
          </a:prstGeom>
          <a:noFill/>
        </p:spPr>
        <p:txBody>
          <a:bodyPr wrap="square" lIns="0" tIns="0" rIns="0" bIns="0" rtlCol="0">
            <a:spAutoFit/>
          </a:bodyPr>
          <a:lstStyle/>
          <a:p>
            <a:pPr marL="171450" indent="-171450">
              <a:spcAft>
                <a:spcPts val="400"/>
              </a:spcAft>
              <a:buClr>
                <a:schemeClr val="accent2"/>
              </a:buClr>
              <a:buFont typeface="Arial" panose="020B0604020202020204" pitchFamily="34" charset="0"/>
              <a:buChar char="•"/>
            </a:pPr>
            <a:r>
              <a:rPr lang="en-IN" sz="1200">
                <a:solidFill>
                  <a:schemeClr val="tx1"/>
                </a:solidFill>
              </a:rPr>
              <a:t>Highlighted the importance of early detection and intervention for MASLD</a:t>
            </a:r>
          </a:p>
          <a:p>
            <a:pPr marL="171450" indent="-171450">
              <a:spcAft>
                <a:spcPts val="200"/>
              </a:spcAft>
              <a:buClr>
                <a:schemeClr val="accent2"/>
              </a:buClr>
              <a:buFont typeface="Arial" panose="020B0604020202020204" pitchFamily="34" charset="0"/>
              <a:buChar char="•"/>
            </a:pPr>
            <a:r>
              <a:rPr lang="en-IN" sz="1200">
                <a:solidFill>
                  <a:schemeClr val="tx1"/>
                </a:solidFill>
              </a:rPr>
              <a:t>Discussed current treatment landscape, including hepatoprotective agents and their effectiveness in prevention of MASLD progression</a:t>
            </a:r>
          </a:p>
        </p:txBody>
      </p:sp>
      <p:sp>
        <p:nvSpPr>
          <p:cNvPr id="9" name="TextBox 8">
            <a:extLst>
              <a:ext uri="{FF2B5EF4-FFF2-40B4-BE49-F238E27FC236}">
                <a16:creationId xmlns:a16="http://schemas.microsoft.com/office/drawing/2014/main" id="{E30A193C-EE47-31F5-EA59-C0686D7F48F0}"/>
              </a:ext>
            </a:extLst>
          </p:cNvPr>
          <p:cNvSpPr txBox="1"/>
          <p:nvPr/>
        </p:nvSpPr>
        <p:spPr>
          <a:xfrm>
            <a:off x="578209" y="2066147"/>
            <a:ext cx="6403257" cy="430887"/>
          </a:xfrm>
          <a:prstGeom prst="rect">
            <a:avLst/>
          </a:prstGeom>
          <a:noFill/>
        </p:spPr>
        <p:txBody>
          <a:bodyPr wrap="square" lIns="0" tIns="0" rIns="0" bIns="0" rtlCol="0">
            <a:spAutoFit/>
          </a:bodyPr>
          <a:lstStyle/>
          <a:p>
            <a:pPr algn="ctr"/>
            <a:r>
              <a:rPr lang="en-IN" sz="1400">
                <a:solidFill>
                  <a:srgbClr val="7A00E6"/>
                </a:solidFill>
                <a:latin typeface="+mj-lt"/>
              </a:rPr>
              <a:t>Including </a:t>
            </a:r>
            <a:r>
              <a:rPr lang="en-IN" sz="1400" b="1" i="1">
                <a:solidFill>
                  <a:srgbClr val="7A00E6"/>
                </a:solidFill>
                <a:latin typeface="Georgia" panose="02040502050405020303" pitchFamily="18" charset="0"/>
              </a:rPr>
              <a:t>community pharmacist  </a:t>
            </a:r>
            <a:r>
              <a:rPr lang="en-IN" sz="1400">
                <a:solidFill>
                  <a:srgbClr val="7A00E6"/>
                </a:solidFill>
                <a:latin typeface="+mj-lt"/>
              </a:rPr>
              <a:t>to highlight the importance</a:t>
            </a:r>
            <a:br>
              <a:rPr lang="en-IN" sz="1400">
                <a:solidFill>
                  <a:srgbClr val="7A00E6"/>
                </a:solidFill>
                <a:latin typeface="+mj-lt"/>
              </a:rPr>
            </a:br>
            <a:r>
              <a:rPr lang="en-IN" sz="1400">
                <a:solidFill>
                  <a:srgbClr val="7A00E6"/>
                </a:solidFill>
                <a:latin typeface="+mj-lt"/>
              </a:rPr>
              <a:t>of a multidisciplinary approach in MAFLD/NAFLD management</a:t>
            </a:r>
            <a:endParaRPr lang="en-US" sz="1400">
              <a:solidFill>
                <a:srgbClr val="7A00E6"/>
              </a:solidFill>
              <a:latin typeface="+mj-lt"/>
            </a:endParaRPr>
          </a:p>
        </p:txBody>
      </p:sp>
      <p:grpSp>
        <p:nvGrpSpPr>
          <p:cNvPr id="38" name="Group 37">
            <a:extLst>
              <a:ext uri="{FF2B5EF4-FFF2-40B4-BE49-F238E27FC236}">
                <a16:creationId xmlns:a16="http://schemas.microsoft.com/office/drawing/2014/main" id="{250FC38D-EACF-3753-33F9-0D1987E983CC}"/>
              </a:ext>
            </a:extLst>
          </p:cNvPr>
          <p:cNvGrpSpPr/>
          <p:nvPr/>
        </p:nvGrpSpPr>
        <p:grpSpPr>
          <a:xfrm>
            <a:off x="2074958" y="1505052"/>
            <a:ext cx="3435065" cy="483524"/>
            <a:chOff x="2074958" y="1494892"/>
            <a:chExt cx="3435065" cy="483524"/>
          </a:xfrm>
        </p:grpSpPr>
        <p:sp>
          <p:nvSpPr>
            <p:cNvPr id="12" name="Rectangle: Rounded Corners 11">
              <a:extLst>
                <a:ext uri="{FF2B5EF4-FFF2-40B4-BE49-F238E27FC236}">
                  <a16:creationId xmlns:a16="http://schemas.microsoft.com/office/drawing/2014/main" id="{48F9F8F1-3EAF-1C1D-35C3-9BB6D06604C2}"/>
                </a:ext>
              </a:extLst>
            </p:cNvPr>
            <p:cNvSpPr/>
            <p:nvPr/>
          </p:nvSpPr>
          <p:spPr>
            <a:xfrm>
              <a:off x="2103882" y="1536802"/>
              <a:ext cx="3406141" cy="44161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IN" sz="1400" b="1">
                <a:solidFill>
                  <a:schemeClr val="bg1"/>
                </a:solidFill>
              </a:endParaRPr>
            </a:p>
          </p:txBody>
        </p:sp>
        <p:sp>
          <p:nvSpPr>
            <p:cNvPr id="10" name="Rectangle: Rounded Corners 9">
              <a:extLst>
                <a:ext uri="{FF2B5EF4-FFF2-40B4-BE49-F238E27FC236}">
                  <a16:creationId xmlns:a16="http://schemas.microsoft.com/office/drawing/2014/main" id="{6047FBE8-4B89-AE0A-7DA9-D21B50DEEAD9}"/>
                </a:ext>
              </a:extLst>
            </p:cNvPr>
            <p:cNvSpPr/>
            <p:nvPr/>
          </p:nvSpPr>
          <p:spPr>
            <a:xfrm>
              <a:off x="2074958" y="1494892"/>
              <a:ext cx="3409759" cy="44161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IN" sz="1400" b="1">
                  <a:solidFill>
                    <a:schemeClr val="bg1"/>
                  </a:solidFill>
                </a:rPr>
                <a:t>Training at Sanofi booth</a:t>
              </a:r>
            </a:p>
          </p:txBody>
        </p:sp>
      </p:grpSp>
      <p:sp>
        <p:nvSpPr>
          <p:cNvPr id="14" name="Rectangle: Rounded Corners 13">
            <a:extLst>
              <a:ext uri="{FF2B5EF4-FFF2-40B4-BE49-F238E27FC236}">
                <a16:creationId xmlns:a16="http://schemas.microsoft.com/office/drawing/2014/main" id="{3C1824C8-CC24-2514-07AF-BCDDE2D180DC}"/>
              </a:ext>
            </a:extLst>
          </p:cNvPr>
          <p:cNvSpPr>
            <a:spLocks/>
          </p:cNvSpPr>
          <p:nvPr/>
        </p:nvSpPr>
        <p:spPr>
          <a:xfrm>
            <a:off x="239215" y="5289630"/>
            <a:ext cx="7141073" cy="4430949"/>
          </a:xfrm>
          <a:prstGeom prst="roundRect">
            <a:avLst>
              <a:gd name="adj" fmla="val 5814"/>
            </a:avLst>
          </a:prstGeom>
          <a:solidFill>
            <a:schemeClr val="bg1"/>
          </a:solidFill>
          <a:ln>
            <a:noFill/>
          </a:ln>
          <a:effectLst>
            <a:outerShdw blurRad="1016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0000" tIns="91440" bIns="91440" rtlCol="0" anchor="b"/>
          <a:lstStyle/>
          <a:p>
            <a:pPr algn="ctr"/>
            <a:endParaRPr lang="en-US" sz="1200">
              <a:solidFill>
                <a:srgbClr val="7A00E6"/>
              </a:solidFill>
              <a:latin typeface="+mj-lt"/>
            </a:endParaRPr>
          </a:p>
        </p:txBody>
      </p:sp>
      <p:sp>
        <p:nvSpPr>
          <p:cNvPr id="16" name="Rectangle: Rounded Corners 15">
            <a:extLst>
              <a:ext uri="{FF2B5EF4-FFF2-40B4-BE49-F238E27FC236}">
                <a16:creationId xmlns:a16="http://schemas.microsoft.com/office/drawing/2014/main" id="{75D7D4B3-104E-8494-B8BC-C1143B1690F3}"/>
              </a:ext>
            </a:extLst>
          </p:cNvPr>
          <p:cNvSpPr/>
          <p:nvPr/>
        </p:nvSpPr>
        <p:spPr>
          <a:xfrm>
            <a:off x="179390" y="7099111"/>
            <a:ext cx="127958" cy="102907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TextBox 22">
            <a:extLst>
              <a:ext uri="{FF2B5EF4-FFF2-40B4-BE49-F238E27FC236}">
                <a16:creationId xmlns:a16="http://schemas.microsoft.com/office/drawing/2014/main" id="{A3E95EB6-EDDC-3ECE-AD83-D473F0237A12}"/>
              </a:ext>
            </a:extLst>
          </p:cNvPr>
          <p:cNvSpPr txBox="1"/>
          <p:nvPr/>
        </p:nvSpPr>
        <p:spPr>
          <a:xfrm>
            <a:off x="498415" y="8613667"/>
            <a:ext cx="6744829" cy="1025922"/>
          </a:xfrm>
          <a:prstGeom prst="rect">
            <a:avLst/>
          </a:prstGeom>
          <a:noFill/>
        </p:spPr>
        <p:txBody>
          <a:bodyPr wrap="square" lIns="0" tIns="0" rIns="0" bIns="0" rtlCol="0">
            <a:spAutoFit/>
          </a:bodyPr>
          <a:lstStyle/>
          <a:p>
            <a:pPr marL="144000" indent="-144000">
              <a:spcAft>
                <a:spcPts val="400"/>
              </a:spcAft>
              <a:buClr>
                <a:schemeClr val="accent2"/>
              </a:buClr>
              <a:buFont typeface="Arial" panose="020B0604020202020204" pitchFamily="34" charset="0"/>
              <a:buChar char="•"/>
            </a:pPr>
            <a:r>
              <a:rPr lang="en-IN" sz="1200">
                <a:solidFill>
                  <a:schemeClr val="tx1"/>
                </a:solidFill>
              </a:rPr>
              <a:t>Highlighted importance of NIT in place of biopsy for early detection</a:t>
            </a:r>
          </a:p>
          <a:p>
            <a:pPr marL="144000" indent="-144000">
              <a:spcAft>
                <a:spcPts val="400"/>
              </a:spcAft>
              <a:buClr>
                <a:schemeClr val="accent2"/>
              </a:buClr>
              <a:buFont typeface="Arial" panose="020B0604020202020204" pitchFamily="34" charset="0"/>
              <a:buChar char="•"/>
            </a:pPr>
            <a:r>
              <a:rPr lang="en-IN" sz="1200">
                <a:solidFill>
                  <a:schemeClr val="tx1"/>
                </a:solidFill>
              </a:rPr>
              <a:t>Lifestyle intervention with balanced diet and exercise remains the mainstay for MASLD management</a:t>
            </a:r>
          </a:p>
          <a:p>
            <a:pPr marL="144000" indent="-144000">
              <a:spcAft>
                <a:spcPts val="400"/>
              </a:spcAft>
              <a:buClr>
                <a:schemeClr val="accent2"/>
              </a:buClr>
              <a:buFont typeface="Arial" panose="020B0604020202020204" pitchFamily="34" charset="0"/>
              <a:buChar char="•"/>
            </a:pPr>
            <a:r>
              <a:rPr lang="en-IN" sz="1200">
                <a:solidFill>
                  <a:schemeClr val="tx1"/>
                </a:solidFill>
              </a:rPr>
              <a:t>MASLD is a multi-system disorder – collaboration of multiple specialists are recommended for management of associated comorbidities</a:t>
            </a:r>
          </a:p>
        </p:txBody>
      </p:sp>
      <p:grpSp>
        <p:nvGrpSpPr>
          <p:cNvPr id="44" name="Group 43">
            <a:extLst>
              <a:ext uri="{FF2B5EF4-FFF2-40B4-BE49-F238E27FC236}">
                <a16:creationId xmlns:a16="http://schemas.microsoft.com/office/drawing/2014/main" id="{48C44D03-8ECE-4A6F-0DB1-93476958498E}"/>
              </a:ext>
            </a:extLst>
          </p:cNvPr>
          <p:cNvGrpSpPr/>
          <p:nvPr/>
        </p:nvGrpSpPr>
        <p:grpSpPr>
          <a:xfrm>
            <a:off x="2074958" y="5381250"/>
            <a:ext cx="3435065" cy="483524"/>
            <a:chOff x="2074958" y="5621489"/>
            <a:chExt cx="3435065" cy="483524"/>
          </a:xfrm>
        </p:grpSpPr>
        <p:sp>
          <p:nvSpPr>
            <p:cNvPr id="31" name="Rectangle: Rounded Corners 30">
              <a:extLst>
                <a:ext uri="{FF2B5EF4-FFF2-40B4-BE49-F238E27FC236}">
                  <a16:creationId xmlns:a16="http://schemas.microsoft.com/office/drawing/2014/main" id="{FAFD8CB0-A4F0-64EA-E0F2-BA425E4DE07F}"/>
                </a:ext>
              </a:extLst>
            </p:cNvPr>
            <p:cNvSpPr/>
            <p:nvPr/>
          </p:nvSpPr>
          <p:spPr>
            <a:xfrm>
              <a:off x="2103882" y="5663399"/>
              <a:ext cx="3406141" cy="44161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IN" sz="1400" b="1">
                <a:solidFill>
                  <a:schemeClr val="bg1"/>
                </a:solidFill>
              </a:endParaRPr>
            </a:p>
          </p:txBody>
        </p:sp>
        <p:sp>
          <p:nvSpPr>
            <p:cNvPr id="32" name="Rectangle: Rounded Corners 31">
              <a:extLst>
                <a:ext uri="{FF2B5EF4-FFF2-40B4-BE49-F238E27FC236}">
                  <a16:creationId xmlns:a16="http://schemas.microsoft.com/office/drawing/2014/main" id="{AA0F80E1-DD7C-5F20-BC3F-12FA83FE7908}"/>
                </a:ext>
              </a:extLst>
            </p:cNvPr>
            <p:cNvSpPr/>
            <p:nvPr/>
          </p:nvSpPr>
          <p:spPr>
            <a:xfrm>
              <a:off x="2074958" y="5621489"/>
              <a:ext cx="3409759" cy="44161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IN" sz="1400" b="1">
                  <a:solidFill>
                    <a:schemeClr val="bg1"/>
                  </a:solidFill>
                </a:rPr>
                <a:t>EASL Studio Roundtable</a:t>
              </a:r>
            </a:p>
          </p:txBody>
        </p:sp>
      </p:grpSp>
      <p:pic>
        <p:nvPicPr>
          <p:cNvPr id="15" name="Picture 14">
            <a:extLst>
              <a:ext uri="{FF2B5EF4-FFF2-40B4-BE49-F238E27FC236}">
                <a16:creationId xmlns:a16="http://schemas.microsoft.com/office/drawing/2014/main" id="{C1AD97BA-B587-842A-6FC4-A0B8770C6DA9}"/>
              </a:ext>
            </a:extLst>
          </p:cNvPr>
          <p:cNvPicPr>
            <a:picLocks noChangeAspect="1"/>
          </p:cNvPicPr>
          <p:nvPr/>
        </p:nvPicPr>
        <p:blipFill rotWithShape="1">
          <a:blip r:embed="rId4"/>
          <a:srcRect l="8458" r="9064"/>
          <a:stretch/>
        </p:blipFill>
        <p:spPr>
          <a:xfrm>
            <a:off x="1016578" y="6826937"/>
            <a:ext cx="2689163" cy="1695868"/>
          </a:xfrm>
          <a:prstGeom prst="roundRect">
            <a:avLst>
              <a:gd name="adj" fmla="val 11924"/>
            </a:avLst>
          </a:prstGeom>
        </p:spPr>
      </p:pic>
      <p:pic>
        <p:nvPicPr>
          <p:cNvPr id="19" name="Picture 18">
            <a:extLst>
              <a:ext uri="{FF2B5EF4-FFF2-40B4-BE49-F238E27FC236}">
                <a16:creationId xmlns:a16="http://schemas.microsoft.com/office/drawing/2014/main" id="{FBC3AE59-1522-F754-1E15-9C00BFF155D4}"/>
              </a:ext>
            </a:extLst>
          </p:cNvPr>
          <p:cNvPicPr>
            <a:picLocks noChangeAspect="1"/>
          </p:cNvPicPr>
          <p:nvPr/>
        </p:nvPicPr>
        <p:blipFill rotWithShape="1">
          <a:blip r:embed="rId5"/>
          <a:srcRect l="20883" t="9189" r="17301" b="22308"/>
          <a:stretch/>
        </p:blipFill>
        <p:spPr>
          <a:xfrm>
            <a:off x="3853933" y="6826938"/>
            <a:ext cx="2689163" cy="1695868"/>
          </a:xfrm>
          <a:prstGeom prst="roundRect">
            <a:avLst>
              <a:gd name="adj" fmla="val 10621"/>
            </a:avLst>
          </a:prstGeom>
        </p:spPr>
      </p:pic>
      <p:sp>
        <p:nvSpPr>
          <p:cNvPr id="36" name="TextBox 35">
            <a:extLst>
              <a:ext uri="{FF2B5EF4-FFF2-40B4-BE49-F238E27FC236}">
                <a16:creationId xmlns:a16="http://schemas.microsoft.com/office/drawing/2014/main" id="{F4C791F0-FE9B-D2F9-9656-EBAB53519C56}"/>
              </a:ext>
            </a:extLst>
          </p:cNvPr>
          <p:cNvSpPr txBox="1"/>
          <p:nvPr/>
        </p:nvSpPr>
        <p:spPr>
          <a:xfrm>
            <a:off x="785659" y="5930872"/>
            <a:ext cx="5988357" cy="215444"/>
          </a:xfrm>
          <a:prstGeom prst="rect">
            <a:avLst/>
          </a:prstGeom>
          <a:noFill/>
        </p:spPr>
        <p:txBody>
          <a:bodyPr wrap="square" lIns="0" tIns="0" rIns="0" bIns="0" rtlCol="0">
            <a:spAutoFit/>
          </a:bodyPr>
          <a:lstStyle/>
          <a:p>
            <a:pPr algn="ctr"/>
            <a:r>
              <a:rPr lang="en-IN" sz="1400" i="1">
                <a:solidFill>
                  <a:srgbClr val="7A00E6"/>
                </a:solidFill>
                <a:latin typeface="Georgia" panose="02040502050405020303" pitchFamily="18" charset="0"/>
                <a:ea typeface="Verdana" panose="020B0604030504040204" pitchFamily="34" charset="0"/>
              </a:rPr>
              <a:t>MASLD anno 2024: </a:t>
            </a:r>
            <a:r>
              <a:rPr lang="en-IN" sz="1400">
                <a:solidFill>
                  <a:srgbClr val="7A00E6"/>
                </a:solidFill>
                <a:latin typeface="+mj-lt"/>
                <a:ea typeface="Verdana" panose="020B0604030504040204" pitchFamily="34" charset="0"/>
              </a:rPr>
              <a:t>A rapidly changing landscape</a:t>
            </a:r>
          </a:p>
        </p:txBody>
      </p:sp>
      <p:sp>
        <p:nvSpPr>
          <p:cNvPr id="66" name="Rectangle 65">
            <a:extLst>
              <a:ext uri="{FF2B5EF4-FFF2-40B4-BE49-F238E27FC236}">
                <a16:creationId xmlns:a16="http://schemas.microsoft.com/office/drawing/2014/main" id="{7225383B-6EA5-83ED-B9FE-94EC4229A453}"/>
              </a:ext>
            </a:extLst>
          </p:cNvPr>
          <p:cNvSpPr/>
          <p:nvPr/>
        </p:nvSpPr>
        <p:spPr>
          <a:xfrm>
            <a:off x="984257" y="6227592"/>
            <a:ext cx="2753804" cy="505600"/>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502920" rtlCol="0" anchor="ctr"/>
          <a:lstStyle/>
          <a:p>
            <a:r>
              <a:rPr lang="en-US" b="1" i="1">
                <a:solidFill>
                  <a:srgbClr val="7A00E6"/>
                </a:solidFill>
                <a:latin typeface="Georgia" panose="02040502050405020303" pitchFamily="18" charset="0"/>
              </a:rPr>
              <a:t>165 </a:t>
            </a:r>
            <a:r>
              <a:rPr lang="en-US" sz="1000">
                <a:solidFill>
                  <a:schemeClr val="tx1"/>
                </a:solidFill>
              </a:rPr>
              <a:t>On-site participants</a:t>
            </a:r>
          </a:p>
        </p:txBody>
      </p:sp>
      <p:sp>
        <p:nvSpPr>
          <p:cNvPr id="67" name="Graphic 153">
            <a:extLst>
              <a:ext uri="{FF2B5EF4-FFF2-40B4-BE49-F238E27FC236}">
                <a16:creationId xmlns:a16="http://schemas.microsoft.com/office/drawing/2014/main" id="{985517C9-D75F-A184-3008-0E78206ED1C1}"/>
              </a:ext>
            </a:extLst>
          </p:cNvPr>
          <p:cNvSpPr/>
          <p:nvPr/>
        </p:nvSpPr>
        <p:spPr>
          <a:xfrm>
            <a:off x="1058022" y="6271597"/>
            <a:ext cx="415636" cy="415636"/>
          </a:xfrm>
          <a:prstGeom prst="ellipse">
            <a:avLst/>
          </a:prstGeom>
          <a:solidFill>
            <a:srgbClr val="2C0A53"/>
          </a:solidFill>
          <a:ln w="15875" cap="flat">
            <a:noFill/>
            <a:prstDash val="solid"/>
            <a:miter/>
          </a:ln>
        </p:spPr>
        <p:txBody>
          <a:bodyPr rtlCol="0" anchor="ctr"/>
          <a:lstStyle/>
          <a:p>
            <a:endParaRPr lang="en-US" sz="800"/>
          </a:p>
        </p:txBody>
      </p:sp>
      <p:pic>
        <p:nvPicPr>
          <p:cNvPr id="42" name="Picture 41">
            <a:extLst>
              <a:ext uri="{FF2B5EF4-FFF2-40B4-BE49-F238E27FC236}">
                <a16:creationId xmlns:a16="http://schemas.microsoft.com/office/drawing/2014/main" id="{94F6BE07-A220-61A5-BA74-45A4F97E8B51}"/>
              </a:ext>
            </a:extLst>
          </p:cNvPr>
          <p:cNvPicPr>
            <a:picLocks noChangeAspect="1"/>
          </p:cNvPicPr>
          <p:nvPr/>
        </p:nvPicPr>
        <p:blipFill>
          <a:blip r:embed="rId6">
            <a:extLst>
              <a:ext uri="{BEBA8EAE-BF5A-486C-A8C5-ECC9F3942E4B}">
                <a14:imgProps xmlns:a14="http://schemas.microsoft.com/office/drawing/2010/main">
                  <a14:imgLayer r:embed="rId7">
                    <a14:imgEffect>
                      <a14:brightnessContrast bright="100000" contrast="100000"/>
                    </a14:imgEffect>
                  </a14:imgLayer>
                </a14:imgProps>
              </a:ext>
            </a:extLst>
          </a:blip>
          <a:stretch>
            <a:fillRect/>
          </a:stretch>
        </p:blipFill>
        <p:spPr>
          <a:xfrm>
            <a:off x="1133926" y="6347501"/>
            <a:ext cx="263827" cy="263827"/>
          </a:xfrm>
          <a:prstGeom prst="rect">
            <a:avLst/>
          </a:prstGeom>
        </p:spPr>
      </p:pic>
      <p:sp>
        <p:nvSpPr>
          <p:cNvPr id="48" name="Rectangle 65">
            <a:extLst>
              <a:ext uri="{FF2B5EF4-FFF2-40B4-BE49-F238E27FC236}">
                <a16:creationId xmlns:a16="http://schemas.microsoft.com/office/drawing/2014/main" id="{806F7131-E635-B882-C1D0-1568100C037B}"/>
              </a:ext>
            </a:extLst>
          </p:cNvPr>
          <p:cNvSpPr/>
          <p:nvPr/>
        </p:nvSpPr>
        <p:spPr>
          <a:xfrm>
            <a:off x="3789292" y="6227592"/>
            <a:ext cx="2753804" cy="505600"/>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rtlCol="0" anchor="ctr"/>
          <a:lstStyle/>
          <a:p>
            <a:pPr algn="ctr"/>
            <a:r>
              <a:rPr lang="en-US" b="1" i="1">
                <a:solidFill>
                  <a:srgbClr val="7A00E6"/>
                </a:solidFill>
                <a:latin typeface="Georgia" panose="02040502050405020303" pitchFamily="18" charset="0"/>
              </a:rPr>
              <a:t>190 </a:t>
            </a:r>
            <a:r>
              <a:rPr lang="en-US" sz="1000">
                <a:solidFill>
                  <a:schemeClr val="tx1"/>
                </a:solidFill>
              </a:rPr>
              <a:t>Online participants</a:t>
            </a:r>
          </a:p>
        </p:txBody>
      </p:sp>
      <p:grpSp>
        <p:nvGrpSpPr>
          <p:cNvPr id="51" name="Group 50">
            <a:extLst>
              <a:ext uri="{FF2B5EF4-FFF2-40B4-BE49-F238E27FC236}">
                <a16:creationId xmlns:a16="http://schemas.microsoft.com/office/drawing/2014/main" id="{59B5EC1E-417B-4C4D-E28D-E03A7876E411}"/>
              </a:ext>
            </a:extLst>
          </p:cNvPr>
          <p:cNvGrpSpPr/>
          <p:nvPr/>
        </p:nvGrpSpPr>
        <p:grpSpPr>
          <a:xfrm>
            <a:off x="3847615" y="6272574"/>
            <a:ext cx="415636" cy="415636"/>
            <a:chOff x="-4123367" y="7457110"/>
            <a:chExt cx="457200" cy="457200"/>
          </a:xfrm>
        </p:grpSpPr>
        <p:sp>
          <p:nvSpPr>
            <p:cNvPr id="52" name="Graphic 153">
              <a:extLst>
                <a:ext uri="{FF2B5EF4-FFF2-40B4-BE49-F238E27FC236}">
                  <a16:creationId xmlns:a16="http://schemas.microsoft.com/office/drawing/2014/main" id="{64C9FDE7-3DD2-1571-D1CC-FF49D55FFC52}"/>
                </a:ext>
              </a:extLst>
            </p:cNvPr>
            <p:cNvSpPr>
              <a:spLocks/>
            </p:cNvSpPr>
            <p:nvPr/>
          </p:nvSpPr>
          <p:spPr>
            <a:xfrm>
              <a:off x="-4123367" y="7457110"/>
              <a:ext cx="457200" cy="457200"/>
            </a:xfrm>
            <a:prstGeom prst="ellipse">
              <a:avLst/>
            </a:prstGeom>
            <a:solidFill>
              <a:srgbClr val="2C0A53"/>
            </a:solidFill>
            <a:ln w="15875" cap="flat">
              <a:noFill/>
              <a:prstDash val="solid"/>
              <a:miter/>
            </a:ln>
          </p:spPr>
          <p:txBody>
            <a:bodyPr rtlCol="0" anchor="ctr"/>
            <a:lstStyle/>
            <a:p>
              <a:endParaRPr lang="en-US" sz="800"/>
            </a:p>
          </p:txBody>
        </p:sp>
        <p:pic>
          <p:nvPicPr>
            <p:cNvPr id="54" name="Picture 53">
              <a:extLst>
                <a:ext uri="{FF2B5EF4-FFF2-40B4-BE49-F238E27FC236}">
                  <a16:creationId xmlns:a16="http://schemas.microsoft.com/office/drawing/2014/main" id="{8B23EC78-8FA3-D4F9-DB64-A371415E4D9A}"/>
                </a:ext>
              </a:extLst>
            </p:cNvPr>
            <p:cNvPicPr>
              <a:picLocks noChangeAspect="1"/>
            </p:cNvPicPr>
            <p:nvPr/>
          </p:nvPicPr>
          <p:blipFill>
            <a:blip r:embed="rId8">
              <a:lum bright="70000" contrast="-70000"/>
            </a:blip>
            <a:stretch>
              <a:fillRect/>
            </a:stretch>
          </p:blipFill>
          <p:spPr>
            <a:xfrm>
              <a:off x="-4033776" y="7546701"/>
              <a:ext cx="278018" cy="278018"/>
            </a:xfrm>
            <a:prstGeom prst="rect">
              <a:avLst/>
            </a:prstGeom>
          </p:spPr>
        </p:pic>
      </p:grpSp>
      <p:sp>
        <p:nvSpPr>
          <p:cNvPr id="57" name="TextBox 56">
            <a:extLst>
              <a:ext uri="{FF2B5EF4-FFF2-40B4-BE49-F238E27FC236}">
                <a16:creationId xmlns:a16="http://schemas.microsoft.com/office/drawing/2014/main" id="{0BD761D2-DCA7-917F-E538-C6B9B9EE9648}"/>
              </a:ext>
            </a:extLst>
          </p:cNvPr>
          <p:cNvSpPr txBox="1"/>
          <p:nvPr/>
        </p:nvSpPr>
        <p:spPr>
          <a:xfrm>
            <a:off x="179388" y="9782407"/>
            <a:ext cx="7211335" cy="338554"/>
          </a:xfrm>
          <a:prstGeom prst="rect">
            <a:avLst/>
          </a:prstGeom>
          <a:noFill/>
        </p:spPr>
        <p:txBody>
          <a:bodyPr wrap="square" rtlCol="0" anchor="b">
            <a:spAutoFit/>
          </a:bodyPr>
          <a:lstStyle/>
          <a:p>
            <a:r>
              <a:rPr lang="en-IN" sz="800">
                <a:ea typeface="Verdana" panose="020B0604030504040204" pitchFamily="34" charset="0"/>
              </a:rPr>
              <a:t>MAFLD, metabolic dysfunction-associated fatty liver disease; MASLD, metabolic-dysfunction associated </a:t>
            </a:r>
            <a:r>
              <a:rPr lang="en-IN" sz="800" err="1">
                <a:ea typeface="Verdana" panose="020B0604030504040204" pitchFamily="34" charset="0"/>
              </a:rPr>
              <a:t>steatotic</a:t>
            </a:r>
            <a:r>
              <a:rPr lang="en-IN" sz="800">
                <a:ea typeface="Verdana" panose="020B0604030504040204" pitchFamily="34" charset="0"/>
              </a:rPr>
              <a:t> liver disease; </a:t>
            </a:r>
            <a:r>
              <a:rPr lang="en-GB" sz="800"/>
              <a:t>NAFLD, non-alcoholic fatty liver disease; NIT, non-invasive testing.</a:t>
            </a:r>
          </a:p>
        </p:txBody>
      </p:sp>
    </p:spTree>
    <p:extLst>
      <p:ext uri="{BB962C8B-B14F-4D97-AF65-F5344CB8AC3E}">
        <p14:creationId xmlns:p14="http://schemas.microsoft.com/office/powerpoint/2010/main" val="8750348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Rectangle: Rounded Corners 61">
            <a:extLst>
              <a:ext uri="{FF2B5EF4-FFF2-40B4-BE49-F238E27FC236}">
                <a16:creationId xmlns:a16="http://schemas.microsoft.com/office/drawing/2014/main" id="{9766ACD7-2D35-5980-3A16-05BB2FAB37C2}"/>
              </a:ext>
            </a:extLst>
          </p:cNvPr>
          <p:cNvSpPr>
            <a:spLocks/>
          </p:cNvSpPr>
          <p:nvPr/>
        </p:nvSpPr>
        <p:spPr>
          <a:xfrm>
            <a:off x="3901783" y="5224849"/>
            <a:ext cx="3478900" cy="3348000"/>
          </a:xfrm>
          <a:prstGeom prst="roundRect">
            <a:avLst>
              <a:gd name="adj" fmla="val 1957"/>
            </a:avLst>
          </a:prstGeom>
          <a:solidFill>
            <a:schemeClr val="tx2"/>
          </a:solidFill>
          <a:ln>
            <a:no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FFFFFF"/>
              </a:solidFill>
              <a:effectLst/>
              <a:uLnTx/>
              <a:uFillTx/>
              <a:latin typeface="Verdana"/>
              <a:ea typeface="+mn-ea"/>
              <a:cs typeface="+mn-cs"/>
            </a:endParaRPr>
          </a:p>
        </p:txBody>
      </p:sp>
      <p:sp>
        <p:nvSpPr>
          <p:cNvPr id="61" name="Rectangle: Rounded Corners 60">
            <a:extLst>
              <a:ext uri="{FF2B5EF4-FFF2-40B4-BE49-F238E27FC236}">
                <a16:creationId xmlns:a16="http://schemas.microsoft.com/office/drawing/2014/main" id="{7D30D7DF-4983-5E6C-3C87-DE317361334E}"/>
              </a:ext>
            </a:extLst>
          </p:cNvPr>
          <p:cNvSpPr/>
          <p:nvPr/>
        </p:nvSpPr>
        <p:spPr>
          <a:xfrm>
            <a:off x="181835" y="5224849"/>
            <a:ext cx="3478900" cy="3348000"/>
          </a:xfrm>
          <a:prstGeom prst="roundRect">
            <a:avLst>
              <a:gd name="adj" fmla="val 3277"/>
            </a:avLst>
          </a:prstGeom>
          <a:solidFill>
            <a:schemeClr val="tx2"/>
          </a:solidFill>
          <a:ln>
            <a:no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FFFFFF"/>
              </a:solidFill>
              <a:effectLst/>
              <a:uLnTx/>
              <a:uFillTx/>
              <a:latin typeface="Verdana"/>
              <a:ea typeface="+mn-ea"/>
              <a:cs typeface="+mn-cs"/>
            </a:endParaRPr>
          </a:p>
        </p:txBody>
      </p:sp>
      <p:sp>
        <p:nvSpPr>
          <p:cNvPr id="6" name="Graphic 153">
            <a:extLst>
              <a:ext uri="{FF2B5EF4-FFF2-40B4-BE49-F238E27FC236}">
                <a16:creationId xmlns:a16="http://schemas.microsoft.com/office/drawing/2014/main" id="{C0219817-3E23-08E0-1D39-7BE6A5F75534}"/>
              </a:ext>
            </a:extLst>
          </p:cNvPr>
          <p:cNvSpPr/>
          <p:nvPr/>
        </p:nvSpPr>
        <p:spPr>
          <a:xfrm>
            <a:off x="6356698" y="91441"/>
            <a:ext cx="1023590" cy="1016334"/>
          </a:xfrm>
          <a:custGeom>
            <a:avLst/>
            <a:gdLst>
              <a:gd name="connsiteX0" fmla="*/ 3859823 w 7558868"/>
              <a:gd name="connsiteY0" fmla="*/ 7505306 h 7505305"/>
              <a:gd name="connsiteX1" fmla="*/ 7558869 w 7558868"/>
              <a:gd name="connsiteY1" fmla="*/ 3752608 h 7505305"/>
              <a:gd name="connsiteX2" fmla="*/ 3699046 w 7558868"/>
              <a:gd name="connsiteY2" fmla="*/ 0 h 7505305"/>
              <a:gd name="connsiteX3" fmla="*/ 0 w 7558868"/>
              <a:gd name="connsiteY3" fmla="*/ 3752608 h 7505305"/>
              <a:gd name="connsiteX4" fmla="*/ 3859823 w 7558868"/>
              <a:gd name="connsiteY4" fmla="*/ 7505306 h 75053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58868" h="7505305">
                <a:moveTo>
                  <a:pt x="3859823" y="7505306"/>
                </a:moveTo>
                <a:cubicBezTo>
                  <a:pt x="6057772" y="7505306"/>
                  <a:pt x="7558869" y="6057862"/>
                  <a:pt x="7558869" y="3752608"/>
                </a:cubicBezTo>
                <a:cubicBezTo>
                  <a:pt x="7558869" y="1447355"/>
                  <a:pt x="6057862" y="0"/>
                  <a:pt x="3699046" y="0"/>
                </a:cubicBezTo>
                <a:cubicBezTo>
                  <a:pt x="1340230" y="0"/>
                  <a:pt x="0" y="1393793"/>
                  <a:pt x="0" y="3752608"/>
                </a:cubicBezTo>
                <a:cubicBezTo>
                  <a:pt x="0" y="6111424"/>
                  <a:pt x="1447445" y="7505306"/>
                  <a:pt x="3859823" y="7505306"/>
                </a:cubicBezTo>
                <a:close/>
              </a:path>
            </a:pathLst>
          </a:custGeom>
          <a:blipFill>
            <a:blip r:embed="rId2"/>
            <a:srcRect/>
            <a:stretch>
              <a:fillRect t="-7329" b="-25521"/>
            </a:stretch>
          </a:blipFill>
          <a:ln w="15875" cap="flat">
            <a:solidFill>
              <a:srgbClr val="3D0073"/>
            </a:solidFill>
            <a:prstDash val="solid"/>
            <a:miter/>
          </a:ln>
        </p:spPr>
        <p:txBody>
          <a:bodyPr rtlCol="0" anchor="ctr"/>
          <a:lstStyle/>
          <a:p>
            <a:endParaRPr lang="en-US" sz="800" dirty="0"/>
          </a:p>
        </p:txBody>
      </p:sp>
      <p:sp>
        <p:nvSpPr>
          <p:cNvPr id="309" name="Title 2">
            <a:extLst>
              <a:ext uri="{FF2B5EF4-FFF2-40B4-BE49-F238E27FC236}">
                <a16:creationId xmlns:a16="http://schemas.microsoft.com/office/drawing/2014/main" id="{0260CD46-CA8D-402C-A970-F4C3A4517822}"/>
              </a:ext>
            </a:extLst>
          </p:cNvPr>
          <p:cNvSpPr>
            <a:spLocks noGrp="1"/>
          </p:cNvSpPr>
          <p:nvPr>
            <p:ph type="title"/>
          </p:nvPr>
        </p:nvSpPr>
        <p:spPr>
          <a:xfrm>
            <a:off x="179388" y="181928"/>
            <a:ext cx="5665152" cy="492443"/>
          </a:xfrm>
        </p:spPr>
        <p:txBody>
          <a:bodyPr/>
          <a:lstStyle/>
          <a:p>
            <a:pPr>
              <a:lnSpc>
                <a:spcPct val="100000"/>
              </a:lnSpc>
              <a:spcBef>
                <a:spcPts val="600"/>
              </a:spcBef>
              <a:spcAft>
                <a:spcPts val="600"/>
              </a:spcAft>
            </a:pPr>
            <a:r>
              <a:rPr lang="en-IN" sz="1600" dirty="0"/>
              <a:t>MAFLD in Focus: Unveiling Insights from China's RELIEF Study; Insight from APASL 2024</a:t>
            </a:r>
            <a:endParaRPr lang="en-US" sz="1600" b="0" dirty="0"/>
          </a:p>
        </p:txBody>
      </p:sp>
      <p:sp>
        <p:nvSpPr>
          <p:cNvPr id="2" name="Title 2">
            <a:extLst>
              <a:ext uri="{FF2B5EF4-FFF2-40B4-BE49-F238E27FC236}">
                <a16:creationId xmlns:a16="http://schemas.microsoft.com/office/drawing/2014/main" id="{65679445-8D68-9BF4-F433-874EF39DE1C8}"/>
              </a:ext>
            </a:extLst>
          </p:cNvPr>
          <p:cNvSpPr txBox="1">
            <a:spLocks/>
          </p:cNvSpPr>
          <p:nvPr/>
        </p:nvSpPr>
        <p:spPr>
          <a:xfrm>
            <a:off x="179388" y="705209"/>
            <a:ext cx="5820359" cy="369332"/>
          </a:xfrm>
          <a:prstGeom prst="rect">
            <a:avLst/>
          </a:prstGeom>
        </p:spPr>
        <p:txBody>
          <a:bodyPr vert="horz" wrap="square" lIns="0" tIns="0" rIns="0" bIns="0" rtlCol="0" anchor="t">
            <a:spAutoFit/>
          </a:bodyPr>
          <a:lstStyle>
            <a:lvl1pPr algn="l" defTabSz="566951" rtl="0" eaLnBrk="1" latinLnBrk="0" hangingPunct="1">
              <a:lnSpc>
                <a:spcPct val="90000"/>
              </a:lnSpc>
              <a:spcBef>
                <a:spcPct val="0"/>
              </a:spcBef>
              <a:buNone/>
              <a:defRPr lang="fr-FR" sz="1800" b="1"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a:lnSpc>
                <a:spcPct val="100000"/>
              </a:lnSpc>
              <a:spcBef>
                <a:spcPts val="600"/>
              </a:spcBef>
              <a:spcAft>
                <a:spcPts val="600"/>
              </a:spcAft>
            </a:pPr>
            <a:r>
              <a:rPr lang="en-US" sz="1200" b="0" dirty="0"/>
              <a:t>Professor Lai Wei</a:t>
            </a:r>
            <a:br>
              <a:rPr lang="en-US" sz="1200" b="0" dirty="0"/>
            </a:br>
            <a:r>
              <a:rPr lang="en-US" sz="1200" b="0" dirty="0"/>
              <a:t>Beijing Tsinghua </a:t>
            </a:r>
            <a:r>
              <a:rPr lang="en-US" sz="1200" b="0" dirty="0" err="1"/>
              <a:t>Changgung</a:t>
            </a:r>
            <a:r>
              <a:rPr lang="en-US" sz="1200" b="0" dirty="0"/>
              <a:t> Hospital, Tsinghua University, Beijing, China</a:t>
            </a:r>
          </a:p>
        </p:txBody>
      </p:sp>
      <p:sp>
        <p:nvSpPr>
          <p:cNvPr id="60" name="TextBox 59">
            <a:extLst>
              <a:ext uri="{FF2B5EF4-FFF2-40B4-BE49-F238E27FC236}">
                <a16:creationId xmlns:a16="http://schemas.microsoft.com/office/drawing/2014/main" id="{A64D0583-63B0-02E7-41D7-6C8525514B5D}"/>
              </a:ext>
            </a:extLst>
          </p:cNvPr>
          <p:cNvSpPr txBox="1"/>
          <p:nvPr/>
        </p:nvSpPr>
        <p:spPr>
          <a:xfrm>
            <a:off x="179388" y="1318316"/>
            <a:ext cx="7200900" cy="356400"/>
          </a:xfrm>
          <a:prstGeom prst="roundRect">
            <a:avLst/>
          </a:prstGeom>
          <a:solidFill>
            <a:schemeClr val="accent2"/>
          </a:solidFill>
          <a:ln>
            <a:noFill/>
          </a:ln>
        </p:spPr>
        <p:style>
          <a:lnRef idx="2">
            <a:schemeClr val="accent2"/>
          </a:lnRef>
          <a:fillRef idx="1">
            <a:schemeClr val="lt1"/>
          </a:fillRef>
          <a:effectRef idx="0">
            <a:schemeClr val="accent2"/>
          </a:effectRef>
          <a:fontRef idx="minor">
            <a:schemeClr val="dk1"/>
          </a:fontRef>
        </p:style>
        <p:txBody>
          <a:bodyPr wrap="square" anchor="ctr">
            <a:noAutofit/>
          </a:bodyPr>
          <a:lstStyle>
            <a:defPPr>
              <a:defRPr lang="en-US"/>
            </a:defPPr>
            <a:lvl1pPr>
              <a:defRPr sz="1000">
                <a:solidFill>
                  <a:srgbClr val="A63D16"/>
                </a:solidFill>
                <a:latin typeface="Verdana" panose="020B0604030504040204" pitchFamily="34" charset="0"/>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1600" b="1" i="1" u="none" strike="noStrike" kern="1200" cap="none" spc="0" normalizeH="0" baseline="0" noProof="0" dirty="0">
                <a:ln>
                  <a:noFill/>
                </a:ln>
                <a:solidFill>
                  <a:schemeClr val="bg1"/>
                </a:solidFill>
                <a:effectLst/>
                <a:uLnTx/>
                <a:uFillTx/>
                <a:latin typeface="Georgia" panose="02040502050405020303" pitchFamily="18" charset="0"/>
              </a:rPr>
              <a:t>MAFLD treatment recommendations: Chinese guidelines</a:t>
            </a:r>
            <a:r>
              <a:rPr kumimoji="0" lang="en-IN" sz="1600" b="1" i="1" u="none" strike="noStrike" kern="1200" cap="none" spc="0" normalizeH="0" baseline="30000" noProof="0" dirty="0">
                <a:ln>
                  <a:noFill/>
                </a:ln>
                <a:solidFill>
                  <a:schemeClr val="bg1"/>
                </a:solidFill>
                <a:effectLst/>
                <a:uLnTx/>
                <a:uFillTx/>
                <a:latin typeface="Georgia" panose="02040502050405020303" pitchFamily="18" charset="0"/>
              </a:rPr>
              <a:t>1</a:t>
            </a:r>
          </a:p>
        </p:txBody>
      </p:sp>
      <p:sp>
        <p:nvSpPr>
          <p:cNvPr id="113" name="Rectangle: Rounded Corners 112">
            <a:extLst>
              <a:ext uri="{FF2B5EF4-FFF2-40B4-BE49-F238E27FC236}">
                <a16:creationId xmlns:a16="http://schemas.microsoft.com/office/drawing/2014/main" id="{F16E0428-9101-4B18-36B5-8AF9040E63AB}"/>
              </a:ext>
            </a:extLst>
          </p:cNvPr>
          <p:cNvSpPr/>
          <p:nvPr/>
        </p:nvSpPr>
        <p:spPr>
          <a:xfrm>
            <a:off x="181066" y="8691273"/>
            <a:ext cx="7199222" cy="1368704"/>
          </a:xfrm>
          <a:prstGeom prst="roundRect">
            <a:avLst>
              <a:gd name="adj" fmla="val 602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114" name="Rectangle: Rounded Corners 113">
            <a:extLst>
              <a:ext uri="{FF2B5EF4-FFF2-40B4-BE49-F238E27FC236}">
                <a16:creationId xmlns:a16="http://schemas.microsoft.com/office/drawing/2014/main" id="{BD3C3E61-F2E0-464E-230D-2674A3ED4211}"/>
              </a:ext>
            </a:extLst>
          </p:cNvPr>
          <p:cNvSpPr/>
          <p:nvPr/>
        </p:nvSpPr>
        <p:spPr>
          <a:xfrm>
            <a:off x="1257301" y="8869163"/>
            <a:ext cx="6021324" cy="1012925"/>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171450" indent="-171450">
              <a:spcAft>
                <a:spcPts val="1200"/>
              </a:spcAft>
              <a:buFont typeface="Arial" panose="020B0604020202020204" pitchFamily="34" charset="0"/>
              <a:buChar char="•"/>
            </a:pPr>
            <a:r>
              <a:rPr kumimoji="0" lang="en-US" sz="1400" i="0" u="none" strike="noStrike" kern="1200" cap="none" spc="0" normalizeH="0" baseline="0" noProof="0" dirty="0">
                <a:ln>
                  <a:noFill/>
                </a:ln>
                <a:solidFill>
                  <a:schemeClr val="bg1"/>
                </a:solidFill>
                <a:effectLst/>
                <a:uLnTx/>
                <a:uFillTx/>
                <a:ea typeface="+mj-ea"/>
                <a:cs typeface="+mj-cs"/>
              </a:rPr>
              <a:t>Early intervention with EPL delays liver fibrosis/cirrhosis progression; </a:t>
            </a:r>
            <a:r>
              <a:rPr lang="en-US" sz="1400" dirty="0"/>
              <a:t>reduces fibrosis improving liver function</a:t>
            </a:r>
          </a:p>
          <a:p>
            <a:pPr marL="171450" indent="-171450">
              <a:spcAft>
                <a:spcPts val="1200"/>
              </a:spcAft>
              <a:buFont typeface="Arial" panose="020B0604020202020204" pitchFamily="34" charset="0"/>
              <a:buChar char="•"/>
            </a:pPr>
            <a:r>
              <a:rPr kumimoji="0" lang="en-US" sz="1400" i="0" u="none" strike="noStrike" kern="1200" cap="none" spc="0" normalizeH="0" baseline="0" noProof="0" dirty="0">
                <a:ln>
                  <a:noFill/>
                </a:ln>
                <a:solidFill>
                  <a:schemeClr val="bg1"/>
                </a:solidFill>
                <a:effectLst/>
                <a:uLnTx/>
                <a:uFillTx/>
                <a:ea typeface="+mj-ea"/>
                <a:cs typeface="+mj-cs"/>
              </a:rPr>
              <a:t>EPL therapy is suitable for MAFLD patients with high AST/ALT, significant fibrosis, particularly with T2DM or CV risk factors</a:t>
            </a:r>
            <a:endParaRPr kumimoji="0" lang="en-IN" sz="1400" i="0" u="none" strike="noStrike" kern="1200" cap="none" spc="0" normalizeH="0" baseline="0" noProof="0" dirty="0">
              <a:ln>
                <a:noFill/>
              </a:ln>
              <a:solidFill>
                <a:schemeClr val="bg1"/>
              </a:solidFill>
              <a:effectLst/>
              <a:uLnTx/>
              <a:uFillTx/>
              <a:ea typeface="+mj-ea"/>
              <a:cs typeface="+mj-cs"/>
            </a:endParaRPr>
          </a:p>
        </p:txBody>
      </p:sp>
      <p:sp>
        <p:nvSpPr>
          <p:cNvPr id="117" name="Graphic 153">
            <a:extLst>
              <a:ext uri="{FF2B5EF4-FFF2-40B4-BE49-F238E27FC236}">
                <a16:creationId xmlns:a16="http://schemas.microsoft.com/office/drawing/2014/main" id="{75C765F4-96B0-310E-45EF-72AC530358EB}"/>
              </a:ext>
            </a:extLst>
          </p:cNvPr>
          <p:cNvSpPr/>
          <p:nvPr/>
        </p:nvSpPr>
        <p:spPr>
          <a:xfrm>
            <a:off x="277045" y="8945772"/>
            <a:ext cx="859536" cy="859707"/>
          </a:xfrm>
          <a:prstGeom prst="ellipse">
            <a:avLst/>
          </a:prstGeom>
          <a:solidFill>
            <a:schemeClr val="tx2"/>
          </a:solidFill>
          <a:ln w="15875" cap="flat">
            <a:noFill/>
            <a:prstDash val="solid"/>
            <a:miter/>
          </a:ln>
        </p:spPr>
        <p:txBody>
          <a:bodyPr rtlCol="0" anchor="ctr"/>
          <a:lstStyle/>
          <a:p>
            <a:endParaRPr lang="en-US" sz="1050" dirty="0"/>
          </a:p>
        </p:txBody>
      </p:sp>
      <p:pic>
        <p:nvPicPr>
          <p:cNvPr id="13" name="Graphic 12">
            <a:extLst>
              <a:ext uri="{FF2B5EF4-FFF2-40B4-BE49-F238E27FC236}">
                <a16:creationId xmlns:a16="http://schemas.microsoft.com/office/drawing/2014/main" id="{15F5FEEE-75F4-42A1-4C4F-AF250116406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07265" y="9076078"/>
            <a:ext cx="599095" cy="599095"/>
          </a:xfrm>
          <a:prstGeom prst="rect">
            <a:avLst/>
          </a:prstGeom>
        </p:spPr>
      </p:pic>
      <p:grpSp>
        <p:nvGrpSpPr>
          <p:cNvPr id="9" name="Group 8">
            <a:extLst>
              <a:ext uri="{FF2B5EF4-FFF2-40B4-BE49-F238E27FC236}">
                <a16:creationId xmlns:a16="http://schemas.microsoft.com/office/drawing/2014/main" id="{79A8F33F-0224-6C11-F469-281E15E565E1}"/>
              </a:ext>
            </a:extLst>
          </p:cNvPr>
          <p:cNvGrpSpPr/>
          <p:nvPr/>
        </p:nvGrpSpPr>
        <p:grpSpPr>
          <a:xfrm>
            <a:off x="181835" y="5153729"/>
            <a:ext cx="7198848" cy="3263691"/>
            <a:chOff x="181835" y="5003169"/>
            <a:chExt cx="7198848" cy="3263691"/>
          </a:xfrm>
        </p:grpSpPr>
        <p:sp>
          <p:nvSpPr>
            <p:cNvPr id="15" name="Rectangle: Top Corners Rounded 14">
              <a:extLst>
                <a:ext uri="{FF2B5EF4-FFF2-40B4-BE49-F238E27FC236}">
                  <a16:creationId xmlns:a16="http://schemas.microsoft.com/office/drawing/2014/main" id="{F4E45752-54C6-5744-3528-4A8B1341562B}"/>
                </a:ext>
              </a:extLst>
            </p:cNvPr>
            <p:cNvSpPr>
              <a:spLocks/>
            </p:cNvSpPr>
            <p:nvPr/>
          </p:nvSpPr>
          <p:spPr>
            <a:xfrm>
              <a:off x="3901783" y="5003169"/>
              <a:ext cx="3478900" cy="385695"/>
            </a:xfrm>
            <a:prstGeom prst="round2SameRect">
              <a:avLst>
                <a:gd name="adj1" fmla="val 29639"/>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4" name="Rectangle: Top Corners Rounded 13">
              <a:extLst>
                <a:ext uri="{FF2B5EF4-FFF2-40B4-BE49-F238E27FC236}">
                  <a16:creationId xmlns:a16="http://schemas.microsoft.com/office/drawing/2014/main" id="{E816794E-3112-EA67-ED0A-75E77E57C069}"/>
                </a:ext>
              </a:extLst>
            </p:cNvPr>
            <p:cNvSpPr>
              <a:spLocks/>
            </p:cNvSpPr>
            <p:nvPr/>
          </p:nvSpPr>
          <p:spPr>
            <a:xfrm>
              <a:off x="181835" y="5003169"/>
              <a:ext cx="3478900" cy="385695"/>
            </a:xfrm>
            <a:prstGeom prst="round2SameRect">
              <a:avLst>
                <a:gd name="adj1" fmla="val 29639"/>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TextBox 63">
              <a:extLst>
                <a:ext uri="{FF2B5EF4-FFF2-40B4-BE49-F238E27FC236}">
                  <a16:creationId xmlns:a16="http://schemas.microsoft.com/office/drawing/2014/main" id="{1D8CDE3D-34E7-D90E-1CC8-6E8283CD0171}"/>
                </a:ext>
              </a:extLst>
            </p:cNvPr>
            <p:cNvSpPr txBox="1">
              <a:spLocks/>
            </p:cNvSpPr>
            <p:nvPr/>
          </p:nvSpPr>
          <p:spPr>
            <a:xfrm>
              <a:off x="4631750" y="5596562"/>
              <a:ext cx="2544176" cy="553998"/>
            </a:xfrm>
            <a:prstGeom prst="rect">
              <a:avLst/>
            </a:prstGeom>
            <a:noFill/>
          </p:spPr>
          <p:txBody>
            <a:bodyPr wrap="square" lIns="0" tIns="0" rIns="0" bIns="0">
              <a:spAutoFit/>
            </a:bodyPr>
            <a:lstStyle/>
            <a:p>
              <a:pPr marR="0" lvl="0" defTabSz="457200" rtl="0" eaLnBrk="1" fontAlgn="auto" latinLnBrk="0" hangingPunct="1">
                <a:lnSpc>
                  <a:spcPct val="100000"/>
                </a:lnSpc>
                <a:spcBef>
                  <a:spcPts val="1200"/>
                </a:spcBef>
                <a:spcAft>
                  <a:spcPts val="1200"/>
                </a:spcAft>
                <a:buClr>
                  <a:srgbClr val="00B050"/>
                </a:buClr>
                <a:buSzPct val="150000"/>
                <a:tabLst/>
                <a:defRPr/>
              </a:pPr>
              <a:r>
                <a:rPr kumimoji="0" lang="en-US" sz="1200" b="1" i="0" u="none" strike="noStrike" kern="1200" cap="none" spc="0" normalizeH="0" baseline="0" noProof="0" dirty="0">
                  <a:ln>
                    <a:noFill/>
                  </a:ln>
                  <a:solidFill>
                    <a:srgbClr val="000000"/>
                  </a:solidFill>
                  <a:effectLst/>
                  <a:uLnTx/>
                  <a:uFillTx/>
                  <a:latin typeface="Verdana"/>
                  <a:ea typeface="+mn-ea"/>
                  <a:cs typeface="+mn-cs"/>
                </a:rPr>
                <a:t>Primary: </a:t>
              </a:r>
              <a:r>
                <a:rPr kumimoji="0" lang="en-US" sz="1200" i="0" u="none" strike="noStrike" kern="1200" cap="none" spc="0" normalizeH="0" baseline="0" noProof="0" dirty="0">
                  <a:ln>
                    <a:noFill/>
                  </a:ln>
                  <a:solidFill>
                    <a:srgbClr val="000000"/>
                  </a:solidFill>
                  <a:effectLst/>
                  <a:uLnTx/>
                  <a:uFillTx/>
                  <a:latin typeface="Verdana"/>
                  <a:ea typeface="+mn-ea"/>
                  <a:cs typeface="+mn-cs"/>
                </a:rPr>
                <a:t>Beneficial effect of EPL in reducing liver </a:t>
              </a:r>
              <a:r>
                <a:rPr kumimoji="0" lang="en-US" sz="1200" b="0" i="0" u="none" strike="noStrike" kern="1200" cap="none" spc="0" normalizeH="0" baseline="0" noProof="0" dirty="0">
                  <a:ln>
                    <a:noFill/>
                  </a:ln>
                  <a:solidFill>
                    <a:srgbClr val="000000"/>
                  </a:solidFill>
                  <a:effectLst/>
                  <a:uLnTx/>
                  <a:uFillTx/>
                  <a:latin typeface="Verdana"/>
                  <a:ea typeface="+mn-ea"/>
                  <a:cs typeface="+mn-cs"/>
                </a:rPr>
                <a:t>fibrosis (FIB-4) at W24</a:t>
              </a:r>
              <a:endParaRPr kumimoji="0" lang="en-IN" sz="1200" b="1" i="0" u="none" strike="noStrike" kern="1200" cap="none" spc="0" normalizeH="0" baseline="0" noProof="0" dirty="0">
                <a:ln>
                  <a:noFill/>
                </a:ln>
                <a:solidFill>
                  <a:srgbClr val="000000"/>
                </a:solidFill>
                <a:effectLst/>
                <a:uLnTx/>
                <a:uFillTx/>
                <a:latin typeface="Verdana"/>
                <a:ea typeface="+mn-ea"/>
                <a:cs typeface="+mn-cs"/>
              </a:endParaRPr>
            </a:p>
          </p:txBody>
        </p:sp>
        <p:sp>
          <p:nvSpPr>
            <p:cNvPr id="66" name="TextBox 65">
              <a:extLst>
                <a:ext uri="{FF2B5EF4-FFF2-40B4-BE49-F238E27FC236}">
                  <a16:creationId xmlns:a16="http://schemas.microsoft.com/office/drawing/2014/main" id="{9FB0F91A-E518-6873-D28C-4566BF7A09F5}"/>
                </a:ext>
              </a:extLst>
            </p:cNvPr>
            <p:cNvSpPr txBox="1"/>
            <p:nvPr/>
          </p:nvSpPr>
          <p:spPr>
            <a:xfrm>
              <a:off x="3951449" y="5026740"/>
              <a:ext cx="3379569" cy="338554"/>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1600" b="1" i="1" u="none" strike="noStrike" kern="1200" cap="none" spc="0" normalizeH="0" baseline="0" noProof="0" dirty="0">
                  <a:ln>
                    <a:noFill/>
                  </a:ln>
                  <a:solidFill>
                    <a:schemeClr val="bg1"/>
                  </a:solidFill>
                  <a:effectLst/>
                  <a:uLnTx/>
                  <a:uFillTx/>
                  <a:latin typeface="Georgia" panose="02040502050405020303" pitchFamily="18" charset="0"/>
                </a:rPr>
                <a:t> Study outcomes</a:t>
              </a:r>
            </a:p>
          </p:txBody>
        </p:sp>
        <p:sp>
          <p:nvSpPr>
            <p:cNvPr id="81" name="Rectangle: Rounded Corners 80">
              <a:extLst>
                <a:ext uri="{FF2B5EF4-FFF2-40B4-BE49-F238E27FC236}">
                  <a16:creationId xmlns:a16="http://schemas.microsoft.com/office/drawing/2014/main" id="{DEC493E9-CB10-0C50-E34E-8E7915CE68AF}"/>
                </a:ext>
              </a:extLst>
            </p:cNvPr>
            <p:cNvSpPr/>
            <p:nvPr/>
          </p:nvSpPr>
          <p:spPr>
            <a:xfrm>
              <a:off x="277045" y="6991331"/>
              <a:ext cx="541185" cy="544633"/>
            </a:xfrm>
            <a:prstGeom prst="roundRect">
              <a:avLst>
                <a:gd name="adj" fmla="val 50000"/>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FFFFFF"/>
                </a:solidFill>
                <a:effectLst/>
                <a:uLnTx/>
                <a:uFillTx/>
                <a:latin typeface="Verdana"/>
                <a:ea typeface="+mn-ea"/>
                <a:cs typeface="+mn-cs"/>
              </a:endParaRPr>
            </a:p>
          </p:txBody>
        </p:sp>
        <p:sp>
          <p:nvSpPr>
            <p:cNvPr id="106" name="Content Placeholder 2">
              <a:extLst>
                <a:ext uri="{FF2B5EF4-FFF2-40B4-BE49-F238E27FC236}">
                  <a16:creationId xmlns:a16="http://schemas.microsoft.com/office/drawing/2014/main" id="{97A06CC2-0112-7447-D962-AEE4A3F31C35}"/>
                </a:ext>
              </a:extLst>
            </p:cNvPr>
            <p:cNvSpPr txBox="1">
              <a:spLocks/>
            </p:cNvSpPr>
            <p:nvPr/>
          </p:nvSpPr>
          <p:spPr>
            <a:xfrm>
              <a:off x="899981" y="7062984"/>
              <a:ext cx="2652432" cy="401326"/>
            </a:xfrm>
            <a:prstGeom prst="rect">
              <a:avLst/>
            </a:prstGeom>
          </p:spPr>
          <p:txBody>
            <a:bodyPr vert="horz" lIns="0" tIns="0" rIns="0" bIns="0" numCol="1" spcCol="182880" rtlCol="0" anchor="ctr">
              <a:noAutofit/>
            </a:bodyPr>
            <a:lstStyle>
              <a:lvl1pPr marL="228600" indent="-228600" algn="l" defTabSz="914400" rtl="0" eaLnBrk="1" latinLnBrk="0" hangingPunct="1">
                <a:spcBef>
                  <a:spcPts val="1200"/>
                </a:spcBef>
                <a:buClrTx/>
                <a:buSzPct val="120000"/>
                <a:buFont typeface="Arial" pitchFamily="34" charset="0"/>
                <a:buChar char="•"/>
                <a:tabLst>
                  <a:tab pos="3998913" algn="r"/>
                  <a:tab pos="8229600" algn="r"/>
                </a:tabLst>
                <a:defRPr sz="2400" kern="1200">
                  <a:solidFill>
                    <a:schemeClr val="tx1"/>
                  </a:solidFill>
                  <a:latin typeface="+mn-lt"/>
                  <a:ea typeface="+mn-ea"/>
                  <a:cs typeface="+mn-cs"/>
                </a:defRPr>
              </a:lvl1pPr>
              <a:lvl2pPr marL="457200" indent="-228600" algn="l" defTabSz="914400" rtl="0" eaLnBrk="1" latinLnBrk="0" hangingPunct="1">
                <a:spcBef>
                  <a:spcPts val="600"/>
                </a:spcBef>
                <a:buClrTx/>
                <a:buSzPct val="100000"/>
                <a:buFont typeface="Arial" pitchFamily="34" charset="0"/>
                <a:buChar char="–"/>
                <a:defRPr sz="1800" kern="1200">
                  <a:solidFill>
                    <a:schemeClr val="tx1"/>
                  </a:solidFill>
                  <a:latin typeface="+mn-lt"/>
                  <a:ea typeface="+mn-ea"/>
                  <a:cs typeface="+mn-cs"/>
                </a:defRPr>
              </a:lvl2pPr>
              <a:lvl3pPr marL="685800" indent="-228600" algn="l" defTabSz="914400" rtl="0" eaLnBrk="1" latinLnBrk="0" hangingPunct="1">
                <a:spcBef>
                  <a:spcPts val="600"/>
                </a:spcBef>
                <a:buClrTx/>
                <a:buSzPct val="100000"/>
                <a:buFont typeface="Arial" pitchFamily="34" charset="0"/>
                <a:buChar char="–"/>
                <a:defRPr sz="1600" kern="1200">
                  <a:solidFill>
                    <a:schemeClr val="tx1"/>
                  </a:solidFill>
                  <a:latin typeface="+mn-lt"/>
                  <a:ea typeface="+mn-ea"/>
                  <a:cs typeface="+mn-cs"/>
                </a:defRPr>
              </a:lvl3pPr>
              <a:lvl4pPr marL="914400" indent="-228600" algn="l" defTabSz="914400" rtl="0" eaLnBrk="1" latinLnBrk="0" hangingPunct="1">
                <a:spcBef>
                  <a:spcPts val="600"/>
                </a:spcBef>
                <a:buClrTx/>
                <a:buSzPct val="100000"/>
                <a:buFont typeface="Arial" pitchFamily="34" charset="0"/>
                <a:buChar char="–"/>
                <a:defRPr sz="1600" kern="1200">
                  <a:solidFill>
                    <a:schemeClr val="tx1"/>
                  </a:solidFill>
                  <a:latin typeface="+mn-lt"/>
                  <a:ea typeface="+mn-ea"/>
                  <a:cs typeface="+mn-cs"/>
                </a:defRPr>
              </a:lvl4pPr>
              <a:lvl5pPr marL="1143000" indent="-228600" algn="l" defTabSz="914400" rtl="0" eaLnBrk="1" latinLnBrk="0" hangingPunct="1">
                <a:spcBef>
                  <a:spcPts val="600"/>
                </a:spcBef>
                <a:buClrTx/>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kumimoji="0" lang="en-US" sz="1200" b="0" i="0" u="none" strike="noStrike" kern="1200" cap="none" spc="0" normalizeH="0" baseline="0" noProof="0" dirty="0">
                  <a:ln>
                    <a:noFill/>
                  </a:ln>
                  <a:solidFill>
                    <a:srgbClr val="000000"/>
                  </a:solidFill>
                  <a:effectLst/>
                  <a:uLnTx/>
                  <a:uFillTx/>
                  <a:latin typeface="Verdana"/>
                  <a:ea typeface="+mn-ea"/>
                  <a:cs typeface="+mn-cs"/>
                </a:rPr>
                <a:t>Patients with MAFLD </a:t>
              </a:r>
              <a:br>
                <a:rPr kumimoji="0" lang="en-US" sz="1200" b="0" i="0" u="none" strike="noStrike" kern="1200" cap="none" spc="0" normalizeH="0" baseline="0" noProof="0" dirty="0">
                  <a:ln>
                    <a:noFill/>
                  </a:ln>
                  <a:solidFill>
                    <a:srgbClr val="000000"/>
                  </a:solidFill>
                  <a:effectLst/>
                  <a:uLnTx/>
                  <a:uFillTx/>
                  <a:latin typeface="Verdana"/>
                  <a:ea typeface="+mn-ea"/>
                  <a:cs typeface="+mn-cs"/>
                </a:rPr>
              </a:br>
              <a:r>
                <a:rPr kumimoji="0" lang="en-US" sz="1200" b="0" i="0" u="none" strike="noStrike" kern="1200" cap="none" spc="0" normalizeH="0" baseline="0" noProof="0" dirty="0">
                  <a:ln>
                    <a:noFill/>
                  </a:ln>
                  <a:solidFill>
                    <a:srgbClr val="000000"/>
                  </a:solidFill>
                  <a:effectLst/>
                  <a:uLnTx/>
                  <a:uFillTx/>
                  <a:latin typeface="Verdana"/>
                  <a:ea typeface="+mn-ea"/>
                  <a:cs typeface="+mn-cs"/>
                </a:rPr>
                <a:t>(RELIEF DATA) </a:t>
              </a:r>
            </a:p>
          </p:txBody>
        </p:sp>
        <p:sp>
          <p:nvSpPr>
            <p:cNvPr id="107" name="Rectangle: Rounded Corners 106">
              <a:extLst>
                <a:ext uri="{FF2B5EF4-FFF2-40B4-BE49-F238E27FC236}">
                  <a16:creationId xmlns:a16="http://schemas.microsoft.com/office/drawing/2014/main" id="{947E78B4-99F9-E8B3-436A-A854D41F6323}"/>
                </a:ext>
              </a:extLst>
            </p:cNvPr>
            <p:cNvSpPr/>
            <p:nvPr/>
          </p:nvSpPr>
          <p:spPr>
            <a:xfrm>
              <a:off x="277045" y="6260436"/>
              <a:ext cx="541185" cy="544633"/>
            </a:xfrm>
            <a:prstGeom prst="roundRect">
              <a:avLst>
                <a:gd name="adj" fmla="val 50000"/>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FFFFFF"/>
                </a:solidFill>
                <a:effectLst/>
                <a:uLnTx/>
                <a:uFillTx/>
                <a:latin typeface="Verdana"/>
                <a:ea typeface="+mn-ea"/>
                <a:cs typeface="+mn-cs"/>
              </a:endParaRPr>
            </a:p>
          </p:txBody>
        </p:sp>
        <p:sp>
          <p:nvSpPr>
            <p:cNvPr id="108" name="Content Placeholder 2">
              <a:extLst>
                <a:ext uri="{FF2B5EF4-FFF2-40B4-BE49-F238E27FC236}">
                  <a16:creationId xmlns:a16="http://schemas.microsoft.com/office/drawing/2014/main" id="{5E8595E4-F0A2-EB19-F068-1029208BCBFD}"/>
                </a:ext>
              </a:extLst>
            </p:cNvPr>
            <p:cNvSpPr txBox="1">
              <a:spLocks/>
            </p:cNvSpPr>
            <p:nvPr/>
          </p:nvSpPr>
          <p:spPr>
            <a:xfrm>
              <a:off x="899981" y="6414825"/>
              <a:ext cx="2652432" cy="235855"/>
            </a:xfrm>
            <a:prstGeom prst="rect">
              <a:avLst/>
            </a:prstGeom>
          </p:spPr>
          <p:txBody>
            <a:bodyPr vert="horz" lIns="0" tIns="0" rIns="0" bIns="0" numCol="1" spcCol="182880" rtlCol="0" anchor="ctr">
              <a:noAutofit/>
            </a:bodyPr>
            <a:lstStyle>
              <a:lvl1pPr marL="228600" indent="-228600" algn="l" defTabSz="914400" rtl="0" eaLnBrk="1" latinLnBrk="0" hangingPunct="1">
                <a:spcBef>
                  <a:spcPts val="1200"/>
                </a:spcBef>
                <a:buClrTx/>
                <a:buSzPct val="120000"/>
                <a:buFont typeface="Arial" pitchFamily="34" charset="0"/>
                <a:buChar char="•"/>
                <a:tabLst>
                  <a:tab pos="3998913" algn="r"/>
                  <a:tab pos="8229600" algn="r"/>
                </a:tabLst>
                <a:defRPr sz="2400" kern="1200">
                  <a:solidFill>
                    <a:schemeClr val="tx1"/>
                  </a:solidFill>
                  <a:latin typeface="+mn-lt"/>
                  <a:ea typeface="+mn-ea"/>
                  <a:cs typeface="+mn-cs"/>
                </a:defRPr>
              </a:lvl1pPr>
              <a:lvl2pPr marL="457200" indent="-228600" algn="l" defTabSz="914400" rtl="0" eaLnBrk="1" latinLnBrk="0" hangingPunct="1">
                <a:spcBef>
                  <a:spcPts val="600"/>
                </a:spcBef>
                <a:buClrTx/>
                <a:buSzPct val="100000"/>
                <a:buFont typeface="Arial" pitchFamily="34" charset="0"/>
                <a:buChar char="–"/>
                <a:defRPr sz="1800" kern="1200">
                  <a:solidFill>
                    <a:schemeClr val="tx1"/>
                  </a:solidFill>
                  <a:latin typeface="+mn-lt"/>
                  <a:ea typeface="+mn-ea"/>
                  <a:cs typeface="+mn-cs"/>
                </a:defRPr>
              </a:lvl2pPr>
              <a:lvl3pPr marL="685800" indent="-228600" algn="l" defTabSz="914400" rtl="0" eaLnBrk="1" latinLnBrk="0" hangingPunct="1">
                <a:spcBef>
                  <a:spcPts val="600"/>
                </a:spcBef>
                <a:buClrTx/>
                <a:buSzPct val="100000"/>
                <a:buFont typeface="Arial" pitchFamily="34" charset="0"/>
                <a:buChar char="–"/>
                <a:defRPr sz="1600" kern="1200">
                  <a:solidFill>
                    <a:schemeClr val="tx1"/>
                  </a:solidFill>
                  <a:latin typeface="+mn-lt"/>
                  <a:ea typeface="+mn-ea"/>
                  <a:cs typeface="+mn-cs"/>
                </a:defRPr>
              </a:lvl3pPr>
              <a:lvl4pPr marL="914400" indent="-228600" algn="l" defTabSz="914400" rtl="0" eaLnBrk="1" latinLnBrk="0" hangingPunct="1">
                <a:spcBef>
                  <a:spcPts val="600"/>
                </a:spcBef>
                <a:buClrTx/>
                <a:buSzPct val="100000"/>
                <a:buFont typeface="Arial" pitchFamily="34" charset="0"/>
                <a:buChar char="–"/>
                <a:defRPr sz="1600" kern="1200">
                  <a:solidFill>
                    <a:schemeClr val="tx1"/>
                  </a:solidFill>
                  <a:latin typeface="+mn-lt"/>
                  <a:ea typeface="+mn-ea"/>
                  <a:cs typeface="+mn-cs"/>
                </a:defRPr>
              </a:lvl4pPr>
              <a:lvl5pPr marL="1143000" indent="-228600" algn="l" defTabSz="914400" rtl="0" eaLnBrk="1" latinLnBrk="0" hangingPunct="1">
                <a:spcBef>
                  <a:spcPts val="600"/>
                </a:spcBef>
                <a:buClrTx/>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kumimoji="0" lang="en-US" sz="1200" b="0" i="0" u="none" strike="noStrike" kern="1200" cap="none" spc="0" normalizeH="0" baseline="0" noProof="0" dirty="0">
                  <a:ln>
                    <a:noFill/>
                  </a:ln>
                  <a:solidFill>
                    <a:srgbClr val="000000"/>
                  </a:solidFill>
                  <a:effectLst/>
                  <a:uLnTx/>
                  <a:uFillTx/>
                  <a:latin typeface="Verdana"/>
                  <a:ea typeface="+mn-ea"/>
                  <a:cs typeface="+mn-cs"/>
                </a:rPr>
                <a:t>1 Jan 2020 </a:t>
              </a:r>
              <a:r>
                <a:rPr kumimoji="0" lang="en-US" sz="1200" b="0" i="0" u="none" strike="noStrike" kern="1200" cap="none" spc="0" normalizeH="0" baseline="0" noProof="0" dirty="0">
                  <a:ln>
                    <a:noFill/>
                  </a:ln>
                  <a:solidFill>
                    <a:srgbClr val="000000"/>
                  </a:solidFill>
                  <a:effectLst/>
                  <a:uLnTx/>
                  <a:uFillTx/>
                  <a:latin typeface="+mj-lt"/>
                </a:rPr>
                <a:t>→</a:t>
              </a:r>
              <a:r>
                <a:rPr kumimoji="0" lang="en-US" sz="1200" b="0" i="0" u="none" strike="noStrike" kern="1200" cap="none" spc="0" normalizeH="0" baseline="0" noProof="0" dirty="0">
                  <a:ln>
                    <a:noFill/>
                  </a:ln>
                  <a:solidFill>
                    <a:srgbClr val="000000"/>
                  </a:solidFill>
                  <a:effectLst/>
                  <a:uLnTx/>
                  <a:uFillTx/>
                  <a:latin typeface="Century Gothic" panose="020B0502020202020204" pitchFamily="34" charset="0"/>
                </a:rPr>
                <a:t> </a:t>
              </a:r>
              <a:r>
                <a:rPr kumimoji="0" lang="en-US" sz="1200" b="0" i="0" u="none" strike="noStrike" kern="1200" cap="none" spc="0" normalizeH="0" baseline="0" noProof="0" dirty="0">
                  <a:ln>
                    <a:noFill/>
                  </a:ln>
                  <a:solidFill>
                    <a:srgbClr val="000000"/>
                  </a:solidFill>
                  <a:effectLst/>
                  <a:uLnTx/>
                  <a:uFillTx/>
                  <a:latin typeface="Verdana"/>
                  <a:ea typeface="+mn-ea"/>
                  <a:cs typeface="+mn-cs"/>
                </a:rPr>
                <a:t>31 Dec 2022 </a:t>
              </a:r>
            </a:p>
          </p:txBody>
        </p:sp>
        <p:sp>
          <p:nvSpPr>
            <p:cNvPr id="109" name="TextBox 108">
              <a:extLst>
                <a:ext uri="{FF2B5EF4-FFF2-40B4-BE49-F238E27FC236}">
                  <a16:creationId xmlns:a16="http://schemas.microsoft.com/office/drawing/2014/main" id="{6B34C587-3675-03ED-214A-8B05D733298F}"/>
                </a:ext>
              </a:extLst>
            </p:cNvPr>
            <p:cNvSpPr txBox="1"/>
            <p:nvPr/>
          </p:nvSpPr>
          <p:spPr>
            <a:xfrm>
              <a:off x="233406" y="5026740"/>
              <a:ext cx="3379569" cy="338554"/>
            </a:xfrm>
            <a:prstGeom prst="rect">
              <a:avLst/>
            </a:prstGeom>
            <a:noFill/>
          </p:spPr>
          <p:txBody>
            <a:bodyPr wrap="square"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1600" b="1" i="1" u="none" strike="noStrike" kern="1200" cap="none" spc="0" normalizeH="0" baseline="0" noProof="0" dirty="0">
                  <a:ln>
                    <a:noFill/>
                  </a:ln>
                  <a:solidFill>
                    <a:schemeClr val="bg1"/>
                  </a:solidFill>
                  <a:effectLst/>
                  <a:uLnTx/>
                  <a:uFillTx/>
                  <a:latin typeface="Georgia" panose="02040502050405020303" pitchFamily="18" charset="0"/>
                </a:rPr>
                <a:t>Study design</a:t>
              </a:r>
            </a:p>
          </p:txBody>
        </p:sp>
        <p:sp>
          <p:nvSpPr>
            <p:cNvPr id="110" name="Rectangle: Rounded Corners 109">
              <a:extLst>
                <a:ext uri="{FF2B5EF4-FFF2-40B4-BE49-F238E27FC236}">
                  <a16:creationId xmlns:a16="http://schemas.microsoft.com/office/drawing/2014/main" id="{D9DB1444-E6EF-178E-7FC7-4F93966FD2D4}"/>
                </a:ext>
              </a:extLst>
            </p:cNvPr>
            <p:cNvSpPr/>
            <p:nvPr/>
          </p:nvSpPr>
          <p:spPr>
            <a:xfrm>
              <a:off x="277045" y="5529541"/>
              <a:ext cx="541185" cy="544633"/>
            </a:xfrm>
            <a:prstGeom prst="roundRect">
              <a:avLst>
                <a:gd name="adj" fmla="val 50000"/>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FFFFFF"/>
                </a:solidFill>
                <a:effectLst/>
                <a:uLnTx/>
                <a:uFillTx/>
                <a:latin typeface="Verdana"/>
                <a:ea typeface="+mn-ea"/>
                <a:cs typeface="+mn-cs"/>
              </a:endParaRPr>
            </a:p>
          </p:txBody>
        </p:sp>
        <p:sp>
          <p:nvSpPr>
            <p:cNvPr id="111" name="Content Placeholder 2">
              <a:extLst>
                <a:ext uri="{FF2B5EF4-FFF2-40B4-BE49-F238E27FC236}">
                  <a16:creationId xmlns:a16="http://schemas.microsoft.com/office/drawing/2014/main" id="{841CAFC7-BD51-3058-A491-42AE5AB74679}"/>
                </a:ext>
              </a:extLst>
            </p:cNvPr>
            <p:cNvSpPr txBox="1">
              <a:spLocks/>
            </p:cNvSpPr>
            <p:nvPr/>
          </p:nvSpPr>
          <p:spPr>
            <a:xfrm>
              <a:off x="899981" y="5601195"/>
              <a:ext cx="2620182" cy="401326"/>
            </a:xfrm>
            <a:prstGeom prst="rect">
              <a:avLst/>
            </a:prstGeom>
          </p:spPr>
          <p:txBody>
            <a:bodyPr vert="horz" lIns="0" tIns="0" rIns="0" bIns="0" numCol="1" spcCol="182880" rtlCol="0" anchor="ctr">
              <a:noAutofit/>
            </a:bodyPr>
            <a:lstStyle>
              <a:lvl1pPr marL="228600" indent="-228600" algn="l" defTabSz="914400" rtl="0" eaLnBrk="1" latinLnBrk="0" hangingPunct="1">
                <a:spcBef>
                  <a:spcPts val="1200"/>
                </a:spcBef>
                <a:buClrTx/>
                <a:buSzPct val="120000"/>
                <a:buFont typeface="Arial" pitchFamily="34" charset="0"/>
                <a:buChar char="•"/>
                <a:tabLst>
                  <a:tab pos="3998913" algn="r"/>
                  <a:tab pos="8229600" algn="r"/>
                </a:tabLst>
                <a:defRPr sz="2400" kern="1200">
                  <a:solidFill>
                    <a:schemeClr val="tx1"/>
                  </a:solidFill>
                  <a:latin typeface="+mn-lt"/>
                  <a:ea typeface="+mn-ea"/>
                  <a:cs typeface="+mn-cs"/>
                </a:defRPr>
              </a:lvl1pPr>
              <a:lvl2pPr marL="457200" indent="-228600" algn="l" defTabSz="914400" rtl="0" eaLnBrk="1" latinLnBrk="0" hangingPunct="1">
                <a:spcBef>
                  <a:spcPts val="600"/>
                </a:spcBef>
                <a:buClrTx/>
                <a:buSzPct val="100000"/>
                <a:buFont typeface="Arial" pitchFamily="34" charset="0"/>
                <a:buChar char="–"/>
                <a:defRPr sz="1800" kern="1200">
                  <a:solidFill>
                    <a:schemeClr val="tx1"/>
                  </a:solidFill>
                  <a:latin typeface="+mn-lt"/>
                  <a:ea typeface="+mn-ea"/>
                  <a:cs typeface="+mn-cs"/>
                </a:defRPr>
              </a:lvl2pPr>
              <a:lvl3pPr marL="685800" indent="-228600" algn="l" defTabSz="914400" rtl="0" eaLnBrk="1" latinLnBrk="0" hangingPunct="1">
                <a:spcBef>
                  <a:spcPts val="600"/>
                </a:spcBef>
                <a:buClrTx/>
                <a:buSzPct val="100000"/>
                <a:buFont typeface="Arial" pitchFamily="34" charset="0"/>
                <a:buChar char="–"/>
                <a:defRPr sz="1600" kern="1200">
                  <a:solidFill>
                    <a:schemeClr val="tx1"/>
                  </a:solidFill>
                  <a:latin typeface="+mn-lt"/>
                  <a:ea typeface="+mn-ea"/>
                  <a:cs typeface="+mn-cs"/>
                </a:defRPr>
              </a:lvl3pPr>
              <a:lvl4pPr marL="914400" indent="-228600" algn="l" defTabSz="914400" rtl="0" eaLnBrk="1" latinLnBrk="0" hangingPunct="1">
                <a:spcBef>
                  <a:spcPts val="600"/>
                </a:spcBef>
                <a:buClrTx/>
                <a:buSzPct val="100000"/>
                <a:buFont typeface="Arial" pitchFamily="34" charset="0"/>
                <a:buChar char="–"/>
                <a:defRPr sz="1600" kern="1200">
                  <a:solidFill>
                    <a:schemeClr val="tx1"/>
                  </a:solidFill>
                  <a:latin typeface="+mn-lt"/>
                  <a:ea typeface="+mn-ea"/>
                  <a:cs typeface="+mn-cs"/>
                </a:defRPr>
              </a:lvl4pPr>
              <a:lvl5pPr marL="1143000" indent="-228600" algn="l" defTabSz="914400" rtl="0" eaLnBrk="1" latinLnBrk="0" hangingPunct="1">
                <a:spcBef>
                  <a:spcPts val="600"/>
                </a:spcBef>
                <a:buClrTx/>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kumimoji="0" lang="en-US" sz="1200" b="0" i="0" u="none" strike="noStrike" kern="1200" cap="none" spc="0" normalizeH="0" baseline="0" noProof="0" dirty="0">
                  <a:ln>
                    <a:noFill/>
                  </a:ln>
                  <a:solidFill>
                    <a:srgbClr val="000000"/>
                  </a:solidFill>
                  <a:effectLst/>
                  <a:uLnTx/>
                  <a:uFillTx/>
                  <a:latin typeface="Verdana"/>
                  <a:ea typeface="+mn-ea"/>
                  <a:cs typeface="+mn-cs"/>
                </a:rPr>
                <a:t>Retrospective, observational RWE study in China </a:t>
              </a:r>
            </a:p>
          </p:txBody>
        </p:sp>
        <p:sp>
          <p:nvSpPr>
            <p:cNvPr id="123" name="TextBox 122">
              <a:extLst>
                <a:ext uri="{FF2B5EF4-FFF2-40B4-BE49-F238E27FC236}">
                  <a16:creationId xmlns:a16="http://schemas.microsoft.com/office/drawing/2014/main" id="{86BD833D-75CE-0C22-05D2-2BE568439A21}"/>
                </a:ext>
              </a:extLst>
            </p:cNvPr>
            <p:cNvSpPr txBox="1">
              <a:spLocks/>
            </p:cNvSpPr>
            <p:nvPr/>
          </p:nvSpPr>
          <p:spPr>
            <a:xfrm>
              <a:off x="4651798" y="6363576"/>
              <a:ext cx="2659066" cy="923330"/>
            </a:xfrm>
            <a:prstGeom prst="rect">
              <a:avLst/>
            </a:prstGeom>
            <a:noFill/>
          </p:spPr>
          <p:txBody>
            <a:bodyPr wrap="square" lIns="0" tIns="0" rIns="0" bIns="0">
              <a:spAutoFit/>
            </a:bodyPr>
            <a:lstStyle/>
            <a:p>
              <a:pPr marR="0" lvl="0" defTabSz="457200" rtl="0" eaLnBrk="1" fontAlgn="auto" latinLnBrk="0" hangingPunct="1">
                <a:lnSpc>
                  <a:spcPct val="100000"/>
                </a:lnSpc>
                <a:spcBef>
                  <a:spcPts val="1200"/>
                </a:spcBef>
                <a:spcAft>
                  <a:spcPts val="1200"/>
                </a:spcAft>
                <a:buClr>
                  <a:srgbClr val="00B050"/>
                </a:buClr>
                <a:buSzPct val="150000"/>
                <a:tabLst/>
                <a:defRPr/>
              </a:pPr>
              <a:r>
                <a:rPr kumimoji="0" lang="en-US" sz="1200" b="1" i="0" u="none" strike="noStrike" kern="1200" cap="none" spc="0" normalizeH="0" baseline="0" noProof="0" dirty="0">
                  <a:ln>
                    <a:noFill/>
                  </a:ln>
                  <a:solidFill>
                    <a:sysClr val="windowText" lastClr="000000"/>
                  </a:solidFill>
                  <a:effectLst/>
                  <a:uLnTx/>
                  <a:uFillTx/>
                  <a:latin typeface="Verdana"/>
                  <a:ea typeface="+mn-ea"/>
                  <a:cs typeface="+mn-cs"/>
                </a:rPr>
                <a:t>Secondary: </a:t>
              </a:r>
              <a:r>
                <a:rPr kumimoji="0" lang="en-US" sz="1200" i="0" u="none" strike="noStrike" kern="1200" cap="none" spc="0" normalizeH="0" baseline="0" noProof="0" dirty="0">
                  <a:ln>
                    <a:noFill/>
                  </a:ln>
                  <a:solidFill>
                    <a:sysClr val="windowText" lastClr="000000"/>
                  </a:solidFill>
                  <a:effectLst/>
                  <a:uLnTx/>
                  <a:uFillTx/>
                  <a:latin typeface="Verdana"/>
                  <a:ea typeface="+mn-ea"/>
                  <a:cs typeface="+mn-cs"/>
                </a:rPr>
                <a:t>Improved </a:t>
              </a:r>
              <a:r>
                <a:rPr kumimoji="0" lang="en-IN" sz="1200" b="0" i="0" u="none" strike="noStrike" kern="1200" cap="none" spc="0" normalizeH="0" baseline="0" noProof="0" dirty="0">
                  <a:ln>
                    <a:noFill/>
                  </a:ln>
                  <a:solidFill>
                    <a:sysClr val="windowText" lastClr="000000"/>
                  </a:solidFill>
                  <a:effectLst/>
                  <a:uLnTx/>
                  <a:uFillTx/>
                  <a:latin typeface="Verdana"/>
                  <a:ea typeface="+mn-ea"/>
                  <a:cs typeface="+mn-cs"/>
                </a:rPr>
                <a:t>AST (significant: W12), ALT (non-significant) and </a:t>
              </a:r>
              <a:r>
                <a:rPr lang="en-US" sz="1200" b="0" dirty="0">
                  <a:solidFill>
                    <a:srgbClr val="000000"/>
                  </a:solidFill>
                  <a:latin typeface="Verdana"/>
                </a:rPr>
                <a:t>t</a:t>
              </a:r>
              <a:r>
                <a:rPr kumimoji="0" lang="en-US" sz="1200" i="0" u="none" strike="noStrike" kern="1200" cap="none" spc="0" normalizeH="0" baseline="0" noProof="0" dirty="0" err="1">
                  <a:ln>
                    <a:noFill/>
                  </a:ln>
                  <a:solidFill>
                    <a:srgbClr val="000000"/>
                  </a:solidFill>
                  <a:effectLst/>
                  <a:uLnTx/>
                  <a:uFillTx/>
                  <a:latin typeface="Verdana"/>
                  <a:ea typeface="+mn-ea"/>
                  <a:cs typeface="+mn-cs"/>
                </a:rPr>
                <a:t>otal</a:t>
              </a:r>
              <a:r>
                <a:rPr kumimoji="0" lang="en-US" sz="1200" i="0" u="none" strike="noStrike" kern="1200" cap="none" spc="0" normalizeH="0" baseline="0" noProof="0" dirty="0">
                  <a:ln>
                    <a:noFill/>
                  </a:ln>
                  <a:solidFill>
                    <a:srgbClr val="000000"/>
                  </a:solidFill>
                  <a:effectLst/>
                  <a:uLnTx/>
                  <a:uFillTx/>
                  <a:latin typeface="Verdana"/>
                  <a:ea typeface="+mn-ea"/>
                  <a:cs typeface="+mn-cs"/>
                </a:rPr>
                <a:t> bilirubin (significant: W12 &amp; 24) </a:t>
              </a:r>
              <a:r>
                <a:rPr kumimoji="0" lang="en-IN" sz="1200" b="0" i="0" u="none" strike="noStrike" kern="1200" cap="none" spc="0" normalizeH="0" baseline="0" noProof="0" dirty="0">
                  <a:ln>
                    <a:noFill/>
                  </a:ln>
                  <a:solidFill>
                    <a:sysClr val="windowText" lastClr="000000"/>
                  </a:solidFill>
                  <a:effectLst/>
                  <a:uLnTx/>
                  <a:uFillTx/>
                  <a:latin typeface="Verdana"/>
                  <a:ea typeface="+mn-ea"/>
                  <a:cs typeface="+mn-cs"/>
                </a:rPr>
                <a:t>levels with EPL</a:t>
              </a:r>
              <a:r>
                <a:rPr kumimoji="0" lang="en-US" sz="1200" i="0" u="none" strike="noStrike" kern="1200" cap="none" spc="0" normalizeH="0" baseline="0" noProof="0" dirty="0">
                  <a:ln>
                    <a:noFill/>
                  </a:ln>
                  <a:solidFill>
                    <a:srgbClr val="000000"/>
                  </a:solidFill>
                  <a:effectLst/>
                  <a:uLnTx/>
                  <a:uFillTx/>
                  <a:latin typeface="Verdana"/>
                  <a:ea typeface="+mn-ea"/>
                  <a:cs typeface="+mn-cs"/>
                </a:rPr>
                <a:t> </a:t>
              </a:r>
              <a:endParaRPr kumimoji="0" lang="en-US" sz="1200" b="1" i="0" u="none" strike="noStrike" kern="1200" cap="none" spc="0" normalizeH="0" baseline="0" noProof="0" dirty="0">
                <a:ln>
                  <a:noFill/>
                </a:ln>
                <a:solidFill>
                  <a:sysClr val="windowText" lastClr="000000"/>
                </a:solidFill>
                <a:effectLst/>
                <a:uLnTx/>
                <a:uFillTx/>
                <a:latin typeface="Verdana"/>
                <a:ea typeface="+mn-ea"/>
                <a:cs typeface="+mn-cs"/>
              </a:endParaRPr>
            </a:p>
          </p:txBody>
        </p:sp>
        <p:sp>
          <p:nvSpPr>
            <p:cNvPr id="124" name="TextBox 123">
              <a:extLst>
                <a:ext uri="{FF2B5EF4-FFF2-40B4-BE49-F238E27FC236}">
                  <a16:creationId xmlns:a16="http://schemas.microsoft.com/office/drawing/2014/main" id="{0CAA586C-C901-8555-F403-22851EE76C9F}"/>
                </a:ext>
              </a:extLst>
            </p:cNvPr>
            <p:cNvSpPr txBox="1">
              <a:spLocks/>
            </p:cNvSpPr>
            <p:nvPr/>
          </p:nvSpPr>
          <p:spPr>
            <a:xfrm>
              <a:off x="4651798" y="7497008"/>
              <a:ext cx="2677354" cy="369332"/>
            </a:xfrm>
            <a:prstGeom prst="rect">
              <a:avLst/>
            </a:prstGeom>
            <a:noFill/>
          </p:spPr>
          <p:txBody>
            <a:bodyPr wrap="square" lIns="0" tIns="0" rIns="0" bIns="0">
              <a:spAutoFit/>
            </a:bodyPr>
            <a:lstStyle/>
            <a:p>
              <a:pPr marR="0" lvl="0" defTabSz="457200" rtl="0" eaLnBrk="1" fontAlgn="auto" latinLnBrk="0" hangingPunct="1">
                <a:lnSpc>
                  <a:spcPct val="100000"/>
                </a:lnSpc>
                <a:spcBef>
                  <a:spcPts val="1200"/>
                </a:spcBef>
                <a:spcAft>
                  <a:spcPts val="1200"/>
                </a:spcAft>
                <a:buClr>
                  <a:srgbClr val="00B050"/>
                </a:buClr>
                <a:buSzPct val="150000"/>
                <a:tabLst/>
                <a:defRPr/>
              </a:pPr>
              <a:r>
                <a:rPr kumimoji="0" lang="en-US" sz="1200" b="1" i="0" u="none" strike="noStrike" kern="1200" cap="none" spc="0" normalizeH="0" baseline="0" noProof="0" dirty="0">
                  <a:ln>
                    <a:noFill/>
                  </a:ln>
                  <a:solidFill>
                    <a:srgbClr val="000000"/>
                  </a:solidFill>
                  <a:effectLst/>
                  <a:uLnTx/>
                  <a:uFillTx/>
                  <a:latin typeface="Verdana"/>
                  <a:ea typeface="+mn-ea"/>
                  <a:cs typeface="+mn-cs"/>
                </a:rPr>
                <a:t>Exploratory</a:t>
              </a:r>
              <a:r>
                <a:rPr lang="en-US" sz="1200" b="1" dirty="0">
                  <a:solidFill>
                    <a:srgbClr val="000000"/>
                  </a:solidFill>
                  <a:latin typeface="Verdana"/>
                </a:rPr>
                <a:t>: </a:t>
              </a:r>
              <a:r>
                <a:rPr kumimoji="0" lang="en-US" sz="1200" i="0" u="none" strike="noStrike" kern="1200" cap="none" spc="0" normalizeH="0" baseline="0" noProof="0" dirty="0">
                  <a:ln>
                    <a:noFill/>
                  </a:ln>
                  <a:solidFill>
                    <a:srgbClr val="000000"/>
                  </a:solidFill>
                  <a:effectLst/>
                  <a:uLnTx/>
                  <a:uFillTx/>
                  <a:latin typeface="Verdana"/>
                  <a:ea typeface="+mn-ea"/>
                  <a:cs typeface="+mn-cs"/>
                </a:rPr>
                <a:t>LDL-C levels reduced with EPL (W12)</a:t>
              </a:r>
            </a:p>
          </p:txBody>
        </p:sp>
        <p:sp>
          <p:nvSpPr>
            <p:cNvPr id="159" name="Rectangle: Rounded Corners 158">
              <a:extLst>
                <a:ext uri="{FF2B5EF4-FFF2-40B4-BE49-F238E27FC236}">
                  <a16:creationId xmlns:a16="http://schemas.microsoft.com/office/drawing/2014/main" id="{F52F867D-0DC9-54A7-17D3-BE06BA18354D}"/>
                </a:ext>
              </a:extLst>
            </p:cNvPr>
            <p:cNvSpPr/>
            <p:nvPr/>
          </p:nvSpPr>
          <p:spPr>
            <a:xfrm>
              <a:off x="4012846" y="7353348"/>
              <a:ext cx="515923" cy="544633"/>
            </a:xfrm>
            <a:prstGeom prst="roundRect">
              <a:avLst>
                <a:gd name="adj" fmla="val 50000"/>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FFFFFF"/>
                </a:solidFill>
                <a:effectLst/>
                <a:uLnTx/>
                <a:uFillTx/>
                <a:latin typeface="Verdana"/>
                <a:ea typeface="+mn-ea"/>
                <a:cs typeface="+mn-cs"/>
              </a:endParaRPr>
            </a:p>
          </p:txBody>
        </p:sp>
        <p:sp>
          <p:nvSpPr>
            <p:cNvPr id="179" name="Rectangle: Rounded Corners 178">
              <a:extLst>
                <a:ext uri="{FF2B5EF4-FFF2-40B4-BE49-F238E27FC236}">
                  <a16:creationId xmlns:a16="http://schemas.microsoft.com/office/drawing/2014/main" id="{5E18CAE9-A97E-C23F-40EF-1379EF07ABF9}"/>
                </a:ext>
              </a:extLst>
            </p:cNvPr>
            <p:cNvSpPr/>
            <p:nvPr/>
          </p:nvSpPr>
          <p:spPr>
            <a:xfrm>
              <a:off x="277045" y="7722227"/>
              <a:ext cx="541185" cy="544633"/>
            </a:xfrm>
            <a:prstGeom prst="roundRect">
              <a:avLst>
                <a:gd name="adj" fmla="val 50000"/>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FFFFFF"/>
                </a:solidFill>
                <a:effectLst/>
                <a:uLnTx/>
                <a:uFillTx/>
                <a:latin typeface="Verdana"/>
                <a:ea typeface="+mn-ea"/>
                <a:cs typeface="+mn-cs"/>
              </a:endParaRPr>
            </a:p>
          </p:txBody>
        </p:sp>
        <p:sp>
          <p:nvSpPr>
            <p:cNvPr id="187" name="Content Placeholder 2">
              <a:extLst>
                <a:ext uri="{FF2B5EF4-FFF2-40B4-BE49-F238E27FC236}">
                  <a16:creationId xmlns:a16="http://schemas.microsoft.com/office/drawing/2014/main" id="{1C8B0C3D-3291-2655-687B-5D4C77314E47}"/>
                </a:ext>
              </a:extLst>
            </p:cNvPr>
            <p:cNvSpPr txBox="1">
              <a:spLocks/>
            </p:cNvSpPr>
            <p:nvPr/>
          </p:nvSpPr>
          <p:spPr>
            <a:xfrm>
              <a:off x="899981" y="7793881"/>
              <a:ext cx="2495492" cy="401326"/>
            </a:xfrm>
            <a:prstGeom prst="rect">
              <a:avLst/>
            </a:prstGeom>
          </p:spPr>
          <p:txBody>
            <a:bodyPr vert="horz" lIns="0" tIns="0" rIns="0" bIns="0" numCol="1" spcCol="182880" rtlCol="0" anchor="ctr">
              <a:noAutofit/>
            </a:bodyPr>
            <a:lstStyle>
              <a:lvl1pPr marL="228600" indent="-228600" algn="l" defTabSz="914400" rtl="0" eaLnBrk="1" latinLnBrk="0" hangingPunct="1">
                <a:spcBef>
                  <a:spcPts val="1200"/>
                </a:spcBef>
                <a:buClrTx/>
                <a:buSzPct val="120000"/>
                <a:buFont typeface="Arial" pitchFamily="34" charset="0"/>
                <a:buChar char="•"/>
                <a:tabLst>
                  <a:tab pos="3998913" algn="r"/>
                  <a:tab pos="8229600" algn="r"/>
                </a:tabLst>
                <a:defRPr sz="2400" kern="1200">
                  <a:solidFill>
                    <a:schemeClr val="tx1"/>
                  </a:solidFill>
                  <a:latin typeface="+mn-lt"/>
                  <a:ea typeface="+mn-ea"/>
                  <a:cs typeface="+mn-cs"/>
                </a:defRPr>
              </a:lvl1pPr>
              <a:lvl2pPr marL="457200" indent="-228600" algn="l" defTabSz="914400" rtl="0" eaLnBrk="1" latinLnBrk="0" hangingPunct="1">
                <a:spcBef>
                  <a:spcPts val="600"/>
                </a:spcBef>
                <a:buClrTx/>
                <a:buSzPct val="100000"/>
                <a:buFont typeface="Arial" pitchFamily="34" charset="0"/>
                <a:buChar char="–"/>
                <a:defRPr sz="1800" kern="1200">
                  <a:solidFill>
                    <a:schemeClr val="tx1"/>
                  </a:solidFill>
                  <a:latin typeface="+mn-lt"/>
                  <a:ea typeface="+mn-ea"/>
                  <a:cs typeface="+mn-cs"/>
                </a:defRPr>
              </a:lvl2pPr>
              <a:lvl3pPr marL="685800" indent="-228600" algn="l" defTabSz="914400" rtl="0" eaLnBrk="1" latinLnBrk="0" hangingPunct="1">
                <a:spcBef>
                  <a:spcPts val="600"/>
                </a:spcBef>
                <a:buClrTx/>
                <a:buSzPct val="100000"/>
                <a:buFont typeface="Arial" pitchFamily="34" charset="0"/>
                <a:buChar char="–"/>
                <a:defRPr sz="1600" kern="1200">
                  <a:solidFill>
                    <a:schemeClr val="tx1"/>
                  </a:solidFill>
                  <a:latin typeface="+mn-lt"/>
                  <a:ea typeface="+mn-ea"/>
                  <a:cs typeface="+mn-cs"/>
                </a:defRPr>
              </a:lvl3pPr>
              <a:lvl4pPr marL="914400" indent="-228600" algn="l" defTabSz="914400" rtl="0" eaLnBrk="1" latinLnBrk="0" hangingPunct="1">
                <a:spcBef>
                  <a:spcPts val="600"/>
                </a:spcBef>
                <a:buClrTx/>
                <a:buSzPct val="100000"/>
                <a:buFont typeface="Arial" pitchFamily="34" charset="0"/>
                <a:buChar char="–"/>
                <a:defRPr sz="1600" kern="1200">
                  <a:solidFill>
                    <a:schemeClr val="tx1"/>
                  </a:solidFill>
                  <a:latin typeface="+mn-lt"/>
                  <a:ea typeface="+mn-ea"/>
                  <a:cs typeface="+mn-cs"/>
                </a:defRPr>
              </a:lvl4pPr>
              <a:lvl5pPr marL="1143000" indent="-228600" algn="l" defTabSz="914400" rtl="0" eaLnBrk="1" latinLnBrk="0" hangingPunct="1">
                <a:spcBef>
                  <a:spcPts val="600"/>
                </a:spcBef>
                <a:buClrTx/>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kumimoji="0" lang="en-US" sz="1200" b="0" i="0" u="none" strike="noStrike" kern="1200" cap="none" spc="0" normalizeH="0" baseline="0" noProof="0" dirty="0">
                  <a:ln>
                    <a:noFill/>
                  </a:ln>
                  <a:solidFill>
                    <a:srgbClr val="000000"/>
                  </a:solidFill>
                  <a:effectLst/>
                  <a:uLnTx/>
                  <a:uFillTx/>
                  <a:latin typeface="Verdana"/>
                  <a:ea typeface="+mn-ea"/>
                  <a:cs typeface="+mn-cs"/>
                </a:rPr>
                <a:t>EPL vs control (non-hepatoprotective group)</a:t>
              </a:r>
            </a:p>
          </p:txBody>
        </p:sp>
        <p:pic>
          <p:nvPicPr>
            <p:cNvPr id="17" name="Graphic 16">
              <a:extLst>
                <a:ext uri="{FF2B5EF4-FFF2-40B4-BE49-F238E27FC236}">
                  <a16:creationId xmlns:a16="http://schemas.microsoft.com/office/drawing/2014/main" id="{69A66933-EC87-6C0A-89F8-E4F21F5E00C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72835" y="5628961"/>
              <a:ext cx="338174" cy="338174"/>
            </a:xfrm>
            <a:prstGeom prst="rect">
              <a:avLst/>
            </a:prstGeom>
          </p:spPr>
        </p:pic>
        <p:pic>
          <p:nvPicPr>
            <p:cNvPr id="27" name="Graphic 26">
              <a:extLst>
                <a:ext uri="{FF2B5EF4-FFF2-40B4-BE49-F238E27FC236}">
                  <a16:creationId xmlns:a16="http://schemas.microsoft.com/office/drawing/2014/main" id="{2D83DF3E-305E-F841-E562-DFD1A6613718}"/>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378550" y="6363665"/>
              <a:ext cx="338174" cy="338174"/>
            </a:xfrm>
            <a:prstGeom prst="rect">
              <a:avLst/>
            </a:prstGeom>
          </p:spPr>
        </p:pic>
        <p:pic>
          <p:nvPicPr>
            <p:cNvPr id="30" name="Graphic 29">
              <a:extLst>
                <a:ext uri="{FF2B5EF4-FFF2-40B4-BE49-F238E27FC236}">
                  <a16:creationId xmlns:a16="http://schemas.microsoft.com/office/drawing/2014/main" id="{8A02D6F9-44AC-8931-47BD-6F29579A6FEC}"/>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82360" y="7079320"/>
              <a:ext cx="338174" cy="338174"/>
            </a:xfrm>
            <a:prstGeom prst="rect">
              <a:avLst/>
            </a:prstGeom>
          </p:spPr>
        </p:pic>
        <p:pic>
          <p:nvPicPr>
            <p:cNvPr id="65" name="Graphic 64">
              <a:extLst>
                <a:ext uri="{FF2B5EF4-FFF2-40B4-BE49-F238E27FC236}">
                  <a16:creationId xmlns:a16="http://schemas.microsoft.com/office/drawing/2014/main" id="{83A44AFF-73AE-1F05-EF04-11903378EE58}"/>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412110" y="7832846"/>
              <a:ext cx="279483" cy="279483"/>
            </a:xfrm>
            <a:prstGeom prst="rect">
              <a:avLst/>
            </a:prstGeom>
          </p:spPr>
        </p:pic>
        <p:grpSp>
          <p:nvGrpSpPr>
            <p:cNvPr id="74" name="Group 73">
              <a:extLst>
                <a:ext uri="{FF2B5EF4-FFF2-40B4-BE49-F238E27FC236}">
                  <a16:creationId xmlns:a16="http://schemas.microsoft.com/office/drawing/2014/main" id="{1A39DD6D-129A-F725-B0C0-17F09168B752}"/>
                </a:ext>
              </a:extLst>
            </p:cNvPr>
            <p:cNvGrpSpPr/>
            <p:nvPr/>
          </p:nvGrpSpPr>
          <p:grpSpPr>
            <a:xfrm>
              <a:off x="4000215" y="5596562"/>
              <a:ext cx="541185" cy="544633"/>
              <a:chOff x="4000215" y="5647411"/>
              <a:chExt cx="541185" cy="544633"/>
            </a:xfrm>
          </p:grpSpPr>
          <p:sp>
            <p:nvSpPr>
              <p:cNvPr id="144" name="Rectangle: Rounded Corners 143">
                <a:extLst>
                  <a:ext uri="{FF2B5EF4-FFF2-40B4-BE49-F238E27FC236}">
                    <a16:creationId xmlns:a16="http://schemas.microsoft.com/office/drawing/2014/main" id="{2611C7ED-B64E-AF01-BE48-63486BB7FA15}"/>
                  </a:ext>
                </a:extLst>
              </p:cNvPr>
              <p:cNvSpPr>
                <a:spLocks/>
              </p:cNvSpPr>
              <p:nvPr/>
            </p:nvSpPr>
            <p:spPr>
              <a:xfrm>
                <a:off x="4000215" y="5647411"/>
                <a:ext cx="541185" cy="544633"/>
              </a:xfrm>
              <a:prstGeom prst="roundRect">
                <a:avLst>
                  <a:gd name="adj" fmla="val 50000"/>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FFFFFF"/>
                  </a:solidFill>
                  <a:effectLst/>
                  <a:uLnTx/>
                  <a:uFillTx/>
                  <a:latin typeface="Verdana"/>
                  <a:ea typeface="+mn-ea"/>
                  <a:cs typeface="+mn-cs"/>
                </a:endParaRPr>
              </a:p>
            </p:txBody>
          </p:sp>
          <p:pic>
            <p:nvPicPr>
              <p:cNvPr id="69" name="Graphic 68">
                <a:extLst>
                  <a:ext uri="{FF2B5EF4-FFF2-40B4-BE49-F238E27FC236}">
                    <a16:creationId xmlns:a16="http://schemas.microsoft.com/office/drawing/2014/main" id="{44F0C6F6-1CF8-FE35-AD68-761A86727548}"/>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4128234" y="5765724"/>
                <a:ext cx="308007" cy="308007"/>
              </a:xfrm>
              <a:prstGeom prst="rect">
                <a:avLst/>
              </a:prstGeom>
            </p:spPr>
          </p:pic>
        </p:grpSp>
        <p:grpSp>
          <p:nvGrpSpPr>
            <p:cNvPr id="75" name="Group 74">
              <a:extLst>
                <a:ext uri="{FF2B5EF4-FFF2-40B4-BE49-F238E27FC236}">
                  <a16:creationId xmlns:a16="http://schemas.microsoft.com/office/drawing/2014/main" id="{9BCDE692-5BDA-782A-AF05-11BF61CFC1E5}"/>
                </a:ext>
              </a:extLst>
            </p:cNvPr>
            <p:cNvGrpSpPr/>
            <p:nvPr/>
          </p:nvGrpSpPr>
          <p:grpSpPr>
            <a:xfrm>
              <a:off x="4000215" y="6474955"/>
              <a:ext cx="541185" cy="544633"/>
              <a:chOff x="4000215" y="6498874"/>
              <a:chExt cx="541185" cy="544633"/>
            </a:xfrm>
          </p:grpSpPr>
          <p:sp>
            <p:nvSpPr>
              <p:cNvPr id="150" name="Rectangle: Rounded Corners 149">
                <a:extLst>
                  <a:ext uri="{FF2B5EF4-FFF2-40B4-BE49-F238E27FC236}">
                    <a16:creationId xmlns:a16="http://schemas.microsoft.com/office/drawing/2014/main" id="{5E88E8B4-E11C-CF85-7310-15294755D78D}"/>
                  </a:ext>
                </a:extLst>
              </p:cNvPr>
              <p:cNvSpPr/>
              <p:nvPr/>
            </p:nvSpPr>
            <p:spPr>
              <a:xfrm>
                <a:off x="4000215" y="6498874"/>
                <a:ext cx="541185" cy="544633"/>
              </a:xfrm>
              <a:prstGeom prst="roundRect">
                <a:avLst>
                  <a:gd name="adj" fmla="val 50000"/>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FFFFFF"/>
                  </a:solidFill>
                  <a:effectLst/>
                  <a:uLnTx/>
                  <a:uFillTx/>
                  <a:latin typeface="Verdana"/>
                  <a:ea typeface="+mn-ea"/>
                  <a:cs typeface="+mn-cs"/>
                </a:endParaRPr>
              </a:p>
            </p:txBody>
          </p:sp>
          <p:pic>
            <p:nvPicPr>
              <p:cNvPr id="71" name="Graphic 70">
                <a:extLst>
                  <a:ext uri="{FF2B5EF4-FFF2-40B4-BE49-F238E27FC236}">
                    <a16:creationId xmlns:a16="http://schemas.microsoft.com/office/drawing/2014/main" id="{022D431C-CA73-CDAB-EC1B-605E19EFAB99}"/>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4121107" y="6600147"/>
                <a:ext cx="334572" cy="334572"/>
              </a:xfrm>
              <a:prstGeom prst="rect">
                <a:avLst/>
              </a:prstGeom>
            </p:spPr>
          </p:pic>
        </p:grpSp>
        <p:pic>
          <p:nvPicPr>
            <p:cNvPr id="73" name="Graphic 72">
              <a:extLst>
                <a:ext uri="{FF2B5EF4-FFF2-40B4-BE49-F238E27FC236}">
                  <a16:creationId xmlns:a16="http://schemas.microsoft.com/office/drawing/2014/main" id="{41C1907C-318A-CA4C-850F-64FE66A35AEE}"/>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4101721" y="7456577"/>
              <a:ext cx="338174" cy="338174"/>
            </a:xfrm>
            <a:prstGeom prst="rect">
              <a:avLst/>
            </a:prstGeom>
          </p:spPr>
        </p:pic>
      </p:grpSp>
      <p:sp>
        <p:nvSpPr>
          <p:cNvPr id="192" name="TextBox 191">
            <a:extLst>
              <a:ext uri="{FF2B5EF4-FFF2-40B4-BE49-F238E27FC236}">
                <a16:creationId xmlns:a16="http://schemas.microsoft.com/office/drawing/2014/main" id="{25DED41A-187D-1302-9F6D-894E52587EF8}"/>
              </a:ext>
            </a:extLst>
          </p:cNvPr>
          <p:cNvSpPr txBox="1"/>
          <p:nvPr/>
        </p:nvSpPr>
        <p:spPr>
          <a:xfrm>
            <a:off x="2653262" y="2786646"/>
            <a:ext cx="2085462" cy="923330"/>
          </a:xfrm>
          <a:prstGeom prst="roundRect">
            <a:avLst>
              <a:gd name="adj" fmla="val 0"/>
            </a:avLst>
          </a:prstGeom>
          <a:noFill/>
        </p:spPr>
        <p:txBody>
          <a:bodyPr wrap="square" lIns="0" tIns="0" rIns="0" bIns="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10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rPr>
              <a:t>Glucose-lowering drugs;</a:t>
            </a:r>
            <a:br>
              <a:rPr kumimoji="0" lang="en-IN" sz="10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rPr>
            </a:br>
            <a:r>
              <a:rPr kumimoji="0" lang="en-IN" sz="10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rPr>
              <a:t>Lipid-lowering drugs;</a:t>
            </a:r>
            <a:br>
              <a:rPr kumimoji="0" lang="en-IN" sz="10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rPr>
            </a:br>
            <a:r>
              <a:rPr kumimoji="0" lang="en-IN" sz="10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rPr>
              <a:t>Antiplatelet aggregation drugs; </a:t>
            </a:r>
            <a:r>
              <a:rPr kumimoji="0" lang="en-US" altLang="zh-CN" sz="1000" b="1" i="1" u="none" strike="noStrike" kern="1200" cap="none" spc="0" normalizeH="0" baseline="0" noProof="0" dirty="0">
                <a:ln>
                  <a:noFill/>
                </a:ln>
                <a:solidFill>
                  <a:srgbClr val="7A00E6"/>
                </a:solidFill>
                <a:effectLst/>
                <a:uLnTx/>
                <a:uFillTx/>
                <a:latin typeface="Verdana" panose="020B0604030504040204" pitchFamily="34" charset="0"/>
                <a:ea typeface="Verdana" panose="020B0604030504040204" pitchFamily="34" charset="0"/>
                <a:sym typeface="+mn-lt"/>
              </a:rPr>
              <a:t>Hepatoprotective drugs: </a:t>
            </a:r>
            <a:r>
              <a:rPr kumimoji="0" lang="en-US" sz="1000" b="1" i="1" u="none" strike="noStrike" kern="1200" cap="none" spc="0" normalizeH="0" baseline="0" noProof="0" dirty="0">
                <a:ln>
                  <a:noFill/>
                </a:ln>
                <a:solidFill>
                  <a:srgbClr val="7A00E6"/>
                </a:solidFill>
                <a:effectLst/>
                <a:uLnTx/>
                <a:uFillTx/>
                <a:latin typeface="Verdana" panose="020B0604030504040204" pitchFamily="34" charset="0"/>
                <a:ea typeface="Verdana" panose="020B0604030504040204" pitchFamily="34" charset="0"/>
                <a:sym typeface="+mn-lt"/>
              </a:rPr>
              <a:t>EPL;</a:t>
            </a:r>
            <a:r>
              <a:rPr lang="en-US" sz="1000" b="1" i="1" dirty="0">
                <a:solidFill>
                  <a:srgbClr val="7A00E6"/>
                </a:solidFill>
                <a:latin typeface="Verdana" panose="020B0604030504040204" pitchFamily="34" charset="0"/>
                <a:ea typeface="Verdana" panose="020B0604030504040204" pitchFamily="34" charset="0"/>
                <a:sym typeface="+mn-lt"/>
              </a:rPr>
              <a:t> </a:t>
            </a:r>
            <a:r>
              <a:rPr kumimoji="0" lang="en-IN" sz="10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rPr>
              <a:t>Antihypertensive drugs; </a:t>
            </a:r>
            <a:br>
              <a:rPr kumimoji="0" lang="en-IN" sz="10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rPr>
            </a:br>
            <a:r>
              <a:rPr kumimoji="0" lang="en-IN" sz="10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rPr>
              <a:t>Weight-loss drugs</a:t>
            </a:r>
          </a:p>
        </p:txBody>
      </p:sp>
      <p:sp>
        <p:nvSpPr>
          <p:cNvPr id="34" name="TextBox 33">
            <a:extLst>
              <a:ext uri="{FF2B5EF4-FFF2-40B4-BE49-F238E27FC236}">
                <a16:creationId xmlns:a16="http://schemas.microsoft.com/office/drawing/2014/main" id="{917D5F05-33A7-2E38-D1A9-3CD5CF4304EE}"/>
              </a:ext>
            </a:extLst>
          </p:cNvPr>
          <p:cNvSpPr txBox="1"/>
          <p:nvPr/>
        </p:nvSpPr>
        <p:spPr>
          <a:xfrm>
            <a:off x="1326480" y="2342820"/>
            <a:ext cx="1253559" cy="534158"/>
          </a:xfrm>
          <a:prstGeom prst="rect">
            <a:avLst/>
          </a:prstGeom>
          <a:noFill/>
        </p:spPr>
        <p:txBody>
          <a:bodyPr wrap="square" anchor="b">
            <a:spAutoFit/>
          </a:bodyPr>
          <a:lstStyle/>
          <a:p>
            <a:pPr marL="0" marR="0" lvl="0" indent="0" algn="ctr" defTabSz="457200" rtl="0" eaLnBrk="1" fontAlgn="auto" latinLnBrk="0" hangingPunct="1">
              <a:lnSpc>
                <a:spcPct val="100000"/>
              </a:lnSpc>
              <a:spcBef>
                <a:spcPts val="0"/>
              </a:spcBef>
              <a:spcAft>
                <a:spcPts val="200"/>
              </a:spcAft>
              <a:buClrTx/>
              <a:buSzTx/>
              <a:buFontTx/>
              <a:buNone/>
              <a:tabLst/>
              <a:defRPr/>
            </a:pPr>
            <a:r>
              <a:rPr kumimoji="0" lang="en-US" altLang="zh-CN" sz="1200" i="0" u="none" strike="noStrike" kern="1200" cap="none" spc="0" normalizeH="0" baseline="0" noProof="0" dirty="0">
                <a:ln>
                  <a:noFill/>
                </a:ln>
                <a:solidFill>
                  <a:srgbClr val="000000"/>
                </a:solidFill>
                <a:effectLst/>
                <a:uLnTx/>
                <a:uFillTx/>
                <a:latin typeface="Verdana"/>
                <a:ea typeface="Verdana" panose="020B0604030504040204" pitchFamily="34" charset="0"/>
                <a:cs typeface="+mn-cs"/>
              </a:rPr>
              <a:t>Behavioral</a:t>
            </a:r>
            <a:br>
              <a:rPr kumimoji="0" lang="en-US" altLang="zh-CN" sz="1200" i="0" u="none" strike="noStrike" kern="1200" cap="none" spc="0" normalizeH="0" baseline="0" noProof="0" dirty="0">
                <a:ln>
                  <a:noFill/>
                </a:ln>
                <a:solidFill>
                  <a:srgbClr val="000000"/>
                </a:solidFill>
                <a:effectLst/>
                <a:uLnTx/>
                <a:uFillTx/>
                <a:latin typeface="Verdana"/>
                <a:ea typeface="Verdana" panose="020B0604030504040204" pitchFamily="34" charset="0"/>
                <a:cs typeface="+mn-cs"/>
              </a:rPr>
            </a:br>
            <a:r>
              <a:rPr kumimoji="0" lang="en-US" altLang="zh-CN" sz="1200" i="0" u="none" strike="noStrike" kern="1200" cap="none" spc="0" normalizeH="0" baseline="0" noProof="0" dirty="0">
                <a:ln>
                  <a:noFill/>
                </a:ln>
                <a:solidFill>
                  <a:srgbClr val="000000"/>
                </a:solidFill>
                <a:effectLst/>
                <a:uLnTx/>
                <a:uFillTx/>
                <a:latin typeface="Verdana"/>
                <a:ea typeface="Verdana" panose="020B0604030504040204" pitchFamily="34" charset="0"/>
                <a:cs typeface="+mn-cs"/>
              </a:rPr>
              <a:t>therapy + Sport therapy</a:t>
            </a:r>
            <a:endParaRPr kumimoji="0" lang="zh-CN" altLang="en-US" sz="1200" i="0" u="none" strike="sngStrike" kern="1200" cap="none" spc="0" normalizeH="0" baseline="0" noProof="0" dirty="0">
              <a:ln>
                <a:noFill/>
              </a:ln>
              <a:solidFill>
                <a:srgbClr val="000000"/>
              </a:solidFill>
              <a:effectLst/>
              <a:uLnTx/>
              <a:uFillTx/>
              <a:latin typeface="Verdana"/>
              <a:ea typeface="+mn-ea"/>
              <a:cs typeface="+mn-cs"/>
            </a:endParaRPr>
          </a:p>
        </p:txBody>
      </p:sp>
      <p:sp>
        <p:nvSpPr>
          <p:cNvPr id="35" name="TextBox 34">
            <a:extLst>
              <a:ext uri="{FF2B5EF4-FFF2-40B4-BE49-F238E27FC236}">
                <a16:creationId xmlns:a16="http://schemas.microsoft.com/office/drawing/2014/main" id="{8DD9B075-9047-4935-4024-1AFDB68F2F3C}"/>
              </a:ext>
            </a:extLst>
          </p:cNvPr>
          <p:cNvSpPr txBox="1"/>
          <p:nvPr/>
        </p:nvSpPr>
        <p:spPr>
          <a:xfrm>
            <a:off x="6111741" y="2487417"/>
            <a:ext cx="1222670" cy="461665"/>
          </a:xfrm>
          <a:prstGeom prst="rect">
            <a:avLst/>
          </a:prstGeom>
          <a:noFill/>
        </p:spPr>
        <p:txBody>
          <a:bodyPr wrap="square" lIns="0" rIns="0" anchor="b">
            <a:spAutoFit/>
          </a:bodyPr>
          <a:lstStyle/>
          <a:p>
            <a:pPr marL="0" marR="0" lvl="0" indent="0" algn="ctr" defTabSz="457200" rtl="0" eaLnBrk="1" fontAlgn="auto" latinLnBrk="0" hangingPunct="1">
              <a:lnSpc>
                <a:spcPct val="100000"/>
              </a:lnSpc>
              <a:spcBef>
                <a:spcPts val="0"/>
              </a:spcBef>
              <a:spcAft>
                <a:spcPts val="200"/>
              </a:spcAft>
              <a:buClrTx/>
              <a:buSzTx/>
              <a:buFontTx/>
              <a:buNone/>
              <a:tabLst/>
              <a:defRPr/>
            </a:pPr>
            <a:r>
              <a:rPr kumimoji="0" lang="en-IN" altLang="zh-CN" sz="1200" i="0" u="none" strike="noStrike" kern="1200" cap="none" spc="0" normalizeH="0" baseline="0" noProof="0" dirty="0">
                <a:ln>
                  <a:noFill/>
                </a:ln>
                <a:solidFill>
                  <a:srgbClr val="000000"/>
                </a:solidFill>
                <a:effectLst/>
                <a:uLnTx/>
                <a:uFillTx/>
                <a:latin typeface="Verdana"/>
                <a:ea typeface="Verdana" panose="020B0604030504040204" pitchFamily="34" charset="0"/>
                <a:cs typeface="+mn-cs"/>
              </a:rPr>
              <a:t>Liver</a:t>
            </a:r>
            <a:br>
              <a:rPr kumimoji="0" lang="en-IN" altLang="zh-CN" sz="1200" i="0" u="none" strike="noStrike" kern="1200" cap="none" spc="0" normalizeH="0" baseline="0" noProof="0" dirty="0">
                <a:ln>
                  <a:noFill/>
                </a:ln>
                <a:solidFill>
                  <a:srgbClr val="000000"/>
                </a:solidFill>
                <a:effectLst/>
                <a:uLnTx/>
                <a:uFillTx/>
                <a:latin typeface="Verdana"/>
                <a:ea typeface="Verdana" panose="020B0604030504040204" pitchFamily="34" charset="0"/>
                <a:cs typeface="+mn-cs"/>
              </a:rPr>
            </a:br>
            <a:r>
              <a:rPr kumimoji="0" lang="en-IN" altLang="zh-CN" sz="1200" i="0" u="none" strike="noStrike" kern="1200" cap="none" spc="0" normalizeH="0" baseline="0" noProof="0" dirty="0">
                <a:ln>
                  <a:noFill/>
                </a:ln>
                <a:solidFill>
                  <a:srgbClr val="000000"/>
                </a:solidFill>
                <a:effectLst/>
                <a:uLnTx/>
                <a:uFillTx/>
                <a:latin typeface="Verdana"/>
                <a:ea typeface="Verdana" panose="020B0604030504040204" pitchFamily="34" charset="0"/>
                <a:cs typeface="+mn-cs"/>
              </a:rPr>
              <a:t>transplantation </a:t>
            </a:r>
          </a:p>
        </p:txBody>
      </p:sp>
      <p:sp>
        <p:nvSpPr>
          <p:cNvPr id="36" name="TextBox 35">
            <a:extLst>
              <a:ext uri="{FF2B5EF4-FFF2-40B4-BE49-F238E27FC236}">
                <a16:creationId xmlns:a16="http://schemas.microsoft.com/office/drawing/2014/main" id="{325C80C6-858A-392C-F86A-FD4BF8C9298B}"/>
              </a:ext>
            </a:extLst>
          </p:cNvPr>
          <p:cNvSpPr txBox="1"/>
          <p:nvPr/>
        </p:nvSpPr>
        <p:spPr>
          <a:xfrm>
            <a:off x="4763828" y="2407837"/>
            <a:ext cx="1229442" cy="460544"/>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200"/>
              </a:spcAft>
              <a:buClrTx/>
              <a:buSzTx/>
              <a:buFontTx/>
              <a:buNone/>
              <a:tabLst/>
              <a:defRPr/>
            </a:pPr>
            <a:r>
              <a:rPr kumimoji="0" lang="en-IN" altLang="zh-CN" sz="1200" i="0" u="none" strike="noStrike" kern="1200" cap="none" spc="0" normalizeH="0" baseline="0" noProof="0" dirty="0">
                <a:ln>
                  <a:noFill/>
                </a:ln>
                <a:solidFill>
                  <a:srgbClr val="000000"/>
                </a:solidFill>
                <a:effectLst/>
                <a:uLnTx/>
                <a:uFillTx/>
                <a:latin typeface="Verdana"/>
                <a:ea typeface="Verdana" panose="020B0604030504040204" pitchFamily="34" charset="0"/>
                <a:cs typeface="+mn-cs"/>
              </a:rPr>
              <a:t>Surgical</a:t>
            </a:r>
            <a:br>
              <a:rPr kumimoji="0" lang="en-IN" altLang="zh-CN" sz="1200" i="0" u="none" strike="noStrike" kern="1200" cap="none" spc="0" normalizeH="0" baseline="0" noProof="0" dirty="0">
                <a:ln>
                  <a:noFill/>
                </a:ln>
                <a:solidFill>
                  <a:srgbClr val="000000"/>
                </a:solidFill>
                <a:effectLst/>
                <a:uLnTx/>
                <a:uFillTx/>
                <a:latin typeface="Verdana"/>
                <a:ea typeface="Verdana" panose="020B0604030504040204" pitchFamily="34" charset="0"/>
                <a:cs typeface="+mn-cs"/>
              </a:rPr>
            </a:br>
            <a:r>
              <a:rPr kumimoji="0" lang="en-IN" altLang="zh-CN" sz="1200" i="0" u="none" strike="noStrike" kern="1200" cap="none" spc="0" normalizeH="0" baseline="0" noProof="0" dirty="0">
                <a:ln>
                  <a:noFill/>
                </a:ln>
                <a:solidFill>
                  <a:srgbClr val="000000"/>
                </a:solidFill>
                <a:effectLst/>
                <a:uLnTx/>
                <a:uFillTx/>
                <a:latin typeface="Verdana"/>
                <a:ea typeface="Verdana" panose="020B0604030504040204" pitchFamily="34" charset="0"/>
                <a:cs typeface="+mn-cs"/>
              </a:rPr>
              <a:t>treatment</a:t>
            </a:r>
          </a:p>
        </p:txBody>
      </p:sp>
      <p:sp>
        <p:nvSpPr>
          <p:cNvPr id="38" name="TextBox 37">
            <a:extLst>
              <a:ext uri="{FF2B5EF4-FFF2-40B4-BE49-F238E27FC236}">
                <a16:creationId xmlns:a16="http://schemas.microsoft.com/office/drawing/2014/main" id="{BDFD5337-281C-776D-4CEF-DAD32386E86C}"/>
              </a:ext>
            </a:extLst>
          </p:cNvPr>
          <p:cNvSpPr txBox="1"/>
          <p:nvPr/>
        </p:nvSpPr>
        <p:spPr>
          <a:xfrm>
            <a:off x="3211265" y="2514918"/>
            <a:ext cx="1032006" cy="228925"/>
          </a:xfrm>
          <a:prstGeom prst="rect">
            <a:avLst/>
          </a:prstGeom>
          <a:noFill/>
        </p:spPr>
        <p:txBody>
          <a:bodyPr wrap="square" lIns="0" rIns="0">
            <a:spAutoFit/>
          </a:bodyPr>
          <a:lstStyle/>
          <a:p>
            <a:pPr marL="0" marR="0" lvl="0" indent="0" algn="ctr" defTabSz="457200" rtl="0" eaLnBrk="1" fontAlgn="auto" latinLnBrk="0" hangingPunct="1">
              <a:lnSpc>
                <a:spcPct val="100000"/>
              </a:lnSpc>
              <a:spcBef>
                <a:spcPts val="0"/>
              </a:spcBef>
              <a:spcAft>
                <a:spcPts val="200"/>
              </a:spcAft>
              <a:buClrTx/>
              <a:buSzTx/>
              <a:buFontTx/>
              <a:buNone/>
              <a:tabLst/>
              <a:defRPr/>
            </a:pPr>
            <a:r>
              <a:rPr kumimoji="0" lang="en-US" altLang="zh-CN" sz="1200" i="0" u="none" strike="noStrike" kern="1200" cap="none" spc="0" normalizeH="0" baseline="0" noProof="0" dirty="0">
                <a:ln>
                  <a:noFill/>
                </a:ln>
                <a:solidFill>
                  <a:srgbClr val="000000"/>
                </a:solidFill>
                <a:effectLst/>
                <a:uLnTx/>
                <a:uFillTx/>
                <a:latin typeface="Verdana"/>
                <a:ea typeface="Verdana" panose="020B0604030504040204" pitchFamily="34" charset="0"/>
                <a:cs typeface="+mn-cs"/>
              </a:rPr>
              <a:t>Drug</a:t>
            </a:r>
            <a:r>
              <a:rPr lang="en-US" altLang="zh-CN" sz="1200" dirty="0">
                <a:solidFill>
                  <a:srgbClr val="000000"/>
                </a:solidFill>
                <a:latin typeface="Verdana"/>
                <a:ea typeface="Verdana" panose="020B0604030504040204" pitchFamily="34" charset="0"/>
              </a:rPr>
              <a:t> </a:t>
            </a:r>
            <a:r>
              <a:rPr kumimoji="0" lang="en-US" altLang="zh-CN" sz="1200" i="0" u="none" strike="noStrike" kern="1200" cap="none" spc="0" normalizeH="0" baseline="0" noProof="0" dirty="0">
                <a:ln>
                  <a:noFill/>
                </a:ln>
                <a:solidFill>
                  <a:srgbClr val="000000"/>
                </a:solidFill>
                <a:effectLst/>
                <a:uLnTx/>
                <a:uFillTx/>
                <a:latin typeface="Verdana"/>
                <a:ea typeface="Verdana" panose="020B0604030504040204" pitchFamily="34" charset="0"/>
                <a:cs typeface="+mn-cs"/>
              </a:rPr>
              <a:t>therapy</a:t>
            </a:r>
          </a:p>
        </p:txBody>
      </p:sp>
      <p:sp>
        <p:nvSpPr>
          <p:cNvPr id="181" name="Freeform 5">
            <a:extLst>
              <a:ext uri="{FF2B5EF4-FFF2-40B4-BE49-F238E27FC236}">
                <a16:creationId xmlns:a16="http://schemas.microsoft.com/office/drawing/2014/main" id="{C294E075-F883-CEF7-B4F1-7D04A7E3B4ED}"/>
              </a:ext>
            </a:extLst>
          </p:cNvPr>
          <p:cNvSpPr>
            <a:spLocks/>
          </p:cNvSpPr>
          <p:nvPr/>
        </p:nvSpPr>
        <p:spPr bwMode="auto">
          <a:xfrm>
            <a:off x="382417" y="2258886"/>
            <a:ext cx="724413" cy="279132"/>
          </a:xfrm>
          <a:custGeom>
            <a:avLst/>
            <a:gdLst>
              <a:gd name="T0" fmla="*/ 617 w 1235"/>
              <a:gd name="T1" fmla="*/ 476 h 476"/>
              <a:gd name="T2" fmla="*/ 228 w 1235"/>
              <a:gd name="T3" fmla="*/ 344 h 476"/>
              <a:gd name="T4" fmla="*/ 0 w 1235"/>
              <a:gd name="T5" fmla="*/ 11 h 476"/>
              <a:gd name="T6" fmla="*/ 36 w 1235"/>
              <a:gd name="T7" fmla="*/ 0 h 476"/>
              <a:gd name="T8" fmla="*/ 617 w 1235"/>
              <a:gd name="T9" fmla="*/ 439 h 476"/>
              <a:gd name="T10" fmla="*/ 1199 w 1235"/>
              <a:gd name="T11" fmla="*/ 0 h 476"/>
              <a:gd name="T12" fmla="*/ 1235 w 1235"/>
              <a:gd name="T13" fmla="*/ 11 h 476"/>
              <a:gd name="T14" fmla="*/ 1007 w 1235"/>
              <a:gd name="T15" fmla="*/ 344 h 476"/>
              <a:gd name="T16" fmla="*/ 617 w 1235"/>
              <a:gd name="T17" fmla="*/ 476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35" h="476">
                <a:moveTo>
                  <a:pt x="617" y="476"/>
                </a:moveTo>
                <a:cubicBezTo>
                  <a:pt x="475" y="476"/>
                  <a:pt x="340" y="430"/>
                  <a:pt x="228" y="344"/>
                </a:cubicBezTo>
                <a:cubicBezTo>
                  <a:pt x="118" y="260"/>
                  <a:pt x="38" y="142"/>
                  <a:pt x="0" y="11"/>
                </a:cubicBezTo>
                <a:cubicBezTo>
                  <a:pt x="36" y="0"/>
                  <a:pt x="36" y="0"/>
                  <a:pt x="36" y="0"/>
                </a:cubicBezTo>
                <a:cubicBezTo>
                  <a:pt x="110" y="258"/>
                  <a:pt x="349" y="439"/>
                  <a:pt x="617" y="439"/>
                </a:cubicBezTo>
                <a:cubicBezTo>
                  <a:pt x="886" y="439"/>
                  <a:pt x="1125" y="258"/>
                  <a:pt x="1199" y="0"/>
                </a:cubicBezTo>
                <a:cubicBezTo>
                  <a:pt x="1235" y="11"/>
                  <a:pt x="1235" y="11"/>
                  <a:pt x="1235" y="11"/>
                </a:cubicBezTo>
                <a:cubicBezTo>
                  <a:pt x="1197" y="142"/>
                  <a:pt x="1116" y="260"/>
                  <a:pt x="1007" y="344"/>
                </a:cubicBezTo>
                <a:cubicBezTo>
                  <a:pt x="895" y="430"/>
                  <a:pt x="760" y="476"/>
                  <a:pt x="617" y="476"/>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IN"/>
          </a:p>
        </p:txBody>
      </p:sp>
      <p:sp>
        <p:nvSpPr>
          <p:cNvPr id="182" name="Freeform 6">
            <a:extLst>
              <a:ext uri="{FF2B5EF4-FFF2-40B4-BE49-F238E27FC236}">
                <a16:creationId xmlns:a16="http://schemas.microsoft.com/office/drawing/2014/main" id="{F0AC45E0-1D20-9580-F60B-BA6C318571A3}"/>
              </a:ext>
            </a:extLst>
          </p:cNvPr>
          <p:cNvSpPr>
            <a:spLocks/>
          </p:cNvSpPr>
          <p:nvPr/>
        </p:nvSpPr>
        <p:spPr bwMode="auto">
          <a:xfrm>
            <a:off x="382417" y="1783698"/>
            <a:ext cx="724413" cy="279132"/>
          </a:xfrm>
          <a:custGeom>
            <a:avLst/>
            <a:gdLst>
              <a:gd name="T0" fmla="*/ 1199 w 1235"/>
              <a:gd name="T1" fmla="*/ 475 h 475"/>
              <a:gd name="T2" fmla="*/ 617 w 1235"/>
              <a:gd name="T3" fmla="*/ 37 h 475"/>
              <a:gd name="T4" fmla="*/ 36 w 1235"/>
              <a:gd name="T5" fmla="*/ 475 h 475"/>
              <a:gd name="T6" fmla="*/ 0 w 1235"/>
              <a:gd name="T7" fmla="*/ 465 h 475"/>
              <a:gd name="T8" fmla="*/ 228 w 1235"/>
              <a:gd name="T9" fmla="*/ 131 h 475"/>
              <a:gd name="T10" fmla="*/ 617 w 1235"/>
              <a:gd name="T11" fmla="*/ 0 h 475"/>
              <a:gd name="T12" fmla="*/ 1007 w 1235"/>
              <a:gd name="T13" fmla="*/ 131 h 475"/>
              <a:gd name="T14" fmla="*/ 1235 w 1235"/>
              <a:gd name="T15" fmla="*/ 465 h 475"/>
              <a:gd name="T16" fmla="*/ 1199 w 1235"/>
              <a:gd name="T17" fmla="*/ 475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35" h="475">
                <a:moveTo>
                  <a:pt x="1199" y="475"/>
                </a:moveTo>
                <a:cubicBezTo>
                  <a:pt x="1125" y="217"/>
                  <a:pt x="886" y="37"/>
                  <a:pt x="617" y="37"/>
                </a:cubicBezTo>
                <a:cubicBezTo>
                  <a:pt x="349" y="37"/>
                  <a:pt x="110" y="217"/>
                  <a:pt x="36" y="475"/>
                </a:cubicBezTo>
                <a:cubicBezTo>
                  <a:pt x="0" y="465"/>
                  <a:pt x="0" y="465"/>
                  <a:pt x="0" y="465"/>
                </a:cubicBezTo>
                <a:cubicBezTo>
                  <a:pt x="38" y="333"/>
                  <a:pt x="118" y="215"/>
                  <a:pt x="228" y="131"/>
                </a:cubicBezTo>
                <a:cubicBezTo>
                  <a:pt x="340" y="45"/>
                  <a:pt x="475" y="0"/>
                  <a:pt x="617" y="0"/>
                </a:cubicBezTo>
                <a:cubicBezTo>
                  <a:pt x="760" y="0"/>
                  <a:pt x="895" y="45"/>
                  <a:pt x="1007" y="131"/>
                </a:cubicBezTo>
                <a:cubicBezTo>
                  <a:pt x="1116" y="215"/>
                  <a:pt x="1197" y="333"/>
                  <a:pt x="1235" y="465"/>
                </a:cubicBezTo>
                <a:lnTo>
                  <a:pt x="1199" y="475"/>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IN"/>
          </a:p>
        </p:txBody>
      </p:sp>
      <p:sp>
        <p:nvSpPr>
          <p:cNvPr id="183" name="Freeform 7">
            <a:extLst>
              <a:ext uri="{FF2B5EF4-FFF2-40B4-BE49-F238E27FC236}">
                <a16:creationId xmlns:a16="http://schemas.microsoft.com/office/drawing/2014/main" id="{21C91937-58FE-F156-D5D2-DC8FB408EA50}"/>
              </a:ext>
            </a:extLst>
          </p:cNvPr>
          <p:cNvSpPr>
            <a:spLocks/>
          </p:cNvSpPr>
          <p:nvPr/>
        </p:nvSpPr>
        <p:spPr bwMode="auto">
          <a:xfrm>
            <a:off x="1608602" y="3357135"/>
            <a:ext cx="722752" cy="279132"/>
          </a:xfrm>
          <a:custGeom>
            <a:avLst/>
            <a:gdLst>
              <a:gd name="T0" fmla="*/ 617 w 1235"/>
              <a:gd name="T1" fmla="*/ 476 h 476"/>
              <a:gd name="T2" fmla="*/ 227 w 1235"/>
              <a:gd name="T3" fmla="*/ 344 h 476"/>
              <a:gd name="T4" fmla="*/ 0 w 1235"/>
              <a:gd name="T5" fmla="*/ 10 h 476"/>
              <a:gd name="T6" fmla="*/ 36 w 1235"/>
              <a:gd name="T7" fmla="*/ 0 h 476"/>
              <a:gd name="T8" fmla="*/ 617 w 1235"/>
              <a:gd name="T9" fmla="*/ 438 h 476"/>
              <a:gd name="T10" fmla="*/ 1199 w 1235"/>
              <a:gd name="T11" fmla="*/ 0 h 476"/>
              <a:gd name="T12" fmla="*/ 1235 w 1235"/>
              <a:gd name="T13" fmla="*/ 10 h 476"/>
              <a:gd name="T14" fmla="*/ 1007 w 1235"/>
              <a:gd name="T15" fmla="*/ 344 h 476"/>
              <a:gd name="T16" fmla="*/ 617 w 1235"/>
              <a:gd name="T17" fmla="*/ 476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35" h="476">
                <a:moveTo>
                  <a:pt x="617" y="476"/>
                </a:moveTo>
                <a:cubicBezTo>
                  <a:pt x="475" y="476"/>
                  <a:pt x="340" y="430"/>
                  <a:pt x="227" y="344"/>
                </a:cubicBezTo>
                <a:cubicBezTo>
                  <a:pt x="118" y="260"/>
                  <a:pt x="38" y="142"/>
                  <a:pt x="0" y="10"/>
                </a:cubicBezTo>
                <a:cubicBezTo>
                  <a:pt x="36" y="0"/>
                  <a:pt x="36" y="0"/>
                  <a:pt x="36" y="0"/>
                </a:cubicBezTo>
                <a:cubicBezTo>
                  <a:pt x="110" y="258"/>
                  <a:pt x="349" y="438"/>
                  <a:pt x="617" y="438"/>
                </a:cubicBezTo>
                <a:cubicBezTo>
                  <a:pt x="886" y="438"/>
                  <a:pt x="1125" y="258"/>
                  <a:pt x="1199" y="0"/>
                </a:cubicBezTo>
                <a:cubicBezTo>
                  <a:pt x="1235" y="10"/>
                  <a:pt x="1235" y="10"/>
                  <a:pt x="1235" y="10"/>
                </a:cubicBezTo>
                <a:cubicBezTo>
                  <a:pt x="1197" y="142"/>
                  <a:pt x="1116" y="260"/>
                  <a:pt x="1007" y="344"/>
                </a:cubicBezTo>
                <a:cubicBezTo>
                  <a:pt x="894" y="430"/>
                  <a:pt x="760" y="476"/>
                  <a:pt x="617" y="476"/>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IN"/>
          </a:p>
        </p:txBody>
      </p:sp>
      <p:sp>
        <p:nvSpPr>
          <p:cNvPr id="184" name="Freeform 8">
            <a:extLst>
              <a:ext uri="{FF2B5EF4-FFF2-40B4-BE49-F238E27FC236}">
                <a16:creationId xmlns:a16="http://schemas.microsoft.com/office/drawing/2014/main" id="{C2083917-4EAD-B6F5-2C06-FB999F8A0E96}"/>
              </a:ext>
            </a:extLst>
          </p:cNvPr>
          <p:cNvSpPr>
            <a:spLocks/>
          </p:cNvSpPr>
          <p:nvPr/>
        </p:nvSpPr>
        <p:spPr bwMode="auto">
          <a:xfrm>
            <a:off x="1608602" y="2881947"/>
            <a:ext cx="722752" cy="279132"/>
          </a:xfrm>
          <a:custGeom>
            <a:avLst/>
            <a:gdLst>
              <a:gd name="T0" fmla="*/ 36 w 1235"/>
              <a:gd name="T1" fmla="*/ 476 h 476"/>
              <a:gd name="T2" fmla="*/ 0 w 1235"/>
              <a:gd name="T3" fmla="*/ 466 h 476"/>
              <a:gd name="T4" fmla="*/ 227 w 1235"/>
              <a:gd name="T5" fmla="*/ 132 h 476"/>
              <a:gd name="T6" fmla="*/ 617 w 1235"/>
              <a:gd name="T7" fmla="*/ 0 h 476"/>
              <a:gd name="T8" fmla="*/ 1007 w 1235"/>
              <a:gd name="T9" fmla="*/ 132 h 476"/>
              <a:gd name="T10" fmla="*/ 1235 w 1235"/>
              <a:gd name="T11" fmla="*/ 466 h 476"/>
              <a:gd name="T12" fmla="*/ 1199 w 1235"/>
              <a:gd name="T13" fmla="*/ 476 h 476"/>
              <a:gd name="T14" fmla="*/ 617 w 1235"/>
              <a:gd name="T15" fmla="*/ 38 h 476"/>
              <a:gd name="T16" fmla="*/ 36 w 1235"/>
              <a:gd name="T17" fmla="*/ 476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35" h="476">
                <a:moveTo>
                  <a:pt x="36" y="476"/>
                </a:moveTo>
                <a:cubicBezTo>
                  <a:pt x="0" y="466"/>
                  <a:pt x="0" y="466"/>
                  <a:pt x="0" y="466"/>
                </a:cubicBezTo>
                <a:cubicBezTo>
                  <a:pt x="38" y="334"/>
                  <a:pt x="118" y="216"/>
                  <a:pt x="227" y="132"/>
                </a:cubicBezTo>
                <a:cubicBezTo>
                  <a:pt x="340" y="46"/>
                  <a:pt x="475" y="0"/>
                  <a:pt x="617" y="0"/>
                </a:cubicBezTo>
                <a:cubicBezTo>
                  <a:pt x="760" y="0"/>
                  <a:pt x="894" y="46"/>
                  <a:pt x="1007" y="132"/>
                </a:cubicBezTo>
                <a:cubicBezTo>
                  <a:pt x="1116" y="216"/>
                  <a:pt x="1197" y="334"/>
                  <a:pt x="1235" y="466"/>
                </a:cubicBezTo>
                <a:cubicBezTo>
                  <a:pt x="1199" y="476"/>
                  <a:pt x="1199" y="476"/>
                  <a:pt x="1199" y="476"/>
                </a:cubicBezTo>
                <a:cubicBezTo>
                  <a:pt x="1125" y="218"/>
                  <a:pt x="886" y="38"/>
                  <a:pt x="617" y="38"/>
                </a:cubicBezTo>
                <a:cubicBezTo>
                  <a:pt x="349" y="38"/>
                  <a:pt x="110" y="218"/>
                  <a:pt x="36" y="476"/>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IN"/>
          </a:p>
        </p:txBody>
      </p:sp>
      <p:sp>
        <p:nvSpPr>
          <p:cNvPr id="185" name="Freeform 9">
            <a:extLst>
              <a:ext uri="{FF2B5EF4-FFF2-40B4-BE49-F238E27FC236}">
                <a16:creationId xmlns:a16="http://schemas.microsoft.com/office/drawing/2014/main" id="{11611D34-BDCF-8AB1-59E9-084DFB9E5FC0}"/>
              </a:ext>
            </a:extLst>
          </p:cNvPr>
          <p:cNvSpPr>
            <a:spLocks/>
          </p:cNvSpPr>
          <p:nvPr/>
        </p:nvSpPr>
        <p:spPr bwMode="auto">
          <a:xfrm>
            <a:off x="1096860" y="2149227"/>
            <a:ext cx="521710" cy="1118187"/>
          </a:xfrm>
          <a:custGeom>
            <a:avLst/>
            <a:gdLst>
              <a:gd name="T0" fmla="*/ 891 w 891"/>
              <a:gd name="T1" fmla="*/ 1907 h 1907"/>
              <a:gd name="T2" fmla="*/ 565 w 891"/>
              <a:gd name="T3" fmla="*/ 1907 h 1907"/>
              <a:gd name="T4" fmla="*/ 427 w 891"/>
              <a:gd name="T5" fmla="*/ 1769 h 1907"/>
              <a:gd name="T6" fmla="*/ 427 w 891"/>
              <a:gd name="T7" fmla="*/ 138 h 1907"/>
              <a:gd name="T8" fmla="*/ 326 w 891"/>
              <a:gd name="T9" fmla="*/ 37 h 1907"/>
              <a:gd name="T10" fmla="*/ 0 w 891"/>
              <a:gd name="T11" fmla="*/ 37 h 1907"/>
              <a:gd name="T12" fmla="*/ 0 w 891"/>
              <a:gd name="T13" fmla="*/ 0 h 1907"/>
              <a:gd name="T14" fmla="*/ 326 w 891"/>
              <a:gd name="T15" fmla="*/ 0 h 1907"/>
              <a:gd name="T16" fmla="*/ 464 w 891"/>
              <a:gd name="T17" fmla="*/ 138 h 1907"/>
              <a:gd name="T18" fmla="*/ 464 w 891"/>
              <a:gd name="T19" fmla="*/ 1769 h 1907"/>
              <a:gd name="T20" fmla="*/ 565 w 891"/>
              <a:gd name="T21" fmla="*/ 1870 h 1907"/>
              <a:gd name="T22" fmla="*/ 891 w 891"/>
              <a:gd name="T23" fmla="*/ 1870 h 1907"/>
              <a:gd name="T24" fmla="*/ 891 w 891"/>
              <a:gd name="T25" fmla="*/ 1907 h 19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91" h="1907">
                <a:moveTo>
                  <a:pt x="891" y="1907"/>
                </a:moveTo>
                <a:cubicBezTo>
                  <a:pt x="565" y="1907"/>
                  <a:pt x="565" y="1907"/>
                  <a:pt x="565" y="1907"/>
                </a:cubicBezTo>
                <a:cubicBezTo>
                  <a:pt x="489" y="1907"/>
                  <a:pt x="427" y="1845"/>
                  <a:pt x="427" y="1769"/>
                </a:cubicBezTo>
                <a:cubicBezTo>
                  <a:pt x="427" y="138"/>
                  <a:pt x="427" y="138"/>
                  <a:pt x="427" y="138"/>
                </a:cubicBezTo>
                <a:cubicBezTo>
                  <a:pt x="427" y="83"/>
                  <a:pt x="381" y="37"/>
                  <a:pt x="326" y="37"/>
                </a:cubicBezTo>
                <a:cubicBezTo>
                  <a:pt x="0" y="37"/>
                  <a:pt x="0" y="37"/>
                  <a:pt x="0" y="37"/>
                </a:cubicBezTo>
                <a:cubicBezTo>
                  <a:pt x="0" y="0"/>
                  <a:pt x="0" y="0"/>
                  <a:pt x="0" y="0"/>
                </a:cubicBezTo>
                <a:cubicBezTo>
                  <a:pt x="326" y="0"/>
                  <a:pt x="326" y="0"/>
                  <a:pt x="326" y="0"/>
                </a:cubicBezTo>
                <a:cubicBezTo>
                  <a:pt x="402" y="0"/>
                  <a:pt x="464" y="62"/>
                  <a:pt x="464" y="138"/>
                </a:cubicBezTo>
                <a:cubicBezTo>
                  <a:pt x="464" y="1769"/>
                  <a:pt x="464" y="1769"/>
                  <a:pt x="464" y="1769"/>
                </a:cubicBezTo>
                <a:cubicBezTo>
                  <a:pt x="464" y="1825"/>
                  <a:pt x="509" y="1870"/>
                  <a:pt x="565" y="1870"/>
                </a:cubicBezTo>
                <a:cubicBezTo>
                  <a:pt x="891" y="1870"/>
                  <a:pt x="891" y="1870"/>
                  <a:pt x="891" y="1870"/>
                </a:cubicBezTo>
                <a:lnTo>
                  <a:pt x="891" y="1907"/>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IN"/>
          </a:p>
        </p:txBody>
      </p:sp>
      <p:sp>
        <p:nvSpPr>
          <p:cNvPr id="188" name="Freeform 10">
            <a:extLst>
              <a:ext uri="{FF2B5EF4-FFF2-40B4-BE49-F238E27FC236}">
                <a16:creationId xmlns:a16="http://schemas.microsoft.com/office/drawing/2014/main" id="{7712A0D8-DEA5-47F1-D5BD-F4436CB69A52}"/>
              </a:ext>
            </a:extLst>
          </p:cNvPr>
          <p:cNvSpPr>
            <a:spLocks/>
          </p:cNvSpPr>
          <p:nvPr/>
        </p:nvSpPr>
        <p:spPr bwMode="auto">
          <a:xfrm>
            <a:off x="3312935" y="2258926"/>
            <a:ext cx="724413" cy="279132"/>
          </a:xfrm>
          <a:custGeom>
            <a:avLst/>
            <a:gdLst>
              <a:gd name="T0" fmla="*/ 618 w 1235"/>
              <a:gd name="T1" fmla="*/ 476 h 476"/>
              <a:gd name="T2" fmla="*/ 228 w 1235"/>
              <a:gd name="T3" fmla="*/ 344 h 476"/>
              <a:gd name="T4" fmla="*/ 0 w 1235"/>
              <a:gd name="T5" fmla="*/ 11 h 476"/>
              <a:gd name="T6" fmla="*/ 36 w 1235"/>
              <a:gd name="T7" fmla="*/ 0 h 476"/>
              <a:gd name="T8" fmla="*/ 618 w 1235"/>
              <a:gd name="T9" fmla="*/ 439 h 476"/>
              <a:gd name="T10" fmla="*/ 1199 w 1235"/>
              <a:gd name="T11" fmla="*/ 0 h 476"/>
              <a:gd name="T12" fmla="*/ 1235 w 1235"/>
              <a:gd name="T13" fmla="*/ 11 h 476"/>
              <a:gd name="T14" fmla="*/ 1008 w 1235"/>
              <a:gd name="T15" fmla="*/ 344 h 476"/>
              <a:gd name="T16" fmla="*/ 618 w 1235"/>
              <a:gd name="T17" fmla="*/ 476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35" h="476">
                <a:moveTo>
                  <a:pt x="618" y="476"/>
                </a:moveTo>
                <a:cubicBezTo>
                  <a:pt x="475" y="476"/>
                  <a:pt x="341" y="430"/>
                  <a:pt x="228" y="344"/>
                </a:cubicBezTo>
                <a:cubicBezTo>
                  <a:pt x="119" y="260"/>
                  <a:pt x="38" y="142"/>
                  <a:pt x="0" y="11"/>
                </a:cubicBezTo>
                <a:cubicBezTo>
                  <a:pt x="36" y="0"/>
                  <a:pt x="36" y="0"/>
                  <a:pt x="36" y="0"/>
                </a:cubicBezTo>
                <a:cubicBezTo>
                  <a:pt x="110" y="258"/>
                  <a:pt x="349" y="439"/>
                  <a:pt x="618" y="439"/>
                </a:cubicBezTo>
                <a:cubicBezTo>
                  <a:pt x="886" y="439"/>
                  <a:pt x="1126" y="258"/>
                  <a:pt x="1199" y="0"/>
                </a:cubicBezTo>
                <a:cubicBezTo>
                  <a:pt x="1235" y="11"/>
                  <a:pt x="1235" y="11"/>
                  <a:pt x="1235" y="11"/>
                </a:cubicBezTo>
                <a:cubicBezTo>
                  <a:pt x="1197" y="142"/>
                  <a:pt x="1117" y="260"/>
                  <a:pt x="1008" y="344"/>
                </a:cubicBezTo>
                <a:cubicBezTo>
                  <a:pt x="895" y="430"/>
                  <a:pt x="760" y="476"/>
                  <a:pt x="618" y="476"/>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IN"/>
          </a:p>
        </p:txBody>
      </p:sp>
      <p:sp>
        <p:nvSpPr>
          <p:cNvPr id="189" name="Freeform 11">
            <a:extLst>
              <a:ext uri="{FF2B5EF4-FFF2-40B4-BE49-F238E27FC236}">
                <a16:creationId xmlns:a16="http://schemas.microsoft.com/office/drawing/2014/main" id="{636FFEE7-9267-19FE-B010-54AFB6668013}"/>
              </a:ext>
            </a:extLst>
          </p:cNvPr>
          <p:cNvSpPr>
            <a:spLocks/>
          </p:cNvSpPr>
          <p:nvPr/>
        </p:nvSpPr>
        <p:spPr bwMode="auto">
          <a:xfrm>
            <a:off x="3312935" y="1783738"/>
            <a:ext cx="724413" cy="279132"/>
          </a:xfrm>
          <a:custGeom>
            <a:avLst/>
            <a:gdLst>
              <a:gd name="T0" fmla="*/ 1199 w 1235"/>
              <a:gd name="T1" fmla="*/ 475 h 475"/>
              <a:gd name="T2" fmla="*/ 618 w 1235"/>
              <a:gd name="T3" fmla="*/ 37 h 475"/>
              <a:gd name="T4" fmla="*/ 36 w 1235"/>
              <a:gd name="T5" fmla="*/ 475 h 475"/>
              <a:gd name="T6" fmla="*/ 0 w 1235"/>
              <a:gd name="T7" fmla="*/ 465 h 475"/>
              <a:gd name="T8" fmla="*/ 228 w 1235"/>
              <a:gd name="T9" fmla="*/ 131 h 475"/>
              <a:gd name="T10" fmla="*/ 618 w 1235"/>
              <a:gd name="T11" fmla="*/ 0 h 475"/>
              <a:gd name="T12" fmla="*/ 1008 w 1235"/>
              <a:gd name="T13" fmla="*/ 131 h 475"/>
              <a:gd name="T14" fmla="*/ 1235 w 1235"/>
              <a:gd name="T15" fmla="*/ 465 h 475"/>
              <a:gd name="T16" fmla="*/ 1199 w 1235"/>
              <a:gd name="T17" fmla="*/ 475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35" h="475">
                <a:moveTo>
                  <a:pt x="1199" y="475"/>
                </a:moveTo>
                <a:cubicBezTo>
                  <a:pt x="1126" y="217"/>
                  <a:pt x="886" y="37"/>
                  <a:pt x="618" y="37"/>
                </a:cubicBezTo>
                <a:cubicBezTo>
                  <a:pt x="349" y="37"/>
                  <a:pt x="110" y="217"/>
                  <a:pt x="36" y="475"/>
                </a:cubicBezTo>
                <a:cubicBezTo>
                  <a:pt x="0" y="465"/>
                  <a:pt x="0" y="465"/>
                  <a:pt x="0" y="465"/>
                </a:cubicBezTo>
                <a:cubicBezTo>
                  <a:pt x="38" y="333"/>
                  <a:pt x="119" y="215"/>
                  <a:pt x="228" y="131"/>
                </a:cubicBezTo>
                <a:cubicBezTo>
                  <a:pt x="341" y="45"/>
                  <a:pt x="475" y="0"/>
                  <a:pt x="618" y="0"/>
                </a:cubicBezTo>
                <a:cubicBezTo>
                  <a:pt x="760" y="0"/>
                  <a:pt x="895" y="45"/>
                  <a:pt x="1008" y="131"/>
                </a:cubicBezTo>
                <a:cubicBezTo>
                  <a:pt x="1117" y="215"/>
                  <a:pt x="1197" y="333"/>
                  <a:pt x="1235" y="465"/>
                </a:cubicBezTo>
                <a:lnTo>
                  <a:pt x="1199" y="475"/>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IN"/>
          </a:p>
        </p:txBody>
      </p:sp>
      <p:sp>
        <p:nvSpPr>
          <p:cNvPr id="190" name="Freeform 12">
            <a:extLst>
              <a:ext uri="{FF2B5EF4-FFF2-40B4-BE49-F238E27FC236}">
                <a16:creationId xmlns:a16="http://schemas.microsoft.com/office/drawing/2014/main" id="{E8CB4EDC-7FB9-6898-3D10-02BCBCEBF0BA}"/>
              </a:ext>
            </a:extLst>
          </p:cNvPr>
          <p:cNvSpPr>
            <a:spLocks/>
          </p:cNvSpPr>
          <p:nvPr/>
        </p:nvSpPr>
        <p:spPr bwMode="auto">
          <a:xfrm>
            <a:off x="2331352" y="2149227"/>
            <a:ext cx="432000" cy="1118187"/>
          </a:xfrm>
          <a:custGeom>
            <a:avLst/>
            <a:gdLst>
              <a:gd name="T0" fmla="*/ 326 w 891"/>
              <a:gd name="T1" fmla="*/ 1907 h 1907"/>
              <a:gd name="T2" fmla="*/ 0 w 891"/>
              <a:gd name="T3" fmla="*/ 1907 h 1907"/>
              <a:gd name="T4" fmla="*/ 0 w 891"/>
              <a:gd name="T5" fmla="*/ 1870 h 1907"/>
              <a:gd name="T6" fmla="*/ 326 w 891"/>
              <a:gd name="T7" fmla="*/ 1870 h 1907"/>
              <a:gd name="T8" fmla="*/ 427 w 891"/>
              <a:gd name="T9" fmla="*/ 1769 h 1907"/>
              <a:gd name="T10" fmla="*/ 427 w 891"/>
              <a:gd name="T11" fmla="*/ 138 h 1907"/>
              <a:gd name="T12" fmla="*/ 566 w 891"/>
              <a:gd name="T13" fmla="*/ 0 h 1907"/>
              <a:gd name="T14" fmla="*/ 891 w 891"/>
              <a:gd name="T15" fmla="*/ 0 h 1907"/>
              <a:gd name="T16" fmla="*/ 891 w 891"/>
              <a:gd name="T17" fmla="*/ 37 h 1907"/>
              <a:gd name="T18" fmla="*/ 566 w 891"/>
              <a:gd name="T19" fmla="*/ 37 h 1907"/>
              <a:gd name="T20" fmla="*/ 465 w 891"/>
              <a:gd name="T21" fmla="*/ 138 h 1907"/>
              <a:gd name="T22" fmla="*/ 465 w 891"/>
              <a:gd name="T23" fmla="*/ 1769 h 1907"/>
              <a:gd name="T24" fmla="*/ 326 w 891"/>
              <a:gd name="T25" fmla="*/ 1907 h 19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91" h="1907">
                <a:moveTo>
                  <a:pt x="326" y="1907"/>
                </a:moveTo>
                <a:cubicBezTo>
                  <a:pt x="0" y="1907"/>
                  <a:pt x="0" y="1907"/>
                  <a:pt x="0" y="1907"/>
                </a:cubicBezTo>
                <a:cubicBezTo>
                  <a:pt x="0" y="1870"/>
                  <a:pt x="0" y="1870"/>
                  <a:pt x="0" y="1870"/>
                </a:cubicBezTo>
                <a:cubicBezTo>
                  <a:pt x="326" y="1870"/>
                  <a:pt x="326" y="1870"/>
                  <a:pt x="326" y="1870"/>
                </a:cubicBezTo>
                <a:cubicBezTo>
                  <a:pt x="382" y="1870"/>
                  <a:pt x="427" y="1825"/>
                  <a:pt x="427" y="1769"/>
                </a:cubicBezTo>
                <a:cubicBezTo>
                  <a:pt x="427" y="138"/>
                  <a:pt x="427" y="138"/>
                  <a:pt x="427" y="138"/>
                </a:cubicBezTo>
                <a:cubicBezTo>
                  <a:pt x="427" y="62"/>
                  <a:pt x="489" y="0"/>
                  <a:pt x="566" y="0"/>
                </a:cubicBezTo>
                <a:cubicBezTo>
                  <a:pt x="891" y="0"/>
                  <a:pt x="891" y="0"/>
                  <a:pt x="891" y="0"/>
                </a:cubicBezTo>
                <a:cubicBezTo>
                  <a:pt x="891" y="37"/>
                  <a:pt x="891" y="37"/>
                  <a:pt x="891" y="37"/>
                </a:cubicBezTo>
                <a:cubicBezTo>
                  <a:pt x="566" y="37"/>
                  <a:pt x="566" y="37"/>
                  <a:pt x="566" y="37"/>
                </a:cubicBezTo>
                <a:cubicBezTo>
                  <a:pt x="510" y="37"/>
                  <a:pt x="465" y="83"/>
                  <a:pt x="465" y="138"/>
                </a:cubicBezTo>
                <a:cubicBezTo>
                  <a:pt x="465" y="1769"/>
                  <a:pt x="465" y="1769"/>
                  <a:pt x="465" y="1769"/>
                </a:cubicBezTo>
                <a:cubicBezTo>
                  <a:pt x="465" y="1845"/>
                  <a:pt x="402" y="1907"/>
                  <a:pt x="326" y="1907"/>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IN"/>
          </a:p>
        </p:txBody>
      </p:sp>
      <p:sp>
        <p:nvSpPr>
          <p:cNvPr id="191" name="Freeform 13">
            <a:extLst>
              <a:ext uri="{FF2B5EF4-FFF2-40B4-BE49-F238E27FC236}">
                <a16:creationId xmlns:a16="http://schemas.microsoft.com/office/drawing/2014/main" id="{596E25EB-B655-D4E0-C0F9-245A242632AD}"/>
              </a:ext>
            </a:extLst>
          </p:cNvPr>
          <p:cNvSpPr>
            <a:spLocks/>
          </p:cNvSpPr>
          <p:nvPr/>
        </p:nvSpPr>
        <p:spPr bwMode="auto">
          <a:xfrm>
            <a:off x="5092129" y="3335174"/>
            <a:ext cx="722752" cy="279132"/>
          </a:xfrm>
          <a:custGeom>
            <a:avLst/>
            <a:gdLst>
              <a:gd name="T0" fmla="*/ 617 w 1235"/>
              <a:gd name="T1" fmla="*/ 476 h 476"/>
              <a:gd name="T2" fmla="*/ 227 w 1235"/>
              <a:gd name="T3" fmla="*/ 344 h 476"/>
              <a:gd name="T4" fmla="*/ 0 w 1235"/>
              <a:gd name="T5" fmla="*/ 10 h 476"/>
              <a:gd name="T6" fmla="*/ 36 w 1235"/>
              <a:gd name="T7" fmla="*/ 0 h 476"/>
              <a:gd name="T8" fmla="*/ 617 w 1235"/>
              <a:gd name="T9" fmla="*/ 438 h 476"/>
              <a:gd name="T10" fmla="*/ 1199 w 1235"/>
              <a:gd name="T11" fmla="*/ 0 h 476"/>
              <a:gd name="T12" fmla="*/ 1235 w 1235"/>
              <a:gd name="T13" fmla="*/ 10 h 476"/>
              <a:gd name="T14" fmla="*/ 1007 w 1235"/>
              <a:gd name="T15" fmla="*/ 344 h 476"/>
              <a:gd name="T16" fmla="*/ 617 w 1235"/>
              <a:gd name="T17" fmla="*/ 476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35" h="476">
                <a:moveTo>
                  <a:pt x="617" y="476"/>
                </a:moveTo>
                <a:cubicBezTo>
                  <a:pt x="475" y="476"/>
                  <a:pt x="340" y="430"/>
                  <a:pt x="227" y="344"/>
                </a:cubicBezTo>
                <a:cubicBezTo>
                  <a:pt x="118" y="260"/>
                  <a:pt x="37" y="142"/>
                  <a:pt x="0" y="10"/>
                </a:cubicBezTo>
                <a:cubicBezTo>
                  <a:pt x="36" y="0"/>
                  <a:pt x="36" y="0"/>
                  <a:pt x="36" y="0"/>
                </a:cubicBezTo>
                <a:cubicBezTo>
                  <a:pt x="109" y="258"/>
                  <a:pt x="349" y="438"/>
                  <a:pt x="617" y="438"/>
                </a:cubicBezTo>
                <a:cubicBezTo>
                  <a:pt x="886" y="438"/>
                  <a:pt x="1125" y="258"/>
                  <a:pt x="1199" y="0"/>
                </a:cubicBezTo>
                <a:cubicBezTo>
                  <a:pt x="1235" y="10"/>
                  <a:pt x="1235" y="10"/>
                  <a:pt x="1235" y="10"/>
                </a:cubicBezTo>
                <a:cubicBezTo>
                  <a:pt x="1197" y="142"/>
                  <a:pt x="1116" y="260"/>
                  <a:pt x="1007" y="344"/>
                </a:cubicBezTo>
                <a:cubicBezTo>
                  <a:pt x="894" y="430"/>
                  <a:pt x="760" y="476"/>
                  <a:pt x="617" y="476"/>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IN"/>
          </a:p>
        </p:txBody>
      </p:sp>
      <p:sp>
        <p:nvSpPr>
          <p:cNvPr id="194" name="Freeform 14">
            <a:extLst>
              <a:ext uri="{FF2B5EF4-FFF2-40B4-BE49-F238E27FC236}">
                <a16:creationId xmlns:a16="http://schemas.microsoft.com/office/drawing/2014/main" id="{4D7817A9-30C8-8959-FF15-128EC7EE786A}"/>
              </a:ext>
            </a:extLst>
          </p:cNvPr>
          <p:cNvSpPr>
            <a:spLocks/>
          </p:cNvSpPr>
          <p:nvPr/>
        </p:nvSpPr>
        <p:spPr bwMode="auto">
          <a:xfrm>
            <a:off x="5092129" y="2859986"/>
            <a:ext cx="722752" cy="279132"/>
          </a:xfrm>
          <a:custGeom>
            <a:avLst/>
            <a:gdLst>
              <a:gd name="T0" fmla="*/ 1199 w 1235"/>
              <a:gd name="T1" fmla="*/ 476 h 476"/>
              <a:gd name="T2" fmla="*/ 617 w 1235"/>
              <a:gd name="T3" fmla="*/ 38 h 476"/>
              <a:gd name="T4" fmla="*/ 36 w 1235"/>
              <a:gd name="T5" fmla="*/ 476 h 476"/>
              <a:gd name="T6" fmla="*/ 0 w 1235"/>
              <a:gd name="T7" fmla="*/ 466 h 476"/>
              <a:gd name="T8" fmla="*/ 227 w 1235"/>
              <a:gd name="T9" fmla="*/ 132 h 476"/>
              <a:gd name="T10" fmla="*/ 617 w 1235"/>
              <a:gd name="T11" fmla="*/ 0 h 476"/>
              <a:gd name="T12" fmla="*/ 1007 w 1235"/>
              <a:gd name="T13" fmla="*/ 132 h 476"/>
              <a:gd name="T14" fmla="*/ 1235 w 1235"/>
              <a:gd name="T15" fmla="*/ 466 h 476"/>
              <a:gd name="T16" fmla="*/ 1199 w 1235"/>
              <a:gd name="T17" fmla="*/ 476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35" h="476">
                <a:moveTo>
                  <a:pt x="1199" y="476"/>
                </a:moveTo>
                <a:cubicBezTo>
                  <a:pt x="1125" y="218"/>
                  <a:pt x="886" y="38"/>
                  <a:pt x="617" y="38"/>
                </a:cubicBezTo>
                <a:cubicBezTo>
                  <a:pt x="349" y="38"/>
                  <a:pt x="109" y="218"/>
                  <a:pt x="36" y="476"/>
                </a:cubicBezTo>
                <a:cubicBezTo>
                  <a:pt x="0" y="466"/>
                  <a:pt x="0" y="466"/>
                  <a:pt x="0" y="466"/>
                </a:cubicBezTo>
                <a:cubicBezTo>
                  <a:pt x="37" y="334"/>
                  <a:pt x="118" y="216"/>
                  <a:pt x="227" y="132"/>
                </a:cubicBezTo>
                <a:cubicBezTo>
                  <a:pt x="340" y="46"/>
                  <a:pt x="475" y="0"/>
                  <a:pt x="617" y="0"/>
                </a:cubicBezTo>
                <a:cubicBezTo>
                  <a:pt x="760" y="0"/>
                  <a:pt x="894" y="46"/>
                  <a:pt x="1007" y="132"/>
                </a:cubicBezTo>
                <a:cubicBezTo>
                  <a:pt x="1116" y="216"/>
                  <a:pt x="1197" y="334"/>
                  <a:pt x="1235" y="466"/>
                </a:cubicBezTo>
                <a:lnTo>
                  <a:pt x="1199" y="476"/>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IN"/>
          </a:p>
        </p:txBody>
      </p:sp>
      <p:sp>
        <p:nvSpPr>
          <p:cNvPr id="199" name="Freeform 18">
            <a:extLst>
              <a:ext uri="{FF2B5EF4-FFF2-40B4-BE49-F238E27FC236}">
                <a16:creationId xmlns:a16="http://schemas.microsoft.com/office/drawing/2014/main" id="{02749D68-5EE4-1D04-2D64-F4F7469122CB}"/>
              </a:ext>
            </a:extLst>
          </p:cNvPr>
          <p:cNvSpPr>
            <a:spLocks/>
          </p:cNvSpPr>
          <p:nvPr/>
        </p:nvSpPr>
        <p:spPr bwMode="auto">
          <a:xfrm>
            <a:off x="5860178" y="2130509"/>
            <a:ext cx="468000" cy="1118187"/>
          </a:xfrm>
          <a:custGeom>
            <a:avLst/>
            <a:gdLst>
              <a:gd name="T0" fmla="*/ 326 w 891"/>
              <a:gd name="T1" fmla="*/ 1907 h 1907"/>
              <a:gd name="T2" fmla="*/ 0 w 891"/>
              <a:gd name="T3" fmla="*/ 1907 h 1907"/>
              <a:gd name="T4" fmla="*/ 0 w 891"/>
              <a:gd name="T5" fmla="*/ 1870 h 1907"/>
              <a:gd name="T6" fmla="*/ 326 w 891"/>
              <a:gd name="T7" fmla="*/ 1870 h 1907"/>
              <a:gd name="T8" fmla="*/ 427 w 891"/>
              <a:gd name="T9" fmla="*/ 1769 h 1907"/>
              <a:gd name="T10" fmla="*/ 427 w 891"/>
              <a:gd name="T11" fmla="*/ 138 h 1907"/>
              <a:gd name="T12" fmla="*/ 565 w 891"/>
              <a:gd name="T13" fmla="*/ 0 h 1907"/>
              <a:gd name="T14" fmla="*/ 891 w 891"/>
              <a:gd name="T15" fmla="*/ 0 h 1907"/>
              <a:gd name="T16" fmla="*/ 891 w 891"/>
              <a:gd name="T17" fmla="*/ 37 h 1907"/>
              <a:gd name="T18" fmla="*/ 565 w 891"/>
              <a:gd name="T19" fmla="*/ 37 h 1907"/>
              <a:gd name="T20" fmla="*/ 464 w 891"/>
              <a:gd name="T21" fmla="*/ 138 h 1907"/>
              <a:gd name="T22" fmla="*/ 464 w 891"/>
              <a:gd name="T23" fmla="*/ 1769 h 1907"/>
              <a:gd name="T24" fmla="*/ 326 w 891"/>
              <a:gd name="T25" fmla="*/ 1907 h 19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91" h="1907">
                <a:moveTo>
                  <a:pt x="326" y="1907"/>
                </a:moveTo>
                <a:cubicBezTo>
                  <a:pt x="0" y="1907"/>
                  <a:pt x="0" y="1907"/>
                  <a:pt x="0" y="1907"/>
                </a:cubicBezTo>
                <a:cubicBezTo>
                  <a:pt x="0" y="1870"/>
                  <a:pt x="0" y="1870"/>
                  <a:pt x="0" y="1870"/>
                </a:cubicBezTo>
                <a:cubicBezTo>
                  <a:pt x="326" y="1870"/>
                  <a:pt x="326" y="1870"/>
                  <a:pt x="326" y="1870"/>
                </a:cubicBezTo>
                <a:cubicBezTo>
                  <a:pt x="382" y="1870"/>
                  <a:pt x="427" y="1825"/>
                  <a:pt x="427" y="1769"/>
                </a:cubicBezTo>
                <a:cubicBezTo>
                  <a:pt x="427" y="138"/>
                  <a:pt x="427" y="138"/>
                  <a:pt x="427" y="138"/>
                </a:cubicBezTo>
                <a:cubicBezTo>
                  <a:pt x="427" y="62"/>
                  <a:pt x="489" y="0"/>
                  <a:pt x="565" y="0"/>
                </a:cubicBezTo>
                <a:cubicBezTo>
                  <a:pt x="891" y="0"/>
                  <a:pt x="891" y="0"/>
                  <a:pt x="891" y="0"/>
                </a:cubicBezTo>
                <a:cubicBezTo>
                  <a:pt x="891" y="37"/>
                  <a:pt x="891" y="37"/>
                  <a:pt x="891" y="37"/>
                </a:cubicBezTo>
                <a:cubicBezTo>
                  <a:pt x="565" y="37"/>
                  <a:pt x="565" y="37"/>
                  <a:pt x="565" y="37"/>
                </a:cubicBezTo>
                <a:cubicBezTo>
                  <a:pt x="510" y="37"/>
                  <a:pt x="464" y="83"/>
                  <a:pt x="464" y="138"/>
                </a:cubicBezTo>
                <a:cubicBezTo>
                  <a:pt x="464" y="1769"/>
                  <a:pt x="464" y="1769"/>
                  <a:pt x="464" y="1769"/>
                </a:cubicBezTo>
                <a:cubicBezTo>
                  <a:pt x="464" y="1845"/>
                  <a:pt x="402" y="1907"/>
                  <a:pt x="326" y="1907"/>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IN"/>
          </a:p>
        </p:txBody>
      </p:sp>
      <p:sp>
        <p:nvSpPr>
          <p:cNvPr id="147" name="Freeform 240">
            <a:extLst>
              <a:ext uri="{FF2B5EF4-FFF2-40B4-BE49-F238E27FC236}">
                <a16:creationId xmlns:a16="http://schemas.microsoft.com/office/drawing/2014/main" id="{1B9130C9-FE22-3540-9B9B-D4C587D0154B}"/>
              </a:ext>
            </a:extLst>
          </p:cNvPr>
          <p:cNvSpPr>
            <a:spLocks/>
          </p:cNvSpPr>
          <p:nvPr/>
        </p:nvSpPr>
        <p:spPr bwMode="auto">
          <a:xfrm>
            <a:off x="1673093" y="2925902"/>
            <a:ext cx="597093" cy="661426"/>
          </a:xfrm>
          <a:custGeom>
            <a:avLst/>
            <a:gdLst>
              <a:gd name="T0" fmla="*/ 72 w 844"/>
              <a:gd name="T1" fmla="*/ 682 h 932"/>
              <a:gd name="T2" fmla="*/ 634 w 844"/>
              <a:gd name="T3" fmla="*/ 812 h 932"/>
              <a:gd name="T4" fmla="*/ 822 w 844"/>
              <a:gd name="T5" fmla="*/ 408 h 932"/>
              <a:gd name="T6" fmla="*/ 775 w 844"/>
              <a:gd name="T7" fmla="*/ 268 h 932"/>
              <a:gd name="T8" fmla="*/ 764 w 844"/>
              <a:gd name="T9" fmla="*/ 250 h 932"/>
              <a:gd name="T10" fmla="*/ 202 w 844"/>
              <a:gd name="T11" fmla="*/ 120 h 932"/>
              <a:gd name="T12" fmla="*/ 61 w 844"/>
              <a:gd name="T13" fmla="*/ 268 h 932"/>
              <a:gd name="T14" fmla="*/ 14 w 844"/>
              <a:gd name="T15" fmla="*/ 408 h 932"/>
              <a:gd name="T16" fmla="*/ 72 w 844"/>
              <a:gd name="T17" fmla="*/ 682 h 9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4" h="932">
                <a:moveTo>
                  <a:pt x="72" y="682"/>
                </a:moveTo>
                <a:cubicBezTo>
                  <a:pt x="191" y="873"/>
                  <a:pt x="443" y="932"/>
                  <a:pt x="634" y="812"/>
                </a:cubicBezTo>
                <a:cubicBezTo>
                  <a:pt x="775" y="724"/>
                  <a:pt x="844" y="563"/>
                  <a:pt x="822" y="408"/>
                </a:cubicBezTo>
                <a:cubicBezTo>
                  <a:pt x="815" y="360"/>
                  <a:pt x="800" y="312"/>
                  <a:pt x="775" y="268"/>
                </a:cubicBezTo>
                <a:cubicBezTo>
                  <a:pt x="771" y="262"/>
                  <a:pt x="768" y="256"/>
                  <a:pt x="764" y="250"/>
                </a:cubicBezTo>
                <a:cubicBezTo>
                  <a:pt x="645" y="59"/>
                  <a:pt x="393" y="0"/>
                  <a:pt x="202" y="120"/>
                </a:cubicBezTo>
                <a:cubicBezTo>
                  <a:pt x="141" y="158"/>
                  <a:pt x="93" y="209"/>
                  <a:pt x="61" y="268"/>
                </a:cubicBezTo>
                <a:cubicBezTo>
                  <a:pt x="37" y="311"/>
                  <a:pt x="21" y="359"/>
                  <a:pt x="14" y="408"/>
                </a:cubicBezTo>
                <a:cubicBezTo>
                  <a:pt x="0" y="500"/>
                  <a:pt x="18" y="597"/>
                  <a:pt x="72" y="682"/>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IN"/>
          </a:p>
        </p:txBody>
      </p:sp>
      <p:sp>
        <p:nvSpPr>
          <p:cNvPr id="151" name="Oval 241">
            <a:extLst>
              <a:ext uri="{FF2B5EF4-FFF2-40B4-BE49-F238E27FC236}">
                <a16:creationId xmlns:a16="http://schemas.microsoft.com/office/drawing/2014/main" id="{25D006DA-660A-1C08-C8EA-6579973DC58B}"/>
              </a:ext>
            </a:extLst>
          </p:cNvPr>
          <p:cNvSpPr>
            <a:spLocks noChangeArrowheads="1"/>
          </p:cNvSpPr>
          <p:nvPr/>
        </p:nvSpPr>
        <p:spPr bwMode="auto">
          <a:xfrm>
            <a:off x="1583679" y="3220893"/>
            <a:ext cx="69783" cy="69783"/>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IN"/>
          </a:p>
        </p:txBody>
      </p:sp>
      <p:sp>
        <p:nvSpPr>
          <p:cNvPr id="152" name="Oval 242">
            <a:extLst>
              <a:ext uri="{FF2B5EF4-FFF2-40B4-BE49-F238E27FC236}">
                <a16:creationId xmlns:a16="http://schemas.microsoft.com/office/drawing/2014/main" id="{55A337D8-CFDD-6BC7-43CE-CE8DE051E729}"/>
              </a:ext>
            </a:extLst>
          </p:cNvPr>
          <p:cNvSpPr>
            <a:spLocks noChangeArrowheads="1"/>
          </p:cNvSpPr>
          <p:nvPr/>
        </p:nvSpPr>
        <p:spPr bwMode="auto">
          <a:xfrm>
            <a:off x="2296461" y="3220893"/>
            <a:ext cx="69783" cy="69783"/>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IN"/>
          </a:p>
        </p:txBody>
      </p:sp>
      <p:sp>
        <p:nvSpPr>
          <p:cNvPr id="153" name="Freeform 243">
            <a:extLst>
              <a:ext uri="{FF2B5EF4-FFF2-40B4-BE49-F238E27FC236}">
                <a16:creationId xmlns:a16="http://schemas.microsoft.com/office/drawing/2014/main" id="{0A3916DC-5703-272B-1071-CBD4B7539173}"/>
              </a:ext>
            </a:extLst>
          </p:cNvPr>
          <p:cNvSpPr>
            <a:spLocks/>
          </p:cNvSpPr>
          <p:nvPr/>
        </p:nvSpPr>
        <p:spPr bwMode="auto">
          <a:xfrm>
            <a:off x="3375766" y="1826031"/>
            <a:ext cx="597093" cy="661426"/>
          </a:xfrm>
          <a:custGeom>
            <a:avLst/>
            <a:gdLst>
              <a:gd name="T0" fmla="*/ 773 w 844"/>
              <a:gd name="T1" fmla="*/ 682 h 932"/>
              <a:gd name="T2" fmla="*/ 210 w 844"/>
              <a:gd name="T3" fmla="*/ 812 h 932"/>
              <a:gd name="T4" fmla="*/ 22 w 844"/>
              <a:gd name="T5" fmla="*/ 409 h 932"/>
              <a:gd name="T6" fmla="*/ 69 w 844"/>
              <a:gd name="T7" fmla="*/ 268 h 932"/>
              <a:gd name="T8" fmla="*/ 80 w 844"/>
              <a:gd name="T9" fmla="*/ 250 h 932"/>
              <a:gd name="T10" fmla="*/ 642 w 844"/>
              <a:gd name="T11" fmla="*/ 120 h 932"/>
              <a:gd name="T12" fmla="*/ 783 w 844"/>
              <a:gd name="T13" fmla="*/ 268 h 932"/>
              <a:gd name="T14" fmla="*/ 830 w 844"/>
              <a:gd name="T15" fmla="*/ 409 h 932"/>
              <a:gd name="T16" fmla="*/ 773 w 844"/>
              <a:gd name="T17" fmla="*/ 682 h 9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4" h="932">
                <a:moveTo>
                  <a:pt x="773" y="682"/>
                </a:moveTo>
                <a:cubicBezTo>
                  <a:pt x="653" y="874"/>
                  <a:pt x="401" y="932"/>
                  <a:pt x="210" y="812"/>
                </a:cubicBezTo>
                <a:cubicBezTo>
                  <a:pt x="69" y="724"/>
                  <a:pt x="0" y="564"/>
                  <a:pt x="22" y="409"/>
                </a:cubicBezTo>
                <a:cubicBezTo>
                  <a:pt x="29" y="360"/>
                  <a:pt x="44" y="313"/>
                  <a:pt x="69" y="268"/>
                </a:cubicBezTo>
                <a:cubicBezTo>
                  <a:pt x="73" y="262"/>
                  <a:pt x="76" y="256"/>
                  <a:pt x="80" y="250"/>
                </a:cubicBezTo>
                <a:cubicBezTo>
                  <a:pt x="199" y="59"/>
                  <a:pt x="451" y="0"/>
                  <a:pt x="642" y="120"/>
                </a:cubicBezTo>
                <a:cubicBezTo>
                  <a:pt x="703" y="158"/>
                  <a:pt x="751" y="209"/>
                  <a:pt x="783" y="268"/>
                </a:cubicBezTo>
                <a:cubicBezTo>
                  <a:pt x="807" y="312"/>
                  <a:pt x="823" y="359"/>
                  <a:pt x="830" y="409"/>
                </a:cubicBezTo>
                <a:cubicBezTo>
                  <a:pt x="844" y="500"/>
                  <a:pt x="826" y="597"/>
                  <a:pt x="773" y="68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N"/>
          </a:p>
        </p:txBody>
      </p:sp>
      <p:sp>
        <p:nvSpPr>
          <p:cNvPr id="155" name="Oval 245">
            <a:extLst>
              <a:ext uri="{FF2B5EF4-FFF2-40B4-BE49-F238E27FC236}">
                <a16:creationId xmlns:a16="http://schemas.microsoft.com/office/drawing/2014/main" id="{4067BE6E-6EFD-A107-B325-0A2D96809886}"/>
              </a:ext>
            </a:extLst>
          </p:cNvPr>
          <p:cNvSpPr>
            <a:spLocks noChangeArrowheads="1"/>
          </p:cNvSpPr>
          <p:nvPr/>
        </p:nvSpPr>
        <p:spPr bwMode="auto">
          <a:xfrm>
            <a:off x="4002457" y="2126006"/>
            <a:ext cx="69783" cy="69783"/>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IN"/>
          </a:p>
        </p:txBody>
      </p:sp>
      <p:sp>
        <p:nvSpPr>
          <p:cNvPr id="160" name="Freeform 246">
            <a:extLst>
              <a:ext uri="{FF2B5EF4-FFF2-40B4-BE49-F238E27FC236}">
                <a16:creationId xmlns:a16="http://schemas.microsoft.com/office/drawing/2014/main" id="{6A57CAC2-EFA0-B353-BC60-8CC626CB94AA}"/>
              </a:ext>
            </a:extLst>
          </p:cNvPr>
          <p:cNvSpPr>
            <a:spLocks/>
          </p:cNvSpPr>
          <p:nvPr/>
        </p:nvSpPr>
        <p:spPr bwMode="auto">
          <a:xfrm>
            <a:off x="5156621" y="2903941"/>
            <a:ext cx="597093" cy="661426"/>
          </a:xfrm>
          <a:custGeom>
            <a:avLst/>
            <a:gdLst>
              <a:gd name="T0" fmla="*/ 71 w 844"/>
              <a:gd name="T1" fmla="*/ 682 h 932"/>
              <a:gd name="T2" fmla="*/ 634 w 844"/>
              <a:gd name="T3" fmla="*/ 812 h 932"/>
              <a:gd name="T4" fmla="*/ 822 w 844"/>
              <a:gd name="T5" fmla="*/ 408 h 932"/>
              <a:gd name="T6" fmla="*/ 775 w 844"/>
              <a:gd name="T7" fmla="*/ 268 h 932"/>
              <a:gd name="T8" fmla="*/ 764 w 844"/>
              <a:gd name="T9" fmla="*/ 250 h 932"/>
              <a:gd name="T10" fmla="*/ 201 w 844"/>
              <a:gd name="T11" fmla="*/ 120 h 932"/>
              <a:gd name="T12" fmla="*/ 61 w 844"/>
              <a:gd name="T13" fmla="*/ 268 h 932"/>
              <a:gd name="T14" fmla="*/ 14 w 844"/>
              <a:gd name="T15" fmla="*/ 408 h 932"/>
              <a:gd name="T16" fmla="*/ 71 w 844"/>
              <a:gd name="T17" fmla="*/ 682 h 9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4" h="932">
                <a:moveTo>
                  <a:pt x="71" y="682"/>
                </a:moveTo>
                <a:cubicBezTo>
                  <a:pt x="191" y="873"/>
                  <a:pt x="443" y="932"/>
                  <a:pt x="634" y="812"/>
                </a:cubicBezTo>
                <a:cubicBezTo>
                  <a:pt x="775" y="724"/>
                  <a:pt x="844" y="563"/>
                  <a:pt x="822" y="408"/>
                </a:cubicBezTo>
                <a:cubicBezTo>
                  <a:pt x="815" y="360"/>
                  <a:pt x="799" y="312"/>
                  <a:pt x="775" y="268"/>
                </a:cubicBezTo>
                <a:cubicBezTo>
                  <a:pt x="771" y="262"/>
                  <a:pt x="768" y="256"/>
                  <a:pt x="764" y="250"/>
                </a:cubicBezTo>
                <a:cubicBezTo>
                  <a:pt x="645" y="59"/>
                  <a:pt x="393" y="0"/>
                  <a:pt x="201" y="120"/>
                </a:cubicBezTo>
                <a:cubicBezTo>
                  <a:pt x="141" y="158"/>
                  <a:pt x="93" y="209"/>
                  <a:pt x="61" y="268"/>
                </a:cubicBezTo>
                <a:cubicBezTo>
                  <a:pt x="37" y="311"/>
                  <a:pt x="21" y="359"/>
                  <a:pt x="14" y="408"/>
                </a:cubicBezTo>
                <a:cubicBezTo>
                  <a:pt x="0" y="500"/>
                  <a:pt x="18" y="597"/>
                  <a:pt x="71" y="682"/>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IN" dirty="0"/>
          </a:p>
        </p:txBody>
      </p:sp>
      <p:sp>
        <p:nvSpPr>
          <p:cNvPr id="161" name="Oval 247">
            <a:extLst>
              <a:ext uri="{FF2B5EF4-FFF2-40B4-BE49-F238E27FC236}">
                <a16:creationId xmlns:a16="http://schemas.microsoft.com/office/drawing/2014/main" id="{609B6F4B-8441-33A5-6091-3EC080AF3BD0}"/>
              </a:ext>
            </a:extLst>
          </p:cNvPr>
          <p:cNvSpPr>
            <a:spLocks noChangeArrowheads="1"/>
          </p:cNvSpPr>
          <p:nvPr/>
        </p:nvSpPr>
        <p:spPr bwMode="auto">
          <a:xfrm>
            <a:off x="5067207" y="3198932"/>
            <a:ext cx="69783" cy="69783"/>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IN"/>
          </a:p>
        </p:txBody>
      </p:sp>
      <p:sp>
        <p:nvSpPr>
          <p:cNvPr id="162" name="Oval 248">
            <a:extLst>
              <a:ext uri="{FF2B5EF4-FFF2-40B4-BE49-F238E27FC236}">
                <a16:creationId xmlns:a16="http://schemas.microsoft.com/office/drawing/2014/main" id="{C2DB56CC-DC75-DCC6-5809-889794AD62D8}"/>
              </a:ext>
            </a:extLst>
          </p:cNvPr>
          <p:cNvSpPr>
            <a:spLocks noChangeArrowheads="1"/>
          </p:cNvSpPr>
          <p:nvPr/>
        </p:nvSpPr>
        <p:spPr bwMode="auto">
          <a:xfrm>
            <a:off x="5785167" y="3198932"/>
            <a:ext cx="69783" cy="69783"/>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IN"/>
          </a:p>
        </p:txBody>
      </p:sp>
      <p:grpSp>
        <p:nvGrpSpPr>
          <p:cNvPr id="394" name="Group 393">
            <a:extLst>
              <a:ext uri="{FF2B5EF4-FFF2-40B4-BE49-F238E27FC236}">
                <a16:creationId xmlns:a16="http://schemas.microsoft.com/office/drawing/2014/main" id="{54E6C1BA-8A57-DDFC-80F2-461CFF4C4F3F}"/>
              </a:ext>
            </a:extLst>
          </p:cNvPr>
          <p:cNvGrpSpPr/>
          <p:nvPr/>
        </p:nvGrpSpPr>
        <p:grpSpPr>
          <a:xfrm>
            <a:off x="6323550" y="1763787"/>
            <a:ext cx="782565" cy="754320"/>
            <a:chOff x="5859439" y="1835236"/>
            <a:chExt cx="782565" cy="754320"/>
          </a:xfrm>
        </p:grpSpPr>
        <p:sp>
          <p:nvSpPr>
            <p:cNvPr id="196" name="Freeform 16">
              <a:extLst>
                <a:ext uri="{FF2B5EF4-FFF2-40B4-BE49-F238E27FC236}">
                  <a16:creationId xmlns:a16="http://schemas.microsoft.com/office/drawing/2014/main" id="{801B3B8C-64FB-5084-0901-16AF03EAA605}"/>
                </a:ext>
              </a:extLst>
            </p:cNvPr>
            <p:cNvSpPr>
              <a:spLocks/>
            </p:cNvSpPr>
            <p:nvPr/>
          </p:nvSpPr>
          <p:spPr bwMode="auto">
            <a:xfrm>
              <a:off x="5884361" y="2310424"/>
              <a:ext cx="722752" cy="279132"/>
            </a:xfrm>
            <a:custGeom>
              <a:avLst/>
              <a:gdLst>
                <a:gd name="T0" fmla="*/ 618 w 1235"/>
                <a:gd name="T1" fmla="*/ 476 h 476"/>
                <a:gd name="T2" fmla="*/ 228 w 1235"/>
                <a:gd name="T3" fmla="*/ 344 h 476"/>
                <a:gd name="T4" fmla="*/ 0 w 1235"/>
                <a:gd name="T5" fmla="*/ 11 h 476"/>
                <a:gd name="T6" fmla="*/ 36 w 1235"/>
                <a:gd name="T7" fmla="*/ 0 h 476"/>
                <a:gd name="T8" fmla="*/ 618 w 1235"/>
                <a:gd name="T9" fmla="*/ 439 h 476"/>
                <a:gd name="T10" fmla="*/ 1199 w 1235"/>
                <a:gd name="T11" fmla="*/ 0 h 476"/>
                <a:gd name="T12" fmla="*/ 1235 w 1235"/>
                <a:gd name="T13" fmla="*/ 11 h 476"/>
                <a:gd name="T14" fmla="*/ 1007 w 1235"/>
                <a:gd name="T15" fmla="*/ 344 h 476"/>
                <a:gd name="T16" fmla="*/ 618 w 1235"/>
                <a:gd name="T17" fmla="*/ 476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35" h="476">
                  <a:moveTo>
                    <a:pt x="618" y="476"/>
                  </a:moveTo>
                  <a:cubicBezTo>
                    <a:pt x="475" y="476"/>
                    <a:pt x="340" y="430"/>
                    <a:pt x="228" y="344"/>
                  </a:cubicBezTo>
                  <a:cubicBezTo>
                    <a:pt x="119" y="260"/>
                    <a:pt x="38" y="142"/>
                    <a:pt x="0" y="11"/>
                  </a:cubicBezTo>
                  <a:cubicBezTo>
                    <a:pt x="36" y="0"/>
                    <a:pt x="36" y="0"/>
                    <a:pt x="36" y="0"/>
                  </a:cubicBezTo>
                  <a:cubicBezTo>
                    <a:pt x="110" y="258"/>
                    <a:pt x="349" y="439"/>
                    <a:pt x="618" y="439"/>
                  </a:cubicBezTo>
                  <a:cubicBezTo>
                    <a:pt x="886" y="439"/>
                    <a:pt x="1125" y="258"/>
                    <a:pt x="1199" y="0"/>
                  </a:cubicBezTo>
                  <a:cubicBezTo>
                    <a:pt x="1235" y="11"/>
                    <a:pt x="1235" y="11"/>
                    <a:pt x="1235" y="11"/>
                  </a:cubicBezTo>
                  <a:cubicBezTo>
                    <a:pt x="1197" y="142"/>
                    <a:pt x="1117" y="260"/>
                    <a:pt x="1007" y="344"/>
                  </a:cubicBezTo>
                  <a:cubicBezTo>
                    <a:pt x="895" y="430"/>
                    <a:pt x="760" y="476"/>
                    <a:pt x="618" y="476"/>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IN"/>
            </a:p>
          </p:txBody>
        </p:sp>
        <p:sp>
          <p:nvSpPr>
            <p:cNvPr id="197" name="Freeform 17">
              <a:extLst>
                <a:ext uri="{FF2B5EF4-FFF2-40B4-BE49-F238E27FC236}">
                  <a16:creationId xmlns:a16="http://schemas.microsoft.com/office/drawing/2014/main" id="{564E9220-E2A5-B9F8-51A1-EA19533C17DC}"/>
                </a:ext>
              </a:extLst>
            </p:cNvPr>
            <p:cNvSpPr>
              <a:spLocks/>
            </p:cNvSpPr>
            <p:nvPr/>
          </p:nvSpPr>
          <p:spPr bwMode="auto">
            <a:xfrm>
              <a:off x="5884361" y="1835236"/>
              <a:ext cx="722752" cy="279132"/>
            </a:xfrm>
            <a:custGeom>
              <a:avLst/>
              <a:gdLst>
                <a:gd name="T0" fmla="*/ 1199 w 1235"/>
                <a:gd name="T1" fmla="*/ 475 h 475"/>
                <a:gd name="T2" fmla="*/ 618 w 1235"/>
                <a:gd name="T3" fmla="*/ 37 h 475"/>
                <a:gd name="T4" fmla="*/ 36 w 1235"/>
                <a:gd name="T5" fmla="*/ 475 h 475"/>
                <a:gd name="T6" fmla="*/ 0 w 1235"/>
                <a:gd name="T7" fmla="*/ 465 h 475"/>
                <a:gd name="T8" fmla="*/ 228 w 1235"/>
                <a:gd name="T9" fmla="*/ 131 h 475"/>
                <a:gd name="T10" fmla="*/ 618 w 1235"/>
                <a:gd name="T11" fmla="*/ 0 h 475"/>
                <a:gd name="T12" fmla="*/ 1007 w 1235"/>
                <a:gd name="T13" fmla="*/ 131 h 475"/>
                <a:gd name="T14" fmla="*/ 1235 w 1235"/>
                <a:gd name="T15" fmla="*/ 465 h 475"/>
                <a:gd name="T16" fmla="*/ 1199 w 1235"/>
                <a:gd name="T17" fmla="*/ 475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35" h="475">
                  <a:moveTo>
                    <a:pt x="1199" y="475"/>
                  </a:moveTo>
                  <a:cubicBezTo>
                    <a:pt x="1125" y="217"/>
                    <a:pt x="886" y="37"/>
                    <a:pt x="618" y="37"/>
                  </a:cubicBezTo>
                  <a:cubicBezTo>
                    <a:pt x="349" y="37"/>
                    <a:pt x="110" y="217"/>
                    <a:pt x="36" y="475"/>
                  </a:cubicBezTo>
                  <a:cubicBezTo>
                    <a:pt x="0" y="465"/>
                    <a:pt x="0" y="465"/>
                    <a:pt x="0" y="465"/>
                  </a:cubicBezTo>
                  <a:cubicBezTo>
                    <a:pt x="38" y="333"/>
                    <a:pt x="119" y="215"/>
                    <a:pt x="228" y="131"/>
                  </a:cubicBezTo>
                  <a:cubicBezTo>
                    <a:pt x="340" y="45"/>
                    <a:pt x="475" y="0"/>
                    <a:pt x="618" y="0"/>
                  </a:cubicBezTo>
                  <a:cubicBezTo>
                    <a:pt x="760" y="0"/>
                    <a:pt x="895" y="45"/>
                    <a:pt x="1007" y="131"/>
                  </a:cubicBezTo>
                  <a:cubicBezTo>
                    <a:pt x="1117" y="215"/>
                    <a:pt x="1197" y="333"/>
                    <a:pt x="1235" y="465"/>
                  </a:cubicBezTo>
                  <a:lnTo>
                    <a:pt x="1199" y="475"/>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IN"/>
            </a:p>
          </p:txBody>
        </p:sp>
        <p:sp>
          <p:nvSpPr>
            <p:cNvPr id="163" name="Freeform 249">
              <a:extLst>
                <a:ext uri="{FF2B5EF4-FFF2-40B4-BE49-F238E27FC236}">
                  <a16:creationId xmlns:a16="http://schemas.microsoft.com/office/drawing/2014/main" id="{E1F5C843-F6A8-2841-EA43-135EC6818AF0}"/>
                </a:ext>
              </a:extLst>
            </p:cNvPr>
            <p:cNvSpPr>
              <a:spLocks/>
            </p:cNvSpPr>
            <p:nvPr/>
          </p:nvSpPr>
          <p:spPr bwMode="auto">
            <a:xfrm>
              <a:off x="5945530" y="1877529"/>
              <a:ext cx="597093" cy="661426"/>
            </a:xfrm>
            <a:custGeom>
              <a:avLst/>
              <a:gdLst>
                <a:gd name="T0" fmla="*/ 772 w 843"/>
                <a:gd name="T1" fmla="*/ 682 h 932"/>
                <a:gd name="T2" fmla="*/ 210 w 843"/>
                <a:gd name="T3" fmla="*/ 812 h 932"/>
                <a:gd name="T4" fmla="*/ 22 w 843"/>
                <a:gd name="T5" fmla="*/ 409 h 932"/>
                <a:gd name="T6" fmla="*/ 69 w 843"/>
                <a:gd name="T7" fmla="*/ 268 h 932"/>
                <a:gd name="T8" fmla="*/ 80 w 843"/>
                <a:gd name="T9" fmla="*/ 250 h 932"/>
                <a:gd name="T10" fmla="*/ 642 w 843"/>
                <a:gd name="T11" fmla="*/ 120 h 932"/>
                <a:gd name="T12" fmla="*/ 783 w 843"/>
                <a:gd name="T13" fmla="*/ 268 h 932"/>
                <a:gd name="T14" fmla="*/ 830 w 843"/>
                <a:gd name="T15" fmla="*/ 409 h 932"/>
                <a:gd name="T16" fmla="*/ 772 w 843"/>
                <a:gd name="T17" fmla="*/ 682 h 9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3" h="932">
                  <a:moveTo>
                    <a:pt x="772" y="682"/>
                  </a:moveTo>
                  <a:cubicBezTo>
                    <a:pt x="653" y="874"/>
                    <a:pt x="401" y="932"/>
                    <a:pt x="210" y="812"/>
                  </a:cubicBezTo>
                  <a:cubicBezTo>
                    <a:pt x="69" y="724"/>
                    <a:pt x="0" y="564"/>
                    <a:pt x="22" y="409"/>
                  </a:cubicBezTo>
                  <a:cubicBezTo>
                    <a:pt x="29" y="360"/>
                    <a:pt x="44" y="313"/>
                    <a:pt x="69" y="268"/>
                  </a:cubicBezTo>
                  <a:cubicBezTo>
                    <a:pt x="73" y="262"/>
                    <a:pt x="76" y="256"/>
                    <a:pt x="80" y="250"/>
                  </a:cubicBezTo>
                  <a:cubicBezTo>
                    <a:pt x="199" y="59"/>
                    <a:pt x="451" y="0"/>
                    <a:pt x="642" y="120"/>
                  </a:cubicBezTo>
                  <a:cubicBezTo>
                    <a:pt x="703" y="158"/>
                    <a:pt x="751" y="209"/>
                    <a:pt x="783" y="268"/>
                  </a:cubicBezTo>
                  <a:cubicBezTo>
                    <a:pt x="807" y="312"/>
                    <a:pt x="823" y="359"/>
                    <a:pt x="830" y="409"/>
                  </a:cubicBezTo>
                  <a:cubicBezTo>
                    <a:pt x="843" y="500"/>
                    <a:pt x="825" y="597"/>
                    <a:pt x="772" y="68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N"/>
            </a:p>
          </p:txBody>
        </p:sp>
        <p:sp>
          <p:nvSpPr>
            <p:cNvPr id="164" name="Oval 250">
              <a:extLst>
                <a:ext uri="{FF2B5EF4-FFF2-40B4-BE49-F238E27FC236}">
                  <a16:creationId xmlns:a16="http://schemas.microsoft.com/office/drawing/2014/main" id="{5612403B-D733-4CB7-5A45-0E5DC6C335C6}"/>
                </a:ext>
              </a:extLst>
            </p:cNvPr>
            <p:cNvSpPr>
              <a:spLocks noChangeArrowheads="1"/>
            </p:cNvSpPr>
            <p:nvPr/>
          </p:nvSpPr>
          <p:spPr bwMode="auto">
            <a:xfrm>
              <a:off x="5859439" y="2177504"/>
              <a:ext cx="69783" cy="69783"/>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IN"/>
            </a:p>
          </p:txBody>
        </p:sp>
        <p:sp>
          <p:nvSpPr>
            <p:cNvPr id="165" name="Oval 251">
              <a:extLst>
                <a:ext uri="{FF2B5EF4-FFF2-40B4-BE49-F238E27FC236}">
                  <a16:creationId xmlns:a16="http://schemas.microsoft.com/office/drawing/2014/main" id="{C1B83D86-8BE5-04C0-4C3F-85E243F30C0A}"/>
                </a:ext>
              </a:extLst>
            </p:cNvPr>
            <p:cNvSpPr>
              <a:spLocks noChangeArrowheads="1"/>
            </p:cNvSpPr>
            <p:nvPr/>
          </p:nvSpPr>
          <p:spPr bwMode="auto">
            <a:xfrm>
              <a:off x="6572221" y="2177504"/>
              <a:ext cx="69783" cy="69783"/>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IN"/>
            </a:p>
          </p:txBody>
        </p:sp>
      </p:grpSp>
      <p:sp>
        <p:nvSpPr>
          <p:cNvPr id="166" name="Freeform 252">
            <a:extLst>
              <a:ext uri="{FF2B5EF4-FFF2-40B4-BE49-F238E27FC236}">
                <a16:creationId xmlns:a16="http://schemas.microsoft.com/office/drawing/2014/main" id="{45967B11-B459-F464-832D-7244382B43CF}"/>
              </a:ext>
            </a:extLst>
          </p:cNvPr>
          <p:cNvSpPr>
            <a:spLocks/>
          </p:cNvSpPr>
          <p:nvPr/>
        </p:nvSpPr>
        <p:spPr bwMode="auto">
          <a:xfrm>
            <a:off x="448570" y="1825991"/>
            <a:ext cx="597093" cy="661426"/>
          </a:xfrm>
          <a:custGeom>
            <a:avLst/>
            <a:gdLst>
              <a:gd name="T0" fmla="*/ 71 w 843"/>
              <a:gd name="T1" fmla="*/ 682 h 932"/>
              <a:gd name="T2" fmla="*/ 633 w 843"/>
              <a:gd name="T3" fmla="*/ 812 h 932"/>
              <a:gd name="T4" fmla="*/ 821 w 843"/>
              <a:gd name="T5" fmla="*/ 409 h 932"/>
              <a:gd name="T6" fmla="*/ 774 w 843"/>
              <a:gd name="T7" fmla="*/ 268 h 932"/>
              <a:gd name="T8" fmla="*/ 763 w 843"/>
              <a:gd name="T9" fmla="*/ 250 h 932"/>
              <a:gd name="T10" fmla="*/ 201 w 843"/>
              <a:gd name="T11" fmla="*/ 120 h 932"/>
              <a:gd name="T12" fmla="*/ 60 w 843"/>
              <a:gd name="T13" fmla="*/ 268 h 932"/>
              <a:gd name="T14" fmla="*/ 13 w 843"/>
              <a:gd name="T15" fmla="*/ 409 h 932"/>
              <a:gd name="T16" fmla="*/ 71 w 843"/>
              <a:gd name="T17" fmla="*/ 682 h 9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3" h="932">
                <a:moveTo>
                  <a:pt x="71" y="682"/>
                </a:moveTo>
                <a:cubicBezTo>
                  <a:pt x="190" y="874"/>
                  <a:pt x="442" y="932"/>
                  <a:pt x="633" y="812"/>
                </a:cubicBezTo>
                <a:cubicBezTo>
                  <a:pt x="774" y="724"/>
                  <a:pt x="843" y="564"/>
                  <a:pt x="821" y="409"/>
                </a:cubicBezTo>
                <a:cubicBezTo>
                  <a:pt x="814" y="360"/>
                  <a:pt x="799" y="313"/>
                  <a:pt x="774" y="268"/>
                </a:cubicBezTo>
                <a:cubicBezTo>
                  <a:pt x="770" y="262"/>
                  <a:pt x="767" y="256"/>
                  <a:pt x="763" y="250"/>
                </a:cubicBezTo>
                <a:cubicBezTo>
                  <a:pt x="644" y="59"/>
                  <a:pt x="392" y="0"/>
                  <a:pt x="201" y="120"/>
                </a:cubicBezTo>
                <a:cubicBezTo>
                  <a:pt x="140" y="158"/>
                  <a:pt x="92" y="209"/>
                  <a:pt x="60" y="268"/>
                </a:cubicBezTo>
                <a:cubicBezTo>
                  <a:pt x="36" y="312"/>
                  <a:pt x="20" y="359"/>
                  <a:pt x="13" y="409"/>
                </a:cubicBezTo>
                <a:cubicBezTo>
                  <a:pt x="0" y="500"/>
                  <a:pt x="18" y="597"/>
                  <a:pt x="71" y="68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N"/>
          </a:p>
        </p:txBody>
      </p:sp>
      <p:sp>
        <p:nvSpPr>
          <p:cNvPr id="167" name="Oval 253">
            <a:extLst>
              <a:ext uri="{FF2B5EF4-FFF2-40B4-BE49-F238E27FC236}">
                <a16:creationId xmlns:a16="http://schemas.microsoft.com/office/drawing/2014/main" id="{D234386C-CC25-8FA3-6178-E8B88938FA47}"/>
              </a:ext>
            </a:extLst>
          </p:cNvPr>
          <p:cNvSpPr>
            <a:spLocks noChangeArrowheads="1"/>
          </p:cNvSpPr>
          <p:nvPr/>
        </p:nvSpPr>
        <p:spPr bwMode="auto">
          <a:xfrm>
            <a:off x="1061968" y="2125966"/>
            <a:ext cx="69783" cy="69783"/>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IN"/>
          </a:p>
        </p:txBody>
      </p:sp>
      <p:sp>
        <p:nvSpPr>
          <p:cNvPr id="168" name="Oval 254">
            <a:extLst>
              <a:ext uri="{FF2B5EF4-FFF2-40B4-BE49-F238E27FC236}">
                <a16:creationId xmlns:a16="http://schemas.microsoft.com/office/drawing/2014/main" id="{08994570-BB0A-13AC-7FCF-F717ACD05A62}"/>
              </a:ext>
            </a:extLst>
          </p:cNvPr>
          <p:cNvSpPr>
            <a:spLocks noChangeArrowheads="1"/>
          </p:cNvSpPr>
          <p:nvPr/>
        </p:nvSpPr>
        <p:spPr bwMode="auto">
          <a:xfrm>
            <a:off x="349187" y="2125966"/>
            <a:ext cx="69783" cy="69783"/>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IN"/>
          </a:p>
        </p:txBody>
      </p:sp>
      <p:sp>
        <p:nvSpPr>
          <p:cNvPr id="388" name="TextBox 387">
            <a:extLst>
              <a:ext uri="{FF2B5EF4-FFF2-40B4-BE49-F238E27FC236}">
                <a16:creationId xmlns:a16="http://schemas.microsoft.com/office/drawing/2014/main" id="{11FDE606-10F9-DBE0-1D42-49CFFAC2FC4F}"/>
              </a:ext>
            </a:extLst>
          </p:cNvPr>
          <p:cNvSpPr txBox="1"/>
          <p:nvPr/>
        </p:nvSpPr>
        <p:spPr>
          <a:xfrm>
            <a:off x="181204" y="2578873"/>
            <a:ext cx="1131824" cy="386547"/>
          </a:xfrm>
          <a:prstGeom prst="rect">
            <a:avLst/>
          </a:prstGeom>
          <a:noFill/>
        </p:spPr>
        <p:txBody>
          <a:bodyPr wrap="square" lIns="0" tIns="0" rIns="0" bIns="0">
            <a:spAutoFit/>
          </a:bodyPr>
          <a:lstStyle/>
          <a:p>
            <a:pPr marL="0" marR="0" lvl="0" indent="0" algn="ctr" defTabSz="457200" rtl="0" eaLnBrk="1" fontAlgn="auto" latinLnBrk="0" hangingPunct="1">
              <a:lnSpc>
                <a:spcPct val="100000"/>
              </a:lnSpc>
              <a:spcBef>
                <a:spcPts val="0"/>
              </a:spcBef>
              <a:spcAft>
                <a:spcPts val="200"/>
              </a:spcAft>
              <a:buClrTx/>
              <a:buSzTx/>
              <a:buFontTx/>
              <a:buNone/>
              <a:tabLst/>
              <a:defRPr/>
            </a:pPr>
            <a:r>
              <a:rPr kumimoji="0" lang="en-IN" altLang="zh-CN" sz="1200" i="0" u="none" strike="noStrike" kern="1200" cap="none" spc="0" normalizeH="0" baseline="0" noProof="0" dirty="0">
                <a:ln>
                  <a:noFill/>
                </a:ln>
                <a:solidFill>
                  <a:srgbClr val="000000"/>
                </a:solidFill>
                <a:effectLst/>
                <a:uLnTx/>
                <a:uFillTx/>
                <a:latin typeface="Verdana"/>
                <a:ea typeface="Verdana" panose="020B0604030504040204" pitchFamily="34" charset="0"/>
                <a:cs typeface="+mn-cs"/>
              </a:rPr>
              <a:t>Lifestyle modifications</a:t>
            </a:r>
          </a:p>
        </p:txBody>
      </p:sp>
      <p:pic>
        <p:nvPicPr>
          <p:cNvPr id="22" name="Picture 51">
            <a:extLst>
              <a:ext uri="{FF2B5EF4-FFF2-40B4-BE49-F238E27FC236}">
                <a16:creationId xmlns:a16="http://schemas.microsoft.com/office/drawing/2014/main" id="{A9359C65-4911-30A6-59CC-96B404F1D5A6}"/>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rcRect/>
          <a:stretch/>
        </p:blipFill>
        <p:spPr>
          <a:xfrm>
            <a:off x="582660" y="1970550"/>
            <a:ext cx="328492" cy="356909"/>
          </a:xfrm>
          <a:prstGeom prst="rect">
            <a:avLst/>
          </a:prstGeom>
        </p:spPr>
      </p:pic>
      <p:pic>
        <p:nvPicPr>
          <p:cNvPr id="23" name="Picture 51">
            <a:extLst>
              <a:ext uri="{FF2B5EF4-FFF2-40B4-BE49-F238E27FC236}">
                <a16:creationId xmlns:a16="http://schemas.microsoft.com/office/drawing/2014/main" id="{2FF9BFDB-6C1C-5531-5820-498BA07215BD}"/>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rcRect/>
          <a:stretch/>
        </p:blipFill>
        <p:spPr>
          <a:xfrm>
            <a:off x="5291508" y="3025710"/>
            <a:ext cx="332004" cy="360726"/>
          </a:xfrm>
          <a:prstGeom prst="rect">
            <a:avLst/>
          </a:prstGeom>
        </p:spPr>
      </p:pic>
      <p:pic>
        <p:nvPicPr>
          <p:cNvPr id="28" name="Picture 51">
            <a:extLst>
              <a:ext uri="{FF2B5EF4-FFF2-40B4-BE49-F238E27FC236}">
                <a16:creationId xmlns:a16="http://schemas.microsoft.com/office/drawing/2014/main" id="{A3C687E2-AB53-4037-8E58-8ABB423E084C}"/>
              </a:ext>
            </a:extLst>
          </p:cNvPr>
          <p:cNvPicPr>
            <a:picLocks noChangeAspect="1"/>
          </p:cNvPicPr>
          <p:nvPr/>
        </p:nvPicPr>
        <p:blipFill>
          <a:blip r:embed="rId23">
            <a:extLst>
              <a:ext uri="{28A0092B-C50C-407E-A947-70E740481C1C}">
                <a14:useLocalDpi xmlns:a14="http://schemas.microsoft.com/office/drawing/2010/main" val="0"/>
              </a:ext>
              <a:ext uri="{96DAC541-7B7A-43D3-8B79-37D633B846F1}">
                <asvg:svgBlip xmlns:asvg="http://schemas.microsoft.com/office/drawing/2016/SVG/main" r:embed="rId24"/>
              </a:ext>
            </a:extLst>
          </a:blip>
          <a:srcRect/>
          <a:stretch/>
        </p:blipFill>
        <p:spPr>
          <a:xfrm>
            <a:off x="6564454" y="1959893"/>
            <a:ext cx="332005" cy="360726"/>
          </a:xfrm>
          <a:prstGeom prst="rect">
            <a:avLst/>
          </a:prstGeom>
        </p:spPr>
      </p:pic>
      <p:grpSp>
        <p:nvGrpSpPr>
          <p:cNvPr id="396" name="Group 395">
            <a:extLst>
              <a:ext uri="{FF2B5EF4-FFF2-40B4-BE49-F238E27FC236}">
                <a16:creationId xmlns:a16="http://schemas.microsoft.com/office/drawing/2014/main" id="{161897FD-92FA-BBC0-9A4E-EC831A01FDF5}"/>
              </a:ext>
            </a:extLst>
          </p:cNvPr>
          <p:cNvGrpSpPr/>
          <p:nvPr/>
        </p:nvGrpSpPr>
        <p:grpSpPr>
          <a:xfrm>
            <a:off x="1784990" y="3115390"/>
            <a:ext cx="456948" cy="287575"/>
            <a:chOff x="-4735241" y="2921754"/>
            <a:chExt cx="502643" cy="316332"/>
          </a:xfrm>
          <a:solidFill>
            <a:schemeClr val="bg1"/>
          </a:solidFill>
        </p:grpSpPr>
        <p:pic>
          <p:nvPicPr>
            <p:cNvPr id="31" name="Graphic 30">
              <a:extLst>
                <a:ext uri="{FF2B5EF4-FFF2-40B4-BE49-F238E27FC236}">
                  <a16:creationId xmlns:a16="http://schemas.microsoft.com/office/drawing/2014/main" id="{7DC29520-2FEB-48BB-747B-8EA69BF222D3}"/>
                </a:ext>
              </a:extLst>
            </p:cNvPr>
            <p:cNvPicPr>
              <a:picLocks noChangeAspect="1"/>
            </p:cNvPicPr>
            <p:nvPr/>
          </p:nvPicPr>
          <p:blipFill>
            <a:blip r:embed="rId25">
              <a:extLst>
                <a:ext uri="{28A0092B-C50C-407E-A947-70E740481C1C}">
                  <a14:useLocalDpi xmlns:a14="http://schemas.microsoft.com/office/drawing/2010/main" val="0"/>
                </a:ext>
                <a:ext uri="{96DAC541-7B7A-43D3-8B79-37D633B846F1}">
                  <asvg:svgBlip xmlns:asvg="http://schemas.microsoft.com/office/drawing/2016/SVG/main" r:embed="rId26"/>
                </a:ext>
              </a:extLst>
            </a:blip>
            <a:stretch>
              <a:fillRect/>
            </a:stretch>
          </p:blipFill>
          <p:spPr>
            <a:xfrm rot="16200000">
              <a:off x="-4538567" y="2932117"/>
              <a:ext cx="316332" cy="295606"/>
            </a:xfrm>
            <a:prstGeom prst="rect">
              <a:avLst/>
            </a:prstGeom>
          </p:spPr>
        </p:pic>
        <p:pic>
          <p:nvPicPr>
            <p:cNvPr id="32" name="Picture 45">
              <a:extLst>
                <a:ext uri="{FF2B5EF4-FFF2-40B4-BE49-F238E27FC236}">
                  <a16:creationId xmlns:a16="http://schemas.microsoft.com/office/drawing/2014/main" id="{5360E767-018C-FFE8-FF83-E3A2A36CE019}"/>
                </a:ext>
              </a:extLst>
            </p:cNvPr>
            <p:cNvPicPr>
              <a:picLocks noChangeAspect="1"/>
            </p:cNvPicPr>
            <p:nvPr/>
          </p:nvPicPr>
          <p:blipFill>
            <a:blip r:embed="rId27">
              <a:extLst>
                <a:ext uri="{28A0092B-C50C-407E-A947-70E740481C1C}">
                  <a14:useLocalDpi xmlns:a14="http://schemas.microsoft.com/office/drawing/2010/main" val="0"/>
                </a:ext>
                <a:ext uri="{96DAC541-7B7A-43D3-8B79-37D633B846F1}">
                  <asvg:svgBlip xmlns:asvg="http://schemas.microsoft.com/office/drawing/2016/SVG/main" r:embed="rId28"/>
                </a:ext>
              </a:extLst>
            </a:blip>
            <a:srcRect/>
            <a:stretch/>
          </p:blipFill>
          <p:spPr>
            <a:xfrm>
              <a:off x="-4735241" y="2932686"/>
              <a:ext cx="271024" cy="294469"/>
            </a:xfrm>
            <a:prstGeom prst="rect">
              <a:avLst/>
            </a:prstGeom>
          </p:spPr>
        </p:pic>
      </p:grpSp>
      <p:pic>
        <p:nvPicPr>
          <p:cNvPr id="39" name="Picture 51">
            <a:extLst>
              <a:ext uri="{FF2B5EF4-FFF2-40B4-BE49-F238E27FC236}">
                <a16:creationId xmlns:a16="http://schemas.microsoft.com/office/drawing/2014/main" id="{6CA333CB-449B-79C0-C45E-04C5F01B5C08}"/>
              </a:ext>
            </a:extLst>
          </p:cNvPr>
          <p:cNvPicPr>
            <a:picLocks noChangeAspect="1"/>
          </p:cNvPicPr>
          <p:nvPr/>
        </p:nvPicPr>
        <p:blipFill>
          <a:blip r:embed="rId29">
            <a:extLst>
              <a:ext uri="{28A0092B-C50C-407E-A947-70E740481C1C}">
                <a14:useLocalDpi xmlns:a14="http://schemas.microsoft.com/office/drawing/2010/main" val="0"/>
              </a:ext>
              <a:ext uri="{96DAC541-7B7A-43D3-8B79-37D633B846F1}">
                <asvg:svgBlip xmlns:asvg="http://schemas.microsoft.com/office/drawing/2016/SVG/main" r:embed="rId30"/>
              </a:ext>
            </a:extLst>
          </a:blip>
          <a:srcRect/>
          <a:stretch/>
        </p:blipFill>
        <p:spPr>
          <a:xfrm>
            <a:off x="3529991" y="1977043"/>
            <a:ext cx="332004" cy="355282"/>
          </a:xfrm>
          <a:prstGeom prst="rect">
            <a:avLst/>
          </a:prstGeom>
        </p:spPr>
      </p:pic>
      <p:grpSp>
        <p:nvGrpSpPr>
          <p:cNvPr id="8" name="Group 7">
            <a:extLst>
              <a:ext uri="{FF2B5EF4-FFF2-40B4-BE49-F238E27FC236}">
                <a16:creationId xmlns:a16="http://schemas.microsoft.com/office/drawing/2014/main" id="{29C54C1F-A956-2FF7-294E-9190D45941E3}"/>
              </a:ext>
            </a:extLst>
          </p:cNvPr>
          <p:cNvGrpSpPr/>
          <p:nvPr/>
        </p:nvGrpSpPr>
        <p:grpSpPr>
          <a:xfrm>
            <a:off x="179388" y="4361279"/>
            <a:ext cx="7200900" cy="687003"/>
            <a:chOff x="179388" y="4137059"/>
            <a:chExt cx="7200900" cy="687003"/>
          </a:xfrm>
        </p:grpSpPr>
        <p:sp>
          <p:nvSpPr>
            <p:cNvPr id="3" name="Rectangle: Rounded Corners 2">
              <a:extLst>
                <a:ext uri="{FF2B5EF4-FFF2-40B4-BE49-F238E27FC236}">
                  <a16:creationId xmlns:a16="http://schemas.microsoft.com/office/drawing/2014/main" id="{0459A94B-AC44-D860-1469-D7A69CF2F67F}"/>
                </a:ext>
              </a:extLst>
            </p:cNvPr>
            <p:cNvSpPr/>
            <p:nvPr/>
          </p:nvSpPr>
          <p:spPr>
            <a:xfrm>
              <a:off x="179388" y="4137059"/>
              <a:ext cx="7200900" cy="687003"/>
            </a:xfrm>
            <a:prstGeom prst="roundRect">
              <a:avLst>
                <a:gd name="adj" fmla="val 9167"/>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80" name="Content Placeholder 2">
              <a:extLst>
                <a:ext uri="{FF2B5EF4-FFF2-40B4-BE49-F238E27FC236}">
                  <a16:creationId xmlns:a16="http://schemas.microsoft.com/office/drawing/2014/main" id="{628063EB-C26C-CFC3-CD86-9E0F8377A448}"/>
                </a:ext>
              </a:extLst>
            </p:cNvPr>
            <p:cNvSpPr txBox="1">
              <a:spLocks/>
            </p:cNvSpPr>
            <p:nvPr/>
          </p:nvSpPr>
          <p:spPr>
            <a:xfrm>
              <a:off x="957185" y="4279897"/>
              <a:ext cx="6248287" cy="401326"/>
            </a:xfrm>
            <a:prstGeom prst="rect">
              <a:avLst/>
            </a:prstGeom>
          </p:spPr>
          <p:txBody>
            <a:bodyPr vert="horz" lIns="0" tIns="0" rIns="0" bIns="0" numCol="1" spcCol="182880" rtlCol="0" anchor="ctr">
              <a:noAutofit/>
            </a:bodyPr>
            <a:lstStyle>
              <a:lvl1pPr marL="228600" indent="-228600" algn="l" defTabSz="914400" rtl="0" eaLnBrk="1" latinLnBrk="0" hangingPunct="1">
                <a:spcBef>
                  <a:spcPts val="1200"/>
                </a:spcBef>
                <a:buClrTx/>
                <a:buSzPct val="120000"/>
                <a:buFont typeface="Arial" pitchFamily="34" charset="0"/>
                <a:buChar char="•"/>
                <a:tabLst>
                  <a:tab pos="3998913" algn="r"/>
                  <a:tab pos="8229600" algn="r"/>
                </a:tabLst>
                <a:defRPr sz="2400" kern="1200">
                  <a:solidFill>
                    <a:schemeClr val="tx1"/>
                  </a:solidFill>
                  <a:latin typeface="+mn-lt"/>
                  <a:ea typeface="+mn-ea"/>
                  <a:cs typeface="+mn-cs"/>
                </a:defRPr>
              </a:lvl1pPr>
              <a:lvl2pPr marL="457200" indent="-228600" algn="l" defTabSz="914400" rtl="0" eaLnBrk="1" latinLnBrk="0" hangingPunct="1">
                <a:spcBef>
                  <a:spcPts val="600"/>
                </a:spcBef>
                <a:buClrTx/>
                <a:buSzPct val="100000"/>
                <a:buFont typeface="Arial" pitchFamily="34" charset="0"/>
                <a:buChar char="–"/>
                <a:defRPr sz="1800" kern="1200">
                  <a:solidFill>
                    <a:schemeClr val="tx1"/>
                  </a:solidFill>
                  <a:latin typeface="+mn-lt"/>
                  <a:ea typeface="+mn-ea"/>
                  <a:cs typeface="+mn-cs"/>
                </a:defRPr>
              </a:lvl2pPr>
              <a:lvl3pPr marL="685800" indent="-228600" algn="l" defTabSz="914400" rtl="0" eaLnBrk="1" latinLnBrk="0" hangingPunct="1">
                <a:spcBef>
                  <a:spcPts val="600"/>
                </a:spcBef>
                <a:buClrTx/>
                <a:buSzPct val="100000"/>
                <a:buFont typeface="Arial" pitchFamily="34" charset="0"/>
                <a:buChar char="–"/>
                <a:defRPr sz="1600" kern="1200">
                  <a:solidFill>
                    <a:schemeClr val="tx1"/>
                  </a:solidFill>
                  <a:latin typeface="+mn-lt"/>
                  <a:ea typeface="+mn-ea"/>
                  <a:cs typeface="+mn-cs"/>
                </a:defRPr>
              </a:lvl3pPr>
              <a:lvl4pPr marL="914400" indent="-228600" algn="l" defTabSz="914400" rtl="0" eaLnBrk="1" latinLnBrk="0" hangingPunct="1">
                <a:spcBef>
                  <a:spcPts val="600"/>
                </a:spcBef>
                <a:buClrTx/>
                <a:buSzPct val="100000"/>
                <a:buFont typeface="Arial" pitchFamily="34" charset="0"/>
                <a:buChar char="–"/>
                <a:defRPr sz="1600" kern="1200">
                  <a:solidFill>
                    <a:schemeClr val="tx1"/>
                  </a:solidFill>
                  <a:latin typeface="+mn-lt"/>
                  <a:ea typeface="+mn-ea"/>
                  <a:cs typeface="+mn-cs"/>
                </a:defRPr>
              </a:lvl4pPr>
              <a:lvl5pPr marL="1143000" indent="-228600" algn="l" defTabSz="914400" rtl="0" eaLnBrk="1" latinLnBrk="0" hangingPunct="1">
                <a:spcBef>
                  <a:spcPts val="600"/>
                </a:spcBef>
                <a:buClrTx/>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kumimoji="0" lang="en-US" sz="1400" b="0" i="0" u="none" strike="noStrike" kern="1200" cap="none" spc="0" normalizeH="0" baseline="0" noProof="0" dirty="0">
                  <a:ln>
                    <a:noFill/>
                  </a:ln>
                  <a:solidFill>
                    <a:srgbClr val="000000"/>
                  </a:solidFill>
                  <a:effectLst/>
                  <a:uLnTx/>
                  <a:uFillTx/>
                  <a:latin typeface="Verdana"/>
                  <a:ea typeface="+mn-ea"/>
                  <a:cs typeface="+mn-cs"/>
                </a:rPr>
                <a:t>RELIEF study was design to evaluate the effectiveness of EPL and its association in delaying progression of liver fibrosis</a:t>
              </a:r>
            </a:p>
          </p:txBody>
        </p:sp>
        <p:pic>
          <p:nvPicPr>
            <p:cNvPr id="5" name="Graphic 4">
              <a:extLst>
                <a:ext uri="{FF2B5EF4-FFF2-40B4-BE49-F238E27FC236}">
                  <a16:creationId xmlns:a16="http://schemas.microsoft.com/office/drawing/2014/main" id="{D69281E9-C5A4-2FED-759D-BA2956137F17}"/>
                </a:ext>
              </a:extLst>
            </p:cNvPr>
            <p:cNvPicPr>
              <a:picLocks noChangeAspect="1"/>
            </p:cNvPicPr>
            <p:nvPr/>
          </p:nvPicPr>
          <p:blipFill>
            <a:blip r:embed="rId31">
              <a:extLst>
                <a:ext uri="{28A0092B-C50C-407E-A947-70E740481C1C}">
                  <a14:useLocalDpi xmlns:a14="http://schemas.microsoft.com/office/drawing/2010/main" val="0"/>
                </a:ext>
                <a:ext uri="{96DAC541-7B7A-43D3-8B79-37D633B846F1}">
                  <asvg:svgBlip xmlns:asvg="http://schemas.microsoft.com/office/drawing/2016/SVG/main" r:embed="rId32"/>
                </a:ext>
              </a:extLst>
            </a:blip>
            <a:stretch>
              <a:fillRect/>
            </a:stretch>
          </p:blipFill>
          <p:spPr>
            <a:xfrm>
              <a:off x="313743" y="4255506"/>
              <a:ext cx="450109" cy="450109"/>
            </a:xfrm>
            <a:prstGeom prst="rect">
              <a:avLst/>
            </a:prstGeom>
          </p:spPr>
        </p:pic>
      </p:grpSp>
      <p:sp>
        <p:nvSpPr>
          <p:cNvPr id="10" name="TextBox 9">
            <a:extLst>
              <a:ext uri="{FF2B5EF4-FFF2-40B4-BE49-F238E27FC236}">
                <a16:creationId xmlns:a16="http://schemas.microsoft.com/office/drawing/2014/main" id="{9A70F42D-789B-37DF-0630-F8AF604BF648}"/>
              </a:ext>
            </a:extLst>
          </p:cNvPr>
          <p:cNvSpPr txBox="1"/>
          <p:nvPr/>
        </p:nvSpPr>
        <p:spPr>
          <a:xfrm>
            <a:off x="1562100" y="10130345"/>
            <a:ext cx="5818188" cy="474155"/>
          </a:xfrm>
          <a:prstGeom prst="rect">
            <a:avLst/>
          </a:prstGeom>
          <a:noFill/>
        </p:spPr>
        <p:txBody>
          <a:bodyPr wrap="square" lIns="0" tIns="0" rIns="0" bIns="0" rtlCol="0" anchor="b">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700" b="0" i="0" u="none" strike="noStrike" kern="1200" cap="none" spc="0" normalizeH="0" baseline="0" noProof="0" dirty="0">
                <a:ln>
                  <a:noFill/>
                </a:ln>
                <a:solidFill>
                  <a:srgbClr val="000000"/>
                </a:solidFill>
                <a:effectLst/>
                <a:uLnTx/>
                <a:uFillTx/>
                <a:latin typeface="Verdana"/>
                <a:ea typeface="+mn-ea"/>
                <a:cs typeface="+mn-cs"/>
              </a:rPr>
              <a:t>1. Chinese Society of Hepatology, Chinese Medical Association. </a:t>
            </a:r>
            <a:r>
              <a:rPr kumimoji="0" lang="en-IN" sz="700" b="0" i="1" u="none" strike="noStrike" kern="1200" cap="none" spc="0" normalizeH="0" baseline="0" noProof="0" dirty="0">
                <a:ln>
                  <a:noFill/>
                </a:ln>
                <a:solidFill>
                  <a:srgbClr val="000000"/>
                </a:solidFill>
                <a:effectLst/>
                <a:uLnTx/>
                <a:uFillTx/>
                <a:latin typeface="Verdana"/>
                <a:ea typeface="+mn-ea"/>
                <a:cs typeface="+mn-cs"/>
              </a:rPr>
              <a:t>Chinese J of Hepatol</a:t>
            </a:r>
            <a:r>
              <a:rPr kumimoji="0" lang="en-IN" sz="700" b="0" i="0" u="none" strike="noStrike" kern="1200" cap="none" spc="0" normalizeH="0" baseline="0" noProof="0" dirty="0">
                <a:ln>
                  <a:noFill/>
                </a:ln>
                <a:solidFill>
                  <a:srgbClr val="000000"/>
                </a:solidFill>
                <a:effectLst/>
                <a:uLnTx/>
                <a:uFillTx/>
                <a:latin typeface="Verdana"/>
                <a:ea typeface="+mn-ea"/>
                <a:cs typeface="+mn-cs"/>
              </a:rPr>
              <a:t>; 2024:32(5):418-434.</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700" b="0" i="0" u="none" strike="noStrike" kern="1200" cap="none" spc="0" normalizeH="0" baseline="0" noProof="0" dirty="0">
                <a:ln>
                  <a:noFill/>
                </a:ln>
                <a:solidFill>
                  <a:srgbClr val="000000"/>
                </a:solidFill>
                <a:effectLst/>
                <a:uLnTx/>
                <a:uFillTx/>
                <a:latin typeface="Verdana"/>
                <a:ea typeface="+mn-ea"/>
                <a:cs typeface="+mn-cs"/>
              </a:rPr>
              <a:t>ALT, alanine transaminase; AST, aspartate transaminase; CV, cardiovascular; EPL, essential phospholipids; FIB-4, fibrosis-4; LDL-C, low-density lipoprotein cholesterol; MAFLD, metabolic dysfunction-associated fatty liver disease; RWE, real-world evidence; T2DM, type 2 diabetes mellitus.</a:t>
            </a:r>
          </a:p>
        </p:txBody>
      </p:sp>
      <p:cxnSp>
        <p:nvCxnSpPr>
          <p:cNvPr id="7" name="Straight Connector 6">
            <a:extLst>
              <a:ext uri="{FF2B5EF4-FFF2-40B4-BE49-F238E27FC236}">
                <a16:creationId xmlns:a16="http://schemas.microsoft.com/office/drawing/2014/main" id="{3B339FD2-041E-4B64-9505-3CB70E08CEA7}"/>
              </a:ext>
            </a:extLst>
          </p:cNvPr>
          <p:cNvCxnSpPr>
            <a:cxnSpLocks/>
          </p:cNvCxnSpPr>
          <p:nvPr/>
        </p:nvCxnSpPr>
        <p:spPr>
          <a:xfrm>
            <a:off x="4079608" y="2156828"/>
            <a:ext cx="540000" cy="0"/>
          </a:xfrm>
          <a:prstGeom prst="line">
            <a:avLst/>
          </a:prstGeom>
          <a:ln w="2222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1" name="Freeform 9">
            <a:extLst>
              <a:ext uri="{FF2B5EF4-FFF2-40B4-BE49-F238E27FC236}">
                <a16:creationId xmlns:a16="http://schemas.microsoft.com/office/drawing/2014/main" id="{99C48D8F-BD67-1232-1687-66BAF247578E}"/>
              </a:ext>
            </a:extLst>
          </p:cNvPr>
          <p:cNvSpPr>
            <a:spLocks/>
          </p:cNvSpPr>
          <p:nvPr/>
        </p:nvSpPr>
        <p:spPr bwMode="auto">
          <a:xfrm>
            <a:off x="4595879" y="2148231"/>
            <a:ext cx="468000" cy="1107996"/>
          </a:xfrm>
          <a:custGeom>
            <a:avLst/>
            <a:gdLst>
              <a:gd name="T0" fmla="*/ 891 w 891"/>
              <a:gd name="T1" fmla="*/ 1907 h 1907"/>
              <a:gd name="T2" fmla="*/ 565 w 891"/>
              <a:gd name="T3" fmla="*/ 1907 h 1907"/>
              <a:gd name="T4" fmla="*/ 427 w 891"/>
              <a:gd name="T5" fmla="*/ 1769 h 1907"/>
              <a:gd name="T6" fmla="*/ 427 w 891"/>
              <a:gd name="T7" fmla="*/ 138 h 1907"/>
              <a:gd name="T8" fmla="*/ 326 w 891"/>
              <a:gd name="T9" fmla="*/ 37 h 1907"/>
              <a:gd name="T10" fmla="*/ 0 w 891"/>
              <a:gd name="T11" fmla="*/ 37 h 1907"/>
              <a:gd name="T12" fmla="*/ 0 w 891"/>
              <a:gd name="T13" fmla="*/ 0 h 1907"/>
              <a:gd name="T14" fmla="*/ 326 w 891"/>
              <a:gd name="T15" fmla="*/ 0 h 1907"/>
              <a:gd name="T16" fmla="*/ 464 w 891"/>
              <a:gd name="T17" fmla="*/ 138 h 1907"/>
              <a:gd name="T18" fmla="*/ 464 w 891"/>
              <a:gd name="T19" fmla="*/ 1769 h 1907"/>
              <a:gd name="T20" fmla="*/ 565 w 891"/>
              <a:gd name="T21" fmla="*/ 1870 h 1907"/>
              <a:gd name="T22" fmla="*/ 891 w 891"/>
              <a:gd name="T23" fmla="*/ 1870 h 1907"/>
              <a:gd name="T24" fmla="*/ 891 w 891"/>
              <a:gd name="T25" fmla="*/ 1907 h 19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91" h="1907">
                <a:moveTo>
                  <a:pt x="891" y="1907"/>
                </a:moveTo>
                <a:cubicBezTo>
                  <a:pt x="565" y="1907"/>
                  <a:pt x="565" y="1907"/>
                  <a:pt x="565" y="1907"/>
                </a:cubicBezTo>
                <a:cubicBezTo>
                  <a:pt x="489" y="1907"/>
                  <a:pt x="427" y="1845"/>
                  <a:pt x="427" y="1769"/>
                </a:cubicBezTo>
                <a:cubicBezTo>
                  <a:pt x="427" y="138"/>
                  <a:pt x="427" y="138"/>
                  <a:pt x="427" y="138"/>
                </a:cubicBezTo>
                <a:cubicBezTo>
                  <a:pt x="427" y="83"/>
                  <a:pt x="381" y="37"/>
                  <a:pt x="326" y="37"/>
                </a:cubicBezTo>
                <a:cubicBezTo>
                  <a:pt x="0" y="37"/>
                  <a:pt x="0" y="37"/>
                  <a:pt x="0" y="37"/>
                </a:cubicBezTo>
                <a:cubicBezTo>
                  <a:pt x="0" y="0"/>
                  <a:pt x="0" y="0"/>
                  <a:pt x="0" y="0"/>
                </a:cubicBezTo>
                <a:cubicBezTo>
                  <a:pt x="326" y="0"/>
                  <a:pt x="326" y="0"/>
                  <a:pt x="326" y="0"/>
                </a:cubicBezTo>
                <a:cubicBezTo>
                  <a:pt x="402" y="0"/>
                  <a:pt x="464" y="62"/>
                  <a:pt x="464" y="138"/>
                </a:cubicBezTo>
                <a:cubicBezTo>
                  <a:pt x="464" y="1769"/>
                  <a:pt x="464" y="1769"/>
                  <a:pt x="464" y="1769"/>
                </a:cubicBezTo>
                <a:cubicBezTo>
                  <a:pt x="464" y="1825"/>
                  <a:pt x="509" y="1870"/>
                  <a:pt x="565" y="1870"/>
                </a:cubicBezTo>
                <a:cubicBezTo>
                  <a:pt x="891" y="1870"/>
                  <a:pt x="891" y="1870"/>
                  <a:pt x="891" y="1870"/>
                </a:cubicBezTo>
                <a:lnTo>
                  <a:pt x="891" y="1907"/>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IN"/>
          </a:p>
        </p:txBody>
      </p:sp>
      <p:cxnSp>
        <p:nvCxnSpPr>
          <p:cNvPr id="12" name="Straight Connector 11">
            <a:extLst>
              <a:ext uri="{FF2B5EF4-FFF2-40B4-BE49-F238E27FC236}">
                <a16:creationId xmlns:a16="http://schemas.microsoft.com/office/drawing/2014/main" id="{AA6BB377-C782-60E8-F7E6-CFD21877E44F}"/>
              </a:ext>
            </a:extLst>
          </p:cNvPr>
          <p:cNvCxnSpPr>
            <a:cxnSpLocks/>
          </p:cNvCxnSpPr>
          <p:nvPr/>
        </p:nvCxnSpPr>
        <p:spPr>
          <a:xfrm>
            <a:off x="2692669" y="2163649"/>
            <a:ext cx="612000" cy="0"/>
          </a:xfrm>
          <a:prstGeom prst="line">
            <a:avLst/>
          </a:prstGeom>
          <a:ln w="2222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54" name="Oval 244">
            <a:extLst>
              <a:ext uri="{FF2B5EF4-FFF2-40B4-BE49-F238E27FC236}">
                <a16:creationId xmlns:a16="http://schemas.microsoft.com/office/drawing/2014/main" id="{FE344118-E704-9013-9A8D-C1C652F411DD}"/>
              </a:ext>
            </a:extLst>
          </p:cNvPr>
          <p:cNvSpPr>
            <a:spLocks noChangeArrowheads="1"/>
          </p:cNvSpPr>
          <p:nvPr/>
        </p:nvSpPr>
        <p:spPr bwMode="auto">
          <a:xfrm>
            <a:off x="3289674" y="2126006"/>
            <a:ext cx="69783" cy="69783"/>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IN"/>
          </a:p>
        </p:txBody>
      </p:sp>
      <p:sp>
        <p:nvSpPr>
          <p:cNvPr id="16" name="TextBox 15">
            <a:extLst>
              <a:ext uri="{FF2B5EF4-FFF2-40B4-BE49-F238E27FC236}">
                <a16:creationId xmlns:a16="http://schemas.microsoft.com/office/drawing/2014/main" id="{A999B4F3-9256-C5F2-6946-859EB41F3397}"/>
              </a:ext>
            </a:extLst>
          </p:cNvPr>
          <p:cNvSpPr txBox="1"/>
          <p:nvPr/>
        </p:nvSpPr>
        <p:spPr>
          <a:xfrm>
            <a:off x="538797" y="3914913"/>
            <a:ext cx="1533858" cy="307777"/>
          </a:xfrm>
          <a:prstGeom prst="roundRect">
            <a:avLst>
              <a:gd name="adj" fmla="val 0"/>
            </a:avLst>
          </a:prstGeom>
          <a:noFill/>
        </p:spPr>
        <p:txBody>
          <a:bodyPr wrap="square" lIns="0" tIns="0" rIns="0" bIns="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zh-CN" sz="1000" u="none" strike="noStrike" kern="1200" cap="none" spc="0" normalizeH="0" baseline="0" noProof="0" dirty="0">
                <a:ln>
                  <a:noFill/>
                </a:ln>
                <a:solidFill>
                  <a:srgbClr val="7A00E6"/>
                </a:solidFill>
                <a:effectLst/>
                <a:uLnTx/>
                <a:uFillTx/>
                <a:latin typeface="Verdana" panose="020B0604030504040204" pitchFamily="34" charset="0"/>
                <a:ea typeface="Verdana" panose="020B0604030504040204" pitchFamily="34" charset="0"/>
                <a:sym typeface="+mn-lt"/>
              </a:rPr>
              <a:t>In patients with obesity and other risk factors</a:t>
            </a:r>
            <a:endParaRPr kumimoji="0" lang="en-IN" sz="100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endParaRPr>
          </a:p>
        </p:txBody>
      </p:sp>
      <p:sp>
        <p:nvSpPr>
          <p:cNvPr id="18" name="TextBox 17">
            <a:extLst>
              <a:ext uri="{FF2B5EF4-FFF2-40B4-BE49-F238E27FC236}">
                <a16:creationId xmlns:a16="http://schemas.microsoft.com/office/drawing/2014/main" id="{075D926C-CBAB-DEF2-FC1E-949F1FF25962}"/>
              </a:ext>
            </a:extLst>
          </p:cNvPr>
          <p:cNvSpPr txBox="1"/>
          <p:nvPr/>
        </p:nvSpPr>
        <p:spPr>
          <a:xfrm>
            <a:off x="2597377" y="3914913"/>
            <a:ext cx="2226436" cy="307777"/>
          </a:xfrm>
          <a:prstGeom prst="roundRect">
            <a:avLst>
              <a:gd name="adj" fmla="val 0"/>
            </a:avLst>
          </a:prstGeom>
          <a:noFill/>
        </p:spPr>
        <p:txBody>
          <a:bodyPr wrap="square" lIns="0" tIns="0" rIns="0" bIns="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zh-CN" sz="1000" u="none" strike="noStrike" kern="1200" cap="none" spc="0" normalizeH="0" baseline="0" noProof="0" dirty="0">
                <a:ln>
                  <a:noFill/>
                </a:ln>
                <a:solidFill>
                  <a:srgbClr val="7A00E6"/>
                </a:solidFill>
                <a:effectLst/>
                <a:uLnTx/>
                <a:uFillTx/>
                <a:latin typeface="Verdana" panose="020B0604030504040204" pitchFamily="34" charset="0"/>
                <a:ea typeface="Verdana" panose="020B0604030504040204" pitchFamily="34" charset="0"/>
                <a:sym typeface="+mn-lt"/>
              </a:rPr>
              <a:t>In patients with early-stage steatosis and comorbid conditions</a:t>
            </a:r>
            <a:endParaRPr kumimoji="0" lang="en-IN" sz="100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endParaRPr>
          </a:p>
        </p:txBody>
      </p:sp>
      <p:sp>
        <p:nvSpPr>
          <p:cNvPr id="19" name="TextBox 18">
            <a:extLst>
              <a:ext uri="{FF2B5EF4-FFF2-40B4-BE49-F238E27FC236}">
                <a16:creationId xmlns:a16="http://schemas.microsoft.com/office/drawing/2014/main" id="{3AB1E6BD-D0BD-94E3-7A83-E4769FB96584}"/>
              </a:ext>
            </a:extLst>
          </p:cNvPr>
          <p:cNvSpPr txBox="1"/>
          <p:nvPr/>
        </p:nvSpPr>
        <p:spPr>
          <a:xfrm>
            <a:off x="5354274" y="3914913"/>
            <a:ext cx="1732488" cy="307777"/>
          </a:xfrm>
          <a:prstGeom prst="roundRect">
            <a:avLst>
              <a:gd name="adj" fmla="val 0"/>
            </a:avLst>
          </a:prstGeom>
          <a:noFill/>
        </p:spPr>
        <p:txBody>
          <a:bodyPr wrap="square" lIns="0" tIns="0" rIns="0" bIns="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zh-CN" sz="1000" u="none" strike="noStrike" kern="1200" cap="none" spc="0" normalizeH="0" baseline="0" noProof="0" dirty="0">
                <a:ln>
                  <a:noFill/>
                </a:ln>
                <a:solidFill>
                  <a:srgbClr val="7A00E6"/>
                </a:solidFill>
                <a:effectLst/>
                <a:uLnTx/>
                <a:uFillTx/>
                <a:latin typeface="Verdana" panose="020B0604030504040204" pitchFamily="34" charset="0"/>
                <a:ea typeface="Verdana" panose="020B0604030504040204" pitchFamily="34" charset="0"/>
                <a:sym typeface="+mn-lt"/>
              </a:rPr>
              <a:t>In patients with cirrhosis and end stage liver failure</a:t>
            </a:r>
            <a:endParaRPr kumimoji="0" lang="en-IN" sz="100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endParaRPr>
          </a:p>
        </p:txBody>
      </p:sp>
      <p:cxnSp>
        <p:nvCxnSpPr>
          <p:cNvPr id="37" name="Straight Arrow Connector 36">
            <a:extLst>
              <a:ext uri="{FF2B5EF4-FFF2-40B4-BE49-F238E27FC236}">
                <a16:creationId xmlns:a16="http://schemas.microsoft.com/office/drawing/2014/main" id="{81E30F15-FC8B-4D52-3E51-A103E0E0B548}"/>
              </a:ext>
            </a:extLst>
          </p:cNvPr>
          <p:cNvCxnSpPr>
            <a:cxnSpLocks/>
          </p:cNvCxnSpPr>
          <p:nvPr/>
        </p:nvCxnSpPr>
        <p:spPr>
          <a:xfrm flipV="1">
            <a:off x="320405" y="3853178"/>
            <a:ext cx="1872000" cy="650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3E7FACC3-A8E4-8D08-4FF2-5033727E385C}"/>
              </a:ext>
            </a:extLst>
          </p:cNvPr>
          <p:cNvCxnSpPr>
            <a:cxnSpLocks/>
          </p:cNvCxnSpPr>
          <p:nvPr/>
        </p:nvCxnSpPr>
        <p:spPr>
          <a:xfrm flipV="1">
            <a:off x="2650960" y="3840816"/>
            <a:ext cx="2160000" cy="650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4F423F3C-AA29-7FE5-D30C-0B9E481948B8}"/>
              </a:ext>
            </a:extLst>
          </p:cNvPr>
          <p:cNvCxnSpPr>
            <a:cxnSpLocks/>
          </p:cNvCxnSpPr>
          <p:nvPr/>
        </p:nvCxnSpPr>
        <p:spPr>
          <a:xfrm flipV="1">
            <a:off x="5325920" y="3833619"/>
            <a:ext cx="1872000" cy="650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32133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 name="Rectangle: Rounded Corners 521">
            <a:extLst>
              <a:ext uri="{FF2B5EF4-FFF2-40B4-BE49-F238E27FC236}">
                <a16:creationId xmlns:a16="http://schemas.microsoft.com/office/drawing/2014/main" id="{D65E76E1-3F37-D2F6-560C-9A7A7C0FF875}"/>
              </a:ext>
            </a:extLst>
          </p:cNvPr>
          <p:cNvSpPr>
            <a:spLocks/>
          </p:cNvSpPr>
          <p:nvPr/>
        </p:nvSpPr>
        <p:spPr>
          <a:xfrm>
            <a:off x="179388" y="5459329"/>
            <a:ext cx="7200900" cy="3032845"/>
          </a:xfrm>
          <a:prstGeom prst="roundRect">
            <a:avLst>
              <a:gd name="adj" fmla="val 4257"/>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3" name="Rectangle: Rounded Corners 2">
            <a:extLst>
              <a:ext uri="{FF2B5EF4-FFF2-40B4-BE49-F238E27FC236}">
                <a16:creationId xmlns:a16="http://schemas.microsoft.com/office/drawing/2014/main" id="{9CCECE7F-88E0-C125-A5DE-76B4F2021A6E}"/>
              </a:ext>
            </a:extLst>
          </p:cNvPr>
          <p:cNvSpPr/>
          <p:nvPr/>
        </p:nvSpPr>
        <p:spPr>
          <a:xfrm>
            <a:off x="179388" y="1314705"/>
            <a:ext cx="7200900" cy="831273"/>
          </a:xfrm>
          <a:prstGeom prst="roundRect">
            <a:avLst>
              <a:gd name="adj" fmla="val 9167"/>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9" name="Graphic 153">
            <a:extLst>
              <a:ext uri="{FF2B5EF4-FFF2-40B4-BE49-F238E27FC236}">
                <a16:creationId xmlns:a16="http://schemas.microsoft.com/office/drawing/2014/main" id="{ADCFEE7E-642D-2324-2FBE-16F3DA284DCC}"/>
              </a:ext>
            </a:extLst>
          </p:cNvPr>
          <p:cNvSpPr/>
          <p:nvPr/>
        </p:nvSpPr>
        <p:spPr>
          <a:xfrm>
            <a:off x="379667" y="1405809"/>
            <a:ext cx="669386" cy="66938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36000" rIns="0" bIns="36000" rtlCol="0" anchor="ctr"/>
          <a:lstStyle/>
          <a:p>
            <a:endParaRPr lang="en-US" sz="1200" dirty="0">
              <a:solidFill>
                <a:schemeClr val="tx1"/>
              </a:solidFill>
            </a:endParaRPr>
          </a:p>
        </p:txBody>
      </p:sp>
      <p:sp>
        <p:nvSpPr>
          <p:cNvPr id="30" name="Arrow: Pentagon 29">
            <a:extLst>
              <a:ext uri="{FF2B5EF4-FFF2-40B4-BE49-F238E27FC236}">
                <a16:creationId xmlns:a16="http://schemas.microsoft.com/office/drawing/2014/main" id="{8147EF8A-BC13-C205-CDDE-9CF86ACF0293}"/>
              </a:ext>
            </a:extLst>
          </p:cNvPr>
          <p:cNvSpPr/>
          <p:nvPr/>
        </p:nvSpPr>
        <p:spPr>
          <a:xfrm rot="10800000">
            <a:off x="4088448" y="8717435"/>
            <a:ext cx="3291840" cy="1054846"/>
          </a:xfrm>
          <a:prstGeom prst="homePlate">
            <a:avLst>
              <a:gd name="adj" fmla="val 2905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Verdana"/>
              <a:ea typeface="+mn-ea"/>
              <a:cs typeface="+mn-cs"/>
            </a:endParaRPr>
          </a:p>
        </p:txBody>
      </p:sp>
      <p:sp>
        <p:nvSpPr>
          <p:cNvPr id="6" name="Graphic 153">
            <a:extLst>
              <a:ext uri="{FF2B5EF4-FFF2-40B4-BE49-F238E27FC236}">
                <a16:creationId xmlns:a16="http://schemas.microsoft.com/office/drawing/2014/main" id="{C0219817-3E23-08E0-1D39-7BE6A5F75534}"/>
              </a:ext>
            </a:extLst>
          </p:cNvPr>
          <p:cNvSpPr/>
          <p:nvPr/>
        </p:nvSpPr>
        <p:spPr>
          <a:xfrm>
            <a:off x="6356698" y="91441"/>
            <a:ext cx="1023590" cy="1016334"/>
          </a:xfrm>
          <a:custGeom>
            <a:avLst/>
            <a:gdLst>
              <a:gd name="connsiteX0" fmla="*/ 3859823 w 7558868"/>
              <a:gd name="connsiteY0" fmla="*/ 7505306 h 7505305"/>
              <a:gd name="connsiteX1" fmla="*/ 7558869 w 7558868"/>
              <a:gd name="connsiteY1" fmla="*/ 3752608 h 7505305"/>
              <a:gd name="connsiteX2" fmla="*/ 3699046 w 7558868"/>
              <a:gd name="connsiteY2" fmla="*/ 0 h 7505305"/>
              <a:gd name="connsiteX3" fmla="*/ 0 w 7558868"/>
              <a:gd name="connsiteY3" fmla="*/ 3752608 h 7505305"/>
              <a:gd name="connsiteX4" fmla="*/ 3859823 w 7558868"/>
              <a:gd name="connsiteY4" fmla="*/ 7505306 h 75053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58868" h="7505305">
                <a:moveTo>
                  <a:pt x="3859823" y="7505306"/>
                </a:moveTo>
                <a:cubicBezTo>
                  <a:pt x="6057772" y="7505306"/>
                  <a:pt x="7558869" y="6057862"/>
                  <a:pt x="7558869" y="3752608"/>
                </a:cubicBezTo>
                <a:cubicBezTo>
                  <a:pt x="7558869" y="1447355"/>
                  <a:pt x="6057862" y="0"/>
                  <a:pt x="3699046" y="0"/>
                </a:cubicBezTo>
                <a:cubicBezTo>
                  <a:pt x="1340230" y="0"/>
                  <a:pt x="0" y="1393793"/>
                  <a:pt x="0" y="3752608"/>
                </a:cubicBezTo>
                <a:cubicBezTo>
                  <a:pt x="0" y="6111424"/>
                  <a:pt x="1447445" y="7505306"/>
                  <a:pt x="3859823" y="7505306"/>
                </a:cubicBezTo>
                <a:close/>
              </a:path>
            </a:pathLst>
          </a:custGeom>
          <a:blipFill>
            <a:blip r:embed="rId3"/>
            <a:srcRect/>
            <a:stretch>
              <a:fillRect t="-12141" b="-12141"/>
            </a:stretch>
          </a:blipFill>
          <a:ln w="15875" cap="flat">
            <a:solidFill>
              <a:srgbClr val="3D0073"/>
            </a:solidFill>
            <a:prstDash val="solid"/>
            <a:miter/>
          </a:ln>
        </p:spPr>
        <p:txBody>
          <a:bodyPr rtlCol="0" anchor="ctr"/>
          <a:lstStyle/>
          <a:p>
            <a:endParaRPr lang="en-US" sz="800"/>
          </a:p>
        </p:txBody>
      </p:sp>
      <p:sp>
        <p:nvSpPr>
          <p:cNvPr id="54" name="TextBox 53">
            <a:extLst>
              <a:ext uri="{FF2B5EF4-FFF2-40B4-BE49-F238E27FC236}">
                <a16:creationId xmlns:a16="http://schemas.microsoft.com/office/drawing/2014/main" id="{7E1FACDA-021F-A5DB-A613-F59ABFD5F981}"/>
              </a:ext>
            </a:extLst>
          </p:cNvPr>
          <p:cNvSpPr txBox="1"/>
          <p:nvPr/>
        </p:nvSpPr>
        <p:spPr>
          <a:xfrm>
            <a:off x="1562100" y="10130345"/>
            <a:ext cx="5818188" cy="474155"/>
          </a:xfrm>
          <a:prstGeom prst="rect">
            <a:avLst/>
          </a:prstGeom>
          <a:noFill/>
        </p:spPr>
        <p:txBody>
          <a:bodyPr wrap="square" lIns="0" tIns="0" rIns="0" bIns="0" rtlCol="0" anchor="b">
            <a:noAutofit/>
          </a:bodyPr>
          <a:lstStyle/>
          <a:p>
            <a:pPr marR="0" lvl="0" defTabSz="914400" eaLnBrk="1" fontAlgn="auto" latinLnBrk="0" hangingPunct="1">
              <a:lnSpc>
                <a:spcPct val="100000"/>
              </a:lnSpc>
              <a:spcBef>
                <a:spcPts val="0"/>
              </a:spcBef>
              <a:spcAft>
                <a:spcPts val="0"/>
              </a:spcAft>
              <a:buClrTx/>
              <a:buSzTx/>
              <a:tabLst/>
              <a:defRPr/>
            </a:pPr>
            <a:r>
              <a:rPr lang="en-IN" sz="700" dirty="0"/>
              <a:t>1. Robinson KE, et al. </a:t>
            </a:r>
            <a:r>
              <a:rPr lang="en-IN" sz="700" i="1" dirty="0" err="1"/>
              <a:t>Transl</a:t>
            </a:r>
            <a:r>
              <a:rPr lang="en-IN" sz="700" dirty="0"/>
              <a:t> </a:t>
            </a:r>
            <a:r>
              <a:rPr lang="en-IN" sz="700" i="1" dirty="0"/>
              <a:t>Gastroenterol Hepatol</a:t>
            </a:r>
            <a:r>
              <a:rPr lang="en-IN" sz="700" dirty="0"/>
              <a:t>. 2020;5:49; 2. Wang B, et al. </a:t>
            </a:r>
            <a:r>
              <a:rPr lang="en-IN" sz="700" i="1" dirty="0"/>
              <a:t>Annu Rev Physiol. </a:t>
            </a:r>
            <a:r>
              <a:rPr lang="en-IN" sz="700" dirty="0"/>
              <a:t>2019;81:165-188; </a:t>
            </a:r>
            <a:br>
              <a:rPr lang="en-IN" sz="700" dirty="0"/>
            </a:br>
            <a:r>
              <a:rPr lang="en-IN" sz="700" dirty="0"/>
              <a:t>3. </a:t>
            </a:r>
            <a:r>
              <a:rPr lang="en-IN" sz="700" dirty="0" err="1"/>
              <a:t>Krahmer</a:t>
            </a:r>
            <a:r>
              <a:rPr lang="en-IN" sz="700" dirty="0"/>
              <a:t> N, et al. </a:t>
            </a:r>
            <a:r>
              <a:rPr lang="en-IN" sz="700" i="1" dirty="0"/>
              <a:t>Cell </a:t>
            </a:r>
            <a:r>
              <a:rPr lang="en-IN" sz="700" i="1" dirty="0" err="1"/>
              <a:t>Metab</a:t>
            </a:r>
            <a:r>
              <a:rPr lang="en-IN" sz="700" i="1" dirty="0"/>
              <a:t>. </a:t>
            </a:r>
            <a:r>
              <a:rPr lang="en-IN" sz="700" dirty="0"/>
              <a:t>2011;14(4):504-515; 4. </a:t>
            </a:r>
            <a:r>
              <a:rPr lang="sv-SE" sz="700" dirty="0"/>
              <a:t>Valentino G et al. </a:t>
            </a:r>
            <a:r>
              <a:rPr lang="sv-SE" sz="700" i="1" dirty="0"/>
              <a:t>The Liver Meting AASLD</a:t>
            </a:r>
            <a:r>
              <a:rPr lang="sv-SE" sz="700" dirty="0"/>
              <a:t>; 2023, Boston, USA. Poster.</a:t>
            </a:r>
          </a:p>
          <a:p>
            <a:pPr defTabSz="914400">
              <a:defRPr/>
            </a:pPr>
            <a:r>
              <a:rPr lang="en-IN" sz="700" dirty="0"/>
              <a:t>ANGPTL4, angiopoietin-like 4; EPL, essential phospholipids; LD, lipid droplets; OA, oleic acid; PA, palmitic acid; </a:t>
            </a:r>
            <a:r>
              <a:rPr kumimoji="0" lang="en-IN" sz="700" b="0" i="0" u="none" strike="noStrike" kern="0" cap="none" spc="0" normalizeH="0" baseline="0" noProof="0" dirty="0">
                <a:ln>
                  <a:noFill/>
                </a:ln>
                <a:solidFill>
                  <a:prstClr val="black"/>
                </a:solidFill>
                <a:effectLst/>
                <a:uLnTx/>
                <a:uFillTx/>
                <a:ea typeface="Verdana" panose="020B0604030504040204" pitchFamily="34" charset="0"/>
              </a:rPr>
              <a:t>PC, phosphatidylcholine; </a:t>
            </a:r>
            <a:r>
              <a:rPr lang="en-IN" sz="700" dirty="0"/>
              <a:t>PDK4, pyruvate dehydrogenase lipoamide kinase isozyme; PLIN2, perilipin 2.</a:t>
            </a:r>
          </a:p>
        </p:txBody>
      </p:sp>
      <p:sp>
        <p:nvSpPr>
          <p:cNvPr id="4" name="Title 2">
            <a:extLst>
              <a:ext uri="{FF2B5EF4-FFF2-40B4-BE49-F238E27FC236}">
                <a16:creationId xmlns:a16="http://schemas.microsoft.com/office/drawing/2014/main" id="{37028D49-012C-9276-29DF-81215179FC9F}"/>
              </a:ext>
            </a:extLst>
          </p:cNvPr>
          <p:cNvSpPr>
            <a:spLocks noGrp="1"/>
          </p:cNvSpPr>
          <p:nvPr>
            <p:ph type="title"/>
          </p:nvPr>
        </p:nvSpPr>
        <p:spPr>
          <a:xfrm>
            <a:off x="179388" y="187008"/>
            <a:ext cx="6206172" cy="492443"/>
          </a:xfrm>
        </p:spPr>
        <p:txBody>
          <a:bodyPr anchor="t"/>
          <a:lstStyle/>
          <a:p>
            <a:pPr>
              <a:lnSpc>
                <a:spcPct val="100000"/>
              </a:lnSpc>
            </a:pPr>
            <a:r>
              <a:rPr lang="en-IN" sz="1550" dirty="0"/>
              <a:t>Shedding light on genomic, metabolic, and phenotypic effects of essential phospholipids on </a:t>
            </a:r>
            <a:r>
              <a:rPr lang="en-IN" sz="1550" dirty="0" err="1"/>
              <a:t>HepaRG</a:t>
            </a:r>
            <a:endParaRPr lang="en-IN" sz="1550" b="0" dirty="0"/>
          </a:p>
        </p:txBody>
      </p:sp>
      <p:sp>
        <p:nvSpPr>
          <p:cNvPr id="455" name="Arrow: Pentagon 454">
            <a:extLst>
              <a:ext uri="{FF2B5EF4-FFF2-40B4-BE49-F238E27FC236}">
                <a16:creationId xmlns:a16="http://schemas.microsoft.com/office/drawing/2014/main" id="{ACA1F99A-AC08-8895-69B8-49D5187F8D38}"/>
              </a:ext>
            </a:extLst>
          </p:cNvPr>
          <p:cNvSpPr/>
          <p:nvPr/>
        </p:nvSpPr>
        <p:spPr>
          <a:xfrm>
            <a:off x="179388" y="8717435"/>
            <a:ext cx="3291840" cy="1054846"/>
          </a:xfrm>
          <a:prstGeom prst="homePlate">
            <a:avLst>
              <a:gd name="adj" fmla="val 2905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Verdana"/>
              <a:ea typeface="+mn-ea"/>
              <a:cs typeface="+mn-cs"/>
            </a:endParaRPr>
          </a:p>
        </p:txBody>
      </p:sp>
      <p:pic>
        <p:nvPicPr>
          <p:cNvPr id="456" name="Graphic 455">
            <a:extLst>
              <a:ext uri="{FF2B5EF4-FFF2-40B4-BE49-F238E27FC236}">
                <a16:creationId xmlns:a16="http://schemas.microsoft.com/office/drawing/2014/main" id="{39B56F08-BA03-CD75-781C-4E568D7A1F2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585336" y="9050358"/>
            <a:ext cx="389000" cy="388999"/>
          </a:xfrm>
          <a:prstGeom prst="rect">
            <a:avLst/>
          </a:prstGeom>
        </p:spPr>
      </p:pic>
      <p:sp>
        <p:nvSpPr>
          <p:cNvPr id="457" name="Rectangle 456">
            <a:extLst>
              <a:ext uri="{FF2B5EF4-FFF2-40B4-BE49-F238E27FC236}">
                <a16:creationId xmlns:a16="http://schemas.microsoft.com/office/drawing/2014/main" id="{E50127D4-1E00-E869-9C81-A7B8A540E31A}"/>
              </a:ext>
            </a:extLst>
          </p:cNvPr>
          <p:cNvSpPr/>
          <p:nvPr/>
        </p:nvSpPr>
        <p:spPr>
          <a:xfrm>
            <a:off x="4480560" y="8845972"/>
            <a:ext cx="2720340" cy="7977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IN" sz="1400" b="0" i="0" u="none" strike="noStrike" kern="1200" cap="none" spc="0" normalizeH="0" baseline="0" noProof="0" dirty="0">
                <a:ln>
                  <a:noFill/>
                </a:ln>
                <a:solidFill>
                  <a:srgbClr val="FFFFFF"/>
                </a:solidFill>
                <a:effectLst/>
                <a:uLnTx/>
                <a:uFillTx/>
                <a:latin typeface="Verdana"/>
                <a:ea typeface="+mn-ea"/>
                <a:cs typeface="+mn-cs"/>
              </a:rPr>
              <a:t>EPL treatment reduced LD size – beneficial role in fatty liver disease management</a:t>
            </a:r>
          </a:p>
        </p:txBody>
      </p:sp>
      <p:sp>
        <p:nvSpPr>
          <p:cNvPr id="458" name="Rectangle 457">
            <a:extLst>
              <a:ext uri="{FF2B5EF4-FFF2-40B4-BE49-F238E27FC236}">
                <a16:creationId xmlns:a16="http://schemas.microsoft.com/office/drawing/2014/main" id="{AB774F13-7A49-2B84-B3FF-5015F8E1C66C}"/>
              </a:ext>
            </a:extLst>
          </p:cNvPr>
          <p:cNvSpPr/>
          <p:nvPr/>
        </p:nvSpPr>
        <p:spPr>
          <a:xfrm>
            <a:off x="381000" y="8826010"/>
            <a:ext cx="2842260" cy="8376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defTabSz="457200" rtl="0" eaLnBrk="1" fontAlgn="auto" latinLnBrk="0" hangingPunct="1">
              <a:lnSpc>
                <a:spcPct val="100000"/>
              </a:lnSpc>
              <a:spcBef>
                <a:spcPts val="0"/>
              </a:spcBef>
              <a:spcAft>
                <a:spcPts val="0"/>
              </a:spcAft>
              <a:buClrTx/>
              <a:buSzTx/>
              <a:buFontTx/>
              <a:buNone/>
              <a:tabLst/>
              <a:defRPr/>
            </a:pPr>
            <a:r>
              <a:rPr kumimoji="0" lang="en-IN" sz="1400" b="0" i="0" u="none" strike="noStrike" kern="1200" cap="none" spc="0" normalizeH="0" baseline="0" noProof="0" dirty="0">
                <a:ln>
                  <a:noFill/>
                </a:ln>
                <a:solidFill>
                  <a:srgbClr val="FFFFFF"/>
                </a:solidFill>
                <a:effectLst/>
                <a:uLnTx/>
                <a:uFillTx/>
                <a:latin typeface="Verdana"/>
                <a:ea typeface="+mn-ea"/>
                <a:cs typeface="+mn-cs"/>
              </a:rPr>
              <a:t>Differentiated </a:t>
            </a:r>
            <a:r>
              <a:rPr kumimoji="0" lang="en-IN" sz="1400" b="0" i="0" u="none" strike="noStrike" kern="1200" cap="none" spc="0" normalizeH="0" baseline="0" noProof="0" dirty="0" err="1">
                <a:ln>
                  <a:noFill/>
                </a:ln>
                <a:solidFill>
                  <a:srgbClr val="FFFFFF"/>
                </a:solidFill>
                <a:effectLst/>
                <a:uLnTx/>
                <a:uFillTx/>
                <a:latin typeface="Verdana"/>
                <a:ea typeface="+mn-ea"/>
                <a:cs typeface="+mn-cs"/>
              </a:rPr>
              <a:t>HepaRG</a:t>
            </a:r>
            <a:r>
              <a:rPr kumimoji="0" lang="en-IN" sz="1400" b="0" i="0" u="none" strike="noStrike" kern="1200" cap="none" spc="0" normalizeH="0" baseline="30000" noProof="0" dirty="0">
                <a:ln>
                  <a:noFill/>
                </a:ln>
                <a:solidFill>
                  <a:srgbClr val="FFFFFF"/>
                </a:solidFill>
                <a:effectLst/>
                <a:uLnTx/>
                <a:uFillTx/>
                <a:latin typeface="Verdana"/>
                <a:ea typeface="+mn-ea"/>
                <a:cs typeface="+mn-cs"/>
              </a:rPr>
              <a:t>®</a:t>
            </a:r>
            <a:r>
              <a:rPr kumimoji="0" lang="en-IN" sz="1400" b="0" i="0" u="none" strike="noStrike" kern="1200" cap="none" spc="0" normalizeH="0" baseline="0" noProof="0" dirty="0">
                <a:ln>
                  <a:noFill/>
                </a:ln>
                <a:solidFill>
                  <a:srgbClr val="FFFFFF"/>
                </a:solidFill>
                <a:effectLst/>
                <a:uLnTx/>
                <a:uFillTx/>
                <a:latin typeface="Verdana"/>
                <a:ea typeface="+mn-ea"/>
                <a:cs typeface="+mn-cs"/>
              </a:rPr>
              <a:t> cells replicated human steatosis – </a:t>
            </a:r>
            <a:br>
              <a:rPr kumimoji="0" lang="en-IN" sz="1400" b="0" i="0" u="none" strike="noStrike" kern="1200" cap="none" spc="0" normalizeH="0" baseline="0" noProof="0" dirty="0">
                <a:ln>
                  <a:noFill/>
                </a:ln>
                <a:solidFill>
                  <a:srgbClr val="FFFFFF"/>
                </a:solidFill>
                <a:effectLst/>
                <a:uLnTx/>
                <a:uFillTx/>
                <a:latin typeface="Verdana"/>
                <a:ea typeface="+mn-ea"/>
                <a:cs typeface="+mn-cs"/>
              </a:rPr>
            </a:br>
            <a:r>
              <a:rPr kumimoji="0" lang="en-IN" sz="1400" b="0" i="0" u="none" strike="noStrike" kern="1200" cap="none" spc="0" normalizeH="0" baseline="0" noProof="0" dirty="0">
                <a:ln>
                  <a:noFill/>
                </a:ln>
                <a:solidFill>
                  <a:srgbClr val="FFFFFF"/>
                </a:solidFill>
                <a:effectLst/>
                <a:uLnTx/>
                <a:uFillTx/>
                <a:latin typeface="Verdana"/>
                <a:ea typeface="+mn-ea"/>
                <a:cs typeface="+mn-cs"/>
              </a:rPr>
              <a:t>a promising in vitro model</a:t>
            </a:r>
            <a:r>
              <a:rPr kumimoji="0" lang="en-IN" sz="1400" b="0" i="0" u="none" strike="noStrike" kern="1200" cap="none" spc="0" normalizeH="0" baseline="30000" noProof="0" dirty="0">
                <a:ln>
                  <a:noFill/>
                </a:ln>
                <a:solidFill>
                  <a:srgbClr val="FFFFFF"/>
                </a:solidFill>
                <a:effectLst/>
                <a:uLnTx/>
                <a:uFillTx/>
                <a:latin typeface="Verdana"/>
                <a:ea typeface="+mn-ea"/>
                <a:cs typeface="+mn-cs"/>
              </a:rPr>
              <a:t>3</a:t>
            </a:r>
          </a:p>
        </p:txBody>
      </p:sp>
      <p:sp>
        <p:nvSpPr>
          <p:cNvPr id="2" name="Title 2">
            <a:extLst>
              <a:ext uri="{FF2B5EF4-FFF2-40B4-BE49-F238E27FC236}">
                <a16:creationId xmlns:a16="http://schemas.microsoft.com/office/drawing/2014/main" id="{D806A8B6-5D71-CA98-B5AD-1B454B8BFB6C}"/>
              </a:ext>
            </a:extLst>
          </p:cNvPr>
          <p:cNvSpPr txBox="1">
            <a:spLocks/>
          </p:cNvSpPr>
          <p:nvPr/>
        </p:nvSpPr>
        <p:spPr>
          <a:xfrm>
            <a:off x="179388" y="719921"/>
            <a:ext cx="6386512" cy="369332"/>
          </a:xfrm>
          <a:prstGeom prst="rect">
            <a:avLst/>
          </a:prstGeom>
        </p:spPr>
        <p:txBody>
          <a:bodyPr vert="horz" wrap="square" lIns="0" tIns="0" rIns="0" bIns="0" rtlCol="0" anchor="t">
            <a:spAutoFit/>
          </a:bodyPr>
          <a:lstStyle>
            <a:lvl1pPr algn="l" defTabSz="566951" rtl="0" eaLnBrk="1" latinLnBrk="0" hangingPunct="1">
              <a:lnSpc>
                <a:spcPct val="90000"/>
              </a:lnSpc>
              <a:spcBef>
                <a:spcPct val="0"/>
              </a:spcBef>
              <a:buNone/>
              <a:defRPr lang="fr-FR" sz="1800" b="1"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a:lnSpc>
                <a:spcPct val="100000"/>
              </a:lnSpc>
            </a:pPr>
            <a:r>
              <a:rPr lang="en-IN" sz="1200" b="0" dirty="0"/>
              <a:t>Professor Paola </a:t>
            </a:r>
            <a:r>
              <a:rPr lang="en-IN" sz="1200" b="0" dirty="0" err="1"/>
              <a:t>Luciani</a:t>
            </a:r>
            <a:br>
              <a:rPr lang="en-IN" sz="1200" b="0" dirty="0"/>
            </a:br>
            <a:r>
              <a:rPr lang="en-IN" sz="1200" b="0" dirty="0"/>
              <a:t>Department of Chemistry, University of Bern, Switzerland</a:t>
            </a:r>
          </a:p>
        </p:txBody>
      </p:sp>
      <p:sp>
        <p:nvSpPr>
          <p:cNvPr id="5" name="Content Placeholder 2">
            <a:extLst>
              <a:ext uri="{FF2B5EF4-FFF2-40B4-BE49-F238E27FC236}">
                <a16:creationId xmlns:a16="http://schemas.microsoft.com/office/drawing/2014/main" id="{04B9BE27-EB13-7D78-A4DD-DC8F76E7767C}"/>
              </a:ext>
            </a:extLst>
          </p:cNvPr>
          <p:cNvSpPr txBox="1">
            <a:spLocks/>
          </p:cNvSpPr>
          <p:nvPr/>
        </p:nvSpPr>
        <p:spPr>
          <a:xfrm>
            <a:off x="1171956" y="1485180"/>
            <a:ext cx="6028944" cy="502543"/>
          </a:xfrm>
          <a:prstGeom prst="rect">
            <a:avLst/>
          </a:prstGeom>
        </p:spPr>
        <p:txBody>
          <a:bodyPr vert="horz" lIns="0" tIns="0" rIns="0" bIns="0" numCol="1" spcCol="182880" rtlCol="0" anchor="ctr">
            <a:noAutofit/>
          </a:bodyPr>
          <a:lstStyle>
            <a:lvl1pPr marL="228600" indent="-228600" algn="l" defTabSz="914400" rtl="0" eaLnBrk="1" latinLnBrk="0" hangingPunct="1">
              <a:spcBef>
                <a:spcPts val="1200"/>
              </a:spcBef>
              <a:buClrTx/>
              <a:buSzPct val="120000"/>
              <a:buFont typeface="Arial" pitchFamily="34" charset="0"/>
              <a:buChar char="•"/>
              <a:tabLst>
                <a:tab pos="3998913" algn="r"/>
                <a:tab pos="8229600" algn="r"/>
              </a:tabLst>
              <a:defRPr sz="2400" kern="1200">
                <a:solidFill>
                  <a:schemeClr val="tx1"/>
                </a:solidFill>
                <a:latin typeface="+mn-lt"/>
                <a:ea typeface="+mn-ea"/>
                <a:cs typeface="+mn-cs"/>
              </a:defRPr>
            </a:lvl1pPr>
            <a:lvl2pPr marL="457200" indent="-228600" algn="l" defTabSz="914400" rtl="0" eaLnBrk="1" latinLnBrk="0" hangingPunct="1">
              <a:spcBef>
                <a:spcPts val="600"/>
              </a:spcBef>
              <a:buClrTx/>
              <a:buSzPct val="100000"/>
              <a:buFont typeface="Arial" pitchFamily="34" charset="0"/>
              <a:buChar char="–"/>
              <a:defRPr sz="1800" kern="1200">
                <a:solidFill>
                  <a:schemeClr val="tx1"/>
                </a:solidFill>
                <a:latin typeface="+mn-lt"/>
                <a:ea typeface="+mn-ea"/>
                <a:cs typeface="+mn-cs"/>
              </a:defRPr>
            </a:lvl2pPr>
            <a:lvl3pPr marL="685800" indent="-228600" algn="l" defTabSz="914400" rtl="0" eaLnBrk="1" latinLnBrk="0" hangingPunct="1">
              <a:spcBef>
                <a:spcPts val="600"/>
              </a:spcBef>
              <a:buClrTx/>
              <a:buSzPct val="100000"/>
              <a:buFont typeface="Arial" pitchFamily="34" charset="0"/>
              <a:buChar char="–"/>
              <a:defRPr sz="1600" kern="1200">
                <a:solidFill>
                  <a:schemeClr val="tx1"/>
                </a:solidFill>
                <a:latin typeface="+mn-lt"/>
                <a:ea typeface="+mn-ea"/>
                <a:cs typeface="+mn-cs"/>
              </a:defRPr>
            </a:lvl3pPr>
            <a:lvl4pPr marL="914400" indent="-228600" algn="l" defTabSz="914400" rtl="0" eaLnBrk="1" latinLnBrk="0" hangingPunct="1">
              <a:spcBef>
                <a:spcPts val="600"/>
              </a:spcBef>
              <a:buClrTx/>
              <a:buSzPct val="100000"/>
              <a:buFont typeface="Arial" pitchFamily="34" charset="0"/>
              <a:buChar char="–"/>
              <a:defRPr sz="1600" kern="1200">
                <a:solidFill>
                  <a:schemeClr val="tx1"/>
                </a:solidFill>
                <a:latin typeface="+mn-lt"/>
                <a:ea typeface="+mn-ea"/>
                <a:cs typeface="+mn-cs"/>
              </a:defRPr>
            </a:lvl4pPr>
            <a:lvl5pPr marL="1143000" indent="-228600" algn="l" defTabSz="914400" rtl="0" eaLnBrk="1" latinLnBrk="0" hangingPunct="1">
              <a:spcBef>
                <a:spcPts val="600"/>
              </a:spcBef>
              <a:buClrTx/>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IN" sz="1400" dirty="0">
                <a:latin typeface="Verdana"/>
                <a:ea typeface="Verdana"/>
              </a:rPr>
              <a:t>In vitro study in human steatosis model:</a:t>
            </a:r>
            <a:r>
              <a:rPr lang="en-IN" sz="1400" dirty="0"/>
              <a:t> The effects of EPL, rich in PC, was </a:t>
            </a:r>
            <a:r>
              <a:rPr lang="en-IN" sz="1400" dirty="0" err="1"/>
              <a:t>analyzed</a:t>
            </a:r>
            <a:r>
              <a:rPr lang="en-IN" sz="1400" dirty="0"/>
              <a:t> on steatosis induced human </a:t>
            </a:r>
            <a:r>
              <a:rPr lang="en-IN" sz="1400" dirty="0" err="1"/>
              <a:t>HepaRG</a:t>
            </a:r>
            <a:r>
              <a:rPr lang="en-IN" sz="1400" baseline="30000" dirty="0"/>
              <a:t>®</a:t>
            </a:r>
            <a:r>
              <a:rPr lang="en-IN" sz="1400" dirty="0"/>
              <a:t> cell by fatty acids</a:t>
            </a:r>
          </a:p>
        </p:txBody>
      </p:sp>
      <p:grpSp>
        <p:nvGrpSpPr>
          <p:cNvPr id="29" name="Group 28">
            <a:extLst>
              <a:ext uri="{FF2B5EF4-FFF2-40B4-BE49-F238E27FC236}">
                <a16:creationId xmlns:a16="http://schemas.microsoft.com/office/drawing/2014/main" id="{06B72E95-0636-57C1-107C-C4F1C28CE9E5}"/>
              </a:ext>
            </a:extLst>
          </p:cNvPr>
          <p:cNvGrpSpPr/>
          <p:nvPr/>
        </p:nvGrpSpPr>
        <p:grpSpPr>
          <a:xfrm>
            <a:off x="3307093" y="8772019"/>
            <a:ext cx="945490" cy="945678"/>
            <a:chOff x="277045" y="8834932"/>
            <a:chExt cx="859536" cy="859707"/>
          </a:xfrm>
        </p:grpSpPr>
        <p:sp>
          <p:nvSpPr>
            <p:cNvPr id="26" name="Graphic 153">
              <a:extLst>
                <a:ext uri="{FF2B5EF4-FFF2-40B4-BE49-F238E27FC236}">
                  <a16:creationId xmlns:a16="http://schemas.microsoft.com/office/drawing/2014/main" id="{E997D2A4-5508-4505-F524-9B11DA6C4176}"/>
                </a:ext>
              </a:extLst>
            </p:cNvPr>
            <p:cNvSpPr/>
            <p:nvPr/>
          </p:nvSpPr>
          <p:spPr>
            <a:xfrm>
              <a:off x="277045" y="8834932"/>
              <a:ext cx="859536" cy="859707"/>
            </a:xfrm>
            <a:prstGeom prst="ellipse">
              <a:avLst/>
            </a:prstGeom>
            <a:solidFill>
              <a:schemeClr val="tx2"/>
            </a:solidFill>
            <a:ln w="28575" cap="flat">
              <a:solidFill>
                <a:schemeClr val="accent2"/>
              </a:solidFill>
              <a:prstDash val="solid"/>
              <a:miter/>
            </a:ln>
          </p:spPr>
          <p:txBody>
            <a:bodyPr rtlCol="0" anchor="ctr"/>
            <a:lstStyle/>
            <a:p>
              <a:endParaRPr lang="en-US" sz="1050" dirty="0"/>
            </a:p>
          </p:txBody>
        </p:sp>
        <p:pic>
          <p:nvPicPr>
            <p:cNvPr id="27" name="Graphic 26">
              <a:extLst>
                <a:ext uri="{FF2B5EF4-FFF2-40B4-BE49-F238E27FC236}">
                  <a16:creationId xmlns:a16="http://schemas.microsoft.com/office/drawing/2014/main" id="{32287330-28A0-9C91-A281-7487AF0E4A0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07265" y="8965238"/>
              <a:ext cx="599095" cy="599095"/>
            </a:xfrm>
            <a:prstGeom prst="rect">
              <a:avLst/>
            </a:prstGeom>
          </p:spPr>
        </p:pic>
      </p:grpSp>
      <p:grpSp>
        <p:nvGrpSpPr>
          <p:cNvPr id="579" name="Group 578">
            <a:extLst>
              <a:ext uri="{FF2B5EF4-FFF2-40B4-BE49-F238E27FC236}">
                <a16:creationId xmlns:a16="http://schemas.microsoft.com/office/drawing/2014/main" id="{AD0C69C7-C92F-6EBA-449E-7235AC099FB8}"/>
              </a:ext>
            </a:extLst>
          </p:cNvPr>
          <p:cNvGrpSpPr/>
          <p:nvPr/>
        </p:nvGrpSpPr>
        <p:grpSpPr>
          <a:xfrm>
            <a:off x="179388" y="2293016"/>
            <a:ext cx="7225764" cy="2532439"/>
            <a:chOff x="179388" y="2356516"/>
            <a:chExt cx="7225764" cy="2532439"/>
          </a:xfrm>
        </p:grpSpPr>
        <p:sp>
          <p:nvSpPr>
            <p:cNvPr id="520" name="Rectangle: Rounded Corners 519">
              <a:extLst>
                <a:ext uri="{FF2B5EF4-FFF2-40B4-BE49-F238E27FC236}">
                  <a16:creationId xmlns:a16="http://schemas.microsoft.com/office/drawing/2014/main" id="{03A86B62-2CA6-24FE-5E8B-2718F902F176}"/>
                </a:ext>
              </a:extLst>
            </p:cNvPr>
            <p:cNvSpPr>
              <a:spLocks/>
            </p:cNvSpPr>
            <p:nvPr/>
          </p:nvSpPr>
          <p:spPr>
            <a:xfrm>
              <a:off x="179388" y="2680173"/>
              <a:ext cx="3533076" cy="2208782"/>
            </a:xfrm>
            <a:prstGeom prst="roundRect">
              <a:avLst>
                <a:gd name="adj" fmla="val 6407"/>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1" name="Rectangle: Rounded Corners 520">
              <a:extLst>
                <a:ext uri="{FF2B5EF4-FFF2-40B4-BE49-F238E27FC236}">
                  <a16:creationId xmlns:a16="http://schemas.microsoft.com/office/drawing/2014/main" id="{0B7CB59D-053C-3CCE-F317-34AFF19DB06E}"/>
                </a:ext>
              </a:extLst>
            </p:cNvPr>
            <p:cNvSpPr>
              <a:spLocks/>
            </p:cNvSpPr>
            <p:nvPr/>
          </p:nvSpPr>
          <p:spPr>
            <a:xfrm>
              <a:off x="3847212" y="2680173"/>
              <a:ext cx="3533076" cy="2208782"/>
            </a:xfrm>
            <a:prstGeom prst="roundRect">
              <a:avLst>
                <a:gd name="adj" fmla="val 5487"/>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494" name="TextBox 493">
              <a:extLst>
                <a:ext uri="{FF2B5EF4-FFF2-40B4-BE49-F238E27FC236}">
                  <a16:creationId xmlns:a16="http://schemas.microsoft.com/office/drawing/2014/main" id="{953A04F2-C506-D78A-0DE8-2A1A76AC8D20}"/>
                </a:ext>
              </a:extLst>
            </p:cNvPr>
            <p:cNvSpPr txBox="1"/>
            <p:nvPr/>
          </p:nvSpPr>
          <p:spPr>
            <a:xfrm>
              <a:off x="3974336" y="3460607"/>
              <a:ext cx="3367553" cy="10156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spAutoFit/>
            </a:bodyPr>
            <a:lstStyle>
              <a:defPPr>
                <a:defRPr lang="en-US"/>
              </a:defPPr>
              <a:lvl1pPr indent="0">
                <a:buClr>
                  <a:schemeClr val="accent2"/>
                </a:buClr>
                <a:buFont typeface="Arial" panose="020B0604020202020204" pitchFamily="34" charset="0"/>
                <a:buNone/>
                <a:defRPr sz="1200"/>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182880" indent="-182880">
                <a:spcBef>
                  <a:spcPts val="600"/>
                </a:spcBef>
                <a:spcAft>
                  <a:spcPts val="600"/>
                </a:spcAft>
                <a:buFont typeface="Arial" panose="020B0604020202020204" pitchFamily="34" charset="0"/>
                <a:buChar char="•"/>
              </a:pPr>
              <a:r>
                <a:rPr lang="en-IN" sz="1400" dirty="0">
                  <a:solidFill>
                    <a:schemeClr val="tx1"/>
                  </a:solidFill>
                </a:rPr>
                <a:t>As a surfactant, prevents the coalescence and reduces LD size</a:t>
              </a:r>
            </a:p>
            <a:p>
              <a:pPr marL="182880" indent="-182880">
                <a:spcBef>
                  <a:spcPts val="600"/>
                </a:spcBef>
                <a:spcAft>
                  <a:spcPts val="600"/>
                </a:spcAft>
                <a:buFont typeface="Arial" panose="020B0604020202020204" pitchFamily="34" charset="0"/>
                <a:buChar char="•"/>
              </a:pPr>
              <a:r>
                <a:rPr lang="en-IN" sz="1400" dirty="0">
                  <a:solidFill>
                    <a:schemeClr val="tx1"/>
                  </a:solidFill>
                </a:rPr>
                <a:t>P</a:t>
              </a:r>
              <a:r>
                <a:rPr lang="en-US" sz="1400" dirty="0">
                  <a:solidFill>
                    <a:schemeClr val="tx1"/>
                  </a:solidFill>
                </a:rPr>
                <a:t>C inhibition increases LD size, leading to lipid load in hepatocytes</a:t>
              </a:r>
            </a:p>
          </p:txBody>
        </p:sp>
        <p:sp>
          <p:nvSpPr>
            <p:cNvPr id="495" name="TextBox 494">
              <a:extLst>
                <a:ext uri="{FF2B5EF4-FFF2-40B4-BE49-F238E27FC236}">
                  <a16:creationId xmlns:a16="http://schemas.microsoft.com/office/drawing/2014/main" id="{FDA2687F-8E8E-65F9-B9DE-7D3CC5F77ABB}"/>
                </a:ext>
              </a:extLst>
            </p:cNvPr>
            <p:cNvSpPr txBox="1"/>
            <p:nvPr/>
          </p:nvSpPr>
          <p:spPr>
            <a:xfrm>
              <a:off x="4023360" y="3162607"/>
              <a:ext cx="3381792" cy="246221"/>
            </a:xfrm>
            <a:prstGeom prst="rect">
              <a:avLst/>
            </a:prstGeom>
            <a:noFill/>
          </p:spPr>
          <p:txBody>
            <a:bodyPr wrap="square" lIns="0" tIns="0" rIns="0" bIns="0">
              <a:spAutoFit/>
            </a:bodyPr>
            <a:lstStyle/>
            <a:p>
              <a:pPr marL="0" indent="0">
                <a:spcAft>
                  <a:spcPts val="600"/>
                </a:spcAft>
                <a:buNone/>
              </a:pPr>
              <a:r>
                <a:rPr lang="en-IN" sz="1600" b="1" i="1" dirty="0">
                  <a:solidFill>
                    <a:schemeClr val="tx1"/>
                  </a:solidFill>
                  <a:latin typeface="Georgia" panose="02040502050405020303" pitchFamily="18" charset="0"/>
                </a:rPr>
                <a:t>Role of phosphatidylcholine</a:t>
              </a:r>
              <a:r>
                <a:rPr lang="en-IN" sz="1600" b="1" i="1" baseline="30000" dirty="0">
                  <a:solidFill>
                    <a:schemeClr val="tx1"/>
                  </a:solidFill>
                  <a:latin typeface="Georgia" panose="02040502050405020303" pitchFamily="18" charset="0"/>
                </a:rPr>
                <a:t>2,3</a:t>
              </a:r>
            </a:p>
          </p:txBody>
        </p:sp>
        <p:sp>
          <p:nvSpPr>
            <p:cNvPr id="489" name="TextBox 488">
              <a:extLst>
                <a:ext uri="{FF2B5EF4-FFF2-40B4-BE49-F238E27FC236}">
                  <a16:creationId xmlns:a16="http://schemas.microsoft.com/office/drawing/2014/main" id="{3DA5B0AB-CE90-9A80-2F29-1541BA64B494}"/>
                </a:ext>
              </a:extLst>
            </p:cNvPr>
            <p:cNvSpPr txBox="1"/>
            <p:nvPr/>
          </p:nvSpPr>
          <p:spPr>
            <a:xfrm>
              <a:off x="379667" y="3460607"/>
              <a:ext cx="3117913" cy="11695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spAutoFit/>
            </a:bodyPr>
            <a:lstStyle>
              <a:defPPr>
                <a:defRPr lang="en-US"/>
              </a:defPPr>
              <a:lvl1pPr marL="91440" indent="-91440">
                <a:buClr>
                  <a:schemeClr val="accent2"/>
                </a:buClr>
                <a:buFont typeface="Arial" panose="020B0604020202020204" pitchFamily="34" charset="0"/>
                <a:buChar char="•"/>
                <a:defRPr sz="600"/>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180000" indent="-180000">
                <a:spcBef>
                  <a:spcPts val="600"/>
                </a:spcBef>
                <a:spcAft>
                  <a:spcPts val="600"/>
                </a:spcAft>
                <a:buClr>
                  <a:schemeClr val="accent2"/>
                </a:buClr>
                <a:buFont typeface="Arial" panose="020B0604020202020204" pitchFamily="34" charset="0"/>
                <a:buChar char="•"/>
              </a:pPr>
              <a:r>
                <a:rPr lang="en-IN" sz="1400" dirty="0">
                  <a:solidFill>
                    <a:schemeClr val="tx1"/>
                  </a:solidFill>
                </a:rPr>
                <a:t>Increased FFA flux in liver</a:t>
              </a:r>
            </a:p>
            <a:p>
              <a:pPr marL="180000" indent="-180000">
                <a:spcBef>
                  <a:spcPts val="600"/>
                </a:spcBef>
                <a:spcAft>
                  <a:spcPts val="600"/>
                </a:spcAft>
                <a:buClr>
                  <a:schemeClr val="accent2"/>
                </a:buClr>
                <a:buFont typeface="Arial" panose="020B0604020202020204" pitchFamily="34" charset="0"/>
                <a:buChar char="•"/>
              </a:pPr>
              <a:r>
                <a:rPr lang="en-IN" sz="1400" dirty="0">
                  <a:solidFill>
                    <a:schemeClr val="tx1"/>
                  </a:solidFill>
                </a:rPr>
                <a:t>Increased lipogenesis</a:t>
              </a:r>
            </a:p>
            <a:p>
              <a:pPr marL="180000" indent="-180000">
                <a:spcBef>
                  <a:spcPts val="600"/>
                </a:spcBef>
                <a:spcAft>
                  <a:spcPts val="600"/>
                </a:spcAft>
                <a:buClr>
                  <a:schemeClr val="accent2"/>
                </a:buClr>
                <a:buFont typeface="Arial" panose="020B0604020202020204" pitchFamily="34" charset="0"/>
                <a:buChar char="•"/>
              </a:pPr>
              <a:r>
                <a:rPr lang="en-IN" sz="1400" dirty="0">
                  <a:solidFill>
                    <a:schemeClr val="tx1"/>
                  </a:solidFill>
                </a:rPr>
                <a:t>Decreased breakdown of FFA in liver</a:t>
              </a:r>
              <a:endParaRPr lang="en-US" sz="1400" dirty="0">
                <a:solidFill>
                  <a:schemeClr val="tx1"/>
                </a:solidFill>
              </a:endParaRPr>
            </a:p>
          </p:txBody>
        </p:sp>
        <p:sp>
          <p:nvSpPr>
            <p:cNvPr id="490" name="TextBox 489">
              <a:extLst>
                <a:ext uri="{FF2B5EF4-FFF2-40B4-BE49-F238E27FC236}">
                  <a16:creationId xmlns:a16="http://schemas.microsoft.com/office/drawing/2014/main" id="{23F1D3BD-CF08-752B-84AB-B5737F0F6921}"/>
                </a:ext>
              </a:extLst>
            </p:cNvPr>
            <p:cNvSpPr txBox="1"/>
            <p:nvPr/>
          </p:nvSpPr>
          <p:spPr>
            <a:xfrm>
              <a:off x="379667" y="3162607"/>
              <a:ext cx="2514316" cy="246221"/>
            </a:xfrm>
            <a:prstGeom prst="rect">
              <a:avLst/>
            </a:prstGeom>
            <a:noFill/>
          </p:spPr>
          <p:txBody>
            <a:bodyPr wrap="square" lIns="0" tIns="0" rIns="0" bIns="0">
              <a:spAutoFit/>
            </a:bodyPr>
            <a:lstStyle/>
            <a:p>
              <a:pPr>
                <a:spcAft>
                  <a:spcPts val="1200"/>
                </a:spcAft>
                <a:buClr>
                  <a:schemeClr val="accent2"/>
                </a:buClr>
              </a:pPr>
              <a:r>
                <a:rPr lang="en-IN" sz="1600" b="1" i="1" dirty="0">
                  <a:solidFill>
                    <a:schemeClr val="tx1"/>
                  </a:solidFill>
                  <a:latin typeface="Georgia" panose="02040502050405020303" pitchFamily="18" charset="0"/>
                </a:rPr>
                <a:t>Causes of steatosis</a:t>
              </a:r>
              <a:r>
                <a:rPr lang="en-IN" sz="1600" b="1" i="1" baseline="30000" dirty="0">
                  <a:solidFill>
                    <a:schemeClr val="tx1"/>
                  </a:solidFill>
                  <a:latin typeface="Georgia" panose="02040502050405020303" pitchFamily="18" charset="0"/>
                </a:rPr>
                <a:t>1</a:t>
              </a:r>
            </a:p>
          </p:txBody>
        </p:sp>
        <p:sp>
          <p:nvSpPr>
            <p:cNvPr id="496" name="Graphic 153">
              <a:extLst>
                <a:ext uri="{FF2B5EF4-FFF2-40B4-BE49-F238E27FC236}">
                  <a16:creationId xmlns:a16="http://schemas.microsoft.com/office/drawing/2014/main" id="{EC5C03C0-6200-4CB2-7F6D-8665D66729F6}"/>
                </a:ext>
              </a:extLst>
            </p:cNvPr>
            <p:cNvSpPr/>
            <p:nvPr/>
          </p:nvSpPr>
          <p:spPr>
            <a:xfrm>
              <a:off x="4023360" y="2356516"/>
              <a:ext cx="669386" cy="66938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36000" rIns="0" bIns="36000" rtlCol="0" anchor="ctr"/>
            <a:lstStyle/>
            <a:p>
              <a:endParaRPr lang="en-US" sz="1200" dirty="0">
                <a:solidFill>
                  <a:schemeClr val="tx1"/>
                </a:solidFill>
              </a:endParaRPr>
            </a:p>
          </p:txBody>
        </p:sp>
        <p:pic>
          <p:nvPicPr>
            <p:cNvPr id="498" name="Graphic 497">
              <a:extLst>
                <a:ext uri="{FF2B5EF4-FFF2-40B4-BE49-F238E27FC236}">
                  <a16:creationId xmlns:a16="http://schemas.microsoft.com/office/drawing/2014/main" id="{E2862492-6527-8378-8F41-8DDC77246474}"/>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4145150" y="2478306"/>
              <a:ext cx="425805" cy="425805"/>
            </a:xfrm>
            <a:prstGeom prst="rect">
              <a:avLst/>
            </a:prstGeom>
          </p:spPr>
        </p:pic>
        <p:grpSp>
          <p:nvGrpSpPr>
            <p:cNvPr id="556" name="Group 555">
              <a:extLst>
                <a:ext uri="{FF2B5EF4-FFF2-40B4-BE49-F238E27FC236}">
                  <a16:creationId xmlns:a16="http://schemas.microsoft.com/office/drawing/2014/main" id="{44161C01-D1C2-9BA6-6C29-C1C7F5517952}"/>
                </a:ext>
              </a:extLst>
            </p:cNvPr>
            <p:cNvGrpSpPr/>
            <p:nvPr/>
          </p:nvGrpSpPr>
          <p:grpSpPr>
            <a:xfrm>
              <a:off x="379667" y="2356516"/>
              <a:ext cx="669386" cy="669386"/>
              <a:chOff x="379667" y="2321501"/>
              <a:chExt cx="669386" cy="669386"/>
            </a:xfrm>
          </p:grpSpPr>
          <p:sp>
            <p:nvSpPr>
              <p:cNvPr id="491" name="Graphic 153">
                <a:extLst>
                  <a:ext uri="{FF2B5EF4-FFF2-40B4-BE49-F238E27FC236}">
                    <a16:creationId xmlns:a16="http://schemas.microsoft.com/office/drawing/2014/main" id="{4337D1C6-4310-5195-452C-C8CD643FFA6A}"/>
                  </a:ext>
                </a:extLst>
              </p:cNvPr>
              <p:cNvSpPr/>
              <p:nvPr/>
            </p:nvSpPr>
            <p:spPr>
              <a:xfrm>
                <a:off x="379667" y="2321501"/>
                <a:ext cx="669386" cy="66938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36000" rIns="0" bIns="36000" rtlCol="0" anchor="ctr"/>
              <a:lstStyle/>
              <a:p>
                <a:endParaRPr lang="en-US" sz="1200" dirty="0">
                  <a:solidFill>
                    <a:schemeClr val="tx1"/>
                  </a:solidFill>
                </a:endParaRPr>
              </a:p>
            </p:txBody>
          </p:sp>
          <p:grpSp>
            <p:nvGrpSpPr>
              <p:cNvPr id="517" name="Group 516">
                <a:extLst>
                  <a:ext uri="{FF2B5EF4-FFF2-40B4-BE49-F238E27FC236}">
                    <a16:creationId xmlns:a16="http://schemas.microsoft.com/office/drawing/2014/main" id="{44FFDB23-664E-A73D-2B2E-C504D47B9ABD}"/>
                  </a:ext>
                </a:extLst>
              </p:cNvPr>
              <p:cNvGrpSpPr/>
              <p:nvPr/>
            </p:nvGrpSpPr>
            <p:grpSpPr>
              <a:xfrm>
                <a:off x="528071" y="2469903"/>
                <a:ext cx="372580" cy="372580"/>
                <a:chOff x="-591299" y="5928148"/>
                <a:chExt cx="254477" cy="254477"/>
              </a:xfrm>
              <a:solidFill>
                <a:schemeClr val="bg1"/>
              </a:solidFill>
            </p:grpSpPr>
            <p:grpSp>
              <p:nvGrpSpPr>
                <p:cNvPr id="499" name="Group 498">
                  <a:extLst>
                    <a:ext uri="{FF2B5EF4-FFF2-40B4-BE49-F238E27FC236}">
                      <a16:creationId xmlns:a16="http://schemas.microsoft.com/office/drawing/2014/main" id="{E85B29A8-59FC-D02B-7BD0-A4721F9DD00E}"/>
                    </a:ext>
                  </a:extLst>
                </p:cNvPr>
                <p:cNvGrpSpPr/>
                <p:nvPr/>
              </p:nvGrpSpPr>
              <p:grpSpPr>
                <a:xfrm>
                  <a:off x="-591299" y="5928148"/>
                  <a:ext cx="254477" cy="254477"/>
                  <a:chOff x="-358195" y="3416746"/>
                  <a:chExt cx="209979" cy="209979"/>
                </a:xfrm>
                <a:grpFill/>
              </p:grpSpPr>
              <p:pic>
                <p:nvPicPr>
                  <p:cNvPr id="500" name="Graphic 499">
                    <a:extLst>
                      <a:ext uri="{FF2B5EF4-FFF2-40B4-BE49-F238E27FC236}">
                        <a16:creationId xmlns:a16="http://schemas.microsoft.com/office/drawing/2014/main" id="{7CD63730-AE4C-6D21-A2B5-20A8A61B90B5}"/>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358195" y="3416746"/>
                    <a:ext cx="209979" cy="209979"/>
                  </a:xfrm>
                  <a:prstGeom prst="rect">
                    <a:avLst/>
                  </a:prstGeom>
                </p:spPr>
              </p:pic>
              <p:sp>
                <p:nvSpPr>
                  <p:cNvPr id="501" name="Oval 500">
                    <a:extLst>
                      <a:ext uri="{FF2B5EF4-FFF2-40B4-BE49-F238E27FC236}">
                        <a16:creationId xmlns:a16="http://schemas.microsoft.com/office/drawing/2014/main" id="{15B8D092-0D44-5025-86F5-25400A999706}"/>
                      </a:ext>
                    </a:extLst>
                  </p:cNvPr>
                  <p:cNvSpPr/>
                  <p:nvPr/>
                </p:nvSpPr>
                <p:spPr>
                  <a:xfrm>
                    <a:off x="-335279" y="3497580"/>
                    <a:ext cx="27432" cy="27432"/>
                  </a:xfrm>
                  <a:prstGeom prst="ellipse">
                    <a:avLst/>
                  </a:prstGeom>
                  <a:grp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02" name="Oval 501">
                    <a:extLst>
                      <a:ext uri="{FF2B5EF4-FFF2-40B4-BE49-F238E27FC236}">
                        <a16:creationId xmlns:a16="http://schemas.microsoft.com/office/drawing/2014/main" id="{147B34E9-6CF7-9BCF-A590-EEE4D4E57558}"/>
                      </a:ext>
                    </a:extLst>
                  </p:cNvPr>
                  <p:cNvSpPr/>
                  <p:nvPr/>
                </p:nvSpPr>
                <p:spPr>
                  <a:xfrm>
                    <a:off x="-283844" y="3472815"/>
                    <a:ext cx="9144" cy="9144"/>
                  </a:xfrm>
                  <a:prstGeom prst="ellipse">
                    <a:avLst/>
                  </a:prstGeom>
                  <a:grpFill/>
                  <a:ln w="31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03" name="Oval 502">
                    <a:extLst>
                      <a:ext uri="{FF2B5EF4-FFF2-40B4-BE49-F238E27FC236}">
                        <a16:creationId xmlns:a16="http://schemas.microsoft.com/office/drawing/2014/main" id="{B7F32DB0-0B98-0646-EB4C-CE0EE087EE55}"/>
                      </a:ext>
                    </a:extLst>
                  </p:cNvPr>
                  <p:cNvSpPr/>
                  <p:nvPr/>
                </p:nvSpPr>
                <p:spPr>
                  <a:xfrm>
                    <a:off x="-337048" y="3537095"/>
                    <a:ext cx="14155" cy="14155"/>
                  </a:xfrm>
                  <a:prstGeom prst="ellipse">
                    <a:avLst/>
                  </a:prstGeom>
                  <a:grp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04" name="Oval 503">
                    <a:extLst>
                      <a:ext uri="{FF2B5EF4-FFF2-40B4-BE49-F238E27FC236}">
                        <a16:creationId xmlns:a16="http://schemas.microsoft.com/office/drawing/2014/main" id="{FBBF36C0-1F9D-3ED2-5E92-268C6BBF2D69}"/>
                      </a:ext>
                    </a:extLst>
                  </p:cNvPr>
                  <p:cNvSpPr/>
                  <p:nvPr/>
                </p:nvSpPr>
                <p:spPr>
                  <a:xfrm>
                    <a:off x="-258017" y="3482835"/>
                    <a:ext cx="14155" cy="14155"/>
                  </a:xfrm>
                  <a:prstGeom prst="ellipse">
                    <a:avLst/>
                  </a:prstGeom>
                  <a:grp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05" name="Oval 504">
                    <a:extLst>
                      <a:ext uri="{FF2B5EF4-FFF2-40B4-BE49-F238E27FC236}">
                        <a16:creationId xmlns:a16="http://schemas.microsoft.com/office/drawing/2014/main" id="{F2053B50-1400-79CF-AB95-4EB3EDC97967}"/>
                      </a:ext>
                    </a:extLst>
                  </p:cNvPr>
                  <p:cNvSpPr/>
                  <p:nvPr/>
                </p:nvSpPr>
                <p:spPr>
                  <a:xfrm>
                    <a:off x="-299178" y="3486970"/>
                    <a:ext cx="9144" cy="9144"/>
                  </a:xfrm>
                  <a:prstGeom prst="ellipse">
                    <a:avLst/>
                  </a:prstGeom>
                  <a:grpFill/>
                  <a:ln w="31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06" name="Oval 505">
                    <a:extLst>
                      <a:ext uri="{FF2B5EF4-FFF2-40B4-BE49-F238E27FC236}">
                        <a16:creationId xmlns:a16="http://schemas.microsoft.com/office/drawing/2014/main" id="{79C6885E-E500-9341-4016-373668EB9B1F}"/>
                      </a:ext>
                    </a:extLst>
                  </p:cNvPr>
                  <p:cNvSpPr/>
                  <p:nvPr/>
                </p:nvSpPr>
                <p:spPr>
                  <a:xfrm>
                    <a:off x="-304610" y="3527659"/>
                    <a:ext cx="18388" cy="18388"/>
                  </a:xfrm>
                  <a:prstGeom prst="ellipse">
                    <a:avLst/>
                  </a:prstGeom>
                  <a:grp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07" name="Oval 506">
                    <a:extLst>
                      <a:ext uri="{FF2B5EF4-FFF2-40B4-BE49-F238E27FC236}">
                        <a16:creationId xmlns:a16="http://schemas.microsoft.com/office/drawing/2014/main" id="{286E72E7-A332-A45B-6FAB-E553042FEAB6}"/>
                      </a:ext>
                    </a:extLst>
                  </p:cNvPr>
                  <p:cNvSpPr/>
                  <p:nvPr/>
                </p:nvSpPr>
                <p:spPr>
                  <a:xfrm>
                    <a:off x="-324538" y="3560692"/>
                    <a:ext cx="9144" cy="9144"/>
                  </a:xfrm>
                  <a:prstGeom prst="ellipse">
                    <a:avLst/>
                  </a:prstGeom>
                  <a:grpFill/>
                  <a:ln w="31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08" name="Oval 507">
                    <a:extLst>
                      <a:ext uri="{FF2B5EF4-FFF2-40B4-BE49-F238E27FC236}">
                        <a16:creationId xmlns:a16="http://schemas.microsoft.com/office/drawing/2014/main" id="{528F6B98-0170-24AA-89A7-3AFE0DEC5D37}"/>
                      </a:ext>
                    </a:extLst>
                  </p:cNvPr>
                  <p:cNvSpPr/>
                  <p:nvPr/>
                </p:nvSpPr>
                <p:spPr>
                  <a:xfrm>
                    <a:off x="-281019" y="3496990"/>
                    <a:ext cx="18388" cy="18388"/>
                  </a:xfrm>
                  <a:prstGeom prst="ellipse">
                    <a:avLst/>
                  </a:prstGeom>
                  <a:grp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09" name="Oval 508">
                    <a:extLst>
                      <a:ext uri="{FF2B5EF4-FFF2-40B4-BE49-F238E27FC236}">
                        <a16:creationId xmlns:a16="http://schemas.microsoft.com/office/drawing/2014/main" id="{6E3078FD-E049-3BE2-655B-9A1F6A840E60}"/>
                      </a:ext>
                    </a:extLst>
                  </p:cNvPr>
                  <p:cNvSpPr/>
                  <p:nvPr/>
                </p:nvSpPr>
                <p:spPr>
                  <a:xfrm>
                    <a:off x="-268510" y="3537791"/>
                    <a:ext cx="17301" cy="17301"/>
                  </a:xfrm>
                  <a:prstGeom prst="ellipse">
                    <a:avLst/>
                  </a:prstGeom>
                  <a:grpFill/>
                  <a:ln w="31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10" name="Oval 509">
                    <a:extLst>
                      <a:ext uri="{FF2B5EF4-FFF2-40B4-BE49-F238E27FC236}">
                        <a16:creationId xmlns:a16="http://schemas.microsoft.com/office/drawing/2014/main" id="{545C6ED0-20B3-0880-19B9-F4BF9E920BC4}"/>
                      </a:ext>
                    </a:extLst>
                  </p:cNvPr>
                  <p:cNvSpPr/>
                  <p:nvPr/>
                </p:nvSpPr>
                <p:spPr>
                  <a:xfrm>
                    <a:off x="-299768" y="3554895"/>
                    <a:ext cx="17301" cy="17301"/>
                  </a:xfrm>
                  <a:prstGeom prst="ellipse">
                    <a:avLst/>
                  </a:prstGeom>
                  <a:grpFill/>
                  <a:ln w="31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11" name="Oval 510">
                    <a:extLst>
                      <a:ext uri="{FF2B5EF4-FFF2-40B4-BE49-F238E27FC236}">
                        <a16:creationId xmlns:a16="http://schemas.microsoft.com/office/drawing/2014/main" id="{2CE6122D-53AA-58F8-9004-AF78862E7F7B}"/>
                      </a:ext>
                    </a:extLst>
                  </p:cNvPr>
                  <p:cNvSpPr/>
                  <p:nvPr/>
                </p:nvSpPr>
                <p:spPr>
                  <a:xfrm>
                    <a:off x="-337513" y="3587232"/>
                    <a:ext cx="9144" cy="9144"/>
                  </a:xfrm>
                  <a:prstGeom prst="ellipse">
                    <a:avLst/>
                  </a:prstGeom>
                  <a:grpFill/>
                  <a:ln w="31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12" name="Oval 511">
                    <a:extLst>
                      <a:ext uri="{FF2B5EF4-FFF2-40B4-BE49-F238E27FC236}">
                        <a16:creationId xmlns:a16="http://schemas.microsoft.com/office/drawing/2014/main" id="{3AE54D14-6353-EF80-CA50-07627C078A1C}"/>
                      </a:ext>
                    </a:extLst>
                  </p:cNvPr>
                  <p:cNvSpPr/>
                  <p:nvPr/>
                </p:nvSpPr>
                <p:spPr>
                  <a:xfrm>
                    <a:off x="-186064" y="3466321"/>
                    <a:ext cx="14155" cy="14155"/>
                  </a:xfrm>
                  <a:prstGeom prst="ellipse">
                    <a:avLst/>
                  </a:prstGeom>
                  <a:grp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13" name="Oval 512">
                    <a:extLst>
                      <a:ext uri="{FF2B5EF4-FFF2-40B4-BE49-F238E27FC236}">
                        <a16:creationId xmlns:a16="http://schemas.microsoft.com/office/drawing/2014/main" id="{6A8F86DD-F262-C236-ED56-A7D16DFF9152}"/>
                      </a:ext>
                    </a:extLst>
                  </p:cNvPr>
                  <p:cNvSpPr/>
                  <p:nvPr/>
                </p:nvSpPr>
                <p:spPr>
                  <a:xfrm>
                    <a:off x="-209655" y="3472809"/>
                    <a:ext cx="14155" cy="14155"/>
                  </a:xfrm>
                  <a:prstGeom prst="ellipse">
                    <a:avLst/>
                  </a:prstGeom>
                  <a:grp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14" name="Oval 513">
                    <a:extLst>
                      <a:ext uri="{FF2B5EF4-FFF2-40B4-BE49-F238E27FC236}">
                        <a16:creationId xmlns:a16="http://schemas.microsoft.com/office/drawing/2014/main" id="{3AA8591F-D9AD-1873-4A35-C43D345CDF5A}"/>
                      </a:ext>
                    </a:extLst>
                  </p:cNvPr>
                  <p:cNvSpPr/>
                  <p:nvPr/>
                </p:nvSpPr>
                <p:spPr>
                  <a:xfrm>
                    <a:off x="-208476" y="3497580"/>
                    <a:ext cx="14155" cy="14155"/>
                  </a:xfrm>
                  <a:prstGeom prst="ellipse">
                    <a:avLst/>
                  </a:prstGeom>
                  <a:grp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pSp>
            <p:sp>
              <p:nvSpPr>
                <p:cNvPr id="515" name="Oval 514">
                  <a:extLst>
                    <a:ext uri="{FF2B5EF4-FFF2-40B4-BE49-F238E27FC236}">
                      <a16:creationId xmlns:a16="http://schemas.microsoft.com/office/drawing/2014/main" id="{40E9354A-15C1-6053-6870-68C94E8C03AF}"/>
                    </a:ext>
                  </a:extLst>
                </p:cNvPr>
                <p:cNvSpPr/>
                <p:nvPr/>
              </p:nvSpPr>
              <p:spPr>
                <a:xfrm>
                  <a:off x="-459735" y="6041129"/>
                  <a:ext cx="11082" cy="11082"/>
                </a:xfrm>
                <a:prstGeom prst="ellipse">
                  <a:avLst/>
                </a:prstGeom>
                <a:grpFill/>
                <a:ln w="31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pSp>
        </p:grpSp>
      </p:grpSp>
      <p:sp>
        <p:nvSpPr>
          <p:cNvPr id="487" name="TextBox 486">
            <a:extLst>
              <a:ext uri="{FF2B5EF4-FFF2-40B4-BE49-F238E27FC236}">
                <a16:creationId xmlns:a16="http://schemas.microsoft.com/office/drawing/2014/main" id="{3A020901-535E-8F01-D93C-041FDA84F689}"/>
              </a:ext>
            </a:extLst>
          </p:cNvPr>
          <p:cNvSpPr txBox="1">
            <a:spLocks/>
          </p:cNvSpPr>
          <p:nvPr/>
        </p:nvSpPr>
        <p:spPr>
          <a:xfrm>
            <a:off x="798830" y="5638037"/>
            <a:ext cx="6424930" cy="2739211"/>
          </a:xfrm>
          <a:prstGeom prst="rect">
            <a:avLst/>
          </a:prstGeom>
          <a:noFill/>
        </p:spPr>
        <p:txBody>
          <a:bodyPr wrap="square" lIns="0" rIns="0">
            <a:spAutoFit/>
          </a:bodyPr>
          <a:lstStyle/>
          <a:p>
            <a:pPr>
              <a:spcBef>
                <a:spcPts val="1200"/>
              </a:spcBef>
              <a:spcAft>
                <a:spcPts val="1200"/>
              </a:spcAft>
              <a:buClr>
                <a:schemeClr val="accent2"/>
              </a:buClr>
              <a:buSzPct val="150000"/>
            </a:pPr>
            <a:r>
              <a:rPr lang="en-IN" sz="1400" dirty="0"/>
              <a:t>EPL was </a:t>
            </a:r>
            <a:r>
              <a:rPr lang="en-IN" sz="1400" b="1" dirty="0"/>
              <a:t>protective against oxidative stress: </a:t>
            </a:r>
            <a:r>
              <a:rPr lang="en-IN" sz="1400" dirty="0"/>
              <a:t>no damage to cell membrane integrity or mitochondrial cytotoxicity</a:t>
            </a:r>
          </a:p>
          <a:p>
            <a:pPr>
              <a:spcBef>
                <a:spcPts val="1200"/>
              </a:spcBef>
              <a:spcAft>
                <a:spcPts val="1200"/>
              </a:spcAft>
              <a:buClr>
                <a:schemeClr val="accent2"/>
              </a:buClr>
              <a:buSzPct val="150000"/>
            </a:pPr>
            <a:r>
              <a:rPr lang="en-IN" sz="1400" b="1" dirty="0">
                <a:solidFill>
                  <a:sysClr val="windowText" lastClr="000000"/>
                </a:solidFill>
              </a:rPr>
              <a:t>Lipolysis identified as the main process </a:t>
            </a:r>
            <a:r>
              <a:rPr lang="en-IN" sz="1400" dirty="0">
                <a:solidFill>
                  <a:sysClr val="windowText" lastClr="000000"/>
                </a:solidFill>
              </a:rPr>
              <a:t>involved in lipid degradation</a:t>
            </a:r>
          </a:p>
          <a:p>
            <a:pPr>
              <a:spcBef>
                <a:spcPts val="1200"/>
              </a:spcBef>
              <a:spcAft>
                <a:spcPts val="1200"/>
              </a:spcAft>
              <a:buClr>
                <a:schemeClr val="accent2"/>
              </a:buClr>
              <a:buSzPct val="150000"/>
            </a:pPr>
            <a:r>
              <a:rPr lang="en-IN" sz="1400" b="1" i="0" dirty="0"/>
              <a:t>Upregulated expression of PLIN2, ANGPTL4, and PDK4 genes </a:t>
            </a:r>
            <a:r>
              <a:rPr lang="en-IN" sz="1400" i="0" dirty="0"/>
              <a:t>– indicating their role as steatosis predictor</a:t>
            </a:r>
          </a:p>
          <a:p>
            <a:pPr>
              <a:spcBef>
                <a:spcPts val="1200"/>
              </a:spcBef>
              <a:spcAft>
                <a:spcPts val="1200"/>
              </a:spcAft>
              <a:buClr>
                <a:schemeClr val="accent2"/>
              </a:buClr>
              <a:buSzPct val="150000"/>
            </a:pPr>
            <a:r>
              <a:rPr lang="en-IN" sz="1400" b="1" dirty="0"/>
              <a:t>Decreased lipid droplet size </a:t>
            </a:r>
            <a:r>
              <a:rPr lang="en-IN" sz="1400" dirty="0"/>
              <a:t>with both 1.5 and 3.8 mg/mL EPL in </a:t>
            </a:r>
            <a:r>
              <a:rPr lang="en-IN" sz="1400" dirty="0" err="1"/>
              <a:t>steatotic</a:t>
            </a:r>
            <a:r>
              <a:rPr lang="en-IN" sz="1400" dirty="0"/>
              <a:t> </a:t>
            </a:r>
            <a:r>
              <a:rPr kumimoji="0" lang="en-IN" sz="1400" b="0" i="0" u="none" strike="noStrike" kern="1200" cap="none" spc="0" normalizeH="0" baseline="0" noProof="0" dirty="0" err="1">
                <a:ln>
                  <a:noFill/>
                </a:ln>
                <a:effectLst/>
                <a:uLnTx/>
                <a:uFillTx/>
                <a:ea typeface="+mn-ea"/>
                <a:cs typeface="+mn-cs"/>
              </a:rPr>
              <a:t>HepaRG</a:t>
            </a:r>
            <a:r>
              <a:rPr kumimoji="0" lang="en-IN" sz="1400" b="0" i="0" u="none" strike="noStrike" kern="1200" cap="none" spc="0" normalizeH="0" baseline="30000" noProof="0" dirty="0">
                <a:ln>
                  <a:noFill/>
                </a:ln>
                <a:effectLst/>
                <a:uLnTx/>
                <a:uFillTx/>
                <a:ea typeface="+mn-ea"/>
                <a:cs typeface="+mn-cs"/>
              </a:rPr>
              <a:t>®</a:t>
            </a:r>
            <a:r>
              <a:rPr lang="en-IN" sz="1400" dirty="0"/>
              <a:t> cells exposed to fatty acids, OA and PA</a:t>
            </a:r>
            <a:endParaRPr lang="en-IN" sz="1400" i="0" dirty="0"/>
          </a:p>
        </p:txBody>
      </p:sp>
      <p:pic>
        <p:nvPicPr>
          <p:cNvPr id="543" name="Graphic 542">
            <a:extLst>
              <a:ext uri="{FF2B5EF4-FFF2-40B4-BE49-F238E27FC236}">
                <a16:creationId xmlns:a16="http://schemas.microsoft.com/office/drawing/2014/main" id="{4CE526B8-6E21-2457-1C59-A00AB6A35968}"/>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379667" y="5698373"/>
            <a:ext cx="362426" cy="362426"/>
          </a:xfrm>
          <a:prstGeom prst="rect">
            <a:avLst/>
          </a:prstGeom>
        </p:spPr>
      </p:pic>
      <p:pic>
        <p:nvPicPr>
          <p:cNvPr id="545" name="Graphic 544">
            <a:extLst>
              <a:ext uri="{FF2B5EF4-FFF2-40B4-BE49-F238E27FC236}">
                <a16:creationId xmlns:a16="http://schemas.microsoft.com/office/drawing/2014/main" id="{C7B0BEC0-A058-06A9-CB5E-2B8587577D09}"/>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379667" y="6398397"/>
            <a:ext cx="362426" cy="362426"/>
          </a:xfrm>
          <a:prstGeom prst="rect">
            <a:avLst/>
          </a:prstGeom>
        </p:spPr>
      </p:pic>
      <p:pic>
        <p:nvPicPr>
          <p:cNvPr id="546" name="Graphic 545">
            <a:extLst>
              <a:ext uri="{FF2B5EF4-FFF2-40B4-BE49-F238E27FC236}">
                <a16:creationId xmlns:a16="http://schemas.microsoft.com/office/drawing/2014/main" id="{FC50802E-D119-016C-A612-B8CE14172E76}"/>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379667" y="7152777"/>
            <a:ext cx="362426" cy="362426"/>
          </a:xfrm>
          <a:prstGeom prst="rect">
            <a:avLst/>
          </a:prstGeom>
        </p:spPr>
      </p:pic>
      <p:pic>
        <p:nvPicPr>
          <p:cNvPr id="548" name="Graphic 547">
            <a:extLst>
              <a:ext uri="{FF2B5EF4-FFF2-40B4-BE49-F238E27FC236}">
                <a16:creationId xmlns:a16="http://schemas.microsoft.com/office/drawing/2014/main" id="{FF35D85C-0D25-89A8-B2F1-FA5211DD0CFF}"/>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379667" y="7884297"/>
            <a:ext cx="362426" cy="362426"/>
          </a:xfrm>
          <a:prstGeom prst="rect">
            <a:avLst/>
          </a:prstGeom>
        </p:spPr>
      </p:pic>
      <p:pic>
        <p:nvPicPr>
          <p:cNvPr id="7" name="Graphic 6">
            <a:extLst>
              <a:ext uri="{FF2B5EF4-FFF2-40B4-BE49-F238E27FC236}">
                <a16:creationId xmlns:a16="http://schemas.microsoft.com/office/drawing/2014/main" id="{1FF249F0-073F-94F2-180A-7B7A2475CFD0}"/>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509765" y="1535907"/>
            <a:ext cx="409190" cy="409190"/>
          </a:xfrm>
          <a:prstGeom prst="rect">
            <a:avLst/>
          </a:prstGeom>
        </p:spPr>
      </p:pic>
      <p:sp>
        <p:nvSpPr>
          <p:cNvPr id="578" name="TextBox 577">
            <a:extLst>
              <a:ext uri="{FF2B5EF4-FFF2-40B4-BE49-F238E27FC236}">
                <a16:creationId xmlns:a16="http://schemas.microsoft.com/office/drawing/2014/main" id="{89D164D7-82D3-ABF1-6E4E-988C34BEA6D2}"/>
              </a:ext>
            </a:extLst>
          </p:cNvPr>
          <p:cNvSpPr txBox="1"/>
          <p:nvPr/>
        </p:nvSpPr>
        <p:spPr>
          <a:xfrm>
            <a:off x="179389" y="5038923"/>
            <a:ext cx="7200900" cy="408623"/>
          </a:xfrm>
          <a:prstGeom prst="roundRect">
            <a:avLst/>
          </a:prstGeom>
          <a:solidFill>
            <a:srgbClr val="23004C"/>
          </a:solidFill>
        </p:spPr>
        <p:txBody>
          <a:bodyPr wrap="square" lIns="0" anchor="ctr">
            <a:spAutoFit/>
          </a:bodyPr>
          <a:lstStyle/>
          <a:p>
            <a:pPr algn="ctr"/>
            <a:r>
              <a:rPr lang="en-IN" b="1" i="1" dirty="0">
                <a:solidFill>
                  <a:schemeClr val="tx2"/>
                </a:solidFill>
                <a:latin typeface="Georgia" panose="02040502050405020303" pitchFamily="18" charset="0"/>
              </a:rPr>
              <a:t>Impact of EPL treatment</a:t>
            </a:r>
            <a:r>
              <a:rPr lang="en-IN" b="1" i="1" baseline="30000" dirty="0">
                <a:solidFill>
                  <a:schemeClr val="tx2"/>
                </a:solidFill>
                <a:latin typeface="Georgia" panose="02040502050405020303" pitchFamily="18" charset="0"/>
              </a:rPr>
              <a:t>4</a:t>
            </a:r>
            <a:r>
              <a:rPr lang="en-IN" b="1" i="1" dirty="0">
                <a:solidFill>
                  <a:schemeClr val="tx2"/>
                </a:solidFill>
                <a:latin typeface="Georgia" panose="02040502050405020303" pitchFamily="18" charset="0"/>
              </a:rPr>
              <a:t> </a:t>
            </a:r>
          </a:p>
        </p:txBody>
      </p:sp>
    </p:spTree>
    <p:extLst>
      <p:ext uri="{BB962C8B-B14F-4D97-AF65-F5344CB8AC3E}">
        <p14:creationId xmlns:p14="http://schemas.microsoft.com/office/powerpoint/2010/main" val="4010923469"/>
      </p:ext>
    </p:extLst>
  </p:cSld>
  <p:clrMapOvr>
    <a:masterClrMapping/>
  </p:clrMapOvr>
</p:sld>
</file>

<file path=ppt/theme/theme1.xml><?xml version="1.0" encoding="utf-8"?>
<a:theme xmlns:a="http://schemas.openxmlformats.org/drawingml/2006/main" name="Sanofi_Dark">
  <a:themeElements>
    <a:clrScheme name="Sanofi">
      <a:dk1>
        <a:srgbClr val="000000"/>
      </a:dk1>
      <a:lt1>
        <a:srgbClr val="FFFFFF"/>
      </a:lt1>
      <a:dk2>
        <a:srgbClr val="F4F2F6"/>
      </a:dk2>
      <a:lt2>
        <a:srgbClr val="F5F5F5"/>
      </a:lt2>
      <a:accent1>
        <a:srgbClr val="23004C"/>
      </a:accent1>
      <a:accent2>
        <a:srgbClr val="7A00E6"/>
      </a:accent2>
      <a:accent3>
        <a:srgbClr val="268500"/>
      </a:accent3>
      <a:accent4>
        <a:srgbClr val="DA3A16"/>
      </a:accent4>
      <a:accent5>
        <a:srgbClr val="D515B9"/>
      </a:accent5>
      <a:accent6>
        <a:srgbClr val="007FAD"/>
      </a:accent6>
      <a:hlink>
        <a:srgbClr val="7A00E6"/>
      </a:hlink>
      <a:folHlink>
        <a:srgbClr val="23004C"/>
      </a:folHlink>
    </a:clrScheme>
    <a:fontScheme name="00. Sanofi System">
      <a:majorFont>
        <a:latin typeface="Verdana"/>
        <a:ea typeface=""/>
        <a:cs typeface=""/>
      </a:majorFont>
      <a:minorFont>
        <a:latin typeface="Verdana"/>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custClrLst>
    <a:custClr name="Black">
      <a:srgbClr val="000000"/>
    </a:custClr>
    <a:custClr name="White">
      <a:srgbClr val="FFFFFF"/>
    </a:custClr>
    <a:custClr name="Support Gray">
      <a:srgbClr val="F4F2F6"/>
    </a:custClr>
    <a:custClr name="Miracle Purple">
      <a:srgbClr val="23004C"/>
    </a:custClr>
    <a:custClr name="Purple -1">
      <a:srgbClr val="370077"/>
    </a:custClr>
    <a:custClr name="Purple -2">
      <a:srgbClr val="5500B9"/>
    </a:custClr>
    <a:custClr name="Miracle Purple">
      <a:srgbClr val="7A00E6"/>
    </a:custClr>
    <a:custClr name="Purple +1">
      <a:srgbClr val="5C00AD"/>
    </a:custClr>
    <a:custClr name="Purple +2">
      <a:srgbClr val="3D0073"/>
    </a:custClr>
    <a:custClr name="Green">
      <a:srgbClr val="268500"/>
    </a:custClr>
    <a:custClr name="Green +1">
      <a:srgbClr val="1D6400"/>
    </a:custClr>
    <a:custClr name="Green +2">
      <a:srgbClr val="134200"/>
    </a:custClr>
    <a:custClr name="Red">
      <a:srgbClr val="DA3A16"/>
    </a:custClr>
    <a:custClr name="Red +1">
      <a:srgbClr val="A32C10"/>
    </a:custClr>
    <a:custClr name="Red +2">
      <a:srgbClr val="6D1D0B"/>
    </a:custClr>
    <a:custClr name="Pink">
      <a:srgbClr val="D515B9"/>
    </a:custClr>
    <a:custClr name="Pink +1">
      <a:srgbClr val="A0108B"/>
    </a:custClr>
    <a:custClr name="Pink +2">
      <a:srgbClr val="6A0B5D"/>
    </a:custClr>
    <a:custClr name="Blue">
      <a:srgbClr val="007FAD"/>
    </a:custClr>
    <a:custClr name="Blue +1">
      <a:srgbClr val="005F82"/>
    </a:custClr>
    <a:custClr name="Blue +2">
      <a:srgbClr val="003F57"/>
    </a:custClr>
  </a:custClrLst>
  <a:extLst>
    <a:ext uri="{05A4C25C-085E-4340-85A3-A5531E510DB2}">
      <thm15:themeFamily xmlns:thm15="http://schemas.microsoft.com/office/thememl/2012/main" name="Presentation template landscape v.3.0 230712.potx" id="{B87EB62A-EF7F-4169-BCDE-DA1C1C7DBDB6}" vid="{66837CFB-1C2A-4785-AF30-2DBEA4F9F06E}"/>
    </a:ext>
  </a:extLst>
</a:theme>
</file>

<file path=ppt/theme/theme2.xml><?xml version="1.0" encoding="utf-8"?>
<a:theme xmlns:a="http://schemas.openxmlformats.org/drawingml/2006/main" name="Sanofi_White">
  <a:themeElements>
    <a:clrScheme name="Sanofi">
      <a:dk1>
        <a:srgbClr val="000000"/>
      </a:dk1>
      <a:lt1>
        <a:srgbClr val="FFFFFF"/>
      </a:lt1>
      <a:dk2>
        <a:srgbClr val="F4F2F6"/>
      </a:dk2>
      <a:lt2>
        <a:srgbClr val="F5F5F5"/>
      </a:lt2>
      <a:accent1>
        <a:srgbClr val="23004C"/>
      </a:accent1>
      <a:accent2>
        <a:srgbClr val="7A00E6"/>
      </a:accent2>
      <a:accent3>
        <a:srgbClr val="268500"/>
      </a:accent3>
      <a:accent4>
        <a:srgbClr val="DA3A16"/>
      </a:accent4>
      <a:accent5>
        <a:srgbClr val="D515B9"/>
      </a:accent5>
      <a:accent6>
        <a:srgbClr val="007FAD"/>
      </a:accent6>
      <a:hlink>
        <a:srgbClr val="7A00E6"/>
      </a:hlink>
      <a:folHlink>
        <a:srgbClr val="23004C"/>
      </a:folHlink>
    </a:clrScheme>
    <a:fontScheme name="00. Sanofi System">
      <a:majorFont>
        <a:latin typeface="Verdana"/>
        <a:ea typeface=""/>
        <a:cs typeface=""/>
      </a:majorFont>
      <a:minorFont>
        <a:latin typeface="Verdana"/>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custClrLst>
    <a:custClr name="Black">
      <a:srgbClr val="000000"/>
    </a:custClr>
    <a:custClr name="White">
      <a:srgbClr val="FFFFFF"/>
    </a:custClr>
    <a:custClr name="Support Gray">
      <a:srgbClr val="F4F2F6"/>
    </a:custClr>
    <a:custClr name="Miracle Purple">
      <a:srgbClr val="23004C"/>
    </a:custClr>
    <a:custClr name="Purple -1">
      <a:srgbClr val="370077"/>
    </a:custClr>
    <a:custClr name="Purple -2">
      <a:srgbClr val="5500B9"/>
    </a:custClr>
    <a:custClr name="Miracle Purple">
      <a:srgbClr val="7A00E6"/>
    </a:custClr>
    <a:custClr name="Purple +1">
      <a:srgbClr val="5C00AD"/>
    </a:custClr>
    <a:custClr name="Purple +2">
      <a:srgbClr val="3D0073"/>
    </a:custClr>
    <a:custClr name="Green">
      <a:srgbClr val="268500"/>
    </a:custClr>
    <a:custClr name="Green +1">
      <a:srgbClr val="1D6400"/>
    </a:custClr>
    <a:custClr name="Green +2">
      <a:srgbClr val="134200"/>
    </a:custClr>
    <a:custClr name="Red">
      <a:srgbClr val="DA3A16"/>
    </a:custClr>
    <a:custClr name="Red +1">
      <a:srgbClr val="A32C10"/>
    </a:custClr>
    <a:custClr name="Red +2">
      <a:srgbClr val="6D1D0B"/>
    </a:custClr>
    <a:custClr name="Pink">
      <a:srgbClr val="D515B9"/>
    </a:custClr>
    <a:custClr name="Pink +1">
      <a:srgbClr val="A0108B"/>
    </a:custClr>
    <a:custClr name="Pink +2">
      <a:srgbClr val="6A0B5D"/>
    </a:custClr>
    <a:custClr name="Blue">
      <a:srgbClr val="007FAD"/>
    </a:custClr>
    <a:custClr name="Blue +1">
      <a:srgbClr val="005F82"/>
    </a:custClr>
    <a:custClr name="Blue +2">
      <a:srgbClr val="003F57"/>
    </a:custClr>
  </a:custClrLst>
  <a:extLst>
    <a:ext uri="{05A4C25C-085E-4340-85A3-A5531E510DB2}">
      <thm15:themeFamily xmlns:thm15="http://schemas.microsoft.com/office/thememl/2012/main" name="Presentation template landscape v.3.0 230712.potx" id="{B87EB62A-EF7F-4169-BCDE-DA1C1C7DBDB6}" vid="{66837CFB-1C2A-4785-AF30-2DBEA4F9F06E}"/>
    </a:ext>
  </a:extLst>
</a:theme>
</file>

<file path=ppt/theme/theme3.xml><?xml version="1.0" encoding="utf-8"?>
<a:theme xmlns:a="http://schemas.openxmlformats.org/drawingml/2006/main" name="1_Sanofi_White">
  <a:themeElements>
    <a:clrScheme name="Sanofi">
      <a:dk1>
        <a:srgbClr val="000000"/>
      </a:dk1>
      <a:lt1>
        <a:srgbClr val="FFFFFF"/>
      </a:lt1>
      <a:dk2>
        <a:srgbClr val="F4F2F6"/>
      </a:dk2>
      <a:lt2>
        <a:srgbClr val="F5F5F5"/>
      </a:lt2>
      <a:accent1>
        <a:srgbClr val="23004C"/>
      </a:accent1>
      <a:accent2>
        <a:srgbClr val="7A00E6"/>
      </a:accent2>
      <a:accent3>
        <a:srgbClr val="268500"/>
      </a:accent3>
      <a:accent4>
        <a:srgbClr val="DA3A16"/>
      </a:accent4>
      <a:accent5>
        <a:srgbClr val="D515B9"/>
      </a:accent5>
      <a:accent6>
        <a:srgbClr val="007FAD"/>
      </a:accent6>
      <a:hlink>
        <a:srgbClr val="7A00E6"/>
      </a:hlink>
      <a:folHlink>
        <a:srgbClr val="23004C"/>
      </a:folHlink>
    </a:clrScheme>
    <a:fontScheme name="00. Sanofi System">
      <a:majorFont>
        <a:latin typeface="Verdana"/>
        <a:ea typeface=""/>
        <a:cs typeface=""/>
      </a:majorFont>
      <a:minorFont>
        <a:latin typeface="Verdana"/>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custClrLst>
    <a:custClr name="Black">
      <a:srgbClr val="000000"/>
    </a:custClr>
    <a:custClr name="White">
      <a:srgbClr val="FFFFFF"/>
    </a:custClr>
    <a:custClr name="Support Gray">
      <a:srgbClr val="F4F2F6"/>
    </a:custClr>
    <a:custClr name="Miracle Purple">
      <a:srgbClr val="23004C"/>
    </a:custClr>
    <a:custClr name="Purple -1">
      <a:srgbClr val="370077"/>
    </a:custClr>
    <a:custClr name="Purple -2">
      <a:srgbClr val="5500B9"/>
    </a:custClr>
    <a:custClr name="Miracle Purple">
      <a:srgbClr val="7A00E6"/>
    </a:custClr>
    <a:custClr name="Purple +1">
      <a:srgbClr val="5C00AD"/>
    </a:custClr>
    <a:custClr name="Purple +2">
      <a:srgbClr val="3D0073"/>
    </a:custClr>
    <a:custClr name="Green">
      <a:srgbClr val="268500"/>
    </a:custClr>
    <a:custClr name="Green +1">
      <a:srgbClr val="1D6400"/>
    </a:custClr>
    <a:custClr name="Green +2">
      <a:srgbClr val="134200"/>
    </a:custClr>
    <a:custClr name="Red">
      <a:srgbClr val="DA3A16"/>
    </a:custClr>
    <a:custClr name="Red +1">
      <a:srgbClr val="A32C10"/>
    </a:custClr>
    <a:custClr name="Red +2">
      <a:srgbClr val="6D1D0B"/>
    </a:custClr>
    <a:custClr name="Pink">
      <a:srgbClr val="D515B9"/>
    </a:custClr>
    <a:custClr name="Pink +1">
      <a:srgbClr val="A0108B"/>
    </a:custClr>
    <a:custClr name="Pink +2">
      <a:srgbClr val="6A0B5D"/>
    </a:custClr>
    <a:custClr name="Blue">
      <a:srgbClr val="007FAD"/>
    </a:custClr>
    <a:custClr name="Blue +1">
      <a:srgbClr val="005F82"/>
    </a:custClr>
    <a:custClr name="Blue +2">
      <a:srgbClr val="003F57"/>
    </a:custClr>
  </a:custClrLst>
  <a:extLst>
    <a:ext uri="{05A4C25C-085E-4340-85A3-A5531E510DB2}">
      <thm15:themeFamily xmlns:thm15="http://schemas.microsoft.com/office/thememl/2012/main" name="Presentation template landscape v.3.0 230712.potx" id="{B87EB62A-EF7F-4169-BCDE-DA1C1C7DBDB6}" vid="{66837CFB-1C2A-4785-AF30-2DBEA4F9F06E}"/>
    </a:ext>
  </a:extLst>
</a:theme>
</file>

<file path=ppt/theme/theme4.xml><?xml version="1.0" encoding="utf-8"?>
<a:theme xmlns:a="http://schemas.openxmlformats.org/drawingml/2006/main" name="2_Sanofi_White">
  <a:themeElements>
    <a:clrScheme name="Sanofi">
      <a:dk1>
        <a:srgbClr val="000000"/>
      </a:dk1>
      <a:lt1>
        <a:srgbClr val="FFFFFF"/>
      </a:lt1>
      <a:dk2>
        <a:srgbClr val="F4F2F6"/>
      </a:dk2>
      <a:lt2>
        <a:srgbClr val="F5F5F5"/>
      </a:lt2>
      <a:accent1>
        <a:srgbClr val="23004C"/>
      </a:accent1>
      <a:accent2>
        <a:srgbClr val="7A00E6"/>
      </a:accent2>
      <a:accent3>
        <a:srgbClr val="268500"/>
      </a:accent3>
      <a:accent4>
        <a:srgbClr val="DA3A16"/>
      </a:accent4>
      <a:accent5>
        <a:srgbClr val="D515B9"/>
      </a:accent5>
      <a:accent6>
        <a:srgbClr val="007FAD"/>
      </a:accent6>
      <a:hlink>
        <a:srgbClr val="7A00E6"/>
      </a:hlink>
      <a:folHlink>
        <a:srgbClr val="23004C"/>
      </a:folHlink>
    </a:clrScheme>
    <a:fontScheme name="00. Sanofi System">
      <a:majorFont>
        <a:latin typeface="Verdana"/>
        <a:ea typeface=""/>
        <a:cs typeface=""/>
      </a:majorFont>
      <a:minorFont>
        <a:latin typeface="Verdana"/>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custClrLst>
    <a:custClr name="Black">
      <a:srgbClr val="000000"/>
    </a:custClr>
    <a:custClr name="White">
      <a:srgbClr val="FFFFFF"/>
    </a:custClr>
    <a:custClr name="Support Gray">
      <a:srgbClr val="F4F2F6"/>
    </a:custClr>
    <a:custClr name="Miracle Purple">
      <a:srgbClr val="23004C"/>
    </a:custClr>
    <a:custClr name="Purple -1">
      <a:srgbClr val="370077"/>
    </a:custClr>
    <a:custClr name="Purple -2">
      <a:srgbClr val="5500B9"/>
    </a:custClr>
    <a:custClr name="Miracle Purple">
      <a:srgbClr val="7A00E6"/>
    </a:custClr>
    <a:custClr name="Purple +1">
      <a:srgbClr val="5C00AD"/>
    </a:custClr>
    <a:custClr name="Purple +2">
      <a:srgbClr val="3D0073"/>
    </a:custClr>
    <a:custClr name="Green">
      <a:srgbClr val="268500"/>
    </a:custClr>
    <a:custClr name="Green +1">
      <a:srgbClr val="1D6400"/>
    </a:custClr>
    <a:custClr name="Green +2">
      <a:srgbClr val="134200"/>
    </a:custClr>
    <a:custClr name="Red">
      <a:srgbClr val="DA3A16"/>
    </a:custClr>
    <a:custClr name="Red +1">
      <a:srgbClr val="A32C10"/>
    </a:custClr>
    <a:custClr name="Red +2">
      <a:srgbClr val="6D1D0B"/>
    </a:custClr>
    <a:custClr name="Pink">
      <a:srgbClr val="D515B9"/>
    </a:custClr>
    <a:custClr name="Pink +1">
      <a:srgbClr val="A0108B"/>
    </a:custClr>
    <a:custClr name="Pink +2">
      <a:srgbClr val="6A0B5D"/>
    </a:custClr>
    <a:custClr name="Blue">
      <a:srgbClr val="007FAD"/>
    </a:custClr>
    <a:custClr name="Blue +1">
      <a:srgbClr val="005F82"/>
    </a:custClr>
    <a:custClr name="Blue +2">
      <a:srgbClr val="003F57"/>
    </a:custClr>
  </a:custClrLst>
  <a:extLst>
    <a:ext uri="{05A4C25C-085E-4340-85A3-A5531E510DB2}">
      <thm15:themeFamily xmlns:thm15="http://schemas.microsoft.com/office/thememl/2012/main" name="Presentation template landscape v.3.0 230712.potx" id="{B87EB62A-EF7F-4169-BCDE-DA1C1C7DBDB6}" vid="{66837CFB-1C2A-4785-AF30-2DBEA4F9F06E}"/>
    </a:ext>
  </a:extLst>
</a:theme>
</file>

<file path=ppt/theme/theme5.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f7e6d6b6-e371-4544-a272-7c9db9583830" xsi:nil="true"/>
    <lcf76f155ced4ddcb4097134ff3c332f xmlns="972d9921-fd6b-4fd9-b060-4fea0b8b6191">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901BDCEEAFF7145A726733A96431DF3" ma:contentTypeVersion="18" ma:contentTypeDescription="Create a new document." ma:contentTypeScope="" ma:versionID="8c03e0b3b661a4b02d2bb76176c051b4">
  <xsd:schema xmlns:xsd="http://www.w3.org/2001/XMLSchema" xmlns:xs="http://www.w3.org/2001/XMLSchema" xmlns:p="http://schemas.microsoft.com/office/2006/metadata/properties" xmlns:ns2="972d9921-fd6b-4fd9-b060-4fea0b8b6191" xmlns:ns3="f7e6d6b6-e371-4544-a272-7c9db9583830" targetNamespace="http://schemas.microsoft.com/office/2006/metadata/properties" ma:root="true" ma:fieldsID="0c3012cdc5b7676256a449a329513b77" ns2:_="" ns3:_="">
    <xsd:import namespace="972d9921-fd6b-4fd9-b060-4fea0b8b6191"/>
    <xsd:import namespace="f7e6d6b6-e371-4544-a272-7c9db9583830"/>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AutoTags" minOccurs="0"/>
                <xsd:element ref="ns2:MediaServiceGenerationTime" minOccurs="0"/>
                <xsd:element ref="ns2:MediaServiceEventHashCode" minOccurs="0"/>
                <xsd:element ref="ns2:MediaServiceOCR" minOccurs="0"/>
                <xsd:element ref="ns2:lcf76f155ced4ddcb4097134ff3c332f" minOccurs="0"/>
                <xsd:element ref="ns3:TaxCatchAll" minOccurs="0"/>
                <xsd:element ref="ns2:MediaServiceAutoKeyPoints" minOccurs="0"/>
                <xsd:element ref="ns2:MediaServiceKeyPoints" minOccurs="0"/>
                <xsd:element ref="ns3:SharedWithUsers" minOccurs="0"/>
                <xsd:element ref="ns3:SharedWithDetails" minOccurs="0"/>
                <xsd:element ref="ns2:MediaServiceObjectDetectorVersions" minOccurs="0"/>
                <xsd:element ref="ns2:MediaServiceSearchPropertie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72d9921-fd6b-4fd9-b060-4fea0b8b619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4fb0b088-da3c-47ed-872c-fc1360427ae0" ma:termSetId="09814cd3-568e-fe90-9814-8d621ff8fb84" ma:anchorId="fba54fb3-c3e1-fe81-a776-ca4b69148c4d" ma:open="true" ma:isKeyword="false">
      <xsd:complexType>
        <xsd:sequence>
          <xsd:element ref="pc:Terms" minOccurs="0" maxOccurs="1"/>
        </xsd:sequence>
      </xsd:complex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element name="MediaServiceLocation" ma:index="25"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7e6d6b6-e371-4544-a272-7c9db9583830"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120c0776-9da0-497a-9fec-2316ca7dcee7}" ma:internalName="TaxCatchAll" ma:showField="CatchAllData" ma:web="f7e6d6b6-e371-4544-a272-7c9db9583830">
      <xsd:complexType>
        <xsd:complexContent>
          <xsd:extension base="dms:MultiChoiceLookup">
            <xsd:sequence>
              <xsd:element name="Value" type="dms:Lookup" maxOccurs="unbounded" minOccurs="0" nillable="true"/>
            </xsd:sequence>
          </xsd:extension>
        </xsd:complexContent>
      </xsd:complexType>
    </xsd:element>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37B58BE-5C3A-4840-A409-4EB32649CC53}">
  <ds:schemaRefs>
    <ds:schemaRef ds:uri="http://schemas.microsoft.com/office/2006/metadata/properties"/>
    <ds:schemaRef ds:uri="http://www.w3.org/XML/1998/namespace"/>
    <ds:schemaRef ds:uri="http://schemas.microsoft.com/office/infopath/2007/PartnerControls"/>
    <ds:schemaRef ds:uri="http://purl.org/dc/dcmitype/"/>
    <ds:schemaRef ds:uri="http://schemas.microsoft.com/office/2006/documentManagement/types"/>
    <ds:schemaRef ds:uri="http://purl.org/dc/elements/1.1/"/>
    <ds:schemaRef ds:uri="http://purl.org/dc/terms/"/>
    <ds:schemaRef ds:uri="4a615a75-1d40-4834-a16a-462b4b5926d5"/>
    <ds:schemaRef ds:uri="cb394913-660e-41e9-9f09-b3173fdbf396"/>
    <ds:schemaRef ds:uri="http://schemas.openxmlformats.org/package/2006/metadata/core-properties"/>
  </ds:schemaRefs>
</ds:datastoreItem>
</file>

<file path=customXml/itemProps2.xml><?xml version="1.0" encoding="utf-8"?>
<ds:datastoreItem xmlns:ds="http://schemas.openxmlformats.org/officeDocument/2006/customXml" ds:itemID="{68D289C8-FCBD-47D6-A28B-8CD4E8BB355D}">
  <ds:schemaRefs>
    <ds:schemaRef ds:uri="http://schemas.microsoft.com/sharepoint/v3/contenttype/forms"/>
  </ds:schemaRefs>
</ds:datastoreItem>
</file>

<file path=customXml/itemProps3.xml><?xml version="1.0" encoding="utf-8"?>
<ds:datastoreItem xmlns:ds="http://schemas.openxmlformats.org/officeDocument/2006/customXml" ds:itemID="{330E239A-A952-468B-AD3E-F20D75B155A4}"/>
</file>

<file path=docProps/app.xml><?xml version="1.0" encoding="utf-8"?>
<Properties xmlns="http://schemas.openxmlformats.org/officeDocument/2006/extended-properties" xmlns:vt="http://schemas.openxmlformats.org/officeDocument/2006/docPropsVTypes">
  <Template>Presentation template landscape V3.1 230728</Template>
  <TotalTime>0</TotalTime>
  <Words>3356</Words>
  <Application>Microsoft Office PowerPoint</Application>
  <PresentationFormat>Custom</PresentationFormat>
  <Paragraphs>263</Paragraphs>
  <Slides>13</Slides>
  <Notes>2</Notes>
  <HiddenSlides>0</HiddenSlides>
  <MMClips>0</MMClips>
  <ScaleCrop>false</ScaleCrop>
  <HeadingPairs>
    <vt:vector size="6" baseType="variant">
      <vt:variant>
        <vt:lpstr>Fonts Used</vt:lpstr>
      </vt:variant>
      <vt:variant>
        <vt:i4>5</vt:i4>
      </vt:variant>
      <vt:variant>
        <vt:lpstr>Theme</vt:lpstr>
      </vt:variant>
      <vt:variant>
        <vt:i4>4</vt:i4>
      </vt:variant>
      <vt:variant>
        <vt:lpstr>Slide Titles</vt:lpstr>
      </vt:variant>
      <vt:variant>
        <vt:i4>13</vt:i4>
      </vt:variant>
    </vt:vector>
  </HeadingPairs>
  <TitlesOfParts>
    <vt:vector size="22" baseType="lpstr">
      <vt:lpstr>Arial</vt:lpstr>
      <vt:lpstr>Calibri</vt:lpstr>
      <vt:lpstr>Century Gothic</vt:lpstr>
      <vt:lpstr>Georgia</vt:lpstr>
      <vt:lpstr>Verdana</vt:lpstr>
      <vt:lpstr>Sanofi_Dark</vt:lpstr>
      <vt:lpstr>Sanofi_White</vt:lpstr>
      <vt:lpstr>1_Sanofi_White</vt:lpstr>
      <vt:lpstr>2_Sanofi_White</vt:lpstr>
      <vt:lpstr>PowerPoint Presentation</vt:lpstr>
      <vt:lpstr>Global Liver Health Forum 2024 Post-event summary</vt:lpstr>
      <vt:lpstr>Global Liver Health Forum 2024 Meeting agenda</vt:lpstr>
      <vt:lpstr>Global Liver Health Forum 2024 Executive summaries</vt:lpstr>
      <vt:lpstr>Global Liver Health Forum 2024 Executive summaries</vt:lpstr>
      <vt:lpstr>Global Liver Health Forum 2024</vt:lpstr>
      <vt:lpstr>Global Liver Health Forum 2024</vt:lpstr>
      <vt:lpstr>MAFLD in Focus: Unveiling Insights from China's RELIEF Study; Insight from APASL 2024</vt:lpstr>
      <vt:lpstr>Shedding light on genomic, metabolic, and phenotypic effects of essential phospholipids on HepaRG</vt:lpstr>
      <vt:lpstr>Metabolic and Toxic Liver Damage in Focus: MANPOWER's Latest Breakthroughs Revealed Professor Asad Dajani Saudi German Hospital, and ADSC Clinic Sharjah, United Arab Emirates </vt:lpstr>
      <vt:lpstr>Metabolic Comorbidities Unmasked:  Redefining MASLD/MASH Impact</vt:lpstr>
      <vt:lpstr>Latest bibliography </vt:lpstr>
      <vt:lpstr>PowerPoint Presentation</vt:lpstr>
    </vt:vector>
  </TitlesOfParts>
  <Company>Sanofi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Ambrose, Jobin /IN</dc:creator>
  <cp:lastModifiedBy>Sotos, Francesc /DE</cp:lastModifiedBy>
  <cp:revision>16</cp:revision>
  <dcterms:created xsi:type="dcterms:W3CDTF">2024-05-23T03:54:35Z</dcterms:created>
  <dcterms:modified xsi:type="dcterms:W3CDTF">2024-11-04T09:20:59Z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0x0101000901BDCEEAFF7145A726733A96431DF3</vt:lpwstr>
  </property>
  <property fmtid="{D5CDD505-2E9C-101B-9397-08002B2CF9AE}" pid="3" name="MediaServiceImageTags">
    <vt:lpwstr/>
  </property>
  <property fmtid="{D5CDD505-2E9C-101B-9397-08002B2CF9AE}" pid="4" name="MSIP_Label_9e3dcb88-8425-4e1d-b1a3-bd5572915bbc_Enabled">
    <vt:lpwstr>true</vt:lpwstr>
  </property>
  <property fmtid="{D5CDD505-2E9C-101B-9397-08002B2CF9AE}" pid="5" name="MSIP_Label_9e3dcb88-8425-4e1d-b1a3-bd5572915bbc_SetDate">
    <vt:lpwstr>2024-01-17T14:59:11Z</vt:lpwstr>
  </property>
  <property fmtid="{D5CDD505-2E9C-101B-9397-08002B2CF9AE}" pid="6" name="MSIP_Label_9e3dcb88-8425-4e1d-b1a3-bd5572915bbc_Method">
    <vt:lpwstr>Privileged</vt:lpwstr>
  </property>
  <property fmtid="{D5CDD505-2E9C-101B-9397-08002B2CF9AE}" pid="7" name="MSIP_Label_9e3dcb88-8425-4e1d-b1a3-bd5572915bbc_Name">
    <vt:lpwstr>Internal</vt:lpwstr>
  </property>
  <property fmtid="{D5CDD505-2E9C-101B-9397-08002B2CF9AE}" pid="8" name="MSIP_Label_9e3dcb88-8425-4e1d-b1a3-bd5572915bbc_SiteId">
    <vt:lpwstr>aca3c8d6-aa71-4e1a-a10e-03572fc58c0b</vt:lpwstr>
  </property>
  <property fmtid="{D5CDD505-2E9C-101B-9397-08002B2CF9AE}" pid="9" name="MSIP_Label_9e3dcb88-8425-4e1d-b1a3-bd5572915bbc_ActionId">
    <vt:lpwstr>2f2da002-a8a4-488d-a0fb-7f922f411c3d</vt:lpwstr>
  </property>
  <property fmtid="{D5CDD505-2E9C-101B-9397-08002B2CF9AE}" pid="10" name="MSIP_Label_9e3dcb88-8425-4e1d-b1a3-bd5572915bbc_ContentBits">
    <vt:lpwstr>1</vt:lpwstr>
  </property>
  <property fmtid="{D5CDD505-2E9C-101B-9397-08002B2CF9AE}" pid="11" name="ClassificationContentMarkingHeaderLocations">
    <vt:lpwstr>Sanofi:7</vt:lpwstr>
  </property>
  <property fmtid="{D5CDD505-2E9C-101B-9397-08002B2CF9AE}" pid="12" name="ClassificationContentMarkingHeaderText">
    <vt:lpwstr>Internal</vt:lpwstr>
  </property>
</Properties>
</file>