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37"/>
  </p:notesMasterIdLst>
  <p:handoutMasterIdLst>
    <p:handoutMasterId r:id="rId38"/>
  </p:handoutMasterIdLst>
  <p:sldIdLst>
    <p:sldId id="2141411642" r:id="rId5"/>
    <p:sldId id="2141411652" r:id="rId6"/>
    <p:sldId id="2147474829" r:id="rId7"/>
    <p:sldId id="2147483543" r:id="rId8"/>
    <p:sldId id="2147483544" r:id="rId9"/>
    <p:sldId id="2147483514" r:id="rId10"/>
    <p:sldId id="2147377208" r:id="rId11"/>
    <p:sldId id="2147483562" r:id="rId12"/>
    <p:sldId id="2147483533" r:id="rId13"/>
    <p:sldId id="2147483563" r:id="rId14"/>
    <p:sldId id="2147483545" r:id="rId15"/>
    <p:sldId id="2147483546" r:id="rId16"/>
    <p:sldId id="2147483547" r:id="rId17"/>
    <p:sldId id="2147483541" r:id="rId18"/>
    <p:sldId id="2147483548" r:id="rId19"/>
    <p:sldId id="2147483515" r:id="rId20"/>
    <p:sldId id="2147483522" r:id="rId21"/>
    <p:sldId id="2147483517" r:id="rId22"/>
    <p:sldId id="2147483523" r:id="rId23"/>
    <p:sldId id="2147483497" r:id="rId24"/>
    <p:sldId id="2147483561" r:id="rId25"/>
    <p:sldId id="2147483559" r:id="rId26"/>
    <p:sldId id="2147483551" r:id="rId27"/>
    <p:sldId id="2147483552" r:id="rId28"/>
    <p:sldId id="2147483553" r:id="rId29"/>
    <p:sldId id="2147483554" r:id="rId30"/>
    <p:sldId id="2147483560" r:id="rId31"/>
    <p:sldId id="2147483558" r:id="rId32"/>
    <p:sldId id="2147483557" r:id="rId33"/>
    <p:sldId id="2147483534" r:id="rId34"/>
    <p:sldId id="2147483513" r:id="rId35"/>
    <p:sldId id="2147483510" r:id="rId3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B1E116B-9EB8-417B-8669-3CCD7F347C64}">
          <p14:sldIdLst>
            <p14:sldId id="2141411642"/>
            <p14:sldId id="2141411652"/>
            <p14:sldId id="2147474829"/>
            <p14:sldId id="2147483543"/>
            <p14:sldId id="2147483544"/>
            <p14:sldId id="2147483514"/>
            <p14:sldId id="2147377208"/>
            <p14:sldId id="2147483562"/>
            <p14:sldId id="2147483533"/>
            <p14:sldId id="2147483563"/>
            <p14:sldId id="2147483545"/>
            <p14:sldId id="2147483546"/>
            <p14:sldId id="2147483547"/>
            <p14:sldId id="2147483541"/>
            <p14:sldId id="2147483548"/>
            <p14:sldId id="2147483515"/>
            <p14:sldId id="2147483522"/>
            <p14:sldId id="2147483517"/>
            <p14:sldId id="2147483523"/>
            <p14:sldId id="2147483497"/>
            <p14:sldId id="2147483561"/>
            <p14:sldId id="2147483559"/>
            <p14:sldId id="2147483551"/>
            <p14:sldId id="2147483552"/>
            <p14:sldId id="2147483553"/>
            <p14:sldId id="2147483554"/>
            <p14:sldId id="2147483560"/>
            <p14:sldId id="2147483558"/>
            <p14:sldId id="2147483557"/>
          </p14:sldIdLst>
        </p14:section>
        <p14:section name="Backup slides" id="{33BFF2BA-D84C-49AE-A72E-D667E7E51889}">
          <p14:sldIdLst>
            <p14:sldId id="2147483534"/>
            <p14:sldId id="2147483513"/>
            <p14:sldId id="21474835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906" userDrawn="1">
          <p15:clr>
            <a:srgbClr val="A4A3A4"/>
          </p15:clr>
        </p15:guide>
        <p15:guide id="4" pos="8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5B8872A-0263-52A8-9487-D5DA46F0B713}" name="Samanta, Moumita /IN" initials="SM/" userId="S::Moumita.Samanta@sanofi.com::8d0f9159-92b1-4d41-aa8b-6fd7576532ce" providerId="AD"/>
  <p188:author id="{0677BC3E-60CE-FE07-33A3-7CE716D57F5C}" name="Rayasam, Vijay /IN" initials="RV/" userId="S::Vijay.Rayasam@sanofi.com::34e3cc5c-93bf-4ff8-9810-74fd828c74fd" providerId="AD"/>
  <p188:author id="{742AAA5B-4D39-0499-ED00-5BB7ECC477B4}" name="Popovic, Branko /DE" initials="PB/" userId="S::Branko.Popovic@sanofi.com::1bc4e505-0fa0-4500-a521-42dabbaf1e71" providerId="AD"/>
  <p188:author id="{F33CAE6C-F341-C1F8-5F2B-87391C99F1A3}" name="Sotos, Francesc /DE" initials="S/" userId="S::francesc.sotos@sanofi.com::26355ea4-6a7c-48ee-b883-c248a380f99a" providerId="AD"/>
  <p188:author id="{89AC4D6F-E996-85CB-6A34-E15D3EC75163}" name="Blanchard, Guillaume /FR" initials="BG/" userId="S::Guillaume.Blanchard@sanofi.com::fc1bc002-66f2-4ce7-8e96-0eb1cd5ce8db" providerId="AD"/>
  <p188:author id="{847BD893-2858-2FB9-7B9C-E7CFC97B75B4}" name="Ravuri, Meena /IN" initials="RM/" userId="S::Meena.Ravuri@sanofi.com::e07af1d3-b256-4d22-9535-26288e30ff0e" providerId="AD"/>
  <p188:author id="{D3B62EB3-3430-9C29-DC9C-89D553A0A69B}" name="Jonas, Audrey /BE" initials="JA/" userId="S::Audrey.Jonas@sanofi.com::142e833a-488d-44e2-9ed0-5d104482e4ca" providerId="AD"/>
  <p188:author id="{FFE47EE6-A2F0-13A5-8EE8-3661DB1849A6}" name="Medical Writer" initials="MW" userId="Medical Writer" providerId="None"/>
  <p188:author id="{1ACD43EF-7935-E9BC-BC3F-3C9124DC08AB}" name="Blanchard, Guillaume /FR" initials="BG/" userId="S::guillaume.blanchard@sanofi.com::fc1bc002-66f2-4ce7-8e96-0eb1cd5ce8d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CP" initials="ACP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C7FF"/>
    <a:srgbClr val="23004C"/>
    <a:srgbClr val="7A00E6"/>
    <a:srgbClr val="E6E6E6"/>
    <a:srgbClr val="969696"/>
    <a:srgbClr val="DD8634"/>
    <a:srgbClr val="DAA511"/>
    <a:srgbClr val="FFC111"/>
    <a:srgbClr val="E9E6ED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994" y="58"/>
      </p:cViewPr>
      <p:guideLst>
        <p:guide orient="horz" pos="1620"/>
        <p:guide pos="2880"/>
        <p:guide orient="horz" pos="2906"/>
        <p:guide pos="82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CA8F0B-9F97-407D-AF67-D89CD641848A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07979D72-03BA-434B-B138-89022CB4D432}">
      <dgm:prSet phldrT="[Text]" custT="1"/>
      <dgm:spPr>
        <a:solidFill>
          <a:srgbClr val="7A00E6">
            <a:alpha val="84000"/>
          </a:srgbClr>
        </a:solidFill>
      </dgm:spPr>
      <dgm:t>
        <a:bodyPr/>
        <a:lstStyle/>
        <a:p>
          <a:r>
            <a:rPr lang="en-US" sz="1200" b="1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Targeting comorbid disease: diabetes, hyperlipidemia, obesity</a:t>
          </a:r>
          <a:r>
            <a:rPr lang="en-US" sz="1200" b="1" baseline="3000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2</a:t>
          </a:r>
        </a:p>
      </dgm:t>
    </dgm:pt>
    <dgm:pt modelId="{C906983E-2EBB-4C87-AD08-F0DD89FA8206}" type="parTrans" cxnId="{60A0695E-B42F-4017-B15B-53A890BB8FE3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DE275B6-E4B3-4306-A7D8-C934868AB955}" type="sibTrans" cxnId="{60A0695E-B42F-4017-B15B-53A890BB8FE3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308AC1A-636A-4234-A3B6-D011A3C49802}">
      <dgm:prSet phldrT="[Text]" custT="1"/>
      <dgm:spPr>
        <a:solidFill>
          <a:srgbClr val="7A00E6"/>
        </a:solidFill>
      </dgm:spPr>
      <dgm:t>
        <a:bodyPr/>
        <a:lstStyle/>
        <a:p>
          <a:r>
            <a:rPr lang="en-US" sz="1200" b="1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Lifestyle modification: diet &amp; exercise</a:t>
          </a:r>
          <a:r>
            <a:rPr lang="en-US" sz="1200" b="1" baseline="3000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1</a:t>
          </a:r>
        </a:p>
      </dgm:t>
    </dgm:pt>
    <dgm:pt modelId="{4908252E-B088-4C69-9CFC-E8D87606FC06}" type="parTrans" cxnId="{9B221548-60B5-47D2-AC36-8A9BFBD8C187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4B11B847-6AA9-4A83-AD05-5FEC3D8F7D68}" type="sibTrans" cxnId="{9B221548-60B5-47D2-AC36-8A9BFBD8C187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B47CCE2-1316-4CE7-BDF1-E7B465139F6C}">
      <dgm:prSet custT="1"/>
      <dgm:spPr>
        <a:solidFill>
          <a:srgbClr val="7A00E6">
            <a:alpha val="68000"/>
          </a:srgbClr>
        </a:solidFill>
      </dgm:spPr>
      <dgm:t>
        <a:bodyPr/>
        <a:lstStyle/>
        <a:p>
          <a:r>
            <a:rPr lang="en-US" sz="1200" b="1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Liver supportive agents</a:t>
          </a:r>
          <a:r>
            <a:rPr lang="en-US" sz="1200" b="1" baseline="3000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3</a:t>
          </a:r>
          <a:endParaRPr lang="en-US" sz="1200" b="1">
            <a:solidFill>
              <a:schemeClr val="bg1"/>
            </a:solidFill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841ECE7-5A09-48E6-AF6E-B7D843373DC8}" type="parTrans" cxnId="{4AF38576-128D-47DC-A4C0-233FFE9EAF76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2C0DC23-F19B-48C8-A798-04AC4D5025E4}" type="sibTrans" cxnId="{4AF38576-128D-47DC-A4C0-233FFE9EAF76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F4B70AA-E163-46B3-87F3-CB3FA0B1EF7F}">
      <dgm:prSet custT="1"/>
      <dgm:spPr>
        <a:solidFill>
          <a:srgbClr val="7A00E6">
            <a:alpha val="52000"/>
          </a:srgbClr>
        </a:solidFill>
      </dgm:spPr>
      <dgm:t>
        <a:bodyPr/>
        <a:lstStyle/>
        <a:p>
          <a:r>
            <a:rPr lang="en-US" sz="1200" b="1">
              <a:effectLst/>
              <a:latin typeface="Verdana" panose="020B0604030504040204" pitchFamily="34" charset="0"/>
              <a:ea typeface="Verdana" panose="020B0604030504040204" pitchFamily="34" charset="0"/>
            </a:rPr>
            <a:t>Liver directed pharmacotherapy</a:t>
          </a:r>
          <a:r>
            <a:rPr lang="en-US" sz="1200" b="1" baseline="30000">
              <a:effectLst/>
              <a:latin typeface="Verdana" panose="020B0604030504040204" pitchFamily="34" charset="0"/>
              <a:ea typeface="Verdana" panose="020B0604030504040204" pitchFamily="34" charset="0"/>
            </a:rPr>
            <a:t>3</a:t>
          </a:r>
          <a:endParaRPr lang="en-US" sz="1200" b="1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876F011-B425-4419-AC9F-316B085B9DFF}" type="parTrans" cxnId="{00D5BCBE-4413-4C92-BF21-C35C43E72287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2B22B1F-963B-4E5E-85AB-AF4B54BC8BDC}" type="sibTrans" cxnId="{00D5BCBE-4413-4C92-BF21-C35C43E72287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DA3A3D4-6511-453F-813B-6F7B0A827A08}">
      <dgm:prSet custT="1"/>
      <dgm:spPr>
        <a:solidFill>
          <a:srgbClr val="7A00E6">
            <a:alpha val="36000"/>
          </a:srgbClr>
        </a:solidFill>
      </dgm:spPr>
      <dgm:t>
        <a:bodyPr/>
        <a:lstStyle/>
        <a:p>
          <a:r>
            <a:rPr lang="en-US" sz="1200" b="1">
              <a:effectLst/>
              <a:latin typeface="Verdana" panose="020B0604030504040204" pitchFamily="34" charset="0"/>
              <a:ea typeface="Verdana" panose="020B0604030504040204" pitchFamily="34" charset="0"/>
            </a:rPr>
            <a:t>Bariatric surgery</a:t>
          </a:r>
          <a:r>
            <a:rPr lang="en-US" sz="1200" b="1" baseline="30000">
              <a:effectLst/>
              <a:latin typeface="Verdana" panose="020B0604030504040204" pitchFamily="34" charset="0"/>
              <a:ea typeface="Verdana" panose="020B0604030504040204" pitchFamily="34" charset="0"/>
            </a:rPr>
            <a:t>4</a:t>
          </a:r>
          <a:endParaRPr lang="en-US" sz="1200" b="1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606A5BC-AA7A-4E79-A0D5-752397DD9B02}" type="parTrans" cxnId="{024C7E44-75D6-49C3-B470-2EB56902B939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54A78C0-3E9C-47EC-9309-96542810D408}" type="sibTrans" cxnId="{024C7E44-75D6-49C3-B470-2EB56902B939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B4A419A-7446-4DAF-844B-EB8284F99087}">
      <dgm:prSet custT="1"/>
      <dgm:spPr>
        <a:solidFill>
          <a:srgbClr val="7A00E6">
            <a:alpha val="20000"/>
          </a:srgbClr>
        </a:solidFill>
      </dgm:spPr>
      <dgm:t>
        <a:bodyPr anchor="b"/>
        <a:lstStyle/>
        <a:p>
          <a:r>
            <a:rPr lang="en-US" sz="900" b="1">
              <a:effectLst/>
              <a:latin typeface="Verdana" panose="020B0604030504040204" pitchFamily="34" charset="0"/>
              <a:ea typeface="Verdana" panose="020B0604030504040204" pitchFamily="34" charset="0"/>
            </a:rPr>
            <a:t>Managing  </a:t>
          </a:r>
          <a:br>
            <a:rPr lang="en-US" sz="900" b="1">
              <a:effectLst/>
              <a:latin typeface="Verdana" panose="020B0604030504040204" pitchFamily="34" charset="0"/>
              <a:ea typeface="Verdana" panose="020B0604030504040204" pitchFamily="34" charset="0"/>
            </a:rPr>
          </a:br>
          <a:r>
            <a:rPr lang="en-US" sz="900" b="1">
              <a:effectLst/>
              <a:latin typeface="Verdana" panose="020B0604030504040204" pitchFamily="34" charset="0"/>
              <a:ea typeface="Verdana" panose="020B0604030504040204" pitchFamily="34" charset="0"/>
            </a:rPr>
            <a:t>complications</a:t>
          </a:r>
          <a:r>
            <a:rPr lang="en-US" sz="1050" b="1" baseline="30000">
              <a:effectLst/>
              <a:latin typeface="Verdana" panose="020B0604030504040204" pitchFamily="34" charset="0"/>
              <a:ea typeface="Verdana" panose="020B0604030504040204" pitchFamily="34" charset="0"/>
            </a:rPr>
            <a:t>5</a:t>
          </a:r>
          <a:endParaRPr lang="en-US" sz="1050" b="1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4E86B05-C05C-43C6-BF11-05C3F7636F45}" type="parTrans" cxnId="{5DD3EE03-5D51-4C1F-BDF9-1C950B4E8BD3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ACB2BF5-7C1C-4AE1-B2E2-625501BE5E1C}" type="sibTrans" cxnId="{5DD3EE03-5D51-4C1F-BDF9-1C950B4E8BD3}">
      <dgm:prSet/>
      <dgm:spPr/>
      <dgm:t>
        <a:bodyPr/>
        <a:lstStyle/>
        <a:p>
          <a:endParaRPr lang="en-US" sz="10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7F39693-9DB2-424E-A1AC-A146B3A10FC2}" type="pres">
      <dgm:prSet presAssocID="{61CA8F0B-9F97-407D-AF67-D89CD641848A}" presName="Name0" presStyleCnt="0">
        <dgm:presLayoutVars>
          <dgm:dir/>
          <dgm:animLvl val="lvl"/>
          <dgm:resizeHandles val="exact"/>
        </dgm:presLayoutVars>
      </dgm:prSet>
      <dgm:spPr/>
    </dgm:pt>
    <dgm:pt modelId="{25F99F60-8890-41CB-8394-C4D56550EB80}" type="pres">
      <dgm:prSet presAssocID="{BB4A419A-7446-4DAF-844B-EB8284F99087}" presName="Name8" presStyleCnt="0"/>
      <dgm:spPr/>
    </dgm:pt>
    <dgm:pt modelId="{94E6470E-0809-4C59-9D90-69B11FC95165}" type="pres">
      <dgm:prSet presAssocID="{BB4A419A-7446-4DAF-844B-EB8284F99087}" presName="level" presStyleLbl="node1" presStyleIdx="0" presStyleCnt="6">
        <dgm:presLayoutVars>
          <dgm:chMax val="1"/>
          <dgm:bulletEnabled val="1"/>
        </dgm:presLayoutVars>
      </dgm:prSet>
      <dgm:spPr/>
    </dgm:pt>
    <dgm:pt modelId="{4B56B229-C6FE-48D9-A607-9867FADFCA47}" type="pres">
      <dgm:prSet presAssocID="{BB4A419A-7446-4DAF-844B-EB8284F9908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30E93C7-14F0-4092-83A0-876D768E433D}" type="pres">
      <dgm:prSet presAssocID="{0DA3A3D4-6511-453F-813B-6F7B0A827A08}" presName="Name8" presStyleCnt="0"/>
      <dgm:spPr/>
    </dgm:pt>
    <dgm:pt modelId="{DD308671-2873-49D9-96EB-2EAD49970D47}" type="pres">
      <dgm:prSet presAssocID="{0DA3A3D4-6511-453F-813B-6F7B0A827A08}" presName="level" presStyleLbl="node1" presStyleIdx="1" presStyleCnt="6">
        <dgm:presLayoutVars>
          <dgm:chMax val="1"/>
          <dgm:bulletEnabled val="1"/>
        </dgm:presLayoutVars>
      </dgm:prSet>
      <dgm:spPr/>
    </dgm:pt>
    <dgm:pt modelId="{15F5D39A-4F13-4311-8FFD-B7FD30BC56AE}" type="pres">
      <dgm:prSet presAssocID="{0DA3A3D4-6511-453F-813B-6F7B0A827A0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DCF83FE-9C84-49B2-8402-FE2157C711CA}" type="pres">
      <dgm:prSet presAssocID="{CF4B70AA-E163-46B3-87F3-CB3FA0B1EF7F}" presName="Name8" presStyleCnt="0"/>
      <dgm:spPr/>
    </dgm:pt>
    <dgm:pt modelId="{AAA2FA98-DA66-402D-A117-AC1ADA00E418}" type="pres">
      <dgm:prSet presAssocID="{CF4B70AA-E163-46B3-87F3-CB3FA0B1EF7F}" presName="level" presStyleLbl="node1" presStyleIdx="2" presStyleCnt="6">
        <dgm:presLayoutVars>
          <dgm:chMax val="1"/>
          <dgm:bulletEnabled val="1"/>
        </dgm:presLayoutVars>
      </dgm:prSet>
      <dgm:spPr/>
    </dgm:pt>
    <dgm:pt modelId="{9788D809-7FEF-4587-8B5B-1F3D1E69D685}" type="pres">
      <dgm:prSet presAssocID="{CF4B70AA-E163-46B3-87F3-CB3FA0B1EF7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CA73C89-AFBB-49E6-8F6C-231E6CE8E17A}" type="pres">
      <dgm:prSet presAssocID="{CB47CCE2-1316-4CE7-BDF1-E7B465139F6C}" presName="Name8" presStyleCnt="0"/>
      <dgm:spPr/>
    </dgm:pt>
    <dgm:pt modelId="{F5AC8F3F-FA7A-42DB-946B-D756D98DF472}" type="pres">
      <dgm:prSet presAssocID="{CB47CCE2-1316-4CE7-BDF1-E7B465139F6C}" presName="level" presStyleLbl="node1" presStyleIdx="3" presStyleCnt="6">
        <dgm:presLayoutVars>
          <dgm:chMax val="1"/>
          <dgm:bulletEnabled val="1"/>
        </dgm:presLayoutVars>
      </dgm:prSet>
      <dgm:spPr/>
    </dgm:pt>
    <dgm:pt modelId="{B78E9220-E4A0-46ED-A949-78DB3DA2E00C}" type="pres">
      <dgm:prSet presAssocID="{CB47CCE2-1316-4CE7-BDF1-E7B465139F6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56FBAB1-B7F8-4518-BFA5-A3360E7ACC2A}" type="pres">
      <dgm:prSet presAssocID="{07979D72-03BA-434B-B138-89022CB4D432}" presName="Name8" presStyleCnt="0"/>
      <dgm:spPr/>
    </dgm:pt>
    <dgm:pt modelId="{6CECED55-283B-4EA7-B507-FF3BB8379446}" type="pres">
      <dgm:prSet presAssocID="{07979D72-03BA-434B-B138-89022CB4D432}" presName="level" presStyleLbl="node1" presStyleIdx="4" presStyleCnt="6">
        <dgm:presLayoutVars>
          <dgm:chMax val="1"/>
          <dgm:bulletEnabled val="1"/>
        </dgm:presLayoutVars>
      </dgm:prSet>
      <dgm:spPr/>
    </dgm:pt>
    <dgm:pt modelId="{6DB83548-1FA1-42A7-A3DC-86EC7F7CF6CB}" type="pres">
      <dgm:prSet presAssocID="{07979D72-03BA-434B-B138-89022CB4D43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BF488BF-BDF2-4897-9439-E675A9FA1ED4}" type="pres">
      <dgm:prSet presAssocID="{0308AC1A-636A-4234-A3B6-D011A3C49802}" presName="Name8" presStyleCnt="0"/>
      <dgm:spPr/>
    </dgm:pt>
    <dgm:pt modelId="{61112012-77B3-43F2-9C43-7B19F3B5221C}" type="pres">
      <dgm:prSet presAssocID="{0308AC1A-636A-4234-A3B6-D011A3C49802}" presName="level" presStyleLbl="node1" presStyleIdx="5" presStyleCnt="6" custLinFactNeighborY="3470">
        <dgm:presLayoutVars>
          <dgm:chMax val="1"/>
          <dgm:bulletEnabled val="1"/>
        </dgm:presLayoutVars>
      </dgm:prSet>
      <dgm:spPr/>
    </dgm:pt>
    <dgm:pt modelId="{086856CB-7D82-4BF7-8580-F23F4E764957}" type="pres">
      <dgm:prSet presAssocID="{0308AC1A-636A-4234-A3B6-D011A3C4980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2BFDE901-32AF-41FC-BEB8-1179CCC7C97E}" type="presOf" srcId="{CB47CCE2-1316-4CE7-BDF1-E7B465139F6C}" destId="{F5AC8F3F-FA7A-42DB-946B-D756D98DF472}" srcOrd="0" destOrd="0" presId="urn:microsoft.com/office/officeart/2005/8/layout/pyramid1"/>
    <dgm:cxn modelId="{5DD3EE03-5D51-4C1F-BDF9-1C950B4E8BD3}" srcId="{61CA8F0B-9F97-407D-AF67-D89CD641848A}" destId="{BB4A419A-7446-4DAF-844B-EB8284F99087}" srcOrd="0" destOrd="0" parTransId="{84E86B05-C05C-43C6-BF11-05C3F7636F45}" sibTransId="{7ACB2BF5-7C1C-4AE1-B2E2-625501BE5E1C}"/>
    <dgm:cxn modelId="{F6C61005-684E-457D-9C49-9C24ED20EF94}" type="presOf" srcId="{61CA8F0B-9F97-407D-AF67-D89CD641848A}" destId="{B7F39693-9DB2-424E-A1AC-A146B3A10FC2}" srcOrd="0" destOrd="0" presId="urn:microsoft.com/office/officeart/2005/8/layout/pyramid1"/>
    <dgm:cxn modelId="{0CC52C20-60FE-4BFD-BE8B-52C45EB06103}" type="presOf" srcId="{CF4B70AA-E163-46B3-87F3-CB3FA0B1EF7F}" destId="{AAA2FA98-DA66-402D-A117-AC1ADA00E418}" srcOrd="0" destOrd="0" presId="urn:microsoft.com/office/officeart/2005/8/layout/pyramid1"/>
    <dgm:cxn modelId="{EB698C2A-46A5-49AD-99A0-88B1CE763EEA}" type="presOf" srcId="{0308AC1A-636A-4234-A3B6-D011A3C49802}" destId="{61112012-77B3-43F2-9C43-7B19F3B5221C}" srcOrd="0" destOrd="0" presId="urn:microsoft.com/office/officeart/2005/8/layout/pyramid1"/>
    <dgm:cxn modelId="{60A0695E-B42F-4017-B15B-53A890BB8FE3}" srcId="{61CA8F0B-9F97-407D-AF67-D89CD641848A}" destId="{07979D72-03BA-434B-B138-89022CB4D432}" srcOrd="4" destOrd="0" parTransId="{C906983E-2EBB-4C87-AD08-F0DD89FA8206}" sibTransId="{6DE275B6-E4B3-4306-A7D8-C934868AB955}"/>
    <dgm:cxn modelId="{024C7E44-75D6-49C3-B470-2EB56902B939}" srcId="{61CA8F0B-9F97-407D-AF67-D89CD641848A}" destId="{0DA3A3D4-6511-453F-813B-6F7B0A827A08}" srcOrd="1" destOrd="0" parTransId="{7606A5BC-AA7A-4E79-A0D5-752397DD9B02}" sibTransId="{054A78C0-3E9C-47EC-9309-96542810D408}"/>
    <dgm:cxn modelId="{A6378144-C501-423D-99FA-570A040BB0F0}" type="presOf" srcId="{0DA3A3D4-6511-453F-813B-6F7B0A827A08}" destId="{15F5D39A-4F13-4311-8FFD-B7FD30BC56AE}" srcOrd="1" destOrd="0" presId="urn:microsoft.com/office/officeart/2005/8/layout/pyramid1"/>
    <dgm:cxn modelId="{9B221548-60B5-47D2-AC36-8A9BFBD8C187}" srcId="{61CA8F0B-9F97-407D-AF67-D89CD641848A}" destId="{0308AC1A-636A-4234-A3B6-D011A3C49802}" srcOrd="5" destOrd="0" parTransId="{4908252E-B088-4C69-9CFC-E8D87606FC06}" sibTransId="{4B11B847-6AA9-4A83-AD05-5FEC3D8F7D68}"/>
    <dgm:cxn modelId="{A3C0DE74-5D4E-4AB8-9861-55BEC17A9B0C}" type="presOf" srcId="{BB4A419A-7446-4DAF-844B-EB8284F99087}" destId="{4B56B229-C6FE-48D9-A607-9867FADFCA47}" srcOrd="1" destOrd="0" presId="urn:microsoft.com/office/officeart/2005/8/layout/pyramid1"/>
    <dgm:cxn modelId="{4AF38576-128D-47DC-A4C0-233FFE9EAF76}" srcId="{61CA8F0B-9F97-407D-AF67-D89CD641848A}" destId="{CB47CCE2-1316-4CE7-BDF1-E7B465139F6C}" srcOrd="3" destOrd="0" parTransId="{3841ECE7-5A09-48E6-AF6E-B7D843373DC8}" sibTransId="{82C0DC23-F19B-48C8-A798-04AC4D5025E4}"/>
    <dgm:cxn modelId="{CFC0B378-4414-4DDE-9B41-103343E7EF54}" type="presOf" srcId="{BB4A419A-7446-4DAF-844B-EB8284F99087}" destId="{94E6470E-0809-4C59-9D90-69B11FC95165}" srcOrd="0" destOrd="0" presId="urn:microsoft.com/office/officeart/2005/8/layout/pyramid1"/>
    <dgm:cxn modelId="{B46D1185-AF06-4E88-B03E-52FF1DF25CC0}" type="presOf" srcId="{07979D72-03BA-434B-B138-89022CB4D432}" destId="{6CECED55-283B-4EA7-B507-FF3BB8379446}" srcOrd="0" destOrd="0" presId="urn:microsoft.com/office/officeart/2005/8/layout/pyramid1"/>
    <dgm:cxn modelId="{FE20FEA0-8376-4B97-8AAC-3E9F44504FEB}" type="presOf" srcId="{0308AC1A-636A-4234-A3B6-D011A3C49802}" destId="{086856CB-7D82-4BF7-8580-F23F4E764957}" srcOrd="1" destOrd="0" presId="urn:microsoft.com/office/officeart/2005/8/layout/pyramid1"/>
    <dgm:cxn modelId="{00D5BCBE-4413-4C92-BF21-C35C43E72287}" srcId="{61CA8F0B-9F97-407D-AF67-D89CD641848A}" destId="{CF4B70AA-E163-46B3-87F3-CB3FA0B1EF7F}" srcOrd="2" destOrd="0" parTransId="{1876F011-B425-4419-AC9F-316B085B9DFF}" sibTransId="{12B22B1F-963B-4E5E-85AB-AF4B54BC8BDC}"/>
    <dgm:cxn modelId="{C079C2C0-891E-443B-9959-F43EEACB98B4}" type="presOf" srcId="{0DA3A3D4-6511-453F-813B-6F7B0A827A08}" destId="{DD308671-2873-49D9-96EB-2EAD49970D47}" srcOrd="0" destOrd="0" presId="urn:microsoft.com/office/officeart/2005/8/layout/pyramid1"/>
    <dgm:cxn modelId="{D1BAC0CC-931D-4722-8E2D-E968856AC2F1}" type="presOf" srcId="{07979D72-03BA-434B-B138-89022CB4D432}" destId="{6DB83548-1FA1-42A7-A3DC-86EC7F7CF6CB}" srcOrd="1" destOrd="0" presId="urn:microsoft.com/office/officeart/2005/8/layout/pyramid1"/>
    <dgm:cxn modelId="{5FD093F7-C57E-4098-8EB5-9D5D4AE3B555}" type="presOf" srcId="{CF4B70AA-E163-46B3-87F3-CB3FA0B1EF7F}" destId="{9788D809-7FEF-4587-8B5B-1F3D1E69D685}" srcOrd="1" destOrd="0" presId="urn:microsoft.com/office/officeart/2005/8/layout/pyramid1"/>
    <dgm:cxn modelId="{B98260F9-0737-4046-A1AD-FE638448694F}" type="presOf" srcId="{CB47CCE2-1316-4CE7-BDF1-E7B465139F6C}" destId="{B78E9220-E4A0-46ED-A949-78DB3DA2E00C}" srcOrd="1" destOrd="0" presId="urn:microsoft.com/office/officeart/2005/8/layout/pyramid1"/>
    <dgm:cxn modelId="{85843DBE-21CA-49C7-B3CA-DB92AA03E1FF}" type="presParOf" srcId="{B7F39693-9DB2-424E-A1AC-A146B3A10FC2}" destId="{25F99F60-8890-41CB-8394-C4D56550EB80}" srcOrd="0" destOrd="0" presId="urn:microsoft.com/office/officeart/2005/8/layout/pyramid1"/>
    <dgm:cxn modelId="{1FD4A856-1B20-4FD2-AC21-9C9EFD80930D}" type="presParOf" srcId="{25F99F60-8890-41CB-8394-C4D56550EB80}" destId="{94E6470E-0809-4C59-9D90-69B11FC95165}" srcOrd="0" destOrd="0" presId="urn:microsoft.com/office/officeart/2005/8/layout/pyramid1"/>
    <dgm:cxn modelId="{8166623D-B7D6-4C13-AAD7-24F1CF7B738F}" type="presParOf" srcId="{25F99F60-8890-41CB-8394-C4D56550EB80}" destId="{4B56B229-C6FE-48D9-A607-9867FADFCA47}" srcOrd="1" destOrd="0" presId="urn:microsoft.com/office/officeart/2005/8/layout/pyramid1"/>
    <dgm:cxn modelId="{B09FC719-9B33-4569-AB02-55120EF82887}" type="presParOf" srcId="{B7F39693-9DB2-424E-A1AC-A146B3A10FC2}" destId="{E30E93C7-14F0-4092-83A0-876D768E433D}" srcOrd="1" destOrd="0" presId="urn:microsoft.com/office/officeart/2005/8/layout/pyramid1"/>
    <dgm:cxn modelId="{C102A2D3-C660-4FB5-9488-476CE6BF342A}" type="presParOf" srcId="{E30E93C7-14F0-4092-83A0-876D768E433D}" destId="{DD308671-2873-49D9-96EB-2EAD49970D47}" srcOrd="0" destOrd="0" presId="urn:microsoft.com/office/officeart/2005/8/layout/pyramid1"/>
    <dgm:cxn modelId="{6C33DDA6-E02C-47B8-BD99-3D942FEC3E8C}" type="presParOf" srcId="{E30E93C7-14F0-4092-83A0-876D768E433D}" destId="{15F5D39A-4F13-4311-8FFD-B7FD30BC56AE}" srcOrd="1" destOrd="0" presId="urn:microsoft.com/office/officeart/2005/8/layout/pyramid1"/>
    <dgm:cxn modelId="{5476BFCB-A689-40AE-A97E-5E754D2D796E}" type="presParOf" srcId="{B7F39693-9DB2-424E-A1AC-A146B3A10FC2}" destId="{BDCF83FE-9C84-49B2-8402-FE2157C711CA}" srcOrd="2" destOrd="0" presId="urn:microsoft.com/office/officeart/2005/8/layout/pyramid1"/>
    <dgm:cxn modelId="{8D839599-2F6D-4605-B762-775D7B4AEC26}" type="presParOf" srcId="{BDCF83FE-9C84-49B2-8402-FE2157C711CA}" destId="{AAA2FA98-DA66-402D-A117-AC1ADA00E418}" srcOrd="0" destOrd="0" presId="urn:microsoft.com/office/officeart/2005/8/layout/pyramid1"/>
    <dgm:cxn modelId="{3916B6E7-356E-40F1-964D-1497C107127C}" type="presParOf" srcId="{BDCF83FE-9C84-49B2-8402-FE2157C711CA}" destId="{9788D809-7FEF-4587-8B5B-1F3D1E69D685}" srcOrd="1" destOrd="0" presId="urn:microsoft.com/office/officeart/2005/8/layout/pyramid1"/>
    <dgm:cxn modelId="{85C4F8E1-9D83-4263-8B67-41513D2188FE}" type="presParOf" srcId="{B7F39693-9DB2-424E-A1AC-A146B3A10FC2}" destId="{ACA73C89-AFBB-49E6-8F6C-231E6CE8E17A}" srcOrd="3" destOrd="0" presId="urn:microsoft.com/office/officeart/2005/8/layout/pyramid1"/>
    <dgm:cxn modelId="{B3935C42-EF29-43CB-877E-914CB2E59AA1}" type="presParOf" srcId="{ACA73C89-AFBB-49E6-8F6C-231E6CE8E17A}" destId="{F5AC8F3F-FA7A-42DB-946B-D756D98DF472}" srcOrd="0" destOrd="0" presId="urn:microsoft.com/office/officeart/2005/8/layout/pyramid1"/>
    <dgm:cxn modelId="{B3B3A2D3-4C1B-42E2-8D09-A7C2DE2C0685}" type="presParOf" srcId="{ACA73C89-AFBB-49E6-8F6C-231E6CE8E17A}" destId="{B78E9220-E4A0-46ED-A949-78DB3DA2E00C}" srcOrd="1" destOrd="0" presId="urn:microsoft.com/office/officeart/2005/8/layout/pyramid1"/>
    <dgm:cxn modelId="{16C244BE-0116-4E2B-98C6-A5BDFA9822CF}" type="presParOf" srcId="{B7F39693-9DB2-424E-A1AC-A146B3A10FC2}" destId="{656FBAB1-B7F8-4518-BFA5-A3360E7ACC2A}" srcOrd="4" destOrd="0" presId="urn:microsoft.com/office/officeart/2005/8/layout/pyramid1"/>
    <dgm:cxn modelId="{72588E9F-E8EF-4CF0-AF13-5A43A77D2669}" type="presParOf" srcId="{656FBAB1-B7F8-4518-BFA5-A3360E7ACC2A}" destId="{6CECED55-283B-4EA7-B507-FF3BB8379446}" srcOrd="0" destOrd="0" presId="urn:microsoft.com/office/officeart/2005/8/layout/pyramid1"/>
    <dgm:cxn modelId="{7C4F9D38-5E05-43C4-B05A-BFF51D1A89DD}" type="presParOf" srcId="{656FBAB1-B7F8-4518-BFA5-A3360E7ACC2A}" destId="{6DB83548-1FA1-42A7-A3DC-86EC7F7CF6CB}" srcOrd="1" destOrd="0" presId="urn:microsoft.com/office/officeart/2005/8/layout/pyramid1"/>
    <dgm:cxn modelId="{9FD69C0E-6F0D-41B8-B80A-16954D3686DC}" type="presParOf" srcId="{B7F39693-9DB2-424E-A1AC-A146B3A10FC2}" destId="{4BF488BF-BDF2-4897-9439-E675A9FA1ED4}" srcOrd="5" destOrd="0" presId="urn:microsoft.com/office/officeart/2005/8/layout/pyramid1"/>
    <dgm:cxn modelId="{8695C8E3-BFE7-4D54-B637-B0A4F2DC8597}" type="presParOf" srcId="{4BF488BF-BDF2-4897-9439-E675A9FA1ED4}" destId="{61112012-77B3-43F2-9C43-7B19F3B5221C}" srcOrd="0" destOrd="0" presId="urn:microsoft.com/office/officeart/2005/8/layout/pyramid1"/>
    <dgm:cxn modelId="{E1AF3226-C024-43C5-ADBC-4D5AC366630F}" type="presParOf" srcId="{4BF488BF-BDF2-4897-9439-E675A9FA1ED4}" destId="{086856CB-7D82-4BF7-8580-F23F4E76495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6470E-0809-4C59-9D90-69B11FC95165}">
      <dsp:nvSpPr>
        <dsp:cNvPr id="0" name=""/>
        <dsp:cNvSpPr/>
      </dsp:nvSpPr>
      <dsp:spPr>
        <a:xfrm>
          <a:off x="3446452" y="0"/>
          <a:ext cx="1378581" cy="550193"/>
        </a:xfrm>
        <a:prstGeom prst="trapezoid">
          <a:avLst>
            <a:gd name="adj" fmla="val 125282"/>
          </a:avLst>
        </a:prstGeom>
        <a:solidFill>
          <a:srgbClr val="7A00E6">
            <a:alpha val="2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>
              <a:effectLst/>
              <a:latin typeface="Verdana" panose="020B0604030504040204" pitchFamily="34" charset="0"/>
              <a:ea typeface="Verdana" panose="020B0604030504040204" pitchFamily="34" charset="0"/>
            </a:rPr>
            <a:t>Managing  </a:t>
          </a:r>
          <a:br>
            <a:rPr lang="en-US" sz="900" b="1" kern="1200">
              <a:effectLst/>
              <a:latin typeface="Verdana" panose="020B0604030504040204" pitchFamily="34" charset="0"/>
              <a:ea typeface="Verdana" panose="020B0604030504040204" pitchFamily="34" charset="0"/>
            </a:rPr>
          </a:br>
          <a:r>
            <a:rPr lang="en-US" sz="900" b="1" kern="1200">
              <a:effectLst/>
              <a:latin typeface="Verdana" panose="020B0604030504040204" pitchFamily="34" charset="0"/>
              <a:ea typeface="Verdana" panose="020B0604030504040204" pitchFamily="34" charset="0"/>
            </a:rPr>
            <a:t>complications</a:t>
          </a:r>
          <a:r>
            <a:rPr lang="en-US" sz="1050" b="1" kern="1200" baseline="30000">
              <a:effectLst/>
              <a:latin typeface="Verdana" panose="020B0604030504040204" pitchFamily="34" charset="0"/>
              <a:ea typeface="Verdana" panose="020B0604030504040204" pitchFamily="34" charset="0"/>
            </a:rPr>
            <a:t>5</a:t>
          </a:r>
          <a:endParaRPr lang="en-US" sz="1050" b="1" kern="12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3446452" y="0"/>
        <a:ext cx="1378581" cy="550193"/>
      </dsp:txXfrm>
    </dsp:sp>
    <dsp:sp modelId="{DD308671-2873-49D9-96EB-2EAD49970D47}">
      <dsp:nvSpPr>
        <dsp:cNvPr id="0" name=""/>
        <dsp:cNvSpPr/>
      </dsp:nvSpPr>
      <dsp:spPr>
        <a:xfrm>
          <a:off x="2757161" y="550193"/>
          <a:ext cx="2757162" cy="550193"/>
        </a:xfrm>
        <a:prstGeom prst="trapezoid">
          <a:avLst>
            <a:gd name="adj" fmla="val 125282"/>
          </a:avLst>
        </a:prstGeom>
        <a:solidFill>
          <a:srgbClr val="7A00E6">
            <a:alpha val="36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effectLst/>
              <a:latin typeface="Verdana" panose="020B0604030504040204" pitchFamily="34" charset="0"/>
              <a:ea typeface="Verdana" panose="020B0604030504040204" pitchFamily="34" charset="0"/>
            </a:rPr>
            <a:t>Bariatric surgery</a:t>
          </a:r>
          <a:r>
            <a:rPr lang="en-US" sz="1200" b="1" kern="1200" baseline="30000">
              <a:effectLst/>
              <a:latin typeface="Verdana" panose="020B0604030504040204" pitchFamily="34" charset="0"/>
              <a:ea typeface="Verdana" panose="020B0604030504040204" pitchFamily="34" charset="0"/>
            </a:rPr>
            <a:t>4</a:t>
          </a:r>
          <a:endParaRPr lang="en-US" sz="1200" b="1" kern="12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3239665" y="550193"/>
        <a:ext cx="1792155" cy="550193"/>
      </dsp:txXfrm>
    </dsp:sp>
    <dsp:sp modelId="{AAA2FA98-DA66-402D-A117-AC1ADA00E418}">
      <dsp:nvSpPr>
        <dsp:cNvPr id="0" name=""/>
        <dsp:cNvSpPr/>
      </dsp:nvSpPr>
      <dsp:spPr>
        <a:xfrm>
          <a:off x="2067871" y="1100386"/>
          <a:ext cx="4135743" cy="550193"/>
        </a:xfrm>
        <a:prstGeom prst="trapezoid">
          <a:avLst>
            <a:gd name="adj" fmla="val 125282"/>
          </a:avLst>
        </a:prstGeom>
        <a:solidFill>
          <a:srgbClr val="7A00E6">
            <a:alpha val="52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effectLst/>
              <a:latin typeface="Verdana" panose="020B0604030504040204" pitchFamily="34" charset="0"/>
              <a:ea typeface="Verdana" panose="020B0604030504040204" pitchFamily="34" charset="0"/>
            </a:rPr>
            <a:t>Liver directed pharmacotherapy</a:t>
          </a:r>
          <a:r>
            <a:rPr lang="en-US" sz="1200" b="1" kern="1200" baseline="30000">
              <a:effectLst/>
              <a:latin typeface="Verdana" panose="020B0604030504040204" pitchFamily="34" charset="0"/>
              <a:ea typeface="Verdana" panose="020B0604030504040204" pitchFamily="34" charset="0"/>
            </a:rPr>
            <a:t>3</a:t>
          </a:r>
          <a:endParaRPr lang="en-US" sz="1200" b="1" kern="1200">
            <a:effectLst/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2791626" y="1100386"/>
        <a:ext cx="2688232" cy="550193"/>
      </dsp:txXfrm>
    </dsp:sp>
    <dsp:sp modelId="{F5AC8F3F-FA7A-42DB-946B-D756D98DF472}">
      <dsp:nvSpPr>
        <dsp:cNvPr id="0" name=""/>
        <dsp:cNvSpPr/>
      </dsp:nvSpPr>
      <dsp:spPr>
        <a:xfrm>
          <a:off x="1378580" y="1650579"/>
          <a:ext cx="5514324" cy="550193"/>
        </a:xfrm>
        <a:prstGeom prst="trapezoid">
          <a:avLst>
            <a:gd name="adj" fmla="val 125282"/>
          </a:avLst>
        </a:prstGeom>
        <a:solidFill>
          <a:srgbClr val="7A00E6">
            <a:alpha val="68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Liver supportive agents</a:t>
          </a:r>
          <a:r>
            <a:rPr lang="en-US" sz="1200" b="1" kern="1200" baseline="3000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3</a:t>
          </a:r>
          <a:endParaRPr lang="en-US" sz="1200" b="1" kern="1200">
            <a:solidFill>
              <a:schemeClr val="bg1"/>
            </a:solidFill>
            <a:effectLst/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2343587" y="1650579"/>
        <a:ext cx="3584310" cy="550193"/>
      </dsp:txXfrm>
    </dsp:sp>
    <dsp:sp modelId="{6CECED55-283B-4EA7-B507-FF3BB8379446}">
      <dsp:nvSpPr>
        <dsp:cNvPr id="0" name=""/>
        <dsp:cNvSpPr/>
      </dsp:nvSpPr>
      <dsp:spPr>
        <a:xfrm>
          <a:off x="689290" y="2200772"/>
          <a:ext cx="6892905" cy="550193"/>
        </a:xfrm>
        <a:prstGeom prst="trapezoid">
          <a:avLst>
            <a:gd name="adj" fmla="val 125282"/>
          </a:avLst>
        </a:prstGeom>
        <a:solidFill>
          <a:srgbClr val="7A00E6">
            <a:alpha val="8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Targeting comorbid disease: diabetes, hyperlipidemia, obesity</a:t>
          </a:r>
          <a:r>
            <a:rPr lang="en-US" sz="1200" b="1" kern="1200" baseline="3000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2</a:t>
          </a:r>
        </a:p>
      </dsp:txBody>
      <dsp:txXfrm>
        <a:off x="1895548" y="2200772"/>
        <a:ext cx="4480388" cy="550193"/>
      </dsp:txXfrm>
    </dsp:sp>
    <dsp:sp modelId="{61112012-77B3-43F2-9C43-7B19F3B5221C}">
      <dsp:nvSpPr>
        <dsp:cNvPr id="0" name=""/>
        <dsp:cNvSpPr/>
      </dsp:nvSpPr>
      <dsp:spPr>
        <a:xfrm>
          <a:off x="0" y="2750965"/>
          <a:ext cx="8271486" cy="550193"/>
        </a:xfrm>
        <a:prstGeom prst="trapezoid">
          <a:avLst>
            <a:gd name="adj" fmla="val 125282"/>
          </a:avLst>
        </a:prstGeom>
        <a:solidFill>
          <a:srgbClr val="7A00E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Lifestyle modification: diet &amp; exercise</a:t>
          </a:r>
          <a:r>
            <a:rPr lang="en-US" sz="1200" b="1" kern="1200" baseline="3000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1</a:t>
          </a:r>
        </a:p>
      </dsp:txBody>
      <dsp:txXfrm>
        <a:off x="1447510" y="2750965"/>
        <a:ext cx="5376465" cy="550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623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0366835-777C-511E-AE03-D0BFC18D66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56" y="1735004"/>
            <a:ext cx="3628487" cy="1673492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F34040-D851-8E27-074B-8DD1F083D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8438A0-0CC6-D549-0459-D85D42736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E23F3D30-9ABF-4200-B020-6929C5E4BAC0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038350-52BE-4F4A-04D6-F900959E3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86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2104F18-8942-EF61-A774-EA3318D659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14" name="Text placeholder 0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AF908300-5F94-9BC8-783C-628E8CD38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EE5B79A-AE86-6C4A-369C-62667DFC0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51F45912-5DED-42DF-8B3D-9BCB2FF5FB55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BC6F999-1DDA-7858-DEAB-6DCDC2624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624533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040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>
            <a:extLst>
              <a:ext uri="{FF2B5EF4-FFF2-40B4-BE49-F238E27FC236}">
                <a16:creationId xmlns:a16="http://schemas.microsoft.com/office/drawing/2014/main" id="{BBD6E338-9F72-6218-6872-2BB464174E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GB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grpSp>
        <p:nvGrpSpPr>
          <p:cNvPr id="25" name="Logo">
            <a:extLst>
              <a:ext uri="{FF2B5EF4-FFF2-40B4-BE49-F238E27FC236}">
                <a16:creationId xmlns:a16="http://schemas.microsoft.com/office/drawing/2014/main" id="{97899234-8C0A-45D6-866A-B4761ECE529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30" name="Forme libre : forme 9">
              <a:extLst>
                <a:ext uri="{FF2B5EF4-FFF2-40B4-BE49-F238E27FC236}">
                  <a16:creationId xmlns:a16="http://schemas.microsoft.com/office/drawing/2014/main" id="{C67ECF22-6217-458A-858C-24E3128A935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 : forme 10">
              <a:extLst>
                <a:ext uri="{FF2B5EF4-FFF2-40B4-BE49-F238E27FC236}">
                  <a16:creationId xmlns:a16="http://schemas.microsoft.com/office/drawing/2014/main" id="{6297ECCB-4021-462B-9058-6BB3DB8689E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" name="Forme libre : forme 11">
              <a:extLst>
                <a:ext uri="{FF2B5EF4-FFF2-40B4-BE49-F238E27FC236}">
                  <a16:creationId xmlns:a16="http://schemas.microsoft.com/office/drawing/2014/main" id="{BC37E971-C0A4-4F41-A0F5-C70B56A46C8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ADBFB92-0752-F65E-53E3-34B3DC8F0C7D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4176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1639F71E-AB67-4859-948E-BC5EBC1E49EE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08911E-434A-5DB6-6A94-3A9EF8B8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26E462-807E-29BA-FB69-040C1A5A7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0AAF7E7-E836-DE96-8CC7-F78D02A7358F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D4B5C1F-8BF7-4616-EF00-8A5E2F9E7A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7CE17-2737-D916-02FE-A4D5C1AC5BFB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3007510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 (White logo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5">
            <a:extLst>
              <a:ext uri="{FF2B5EF4-FFF2-40B4-BE49-F238E27FC236}">
                <a16:creationId xmlns:a16="http://schemas.microsoft.com/office/drawing/2014/main" id="{D0DC34D5-0208-3DCE-0EFF-6A5F3F4AB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GB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grpSp>
        <p:nvGrpSpPr>
          <p:cNvPr id="20" name="Logo">
            <a:extLst>
              <a:ext uri="{FF2B5EF4-FFF2-40B4-BE49-F238E27FC236}">
                <a16:creationId xmlns:a16="http://schemas.microsoft.com/office/drawing/2014/main" id="{41A6B5B5-03B8-49D6-8E7D-7234849CFE6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1" name="Forme libre : forme 9">
              <a:extLst>
                <a:ext uri="{FF2B5EF4-FFF2-40B4-BE49-F238E27FC236}">
                  <a16:creationId xmlns:a16="http://schemas.microsoft.com/office/drawing/2014/main" id="{894C3BCE-0F75-41F2-8D95-D17AC0094E07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10">
              <a:extLst>
                <a:ext uri="{FF2B5EF4-FFF2-40B4-BE49-F238E27FC236}">
                  <a16:creationId xmlns:a16="http://schemas.microsoft.com/office/drawing/2014/main" id="{3504E00F-BFEB-45F7-8ABF-8EDFD10A356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3" name="Forme libre : forme 11">
              <a:extLst>
                <a:ext uri="{FF2B5EF4-FFF2-40B4-BE49-F238E27FC236}">
                  <a16:creationId xmlns:a16="http://schemas.microsoft.com/office/drawing/2014/main" id="{62970186-18A1-474A-9D38-2066088D8A0F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9AFEF24-0BEA-D02D-E4D2-4D8AFC110057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97202F5-44EC-4A8D-9FAE-D56393F8ED78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159F82-FEBF-CB33-CF42-9624663A4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1B99759-A147-3B99-D3B6-8D5E8AE7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389754A-175B-F9CE-4CF6-4CF342BEE761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725E406-961F-80EA-68CE-96479EFA2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8D23CA-59B5-E03B-B414-042BC5991873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771227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next t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>
            <a:extLst>
              <a:ext uri="{FF2B5EF4-FFF2-40B4-BE49-F238E27FC236}">
                <a16:creationId xmlns:a16="http://schemas.microsoft.com/office/drawing/2014/main" id="{D7BE9D92-8630-F8EE-F0F9-5B5BD22FE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4951" y="1917962"/>
            <a:ext cx="3077548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GB">
                <a:solidFill>
                  <a:schemeClr val="tx1"/>
                </a:solidFill>
              </a:defRPr>
            </a:lvl1pPr>
          </a:lstStyle>
          <a:p>
            <a:pPr marL="0" lvl="0" indent="0" algn="ctr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en-GB"/>
              <a:t>Click to edit Master title style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F5BFE2C-3893-4574-8E43-0A0678870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04951" y="2617811"/>
            <a:ext cx="3077548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5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5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E331AD24-1AAB-440A-917D-3BB2B9658DC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04951" y="3085124"/>
            <a:ext cx="3077548" cy="248433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l">
              <a:lnSpc>
                <a:spcPct val="100000"/>
              </a:lnSpc>
              <a:buFont typeface="Arial" panose="020B0604020202020204" pitchFamily="34" charset="0"/>
              <a:buNone/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5C5F3432-6FAD-4E94-8F10-E3A9F64580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4572000" cy="5143500"/>
          </a:xfrm>
          <a:custGeom>
            <a:avLst/>
            <a:gdLst>
              <a:gd name="connsiteX0" fmla="*/ 351364 w 4572000"/>
              <a:gd name="connsiteY0" fmla="*/ 4913481 h 5143500"/>
              <a:gd name="connsiteX1" fmla="*/ 331614 w 4572000"/>
              <a:gd name="connsiteY1" fmla="*/ 4933530 h 5143500"/>
              <a:gd name="connsiteX2" fmla="*/ 352238 w 4572000"/>
              <a:gd name="connsiteY2" fmla="*/ 4953582 h 5143500"/>
              <a:gd name="connsiteX3" fmla="*/ 371988 w 4572000"/>
              <a:gd name="connsiteY3" fmla="*/ 4933533 h 5143500"/>
              <a:gd name="connsiteX4" fmla="*/ 351364 w 4572000"/>
              <a:gd name="connsiteY4" fmla="*/ 4913481 h 5143500"/>
              <a:gd name="connsiteX5" fmla="*/ 892594 w 4572000"/>
              <a:gd name="connsiteY5" fmla="*/ 4837587 h 5143500"/>
              <a:gd name="connsiteX6" fmla="*/ 917847 w 4572000"/>
              <a:gd name="connsiteY6" fmla="*/ 4847631 h 5143500"/>
              <a:gd name="connsiteX7" fmla="*/ 927649 w 4572000"/>
              <a:gd name="connsiteY7" fmla="*/ 4877990 h 5143500"/>
              <a:gd name="connsiteX8" fmla="*/ 918101 w 4572000"/>
              <a:gd name="connsiteY8" fmla="*/ 4908353 h 5143500"/>
              <a:gd name="connsiteX9" fmla="*/ 894867 w 4572000"/>
              <a:gd name="connsiteY9" fmla="*/ 4918277 h 5143500"/>
              <a:gd name="connsiteX10" fmla="*/ 868934 w 4572000"/>
              <a:gd name="connsiteY10" fmla="*/ 4908080 h 5143500"/>
              <a:gd name="connsiteX11" fmla="*/ 859063 w 4572000"/>
              <a:gd name="connsiteY11" fmla="*/ 4877877 h 5143500"/>
              <a:gd name="connsiteX12" fmla="*/ 868679 w 4572000"/>
              <a:gd name="connsiteY12" fmla="*/ 4847677 h 5143500"/>
              <a:gd name="connsiteX13" fmla="*/ 559058 w 4572000"/>
              <a:gd name="connsiteY13" fmla="*/ 4837499 h 5143500"/>
              <a:gd name="connsiteX14" fmla="*/ 578337 w 4572000"/>
              <a:gd name="connsiteY14" fmla="*/ 4840021 h 5143500"/>
              <a:gd name="connsiteX15" fmla="*/ 585644 w 4572000"/>
              <a:gd name="connsiteY15" fmla="*/ 4847817 h 5143500"/>
              <a:gd name="connsiteX16" fmla="*/ 585644 w 4572000"/>
              <a:gd name="connsiteY16" fmla="*/ 4907937 h 5143500"/>
              <a:gd name="connsiteX17" fmla="*/ 578337 w 4572000"/>
              <a:gd name="connsiteY17" fmla="*/ 4915741 h 5143500"/>
              <a:gd name="connsiteX18" fmla="*/ 558606 w 4572000"/>
              <a:gd name="connsiteY18" fmla="*/ 4918322 h 5143500"/>
              <a:gd name="connsiteX19" fmla="*/ 534560 w 4572000"/>
              <a:gd name="connsiteY19" fmla="*/ 4909442 h 5143500"/>
              <a:gd name="connsiteX20" fmla="*/ 523520 w 4572000"/>
              <a:gd name="connsiteY20" fmla="*/ 4877990 h 5143500"/>
              <a:gd name="connsiteX21" fmla="*/ 534560 w 4572000"/>
              <a:gd name="connsiteY21" fmla="*/ 4846542 h 5143500"/>
              <a:gd name="connsiteX22" fmla="*/ 1101681 w 4572000"/>
              <a:gd name="connsiteY22" fmla="*/ 4805359 h 5143500"/>
              <a:gd name="connsiteX23" fmla="*/ 1095865 w 4572000"/>
              <a:gd name="connsiteY23" fmla="*/ 4811167 h 5143500"/>
              <a:gd name="connsiteX24" fmla="*/ 1095865 w 4572000"/>
              <a:gd name="connsiteY24" fmla="*/ 4944812 h 5143500"/>
              <a:gd name="connsiteX25" fmla="*/ 1101681 w 4572000"/>
              <a:gd name="connsiteY25" fmla="*/ 4950628 h 5143500"/>
              <a:gd name="connsiteX26" fmla="*/ 1127824 w 4572000"/>
              <a:gd name="connsiteY26" fmla="*/ 4950628 h 5143500"/>
              <a:gd name="connsiteX27" fmla="*/ 1128318 w 4572000"/>
              <a:gd name="connsiteY27" fmla="*/ 4950134 h 5143500"/>
              <a:gd name="connsiteX28" fmla="*/ 1130432 w 4572000"/>
              <a:gd name="connsiteY28" fmla="*/ 4950134 h 5143500"/>
              <a:gd name="connsiteX29" fmla="*/ 1136286 w 4572000"/>
              <a:gd name="connsiteY29" fmla="*/ 4944348 h 5143500"/>
              <a:gd name="connsiteX30" fmla="*/ 1136286 w 4572000"/>
              <a:gd name="connsiteY30" fmla="*/ 4811405 h 5143500"/>
              <a:gd name="connsiteX31" fmla="*/ 1130432 w 4572000"/>
              <a:gd name="connsiteY31" fmla="*/ 4805627 h 5143500"/>
              <a:gd name="connsiteX32" fmla="*/ 1128093 w 4572000"/>
              <a:gd name="connsiteY32" fmla="*/ 4805627 h 5143500"/>
              <a:gd name="connsiteX33" fmla="*/ 1127824 w 4572000"/>
              <a:gd name="connsiteY33" fmla="*/ 4805359 h 5143500"/>
              <a:gd name="connsiteX34" fmla="*/ 891921 w 4572000"/>
              <a:gd name="connsiteY34" fmla="*/ 4802455 h 5143500"/>
              <a:gd name="connsiteX35" fmla="*/ 819860 w 4572000"/>
              <a:gd name="connsiteY35" fmla="*/ 4877990 h 5143500"/>
              <a:gd name="connsiteX36" fmla="*/ 893950 w 4572000"/>
              <a:gd name="connsiteY36" fmla="*/ 4953533 h 5143500"/>
              <a:gd name="connsiteX37" fmla="*/ 923594 w 4572000"/>
              <a:gd name="connsiteY37" fmla="*/ 4947899 h 5143500"/>
              <a:gd name="connsiteX38" fmla="*/ 924072 w 4572000"/>
              <a:gd name="connsiteY38" fmla="*/ 4947569 h 5143500"/>
              <a:gd name="connsiteX39" fmla="*/ 924870 w 4572000"/>
              <a:gd name="connsiteY39" fmla="*/ 4947419 h 5143500"/>
              <a:gd name="connsiteX40" fmla="*/ 967554 w 4572000"/>
              <a:gd name="connsiteY40" fmla="*/ 4877877 h 5143500"/>
              <a:gd name="connsiteX41" fmla="*/ 924009 w 4572000"/>
              <a:gd name="connsiteY41" fmla="*/ 4808342 h 5143500"/>
              <a:gd name="connsiteX42" fmla="*/ 922788 w 4572000"/>
              <a:gd name="connsiteY42" fmla="*/ 4808122 h 5143500"/>
              <a:gd name="connsiteX43" fmla="*/ 922738 w 4572000"/>
              <a:gd name="connsiteY43" fmla="*/ 4808088 h 5143500"/>
              <a:gd name="connsiteX44" fmla="*/ 891921 w 4572000"/>
              <a:gd name="connsiteY44" fmla="*/ 4802455 h 5143500"/>
              <a:gd name="connsiteX45" fmla="*/ 725444 w 4572000"/>
              <a:gd name="connsiteY45" fmla="*/ 4802455 h 5143500"/>
              <a:gd name="connsiteX46" fmla="*/ 667046 w 4572000"/>
              <a:gd name="connsiteY46" fmla="*/ 4812907 h 5143500"/>
              <a:gd name="connsiteX47" fmla="*/ 666934 w 4572000"/>
              <a:gd name="connsiteY47" fmla="*/ 4813086 h 5143500"/>
              <a:gd name="connsiteX48" fmla="*/ 666651 w 4572000"/>
              <a:gd name="connsiteY48" fmla="*/ 4813136 h 5143500"/>
              <a:gd name="connsiteX49" fmla="*/ 659335 w 4572000"/>
              <a:gd name="connsiteY49" fmla="*/ 4824699 h 5143500"/>
              <a:gd name="connsiteX50" fmla="*/ 659335 w 4572000"/>
              <a:gd name="connsiteY50" fmla="*/ 4944348 h 5143500"/>
              <a:gd name="connsiteX51" fmla="*/ 659778 w 4572000"/>
              <a:gd name="connsiteY51" fmla="*/ 4944785 h 5143500"/>
              <a:gd name="connsiteX52" fmla="*/ 659778 w 4572000"/>
              <a:gd name="connsiteY52" fmla="*/ 4944812 h 5143500"/>
              <a:gd name="connsiteX53" fmla="*/ 665594 w 4572000"/>
              <a:gd name="connsiteY53" fmla="*/ 4950628 h 5143500"/>
              <a:gd name="connsiteX54" fmla="*/ 691737 w 4572000"/>
              <a:gd name="connsiteY54" fmla="*/ 4950628 h 5143500"/>
              <a:gd name="connsiteX55" fmla="*/ 697553 w 4572000"/>
              <a:gd name="connsiteY55" fmla="*/ 4944812 h 5143500"/>
              <a:gd name="connsiteX56" fmla="*/ 697553 w 4572000"/>
              <a:gd name="connsiteY56" fmla="*/ 4847194 h 5143500"/>
              <a:gd name="connsiteX57" fmla="*/ 704449 w 4572000"/>
              <a:gd name="connsiteY57" fmla="*/ 4839717 h 5143500"/>
              <a:gd name="connsiteX58" fmla="*/ 726010 w 4572000"/>
              <a:gd name="connsiteY58" fmla="*/ 4837419 h 5143500"/>
              <a:gd name="connsiteX59" fmla="*/ 746014 w 4572000"/>
              <a:gd name="connsiteY59" fmla="*/ 4843168 h 5143500"/>
              <a:gd name="connsiteX60" fmla="*/ 754203 w 4572000"/>
              <a:gd name="connsiteY60" fmla="*/ 4862009 h 5143500"/>
              <a:gd name="connsiteX61" fmla="*/ 754203 w 4572000"/>
              <a:gd name="connsiteY61" fmla="*/ 4944812 h 5143500"/>
              <a:gd name="connsiteX62" fmla="*/ 760019 w 4572000"/>
              <a:gd name="connsiteY62" fmla="*/ 4950628 h 5143500"/>
              <a:gd name="connsiteX63" fmla="*/ 786161 w 4572000"/>
              <a:gd name="connsiteY63" fmla="*/ 4950628 h 5143500"/>
              <a:gd name="connsiteX64" fmla="*/ 791977 w 4572000"/>
              <a:gd name="connsiteY64" fmla="*/ 4944812 h 5143500"/>
              <a:gd name="connsiteX65" fmla="*/ 791977 w 4572000"/>
              <a:gd name="connsiteY65" fmla="*/ 4944762 h 5143500"/>
              <a:gd name="connsiteX66" fmla="*/ 792396 w 4572000"/>
              <a:gd name="connsiteY66" fmla="*/ 4944348 h 5143500"/>
              <a:gd name="connsiteX67" fmla="*/ 792396 w 4572000"/>
              <a:gd name="connsiteY67" fmla="*/ 4857065 h 5143500"/>
              <a:gd name="connsiteX68" fmla="*/ 775798 w 4572000"/>
              <a:gd name="connsiteY68" fmla="*/ 4816682 h 5143500"/>
              <a:gd name="connsiteX69" fmla="*/ 775550 w 4572000"/>
              <a:gd name="connsiteY69" fmla="*/ 4816558 h 5143500"/>
              <a:gd name="connsiteX70" fmla="*/ 775487 w 4572000"/>
              <a:gd name="connsiteY70" fmla="*/ 4816471 h 5143500"/>
              <a:gd name="connsiteX71" fmla="*/ 725444 w 4572000"/>
              <a:gd name="connsiteY71" fmla="*/ 4802455 h 5143500"/>
              <a:gd name="connsiteX72" fmla="*/ 559835 w 4572000"/>
              <a:gd name="connsiteY72" fmla="*/ 4802455 h 5143500"/>
              <a:gd name="connsiteX73" fmla="*/ 529663 w 4572000"/>
              <a:gd name="connsiteY73" fmla="*/ 4807762 h 5143500"/>
              <a:gd name="connsiteX74" fmla="*/ 529596 w 4572000"/>
              <a:gd name="connsiteY74" fmla="*/ 4807805 h 5143500"/>
              <a:gd name="connsiteX75" fmla="*/ 528373 w 4572000"/>
              <a:gd name="connsiteY75" fmla="*/ 4808018 h 5143500"/>
              <a:gd name="connsiteX76" fmla="*/ 483587 w 4572000"/>
              <a:gd name="connsiteY76" fmla="*/ 4877877 h 5143500"/>
              <a:gd name="connsiteX77" fmla="*/ 526397 w 4572000"/>
              <a:gd name="connsiteY77" fmla="*/ 4947825 h 5143500"/>
              <a:gd name="connsiteX78" fmla="*/ 527143 w 4572000"/>
              <a:gd name="connsiteY78" fmla="*/ 4947947 h 5143500"/>
              <a:gd name="connsiteX79" fmla="*/ 527701 w 4572000"/>
              <a:gd name="connsiteY79" fmla="*/ 4948307 h 5143500"/>
              <a:gd name="connsiteX80" fmla="*/ 559257 w 4572000"/>
              <a:gd name="connsiteY80" fmla="*/ 4953533 h 5143500"/>
              <a:gd name="connsiteX81" fmla="*/ 617069 w 4572000"/>
              <a:gd name="connsiteY81" fmla="*/ 4941908 h 5143500"/>
              <a:gd name="connsiteX82" fmla="*/ 624338 w 4572000"/>
              <a:gd name="connsiteY82" fmla="*/ 4930284 h 5143500"/>
              <a:gd name="connsiteX83" fmla="*/ 624338 w 4572000"/>
              <a:gd name="connsiteY83" fmla="*/ 4824821 h 5143500"/>
              <a:gd name="connsiteX84" fmla="*/ 617069 w 4572000"/>
              <a:gd name="connsiteY84" fmla="*/ 4813204 h 5143500"/>
              <a:gd name="connsiteX85" fmla="*/ 559835 w 4572000"/>
              <a:gd name="connsiteY85" fmla="*/ 4802455 h 5143500"/>
              <a:gd name="connsiteX86" fmla="*/ 398012 w 4572000"/>
              <a:gd name="connsiteY86" fmla="*/ 4801292 h 5143500"/>
              <a:gd name="connsiteX87" fmla="*/ 396528 w 4572000"/>
              <a:gd name="connsiteY87" fmla="*/ 4801750 h 5143500"/>
              <a:gd name="connsiteX88" fmla="*/ 395863 w 4572000"/>
              <a:gd name="connsiteY88" fmla="*/ 4801582 h 5143500"/>
              <a:gd name="connsiteX89" fmla="*/ 331528 w 4572000"/>
              <a:gd name="connsiteY89" fmla="*/ 4853603 h 5143500"/>
              <a:gd name="connsiteX90" fmla="*/ 425688 w 4572000"/>
              <a:gd name="connsiteY90" fmla="*/ 4933656 h 5143500"/>
              <a:gd name="connsiteX91" fmla="*/ 423937 w 4572000"/>
              <a:gd name="connsiteY91" fmla="*/ 4944348 h 5143500"/>
              <a:gd name="connsiteX92" fmla="*/ 423646 w 4572000"/>
              <a:gd name="connsiteY92" fmla="*/ 4946089 h 5143500"/>
              <a:gd name="connsiteX93" fmla="*/ 428030 w 4572000"/>
              <a:gd name="connsiteY93" fmla="*/ 4950134 h 5143500"/>
              <a:gd name="connsiteX94" fmla="*/ 429441 w 4572000"/>
              <a:gd name="connsiteY94" fmla="*/ 4950134 h 5143500"/>
              <a:gd name="connsiteX95" fmla="*/ 429970 w 4572000"/>
              <a:gd name="connsiteY95" fmla="*/ 4950628 h 5143500"/>
              <a:gd name="connsiteX96" fmla="*/ 456122 w 4572000"/>
              <a:gd name="connsiteY96" fmla="*/ 4950628 h 5143500"/>
              <a:gd name="connsiteX97" fmla="*/ 463669 w 4572000"/>
              <a:gd name="connsiteY97" fmla="*/ 4944812 h 5143500"/>
              <a:gd name="connsiteX98" fmla="*/ 465995 w 4572000"/>
              <a:gd name="connsiteY98" fmla="*/ 4928255 h 5143500"/>
              <a:gd name="connsiteX99" fmla="*/ 372446 w 4572000"/>
              <a:gd name="connsiteY99" fmla="*/ 4850972 h 5143500"/>
              <a:gd name="connsiteX100" fmla="*/ 378875 w 4572000"/>
              <a:gd name="connsiteY100" fmla="*/ 4840371 h 5143500"/>
              <a:gd name="connsiteX101" fmla="*/ 395405 w 4572000"/>
              <a:gd name="connsiteY101" fmla="*/ 4836760 h 5143500"/>
              <a:gd name="connsiteX102" fmla="*/ 438849 w 4572000"/>
              <a:gd name="connsiteY102" fmla="*/ 4849557 h 5143500"/>
              <a:gd name="connsiteX103" fmla="*/ 443233 w 4572000"/>
              <a:gd name="connsiteY103" fmla="*/ 4850714 h 5143500"/>
              <a:gd name="connsiteX104" fmla="*/ 443816 w 4572000"/>
              <a:gd name="connsiteY104" fmla="*/ 4850348 h 5143500"/>
              <a:gd name="connsiteX105" fmla="*/ 445075 w 4572000"/>
              <a:gd name="connsiteY105" fmla="*/ 4850684 h 5143500"/>
              <a:gd name="connsiteX106" fmla="*/ 451468 w 4572000"/>
              <a:gd name="connsiteY106" fmla="*/ 4846616 h 5143500"/>
              <a:gd name="connsiteX107" fmla="*/ 460477 w 4572000"/>
              <a:gd name="connsiteY107" fmla="*/ 4827435 h 5143500"/>
              <a:gd name="connsiteX108" fmla="*/ 461640 w 4572000"/>
              <a:gd name="connsiteY108" fmla="*/ 4822502 h 5143500"/>
              <a:gd name="connsiteX109" fmla="*/ 458151 w 4572000"/>
              <a:gd name="connsiteY109" fmla="*/ 4816686 h 5143500"/>
              <a:gd name="connsiteX110" fmla="*/ 398012 w 4572000"/>
              <a:gd name="connsiteY110" fmla="*/ 4801292 h 5143500"/>
              <a:gd name="connsiteX111" fmla="*/ 1053744 w 4572000"/>
              <a:gd name="connsiteY111" fmla="*/ 4747249 h 5143500"/>
              <a:gd name="connsiteX112" fmla="*/ 994182 w 4572000"/>
              <a:gd name="connsiteY112" fmla="*/ 4808264 h 5143500"/>
              <a:gd name="connsiteX113" fmla="*/ 994182 w 4572000"/>
              <a:gd name="connsiteY113" fmla="*/ 4944812 h 5143500"/>
              <a:gd name="connsiteX114" fmla="*/ 999998 w 4572000"/>
              <a:gd name="connsiteY114" fmla="*/ 4950628 h 5143500"/>
              <a:gd name="connsiteX115" fmla="*/ 1025852 w 4572000"/>
              <a:gd name="connsiteY115" fmla="*/ 4950628 h 5143500"/>
              <a:gd name="connsiteX116" fmla="*/ 1026345 w 4572000"/>
              <a:gd name="connsiteY116" fmla="*/ 4950134 h 5143500"/>
              <a:gd name="connsiteX117" fmla="*/ 1027795 w 4572000"/>
              <a:gd name="connsiteY117" fmla="*/ 4950134 h 5143500"/>
              <a:gd name="connsiteX118" fmla="*/ 1033640 w 4572000"/>
              <a:gd name="connsiteY118" fmla="*/ 4944348 h 5143500"/>
              <a:gd name="connsiteX119" fmla="*/ 1033640 w 4572000"/>
              <a:gd name="connsiteY119" fmla="*/ 4837419 h 5143500"/>
              <a:gd name="connsiteX120" fmla="*/ 1070781 w 4572000"/>
              <a:gd name="connsiteY120" fmla="*/ 4837419 h 5143500"/>
              <a:gd name="connsiteX121" fmla="*/ 1076626 w 4572000"/>
              <a:gd name="connsiteY121" fmla="*/ 4831634 h 5143500"/>
              <a:gd name="connsiteX122" fmla="*/ 1076626 w 4572000"/>
              <a:gd name="connsiteY122" fmla="*/ 4811692 h 5143500"/>
              <a:gd name="connsiteX123" fmla="*/ 1070781 w 4572000"/>
              <a:gd name="connsiteY123" fmla="*/ 4805627 h 5143500"/>
              <a:gd name="connsiteX124" fmla="*/ 1068815 w 4572000"/>
              <a:gd name="connsiteY124" fmla="*/ 4805627 h 5143500"/>
              <a:gd name="connsiteX125" fmla="*/ 1068560 w 4572000"/>
              <a:gd name="connsiteY125" fmla="*/ 4805359 h 5143500"/>
              <a:gd name="connsiteX126" fmla="*/ 1033640 w 4572000"/>
              <a:gd name="connsiteY126" fmla="*/ 4805359 h 5143500"/>
              <a:gd name="connsiteX127" fmla="*/ 1033640 w 4572000"/>
              <a:gd name="connsiteY127" fmla="*/ 4802443 h 5143500"/>
              <a:gd name="connsiteX128" fmla="*/ 1056749 w 4572000"/>
              <a:gd name="connsiteY128" fmla="*/ 4778457 h 5143500"/>
              <a:gd name="connsiteX129" fmla="*/ 1071072 w 4572000"/>
              <a:gd name="connsiteY129" fmla="*/ 4779901 h 5143500"/>
              <a:gd name="connsiteX130" fmla="*/ 1076626 w 4572000"/>
              <a:gd name="connsiteY130" fmla="*/ 4774411 h 5143500"/>
              <a:gd name="connsiteX131" fmla="*/ 1079557 w 4572000"/>
              <a:gd name="connsiteY131" fmla="*/ 4759385 h 5143500"/>
              <a:gd name="connsiteX132" fmla="*/ 1080138 w 4572000"/>
              <a:gd name="connsiteY132" fmla="*/ 4755627 h 5143500"/>
              <a:gd name="connsiteX133" fmla="*/ 1074293 w 4572000"/>
              <a:gd name="connsiteY133" fmla="*/ 4749848 h 5143500"/>
              <a:gd name="connsiteX134" fmla="*/ 1072405 w 4572000"/>
              <a:gd name="connsiteY134" fmla="*/ 4749641 h 5143500"/>
              <a:gd name="connsiteX135" fmla="*/ 1072049 w 4572000"/>
              <a:gd name="connsiteY135" fmla="*/ 4749285 h 5143500"/>
              <a:gd name="connsiteX136" fmla="*/ 1053744 w 4572000"/>
              <a:gd name="connsiteY136" fmla="*/ 4747249 h 5143500"/>
              <a:gd name="connsiteX137" fmla="*/ 1115152 w 4572000"/>
              <a:gd name="connsiteY137" fmla="*/ 4747131 h 5143500"/>
              <a:gd name="connsiteX138" fmla="*/ 1095105 w 4572000"/>
              <a:gd name="connsiteY138" fmla="*/ 4767478 h 5143500"/>
              <a:gd name="connsiteX139" fmla="*/ 1116018 w 4572000"/>
              <a:gd name="connsiteY139" fmla="*/ 4787818 h 5143500"/>
              <a:gd name="connsiteX140" fmla="*/ 1136066 w 4572000"/>
              <a:gd name="connsiteY140" fmla="*/ 4767481 h 5143500"/>
              <a:gd name="connsiteX141" fmla="*/ 1115152 w 4572000"/>
              <a:gd name="connsiteY141" fmla="*/ 4747131 h 5143500"/>
              <a:gd name="connsiteX142" fmla="*/ 0 w 4572000"/>
              <a:gd name="connsiteY142" fmla="*/ 0 h 5143500"/>
              <a:gd name="connsiteX143" fmla="*/ 4572000 w 4572000"/>
              <a:gd name="connsiteY143" fmla="*/ 0 h 5143500"/>
              <a:gd name="connsiteX144" fmla="*/ 4572000 w 4572000"/>
              <a:gd name="connsiteY144" fmla="*/ 5143500 h 5143500"/>
              <a:gd name="connsiteX145" fmla="*/ 0 w 4572000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5143500">
                <a:moveTo>
                  <a:pt x="351364" y="4913481"/>
                </a:moveTo>
                <a:cubicBezTo>
                  <a:pt x="339457" y="4913486"/>
                  <a:pt x="331613" y="4921037"/>
                  <a:pt x="331614" y="4933530"/>
                </a:cubicBezTo>
                <a:cubicBezTo>
                  <a:pt x="331609" y="4945734"/>
                  <a:pt x="339457" y="4953580"/>
                  <a:pt x="352238" y="4953582"/>
                </a:cubicBezTo>
                <a:cubicBezTo>
                  <a:pt x="364154" y="4953577"/>
                  <a:pt x="371991" y="4945737"/>
                  <a:pt x="371988" y="4933533"/>
                </a:cubicBezTo>
                <a:cubicBezTo>
                  <a:pt x="371996" y="4921039"/>
                  <a:pt x="364154" y="4913482"/>
                  <a:pt x="351364" y="4913481"/>
                </a:cubicBezTo>
                <a:close/>
                <a:moveTo>
                  <a:pt x="892594" y="4837587"/>
                </a:moveTo>
                <a:lnTo>
                  <a:pt x="917847" y="4847631"/>
                </a:lnTo>
                <a:cubicBezTo>
                  <a:pt x="924092" y="4854457"/>
                  <a:pt x="927649" y="4864625"/>
                  <a:pt x="927649" y="4877990"/>
                </a:cubicBezTo>
                <a:cubicBezTo>
                  <a:pt x="927649" y="4891355"/>
                  <a:pt x="924092" y="4901524"/>
                  <a:pt x="918101" y="4908353"/>
                </a:cubicBezTo>
                <a:lnTo>
                  <a:pt x="894867" y="4918277"/>
                </a:lnTo>
                <a:lnTo>
                  <a:pt x="868934" y="4908080"/>
                </a:lnTo>
                <a:cubicBezTo>
                  <a:pt x="862646" y="4901288"/>
                  <a:pt x="859063" y="4891172"/>
                  <a:pt x="859063" y="4877877"/>
                </a:cubicBezTo>
                <a:cubicBezTo>
                  <a:pt x="859063" y="4864582"/>
                  <a:pt x="862646" y="4854468"/>
                  <a:pt x="868679" y="4847677"/>
                </a:cubicBezTo>
                <a:close/>
                <a:moveTo>
                  <a:pt x="559058" y="4837499"/>
                </a:moveTo>
                <a:lnTo>
                  <a:pt x="578337" y="4840021"/>
                </a:lnTo>
                <a:cubicBezTo>
                  <a:pt x="583310" y="4841465"/>
                  <a:pt x="585644" y="4843483"/>
                  <a:pt x="585644" y="4847817"/>
                </a:cubicBezTo>
                <a:lnTo>
                  <a:pt x="585644" y="4907937"/>
                </a:lnTo>
                <a:cubicBezTo>
                  <a:pt x="585644" y="4912270"/>
                  <a:pt x="583310" y="4914296"/>
                  <a:pt x="578337" y="4915741"/>
                </a:cubicBezTo>
                <a:lnTo>
                  <a:pt x="558606" y="4918322"/>
                </a:lnTo>
                <a:lnTo>
                  <a:pt x="534560" y="4909442"/>
                </a:lnTo>
                <a:cubicBezTo>
                  <a:pt x="527878" y="4902976"/>
                  <a:pt x="523520" y="4892806"/>
                  <a:pt x="523520" y="4877990"/>
                </a:cubicBezTo>
                <a:cubicBezTo>
                  <a:pt x="523520" y="4863173"/>
                  <a:pt x="527878" y="4853005"/>
                  <a:pt x="534560" y="4846542"/>
                </a:cubicBezTo>
                <a:close/>
                <a:moveTo>
                  <a:pt x="1101681" y="4805359"/>
                </a:moveTo>
                <a:cubicBezTo>
                  <a:pt x="1098193" y="4805359"/>
                  <a:pt x="1095865" y="4807677"/>
                  <a:pt x="1095865" y="4811167"/>
                </a:cubicBezTo>
                <a:lnTo>
                  <a:pt x="1095865" y="4944812"/>
                </a:lnTo>
                <a:cubicBezTo>
                  <a:pt x="1095865" y="4948301"/>
                  <a:pt x="1098193" y="4950628"/>
                  <a:pt x="1101681" y="4950628"/>
                </a:cubicBezTo>
                <a:lnTo>
                  <a:pt x="1127824" y="4950628"/>
                </a:lnTo>
                <a:lnTo>
                  <a:pt x="1128318" y="4950134"/>
                </a:lnTo>
                <a:lnTo>
                  <a:pt x="1130432" y="4950134"/>
                </a:lnTo>
                <a:cubicBezTo>
                  <a:pt x="1133944" y="4950134"/>
                  <a:pt x="1136286" y="4947819"/>
                  <a:pt x="1136286" y="4944348"/>
                </a:cubicBezTo>
                <a:lnTo>
                  <a:pt x="1136286" y="4811405"/>
                </a:lnTo>
                <a:cubicBezTo>
                  <a:pt x="1136286" y="4807934"/>
                  <a:pt x="1133944" y="4805627"/>
                  <a:pt x="1130432" y="4805627"/>
                </a:cubicBezTo>
                <a:lnTo>
                  <a:pt x="1128093" y="4805627"/>
                </a:lnTo>
                <a:lnTo>
                  <a:pt x="1127824" y="4805359"/>
                </a:lnTo>
                <a:close/>
                <a:moveTo>
                  <a:pt x="891921" y="4802455"/>
                </a:moveTo>
                <a:cubicBezTo>
                  <a:pt x="848338" y="4802455"/>
                  <a:pt x="819860" y="4834118"/>
                  <a:pt x="819860" y="4877990"/>
                </a:cubicBezTo>
                <a:cubicBezTo>
                  <a:pt x="819860" y="4921862"/>
                  <a:pt x="848338" y="4953533"/>
                  <a:pt x="893950" y="4953533"/>
                </a:cubicBezTo>
                <a:cubicBezTo>
                  <a:pt x="904845" y="4953533"/>
                  <a:pt x="914796" y="4951553"/>
                  <a:pt x="923594" y="4947899"/>
                </a:cubicBezTo>
                <a:lnTo>
                  <a:pt x="924072" y="4947569"/>
                </a:lnTo>
                <a:lnTo>
                  <a:pt x="924870" y="4947419"/>
                </a:lnTo>
                <a:cubicBezTo>
                  <a:pt x="951435" y="4936512"/>
                  <a:pt x="967554" y="4910608"/>
                  <a:pt x="967554" y="4877877"/>
                </a:cubicBezTo>
                <a:cubicBezTo>
                  <a:pt x="967554" y="4845146"/>
                  <a:pt x="951435" y="4819246"/>
                  <a:pt x="924009" y="4808342"/>
                </a:cubicBezTo>
                <a:lnTo>
                  <a:pt x="922788" y="4808122"/>
                </a:lnTo>
                <a:lnTo>
                  <a:pt x="922738" y="4808088"/>
                </a:lnTo>
                <a:cubicBezTo>
                  <a:pt x="913655" y="4804434"/>
                  <a:pt x="903323" y="4802455"/>
                  <a:pt x="891921" y="4802455"/>
                </a:cubicBezTo>
                <a:close/>
                <a:moveTo>
                  <a:pt x="725444" y="4802455"/>
                </a:moveTo>
                <a:cubicBezTo>
                  <a:pt x="708302" y="4802455"/>
                  <a:pt x="688256" y="4805359"/>
                  <a:pt x="667046" y="4812907"/>
                </a:cubicBezTo>
                <a:lnTo>
                  <a:pt x="666934" y="4813086"/>
                </a:lnTo>
                <a:lnTo>
                  <a:pt x="666651" y="4813136"/>
                </a:lnTo>
                <a:cubicBezTo>
                  <a:pt x="662557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8" y="4944785"/>
                </a:lnTo>
                <a:lnTo>
                  <a:pt x="659778" y="4944812"/>
                </a:lnTo>
                <a:cubicBezTo>
                  <a:pt x="659778" y="4948301"/>
                  <a:pt x="662104" y="4950628"/>
                  <a:pt x="665594" y="4950628"/>
                </a:cubicBezTo>
                <a:lnTo>
                  <a:pt x="691737" y="4950628"/>
                </a:lnTo>
                <a:cubicBezTo>
                  <a:pt x="695226" y="4950628"/>
                  <a:pt x="697553" y="4948301"/>
                  <a:pt x="697553" y="4944812"/>
                </a:cubicBezTo>
                <a:lnTo>
                  <a:pt x="697553" y="4847194"/>
                </a:lnTo>
                <a:lnTo>
                  <a:pt x="704449" y="4839717"/>
                </a:lnTo>
                <a:lnTo>
                  <a:pt x="726010" y="4837419"/>
                </a:lnTo>
                <a:lnTo>
                  <a:pt x="746014" y="4843168"/>
                </a:lnTo>
                <a:lnTo>
                  <a:pt x="754203" y="4862009"/>
                </a:lnTo>
                <a:lnTo>
                  <a:pt x="754203" y="4944812"/>
                </a:lnTo>
                <a:cubicBezTo>
                  <a:pt x="754203" y="4948301"/>
                  <a:pt x="756529" y="4950628"/>
                  <a:pt x="760019" y="4950628"/>
                </a:cubicBezTo>
                <a:lnTo>
                  <a:pt x="786161" y="4950628"/>
                </a:lnTo>
                <a:cubicBezTo>
                  <a:pt x="789651" y="4950628"/>
                  <a:pt x="791977" y="4948301"/>
                  <a:pt x="791977" y="4944812"/>
                </a:cubicBezTo>
                <a:lnTo>
                  <a:pt x="791977" y="4944762"/>
                </a:lnTo>
                <a:lnTo>
                  <a:pt x="792396" y="4944348"/>
                </a:lnTo>
                <a:lnTo>
                  <a:pt x="792396" y="4857065"/>
                </a:lnTo>
                <a:cubicBezTo>
                  <a:pt x="792396" y="4839438"/>
                  <a:pt x="786911" y="4825856"/>
                  <a:pt x="775798" y="4816682"/>
                </a:cubicBezTo>
                <a:lnTo>
                  <a:pt x="775550" y="4816558"/>
                </a:lnTo>
                <a:lnTo>
                  <a:pt x="775487" y="4816471"/>
                </a:lnTo>
                <a:cubicBezTo>
                  <a:pt x="764446" y="4807248"/>
                  <a:pt x="747813" y="4802455"/>
                  <a:pt x="725444" y="4802455"/>
                </a:cubicBezTo>
                <a:close/>
                <a:moveTo>
                  <a:pt x="559835" y="4802455"/>
                </a:moveTo>
                <a:cubicBezTo>
                  <a:pt x="548869" y="4802455"/>
                  <a:pt x="538720" y="4804289"/>
                  <a:pt x="529663" y="4807762"/>
                </a:cubicBezTo>
                <a:lnTo>
                  <a:pt x="529596" y="4807805"/>
                </a:lnTo>
                <a:lnTo>
                  <a:pt x="528373" y="4808018"/>
                </a:lnTo>
                <a:cubicBezTo>
                  <a:pt x="501027" y="4818381"/>
                  <a:pt x="483587" y="4843416"/>
                  <a:pt x="483587" y="4877877"/>
                </a:cubicBezTo>
                <a:cubicBezTo>
                  <a:pt x="483587" y="4912775"/>
                  <a:pt x="498720" y="4937596"/>
                  <a:pt x="526397" y="4947825"/>
                </a:cubicBezTo>
                <a:lnTo>
                  <a:pt x="527143" y="4947947"/>
                </a:lnTo>
                <a:lnTo>
                  <a:pt x="527701" y="4948307"/>
                </a:lnTo>
                <a:cubicBezTo>
                  <a:pt x="536867" y="4951735"/>
                  <a:pt x="547417" y="4953533"/>
                  <a:pt x="559257" y="4953533"/>
                </a:cubicBezTo>
                <a:cubicBezTo>
                  <a:pt x="578429" y="4953533"/>
                  <a:pt x="597023" y="4950331"/>
                  <a:pt x="617069" y="4941908"/>
                </a:cubicBezTo>
                <a:cubicBezTo>
                  <a:pt x="621723" y="4939879"/>
                  <a:pt x="624338" y="4936678"/>
                  <a:pt x="624338" y="4930284"/>
                </a:cubicBezTo>
                <a:lnTo>
                  <a:pt x="624338" y="4824821"/>
                </a:lnTo>
                <a:cubicBezTo>
                  <a:pt x="624338" y="4818138"/>
                  <a:pt x="621723" y="4814946"/>
                  <a:pt x="617069" y="4813204"/>
                </a:cubicBezTo>
                <a:cubicBezTo>
                  <a:pt x="597898" y="4805936"/>
                  <a:pt x="579880" y="4802455"/>
                  <a:pt x="559835" y="4802455"/>
                </a:cubicBezTo>
                <a:close/>
                <a:moveTo>
                  <a:pt x="398012" y="4801292"/>
                </a:moveTo>
                <a:lnTo>
                  <a:pt x="396528" y="4801750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7" y="4940590"/>
                  <a:pt x="423937" y="4944348"/>
                </a:cubicBezTo>
                <a:cubicBezTo>
                  <a:pt x="423646" y="4944931"/>
                  <a:pt x="423646" y="4945505"/>
                  <a:pt x="423646" y="4946089"/>
                </a:cubicBezTo>
                <a:cubicBezTo>
                  <a:pt x="423646" y="4948394"/>
                  <a:pt x="425107" y="4950134"/>
                  <a:pt x="428030" y="4950134"/>
                </a:cubicBezTo>
                <a:lnTo>
                  <a:pt x="429441" y="4950134"/>
                </a:lnTo>
                <a:lnTo>
                  <a:pt x="429970" y="4950628"/>
                </a:lnTo>
                <a:lnTo>
                  <a:pt x="456122" y="4950628"/>
                </a:lnTo>
                <a:cubicBezTo>
                  <a:pt x="460477" y="4950628"/>
                  <a:pt x="462217" y="4949176"/>
                  <a:pt x="463669" y="4944812"/>
                </a:cubicBezTo>
                <a:cubicBezTo>
                  <a:pt x="465419" y="4939879"/>
                  <a:pt x="465995" y="4933196"/>
                  <a:pt x="465995" y="4928255"/>
                </a:cubicBezTo>
                <a:cubicBezTo>
                  <a:pt x="465995" y="4862299"/>
                  <a:pt x="372446" y="4878177"/>
                  <a:pt x="372446" y="4850972"/>
                </a:cubicBezTo>
                <a:cubicBezTo>
                  <a:pt x="372446" y="4846523"/>
                  <a:pt x="374698" y="4842891"/>
                  <a:pt x="378875" y="4840371"/>
                </a:cubicBezTo>
                <a:lnTo>
                  <a:pt x="395405" y="4836760"/>
                </a:lnTo>
                <a:lnTo>
                  <a:pt x="438849" y="4849557"/>
                </a:lnTo>
                <a:cubicBezTo>
                  <a:pt x="440310" y="4850418"/>
                  <a:pt x="441772" y="4850714"/>
                  <a:pt x="443233" y="4850714"/>
                </a:cubicBezTo>
                <a:lnTo>
                  <a:pt x="443816" y="4850348"/>
                </a:lnTo>
                <a:lnTo>
                  <a:pt x="445075" y="4850684"/>
                </a:lnTo>
                <a:cubicBezTo>
                  <a:pt x="447690" y="4850684"/>
                  <a:pt x="450306" y="4849231"/>
                  <a:pt x="451468" y="4846616"/>
                </a:cubicBezTo>
                <a:lnTo>
                  <a:pt x="460477" y="4827435"/>
                </a:lnTo>
                <a:cubicBezTo>
                  <a:pt x="461318" y="4825652"/>
                  <a:pt x="461640" y="4823954"/>
                  <a:pt x="461640" y="4822502"/>
                </a:cubicBezTo>
                <a:cubicBezTo>
                  <a:pt x="461640" y="4820176"/>
                  <a:pt x="460486" y="4817858"/>
                  <a:pt x="458151" y="4816686"/>
                </a:cubicBezTo>
                <a:cubicBezTo>
                  <a:pt x="440142" y="4806226"/>
                  <a:pt x="418636" y="4801292"/>
                  <a:pt x="398012" y="4801292"/>
                </a:cubicBezTo>
                <a:close/>
                <a:moveTo>
                  <a:pt x="1053744" y="4747249"/>
                </a:moveTo>
                <a:cubicBezTo>
                  <a:pt x="1017718" y="4747249"/>
                  <a:pt x="994182" y="4766420"/>
                  <a:pt x="994182" y="4808264"/>
                </a:cubicBezTo>
                <a:lnTo>
                  <a:pt x="994182" y="4944812"/>
                </a:lnTo>
                <a:cubicBezTo>
                  <a:pt x="994182" y="4948301"/>
                  <a:pt x="996508" y="4950628"/>
                  <a:pt x="999998" y="4950628"/>
                </a:cubicBezTo>
                <a:lnTo>
                  <a:pt x="1025852" y="4950628"/>
                </a:lnTo>
                <a:lnTo>
                  <a:pt x="1026345" y="4950134"/>
                </a:lnTo>
                <a:lnTo>
                  <a:pt x="1027795" y="4950134"/>
                </a:lnTo>
                <a:cubicBezTo>
                  <a:pt x="1031307" y="4950134"/>
                  <a:pt x="1033640" y="4947819"/>
                  <a:pt x="1033640" y="4944348"/>
                </a:cubicBezTo>
                <a:lnTo>
                  <a:pt x="1033640" y="4837419"/>
                </a:lnTo>
                <a:lnTo>
                  <a:pt x="1070781" y="4837419"/>
                </a:lnTo>
                <a:cubicBezTo>
                  <a:pt x="1074584" y="4837419"/>
                  <a:pt x="1076626" y="4835105"/>
                  <a:pt x="1076626" y="4831634"/>
                </a:cubicBezTo>
                <a:lnTo>
                  <a:pt x="1076626" y="4811692"/>
                </a:lnTo>
                <a:cubicBezTo>
                  <a:pt x="1076626" y="4807934"/>
                  <a:pt x="1074584" y="4805627"/>
                  <a:pt x="1070781" y="4805627"/>
                </a:cubicBezTo>
                <a:lnTo>
                  <a:pt x="1068815" y="4805627"/>
                </a:lnTo>
                <a:lnTo>
                  <a:pt x="1068560" y="4805359"/>
                </a:lnTo>
                <a:lnTo>
                  <a:pt x="1033640" y="4805359"/>
                </a:lnTo>
                <a:lnTo>
                  <a:pt x="1033640" y="4802443"/>
                </a:lnTo>
                <a:cubicBezTo>
                  <a:pt x="1033640" y="4786548"/>
                  <a:pt x="1040664" y="4778457"/>
                  <a:pt x="1056749" y="4778457"/>
                </a:cubicBezTo>
                <a:cubicBezTo>
                  <a:pt x="1062594" y="4778457"/>
                  <a:pt x="1068893" y="4779901"/>
                  <a:pt x="1071072" y="4779901"/>
                </a:cubicBezTo>
                <a:cubicBezTo>
                  <a:pt x="1074584" y="4779901"/>
                  <a:pt x="1076046" y="4777882"/>
                  <a:pt x="1076626" y="4774411"/>
                </a:cubicBezTo>
                <a:lnTo>
                  <a:pt x="1079557" y="4759385"/>
                </a:lnTo>
                <a:cubicBezTo>
                  <a:pt x="1079814" y="4758050"/>
                  <a:pt x="1080138" y="4756876"/>
                  <a:pt x="1080138" y="4755627"/>
                </a:cubicBezTo>
                <a:cubicBezTo>
                  <a:pt x="1080138" y="4752417"/>
                  <a:pt x="1078387" y="4750711"/>
                  <a:pt x="1074293" y="4749848"/>
                </a:cubicBezTo>
                <a:lnTo>
                  <a:pt x="1072405" y="4749641"/>
                </a:lnTo>
                <a:lnTo>
                  <a:pt x="1072049" y="4749285"/>
                </a:lnTo>
                <a:cubicBezTo>
                  <a:pt x="1066233" y="4747834"/>
                  <a:pt x="1059942" y="4747249"/>
                  <a:pt x="1053744" y="4747249"/>
                </a:cubicBezTo>
                <a:close/>
                <a:moveTo>
                  <a:pt x="1115152" y="4747131"/>
                </a:moveTo>
                <a:cubicBezTo>
                  <a:pt x="1102948" y="4747139"/>
                  <a:pt x="1095102" y="4754688"/>
                  <a:pt x="1095105" y="4767478"/>
                </a:cubicBezTo>
                <a:cubicBezTo>
                  <a:pt x="1095102" y="4779971"/>
                  <a:pt x="1102948" y="4787811"/>
                  <a:pt x="1116018" y="4787818"/>
                </a:cubicBezTo>
                <a:cubicBezTo>
                  <a:pt x="1127933" y="4787817"/>
                  <a:pt x="1136071" y="4779974"/>
                  <a:pt x="1136066" y="4767481"/>
                </a:cubicBezTo>
                <a:cubicBezTo>
                  <a:pt x="1136071" y="4754690"/>
                  <a:pt x="1127933" y="4747137"/>
                  <a:pt x="1115152" y="4747131"/>
                </a:cubicBezTo>
                <a:close/>
                <a:moveTo>
                  <a:pt x="0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fr-FR"/>
          </a:p>
        </p:txBody>
      </p: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16B17374-481A-4CE6-8974-CA84865A0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912231" y="3645065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fr-FR"/>
          </a:p>
        </p:txBody>
      </p:sp>
      <p:sp>
        <p:nvSpPr>
          <p:cNvPr id="12" name="Espace réservé du graphique SmartArt 11">
            <a:extLst>
              <a:ext uri="{FF2B5EF4-FFF2-40B4-BE49-F238E27FC236}">
                <a16:creationId xmlns:a16="http://schemas.microsoft.com/office/drawing/2014/main" id="{0F580B26-21D6-4630-AE3D-FB359C1C8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912231" y="1426436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fr-FR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EB4110FB-0C00-9F41-F9F7-EB50B29B5B56}"/>
              </a:ext>
            </a:extLst>
          </p:cNvPr>
          <p:cNvSpPr>
            <a:spLocks noGrp="1"/>
          </p:cNvSpPr>
          <p:nvPr>
            <p:ph type="dt" sz="half" idx="28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D7F9C44D-7244-4C7F-9BC5-A6A9FC682D7D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4807CD-9AA5-250B-FE18-BEBF7AEF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F9377A-1BA8-7535-B89E-935E7B0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C9788C5-8153-9ED6-4364-D840EC9DF5F8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C66E39-4298-5EBC-A059-10DC553757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F1F229-D3A6-1B2C-E1A2-3AE65085B42C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6288089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20CC99-2862-47B8-AA12-B455F7B7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B2003F5C-CB72-4CF3-92F6-48DF799244F6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340692"/>
            <a:ext cx="8478000" cy="32090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CE4111-FD6C-60E8-ED51-6C73EB95F839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2F99E764-5020-4CFC-B1BF-49D1071C6FD3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19CB1D4E-EF9E-D9A4-7C5C-51E33DAC1C4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DA642AD8-B0E2-D9ED-F188-1C9CEC86A5E3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04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3C3353-532F-470C-976B-DF4E883F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5733340" cy="720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F3196DAB-B773-4CB8-B0BB-E2663F22689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071318"/>
            <a:ext cx="5733015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BF4ECDC-1329-46C8-8342-5FD3297D56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340692"/>
            <a:ext cx="5733015" cy="32090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46800" y="0"/>
            <a:ext cx="27972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FF68404-4078-B17F-4813-BA7646121289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A106B2-2CD7-EE19-12C2-78F07D9B6777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EDA5526D-BA02-46CD-8182-A33781D5939D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1A13D38-194B-6B72-337E-FE468EF85BF3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Instructions">
            <a:extLst>
              <a:ext uri="{FF2B5EF4-FFF2-40B4-BE49-F238E27FC236}">
                <a16:creationId xmlns:a16="http://schemas.microsoft.com/office/drawing/2014/main" id="{ABA3C9AA-4A9A-DB51-37BD-EA1C495B1C5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FDC70AA-3EDA-E09E-37DA-F5EF20406DA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B89D67-050E-49E1-96D2-EC4ACA0C6259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0D7A664-F7B8-D5D5-8A4F-F3A4C38035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9" name="Instructions">
            <a:extLst>
              <a:ext uri="{FF2B5EF4-FFF2-40B4-BE49-F238E27FC236}">
                <a16:creationId xmlns:a16="http://schemas.microsoft.com/office/drawing/2014/main" id="{41AC555D-8DED-B330-BFBC-099608835915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4AFC5D9-0509-B208-F192-884C9DC2CD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11">
              <a:extLst>
                <a:ext uri="{FF2B5EF4-FFF2-40B4-BE49-F238E27FC236}">
                  <a16:creationId xmlns:a16="http://schemas.microsoft.com/office/drawing/2014/main" id="{4700FD40-41D2-41B9-12AC-4CE0867153E1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7" name="Picture 13">
              <a:extLst>
                <a:ext uri="{FF2B5EF4-FFF2-40B4-BE49-F238E27FC236}">
                  <a16:creationId xmlns:a16="http://schemas.microsoft.com/office/drawing/2014/main" id="{2EAB7566-1DEC-79D3-622E-1E98EDD62A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0872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D8BD9-8520-41B8-97B9-B2853F4C4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4028251" cy="720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9" name="Subtitle 1">
            <a:extLst>
              <a:ext uri="{FF2B5EF4-FFF2-40B4-BE49-F238E27FC236}">
                <a16:creationId xmlns:a16="http://schemas.microsoft.com/office/drawing/2014/main" id="{AF3408D4-3F1B-42DA-9498-07BBCDC902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1" y="1071318"/>
            <a:ext cx="4027926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3972CF1A-7155-4C76-B467-0170E3D53FE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40692"/>
            <a:ext cx="4027926" cy="32090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2000" y="0"/>
            <a:ext cx="45720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095A22C1-24A2-A92E-6374-B63F2559919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D39ACA39-4BC7-5AC4-76B9-B56A48A55BBF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1FAA928F-4D6C-4C31-98CD-42E9DE25A8F9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35421E6-F36E-183E-5372-92ED31FF8258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09E6900-66B7-80E4-6664-8673F41622D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64C487A-2A9F-28DF-404A-8EFD127593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29DF91-049D-4FF2-90D8-A2C87B795C9F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D7843C4-A099-85B8-E1F9-B9852AE712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6" name="Instructions">
            <a:extLst>
              <a:ext uri="{FF2B5EF4-FFF2-40B4-BE49-F238E27FC236}">
                <a16:creationId xmlns:a16="http://schemas.microsoft.com/office/drawing/2014/main" id="{A633F9AC-CF38-3591-62FB-8D87A9ED795E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E53CFE5-5EB4-CAFF-4DEF-65738D73A97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0D64B342-3BD4-11AF-1249-91F94251C507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94780BF-50D9-65EB-4A75-7A66361F2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6045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wo columns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80DD-522E-15F3-7C7C-1ED7FE2F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EB4E48BE-B935-323D-EA39-C821EE1437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F7EDA8B-6FF9-744E-91CD-1538C781023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31788" y="1349375"/>
            <a:ext cx="4114800" cy="320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027E88-95FA-9A56-29EC-9196E6F94EA6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96930" y="1348950"/>
            <a:ext cx="4114800" cy="320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740DB84D-8489-0AC0-2629-B21104954DC4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D8D04389-FFAB-E750-9515-20B585BA073B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00166E0-CBDB-4317-A9F9-0B117EFFDA3E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096014C3-F39F-A66A-38F8-AC73717AC38C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3054C12-17C0-F02F-98E5-B038270E9674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1C7E68E-FF0E-A7A3-8149-C3A03C12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4427DB-117C-0F68-78BD-3435E3AD20DF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D86C84E7-B573-5C31-8D93-B1E50E026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9822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07D06-DF5C-474E-986B-E5663890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6" name="Subtitle 1">
            <a:extLst>
              <a:ext uri="{FF2B5EF4-FFF2-40B4-BE49-F238E27FC236}">
                <a16:creationId xmlns:a16="http://schemas.microsoft.com/office/drawing/2014/main" id="{EA9ADB2A-333D-4D22-950C-E486581F2E3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84852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8" name="Text placeholder 0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1200" y="1341758"/>
            <a:ext cx="4028576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3" y="1589370"/>
            <a:ext cx="2058403" cy="28926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1999" y="1341758"/>
            <a:ext cx="4021283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589369"/>
            <a:ext cx="2059200" cy="28926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CC80460-64E4-4D50-7F86-7015B87F37BE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EF75AFF-7EFD-2D68-1E94-E29F906701FF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88F951F5-AC88-4E52-AE3A-D975B4BFF661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EE63DC62-3BA9-7A31-2B74-0EADDDB5E992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Instructions">
            <a:extLst>
              <a:ext uri="{FF2B5EF4-FFF2-40B4-BE49-F238E27FC236}">
                <a16:creationId xmlns:a16="http://schemas.microsoft.com/office/drawing/2014/main" id="{9D0C47F1-5DFF-ED2D-E4E0-B6FE9E044D81}"/>
              </a:ext>
            </a:extLst>
          </p:cNvPr>
          <p:cNvGrpSpPr/>
          <p:nvPr userDrawn="1"/>
        </p:nvGrpSpPr>
        <p:grpSpPr>
          <a:xfrm>
            <a:off x="-2436695" y="45636"/>
            <a:ext cx="2364467" cy="5678478"/>
            <a:chOff x="-2436695" y="45636"/>
            <a:chExt cx="2364467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35B7BAE-7D45-D7DA-E4FA-22E97A41DE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71235" y="1916918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A1B3AF-71B5-08D0-4DC5-8D0B98F61425}"/>
                </a:ext>
              </a:extLst>
            </p:cNvPr>
            <p:cNvSpPr txBox="1"/>
            <p:nvPr userDrawn="1"/>
          </p:nvSpPr>
          <p:spPr>
            <a:xfrm>
              <a:off x="-2436695" y="4563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0EEE703-BE44-D658-D3CC-B45589D650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-2169241" y="250759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881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F4FADB-EEC5-45D2-AA5E-7A0D798F1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3" name="Subtitle 1">
            <a:extLst>
              <a:ext uri="{FF2B5EF4-FFF2-40B4-BE49-F238E27FC236}">
                <a16:creationId xmlns:a16="http://schemas.microsoft.com/office/drawing/2014/main" id="{47966520-9FD5-42B3-AD18-E492CBBE356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4E0BC0F4-D286-4029-9886-E5C53C4FB5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19303"/>
            <a:ext cx="2116800" cy="320772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8D48725B-4307-4BEA-B9C9-15E0592A3B9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289130"/>
            <a:ext cx="883540" cy="2076811"/>
          </a:xfrm>
        </p:spPr>
        <p:txBody>
          <a:bodyPr anchor="t">
            <a:noAutofit/>
          </a:bodyPr>
          <a:lstStyle>
            <a:lvl1pPr algn="r">
              <a:lnSpc>
                <a:spcPct val="110000"/>
              </a:lnSpc>
              <a:defRPr sz="14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0456B57B-663C-438F-BBF6-1AB9B756FE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314154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44" name="Picture Placeholder 1">
            <a:extLst>
              <a:ext uri="{FF2B5EF4-FFF2-40B4-BE49-F238E27FC236}">
                <a16:creationId xmlns:a16="http://schemas.microsoft.com/office/drawing/2014/main" id="{6EC29CFA-5793-4C6C-80E1-231B1EAA43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87E76F68-620B-4D77-BFEE-041D7315FC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2515557"/>
            <a:ext cx="1034787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4" name="Text placeholder 5">
            <a:extLst>
              <a:ext uri="{FF2B5EF4-FFF2-40B4-BE49-F238E27FC236}">
                <a16:creationId xmlns:a16="http://schemas.microsoft.com/office/drawing/2014/main" id="{EB355F06-F117-4960-9CD2-3296D719777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D7722D17-99A8-4564-81CF-20F1F7F8DBD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314154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59EC3F46-5FB4-498B-9543-7330D6DD492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5" name="Text placeholder 7">
            <a:extLst>
              <a:ext uri="{FF2B5EF4-FFF2-40B4-BE49-F238E27FC236}">
                <a16:creationId xmlns:a16="http://schemas.microsoft.com/office/drawing/2014/main" id="{D86CBB7A-9502-4B85-850C-DF2587D4D6E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6" name="Text placeholder 8">
            <a:extLst>
              <a:ext uri="{FF2B5EF4-FFF2-40B4-BE49-F238E27FC236}">
                <a16:creationId xmlns:a16="http://schemas.microsoft.com/office/drawing/2014/main" id="{86544E69-3546-4BEE-9749-1A8EFA7DDE3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B0DC2D27-DE73-4D51-B4A4-D9CC4DC5A4E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B20B9505-236E-4469-A51C-A2C7B71B271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75A5190F-9F87-4BAA-9B38-DA41741440E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FF1BBCD1-8544-421A-85E5-77CA0FA35FE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3" name="Text placeholder 12">
            <a:extLst>
              <a:ext uri="{FF2B5EF4-FFF2-40B4-BE49-F238E27FC236}">
                <a16:creationId xmlns:a16="http://schemas.microsoft.com/office/drawing/2014/main" id="{6F5500B0-3264-4A96-BDF7-6321D671A88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52" name="Picture Placeholder 4">
            <a:extLst>
              <a:ext uri="{FF2B5EF4-FFF2-40B4-BE49-F238E27FC236}">
                <a16:creationId xmlns:a16="http://schemas.microsoft.com/office/drawing/2014/main" id="{C7AF1FA3-8607-484E-960C-0DEC87C8B4B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BF822235-CF36-42FB-998B-784756CA5FE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80EE59DB-9243-4843-902C-CEAFDD74F3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CF01E109-00D8-987B-D358-F3FD933FF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1161507-8AFD-9705-9965-6874EEDD889A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20235B-FA42-4BE7-947B-F821D4289B09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04279F57-BFD4-4C75-8E55-036C8E52F2BE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1CB29E3-354E-DD45-6FF1-140AEE56BA96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Instructions">
            <a:extLst>
              <a:ext uri="{FF2B5EF4-FFF2-40B4-BE49-F238E27FC236}">
                <a16:creationId xmlns:a16="http://schemas.microsoft.com/office/drawing/2014/main" id="{EC46478A-DEB5-ABD3-FD8D-9392878291BB}"/>
              </a:ext>
            </a:extLst>
          </p:cNvPr>
          <p:cNvGrpSpPr/>
          <p:nvPr userDrawn="1"/>
        </p:nvGrpSpPr>
        <p:grpSpPr>
          <a:xfrm>
            <a:off x="9210372" y="1216176"/>
            <a:ext cx="2481013" cy="5678478"/>
            <a:chOff x="9210372" y="1216176"/>
            <a:chExt cx="2481013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36507A5-A617-E8BB-8418-45722C6AC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210372" y="1374041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D41FC3-BA7D-BF96-5991-714A684CD082}"/>
                </a:ext>
              </a:extLst>
            </p:cNvPr>
            <p:cNvSpPr txBox="1"/>
            <p:nvPr userDrawn="1"/>
          </p:nvSpPr>
          <p:spPr>
            <a:xfrm>
              <a:off x="9905193" y="121617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4181C3A-9B11-6A31-2224-853186A95D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0172647" y="367813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285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ogo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3EC17F8-45E7-8365-B942-669A2476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8459A5A-EC75-F801-92F2-3711B387B2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3C6B7E53-3B21-4EFF-933F-6A70406A4E59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B5D121BD-DD84-A511-18CE-8F3ED889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40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35" name="Logo">
            <a:extLst>
              <a:ext uri="{FF2B5EF4-FFF2-40B4-BE49-F238E27FC236}">
                <a16:creationId xmlns:a16="http://schemas.microsoft.com/office/drawing/2014/main" id="{92DE48E4-21B7-43C3-B1C8-D1A1E1D11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CF3C004A-12EF-4882-9435-5C8C5CDDA3DC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854BF86-9CB6-42C3-B52B-E372D3EE21D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A41B13E3-A26E-439F-AA34-2A97E1411892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92FD8C-2B58-418C-8C0C-CF8C1DFC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9" name="Subtitle 1">
            <a:extLst>
              <a:ext uri="{FF2B5EF4-FFF2-40B4-BE49-F238E27FC236}">
                <a16:creationId xmlns:a16="http://schemas.microsoft.com/office/drawing/2014/main" id="{6130F058-DE5E-4AF9-B296-FB3C01712DC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57C45B6-A2BD-926C-3675-04CB3D089F51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31788" y="1341438"/>
            <a:ext cx="2116137" cy="32146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1733B279-DA2E-42A2-AC6A-5AD6F62B3AE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8" y="739124"/>
            <a:ext cx="5546062" cy="214995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4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44A9397C-6D93-4AD9-887C-C623195B45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2749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80EBD21-251E-5549-1783-59F62C92362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262749" y="2211873"/>
            <a:ext cx="1268510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31C368F5-8367-8003-717B-0E1E56CD058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262749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16F950FC-0480-4153-AB54-FC50B62AF84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8351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61010473-B381-8D4E-FABE-59CB2552EA8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88936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AE08EF7E-5C0A-002F-6833-F81205E0B5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88936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2EFE1CAB-5EC5-470D-9350-2DD9C96766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3953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296512FD-5D84-35FD-A358-56A9E0174C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3953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14FE262A-1EEC-F6CC-CB20-D432FB305B1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3953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8" name="Text placeholder 12">
            <a:extLst>
              <a:ext uri="{FF2B5EF4-FFF2-40B4-BE49-F238E27FC236}">
                <a16:creationId xmlns:a16="http://schemas.microsoft.com/office/drawing/2014/main" id="{E28A005F-4277-4DBE-97FB-498AB2E8E7B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39556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1351095D-866D-4C63-63DC-4F5E0E9F58E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541760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CDD22FDE-98BD-E438-F8F4-BDB7914DF278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541760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9967147-47E2-8EB6-559C-D7694F6C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780317E5-0D70-8200-3E84-F6A6D8288DC7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09D2390C-39A6-5A35-FB7A-783129BB5CE5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fld id="{816D4E32-3FFA-4993-9AA8-6F45FBC6D09D}" type="datetime1">
              <a:rPr lang="en-US" smtClean="0"/>
              <a:pPr/>
              <a:t>11/4/2024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77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78E04-C85A-4D77-B8FB-BFFBFEFE7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4" name="Table Placeholder 1">
            <a:extLst>
              <a:ext uri="{FF2B5EF4-FFF2-40B4-BE49-F238E27FC236}">
                <a16:creationId xmlns:a16="http://schemas.microsoft.com/office/drawing/2014/main" id="{828EDE46-3F40-4CF0-8732-22A2312E12B6}"/>
              </a:ext>
            </a:extLst>
          </p:cNvPr>
          <p:cNvSpPr>
            <a:spLocks noGrp="1"/>
          </p:cNvSpPr>
          <p:nvPr>
            <p:ph type="tbl" sz="quarter" idx="23"/>
          </p:nvPr>
        </p:nvSpPr>
        <p:spPr>
          <a:xfrm>
            <a:off x="331038" y="982397"/>
            <a:ext cx="8478000" cy="347717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table</a:t>
            </a:r>
            <a:endParaRPr 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B4BAF85-C7EF-E0BC-E504-BBA29ED55927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5590B02-5AEE-07D5-3809-402035D462A3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ECA9E3F7-6ECF-48F4-B187-4B97EC661520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8CEDEE1-A1D7-06C7-B208-C606F9D8308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29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D7A-10C4-34CE-F72C-6A6BBC59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AB30001-6B64-1145-701E-2C8C893BC8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991CA3D-AA7B-5C60-7E4D-2B019FAB5ED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0FFA179-76BF-4A1C-8181-13020E5A94D6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7BC42FB-27D4-71F0-7550-E0207D2F2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48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2646B4B8-2E2A-E2FD-F738-1F8F4945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32E8EE70-8056-81AA-ED06-5E890EA7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96D62F9F-416D-4108-882B-F7251997DADC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39878004-B610-F414-165E-6BEDF8C3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Logo">
            <a:extLst>
              <a:ext uri="{FF2B5EF4-FFF2-40B4-BE49-F238E27FC236}">
                <a16:creationId xmlns:a16="http://schemas.microsoft.com/office/drawing/2014/main" id="{CCF15C7E-6A99-4286-A9D8-5CFB7F6C2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7" y="4510417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SmartArt graphic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SmartArt graphic</a:t>
            </a:r>
            <a:endParaRPr lang="en-US" noProof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5BB9B62-2DBD-3853-9A0C-54AB0221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3866085F-20EC-C45F-1392-E4F68A2E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4C9A2E7C-43E7-44AF-9268-72E367E640A5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2CEB0583-0E38-5947-39C0-B6116096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1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32C881-4A7C-F2DB-1F92-32C9711A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600" y="1449062"/>
            <a:ext cx="6922834" cy="1243611"/>
          </a:xfrm>
        </p:spPr>
        <p:txBody>
          <a:bodyPr>
            <a:noAutofit/>
          </a:bodyPr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SmartArt graphic</a:t>
            </a:r>
            <a:endParaRPr lang="en-US" noProof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SmartArt graphic</a:t>
            </a:r>
            <a:endParaRPr lang="en-US" noProof="0"/>
          </a:p>
        </p:txBody>
      </p:sp>
      <p:cxnSp>
        <p:nvCxnSpPr>
          <p:cNvPr id="4" name="Straight Arrow Connector 1">
            <a:extLst>
              <a:ext uri="{FF2B5EF4-FFF2-40B4-BE49-F238E27FC236}">
                <a16:creationId xmlns:a16="http://schemas.microsoft.com/office/drawing/2014/main" id="{A57F5ED8-BC67-2422-8F8F-DF361F83A40E}"/>
              </a:ext>
            </a:extLst>
          </p:cNvPr>
          <p:cNvCxnSpPr>
            <a:cxnSpLocks/>
          </p:cNvCxnSpPr>
          <p:nvPr userDrawn="1"/>
        </p:nvCxnSpPr>
        <p:spPr>
          <a:xfrm flipV="1">
            <a:off x="4503448" y="5236845"/>
            <a:ext cx="0" cy="325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7D3D1E7-2699-59A4-D8F8-B13F1191BFCB}"/>
              </a:ext>
            </a:extLst>
          </p:cNvPr>
          <p:cNvSpPr txBox="1"/>
          <p:nvPr userDrawn="1"/>
        </p:nvSpPr>
        <p:spPr>
          <a:xfrm>
            <a:off x="1378200" y="5618210"/>
            <a:ext cx="5802084" cy="769441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change date format:</a:t>
            </a:r>
          </a:p>
          <a:p>
            <a:pPr marL="285750" indent="-285750">
              <a:buFontTx/>
              <a:buChar char="-"/>
            </a:pPr>
            <a:r>
              <a:rPr lang="en-US" sz="1100"/>
              <a:t>Go to the “Insert” tab in the top ribbon</a:t>
            </a:r>
          </a:p>
          <a:p>
            <a:pPr marL="285750" indent="-285750">
              <a:buFontTx/>
              <a:buChar char="-"/>
            </a:pPr>
            <a:r>
              <a:rPr lang="en-US" sz="1100"/>
              <a:t>Click on “Header &amp; Footer”</a:t>
            </a:r>
          </a:p>
          <a:p>
            <a:pPr marL="285750" indent="-285750">
              <a:buFontTx/>
              <a:buChar char="-"/>
            </a:pPr>
            <a:r>
              <a:rPr lang="en-US" sz="1100"/>
              <a:t>Choose the desired date format from the dropdown and save your changes</a:t>
            </a:r>
          </a:p>
        </p:txBody>
      </p:sp>
      <p:pic>
        <p:nvPicPr>
          <p:cNvPr id="7" name="Picture 6" descr="A picture containing text, design&#10;&#10;Description automatically generated">
            <a:extLst>
              <a:ext uri="{FF2B5EF4-FFF2-40B4-BE49-F238E27FC236}">
                <a16:creationId xmlns:a16="http://schemas.microsoft.com/office/drawing/2014/main" id="{C2D5CC4C-B9C2-025E-BF1F-27788700B7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135" y="5631571"/>
            <a:ext cx="522697" cy="733227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208703A-2EC7-4EBC-25D2-46174F0072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8" y="4832099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4945A81D-59B7-4940-827F-CDEA85B45863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77D8BFA7-360E-9F3D-C788-50E86D9B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66446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D8D70C-F89E-240F-494A-E0033A017BB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8336226" y="4800359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119D0F7-561D-8330-BA43-814C64F6CF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367" y="166254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430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A615-DA1F-29AA-A06D-24C5F97B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583" y="1444509"/>
            <a:ext cx="6922834" cy="1254557"/>
          </a:xfrm>
        </p:spPr>
        <p:txBody>
          <a:bodyPr/>
          <a:lstStyle>
            <a:lvl1pPr algn="ctr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7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SmartArt graphic</a:t>
            </a:r>
            <a:endParaRPr lang="en-US" noProof="0"/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7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SmartArt graphic</a:t>
            </a:r>
            <a:endParaRPr lang="en-US" noProof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45C10403-1F97-E022-7AB9-4F7DAEF42BC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9" y="4827336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59091E5E-1D7D-4295-AE7E-465C4C3D7F5D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78C3271-9D4F-D92A-D079-0D4DFA48B7A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F9F2A27C-C822-EF57-C64A-3CC0EA2A1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5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0A3477C-D6FC-D7E0-047E-F20105E4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6020"/>
            <a:ext cx="3712306" cy="1242315"/>
          </a:xfrm>
        </p:spPr>
        <p:txBody>
          <a:bodyPr anchor="b"/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14179443-CD99-4560-A70A-CF3E60CA5C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633150E7-212E-42D8-857F-00B727BB0E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Espace réservé du graphique SmartArt 18">
            <a:extLst>
              <a:ext uri="{FF2B5EF4-FFF2-40B4-BE49-F238E27FC236}">
                <a16:creationId xmlns:a16="http://schemas.microsoft.com/office/drawing/2014/main" id="{2835F6F0-E601-40E8-8F65-7949A8AA2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fr-FR"/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fr-FR"/>
          </a:p>
        </p:txBody>
      </p:sp>
      <p:sp>
        <p:nvSpPr>
          <p:cNvPr id="17" name="Espace réservé du graphique SmartArt 19">
            <a:extLst>
              <a:ext uri="{FF2B5EF4-FFF2-40B4-BE49-F238E27FC236}">
                <a16:creationId xmlns:a16="http://schemas.microsoft.com/office/drawing/2014/main" id="{4F60E46E-0715-41F6-BEAC-C9C998D4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SmartArt graphic</a:t>
            </a:r>
            <a:endParaRPr lang="fr-FR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68C069D0-B5D0-504E-2496-36A8562926A7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2FFADE2-6BA0-BF42-BCCC-82685DE22F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169241" y="2514968"/>
            <a:ext cx="307086" cy="6220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0BF80A-315A-D082-FC58-F44416FD9DDD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EFBD84C-C1DB-D752-B1E0-1F750781866A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CF0E9725-250A-4617-A237-0A09DCB03610}" type="datetime1">
              <a:rPr lang="en-US" smtClean="0"/>
              <a:pPr/>
              <a:t>11/4/2024</a:t>
            </a:fld>
            <a:endParaRPr lang="en-US"/>
          </a:p>
        </p:txBody>
      </p:sp>
      <p:pic>
        <p:nvPicPr>
          <p:cNvPr id="19" name="Picture 18" descr="A picture containing text, design&#10;&#10;Description automatically generated">
            <a:extLst>
              <a:ext uri="{FF2B5EF4-FFF2-40B4-BE49-F238E27FC236}">
                <a16:creationId xmlns:a16="http://schemas.microsoft.com/office/drawing/2014/main" id="{26713790-E152-B95B-2524-D60DA3D335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503" y="5631571"/>
            <a:ext cx="522697" cy="7332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8D3FEA-FD9E-8042-1FFC-C259AAE6E0B4}"/>
              </a:ext>
            </a:extLst>
          </p:cNvPr>
          <p:cNvSpPr txBox="1"/>
          <p:nvPr userDrawn="1"/>
        </p:nvSpPr>
        <p:spPr>
          <a:xfrm>
            <a:off x="2390568" y="5618210"/>
            <a:ext cx="5802084" cy="769441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change date format:</a:t>
            </a:r>
          </a:p>
          <a:p>
            <a:pPr marL="285750" indent="-285750">
              <a:buFontTx/>
              <a:buChar char="-"/>
            </a:pPr>
            <a:r>
              <a:rPr lang="en-US" sz="1100"/>
              <a:t>Go to the “Insert” tab in the top ribbon</a:t>
            </a:r>
          </a:p>
          <a:p>
            <a:pPr marL="285750" indent="-285750">
              <a:buFontTx/>
              <a:buChar char="-"/>
            </a:pPr>
            <a:r>
              <a:rPr lang="en-US" sz="1100"/>
              <a:t>Click on “Header &amp; Footer”</a:t>
            </a:r>
          </a:p>
          <a:p>
            <a:pPr marL="285750" indent="-285750">
              <a:buFontTx/>
              <a:buChar char="-"/>
            </a:pPr>
            <a:r>
              <a:rPr lang="en-US" sz="1100"/>
              <a:t>Choose the desired date format from the dropdown and save your changes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54BFFA5-AAC6-D700-72EE-2DAE1F3EC702}"/>
              </a:ext>
            </a:extLst>
          </p:cNvPr>
          <p:cNvCxnSpPr>
            <a:cxnSpLocks/>
          </p:cNvCxnSpPr>
          <p:nvPr userDrawn="1"/>
        </p:nvCxnSpPr>
        <p:spPr>
          <a:xfrm flipV="1">
            <a:off x="6963618" y="5236845"/>
            <a:ext cx="0" cy="325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38112" y="387185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48F7ED7-7ACD-AADF-A14B-9A6FA8B8E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6581613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43491619-034C-EC61-0739-E7F893EE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65425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01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4174-1212-A5FD-D6D7-7B66CE6E1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2763"/>
            <a:ext cx="3712306" cy="1263859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EEE24E6D-4EF1-5A88-14F5-A64B56EAFFD0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88DEEE78-12D8-4791-AC39-08D3359A5B8F}" type="datetime1">
              <a:rPr lang="en-US" smtClean="0"/>
              <a:pPr/>
              <a:t>11/4/2024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6984F9-B184-339C-6165-DF2D8F7B1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169241" y="2514968"/>
            <a:ext cx="307086" cy="622046"/>
          </a:xfrm>
          <a:prstGeom prst="rect">
            <a:avLst/>
          </a:prstGeom>
        </p:spPr>
      </p:pic>
      <p:sp>
        <p:nvSpPr>
          <p:cNvPr id="16" name="Espace réservé du graphique SmartArt 18">
            <a:extLst>
              <a:ext uri="{FF2B5EF4-FFF2-40B4-BE49-F238E27FC236}">
                <a16:creationId xmlns:a16="http://schemas.microsoft.com/office/drawing/2014/main" id="{E04644FF-725F-4770-81BC-F01677422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SmartArt graphic</a:t>
            </a:r>
            <a:endParaRPr lang="en-US" noProof="0"/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Espace réservé du graphique SmartArt 19">
            <a:extLst>
              <a:ext uri="{FF2B5EF4-FFF2-40B4-BE49-F238E27FC236}">
                <a16:creationId xmlns:a16="http://schemas.microsoft.com/office/drawing/2014/main" id="{540F3744-EAB0-48D1-B7AE-720C8628C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 noProof="0"/>
              <a:t>Click icon to add SmartArt graphic</a:t>
            </a:r>
            <a:endParaRPr lang="en-US" noProof="0"/>
          </a:p>
        </p:txBody>
      </p:sp>
      <p:cxnSp>
        <p:nvCxnSpPr>
          <p:cNvPr id="6" name="Straight Arrow Connector 1">
            <a:extLst>
              <a:ext uri="{FF2B5EF4-FFF2-40B4-BE49-F238E27FC236}">
                <a16:creationId xmlns:a16="http://schemas.microsoft.com/office/drawing/2014/main" id="{99D8AD53-2E55-0829-7091-418B802B405B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5">
            <a:extLst>
              <a:ext uri="{FF2B5EF4-FFF2-40B4-BE49-F238E27FC236}">
                <a16:creationId xmlns:a16="http://schemas.microsoft.com/office/drawing/2014/main" id="{628EDFD9-5DD7-F7AA-09B4-BE8D34F712A6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AC2E5082-385C-1F27-CD35-2D68D3BA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51F689D1-40FA-26C5-AC17-784ADFE50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9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with Visu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06AD566-8583-4475-A096-A17760443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3548792" cy="720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Text placeholder 0">
            <a:extLst>
              <a:ext uri="{FF2B5EF4-FFF2-40B4-BE49-F238E27FC236}">
                <a16:creationId xmlns:a16="http://schemas.microsoft.com/office/drawing/2014/main" id="{33DFCED8-0EB4-4E57-BDC7-7349EFC7B9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52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0" name="Text placeholder 1">
            <a:extLst>
              <a:ext uri="{FF2B5EF4-FFF2-40B4-BE49-F238E27FC236}">
                <a16:creationId xmlns:a16="http://schemas.microsoft.com/office/drawing/2014/main" id="{591A3E6F-3476-47ED-8C55-9EBB33F42A5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9277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8AFC591C-8E4C-4797-84E6-9ACB86CA696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9365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7091393-5B32-4687-B23A-7838A2A25A2C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331523" y="20645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4EFDD7E2-57EF-47B5-AF8A-BF6D20E10C47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892771" y="206295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A45169-55E0-4EE5-8CBA-8768DBF2F544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93659" y="232801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075F6C6B-6992-47B7-BC49-F4AC1EE38A88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31523" y="2659035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599CCF3B-6B06-4CAD-8825-545E17FF2ACF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892771" y="2657414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41B2844B-42C8-4FB2-BA00-4038766A4A1D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893659" y="2922472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4A758C59-C8FF-42D2-9532-27C881E50320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331523" y="325482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930D6C4D-8511-437A-B3D5-0F9CBC93B993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92771" y="325320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218CAD9D-594C-4262-9BE4-D19C1B8241C1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893659" y="351826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98D97654-EEEA-4D58-A2DB-CCD6CCA548FE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331523" y="3848578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9F33D73-E99B-4746-8C7A-EBD6161BCDB4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92771" y="3846957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89230667-50D9-47D9-A8C7-FAE52F19D569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893659" y="4112015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6" name="Picture Placeholder 1">
            <a:extLst>
              <a:ext uri="{FF2B5EF4-FFF2-40B4-BE49-F238E27FC236}">
                <a16:creationId xmlns:a16="http://schemas.microsoft.com/office/drawing/2014/main" id="{AE9FBA9E-4B66-4D19-A4F1-FA106CF943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2777" y="532799"/>
            <a:ext cx="4756746" cy="4132943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fr-FR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281186E-573E-EE05-B138-F2147E78ABDC}"/>
              </a:ext>
            </a:extLst>
          </p:cNvPr>
          <p:cNvSpPr>
            <a:spLocks noGrp="1"/>
          </p:cNvSpPr>
          <p:nvPr>
            <p:ph type="ftr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7D221522-8752-D144-CBDC-F4E82C157112}"/>
              </a:ext>
            </a:extLst>
          </p:cNvPr>
          <p:cNvSpPr>
            <a:spLocks noGrp="1"/>
          </p:cNvSpPr>
          <p:nvPr>
            <p:ph type="dt" sz="half" idx="94"/>
          </p:nvPr>
        </p:nvSpPr>
        <p:spPr/>
        <p:txBody>
          <a:bodyPr/>
          <a:lstStyle/>
          <a:p>
            <a:fld id="{E054BB1B-8F7C-4483-8AB2-42B68CEAA596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684C0408-DEDF-6B0B-2B8E-193A356A5A0A}"/>
              </a:ext>
            </a:extLst>
          </p:cNvPr>
          <p:cNvSpPr>
            <a:spLocks noGrp="1"/>
          </p:cNvSpPr>
          <p:nvPr>
            <p:ph type="sldNum" sz="quarter" idx="9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Instructions">
            <a:extLst>
              <a:ext uri="{FF2B5EF4-FFF2-40B4-BE49-F238E27FC236}">
                <a16:creationId xmlns:a16="http://schemas.microsoft.com/office/drawing/2014/main" id="{4E4005B8-ABD4-13A1-871E-E487EDD1DFCD}"/>
              </a:ext>
            </a:extLst>
          </p:cNvPr>
          <p:cNvGrpSpPr/>
          <p:nvPr userDrawn="1"/>
        </p:nvGrpSpPr>
        <p:grpSpPr>
          <a:xfrm>
            <a:off x="-32541" y="5181600"/>
            <a:ext cx="10901657" cy="1944277"/>
            <a:chOff x="-32541" y="5181600"/>
            <a:chExt cx="10901657" cy="194427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10902F2-39DE-D993-BFA5-D7BCB639A8E5}"/>
                </a:ext>
              </a:extLst>
            </p:cNvPr>
            <p:cNvCxnSpPr/>
            <p:nvPr userDrawn="1"/>
          </p:nvCxnSpPr>
          <p:spPr>
            <a:xfrm flipV="1">
              <a:off x="3912767" y="5181600"/>
              <a:ext cx="0" cy="3071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85E8FAC-0796-1DA0-37D6-3EE1E2A42211}"/>
                </a:ext>
              </a:extLst>
            </p:cNvPr>
            <p:cNvSpPr txBox="1"/>
            <p:nvPr userDrawn="1"/>
          </p:nvSpPr>
          <p:spPr>
            <a:xfrm>
              <a:off x="-32541" y="5633568"/>
              <a:ext cx="5842075" cy="1107996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insert all footers: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Select “Insert” from the top ribbon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Then click on “Header &amp; footer”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Type the footer text in field below “Footer”, as shown in the screenshot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Click on “Apply to all”.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The footer on all slides will be updated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FDA84A9-1785-6AC6-AED6-F00021C576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5956179" y="5633568"/>
              <a:ext cx="563149" cy="87885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7075EC-B61B-F364-411E-94E0D3638FC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/>
            <a:srcRect l="4378" t="63777" r="23226" b="25030"/>
            <a:stretch/>
          </p:blipFill>
          <p:spPr>
            <a:xfrm>
              <a:off x="5956179" y="6596487"/>
              <a:ext cx="4912937" cy="529390"/>
            </a:xfrm>
            <a:prstGeom prst="rect">
              <a:avLst/>
            </a:prstGeom>
          </p:spPr>
        </p:pic>
      </p:grpSp>
      <p:grpSp>
        <p:nvGrpSpPr>
          <p:cNvPr id="14" name="Instructions">
            <a:extLst>
              <a:ext uri="{FF2B5EF4-FFF2-40B4-BE49-F238E27FC236}">
                <a16:creationId xmlns:a16="http://schemas.microsoft.com/office/drawing/2014/main" id="{FE1A2BC5-3489-D3AA-B3E5-36DA0CD2FF98}"/>
              </a:ext>
            </a:extLst>
          </p:cNvPr>
          <p:cNvGrpSpPr/>
          <p:nvPr userDrawn="1"/>
        </p:nvGrpSpPr>
        <p:grpSpPr>
          <a:xfrm>
            <a:off x="9179892" y="679025"/>
            <a:ext cx="2449171" cy="5678478"/>
            <a:chOff x="9179892" y="679025"/>
            <a:chExt cx="2449171" cy="567847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9D10B7C-E302-23C8-88DB-F8BC6486578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4FFCEA-F144-8EE2-761E-45FF9466C5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0110325" y="3140983"/>
              <a:ext cx="307086" cy="62204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4A75DDD-3897-E5BF-C97D-A5F9C0E4FC8B}"/>
                </a:ext>
              </a:extLst>
            </p:cNvPr>
            <p:cNvSpPr txBox="1"/>
            <p:nvPr userDrawn="1"/>
          </p:nvSpPr>
          <p:spPr>
            <a:xfrm>
              <a:off x="9842871" y="679025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589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Lar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5464B-D2EF-4132-BFF3-24607B5DE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8" name="Text placeholder 0">
            <a:extLst>
              <a:ext uri="{FF2B5EF4-FFF2-40B4-BE49-F238E27FC236}">
                <a16:creationId xmlns:a16="http://schemas.microsoft.com/office/drawing/2014/main" id="{82732C9F-2E43-4038-BC05-DED439C12F10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85730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0" name="Text placeholder 1">
            <a:extLst>
              <a:ext uri="{FF2B5EF4-FFF2-40B4-BE49-F238E27FC236}">
                <a16:creationId xmlns:a16="http://schemas.microsoft.com/office/drawing/2014/main" id="{30B81CE8-C869-4163-AF4B-EB730E30E2AD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141855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4729A94F-D32F-4FA2-B41A-A87626D5F53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41943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9" name="Text placeholder 3">
            <a:extLst>
              <a:ext uri="{FF2B5EF4-FFF2-40B4-BE49-F238E27FC236}">
                <a16:creationId xmlns:a16="http://schemas.microsoft.com/office/drawing/2014/main" id="{E8F35747-B4E8-4514-BE8C-F5A1401CF48F}"/>
              </a:ext>
            </a:extLst>
          </p:cNvPr>
          <p:cNvSpPr>
            <a:spLocks noGrp="1"/>
          </p:cNvSpPr>
          <p:nvPr>
            <p:ph type="body" sz="quarter" idx="113" hasCustomPrompt="1"/>
          </p:nvPr>
        </p:nvSpPr>
        <p:spPr>
          <a:xfrm>
            <a:off x="857303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1" name="Text placeholder 4">
            <a:extLst>
              <a:ext uri="{FF2B5EF4-FFF2-40B4-BE49-F238E27FC236}">
                <a16:creationId xmlns:a16="http://schemas.microsoft.com/office/drawing/2014/main" id="{FCCA7931-F0F5-41EC-B328-F91A4F359E2C}"/>
              </a:ext>
            </a:extLst>
          </p:cNvPr>
          <p:cNvSpPr>
            <a:spLocks noGrp="1"/>
          </p:cNvSpPr>
          <p:nvPr>
            <p:ph type="body" sz="quarter" idx="115"/>
          </p:nvPr>
        </p:nvSpPr>
        <p:spPr>
          <a:xfrm>
            <a:off x="1418551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DBAE0210-39D8-4F04-8FF6-6CD0D5F97AEC}"/>
              </a:ext>
            </a:extLst>
          </p:cNvPr>
          <p:cNvSpPr>
            <a:spLocks noGrp="1"/>
          </p:cNvSpPr>
          <p:nvPr>
            <p:ph type="body" sz="quarter" idx="114"/>
          </p:nvPr>
        </p:nvSpPr>
        <p:spPr>
          <a:xfrm>
            <a:off x="1419439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7BA108F3-0481-4A14-9D65-B9A309C38668}"/>
              </a:ext>
            </a:extLst>
          </p:cNvPr>
          <p:cNvSpPr>
            <a:spLocks noGrp="1"/>
          </p:cNvSpPr>
          <p:nvPr>
            <p:ph type="body" sz="quarter" idx="116" hasCustomPrompt="1"/>
          </p:nvPr>
        </p:nvSpPr>
        <p:spPr>
          <a:xfrm>
            <a:off x="857303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66506539-BBA1-4A3E-B7AD-0307CA753479}"/>
              </a:ext>
            </a:extLst>
          </p:cNvPr>
          <p:cNvSpPr>
            <a:spLocks noGrp="1"/>
          </p:cNvSpPr>
          <p:nvPr>
            <p:ph type="body" sz="quarter" idx="118"/>
          </p:nvPr>
        </p:nvSpPr>
        <p:spPr>
          <a:xfrm>
            <a:off x="1418551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3" name="Text placeholder 8">
            <a:extLst>
              <a:ext uri="{FF2B5EF4-FFF2-40B4-BE49-F238E27FC236}">
                <a16:creationId xmlns:a16="http://schemas.microsoft.com/office/drawing/2014/main" id="{41FE92FA-898C-4F5A-A71E-9D8B964E10FC}"/>
              </a:ext>
            </a:extLst>
          </p:cNvPr>
          <p:cNvSpPr>
            <a:spLocks noGrp="1"/>
          </p:cNvSpPr>
          <p:nvPr>
            <p:ph type="body" sz="quarter" idx="117"/>
          </p:nvPr>
        </p:nvSpPr>
        <p:spPr>
          <a:xfrm>
            <a:off x="1419439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C5654311-D660-4B29-AF0A-1981CC54CEE9}"/>
              </a:ext>
            </a:extLst>
          </p:cNvPr>
          <p:cNvSpPr>
            <a:spLocks noGrp="1"/>
          </p:cNvSpPr>
          <p:nvPr>
            <p:ph type="body" sz="quarter" idx="119" hasCustomPrompt="1"/>
          </p:nvPr>
        </p:nvSpPr>
        <p:spPr>
          <a:xfrm>
            <a:off x="857303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FC83D189-AC94-464E-8A58-96EDD69C0700}"/>
              </a:ext>
            </a:extLst>
          </p:cNvPr>
          <p:cNvSpPr>
            <a:spLocks noGrp="1"/>
          </p:cNvSpPr>
          <p:nvPr>
            <p:ph type="body" sz="quarter" idx="121"/>
          </p:nvPr>
        </p:nvSpPr>
        <p:spPr>
          <a:xfrm>
            <a:off x="1418551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6" name="Text placeholder 11">
            <a:extLst>
              <a:ext uri="{FF2B5EF4-FFF2-40B4-BE49-F238E27FC236}">
                <a16:creationId xmlns:a16="http://schemas.microsoft.com/office/drawing/2014/main" id="{95CD4CDA-5C2C-4195-9A07-953DBAD0D18A}"/>
              </a:ext>
            </a:extLst>
          </p:cNvPr>
          <p:cNvSpPr>
            <a:spLocks noGrp="1"/>
          </p:cNvSpPr>
          <p:nvPr>
            <p:ph type="body" sz="quarter" idx="120"/>
          </p:nvPr>
        </p:nvSpPr>
        <p:spPr>
          <a:xfrm>
            <a:off x="1419439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96E7A572-131B-4F3D-A86D-379293B4A63D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857303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35A3BF33-AC14-49D2-B8C3-8B4150CD6356}"/>
              </a:ext>
            </a:extLst>
          </p:cNvPr>
          <p:cNvSpPr>
            <a:spLocks noGrp="1"/>
          </p:cNvSpPr>
          <p:nvPr>
            <p:ph type="body" sz="quarter" idx="106"/>
          </p:nvPr>
        </p:nvSpPr>
        <p:spPr>
          <a:xfrm>
            <a:off x="1418551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3E9BB610-24D0-4B64-9D87-DACAD06C691D}"/>
              </a:ext>
            </a:extLst>
          </p:cNvPr>
          <p:cNvSpPr>
            <a:spLocks noGrp="1"/>
          </p:cNvSpPr>
          <p:nvPr>
            <p:ph type="body" sz="quarter" idx="105"/>
          </p:nvPr>
        </p:nvSpPr>
        <p:spPr>
          <a:xfrm>
            <a:off x="1419439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3" name="Text placeholder 15">
            <a:extLst>
              <a:ext uri="{FF2B5EF4-FFF2-40B4-BE49-F238E27FC236}">
                <a16:creationId xmlns:a16="http://schemas.microsoft.com/office/drawing/2014/main" id="{85BA105D-CC21-4D86-8EAC-3B1D35E166FF}"/>
              </a:ext>
            </a:extLst>
          </p:cNvPr>
          <p:cNvSpPr>
            <a:spLocks noGrp="1"/>
          </p:cNvSpPr>
          <p:nvPr>
            <p:ph type="body" sz="quarter" idx="107" hasCustomPrompt="1"/>
          </p:nvPr>
        </p:nvSpPr>
        <p:spPr>
          <a:xfrm>
            <a:off x="4970112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A9EFB71E-BF7B-41F6-91A2-E3FC413ED2BA}"/>
              </a:ext>
            </a:extLst>
          </p:cNvPr>
          <p:cNvSpPr>
            <a:spLocks noGrp="1"/>
          </p:cNvSpPr>
          <p:nvPr>
            <p:ph type="body" sz="quarter" idx="109"/>
          </p:nvPr>
        </p:nvSpPr>
        <p:spPr>
          <a:xfrm>
            <a:off x="5531360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4" name="Text placeholder 17">
            <a:extLst>
              <a:ext uri="{FF2B5EF4-FFF2-40B4-BE49-F238E27FC236}">
                <a16:creationId xmlns:a16="http://schemas.microsoft.com/office/drawing/2014/main" id="{A0349449-2CBF-4197-BE5C-32B70C8C1163}"/>
              </a:ext>
            </a:extLst>
          </p:cNvPr>
          <p:cNvSpPr>
            <a:spLocks noGrp="1"/>
          </p:cNvSpPr>
          <p:nvPr>
            <p:ph type="body" sz="quarter" idx="108"/>
          </p:nvPr>
        </p:nvSpPr>
        <p:spPr>
          <a:xfrm>
            <a:off x="5532248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F8D9666C-06C2-4568-AFE1-5E33A958EFFF}"/>
              </a:ext>
            </a:extLst>
          </p:cNvPr>
          <p:cNvSpPr>
            <a:spLocks noGrp="1"/>
          </p:cNvSpPr>
          <p:nvPr>
            <p:ph type="body" sz="quarter" idx="122" hasCustomPrompt="1"/>
          </p:nvPr>
        </p:nvSpPr>
        <p:spPr>
          <a:xfrm>
            <a:off x="4970112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0" name="Text placeholder 19">
            <a:extLst>
              <a:ext uri="{FF2B5EF4-FFF2-40B4-BE49-F238E27FC236}">
                <a16:creationId xmlns:a16="http://schemas.microsoft.com/office/drawing/2014/main" id="{4477220E-DB34-4D3C-B9FA-F6214050E4BC}"/>
              </a:ext>
            </a:extLst>
          </p:cNvPr>
          <p:cNvSpPr>
            <a:spLocks noGrp="1"/>
          </p:cNvSpPr>
          <p:nvPr>
            <p:ph type="body" sz="quarter" idx="124"/>
          </p:nvPr>
        </p:nvSpPr>
        <p:spPr>
          <a:xfrm>
            <a:off x="5531360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C7758A07-7BC4-4B24-A823-43842146EE4D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5532248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1" name="Text placeholder 21">
            <a:extLst>
              <a:ext uri="{FF2B5EF4-FFF2-40B4-BE49-F238E27FC236}">
                <a16:creationId xmlns:a16="http://schemas.microsoft.com/office/drawing/2014/main" id="{93AE66DF-B0A6-45B7-A2F2-B59B5C8C03BC}"/>
              </a:ext>
            </a:extLst>
          </p:cNvPr>
          <p:cNvSpPr>
            <a:spLocks noGrp="1"/>
          </p:cNvSpPr>
          <p:nvPr>
            <p:ph type="body" sz="quarter" idx="125" hasCustomPrompt="1"/>
          </p:nvPr>
        </p:nvSpPr>
        <p:spPr>
          <a:xfrm>
            <a:off x="4970112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3" name="Text placeholder 22">
            <a:extLst>
              <a:ext uri="{FF2B5EF4-FFF2-40B4-BE49-F238E27FC236}">
                <a16:creationId xmlns:a16="http://schemas.microsoft.com/office/drawing/2014/main" id="{B514F45E-F347-4E46-A745-25253540B0A3}"/>
              </a:ext>
            </a:extLst>
          </p:cNvPr>
          <p:cNvSpPr>
            <a:spLocks noGrp="1"/>
          </p:cNvSpPr>
          <p:nvPr>
            <p:ph type="body" sz="quarter" idx="127"/>
          </p:nvPr>
        </p:nvSpPr>
        <p:spPr>
          <a:xfrm>
            <a:off x="5531360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2" name="Text placeholder 23">
            <a:extLst>
              <a:ext uri="{FF2B5EF4-FFF2-40B4-BE49-F238E27FC236}">
                <a16:creationId xmlns:a16="http://schemas.microsoft.com/office/drawing/2014/main" id="{208B6011-925D-4D02-9029-EBCE19B6B50C}"/>
              </a:ext>
            </a:extLst>
          </p:cNvPr>
          <p:cNvSpPr>
            <a:spLocks noGrp="1"/>
          </p:cNvSpPr>
          <p:nvPr>
            <p:ph type="body" sz="quarter" idx="126"/>
          </p:nvPr>
        </p:nvSpPr>
        <p:spPr>
          <a:xfrm>
            <a:off x="5532248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4" name="Text placeholder 24">
            <a:extLst>
              <a:ext uri="{FF2B5EF4-FFF2-40B4-BE49-F238E27FC236}">
                <a16:creationId xmlns:a16="http://schemas.microsoft.com/office/drawing/2014/main" id="{05BA45E7-DB40-4745-812E-41659735FD2D}"/>
              </a:ext>
            </a:extLst>
          </p:cNvPr>
          <p:cNvSpPr>
            <a:spLocks noGrp="1"/>
          </p:cNvSpPr>
          <p:nvPr>
            <p:ph type="body" sz="quarter" idx="128" hasCustomPrompt="1"/>
          </p:nvPr>
        </p:nvSpPr>
        <p:spPr>
          <a:xfrm>
            <a:off x="4970112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6" name="Text placeholder 25">
            <a:extLst>
              <a:ext uri="{FF2B5EF4-FFF2-40B4-BE49-F238E27FC236}">
                <a16:creationId xmlns:a16="http://schemas.microsoft.com/office/drawing/2014/main" id="{0A954F23-B687-4929-BDF6-382811870CB6}"/>
              </a:ext>
            </a:extLst>
          </p:cNvPr>
          <p:cNvSpPr>
            <a:spLocks noGrp="1"/>
          </p:cNvSpPr>
          <p:nvPr>
            <p:ph type="body" sz="quarter" idx="130"/>
          </p:nvPr>
        </p:nvSpPr>
        <p:spPr>
          <a:xfrm>
            <a:off x="5531360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5" name="Text placeholder 26">
            <a:extLst>
              <a:ext uri="{FF2B5EF4-FFF2-40B4-BE49-F238E27FC236}">
                <a16:creationId xmlns:a16="http://schemas.microsoft.com/office/drawing/2014/main" id="{CD18703E-351D-46EB-B93D-13073424AF76}"/>
              </a:ext>
            </a:extLst>
          </p:cNvPr>
          <p:cNvSpPr>
            <a:spLocks noGrp="1"/>
          </p:cNvSpPr>
          <p:nvPr>
            <p:ph type="body" sz="quarter" idx="129"/>
          </p:nvPr>
        </p:nvSpPr>
        <p:spPr>
          <a:xfrm>
            <a:off x="5532248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6" name="Text placeholder 27">
            <a:extLst>
              <a:ext uri="{FF2B5EF4-FFF2-40B4-BE49-F238E27FC236}">
                <a16:creationId xmlns:a16="http://schemas.microsoft.com/office/drawing/2014/main" id="{B44E60B6-D8D8-4311-9307-2FD74D1A6FEA}"/>
              </a:ext>
            </a:extLst>
          </p:cNvPr>
          <p:cNvSpPr>
            <a:spLocks noGrp="1"/>
          </p:cNvSpPr>
          <p:nvPr>
            <p:ph type="body" sz="quarter" idx="110" hasCustomPrompt="1"/>
          </p:nvPr>
        </p:nvSpPr>
        <p:spPr>
          <a:xfrm>
            <a:off x="4970112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8" name="Text placeholder 28">
            <a:extLst>
              <a:ext uri="{FF2B5EF4-FFF2-40B4-BE49-F238E27FC236}">
                <a16:creationId xmlns:a16="http://schemas.microsoft.com/office/drawing/2014/main" id="{C6DD0FBB-4A20-4D5B-A099-3630E5406628}"/>
              </a:ext>
            </a:extLst>
          </p:cNvPr>
          <p:cNvSpPr>
            <a:spLocks noGrp="1"/>
          </p:cNvSpPr>
          <p:nvPr>
            <p:ph type="body" sz="quarter" idx="112"/>
          </p:nvPr>
        </p:nvSpPr>
        <p:spPr>
          <a:xfrm>
            <a:off x="5531360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6F28E-D77B-4A1C-A4F6-C97FB13AEB6B}"/>
              </a:ext>
            </a:extLst>
          </p:cNvPr>
          <p:cNvSpPr>
            <a:spLocks noGrp="1"/>
          </p:cNvSpPr>
          <p:nvPr>
            <p:ph type="body" sz="quarter" idx="111"/>
          </p:nvPr>
        </p:nvSpPr>
        <p:spPr>
          <a:xfrm>
            <a:off x="5532248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5267494-10A0-8CBD-2FAA-34E62FCEAD85}"/>
              </a:ext>
            </a:extLst>
          </p:cNvPr>
          <p:cNvSpPr>
            <a:spLocks noGrp="1"/>
          </p:cNvSpPr>
          <p:nvPr>
            <p:ph type="ftr" sz="quarter" idx="1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889EF3C5-B274-8FB7-CFAD-107C73CFAD24}"/>
              </a:ext>
            </a:extLst>
          </p:cNvPr>
          <p:cNvSpPr>
            <a:spLocks noGrp="1"/>
          </p:cNvSpPr>
          <p:nvPr>
            <p:ph type="dt" sz="half" idx="131"/>
          </p:nvPr>
        </p:nvSpPr>
        <p:spPr/>
        <p:txBody>
          <a:bodyPr/>
          <a:lstStyle/>
          <a:p>
            <a:fld id="{064B7F8C-C16C-4F44-B664-3E7CD8C2FCDD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39BFAEB-C078-B08E-3306-219710AFEB6A}"/>
              </a:ext>
            </a:extLst>
          </p:cNvPr>
          <p:cNvSpPr>
            <a:spLocks noGrp="1"/>
          </p:cNvSpPr>
          <p:nvPr>
            <p:ph type="sldNum" sz="quarter" idx="133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00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A376-2C3C-2BB7-C9E4-172C934CA0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  <a:effectLst/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7" name="Text placeholder 0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CF7E6B04-1AC9-8CA8-68AB-911102F3E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385122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CFC81C5C-8777-7961-5EC7-D7465DE568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24235"/>
            <a:ext cx="1626918" cy="166629"/>
          </a:xfrm>
        </p:spPr>
        <p:txBody>
          <a:bodyPr/>
          <a:lstStyle/>
          <a:p>
            <a:fld id="{5D9D68E4-98C2-4909-AEAF-80C4F6A60CDE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896DFF05-40CE-212A-1211-CF42C72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27541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7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2891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331191" y="1347442"/>
            <a:ext cx="8478000" cy="32052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671799" y="4830641"/>
            <a:ext cx="4480560" cy="16663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900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6548724" y="4822572"/>
            <a:ext cx="1626918" cy="166629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900" b="0" i="0" spc="20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90EBE904-3A38-4888-9769-8AF4AA7D167A}" type="datetime1">
              <a:rPr lang="en-US" smtClean="0"/>
              <a:pPr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792985"/>
            <a:ext cx="476250" cy="20574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F6432F-9430-175E-B127-950798CC357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3982212" y="63500"/>
            <a:ext cx="12080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x-none" sz="1000">
                <a:solidFill>
                  <a:srgbClr val="F084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 - Sensitive</a:t>
            </a:r>
          </a:p>
        </p:txBody>
      </p:sp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9" r:id="rId2"/>
    <p:sldLayoutId id="2147483665" r:id="rId3"/>
    <p:sldLayoutId id="2147483688" r:id="rId4"/>
    <p:sldLayoutId id="2147483696" r:id="rId5"/>
    <p:sldLayoutId id="2147483698" r:id="rId6"/>
    <p:sldLayoutId id="2147483667" r:id="rId7"/>
    <p:sldLayoutId id="2147483733" r:id="rId8"/>
    <p:sldLayoutId id="2147483704" r:id="rId9"/>
    <p:sldLayoutId id="2147483673" r:id="rId10"/>
    <p:sldLayoutId id="2147483710" r:id="rId11"/>
    <p:sldLayoutId id="2147483747" r:id="rId12"/>
    <p:sldLayoutId id="2147483713" r:id="rId13"/>
    <p:sldLayoutId id="2147483739" r:id="rId14"/>
    <p:sldLayoutId id="2147483741" r:id="rId15"/>
    <p:sldLayoutId id="2147483742" r:id="rId16"/>
    <p:sldLayoutId id="2147483748" r:id="rId17"/>
    <p:sldLayoutId id="2147483743" r:id="rId18"/>
    <p:sldLayoutId id="2147483744" r:id="rId19"/>
    <p:sldLayoutId id="2147483745" r:id="rId20"/>
    <p:sldLayoutId id="2147483746" r:id="rId21"/>
    <p:sldLayoutId id="2147483749" r:id="rId22"/>
    <p:sldLayoutId id="2147483671" r:id="rId23"/>
    <p:sldLayoutId id="2147483683" r:id="rId2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fr-FR" sz="24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268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4572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6840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005840" indent="-28575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7145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0.png"/><Relationship Id="rId5" Type="http://schemas.microsoft.com/office/2007/relationships/hdphoto" Target="../media/hdphoto9.wdp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svg"/><Relationship Id="rId3" Type="http://schemas.openxmlformats.org/officeDocument/2006/relationships/hyperlink" Target="https://www.fda.gov/news-events/press-announcements/fda-approves-first-treatment-patients-liver-scarring-due-fatty-liver-disease" TargetMode="External"/><Relationship Id="rId7" Type="http://schemas.openxmlformats.org/officeDocument/2006/relationships/image" Target="../media/image55.sv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4.png"/><Relationship Id="rId11" Type="http://schemas.openxmlformats.org/officeDocument/2006/relationships/image" Target="../media/image59.svg"/><Relationship Id="rId5" Type="http://schemas.openxmlformats.org/officeDocument/2006/relationships/image" Target="../media/image53.svg"/><Relationship Id="rId15" Type="http://schemas.openxmlformats.org/officeDocument/2006/relationships/image" Target="../media/image63.sv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svg"/><Relationship Id="rId1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pubmed.ncbi.nlm.nih.gov/26707365/" TargetMode="External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svg"/><Relationship Id="rId7" Type="http://schemas.openxmlformats.org/officeDocument/2006/relationships/image" Target="../media/image77.sv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6.png"/><Relationship Id="rId5" Type="http://schemas.openxmlformats.org/officeDocument/2006/relationships/image" Target="../media/image75.svg"/><Relationship Id="rId4" Type="http://schemas.openxmlformats.org/officeDocument/2006/relationships/image" Target="../media/image74.png"/><Relationship Id="rId9" Type="http://schemas.openxmlformats.org/officeDocument/2006/relationships/image" Target="../media/image79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svg"/><Relationship Id="rId13" Type="http://schemas.openxmlformats.org/officeDocument/2006/relationships/image" Target="../media/image91.png"/><Relationship Id="rId18" Type="http://schemas.openxmlformats.org/officeDocument/2006/relationships/image" Target="../media/image96.svg"/><Relationship Id="rId3" Type="http://schemas.openxmlformats.org/officeDocument/2006/relationships/image" Target="../media/image81.svg"/><Relationship Id="rId7" Type="http://schemas.openxmlformats.org/officeDocument/2006/relationships/image" Target="../media/image85.png"/><Relationship Id="rId12" Type="http://schemas.openxmlformats.org/officeDocument/2006/relationships/image" Target="../media/image90.svg"/><Relationship Id="rId17" Type="http://schemas.openxmlformats.org/officeDocument/2006/relationships/image" Target="../media/image95.png"/><Relationship Id="rId2" Type="http://schemas.openxmlformats.org/officeDocument/2006/relationships/image" Target="../media/image80.png"/><Relationship Id="rId16" Type="http://schemas.openxmlformats.org/officeDocument/2006/relationships/image" Target="../media/image94.sv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svg"/><Relationship Id="rId15" Type="http://schemas.openxmlformats.org/officeDocument/2006/relationships/image" Target="../media/image93.png"/><Relationship Id="rId10" Type="http://schemas.openxmlformats.org/officeDocument/2006/relationships/image" Target="../media/image88.svg"/><Relationship Id="rId4" Type="http://schemas.openxmlformats.org/officeDocument/2006/relationships/image" Target="../media/image82.png"/><Relationship Id="rId9" Type="http://schemas.openxmlformats.org/officeDocument/2006/relationships/image" Target="../media/image87.png"/><Relationship Id="rId14" Type="http://schemas.openxmlformats.org/officeDocument/2006/relationships/image" Target="../media/image9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43.png"/><Relationship Id="rId17" Type="http://schemas.microsoft.com/office/2007/relationships/hdphoto" Target="../media/hdphoto8.wdp"/><Relationship Id="rId2" Type="http://schemas.openxmlformats.org/officeDocument/2006/relationships/image" Target="../media/image38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0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42.png"/><Relationship Id="rId4" Type="http://schemas.openxmlformats.org/officeDocument/2006/relationships/image" Target="../media/image39.png"/><Relationship Id="rId9" Type="http://schemas.microsoft.com/office/2007/relationships/hdphoto" Target="../media/hdphoto4.wdp"/><Relationship Id="rId1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32B92-486D-0CFB-B745-6B93EC450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>
                <a:solidFill>
                  <a:srgbClr val="333333"/>
                </a:solidFill>
                <a:latin typeface="+mj-lt"/>
                <a:ea typeface="Verdana"/>
                <a:cs typeface="Segoe UI"/>
              </a:rPr>
              <a:t>Early risk identification of liver disease and MASLD and place of hepatoprotective adjunctive</a:t>
            </a:r>
            <a:br>
              <a:rPr lang="en-US" sz="2400" b="1">
                <a:solidFill>
                  <a:srgbClr val="333333"/>
                </a:solidFill>
                <a:latin typeface="+mj-lt"/>
                <a:ea typeface="Verdana"/>
                <a:cs typeface="Segoe UI"/>
              </a:rPr>
            </a:br>
            <a:r>
              <a:rPr lang="en-US" sz="2400" b="1">
                <a:solidFill>
                  <a:srgbClr val="333333"/>
                </a:solidFill>
                <a:latin typeface="+mj-lt"/>
                <a:ea typeface="Verdana"/>
                <a:cs typeface="Segoe UI"/>
              </a:rPr>
              <a:t>treatment options</a:t>
            </a:r>
            <a:endParaRPr lang="en-US" sz="4400" strike="dblStrike">
              <a:latin typeface="+mj-lt"/>
              <a:ea typeface="Verdana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2E3255-C60F-5632-BCDE-81F77937792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/>
              <a:t>Milan, Italy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DF1387-67B4-2D9F-D3CC-7B8584AF21A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70605"/>
            <a:ext cx="6922834" cy="245621"/>
          </a:xfrm>
        </p:spPr>
        <p:txBody>
          <a:bodyPr/>
          <a:lstStyle/>
          <a:p>
            <a:r>
              <a:rPr lang="en-US">
                <a:ea typeface="Verdana"/>
              </a:rPr>
              <a:t>Associate Prof. Anamaria Cozma-Petruţ, Pharm., PhD </a:t>
            </a:r>
          </a:p>
          <a:p>
            <a:r>
              <a:rPr lang="en-US">
                <a:ea typeface="Verdana"/>
              </a:rPr>
              <a:t>’’Iuliu </a:t>
            </a:r>
            <a:r>
              <a:rPr lang="en-US" err="1">
                <a:ea typeface="Verdana"/>
              </a:rPr>
              <a:t>Hațieganu</a:t>
            </a:r>
            <a:r>
              <a:rPr lang="en-US">
                <a:ea typeface="Verdana"/>
              </a:rPr>
              <a:t>” University of Medicine and Pharmacy Cluj-Napoca (RO)</a:t>
            </a:r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19A7D152-4CC9-6D12-AA5A-6A193961D404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514348" y="4066187"/>
            <a:ext cx="115305" cy="114487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6CAF277D-0E60-40C4-16D2-07DD67A6E2D1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r>
              <a:rPr lang="en-US"/>
              <a:t>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09B739-5524-1AFF-43A5-82A0B9E0D662}"/>
              </a:ext>
            </a:extLst>
          </p:cNvPr>
          <p:cNvSpPr txBox="1"/>
          <p:nvPr/>
        </p:nvSpPr>
        <p:spPr>
          <a:xfrm>
            <a:off x="1147008" y="4243738"/>
            <a:ext cx="68660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Meeting Date:  5</a:t>
            </a:r>
            <a:r>
              <a:rPr lang="en-US" sz="1600" i="1" baseline="3000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US" sz="160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June to 7</a:t>
            </a:r>
            <a:r>
              <a:rPr lang="en-US" sz="1600" i="1" baseline="3000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US" sz="160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June 2024</a:t>
            </a:r>
            <a:endParaRPr lang="en-US" sz="2000" i="1">
              <a:solidFill>
                <a:schemeClr val="accent2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238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D94C-A23F-0149-A185-E561CA873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Efforts to mitigate </a:t>
            </a:r>
            <a:r>
              <a:rPr lang="en-GB" sz="2400" kern="0">
                <a:solidFill>
                  <a:schemeClr val="tx1"/>
                </a:solidFill>
              </a:rPr>
              <a:t>MASLD/MAFLD</a:t>
            </a:r>
            <a:r>
              <a:rPr lang="en-IN">
                <a:solidFill>
                  <a:schemeClr val="tx1"/>
                </a:solidFill>
              </a:rPr>
              <a:t> </a:t>
            </a:r>
            <a:r>
              <a:rPr lang="en-IN"/>
              <a:t>burden are needed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0C1D2CB-F87C-2F03-0708-D939F8A77D3E}"/>
              </a:ext>
            </a:extLst>
          </p:cNvPr>
          <p:cNvSpPr/>
          <p:nvPr/>
        </p:nvSpPr>
        <p:spPr>
          <a:xfrm>
            <a:off x="0" y="910428"/>
            <a:ext cx="9144000" cy="381978"/>
          </a:xfrm>
          <a:prstGeom prst="rect">
            <a:avLst/>
          </a:prstGeom>
          <a:solidFill>
            <a:srgbClr val="2300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en-US" sz="1100" b="1">
                <a:solidFill>
                  <a:prstClr val="white"/>
                </a:solidFill>
                <a:latin typeface="+mj-lt"/>
              </a:rPr>
              <a:t>MASLD/MAFLD</a:t>
            </a:r>
            <a:r>
              <a:rPr lang="ro-RO" sz="1100" b="1">
                <a:solidFill>
                  <a:prstClr val="white"/>
                </a:solidFill>
                <a:latin typeface="+mj-lt"/>
              </a:rPr>
              <a:t> is</a:t>
            </a:r>
            <a:r>
              <a:rPr lang="en-US" sz="1100" b="1">
                <a:solidFill>
                  <a:prstClr val="white"/>
                </a:solidFill>
                <a:latin typeface="+mj-lt"/>
              </a:rPr>
              <a:t> a global public health problem</a:t>
            </a:r>
            <a:r>
              <a:rPr lang="ro-RO" sz="1100" b="1" baseline="30000">
                <a:solidFill>
                  <a:prstClr val="white"/>
                </a:solidFill>
                <a:latin typeface="+mj-lt"/>
              </a:rPr>
              <a:t>1</a:t>
            </a:r>
            <a:endParaRPr lang="en-US" sz="1100" b="1" baseline="300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331684A9-69B4-8AD2-3933-A60136DAAA57}"/>
              </a:ext>
            </a:extLst>
          </p:cNvPr>
          <p:cNvSpPr/>
          <p:nvPr/>
        </p:nvSpPr>
        <p:spPr>
          <a:xfrm>
            <a:off x="1022349" y="2187252"/>
            <a:ext cx="7560000" cy="432000"/>
          </a:xfrm>
          <a:prstGeom prst="rect">
            <a:avLst/>
          </a:prstGeom>
          <a:solidFill>
            <a:srgbClr val="7A00E6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>
              <a:defRPr/>
            </a:pPr>
            <a:r>
              <a:rPr lang="en-US" sz="1100" b="1">
                <a:solidFill>
                  <a:schemeClr val="bg1"/>
                </a:solidFill>
              </a:rPr>
              <a:t>MASLD/MAFLD</a:t>
            </a:r>
            <a:r>
              <a:rPr lang="ro-RO" sz="1100">
                <a:solidFill>
                  <a:schemeClr val="bg1"/>
                </a:solidFill>
              </a:rPr>
              <a:t> is </a:t>
            </a:r>
            <a:r>
              <a:rPr lang="en-US" sz="1100">
                <a:solidFill>
                  <a:schemeClr val="bg1"/>
                </a:solidFill>
              </a:rPr>
              <a:t>associated with </a:t>
            </a:r>
            <a:r>
              <a:rPr lang="ro-RO" sz="1100">
                <a:solidFill>
                  <a:schemeClr val="bg1"/>
                </a:solidFill>
                <a:sym typeface="Wingdings"/>
              </a:rPr>
              <a:t>higher </a:t>
            </a:r>
            <a:r>
              <a:rPr lang="en-US" sz="1100">
                <a:solidFill>
                  <a:schemeClr val="bg1"/>
                </a:solidFill>
              </a:rPr>
              <a:t>risk of</a:t>
            </a:r>
            <a:r>
              <a:rPr lang="ro-RO" sz="1100">
                <a:solidFill>
                  <a:schemeClr val="bg1"/>
                </a:solidFill>
              </a:rPr>
              <a:t> cirrhosis, hepatocellular carcinoma, liver failure, CVD</a:t>
            </a:r>
            <a:r>
              <a:rPr lang="en-GB" sz="1100">
                <a:solidFill>
                  <a:schemeClr val="bg1"/>
                </a:solidFill>
              </a:rPr>
              <a:t> and</a:t>
            </a:r>
            <a:r>
              <a:rPr lang="ro-RO" sz="1100">
                <a:solidFill>
                  <a:schemeClr val="bg1"/>
                </a:solidFill>
              </a:rPr>
              <a:t> extrahepatic malignancies</a:t>
            </a:r>
            <a:r>
              <a:rPr lang="ro-RO" sz="1100" baseline="30000">
                <a:solidFill>
                  <a:schemeClr val="bg1"/>
                </a:solidFill>
              </a:rPr>
              <a:t>2</a:t>
            </a:r>
            <a:r>
              <a:rPr lang="en-US" sz="1100">
                <a:solidFill>
                  <a:schemeClr val="bg1"/>
                </a:solidFill>
              </a:rPr>
              <a:t> </a:t>
            </a:r>
            <a:endParaRPr lang="en-US" sz="1100" baseline="30000">
              <a:solidFill>
                <a:schemeClr val="bg1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75AF1A7-8385-561E-140D-A0F96822177E}"/>
              </a:ext>
            </a:extLst>
          </p:cNvPr>
          <p:cNvSpPr/>
          <p:nvPr/>
        </p:nvSpPr>
        <p:spPr>
          <a:xfrm>
            <a:off x="403030" y="2185240"/>
            <a:ext cx="439652" cy="439652"/>
          </a:xfrm>
          <a:prstGeom prst="ellipse">
            <a:avLst/>
          </a:prstGeom>
          <a:solidFill>
            <a:srgbClr val="7A0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en-GB" sz="2400" b="1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5E5C5CD-9055-8779-5AD4-575A137E1A7C}"/>
              </a:ext>
            </a:extLst>
          </p:cNvPr>
          <p:cNvSpPr/>
          <p:nvPr/>
        </p:nvSpPr>
        <p:spPr>
          <a:xfrm>
            <a:off x="1022350" y="2788368"/>
            <a:ext cx="7560000" cy="432000"/>
          </a:xfrm>
          <a:prstGeom prst="rect">
            <a:avLst/>
          </a:prstGeom>
          <a:solidFill>
            <a:srgbClr val="9533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>
              <a:defRPr/>
            </a:pPr>
            <a:r>
              <a:rPr lang="en-US" sz="1100" b="1">
                <a:solidFill>
                  <a:schemeClr val="bg1"/>
                </a:solidFill>
              </a:rPr>
              <a:t>MASLD/MAFLD</a:t>
            </a:r>
            <a:r>
              <a:rPr lang="en-US" sz="1100">
                <a:solidFill>
                  <a:schemeClr val="bg1"/>
                </a:solidFill>
              </a:rPr>
              <a:t> is a </a:t>
            </a:r>
            <a:r>
              <a:rPr lang="ro-RO" sz="1100">
                <a:solidFill>
                  <a:schemeClr val="bg1"/>
                </a:solidFill>
              </a:rPr>
              <a:t>growing </a:t>
            </a:r>
            <a:r>
              <a:rPr lang="en-US" sz="1100">
                <a:solidFill>
                  <a:schemeClr val="bg1"/>
                </a:solidFill>
              </a:rPr>
              <a:t>cause of</a:t>
            </a:r>
            <a:r>
              <a:rPr lang="ro-RO" sz="1100">
                <a:solidFill>
                  <a:schemeClr val="bg1"/>
                </a:solidFill>
              </a:rPr>
              <a:t> </a:t>
            </a:r>
            <a:r>
              <a:rPr lang="en-US" sz="1100" b="1">
                <a:solidFill>
                  <a:schemeClr val="bg1"/>
                </a:solidFill>
              </a:rPr>
              <a:t>liver-related death </a:t>
            </a:r>
            <a:r>
              <a:rPr lang="en-US" sz="1100">
                <a:solidFill>
                  <a:schemeClr val="bg1"/>
                </a:solidFill>
              </a:rPr>
              <a:t>worldwide</a:t>
            </a:r>
            <a:r>
              <a:rPr lang="ro-RO" sz="1100" baseline="30000">
                <a:solidFill>
                  <a:schemeClr val="bg1"/>
                </a:solidFill>
              </a:rPr>
              <a:t>3</a:t>
            </a:r>
            <a:endParaRPr lang="en-US" sz="1100" baseline="30000">
              <a:solidFill>
                <a:schemeClr val="bg1"/>
              </a:solidFill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ADEA1AD2-EB64-43CD-ADDE-A783011425BE}"/>
              </a:ext>
            </a:extLst>
          </p:cNvPr>
          <p:cNvSpPr/>
          <p:nvPr/>
        </p:nvSpPr>
        <p:spPr>
          <a:xfrm>
            <a:off x="403030" y="2784542"/>
            <a:ext cx="439652" cy="439652"/>
          </a:xfrm>
          <a:prstGeom prst="ellipse">
            <a:avLst/>
          </a:prstGeom>
          <a:solidFill>
            <a:srgbClr val="9533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en-GB" sz="2400" b="1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3C539BC8-D350-668B-4216-7047E05FA655}"/>
              </a:ext>
            </a:extLst>
          </p:cNvPr>
          <p:cNvSpPr/>
          <p:nvPr/>
        </p:nvSpPr>
        <p:spPr>
          <a:xfrm>
            <a:off x="1022349" y="3398248"/>
            <a:ext cx="7560000" cy="432000"/>
          </a:xfrm>
          <a:prstGeom prst="rect">
            <a:avLst/>
          </a:prstGeom>
          <a:solidFill>
            <a:srgbClr val="AF66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>
              <a:defRPr/>
            </a:pPr>
            <a:r>
              <a:rPr lang="ro-RO" sz="1100" b="1">
                <a:solidFill>
                  <a:schemeClr val="bg1"/>
                </a:solidFill>
              </a:rPr>
              <a:t>MASLD/MAFLD </a:t>
            </a:r>
            <a:r>
              <a:rPr lang="en-US" sz="1100">
                <a:solidFill>
                  <a:schemeClr val="bg1"/>
                </a:solidFill>
              </a:rPr>
              <a:t>may </a:t>
            </a:r>
            <a:r>
              <a:rPr lang="ro-RO" sz="1100">
                <a:solidFill>
                  <a:schemeClr val="bg1"/>
                </a:solidFill>
              </a:rPr>
              <a:t>be associated with fatigue, </a:t>
            </a:r>
            <a:r>
              <a:rPr lang="en-US" sz="1100">
                <a:solidFill>
                  <a:schemeClr val="bg1"/>
                </a:solidFill>
              </a:rPr>
              <a:t>anxiety, depression, cognitive impairment </a:t>
            </a:r>
            <a:r>
              <a:rPr lang="ro-RO" sz="1100">
                <a:solidFill>
                  <a:schemeClr val="bg1"/>
                </a:solidFill>
              </a:rPr>
              <a:t>and </a:t>
            </a:r>
            <a:r>
              <a:rPr lang="en-US" sz="1100">
                <a:solidFill>
                  <a:schemeClr val="bg1"/>
                </a:solidFill>
              </a:rPr>
              <a:t>loss of self-esteem</a:t>
            </a:r>
            <a:r>
              <a:rPr lang="en-GB" sz="1100">
                <a:solidFill>
                  <a:schemeClr val="bg1"/>
                </a:solidFill>
              </a:rPr>
              <a:t> – all of which contribute to</a:t>
            </a:r>
            <a:r>
              <a:rPr lang="en-US" sz="1100">
                <a:solidFill>
                  <a:schemeClr val="bg1"/>
                </a:solidFill>
              </a:rPr>
              <a:t> </a:t>
            </a:r>
            <a:r>
              <a:rPr lang="en-US" sz="1100" b="1">
                <a:solidFill>
                  <a:schemeClr val="bg1"/>
                </a:solidFill>
              </a:rPr>
              <a:t>impairment of health-related quality of life</a:t>
            </a:r>
            <a:r>
              <a:rPr lang="ro-RO" sz="1100" baseline="30000">
                <a:solidFill>
                  <a:schemeClr val="bg1"/>
                </a:solidFill>
              </a:rPr>
              <a:t>4</a:t>
            </a:r>
            <a:r>
              <a:rPr lang="en-US" sz="1100">
                <a:solidFill>
                  <a:schemeClr val="bg1"/>
                </a:solidFill>
              </a:rPr>
              <a:t> </a:t>
            </a:r>
            <a:endParaRPr lang="en-IN" sz="1100" baseline="30000">
              <a:solidFill>
                <a:schemeClr val="bg1"/>
              </a:solidFill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CD2DACBD-AC6B-D7D8-8B47-68BF9670E868}"/>
              </a:ext>
            </a:extLst>
          </p:cNvPr>
          <p:cNvSpPr/>
          <p:nvPr/>
        </p:nvSpPr>
        <p:spPr>
          <a:xfrm>
            <a:off x="403030" y="3386395"/>
            <a:ext cx="439652" cy="439652"/>
          </a:xfrm>
          <a:prstGeom prst="ellipse">
            <a:avLst/>
          </a:prstGeom>
          <a:solidFill>
            <a:srgbClr val="AF66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en-GB" sz="2400" b="1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0B5B640-3ADA-8D35-A145-CF947F6354FE}"/>
              </a:ext>
            </a:extLst>
          </p:cNvPr>
          <p:cNvSpPr/>
          <p:nvPr/>
        </p:nvSpPr>
        <p:spPr>
          <a:xfrm>
            <a:off x="1022350" y="4009333"/>
            <a:ext cx="7560000" cy="432000"/>
          </a:xfrm>
          <a:prstGeom prst="rect">
            <a:avLst/>
          </a:prstGeom>
          <a:solidFill>
            <a:srgbClr val="CA9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>
              <a:defRPr/>
            </a:pPr>
            <a:r>
              <a:rPr lang="ro-RO" sz="1100" b="1">
                <a:solidFill>
                  <a:schemeClr val="bg1"/>
                </a:solidFill>
              </a:rPr>
              <a:t>MASLD/MAFLD</a:t>
            </a:r>
            <a:r>
              <a:rPr lang="ro-RO" sz="1100">
                <a:solidFill>
                  <a:schemeClr val="bg1"/>
                </a:solidFill>
              </a:rPr>
              <a:t> </a:t>
            </a:r>
            <a:r>
              <a:rPr lang="en-US" sz="1100">
                <a:solidFill>
                  <a:schemeClr val="bg1"/>
                </a:solidFill>
              </a:rPr>
              <a:t>is associated with substantial </a:t>
            </a:r>
            <a:r>
              <a:rPr lang="en-US" sz="1100" b="1">
                <a:solidFill>
                  <a:schemeClr val="bg1"/>
                </a:solidFill>
              </a:rPr>
              <a:t>health-care costs</a:t>
            </a:r>
            <a:r>
              <a:rPr lang="ro-RO" sz="1100" baseline="30000">
                <a:solidFill>
                  <a:schemeClr val="bg1"/>
                </a:solidFill>
              </a:rPr>
              <a:t>1</a:t>
            </a:r>
            <a:endParaRPr lang="en-US" sz="1100" baseline="30000">
              <a:solidFill>
                <a:schemeClr val="bg1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521D8953-9544-13C6-46BD-55AF933E2335}"/>
              </a:ext>
            </a:extLst>
          </p:cNvPr>
          <p:cNvSpPr/>
          <p:nvPr/>
        </p:nvSpPr>
        <p:spPr>
          <a:xfrm>
            <a:off x="403030" y="4001294"/>
            <a:ext cx="439652" cy="439652"/>
          </a:xfrm>
          <a:prstGeom prst="ellipse">
            <a:avLst/>
          </a:prstGeom>
          <a:solidFill>
            <a:srgbClr val="CA9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ro-RO" sz="2400" b="1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  <a:endParaRPr lang="en-GB" sz="24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53FA0205-5F8F-48A3-D48B-E2960979AB3F}"/>
              </a:ext>
            </a:extLst>
          </p:cNvPr>
          <p:cNvGrpSpPr/>
          <p:nvPr/>
        </p:nvGrpSpPr>
        <p:grpSpPr>
          <a:xfrm>
            <a:off x="2139245" y="1344006"/>
            <a:ext cx="4409532" cy="819728"/>
            <a:chOff x="8370690" y="2035582"/>
            <a:chExt cx="4679709" cy="869950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2D953D14-5326-9F65-C302-27A6D9C62996}"/>
                </a:ext>
              </a:extLst>
            </p:cNvPr>
            <p:cNvGrpSpPr/>
            <p:nvPr/>
          </p:nvGrpSpPr>
          <p:grpSpPr>
            <a:xfrm>
              <a:off x="8370690" y="2054168"/>
              <a:ext cx="1000495" cy="851361"/>
              <a:chOff x="8370690" y="2054168"/>
              <a:chExt cx="1000495" cy="851361"/>
            </a:xfrm>
          </p:grpSpPr>
          <p:sp>
            <p:nvSpPr>
              <p:cNvPr id="211" name="TextBox 11">
                <a:extLst>
                  <a:ext uri="{FF2B5EF4-FFF2-40B4-BE49-F238E27FC236}">
                    <a16:creationId xmlns:a16="http://schemas.microsoft.com/office/drawing/2014/main" id="{707126A1-EB40-DF8A-7E96-84EB13B91DC9}"/>
                  </a:ext>
                </a:extLst>
              </p:cNvPr>
              <p:cNvSpPr txBox="1"/>
              <p:nvPr/>
            </p:nvSpPr>
            <p:spPr>
              <a:xfrm>
                <a:off x="8370690" y="2638813"/>
                <a:ext cx="1000495" cy="266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342900">
                  <a:spcAft>
                    <a:spcPts val="450"/>
                  </a:spcAft>
                  <a:defRPr/>
                </a:pPr>
                <a:r>
                  <a:rPr lang="en-GB" sz="675">
                    <a:solidFill>
                      <a:schemeClr val="bg2">
                        <a:lumMod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Normal liver</a:t>
                </a:r>
              </a:p>
            </p:txBody>
          </p:sp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6BEEBB47-252F-B09E-1F69-A41B8AC4E0FC}"/>
                  </a:ext>
                </a:extLst>
              </p:cNvPr>
              <p:cNvGrpSpPr/>
              <p:nvPr/>
            </p:nvGrpSpPr>
            <p:grpSpPr>
              <a:xfrm>
                <a:off x="8408983" y="2054168"/>
                <a:ext cx="884170" cy="569659"/>
                <a:chOff x="8408983" y="2054168"/>
                <a:chExt cx="884170" cy="569659"/>
              </a:xfrm>
            </p:grpSpPr>
            <p:sp>
              <p:nvSpPr>
                <p:cNvPr id="213" name="Freeform: Shape 212">
                  <a:extLst>
                    <a:ext uri="{FF2B5EF4-FFF2-40B4-BE49-F238E27FC236}">
                      <a16:creationId xmlns:a16="http://schemas.microsoft.com/office/drawing/2014/main" id="{1DADAD1C-437B-715A-3CB8-2F4F0F61EEB0}"/>
                    </a:ext>
                  </a:extLst>
                </p:cNvPr>
                <p:cNvSpPr/>
                <p:nvPr/>
              </p:nvSpPr>
              <p:spPr>
                <a:xfrm>
                  <a:off x="8849103" y="2076104"/>
                  <a:ext cx="113979" cy="349920"/>
                </a:xfrm>
                <a:custGeom>
                  <a:avLst/>
                  <a:gdLst>
                    <a:gd name="connsiteX0" fmla="*/ 30075 w 201063"/>
                    <a:gd name="connsiteY0" fmla="*/ 47306 h 617268"/>
                    <a:gd name="connsiteX1" fmla="*/ 130195 w 201063"/>
                    <a:gd name="connsiteY1" fmla="*/ 202328 h 617268"/>
                    <a:gd name="connsiteX2" fmla="*/ 153760 w 201063"/>
                    <a:gd name="connsiteY2" fmla="*/ 502945 h 617268"/>
                    <a:gd name="connsiteX3" fmla="*/ 153124 w 201063"/>
                    <a:gd name="connsiteY3" fmla="*/ 617077 h 617268"/>
                    <a:gd name="connsiteX4" fmla="*/ 178854 w 201063"/>
                    <a:gd name="connsiteY4" fmla="*/ 585742 h 617268"/>
                    <a:gd name="connsiteX5" fmla="*/ 182676 w 201063"/>
                    <a:gd name="connsiteY5" fmla="*/ 567144 h 617268"/>
                    <a:gd name="connsiteX6" fmla="*/ 199363 w 201063"/>
                    <a:gd name="connsiteY6" fmla="*/ 553005 h 617268"/>
                    <a:gd name="connsiteX7" fmla="*/ 195796 w 201063"/>
                    <a:gd name="connsiteY7" fmla="*/ 532752 h 617268"/>
                    <a:gd name="connsiteX8" fmla="*/ 176561 w 201063"/>
                    <a:gd name="connsiteY8" fmla="*/ 516956 h 617268"/>
                    <a:gd name="connsiteX9" fmla="*/ 161403 w 201063"/>
                    <a:gd name="connsiteY9" fmla="*/ 214939 h 617268"/>
                    <a:gd name="connsiteX10" fmla="*/ 147009 w 201063"/>
                    <a:gd name="connsiteY10" fmla="*/ 113544 h 617268"/>
                    <a:gd name="connsiteX11" fmla="*/ 198471 w 201063"/>
                    <a:gd name="connsiteY11" fmla="*/ 26543 h 617268"/>
                    <a:gd name="connsiteX12" fmla="*/ 63703 w 201063"/>
                    <a:gd name="connsiteY12" fmla="*/ 2341 h 617268"/>
                    <a:gd name="connsiteX13" fmla="*/ 140 w 201063"/>
                    <a:gd name="connsiteY13" fmla="*/ 17882 h 617268"/>
                    <a:gd name="connsiteX14" fmla="*/ 29947 w 201063"/>
                    <a:gd name="connsiteY14" fmla="*/ 47561 h 617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1063" h="617268">
                      <a:moveTo>
                        <a:pt x="30075" y="47306"/>
                      </a:moveTo>
                      <a:cubicBezTo>
                        <a:pt x="92491" y="83228"/>
                        <a:pt x="116183" y="129339"/>
                        <a:pt x="130195" y="202328"/>
                      </a:cubicBezTo>
                      <a:cubicBezTo>
                        <a:pt x="141277" y="260031"/>
                        <a:pt x="147774" y="416708"/>
                        <a:pt x="153760" y="502945"/>
                      </a:cubicBezTo>
                      <a:cubicBezTo>
                        <a:pt x="157964" y="563960"/>
                        <a:pt x="142296" y="613765"/>
                        <a:pt x="153124" y="617077"/>
                      </a:cubicBezTo>
                      <a:cubicBezTo>
                        <a:pt x="160129" y="619243"/>
                        <a:pt x="177581" y="602683"/>
                        <a:pt x="178854" y="585742"/>
                      </a:cubicBezTo>
                      <a:cubicBezTo>
                        <a:pt x="179619" y="575679"/>
                        <a:pt x="178854" y="573513"/>
                        <a:pt x="182676" y="567144"/>
                      </a:cubicBezTo>
                      <a:cubicBezTo>
                        <a:pt x="187771" y="558737"/>
                        <a:pt x="193885" y="561794"/>
                        <a:pt x="199363" y="553005"/>
                      </a:cubicBezTo>
                      <a:cubicBezTo>
                        <a:pt x="203439" y="546636"/>
                        <a:pt x="199363" y="538356"/>
                        <a:pt x="195796" y="532752"/>
                      </a:cubicBezTo>
                      <a:cubicBezTo>
                        <a:pt x="189809" y="523071"/>
                        <a:pt x="176816" y="521924"/>
                        <a:pt x="176561" y="516956"/>
                      </a:cubicBezTo>
                      <a:cubicBezTo>
                        <a:pt x="173887" y="447025"/>
                        <a:pt x="164588" y="266400"/>
                        <a:pt x="161403" y="214939"/>
                      </a:cubicBezTo>
                      <a:cubicBezTo>
                        <a:pt x="158856" y="174432"/>
                        <a:pt x="136692" y="150357"/>
                        <a:pt x="147009" y="113544"/>
                      </a:cubicBezTo>
                      <a:cubicBezTo>
                        <a:pt x="161149" y="62974"/>
                        <a:pt x="205222" y="49727"/>
                        <a:pt x="198471" y="26543"/>
                      </a:cubicBezTo>
                      <a:cubicBezTo>
                        <a:pt x="187898" y="-9632"/>
                        <a:pt x="73893" y="1322"/>
                        <a:pt x="63703" y="2341"/>
                      </a:cubicBezTo>
                      <a:cubicBezTo>
                        <a:pt x="37845" y="5016"/>
                        <a:pt x="1414" y="12277"/>
                        <a:pt x="140" y="17882"/>
                      </a:cubicBezTo>
                      <a:cubicBezTo>
                        <a:pt x="-2280" y="28709"/>
                        <a:pt x="27400" y="46033"/>
                        <a:pt x="29947" y="47561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9525" cap="flat">
                  <a:solidFill>
                    <a:srgbClr val="1D1D1B"/>
                  </a:solidFill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342900">
                    <a:defRPr/>
                  </a:pPr>
                  <a:endParaRPr lang="en-GB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4" name="Freeform: Shape 213">
                  <a:extLst>
                    <a:ext uri="{FF2B5EF4-FFF2-40B4-BE49-F238E27FC236}">
                      <a16:creationId xmlns:a16="http://schemas.microsoft.com/office/drawing/2014/main" id="{79AADD0C-8854-1BEB-830B-7E913D4944F1}"/>
                    </a:ext>
                  </a:extLst>
                </p:cNvPr>
                <p:cNvSpPr/>
                <p:nvPr/>
              </p:nvSpPr>
              <p:spPr>
                <a:xfrm>
                  <a:off x="8930898" y="2080746"/>
                  <a:ext cx="362255" cy="328671"/>
                </a:xfrm>
                <a:custGeom>
                  <a:avLst/>
                  <a:gdLst>
                    <a:gd name="connsiteX0" fmla="*/ 34566 w 639028"/>
                    <a:gd name="connsiteY0" fmla="*/ 577678 h 579785"/>
                    <a:gd name="connsiteX1" fmla="*/ 35840 w 639028"/>
                    <a:gd name="connsiteY1" fmla="*/ 564558 h 579785"/>
                    <a:gd name="connsiteX2" fmla="*/ 38388 w 639028"/>
                    <a:gd name="connsiteY2" fmla="*/ 559081 h 579785"/>
                    <a:gd name="connsiteX3" fmla="*/ 55075 w 639028"/>
                    <a:gd name="connsiteY3" fmla="*/ 544942 h 579785"/>
                    <a:gd name="connsiteX4" fmla="*/ 51508 w 639028"/>
                    <a:gd name="connsiteY4" fmla="*/ 524688 h 579785"/>
                    <a:gd name="connsiteX5" fmla="*/ 32274 w 639028"/>
                    <a:gd name="connsiteY5" fmla="*/ 508893 h 579785"/>
                    <a:gd name="connsiteX6" fmla="*/ 17115 w 639028"/>
                    <a:gd name="connsiteY6" fmla="*/ 206875 h 579785"/>
                    <a:gd name="connsiteX7" fmla="*/ 2721 w 639028"/>
                    <a:gd name="connsiteY7" fmla="*/ 105481 h 579785"/>
                    <a:gd name="connsiteX8" fmla="*/ 54183 w 639028"/>
                    <a:gd name="connsiteY8" fmla="*/ 18480 h 579785"/>
                    <a:gd name="connsiteX9" fmla="*/ 410083 w 639028"/>
                    <a:gd name="connsiteY9" fmla="*/ 3194 h 579785"/>
                    <a:gd name="connsiteX10" fmla="*/ 544341 w 639028"/>
                    <a:gd name="connsiteY10" fmla="*/ 27269 h 579785"/>
                    <a:gd name="connsiteX11" fmla="*/ 631469 w 639028"/>
                    <a:gd name="connsiteY11" fmla="*/ 95035 h 579785"/>
                    <a:gd name="connsiteX12" fmla="*/ 637074 w 639028"/>
                    <a:gd name="connsiteY12" fmla="*/ 136434 h 579785"/>
                    <a:gd name="connsiteX13" fmla="*/ 616311 w 639028"/>
                    <a:gd name="connsiteY13" fmla="*/ 162802 h 579785"/>
                    <a:gd name="connsiteX14" fmla="*/ 566887 w 639028"/>
                    <a:gd name="connsiteY14" fmla="*/ 203308 h 579785"/>
                    <a:gd name="connsiteX15" fmla="*/ 484982 w 639028"/>
                    <a:gd name="connsiteY15" fmla="*/ 264069 h 579785"/>
                    <a:gd name="connsiteX16" fmla="*/ 429444 w 639028"/>
                    <a:gd name="connsiteY16" fmla="*/ 338968 h 579785"/>
                    <a:gd name="connsiteX17" fmla="*/ 339514 w 639028"/>
                    <a:gd name="connsiteY17" fmla="*/ 446732 h 579785"/>
                    <a:gd name="connsiteX18" fmla="*/ 34566 w 639028"/>
                    <a:gd name="connsiteY18" fmla="*/ 577933 h 5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9028" h="579785">
                      <a:moveTo>
                        <a:pt x="34566" y="577678"/>
                      </a:moveTo>
                      <a:cubicBezTo>
                        <a:pt x="33930" y="576277"/>
                        <a:pt x="34184" y="569526"/>
                        <a:pt x="35840" y="564558"/>
                      </a:cubicBezTo>
                      <a:cubicBezTo>
                        <a:pt x="36732" y="561628"/>
                        <a:pt x="38133" y="559463"/>
                        <a:pt x="38388" y="559081"/>
                      </a:cubicBezTo>
                      <a:cubicBezTo>
                        <a:pt x="43483" y="550674"/>
                        <a:pt x="49597" y="553731"/>
                        <a:pt x="55075" y="544942"/>
                      </a:cubicBezTo>
                      <a:cubicBezTo>
                        <a:pt x="59151" y="538573"/>
                        <a:pt x="55075" y="530293"/>
                        <a:pt x="51508" y="524688"/>
                      </a:cubicBezTo>
                      <a:cubicBezTo>
                        <a:pt x="45521" y="515007"/>
                        <a:pt x="32528" y="513861"/>
                        <a:pt x="32274" y="508893"/>
                      </a:cubicBezTo>
                      <a:cubicBezTo>
                        <a:pt x="29599" y="438961"/>
                        <a:pt x="20300" y="258337"/>
                        <a:pt x="17115" y="206875"/>
                      </a:cubicBezTo>
                      <a:cubicBezTo>
                        <a:pt x="14568" y="166368"/>
                        <a:pt x="-7596" y="142293"/>
                        <a:pt x="2721" y="105481"/>
                      </a:cubicBezTo>
                      <a:cubicBezTo>
                        <a:pt x="16351" y="56949"/>
                        <a:pt x="45139" y="19372"/>
                        <a:pt x="54183" y="18480"/>
                      </a:cubicBezTo>
                      <a:cubicBezTo>
                        <a:pt x="149591" y="8799"/>
                        <a:pt x="204746" y="-6741"/>
                        <a:pt x="410083" y="3194"/>
                      </a:cubicBezTo>
                      <a:cubicBezTo>
                        <a:pt x="427788" y="4086"/>
                        <a:pt x="482052" y="3322"/>
                        <a:pt x="544341" y="27269"/>
                      </a:cubicBezTo>
                      <a:cubicBezTo>
                        <a:pt x="575931" y="39370"/>
                        <a:pt x="614782" y="59624"/>
                        <a:pt x="631469" y="95035"/>
                      </a:cubicBezTo>
                      <a:cubicBezTo>
                        <a:pt x="635163" y="102806"/>
                        <a:pt x="642551" y="119238"/>
                        <a:pt x="637074" y="136434"/>
                      </a:cubicBezTo>
                      <a:cubicBezTo>
                        <a:pt x="633762" y="147006"/>
                        <a:pt x="626883" y="153503"/>
                        <a:pt x="616311" y="162802"/>
                      </a:cubicBezTo>
                      <a:cubicBezTo>
                        <a:pt x="581027" y="193882"/>
                        <a:pt x="566887" y="203308"/>
                        <a:pt x="566887" y="203308"/>
                      </a:cubicBezTo>
                      <a:cubicBezTo>
                        <a:pt x="543067" y="219104"/>
                        <a:pt x="509184" y="241522"/>
                        <a:pt x="484982" y="264069"/>
                      </a:cubicBezTo>
                      <a:cubicBezTo>
                        <a:pt x="460143" y="287252"/>
                        <a:pt x="455557" y="301264"/>
                        <a:pt x="429444" y="338968"/>
                      </a:cubicBezTo>
                      <a:cubicBezTo>
                        <a:pt x="429444" y="338968"/>
                        <a:pt x="398364" y="392595"/>
                        <a:pt x="339514" y="446732"/>
                      </a:cubicBezTo>
                      <a:cubicBezTo>
                        <a:pt x="221815" y="555005"/>
                        <a:pt x="39152" y="588506"/>
                        <a:pt x="34566" y="57793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</a:gradFill>
                <a:ln w="9525" cap="flat">
                  <a:solidFill>
                    <a:srgbClr val="1D1D1B"/>
                  </a:solidFill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342900">
                    <a:defRPr/>
                  </a:pPr>
                  <a:endParaRPr lang="en-GB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5" name="Freeform: Shape 214">
                  <a:extLst>
                    <a:ext uri="{FF2B5EF4-FFF2-40B4-BE49-F238E27FC236}">
                      <a16:creationId xmlns:a16="http://schemas.microsoft.com/office/drawing/2014/main" id="{B4EA662C-ADE3-7E2B-8CFC-7B7C998320A0}"/>
                    </a:ext>
                  </a:extLst>
                </p:cNvPr>
                <p:cNvSpPr/>
                <p:nvPr/>
              </p:nvSpPr>
              <p:spPr>
                <a:xfrm>
                  <a:off x="8448719" y="2054168"/>
                  <a:ext cx="492730" cy="569659"/>
                </a:xfrm>
                <a:custGeom>
                  <a:avLst/>
                  <a:gdLst>
                    <a:gd name="connsiteX0" fmla="*/ 859413 w 864140"/>
                    <a:gd name="connsiteY0" fmla="*/ 655899 h 1004894"/>
                    <a:gd name="connsiteX1" fmla="*/ 831772 w 864140"/>
                    <a:gd name="connsiteY1" fmla="*/ 667363 h 1004894"/>
                    <a:gd name="connsiteX2" fmla="*/ 751267 w 864140"/>
                    <a:gd name="connsiteY2" fmla="*/ 697424 h 1004894"/>
                    <a:gd name="connsiteX3" fmla="*/ 556758 w 864140"/>
                    <a:gd name="connsiteY3" fmla="*/ 762643 h 1004894"/>
                    <a:gd name="connsiteX4" fmla="*/ 401737 w 864140"/>
                    <a:gd name="connsiteY4" fmla="*/ 864674 h 1004894"/>
                    <a:gd name="connsiteX5" fmla="*/ 322888 w 864140"/>
                    <a:gd name="connsiteY5" fmla="*/ 931294 h 1004894"/>
                    <a:gd name="connsiteX6" fmla="*/ 322888 w 864140"/>
                    <a:gd name="connsiteY6" fmla="*/ 931294 h 1004894"/>
                    <a:gd name="connsiteX7" fmla="*/ 244040 w 864140"/>
                    <a:gd name="connsiteY7" fmla="*/ 997914 h 1004894"/>
                    <a:gd name="connsiteX8" fmla="*/ 132583 w 864140"/>
                    <a:gd name="connsiteY8" fmla="*/ 976132 h 1004894"/>
                    <a:gd name="connsiteX9" fmla="*/ 95388 w 864140"/>
                    <a:gd name="connsiteY9" fmla="*/ 847605 h 1004894"/>
                    <a:gd name="connsiteX10" fmla="*/ 6094 w 864140"/>
                    <a:gd name="connsiteY10" fmla="*/ 318087 h 1004894"/>
                    <a:gd name="connsiteX11" fmla="*/ 261619 w 864140"/>
                    <a:gd name="connsiteY11" fmla="*/ 31227 h 1004894"/>
                    <a:gd name="connsiteX12" fmla="*/ 464280 w 864140"/>
                    <a:gd name="connsiteY12" fmla="*/ 2694 h 1004894"/>
                    <a:gd name="connsiteX13" fmla="*/ 735982 w 864140"/>
                    <a:gd name="connsiteY13" fmla="*/ 75937 h 1004894"/>
                    <a:gd name="connsiteX14" fmla="*/ 839542 w 864140"/>
                    <a:gd name="connsiteY14" fmla="*/ 240767 h 1004894"/>
                    <a:gd name="connsiteX15" fmla="*/ 859413 w 864140"/>
                    <a:gd name="connsiteY15" fmla="*/ 656026 h 1004894"/>
                    <a:gd name="connsiteX0" fmla="*/ 846713 w 864140"/>
                    <a:gd name="connsiteY0" fmla="*/ 787662 h 1004894"/>
                    <a:gd name="connsiteX1" fmla="*/ 831772 w 864140"/>
                    <a:gd name="connsiteY1" fmla="*/ 667363 h 1004894"/>
                    <a:gd name="connsiteX2" fmla="*/ 751267 w 864140"/>
                    <a:gd name="connsiteY2" fmla="*/ 697424 h 1004894"/>
                    <a:gd name="connsiteX3" fmla="*/ 556758 w 864140"/>
                    <a:gd name="connsiteY3" fmla="*/ 762643 h 1004894"/>
                    <a:gd name="connsiteX4" fmla="*/ 401737 w 864140"/>
                    <a:gd name="connsiteY4" fmla="*/ 864674 h 1004894"/>
                    <a:gd name="connsiteX5" fmla="*/ 322888 w 864140"/>
                    <a:gd name="connsiteY5" fmla="*/ 931294 h 1004894"/>
                    <a:gd name="connsiteX6" fmla="*/ 322888 w 864140"/>
                    <a:gd name="connsiteY6" fmla="*/ 931294 h 1004894"/>
                    <a:gd name="connsiteX7" fmla="*/ 244040 w 864140"/>
                    <a:gd name="connsiteY7" fmla="*/ 997914 h 1004894"/>
                    <a:gd name="connsiteX8" fmla="*/ 132583 w 864140"/>
                    <a:gd name="connsiteY8" fmla="*/ 976132 h 1004894"/>
                    <a:gd name="connsiteX9" fmla="*/ 95388 w 864140"/>
                    <a:gd name="connsiteY9" fmla="*/ 847605 h 1004894"/>
                    <a:gd name="connsiteX10" fmla="*/ 6094 w 864140"/>
                    <a:gd name="connsiteY10" fmla="*/ 318087 h 1004894"/>
                    <a:gd name="connsiteX11" fmla="*/ 261619 w 864140"/>
                    <a:gd name="connsiteY11" fmla="*/ 31227 h 1004894"/>
                    <a:gd name="connsiteX12" fmla="*/ 464280 w 864140"/>
                    <a:gd name="connsiteY12" fmla="*/ 2694 h 1004894"/>
                    <a:gd name="connsiteX13" fmla="*/ 735982 w 864140"/>
                    <a:gd name="connsiteY13" fmla="*/ 75937 h 1004894"/>
                    <a:gd name="connsiteX14" fmla="*/ 839542 w 864140"/>
                    <a:gd name="connsiteY14" fmla="*/ 240767 h 1004894"/>
                    <a:gd name="connsiteX15" fmla="*/ 859413 w 864140"/>
                    <a:gd name="connsiteY15" fmla="*/ 656026 h 1004894"/>
                    <a:gd name="connsiteX16" fmla="*/ 846713 w 864140"/>
                    <a:gd name="connsiteY16" fmla="*/ 787662 h 1004894"/>
                    <a:gd name="connsiteX0" fmla="*/ 846713 w 869189"/>
                    <a:gd name="connsiteY0" fmla="*/ 787662 h 1004894"/>
                    <a:gd name="connsiteX1" fmla="*/ 831772 w 869189"/>
                    <a:gd name="connsiteY1" fmla="*/ 667363 h 1004894"/>
                    <a:gd name="connsiteX2" fmla="*/ 751267 w 869189"/>
                    <a:gd name="connsiteY2" fmla="*/ 697424 h 1004894"/>
                    <a:gd name="connsiteX3" fmla="*/ 556758 w 869189"/>
                    <a:gd name="connsiteY3" fmla="*/ 762643 h 1004894"/>
                    <a:gd name="connsiteX4" fmla="*/ 401737 w 869189"/>
                    <a:gd name="connsiteY4" fmla="*/ 864674 h 1004894"/>
                    <a:gd name="connsiteX5" fmla="*/ 322888 w 869189"/>
                    <a:gd name="connsiteY5" fmla="*/ 931294 h 1004894"/>
                    <a:gd name="connsiteX6" fmla="*/ 322888 w 869189"/>
                    <a:gd name="connsiteY6" fmla="*/ 931294 h 1004894"/>
                    <a:gd name="connsiteX7" fmla="*/ 244040 w 869189"/>
                    <a:gd name="connsiteY7" fmla="*/ 997914 h 1004894"/>
                    <a:gd name="connsiteX8" fmla="*/ 132583 w 869189"/>
                    <a:gd name="connsiteY8" fmla="*/ 976132 h 1004894"/>
                    <a:gd name="connsiteX9" fmla="*/ 95388 w 869189"/>
                    <a:gd name="connsiteY9" fmla="*/ 847605 h 1004894"/>
                    <a:gd name="connsiteX10" fmla="*/ 6094 w 869189"/>
                    <a:gd name="connsiteY10" fmla="*/ 318087 h 1004894"/>
                    <a:gd name="connsiteX11" fmla="*/ 261619 w 869189"/>
                    <a:gd name="connsiteY11" fmla="*/ 31227 h 1004894"/>
                    <a:gd name="connsiteX12" fmla="*/ 464280 w 869189"/>
                    <a:gd name="connsiteY12" fmla="*/ 2694 h 1004894"/>
                    <a:gd name="connsiteX13" fmla="*/ 735982 w 869189"/>
                    <a:gd name="connsiteY13" fmla="*/ 75937 h 1004894"/>
                    <a:gd name="connsiteX14" fmla="*/ 839542 w 869189"/>
                    <a:gd name="connsiteY14" fmla="*/ 240767 h 1004894"/>
                    <a:gd name="connsiteX15" fmla="*/ 865763 w 869189"/>
                    <a:gd name="connsiteY15" fmla="*/ 602051 h 1004894"/>
                    <a:gd name="connsiteX16" fmla="*/ 846713 w 869189"/>
                    <a:gd name="connsiteY16" fmla="*/ 787662 h 1004894"/>
                    <a:gd name="connsiteX0" fmla="*/ 859413 w 869189"/>
                    <a:gd name="connsiteY0" fmla="*/ 660662 h 1004894"/>
                    <a:gd name="connsiteX1" fmla="*/ 831772 w 869189"/>
                    <a:gd name="connsiteY1" fmla="*/ 667363 h 1004894"/>
                    <a:gd name="connsiteX2" fmla="*/ 751267 w 869189"/>
                    <a:gd name="connsiteY2" fmla="*/ 697424 h 1004894"/>
                    <a:gd name="connsiteX3" fmla="*/ 556758 w 869189"/>
                    <a:gd name="connsiteY3" fmla="*/ 762643 h 1004894"/>
                    <a:gd name="connsiteX4" fmla="*/ 401737 w 869189"/>
                    <a:gd name="connsiteY4" fmla="*/ 864674 h 1004894"/>
                    <a:gd name="connsiteX5" fmla="*/ 322888 w 869189"/>
                    <a:gd name="connsiteY5" fmla="*/ 931294 h 1004894"/>
                    <a:gd name="connsiteX6" fmla="*/ 322888 w 869189"/>
                    <a:gd name="connsiteY6" fmla="*/ 931294 h 1004894"/>
                    <a:gd name="connsiteX7" fmla="*/ 244040 w 869189"/>
                    <a:gd name="connsiteY7" fmla="*/ 997914 h 1004894"/>
                    <a:gd name="connsiteX8" fmla="*/ 132583 w 869189"/>
                    <a:gd name="connsiteY8" fmla="*/ 976132 h 1004894"/>
                    <a:gd name="connsiteX9" fmla="*/ 95388 w 869189"/>
                    <a:gd name="connsiteY9" fmla="*/ 847605 h 1004894"/>
                    <a:gd name="connsiteX10" fmla="*/ 6094 w 869189"/>
                    <a:gd name="connsiteY10" fmla="*/ 318087 h 1004894"/>
                    <a:gd name="connsiteX11" fmla="*/ 261619 w 869189"/>
                    <a:gd name="connsiteY11" fmla="*/ 31227 h 1004894"/>
                    <a:gd name="connsiteX12" fmla="*/ 464280 w 869189"/>
                    <a:gd name="connsiteY12" fmla="*/ 2694 h 1004894"/>
                    <a:gd name="connsiteX13" fmla="*/ 735982 w 869189"/>
                    <a:gd name="connsiteY13" fmla="*/ 75937 h 1004894"/>
                    <a:gd name="connsiteX14" fmla="*/ 839542 w 869189"/>
                    <a:gd name="connsiteY14" fmla="*/ 240767 h 1004894"/>
                    <a:gd name="connsiteX15" fmla="*/ 865763 w 869189"/>
                    <a:gd name="connsiteY15" fmla="*/ 602051 h 1004894"/>
                    <a:gd name="connsiteX16" fmla="*/ 859413 w 869189"/>
                    <a:gd name="connsiteY16" fmla="*/ 660662 h 100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9189" h="1004894">
                      <a:moveTo>
                        <a:pt x="859413" y="660662"/>
                      </a:moveTo>
                      <a:cubicBezTo>
                        <a:pt x="859158" y="663973"/>
                        <a:pt x="849796" y="661236"/>
                        <a:pt x="831772" y="667363"/>
                      </a:cubicBezTo>
                      <a:cubicBezTo>
                        <a:pt x="813748" y="673490"/>
                        <a:pt x="793430" y="682648"/>
                        <a:pt x="751267" y="697424"/>
                      </a:cubicBezTo>
                      <a:cubicBezTo>
                        <a:pt x="635352" y="738313"/>
                        <a:pt x="619556" y="732199"/>
                        <a:pt x="556758" y="762643"/>
                      </a:cubicBezTo>
                      <a:cubicBezTo>
                        <a:pt x="512302" y="784170"/>
                        <a:pt x="475490" y="811047"/>
                        <a:pt x="401737" y="864674"/>
                      </a:cubicBezTo>
                      <a:cubicBezTo>
                        <a:pt x="376770" y="882762"/>
                        <a:pt x="350912" y="903270"/>
                        <a:pt x="322888" y="931294"/>
                      </a:cubicBezTo>
                      <a:lnTo>
                        <a:pt x="322888" y="931294"/>
                      </a:lnTo>
                      <a:cubicBezTo>
                        <a:pt x="292062" y="962120"/>
                        <a:pt x="266204" y="987978"/>
                        <a:pt x="244040" y="997914"/>
                      </a:cubicBezTo>
                      <a:cubicBezTo>
                        <a:pt x="209902" y="1013199"/>
                        <a:pt x="160097" y="1002245"/>
                        <a:pt x="132583" y="976132"/>
                      </a:cubicBezTo>
                      <a:cubicBezTo>
                        <a:pt x="94496" y="940083"/>
                        <a:pt x="105833" y="869642"/>
                        <a:pt x="95388" y="847605"/>
                      </a:cubicBezTo>
                      <a:cubicBezTo>
                        <a:pt x="25838" y="701246"/>
                        <a:pt x="-16452" y="568771"/>
                        <a:pt x="6094" y="318087"/>
                      </a:cubicBezTo>
                      <a:cubicBezTo>
                        <a:pt x="15393" y="213380"/>
                        <a:pt x="165192" y="71989"/>
                        <a:pt x="261619" y="31227"/>
                      </a:cubicBezTo>
                      <a:cubicBezTo>
                        <a:pt x="335881" y="-109"/>
                        <a:pt x="407087" y="-3803"/>
                        <a:pt x="464280" y="2694"/>
                      </a:cubicBezTo>
                      <a:cubicBezTo>
                        <a:pt x="569878" y="14668"/>
                        <a:pt x="660700" y="18489"/>
                        <a:pt x="735982" y="75937"/>
                      </a:cubicBezTo>
                      <a:cubicBezTo>
                        <a:pt x="787698" y="115425"/>
                        <a:pt x="825020" y="139373"/>
                        <a:pt x="839542" y="240767"/>
                      </a:cubicBezTo>
                      <a:cubicBezTo>
                        <a:pt x="865909" y="425086"/>
                        <a:pt x="874807" y="481804"/>
                        <a:pt x="865763" y="602051"/>
                      </a:cubicBezTo>
                      <a:cubicBezTo>
                        <a:pt x="865763" y="602009"/>
                        <a:pt x="859413" y="660704"/>
                        <a:pt x="859413" y="6606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</a:gradFill>
                <a:ln w="9525" cap="flat">
                  <a:solidFill>
                    <a:srgbClr val="1D1D1B"/>
                  </a:solidFill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342900">
                    <a:defRPr/>
                  </a:pPr>
                  <a:endParaRPr lang="en-GB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6" name="Freeform: Shape 215">
                  <a:extLst>
                    <a:ext uri="{FF2B5EF4-FFF2-40B4-BE49-F238E27FC236}">
                      <a16:creationId xmlns:a16="http://schemas.microsoft.com/office/drawing/2014/main" id="{1E793E92-C9A5-CF06-614E-CCF0D97E302D}"/>
                    </a:ext>
                  </a:extLst>
                </p:cNvPr>
                <p:cNvSpPr/>
                <p:nvPr/>
              </p:nvSpPr>
              <p:spPr>
                <a:xfrm>
                  <a:off x="8415533" y="2100537"/>
                  <a:ext cx="129615" cy="227100"/>
                </a:xfrm>
                <a:custGeom>
                  <a:avLst/>
                  <a:gdLst>
                    <a:gd name="connsiteX0" fmla="*/ 228644 w 228644"/>
                    <a:gd name="connsiteY0" fmla="*/ 0 h 400610"/>
                    <a:gd name="connsiteX1" fmla="*/ 8659 w 228644"/>
                    <a:gd name="connsiteY1" fmla="*/ 400610 h 400610"/>
                    <a:gd name="connsiteX2" fmla="*/ 228644 w 228644"/>
                    <a:gd name="connsiteY2" fmla="*/ 0 h 400610"/>
                    <a:gd name="connsiteX3" fmla="*/ 228644 w 228644"/>
                    <a:gd name="connsiteY3" fmla="*/ 0 h 400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644" h="400610">
                      <a:moveTo>
                        <a:pt x="228644" y="0"/>
                      </a:moveTo>
                      <a:cubicBezTo>
                        <a:pt x="85978" y="110311"/>
                        <a:pt x="34007" y="225208"/>
                        <a:pt x="8659" y="400610"/>
                      </a:cubicBezTo>
                      <a:cubicBezTo>
                        <a:pt x="-29555" y="233997"/>
                        <a:pt x="61394" y="50952"/>
                        <a:pt x="228644" y="0"/>
                      </a:cubicBezTo>
                      <a:lnTo>
                        <a:pt x="228644" y="0"/>
                      </a:ln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3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342900">
                    <a:defRPr/>
                  </a:pPr>
                  <a:endParaRPr lang="en-GB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7" name="Freeform: Shape 216">
                  <a:extLst>
                    <a:ext uri="{FF2B5EF4-FFF2-40B4-BE49-F238E27FC236}">
                      <a16:creationId xmlns:a16="http://schemas.microsoft.com/office/drawing/2014/main" id="{D545C8E1-48D0-1D94-B601-1F51F6D04CB8}"/>
                    </a:ext>
                  </a:extLst>
                </p:cNvPr>
                <p:cNvSpPr/>
                <p:nvPr/>
              </p:nvSpPr>
              <p:spPr>
                <a:xfrm>
                  <a:off x="8408983" y="2077358"/>
                  <a:ext cx="177468" cy="303353"/>
                </a:xfrm>
                <a:custGeom>
                  <a:avLst/>
                  <a:gdLst>
                    <a:gd name="connsiteX0" fmla="*/ 313060 w 313059"/>
                    <a:gd name="connsiteY0" fmla="*/ 0 h 535123"/>
                    <a:gd name="connsiteX1" fmla="*/ 202621 w 313059"/>
                    <a:gd name="connsiteY1" fmla="*/ 115534 h 535123"/>
                    <a:gd name="connsiteX2" fmla="*/ 61357 w 313059"/>
                    <a:gd name="connsiteY2" fmla="*/ 379975 h 535123"/>
                    <a:gd name="connsiteX3" fmla="*/ 19321 w 313059"/>
                    <a:gd name="connsiteY3" fmla="*/ 535123 h 535123"/>
                    <a:gd name="connsiteX4" fmla="*/ 313060 w 313059"/>
                    <a:gd name="connsiteY4" fmla="*/ 0 h 535123"/>
                    <a:gd name="connsiteX5" fmla="*/ 313060 w 313059"/>
                    <a:gd name="connsiteY5" fmla="*/ 0 h 53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3059" h="535123">
                      <a:moveTo>
                        <a:pt x="313060" y="0"/>
                      </a:moveTo>
                      <a:cubicBezTo>
                        <a:pt x="273190" y="39615"/>
                        <a:pt x="235485" y="76173"/>
                        <a:pt x="202621" y="115534"/>
                      </a:cubicBezTo>
                      <a:cubicBezTo>
                        <a:pt x="135874" y="193872"/>
                        <a:pt x="91546" y="281637"/>
                        <a:pt x="61357" y="379975"/>
                      </a:cubicBezTo>
                      <a:cubicBezTo>
                        <a:pt x="45816" y="429271"/>
                        <a:pt x="33970" y="480860"/>
                        <a:pt x="19321" y="535123"/>
                      </a:cubicBezTo>
                      <a:cubicBezTo>
                        <a:pt x="-52011" y="313610"/>
                        <a:pt x="80464" y="49933"/>
                        <a:pt x="313060" y="0"/>
                      </a:cubicBezTo>
                      <a:lnTo>
                        <a:pt x="313060" y="0"/>
                      </a:ln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3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342900">
                    <a:defRPr/>
                  </a:pPr>
                  <a:endParaRPr lang="en-GB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8" name="Freeform: Shape 217">
                  <a:extLst>
                    <a:ext uri="{FF2B5EF4-FFF2-40B4-BE49-F238E27FC236}">
                      <a16:creationId xmlns:a16="http://schemas.microsoft.com/office/drawing/2014/main" id="{317DD65A-060B-8B81-16CA-779FE3030F00}"/>
                    </a:ext>
                  </a:extLst>
                </p:cNvPr>
                <p:cNvSpPr/>
                <p:nvPr/>
              </p:nvSpPr>
              <p:spPr>
                <a:xfrm>
                  <a:off x="9022559" y="2093891"/>
                  <a:ext cx="117124" cy="29393"/>
                </a:xfrm>
                <a:custGeom>
                  <a:avLst/>
                  <a:gdLst>
                    <a:gd name="connsiteX0" fmla="*/ 206610 w 206610"/>
                    <a:gd name="connsiteY0" fmla="*/ 29941 h 51850"/>
                    <a:gd name="connsiteX1" fmla="*/ 0 w 206610"/>
                    <a:gd name="connsiteY1" fmla="*/ 51850 h 51850"/>
                    <a:gd name="connsiteX2" fmla="*/ 206610 w 206610"/>
                    <a:gd name="connsiteY2" fmla="*/ 29941 h 51850"/>
                    <a:gd name="connsiteX3" fmla="*/ 206610 w 206610"/>
                    <a:gd name="connsiteY3" fmla="*/ 29941 h 5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6610" h="51850">
                      <a:moveTo>
                        <a:pt x="206610" y="29941"/>
                      </a:moveTo>
                      <a:cubicBezTo>
                        <a:pt x="128781" y="5484"/>
                        <a:pt x="72352" y="15929"/>
                        <a:pt x="0" y="51850"/>
                      </a:cubicBezTo>
                      <a:cubicBezTo>
                        <a:pt x="52863" y="-5344"/>
                        <a:pt x="144831" y="-18973"/>
                        <a:pt x="206610" y="29941"/>
                      </a:cubicBezTo>
                      <a:lnTo>
                        <a:pt x="206610" y="29941"/>
                      </a:ln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3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342900">
                    <a:defRPr/>
                  </a:pPr>
                  <a:endParaRPr lang="en-GB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9" name="Freeform: Shape 218">
                  <a:extLst>
                    <a:ext uri="{FF2B5EF4-FFF2-40B4-BE49-F238E27FC236}">
                      <a16:creationId xmlns:a16="http://schemas.microsoft.com/office/drawing/2014/main" id="{B60A3313-2A2B-9763-6949-301CC5F0E3F6}"/>
                    </a:ext>
                  </a:extLst>
                </p:cNvPr>
                <p:cNvSpPr/>
                <p:nvPr/>
              </p:nvSpPr>
              <p:spPr>
                <a:xfrm>
                  <a:off x="9002484" y="2094255"/>
                  <a:ext cx="156478" cy="42460"/>
                </a:xfrm>
                <a:custGeom>
                  <a:avLst/>
                  <a:gdLst>
                    <a:gd name="connsiteX0" fmla="*/ 276032 w 276032"/>
                    <a:gd name="connsiteY0" fmla="*/ 45731 h 74900"/>
                    <a:gd name="connsiteX1" fmla="*/ 204445 w 276032"/>
                    <a:gd name="connsiteY1" fmla="*/ 34521 h 74900"/>
                    <a:gd name="connsiteX2" fmla="*/ 69040 w 276032"/>
                    <a:gd name="connsiteY2" fmla="*/ 50444 h 74900"/>
                    <a:gd name="connsiteX3" fmla="*/ 0 w 276032"/>
                    <a:gd name="connsiteY3" fmla="*/ 74901 h 74900"/>
                    <a:gd name="connsiteX4" fmla="*/ 275905 w 276032"/>
                    <a:gd name="connsiteY4" fmla="*/ 45731 h 74900"/>
                    <a:gd name="connsiteX5" fmla="*/ 275905 w 276032"/>
                    <a:gd name="connsiteY5" fmla="*/ 45731 h 74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6032" h="74900">
                      <a:moveTo>
                        <a:pt x="276032" y="45731"/>
                      </a:moveTo>
                      <a:cubicBezTo>
                        <a:pt x="251066" y="41145"/>
                        <a:pt x="227628" y="36559"/>
                        <a:pt x="204445" y="34521"/>
                      </a:cubicBezTo>
                      <a:cubicBezTo>
                        <a:pt x="157951" y="29935"/>
                        <a:pt x="113750" y="36177"/>
                        <a:pt x="69040" y="50444"/>
                      </a:cubicBezTo>
                      <a:cubicBezTo>
                        <a:pt x="46494" y="57450"/>
                        <a:pt x="24202" y="66366"/>
                        <a:pt x="0" y="74901"/>
                      </a:cubicBezTo>
                      <a:cubicBezTo>
                        <a:pt x="64964" y="-8788"/>
                        <a:pt x="197694" y="-27768"/>
                        <a:pt x="275905" y="45731"/>
                      </a:cubicBezTo>
                      <a:lnTo>
                        <a:pt x="275905" y="45731"/>
                      </a:ln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3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342900">
                    <a:defRPr/>
                  </a:pPr>
                  <a:endParaRPr lang="en-GB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FE0A9C54-DBEE-5B47-A8CD-D3D7D01288CA}"/>
                </a:ext>
              </a:extLst>
            </p:cNvPr>
            <p:cNvGrpSpPr/>
            <p:nvPr/>
          </p:nvGrpSpPr>
          <p:grpSpPr>
            <a:xfrm>
              <a:off x="9447690" y="2054096"/>
              <a:ext cx="1238993" cy="851434"/>
              <a:chOff x="9462679" y="2054096"/>
              <a:chExt cx="1238993" cy="851434"/>
            </a:xfrm>
          </p:grpSpPr>
          <p:sp>
            <p:nvSpPr>
              <p:cNvPr id="203" name="TextBox 12">
                <a:extLst>
                  <a:ext uri="{FF2B5EF4-FFF2-40B4-BE49-F238E27FC236}">
                    <a16:creationId xmlns:a16="http://schemas.microsoft.com/office/drawing/2014/main" id="{F6FE734E-90CF-5E06-F3A4-F7DB13CD4A74}"/>
                  </a:ext>
                </a:extLst>
              </p:cNvPr>
              <p:cNvSpPr txBox="1"/>
              <p:nvPr/>
            </p:nvSpPr>
            <p:spPr>
              <a:xfrm>
                <a:off x="9462679" y="2638814"/>
                <a:ext cx="1238993" cy="266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342900">
                  <a:spcAft>
                    <a:spcPts val="450"/>
                  </a:spcAft>
                  <a:defRPr/>
                </a:pPr>
                <a:r>
                  <a:rPr lang="en-GB" sz="675">
                    <a:solidFill>
                      <a:schemeClr val="bg2">
                        <a:lumMod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Simple steatosis</a:t>
                </a:r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9652C4CB-E232-94D0-C834-BA19431E9A3C}"/>
                  </a:ext>
                </a:extLst>
              </p:cNvPr>
              <p:cNvSpPr/>
              <p:nvPr/>
            </p:nvSpPr>
            <p:spPr>
              <a:xfrm>
                <a:off x="10067682" y="2076104"/>
                <a:ext cx="113979" cy="349920"/>
              </a:xfrm>
              <a:custGeom>
                <a:avLst/>
                <a:gdLst>
                  <a:gd name="connsiteX0" fmla="*/ 30075 w 201063"/>
                  <a:gd name="connsiteY0" fmla="*/ 47306 h 617268"/>
                  <a:gd name="connsiteX1" fmla="*/ 130195 w 201063"/>
                  <a:gd name="connsiteY1" fmla="*/ 202328 h 617268"/>
                  <a:gd name="connsiteX2" fmla="*/ 153760 w 201063"/>
                  <a:gd name="connsiteY2" fmla="*/ 502945 h 617268"/>
                  <a:gd name="connsiteX3" fmla="*/ 153123 w 201063"/>
                  <a:gd name="connsiteY3" fmla="*/ 617077 h 617268"/>
                  <a:gd name="connsiteX4" fmla="*/ 178854 w 201063"/>
                  <a:gd name="connsiteY4" fmla="*/ 585742 h 617268"/>
                  <a:gd name="connsiteX5" fmla="*/ 182676 w 201063"/>
                  <a:gd name="connsiteY5" fmla="*/ 567144 h 617268"/>
                  <a:gd name="connsiteX6" fmla="*/ 199362 w 201063"/>
                  <a:gd name="connsiteY6" fmla="*/ 553005 h 617268"/>
                  <a:gd name="connsiteX7" fmla="*/ 195796 w 201063"/>
                  <a:gd name="connsiteY7" fmla="*/ 532752 h 617268"/>
                  <a:gd name="connsiteX8" fmla="*/ 176562 w 201063"/>
                  <a:gd name="connsiteY8" fmla="*/ 516956 h 617268"/>
                  <a:gd name="connsiteX9" fmla="*/ 161403 w 201063"/>
                  <a:gd name="connsiteY9" fmla="*/ 214939 h 617268"/>
                  <a:gd name="connsiteX10" fmla="*/ 147009 w 201063"/>
                  <a:gd name="connsiteY10" fmla="*/ 113544 h 617268"/>
                  <a:gd name="connsiteX11" fmla="*/ 198471 w 201063"/>
                  <a:gd name="connsiteY11" fmla="*/ 26543 h 617268"/>
                  <a:gd name="connsiteX12" fmla="*/ 63703 w 201063"/>
                  <a:gd name="connsiteY12" fmla="*/ 2341 h 617268"/>
                  <a:gd name="connsiteX13" fmla="*/ 140 w 201063"/>
                  <a:gd name="connsiteY13" fmla="*/ 17882 h 617268"/>
                  <a:gd name="connsiteX14" fmla="*/ 29947 w 201063"/>
                  <a:gd name="connsiteY14" fmla="*/ 47561 h 61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1063" h="617268">
                    <a:moveTo>
                      <a:pt x="30075" y="47306"/>
                    </a:moveTo>
                    <a:cubicBezTo>
                      <a:pt x="92491" y="83228"/>
                      <a:pt x="116183" y="129339"/>
                      <a:pt x="130195" y="202328"/>
                    </a:cubicBezTo>
                    <a:cubicBezTo>
                      <a:pt x="141277" y="260031"/>
                      <a:pt x="147774" y="416708"/>
                      <a:pt x="153760" y="502945"/>
                    </a:cubicBezTo>
                    <a:cubicBezTo>
                      <a:pt x="157964" y="563960"/>
                      <a:pt x="142296" y="613765"/>
                      <a:pt x="153123" y="617077"/>
                    </a:cubicBezTo>
                    <a:cubicBezTo>
                      <a:pt x="160129" y="619243"/>
                      <a:pt x="177580" y="602683"/>
                      <a:pt x="178854" y="585742"/>
                    </a:cubicBezTo>
                    <a:cubicBezTo>
                      <a:pt x="179619" y="575679"/>
                      <a:pt x="178854" y="573513"/>
                      <a:pt x="182676" y="567144"/>
                    </a:cubicBezTo>
                    <a:cubicBezTo>
                      <a:pt x="187771" y="558737"/>
                      <a:pt x="193885" y="561794"/>
                      <a:pt x="199362" y="553005"/>
                    </a:cubicBezTo>
                    <a:cubicBezTo>
                      <a:pt x="203439" y="546636"/>
                      <a:pt x="199362" y="538356"/>
                      <a:pt x="195796" y="532752"/>
                    </a:cubicBezTo>
                    <a:cubicBezTo>
                      <a:pt x="189809" y="523071"/>
                      <a:pt x="176816" y="521924"/>
                      <a:pt x="176562" y="516956"/>
                    </a:cubicBezTo>
                    <a:cubicBezTo>
                      <a:pt x="173886" y="447025"/>
                      <a:pt x="164588" y="266400"/>
                      <a:pt x="161403" y="214939"/>
                    </a:cubicBezTo>
                    <a:cubicBezTo>
                      <a:pt x="158856" y="174432"/>
                      <a:pt x="136692" y="150357"/>
                      <a:pt x="147009" y="113544"/>
                    </a:cubicBezTo>
                    <a:cubicBezTo>
                      <a:pt x="161148" y="62974"/>
                      <a:pt x="205222" y="49727"/>
                      <a:pt x="198471" y="26543"/>
                    </a:cubicBezTo>
                    <a:cubicBezTo>
                      <a:pt x="187898" y="-9632"/>
                      <a:pt x="73893" y="1322"/>
                      <a:pt x="63703" y="2341"/>
                    </a:cubicBezTo>
                    <a:cubicBezTo>
                      <a:pt x="37845" y="5016"/>
                      <a:pt x="1414" y="12277"/>
                      <a:pt x="140" y="17882"/>
                    </a:cubicBezTo>
                    <a:cubicBezTo>
                      <a:pt x="-2280" y="28709"/>
                      <a:pt x="27399" y="46033"/>
                      <a:pt x="29947" y="47561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EDF4D06B-20A4-2046-0C9F-B2AEDDFE235E}"/>
                  </a:ext>
                </a:extLst>
              </p:cNvPr>
              <p:cNvSpPr/>
              <p:nvPr/>
            </p:nvSpPr>
            <p:spPr>
              <a:xfrm>
                <a:off x="10149477" y="2080746"/>
                <a:ext cx="362255" cy="328671"/>
              </a:xfrm>
              <a:custGeom>
                <a:avLst/>
                <a:gdLst>
                  <a:gd name="connsiteX0" fmla="*/ 34566 w 639028"/>
                  <a:gd name="connsiteY0" fmla="*/ 577678 h 579785"/>
                  <a:gd name="connsiteX1" fmla="*/ 35840 w 639028"/>
                  <a:gd name="connsiteY1" fmla="*/ 564558 h 579785"/>
                  <a:gd name="connsiteX2" fmla="*/ 38388 w 639028"/>
                  <a:gd name="connsiteY2" fmla="*/ 559081 h 579785"/>
                  <a:gd name="connsiteX3" fmla="*/ 55074 w 639028"/>
                  <a:gd name="connsiteY3" fmla="*/ 544942 h 579785"/>
                  <a:gd name="connsiteX4" fmla="*/ 51508 w 639028"/>
                  <a:gd name="connsiteY4" fmla="*/ 524688 h 579785"/>
                  <a:gd name="connsiteX5" fmla="*/ 32274 w 639028"/>
                  <a:gd name="connsiteY5" fmla="*/ 508893 h 579785"/>
                  <a:gd name="connsiteX6" fmla="*/ 17115 w 639028"/>
                  <a:gd name="connsiteY6" fmla="*/ 206875 h 579785"/>
                  <a:gd name="connsiteX7" fmla="*/ 2721 w 639028"/>
                  <a:gd name="connsiteY7" fmla="*/ 105481 h 579785"/>
                  <a:gd name="connsiteX8" fmla="*/ 54183 w 639028"/>
                  <a:gd name="connsiteY8" fmla="*/ 18480 h 579785"/>
                  <a:gd name="connsiteX9" fmla="*/ 410082 w 639028"/>
                  <a:gd name="connsiteY9" fmla="*/ 3194 h 579785"/>
                  <a:gd name="connsiteX10" fmla="*/ 544341 w 639028"/>
                  <a:gd name="connsiteY10" fmla="*/ 27269 h 579785"/>
                  <a:gd name="connsiteX11" fmla="*/ 631469 w 639028"/>
                  <a:gd name="connsiteY11" fmla="*/ 95035 h 579785"/>
                  <a:gd name="connsiteX12" fmla="*/ 637074 w 639028"/>
                  <a:gd name="connsiteY12" fmla="*/ 136434 h 579785"/>
                  <a:gd name="connsiteX13" fmla="*/ 616311 w 639028"/>
                  <a:gd name="connsiteY13" fmla="*/ 162802 h 579785"/>
                  <a:gd name="connsiteX14" fmla="*/ 566888 w 639028"/>
                  <a:gd name="connsiteY14" fmla="*/ 203308 h 579785"/>
                  <a:gd name="connsiteX15" fmla="*/ 484982 w 639028"/>
                  <a:gd name="connsiteY15" fmla="*/ 264069 h 579785"/>
                  <a:gd name="connsiteX16" fmla="*/ 429444 w 639028"/>
                  <a:gd name="connsiteY16" fmla="*/ 338968 h 579785"/>
                  <a:gd name="connsiteX17" fmla="*/ 339514 w 639028"/>
                  <a:gd name="connsiteY17" fmla="*/ 446732 h 579785"/>
                  <a:gd name="connsiteX18" fmla="*/ 34566 w 639028"/>
                  <a:gd name="connsiteY18" fmla="*/ 577933 h 5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9028" h="579785">
                    <a:moveTo>
                      <a:pt x="34566" y="577678"/>
                    </a:moveTo>
                    <a:cubicBezTo>
                      <a:pt x="33929" y="576277"/>
                      <a:pt x="34184" y="569526"/>
                      <a:pt x="35840" y="564558"/>
                    </a:cubicBezTo>
                    <a:cubicBezTo>
                      <a:pt x="36732" y="561628"/>
                      <a:pt x="38133" y="559463"/>
                      <a:pt x="38388" y="559081"/>
                    </a:cubicBezTo>
                    <a:cubicBezTo>
                      <a:pt x="43483" y="550674"/>
                      <a:pt x="49597" y="553731"/>
                      <a:pt x="55074" y="544942"/>
                    </a:cubicBezTo>
                    <a:cubicBezTo>
                      <a:pt x="59151" y="538573"/>
                      <a:pt x="55074" y="530293"/>
                      <a:pt x="51508" y="524688"/>
                    </a:cubicBezTo>
                    <a:cubicBezTo>
                      <a:pt x="45521" y="515007"/>
                      <a:pt x="32528" y="513861"/>
                      <a:pt x="32274" y="508893"/>
                    </a:cubicBezTo>
                    <a:cubicBezTo>
                      <a:pt x="29598" y="438961"/>
                      <a:pt x="20300" y="258337"/>
                      <a:pt x="17115" y="206875"/>
                    </a:cubicBezTo>
                    <a:cubicBezTo>
                      <a:pt x="14568" y="166368"/>
                      <a:pt x="-7596" y="142293"/>
                      <a:pt x="2721" y="105481"/>
                    </a:cubicBezTo>
                    <a:cubicBezTo>
                      <a:pt x="16351" y="56949"/>
                      <a:pt x="45139" y="19372"/>
                      <a:pt x="54183" y="18480"/>
                    </a:cubicBezTo>
                    <a:cubicBezTo>
                      <a:pt x="149591" y="8799"/>
                      <a:pt x="204746" y="-6741"/>
                      <a:pt x="410082" y="3194"/>
                    </a:cubicBezTo>
                    <a:cubicBezTo>
                      <a:pt x="427788" y="4086"/>
                      <a:pt x="482052" y="3322"/>
                      <a:pt x="544341" y="27269"/>
                    </a:cubicBezTo>
                    <a:cubicBezTo>
                      <a:pt x="575931" y="39370"/>
                      <a:pt x="614782" y="59624"/>
                      <a:pt x="631469" y="95035"/>
                    </a:cubicBezTo>
                    <a:cubicBezTo>
                      <a:pt x="635163" y="102806"/>
                      <a:pt x="642551" y="119238"/>
                      <a:pt x="637074" y="136434"/>
                    </a:cubicBezTo>
                    <a:cubicBezTo>
                      <a:pt x="633762" y="147006"/>
                      <a:pt x="626883" y="153503"/>
                      <a:pt x="616311" y="162802"/>
                    </a:cubicBezTo>
                    <a:cubicBezTo>
                      <a:pt x="581027" y="193882"/>
                      <a:pt x="566888" y="203308"/>
                      <a:pt x="566888" y="203308"/>
                    </a:cubicBezTo>
                    <a:cubicBezTo>
                      <a:pt x="543067" y="219104"/>
                      <a:pt x="509184" y="241522"/>
                      <a:pt x="484982" y="264069"/>
                    </a:cubicBezTo>
                    <a:cubicBezTo>
                      <a:pt x="460143" y="287252"/>
                      <a:pt x="455557" y="301264"/>
                      <a:pt x="429444" y="338968"/>
                    </a:cubicBezTo>
                    <a:cubicBezTo>
                      <a:pt x="429444" y="338968"/>
                      <a:pt x="398364" y="392595"/>
                      <a:pt x="339514" y="446732"/>
                    </a:cubicBezTo>
                    <a:cubicBezTo>
                      <a:pt x="221815" y="555005"/>
                      <a:pt x="39152" y="588506"/>
                      <a:pt x="34566" y="57793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FCCF0F18-C0B9-785E-A94E-53AFDFCE24B9}"/>
                  </a:ext>
                </a:extLst>
              </p:cNvPr>
              <p:cNvSpPr/>
              <p:nvPr/>
            </p:nvSpPr>
            <p:spPr>
              <a:xfrm>
                <a:off x="9667324" y="2054096"/>
                <a:ext cx="489913" cy="569731"/>
              </a:xfrm>
              <a:custGeom>
                <a:avLst/>
                <a:gdLst>
                  <a:gd name="connsiteX0" fmla="*/ 859366 w 864220"/>
                  <a:gd name="connsiteY0" fmla="*/ 656026 h 1005022"/>
                  <a:gd name="connsiteX1" fmla="*/ 831725 w 864220"/>
                  <a:gd name="connsiteY1" fmla="*/ 667490 h 1005022"/>
                  <a:gd name="connsiteX2" fmla="*/ 751221 w 864220"/>
                  <a:gd name="connsiteY2" fmla="*/ 697552 h 1005022"/>
                  <a:gd name="connsiteX3" fmla="*/ 556711 w 864220"/>
                  <a:gd name="connsiteY3" fmla="*/ 762770 h 1005022"/>
                  <a:gd name="connsiteX4" fmla="*/ 401690 w 864220"/>
                  <a:gd name="connsiteY4" fmla="*/ 864802 h 1005022"/>
                  <a:gd name="connsiteX5" fmla="*/ 322842 w 864220"/>
                  <a:gd name="connsiteY5" fmla="*/ 931421 h 1005022"/>
                  <a:gd name="connsiteX6" fmla="*/ 322842 w 864220"/>
                  <a:gd name="connsiteY6" fmla="*/ 931421 h 1005022"/>
                  <a:gd name="connsiteX7" fmla="*/ 243994 w 864220"/>
                  <a:gd name="connsiteY7" fmla="*/ 998041 h 1005022"/>
                  <a:gd name="connsiteX8" fmla="*/ 132536 w 864220"/>
                  <a:gd name="connsiteY8" fmla="*/ 976259 h 1005022"/>
                  <a:gd name="connsiteX9" fmla="*/ 95341 w 864220"/>
                  <a:gd name="connsiteY9" fmla="*/ 847733 h 1005022"/>
                  <a:gd name="connsiteX10" fmla="*/ 6048 w 864220"/>
                  <a:gd name="connsiteY10" fmla="*/ 318087 h 1005022"/>
                  <a:gd name="connsiteX11" fmla="*/ 261699 w 864220"/>
                  <a:gd name="connsiteY11" fmla="*/ 31227 h 1005022"/>
                  <a:gd name="connsiteX12" fmla="*/ 464361 w 864220"/>
                  <a:gd name="connsiteY12" fmla="*/ 2694 h 1005022"/>
                  <a:gd name="connsiteX13" fmla="*/ 736062 w 864220"/>
                  <a:gd name="connsiteY13" fmla="*/ 75937 h 1005022"/>
                  <a:gd name="connsiteX14" fmla="*/ 839622 w 864220"/>
                  <a:gd name="connsiteY14" fmla="*/ 240767 h 1005022"/>
                  <a:gd name="connsiteX15" fmla="*/ 859494 w 864220"/>
                  <a:gd name="connsiteY15" fmla="*/ 656026 h 100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64220" h="1005022">
                    <a:moveTo>
                      <a:pt x="859366" y="656026"/>
                    </a:moveTo>
                    <a:cubicBezTo>
                      <a:pt x="859111" y="659338"/>
                      <a:pt x="848157" y="660866"/>
                      <a:pt x="831725" y="667490"/>
                    </a:cubicBezTo>
                    <a:cubicBezTo>
                      <a:pt x="822044" y="671439"/>
                      <a:pt x="793383" y="682776"/>
                      <a:pt x="751221" y="697552"/>
                    </a:cubicBezTo>
                    <a:cubicBezTo>
                      <a:pt x="635305" y="738441"/>
                      <a:pt x="619510" y="732327"/>
                      <a:pt x="556711" y="762770"/>
                    </a:cubicBezTo>
                    <a:cubicBezTo>
                      <a:pt x="512256" y="784298"/>
                      <a:pt x="475443" y="811175"/>
                      <a:pt x="401690" y="864802"/>
                    </a:cubicBezTo>
                    <a:cubicBezTo>
                      <a:pt x="376723" y="882890"/>
                      <a:pt x="350865" y="903398"/>
                      <a:pt x="322842" y="931421"/>
                    </a:cubicBezTo>
                    <a:cubicBezTo>
                      <a:pt x="322587" y="931676"/>
                      <a:pt x="323097" y="931167"/>
                      <a:pt x="322842" y="931421"/>
                    </a:cubicBezTo>
                    <a:cubicBezTo>
                      <a:pt x="292016" y="962247"/>
                      <a:pt x="266158" y="988106"/>
                      <a:pt x="243994" y="998041"/>
                    </a:cubicBezTo>
                    <a:cubicBezTo>
                      <a:pt x="209856" y="1013327"/>
                      <a:pt x="160050" y="1002372"/>
                      <a:pt x="132536" y="976259"/>
                    </a:cubicBezTo>
                    <a:cubicBezTo>
                      <a:pt x="94449" y="940211"/>
                      <a:pt x="105786" y="869770"/>
                      <a:pt x="95341" y="847733"/>
                    </a:cubicBezTo>
                    <a:cubicBezTo>
                      <a:pt x="25792" y="701246"/>
                      <a:pt x="-16371" y="568771"/>
                      <a:pt x="6048" y="318087"/>
                    </a:cubicBezTo>
                    <a:cubicBezTo>
                      <a:pt x="15474" y="213380"/>
                      <a:pt x="165145" y="71989"/>
                      <a:pt x="261699" y="31227"/>
                    </a:cubicBezTo>
                    <a:cubicBezTo>
                      <a:pt x="335962" y="-109"/>
                      <a:pt x="407167" y="-3803"/>
                      <a:pt x="464361" y="2694"/>
                    </a:cubicBezTo>
                    <a:cubicBezTo>
                      <a:pt x="569959" y="14668"/>
                      <a:pt x="660781" y="18489"/>
                      <a:pt x="736062" y="75937"/>
                    </a:cubicBezTo>
                    <a:cubicBezTo>
                      <a:pt x="787779" y="115425"/>
                      <a:pt x="825101" y="139373"/>
                      <a:pt x="839622" y="240767"/>
                    </a:cubicBezTo>
                    <a:cubicBezTo>
                      <a:pt x="865990" y="425086"/>
                      <a:pt x="868537" y="535779"/>
                      <a:pt x="859494" y="65602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C4F07667-5561-5C99-876E-8281169FB294}"/>
                  </a:ext>
                </a:extLst>
              </p:cNvPr>
              <p:cNvSpPr/>
              <p:nvPr/>
            </p:nvSpPr>
            <p:spPr>
              <a:xfrm>
                <a:off x="9693787" y="2098516"/>
                <a:ext cx="129111" cy="227027"/>
              </a:xfrm>
              <a:custGeom>
                <a:avLst/>
                <a:gdLst>
                  <a:gd name="connsiteX0" fmla="*/ 227756 w 227755"/>
                  <a:gd name="connsiteY0" fmla="*/ 0 h 400482"/>
                  <a:gd name="connsiteX1" fmla="*/ 207884 w 227755"/>
                  <a:gd name="connsiteY1" fmla="*/ 14012 h 400482"/>
                  <a:gd name="connsiteX2" fmla="*/ 194127 w 227755"/>
                  <a:gd name="connsiteY2" fmla="*/ 23056 h 400482"/>
                  <a:gd name="connsiteX3" fmla="*/ 171963 w 227755"/>
                  <a:gd name="connsiteY3" fmla="*/ 47640 h 400482"/>
                  <a:gd name="connsiteX4" fmla="*/ 148270 w 227755"/>
                  <a:gd name="connsiteY4" fmla="*/ 67129 h 400482"/>
                  <a:gd name="connsiteX5" fmla="*/ 126234 w 227755"/>
                  <a:gd name="connsiteY5" fmla="*/ 96936 h 400482"/>
                  <a:gd name="connsiteX6" fmla="*/ 108273 w 227755"/>
                  <a:gd name="connsiteY6" fmla="*/ 118973 h 400482"/>
                  <a:gd name="connsiteX7" fmla="*/ 89294 w 227755"/>
                  <a:gd name="connsiteY7" fmla="*/ 148780 h 400482"/>
                  <a:gd name="connsiteX8" fmla="*/ 73753 w 227755"/>
                  <a:gd name="connsiteY8" fmla="*/ 175912 h 400482"/>
                  <a:gd name="connsiteX9" fmla="*/ 75791 w 227755"/>
                  <a:gd name="connsiteY9" fmla="*/ 197312 h 400482"/>
                  <a:gd name="connsiteX10" fmla="*/ 59996 w 227755"/>
                  <a:gd name="connsiteY10" fmla="*/ 204063 h 400482"/>
                  <a:gd name="connsiteX11" fmla="*/ 55665 w 227755"/>
                  <a:gd name="connsiteY11" fmla="*/ 226736 h 400482"/>
                  <a:gd name="connsiteX12" fmla="*/ 42545 w 227755"/>
                  <a:gd name="connsiteY12" fmla="*/ 248391 h 400482"/>
                  <a:gd name="connsiteX13" fmla="*/ 39870 w 227755"/>
                  <a:gd name="connsiteY13" fmla="*/ 268644 h 400482"/>
                  <a:gd name="connsiteX14" fmla="*/ 28278 w 227755"/>
                  <a:gd name="connsiteY14" fmla="*/ 295649 h 400482"/>
                  <a:gd name="connsiteX15" fmla="*/ 24584 w 227755"/>
                  <a:gd name="connsiteY15" fmla="*/ 317813 h 400482"/>
                  <a:gd name="connsiteX16" fmla="*/ 16814 w 227755"/>
                  <a:gd name="connsiteY16" fmla="*/ 346219 h 400482"/>
                  <a:gd name="connsiteX17" fmla="*/ 12356 w 227755"/>
                  <a:gd name="connsiteY17" fmla="*/ 372332 h 400482"/>
                  <a:gd name="connsiteX18" fmla="*/ 7770 w 227755"/>
                  <a:gd name="connsiteY18" fmla="*/ 400483 h 400482"/>
                  <a:gd name="connsiteX19" fmla="*/ 2802 w 227755"/>
                  <a:gd name="connsiteY19" fmla="*/ 373606 h 400482"/>
                  <a:gd name="connsiteX20" fmla="*/ 0 w 227755"/>
                  <a:gd name="connsiteY20" fmla="*/ 346601 h 400482"/>
                  <a:gd name="connsiteX21" fmla="*/ 892 w 227755"/>
                  <a:gd name="connsiteY21" fmla="*/ 318195 h 400482"/>
                  <a:gd name="connsiteX22" fmla="*/ 637 w 227755"/>
                  <a:gd name="connsiteY22" fmla="*/ 292592 h 400482"/>
                  <a:gd name="connsiteX23" fmla="*/ 8407 w 227755"/>
                  <a:gd name="connsiteY23" fmla="*/ 264441 h 400482"/>
                  <a:gd name="connsiteX24" fmla="*/ 9299 w 227755"/>
                  <a:gd name="connsiteY24" fmla="*/ 239602 h 400482"/>
                  <a:gd name="connsiteX25" fmla="*/ 21909 w 227755"/>
                  <a:gd name="connsiteY25" fmla="*/ 215272 h 400482"/>
                  <a:gd name="connsiteX26" fmla="*/ 25731 w 227755"/>
                  <a:gd name="connsiteY26" fmla="*/ 188905 h 400482"/>
                  <a:gd name="connsiteX27" fmla="*/ 40762 w 227755"/>
                  <a:gd name="connsiteY27" fmla="*/ 156805 h 400482"/>
                  <a:gd name="connsiteX28" fmla="*/ 58977 w 227755"/>
                  <a:gd name="connsiteY28" fmla="*/ 126488 h 400482"/>
                  <a:gd name="connsiteX29" fmla="*/ 72607 w 227755"/>
                  <a:gd name="connsiteY29" fmla="*/ 112222 h 400482"/>
                  <a:gd name="connsiteX30" fmla="*/ 83179 w 227755"/>
                  <a:gd name="connsiteY30" fmla="*/ 95153 h 400482"/>
                  <a:gd name="connsiteX31" fmla="*/ 104452 w 227755"/>
                  <a:gd name="connsiteY31" fmla="*/ 72479 h 400482"/>
                  <a:gd name="connsiteX32" fmla="*/ 133622 w 227755"/>
                  <a:gd name="connsiteY32" fmla="*/ 46366 h 400482"/>
                  <a:gd name="connsiteX33" fmla="*/ 161008 w 227755"/>
                  <a:gd name="connsiteY33" fmla="*/ 29425 h 400482"/>
                  <a:gd name="connsiteX34" fmla="*/ 189287 w 227755"/>
                  <a:gd name="connsiteY34" fmla="*/ 13502 h 400482"/>
                  <a:gd name="connsiteX35" fmla="*/ 205719 w 227755"/>
                  <a:gd name="connsiteY35" fmla="*/ 9044 h 400482"/>
                  <a:gd name="connsiteX36" fmla="*/ 227756 w 227755"/>
                  <a:gd name="connsiteY36" fmla="*/ 0 h 400482"/>
                  <a:gd name="connsiteX37" fmla="*/ 227756 w 227755"/>
                  <a:gd name="connsiteY37" fmla="*/ 0 h 40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27755" h="400482">
                    <a:moveTo>
                      <a:pt x="227756" y="0"/>
                    </a:moveTo>
                    <a:cubicBezTo>
                      <a:pt x="219731" y="9426"/>
                      <a:pt x="213107" y="17833"/>
                      <a:pt x="207884" y="14012"/>
                    </a:cubicBezTo>
                    <a:cubicBezTo>
                      <a:pt x="202534" y="25221"/>
                      <a:pt x="198331" y="30189"/>
                      <a:pt x="194127" y="23056"/>
                    </a:cubicBezTo>
                    <a:cubicBezTo>
                      <a:pt x="185720" y="41144"/>
                      <a:pt x="180752" y="51844"/>
                      <a:pt x="171963" y="47640"/>
                    </a:cubicBezTo>
                    <a:cubicBezTo>
                      <a:pt x="169798" y="62289"/>
                      <a:pt x="164066" y="67894"/>
                      <a:pt x="148270" y="67129"/>
                    </a:cubicBezTo>
                    <a:cubicBezTo>
                      <a:pt x="152474" y="81014"/>
                      <a:pt x="145468" y="91331"/>
                      <a:pt x="126234" y="96936"/>
                    </a:cubicBezTo>
                    <a:cubicBezTo>
                      <a:pt x="135532" y="103433"/>
                      <a:pt x="126616" y="116680"/>
                      <a:pt x="108273" y="118973"/>
                    </a:cubicBezTo>
                    <a:cubicBezTo>
                      <a:pt x="116043" y="132348"/>
                      <a:pt x="105598" y="151710"/>
                      <a:pt x="89294" y="148780"/>
                    </a:cubicBezTo>
                    <a:cubicBezTo>
                      <a:pt x="96681" y="166104"/>
                      <a:pt x="89294" y="180115"/>
                      <a:pt x="73753" y="175912"/>
                    </a:cubicBezTo>
                    <a:cubicBezTo>
                      <a:pt x="78211" y="185083"/>
                      <a:pt x="78339" y="192471"/>
                      <a:pt x="75791" y="197312"/>
                    </a:cubicBezTo>
                    <a:cubicBezTo>
                      <a:pt x="74008" y="201770"/>
                      <a:pt x="68531" y="204190"/>
                      <a:pt x="59996" y="204063"/>
                    </a:cubicBezTo>
                    <a:cubicBezTo>
                      <a:pt x="69040" y="215145"/>
                      <a:pt x="67639" y="224698"/>
                      <a:pt x="55665" y="226736"/>
                    </a:cubicBezTo>
                    <a:cubicBezTo>
                      <a:pt x="62671" y="237182"/>
                      <a:pt x="54773" y="246862"/>
                      <a:pt x="42545" y="248391"/>
                    </a:cubicBezTo>
                    <a:cubicBezTo>
                      <a:pt x="50697" y="258581"/>
                      <a:pt x="48277" y="268008"/>
                      <a:pt x="39870" y="268644"/>
                    </a:cubicBezTo>
                    <a:cubicBezTo>
                      <a:pt x="43564" y="281765"/>
                      <a:pt x="36940" y="296923"/>
                      <a:pt x="28278" y="295649"/>
                    </a:cubicBezTo>
                    <a:cubicBezTo>
                      <a:pt x="33628" y="309533"/>
                      <a:pt x="32737" y="322271"/>
                      <a:pt x="24584" y="317813"/>
                    </a:cubicBezTo>
                    <a:cubicBezTo>
                      <a:pt x="28915" y="336411"/>
                      <a:pt x="27641" y="350040"/>
                      <a:pt x="16814" y="346219"/>
                    </a:cubicBezTo>
                    <a:cubicBezTo>
                      <a:pt x="25094" y="362651"/>
                      <a:pt x="24584" y="372841"/>
                      <a:pt x="12356" y="372332"/>
                    </a:cubicBezTo>
                    <a:cubicBezTo>
                      <a:pt x="22292" y="385579"/>
                      <a:pt x="20763" y="395133"/>
                      <a:pt x="7770" y="400483"/>
                    </a:cubicBezTo>
                    <a:cubicBezTo>
                      <a:pt x="18470" y="395388"/>
                      <a:pt x="16687" y="386344"/>
                      <a:pt x="2802" y="373606"/>
                    </a:cubicBezTo>
                    <a:cubicBezTo>
                      <a:pt x="14903" y="373351"/>
                      <a:pt x="12356" y="362523"/>
                      <a:pt x="0" y="346601"/>
                    </a:cubicBezTo>
                    <a:cubicBezTo>
                      <a:pt x="11592" y="348766"/>
                      <a:pt x="9681" y="335137"/>
                      <a:pt x="892" y="318195"/>
                    </a:cubicBezTo>
                    <a:cubicBezTo>
                      <a:pt x="10573" y="319724"/>
                      <a:pt x="8025" y="305967"/>
                      <a:pt x="637" y="292592"/>
                    </a:cubicBezTo>
                    <a:cubicBezTo>
                      <a:pt x="9426" y="290809"/>
                      <a:pt x="10063" y="278325"/>
                      <a:pt x="8407" y="264441"/>
                    </a:cubicBezTo>
                    <a:cubicBezTo>
                      <a:pt x="13630" y="261766"/>
                      <a:pt x="12866" y="250684"/>
                      <a:pt x="9299" y="239602"/>
                    </a:cubicBezTo>
                    <a:cubicBezTo>
                      <a:pt x="16432" y="235271"/>
                      <a:pt x="20763" y="224953"/>
                      <a:pt x="21909" y="215272"/>
                    </a:cubicBezTo>
                    <a:cubicBezTo>
                      <a:pt x="26240" y="208903"/>
                      <a:pt x="26750" y="198585"/>
                      <a:pt x="25731" y="188905"/>
                    </a:cubicBezTo>
                    <a:cubicBezTo>
                      <a:pt x="36940" y="183427"/>
                      <a:pt x="40252" y="172345"/>
                      <a:pt x="40762" y="156805"/>
                    </a:cubicBezTo>
                    <a:cubicBezTo>
                      <a:pt x="50443" y="153238"/>
                      <a:pt x="56047" y="139736"/>
                      <a:pt x="58977" y="126488"/>
                    </a:cubicBezTo>
                    <a:cubicBezTo>
                      <a:pt x="64200" y="123813"/>
                      <a:pt x="71078" y="118336"/>
                      <a:pt x="72607" y="112222"/>
                    </a:cubicBezTo>
                    <a:cubicBezTo>
                      <a:pt x="79485" y="106744"/>
                      <a:pt x="84835" y="100630"/>
                      <a:pt x="83179" y="95153"/>
                    </a:cubicBezTo>
                    <a:cubicBezTo>
                      <a:pt x="98083" y="87001"/>
                      <a:pt x="109802" y="78466"/>
                      <a:pt x="104452" y="72479"/>
                    </a:cubicBezTo>
                    <a:cubicBezTo>
                      <a:pt x="123304" y="65728"/>
                      <a:pt x="134259" y="59486"/>
                      <a:pt x="133622" y="46366"/>
                    </a:cubicBezTo>
                    <a:cubicBezTo>
                      <a:pt x="150054" y="47258"/>
                      <a:pt x="157951" y="42927"/>
                      <a:pt x="161008" y="29425"/>
                    </a:cubicBezTo>
                    <a:cubicBezTo>
                      <a:pt x="171963" y="34647"/>
                      <a:pt x="179478" y="28151"/>
                      <a:pt x="189287" y="13502"/>
                    </a:cubicBezTo>
                    <a:cubicBezTo>
                      <a:pt x="194637" y="20253"/>
                      <a:pt x="199732" y="17833"/>
                      <a:pt x="205719" y="9044"/>
                    </a:cubicBezTo>
                    <a:cubicBezTo>
                      <a:pt x="211833" y="13375"/>
                      <a:pt x="219094" y="7770"/>
                      <a:pt x="227756" y="0"/>
                    </a:cubicBezTo>
                    <a:cubicBezTo>
                      <a:pt x="220877" y="5944"/>
                      <a:pt x="220877" y="5944"/>
                      <a:pt x="227756" y="0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0DAA610C-5FDE-A30E-667A-8FAC6900BCA0}"/>
                  </a:ext>
                </a:extLst>
              </p:cNvPr>
              <p:cNvSpPr/>
              <p:nvPr/>
            </p:nvSpPr>
            <p:spPr>
              <a:xfrm>
                <a:off x="9687722" y="2079236"/>
                <a:ext cx="177564" cy="303353"/>
              </a:xfrm>
              <a:custGeom>
                <a:avLst/>
                <a:gdLst>
                  <a:gd name="connsiteX0" fmla="*/ 313227 w 313227"/>
                  <a:gd name="connsiteY0" fmla="*/ 255 h 535123"/>
                  <a:gd name="connsiteX1" fmla="*/ 291573 w 313227"/>
                  <a:gd name="connsiteY1" fmla="*/ 20253 h 535123"/>
                  <a:gd name="connsiteX2" fmla="*/ 274249 w 313227"/>
                  <a:gd name="connsiteY2" fmla="*/ 38978 h 535123"/>
                  <a:gd name="connsiteX3" fmla="*/ 250557 w 313227"/>
                  <a:gd name="connsiteY3" fmla="*/ 57703 h 535123"/>
                  <a:gd name="connsiteX4" fmla="*/ 237182 w 313227"/>
                  <a:gd name="connsiteY4" fmla="*/ 77065 h 535123"/>
                  <a:gd name="connsiteX5" fmla="*/ 215272 w 313227"/>
                  <a:gd name="connsiteY5" fmla="*/ 92860 h 535123"/>
                  <a:gd name="connsiteX6" fmla="*/ 202789 w 313227"/>
                  <a:gd name="connsiteY6" fmla="*/ 115661 h 535123"/>
                  <a:gd name="connsiteX7" fmla="*/ 182153 w 313227"/>
                  <a:gd name="connsiteY7" fmla="*/ 134768 h 535123"/>
                  <a:gd name="connsiteX8" fmla="*/ 165339 w 313227"/>
                  <a:gd name="connsiteY8" fmla="*/ 163811 h 535123"/>
                  <a:gd name="connsiteX9" fmla="*/ 148652 w 313227"/>
                  <a:gd name="connsiteY9" fmla="*/ 186612 h 535123"/>
                  <a:gd name="connsiteX10" fmla="*/ 144067 w 313227"/>
                  <a:gd name="connsiteY10" fmla="*/ 212979 h 535123"/>
                  <a:gd name="connsiteX11" fmla="*/ 132857 w 313227"/>
                  <a:gd name="connsiteY11" fmla="*/ 214253 h 535123"/>
                  <a:gd name="connsiteX12" fmla="*/ 118336 w 313227"/>
                  <a:gd name="connsiteY12" fmla="*/ 240366 h 535123"/>
                  <a:gd name="connsiteX13" fmla="*/ 104961 w 313227"/>
                  <a:gd name="connsiteY13" fmla="*/ 267116 h 535123"/>
                  <a:gd name="connsiteX14" fmla="*/ 97700 w 313227"/>
                  <a:gd name="connsiteY14" fmla="*/ 282911 h 535123"/>
                  <a:gd name="connsiteX15" fmla="*/ 88784 w 313227"/>
                  <a:gd name="connsiteY15" fmla="*/ 303674 h 535123"/>
                  <a:gd name="connsiteX16" fmla="*/ 83561 w 313227"/>
                  <a:gd name="connsiteY16" fmla="*/ 317176 h 535123"/>
                  <a:gd name="connsiteX17" fmla="*/ 74263 w 313227"/>
                  <a:gd name="connsiteY17" fmla="*/ 341378 h 535123"/>
                  <a:gd name="connsiteX18" fmla="*/ 69295 w 313227"/>
                  <a:gd name="connsiteY18" fmla="*/ 356409 h 535123"/>
                  <a:gd name="connsiteX19" fmla="*/ 61397 w 313227"/>
                  <a:gd name="connsiteY19" fmla="*/ 380102 h 535123"/>
                  <a:gd name="connsiteX20" fmla="*/ 54391 w 313227"/>
                  <a:gd name="connsiteY20" fmla="*/ 403540 h 535123"/>
                  <a:gd name="connsiteX21" fmla="*/ 46748 w 313227"/>
                  <a:gd name="connsiteY21" fmla="*/ 430162 h 535123"/>
                  <a:gd name="connsiteX22" fmla="*/ 39997 w 313227"/>
                  <a:gd name="connsiteY22" fmla="*/ 455766 h 535123"/>
                  <a:gd name="connsiteX23" fmla="*/ 33246 w 313227"/>
                  <a:gd name="connsiteY23" fmla="*/ 481751 h 535123"/>
                  <a:gd name="connsiteX24" fmla="*/ 26368 w 313227"/>
                  <a:gd name="connsiteY24" fmla="*/ 508246 h 535123"/>
                  <a:gd name="connsiteX25" fmla="*/ 19234 w 313227"/>
                  <a:gd name="connsiteY25" fmla="*/ 535123 h 535123"/>
                  <a:gd name="connsiteX26" fmla="*/ 10063 w 313227"/>
                  <a:gd name="connsiteY26" fmla="*/ 501622 h 535123"/>
                  <a:gd name="connsiteX27" fmla="*/ 3821 w 313227"/>
                  <a:gd name="connsiteY27" fmla="*/ 467739 h 535123"/>
                  <a:gd name="connsiteX28" fmla="*/ 509 w 313227"/>
                  <a:gd name="connsiteY28" fmla="*/ 433602 h 535123"/>
                  <a:gd name="connsiteX29" fmla="*/ 0 w 313227"/>
                  <a:gd name="connsiteY29" fmla="*/ 399336 h 535123"/>
                  <a:gd name="connsiteX30" fmla="*/ 3567 w 313227"/>
                  <a:gd name="connsiteY30" fmla="*/ 364052 h 535123"/>
                  <a:gd name="connsiteX31" fmla="*/ 7133 w 313227"/>
                  <a:gd name="connsiteY31" fmla="*/ 331443 h 535123"/>
                  <a:gd name="connsiteX32" fmla="*/ 19107 w 313227"/>
                  <a:gd name="connsiteY32" fmla="*/ 296923 h 535123"/>
                  <a:gd name="connsiteX33" fmla="*/ 24712 w 313227"/>
                  <a:gd name="connsiteY33" fmla="*/ 265587 h 535123"/>
                  <a:gd name="connsiteX34" fmla="*/ 37195 w 313227"/>
                  <a:gd name="connsiteY34" fmla="*/ 233997 h 535123"/>
                  <a:gd name="connsiteX35" fmla="*/ 51971 w 313227"/>
                  <a:gd name="connsiteY35" fmla="*/ 203426 h 535123"/>
                  <a:gd name="connsiteX36" fmla="*/ 70059 w 313227"/>
                  <a:gd name="connsiteY36" fmla="*/ 172855 h 535123"/>
                  <a:gd name="connsiteX37" fmla="*/ 88274 w 313227"/>
                  <a:gd name="connsiteY37" fmla="*/ 146360 h 535123"/>
                  <a:gd name="connsiteX38" fmla="*/ 112986 w 313227"/>
                  <a:gd name="connsiteY38" fmla="*/ 116171 h 535123"/>
                  <a:gd name="connsiteX39" fmla="*/ 133239 w 313227"/>
                  <a:gd name="connsiteY39" fmla="*/ 95917 h 535123"/>
                  <a:gd name="connsiteX40" fmla="*/ 159225 w 313227"/>
                  <a:gd name="connsiteY40" fmla="*/ 71333 h 535123"/>
                  <a:gd name="connsiteX41" fmla="*/ 186102 w 313227"/>
                  <a:gd name="connsiteY41" fmla="*/ 53627 h 535123"/>
                  <a:gd name="connsiteX42" fmla="*/ 210559 w 313227"/>
                  <a:gd name="connsiteY42" fmla="*/ 37577 h 535123"/>
                  <a:gd name="connsiteX43" fmla="*/ 246098 w 313227"/>
                  <a:gd name="connsiteY43" fmla="*/ 21145 h 535123"/>
                  <a:gd name="connsiteX44" fmla="*/ 275523 w 313227"/>
                  <a:gd name="connsiteY44" fmla="*/ 10318 h 535123"/>
                  <a:gd name="connsiteX45" fmla="*/ 312845 w 313227"/>
                  <a:gd name="connsiteY45" fmla="*/ 0 h 535123"/>
                  <a:gd name="connsiteX46" fmla="*/ 312845 w 313227"/>
                  <a:gd name="connsiteY46" fmla="*/ 0 h 535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13227" h="535123">
                    <a:moveTo>
                      <a:pt x="313227" y="255"/>
                    </a:moveTo>
                    <a:cubicBezTo>
                      <a:pt x="306604" y="6879"/>
                      <a:pt x="297815" y="14267"/>
                      <a:pt x="291573" y="20253"/>
                    </a:cubicBezTo>
                    <a:cubicBezTo>
                      <a:pt x="283548" y="27387"/>
                      <a:pt x="274122" y="37832"/>
                      <a:pt x="274249" y="38978"/>
                    </a:cubicBezTo>
                    <a:cubicBezTo>
                      <a:pt x="262658" y="49296"/>
                      <a:pt x="250684" y="61907"/>
                      <a:pt x="250557" y="57703"/>
                    </a:cubicBezTo>
                    <a:cubicBezTo>
                      <a:pt x="238838" y="72734"/>
                      <a:pt x="232469" y="83561"/>
                      <a:pt x="237182" y="77065"/>
                    </a:cubicBezTo>
                    <a:cubicBezTo>
                      <a:pt x="223807" y="92605"/>
                      <a:pt x="217438" y="99993"/>
                      <a:pt x="215272" y="92860"/>
                    </a:cubicBezTo>
                    <a:cubicBezTo>
                      <a:pt x="209031" y="109292"/>
                      <a:pt x="206610" y="117062"/>
                      <a:pt x="202789" y="115661"/>
                    </a:cubicBezTo>
                    <a:cubicBezTo>
                      <a:pt x="198968" y="126106"/>
                      <a:pt x="194255" y="134004"/>
                      <a:pt x="182153" y="134768"/>
                    </a:cubicBezTo>
                    <a:cubicBezTo>
                      <a:pt x="185975" y="145850"/>
                      <a:pt x="179988" y="163429"/>
                      <a:pt x="165339" y="163811"/>
                    </a:cubicBezTo>
                    <a:cubicBezTo>
                      <a:pt x="172727" y="173619"/>
                      <a:pt x="164957" y="189796"/>
                      <a:pt x="148652" y="186612"/>
                    </a:cubicBezTo>
                    <a:cubicBezTo>
                      <a:pt x="158588" y="191707"/>
                      <a:pt x="154257" y="202025"/>
                      <a:pt x="144067" y="212979"/>
                    </a:cubicBezTo>
                    <a:cubicBezTo>
                      <a:pt x="149926" y="211578"/>
                      <a:pt x="144831" y="214253"/>
                      <a:pt x="132857" y="214253"/>
                    </a:cubicBezTo>
                    <a:cubicBezTo>
                      <a:pt x="143303" y="229794"/>
                      <a:pt x="135150" y="242914"/>
                      <a:pt x="118336" y="240366"/>
                    </a:cubicBezTo>
                    <a:cubicBezTo>
                      <a:pt x="129418" y="253868"/>
                      <a:pt x="121775" y="264950"/>
                      <a:pt x="104961" y="267116"/>
                    </a:cubicBezTo>
                    <a:cubicBezTo>
                      <a:pt x="117317" y="274249"/>
                      <a:pt x="112859" y="280746"/>
                      <a:pt x="97700" y="282911"/>
                    </a:cubicBezTo>
                    <a:cubicBezTo>
                      <a:pt x="108782" y="289790"/>
                      <a:pt x="101777" y="299216"/>
                      <a:pt x="88784" y="303674"/>
                    </a:cubicBezTo>
                    <a:cubicBezTo>
                      <a:pt x="98592" y="307241"/>
                      <a:pt x="93497" y="315011"/>
                      <a:pt x="83561" y="317176"/>
                    </a:cubicBezTo>
                    <a:cubicBezTo>
                      <a:pt x="89548" y="325074"/>
                      <a:pt x="80122" y="341761"/>
                      <a:pt x="74263" y="341378"/>
                    </a:cubicBezTo>
                    <a:cubicBezTo>
                      <a:pt x="76937" y="350550"/>
                      <a:pt x="71970" y="361504"/>
                      <a:pt x="69295" y="356409"/>
                    </a:cubicBezTo>
                    <a:cubicBezTo>
                      <a:pt x="68276" y="372077"/>
                      <a:pt x="63308" y="385834"/>
                      <a:pt x="61397" y="380102"/>
                    </a:cubicBezTo>
                    <a:cubicBezTo>
                      <a:pt x="60251" y="395770"/>
                      <a:pt x="58085" y="405578"/>
                      <a:pt x="54391" y="403540"/>
                    </a:cubicBezTo>
                    <a:cubicBezTo>
                      <a:pt x="54646" y="417170"/>
                      <a:pt x="52353" y="426596"/>
                      <a:pt x="46748" y="430162"/>
                    </a:cubicBezTo>
                    <a:cubicBezTo>
                      <a:pt x="49296" y="437550"/>
                      <a:pt x="47003" y="445703"/>
                      <a:pt x="39997" y="455766"/>
                    </a:cubicBezTo>
                    <a:cubicBezTo>
                      <a:pt x="44073" y="457039"/>
                      <a:pt x="41144" y="466211"/>
                      <a:pt x="33246" y="481751"/>
                    </a:cubicBezTo>
                    <a:cubicBezTo>
                      <a:pt x="37959" y="478694"/>
                      <a:pt x="34010" y="490158"/>
                      <a:pt x="26368" y="508246"/>
                    </a:cubicBezTo>
                    <a:cubicBezTo>
                      <a:pt x="30317" y="504170"/>
                      <a:pt x="25858" y="517163"/>
                      <a:pt x="19234" y="535123"/>
                    </a:cubicBezTo>
                    <a:cubicBezTo>
                      <a:pt x="20635" y="515380"/>
                      <a:pt x="20890" y="501368"/>
                      <a:pt x="10063" y="501622"/>
                    </a:cubicBezTo>
                    <a:cubicBezTo>
                      <a:pt x="16687" y="483407"/>
                      <a:pt x="17833" y="471179"/>
                      <a:pt x="3821" y="467739"/>
                    </a:cubicBezTo>
                    <a:cubicBezTo>
                      <a:pt x="15413" y="454110"/>
                      <a:pt x="15923" y="443282"/>
                      <a:pt x="509" y="433602"/>
                    </a:cubicBezTo>
                    <a:cubicBezTo>
                      <a:pt x="14903" y="426468"/>
                      <a:pt x="14012" y="414622"/>
                      <a:pt x="0" y="399336"/>
                    </a:cubicBezTo>
                    <a:cubicBezTo>
                      <a:pt x="14394" y="397171"/>
                      <a:pt x="13120" y="382395"/>
                      <a:pt x="3567" y="364052"/>
                    </a:cubicBezTo>
                    <a:cubicBezTo>
                      <a:pt x="15795" y="363160"/>
                      <a:pt x="13757" y="346983"/>
                      <a:pt x="7133" y="331443"/>
                    </a:cubicBezTo>
                    <a:cubicBezTo>
                      <a:pt x="17324" y="327876"/>
                      <a:pt x="19107" y="312718"/>
                      <a:pt x="19107" y="296923"/>
                    </a:cubicBezTo>
                    <a:cubicBezTo>
                      <a:pt x="25858" y="292210"/>
                      <a:pt x="26750" y="278198"/>
                      <a:pt x="24712" y="265587"/>
                    </a:cubicBezTo>
                    <a:cubicBezTo>
                      <a:pt x="37068" y="259346"/>
                      <a:pt x="41653" y="247245"/>
                      <a:pt x="37195" y="233997"/>
                    </a:cubicBezTo>
                    <a:cubicBezTo>
                      <a:pt x="49678" y="228902"/>
                      <a:pt x="53754" y="219094"/>
                      <a:pt x="51971" y="203426"/>
                    </a:cubicBezTo>
                    <a:cubicBezTo>
                      <a:pt x="63308" y="201260"/>
                      <a:pt x="68658" y="188140"/>
                      <a:pt x="70059" y="172855"/>
                    </a:cubicBezTo>
                    <a:cubicBezTo>
                      <a:pt x="80377" y="169798"/>
                      <a:pt x="89930" y="155658"/>
                      <a:pt x="88274" y="146360"/>
                    </a:cubicBezTo>
                    <a:cubicBezTo>
                      <a:pt x="101904" y="139608"/>
                      <a:pt x="116043" y="125979"/>
                      <a:pt x="112986" y="116171"/>
                    </a:cubicBezTo>
                    <a:cubicBezTo>
                      <a:pt x="130310" y="109547"/>
                      <a:pt x="139481" y="103942"/>
                      <a:pt x="133239" y="95917"/>
                    </a:cubicBezTo>
                    <a:cubicBezTo>
                      <a:pt x="151328" y="92605"/>
                      <a:pt x="158715" y="86109"/>
                      <a:pt x="159225" y="71333"/>
                    </a:cubicBezTo>
                    <a:cubicBezTo>
                      <a:pt x="172982" y="74645"/>
                      <a:pt x="179733" y="68658"/>
                      <a:pt x="186102" y="53627"/>
                    </a:cubicBezTo>
                    <a:cubicBezTo>
                      <a:pt x="192853" y="59869"/>
                      <a:pt x="199859" y="51589"/>
                      <a:pt x="210559" y="37577"/>
                    </a:cubicBezTo>
                    <a:cubicBezTo>
                      <a:pt x="218329" y="41781"/>
                      <a:pt x="231195" y="30571"/>
                      <a:pt x="246098" y="21145"/>
                    </a:cubicBezTo>
                    <a:cubicBezTo>
                      <a:pt x="249665" y="22674"/>
                      <a:pt x="262403" y="15158"/>
                      <a:pt x="275523" y="10318"/>
                    </a:cubicBezTo>
                    <a:cubicBezTo>
                      <a:pt x="286478" y="7388"/>
                      <a:pt x="301126" y="2548"/>
                      <a:pt x="312845" y="0"/>
                    </a:cubicBezTo>
                    <a:lnTo>
                      <a:pt x="312845" y="0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378CA423-775A-FB2D-68DE-2169EF7B2D80}"/>
                  </a:ext>
                </a:extLst>
              </p:cNvPr>
              <p:cNvSpPr/>
              <p:nvPr/>
            </p:nvSpPr>
            <p:spPr>
              <a:xfrm>
                <a:off x="10245831" y="2094544"/>
                <a:ext cx="117124" cy="28739"/>
              </a:xfrm>
              <a:custGeom>
                <a:avLst/>
                <a:gdLst>
                  <a:gd name="connsiteX0" fmla="*/ 206610 w 206610"/>
                  <a:gd name="connsiteY0" fmla="*/ 28788 h 50697"/>
                  <a:gd name="connsiteX1" fmla="*/ 171326 w 206610"/>
                  <a:gd name="connsiteY1" fmla="*/ 24966 h 50697"/>
                  <a:gd name="connsiteX2" fmla="*/ 151710 w 206610"/>
                  <a:gd name="connsiteY2" fmla="*/ 16814 h 50697"/>
                  <a:gd name="connsiteX3" fmla="*/ 123940 w 206610"/>
                  <a:gd name="connsiteY3" fmla="*/ 21782 h 50697"/>
                  <a:gd name="connsiteX4" fmla="*/ 101267 w 206610"/>
                  <a:gd name="connsiteY4" fmla="*/ 17069 h 50697"/>
                  <a:gd name="connsiteX5" fmla="*/ 81905 w 206610"/>
                  <a:gd name="connsiteY5" fmla="*/ 26622 h 50697"/>
                  <a:gd name="connsiteX6" fmla="*/ 51843 w 206610"/>
                  <a:gd name="connsiteY6" fmla="*/ 28661 h 50697"/>
                  <a:gd name="connsiteX7" fmla="*/ 33756 w 206610"/>
                  <a:gd name="connsiteY7" fmla="*/ 39997 h 50697"/>
                  <a:gd name="connsiteX8" fmla="*/ 0 w 206610"/>
                  <a:gd name="connsiteY8" fmla="*/ 50697 h 50697"/>
                  <a:gd name="connsiteX9" fmla="*/ 28533 w 206610"/>
                  <a:gd name="connsiteY9" fmla="*/ 33374 h 50697"/>
                  <a:gd name="connsiteX10" fmla="*/ 45856 w 206610"/>
                  <a:gd name="connsiteY10" fmla="*/ 16305 h 50697"/>
                  <a:gd name="connsiteX11" fmla="*/ 77447 w 206610"/>
                  <a:gd name="connsiteY11" fmla="*/ 12228 h 50697"/>
                  <a:gd name="connsiteX12" fmla="*/ 99993 w 206610"/>
                  <a:gd name="connsiteY12" fmla="*/ 0 h 50697"/>
                  <a:gd name="connsiteX13" fmla="*/ 125852 w 206610"/>
                  <a:gd name="connsiteY13" fmla="*/ 7006 h 50697"/>
                  <a:gd name="connsiteX14" fmla="*/ 155785 w 206610"/>
                  <a:gd name="connsiteY14" fmla="*/ 3567 h 50697"/>
                  <a:gd name="connsiteX15" fmla="*/ 175275 w 206610"/>
                  <a:gd name="connsiteY15" fmla="*/ 17706 h 50697"/>
                  <a:gd name="connsiteX16" fmla="*/ 206610 w 206610"/>
                  <a:gd name="connsiteY16" fmla="*/ 28788 h 50697"/>
                  <a:gd name="connsiteX17" fmla="*/ 206610 w 206610"/>
                  <a:gd name="connsiteY17" fmla="*/ 28788 h 5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6610" h="50697">
                    <a:moveTo>
                      <a:pt x="206610" y="28788"/>
                    </a:moveTo>
                    <a:cubicBezTo>
                      <a:pt x="191452" y="27896"/>
                      <a:pt x="177058" y="28151"/>
                      <a:pt x="171326" y="24966"/>
                    </a:cubicBezTo>
                    <a:cubicBezTo>
                      <a:pt x="158588" y="25221"/>
                      <a:pt x="151200" y="23565"/>
                      <a:pt x="151710" y="16814"/>
                    </a:cubicBezTo>
                    <a:cubicBezTo>
                      <a:pt x="138207" y="22164"/>
                      <a:pt x="129036" y="24712"/>
                      <a:pt x="123940" y="21782"/>
                    </a:cubicBezTo>
                    <a:cubicBezTo>
                      <a:pt x="114387" y="25094"/>
                      <a:pt x="107763" y="23820"/>
                      <a:pt x="101267" y="17069"/>
                    </a:cubicBezTo>
                    <a:cubicBezTo>
                      <a:pt x="96172" y="25349"/>
                      <a:pt x="90439" y="28151"/>
                      <a:pt x="81905" y="26622"/>
                    </a:cubicBezTo>
                    <a:cubicBezTo>
                      <a:pt x="75791" y="31081"/>
                      <a:pt x="66365" y="30953"/>
                      <a:pt x="51843" y="28661"/>
                    </a:cubicBezTo>
                    <a:cubicBezTo>
                      <a:pt x="53627" y="35284"/>
                      <a:pt x="46748" y="38214"/>
                      <a:pt x="33756" y="39997"/>
                    </a:cubicBezTo>
                    <a:cubicBezTo>
                      <a:pt x="28661" y="44456"/>
                      <a:pt x="14776" y="47131"/>
                      <a:pt x="0" y="50697"/>
                    </a:cubicBezTo>
                    <a:cubicBezTo>
                      <a:pt x="12610" y="44710"/>
                      <a:pt x="24330" y="39997"/>
                      <a:pt x="28533" y="33374"/>
                    </a:cubicBezTo>
                    <a:cubicBezTo>
                      <a:pt x="40379" y="29934"/>
                      <a:pt x="46876" y="25094"/>
                      <a:pt x="45856" y="16305"/>
                    </a:cubicBezTo>
                    <a:cubicBezTo>
                      <a:pt x="60378" y="18343"/>
                      <a:pt x="70568" y="18088"/>
                      <a:pt x="77447" y="12228"/>
                    </a:cubicBezTo>
                    <a:cubicBezTo>
                      <a:pt x="87000" y="13757"/>
                      <a:pt x="93879" y="9936"/>
                      <a:pt x="99993" y="0"/>
                    </a:cubicBezTo>
                    <a:cubicBezTo>
                      <a:pt x="107763" y="8280"/>
                      <a:pt x="115533" y="10318"/>
                      <a:pt x="125852" y="7006"/>
                    </a:cubicBezTo>
                    <a:cubicBezTo>
                      <a:pt x="132221" y="10955"/>
                      <a:pt x="142156" y="8534"/>
                      <a:pt x="155785" y="3567"/>
                    </a:cubicBezTo>
                    <a:cubicBezTo>
                      <a:pt x="156423" y="12356"/>
                      <a:pt x="163556" y="15923"/>
                      <a:pt x="175275" y="17706"/>
                    </a:cubicBezTo>
                    <a:cubicBezTo>
                      <a:pt x="180752" y="22928"/>
                      <a:pt x="193363" y="25221"/>
                      <a:pt x="206610" y="28788"/>
                    </a:cubicBezTo>
                    <a:cubicBezTo>
                      <a:pt x="199312" y="30741"/>
                      <a:pt x="199312" y="30741"/>
                      <a:pt x="206610" y="28788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06DB9CC8-3255-5CD7-B2E1-573DDB78F50F}"/>
                  </a:ext>
                </a:extLst>
              </p:cNvPr>
              <p:cNvSpPr/>
              <p:nvPr/>
            </p:nvSpPr>
            <p:spPr>
              <a:xfrm>
                <a:off x="10225829" y="2094400"/>
                <a:ext cx="156406" cy="42315"/>
              </a:xfrm>
              <a:custGeom>
                <a:avLst/>
                <a:gdLst>
                  <a:gd name="connsiteX0" fmla="*/ 275905 w 275905"/>
                  <a:gd name="connsiteY0" fmla="*/ 45475 h 74644"/>
                  <a:gd name="connsiteX1" fmla="*/ 239475 w 275905"/>
                  <a:gd name="connsiteY1" fmla="*/ 38978 h 74644"/>
                  <a:gd name="connsiteX2" fmla="*/ 204318 w 275905"/>
                  <a:gd name="connsiteY2" fmla="*/ 34393 h 74644"/>
                  <a:gd name="connsiteX3" fmla="*/ 175785 w 275905"/>
                  <a:gd name="connsiteY3" fmla="*/ 36558 h 74644"/>
                  <a:gd name="connsiteX4" fmla="*/ 158588 w 275905"/>
                  <a:gd name="connsiteY4" fmla="*/ 33374 h 74644"/>
                  <a:gd name="connsiteX5" fmla="*/ 138080 w 275905"/>
                  <a:gd name="connsiteY5" fmla="*/ 38851 h 74644"/>
                  <a:gd name="connsiteX6" fmla="*/ 113623 w 275905"/>
                  <a:gd name="connsiteY6" fmla="*/ 38851 h 74644"/>
                  <a:gd name="connsiteX7" fmla="*/ 99102 w 275905"/>
                  <a:gd name="connsiteY7" fmla="*/ 45347 h 74644"/>
                  <a:gd name="connsiteX8" fmla="*/ 69040 w 275905"/>
                  <a:gd name="connsiteY8" fmla="*/ 50188 h 74644"/>
                  <a:gd name="connsiteX9" fmla="*/ 35157 w 275905"/>
                  <a:gd name="connsiteY9" fmla="*/ 61779 h 74644"/>
                  <a:gd name="connsiteX10" fmla="*/ 0 w 275905"/>
                  <a:gd name="connsiteY10" fmla="*/ 74645 h 74644"/>
                  <a:gd name="connsiteX11" fmla="*/ 25221 w 275905"/>
                  <a:gd name="connsiteY11" fmla="*/ 51844 h 74644"/>
                  <a:gd name="connsiteX12" fmla="*/ 46111 w 275905"/>
                  <a:gd name="connsiteY12" fmla="*/ 32482 h 74644"/>
                  <a:gd name="connsiteX13" fmla="*/ 80377 w 275905"/>
                  <a:gd name="connsiteY13" fmla="*/ 21400 h 74644"/>
                  <a:gd name="connsiteX14" fmla="*/ 102668 w 275905"/>
                  <a:gd name="connsiteY14" fmla="*/ 7133 h 74644"/>
                  <a:gd name="connsiteX15" fmla="*/ 134895 w 275905"/>
                  <a:gd name="connsiteY15" fmla="*/ 8789 h 74644"/>
                  <a:gd name="connsiteX16" fmla="*/ 163683 w 275905"/>
                  <a:gd name="connsiteY16" fmla="*/ 0 h 74644"/>
                  <a:gd name="connsiteX17" fmla="*/ 188650 w 275905"/>
                  <a:gd name="connsiteY17" fmla="*/ 9936 h 74644"/>
                  <a:gd name="connsiteX18" fmla="*/ 223425 w 275905"/>
                  <a:gd name="connsiteY18" fmla="*/ 12356 h 74644"/>
                  <a:gd name="connsiteX19" fmla="*/ 245334 w 275905"/>
                  <a:gd name="connsiteY19" fmla="*/ 28024 h 74644"/>
                  <a:gd name="connsiteX20" fmla="*/ 275905 w 275905"/>
                  <a:gd name="connsiteY20" fmla="*/ 45475 h 74644"/>
                  <a:gd name="connsiteX21" fmla="*/ 275905 w 275905"/>
                  <a:gd name="connsiteY21" fmla="*/ 45475 h 74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5905" h="74644">
                    <a:moveTo>
                      <a:pt x="275905" y="45475"/>
                    </a:moveTo>
                    <a:cubicBezTo>
                      <a:pt x="259856" y="43564"/>
                      <a:pt x="237691" y="42672"/>
                      <a:pt x="239475" y="38978"/>
                    </a:cubicBezTo>
                    <a:cubicBezTo>
                      <a:pt x="217056" y="39360"/>
                      <a:pt x="199223" y="39997"/>
                      <a:pt x="204318" y="34393"/>
                    </a:cubicBezTo>
                    <a:cubicBezTo>
                      <a:pt x="189414" y="36940"/>
                      <a:pt x="179351" y="38469"/>
                      <a:pt x="175785" y="36558"/>
                    </a:cubicBezTo>
                    <a:cubicBezTo>
                      <a:pt x="165467" y="38469"/>
                      <a:pt x="159989" y="37959"/>
                      <a:pt x="158588" y="33374"/>
                    </a:cubicBezTo>
                    <a:cubicBezTo>
                      <a:pt x="149799" y="38469"/>
                      <a:pt x="143812" y="40252"/>
                      <a:pt x="138080" y="38851"/>
                    </a:cubicBezTo>
                    <a:cubicBezTo>
                      <a:pt x="131074" y="41781"/>
                      <a:pt x="124068" y="41653"/>
                      <a:pt x="113623" y="38851"/>
                    </a:cubicBezTo>
                    <a:cubicBezTo>
                      <a:pt x="113623" y="43564"/>
                      <a:pt x="108910" y="45220"/>
                      <a:pt x="99102" y="45347"/>
                    </a:cubicBezTo>
                    <a:cubicBezTo>
                      <a:pt x="94898" y="48277"/>
                      <a:pt x="84326" y="49296"/>
                      <a:pt x="69040" y="50188"/>
                    </a:cubicBezTo>
                    <a:cubicBezTo>
                      <a:pt x="74772" y="54137"/>
                      <a:pt x="55538" y="57576"/>
                      <a:pt x="35157" y="61779"/>
                    </a:cubicBezTo>
                    <a:cubicBezTo>
                      <a:pt x="34775" y="65091"/>
                      <a:pt x="13630" y="70186"/>
                      <a:pt x="0" y="74645"/>
                    </a:cubicBezTo>
                    <a:cubicBezTo>
                      <a:pt x="7770" y="66238"/>
                      <a:pt x="19362" y="58850"/>
                      <a:pt x="25221" y="51844"/>
                    </a:cubicBezTo>
                    <a:cubicBezTo>
                      <a:pt x="36558" y="45347"/>
                      <a:pt x="45857" y="39488"/>
                      <a:pt x="46111" y="32482"/>
                    </a:cubicBezTo>
                    <a:cubicBezTo>
                      <a:pt x="61270" y="29552"/>
                      <a:pt x="74263" y="27387"/>
                      <a:pt x="80377" y="21400"/>
                    </a:cubicBezTo>
                    <a:cubicBezTo>
                      <a:pt x="92988" y="20508"/>
                      <a:pt x="100631" y="16814"/>
                      <a:pt x="102668" y="7133"/>
                    </a:cubicBezTo>
                    <a:cubicBezTo>
                      <a:pt x="115916" y="12611"/>
                      <a:pt x="125597" y="13630"/>
                      <a:pt x="134895" y="8789"/>
                    </a:cubicBezTo>
                    <a:cubicBezTo>
                      <a:pt x="143685" y="11719"/>
                      <a:pt x="152474" y="8407"/>
                      <a:pt x="163683" y="0"/>
                    </a:cubicBezTo>
                    <a:cubicBezTo>
                      <a:pt x="167887" y="9044"/>
                      <a:pt x="176167" y="11209"/>
                      <a:pt x="188650" y="9936"/>
                    </a:cubicBezTo>
                    <a:cubicBezTo>
                      <a:pt x="195146" y="14012"/>
                      <a:pt x="208139" y="12993"/>
                      <a:pt x="223425" y="12356"/>
                    </a:cubicBezTo>
                    <a:cubicBezTo>
                      <a:pt x="224444" y="19362"/>
                      <a:pt x="233742" y="23565"/>
                      <a:pt x="245334" y="28024"/>
                    </a:cubicBezTo>
                    <a:cubicBezTo>
                      <a:pt x="253232" y="33501"/>
                      <a:pt x="266225" y="38469"/>
                      <a:pt x="275905" y="45475"/>
                    </a:cubicBezTo>
                    <a:cubicBezTo>
                      <a:pt x="273268" y="45644"/>
                      <a:pt x="273268" y="45644"/>
                      <a:pt x="275905" y="454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57AB136B-D215-4835-0DF5-9A464ACBB852}"/>
                </a:ext>
              </a:extLst>
            </p:cNvPr>
            <p:cNvGrpSpPr/>
            <p:nvPr/>
          </p:nvGrpSpPr>
          <p:grpSpPr>
            <a:xfrm>
              <a:off x="10699401" y="2048383"/>
              <a:ext cx="1216587" cy="857149"/>
              <a:chOff x="10787957" y="2048383"/>
              <a:chExt cx="1216587" cy="857149"/>
            </a:xfrm>
          </p:grpSpPr>
          <p:sp>
            <p:nvSpPr>
              <p:cNvPr id="159" name="TextBox 13">
                <a:extLst>
                  <a:ext uri="{FF2B5EF4-FFF2-40B4-BE49-F238E27FC236}">
                    <a16:creationId xmlns:a16="http://schemas.microsoft.com/office/drawing/2014/main" id="{CF6790AB-C506-B11C-D4BA-DB251A08D63A}"/>
                  </a:ext>
                </a:extLst>
              </p:cNvPr>
              <p:cNvSpPr txBox="1"/>
              <p:nvPr/>
            </p:nvSpPr>
            <p:spPr>
              <a:xfrm>
                <a:off x="10787957" y="2638816"/>
                <a:ext cx="1216587" cy="266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342900">
                  <a:spcAft>
                    <a:spcPts val="450"/>
                  </a:spcAft>
                  <a:defRPr/>
                </a:pPr>
                <a:r>
                  <a:rPr lang="en-GB" sz="675">
                    <a:solidFill>
                      <a:schemeClr val="bg2">
                        <a:lumMod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NASH ± fibrosis</a:t>
                </a:r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F00EDDBA-8850-3593-012A-8B2254F519D7}"/>
                  </a:ext>
                </a:extLst>
              </p:cNvPr>
              <p:cNvSpPr/>
              <p:nvPr/>
            </p:nvSpPr>
            <p:spPr>
              <a:xfrm>
                <a:off x="11389514" y="2071756"/>
                <a:ext cx="117770" cy="361641"/>
              </a:xfrm>
              <a:custGeom>
                <a:avLst/>
                <a:gdLst>
                  <a:gd name="connsiteX0" fmla="*/ 31230 w 207750"/>
                  <a:gd name="connsiteY0" fmla="*/ 49115 h 637944"/>
                  <a:gd name="connsiteX1" fmla="*/ 134663 w 207750"/>
                  <a:gd name="connsiteY1" fmla="*/ 209231 h 637944"/>
                  <a:gd name="connsiteX2" fmla="*/ 158993 w 207750"/>
                  <a:gd name="connsiteY2" fmla="*/ 519784 h 637944"/>
                  <a:gd name="connsiteX3" fmla="*/ 158356 w 207750"/>
                  <a:gd name="connsiteY3" fmla="*/ 637738 h 637944"/>
                  <a:gd name="connsiteX4" fmla="*/ 184851 w 207750"/>
                  <a:gd name="connsiteY4" fmla="*/ 605256 h 637944"/>
                  <a:gd name="connsiteX5" fmla="*/ 188800 w 207750"/>
                  <a:gd name="connsiteY5" fmla="*/ 586021 h 637944"/>
                  <a:gd name="connsiteX6" fmla="*/ 205996 w 207750"/>
                  <a:gd name="connsiteY6" fmla="*/ 571373 h 637944"/>
                  <a:gd name="connsiteX7" fmla="*/ 202302 w 207750"/>
                  <a:gd name="connsiteY7" fmla="*/ 550482 h 637944"/>
                  <a:gd name="connsiteX8" fmla="*/ 182431 w 207750"/>
                  <a:gd name="connsiteY8" fmla="*/ 534050 h 637944"/>
                  <a:gd name="connsiteX9" fmla="*/ 166763 w 207750"/>
                  <a:gd name="connsiteY9" fmla="*/ 222097 h 637944"/>
                  <a:gd name="connsiteX10" fmla="*/ 151859 w 207750"/>
                  <a:gd name="connsiteY10" fmla="*/ 117390 h 637944"/>
                  <a:gd name="connsiteX11" fmla="*/ 204977 w 207750"/>
                  <a:gd name="connsiteY11" fmla="*/ 27460 h 637944"/>
                  <a:gd name="connsiteX12" fmla="*/ 65750 w 207750"/>
                  <a:gd name="connsiteY12" fmla="*/ 2494 h 637944"/>
                  <a:gd name="connsiteX13" fmla="*/ 150 w 207750"/>
                  <a:gd name="connsiteY13" fmla="*/ 18544 h 637944"/>
                  <a:gd name="connsiteX14" fmla="*/ 30976 w 207750"/>
                  <a:gd name="connsiteY14" fmla="*/ 49115 h 637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7750" h="637944">
                    <a:moveTo>
                      <a:pt x="31230" y="49115"/>
                    </a:moveTo>
                    <a:cubicBezTo>
                      <a:pt x="95685" y="86182"/>
                      <a:pt x="120142" y="133950"/>
                      <a:pt x="134663" y="209231"/>
                    </a:cubicBezTo>
                    <a:cubicBezTo>
                      <a:pt x="146127" y="268718"/>
                      <a:pt x="152879" y="430618"/>
                      <a:pt x="158993" y="519784"/>
                    </a:cubicBezTo>
                    <a:cubicBezTo>
                      <a:pt x="163324" y="582710"/>
                      <a:pt x="147146" y="634171"/>
                      <a:pt x="158356" y="637738"/>
                    </a:cubicBezTo>
                    <a:cubicBezTo>
                      <a:pt x="165617" y="640031"/>
                      <a:pt x="183704" y="622834"/>
                      <a:pt x="184851" y="605256"/>
                    </a:cubicBezTo>
                    <a:cubicBezTo>
                      <a:pt x="185615" y="594811"/>
                      <a:pt x="184851" y="592645"/>
                      <a:pt x="188800" y="586021"/>
                    </a:cubicBezTo>
                    <a:cubicBezTo>
                      <a:pt x="194022" y="577360"/>
                      <a:pt x="200391" y="580417"/>
                      <a:pt x="205996" y="571373"/>
                    </a:cubicBezTo>
                    <a:cubicBezTo>
                      <a:pt x="210200" y="564749"/>
                      <a:pt x="205996" y="556215"/>
                      <a:pt x="202302" y="550482"/>
                    </a:cubicBezTo>
                    <a:cubicBezTo>
                      <a:pt x="196060" y="540419"/>
                      <a:pt x="182685" y="539273"/>
                      <a:pt x="182431" y="534050"/>
                    </a:cubicBezTo>
                    <a:cubicBezTo>
                      <a:pt x="179628" y="461826"/>
                      <a:pt x="170075" y="275342"/>
                      <a:pt x="166763" y="222097"/>
                    </a:cubicBezTo>
                    <a:cubicBezTo>
                      <a:pt x="164088" y="180316"/>
                      <a:pt x="141287" y="155477"/>
                      <a:pt x="151859" y="117390"/>
                    </a:cubicBezTo>
                    <a:cubicBezTo>
                      <a:pt x="166508" y="65165"/>
                      <a:pt x="211982" y="51408"/>
                      <a:pt x="204977" y="27460"/>
                    </a:cubicBezTo>
                    <a:cubicBezTo>
                      <a:pt x="194022" y="-9990"/>
                      <a:pt x="76323" y="1347"/>
                      <a:pt x="65750" y="2494"/>
                    </a:cubicBezTo>
                    <a:cubicBezTo>
                      <a:pt x="39001" y="5296"/>
                      <a:pt x="1424" y="12684"/>
                      <a:pt x="150" y="18544"/>
                    </a:cubicBezTo>
                    <a:cubicBezTo>
                      <a:pt x="-2398" y="29753"/>
                      <a:pt x="28301" y="47714"/>
                      <a:pt x="30976" y="49115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34856879-629A-308F-DDD3-18E26D5B4B73}"/>
                  </a:ext>
                </a:extLst>
              </p:cNvPr>
              <p:cNvSpPr/>
              <p:nvPr/>
            </p:nvSpPr>
            <p:spPr>
              <a:xfrm>
                <a:off x="11474025" y="2076448"/>
                <a:ext cx="373994" cy="358807"/>
              </a:xfrm>
              <a:custGeom>
                <a:avLst/>
                <a:gdLst>
                  <a:gd name="connsiteX0" fmla="*/ 35772 w 659736"/>
                  <a:gd name="connsiteY0" fmla="*/ 596980 h 632945"/>
                  <a:gd name="connsiteX1" fmla="*/ 37045 w 659736"/>
                  <a:gd name="connsiteY1" fmla="*/ 583350 h 632945"/>
                  <a:gd name="connsiteX2" fmla="*/ 39721 w 659736"/>
                  <a:gd name="connsiteY2" fmla="*/ 577618 h 632945"/>
                  <a:gd name="connsiteX3" fmla="*/ 56917 w 659736"/>
                  <a:gd name="connsiteY3" fmla="*/ 562970 h 632945"/>
                  <a:gd name="connsiteX4" fmla="*/ 53223 w 659736"/>
                  <a:gd name="connsiteY4" fmla="*/ 542079 h 632945"/>
                  <a:gd name="connsiteX5" fmla="*/ 33352 w 659736"/>
                  <a:gd name="connsiteY5" fmla="*/ 525647 h 632945"/>
                  <a:gd name="connsiteX6" fmla="*/ 17683 w 659736"/>
                  <a:gd name="connsiteY6" fmla="*/ 213694 h 632945"/>
                  <a:gd name="connsiteX7" fmla="*/ 2780 w 659736"/>
                  <a:gd name="connsiteY7" fmla="*/ 108987 h 632945"/>
                  <a:gd name="connsiteX8" fmla="*/ 55897 w 659736"/>
                  <a:gd name="connsiteY8" fmla="*/ 19057 h 632945"/>
                  <a:gd name="connsiteX9" fmla="*/ 423389 w 659736"/>
                  <a:gd name="connsiteY9" fmla="*/ 3262 h 632945"/>
                  <a:gd name="connsiteX10" fmla="*/ 561979 w 659736"/>
                  <a:gd name="connsiteY10" fmla="*/ 28101 h 632945"/>
                  <a:gd name="connsiteX11" fmla="*/ 651909 w 659736"/>
                  <a:gd name="connsiteY11" fmla="*/ 98160 h 632945"/>
                  <a:gd name="connsiteX12" fmla="*/ 657768 w 659736"/>
                  <a:gd name="connsiteY12" fmla="*/ 140960 h 632945"/>
                  <a:gd name="connsiteX13" fmla="*/ 636368 w 659736"/>
                  <a:gd name="connsiteY13" fmla="*/ 168219 h 632945"/>
                  <a:gd name="connsiteX14" fmla="*/ 585289 w 659736"/>
                  <a:gd name="connsiteY14" fmla="*/ 210000 h 632945"/>
                  <a:gd name="connsiteX15" fmla="*/ 500709 w 659736"/>
                  <a:gd name="connsiteY15" fmla="*/ 272671 h 632945"/>
                  <a:gd name="connsiteX16" fmla="*/ 432051 w 659736"/>
                  <a:gd name="connsiteY16" fmla="*/ 345022 h 632945"/>
                  <a:gd name="connsiteX17" fmla="*/ 350910 w 659736"/>
                  <a:gd name="connsiteY17" fmla="*/ 535328 h 632945"/>
                  <a:gd name="connsiteX18" fmla="*/ 35517 w 659736"/>
                  <a:gd name="connsiteY18" fmla="*/ 596853 h 632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632945">
                    <a:moveTo>
                      <a:pt x="35772" y="596980"/>
                    </a:moveTo>
                    <a:cubicBezTo>
                      <a:pt x="34753" y="595834"/>
                      <a:pt x="35389" y="588573"/>
                      <a:pt x="37045" y="583350"/>
                    </a:cubicBezTo>
                    <a:cubicBezTo>
                      <a:pt x="38065" y="580293"/>
                      <a:pt x="39466" y="578128"/>
                      <a:pt x="39721" y="577618"/>
                    </a:cubicBezTo>
                    <a:cubicBezTo>
                      <a:pt x="44943" y="568956"/>
                      <a:pt x="51312" y="572014"/>
                      <a:pt x="56917" y="562970"/>
                    </a:cubicBezTo>
                    <a:cubicBezTo>
                      <a:pt x="61120" y="556346"/>
                      <a:pt x="56917" y="547811"/>
                      <a:pt x="53223" y="542079"/>
                    </a:cubicBezTo>
                    <a:cubicBezTo>
                      <a:pt x="46981" y="532016"/>
                      <a:pt x="33606" y="530870"/>
                      <a:pt x="33352" y="525647"/>
                    </a:cubicBezTo>
                    <a:cubicBezTo>
                      <a:pt x="30549" y="453423"/>
                      <a:pt x="20995" y="266938"/>
                      <a:pt x="17683" y="213694"/>
                    </a:cubicBezTo>
                    <a:cubicBezTo>
                      <a:pt x="15009" y="171913"/>
                      <a:pt x="-7793" y="147074"/>
                      <a:pt x="2780" y="108987"/>
                    </a:cubicBezTo>
                    <a:cubicBezTo>
                      <a:pt x="16792" y="58800"/>
                      <a:pt x="46599" y="20076"/>
                      <a:pt x="55897" y="19057"/>
                    </a:cubicBezTo>
                    <a:cubicBezTo>
                      <a:pt x="154489" y="9121"/>
                      <a:pt x="211429" y="-6929"/>
                      <a:pt x="423389" y="3262"/>
                    </a:cubicBezTo>
                    <a:cubicBezTo>
                      <a:pt x="441604" y="4153"/>
                      <a:pt x="497651" y="3389"/>
                      <a:pt x="561979" y="28101"/>
                    </a:cubicBezTo>
                    <a:cubicBezTo>
                      <a:pt x="594715" y="40584"/>
                      <a:pt x="634712" y="61474"/>
                      <a:pt x="651909" y="98160"/>
                    </a:cubicBezTo>
                    <a:cubicBezTo>
                      <a:pt x="655603" y="106185"/>
                      <a:pt x="663373" y="123126"/>
                      <a:pt x="657768" y="140960"/>
                    </a:cubicBezTo>
                    <a:cubicBezTo>
                      <a:pt x="654329" y="151914"/>
                      <a:pt x="647196" y="158538"/>
                      <a:pt x="636368" y="168219"/>
                    </a:cubicBezTo>
                    <a:cubicBezTo>
                      <a:pt x="599938" y="200319"/>
                      <a:pt x="585289" y="210000"/>
                      <a:pt x="585289" y="210000"/>
                    </a:cubicBezTo>
                    <a:cubicBezTo>
                      <a:pt x="560704" y="226304"/>
                      <a:pt x="525675" y="249487"/>
                      <a:pt x="500709" y="272671"/>
                    </a:cubicBezTo>
                    <a:cubicBezTo>
                      <a:pt x="475105" y="296618"/>
                      <a:pt x="459055" y="306044"/>
                      <a:pt x="432051" y="345022"/>
                    </a:cubicBezTo>
                    <a:cubicBezTo>
                      <a:pt x="432051" y="345022"/>
                      <a:pt x="411797" y="479408"/>
                      <a:pt x="350910" y="535328"/>
                    </a:cubicBezTo>
                    <a:cubicBezTo>
                      <a:pt x="229389" y="647168"/>
                      <a:pt x="91946" y="655957"/>
                      <a:pt x="35517" y="5968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5488FE20-A0E8-2252-C4AF-49DCCD3C7F1C}"/>
                  </a:ext>
                </a:extLst>
              </p:cNvPr>
              <p:cNvSpPr/>
              <p:nvPr/>
            </p:nvSpPr>
            <p:spPr>
              <a:xfrm>
                <a:off x="10944479" y="2048383"/>
                <a:ext cx="537671" cy="589223"/>
              </a:xfrm>
              <a:custGeom>
                <a:avLst/>
                <a:gdLst>
                  <a:gd name="connsiteX0" fmla="*/ 943409 w 948466"/>
                  <a:gd name="connsiteY0" fmla="*/ 678969 h 1039406"/>
                  <a:gd name="connsiteX1" fmla="*/ 914876 w 948466"/>
                  <a:gd name="connsiteY1" fmla="*/ 690815 h 1039406"/>
                  <a:gd name="connsiteX2" fmla="*/ 831696 w 948466"/>
                  <a:gd name="connsiteY2" fmla="*/ 721896 h 1039406"/>
                  <a:gd name="connsiteX3" fmla="*/ 630818 w 948466"/>
                  <a:gd name="connsiteY3" fmla="*/ 789280 h 1039406"/>
                  <a:gd name="connsiteX4" fmla="*/ 470701 w 948466"/>
                  <a:gd name="connsiteY4" fmla="*/ 894623 h 1039406"/>
                  <a:gd name="connsiteX5" fmla="*/ 389306 w 948466"/>
                  <a:gd name="connsiteY5" fmla="*/ 963408 h 1039406"/>
                  <a:gd name="connsiteX6" fmla="*/ 389306 w 948466"/>
                  <a:gd name="connsiteY6" fmla="*/ 963408 h 1039406"/>
                  <a:gd name="connsiteX7" fmla="*/ 307910 w 948466"/>
                  <a:gd name="connsiteY7" fmla="*/ 1032194 h 1039406"/>
                  <a:gd name="connsiteX8" fmla="*/ 192758 w 948466"/>
                  <a:gd name="connsiteY8" fmla="*/ 1009775 h 1039406"/>
                  <a:gd name="connsiteX9" fmla="*/ 154417 w 948466"/>
                  <a:gd name="connsiteY9" fmla="*/ 877045 h 1039406"/>
                  <a:gd name="connsiteX10" fmla="*/ 3344 w 948466"/>
                  <a:gd name="connsiteY10" fmla="*/ 316445 h 1039406"/>
                  <a:gd name="connsiteX11" fmla="*/ 278358 w 948466"/>
                  <a:gd name="connsiteY11" fmla="*/ 19650 h 1039406"/>
                  <a:gd name="connsiteX12" fmla="*/ 535411 w 948466"/>
                  <a:gd name="connsiteY12" fmla="*/ 4237 h 1039406"/>
                  <a:gd name="connsiteX13" fmla="*/ 816029 w 948466"/>
                  <a:gd name="connsiteY13" fmla="*/ 79773 h 1039406"/>
                  <a:gd name="connsiteX14" fmla="*/ 923028 w 948466"/>
                  <a:gd name="connsiteY14" fmla="*/ 249953 h 1039406"/>
                  <a:gd name="connsiteX15" fmla="*/ 943536 w 948466"/>
                  <a:gd name="connsiteY15" fmla="*/ 678842 h 103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48466" h="1039406">
                    <a:moveTo>
                      <a:pt x="943409" y="678969"/>
                    </a:moveTo>
                    <a:cubicBezTo>
                      <a:pt x="943154" y="682408"/>
                      <a:pt x="931817" y="683937"/>
                      <a:pt x="914876" y="690815"/>
                    </a:cubicBezTo>
                    <a:cubicBezTo>
                      <a:pt x="904940" y="694891"/>
                      <a:pt x="875260" y="706610"/>
                      <a:pt x="831696" y="721896"/>
                    </a:cubicBezTo>
                    <a:cubicBezTo>
                      <a:pt x="711960" y="764186"/>
                      <a:pt x="695655" y="757817"/>
                      <a:pt x="630818" y="789280"/>
                    </a:cubicBezTo>
                    <a:cubicBezTo>
                      <a:pt x="584961" y="811571"/>
                      <a:pt x="546875" y="839213"/>
                      <a:pt x="470701" y="894623"/>
                    </a:cubicBezTo>
                    <a:cubicBezTo>
                      <a:pt x="444971" y="913348"/>
                      <a:pt x="418221" y="934493"/>
                      <a:pt x="389306" y="963408"/>
                    </a:cubicBezTo>
                    <a:cubicBezTo>
                      <a:pt x="389051" y="963663"/>
                      <a:pt x="389560" y="963154"/>
                      <a:pt x="389306" y="963408"/>
                    </a:cubicBezTo>
                    <a:cubicBezTo>
                      <a:pt x="357461" y="995253"/>
                      <a:pt x="330838" y="1021876"/>
                      <a:pt x="307910" y="1032194"/>
                    </a:cubicBezTo>
                    <a:cubicBezTo>
                      <a:pt x="272626" y="1047989"/>
                      <a:pt x="221164" y="1036652"/>
                      <a:pt x="192758" y="1009775"/>
                    </a:cubicBezTo>
                    <a:cubicBezTo>
                      <a:pt x="153398" y="972452"/>
                      <a:pt x="165244" y="899846"/>
                      <a:pt x="154417" y="877045"/>
                    </a:cubicBezTo>
                    <a:cubicBezTo>
                      <a:pt x="82575" y="725717"/>
                      <a:pt x="-19839" y="575409"/>
                      <a:pt x="3344" y="316445"/>
                    </a:cubicBezTo>
                    <a:cubicBezTo>
                      <a:pt x="13025" y="208300"/>
                      <a:pt x="151742" y="56590"/>
                      <a:pt x="278358" y="19650"/>
                    </a:cubicBezTo>
                    <a:cubicBezTo>
                      <a:pt x="358352" y="-3661"/>
                      <a:pt x="476434" y="-2514"/>
                      <a:pt x="535411" y="4237"/>
                    </a:cubicBezTo>
                    <a:cubicBezTo>
                      <a:pt x="644448" y="16593"/>
                      <a:pt x="738327" y="20542"/>
                      <a:pt x="816029" y="79773"/>
                    </a:cubicBezTo>
                    <a:cubicBezTo>
                      <a:pt x="869401" y="120535"/>
                      <a:pt x="907997" y="145247"/>
                      <a:pt x="923028" y="249953"/>
                    </a:cubicBezTo>
                    <a:cubicBezTo>
                      <a:pt x="950287" y="440386"/>
                      <a:pt x="952962" y="554646"/>
                      <a:pt x="943536" y="67884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25FB4F57-DBB4-315B-56C7-8B8814A1760B}"/>
                  </a:ext>
                </a:extLst>
              </p:cNvPr>
              <p:cNvSpPr/>
              <p:nvPr/>
            </p:nvSpPr>
            <p:spPr>
              <a:xfrm>
                <a:off x="11000829" y="2097144"/>
                <a:ext cx="133870" cy="234537"/>
              </a:xfrm>
              <a:custGeom>
                <a:avLst/>
                <a:gdLst>
                  <a:gd name="connsiteX0" fmla="*/ 236150 w 236150"/>
                  <a:gd name="connsiteY0" fmla="*/ 0 h 413730"/>
                  <a:gd name="connsiteX1" fmla="*/ 8904 w 236150"/>
                  <a:gd name="connsiteY1" fmla="*/ 413730 h 413730"/>
                  <a:gd name="connsiteX2" fmla="*/ 236150 w 236150"/>
                  <a:gd name="connsiteY2" fmla="*/ 0 h 413730"/>
                  <a:gd name="connsiteX3" fmla="*/ 236150 w 236150"/>
                  <a:gd name="connsiteY3" fmla="*/ 0 h 413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6150" h="413730">
                    <a:moveTo>
                      <a:pt x="236150" y="0"/>
                    </a:moveTo>
                    <a:cubicBezTo>
                      <a:pt x="88899" y="113878"/>
                      <a:pt x="35145" y="232596"/>
                      <a:pt x="8904" y="413730"/>
                    </a:cubicBezTo>
                    <a:cubicBezTo>
                      <a:pt x="-30456" y="241640"/>
                      <a:pt x="63423" y="52608"/>
                      <a:pt x="236150" y="0"/>
                    </a:cubicBezTo>
                    <a:lnTo>
                      <a:pt x="236150" y="0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3EA33F02-E4FB-F90A-DD6D-86E159732C85}"/>
                  </a:ext>
                </a:extLst>
              </p:cNvPr>
              <p:cNvSpPr/>
              <p:nvPr/>
            </p:nvSpPr>
            <p:spPr>
              <a:xfrm>
                <a:off x="10994136" y="2073170"/>
                <a:ext cx="183310" cy="313318"/>
              </a:xfrm>
              <a:custGeom>
                <a:avLst/>
                <a:gdLst>
                  <a:gd name="connsiteX0" fmla="*/ 323365 w 323364"/>
                  <a:gd name="connsiteY0" fmla="*/ 0 h 552701"/>
                  <a:gd name="connsiteX1" fmla="*/ 209232 w 323364"/>
                  <a:gd name="connsiteY1" fmla="*/ 119355 h 552701"/>
                  <a:gd name="connsiteX2" fmla="*/ 63382 w 323364"/>
                  <a:gd name="connsiteY2" fmla="*/ 392458 h 552701"/>
                  <a:gd name="connsiteX3" fmla="*/ 19945 w 323364"/>
                  <a:gd name="connsiteY3" fmla="*/ 552702 h 552701"/>
                  <a:gd name="connsiteX4" fmla="*/ 323365 w 323364"/>
                  <a:gd name="connsiteY4" fmla="*/ 127 h 552701"/>
                  <a:gd name="connsiteX5" fmla="*/ 323365 w 323364"/>
                  <a:gd name="connsiteY5" fmla="*/ 127 h 55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3364" h="552701">
                    <a:moveTo>
                      <a:pt x="323365" y="0"/>
                    </a:moveTo>
                    <a:cubicBezTo>
                      <a:pt x="282221" y="40889"/>
                      <a:pt x="243243" y="78593"/>
                      <a:pt x="209232" y="119355"/>
                    </a:cubicBezTo>
                    <a:cubicBezTo>
                      <a:pt x="140320" y="200241"/>
                      <a:pt x="94590" y="290936"/>
                      <a:pt x="63382" y="392458"/>
                    </a:cubicBezTo>
                    <a:cubicBezTo>
                      <a:pt x="47332" y="443410"/>
                      <a:pt x="35104" y="496655"/>
                      <a:pt x="19945" y="552702"/>
                    </a:cubicBezTo>
                    <a:cubicBezTo>
                      <a:pt x="-53680" y="324055"/>
                      <a:pt x="82999" y="51844"/>
                      <a:pt x="323365" y="127"/>
                    </a:cubicBezTo>
                    <a:lnTo>
                      <a:pt x="323365" y="127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8718B848-CBED-01B8-3334-D14D8B4DCFA7}"/>
                  </a:ext>
                </a:extLst>
              </p:cNvPr>
              <p:cNvSpPr/>
              <p:nvPr/>
            </p:nvSpPr>
            <p:spPr>
              <a:xfrm>
                <a:off x="10990640" y="2165780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AC986210-2AEA-6B2B-8D93-859EC1FF615F}"/>
                  </a:ext>
                </a:extLst>
              </p:cNvPr>
              <p:cNvSpPr/>
              <p:nvPr/>
            </p:nvSpPr>
            <p:spPr>
              <a:xfrm>
                <a:off x="11006381" y="2116677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3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3245D0CC-9485-B48F-97AC-D548A1F1D6E8}"/>
                  </a:ext>
                </a:extLst>
              </p:cNvPr>
              <p:cNvSpPr/>
              <p:nvPr/>
            </p:nvSpPr>
            <p:spPr>
              <a:xfrm>
                <a:off x="11060611" y="2131914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6E25754A-1614-B7B8-F46B-F31EB7B6DF3D}"/>
                  </a:ext>
                </a:extLst>
              </p:cNvPr>
              <p:cNvSpPr/>
              <p:nvPr/>
            </p:nvSpPr>
            <p:spPr>
              <a:xfrm>
                <a:off x="11129644" y="2123537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9591DA4D-3ECF-0D95-883D-2AE56AB91127}"/>
                  </a:ext>
                </a:extLst>
              </p:cNvPr>
              <p:cNvSpPr/>
              <p:nvPr/>
            </p:nvSpPr>
            <p:spPr>
              <a:xfrm>
                <a:off x="11036999" y="2189320"/>
                <a:ext cx="146946" cy="73090"/>
              </a:xfrm>
              <a:custGeom>
                <a:avLst/>
                <a:gdLst>
                  <a:gd name="connsiteX0" fmla="*/ 127 w 259217"/>
                  <a:gd name="connsiteY0" fmla="*/ 114958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3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4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F42B8ADE-09B6-BAD7-3563-D18A4D42DFE3}"/>
                  </a:ext>
                </a:extLst>
              </p:cNvPr>
              <p:cNvSpPr/>
              <p:nvPr/>
            </p:nvSpPr>
            <p:spPr>
              <a:xfrm>
                <a:off x="11186184" y="2135091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9" y="571"/>
                      <a:pt x="246353" y="-957"/>
                      <a:pt x="259219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3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CE64C549-236E-DB39-CBF2-2D3DAA66F4B1}"/>
                  </a:ext>
                </a:extLst>
              </p:cNvPr>
              <p:cNvSpPr/>
              <p:nvPr/>
            </p:nvSpPr>
            <p:spPr>
              <a:xfrm>
                <a:off x="11112747" y="2184555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4CDAFD2C-14EC-8A86-3266-2568157A4B87}"/>
                  </a:ext>
                </a:extLst>
              </p:cNvPr>
              <p:cNvSpPr/>
              <p:nvPr/>
            </p:nvSpPr>
            <p:spPr>
              <a:xfrm>
                <a:off x="11053174" y="2237701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49E7A85A-C2AD-9FF7-D78A-B5926D7482F7}"/>
                  </a:ext>
                </a:extLst>
              </p:cNvPr>
              <p:cNvSpPr/>
              <p:nvPr/>
            </p:nvSpPr>
            <p:spPr>
              <a:xfrm>
                <a:off x="11039238" y="2287309"/>
                <a:ext cx="146946" cy="73090"/>
              </a:xfrm>
              <a:custGeom>
                <a:avLst/>
                <a:gdLst>
                  <a:gd name="connsiteX0" fmla="*/ 127 w 259217"/>
                  <a:gd name="connsiteY0" fmla="*/ 114959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3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9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4" y="81585"/>
                      <a:pt x="164702" y="95852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D41A9D77-9507-66A5-0D9E-B00331646EF6}"/>
                  </a:ext>
                </a:extLst>
              </p:cNvPr>
              <p:cNvSpPr/>
              <p:nvPr/>
            </p:nvSpPr>
            <p:spPr>
              <a:xfrm>
                <a:off x="11112747" y="2223259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3064CB8D-9444-2DE9-B72F-452C5708CAEC}"/>
                  </a:ext>
                </a:extLst>
              </p:cNvPr>
              <p:cNvSpPr/>
              <p:nvPr/>
            </p:nvSpPr>
            <p:spPr>
              <a:xfrm>
                <a:off x="11251895" y="2184555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8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8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3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DEF66AE8-23D2-680A-66C9-EBE025055E5E}"/>
                  </a:ext>
                </a:extLst>
              </p:cNvPr>
              <p:cNvSpPr/>
              <p:nvPr/>
            </p:nvSpPr>
            <p:spPr>
              <a:xfrm>
                <a:off x="11168276" y="2248316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163A73AC-49A4-9226-9924-A800EBC2C6A0}"/>
                  </a:ext>
                </a:extLst>
              </p:cNvPr>
              <p:cNvSpPr/>
              <p:nvPr/>
            </p:nvSpPr>
            <p:spPr>
              <a:xfrm>
                <a:off x="11035482" y="2321175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3" y="95851"/>
                      <a:pt x="154385" y="103622"/>
                    </a:cubicBezTo>
                    <a:cubicBezTo>
                      <a:pt x="110311" y="135339"/>
                      <a:pt x="48150" y="135084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F1B4821A-C500-604E-CF7E-E7D238F4B0F1}"/>
                  </a:ext>
                </a:extLst>
              </p:cNvPr>
              <p:cNvSpPr/>
              <p:nvPr/>
            </p:nvSpPr>
            <p:spPr>
              <a:xfrm>
                <a:off x="11016780" y="2375188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65AD4D49-6F1C-D18B-1B67-F9F818BA7AEB}"/>
                  </a:ext>
                </a:extLst>
              </p:cNvPr>
              <p:cNvSpPr/>
              <p:nvPr/>
            </p:nvSpPr>
            <p:spPr>
              <a:xfrm>
                <a:off x="11090217" y="2338650"/>
                <a:ext cx="146947" cy="73090"/>
              </a:xfrm>
              <a:custGeom>
                <a:avLst/>
                <a:gdLst>
                  <a:gd name="connsiteX0" fmla="*/ 127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A55522F8-0E3A-916D-961C-E08634EB9462}"/>
                  </a:ext>
                </a:extLst>
              </p:cNvPr>
              <p:cNvSpPr/>
              <p:nvPr/>
            </p:nvSpPr>
            <p:spPr>
              <a:xfrm>
                <a:off x="11153329" y="2334751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A279E9C4-16E4-F926-C61F-5356A97C9A0F}"/>
                  </a:ext>
                </a:extLst>
              </p:cNvPr>
              <p:cNvSpPr/>
              <p:nvPr/>
            </p:nvSpPr>
            <p:spPr>
              <a:xfrm>
                <a:off x="11067327" y="2390930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3E51FE0F-C24D-F787-780B-DA6A433D9424}"/>
                  </a:ext>
                </a:extLst>
              </p:cNvPr>
              <p:cNvSpPr/>
              <p:nvPr/>
            </p:nvSpPr>
            <p:spPr>
              <a:xfrm>
                <a:off x="11207558" y="2346304"/>
                <a:ext cx="146946" cy="73090"/>
              </a:xfrm>
              <a:custGeom>
                <a:avLst/>
                <a:gdLst>
                  <a:gd name="connsiteX0" fmla="*/ 127 w 259217"/>
                  <a:gd name="connsiteY0" fmla="*/ 114958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D9D4D991-8F90-24DE-7C22-2CC190ED7ACC}"/>
                  </a:ext>
                </a:extLst>
              </p:cNvPr>
              <p:cNvSpPr/>
              <p:nvPr/>
            </p:nvSpPr>
            <p:spPr>
              <a:xfrm>
                <a:off x="11149068" y="2380243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5380DDA6-0E42-4A23-8D92-9117168E9EA5}"/>
                  </a:ext>
                </a:extLst>
              </p:cNvPr>
              <p:cNvSpPr/>
              <p:nvPr/>
            </p:nvSpPr>
            <p:spPr>
              <a:xfrm>
                <a:off x="11090217" y="2436783"/>
                <a:ext cx="146947" cy="73090"/>
              </a:xfrm>
              <a:custGeom>
                <a:avLst/>
                <a:gdLst>
                  <a:gd name="connsiteX0" fmla="*/ 127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B2A2EA7E-A61E-6BF0-49D0-28C61A29BABA}"/>
                  </a:ext>
                </a:extLst>
              </p:cNvPr>
              <p:cNvSpPr/>
              <p:nvPr/>
            </p:nvSpPr>
            <p:spPr>
              <a:xfrm>
                <a:off x="11072598" y="2486247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8DB46D76-6FD7-96F3-6A04-8CEE3A5964B2}"/>
                  </a:ext>
                </a:extLst>
              </p:cNvPr>
              <p:cNvSpPr/>
              <p:nvPr/>
            </p:nvSpPr>
            <p:spPr>
              <a:xfrm>
                <a:off x="11153329" y="2421402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29B6D09A-04B9-1B66-50E3-DF0516C253C7}"/>
                  </a:ext>
                </a:extLst>
              </p:cNvPr>
              <p:cNvSpPr/>
              <p:nvPr/>
            </p:nvSpPr>
            <p:spPr>
              <a:xfrm>
                <a:off x="11207558" y="2432017"/>
                <a:ext cx="146946" cy="73090"/>
              </a:xfrm>
              <a:custGeom>
                <a:avLst/>
                <a:gdLst>
                  <a:gd name="connsiteX0" fmla="*/ 127 w 259217"/>
                  <a:gd name="connsiteY0" fmla="*/ 114959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9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4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3338928B-E214-3CBA-BB82-4077C7AEE508}"/>
                  </a:ext>
                </a:extLst>
              </p:cNvPr>
              <p:cNvSpPr/>
              <p:nvPr/>
            </p:nvSpPr>
            <p:spPr>
              <a:xfrm>
                <a:off x="11265109" y="2390930"/>
                <a:ext cx="146947" cy="73090"/>
              </a:xfrm>
              <a:custGeom>
                <a:avLst/>
                <a:gdLst>
                  <a:gd name="connsiteX0" fmla="*/ 127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0 w 259218"/>
                  <a:gd name="connsiteY5" fmla="*/ 71140 h 128933"/>
                  <a:gd name="connsiteX6" fmla="*/ 154384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0" y="71140"/>
                    </a:cubicBezTo>
                    <a:cubicBezTo>
                      <a:pt x="172854" y="81585"/>
                      <a:pt x="164702" y="95851"/>
                      <a:pt x="154384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13C7FFE8-EEA9-F990-A152-62F06F9D7BD3}"/>
                  </a:ext>
                </a:extLst>
              </p:cNvPr>
              <p:cNvSpPr/>
              <p:nvPr/>
            </p:nvSpPr>
            <p:spPr>
              <a:xfrm>
                <a:off x="11369741" y="2343416"/>
                <a:ext cx="146946" cy="73090"/>
              </a:xfrm>
              <a:custGeom>
                <a:avLst/>
                <a:gdLst>
                  <a:gd name="connsiteX0" fmla="*/ 127 w 259217"/>
                  <a:gd name="connsiteY0" fmla="*/ 114958 h 128933"/>
                  <a:gd name="connsiteX1" fmla="*/ 74389 w 259217"/>
                  <a:gd name="connsiteY1" fmla="*/ 108844 h 128933"/>
                  <a:gd name="connsiteX2" fmla="*/ 148906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59" y="101838"/>
                      <a:pt x="131966" y="95597"/>
                      <a:pt x="148906" y="72668"/>
                    </a:cubicBezTo>
                    <a:cubicBezTo>
                      <a:pt x="168141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4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9C9710E9-11B6-B377-BEC7-939DAFE1E5FE}"/>
                  </a:ext>
                </a:extLst>
              </p:cNvPr>
              <p:cNvSpPr/>
              <p:nvPr/>
            </p:nvSpPr>
            <p:spPr>
              <a:xfrm>
                <a:off x="11452711" y="2275539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AA756816-7921-245A-2DCC-E75202341DAB}"/>
                  </a:ext>
                </a:extLst>
              </p:cNvPr>
              <p:cNvSpPr/>
              <p:nvPr/>
            </p:nvSpPr>
            <p:spPr>
              <a:xfrm>
                <a:off x="11512212" y="2295613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315EB61A-3A9E-A805-FA8C-F50DB54EFB0B}"/>
                  </a:ext>
                </a:extLst>
              </p:cNvPr>
              <p:cNvSpPr/>
              <p:nvPr/>
            </p:nvSpPr>
            <p:spPr>
              <a:xfrm>
                <a:off x="11579799" y="2237701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3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D99970D0-D587-C9AD-E507-14270DADD983}"/>
                  </a:ext>
                </a:extLst>
              </p:cNvPr>
              <p:cNvSpPr/>
              <p:nvPr/>
            </p:nvSpPr>
            <p:spPr>
              <a:xfrm>
                <a:off x="11512212" y="2194664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8F120B12-A1E4-5769-31B5-EDA242D06F3E}"/>
                  </a:ext>
                </a:extLst>
              </p:cNvPr>
              <p:cNvSpPr/>
              <p:nvPr/>
            </p:nvSpPr>
            <p:spPr>
              <a:xfrm>
                <a:off x="11465347" y="2223259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4144CA96-269A-F122-A9B0-8B633DDDC37A}"/>
                  </a:ext>
                </a:extLst>
              </p:cNvPr>
              <p:cNvSpPr/>
              <p:nvPr/>
            </p:nvSpPr>
            <p:spPr>
              <a:xfrm>
                <a:off x="11385266" y="2287309"/>
                <a:ext cx="146947" cy="73090"/>
              </a:xfrm>
              <a:custGeom>
                <a:avLst/>
                <a:gdLst>
                  <a:gd name="connsiteX0" fmla="*/ 128 w 259218"/>
                  <a:gd name="connsiteY0" fmla="*/ 114959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9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9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2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39BD7D35-E1C2-3D3C-593C-34C9ED641F23}"/>
                  </a:ext>
                </a:extLst>
              </p:cNvPr>
              <p:cNvSpPr/>
              <p:nvPr/>
            </p:nvSpPr>
            <p:spPr>
              <a:xfrm>
                <a:off x="11372124" y="2235535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8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9" y="571"/>
                      <a:pt x="246353" y="-957"/>
                      <a:pt x="259219" y="571"/>
                    </a:cubicBezTo>
                    <a:cubicBezTo>
                      <a:pt x="220241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D2A5A37C-1C46-1E6A-A0D9-39971DFC9084}"/>
                  </a:ext>
                </a:extLst>
              </p:cNvPr>
              <p:cNvSpPr/>
              <p:nvPr/>
            </p:nvSpPr>
            <p:spPr>
              <a:xfrm>
                <a:off x="11458776" y="2179789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8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9" y="571"/>
                      <a:pt x="246353" y="-957"/>
                      <a:pt x="259219" y="571"/>
                    </a:cubicBezTo>
                    <a:cubicBezTo>
                      <a:pt x="220241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74A28C7A-362D-1A81-5E61-A56D27FA46F8}"/>
                  </a:ext>
                </a:extLst>
              </p:cNvPr>
              <p:cNvSpPr/>
              <p:nvPr/>
            </p:nvSpPr>
            <p:spPr>
              <a:xfrm>
                <a:off x="11406423" y="2179789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8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9" y="571"/>
                      <a:pt x="246353" y="-957"/>
                      <a:pt x="259219" y="571"/>
                    </a:cubicBezTo>
                    <a:cubicBezTo>
                      <a:pt x="220241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F69706B2-9C3E-8D64-BAA5-F98EF4DEE83E}"/>
                  </a:ext>
                </a:extLst>
              </p:cNvPr>
              <p:cNvSpPr/>
              <p:nvPr/>
            </p:nvSpPr>
            <p:spPr>
              <a:xfrm>
                <a:off x="11342951" y="2165780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AA46D0A1-26A2-31DE-47BA-677EC1DB4544}"/>
                  </a:ext>
                </a:extLst>
              </p:cNvPr>
              <p:cNvSpPr/>
              <p:nvPr/>
            </p:nvSpPr>
            <p:spPr>
              <a:xfrm>
                <a:off x="11325405" y="2214378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3D9C0118-3334-76E1-CF66-CEE63728A4E6}"/>
                  </a:ext>
                </a:extLst>
              </p:cNvPr>
              <p:cNvSpPr/>
              <p:nvPr/>
            </p:nvSpPr>
            <p:spPr>
              <a:xfrm>
                <a:off x="11558931" y="2093891"/>
                <a:ext cx="117124" cy="29393"/>
              </a:xfrm>
              <a:custGeom>
                <a:avLst/>
                <a:gdLst>
                  <a:gd name="connsiteX0" fmla="*/ 206611 w 206610"/>
                  <a:gd name="connsiteY0" fmla="*/ 29941 h 51850"/>
                  <a:gd name="connsiteX1" fmla="*/ 0 w 206610"/>
                  <a:gd name="connsiteY1" fmla="*/ 51850 h 51850"/>
                  <a:gd name="connsiteX2" fmla="*/ 206611 w 206610"/>
                  <a:gd name="connsiteY2" fmla="*/ 29941 h 51850"/>
                  <a:gd name="connsiteX3" fmla="*/ 206611 w 206610"/>
                  <a:gd name="connsiteY3" fmla="*/ 29941 h 5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610" h="51850">
                    <a:moveTo>
                      <a:pt x="206611" y="29941"/>
                    </a:moveTo>
                    <a:cubicBezTo>
                      <a:pt x="128782" y="5484"/>
                      <a:pt x="72352" y="15929"/>
                      <a:pt x="0" y="51850"/>
                    </a:cubicBezTo>
                    <a:cubicBezTo>
                      <a:pt x="52863" y="-5344"/>
                      <a:pt x="144831" y="-18973"/>
                      <a:pt x="206611" y="29941"/>
                    </a:cubicBezTo>
                    <a:lnTo>
                      <a:pt x="206611" y="29941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D6C56760-B18E-C939-CEE3-B74413FB3EBD}"/>
                  </a:ext>
                </a:extLst>
              </p:cNvPr>
              <p:cNvSpPr/>
              <p:nvPr/>
            </p:nvSpPr>
            <p:spPr>
              <a:xfrm>
                <a:off x="11538856" y="2094255"/>
                <a:ext cx="156478" cy="42460"/>
              </a:xfrm>
              <a:custGeom>
                <a:avLst/>
                <a:gdLst>
                  <a:gd name="connsiteX0" fmla="*/ 276032 w 276032"/>
                  <a:gd name="connsiteY0" fmla="*/ 45731 h 74900"/>
                  <a:gd name="connsiteX1" fmla="*/ 204445 w 276032"/>
                  <a:gd name="connsiteY1" fmla="*/ 34521 h 74900"/>
                  <a:gd name="connsiteX2" fmla="*/ 69040 w 276032"/>
                  <a:gd name="connsiteY2" fmla="*/ 50444 h 74900"/>
                  <a:gd name="connsiteX3" fmla="*/ 0 w 276032"/>
                  <a:gd name="connsiteY3" fmla="*/ 74901 h 74900"/>
                  <a:gd name="connsiteX4" fmla="*/ 275905 w 276032"/>
                  <a:gd name="connsiteY4" fmla="*/ 45731 h 74900"/>
                  <a:gd name="connsiteX5" fmla="*/ 275905 w 276032"/>
                  <a:gd name="connsiteY5" fmla="*/ 45731 h 74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6032" h="74900">
                    <a:moveTo>
                      <a:pt x="276032" y="45731"/>
                    </a:moveTo>
                    <a:cubicBezTo>
                      <a:pt x="251065" y="41145"/>
                      <a:pt x="227628" y="36559"/>
                      <a:pt x="204445" y="34521"/>
                    </a:cubicBezTo>
                    <a:cubicBezTo>
                      <a:pt x="157951" y="29935"/>
                      <a:pt x="113750" y="36177"/>
                      <a:pt x="69040" y="50444"/>
                    </a:cubicBezTo>
                    <a:cubicBezTo>
                      <a:pt x="46493" y="57450"/>
                      <a:pt x="24202" y="66366"/>
                      <a:pt x="0" y="74901"/>
                    </a:cubicBezTo>
                    <a:cubicBezTo>
                      <a:pt x="64963" y="-8788"/>
                      <a:pt x="197693" y="-27768"/>
                      <a:pt x="275905" y="45731"/>
                    </a:cubicBezTo>
                    <a:lnTo>
                      <a:pt x="275905" y="45731"/>
                    </a:lnTo>
                    <a:close/>
                  </a:path>
                </a:pathLst>
              </a:custGeom>
              <a:solidFill>
                <a:srgbClr val="FFFFFF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DDE19054-9B5D-B5E8-AD5A-8A84ABA91531}"/>
                </a:ext>
              </a:extLst>
            </p:cNvPr>
            <p:cNvGrpSpPr/>
            <p:nvPr/>
          </p:nvGrpSpPr>
          <p:grpSpPr>
            <a:xfrm>
              <a:off x="12118642" y="2035582"/>
              <a:ext cx="931757" cy="869946"/>
              <a:chOff x="12375817" y="2035582"/>
              <a:chExt cx="931757" cy="869946"/>
            </a:xfrm>
          </p:grpSpPr>
          <p:sp>
            <p:nvSpPr>
              <p:cNvPr id="144" name="TextBox 14">
                <a:extLst>
                  <a:ext uri="{FF2B5EF4-FFF2-40B4-BE49-F238E27FC236}">
                    <a16:creationId xmlns:a16="http://schemas.microsoft.com/office/drawing/2014/main" id="{9ED159F2-1311-663D-86D0-EF760FC98197}"/>
                  </a:ext>
                </a:extLst>
              </p:cNvPr>
              <p:cNvSpPr txBox="1"/>
              <p:nvPr/>
            </p:nvSpPr>
            <p:spPr>
              <a:xfrm>
                <a:off x="12404203" y="2638812"/>
                <a:ext cx="874986" cy="266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342900">
                  <a:spcAft>
                    <a:spcPts val="450"/>
                  </a:spcAft>
                  <a:defRPr/>
                </a:pPr>
                <a:r>
                  <a:rPr lang="en-GB" sz="675">
                    <a:solidFill>
                      <a:schemeClr val="bg2">
                        <a:lumMod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Cirrhosis</a:t>
                </a:r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BD5155B3-8D87-8904-BE71-A452EE21591F}"/>
                  </a:ext>
                </a:extLst>
              </p:cNvPr>
              <p:cNvSpPr/>
              <p:nvPr/>
            </p:nvSpPr>
            <p:spPr>
              <a:xfrm>
                <a:off x="12849162" y="2072016"/>
                <a:ext cx="117670" cy="361377"/>
              </a:xfrm>
              <a:custGeom>
                <a:avLst/>
                <a:gdLst>
                  <a:gd name="connsiteX0" fmla="*/ 30993 w 207573"/>
                  <a:gd name="connsiteY0" fmla="*/ 48656 h 637479"/>
                  <a:gd name="connsiteX1" fmla="*/ 101435 w 207573"/>
                  <a:gd name="connsiteY1" fmla="*/ 114384 h 637479"/>
                  <a:gd name="connsiteX2" fmla="*/ 148565 w 207573"/>
                  <a:gd name="connsiteY2" fmla="*/ 352967 h 637479"/>
                  <a:gd name="connsiteX3" fmla="*/ 155953 w 207573"/>
                  <a:gd name="connsiteY3" fmla="*/ 600594 h 637479"/>
                  <a:gd name="connsiteX4" fmla="*/ 173659 w 207573"/>
                  <a:gd name="connsiteY4" fmla="*/ 628490 h 637479"/>
                  <a:gd name="connsiteX5" fmla="*/ 185378 w 207573"/>
                  <a:gd name="connsiteY5" fmla="*/ 593842 h 637479"/>
                  <a:gd name="connsiteX6" fmla="*/ 196970 w 207573"/>
                  <a:gd name="connsiteY6" fmla="*/ 578429 h 637479"/>
                  <a:gd name="connsiteX7" fmla="*/ 206777 w 207573"/>
                  <a:gd name="connsiteY7" fmla="*/ 560214 h 637479"/>
                  <a:gd name="connsiteX8" fmla="*/ 189837 w 207573"/>
                  <a:gd name="connsiteY8" fmla="*/ 540088 h 637479"/>
                  <a:gd name="connsiteX9" fmla="*/ 182193 w 207573"/>
                  <a:gd name="connsiteY9" fmla="*/ 533719 h 637479"/>
                  <a:gd name="connsiteX10" fmla="*/ 174551 w 207573"/>
                  <a:gd name="connsiteY10" fmla="*/ 370673 h 637479"/>
                  <a:gd name="connsiteX11" fmla="*/ 166526 w 207573"/>
                  <a:gd name="connsiteY11" fmla="*/ 221765 h 637479"/>
                  <a:gd name="connsiteX12" fmla="*/ 154169 w 207573"/>
                  <a:gd name="connsiteY12" fmla="*/ 168011 h 637479"/>
                  <a:gd name="connsiteX13" fmla="*/ 186397 w 207573"/>
                  <a:gd name="connsiteY13" fmla="*/ 61521 h 637479"/>
                  <a:gd name="connsiteX14" fmla="*/ 135190 w 207573"/>
                  <a:gd name="connsiteY14" fmla="*/ 252 h 637479"/>
                  <a:gd name="connsiteX15" fmla="*/ 23478 w 207573"/>
                  <a:gd name="connsiteY15" fmla="*/ 9041 h 637479"/>
                  <a:gd name="connsiteX16" fmla="*/ 13670 w 207573"/>
                  <a:gd name="connsiteY16" fmla="*/ 37192 h 637479"/>
                  <a:gd name="connsiteX17" fmla="*/ 30993 w 207573"/>
                  <a:gd name="connsiteY17" fmla="*/ 48911 h 63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7573" h="637479">
                    <a:moveTo>
                      <a:pt x="30993" y="48656"/>
                    </a:moveTo>
                    <a:cubicBezTo>
                      <a:pt x="63221" y="67254"/>
                      <a:pt x="85512" y="88399"/>
                      <a:pt x="101435" y="114384"/>
                    </a:cubicBezTo>
                    <a:cubicBezTo>
                      <a:pt x="142323" y="187882"/>
                      <a:pt x="139775" y="250808"/>
                      <a:pt x="148565" y="352967"/>
                    </a:cubicBezTo>
                    <a:cubicBezTo>
                      <a:pt x="152132" y="442642"/>
                      <a:pt x="164870" y="523911"/>
                      <a:pt x="155953" y="600594"/>
                    </a:cubicBezTo>
                    <a:cubicBezTo>
                      <a:pt x="152259" y="631292"/>
                      <a:pt x="152132" y="649380"/>
                      <a:pt x="173659" y="628490"/>
                    </a:cubicBezTo>
                    <a:cubicBezTo>
                      <a:pt x="182576" y="619955"/>
                      <a:pt x="185505" y="605052"/>
                      <a:pt x="185378" y="593842"/>
                    </a:cubicBezTo>
                    <a:cubicBezTo>
                      <a:pt x="185760" y="588110"/>
                      <a:pt x="191874" y="579831"/>
                      <a:pt x="196970" y="578429"/>
                    </a:cubicBezTo>
                    <a:cubicBezTo>
                      <a:pt x="202956" y="576519"/>
                      <a:pt x="209962" y="567730"/>
                      <a:pt x="206777" y="560214"/>
                    </a:cubicBezTo>
                    <a:cubicBezTo>
                      <a:pt x="204485" y="551298"/>
                      <a:pt x="197607" y="543400"/>
                      <a:pt x="189837" y="540088"/>
                    </a:cubicBezTo>
                    <a:cubicBezTo>
                      <a:pt x="185633" y="537923"/>
                      <a:pt x="182321" y="536267"/>
                      <a:pt x="182193" y="533719"/>
                    </a:cubicBezTo>
                    <a:cubicBezTo>
                      <a:pt x="180792" y="497671"/>
                      <a:pt x="177735" y="432961"/>
                      <a:pt x="174551" y="370673"/>
                    </a:cubicBezTo>
                    <a:cubicBezTo>
                      <a:pt x="171366" y="308384"/>
                      <a:pt x="168182" y="248388"/>
                      <a:pt x="166526" y="221765"/>
                    </a:cubicBezTo>
                    <a:cubicBezTo>
                      <a:pt x="165251" y="200875"/>
                      <a:pt x="158882" y="184188"/>
                      <a:pt x="154169" y="168011"/>
                    </a:cubicBezTo>
                    <a:cubicBezTo>
                      <a:pt x="138502" y="129033"/>
                      <a:pt x="160538" y="85087"/>
                      <a:pt x="186397" y="61521"/>
                    </a:cubicBezTo>
                    <a:cubicBezTo>
                      <a:pt x="232764" y="20505"/>
                      <a:pt x="185505" y="2035"/>
                      <a:pt x="135190" y="252"/>
                    </a:cubicBezTo>
                    <a:cubicBezTo>
                      <a:pt x="75449" y="-767"/>
                      <a:pt x="65768" y="1143"/>
                      <a:pt x="23478" y="9041"/>
                    </a:cubicBezTo>
                    <a:cubicBezTo>
                      <a:pt x="-5310" y="15155"/>
                      <a:pt x="-6457" y="19996"/>
                      <a:pt x="13670" y="37192"/>
                    </a:cubicBezTo>
                    <a:cubicBezTo>
                      <a:pt x="21312" y="43306"/>
                      <a:pt x="29720" y="48146"/>
                      <a:pt x="30993" y="48911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862BC498-9D44-3F91-C5D7-9E5A0C730CF6}"/>
                  </a:ext>
                </a:extLst>
              </p:cNvPr>
              <p:cNvSpPr/>
              <p:nvPr/>
            </p:nvSpPr>
            <p:spPr>
              <a:xfrm>
                <a:off x="12933646" y="2066684"/>
                <a:ext cx="373928" cy="373455"/>
              </a:xfrm>
              <a:custGeom>
                <a:avLst/>
                <a:gdLst>
                  <a:gd name="connsiteX0" fmla="*/ 35581 w 659620"/>
                  <a:gd name="connsiteY0" fmla="*/ 614204 h 658785"/>
                  <a:gd name="connsiteX1" fmla="*/ 35200 w 659620"/>
                  <a:gd name="connsiteY1" fmla="*/ 608981 h 658785"/>
                  <a:gd name="connsiteX2" fmla="*/ 38384 w 659620"/>
                  <a:gd name="connsiteY2" fmla="*/ 596880 h 658785"/>
                  <a:gd name="connsiteX3" fmla="*/ 39403 w 659620"/>
                  <a:gd name="connsiteY3" fmla="*/ 594969 h 658785"/>
                  <a:gd name="connsiteX4" fmla="*/ 47810 w 659620"/>
                  <a:gd name="connsiteY4" fmla="*/ 587836 h 658785"/>
                  <a:gd name="connsiteX5" fmla="*/ 57618 w 659620"/>
                  <a:gd name="connsiteY5" fmla="*/ 569621 h 658785"/>
                  <a:gd name="connsiteX6" fmla="*/ 40677 w 659620"/>
                  <a:gd name="connsiteY6" fmla="*/ 549495 h 658785"/>
                  <a:gd name="connsiteX7" fmla="*/ 33034 w 659620"/>
                  <a:gd name="connsiteY7" fmla="*/ 543126 h 658785"/>
                  <a:gd name="connsiteX8" fmla="*/ 25391 w 659620"/>
                  <a:gd name="connsiteY8" fmla="*/ 380079 h 658785"/>
                  <a:gd name="connsiteX9" fmla="*/ 17366 w 659620"/>
                  <a:gd name="connsiteY9" fmla="*/ 231172 h 658785"/>
                  <a:gd name="connsiteX10" fmla="*/ 5011 w 659620"/>
                  <a:gd name="connsiteY10" fmla="*/ 177418 h 658785"/>
                  <a:gd name="connsiteX11" fmla="*/ 30868 w 659620"/>
                  <a:gd name="connsiteY11" fmla="*/ 63030 h 658785"/>
                  <a:gd name="connsiteX12" fmla="*/ 55708 w 659620"/>
                  <a:gd name="connsiteY12" fmla="*/ 36535 h 658785"/>
                  <a:gd name="connsiteX13" fmla="*/ 196972 w 659620"/>
                  <a:gd name="connsiteY13" fmla="*/ 21122 h 658785"/>
                  <a:gd name="connsiteX14" fmla="*/ 440905 w 659620"/>
                  <a:gd name="connsiteY14" fmla="*/ 614 h 658785"/>
                  <a:gd name="connsiteX15" fmla="*/ 501919 w 659620"/>
                  <a:gd name="connsiteY15" fmla="*/ 20358 h 658785"/>
                  <a:gd name="connsiteX16" fmla="*/ 612613 w 659620"/>
                  <a:gd name="connsiteY16" fmla="*/ 71565 h 658785"/>
                  <a:gd name="connsiteX17" fmla="*/ 658215 w 659620"/>
                  <a:gd name="connsiteY17" fmla="*/ 133344 h 658785"/>
                  <a:gd name="connsiteX18" fmla="*/ 649681 w 659620"/>
                  <a:gd name="connsiteY18" fmla="*/ 172577 h 658785"/>
                  <a:gd name="connsiteX19" fmla="*/ 608282 w 659620"/>
                  <a:gd name="connsiteY19" fmla="*/ 222892 h 658785"/>
                  <a:gd name="connsiteX20" fmla="*/ 596436 w 659620"/>
                  <a:gd name="connsiteY20" fmla="*/ 231809 h 658785"/>
                  <a:gd name="connsiteX21" fmla="*/ 543064 w 659620"/>
                  <a:gd name="connsiteY21" fmla="*/ 256393 h 658785"/>
                  <a:gd name="connsiteX22" fmla="*/ 475552 w 659620"/>
                  <a:gd name="connsiteY22" fmla="*/ 338171 h 658785"/>
                  <a:gd name="connsiteX23" fmla="*/ 440777 w 659620"/>
                  <a:gd name="connsiteY23" fmla="*/ 379952 h 658785"/>
                  <a:gd name="connsiteX24" fmla="*/ 414282 w 659620"/>
                  <a:gd name="connsiteY24" fmla="*/ 436891 h 658785"/>
                  <a:gd name="connsiteX25" fmla="*/ 350974 w 659620"/>
                  <a:gd name="connsiteY25" fmla="*/ 553061 h 658785"/>
                  <a:gd name="connsiteX26" fmla="*/ 168821 w 659620"/>
                  <a:gd name="connsiteY26" fmla="*/ 647959 h 658785"/>
                  <a:gd name="connsiteX27" fmla="*/ 35581 w 659620"/>
                  <a:gd name="connsiteY27" fmla="*/ 614586 h 658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9620" h="658785">
                    <a:moveTo>
                      <a:pt x="35581" y="614204"/>
                    </a:moveTo>
                    <a:cubicBezTo>
                      <a:pt x="35581" y="614204"/>
                      <a:pt x="34945" y="611529"/>
                      <a:pt x="35200" y="608981"/>
                    </a:cubicBezTo>
                    <a:cubicBezTo>
                      <a:pt x="35581" y="605160"/>
                      <a:pt x="36601" y="600192"/>
                      <a:pt x="38384" y="596880"/>
                    </a:cubicBezTo>
                    <a:cubicBezTo>
                      <a:pt x="38893" y="595861"/>
                      <a:pt x="39276" y="595224"/>
                      <a:pt x="39403" y="594969"/>
                    </a:cubicBezTo>
                    <a:cubicBezTo>
                      <a:pt x="41950" y="590638"/>
                      <a:pt x="44880" y="589237"/>
                      <a:pt x="47810" y="587836"/>
                    </a:cubicBezTo>
                    <a:cubicBezTo>
                      <a:pt x="53797" y="585925"/>
                      <a:pt x="60802" y="577136"/>
                      <a:pt x="57618" y="569621"/>
                    </a:cubicBezTo>
                    <a:cubicBezTo>
                      <a:pt x="55325" y="560704"/>
                      <a:pt x="48447" y="552807"/>
                      <a:pt x="40677" y="549495"/>
                    </a:cubicBezTo>
                    <a:cubicBezTo>
                      <a:pt x="36473" y="547329"/>
                      <a:pt x="33161" y="545673"/>
                      <a:pt x="33034" y="543126"/>
                    </a:cubicBezTo>
                    <a:cubicBezTo>
                      <a:pt x="31633" y="507077"/>
                      <a:pt x="28576" y="442368"/>
                      <a:pt x="25391" y="380079"/>
                    </a:cubicBezTo>
                    <a:cubicBezTo>
                      <a:pt x="22207" y="317790"/>
                      <a:pt x="19022" y="257794"/>
                      <a:pt x="17366" y="231172"/>
                    </a:cubicBezTo>
                    <a:cubicBezTo>
                      <a:pt x="16093" y="210282"/>
                      <a:pt x="9724" y="193595"/>
                      <a:pt x="5011" y="177418"/>
                    </a:cubicBezTo>
                    <a:cubicBezTo>
                      <a:pt x="-10403" y="141624"/>
                      <a:pt x="13035" y="90417"/>
                      <a:pt x="30868" y="63030"/>
                    </a:cubicBezTo>
                    <a:cubicBezTo>
                      <a:pt x="41186" y="46981"/>
                      <a:pt x="50995" y="37045"/>
                      <a:pt x="55708" y="36535"/>
                    </a:cubicBezTo>
                    <a:cubicBezTo>
                      <a:pt x="105004" y="31568"/>
                      <a:pt x="143854" y="25071"/>
                      <a:pt x="196972" y="21122"/>
                    </a:cubicBezTo>
                    <a:cubicBezTo>
                      <a:pt x="244230" y="17301"/>
                      <a:pt x="354159" y="-3844"/>
                      <a:pt x="440905" y="614"/>
                    </a:cubicBezTo>
                    <a:cubicBezTo>
                      <a:pt x="460267" y="1633"/>
                      <a:pt x="483067" y="18702"/>
                      <a:pt x="501919" y="20358"/>
                    </a:cubicBezTo>
                    <a:cubicBezTo>
                      <a:pt x="542172" y="25071"/>
                      <a:pt x="573380" y="15136"/>
                      <a:pt x="612613" y="71565"/>
                    </a:cubicBezTo>
                    <a:cubicBezTo>
                      <a:pt x="627898" y="93602"/>
                      <a:pt x="651209" y="106085"/>
                      <a:pt x="658215" y="133344"/>
                    </a:cubicBezTo>
                    <a:cubicBezTo>
                      <a:pt x="661527" y="145445"/>
                      <a:pt x="659107" y="162387"/>
                      <a:pt x="649681" y="172577"/>
                    </a:cubicBezTo>
                    <a:cubicBezTo>
                      <a:pt x="635668" y="187863"/>
                      <a:pt x="616689" y="216014"/>
                      <a:pt x="608282" y="222892"/>
                    </a:cubicBezTo>
                    <a:cubicBezTo>
                      <a:pt x="600130" y="229389"/>
                      <a:pt x="596436" y="231809"/>
                      <a:pt x="596436" y="231809"/>
                    </a:cubicBezTo>
                    <a:cubicBezTo>
                      <a:pt x="584080" y="239961"/>
                      <a:pt x="557967" y="245566"/>
                      <a:pt x="543064" y="256393"/>
                    </a:cubicBezTo>
                    <a:cubicBezTo>
                      <a:pt x="515549" y="275628"/>
                      <a:pt x="498862" y="317026"/>
                      <a:pt x="475552" y="338171"/>
                    </a:cubicBezTo>
                    <a:cubicBezTo>
                      <a:pt x="464980" y="348362"/>
                      <a:pt x="454279" y="360463"/>
                      <a:pt x="440777" y="379952"/>
                    </a:cubicBezTo>
                    <a:cubicBezTo>
                      <a:pt x="440777" y="379952"/>
                      <a:pt x="426893" y="396257"/>
                      <a:pt x="414282" y="436891"/>
                    </a:cubicBezTo>
                    <a:cubicBezTo>
                      <a:pt x="401671" y="477525"/>
                      <a:pt x="368808" y="515866"/>
                      <a:pt x="350974" y="553061"/>
                    </a:cubicBezTo>
                    <a:cubicBezTo>
                      <a:pt x="272126" y="716745"/>
                      <a:pt x="225378" y="639170"/>
                      <a:pt x="168821" y="647959"/>
                    </a:cubicBezTo>
                    <a:cubicBezTo>
                      <a:pt x="112264" y="656749"/>
                      <a:pt x="63733" y="644138"/>
                      <a:pt x="35581" y="61458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3F1299DB-64D8-7FB5-413B-A1F6B326929D}"/>
                  </a:ext>
                </a:extLst>
              </p:cNvPr>
              <p:cNvSpPr/>
              <p:nvPr/>
            </p:nvSpPr>
            <p:spPr>
              <a:xfrm>
                <a:off x="12404203" y="2035582"/>
                <a:ext cx="537535" cy="606748"/>
              </a:xfrm>
              <a:custGeom>
                <a:avLst/>
                <a:gdLst>
                  <a:gd name="connsiteX0" fmla="*/ 943036 w 948226"/>
                  <a:gd name="connsiteY0" fmla="*/ 701551 h 1070321"/>
                  <a:gd name="connsiteX1" fmla="*/ 935012 w 948226"/>
                  <a:gd name="connsiteY1" fmla="*/ 706264 h 1070321"/>
                  <a:gd name="connsiteX2" fmla="*/ 885461 w 948226"/>
                  <a:gd name="connsiteY2" fmla="*/ 724734 h 1070321"/>
                  <a:gd name="connsiteX3" fmla="*/ 842024 w 948226"/>
                  <a:gd name="connsiteY3" fmla="*/ 740784 h 1070321"/>
                  <a:gd name="connsiteX4" fmla="*/ 790563 w 948226"/>
                  <a:gd name="connsiteY4" fmla="*/ 758108 h 1070321"/>
                  <a:gd name="connsiteX5" fmla="*/ 742668 w 948226"/>
                  <a:gd name="connsiteY5" fmla="*/ 773138 h 1070321"/>
                  <a:gd name="connsiteX6" fmla="*/ 710186 w 948226"/>
                  <a:gd name="connsiteY6" fmla="*/ 782310 h 1070321"/>
                  <a:gd name="connsiteX7" fmla="*/ 672737 w 948226"/>
                  <a:gd name="connsiteY7" fmla="*/ 794029 h 1070321"/>
                  <a:gd name="connsiteX8" fmla="*/ 635032 w 948226"/>
                  <a:gd name="connsiteY8" fmla="*/ 809824 h 1070321"/>
                  <a:gd name="connsiteX9" fmla="*/ 597837 w 948226"/>
                  <a:gd name="connsiteY9" fmla="*/ 829440 h 1070321"/>
                  <a:gd name="connsiteX10" fmla="*/ 561788 w 948226"/>
                  <a:gd name="connsiteY10" fmla="*/ 852241 h 1070321"/>
                  <a:gd name="connsiteX11" fmla="*/ 554655 w 948226"/>
                  <a:gd name="connsiteY11" fmla="*/ 883704 h 1070321"/>
                  <a:gd name="connsiteX12" fmla="*/ 534402 w 948226"/>
                  <a:gd name="connsiteY12" fmla="*/ 903321 h 1070321"/>
                  <a:gd name="connsiteX13" fmla="*/ 498990 w 948226"/>
                  <a:gd name="connsiteY13" fmla="*/ 941025 h 1070321"/>
                  <a:gd name="connsiteX14" fmla="*/ 457082 w 948226"/>
                  <a:gd name="connsiteY14" fmla="*/ 979239 h 1070321"/>
                  <a:gd name="connsiteX15" fmla="*/ 457082 w 948226"/>
                  <a:gd name="connsiteY15" fmla="*/ 979239 h 1070321"/>
                  <a:gd name="connsiteX16" fmla="*/ 418358 w 948226"/>
                  <a:gd name="connsiteY16" fmla="*/ 1024841 h 1070321"/>
                  <a:gd name="connsiteX17" fmla="*/ 249580 w 948226"/>
                  <a:gd name="connsiteY17" fmla="*/ 1070316 h 1070321"/>
                  <a:gd name="connsiteX18" fmla="*/ 162452 w 948226"/>
                  <a:gd name="connsiteY18" fmla="*/ 960642 h 1070321"/>
                  <a:gd name="connsiteX19" fmla="*/ 153918 w 948226"/>
                  <a:gd name="connsiteY19" fmla="*/ 899754 h 1070321"/>
                  <a:gd name="connsiteX20" fmla="*/ 81439 w 948226"/>
                  <a:gd name="connsiteY20" fmla="*/ 777979 h 1070321"/>
                  <a:gd name="connsiteX21" fmla="*/ 75070 w 948226"/>
                  <a:gd name="connsiteY21" fmla="*/ 667158 h 1070321"/>
                  <a:gd name="connsiteX22" fmla="*/ 35964 w 948226"/>
                  <a:gd name="connsiteY22" fmla="*/ 596972 h 1070321"/>
                  <a:gd name="connsiteX23" fmla="*/ 29595 w 948226"/>
                  <a:gd name="connsiteY23" fmla="*/ 553408 h 1070321"/>
                  <a:gd name="connsiteX24" fmla="*/ 14564 w 948226"/>
                  <a:gd name="connsiteY24" fmla="*/ 522582 h 1070321"/>
                  <a:gd name="connsiteX25" fmla="*/ 2972 w 948226"/>
                  <a:gd name="connsiteY25" fmla="*/ 339282 h 1070321"/>
                  <a:gd name="connsiteX26" fmla="*/ 115576 w 948226"/>
                  <a:gd name="connsiteY26" fmla="*/ 155091 h 1070321"/>
                  <a:gd name="connsiteX27" fmla="*/ 160159 w 948226"/>
                  <a:gd name="connsiteY27" fmla="*/ 105922 h 1070321"/>
                  <a:gd name="connsiteX28" fmla="*/ 214678 w 948226"/>
                  <a:gd name="connsiteY28" fmla="*/ 84649 h 1070321"/>
                  <a:gd name="connsiteX29" fmla="*/ 278623 w 948226"/>
                  <a:gd name="connsiteY29" fmla="*/ 42105 h 1070321"/>
                  <a:gd name="connsiteX30" fmla="*/ 414537 w 948226"/>
                  <a:gd name="connsiteY30" fmla="*/ 23507 h 1070321"/>
                  <a:gd name="connsiteX31" fmla="*/ 480010 w 948226"/>
                  <a:gd name="connsiteY31" fmla="*/ 69 h 1070321"/>
                  <a:gd name="connsiteX32" fmla="*/ 587902 w 948226"/>
                  <a:gd name="connsiteY32" fmla="*/ 22106 h 1070321"/>
                  <a:gd name="connsiteX33" fmla="*/ 687386 w 948226"/>
                  <a:gd name="connsiteY33" fmla="*/ 47200 h 1070321"/>
                  <a:gd name="connsiteX34" fmla="*/ 883805 w 948226"/>
                  <a:gd name="connsiteY34" fmla="*/ 163752 h 1070321"/>
                  <a:gd name="connsiteX35" fmla="*/ 922911 w 948226"/>
                  <a:gd name="connsiteY35" fmla="*/ 272790 h 1070321"/>
                  <a:gd name="connsiteX36" fmla="*/ 946859 w 948226"/>
                  <a:gd name="connsiteY36" fmla="*/ 512009 h 1070321"/>
                  <a:gd name="connsiteX37" fmla="*/ 943292 w 948226"/>
                  <a:gd name="connsiteY37" fmla="*/ 701678 h 1070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948226" h="1070321">
                    <a:moveTo>
                      <a:pt x="943036" y="701551"/>
                    </a:moveTo>
                    <a:cubicBezTo>
                      <a:pt x="942910" y="703334"/>
                      <a:pt x="939979" y="704608"/>
                      <a:pt x="935012" y="706264"/>
                    </a:cubicBezTo>
                    <a:cubicBezTo>
                      <a:pt x="918198" y="711486"/>
                      <a:pt x="908645" y="716072"/>
                      <a:pt x="885461" y="724734"/>
                    </a:cubicBezTo>
                    <a:cubicBezTo>
                      <a:pt x="873615" y="729447"/>
                      <a:pt x="858584" y="735052"/>
                      <a:pt x="842024" y="740784"/>
                    </a:cubicBezTo>
                    <a:cubicBezTo>
                      <a:pt x="825465" y="746516"/>
                      <a:pt x="806741" y="752758"/>
                      <a:pt x="790563" y="758108"/>
                    </a:cubicBezTo>
                    <a:cubicBezTo>
                      <a:pt x="772603" y="763840"/>
                      <a:pt x="752349" y="769826"/>
                      <a:pt x="742668" y="773138"/>
                    </a:cubicBezTo>
                    <a:cubicBezTo>
                      <a:pt x="725472" y="777851"/>
                      <a:pt x="712734" y="781163"/>
                      <a:pt x="710186" y="782310"/>
                    </a:cubicBezTo>
                    <a:cubicBezTo>
                      <a:pt x="694901" y="785749"/>
                      <a:pt x="682799" y="789316"/>
                      <a:pt x="672737" y="794029"/>
                    </a:cubicBezTo>
                    <a:cubicBezTo>
                      <a:pt x="660126" y="797723"/>
                      <a:pt x="648661" y="802563"/>
                      <a:pt x="635032" y="809824"/>
                    </a:cubicBezTo>
                    <a:cubicBezTo>
                      <a:pt x="625861" y="813263"/>
                      <a:pt x="612868" y="820396"/>
                      <a:pt x="597837" y="829440"/>
                    </a:cubicBezTo>
                    <a:cubicBezTo>
                      <a:pt x="589684" y="833899"/>
                      <a:pt x="575036" y="843197"/>
                      <a:pt x="561788" y="852241"/>
                    </a:cubicBezTo>
                    <a:cubicBezTo>
                      <a:pt x="555419" y="856700"/>
                      <a:pt x="565355" y="876189"/>
                      <a:pt x="554655" y="883704"/>
                    </a:cubicBezTo>
                    <a:cubicBezTo>
                      <a:pt x="543956" y="891092"/>
                      <a:pt x="546121" y="894914"/>
                      <a:pt x="534402" y="903321"/>
                    </a:cubicBezTo>
                    <a:cubicBezTo>
                      <a:pt x="510836" y="920262"/>
                      <a:pt x="519371" y="924466"/>
                      <a:pt x="498990" y="941025"/>
                    </a:cubicBezTo>
                    <a:cubicBezTo>
                      <a:pt x="485488" y="952235"/>
                      <a:pt x="471604" y="964845"/>
                      <a:pt x="457082" y="979239"/>
                    </a:cubicBezTo>
                    <a:cubicBezTo>
                      <a:pt x="456955" y="979367"/>
                      <a:pt x="457082" y="979239"/>
                      <a:pt x="457082" y="979239"/>
                    </a:cubicBezTo>
                    <a:cubicBezTo>
                      <a:pt x="441541" y="994780"/>
                      <a:pt x="431734" y="1012995"/>
                      <a:pt x="418358" y="1024841"/>
                    </a:cubicBezTo>
                    <a:cubicBezTo>
                      <a:pt x="388552" y="1052610"/>
                      <a:pt x="289960" y="1070698"/>
                      <a:pt x="249580" y="1070316"/>
                    </a:cubicBezTo>
                    <a:cubicBezTo>
                      <a:pt x="179776" y="1069679"/>
                      <a:pt x="156720" y="1015542"/>
                      <a:pt x="162452" y="960642"/>
                    </a:cubicBezTo>
                    <a:cubicBezTo>
                      <a:pt x="165127" y="934911"/>
                      <a:pt x="159395" y="911091"/>
                      <a:pt x="153918" y="899754"/>
                    </a:cubicBezTo>
                    <a:cubicBezTo>
                      <a:pt x="130352" y="850076"/>
                      <a:pt x="106023" y="831351"/>
                      <a:pt x="81439" y="777979"/>
                    </a:cubicBezTo>
                    <a:cubicBezTo>
                      <a:pt x="68573" y="750083"/>
                      <a:pt x="85897" y="697729"/>
                      <a:pt x="75070" y="667158"/>
                    </a:cubicBezTo>
                    <a:cubicBezTo>
                      <a:pt x="71503" y="657350"/>
                      <a:pt x="39148" y="607162"/>
                      <a:pt x="35964" y="596972"/>
                    </a:cubicBezTo>
                    <a:cubicBezTo>
                      <a:pt x="29977" y="577865"/>
                      <a:pt x="34435" y="571241"/>
                      <a:pt x="29595" y="553408"/>
                    </a:cubicBezTo>
                    <a:cubicBezTo>
                      <a:pt x="27811" y="546911"/>
                      <a:pt x="16093" y="528951"/>
                      <a:pt x="14564" y="522582"/>
                    </a:cubicBezTo>
                    <a:cubicBezTo>
                      <a:pt x="1954" y="470738"/>
                      <a:pt x="-4034" y="417621"/>
                      <a:pt x="2972" y="339282"/>
                    </a:cubicBezTo>
                    <a:cubicBezTo>
                      <a:pt x="7813" y="285146"/>
                      <a:pt x="53670" y="199674"/>
                      <a:pt x="115576" y="155091"/>
                    </a:cubicBezTo>
                    <a:cubicBezTo>
                      <a:pt x="138887" y="138276"/>
                      <a:pt x="143854" y="119806"/>
                      <a:pt x="160159" y="105922"/>
                    </a:cubicBezTo>
                    <a:cubicBezTo>
                      <a:pt x="172897" y="95095"/>
                      <a:pt x="201812" y="93057"/>
                      <a:pt x="214678" y="84649"/>
                    </a:cubicBezTo>
                    <a:cubicBezTo>
                      <a:pt x="238625" y="68982"/>
                      <a:pt x="252255" y="50512"/>
                      <a:pt x="278623" y="42105"/>
                    </a:cubicBezTo>
                    <a:cubicBezTo>
                      <a:pt x="318110" y="29621"/>
                      <a:pt x="361802" y="24399"/>
                      <a:pt x="414537" y="23507"/>
                    </a:cubicBezTo>
                    <a:cubicBezTo>
                      <a:pt x="440268" y="22870"/>
                      <a:pt x="450713" y="-1459"/>
                      <a:pt x="480010" y="69"/>
                    </a:cubicBezTo>
                    <a:cubicBezTo>
                      <a:pt x="511091" y="1725"/>
                      <a:pt x="554018" y="12680"/>
                      <a:pt x="587902" y="22106"/>
                    </a:cubicBezTo>
                    <a:cubicBezTo>
                      <a:pt x="624586" y="32296"/>
                      <a:pt x="652229" y="41340"/>
                      <a:pt x="687386" y="47200"/>
                    </a:cubicBezTo>
                    <a:cubicBezTo>
                      <a:pt x="762539" y="60957"/>
                      <a:pt x="835655" y="105922"/>
                      <a:pt x="883805" y="163752"/>
                    </a:cubicBezTo>
                    <a:cubicBezTo>
                      <a:pt x="902021" y="188082"/>
                      <a:pt x="915395" y="220437"/>
                      <a:pt x="922911" y="272790"/>
                    </a:cubicBezTo>
                    <a:cubicBezTo>
                      <a:pt x="936541" y="367943"/>
                      <a:pt x="944056" y="444116"/>
                      <a:pt x="946859" y="512009"/>
                    </a:cubicBezTo>
                    <a:cubicBezTo>
                      <a:pt x="949661" y="579903"/>
                      <a:pt x="948004" y="639517"/>
                      <a:pt x="943292" y="70167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9843234B-A64D-AA66-4520-B222CD0AF778}"/>
                  </a:ext>
                </a:extLst>
              </p:cNvPr>
              <p:cNvSpPr/>
              <p:nvPr/>
            </p:nvSpPr>
            <p:spPr>
              <a:xfrm>
                <a:off x="12439321" y="2085662"/>
                <a:ext cx="140592" cy="246957"/>
              </a:xfrm>
              <a:custGeom>
                <a:avLst/>
                <a:gdLst>
                  <a:gd name="connsiteX0" fmla="*/ 248009 w 248009"/>
                  <a:gd name="connsiteY0" fmla="*/ 0 h 435639"/>
                  <a:gd name="connsiteX1" fmla="*/ 226482 w 248009"/>
                  <a:gd name="connsiteY1" fmla="*/ 15286 h 435639"/>
                  <a:gd name="connsiteX2" fmla="*/ 211578 w 248009"/>
                  <a:gd name="connsiteY2" fmla="*/ 25094 h 435639"/>
                  <a:gd name="connsiteX3" fmla="*/ 187376 w 248009"/>
                  <a:gd name="connsiteY3" fmla="*/ 51844 h 435639"/>
                  <a:gd name="connsiteX4" fmla="*/ 161518 w 248009"/>
                  <a:gd name="connsiteY4" fmla="*/ 72989 h 435639"/>
                  <a:gd name="connsiteX5" fmla="*/ 137570 w 248009"/>
                  <a:gd name="connsiteY5" fmla="*/ 105343 h 435639"/>
                  <a:gd name="connsiteX6" fmla="*/ 117954 w 248009"/>
                  <a:gd name="connsiteY6" fmla="*/ 129291 h 435639"/>
                  <a:gd name="connsiteX7" fmla="*/ 97319 w 248009"/>
                  <a:gd name="connsiteY7" fmla="*/ 161645 h 435639"/>
                  <a:gd name="connsiteX8" fmla="*/ 80504 w 248009"/>
                  <a:gd name="connsiteY8" fmla="*/ 191197 h 435639"/>
                  <a:gd name="connsiteX9" fmla="*/ 82797 w 248009"/>
                  <a:gd name="connsiteY9" fmla="*/ 214508 h 435639"/>
                  <a:gd name="connsiteX10" fmla="*/ 65601 w 248009"/>
                  <a:gd name="connsiteY10" fmla="*/ 221769 h 435639"/>
                  <a:gd name="connsiteX11" fmla="*/ 60888 w 248009"/>
                  <a:gd name="connsiteY11" fmla="*/ 246480 h 435639"/>
                  <a:gd name="connsiteX12" fmla="*/ 46622 w 248009"/>
                  <a:gd name="connsiteY12" fmla="*/ 270046 h 435639"/>
                  <a:gd name="connsiteX13" fmla="*/ 43691 w 248009"/>
                  <a:gd name="connsiteY13" fmla="*/ 292082 h 435639"/>
                  <a:gd name="connsiteX14" fmla="*/ 31081 w 248009"/>
                  <a:gd name="connsiteY14" fmla="*/ 321380 h 435639"/>
                  <a:gd name="connsiteX15" fmla="*/ 27004 w 248009"/>
                  <a:gd name="connsiteY15" fmla="*/ 345582 h 435639"/>
                  <a:gd name="connsiteX16" fmla="*/ 18598 w 248009"/>
                  <a:gd name="connsiteY16" fmla="*/ 376535 h 435639"/>
                  <a:gd name="connsiteX17" fmla="*/ 13630 w 248009"/>
                  <a:gd name="connsiteY17" fmla="*/ 404941 h 435639"/>
                  <a:gd name="connsiteX18" fmla="*/ 8534 w 248009"/>
                  <a:gd name="connsiteY18" fmla="*/ 435640 h 435639"/>
                  <a:gd name="connsiteX19" fmla="*/ 3057 w 248009"/>
                  <a:gd name="connsiteY19" fmla="*/ 406342 h 435639"/>
                  <a:gd name="connsiteX20" fmla="*/ 0 w 248009"/>
                  <a:gd name="connsiteY20" fmla="*/ 376917 h 435639"/>
                  <a:gd name="connsiteX21" fmla="*/ 1019 w 248009"/>
                  <a:gd name="connsiteY21" fmla="*/ 345964 h 435639"/>
                  <a:gd name="connsiteX22" fmla="*/ 637 w 248009"/>
                  <a:gd name="connsiteY22" fmla="*/ 318195 h 435639"/>
                  <a:gd name="connsiteX23" fmla="*/ 9172 w 248009"/>
                  <a:gd name="connsiteY23" fmla="*/ 287624 h 435639"/>
                  <a:gd name="connsiteX24" fmla="*/ 10190 w 248009"/>
                  <a:gd name="connsiteY24" fmla="*/ 260619 h 435639"/>
                  <a:gd name="connsiteX25" fmla="*/ 23820 w 248009"/>
                  <a:gd name="connsiteY25" fmla="*/ 234124 h 435639"/>
                  <a:gd name="connsiteX26" fmla="*/ 28024 w 248009"/>
                  <a:gd name="connsiteY26" fmla="*/ 205464 h 435639"/>
                  <a:gd name="connsiteX27" fmla="*/ 44455 w 248009"/>
                  <a:gd name="connsiteY27" fmla="*/ 170562 h 435639"/>
                  <a:gd name="connsiteX28" fmla="*/ 64200 w 248009"/>
                  <a:gd name="connsiteY28" fmla="*/ 137570 h 435639"/>
                  <a:gd name="connsiteX29" fmla="*/ 78976 w 248009"/>
                  <a:gd name="connsiteY29" fmla="*/ 122157 h 435639"/>
                  <a:gd name="connsiteX30" fmla="*/ 90440 w 248009"/>
                  <a:gd name="connsiteY30" fmla="*/ 103560 h 435639"/>
                  <a:gd name="connsiteX31" fmla="*/ 113496 w 248009"/>
                  <a:gd name="connsiteY31" fmla="*/ 78848 h 435639"/>
                  <a:gd name="connsiteX32" fmla="*/ 145214 w 248009"/>
                  <a:gd name="connsiteY32" fmla="*/ 50442 h 435639"/>
                  <a:gd name="connsiteX33" fmla="*/ 175020 w 248009"/>
                  <a:gd name="connsiteY33" fmla="*/ 31972 h 435639"/>
                  <a:gd name="connsiteX34" fmla="*/ 205719 w 248009"/>
                  <a:gd name="connsiteY34" fmla="*/ 14649 h 435639"/>
                  <a:gd name="connsiteX35" fmla="*/ 223679 w 248009"/>
                  <a:gd name="connsiteY35" fmla="*/ 9808 h 435639"/>
                  <a:gd name="connsiteX36" fmla="*/ 247754 w 248009"/>
                  <a:gd name="connsiteY36" fmla="*/ 0 h 435639"/>
                  <a:gd name="connsiteX37" fmla="*/ 247754 w 248009"/>
                  <a:gd name="connsiteY37" fmla="*/ 0 h 435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8009" h="435639">
                    <a:moveTo>
                      <a:pt x="248009" y="0"/>
                    </a:moveTo>
                    <a:cubicBezTo>
                      <a:pt x="239348" y="10318"/>
                      <a:pt x="232087" y="19489"/>
                      <a:pt x="226482" y="15286"/>
                    </a:cubicBezTo>
                    <a:cubicBezTo>
                      <a:pt x="220622" y="27514"/>
                      <a:pt x="216164" y="32864"/>
                      <a:pt x="211578" y="25094"/>
                    </a:cubicBezTo>
                    <a:cubicBezTo>
                      <a:pt x="202407" y="44838"/>
                      <a:pt x="197057" y="56429"/>
                      <a:pt x="187376" y="51844"/>
                    </a:cubicBezTo>
                    <a:cubicBezTo>
                      <a:pt x="185084" y="67766"/>
                      <a:pt x="178715" y="73880"/>
                      <a:pt x="161518" y="72989"/>
                    </a:cubicBezTo>
                    <a:cubicBezTo>
                      <a:pt x="166104" y="88147"/>
                      <a:pt x="158461" y="99356"/>
                      <a:pt x="137570" y="105343"/>
                    </a:cubicBezTo>
                    <a:cubicBezTo>
                      <a:pt x="147761" y="112477"/>
                      <a:pt x="137953" y="126870"/>
                      <a:pt x="117954" y="129291"/>
                    </a:cubicBezTo>
                    <a:cubicBezTo>
                      <a:pt x="126361" y="143812"/>
                      <a:pt x="115025" y="164830"/>
                      <a:pt x="97319" y="161645"/>
                    </a:cubicBezTo>
                    <a:cubicBezTo>
                      <a:pt x="105344" y="180497"/>
                      <a:pt x="97319" y="195656"/>
                      <a:pt x="80504" y="191197"/>
                    </a:cubicBezTo>
                    <a:cubicBezTo>
                      <a:pt x="85345" y="201133"/>
                      <a:pt x="85472" y="209285"/>
                      <a:pt x="82797" y="214508"/>
                    </a:cubicBezTo>
                    <a:cubicBezTo>
                      <a:pt x="80887" y="219348"/>
                      <a:pt x="74900" y="222023"/>
                      <a:pt x="65601" y="221769"/>
                    </a:cubicBezTo>
                    <a:cubicBezTo>
                      <a:pt x="75409" y="233870"/>
                      <a:pt x="74008" y="244187"/>
                      <a:pt x="60888" y="246480"/>
                    </a:cubicBezTo>
                    <a:cubicBezTo>
                      <a:pt x="68403" y="257945"/>
                      <a:pt x="59869" y="268390"/>
                      <a:pt x="46622" y="270046"/>
                    </a:cubicBezTo>
                    <a:cubicBezTo>
                      <a:pt x="55537" y="281128"/>
                      <a:pt x="52863" y="291318"/>
                      <a:pt x="43691" y="292082"/>
                    </a:cubicBezTo>
                    <a:cubicBezTo>
                      <a:pt x="47640" y="306349"/>
                      <a:pt x="40507" y="322908"/>
                      <a:pt x="31081" y="321380"/>
                    </a:cubicBezTo>
                    <a:cubicBezTo>
                      <a:pt x="36813" y="336538"/>
                      <a:pt x="35921" y="350295"/>
                      <a:pt x="27004" y="345582"/>
                    </a:cubicBezTo>
                    <a:cubicBezTo>
                      <a:pt x="31717" y="365835"/>
                      <a:pt x="30317" y="380611"/>
                      <a:pt x="18598" y="376535"/>
                    </a:cubicBezTo>
                    <a:cubicBezTo>
                      <a:pt x="27641" y="394368"/>
                      <a:pt x="27004" y="405451"/>
                      <a:pt x="13630" y="404941"/>
                    </a:cubicBezTo>
                    <a:cubicBezTo>
                      <a:pt x="24457" y="419462"/>
                      <a:pt x="22802" y="429653"/>
                      <a:pt x="8534" y="435640"/>
                    </a:cubicBezTo>
                    <a:cubicBezTo>
                      <a:pt x="20254" y="430035"/>
                      <a:pt x="18215" y="420227"/>
                      <a:pt x="3057" y="406342"/>
                    </a:cubicBezTo>
                    <a:cubicBezTo>
                      <a:pt x="16178" y="406087"/>
                      <a:pt x="13502" y="394368"/>
                      <a:pt x="0" y="376917"/>
                    </a:cubicBezTo>
                    <a:cubicBezTo>
                      <a:pt x="12610" y="379210"/>
                      <a:pt x="10445" y="364434"/>
                      <a:pt x="1019" y="345964"/>
                    </a:cubicBezTo>
                    <a:cubicBezTo>
                      <a:pt x="11592" y="347620"/>
                      <a:pt x="8662" y="332717"/>
                      <a:pt x="637" y="318195"/>
                    </a:cubicBezTo>
                    <a:cubicBezTo>
                      <a:pt x="10190" y="316157"/>
                      <a:pt x="10954" y="302655"/>
                      <a:pt x="9172" y="287624"/>
                    </a:cubicBezTo>
                    <a:cubicBezTo>
                      <a:pt x="14903" y="284694"/>
                      <a:pt x="14012" y="272593"/>
                      <a:pt x="10190" y="260619"/>
                    </a:cubicBezTo>
                    <a:cubicBezTo>
                      <a:pt x="17961" y="255906"/>
                      <a:pt x="22674" y="244697"/>
                      <a:pt x="23820" y="234124"/>
                    </a:cubicBezTo>
                    <a:cubicBezTo>
                      <a:pt x="28405" y="227119"/>
                      <a:pt x="29043" y="216036"/>
                      <a:pt x="28024" y="205464"/>
                    </a:cubicBezTo>
                    <a:cubicBezTo>
                      <a:pt x="40253" y="199477"/>
                      <a:pt x="43819" y="187503"/>
                      <a:pt x="44455" y="170562"/>
                    </a:cubicBezTo>
                    <a:cubicBezTo>
                      <a:pt x="55028" y="166613"/>
                      <a:pt x="61016" y="151964"/>
                      <a:pt x="64200" y="137570"/>
                    </a:cubicBezTo>
                    <a:cubicBezTo>
                      <a:pt x="69931" y="134641"/>
                      <a:pt x="77320" y="128781"/>
                      <a:pt x="78976" y="122157"/>
                    </a:cubicBezTo>
                    <a:cubicBezTo>
                      <a:pt x="86492" y="116171"/>
                      <a:pt x="92223" y="109547"/>
                      <a:pt x="90440" y="103560"/>
                    </a:cubicBezTo>
                    <a:cubicBezTo>
                      <a:pt x="106617" y="94643"/>
                      <a:pt x="119483" y="85472"/>
                      <a:pt x="113496" y="78848"/>
                    </a:cubicBezTo>
                    <a:cubicBezTo>
                      <a:pt x="134004" y="71460"/>
                      <a:pt x="145978" y="64709"/>
                      <a:pt x="145214" y="50442"/>
                    </a:cubicBezTo>
                    <a:cubicBezTo>
                      <a:pt x="163046" y="51462"/>
                      <a:pt x="171708" y="46748"/>
                      <a:pt x="175020" y="31972"/>
                    </a:cubicBezTo>
                    <a:cubicBezTo>
                      <a:pt x="186994" y="37577"/>
                      <a:pt x="195146" y="30571"/>
                      <a:pt x="205719" y="14649"/>
                    </a:cubicBezTo>
                    <a:cubicBezTo>
                      <a:pt x="211578" y="21909"/>
                      <a:pt x="217056" y="19362"/>
                      <a:pt x="223679" y="9808"/>
                    </a:cubicBezTo>
                    <a:cubicBezTo>
                      <a:pt x="230303" y="14521"/>
                      <a:pt x="238201" y="8407"/>
                      <a:pt x="247754" y="0"/>
                    </a:cubicBezTo>
                    <a:cubicBezTo>
                      <a:pt x="240277" y="6539"/>
                      <a:pt x="240277" y="6539"/>
                      <a:pt x="247754" y="0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5CC1099E-A4FA-4BD6-1FE4-AA20FB7BF700}"/>
                  </a:ext>
                </a:extLst>
              </p:cNvPr>
              <p:cNvSpPr/>
              <p:nvPr/>
            </p:nvSpPr>
            <p:spPr>
              <a:xfrm>
                <a:off x="12433257" y="2064794"/>
                <a:ext cx="192944" cy="329853"/>
              </a:xfrm>
              <a:custGeom>
                <a:avLst/>
                <a:gdLst>
                  <a:gd name="connsiteX0" fmla="*/ 340104 w 340358"/>
                  <a:gd name="connsiteY0" fmla="*/ 127 h 581871"/>
                  <a:gd name="connsiteX1" fmla="*/ 316539 w 340358"/>
                  <a:gd name="connsiteY1" fmla="*/ 21909 h 581871"/>
                  <a:gd name="connsiteX2" fmla="*/ 297687 w 340358"/>
                  <a:gd name="connsiteY2" fmla="*/ 42290 h 581871"/>
                  <a:gd name="connsiteX3" fmla="*/ 271956 w 340358"/>
                  <a:gd name="connsiteY3" fmla="*/ 62544 h 581871"/>
                  <a:gd name="connsiteX4" fmla="*/ 257434 w 340358"/>
                  <a:gd name="connsiteY4" fmla="*/ 83689 h 581871"/>
                  <a:gd name="connsiteX5" fmla="*/ 233614 w 340358"/>
                  <a:gd name="connsiteY5" fmla="*/ 100885 h 581871"/>
                  <a:gd name="connsiteX6" fmla="*/ 220112 w 340358"/>
                  <a:gd name="connsiteY6" fmla="*/ 125724 h 581871"/>
                  <a:gd name="connsiteX7" fmla="*/ 197693 w 340358"/>
                  <a:gd name="connsiteY7" fmla="*/ 146487 h 581871"/>
                  <a:gd name="connsiteX8" fmla="*/ 179478 w 340358"/>
                  <a:gd name="connsiteY8" fmla="*/ 178077 h 581871"/>
                  <a:gd name="connsiteX9" fmla="*/ 161390 w 340358"/>
                  <a:gd name="connsiteY9" fmla="*/ 202916 h 581871"/>
                  <a:gd name="connsiteX10" fmla="*/ 156422 w 340358"/>
                  <a:gd name="connsiteY10" fmla="*/ 231577 h 581871"/>
                  <a:gd name="connsiteX11" fmla="*/ 144321 w 340358"/>
                  <a:gd name="connsiteY11" fmla="*/ 232978 h 581871"/>
                  <a:gd name="connsiteX12" fmla="*/ 128526 w 340358"/>
                  <a:gd name="connsiteY12" fmla="*/ 261384 h 581871"/>
                  <a:gd name="connsiteX13" fmla="*/ 114004 w 340358"/>
                  <a:gd name="connsiteY13" fmla="*/ 290426 h 581871"/>
                  <a:gd name="connsiteX14" fmla="*/ 106107 w 340358"/>
                  <a:gd name="connsiteY14" fmla="*/ 307623 h 581871"/>
                  <a:gd name="connsiteX15" fmla="*/ 96299 w 340358"/>
                  <a:gd name="connsiteY15" fmla="*/ 330169 h 581871"/>
                  <a:gd name="connsiteX16" fmla="*/ 90567 w 340358"/>
                  <a:gd name="connsiteY16" fmla="*/ 344818 h 581871"/>
                  <a:gd name="connsiteX17" fmla="*/ 80503 w 340358"/>
                  <a:gd name="connsiteY17" fmla="*/ 371058 h 581871"/>
                  <a:gd name="connsiteX18" fmla="*/ 75154 w 340358"/>
                  <a:gd name="connsiteY18" fmla="*/ 387363 h 581871"/>
                  <a:gd name="connsiteX19" fmla="*/ 66492 w 340358"/>
                  <a:gd name="connsiteY19" fmla="*/ 413221 h 581871"/>
                  <a:gd name="connsiteX20" fmla="*/ 58849 w 340358"/>
                  <a:gd name="connsiteY20" fmla="*/ 438697 h 581871"/>
                  <a:gd name="connsiteX21" fmla="*/ 50569 w 340358"/>
                  <a:gd name="connsiteY21" fmla="*/ 467612 h 581871"/>
                  <a:gd name="connsiteX22" fmla="*/ 43181 w 340358"/>
                  <a:gd name="connsiteY22" fmla="*/ 495508 h 581871"/>
                  <a:gd name="connsiteX23" fmla="*/ 35920 w 340358"/>
                  <a:gd name="connsiteY23" fmla="*/ 523787 h 581871"/>
                  <a:gd name="connsiteX24" fmla="*/ 28533 w 340358"/>
                  <a:gd name="connsiteY24" fmla="*/ 552574 h 581871"/>
                  <a:gd name="connsiteX25" fmla="*/ 20763 w 340358"/>
                  <a:gd name="connsiteY25" fmla="*/ 581872 h 581871"/>
                  <a:gd name="connsiteX26" fmla="*/ 10827 w 340358"/>
                  <a:gd name="connsiteY26" fmla="*/ 545441 h 581871"/>
                  <a:gd name="connsiteX27" fmla="*/ 4075 w 340358"/>
                  <a:gd name="connsiteY27" fmla="*/ 508501 h 581871"/>
                  <a:gd name="connsiteX28" fmla="*/ 509 w 340358"/>
                  <a:gd name="connsiteY28" fmla="*/ 471306 h 581871"/>
                  <a:gd name="connsiteX29" fmla="*/ 0 w 340358"/>
                  <a:gd name="connsiteY29" fmla="*/ 434111 h 581871"/>
                  <a:gd name="connsiteX30" fmla="*/ 3949 w 340358"/>
                  <a:gd name="connsiteY30" fmla="*/ 395770 h 581871"/>
                  <a:gd name="connsiteX31" fmla="*/ 7897 w 340358"/>
                  <a:gd name="connsiteY31" fmla="*/ 360231 h 581871"/>
                  <a:gd name="connsiteX32" fmla="*/ 20890 w 340358"/>
                  <a:gd name="connsiteY32" fmla="*/ 322654 h 581871"/>
                  <a:gd name="connsiteX33" fmla="*/ 27004 w 340358"/>
                  <a:gd name="connsiteY33" fmla="*/ 288643 h 581871"/>
                  <a:gd name="connsiteX34" fmla="*/ 40507 w 340358"/>
                  <a:gd name="connsiteY34" fmla="*/ 254250 h 581871"/>
                  <a:gd name="connsiteX35" fmla="*/ 56683 w 340358"/>
                  <a:gd name="connsiteY35" fmla="*/ 221004 h 581871"/>
                  <a:gd name="connsiteX36" fmla="*/ 76428 w 340358"/>
                  <a:gd name="connsiteY36" fmla="*/ 187758 h 581871"/>
                  <a:gd name="connsiteX37" fmla="*/ 96299 w 340358"/>
                  <a:gd name="connsiteY37" fmla="*/ 158970 h 581871"/>
                  <a:gd name="connsiteX38" fmla="*/ 123176 w 340358"/>
                  <a:gd name="connsiteY38" fmla="*/ 126234 h 581871"/>
                  <a:gd name="connsiteX39" fmla="*/ 145213 w 340358"/>
                  <a:gd name="connsiteY39" fmla="*/ 104197 h 581871"/>
                  <a:gd name="connsiteX40" fmla="*/ 173364 w 340358"/>
                  <a:gd name="connsiteY40" fmla="*/ 77574 h 581871"/>
                  <a:gd name="connsiteX41" fmla="*/ 202534 w 340358"/>
                  <a:gd name="connsiteY41" fmla="*/ 58340 h 581871"/>
                  <a:gd name="connsiteX42" fmla="*/ 229157 w 340358"/>
                  <a:gd name="connsiteY42" fmla="*/ 40889 h 581871"/>
                  <a:gd name="connsiteX43" fmla="*/ 267880 w 340358"/>
                  <a:gd name="connsiteY43" fmla="*/ 23056 h 581871"/>
                  <a:gd name="connsiteX44" fmla="*/ 299852 w 340358"/>
                  <a:gd name="connsiteY44" fmla="*/ 11209 h 581871"/>
                  <a:gd name="connsiteX45" fmla="*/ 340359 w 340358"/>
                  <a:gd name="connsiteY45" fmla="*/ 0 h 581871"/>
                  <a:gd name="connsiteX46" fmla="*/ 340359 w 340358"/>
                  <a:gd name="connsiteY46" fmla="*/ 0 h 58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40358" h="581871">
                    <a:moveTo>
                      <a:pt x="340104" y="127"/>
                    </a:moveTo>
                    <a:cubicBezTo>
                      <a:pt x="332844" y="7261"/>
                      <a:pt x="323291" y="15413"/>
                      <a:pt x="316539" y="21909"/>
                    </a:cubicBezTo>
                    <a:cubicBezTo>
                      <a:pt x="307877" y="29680"/>
                      <a:pt x="297560" y="41016"/>
                      <a:pt x="297687" y="42290"/>
                    </a:cubicBezTo>
                    <a:cubicBezTo>
                      <a:pt x="285077" y="53627"/>
                      <a:pt x="271956" y="67257"/>
                      <a:pt x="271956" y="62544"/>
                    </a:cubicBezTo>
                    <a:cubicBezTo>
                      <a:pt x="259218" y="78976"/>
                      <a:pt x="252212" y="90567"/>
                      <a:pt x="257434" y="83689"/>
                    </a:cubicBezTo>
                    <a:cubicBezTo>
                      <a:pt x="242913" y="100630"/>
                      <a:pt x="235907" y="108655"/>
                      <a:pt x="233614" y="100885"/>
                    </a:cubicBezTo>
                    <a:cubicBezTo>
                      <a:pt x="226864" y="118718"/>
                      <a:pt x="224188" y="127253"/>
                      <a:pt x="220112" y="125724"/>
                    </a:cubicBezTo>
                    <a:cubicBezTo>
                      <a:pt x="215908" y="137061"/>
                      <a:pt x="210814" y="145595"/>
                      <a:pt x="197693" y="146487"/>
                    </a:cubicBezTo>
                    <a:cubicBezTo>
                      <a:pt x="201897" y="158588"/>
                      <a:pt x="195400" y="177695"/>
                      <a:pt x="179478" y="178077"/>
                    </a:cubicBezTo>
                    <a:cubicBezTo>
                      <a:pt x="187503" y="188777"/>
                      <a:pt x="179096" y="206228"/>
                      <a:pt x="161390" y="202916"/>
                    </a:cubicBezTo>
                    <a:cubicBezTo>
                      <a:pt x="172217" y="208394"/>
                      <a:pt x="167504" y="219731"/>
                      <a:pt x="156422" y="231577"/>
                    </a:cubicBezTo>
                    <a:cubicBezTo>
                      <a:pt x="162791" y="230048"/>
                      <a:pt x="157186" y="232851"/>
                      <a:pt x="144321" y="232978"/>
                    </a:cubicBezTo>
                    <a:cubicBezTo>
                      <a:pt x="155658" y="249920"/>
                      <a:pt x="146869" y="264186"/>
                      <a:pt x="128526" y="261384"/>
                    </a:cubicBezTo>
                    <a:cubicBezTo>
                      <a:pt x="140627" y="276032"/>
                      <a:pt x="132347" y="288134"/>
                      <a:pt x="114004" y="290426"/>
                    </a:cubicBezTo>
                    <a:cubicBezTo>
                      <a:pt x="127507" y="298197"/>
                      <a:pt x="122540" y="305203"/>
                      <a:pt x="106107" y="307623"/>
                    </a:cubicBezTo>
                    <a:cubicBezTo>
                      <a:pt x="118208" y="315011"/>
                      <a:pt x="110566" y="325329"/>
                      <a:pt x="96299" y="330169"/>
                    </a:cubicBezTo>
                    <a:cubicBezTo>
                      <a:pt x="106871" y="334118"/>
                      <a:pt x="101394" y="342525"/>
                      <a:pt x="90567" y="344818"/>
                    </a:cubicBezTo>
                    <a:cubicBezTo>
                      <a:pt x="97064" y="353480"/>
                      <a:pt x="86872" y="371567"/>
                      <a:pt x="80503" y="371058"/>
                    </a:cubicBezTo>
                    <a:cubicBezTo>
                      <a:pt x="83434" y="381121"/>
                      <a:pt x="77957" y="392840"/>
                      <a:pt x="75154" y="387363"/>
                    </a:cubicBezTo>
                    <a:cubicBezTo>
                      <a:pt x="74134" y="404304"/>
                      <a:pt x="68657" y="419335"/>
                      <a:pt x="66492" y="413221"/>
                    </a:cubicBezTo>
                    <a:cubicBezTo>
                      <a:pt x="65218" y="430290"/>
                      <a:pt x="62798" y="440862"/>
                      <a:pt x="58849" y="438697"/>
                    </a:cubicBezTo>
                    <a:cubicBezTo>
                      <a:pt x="59104" y="453473"/>
                      <a:pt x="56557" y="463791"/>
                      <a:pt x="50569" y="467612"/>
                    </a:cubicBezTo>
                    <a:cubicBezTo>
                      <a:pt x="53372" y="475637"/>
                      <a:pt x="50952" y="484426"/>
                      <a:pt x="43181" y="495508"/>
                    </a:cubicBezTo>
                    <a:cubicBezTo>
                      <a:pt x="47640" y="496909"/>
                      <a:pt x="44455" y="506845"/>
                      <a:pt x="35920" y="523787"/>
                    </a:cubicBezTo>
                    <a:cubicBezTo>
                      <a:pt x="41016" y="520475"/>
                      <a:pt x="36812" y="532831"/>
                      <a:pt x="28533" y="552574"/>
                    </a:cubicBezTo>
                    <a:cubicBezTo>
                      <a:pt x="32863" y="548244"/>
                      <a:pt x="28023" y="562255"/>
                      <a:pt x="20763" y="581872"/>
                    </a:cubicBezTo>
                    <a:cubicBezTo>
                      <a:pt x="22292" y="560472"/>
                      <a:pt x="22546" y="545186"/>
                      <a:pt x="10827" y="545441"/>
                    </a:cubicBezTo>
                    <a:cubicBezTo>
                      <a:pt x="18088" y="525570"/>
                      <a:pt x="19361" y="512322"/>
                      <a:pt x="4075" y="508501"/>
                    </a:cubicBezTo>
                    <a:cubicBezTo>
                      <a:pt x="16687" y="493725"/>
                      <a:pt x="17196" y="481879"/>
                      <a:pt x="509" y="471306"/>
                    </a:cubicBezTo>
                    <a:cubicBezTo>
                      <a:pt x="16177" y="463536"/>
                      <a:pt x="15158" y="450670"/>
                      <a:pt x="0" y="434111"/>
                    </a:cubicBezTo>
                    <a:cubicBezTo>
                      <a:pt x="15667" y="431818"/>
                      <a:pt x="14266" y="415641"/>
                      <a:pt x="3949" y="395770"/>
                    </a:cubicBezTo>
                    <a:cubicBezTo>
                      <a:pt x="17196" y="394878"/>
                      <a:pt x="15031" y="377172"/>
                      <a:pt x="7897" y="360231"/>
                    </a:cubicBezTo>
                    <a:cubicBezTo>
                      <a:pt x="18979" y="356409"/>
                      <a:pt x="20890" y="339850"/>
                      <a:pt x="20890" y="322654"/>
                    </a:cubicBezTo>
                    <a:cubicBezTo>
                      <a:pt x="28150" y="317431"/>
                      <a:pt x="29170" y="302273"/>
                      <a:pt x="27004" y="288643"/>
                    </a:cubicBezTo>
                    <a:cubicBezTo>
                      <a:pt x="40507" y="281892"/>
                      <a:pt x="45474" y="268644"/>
                      <a:pt x="40507" y="254250"/>
                    </a:cubicBezTo>
                    <a:cubicBezTo>
                      <a:pt x="54137" y="248773"/>
                      <a:pt x="58594" y="238073"/>
                      <a:pt x="56683" y="221004"/>
                    </a:cubicBezTo>
                    <a:cubicBezTo>
                      <a:pt x="69040" y="218584"/>
                      <a:pt x="74772" y="204445"/>
                      <a:pt x="76428" y="187758"/>
                    </a:cubicBezTo>
                    <a:cubicBezTo>
                      <a:pt x="87638" y="184446"/>
                      <a:pt x="97955" y="169033"/>
                      <a:pt x="96299" y="158970"/>
                    </a:cubicBezTo>
                    <a:cubicBezTo>
                      <a:pt x="111075" y="151710"/>
                      <a:pt x="126488" y="136806"/>
                      <a:pt x="123176" y="126234"/>
                    </a:cubicBezTo>
                    <a:cubicBezTo>
                      <a:pt x="142028" y="118973"/>
                      <a:pt x="151964" y="112859"/>
                      <a:pt x="145213" y="104197"/>
                    </a:cubicBezTo>
                    <a:cubicBezTo>
                      <a:pt x="164830" y="100630"/>
                      <a:pt x="172981" y="93624"/>
                      <a:pt x="173364" y="77574"/>
                    </a:cubicBezTo>
                    <a:cubicBezTo>
                      <a:pt x="188267" y="81141"/>
                      <a:pt x="195656" y="74645"/>
                      <a:pt x="202534" y="58340"/>
                    </a:cubicBezTo>
                    <a:cubicBezTo>
                      <a:pt x="209922" y="65091"/>
                      <a:pt x="217564" y="56047"/>
                      <a:pt x="229157" y="40889"/>
                    </a:cubicBezTo>
                    <a:cubicBezTo>
                      <a:pt x="237563" y="45475"/>
                      <a:pt x="251576" y="33246"/>
                      <a:pt x="267880" y="23056"/>
                    </a:cubicBezTo>
                    <a:cubicBezTo>
                      <a:pt x="271829" y="24712"/>
                      <a:pt x="285586" y="16559"/>
                      <a:pt x="299852" y="11209"/>
                    </a:cubicBezTo>
                    <a:cubicBezTo>
                      <a:pt x="311826" y="8025"/>
                      <a:pt x="327749" y="2675"/>
                      <a:pt x="340359" y="0"/>
                    </a:cubicBezTo>
                    <a:lnTo>
                      <a:pt x="340359" y="0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72CEC72A-148A-57A4-AE8E-B8E7384C8A49}"/>
                  </a:ext>
                </a:extLst>
              </p:cNvPr>
              <p:cNvSpPr/>
              <p:nvPr/>
            </p:nvSpPr>
            <p:spPr>
              <a:xfrm>
                <a:off x="12996420" y="2087901"/>
                <a:ext cx="127378" cy="31266"/>
              </a:xfrm>
              <a:custGeom>
                <a:avLst/>
                <a:gdLst>
                  <a:gd name="connsiteX0" fmla="*/ 224699 w 224698"/>
                  <a:gd name="connsiteY0" fmla="*/ 31335 h 55155"/>
                  <a:gd name="connsiteX1" fmla="*/ 186230 w 224698"/>
                  <a:gd name="connsiteY1" fmla="*/ 27259 h 55155"/>
                  <a:gd name="connsiteX2" fmla="*/ 164957 w 224698"/>
                  <a:gd name="connsiteY2" fmla="*/ 18343 h 55155"/>
                  <a:gd name="connsiteX3" fmla="*/ 134767 w 224698"/>
                  <a:gd name="connsiteY3" fmla="*/ 23820 h 55155"/>
                  <a:gd name="connsiteX4" fmla="*/ 110183 w 224698"/>
                  <a:gd name="connsiteY4" fmla="*/ 18597 h 55155"/>
                  <a:gd name="connsiteX5" fmla="*/ 89166 w 224698"/>
                  <a:gd name="connsiteY5" fmla="*/ 28915 h 55155"/>
                  <a:gd name="connsiteX6" fmla="*/ 56429 w 224698"/>
                  <a:gd name="connsiteY6" fmla="*/ 31208 h 55155"/>
                  <a:gd name="connsiteX7" fmla="*/ 36813 w 224698"/>
                  <a:gd name="connsiteY7" fmla="*/ 43564 h 55155"/>
                  <a:gd name="connsiteX8" fmla="*/ 0 w 224698"/>
                  <a:gd name="connsiteY8" fmla="*/ 55156 h 55155"/>
                  <a:gd name="connsiteX9" fmla="*/ 31081 w 224698"/>
                  <a:gd name="connsiteY9" fmla="*/ 36303 h 55155"/>
                  <a:gd name="connsiteX10" fmla="*/ 49933 w 224698"/>
                  <a:gd name="connsiteY10" fmla="*/ 17706 h 55155"/>
                  <a:gd name="connsiteX11" fmla="*/ 84198 w 224698"/>
                  <a:gd name="connsiteY11" fmla="*/ 13375 h 55155"/>
                  <a:gd name="connsiteX12" fmla="*/ 108655 w 224698"/>
                  <a:gd name="connsiteY12" fmla="*/ 0 h 55155"/>
                  <a:gd name="connsiteX13" fmla="*/ 136806 w 224698"/>
                  <a:gd name="connsiteY13" fmla="*/ 7643 h 55155"/>
                  <a:gd name="connsiteX14" fmla="*/ 169288 w 224698"/>
                  <a:gd name="connsiteY14" fmla="*/ 3949 h 55155"/>
                  <a:gd name="connsiteX15" fmla="*/ 190560 w 224698"/>
                  <a:gd name="connsiteY15" fmla="*/ 19362 h 55155"/>
                  <a:gd name="connsiteX16" fmla="*/ 224699 w 224698"/>
                  <a:gd name="connsiteY16" fmla="*/ 31463 h 55155"/>
                  <a:gd name="connsiteX17" fmla="*/ 224699 w 224698"/>
                  <a:gd name="connsiteY17" fmla="*/ 31463 h 5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4698" h="55155">
                    <a:moveTo>
                      <a:pt x="224699" y="31335"/>
                    </a:moveTo>
                    <a:cubicBezTo>
                      <a:pt x="208266" y="30316"/>
                      <a:pt x="192599" y="30571"/>
                      <a:pt x="186230" y="27259"/>
                    </a:cubicBezTo>
                    <a:cubicBezTo>
                      <a:pt x="172345" y="27514"/>
                      <a:pt x="164320" y="25731"/>
                      <a:pt x="164957" y="18343"/>
                    </a:cubicBezTo>
                    <a:cubicBezTo>
                      <a:pt x="150181" y="24202"/>
                      <a:pt x="140372" y="26877"/>
                      <a:pt x="134767" y="23820"/>
                    </a:cubicBezTo>
                    <a:cubicBezTo>
                      <a:pt x="124450" y="27387"/>
                      <a:pt x="117190" y="26113"/>
                      <a:pt x="110183" y="18597"/>
                    </a:cubicBezTo>
                    <a:cubicBezTo>
                      <a:pt x="104706" y="27514"/>
                      <a:pt x="98464" y="30571"/>
                      <a:pt x="89166" y="28915"/>
                    </a:cubicBezTo>
                    <a:cubicBezTo>
                      <a:pt x="82414" y="33756"/>
                      <a:pt x="72224" y="33628"/>
                      <a:pt x="56429" y="31208"/>
                    </a:cubicBezTo>
                    <a:cubicBezTo>
                      <a:pt x="58467" y="38341"/>
                      <a:pt x="50824" y="41653"/>
                      <a:pt x="36813" y="43564"/>
                    </a:cubicBezTo>
                    <a:cubicBezTo>
                      <a:pt x="31335" y="48404"/>
                      <a:pt x="16177" y="51207"/>
                      <a:pt x="0" y="55156"/>
                    </a:cubicBezTo>
                    <a:cubicBezTo>
                      <a:pt x="13756" y="48659"/>
                      <a:pt x="26494" y="43564"/>
                      <a:pt x="31081" y="36303"/>
                    </a:cubicBezTo>
                    <a:cubicBezTo>
                      <a:pt x="43946" y="32609"/>
                      <a:pt x="50952" y="27387"/>
                      <a:pt x="49933" y="17706"/>
                    </a:cubicBezTo>
                    <a:cubicBezTo>
                      <a:pt x="65728" y="19871"/>
                      <a:pt x="76810" y="19617"/>
                      <a:pt x="84198" y="13375"/>
                    </a:cubicBezTo>
                    <a:cubicBezTo>
                      <a:pt x="94643" y="15031"/>
                      <a:pt x="102032" y="10827"/>
                      <a:pt x="108655" y="0"/>
                    </a:cubicBezTo>
                    <a:cubicBezTo>
                      <a:pt x="117190" y="9044"/>
                      <a:pt x="125596" y="11209"/>
                      <a:pt x="136806" y="7643"/>
                    </a:cubicBezTo>
                    <a:cubicBezTo>
                      <a:pt x="143684" y="11974"/>
                      <a:pt x="154512" y="9426"/>
                      <a:pt x="169288" y="3949"/>
                    </a:cubicBezTo>
                    <a:cubicBezTo>
                      <a:pt x="170052" y="13502"/>
                      <a:pt x="177822" y="17324"/>
                      <a:pt x="190560" y="19362"/>
                    </a:cubicBezTo>
                    <a:cubicBezTo>
                      <a:pt x="196547" y="25094"/>
                      <a:pt x="210177" y="27514"/>
                      <a:pt x="224699" y="31463"/>
                    </a:cubicBezTo>
                    <a:cubicBezTo>
                      <a:pt x="216712" y="33586"/>
                      <a:pt x="216712" y="33586"/>
                      <a:pt x="224699" y="31463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7976EFE2-15C6-BC00-248B-BA28E6F237B6}"/>
                  </a:ext>
                </a:extLst>
              </p:cNvPr>
              <p:cNvSpPr/>
              <p:nvPr/>
            </p:nvSpPr>
            <p:spPr>
              <a:xfrm>
                <a:off x="12974612" y="2087756"/>
                <a:ext cx="170198" cy="46142"/>
              </a:xfrm>
              <a:custGeom>
                <a:avLst/>
                <a:gdLst>
                  <a:gd name="connsiteX0" fmla="*/ 300107 w 300234"/>
                  <a:gd name="connsiteY0" fmla="*/ 49551 h 81395"/>
                  <a:gd name="connsiteX1" fmla="*/ 260365 w 300234"/>
                  <a:gd name="connsiteY1" fmla="*/ 42418 h 81395"/>
                  <a:gd name="connsiteX2" fmla="*/ 222151 w 300234"/>
                  <a:gd name="connsiteY2" fmla="*/ 37450 h 81395"/>
                  <a:gd name="connsiteX3" fmla="*/ 191070 w 300234"/>
                  <a:gd name="connsiteY3" fmla="*/ 39743 h 81395"/>
                  <a:gd name="connsiteX4" fmla="*/ 172346 w 300234"/>
                  <a:gd name="connsiteY4" fmla="*/ 36303 h 81395"/>
                  <a:gd name="connsiteX5" fmla="*/ 150054 w 300234"/>
                  <a:gd name="connsiteY5" fmla="*/ 42290 h 81395"/>
                  <a:gd name="connsiteX6" fmla="*/ 123559 w 300234"/>
                  <a:gd name="connsiteY6" fmla="*/ 42290 h 81395"/>
                  <a:gd name="connsiteX7" fmla="*/ 107764 w 300234"/>
                  <a:gd name="connsiteY7" fmla="*/ 49423 h 81395"/>
                  <a:gd name="connsiteX8" fmla="*/ 75027 w 300234"/>
                  <a:gd name="connsiteY8" fmla="*/ 54773 h 81395"/>
                  <a:gd name="connsiteX9" fmla="*/ 38214 w 300234"/>
                  <a:gd name="connsiteY9" fmla="*/ 67384 h 81395"/>
                  <a:gd name="connsiteX10" fmla="*/ 0 w 300234"/>
                  <a:gd name="connsiteY10" fmla="*/ 81396 h 81395"/>
                  <a:gd name="connsiteX11" fmla="*/ 27515 w 300234"/>
                  <a:gd name="connsiteY11" fmla="*/ 56557 h 81395"/>
                  <a:gd name="connsiteX12" fmla="*/ 50188 w 300234"/>
                  <a:gd name="connsiteY12" fmla="*/ 35412 h 81395"/>
                  <a:gd name="connsiteX13" fmla="*/ 87510 w 300234"/>
                  <a:gd name="connsiteY13" fmla="*/ 23311 h 81395"/>
                  <a:gd name="connsiteX14" fmla="*/ 111713 w 300234"/>
                  <a:gd name="connsiteY14" fmla="*/ 7770 h 81395"/>
                  <a:gd name="connsiteX15" fmla="*/ 146870 w 300234"/>
                  <a:gd name="connsiteY15" fmla="*/ 9554 h 81395"/>
                  <a:gd name="connsiteX16" fmla="*/ 178205 w 300234"/>
                  <a:gd name="connsiteY16" fmla="*/ 0 h 81395"/>
                  <a:gd name="connsiteX17" fmla="*/ 205337 w 300234"/>
                  <a:gd name="connsiteY17" fmla="*/ 10700 h 81395"/>
                  <a:gd name="connsiteX18" fmla="*/ 243169 w 300234"/>
                  <a:gd name="connsiteY18" fmla="*/ 13375 h 81395"/>
                  <a:gd name="connsiteX19" fmla="*/ 266989 w 300234"/>
                  <a:gd name="connsiteY19" fmla="*/ 30444 h 81395"/>
                  <a:gd name="connsiteX20" fmla="*/ 300235 w 300234"/>
                  <a:gd name="connsiteY20" fmla="*/ 49423 h 81395"/>
                  <a:gd name="connsiteX21" fmla="*/ 300235 w 300234"/>
                  <a:gd name="connsiteY21" fmla="*/ 49423 h 81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0234" h="81395">
                    <a:moveTo>
                      <a:pt x="300107" y="49551"/>
                    </a:moveTo>
                    <a:cubicBezTo>
                      <a:pt x="282656" y="47385"/>
                      <a:pt x="258581" y="46494"/>
                      <a:pt x="260365" y="42418"/>
                    </a:cubicBezTo>
                    <a:cubicBezTo>
                      <a:pt x="235908" y="42800"/>
                      <a:pt x="216546" y="43564"/>
                      <a:pt x="222151" y="37450"/>
                    </a:cubicBezTo>
                    <a:cubicBezTo>
                      <a:pt x="205973" y="40252"/>
                      <a:pt x="194891" y="41908"/>
                      <a:pt x="191070" y="39743"/>
                    </a:cubicBezTo>
                    <a:cubicBezTo>
                      <a:pt x="179861" y="41781"/>
                      <a:pt x="173874" y="41271"/>
                      <a:pt x="172346" y="36303"/>
                    </a:cubicBezTo>
                    <a:cubicBezTo>
                      <a:pt x="162792" y="41781"/>
                      <a:pt x="156296" y="43819"/>
                      <a:pt x="150054" y="42290"/>
                    </a:cubicBezTo>
                    <a:cubicBezTo>
                      <a:pt x="142411" y="45475"/>
                      <a:pt x="134768" y="45347"/>
                      <a:pt x="123559" y="42290"/>
                    </a:cubicBezTo>
                    <a:cubicBezTo>
                      <a:pt x="123559" y="47385"/>
                      <a:pt x="118463" y="49296"/>
                      <a:pt x="107764" y="49423"/>
                    </a:cubicBezTo>
                    <a:cubicBezTo>
                      <a:pt x="103177" y="52608"/>
                      <a:pt x="91714" y="53754"/>
                      <a:pt x="75027" y="54773"/>
                    </a:cubicBezTo>
                    <a:cubicBezTo>
                      <a:pt x="81269" y="59104"/>
                      <a:pt x="60250" y="62798"/>
                      <a:pt x="38214" y="67384"/>
                    </a:cubicBezTo>
                    <a:cubicBezTo>
                      <a:pt x="37832" y="70951"/>
                      <a:pt x="14777" y="76555"/>
                      <a:pt x="0" y="81396"/>
                    </a:cubicBezTo>
                    <a:cubicBezTo>
                      <a:pt x="8408" y="72224"/>
                      <a:pt x="21018" y="64200"/>
                      <a:pt x="27515" y="56557"/>
                    </a:cubicBezTo>
                    <a:cubicBezTo>
                      <a:pt x="39870" y="49423"/>
                      <a:pt x="49933" y="43054"/>
                      <a:pt x="50188" y="35412"/>
                    </a:cubicBezTo>
                    <a:cubicBezTo>
                      <a:pt x="66619" y="32227"/>
                      <a:pt x="80759" y="29934"/>
                      <a:pt x="87510" y="23311"/>
                    </a:cubicBezTo>
                    <a:cubicBezTo>
                      <a:pt x="101267" y="22419"/>
                      <a:pt x="109546" y="18343"/>
                      <a:pt x="111713" y="7770"/>
                    </a:cubicBezTo>
                    <a:cubicBezTo>
                      <a:pt x="126107" y="13757"/>
                      <a:pt x="136678" y="14903"/>
                      <a:pt x="146870" y="9554"/>
                    </a:cubicBezTo>
                    <a:cubicBezTo>
                      <a:pt x="156423" y="12738"/>
                      <a:pt x="165977" y="9044"/>
                      <a:pt x="178205" y="0"/>
                    </a:cubicBezTo>
                    <a:cubicBezTo>
                      <a:pt x="182790" y="9808"/>
                      <a:pt x="191707" y="12101"/>
                      <a:pt x="205337" y="10700"/>
                    </a:cubicBezTo>
                    <a:cubicBezTo>
                      <a:pt x="212470" y="15158"/>
                      <a:pt x="226609" y="14012"/>
                      <a:pt x="243169" y="13375"/>
                    </a:cubicBezTo>
                    <a:cubicBezTo>
                      <a:pt x="244315" y="21018"/>
                      <a:pt x="254505" y="25603"/>
                      <a:pt x="266989" y="30444"/>
                    </a:cubicBezTo>
                    <a:cubicBezTo>
                      <a:pt x="275651" y="36431"/>
                      <a:pt x="289790" y="41908"/>
                      <a:pt x="300235" y="49423"/>
                    </a:cubicBezTo>
                    <a:cubicBezTo>
                      <a:pt x="297432" y="49593"/>
                      <a:pt x="297432" y="49593"/>
                      <a:pt x="300235" y="49423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277AA109-F3C7-559F-9047-960B993CABBB}"/>
                  </a:ext>
                </a:extLst>
              </p:cNvPr>
              <p:cNvSpPr/>
              <p:nvPr/>
            </p:nvSpPr>
            <p:spPr>
              <a:xfrm>
                <a:off x="12375817" y="2156051"/>
                <a:ext cx="93779" cy="152912"/>
              </a:xfrm>
              <a:custGeom>
                <a:avLst/>
                <a:gdLst>
                  <a:gd name="connsiteX0" fmla="*/ 147437 w 165429"/>
                  <a:gd name="connsiteY0" fmla="*/ 119255 h 269741"/>
                  <a:gd name="connsiteX1" fmla="*/ 158009 w 165429"/>
                  <a:gd name="connsiteY1" fmla="*/ 102823 h 269741"/>
                  <a:gd name="connsiteX2" fmla="*/ 164761 w 165429"/>
                  <a:gd name="connsiteY2" fmla="*/ 73526 h 269741"/>
                  <a:gd name="connsiteX3" fmla="*/ 162468 w 165429"/>
                  <a:gd name="connsiteY3" fmla="*/ 54164 h 269741"/>
                  <a:gd name="connsiteX4" fmla="*/ 159665 w 165429"/>
                  <a:gd name="connsiteY4" fmla="*/ 45630 h 269741"/>
                  <a:gd name="connsiteX5" fmla="*/ 149984 w 165429"/>
                  <a:gd name="connsiteY5" fmla="*/ 28688 h 269741"/>
                  <a:gd name="connsiteX6" fmla="*/ 127056 w 165429"/>
                  <a:gd name="connsiteY6" fmla="*/ 9199 h 269741"/>
                  <a:gd name="connsiteX7" fmla="*/ 118904 w 165429"/>
                  <a:gd name="connsiteY7" fmla="*/ 5505 h 269741"/>
                  <a:gd name="connsiteX8" fmla="*/ 99924 w 165429"/>
                  <a:gd name="connsiteY8" fmla="*/ 1047 h 269741"/>
                  <a:gd name="connsiteX9" fmla="*/ 70117 w 165429"/>
                  <a:gd name="connsiteY9" fmla="*/ 4486 h 269741"/>
                  <a:gd name="connsiteX10" fmla="*/ 61837 w 165429"/>
                  <a:gd name="connsiteY10" fmla="*/ 7925 h 269741"/>
                  <a:gd name="connsiteX11" fmla="*/ 45533 w 165429"/>
                  <a:gd name="connsiteY11" fmla="*/ 18753 h 269741"/>
                  <a:gd name="connsiteX12" fmla="*/ 27700 w 165429"/>
                  <a:gd name="connsiteY12" fmla="*/ 42955 h 269741"/>
                  <a:gd name="connsiteX13" fmla="*/ 24515 w 165429"/>
                  <a:gd name="connsiteY13" fmla="*/ 51362 h 269741"/>
                  <a:gd name="connsiteX14" fmla="*/ 21331 w 165429"/>
                  <a:gd name="connsiteY14" fmla="*/ 70596 h 269741"/>
                  <a:gd name="connsiteX15" fmla="*/ 20821 w 165429"/>
                  <a:gd name="connsiteY15" fmla="*/ 73653 h 269741"/>
                  <a:gd name="connsiteX16" fmla="*/ 6937 w 165429"/>
                  <a:gd name="connsiteY16" fmla="*/ 94926 h 269741"/>
                  <a:gd name="connsiteX17" fmla="*/ 3752 w 165429"/>
                  <a:gd name="connsiteY17" fmla="*/ 103333 h 269741"/>
                  <a:gd name="connsiteX18" fmla="*/ 568 w 165429"/>
                  <a:gd name="connsiteY18" fmla="*/ 122567 h 269741"/>
                  <a:gd name="connsiteX19" fmla="*/ 6045 w 165429"/>
                  <a:gd name="connsiteY19" fmla="*/ 152119 h 269741"/>
                  <a:gd name="connsiteX20" fmla="*/ 9994 w 165429"/>
                  <a:gd name="connsiteY20" fmla="*/ 160144 h 269741"/>
                  <a:gd name="connsiteX21" fmla="*/ 21840 w 165429"/>
                  <a:gd name="connsiteY21" fmla="*/ 175430 h 269741"/>
                  <a:gd name="connsiteX22" fmla="*/ 21458 w 165429"/>
                  <a:gd name="connsiteY22" fmla="*/ 175812 h 269741"/>
                  <a:gd name="connsiteX23" fmla="*/ 18274 w 165429"/>
                  <a:gd name="connsiteY23" fmla="*/ 195046 h 269741"/>
                  <a:gd name="connsiteX24" fmla="*/ 23751 w 165429"/>
                  <a:gd name="connsiteY24" fmla="*/ 224599 h 269741"/>
                  <a:gd name="connsiteX25" fmla="*/ 27700 w 165429"/>
                  <a:gd name="connsiteY25" fmla="*/ 232624 h 269741"/>
                  <a:gd name="connsiteX26" fmla="*/ 39546 w 165429"/>
                  <a:gd name="connsiteY26" fmla="*/ 248164 h 269741"/>
                  <a:gd name="connsiteX27" fmla="*/ 64894 w 165429"/>
                  <a:gd name="connsiteY27" fmla="*/ 264341 h 269741"/>
                  <a:gd name="connsiteX28" fmla="*/ 73429 w 165429"/>
                  <a:gd name="connsiteY28" fmla="*/ 266889 h 269741"/>
                  <a:gd name="connsiteX29" fmla="*/ 92918 w 165429"/>
                  <a:gd name="connsiteY29" fmla="*/ 268799 h 269741"/>
                  <a:gd name="connsiteX30" fmla="*/ 121961 w 165429"/>
                  <a:gd name="connsiteY30" fmla="*/ 261284 h 269741"/>
                  <a:gd name="connsiteX31" fmla="*/ 138138 w 165429"/>
                  <a:gd name="connsiteY31" fmla="*/ 250329 h 269741"/>
                  <a:gd name="connsiteX32" fmla="*/ 144380 w 165429"/>
                  <a:gd name="connsiteY32" fmla="*/ 243960 h 269741"/>
                  <a:gd name="connsiteX33" fmla="*/ 154952 w 165429"/>
                  <a:gd name="connsiteY33" fmla="*/ 227528 h 269741"/>
                  <a:gd name="connsiteX34" fmla="*/ 161704 w 165429"/>
                  <a:gd name="connsiteY34" fmla="*/ 198231 h 269741"/>
                  <a:gd name="connsiteX35" fmla="*/ 159411 w 165429"/>
                  <a:gd name="connsiteY35" fmla="*/ 178869 h 269741"/>
                  <a:gd name="connsiteX36" fmla="*/ 156608 w 165429"/>
                  <a:gd name="connsiteY36" fmla="*/ 170335 h 269741"/>
                  <a:gd name="connsiteX37" fmla="*/ 146927 w 165429"/>
                  <a:gd name="connsiteY37" fmla="*/ 153393 h 269741"/>
                  <a:gd name="connsiteX38" fmla="*/ 141577 w 165429"/>
                  <a:gd name="connsiteY38" fmla="*/ 146133 h 269741"/>
                  <a:gd name="connsiteX39" fmla="*/ 144125 w 165429"/>
                  <a:gd name="connsiteY39" fmla="*/ 125624 h 269741"/>
                  <a:gd name="connsiteX40" fmla="*/ 142851 w 165429"/>
                  <a:gd name="connsiteY40" fmla="*/ 122312 h 269741"/>
                  <a:gd name="connsiteX41" fmla="*/ 147565 w 165429"/>
                  <a:gd name="connsiteY41" fmla="*/ 119255 h 269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65429" h="269741">
                    <a:moveTo>
                      <a:pt x="147437" y="119255"/>
                    </a:moveTo>
                    <a:cubicBezTo>
                      <a:pt x="156736" y="117982"/>
                      <a:pt x="150749" y="106135"/>
                      <a:pt x="158009" y="102823"/>
                    </a:cubicBezTo>
                    <a:cubicBezTo>
                      <a:pt x="162213" y="98238"/>
                      <a:pt x="166672" y="79513"/>
                      <a:pt x="164761" y="73526"/>
                    </a:cubicBezTo>
                    <a:cubicBezTo>
                      <a:pt x="159665" y="67412"/>
                      <a:pt x="170238" y="59387"/>
                      <a:pt x="162468" y="54164"/>
                    </a:cubicBezTo>
                    <a:cubicBezTo>
                      <a:pt x="159793" y="52253"/>
                      <a:pt x="158773" y="48814"/>
                      <a:pt x="159665" y="45630"/>
                    </a:cubicBezTo>
                    <a:cubicBezTo>
                      <a:pt x="162722" y="36713"/>
                      <a:pt x="149475" y="36586"/>
                      <a:pt x="149984" y="28688"/>
                    </a:cubicBezTo>
                    <a:cubicBezTo>
                      <a:pt x="149347" y="24357"/>
                      <a:pt x="131769" y="8817"/>
                      <a:pt x="127056" y="9199"/>
                    </a:cubicBezTo>
                    <a:cubicBezTo>
                      <a:pt x="123871" y="9709"/>
                      <a:pt x="120559" y="8307"/>
                      <a:pt x="118904" y="5505"/>
                    </a:cubicBezTo>
                    <a:cubicBezTo>
                      <a:pt x="114573" y="-2902"/>
                      <a:pt x="105401" y="6779"/>
                      <a:pt x="99924" y="1047"/>
                    </a:cubicBezTo>
                    <a:cubicBezTo>
                      <a:pt x="94192" y="-1374"/>
                      <a:pt x="75085" y="665"/>
                      <a:pt x="70117" y="4486"/>
                    </a:cubicBezTo>
                    <a:cubicBezTo>
                      <a:pt x="68334" y="7288"/>
                      <a:pt x="65022" y="8562"/>
                      <a:pt x="61837" y="7925"/>
                    </a:cubicBezTo>
                    <a:cubicBezTo>
                      <a:pt x="52794" y="5378"/>
                      <a:pt x="53558" y="18625"/>
                      <a:pt x="45533" y="18753"/>
                    </a:cubicBezTo>
                    <a:cubicBezTo>
                      <a:pt x="41202" y="19644"/>
                      <a:pt x="26935" y="38242"/>
                      <a:pt x="27700" y="42955"/>
                    </a:cubicBezTo>
                    <a:cubicBezTo>
                      <a:pt x="28464" y="46139"/>
                      <a:pt x="27190" y="49451"/>
                      <a:pt x="24515" y="51362"/>
                    </a:cubicBezTo>
                    <a:cubicBezTo>
                      <a:pt x="16490" y="56330"/>
                      <a:pt x="26680" y="64737"/>
                      <a:pt x="21331" y="70596"/>
                    </a:cubicBezTo>
                    <a:cubicBezTo>
                      <a:pt x="21076" y="71360"/>
                      <a:pt x="20949" y="72507"/>
                      <a:pt x="20821" y="73653"/>
                    </a:cubicBezTo>
                    <a:cubicBezTo>
                      <a:pt x="14962" y="79131"/>
                      <a:pt x="6300" y="91359"/>
                      <a:pt x="6937" y="94926"/>
                    </a:cubicBezTo>
                    <a:cubicBezTo>
                      <a:pt x="7701" y="98110"/>
                      <a:pt x="6427" y="101422"/>
                      <a:pt x="3752" y="103333"/>
                    </a:cubicBezTo>
                    <a:cubicBezTo>
                      <a:pt x="-4273" y="108301"/>
                      <a:pt x="5917" y="116708"/>
                      <a:pt x="568" y="122567"/>
                    </a:cubicBezTo>
                    <a:cubicBezTo>
                      <a:pt x="-1343" y="128427"/>
                      <a:pt x="1842" y="147406"/>
                      <a:pt x="6045" y="152119"/>
                    </a:cubicBezTo>
                    <a:cubicBezTo>
                      <a:pt x="8848" y="153775"/>
                      <a:pt x="10504" y="156960"/>
                      <a:pt x="9994" y="160144"/>
                    </a:cubicBezTo>
                    <a:cubicBezTo>
                      <a:pt x="8083" y="169316"/>
                      <a:pt x="20949" y="167787"/>
                      <a:pt x="21840" y="175430"/>
                    </a:cubicBezTo>
                    <a:cubicBezTo>
                      <a:pt x="21713" y="175430"/>
                      <a:pt x="21586" y="175685"/>
                      <a:pt x="21458" y="175812"/>
                    </a:cubicBezTo>
                    <a:cubicBezTo>
                      <a:pt x="13433" y="180780"/>
                      <a:pt x="23623" y="189187"/>
                      <a:pt x="18274" y="195046"/>
                    </a:cubicBezTo>
                    <a:cubicBezTo>
                      <a:pt x="16363" y="200906"/>
                      <a:pt x="19547" y="219886"/>
                      <a:pt x="23751" y="224599"/>
                    </a:cubicBezTo>
                    <a:cubicBezTo>
                      <a:pt x="26554" y="226255"/>
                      <a:pt x="28209" y="229439"/>
                      <a:pt x="27700" y="232624"/>
                    </a:cubicBezTo>
                    <a:cubicBezTo>
                      <a:pt x="25789" y="241922"/>
                      <a:pt x="38909" y="240139"/>
                      <a:pt x="39546" y="248164"/>
                    </a:cubicBezTo>
                    <a:cubicBezTo>
                      <a:pt x="40820" y="252367"/>
                      <a:pt x="60309" y="265360"/>
                      <a:pt x="64894" y="264341"/>
                    </a:cubicBezTo>
                    <a:cubicBezTo>
                      <a:pt x="67952" y="263322"/>
                      <a:pt x="71391" y="264341"/>
                      <a:pt x="73429" y="266889"/>
                    </a:cubicBezTo>
                    <a:cubicBezTo>
                      <a:pt x="78907" y="274532"/>
                      <a:pt x="86677" y="263832"/>
                      <a:pt x="92918" y="268799"/>
                    </a:cubicBezTo>
                    <a:cubicBezTo>
                      <a:pt x="97504" y="270710"/>
                      <a:pt x="119031" y="265488"/>
                      <a:pt x="121961" y="261284"/>
                    </a:cubicBezTo>
                    <a:cubicBezTo>
                      <a:pt x="125018" y="253896"/>
                      <a:pt x="136992" y="259628"/>
                      <a:pt x="138138" y="250329"/>
                    </a:cubicBezTo>
                    <a:cubicBezTo>
                      <a:pt x="138648" y="247145"/>
                      <a:pt x="141196" y="244597"/>
                      <a:pt x="144380" y="243960"/>
                    </a:cubicBezTo>
                    <a:cubicBezTo>
                      <a:pt x="153679" y="242687"/>
                      <a:pt x="147691" y="230840"/>
                      <a:pt x="154952" y="227528"/>
                    </a:cubicBezTo>
                    <a:cubicBezTo>
                      <a:pt x="159156" y="222943"/>
                      <a:pt x="163614" y="204218"/>
                      <a:pt x="161704" y="198231"/>
                    </a:cubicBezTo>
                    <a:cubicBezTo>
                      <a:pt x="156608" y="192117"/>
                      <a:pt x="167181" y="184092"/>
                      <a:pt x="159411" y="178869"/>
                    </a:cubicBezTo>
                    <a:cubicBezTo>
                      <a:pt x="156736" y="176959"/>
                      <a:pt x="155716" y="173519"/>
                      <a:pt x="156608" y="170335"/>
                    </a:cubicBezTo>
                    <a:cubicBezTo>
                      <a:pt x="159665" y="161418"/>
                      <a:pt x="146418" y="161291"/>
                      <a:pt x="146927" y="153393"/>
                    </a:cubicBezTo>
                    <a:cubicBezTo>
                      <a:pt x="146673" y="151865"/>
                      <a:pt x="144507" y="149190"/>
                      <a:pt x="141577" y="146133"/>
                    </a:cubicBezTo>
                    <a:cubicBezTo>
                      <a:pt x="143870" y="138872"/>
                      <a:pt x="145399" y="129573"/>
                      <a:pt x="144125" y="125624"/>
                    </a:cubicBezTo>
                    <a:cubicBezTo>
                      <a:pt x="143233" y="124605"/>
                      <a:pt x="142978" y="123459"/>
                      <a:pt x="142851" y="122312"/>
                    </a:cubicBezTo>
                    <a:cubicBezTo>
                      <a:pt x="143998" y="120784"/>
                      <a:pt x="145654" y="119638"/>
                      <a:pt x="147565" y="11925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0D508B45-65FD-8F24-9211-BB12F4D02A27}"/>
                  </a:ext>
                </a:extLst>
              </p:cNvPr>
              <p:cNvSpPr/>
              <p:nvPr/>
            </p:nvSpPr>
            <p:spPr>
              <a:xfrm>
                <a:off x="12540989" y="2197559"/>
                <a:ext cx="188303" cy="121809"/>
              </a:xfrm>
              <a:custGeom>
                <a:avLst/>
                <a:gdLst>
                  <a:gd name="connsiteX0" fmla="*/ 330302 w 332172"/>
                  <a:gd name="connsiteY0" fmla="*/ 173032 h 214874"/>
                  <a:gd name="connsiteX1" fmla="*/ 329029 w 332172"/>
                  <a:gd name="connsiteY1" fmla="*/ 169084 h 214874"/>
                  <a:gd name="connsiteX2" fmla="*/ 324570 w 332172"/>
                  <a:gd name="connsiteY2" fmla="*/ 161313 h 214874"/>
                  <a:gd name="connsiteX3" fmla="*/ 314125 w 332172"/>
                  <a:gd name="connsiteY3" fmla="*/ 152397 h 214874"/>
                  <a:gd name="connsiteX4" fmla="*/ 310431 w 332172"/>
                  <a:gd name="connsiteY4" fmla="*/ 150741 h 214874"/>
                  <a:gd name="connsiteX5" fmla="*/ 301769 w 332172"/>
                  <a:gd name="connsiteY5" fmla="*/ 148703 h 214874"/>
                  <a:gd name="connsiteX6" fmla="*/ 296929 w 332172"/>
                  <a:gd name="connsiteY6" fmla="*/ 148321 h 214874"/>
                  <a:gd name="connsiteX7" fmla="*/ 303170 w 332172"/>
                  <a:gd name="connsiteY7" fmla="*/ 136347 h 214874"/>
                  <a:gd name="connsiteX8" fmla="*/ 308393 w 332172"/>
                  <a:gd name="connsiteY8" fmla="*/ 113801 h 214874"/>
                  <a:gd name="connsiteX9" fmla="*/ 306610 w 332172"/>
                  <a:gd name="connsiteY9" fmla="*/ 98770 h 214874"/>
                  <a:gd name="connsiteX10" fmla="*/ 304444 w 332172"/>
                  <a:gd name="connsiteY10" fmla="*/ 92273 h 214874"/>
                  <a:gd name="connsiteX11" fmla="*/ 296929 w 332172"/>
                  <a:gd name="connsiteY11" fmla="*/ 79153 h 214874"/>
                  <a:gd name="connsiteX12" fmla="*/ 279223 w 332172"/>
                  <a:gd name="connsiteY12" fmla="*/ 64122 h 214874"/>
                  <a:gd name="connsiteX13" fmla="*/ 272981 w 332172"/>
                  <a:gd name="connsiteY13" fmla="*/ 61193 h 214874"/>
                  <a:gd name="connsiteX14" fmla="*/ 258332 w 332172"/>
                  <a:gd name="connsiteY14" fmla="*/ 57753 h 214874"/>
                  <a:gd name="connsiteX15" fmla="*/ 235276 w 332172"/>
                  <a:gd name="connsiteY15" fmla="*/ 60428 h 214874"/>
                  <a:gd name="connsiteX16" fmla="*/ 228907 w 332172"/>
                  <a:gd name="connsiteY16" fmla="*/ 63103 h 214874"/>
                  <a:gd name="connsiteX17" fmla="*/ 224067 w 332172"/>
                  <a:gd name="connsiteY17" fmla="*/ 64377 h 214874"/>
                  <a:gd name="connsiteX18" fmla="*/ 223430 w 332172"/>
                  <a:gd name="connsiteY18" fmla="*/ 64250 h 214874"/>
                  <a:gd name="connsiteX19" fmla="*/ 217189 w 332172"/>
                  <a:gd name="connsiteY19" fmla="*/ 61320 h 214874"/>
                  <a:gd name="connsiteX20" fmla="*/ 202540 w 332172"/>
                  <a:gd name="connsiteY20" fmla="*/ 57881 h 214874"/>
                  <a:gd name="connsiteX21" fmla="*/ 179484 w 332172"/>
                  <a:gd name="connsiteY21" fmla="*/ 60556 h 214874"/>
                  <a:gd name="connsiteX22" fmla="*/ 173115 w 332172"/>
                  <a:gd name="connsiteY22" fmla="*/ 63231 h 214874"/>
                  <a:gd name="connsiteX23" fmla="*/ 160504 w 332172"/>
                  <a:gd name="connsiteY23" fmla="*/ 71638 h 214874"/>
                  <a:gd name="connsiteX24" fmla="*/ 147385 w 332172"/>
                  <a:gd name="connsiteY24" fmla="*/ 87815 h 214874"/>
                  <a:gd name="connsiteX25" fmla="*/ 132354 w 332172"/>
                  <a:gd name="connsiteY25" fmla="*/ 91254 h 214874"/>
                  <a:gd name="connsiteX26" fmla="*/ 125985 w 332172"/>
                  <a:gd name="connsiteY26" fmla="*/ 93929 h 214874"/>
                  <a:gd name="connsiteX27" fmla="*/ 124711 w 332172"/>
                  <a:gd name="connsiteY27" fmla="*/ 93929 h 214874"/>
                  <a:gd name="connsiteX28" fmla="*/ 120380 w 332172"/>
                  <a:gd name="connsiteY28" fmla="*/ 88197 h 214874"/>
                  <a:gd name="connsiteX29" fmla="*/ 115921 w 332172"/>
                  <a:gd name="connsiteY29" fmla="*/ 83102 h 214874"/>
                  <a:gd name="connsiteX30" fmla="*/ 119998 w 332172"/>
                  <a:gd name="connsiteY30" fmla="*/ 75969 h 214874"/>
                  <a:gd name="connsiteX31" fmla="*/ 123055 w 332172"/>
                  <a:gd name="connsiteY31" fmla="*/ 62594 h 214874"/>
                  <a:gd name="connsiteX32" fmla="*/ 122036 w 332172"/>
                  <a:gd name="connsiteY32" fmla="*/ 53677 h 214874"/>
                  <a:gd name="connsiteX33" fmla="*/ 120762 w 332172"/>
                  <a:gd name="connsiteY33" fmla="*/ 49729 h 214874"/>
                  <a:gd name="connsiteX34" fmla="*/ 116304 w 332172"/>
                  <a:gd name="connsiteY34" fmla="*/ 41958 h 214874"/>
                  <a:gd name="connsiteX35" fmla="*/ 105859 w 332172"/>
                  <a:gd name="connsiteY35" fmla="*/ 33042 h 214874"/>
                  <a:gd name="connsiteX36" fmla="*/ 102165 w 332172"/>
                  <a:gd name="connsiteY36" fmla="*/ 31386 h 214874"/>
                  <a:gd name="connsiteX37" fmla="*/ 93502 w 332172"/>
                  <a:gd name="connsiteY37" fmla="*/ 29348 h 214874"/>
                  <a:gd name="connsiteX38" fmla="*/ 79873 w 332172"/>
                  <a:gd name="connsiteY38" fmla="*/ 30876 h 214874"/>
                  <a:gd name="connsiteX39" fmla="*/ 76051 w 332172"/>
                  <a:gd name="connsiteY39" fmla="*/ 32405 h 214874"/>
                  <a:gd name="connsiteX40" fmla="*/ 68536 w 332172"/>
                  <a:gd name="connsiteY40" fmla="*/ 37373 h 214874"/>
                  <a:gd name="connsiteX41" fmla="*/ 65479 w 332172"/>
                  <a:gd name="connsiteY41" fmla="*/ 40048 h 214874"/>
                  <a:gd name="connsiteX42" fmla="*/ 65861 w 332172"/>
                  <a:gd name="connsiteY42" fmla="*/ 33679 h 214874"/>
                  <a:gd name="connsiteX43" fmla="*/ 64842 w 332172"/>
                  <a:gd name="connsiteY43" fmla="*/ 24762 h 214874"/>
                  <a:gd name="connsiteX44" fmla="*/ 63568 w 332172"/>
                  <a:gd name="connsiteY44" fmla="*/ 20813 h 214874"/>
                  <a:gd name="connsiteX45" fmla="*/ 59110 w 332172"/>
                  <a:gd name="connsiteY45" fmla="*/ 13043 h 214874"/>
                  <a:gd name="connsiteX46" fmla="*/ 48665 w 332172"/>
                  <a:gd name="connsiteY46" fmla="*/ 4127 h 214874"/>
                  <a:gd name="connsiteX47" fmla="*/ 44971 w 332172"/>
                  <a:gd name="connsiteY47" fmla="*/ 2471 h 214874"/>
                  <a:gd name="connsiteX48" fmla="*/ 36309 w 332172"/>
                  <a:gd name="connsiteY48" fmla="*/ 432 h 214874"/>
                  <a:gd name="connsiteX49" fmla="*/ 22679 w 332172"/>
                  <a:gd name="connsiteY49" fmla="*/ 1961 h 214874"/>
                  <a:gd name="connsiteX50" fmla="*/ 18858 w 332172"/>
                  <a:gd name="connsiteY50" fmla="*/ 3490 h 214874"/>
                  <a:gd name="connsiteX51" fmla="*/ 11343 w 332172"/>
                  <a:gd name="connsiteY51" fmla="*/ 8457 h 214874"/>
                  <a:gd name="connsiteX52" fmla="*/ 3190 w 332172"/>
                  <a:gd name="connsiteY52" fmla="*/ 19539 h 214874"/>
                  <a:gd name="connsiteX53" fmla="*/ 1789 w 332172"/>
                  <a:gd name="connsiteY53" fmla="*/ 23361 h 214874"/>
                  <a:gd name="connsiteX54" fmla="*/ 261 w 332172"/>
                  <a:gd name="connsiteY54" fmla="*/ 32150 h 214874"/>
                  <a:gd name="connsiteX55" fmla="*/ 2808 w 332172"/>
                  <a:gd name="connsiteY55" fmla="*/ 45652 h 214874"/>
                  <a:gd name="connsiteX56" fmla="*/ 4591 w 332172"/>
                  <a:gd name="connsiteY56" fmla="*/ 49346 h 214874"/>
                  <a:gd name="connsiteX57" fmla="*/ 10069 w 332172"/>
                  <a:gd name="connsiteY57" fmla="*/ 56480 h 214874"/>
                  <a:gd name="connsiteX58" fmla="*/ 21661 w 332172"/>
                  <a:gd name="connsiteY58" fmla="*/ 63868 h 214874"/>
                  <a:gd name="connsiteX59" fmla="*/ 25609 w 332172"/>
                  <a:gd name="connsiteY59" fmla="*/ 65014 h 214874"/>
                  <a:gd name="connsiteX60" fmla="*/ 25991 w 332172"/>
                  <a:gd name="connsiteY60" fmla="*/ 65396 h 214874"/>
                  <a:gd name="connsiteX61" fmla="*/ 23826 w 332172"/>
                  <a:gd name="connsiteY61" fmla="*/ 65651 h 214874"/>
                  <a:gd name="connsiteX62" fmla="*/ 16310 w 332172"/>
                  <a:gd name="connsiteY62" fmla="*/ 70619 h 214874"/>
                  <a:gd name="connsiteX63" fmla="*/ 8158 w 332172"/>
                  <a:gd name="connsiteY63" fmla="*/ 81701 h 214874"/>
                  <a:gd name="connsiteX64" fmla="*/ 6757 w 332172"/>
                  <a:gd name="connsiteY64" fmla="*/ 85522 h 214874"/>
                  <a:gd name="connsiteX65" fmla="*/ 5228 w 332172"/>
                  <a:gd name="connsiteY65" fmla="*/ 94312 h 214874"/>
                  <a:gd name="connsiteX66" fmla="*/ 7776 w 332172"/>
                  <a:gd name="connsiteY66" fmla="*/ 107814 h 214874"/>
                  <a:gd name="connsiteX67" fmla="*/ 9559 w 332172"/>
                  <a:gd name="connsiteY67" fmla="*/ 111508 h 214874"/>
                  <a:gd name="connsiteX68" fmla="*/ 15037 w 332172"/>
                  <a:gd name="connsiteY68" fmla="*/ 118641 h 214874"/>
                  <a:gd name="connsiteX69" fmla="*/ 26628 w 332172"/>
                  <a:gd name="connsiteY69" fmla="*/ 126029 h 214874"/>
                  <a:gd name="connsiteX70" fmla="*/ 30577 w 332172"/>
                  <a:gd name="connsiteY70" fmla="*/ 127176 h 214874"/>
                  <a:gd name="connsiteX71" fmla="*/ 39493 w 332172"/>
                  <a:gd name="connsiteY71" fmla="*/ 128067 h 214874"/>
                  <a:gd name="connsiteX72" fmla="*/ 52868 w 332172"/>
                  <a:gd name="connsiteY72" fmla="*/ 124628 h 214874"/>
                  <a:gd name="connsiteX73" fmla="*/ 60256 w 332172"/>
                  <a:gd name="connsiteY73" fmla="*/ 119533 h 214874"/>
                  <a:gd name="connsiteX74" fmla="*/ 62677 w 332172"/>
                  <a:gd name="connsiteY74" fmla="*/ 116858 h 214874"/>
                  <a:gd name="connsiteX75" fmla="*/ 64333 w 332172"/>
                  <a:gd name="connsiteY75" fmla="*/ 120679 h 214874"/>
                  <a:gd name="connsiteX76" fmla="*/ 66116 w 332172"/>
                  <a:gd name="connsiteY76" fmla="*/ 124373 h 214874"/>
                  <a:gd name="connsiteX77" fmla="*/ 71593 w 332172"/>
                  <a:gd name="connsiteY77" fmla="*/ 131507 h 214874"/>
                  <a:gd name="connsiteX78" fmla="*/ 83185 w 332172"/>
                  <a:gd name="connsiteY78" fmla="*/ 138895 h 214874"/>
                  <a:gd name="connsiteX79" fmla="*/ 87133 w 332172"/>
                  <a:gd name="connsiteY79" fmla="*/ 140041 h 214874"/>
                  <a:gd name="connsiteX80" fmla="*/ 95923 w 332172"/>
                  <a:gd name="connsiteY80" fmla="*/ 140805 h 214874"/>
                  <a:gd name="connsiteX81" fmla="*/ 95158 w 332172"/>
                  <a:gd name="connsiteY81" fmla="*/ 142079 h 214874"/>
                  <a:gd name="connsiteX82" fmla="*/ 99362 w 332172"/>
                  <a:gd name="connsiteY82" fmla="*/ 164880 h 214874"/>
                  <a:gd name="connsiteX83" fmla="*/ 102419 w 332172"/>
                  <a:gd name="connsiteY83" fmla="*/ 171122 h 214874"/>
                  <a:gd name="connsiteX84" fmla="*/ 111591 w 332172"/>
                  <a:gd name="connsiteY84" fmla="*/ 183095 h 214874"/>
                  <a:gd name="connsiteX85" fmla="*/ 131080 w 332172"/>
                  <a:gd name="connsiteY85" fmla="*/ 195579 h 214874"/>
                  <a:gd name="connsiteX86" fmla="*/ 137704 w 332172"/>
                  <a:gd name="connsiteY86" fmla="*/ 197617 h 214874"/>
                  <a:gd name="connsiteX87" fmla="*/ 152734 w 332172"/>
                  <a:gd name="connsiteY87" fmla="*/ 199018 h 214874"/>
                  <a:gd name="connsiteX88" fmla="*/ 175153 w 332172"/>
                  <a:gd name="connsiteY88" fmla="*/ 193286 h 214874"/>
                  <a:gd name="connsiteX89" fmla="*/ 187636 w 332172"/>
                  <a:gd name="connsiteY89" fmla="*/ 184751 h 214874"/>
                  <a:gd name="connsiteX90" fmla="*/ 192477 w 332172"/>
                  <a:gd name="connsiteY90" fmla="*/ 179784 h 214874"/>
                  <a:gd name="connsiteX91" fmla="*/ 199228 w 332172"/>
                  <a:gd name="connsiteY91" fmla="*/ 168192 h 214874"/>
                  <a:gd name="connsiteX92" fmla="*/ 199865 w 332172"/>
                  <a:gd name="connsiteY92" fmla="*/ 168447 h 214874"/>
                  <a:gd name="connsiteX93" fmla="*/ 222284 w 332172"/>
                  <a:gd name="connsiteY93" fmla="*/ 162715 h 214874"/>
                  <a:gd name="connsiteX94" fmla="*/ 223940 w 332172"/>
                  <a:gd name="connsiteY94" fmla="*/ 160677 h 214874"/>
                  <a:gd name="connsiteX95" fmla="*/ 234003 w 332172"/>
                  <a:gd name="connsiteY95" fmla="*/ 165007 h 214874"/>
                  <a:gd name="connsiteX96" fmla="*/ 240627 w 332172"/>
                  <a:gd name="connsiteY96" fmla="*/ 167046 h 214874"/>
                  <a:gd name="connsiteX97" fmla="*/ 255658 w 332172"/>
                  <a:gd name="connsiteY97" fmla="*/ 168447 h 214874"/>
                  <a:gd name="connsiteX98" fmla="*/ 269414 w 332172"/>
                  <a:gd name="connsiteY98" fmla="*/ 166663 h 214874"/>
                  <a:gd name="connsiteX99" fmla="*/ 269032 w 332172"/>
                  <a:gd name="connsiteY99" fmla="*/ 168065 h 214874"/>
                  <a:gd name="connsiteX100" fmla="*/ 267631 w 332172"/>
                  <a:gd name="connsiteY100" fmla="*/ 171886 h 214874"/>
                  <a:gd name="connsiteX101" fmla="*/ 266103 w 332172"/>
                  <a:gd name="connsiteY101" fmla="*/ 180675 h 214874"/>
                  <a:gd name="connsiteX102" fmla="*/ 268650 w 332172"/>
                  <a:gd name="connsiteY102" fmla="*/ 194177 h 214874"/>
                  <a:gd name="connsiteX103" fmla="*/ 270433 w 332172"/>
                  <a:gd name="connsiteY103" fmla="*/ 197871 h 214874"/>
                  <a:gd name="connsiteX104" fmla="*/ 275911 w 332172"/>
                  <a:gd name="connsiteY104" fmla="*/ 205005 h 214874"/>
                  <a:gd name="connsiteX105" fmla="*/ 287503 w 332172"/>
                  <a:gd name="connsiteY105" fmla="*/ 212393 h 214874"/>
                  <a:gd name="connsiteX106" fmla="*/ 291451 w 332172"/>
                  <a:gd name="connsiteY106" fmla="*/ 213539 h 214874"/>
                  <a:gd name="connsiteX107" fmla="*/ 300368 w 332172"/>
                  <a:gd name="connsiteY107" fmla="*/ 214431 h 214874"/>
                  <a:gd name="connsiteX108" fmla="*/ 313743 w 332172"/>
                  <a:gd name="connsiteY108" fmla="*/ 210992 h 214874"/>
                  <a:gd name="connsiteX109" fmla="*/ 321131 w 332172"/>
                  <a:gd name="connsiteY109" fmla="*/ 205896 h 214874"/>
                  <a:gd name="connsiteX110" fmla="*/ 323933 w 332172"/>
                  <a:gd name="connsiteY110" fmla="*/ 202967 h 214874"/>
                  <a:gd name="connsiteX111" fmla="*/ 328774 w 332172"/>
                  <a:gd name="connsiteY111" fmla="*/ 195451 h 214874"/>
                  <a:gd name="connsiteX112" fmla="*/ 331831 w 332172"/>
                  <a:gd name="connsiteY112" fmla="*/ 182076 h 214874"/>
                  <a:gd name="connsiteX113" fmla="*/ 330811 w 332172"/>
                  <a:gd name="connsiteY113" fmla="*/ 173160 h 214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</a:cxnLst>
                <a:rect l="l" t="t" r="r" b="b"/>
                <a:pathLst>
                  <a:path w="332172" h="214874">
                    <a:moveTo>
                      <a:pt x="330302" y="173032"/>
                    </a:moveTo>
                    <a:cubicBezTo>
                      <a:pt x="329155" y="172141"/>
                      <a:pt x="328646" y="170612"/>
                      <a:pt x="329029" y="169084"/>
                    </a:cubicBezTo>
                    <a:cubicBezTo>
                      <a:pt x="330430" y="165007"/>
                      <a:pt x="324442" y="165007"/>
                      <a:pt x="324570" y="161313"/>
                    </a:cubicBezTo>
                    <a:cubicBezTo>
                      <a:pt x="324316" y="159275"/>
                      <a:pt x="316163" y="152269"/>
                      <a:pt x="314125" y="152397"/>
                    </a:cubicBezTo>
                    <a:cubicBezTo>
                      <a:pt x="312596" y="152652"/>
                      <a:pt x="311195" y="152015"/>
                      <a:pt x="310431" y="150741"/>
                    </a:cubicBezTo>
                    <a:cubicBezTo>
                      <a:pt x="308393" y="146919"/>
                      <a:pt x="304189" y="151378"/>
                      <a:pt x="301769" y="148703"/>
                    </a:cubicBezTo>
                    <a:cubicBezTo>
                      <a:pt x="300750" y="148321"/>
                      <a:pt x="298966" y="148193"/>
                      <a:pt x="296929" y="148321"/>
                    </a:cubicBezTo>
                    <a:cubicBezTo>
                      <a:pt x="301259" y="145900"/>
                      <a:pt x="298202" y="138512"/>
                      <a:pt x="303170" y="136347"/>
                    </a:cubicBezTo>
                    <a:cubicBezTo>
                      <a:pt x="306355" y="132780"/>
                      <a:pt x="309922" y="118386"/>
                      <a:pt x="308393" y="113801"/>
                    </a:cubicBezTo>
                    <a:cubicBezTo>
                      <a:pt x="304444" y="109088"/>
                      <a:pt x="312596" y="102973"/>
                      <a:pt x="306610" y="98770"/>
                    </a:cubicBezTo>
                    <a:cubicBezTo>
                      <a:pt x="304571" y="97241"/>
                      <a:pt x="303679" y="94694"/>
                      <a:pt x="304444" y="92273"/>
                    </a:cubicBezTo>
                    <a:cubicBezTo>
                      <a:pt x="306864" y="85395"/>
                      <a:pt x="296674" y="85268"/>
                      <a:pt x="296929" y="79153"/>
                    </a:cubicBezTo>
                    <a:cubicBezTo>
                      <a:pt x="296419" y="75841"/>
                      <a:pt x="282917" y="63868"/>
                      <a:pt x="279223" y="64122"/>
                    </a:cubicBezTo>
                    <a:cubicBezTo>
                      <a:pt x="276675" y="64505"/>
                      <a:pt x="274255" y="63358"/>
                      <a:pt x="272981" y="61193"/>
                    </a:cubicBezTo>
                    <a:cubicBezTo>
                      <a:pt x="269542" y="54696"/>
                      <a:pt x="262536" y="62212"/>
                      <a:pt x="258332" y="57753"/>
                    </a:cubicBezTo>
                    <a:cubicBezTo>
                      <a:pt x="253874" y="55970"/>
                      <a:pt x="239225" y="57499"/>
                      <a:pt x="235276" y="60428"/>
                    </a:cubicBezTo>
                    <a:cubicBezTo>
                      <a:pt x="233875" y="62594"/>
                      <a:pt x="231328" y="63613"/>
                      <a:pt x="228907" y="63103"/>
                    </a:cubicBezTo>
                    <a:cubicBezTo>
                      <a:pt x="226615" y="62467"/>
                      <a:pt x="225214" y="63103"/>
                      <a:pt x="224067" y="64377"/>
                    </a:cubicBezTo>
                    <a:cubicBezTo>
                      <a:pt x="223940" y="64377"/>
                      <a:pt x="223685" y="64250"/>
                      <a:pt x="223430" y="64250"/>
                    </a:cubicBezTo>
                    <a:cubicBezTo>
                      <a:pt x="220882" y="64632"/>
                      <a:pt x="218462" y="63486"/>
                      <a:pt x="217189" y="61320"/>
                    </a:cubicBezTo>
                    <a:cubicBezTo>
                      <a:pt x="213749" y="54824"/>
                      <a:pt x="206743" y="62339"/>
                      <a:pt x="202540" y="57881"/>
                    </a:cubicBezTo>
                    <a:cubicBezTo>
                      <a:pt x="198082" y="56098"/>
                      <a:pt x="183433" y="57626"/>
                      <a:pt x="179484" y="60556"/>
                    </a:cubicBezTo>
                    <a:cubicBezTo>
                      <a:pt x="178083" y="62721"/>
                      <a:pt x="175535" y="63740"/>
                      <a:pt x="173115" y="63231"/>
                    </a:cubicBezTo>
                    <a:cubicBezTo>
                      <a:pt x="166109" y="61320"/>
                      <a:pt x="166746" y="71511"/>
                      <a:pt x="160504" y="71638"/>
                    </a:cubicBezTo>
                    <a:cubicBezTo>
                      <a:pt x="157702" y="72275"/>
                      <a:pt x="149550" y="82465"/>
                      <a:pt x="147385" y="87815"/>
                    </a:cubicBezTo>
                    <a:cubicBezTo>
                      <a:pt x="141652" y="88070"/>
                      <a:pt x="134774" y="89344"/>
                      <a:pt x="132354" y="91254"/>
                    </a:cubicBezTo>
                    <a:cubicBezTo>
                      <a:pt x="130952" y="93420"/>
                      <a:pt x="128405" y="94439"/>
                      <a:pt x="125985" y="93929"/>
                    </a:cubicBezTo>
                    <a:cubicBezTo>
                      <a:pt x="125475" y="93802"/>
                      <a:pt x="125093" y="93929"/>
                      <a:pt x="124711" y="93929"/>
                    </a:cubicBezTo>
                    <a:cubicBezTo>
                      <a:pt x="123819" y="91764"/>
                      <a:pt x="120253" y="91127"/>
                      <a:pt x="120380" y="88197"/>
                    </a:cubicBezTo>
                    <a:cubicBezTo>
                      <a:pt x="120253" y="87178"/>
                      <a:pt x="118214" y="85013"/>
                      <a:pt x="115921" y="83102"/>
                    </a:cubicBezTo>
                    <a:cubicBezTo>
                      <a:pt x="118724" y="81828"/>
                      <a:pt x="116941" y="77370"/>
                      <a:pt x="119998" y="75969"/>
                    </a:cubicBezTo>
                    <a:cubicBezTo>
                      <a:pt x="121909" y="73803"/>
                      <a:pt x="123946" y="65269"/>
                      <a:pt x="123055" y="62594"/>
                    </a:cubicBezTo>
                    <a:cubicBezTo>
                      <a:pt x="120762" y="59792"/>
                      <a:pt x="125602" y="56098"/>
                      <a:pt x="122036" y="53677"/>
                    </a:cubicBezTo>
                    <a:cubicBezTo>
                      <a:pt x="120889" y="52786"/>
                      <a:pt x="120380" y="51257"/>
                      <a:pt x="120762" y="49729"/>
                    </a:cubicBezTo>
                    <a:cubicBezTo>
                      <a:pt x="122163" y="45652"/>
                      <a:pt x="116176" y="45652"/>
                      <a:pt x="116304" y="41958"/>
                    </a:cubicBezTo>
                    <a:cubicBezTo>
                      <a:pt x="116049" y="39920"/>
                      <a:pt x="107896" y="32914"/>
                      <a:pt x="105859" y="33042"/>
                    </a:cubicBezTo>
                    <a:cubicBezTo>
                      <a:pt x="104330" y="33297"/>
                      <a:pt x="102929" y="32660"/>
                      <a:pt x="102165" y="31386"/>
                    </a:cubicBezTo>
                    <a:cubicBezTo>
                      <a:pt x="100126" y="27564"/>
                      <a:pt x="95923" y="32023"/>
                      <a:pt x="93502" y="29348"/>
                    </a:cubicBezTo>
                    <a:cubicBezTo>
                      <a:pt x="90828" y="28329"/>
                      <a:pt x="82166" y="29220"/>
                      <a:pt x="79873" y="30876"/>
                    </a:cubicBezTo>
                    <a:cubicBezTo>
                      <a:pt x="79109" y="32150"/>
                      <a:pt x="77580" y="32787"/>
                      <a:pt x="76051" y="32405"/>
                    </a:cubicBezTo>
                    <a:cubicBezTo>
                      <a:pt x="71848" y="31258"/>
                      <a:pt x="72230" y="37373"/>
                      <a:pt x="68536" y="37373"/>
                    </a:cubicBezTo>
                    <a:cubicBezTo>
                      <a:pt x="67900" y="37500"/>
                      <a:pt x="66753" y="38646"/>
                      <a:pt x="65479" y="40048"/>
                    </a:cubicBezTo>
                    <a:cubicBezTo>
                      <a:pt x="65989" y="37500"/>
                      <a:pt x="66244" y="34952"/>
                      <a:pt x="65861" y="33679"/>
                    </a:cubicBezTo>
                    <a:cubicBezTo>
                      <a:pt x="63568" y="30876"/>
                      <a:pt x="68409" y="27182"/>
                      <a:pt x="64842" y="24762"/>
                    </a:cubicBezTo>
                    <a:cubicBezTo>
                      <a:pt x="63696" y="23870"/>
                      <a:pt x="63187" y="22342"/>
                      <a:pt x="63568" y="20813"/>
                    </a:cubicBezTo>
                    <a:cubicBezTo>
                      <a:pt x="64969" y="16737"/>
                      <a:pt x="58983" y="16737"/>
                      <a:pt x="59110" y="13043"/>
                    </a:cubicBezTo>
                    <a:cubicBezTo>
                      <a:pt x="58855" y="11005"/>
                      <a:pt x="50703" y="3999"/>
                      <a:pt x="48665" y="4127"/>
                    </a:cubicBezTo>
                    <a:cubicBezTo>
                      <a:pt x="47137" y="4381"/>
                      <a:pt x="45735" y="3744"/>
                      <a:pt x="44971" y="2471"/>
                    </a:cubicBezTo>
                    <a:cubicBezTo>
                      <a:pt x="42933" y="-1351"/>
                      <a:pt x="38729" y="3107"/>
                      <a:pt x="36309" y="432"/>
                    </a:cubicBezTo>
                    <a:cubicBezTo>
                      <a:pt x="33634" y="-587"/>
                      <a:pt x="24973" y="305"/>
                      <a:pt x="22679" y="1961"/>
                    </a:cubicBezTo>
                    <a:cubicBezTo>
                      <a:pt x="21915" y="3235"/>
                      <a:pt x="20386" y="3872"/>
                      <a:pt x="18858" y="3490"/>
                    </a:cubicBezTo>
                    <a:cubicBezTo>
                      <a:pt x="14654" y="2343"/>
                      <a:pt x="15037" y="8457"/>
                      <a:pt x="11343" y="8457"/>
                    </a:cubicBezTo>
                    <a:cubicBezTo>
                      <a:pt x="9304" y="8840"/>
                      <a:pt x="2808" y="17374"/>
                      <a:pt x="3190" y="19539"/>
                    </a:cubicBezTo>
                    <a:cubicBezTo>
                      <a:pt x="3572" y="20941"/>
                      <a:pt x="2935" y="22469"/>
                      <a:pt x="1789" y="23361"/>
                    </a:cubicBezTo>
                    <a:cubicBezTo>
                      <a:pt x="-1905" y="25654"/>
                      <a:pt x="2808" y="29475"/>
                      <a:pt x="261" y="32150"/>
                    </a:cubicBezTo>
                    <a:cubicBezTo>
                      <a:pt x="-631" y="34825"/>
                      <a:pt x="898" y="43487"/>
                      <a:pt x="2808" y="45652"/>
                    </a:cubicBezTo>
                    <a:cubicBezTo>
                      <a:pt x="4082" y="46417"/>
                      <a:pt x="4846" y="47818"/>
                      <a:pt x="4591" y="49346"/>
                    </a:cubicBezTo>
                    <a:cubicBezTo>
                      <a:pt x="3700" y="53550"/>
                      <a:pt x="9814" y="52786"/>
                      <a:pt x="10069" y="56480"/>
                    </a:cubicBezTo>
                    <a:cubicBezTo>
                      <a:pt x="10579" y="58390"/>
                      <a:pt x="19622" y="64377"/>
                      <a:pt x="21661" y="63868"/>
                    </a:cubicBezTo>
                    <a:cubicBezTo>
                      <a:pt x="23062" y="63358"/>
                      <a:pt x="24590" y="63868"/>
                      <a:pt x="25609" y="65014"/>
                    </a:cubicBezTo>
                    <a:cubicBezTo>
                      <a:pt x="25609" y="65142"/>
                      <a:pt x="25864" y="65269"/>
                      <a:pt x="25991" y="65396"/>
                    </a:cubicBezTo>
                    <a:cubicBezTo>
                      <a:pt x="25354" y="65651"/>
                      <a:pt x="24590" y="65778"/>
                      <a:pt x="23826" y="65651"/>
                    </a:cubicBezTo>
                    <a:cubicBezTo>
                      <a:pt x="19622" y="64505"/>
                      <a:pt x="20005" y="70619"/>
                      <a:pt x="16310" y="70619"/>
                    </a:cubicBezTo>
                    <a:cubicBezTo>
                      <a:pt x="14272" y="71001"/>
                      <a:pt x="7776" y="79535"/>
                      <a:pt x="8158" y="81701"/>
                    </a:cubicBezTo>
                    <a:cubicBezTo>
                      <a:pt x="8540" y="83102"/>
                      <a:pt x="7903" y="84631"/>
                      <a:pt x="6757" y="85522"/>
                    </a:cubicBezTo>
                    <a:cubicBezTo>
                      <a:pt x="3063" y="87815"/>
                      <a:pt x="7776" y="91637"/>
                      <a:pt x="5228" y="94312"/>
                    </a:cubicBezTo>
                    <a:cubicBezTo>
                      <a:pt x="4336" y="96987"/>
                      <a:pt x="5866" y="105648"/>
                      <a:pt x="7776" y="107814"/>
                    </a:cubicBezTo>
                    <a:cubicBezTo>
                      <a:pt x="9050" y="108578"/>
                      <a:pt x="9814" y="109979"/>
                      <a:pt x="9559" y="111508"/>
                    </a:cubicBezTo>
                    <a:cubicBezTo>
                      <a:pt x="8668" y="115711"/>
                      <a:pt x="14782" y="114947"/>
                      <a:pt x="15037" y="118641"/>
                    </a:cubicBezTo>
                    <a:cubicBezTo>
                      <a:pt x="15546" y="120552"/>
                      <a:pt x="24590" y="126539"/>
                      <a:pt x="26628" y="126029"/>
                    </a:cubicBezTo>
                    <a:cubicBezTo>
                      <a:pt x="28030" y="125520"/>
                      <a:pt x="29558" y="126029"/>
                      <a:pt x="30577" y="127176"/>
                    </a:cubicBezTo>
                    <a:cubicBezTo>
                      <a:pt x="33124" y="130742"/>
                      <a:pt x="36564" y="125774"/>
                      <a:pt x="39493" y="128067"/>
                    </a:cubicBezTo>
                    <a:cubicBezTo>
                      <a:pt x="41659" y="128959"/>
                      <a:pt x="51467" y="126539"/>
                      <a:pt x="52868" y="124628"/>
                    </a:cubicBezTo>
                    <a:cubicBezTo>
                      <a:pt x="54270" y="121316"/>
                      <a:pt x="59747" y="123864"/>
                      <a:pt x="60256" y="119533"/>
                    </a:cubicBezTo>
                    <a:cubicBezTo>
                      <a:pt x="60511" y="118259"/>
                      <a:pt x="61403" y="117240"/>
                      <a:pt x="62677" y="116858"/>
                    </a:cubicBezTo>
                    <a:cubicBezTo>
                      <a:pt x="63187" y="118514"/>
                      <a:pt x="63696" y="120042"/>
                      <a:pt x="64333" y="120679"/>
                    </a:cubicBezTo>
                    <a:cubicBezTo>
                      <a:pt x="65606" y="121443"/>
                      <a:pt x="66371" y="122845"/>
                      <a:pt x="66116" y="124373"/>
                    </a:cubicBezTo>
                    <a:cubicBezTo>
                      <a:pt x="65224" y="128577"/>
                      <a:pt x="71338" y="127812"/>
                      <a:pt x="71593" y="131507"/>
                    </a:cubicBezTo>
                    <a:cubicBezTo>
                      <a:pt x="72103" y="133417"/>
                      <a:pt x="81147" y="139404"/>
                      <a:pt x="83185" y="138895"/>
                    </a:cubicBezTo>
                    <a:cubicBezTo>
                      <a:pt x="84586" y="138385"/>
                      <a:pt x="86115" y="138895"/>
                      <a:pt x="87133" y="140041"/>
                    </a:cubicBezTo>
                    <a:cubicBezTo>
                      <a:pt x="89681" y="143480"/>
                      <a:pt x="93121" y="138767"/>
                      <a:pt x="95923" y="140805"/>
                    </a:cubicBezTo>
                    <a:cubicBezTo>
                      <a:pt x="95668" y="141187"/>
                      <a:pt x="95541" y="141697"/>
                      <a:pt x="95158" y="142079"/>
                    </a:cubicBezTo>
                    <a:cubicBezTo>
                      <a:pt x="93630" y="146665"/>
                      <a:pt x="96178" y="161186"/>
                      <a:pt x="99362" y="164880"/>
                    </a:cubicBezTo>
                    <a:cubicBezTo>
                      <a:pt x="101527" y="166154"/>
                      <a:pt x="102802" y="168574"/>
                      <a:pt x="102419" y="171122"/>
                    </a:cubicBezTo>
                    <a:cubicBezTo>
                      <a:pt x="101018" y="178255"/>
                      <a:pt x="111081" y="176981"/>
                      <a:pt x="111591" y="183095"/>
                    </a:cubicBezTo>
                    <a:cubicBezTo>
                      <a:pt x="112609" y="186407"/>
                      <a:pt x="127641" y="196343"/>
                      <a:pt x="131080" y="195579"/>
                    </a:cubicBezTo>
                    <a:cubicBezTo>
                      <a:pt x="133500" y="194814"/>
                      <a:pt x="136175" y="195579"/>
                      <a:pt x="137704" y="197617"/>
                    </a:cubicBezTo>
                    <a:cubicBezTo>
                      <a:pt x="141907" y="203604"/>
                      <a:pt x="147894" y="195197"/>
                      <a:pt x="152734" y="199018"/>
                    </a:cubicBezTo>
                    <a:cubicBezTo>
                      <a:pt x="156301" y="200419"/>
                      <a:pt x="172861" y="196470"/>
                      <a:pt x="175153" y="193286"/>
                    </a:cubicBezTo>
                    <a:cubicBezTo>
                      <a:pt x="177574" y="187554"/>
                      <a:pt x="186745" y="192012"/>
                      <a:pt x="187636" y="184751"/>
                    </a:cubicBezTo>
                    <a:cubicBezTo>
                      <a:pt x="188019" y="182204"/>
                      <a:pt x="189929" y="180293"/>
                      <a:pt x="192477" y="179784"/>
                    </a:cubicBezTo>
                    <a:cubicBezTo>
                      <a:pt x="198973" y="178892"/>
                      <a:pt x="195916" y="171504"/>
                      <a:pt x="199228" y="168192"/>
                    </a:cubicBezTo>
                    <a:cubicBezTo>
                      <a:pt x="199483" y="168192"/>
                      <a:pt x="199610" y="168319"/>
                      <a:pt x="199865" y="168447"/>
                    </a:cubicBezTo>
                    <a:cubicBezTo>
                      <a:pt x="203431" y="169848"/>
                      <a:pt x="219991" y="165899"/>
                      <a:pt x="222284" y="162715"/>
                    </a:cubicBezTo>
                    <a:cubicBezTo>
                      <a:pt x="222666" y="161823"/>
                      <a:pt x="223303" y="161186"/>
                      <a:pt x="223940" y="160677"/>
                    </a:cubicBezTo>
                    <a:cubicBezTo>
                      <a:pt x="228016" y="163224"/>
                      <a:pt x="232347" y="165390"/>
                      <a:pt x="234003" y="165007"/>
                    </a:cubicBezTo>
                    <a:cubicBezTo>
                      <a:pt x="236423" y="164243"/>
                      <a:pt x="239098" y="165007"/>
                      <a:pt x="240627" y="167046"/>
                    </a:cubicBezTo>
                    <a:cubicBezTo>
                      <a:pt x="244830" y="173032"/>
                      <a:pt x="250817" y="164625"/>
                      <a:pt x="255658" y="168447"/>
                    </a:cubicBezTo>
                    <a:cubicBezTo>
                      <a:pt x="257695" y="169211"/>
                      <a:pt x="263937" y="168319"/>
                      <a:pt x="269414" y="166663"/>
                    </a:cubicBezTo>
                    <a:cubicBezTo>
                      <a:pt x="269160" y="167173"/>
                      <a:pt x="269032" y="167682"/>
                      <a:pt x="269032" y="168065"/>
                    </a:cubicBezTo>
                    <a:cubicBezTo>
                      <a:pt x="269414" y="169466"/>
                      <a:pt x="268777" y="170994"/>
                      <a:pt x="267631" y="171886"/>
                    </a:cubicBezTo>
                    <a:cubicBezTo>
                      <a:pt x="263937" y="174179"/>
                      <a:pt x="268650" y="178000"/>
                      <a:pt x="266103" y="180675"/>
                    </a:cubicBezTo>
                    <a:cubicBezTo>
                      <a:pt x="265211" y="183350"/>
                      <a:pt x="266740" y="192012"/>
                      <a:pt x="268650" y="194177"/>
                    </a:cubicBezTo>
                    <a:cubicBezTo>
                      <a:pt x="269924" y="194942"/>
                      <a:pt x="270688" y="196343"/>
                      <a:pt x="270433" y="197871"/>
                    </a:cubicBezTo>
                    <a:cubicBezTo>
                      <a:pt x="269542" y="202075"/>
                      <a:pt x="275529" y="201311"/>
                      <a:pt x="275911" y="205005"/>
                    </a:cubicBezTo>
                    <a:cubicBezTo>
                      <a:pt x="276421" y="206915"/>
                      <a:pt x="285464" y="212902"/>
                      <a:pt x="287503" y="212393"/>
                    </a:cubicBezTo>
                    <a:cubicBezTo>
                      <a:pt x="288904" y="211883"/>
                      <a:pt x="290432" y="212393"/>
                      <a:pt x="291451" y="213539"/>
                    </a:cubicBezTo>
                    <a:cubicBezTo>
                      <a:pt x="293999" y="217106"/>
                      <a:pt x="297438" y="212138"/>
                      <a:pt x="300368" y="214431"/>
                    </a:cubicBezTo>
                    <a:cubicBezTo>
                      <a:pt x="302533" y="215323"/>
                      <a:pt x="312342" y="212902"/>
                      <a:pt x="313743" y="210992"/>
                    </a:cubicBezTo>
                    <a:cubicBezTo>
                      <a:pt x="315144" y="207680"/>
                      <a:pt x="320621" y="210227"/>
                      <a:pt x="321131" y="205896"/>
                    </a:cubicBezTo>
                    <a:cubicBezTo>
                      <a:pt x="321385" y="204368"/>
                      <a:pt x="322532" y="203221"/>
                      <a:pt x="323933" y="202967"/>
                    </a:cubicBezTo>
                    <a:cubicBezTo>
                      <a:pt x="328264" y="202330"/>
                      <a:pt x="325462" y="196980"/>
                      <a:pt x="328774" y="195451"/>
                    </a:cubicBezTo>
                    <a:cubicBezTo>
                      <a:pt x="330685" y="193286"/>
                      <a:pt x="332722" y="184751"/>
                      <a:pt x="331831" y="182076"/>
                    </a:cubicBezTo>
                    <a:cubicBezTo>
                      <a:pt x="329538" y="179274"/>
                      <a:pt x="334378" y="175580"/>
                      <a:pt x="330811" y="1731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C7D4EAE9-883A-67FD-A042-5EA8E080E99F}"/>
                  </a:ext>
                </a:extLst>
              </p:cNvPr>
              <p:cNvSpPr/>
              <p:nvPr/>
            </p:nvSpPr>
            <p:spPr>
              <a:xfrm>
                <a:off x="12816831" y="2162781"/>
                <a:ext cx="37530" cy="37658"/>
              </a:xfrm>
              <a:custGeom>
                <a:avLst/>
                <a:gdLst>
                  <a:gd name="connsiteX0" fmla="*/ 62932 w 66203"/>
                  <a:gd name="connsiteY0" fmla="*/ 47006 h 66429"/>
                  <a:gd name="connsiteX1" fmla="*/ 58092 w 66203"/>
                  <a:gd name="connsiteY1" fmla="*/ 54522 h 66429"/>
                  <a:gd name="connsiteX2" fmla="*/ 55289 w 66203"/>
                  <a:gd name="connsiteY2" fmla="*/ 57452 h 66429"/>
                  <a:gd name="connsiteX3" fmla="*/ 47902 w 66203"/>
                  <a:gd name="connsiteY3" fmla="*/ 62547 h 66429"/>
                  <a:gd name="connsiteX4" fmla="*/ 34526 w 66203"/>
                  <a:gd name="connsiteY4" fmla="*/ 65986 h 66429"/>
                  <a:gd name="connsiteX5" fmla="*/ 25610 w 66203"/>
                  <a:gd name="connsiteY5" fmla="*/ 65094 h 66429"/>
                  <a:gd name="connsiteX6" fmla="*/ 21661 w 66203"/>
                  <a:gd name="connsiteY6" fmla="*/ 63948 h 66429"/>
                  <a:gd name="connsiteX7" fmla="*/ 10069 w 66203"/>
                  <a:gd name="connsiteY7" fmla="*/ 56560 h 66429"/>
                  <a:gd name="connsiteX8" fmla="*/ 4592 w 66203"/>
                  <a:gd name="connsiteY8" fmla="*/ 49427 h 66429"/>
                  <a:gd name="connsiteX9" fmla="*/ 2809 w 66203"/>
                  <a:gd name="connsiteY9" fmla="*/ 45733 h 66429"/>
                  <a:gd name="connsiteX10" fmla="*/ 261 w 66203"/>
                  <a:gd name="connsiteY10" fmla="*/ 32230 h 66429"/>
                  <a:gd name="connsiteX11" fmla="*/ 1789 w 66203"/>
                  <a:gd name="connsiteY11" fmla="*/ 23441 h 66429"/>
                  <a:gd name="connsiteX12" fmla="*/ 3191 w 66203"/>
                  <a:gd name="connsiteY12" fmla="*/ 19620 h 66429"/>
                  <a:gd name="connsiteX13" fmla="*/ 11343 w 66203"/>
                  <a:gd name="connsiteY13" fmla="*/ 8538 h 66429"/>
                  <a:gd name="connsiteX14" fmla="*/ 18859 w 66203"/>
                  <a:gd name="connsiteY14" fmla="*/ 3570 h 66429"/>
                  <a:gd name="connsiteX15" fmla="*/ 22680 w 66203"/>
                  <a:gd name="connsiteY15" fmla="*/ 2041 h 66429"/>
                  <a:gd name="connsiteX16" fmla="*/ 36310 w 66203"/>
                  <a:gd name="connsiteY16" fmla="*/ 513 h 66429"/>
                  <a:gd name="connsiteX17" fmla="*/ 44971 w 66203"/>
                  <a:gd name="connsiteY17" fmla="*/ 2551 h 66429"/>
                  <a:gd name="connsiteX18" fmla="*/ 48666 w 66203"/>
                  <a:gd name="connsiteY18" fmla="*/ 4207 h 66429"/>
                  <a:gd name="connsiteX19" fmla="*/ 59110 w 66203"/>
                  <a:gd name="connsiteY19" fmla="*/ 13123 h 66429"/>
                  <a:gd name="connsiteX20" fmla="*/ 63569 w 66203"/>
                  <a:gd name="connsiteY20" fmla="*/ 20894 h 66429"/>
                  <a:gd name="connsiteX21" fmla="*/ 64843 w 66203"/>
                  <a:gd name="connsiteY21" fmla="*/ 24842 h 66429"/>
                  <a:gd name="connsiteX22" fmla="*/ 65862 w 66203"/>
                  <a:gd name="connsiteY22" fmla="*/ 33759 h 66429"/>
                  <a:gd name="connsiteX23" fmla="*/ 62805 w 66203"/>
                  <a:gd name="connsiteY23" fmla="*/ 47134 h 66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03" h="66429">
                    <a:moveTo>
                      <a:pt x="62932" y="47006"/>
                    </a:moveTo>
                    <a:cubicBezTo>
                      <a:pt x="59620" y="48535"/>
                      <a:pt x="62295" y="53885"/>
                      <a:pt x="58092" y="54522"/>
                    </a:cubicBezTo>
                    <a:cubicBezTo>
                      <a:pt x="56563" y="54777"/>
                      <a:pt x="55417" y="55923"/>
                      <a:pt x="55289" y="57452"/>
                    </a:cubicBezTo>
                    <a:cubicBezTo>
                      <a:pt x="54780" y="61783"/>
                      <a:pt x="49303" y="59108"/>
                      <a:pt x="47902" y="62547"/>
                    </a:cubicBezTo>
                    <a:cubicBezTo>
                      <a:pt x="46500" y="64458"/>
                      <a:pt x="36692" y="66878"/>
                      <a:pt x="34526" y="65986"/>
                    </a:cubicBezTo>
                    <a:cubicBezTo>
                      <a:pt x="31597" y="63693"/>
                      <a:pt x="28157" y="68661"/>
                      <a:pt x="25610" y="65094"/>
                    </a:cubicBezTo>
                    <a:cubicBezTo>
                      <a:pt x="24718" y="63948"/>
                      <a:pt x="23062" y="63438"/>
                      <a:pt x="21661" y="63948"/>
                    </a:cubicBezTo>
                    <a:cubicBezTo>
                      <a:pt x="19623" y="64458"/>
                      <a:pt x="10579" y="58471"/>
                      <a:pt x="10069" y="56560"/>
                    </a:cubicBezTo>
                    <a:cubicBezTo>
                      <a:pt x="9814" y="52866"/>
                      <a:pt x="3700" y="53758"/>
                      <a:pt x="4592" y="49427"/>
                    </a:cubicBezTo>
                    <a:cubicBezTo>
                      <a:pt x="4847" y="47898"/>
                      <a:pt x="4083" y="46497"/>
                      <a:pt x="2809" y="45733"/>
                    </a:cubicBezTo>
                    <a:cubicBezTo>
                      <a:pt x="898" y="43567"/>
                      <a:pt x="-631" y="34905"/>
                      <a:pt x="261" y="32230"/>
                    </a:cubicBezTo>
                    <a:cubicBezTo>
                      <a:pt x="2681" y="29555"/>
                      <a:pt x="-1904" y="25607"/>
                      <a:pt x="1789" y="23441"/>
                    </a:cubicBezTo>
                    <a:cubicBezTo>
                      <a:pt x="3064" y="22550"/>
                      <a:pt x="3573" y="21021"/>
                      <a:pt x="3191" y="19620"/>
                    </a:cubicBezTo>
                    <a:cubicBezTo>
                      <a:pt x="2809" y="17454"/>
                      <a:pt x="9433" y="9047"/>
                      <a:pt x="11343" y="8538"/>
                    </a:cubicBezTo>
                    <a:cubicBezTo>
                      <a:pt x="15037" y="8538"/>
                      <a:pt x="14655" y="2423"/>
                      <a:pt x="18859" y="3570"/>
                    </a:cubicBezTo>
                    <a:cubicBezTo>
                      <a:pt x="20387" y="3952"/>
                      <a:pt x="21788" y="3315"/>
                      <a:pt x="22680" y="2041"/>
                    </a:cubicBezTo>
                    <a:cubicBezTo>
                      <a:pt x="24973" y="258"/>
                      <a:pt x="33762" y="-634"/>
                      <a:pt x="36310" y="513"/>
                    </a:cubicBezTo>
                    <a:cubicBezTo>
                      <a:pt x="38857" y="3188"/>
                      <a:pt x="43061" y="-1271"/>
                      <a:pt x="44971" y="2551"/>
                    </a:cubicBezTo>
                    <a:cubicBezTo>
                      <a:pt x="45736" y="3825"/>
                      <a:pt x="47264" y="4589"/>
                      <a:pt x="48666" y="4207"/>
                    </a:cubicBezTo>
                    <a:cubicBezTo>
                      <a:pt x="50831" y="4079"/>
                      <a:pt x="58856" y="11085"/>
                      <a:pt x="59110" y="13123"/>
                    </a:cubicBezTo>
                    <a:cubicBezTo>
                      <a:pt x="58856" y="16817"/>
                      <a:pt x="64970" y="16817"/>
                      <a:pt x="63569" y="20894"/>
                    </a:cubicBezTo>
                    <a:cubicBezTo>
                      <a:pt x="63187" y="22295"/>
                      <a:pt x="63569" y="23823"/>
                      <a:pt x="64843" y="24842"/>
                    </a:cubicBezTo>
                    <a:cubicBezTo>
                      <a:pt x="68410" y="27263"/>
                      <a:pt x="63569" y="30957"/>
                      <a:pt x="65862" y="33759"/>
                    </a:cubicBezTo>
                    <a:cubicBezTo>
                      <a:pt x="66754" y="36561"/>
                      <a:pt x="64715" y="45096"/>
                      <a:pt x="62805" y="471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61B7489D-14AD-3473-90FE-C6AC7F0ADC62}"/>
                  </a:ext>
                </a:extLst>
              </p:cNvPr>
              <p:cNvSpPr/>
              <p:nvPr/>
            </p:nvSpPr>
            <p:spPr>
              <a:xfrm>
                <a:off x="12721818" y="2167548"/>
                <a:ext cx="70409" cy="70732"/>
              </a:xfrm>
              <a:custGeom>
                <a:avLst/>
                <a:gdLst>
                  <a:gd name="connsiteX0" fmla="*/ 118060 w 124203"/>
                  <a:gd name="connsiteY0" fmla="*/ 88529 h 124774"/>
                  <a:gd name="connsiteX1" fmla="*/ 108888 w 124203"/>
                  <a:gd name="connsiteY1" fmla="*/ 102669 h 124774"/>
                  <a:gd name="connsiteX2" fmla="*/ 103538 w 124203"/>
                  <a:gd name="connsiteY2" fmla="*/ 108146 h 124774"/>
                  <a:gd name="connsiteX3" fmla="*/ 89654 w 124203"/>
                  <a:gd name="connsiteY3" fmla="*/ 117572 h 124774"/>
                  <a:gd name="connsiteX4" fmla="*/ 64688 w 124203"/>
                  <a:gd name="connsiteY4" fmla="*/ 123941 h 124774"/>
                  <a:gd name="connsiteX5" fmla="*/ 48001 w 124203"/>
                  <a:gd name="connsiteY5" fmla="*/ 122285 h 124774"/>
                  <a:gd name="connsiteX6" fmla="*/ 40613 w 124203"/>
                  <a:gd name="connsiteY6" fmla="*/ 119992 h 124774"/>
                  <a:gd name="connsiteX7" fmla="*/ 18831 w 124203"/>
                  <a:gd name="connsiteY7" fmla="*/ 106108 h 124774"/>
                  <a:gd name="connsiteX8" fmla="*/ 8640 w 124203"/>
                  <a:gd name="connsiteY8" fmla="*/ 92733 h 124774"/>
                  <a:gd name="connsiteX9" fmla="*/ 5201 w 124203"/>
                  <a:gd name="connsiteY9" fmla="*/ 85854 h 124774"/>
                  <a:gd name="connsiteX10" fmla="*/ 488 w 124203"/>
                  <a:gd name="connsiteY10" fmla="*/ 60506 h 124774"/>
                  <a:gd name="connsiteX11" fmla="*/ 3290 w 124203"/>
                  <a:gd name="connsiteY11" fmla="*/ 43946 h 124774"/>
                  <a:gd name="connsiteX12" fmla="*/ 5966 w 124203"/>
                  <a:gd name="connsiteY12" fmla="*/ 36813 h 124774"/>
                  <a:gd name="connsiteX13" fmla="*/ 21251 w 124203"/>
                  <a:gd name="connsiteY13" fmla="*/ 16050 h 124774"/>
                  <a:gd name="connsiteX14" fmla="*/ 35263 w 124203"/>
                  <a:gd name="connsiteY14" fmla="*/ 6751 h 124774"/>
                  <a:gd name="connsiteX15" fmla="*/ 42396 w 124203"/>
                  <a:gd name="connsiteY15" fmla="*/ 3822 h 124774"/>
                  <a:gd name="connsiteX16" fmla="*/ 68000 w 124203"/>
                  <a:gd name="connsiteY16" fmla="*/ 892 h 124774"/>
                  <a:gd name="connsiteX17" fmla="*/ 84304 w 124203"/>
                  <a:gd name="connsiteY17" fmla="*/ 4713 h 124774"/>
                  <a:gd name="connsiteX18" fmla="*/ 91310 w 124203"/>
                  <a:gd name="connsiteY18" fmla="*/ 7898 h 124774"/>
                  <a:gd name="connsiteX19" fmla="*/ 110927 w 124203"/>
                  <a:gd name="connsiteY19" fmla="*/ 24585 h 124774"/>
                  <a:gd name="connsiteX20" fmla="*/ 119206 w 124203"/>
                  <a:gd name="connsiteY20" fmla="*/ 39233 h 124774"/>
                  <a:gd name="connsiteX21" fmla="*/ 121626 w 124203"/>
                  <a:gd name="connsiteY21" fmla="*/ 46494 h 124774"/>
                  <a:gd name="connsiteX22" fmla="*/ 123665 w 124203"/>
                  <a:gd name="connsiteY22" fmla="*/ 63181 h 124774"/>
                  <a:gd name="connsiteX23" fmla="*/ 117805 w 124203"/>
                  <a:gd name="connsiteY23" fmla="*/ 88275 h 124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4203" h="124774">
                    <a:moveTo>
                      <a:pt x="118060" y="88529"/>
                    </a:moveTo>
                    <a:cubicBezTo>
                      <a:pt x="111818" y="91332"/>
                      <a:pt x="116913" y="101522"/>
                      <a:pt x="108888" y="102669"/>
                    </a:cubicBezTo>
                    <a:cubicBezTo>
                      <a:pt x="106086" y="103178"/>
                      <a:pt x="104048" y="105344"/>
                      <a:pt x="103538" y="108146"/>
                    </a:cubicBezTo>
                    <a:cubicBezTo>
                      <a:pt x="102519" y="116171"/>
                      <a:pt x="92329" y="111330"/>
                      <a:pt x="89654" y="117572"/>
                    </a:cubicBezTo>
                    <a:cubicBezTo>
                      <a:pt x="87107" y="121139"/>
                      <a:pt x="68636" y="125597"/>
                      <a:pt x="64688" y="123941"/>
                    </a:cubicBezTo>
                    <a:cubicBezTo>
                      <a:pt x="59338" y="119737"/>
                      <a:pt x="52714" y="128909"/>
                      <a:pt x="48001" y="122285"/>
                    </a:cubicBezTo>
                    <a:cubicBezTo>
                      <a:pt x="46217" y="120120"/>
                      <a:pt x="43288" y="119228"/>
                      <a:pt x="40613" y="119992"/>
                    </a:cubicBezTo>
                    <a:cubicBezTo>
                      <a:pt x="36664" y="120884"/>
                      <a:pt x="19977" y="109802"/>
                      <a:pt x="18831" y="106108"/>
                    </a:cubicBezTo>
                    <a:cubicBezTo>
                      <a:pt x="18321" y="99229"/>
                      <a:pt x="6984" y="100758"/>
                      <a:pt x="8640" y="92733"/>
                    </a:cubicBezTo>
                    <a:cubicBezTo>
                      <a:pt x="9023" y="89931"/>
                      <a:pt x="7748" y="87256"/>
                      <a:pt x="5201" y="85854"/>
                    </a:cubicBezTo>
                    <a:cubicBezTo>
                      <a:pt x="1634" y="81778"/>
                      <a:pt x="-1168" y="65601"/>
                      <a:pt x="488" y="60506"/>
                    </a:cubicBezTo>
                    <a:cubicBezTo>
                      <a:pt x="5074" y="55411"/>
                      <a:pt x="-3715" y="48150"/>
                      <a:pt x="3290" y="43946"/>
                    </a:cubicBezTo>
                    <a:cubicBezTo>
                      <a:pt x="5583" y="42290"/>
                      <a:pt x="6730" y="39488"/>
                      <a:pt x="5966" y="36813"/>
                    </a:cubicBezTo>
                    <a:cubicBezTo>
                      <a:pt x="5329" y="32864"/>
                      <a:pt x="17557" y="16942"/>
                      <a:pt x="21251" y="16050"/>
                    </a:cubicBezTo>
                    <a:cubicBezTo>
                      <a:pt x="28130" y="16050"/>
                      <a:pt x="27365" y="4586"/>
                      <a:pt x="35263" y="6751"/>
                    </a:cubicBezTo>
                    <a:cubicBezTo>
                      <a:pt x="38065" y="7388"/>
                      <a:pt x="40868" y="6242"/>
                      <a:pt x="42396" y="3822"/>
                    </a:cubicBezTo>
                    <a:cubicBezTo>
                      <a:pt x="46727" y="510"/>
                      <a:pt x="63032" y="-1146"/>
                      <a:pt x="68000" y="892"/>
                    </a:cubicBezTo>
                    <a:cubicBezTo>
                      <a:pt x="72713" y="5860"/>
                      <a:pt x="80610" y="-2420"/>
                      <a:pt x="84304" y="4713"/>
                    </a:cubicBezTo>
                    <a:cubicBezTo>
                      <a:pt x="85706" y="7134"/>
                      <a:pt x="88508" y="8407"/>
                      <a:pt x="91310" y="7898"/>
                    </a:cubicBezTo>
                    <a:cubicBezTo>
                      <a:pt x="95259" y="7516"/>
                      <a:pt x="110417" y="20891"/>
                      <a:pt x="110927" y="24585"/>
                    </a:cubicBezTo>
                    <a:cubicBezTo>
                      <a:pt x="110544" y="31463"/>
                      <a:pt x="121881" y="31463"/>
                      <a:pt x="119206" y="39233"/>
                    </a:cubicBezTo>
                    <a:cubicBezTo>
                      <a:pt x="118442" y="41908"/>
                      <a:pt x="119333" y="44838"/>
                      <a:pt x="121626" y="46494"/>
                    </a:cubicBezTo>
                    <a:cubicBezTo>
                      <a:pt x="128378" y="51080"/>
                      <a:pt x="119206" y="57831"/>
                      <a:pt x="123665" y="63181"/>
                    </a:cubicBezTo>
                    <a:cubicBezTo>
                      <a:pt x="125321" y="68276"/>
                      <a:pt x="121372" y="84326"/>
                      <a:pt x="117805" y="8827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750384FC-C953-B650-BCAB-A0F519A08FEE}"/>
                  </a:ext>
                </a:extLst>
              </p:cNvPr>
              <p:cNvSpPr/>
              <p:nvPr/>
            </p:nvSpPr>
            <p:spPr>
              <a:xfrm>
                <a:off x="13103838" y="2149310"/>
                <a:ext cx="116848" cy="89895"/>
              </a:xfrm>
              <a:custGeom>
                <a:avLst/>
                <a:gdLst>
                  <a:gd name="connsiteX0" fmla="*/ 203480 w 206123"/>
                  <a:gd name="connsiteY0" fmla="*/ 43510 h 158578"/>
                  <a:gd name="connsiteX1" fmla="*/ 201443 w 206123"/>
                  <a:gd name="connsiteY1" fmla="*/ 37268 h 158578"/>
                  <a:gd name="connsiteX2" fmla="*/ 194437 w 206123"/>
                  <a:gd name="connsiteY2" fmla="*/ 24912 h 158578"/>
                  <a:gd name="connsiteX3" fmla="*/ 177749 w 206123"/>
                  <a:gd name="connsiteY3" fmla="*/ 10773 h 158578"/>
                  <a:gd name="connsiteX4" fmla="*/ 171890 w 206123"/>
                  <a:gd name="connsiteY4" fmla="*/ 8098 h 158578"/>
                  <a:gd name="connsiteX5" fmla="*/ 158006 w 206123"/>
                  <a:gd name="connsiteY5" fmla="*/ 4786 h 158578"/>
                  <a:gd name="connsiteX6" fmla="*/ 136351 w 206123"/>
                  <a:gd name="connsiteY6" fmla="*/ 7334 h 158578"/>
                  <a:gd name="connsiteX7" fmla="*/ 130364 w 206123"/>
                  <a:gd name="connsiteY7" fmla="*/ 9754 h 158578"/>
                  <a:gd name="connsiteX8" fmla="*/ 123613 w 206123"/>
                  <a:gd name="connsiteY8" fmla="*/ 13830 h 158578"/>
                  <a:gd name="connsiteX9" fmla="*/ 112658 w 206123"/>
                  <a:gd name="connsiteY9" fmla="*/ 6697 h 158578"/>
                  <a:gd name="connsiteX10" fmla="*/ 106799 w 206123"/>
                  <a:gd name="connsiteY10" fmla="*/ 4022 h 158578"/>
                  <a:gd name="connsiteX11" fmla="*/ 92915 w 206123"/>
                  <a:gd name="connsiteY11" fmla="*/ 710 h 158578"/>
                  <a:gd name="connsiteX12" fmla="*/ 71260 w 206123"/>
                  <a:gd name="connsiteY12" fmla="*/ 3257 h 158578"/>
                  <a:gd name="connsiteX13" fmla="*/ 65273 w 206123"/>
                  <a:gd name="connsiteY13" fmla="*/ 5678 h 158578"/>
                  <a:gd name="connsiteX14" fmla="*/ 53427 w 206123"/>
                  <a:gd name="connsiteY14" fmla="*/ 13575 h 158578"/>
                  <a:gd name="connsiteX15" fmla="*/ 40434 w 206123"/>
                  <a:gd name="connsiteY15" fmla="*/ 31154 h 158578"/>
                  <a:gd name="connsiteX16" fmla="*/ 38141 w 206123"/>
                  <a:gd name="connsiteY16" fmla="*/ 37268 h 158578"/>
                  <a:gd name="connsiteX17" fmla="*/ 36867 w 206123"/>
                  <a:gd name="connsiteY17" fmla="*/ 49242 h 158578"/>
                  <a:gd name="connsiteX18" fmla="*/ 24257 w 206123"/>
                  <a:gd name="connsiteY18" fmla="*/ 51280 h 158578"/>
                  <a:gd name="connsiteX19" fmla="*/ 20180 w 206123"/>
                  <a:gd name="connsiteY19" fmla="*/ 52936 h 158578"/>
                  <a:gd name="connsiteX20" fmla="*/ 12155 w 206123"/>
                  <a:gd name="connsiteY20" fmla="*/ 58286 h 158578"/>
                  <a:gd name="connsiteX21" fmla="*/ 3367 w 206123"/>
                  <a:gd name="connsiteY21" fmla="*/ 70132 h 158578"/>
                  <a:gd name="connsiteX22" fmla="*/ 1838 w 206123"/>
                  <a:gd name="connsiteY22" fmla="*/ 74208 h 158578"/>
                  <a:gd name="connsiteX23" fmla="*/ 309 w 206123"/>
                  <a:gd name="connsiteY23" fmla="*/ 83634 h 158578"/>
                  <a:gd name="connsiteX24" fmla="*/ 2984 w 206123"/>
                  <a:gd name="connsiteY24" fmla="*/ 98028 h 158578"/>
                  <a:gd name="connsiteX25" fmla="*/ 4895 w 206123"/>
                  <a:gd name="connsiteY25" fmla="*/ 101977 h 158578"/>
                  <a:gd name="connsiteX26" fmla="*/ 10754 w 206123"/>
                  <a:gd name="connsiteY26" fmla="*/ 109620 h 158578"/>
                  <a:gd name="connsiteX27" fmla="*/ 23111 w 206123"/>
                  <a:gd name="connsiteY27" fmla="*/ 117517 h 158578"/>
                  <a:gd name="connsiteX28" fmla="*/ 27314 w 206123"/>
                  <a:gd name="connsiteY28" fmla="*/ 118791 h 158578"/>
                  <a:gd name="connsiteX29" fmla="*/ 36867 w 206123"/>
                  <a:gd name="connsiteY29" fmla="*/ 119683 h 158578"/>
                  <a:gd name="connsiteX30" fmla="*/ 49096 w 206123"/>
                  <a:gd name="connsiteY30" fmla="*/ 117263 h 158578"/>
                  <a:gd name="connsiteX31" fmla="*/ 52280 w 206123"/>
                  <a:gd name="connsiteY31" fmla="*/ 125670 h 158578"/>
                  <a:gd name="connsiteX32" fmla="*/ 55210 w 206123"/>
                  <a:gd name="connsiteY32" fmla="*/ 131529 h 158578"/>
                  <a:gd name="connsiteX33" fmla="*/ 63872 w 206123"/>
                  <a:gd name="connsiteY33" fmla="*/ 142866 h 158578"/>
                  <a:gd name="connsiteX34" fmla="*/ 82342 w 206123"/>
                  <a:gd name="connsiteY34" fmla="*/ 154585 h 158578"/>
                  <a:gd name="connsiteX35" fmla="*/ 88583 w 206123"/>
                  <a:gd name="connsiteY35" fmla="*/ 156496 h 158578"/>
                  <a:gd name="connsiteX36" fmla="*/ 102723 w 206123"/>
                  <a:gd name="connsiteY36" fmla="*/ 157897 h 158578"/>
                  <a:gd name="connsiteX37" fmla="*/ 123868 w 206123"/>
                  <a:gd name="connsiteY37" fmla="*/ 152419 h 158578"/>
                  <a:gd name="connsiteX38" fmla="*/ 135587 w 206123"/>
                  <a:gd name="connsiteY38" fmla="*/ 144395 h 158578"/>
                  <a:gd name="connsiteX39" fmla="*/ 140173 w 206123"/>
                  <a:gd name="connsiteY39" fmla="*/ 139681 h 158578"/>
                  <a:gd name="connsiteX40" fmla="*/ 147943 w 206123"/>
                  <a:gd name="connsiteY40" fmla="*/ 127708 h 158578"/>
                  <a:gd name="connsiteX41" fmla="*/ 153165 w 206123"/>
                  <a:gd name="connsiteY41" fmla="*/ 108219 h 158578"/>
                  <a:gd name="connsiteX42" fmla="*/ 155458 w 206123"/>
                  <a:gd name="connsiteY42" fmla="*/ 109110 h 158578"/>
                  <a:gd name="connsiteX43" fmla="*/ 176603 w 206123"/>
                  <a:gd name="connsiteY43" fmla="*/ 103633 h 158578"/>
                  <a:gd name="connsiteX44" fmla="*/ 188322 w 206123"/>
                  <a:gd name="connsiteY44" fmla="*/ 95608 h 158578"/>
                  <a:gd name="connsiteX45" fmla="*/ 192908 w 206123"/>
                  <a:gd name="connsiteY45" fmla="*/ 90895 h 158578"/>
                  <a:gd name="connsiteX46" fmla="*/ 200678 w 206123"/>
                  <a:gd name="connsiteY46" fmla="*/ 78921 h 158578"/>
                  <a:gd name="connsiteX47" fmla="*/ 205646 w 206123"/>
                  <a:gd name="connsiteY47" fmla="*/ 57649 h 158578"/>
                  <a:gd name="connsiteX48" fmla="*/ 203990 w 206123"/>
                  <a:gd name="connsiteY48" fmla="*/ 43510 h 158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06123" h="158578">
                    <a:moveTo>
                      <a:pt x="203480" y="43510"/>
                    </a:moveTo>
                    <a:cubicBezTo>
                      <a:pt x="201570" y="42108"/>
                      <a:pt x="200806" y="39561"/>
                      <a:pt x="201443" y="37268"/>
                    </a:cubicBezTo>
                    <a:cubicBezTo>
                      <a:pt x="203735" y="30772"/>
                      <a:pt x="194054" y="30772"/>
                      <a:pt x="194437" y="24912"/>
                    </a:cubicBezTo>
                    <a:cubicBezTo>
                      <a:pt x="193927" y="21728"/>
                      <a:pt x="181189" y="10518"/>
                      <a:pt x="177749" y="10773"/>
                    </a:cubicBezTo>
                    <a:cubicBezTo>
                      <a:pt x="175457" y="11155"/>
                      <a:pt x="173036" y="10136"/>
                      <a:pt x="171890" y="8098"/>
                    </a:cubicBezTo>
                    <a:cubicBezTo>
                      <a:pt x="168706" y="1984"/>
                      <a:pt x="162082" y="8990"/>
                      <a:pt x="158006" y="4786"/>
                    </a:cubicBezTo>
                    <a:cubicBezTo>
                      <a:pt x="153803" y="3130"/>
                      <a:pt x="139918" y="4531"/>
                      <a:pt x="136351" y="7334"/>
                    </a:cubicBezTo>
                    <a:cubicBezTo>
                      <a:pt x="135077" y="9372"/>
                      <a:pt x="132657" y="10263"/>
                      <a:pt x="130364" y="9754"/>
                    </a:cubicBezTo>
                    <a:cubicBezTo>
                      <a:pt x="126671" y="8735"/>
                      <a:pt x="125142" y="11282"/>
                      <a:pt x="123613" y="13830"/>
                    </a:cubicBezTo>
                    <a:cubicBezTo>
                      <a:pt x="119537" y="10136"/>
                      <a:pt x="114569" y="6442"/>
                      <a:pt x="112658" y="6697"/>
                    </a:cubicBezTo>
                    <a:cubicBezTo>
                      <a:pt x="110366" y="7079"/>
                      <a:pt x="107945" y="6060"/>
                      <a:pt x="106799" y="4022"/>
                    </a:cubicBezTo>
                    <a:cubicBezTo>
                      <a:pt x="103615" y="-2092"/>
                      <a:pt x="96991" y="4913"/>
                      <a:pt x="92915" y="710"/>
                    </a:cubicBezTo>
                    <a:cubicBezTo>
                      <a:pt x="88711" y="-946"/>
                      <a:pt x="74827" y="455"/>
                      <a:pt x="71260" y="3257"/>
                    </a:cubicBezTo>
                    <a:cubicBezTo>
                      <a:pt x="69986" y="5296"/>
                      <a:pt x="67566" y="6187"/>
                      <a:pt x="65273" y="5678"/>
                    </a:cubicBezTo>
                    <a:cubicBezTo>
                      <a:pt x="58649" y="3894"/>
                      <a:pt x="59286" y="13448"/>
                      <a:pt x="53427" y="13575"/>
                    </a:cubicBezTo>
                    <a:cubicBezTo>
                      <a:pt x="50243" y="14212"/>
                      <a:pt x="39925" y="27842"/>
                      <a:pt x="40434" y="31154"/>
                    </a:cubicBezTo>
                    <a:cubicBezTo>
                      <a:pt x="40943" y="33447"/>
                      <a:pt x="40052" y="35867"/>
                      <a:pt x="38141" y="37268"/>
                    </a:cubicBezTo>
                    <a:cubicBezTo>
                      <a:pt x="33173" y="40325"/>
                      <a:pt x="37759" y="45166"/>
                      <a:pt x="36867" y="49242"/>
                    </a:cubicBezTo>
                    <a:cubicBezTo>
                      <a:pt x="33046" y="48732"/>
                      <a:pt x="26295" y="49624"/>
                      <a:pt x="24257" y="51280"/>
                    </a:cubicBezTo>
                    <a:cubicBezTo>
                      <a:pt x="23365" y="52681"/>
                      <a:pt x="21709" y="53318"/>
                      <a:pt x="20180" y="52936"/>
                    </a:cubicBezTo>
                    <a:cubicBezTo>
                      <a:pt x="15722" y="51662"/>
                      <a:pt x="16105" y="58158"/>
                      <a:pt x="12155" y="58286"/>
                    </a:cubicBezTo>
                    <a:cubicBezTo>
                      <a:pt x="9990" y="58795"/>
                      <a:pt x="3112" y="67839"/>
                      <a:pt x="3367" y="70132"/>
                    </a:cubicBezTo>
                    <a:cubicBezTo>
                      <a:pt x="3749" y="71661"/>
                      <a:pt x="3112" y="73317"/>
                      <a:pt x="1838" y="74208"/>
                    </a:cubicBezTo>
                    <a:cubicBezTo>
                      <a:pt x="-2111" y="76628"/>
                      <a:pt x="2857" y="80705"/>
                      <a:pt x="309" y="83634"/>
                    </a:cubicBezTo>
                    <a:cubicBezTo>
                      <a:pt x="-709" y="86564"/>
                      <a:pt x="947" y="95735"/>
                      <a:pt x="2984" y="98028"/>
                    </a:cubicBezTo>
                    <a:cubicBezTo>
                      <a:pt x="4385" y="98793"/>
                      <a:pt x="5150" y="100321"/>
                      <a:pt x="4895" y="101977"/>
                    </a:cubicBezTo>
                    <a:cubicBezTo>
                      <a:pt x="4004" y="106563"/>
                      <a:pt x="10373" y="105671"/>
                      <a:pt x="10754" y="109620"/>
                    </a:cubicBezTo>
                    <a:cubicBezTo>
                      <a:pt x="11391" y="111658"/>
                      <a:pt x="20945" y="118027"/>
                      <a:pt x="23111" y="117517"/>
                    </a:cubicBezTo>
                    <a:cubicBezTo>
                      <a:pt x="24639" y="117008"/>
                      <a:pt x="26295" y="117517"/>
                      <a:pt x="27314" y="118791"/>
                    </a:cubicBezTo>
                    <a:cubicBezTo>
                      <a:pt x="29989" y="122613"/>
                      <a:pt x="33810" y="117263"/>
                      <a:pt x="36867" y="119683"/>
                    </a:cubicBezTo>
                    <a:cubicBezTo>
                      <a:pt x="38651" y="120447"/>
                      <a:pt x="45656" y="118919"/>
                      <a:pt x="49096" y="117263"/>
                    </a:cubicBezTo>
                    <a:cubicBezTo>
                      <a:pt x="49860" y="120957"/>
                      <a:pt x="51007" y="124269"/>
                      <a:pt x="52280" y="125670"/>
                    </a:cubicBezTo>
                    <a:cubicBezTo>
                      <a:pt x="54319" y="126816"/>
                      <a:pt x="55465" y="129109"/>
                      <a:pt x="55210" y="131529"/>
                    </a:cubicBezTo>
                    <a:cubicBezTo>
                      <a:pt x="53809" y="138280"/>
                      <a:pt x="63362" y="137007"/>
                      <a:pt x="63872" y="142866"/>
                    </a:cubicBezTo>
                    <a:cubicBezTo>
                      <a:pt x="64763" y="145923"/>
                      <a:pt x="79030" y="155349"/>
                      <a:pt x="82342" y="154585"/>
                    </a:cubicBezTo>
                    <a:cubicBezTo>
                      <a:pt x="84635" y="153821"/>
                      <a:pt x="87055" y="154585"/>
                      <a:pt x="88583" y="156496"/>
                    </a:cubicBezTo>
                    <a:cubicBezTo>
                      <a:pt x="92533" y="162100"/>
                      <a:pt x="98137" y="154203"/>
                      <a:pt x="102723" y="157897"/>
                    </a:cubicBezTo>
                    <a:cubicBezTo>
                      <a:pt x="106035" y="159298"/>
                      <a:pt x="121703" y="155477"/>
                      <a:pt x="123868" y="152419"/>
                    </a:cubicBezTo>
                    <a:cubicBezTo>
                      <a:pt x="126161" y="147070"/>
                      <a:pt x="134822" y="151273"/>
                      <a:pt x="135587" y="144395"/>
                    </a:cubicBezTo>
                    <a:cubicBezTo>
                      <a:pt x="135969" y="142102"/>
                      <a:pt x="137753" y="140191"/>
                      <a:pt x="140173" y="139681"/>
                    </a:cubicBezTo>
                    <a:cubicBezTo>
                      <a:pt x="146924" y="138662"/>
                      <a:pt x="142593" y="130128"/>
                      <a:pt x="147943" y="127708"/>
                    </a:cubicBezTo>
                    <a:cubicBezTo>
                      <a:pt x="150618" y="124778"/>
                      <a:pt x="153548" y="113696"/>
                      <a:pt x="153165" y="108219"/>
                    </a:cubicBezTo>
                    <a:cubicBezTo>
                      <a:pt x="153929" y="108219"/>
                      <a:pt x="154694" y="108473"/>
                      <a:pt x="155458" y="109110"/>
                    </a:cubicBezTo>
                    <a:cubicBezTo>
                      <a:pt x="158770" y="110511"/>
                      <a:pt x="174438" y="106690"/>
                      <a:pt x="176603" y="103633"/>
                    </a:cubicBezTo>
                    <a:cubicBezTo>
                      <a:pt x="178896" y="98283"/>
                      <a:pt x="187558" y="102487"/>
                      <a:pt x="188322" y="95608"/>
                    </a:cubicBezTo>
                    <a:cubicBezTo>
                      <a:pt x="188705" y="93315"/>
                      <a:pt x="190487" y="91404"/>
                      <a:pt x="192908" y="90895"/>
                    </a:cubicBezTo>
                    <a:cubicBezTo>
                      <a:pt x="199659" y="89876"/>
                      <a:pt x="195328" y="81341"/>
                      <a:pt x="200678" y="78921"/>
                    </a:cubicBezTo>
                    <a:cubicBezTo>
                      <a:pt x="203735" y="75609"/>
                      <a:pt x="207047" y="61980"/>
                      <a:pt x="205646" y="57649"/>
                    </a:cubicBezTo>
                    <a:cubicBezTo>
                      <a:pt x="201952" y="53190"/>
                      <a:pt x="209594" y="47331"/>
                      <a:pt x="203990" y="435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059EE3E4-8357-B59F-9D96-6DC81B1ADC90}"/>
                  </a:ext>
                </a:extLst>
              </p:cNvPr>
              <p:cNvSpPr/>
              <p:nvPr/>
            </p:nvSpPr>
            <p:spPr>
              <a:xfrm>
                <a:off x="12914691" y="2275285"/>
                <a:ext cx="216852" cy="154196"/>
              </a:xfrm>
              <a:custGeom>
                <a:avLst/>
                <a:gdLst>
                  <a:gd name="connsiteX0" fmla="*/ 378679 w 382532"/>
                  <a:gd name="connsiteY0" fmla="*/ 180880 h 272006"/>
                  <a:gd name="connsiteX1" fmla="*/ 375877 w 382532"/>
                  <a:gd name="connsiteY1" fmla="*/ 172345 h 272006"/>
                  <a:gd name="connsiteX2" fmla="*/ 366196 w 382532"/>
                  <a:gd name="connsiteY2" fmla="*/ 155404 h 272006"/>
                  <a:gd name="connsiteX3" fmla="*/ 363267 w 382532"/>
                  <a:gd name="connsiteY3" fmla="*/ 150691 h 272006"/>
                  <a:gd name="connsiteX4" fmla="*/ 369126 w 382532"/>
                  <a:gd name="connsiteY4" fmla="*/ 138208 h 272006"/>
                  <a:gd name="connsiteX5" fmla="*/ 374986 w 382532"/>
                  <a:gd name="connsiteY5" fmla="*/ 113114 h 272006"/>
                  <a:gd name="connsiteX6" fmla="*/ 372947 w 382532"/>
                  <a:gd name="connsiteY6" fmla="*/ 96427 h 272006"/>
                  <a:gd name="connsiteX7" fmla="*/ 370527 w 382532"/>
                  <a:gd name="connsiteY7" fmla="*/ 89166 h 272006"/>
                  <a:gd name="connsiteX8" fmla="*/ 362248 w 382532"/>
                  <a:gd name="connsiteY8" fmla="*/ 74518 h 272006"/>
                  <a:gd name="connsiteX9" fmla="*/ 342631 w 382532"/>
                  <a:gd name="connsiteY9" fmla="*/ 57831 h 272006"/>
                  <a:gd name="connsiteX10" fmla="*/ 335625 w 382532"/>
                  <a:gd name="connsiteY10" fmla="*/ 54646 h 272006"/>
                  <a:gd name="connsiteX11" fmla="*/ 319321 w 382532"/>
                  <a:gd name="connsiteY11" fmla="*/ 50825 h 272006"/>
                  <a:gd name="connsiteX12" fmla="*/ 293717 w 382532"/>
                  <a:gd name="connsiteY12" fmla="*/ 53755 h 272006"/>
                  <a:gd name="connsiteX13" fmla="*/ 290150 w 382532"/>
                  <a:gd name="connsiteY13" fmla="*/ 56302 h 272006"/>
                  <a:gd name="connsiteX14" fmla="*/ 277540 w 382532"/>
                  <a:gd name="connsiteY14" fmla="*/ 47513 h 272006"/>
                  <a:gd name="connsiteX15" fmla="*/ 271681 w 382532"/>
                  <a:gd name="connsiteY15" fmla="*/ 44838 h 272006"/>
                  <a:gd name="connsiteX16" fmla="*/ 257796 w 382532"/>
                  <a:gd name="connsiteY16" fmla="*/ 41526 h 272006"/>
                  <a:gd name="connsiteX17" fmla="*/ 236141 w 382532"/>
                  <a:gd name="connsiteY17" fmla="*/ 44074 h 272006"/>
                  <a:gd name="connsiteX18" fmla="*/ 230155 w 382532"/>
                  <a:gd name="connsiteY18" fmla="*/ 46494 h 272006"/>
                  <a:gd name="connsiteX19" fmla="*/ 218308 w 382532"/>
                  <a:gd name="connsiteY19" fmla="*/ 54392 h 272006"/>
                  <a:gd name="connsiteX20" fmla="*/ 205315 w 382532"/>
                  <a:gd name="connsiteY20" fmla="*/ 71970 h 272006"/>
                  <a:gd name="connsiteX21" fmla="*/ 203023 w 382532"/>
                  <a:gd name="connsiteY21" fmla="*/ 78084 h 272006"/>
                  <a:gd name="connsiteX22" fmla="*/ 200730 w 382532"/>
                  <a:gd name="connsiteY22" fmla="*/ 92096 h 272006"/>
                  <a:gd name="connsiteX23" fmla="*/ 200730 w 382532"/>
                  <a:gd name="connsiteY23" fmla="*/ 101777 h 272006"/>
                  <a:gd name="connsiteX24" fmla="*/ 191558 w 382532"/>
                  <a:gd name="connsiteY24" fmla="*/ 104452 h 272006"/>
                  <a:gd name="connsiteX25" fmla="*/ 185572 w 382532"/>
                  <a:gd name="connsiteY25" fmla="*/ 106872 h 272006"/>
                  <a:gd name="connsiteX26" fmla="*/ 175508 w 382532"/>
                  <a:gd name="connsiteY26" fmla="*/ 114387 h 272006"/>
                  <a:gd name="connsiteX27" fmla="*/ 174617 w 382532"/>
                  <a:gd name="connsiteY27" fmla="*/ 101777 h 272006"/>
                  <a:gd name="connsiteX28" fmla="*/ 172579 w 382532"/>
                  <a:gd name="connsiteY28" fmla="*/ 95535 h 272006"/>
                  <a:gd name="connsiteX29" fmla="*/ 165573 w 382532"/>
                  <a:gd name="connsiteY29" fmla="*/ 83179 h 272006"/>
                  <a:gd name="connsiteX30" fmla="*/ 148886 w 382532"/>
                  <a:gd name="connsiteY30" fmla="*/ 69040 h 272006"/>
                  <a:gd name="connsiteX31" fmla="*/ 143026 w 382532"/>
                  <a:gd name="connsiteY31" fmla="*/ 66365 h 272006"/>
                  <a:gd name="connsiteX32" fmla="*/ 129142 w 382532"/>
                  <a:gd name="connsiteY32" fmla="*/ 63053 h 272006"/>
                  <a:gd name="connsiteX33" fmla="*/ 123155 w 382532"/>
                  <a:gd name="connsiteY33" fmla="*/ 62289 h 272006"/>
                  <a:gd name="connsiteX34" fmla="*/ 121627 w 382532"/>
                  <a:gd name="connsiteY34" fmla="*/ 46494 h 272006"/>
                  <a:gd name="connsiteX35" fmla="*/ 119206 w 382532"/>
                  <a:gd name="connsiteY35" fmla="*/ 39233 h 272006"/>
                  <a:gd name="connsiteX36" fmla="*/ 110927 w 382532"/>
                  <a:gd name="connsiteY36" fmla="*/ 24585 h 272006"/>
                  <a:gd name="connsiteX37" fmla="*/ 91310 w 382532"/>
                  <a:gd name="connsiteY37" fmla="*/ 7898 h 272006"/>
                  <a:gd name="connsiteX38" fmla="*/ 84304 w 382532"/>
                  <a:gd name="connsiteY38" fmla="*/ 4713 h 272006"/>
                  <a:gd name="connsiteX39" fmla="*/ 67999 w 382532"/>
                  <a:gd name="connsiteY39" fmla="*/ 892 h 272006"/>
                  <a:gd name="connsiteX40" fmla="*/ 42397 w 382532"/>
                  <a:gd name="connsiteY40" fmla="*/ 3822 h 272006"/>
                  <a:gd name="connsiteX41" fmla="*/ 35263 w 382532"/>
                  <a:gd name="connsiteY41" fmla="*/ 6751 h 272006"/>
                  <a:gd name="connsiteX42" fmla="*/ 21251 w 382532"/>
                  <a:gd name="connsiteY42" fmla="*/ 16050 h 272006"/>
                  <a:gd name="connsiteX43" fmla="*/ 5965 w 382532"/>
                  <a:gd name="connsiteY43" fmla="*/ 36813 h 272006"/>
                  <a:gd name="connsiteX44" fmla="*/ 3291 w 382532"/>
                  <a:gd name="connsiteY44" fmla="*/ 43946 h 272006"/>
                  <a:gd name="connsiteX45" fmla="*/ 488 w 382532"/>
                  <a:gd name="connsiteY45" fmla="*/ 60506 h 272006"/>
                  <a:gd name="connsiteX46" fmla="*/ 5201 w 382532"/>
                  <a:gd name="connsiteY46" fmla="*/ 85854 h 272006"/>
                  <a:gd name="connsiteX47" fmla="*/ 8641 w 382532"/>
                  <a:gd name="connsiteY47" fmla="*/ 92733 h 272006"/>
                  <a:gd name="connsiteX48" fmla="*/ 18831 w 382532"/>
                  <a:gd name="connsiteY48" fmla="*/ 106108 h 272006"/>
                  <a:gd name="connsiteX49" fmla="*/ 40613 w 382532"/>
                  <a:gd name="connsiteY49" fmla="*/ 119992 h 272006"/>
                  <a:gd name="connsiteX50" fmla="*/ 48001 w 382532"/>
                  <a:gd name="connsiteY50" fmla="*/ 122285 h 272006"/>
                  <a:gd name="connsiteX51" fmla="*/ 64688 w 382532"/>
                  <a:gd name="connsiteY51" fmla="*/ 123941 h 272006"/>
                  <a:gd name="connsiteX52" fmla="*/ 72331 w 382532"/>
                  <a:gd name="connsiteY52" fmla="*/ 123814 h 272006"/>
                  <a:gd name="connsiteX53" fmla="*/ 76152 w 382532"/>
                  <a:gd name="connsiteY53" fmla="*/ 135278 h 272006"/>
                  <a:gd name="connsiteX54" fmla="*/ 79082 w 382532"/>
                  <a:gd name="connsiteY54" fmla="*/ 141137 h 272006"/>
                  <a:gd name="connsiteX55" fmla="*/ 87744 w 382532"/>
                  <a:gd name="connsiteY55" fmla="*/ 152474 h 272006"/>
                  <a:gd name="connsiteX56" fmla="*/ 106213 w 382532"/>
                  <a:gd name="connsiteY56" fmla="*/ 164193 h 272006"/>
                  <a:gd name="connsiteX57" fmla="*/ 112456 w 382532"/>
                  <a:gd name="connsiteY57" fmla="*/ 166104 h 272006"/>
                  <a:gd name="connsiteX58" fmla="*/ 126595 w 382532"/>
                  <a:gd name="connsiteY58" fmla="*/ 167505 h 272006"/>
                  <a:gd name="connsiteX59" fmla="*/ 147739 w 382532"/>
                  <a:gd name="connsiteY59" fmla="*/ 162028 h 272006"/>
                  <a:gd name="connsiteX60" fmla="*/ 156147 w 382532"/>
                  <a:gd name="connsiteY60" fmla="*/ 158079 h 272006"/>
                  <a:gd name="connsiteX61" fmla="*/ 160477 w 382532"/>
                  <a:gd name="connsiteY61" fmla="*/ 174256 h 272006"/>
                  <a:gd name="connsiteX62" fmla="*/ 163408 w 382532"/>
                  <a:gd name="connsiteY62" fmla="*/ 180116 h 272006"/>
                  <a:gd name="connsiteX63" fmla="*/ 172069 w 382532"/>
                  <a:gd name="connsiteY63" fmla="*/ 191452 h 272006"/>
                  <a:gd name="connsiteX64" fmla="*/ 190540 w 382532"/>
                  <a:gd name="connsiteY64" fmla="*/ 203171 h 272006"/>
                  <a:gd name="connsiteX65" fmla="*/ 196781 w 382532"/>
                  <a:gd name="connsiteY65" fmla="*/ 205082 h 272006"/>
                  <a:gd name="connsiteX66" fmla="*/ 210920 w 382532"/>
                  <a:gd name="connsiteY66" fmla="*/ 206483 h 272006"/>
                  <a:gd name="connsiteX67" fmla="*/ 232065 w 382532"/>
                  <a:gd name="connsiteY67" fmla="*/ 201006 h 272006"/>
                  <a:gd name="connsiteX68" fmla="*/ 238434 w 382532"/>
                  <a:gd name="connsiteY68" fmla="*/ 197567 h 272006"/>
                  <a:gd name="connsiteX69" fmla="*/ 243911 w 382532"/>
                  <a:gd name="connsiteY69" fmla="*/ 226864 h 272006"/>
                  <a:gd name="connsiteX70" fmla="*/ 247861 w 382532"/>
                  <a:gd name="connsiteY70" fmla="*/ 234889 h 272006"/>
                  <a:gd name="connsiteX71" fmla="*/ 259707 w 382532"/>
                  <a:gd name="connsiteY71" fmla="*/ 250429 h 272006"/>
                  <a:gd name="connsiteX72" fmla="*/ 285055 w 382532"/>
                  <a:gd name="connsiteY72" fmla="*/ 266607 h 272006"/>
                  <a:gd name="connsiteX73" fmla="*/ 293590 w 382532"/>
                  <a:gd name="connsiteY73" fmla="*/ 269154 h 272006"/>
                  <a:gd name="connsiteX74" fmla="*/ 313079 w 382532"/>
                  <a:gd name="connsiteY74" fmla="*/ 271065 h 272006"/>
                  <a:gd name="connsiteX75" fmla="*/ 342121 w 382532"/>
                  <a:gd name="connsiteY75" fmla="*/ 263550 h 272006"/>
                  <a:gd name="connsiteX76" fmla="*/ 358299 w 382532"/>
                  <a:gd name="connsiteY76" fmla="*/ 252595 h 272006"/>
                  <a:gd name="connsiteX77" fmla="*/ 364540 w 382532"/>
                  <a:gd name="connsiteY77" fmla="*/ 246226 h 272006"/>
                  <a:gd name="connsiteX78" fmla="*/ 375113 w 382532"/>
                  <a:gd name="connsiteY78" fmla="*/ 229794 h 272006"/>
                  <a:gd name="connsiteX79" fmla="*/ 381864 w 382532"/>
                  <a:gd name="connsiteY79" fmla="*/ 200496 h 272006"/>
                  <a:gd name="connsiteX80" fmla="*/ 379571 w 382532"/>
                  <a:gd name="connsiteY80" fmla="*/ 181135 h 272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382532" h="272006">
                    <a:moveTo>
                      <a:pt x="378679" y="180880"/>
                    </a:moveTo>
                    <a:cubicBezTo>
                      <a:pt x="376005" y="178969"/>
                      <a:pt x="374986" y="175530"/>
                      <a:pt x="375877" y="172345"/>
                    </a:cubicBezTo>
                    <a:cubicBezTo>
                      <a:pt x="378934" y="163429"/>
                      <a:pt x="365687" y="163301"/>
                      <a:pt x="366196" y="155404"/>
                    </a:cubicBezTo>
                    <a:cubicBezTo>
                      <a:pt x="366069" y="154385"/>
                      <a:pt x="364922" y="152729"/>
                      <a:pt x="363267" y="150691"/>
                    </a:cubicBezTo>
                    <a:cubicBezTo>
                      <a:pt x="366324" y="147379"/>
                      <a:pt x="364031" y="140500"/>
                      <a:pt x="369126" y="138208"/>
                    </a:cubicBezTo>
                    <a:cubicBezTo>
                      <a:pt x="372693" y="134259"/>
                      <a:pt x="376642" y="118209"/>
                      <a:pt x="374986" y="113114"/>
                    </a:cubicBezTo>
                    <a:cubicBezTo>
                      <a:pt x="370654" y="107891"/>
                      <a:pt x="379699" y="101013"/>
                      <a:pt x="372947" y="96427"/>
                    </a:cubicBezTo>
                    <a:cubicBezTo>
                      <a:pt x="370654" y="94771"/>
                      <a:pt x="369763" y="91841"/>
                      <a:pt x="370527" y="89166"/>
                    </a:cubicBezTo>
                    <a:cubicBezTo>
                      <a:pt x="373202" y="81523"/>
                      <a:pt x="361865" y="81396"/>
                      <a:pt x="362248" y="74518"/>
                    </a:cubicBezTo>
                    <a:cubicBezTo>
                      <a:pt x="361738" y="70824"/>
                      <a:pt x="346580" y="57449"/>
                      <a:pt x="342631" y="57831"/>
                    </a:cubicBezTo>
                    <a:cubicBezTo>
                      <a:pt x="339829" y="58340"/>
                      <a:pt x="337027" y="57066"/>
                      <a:pt x="335625" y="54646"/>
                    </a:cubicBezTo>
                    <a:cubicBezTo>
                      <a:pt x="331804" y="47513"/>
                      <a:pt x="324034" y="55665"/>
                      <a:pt x="319321" y="50825"/>
                    </a:cubicBezTo>
                    <a:cubicBezTo>
                      <a:pt x="314353" y="48787"/>
                      <a:pt x="298048" y="50443"/>
                      <a:pt x="293717" y="53755"/>
                    </a:cubicBezTo>
                    <a:cubicBezTo>
                      <a:pt x="292825" y="55028"/>
                      <a:pt x="291552" y="55920"/>
                      <a:pt x="290150" y="56302"/>
                    </a:cubicBezTo>
                    <a:cubicBezTo>
                      <a:pt x="285947" y="52099"/>
                      <a:pt x="279706" y="47258"/>
                      <a:pt x="277540" y="47513"/>
                    </a:cubicBezTo>
                    <a:cubicBezTo>
                      <a:pt x="275247" y="47895"/>
                      <a:pt x="272827" y="46876"/>
                      <a:pt x="271681" y="44838"/>
                    </a:cubicBezTo>
                    <a:cubicBezTo>
                      <a:pt x="268496" y="38724"/>
                      <a:pt x="261872" y="45730"/>
                      <a:pt x="257796" y="41526"/>
                    </a:cubicBezTo>
                    <a:cubicBezTo>
                      <a:pt x="253592" y="39870"/>
                      <a:pt x="239708" y="41271"/>
                      <a:pt x="236141" y="44074"/>
                    </a:cubicBezTo>
                    <a:cubicBezTo>
                      <a:pt x="234868" y="46112"/>
                      <a:pt x="232447" y="47004"/>
                      <a:pt x="230155" y="46494"/>
                    </a:cubicBezTo>
                    <a:cubicBezTo>
                      <a:pt x="223531" y="44711"/>
                      <a:pt x="224167" y="54264"/>
                      <a:pt x="218308" y="54392"/>
                    </a:cubicBezTo>
                    <a:cubicBezTo>
                      <a:pt x="215124" y="55028"/>
                      <a:pt x="204806" y="68658"/>
                      <a:pt x="205315" y="71970"/>
                    </a:cubicBezTo>
                    <a:cubicBezTo>
                      <a:pt x="205825" y="74263"/>
                      <a:pt x="204933" y="76683"/>
                      <a:pt x="203023" y="78084"/>
                    </a:cubicBezTo>
                    <a:cubicBezTo>
                      <a:pt x="197163" y="81651"/>
                      <a:pt x="204551" y="87765"/>
                      <a:pt x="200730" y="92096"/>
                    </a:cubicBezTo>
                    <a:cubicBezTo>
                      <a:pt x="200093" y="94007"/>
                      <a:pt x="200220" y="97828"/>
                      <a:pt x="200730" y="101777"/>
                    </a:cubicBezTo>
                    <a:cubicBezTo>
                      <a:pt x="196781" y="102286"/>
                      <a:pt x="193214" y="103305"/>
                      <a:pt x="191558" y="104452"/>
                    </a:cubicBezTo>
                    <a:cubicBezTo>
                      <a:pt x="190285" y="106490"/>
                      <a:pt x="187864" y="107382"/>
                      <a:pt x="185572" y="106872"/>
                    </a:cubicBezTo>
                    <a:cubicBezTo>
                      <a:pt x="179712" y="105216"/>
                      <a:pt x="179457" y="112604"/>
                      <a:pt x="175508" y="114387"/>
                    </a:cubicBezTo>
                    <a:cubicBezTo>
                      <a:pt x="174107" y="110184"/>
                      <a:pt x="179584" y="105216"/>
                      <a:pt x="174617" y="101777"/>
                    </a:cubicBezTo>
                    <a:cubicBezTo>
                      <a:pt x="172706" y="100376"/>
                      <a:pt x="171942" y="97828"/>
                      <a:pt x="172579" y="95535"/>
                    </a:cubicBezTo>
                    <a:cubicBezTo>
                      <a:pt x="174871" y="89039"/>
                      <a:pt x="165190" y="89039"/>
                      <a:pt x="165573" y="83179"/>
                    </a:cubicBezTo>
                    <a:cubicBezTo>
                      <a:pt x="165064" y="79995"/>
                      <a:pt x="152326" y="68785"/>
                      <a:pt x="148886" y="69040"/>
                    </a:cubicBezTo>
                    <a:cubicBezTo>
                      <a:pt x="146593" y="69422"/>
                      <a:pt x="144173" y="68403"/>
                      <a:pt x="143026" y="66365"/>
                    </a:cubicBezTo>
                    <a:cubicBezTo>
                      <a:pt x="139842" y="60251"/>
                      <a:pt x="133219" y="67257"/>
                      <a:pt x="129142" y="63053"/>
                    </a:cubicBezTo>
                    <a:cubicBezTo>
                      <a:pt x="127868" y="62544"/>
                      <a:pt x="125703" y="62289"/>
                      <a:pt x="123155" y="62289"/>
                    </a:cubicBezTo>
                    <a:cubicBezTo>
                      <a:pt x="120226" y="57194"/>
                      <a:pt x="127996" y="50825"/>
                      <a:pt x="121627" y="46494"/>
                    </a:cubicBezTo>
                    <a:cubicBezTo>
                      <a:pt x="119334" y="44838"/>
                      <a:pt x="118442" y="41908"/>
                      <a:pt x="119206" y="39233"/>
                    </a:cubicBezTo>
                    <a:cubicBezTo>
                      <a:pt x="121882" y="31590"/>
                      <a:pt x="110545" y="31463"/>
                      <a:pt x="110927" y="24585"/>
                    </a:cubicBezTo>
                    <a:cubicBezTo>
                      <a:pt x="110417" y="20891"/>
                      <a:pt x="95259" y="7516"/>
                      <a:pt x="91310" y="7898"/>
                    </a:cubicBezTo>
                    <a:cubicBezTo>
                      <a:pt x="88508" y="8407"/>
                      <a:pt x="85705" y="7134"/>
                      <a:pt x="84304" y="4713"/>
                    </a:cubicBezTo>
                    <a:cubicBezTo>
                      <a:pt x="80483" y="-2420"/>
                      <a:pt x="72713" y="5732"/>
                      <a:pt x="67999" y="892"/>
                    </a:cubicBezTo>
                    <a:cubicBezTo>
                      <a:pt x="63032" y="-1146"/>
                      <a:pt x="46727" y="510"/>
                      <a:pt x="42397" y="3822"/>
                    </a:cubicBezTo>
                    <a:cubicBezTo>
                      <a:pt x="40868" y="6114"/>
                      <a:pt x="38065" y="7388"/>
                      <a:pt x="35263" y="6751"/>
                    </a:cubicBezTo>
                    <a:cubicBezTo>
                      <a:pt x="27493" y="4586"/>
                      <a:pt x="28130" y="15923"/>
                      <a:pt x="21251" y="16050"/>
                    </a:cubicBezTo>
                    <a:cubicBezTo>
                      <a:pt x="17557" y="16814"/>
                      <a:pt x="5329" y="32864"/>
                      <a:pt x="5965" y="36813"/>
                    </a:cubicBezTo>
                    <a:cubicBezTo>
                      <a:pt x="6603" y="39488"/>
                      <a:pt x="5584" y="42418"/>
                      <a:pt x="3291" y="43946"/>
                    </a:cubicBezTo>
                    <a:cubicBezTo>
                      <a:pt x="-3588" y="48150"/>
                      <a:pt x="5201" y="55411"/>
                      <a:pt x="488" y="60506"/>
                    </a:cubicBezTo>
                    <a:cubicBezTo>
                      <a:pt x="-1168" y="65601"/>
                      <a:pt x="1635" y="81778"/>
                      <a:pt x="5201" y="85854"/>
                    </a:cubicBezTo>
                    <a:cubicBezTo>
                      <a:pt x="7621" y="87256"/>
                      <a:pt x="9023" y="89931"/>
                      <a:pt x="8641" y="92733"/>
                    </a:cubicBezTo>
                    <a:cubicBezTo>
                      <a:pt x="6985" y="100630"/>
                      <a:pt x="18322" y="99229"/>
                      <a:pt x="18831" y="106108"/>
                    </a:cubicBezTo>
                    <a:cubicBezTo>
                      <a:pt x="19850" y="109802"/>
                      <a:pt x="36664" y="120884"/>
                      <a:pt x="40613" y="119992"/>
                    </a:cubicBezTo>
                    <a:cubicBezTo>
                      <a:pt x="43288" y="119101"/>
                      <a:pt x="46218" y="119992"/>
                      <a:pt x="48001" y="122285"/>
                    </a:cubicBezTo>
                    <a:cubicBezTo>
                      <a:pt x="52714" y="128909"/>
                      <a:pt x="59338" y="119610"/>
                      <a:pt x="64688" y="123941"/>
                    </a:cubicBezTo>
                    <a:cubicBezTo>
                      <a:pt x="65962" y="124451"/>
                      <a:pt x="68891" y="124323"/>
                      <a:pt x="72331" y="123814"/>
                    </a:cubicBezTo>
                    <a:cubicBezTo>
                      <a:pt x="73095" y="128527"/>
                      <a:pt x="74496" y="133367"/>
                      <a:pt x="76152" y="135278"/>
                    </a:cubicBezTo>
                    <a:cubicBezTo>
                      <a:pt x="78190" y="136424"/>
                      <a:pt x="79336" y="138717"/>
                      <a:pt x="79082" y="141137"/>
                    </a:cubicBezTo>
                    <a:cubicBezTo>
                      <a:pt x="77680" y="147888"/>
                      <a:pt x="87234" y="146615"/>
                      <a:pt x="87744" y="152474"/>
                    </a:cubicBezTo>
                    <a:cubicBezTo>
                      <a:pt x="88636" y="155531"/>
                      <a:pt x="102902" y="164957"/>
                      <a:pt x="106213" y="164193"/>
                    </a:cubicBezTo>
                    <a:cubicBezTo>
                      <a:pt x="108507" y="163429"/>
                      <a:pt x="110927" y="164193"/>
                      <a:pt x="112456" y="166104"/>
                    </a:cubicBezTo>
                    <a:cubicBezTo>
                      <a:pt x="116404" y="171709"/>
                      <a:pt x="122009" y="163811"/>
                      <a:pt x="126595" y="167505"/>
                    </a:cubicBezTo>
                    <a:cubicBezTo>
                      <a:pt x="129907" y="168906"/>
                      <a:pt x="145574" y="165085"/>
                      <a:pt x="147739" y="162028"/>
                    </a:cubicBezTo>
                    <a:cubicBezTo>
                      <a:pt x="149141" y="158588"/>
                      <a:pt x="153217" y="159098"/>
                      <a:pt x="156147" y="158079"/>
                    </a:cubicBezTo>
                    <a:cubicBezTo>
                      <a:pt x="156401" y="163938"/>
                      <a:pt x="158312" y="171709"/>
                      <a:pt x="160477" y="174256"/>
                    </a:cubicBezTo>
                    <a:cubicBezTo>
                      <a:pt x="162516" y="175403"/>
                      <a:pt x="163662" y="177695"/>
                      <a:pt x="163408" y="180116"/>
                    </a:cubicBezTo>
                    <a:cubicBezTo>
                      <a:pt x="162006" y="186867"/>
                      <a:pt x="171559" y="185593"/>
                      <a:pt x="172069" y="191452"/>
                    </a:cubicBezTo>
                    <a:cubicBezTo>
                      <a:pt x="172961" y="194510"/>
                      <a:pt x="187228" y="203936"/>
                      <a:pt x="190540" y="203171"/>
                    </a:cubicBezTo>
                    <a:cubicBezTo>
                      <a:pt x="192832" y="202407"/>
                      <a:pt x="195253" y="203171"/>
                      <a:pt x="196781" y="205082"/>
                    </a:cubicBezTo>
                    <a:cubicBezTo>
                      <a:pt x="200730" y="210687"/>
                      <a:pt x="206335" y="202789"/>
                      <a:pt x="210920" y="206483"/>
                    </a:cubicBezTo>
                    <a:cubicBezTo>
                      <a:pt x="214232" y="207884"/>
                      <a:pt x="229900" y="204063"/>
                      <a:pt x="232065" y="201006"/>
                    </a:cubicBezTo>
                    <a:cubicBezTo>
                      <a:pt x="233212" y="198331"/>
                      <a:pt x="235887" y="198076"/>
                      <a:pt x="238434" y="197567"/>
                    </a:cubicBezTo>
                    <a:cubicBezTo>
                      <a:pt x="236524" y="203681"/>
                      <a:pt x="239836" y="222151"/>
                      <a:pt x="243911" y="226864"/>
                    </a:cubicBezTo>
                    <a:cubicBezTo>
                      <a:pt x="246714" y="228520"/>
                      <a:pt x="248370" y="231705"/>
                      <a:pt x="247861" y="234889"/>
                    </a:cubicBezTo>
                    <a:cubicBezTo>
                      <a:pt x="245950" y="244188"/>
                      <a:pt x="259069" y="242404"/>
                      <a:pt x="259707" y="250429"/>
                    </a:cubicBezTo>
                    <a:cubicBezTo>
                      <a:pt x="260980" y="254633"/>
                      <a:pt x="280470" y="267626"/>
                      <a:pt x="285055" y="266607"/>
                    </a:cubicBezTo>
                    <a:cubicBezTo>
                      <a:pt x="288112" y="265588"/>
                      <a:pt x="291552" y="266607"/>
                      <a:pt x="293590" y="269154"/>
                    </a:cubicBezTo>
                    <a:cubicBezTo>
                      <a:pt x="299067" y="276797"/>
                      <a:pt x="306837" y="266097"/>
                      <a:pt x="313079" y="271065"/>
                    </a:cubicBezTo>
                    <a:cubicBezTo>
                      <a:pt x="317665" y="272976"/>
                      <a:pt x="339192" y="267753"/>
                      <a:pt x="342121" y="263550"/>
                    </a:cubicBezTo>
                    <a:cubicBezTo>
                      <a:pt x="345178" y="256161"/>
                      <a:pt x="357152" y="261894"/>
                      <a:pt x="358299" y="252595"/>
                    </a:cubicBezTo>
                    <a:cubicBezTo>
                      <a:pt x="358808" y="249410"/>
                      <a:pt x="361356" y="246863"/>
                      <a:pt x="364540" y="246226"/>
                    </a:cubicBezTo>
                    <a:cubicBezTo>
                      <a:pt x="373839" y="244952"/>
                      <a:pt x="367852" y="233106"/>
                      <a:pt x="375113" y="229794"/>
                    </a:cubicBezTo>
                    <a:cubicBezTo>
                      <a:pt x="379316" y="225208"/>
                      <a:pt x="383775" y="206483"/>
                      <a:pt x="381864" y="200496"/>
                    </a:cubicBezTo>
                    <a:cubicBezTo>
                      <a:pt x="376769" y="194382"/>
                      <a:pt x="387341" y="186357"/>
                      <a:pt x="379571" y="1811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23FF4D21-5247-237A-B03E-79A32911BE44}"/>
                  </a:ext>
                </a:extLst>
              </p:cNvPr>
              <p:cNvSpPr/>
              <p:nvPr/>
            </p:nvSpPr>
            <p:spPr>
              <a:xfrm>
                <a:off x="12469906" y="2358310"/>
                <a:ext cx="269176" cy="283034"/>
              </a:xfrm>
              <a:custGeom>
                <a:avLst/>
                <a:gdLst>
                  <a:gd name="connsiteX0" fmla="*/ 471619 w 474835"/>
                  <a:gd name="connsiteY0" fmla="*/ 146515 h 499280"/>
                  <a:gd name="connsiteX1" fmla="*/ 468817 w 474835"/>
                  <a:gd name="connsiteY1" fmla="*/ 137980 h 499280"/>
                  <a:gd name="connsiteX2" fmla="*/ 459136 w 474835"/>
                  <a:gd name="connsiteY2" fmla="*/ 121039 h 499280"/>
                  <a:gd name="connsiteX3" fmla="*/ 436207 w 474835"/>
                  <a:gd name="connsiteY3" fmla="*/ 101550 h 499280"/>
                  <a:gd name="connsiteX4" fmla="*/ 432768 w 474835"/>
                  <a:gd name="connsiteY4" fmla="*/ 101295 h 499280"/>
                  <a:gd name="connsiteX5" fmla="*/ 438500 w 474835"/>
                  <a:gd name="connsiteY5" fmla="*/ 73526 h 499280"/>
                  <a:gd name="connsiteX6" fmla="*/ 436207 w 474835"/>
                  <a:gd name="connsiteY6" fmla="*/ 54164 h 499280"/>
                  <a:gd name="connsiteX7" fmla="*/ 433405 w 474835"/>
                  <a:gd name="connsiteY7" fmla="*/ 45630 h 499280"/>
                  <a:gd name="connsiteX8" fmla="*/ 423724 w 474835"/>
                  <a:gd name="connsiteY8" fmla="*/ 28688 h 499280"/>
                  <a:gd name="connsiteX9" fmla="*/ 400796 w 474835"/>
                  <a:gd name="connsiteY9" fmla="*/ 9199 h 499280"/>
                  <a:gd name="connsiteX10" fmla="*/ 392643 w 474835"/>
                  <a:gd name="connsiteY10" fmla="*/ 5505 h 499280"/>
                  <a:gd name="connsiteX11" fmla="*/ 373664 w 474835"/>
                  <a:gd name="connsiteY11" fmla="*/ 1047 h 499280"/>
                  <a:gd name="connsiteX12" fmla="*/ 343856 w 474835"/>
                  <a:gd name="connsiteY12" fmla="*/ 4486 h 499280"/>
                  <a:gd name="connsiteX13" fmla="*/ 335577 w 474835"/>
                  <a:gd name="connsiteY13" fmla="*/ 7925 h 499280"/>
                  <a:gd name="connsiteX14" fmla="*/ 319272 w 474835"/>
                  <a:gd name="connsiteY14" fmla="*/ 18753 h 499280"/>
                  <a:gd name="connsiteX15" fmla="*/ 311502 w 474835"/>
                  <a:gd name="connsiteY15" fmla="*/ 25631 h 499280"/>
                  <a:gd name="connsiteX16" fmla="*/ 311375 w 474835"/>
                  <a:gd name="connsiteY16" fmla="*/ 25376 h 499280"/>
                  <a:gd name="connsiteX17" fmla="*/ 292395 w 474835"/>
                  <a:gd name="connsiteY17" fmla="*/ 20918 h 499280"/>
                  <a:gd name="connsiteX18" fmla="*/ 262589 w 474835"/>
                  <a:gd name="connsiteY18" fmla="*/ 24357 h 499280"/>
                  <a:gd name="connsiteX19" fmla="*/ 254309 w 474835"/>
                  <a:gd name="connsiteY19" fmla="*/ 27797 h 499280"/>
                  <a:gd name="connsiteX20" fmla="*/ 238004 w 474835"/>
                  <a:gd name="connsiteY20" fmla="*/ 38624 h 499280"/>
                  <a:gd name="connsiteX21" fmla="*/ 220171 w 474835"/>
                  <a:gd name="connsiteY21" fmla="*/ 62826 h 499280"/>
                  <a:gd name="connsiteX22" fmla="*/ 216986 w 474835"/>
                  <a:gd name="connsiteY22" fmla="*/ 71233 h 499280"/>
                  <a:gd name="connsiteX23" fmla="*/ 214694 w 474835"/>
                  <a:gd name="connsiteY23" fmla="*/ 81551 h 499280"/>
                  <a:gd name="connsiteX24" fmla="*/ 210362 w 474835"/>
                  <a:gd name="connsiteY24" fmla="*/ 75437 h 499280"/>
                  <a:gd name="connsiteX25" fmla="*/ 192656 w 474835"/>
                  <a:gd name="connsiteY25" fmla="*/ 60406 h 499280"/>
                  <a:gd name="connsiteX26" fmla="*/ 186415 w 474835"/>
                  <a:gd name="connsiteY26" fmla="*/ 57476 h 499280"/>
                  <a:gd name="connsiteX27" fmla="*/ 171767 w 474835"/>
                  <a:gd name="connsiteY27" fmla="*/ 54037 h 499280"/>
                  <a:gd name="connsiteX28" fmla="*/ 148711 w 474835"/>
                  <a:gd name="connsiteY28" fmla="*/ 56712 h 499280"/>
                  <a:gd name="connsiteX29" fmla="*/ 142342 w 474835"/>
                  <a:gd name="connsiteY29" fmla="*/ 59387 h 499280"/>
                  <a:gd name="connsiteX30" fmla="*/ 129731 w 474835"/>
                  <a:gd name="connsiteY30" fmla="*/ 67794 h 499280"/>
                  <a:gd name="connsiteX31" fmla="*/ 115974 w 474835"/>
                  <a:gd name="connsiteY31" fmla="*/ 86391 h 499280"/>
                  <a:gd name="connsiteX32" fmla="*/ 113554 w 474835"/>
                  <a:gd name="connsiteY32" fmla="*/ 92888 h 499280"/>
                  <a:gd name="connsiteX33" fmla="*/ 111134 w 474835"/>
                  <a:gd name="connsiteY33" fmla="*/ 107791 h 499280"/>
                  <a:gd name="connsiteX34" fmla="*/ 115337 w 474835"/>
                  <a:gd name="connsiteY34" fmla="*/ 130592 h 499280"/>
                  <a:gd name="connsiteX35" fmla="*/ 118394 w 474835"/>
                  <a:gd name="connsiteY35" fmla="*/ 136834 h 499280"/>
                  <a:gd name="connsiteX36" fmla="*/ 127565 w 474835"/>
                  <a:gd name="connsiteY36" fmla="*/ 148808 h 499280"/>
                  <a:gd name="connsiteX37" fmla="*/ 147055 w 474835"/>
                  <a:gd name="connsiteY37" fmla="*/ 161291 h 499280"/>
                  <a:gd name="connsiteX38" fmla="*/ 146545 w 474835"/>
                  <a:gd name="connsiteY38" fmla="*/ 161928 h 499280"/>
                  <a:gd name="connsiteX39" fmla="*/ 144125 w 474835"/>
                  <a:gd name="connsiteY39" fmla="*/ 176831 h 499280"/>
                  <a:gd name="connsiteX40" fmla="*/ 148328 w 474835"/>
                  <a:gd name="connsiteY40" fmla="*/ 199632 h 499280"/>
                  <a:gd name="connsiteX41" fmla="*/ 151385 w 474835"/>
                  <a:gd name="connsiteY41" fmla="*/ 205874 h 499280"/>
                  <a:gd name="connsiteX42" fmla="*/ 160557 w 474835"/>
                  <a:gd name="connsiteY42" fmla="*/ 217848 h 499280"/>
                  <a:gd name="connsiteX43" fmla="*/ 168072 w 474835"/>
                  <a:gd name="connsiteY43" fmla="*/ 224726 h 499280"/>
                  <a:gd name="connsiteX44" fmla="*/ 163232 w 474835"/>
                  <a:gd name="connsiteY44" fmla="*/ 225236 h 499280"/>
                  <a:gd name="connsiteX45" fmla="*/ 146927 w 474835"/>
                  <a:gd name="connsiteY45" fmla="*/ 236063 h 499280"/>
                  <a:gd name="connsiteX46" fmla="*/ 129094 w 474835"/>
                  <a:gd name="connsiteY46" fmla="*/ 260265 h 499280"/>
                  <a:gd name="connsiteX47" fmla="*/ 125909 w 474835"/>
                  <a:gd name="connsiteY47" fmla="*/ 268672 h 499280"/>
                  <a:gd name="connsiteX48" fmla="*/ 123872 w 474835"/>
                  <a:gd name="connsiteY48" fmla="*/ 270455 h 499280"/>
                  <a:gd name="connsiteX49" fmla="*/ 106293 w 474835"/>
                  <a:gd name="connsiteY49" fmla="*/ 258100 h 499280"/>
                  <a:gd name="connsiteX50" fmla="*/ 98141 w 474835"/>
                  <a:gd name="connsiteY50" fmla="*/ 254406 h 499280"/>
                  <a:gd name="connsiteX51" fmla="*/ 79161 w 474835"/>
                  <a:gd name="connsiteY51" fmla="*/ 249947 h 499280"/>
                  <a:gd name="connsiteX52" fmla="*/ 49354 w 474835"/>
                  <a:gd name="connsiteY52" fmla="*/ 253386 h 499280"/>
                  <a:gd name="connsiteX53" fmla="*/ 41075 w 474835"/>
                  <a:gd name="connsiteY53" fmla="*/ 256826 h 499280"/>
                  <a:gd name="connsiteX54" fmla="*/ 24770 w 474835"/>
                  <a:gd name="connsiteY54" fmla="*/ 267653 h 499280"/>
                  <a:gd name="connsiteX55" fmla="*/ 6937 w 474835"/>
                  <a:gd name="connsiteY55" fmla="*/ 291855 h 499280"/>
                  <a:gd name="connsiteX56" fmla="*/ 3752 w 474835"/>
                  <a:gd name="connsiteY56" fmla="*/ 300262 h 499280"/>
                  <a:gd name="connsiteX57" fmla="*/ 568 w 474835"/>
                  <a:gd name="connsiteY57" fmla="*/ 319497 h 499280"/>
                  <a:gd name="connsiteX58" fmla="*/ 6045 w 474835"/>
                  <a:gd name="connsiteY58" fmla="*/ 349049 h 499280"/>
                  <a:gd name="connsiteX59" fmla="*/ 9994 w 474835"/>
                  <a:gd name="connsiteY59" fmla="*/ 357074 h 499280"/>
                  <a:gd name="connsiteX60" fmla="*/ 21840 w 474835"/>
                  <a:gd name="connsiteY60" fmla="*/ 372614 h 499280"/>
                  <a:gd name="connsiteX61" fmla="*/ 47189 w 474835"/>
                  <a:gd name="connsiteY61" fmla="*/ 388792 h 499280"/>
                  <a:gd name="connsiteX62" fmla="*/ 55723 w 474835"/>
                  <a:gd name="connsiteY62" fmla="*/ 391339 h 499280"/>
                  <a:gd name="connsiteX63" fmla="*/ 57251 w 474835"/>
                  <a:gd name="connsiteY63" fmla="*/ 392868 h 499280"/>
                  <a:gd name="connsiteX64" fmla="*/ 55469 w 474835"/>
                  <a:gd name="connsiteY64" fmla="*/ 410828 h 499280"/>
                  <a:gd name="connsiteX65" fmla="*/ 60946 w 474835"/>
                  <a:gd name="connsiteY65" fmla="*/ 440380 h 499280"/>
                  <a:gd name="connsiteX66" fmla="*/ 64895 w 474835"/>
                  <a:gd name="connsiteY66" fmla="*/ 448405 h 499280"/>
                  <a:gd name="connsiteX67" fmla="*/ 76741 w 474835"/>
                  <a:gd name="connsiteY67" fmla="*/ 463946 h 499280"/>
                  <a:gd name="connsiteX68" fmla="*/ 102089 w 474835"/>
                  <a:gd name="connsiteY68" fmla="*/ 480123 h 499280"/>
                  <a:gd name="connsiteX69" fmla="*/ 110624 w 474835"/>
                  <a:gd name="connsiteY69" fmla="*/ 482671 h 499280"/>
                  <a:gd name="connsiteX70" fmla="*/ 118394 w 474835"/>
                  <a:gd name="connsiteY70" fmla="*/ 485091 h 499280"/>
                  <a:gd name="connsiteX71" fmla="*/ 136227 w 474835"/>
                  <a:gd name="connsiteY71" fmla="*/ 493880 h 499280"/>
                  <a:gd name="connsiteX72" fmla="*/ 144762 w 474835"/>
                  <a:gd name="connsiteY72" fmla="*/ 496428 h 499280"/>
                  <a:gd name="connsiteX73" fmla="*/ 164251 w 474835"/>
                  <a:gd name="connsiteY73" fmla="*/ 498338 h 499280"/>
                  <a:gd name="connsiteX74" fmla="*/ 193294 w 474835"/>
                  <a:gd name="connsiteY74" fmla="*/ 490823 h 499280"/>
                  <a:gd name="connsiteX75" fmla="*/ 209471 w 474835"/>
                  <a:gd name="connsiteY75" fmla="*/ 479868 h 499280"/>
                  <a:gd name="connsiteX76" fmla="*/ 215712 w 474835"/>
                  <a:gd name="connsiteY76" fmla="*/ 473499 h 499280"/>
                  <a:gd name="connsiteX77" fmla="*/ 215840 w 474835"/>
                  <a:gd name="connsiteY77" fmla="*/ 473499 h 499280"/>
                  <a:gd name="connsiteX78" fmla="*/ 217878 w 474835"/>
                  <a:gd name="connsiteY78" fmla="*/ 473627 h 499280"/>
                  <a:gd name="connsiteX79" fmla="*/ 226412 w 474835"/>
                  <a:gd name="connsiteY79" fmla="*/ 476174 h 499280"/>
                  <a:gd name="connsiteX80" fmla="*/ 245902 w 474835"/>
                  <a:gd name="connsiteY80" fmla="*/ 478085 h 499280"/>
                  <a:gd name="connsiteX81" fmla="*/ 274944 w 474835"/>
                  <a:gd name="connsiteY81" fmla="*/ 470569 h 499280"/>
                  <a:gd name="connsiteX82" fmla="*/ 291122 w 474835"/>
                  <a:gd name="connsiteY82" fmla="*/ 459615 h 499280"/>
                  <a:gd name="connsiteX83" fmla="*/ 297363 w 474835"/>
                  <a:gd name="connsiteY83" fmla="*/ 453246 h 499280"/>
                  <a:gd name="connsiteX84" fmla="*/ 307936 w 474835"/>
                  <a:gd name="connsiteY84" fmla="*/ 436814 h 499280"/>
                  <a:gd name="connsiteX85" fmla="*/ 313158 w 474835"/>
                  <a:gd name="connsiteY85" fmla="*/ 424203 h 499280"/>
                  <a:gd name="connsiteX86" fmla="*/ 326660 w 474835"/>
                  <a:gd name="connsiteY86" fmla="*/ 418344 h 499280"/>
                  <a:gd name="connsiteX87" fmla="*/ 342838 w 474835"/>
                  <a:gd name="connsiteY87" fmla="*/ 407389 h 499280"/>
                  <a:gd name="connsiteX88" fmla="*/ 349079 w 474835"/>
                  <a:gd name="connsiteY88" fmla="*/ 401020 h 499280"/>
                  <a:gd name="connsiteX89" fmla="*/ 359652 w 474835"/>
                  <a:gd name="connsiteY89" fmla="*/ 384588 h 499280"/>
                  <a:gd name="connsiteX90" fmla="*/ 365639 w 474835"/>
                  <a:gd name="connsiteY90" fmla="*/ 368793 h 499280"/>
                  <a:gd name="connsiteX91" fmla="*/ 389969 w 474835"/>
                  <a:gd name="connsiteY91" fmla="*/ 361023 h 499280"/>
                  <a:gd name="connsiteX92" fmla="*/ 406145 w 474835"/>
                  <a:gd name="connsiteY92" fmla="*/ 350068 h 499280"/>
                  <a:gd name="connsiteX93" fmla="*/ 412387 w 474835"/>
                  <a:gd name="connsiteY93" fmla="*/ 343699 h 499280"/>
                  <a:gd name="connsiteX94" fmla="*/ 422960 w 474835"/>
                  <a:gd name="connsiteY94" fmla="*/ 327267 h 499280"/>
                  <a:gd name="connsiteX95" fmla="*/ 429711 w 474835"/>
                  <a:gd name="connsiteY95" fmla="*/ 297970 h 499280"/>
                  <a:gd name="connsiteX96" fmla="*/ 427419 w 474835"/>
                  <a:gd name="connsiteY96" fmla="*/ 278608 h 499280"/>
                  <a:gd name="connsiteX97" fmla="*/ 424616 w 474835"/>
                  <a:gd name="connsiteY97" fmla="*/ 270073 h 499280"/>
                  <a:gd name="connsiteX98" fmla="*/ 414935 w 474835"/>
                  <a:gd name="connsiteY98" fmla="*/ 253132 h 499280"/>
                  <a:gd name="connsiteX99" fmla="*/ 398758 w 474835"/>
                  <a:gd name="connsiteY99" fmla="*/ 236827 h 499280"/>
                  <a:gd name="connsiteX100" fmla="*/ 405381 w 474835"/>
                  <a:gd name="connsiteY100" fmla="*/ 237719 h 499280"/>
                  <a:gd name="connsiteX101" fmla="*/ 434424 w 474835"/>
                  <a:gd name="connsiteY101" fmla="*/ 230203 h 499280"/>
                  <a:gd name="connsiteX102" fmla="*/ 450601 w 474835"/>
                  <a:gd name="connsiteY102" fmla="*/ 219249 h 499280"/>
                  <a:gd name="connsiteX103" fmla="*/ 456843 w 474835"/>
                  <a:gd name="connsiteY103" fmla="*/ 212880 h 499280"/>
                  <a:gd name="connsiteX104" fmla="*/ 467415 w 474835"/>
                  <a:gd name="connsiteY104" fmla="*/ 196448 h 499280"/>
                  <a:gd name="connsiteX105" fmla="*/ 474167 w 474835"/>
                  <a:gd name="connsiteY105" fmla="*/ 167150 h 499280"/>
                  <a:gd name="connsiteX106" fmla="*/ 471874 w 474835"/>
                  <a:gd name="connsiteY106" fmla="*/ 147789 h 49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74835" h="499280">
                    <a:moveTo>
                      <a:pt x="471619" y="146515"/>
                    </a:moveTo>
                    <a:cubicBezTo>
                      <a:pt x="468944" y="144604"/>
                      <a:pt x="467925" y="141165"/>
                      <a:pt x="468817" y="137980"/>
                    </a:cubicBezTo>
                    <a:cubicBezTo>
                      <a:pt x="471874" y="129064"/>
                      <a:pt x="458626" y="128936"/>
                      <a:pt x="459136" y="121039"/>
                    </a:cubicBezTo>
                    <a:cubicBezTo>
                      <a:pt x="458498" y="116708"/>
                      <a:pt x="440921" y="101167"/>
                      <a:pt x="436207" y="101550"/>
                    </a:cubicBezTo>
                    <a:cubicBezTo>
                      <a:pt x="435061" y="101804"/>
                      <a:pt x="433914" y="101550"/>
                      <a:pt x="432768" y="101295"/>
                    </a:cubicBezTo>
                    <a:cubicBezTo>
                      <a:pt x="436589" y="95181"/>
                      <a:pt x="440411" y="79003"/>
                      <a:pt x="438500" y="73526"/>
                    </a:cubicBezTo>
                    <a:cubicBezTo>
                      <a:pt x="433405" y="67412"/>
                      <a:pt x="443978" y="59387"/>
                      <a:pt x="436207" y="54164"/>
                    </a:cubicBezTo>
                    <a:cubicBezTo>
                      <a:pt x="433532" y="52254"/>
                      <a:pt x="432513" y="48814"/>
                      <a:pt x="433405" y="45630"/>
                    </a:cubicBezTo>
                    <a:cubicBezTo>
                      <a:pt x="436462" y="36713"/>
                      <a:pt x="423215" y="36586"/>
                      <a:pt x="423724" y="28688"/>
                    </a:cubicBezTo>
                    <a:cubicBezTo>
                      <a:pt x="423087" y="24357"/>
                      <a:pt x="405509" y="8817"/>
                      <a:pt x="400796" y="9199"/>
                    </a:cubicBezTo>
                    <a:cubicBezTo>
                      <a:pt x="397611" y="9709"/>
                      <a:pt x="394299" y="8307"/>
                      <a:pt x="392643" y="5505"/>
                    </a:cubicBezTo>
                    <a:cubicBezTo>
                      <a:pt x="388313" y="-2902"/>
                      <a:pt x="379141" y="6779"/>
                      <a:pt x="373664" y="1047"/>
                    </a:cubicBezTo>
                    <a:cubicBezTo>
                      <a:pt x="367931" y="-1374"/>
                      <a:pt x="348824" y="665"/>
                      <a:pt x="343856" y="4486"/>
                    </a:cubicBezTo>
                    <a:cubicBezTo>
                      <a:pt x="342074" y="7288"/>
                      <a:pt x="338762" y="8562"/>
                      <a:pt x="335577" y="7925"/>
                    </a:cubicBezTo>
                    <a:cubicBezTo>
                      <a:pt x="326533" y="5378"/>
                      <a:pt x="327297" y="18625"/>
                      <a:pt x="319272" y="18753"/>
                    </a:cubicBezTo>
                    <a:cubicBezTo>
                      <a:pt x="317616" y="19135"/>
                      <a:pt x="314559" y="21937"/>
                      <a:pt x="311502" y="25631"/>
                    </a:cubicBezTo>
                    <a:cubicBezTo>
                      <a:pt x="311502" y="25631"/>
                      <a:pt x="311375" y="25504"/>
                      <a:pt x="311375" y="25376"/>
                    </a:cubicBezTo>
                    <a:cubicBezTo>
                      <a:pt x="307044" y="16969"/>
                      <a:pt x="297872" y="26650"/>
                      <a:pt x="292395" y="20918"/>
                    </a:cubicBezTo>
                    <a:cubicBezTo>
                      <a:pt x="286663" y="18498"/>
                      <a:pt x="267556" y="20536"/>
                      <a:pt x="262589" y="24357"/>
                    </a:cubicBezTo>
                    <a:cubicBezTo>
                      <a:pt x="260805" y="27160"/>
                      <a:pt x="257493" y="28433"/>
                      <a:pt x="254309" y="27797"/>
                    </a:cubicBezTo>
                    <a:cubicBezTo>
                      <a:pt x="245264" y="25249"/>
                      <a:pt x="246029" y="38496"/>
                      <a:pt x="238004" y="38624"/>
                    </a:cubicBezTo>
                    <a:cubicBezTo>
                      <a:pt x="233673" y="39516"/>
                      <a:pt x="219407" y="58113"/>
                      <a:pt x="220171" y="62826"/>
                    </a:cubicBezTo>
                    <a:cubicBezTo>
                      <a:pt x="220935" y="66011"/>
                      <a:pt x="219661" y="69322"/>
                      <a:pt x="216986" y="71233"/>
                    </a:cubicBezTo>
                    <a:cubicBezTo>
                      <a:pt x="212528" y="73908"/>
                      <a:pt x="213674" y="77730"/>
                      <a:pt x="214694" y="81551"/>
                    </a:cubicBezTo>
                    <a:cubicBezTo>
                      <a:pt x="212528" y="79895"/>
                      <a:pt x="210107" y="78366"/>
                      <a:pt x="210362" y="75437"/>
                    </a:cubicBezTo>
                    <a:cubicBezTo>
                      <a:pt x="209853" y="72125"/>
                      <a:pt x="196351" y="60151"/>
                      <a:pt x="192656" y="60406"/>
                    </a:cubicBezTo>
                    <a:cubicBezTo>
                      <a:pt x="190109" y="60788"/>
                      <a:pt x="187689" y="59642"/>
                      <a:pt x="186415" y="57476"/>
                    </a:cubicBezTo>
                    <a:cubicBezTo>
                      <a:pt x="182976" y="50980"/>
                      <a:pt x="175970" y="58495"/>
                      <a:pt x="171767" y="54037"/>
                    </a:cubicBezTo>
                    <a:cubicBezTo>
                      <a:pt x="167308" y="52254"/>
                      <a:pt x="152660" y="53782"/>
                      <a:pt x="148711" y="56712"/>
                    </a:cubicBezTo>
                    <a:cubicBezTo>
                      <a:pt x="147309" y="58877"/>
                      <a:pt x="144762" y="59896"/>
                      <a:pt x="142342" y="59387"/>
                    </a:cubicBezTo>
                    <a:cubicBezTo>
                      <a:pt x="135335" y="57476"/>
                      <a:pt x="135973" y="67666"/>
                      <a:pt x="129731" y="67794"/>
                    </a:cubicBezTo>
                    <a:cubicBezTo>
                      <a:pt x="126419" y="68558"/>
                      <a:pt x="115464" y="82825"/>
                      <a:pt x="115974" y="86391"/>
                    </a:cubicBezTo>
                    <a:cubicBezTo>
                      <a:pt x="116611" y="88812"/>
                      <a:pt x="115592" y="91359"/>
                      <a:pt x="113554" y="92888"/>
                    </a:cubicBezTo>
                    <a:cubicBezTo>
                      <a:pt x="107312" y="96709"/>
                      <a:pt x="115210" y="103206"/>
                      <a:pt x="111134" y="107791"/>
                    </a:cubicBezTo>
                    <a:cubicBezTo>
                      <a:pt x="109605" y="112377"/>
                      <a:pt x="112153" y="126898"/>
                      <a:pt x="115337" y="130592"/>
                    </a:cubicBezTo>
                    <a:cubicBezTo>
                      <a:pt x="117503" y="131866"/>
                      <a:pt x="118776" y="134286"/>
                      <a:pt x="118394" y="136834"/>
                    </a:cubicBezTo>
                    <a:cubicBezTo>
                      <a:pt x="116993" y="143967"/>
                      <a:pt x="127056" y="142693"/>
                      <a:pt x="127565" y="148808"/>
                    </a:cubicBezTo>
                    <a:cubicBezTo>
                      <a:pt x="128585" y="152119"/>
                      <a:pt x="143488" y="162055"/>
                      <a:pt x="147055" y="161291"/>
                    </a:cubicBezTo>
                    <a:cubicBezTo>
                      <a:pt x="146800" y="161546"/>
                      <a:pt x="146800" y="161800"/>
                      <a:pt x="146545" y="161928"/>
                    </a:cubicBezTo>
                    <a:cubicBezTo>
                      <a:pt x="140303" y="165749"/>
                      <a:pt x="148201" y="172245"/>
                      <a:pt x="144125" y="176831"/>
                    </a:cubicBezTo>
                    <a:cubicBezTo>
                      <a:pt x="142596" y="181417"/>
                      <a:pt x="145144" y="195938"/>
                      <a:pt x="148328" y="199632"/>
                    </a:cubicBezTo>
                    <a:cubicBezTo>
                      <a:pt x="150494" y="200906"/>
                      <a:pt x="151768" y="203326"/>
                      <a:pt x="151385" y="205874"/>
                    </a:cubicBezTo>
                    <a:cubicBezTo>
                      <a:pt x="149984" y="213007"/>
                      <a:pt x="160047" y="211733"/>
                      <a:pt x="160557" y="217848"/>
                    </a:cubicBezTo>
                    <a:cubicBezTo>
                      <a:pt x="160939" y="219249"/>
                      <a:pt x="164251" y="222051"/>
                      <a:pt x="168072" y="224726"/>
                    </a:cubicBezTo>
                    <a:cubicBezTo>
                      <a:pt x="166544" y="225363"/>
                      <a:pt x="164888" y="225618"/>
                      <a:pt x="163232" y="225236"/>
                    </a:cubicBezTo>
                    <a:cubicBezTo>
                      <a:pt x="154188" y="222688"/>
                      <a:pt x="154952" y="235935"/>
                      <a:pt x="146927" y="236063"/>
                    </a:cubicBezTo>
                    <a:cubicBezTo>
                      <a:pt x="142596" y="236955"/>
                      <a:pt x="128330" y="255552"/>
                      <a:pt x="129094" y="260265"/>
                    </a:cubicBezTo>
                    <a:cubicBezTo>
                      <a:pt x="129858" y="263450"/>
                      <a:pt x="128585" y="266761"/>
                      <a:pt x="125909" y="268672"/>
                    </a:cubicBezTo>
                    <a:cubicBezTo>
                      <a:pt x="125018" y="269182"/>
                      <a:pt x="124381" y="269819"/>
                      <a:pt x="123872" y="270455"/>
                    </a:cubicBezTo>
                    <a:cubicBezTo>
                      <a:pt x="118139" y="264596"/>
                      <a:pt x="109350" y="257845"/>
                      <a:pt x="106293" y="258100"/>
                    </a:cubicBezTo>
                    <a:cubicBezTo>
                      <a:pt x="103109" y="258609"/>
                      <a:pt x="99797" y="257208"/>
                      <a:pt x="98141" y="254406"/>
                    </a:cubicBezTo>
                    <a:cubicBezTo>
                      <a:pt x="93810" y="245998"/>
                      <a:pt x="84638" y="255679"/>
                      <a:pt x="79161" y="249947"/>
                    </a:cubicBezTo>
                    <a:cubicBezTo>
                      <a:pt x="73429" y="247527"/>
                      <a:pt x="54322" y="249565"/>
                      <a:pt x="49354" y="253386"/>
                    </a:cubicBezTo>
                    <a:cubicBezTo>
                      <a:pt x="47571" y="256189"/>
                      <a:pt x="44259" y="257463"/>
                      <a:pt x="41075" y="256826"/>
                    </a:cubicBezTo>
                    <a:cubicBezTo>
                      <a:pt x="32030" y="254278"/>
                      <a:pt x="32795" y="267526"/>
                      <a:pt x="24770" y="267653"/>
                    </a:cubicBezTo>
                    <a:cubicBezTo>
                      <a:pt x="20439" y="268545"/>
                      <a:pt x="6173" y="287142"/>
                      <a:pt x="6937" y="291855"/>
                    </a:cubicBezTo>
                    <a:cubicBezTo>
                      <a:pt x="7701" y="295040"/>
                      <a:pt x="6427" y="298352"/>
                      <a:pt x="3752" y="300262"/>
                    </a:cubicBezTo>
                    <a:cubicBezTo>
                      <a:pt x="-4273" y="305230"/>
                      <a:pt x="5918" y="313637"/>
                      <a:pt x="568" y="319497"/>
                    </a:cubicBezTo>
                    <a:cubicBezTo>
                      <a:pt x="-1343" y="325356"/>
                      <a:pt x="1841" y="344336"/>
                      <a:pt x="6045" y="349049"/>
                    </a:cubicBezTo>
                    <a:cubicBezTo>
                      <a:pt x="8847" y="350705"/>
                      <a:pt x="10503" y="353889"/>
                      <a:pt x="9994" y="357074"/>
                    </a:cubicBezTo>
                    <a:cubicBezTo>
                      <a:pt x="8083" y="366373"/>
                      <a:pt x="21203" y="364589"/>
                      <a:pt x="21840" y="372614"/>
                    </a:cubicBezTo>
                    <a:cubicBezTo>
                      <a:pt x="23114" y="376818"/>
                      <a:pt x="42603" y="389810"/>
                      <a:pt x="47189" y="388792"/>
                    </a:cubicBezTo>
                    <a:cubicBezTo>
                      <a:pt x="50246" y="387772"/>
                      <a:pt x="53685" y="388792"/>
                      <a:pt x="55723" y="391339"/>
                    </a:cubicBezTo>
                    <a:cubicBezTo>
                      <a:pt x="56233" y="391976"/>
                      <a:pt x="56742" y="392358"/>
                      <a:pt x="57251" y="392868"/>
                    </a:cubicBezTo>
                    <a:cubicBezTo>
                      <a:pt x="52412" y="397835"/>
                      <a:pt x="60436" y="405478"/>
                      <a:pt x="55469" y="410828"/>
                    </a:cubicBezTo>
                    <a:cubicBezTo>
                      <a:pt x="53558" y="416688"/>
                      <a:pt x="56742" y="435667"/>
                      <a:pt x="60946" y="440380"/>
                    </a:cubicBezTo>
                    <a:cubicBezTo>
                      <a:pt x="63748" y="442036"/>
                      <a:pt x="65404" y="445221"/>
                      <a:pt x="64895" y="448405"/>
                    </a:cubicBezTo>
                    <a:cubicBezTo>
                      <a:pt x="62984" y="457704"/>
                      <a:pt x="76104" y="455921"/>
                      <a:pt x="76741" y="463946"/>
                    </a:cubicBezTo>
                    <a:cubicBezTo>
                      <a:pt x="78014" y="468149"/>
                      <a:pt x="97504" y="481142"/>
                      <a:pt x="102089" y="480123"/>
                    </a:cubicBezTo>
                    <a:cubicBezTo>
                      <a:pt x="105146" y="479104"/>
                      <a:pt x="108586" y="480123"/>
                      <a:pt x="110624" y="482671"/>
                    </a:cubicBezTo>
                    <a:cubicBezTo>
                      <a:pt x="112917" y="485855"/>
                      <a:pt x="115592" y="485855"/>
                      <a:pt x="118394" y="485091"/>
                    </a:cubicBezTo>
                    <a:cubicBezTo>
                      <a:pt x="124763" y="489804"/>
                      <a:pt x="133425" y="494517"/>
                      <a:pt x="136227" y="493880"/>
                    </a:cubicBezTo>
                    <a:cubicBezTo>
                      <a:pt x="139284" y="492861"/>
                      <a:pt x="142724" y="493880"/>
                      <a:pt x="144762" y="496428"/>
                    </a:cubicBezTo>
                    <a:cubicBezTo>
                      <a:pt x="150239" y="504070"/>
                      <a:pt x="158009" y="493370"/>
                      <a:pt x="164251" y="498338"/>
                    </a:cubicBezTo>
                    <a:cubicBezTo>
                      <a:pt x="168836" y="500249"/>
                      <a:pt x="190364" y="495026"/>
                      <a:pt x="193294" y="490823"/>
                    </a:cubicBezTo>
                    <a:cubicBezTo>
                      <a:pt x="196351" y="483435"/>
                      <a:pt x="208325" y="489167"/>
                      <a:pt x="209471" y="479868"/>
                    </a:cubicBezTo>
                    <a:cubicBezTo>
                      <a:pt x="209981" y="476684"/>
                      <a:pt x="212528" y="474136"/>
                      <a:pt x="215712" y="473499"/>
                    </a:cubicBezTo>
                    <a:lnTo>
                      <a:pt x="215840" y="473499"/>
                    </a:lnTo>
                    <a:cubicBezTo>
                      <a:pt x="216604" y="473627"/>
                      <a:pt x="217368" y="473754"/>
                      <a:pt x="217878" y="473627"/>
                    </a:cubicBezTo>
                    <a:cubicBezTo>
                      <a:pt x="220935" y="472607"/>
                      <a:pt x="224375" y="473627"/>
                      <a:pt x="226412" y="476174"/>
                    </a:cubicBezTo>
                    <a:cubicBezTo>
                      <a:pt x="231890" y="483817"/>
                      <a:pt x="239660" y="473117"/>
                      <a:pt x="245902" y="478085"/>
                    </a:cubicBezTo>
                    <a:cubicBezTo>
                      <a:pt x="250487" y="479996"/>
                      <a:pt x="272015" y="474773"/>
                      <a:pt x="274944" y="470569"/>
                    </a:cubicBezTo>
                    <a:cubicBezTo>
                      <a:pt x="278001" y="463181"/>
                      <a:pt x="289975" y="468913"/>
                      <a:pt x="291122" y="459615"/>
                    </a:cubicBezTo>
                    <a:cubicBezTo>
                      <a:pt x="291631" y="456430"/>
                      <a:pt x="294179" y="453883"/>
                      <a:pt x="297363" y="453246"/>
                    </a:cubicBezTo>
                    <a:cubicBezTo>
                      <a:pt x="306662" y="451972"/>
                      <a:pt x="300675" y="440126"/>
                      <a:pt x="307936" y="436814"/>
                    </a:cubicBezTo>
                    <a:cubicBezTo>
                      <a:pt x="309846" y="434648"/>
                      <a:pt x="311757" y="429553"/>
                      <a:pt x="313158" y="424203"/>
                    </a:cubicBezTo>
                    <a:cubicBezTo>
                      <a:pt x="319272" y="422675"/>
                      <a:pt x="325259" y="420382"/>
                      <a:pt x="326660" y="418344"/>
                    </a:cubicBezTo>
                    <a:cubicBezTo>
                      <a:pt x="329717" y="410956"/>
                      <a:pt x="341691" y="416688"/>
                      <a:pt x="342838" y="407389"/>
                    </a:cubicBezTo>
                    <a:cubicBezTo>
                      <a:pt x="343347" y="404204"/>
                      <a:pt x="345895" y="401657"/>
                      <a:pt x="349079" y="401020"/>
                    </a:cubicBezTo>
                    <a:cubicBezTo>
                      <a:pt x="358378" y="399746"/>
                      <a:pt x="352391" y="387900"/>
                      <a:pt x="359652" y="384588"/>
                    </a:cubicBezTo>
                    <a:cubicBezTo>
                      <a:pt x="361945" y="382040"/>
                      <a:pt x="364238" y="375289"/>
                      <a:pt x="365639" y="368793"/>
                    </a:cubicBezTo>
                    <a:cubicBezTo>
                      <a:pt x="373664" y="368283"/>
                      <a:pt x="387548" y="364334"/>
                      <a:pt x="389969" y="361023"/>
                    </a:cubicBezTo>
                    <a:cubicBezTo>
                      <a:pt x="393026" y="353635"/>
                      <a:pt x="404999" y="359367"/>
                      <a:pt x="406145" y="350068"/>
                    </a:cubicBezTo>
                    <a:cubicBezTo>
                      <a:pt x="406655" y="346883"/>
                      <a:pt x="409202" y="344336"/>
                      <a:pt x="412387" y="343699"/>
                    </a:cubicBezTo>
                    <a:cubicBezTo>
                      <a:pt x="421686" y="342425"/>
                      <a:pt x="415699" y="330579"/>
                      <a:pt x="422960" y="327267"/>
                    </a:cubicBezTo>
                    <a:cubicBezTo>
                      <a:pt x="427163" y="322681"/>
                      <a:pt x="431621" y="303956"/>
                      <a:pt x="429711" y="297970"/>
                    </a:cubicBezTo>
                    <a:cubicBezTo>
                      <a:pt x="424616" y="291855"/>
                      <a:pt x="435188" y="283830"/>
                      <a:pt x="427419" y="278608"/>
                    </a:cubicBezTo>
                    <a:cubicBezTo>
                      <a:pt x="424743" y="276697"/>
                      <a:pt x="423724" y="273258"/>
                      <a:pt x="424616" y="270073"/>
                    </a:cubicBezTo>
                    <a:cubicBezTo>
                      <a:pt x="427673" y="261157"/>
                      <a:pt x="414425" y="261029"/>
                      <a:pt x="414935" y="253132"/>
                    </a:cubicBezTo>
                    <a:cubicBezTo>
                      <a:pt x="414425" y="250075"/>
                      <a:pt x="405509" y="241413"/>
                      <a:pt x="398758" y="236827"/>
                    </a:cubicBezTo>
                    <a:cubicBezTo>
                      <a:pt x="401051" y="236190"/>
                      <a:pt x="403343" y="236063"/>
                      <a:pt x="405381" y="237719"/>
                    </a:cubicBezTo>
                    <a:cubicBezTo>
                      <a:pt x="409967" y="239629"/>
                      <a:pt x="431494" y="234407"/>
                      <a:pt x="434424" y="230203"/>
                    </a:cubicBezTo>
                    <a:cubicBezTo>
                      <a:pt x="437481" y="222815"/>
                      <a:pt x="449455" y="228547"/>
                      <a:pt x="450601" y="219249"/>
                    </a:cubicBezTo>
                    <a:cubicBezTo>
                      <a:pt x="451111" y="216064"/>
                      <a:pt x="453659" y="213517"/>
                      <a:pt x="456843" y="212880"/>
                    </a:cubicBezTo>
                    <a:cubicBezTo>
                      <a:pt x="466142" y="211606"/>
                      <a:pt x="460154" y="199760"/>
                      <a:pt x="467415" y="196448"/>
                    </a:cubicBezTo>
                    <a:cubicBezTo>
                      <a:pt x="471619" y="191862"/>
                      <a:pt x="476077" y="173137"/>
                      <a:pt x="474167" y="167150"/>
                    </a:cubicBezTo>
                    <a:cubicBezTo>
                      <a:pt x="469071" y="161036"/>
                      <a:pt x="479644" y="153011"/>
                      <a:pt x="471874" y="1477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>
                  <a:defRPr/>
                </a:pPr>
                <a:endParaRPr lang="en-GB" sz="675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D1E70BB5-E6C4-B7D0-552D-8F7498E25477}"/>
                </a:ext>
              </a:extLst>
            </p:cNvPr>
            <p:cNvGrpSpPr/>
            <p:nvPr/>
          </p:nvGrpSpPr>
          <p:grpSpPr>
            <a:xfrm>
              <a:off x="9341273" y="2272079"/>
              <a:ext cx="262942" cy="126933"/>
              <a:chOff x="9357308" y="2272079"/>
              <a:chExt cx="262942" cy="126933"/>
            </a:xfrm>
          </p:grpSpPr>
          <p:cxnSp>
            <p:nvCxnSpPr>
              <p:cNvPr id="142" name="Straight Arrow Connector 141">
                <a:extLst>
                  <a:ext uri="{FF2B5EF4-FFF2-40B4-BE49-F238E27FC236}">
                    <a16:creationId xmlns:a16="http://schemas.microsoft.com/office/drawing/2014/main" id="{5C86EFEA-CEE7-5CD9-F476-F49B138DD9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57308" y="2272079"/>
                <a:ext cx="234367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Arrow Connector 142">
                <a:extLst>
                  <a:ext uri="{FF2B5EF4-FFF2-40B4-BE49-F238E27FC236}">
                    <a16:creationId xmlns:a16="http://schemas.microsoft.com/office/drawing/2014/main" id="{E5B7B594-2181-1B61-1B4C-EA937CD3D9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57308" y="2399012"/>
                <a:ext cx="262942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337CD558-6FA5-FB62-7D65-289914C47C11}"/>
                </a:ext>
              </a:extLst>
            </p:cNvPr>
            <p:cNvGrpSpPr/>
            <p:nvPr/>
          </p:nvGrpSpPr>
          <p:grpSpPr>
            <a:xfrm>
              <a:off x="10544862" y="2262805"/>
              <a:ext cx="262942" cy="126933"/>
              <a:chOff x="10547381" y="2262805"/>
              <a:chExt cx="262942" cy="126933"/>
            </a:xfrm>
          </p:grpSpPr>
          <p:cxnSp>
            <p:nvCxnSpPr>
              <p:cNvPr id="140" name="Straight Arrow Connector 139">
                <a:extLst>
                  <a:ext uri="{FF2B5EF4-FFF2-40B4-BE49-F238E27FC236}">
                    <a16:creationId xmlns:a16="http://schemas.microsoft.com/office/drawing/2014/main" id="{AAD7EA50-85A4-8449-2A4B-18585A8261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547381" y="2262805"/>
                <a:ext cx="234367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>
                <a:extLst>
                  <a:ext uri="{FF2B5EF4-FFF2-40B4-BE49-F238E27FC236}">
                    <a16:creationId xmlns:a16="http://schemas.microsoft.com/office/drawing/2014/main" id="{6C82619E-C41A-972C-551C-6DE818FB5C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547381" y="2389738"/>
                <a:ext cx="262942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078FC45D-3623-F4C9-2B37-F4953B76C80C}"/>
                </a:ext>
              </a:extLst>
            </p:cNvPr>
            <p:cNvGrpSpPr/>
            <p:nvPr/>
          </p:nvGrpSpPr>
          <p:grpSpPr>
            <a:xfrm>
              <a:off x="11807582" y="2284861"/>
              <a:ext cx="262942" cy="126933"/>
              <a:chOff x="11957633" y="2284861"/>
              <a:chExt cx="262942" cy="126933"/>
            </a:xfrm>
          </p:grpSpPr>
          <p:cxnSp>
            <p:nvCxnSpPr>
              <p:cNvPr id="138" name="Straight Arrow Connector 137">
                <a:extLst>
                  <a:ext uri="{FF2B5EF4-FFF2-40B4-BE49-F238E27FC236}">
                    <a16:creationId xmlns:a16="http://schemas.microsoft.com/office/drawing/2014/main" id="{FAF3864A-88BA-5475-6A24-90DF3611B0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957633" y="2284861"/>
                <a:ext cx="234367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>
                <a:extLst>
                  <a:ext uri="{FF2B5EF4-FFF2-40B4-BE49-F238E27FC236}">
                    <a16:creationId xmlns:a16="http://schemas.microsoft.com/office/drawing/2014/main" id="{F55A0D99-285F-4A06-8F8F-83C355BEC1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957633" y="2411794"/>
                <a:ext cx="262942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D2AC48E-ACCE-752F-2081-52037FAC35B6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CVD, cardiovascular disease;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Lazarus JV, et al. Nat Rev Gastroenterol Hepatol 2022;19:60–78; 2.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Pipitone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RM, et al.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Ther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Adv Endocrinol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Metab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2023;14:20420188221145549; 3. Estes C, et al. J Hepatol 2018;69:896–904; 4.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Golabi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P, et al. Health Qual Life Outcomes 2016;14:18.</a:t>
            </a:r>
          </a:p>
        </p:txBody>
      </p:sp>
    </p:spTree>
    <p:extLst>
      <p:ext uri="{BB962C8B-B14F-4D97-AF65-F5344CB8AC3E}">
        <p14:creationId xmlns:p14="http://schemas.microsoft.com/office/powerpoint/2010/main" val="156113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23DAA-2663-7428-CC9B-CD095A9F5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Identification and quantification of steatosis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DCEE03-F841-C243-2BDA-525AF0A5358C}"/>
              </a:ext>
            </a:extLst>
          </p:cNvPr>
          <p:cNvSpPr txBox="1"/>
          <p:nvPr/>
        </p:nvSpPr>
        <p:spPr>
          <a:xfrm>
            <a:off x="1313152" y="4623537"/>
            <a:ext cx="733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Saadeh S, et al. Gastroenterol 2002;123:745-50. 2. Park CC, et al. Gastroenterol 2017;152:598–607.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For clinical guidance on non-invasive tests for liver disease, please see: EASL, J Hepatol. 2021;75:659–689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6BF12DB-5073-A9A3-EAEF-4D453BFCDA0D}"/>
              </a:ext>
            </a:extLst>
          </p:cNvPr>
          <p:cNvSpPr/>
          <p:nvPr/>
        </p:nvSpPr>
        <p:spPr>
          <a:xfrm>
            <a:off x="0" y="978695"/>
            <a:ext cx="9144000" cy="3429000"/>
          </a:xfrm>
          <a:prstGeom prst="rect">
            <a:avLst/>
          </a:prstGeom>
          <a:solidFill>
            <a:srgbClr val="E5C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DAD77-FBEA-EBB9-5BC9-C36C752C05B5}"/>
              </a:ext>
            </a:extLst>
          </p:cNvPr>
          <p:cNvSpPr txBox="1"/>
          <p:nvPr/>
        </p:nvSpPr>
        <p:spPr>
          <a:xfrm>
            <a:off x="489018" y="1125794"/>
            <a:ext cx="8254431" cy="315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70"/>
              </a:lnSpc>
            </a:pPr>
            <a:r>
              <a:rPr lang="ro-RO" sz="120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ro-RO" sz="120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o-RO" sz="1200" b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Conventional B-mode ultrasound (first line tool)</a:t>
            </a:r>
            <a:r>
              <a:rPr lang="en-US" altLang="en-US" sz="1200" b="1" baseline="300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</a:t>
            </a:r>
            <a:endParaRPr lang="ro-RO" sz="1200" b="1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670"/>
              </a:lnSpc>
            </a:pPr>
            <a:r>
              <a:rPr lang="ro-RO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ro-RO" sz="120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ro-RO" sz="120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GB" sz="12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Lacks sensitivity for lesser degrees of steatosis</a:t>
            </a:r>
          </a:p>
          <a:p>
            <a:pPr>
              <a:lnSpc>
                <a:spcPts val="2670"/>
              </a:lnSpc>
            </a:pPr>
            <a:r>
              <a:rPr lang="ro-RO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ro-RO" sz="120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ro-RO" sz="120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o-RO" sz="12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Provides a subjective semi</a:t>
            </a:r>
            <a:r>
              <a:rPr lang="en-ZA" sz="12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ro-RO" sz="12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quantitative assessment of steatosis severity</a:t>
            </a:r>
          </a:p>
          <a:p>
            <a:pPr>
              <a:lnSpc>
                <a:spcPts val="2670"/>
              </a:lnSpc>
            </a:pPr>
            <a:r>
              <a:rPr lang="ro-RO" sz="120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ro-RO" sz="120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o-RO" sz="1200" b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Controlled Attenuation Parameter (CAP)</a:t>
            </a:r>
            <a:r>
              <a:rPr lang="en-US" altLang="en-US" sz="1200" b="1" baseline="300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</a:t>
            </a:r>
            <a:endParaRPr lang="ro-RO" sz="1200" b="1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670"/>
              </a:lnSpc>
            </a:pPr>
            <a:r>
              <a:rPr lang="en-GB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GB" sz="120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en-GB" sz="120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GB" sz="12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Promising point-of care technique for the assessment of steatosis: &gt;275dB/m; Se 90% </a:t>
            </a:r>
          </a:p>
          <a:p>
            <a:pPr>
              <a:lnSpc>
                <a:spcPts val="2670"/>
              </a:lnSpc>
            </a:pPr>
            <a:r>
              <a:rPr lang="en-GB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GB" sz="120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en-GB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GB" sz="12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Not suitable for accurate quantification or monitoring of changes in liver fat</a:t>
            </a:r>
          </a:p>
          <a:p>
            <a:pPr>
              <a:lnSpc>
                <a:spcPts val="2670"/>
              </a:lnSpc>
            </a:pPr>
            <a:r>
              <a:rPr lang="ro-RO" sz="120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ro-RO" sz="120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o-RO" sz="1200" b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MRI-Proton Density Fat Fraction (PDFF)</a:t>
            </a:r>
            <a:r>
              <a:rPr lang="en-US" altLang="en-US" sz="1200" b="1" baseline="300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</a:t>
            </a:r>
            <a:endParaRPr lang="ro-RO" sz="1200" b="1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670"/>
              </a:lnSpc>
            </a:pPr>
            <a:r>
              <a:rPr lang="ro-RO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ro-RO" sz="120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ro-RO" sz="120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2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Accurate, reproductible and precise MRI-based biomarker for fat quantification</a:t>
            </a:r>
          </a:p>
          <a:p>
            <a:pPr>
              <a:lnSpc>
                <a:spcPts val="2670"/>
              </a:lnSpc>
            </a:pPr>
            <a:r>
              <a:rPr lang="en-US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sz="120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2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Limitations: cost, patient acceptance, not a point-of care technique</a:t>
            </a:r>
          </a:p>
        </p:txBody>
      </p:sp>
    </p:spTree>
    <p:extLst>
      <p:ext uri="{BB962C8B-B14F-4D97-AF65-F5344CB8AC3E}">
        <p14:creationId xmlns:p14="http://schemas.microsoft.com/office/powerpoint/2010/main" val="1113853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23DAA-2663-7428-CC9B-CD095A9F5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/>
              <a:t>Liver Biopsy: the imperfect gold standard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DCEE03-F841-C243-2BDA-525AF0A5358C}"/>
              </a:ext>
            </a:extLst>
          </p:cNvPr>
          <p:cNvSpPr txBox="1"/>
          <p:nvPr/>
        </p:nvSpPr>
        <p:spPr>
          <a:xfrm>
            <a:off x="1313152" y="4623537"/>
            <a:ext cx="733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World Gastroenterology Organisation 2012. WGO Global Guidelines NAFLD/NASH (long version); Available at: http://www.worldgastroenterology.org/guidelines/global-guidelines/nafld-nash [last accessed June 2023]</a:t>
            </a:r>
          </a:p>
        </p:txBody>
      </p:sp>
      <p:sp>
        <p:nvSpPr>
          <p:cNvPr id="3" name="Rounded Rectangle 9">
            <a:extLst>
              <a:ext uri="{FF2B5EF4-FFF2-40B4-BE49-F238E27FC236}">
                <a16:creationId xmlns:a16="http://schemas.microsoft.com/office/drawing/2014/main" id="{A01F6055-C621-AB96-5B37-F3D4EDACA816}"/>
              </a:ext>
            </a:extLst>
          </p:cNvPr>
          <p:cNvSpPr/>
          <p:nvPr/>
        </p:nvSpPr>
        <p:spPr>
          <a:xfrm>
            <a:off x="472410" y="1268900"/>
            <a:ext cx="3253535" cy="8370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3202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50"/>
              </a:spcBef>
            </a:pPr>
            <a:r>
              <a:rPr lang="en-GB" sz="135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Not always required,</a:t>
            </a:r>
            <a:br>
              <a:rPr lang="en-GB" sz="135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GB" sz="135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and should be tailored</a:t>
            </a:r>
            <a:br>
              <a:rPr lang="en-GB" sz="135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GB" sz="135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to the patient</a:t>
            </a:r>
            <a:endParaRPr lang="ro-RO" sz="135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2D23A4CE-127F-E113-5F6D-DBFC09BD3F8F}"/>
              </a:ext>
            </a:extLst>
          </p:cNvPr>
          <p:cNvSpPr/>
          <p:nvPr/>
        </p:nvSpPr>
        <p:spPr>
          <a:xfrm>
            <a:off x="472410" y="3016721"/>
            <a:ext cx="3253535" cy="8370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3202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50"/>
              </a:spcBef>
            </a:pPr>
            <a:r>
              <a:rPr lang="en-GB" sz="135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Liver biopsy to classify such a large population is:</a:t>
            </a:r>
            <a:endParaRPr lang="ro-RO" sz="135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6D465D-2F06-2A60-12EF-C90AC6516E3A}"/>
              </a:ext>
            </a:extLst>
          </p:cNvPr>
          <p:cNvSpPr txBox="1"/>
          <p:nvPr/>
        </p:nvSpPr>
        <p:spPr>
          <a:xfrm>
            <a:off x="3876980" y="1283443"/>
            <a:ext cx="4998353" cy="84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0272" lvl="1" indent="-201216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35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Confirm diagnosis/exclude alternative pathology</a:t>
            </a:r>
          </a:p>
          <a:p>
            <a:pPr marL="270272" lvl="1" indent="-201216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35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Stage disease</a:t>
            </a:r>
          </a:p>
          <a:p>
            <a:pPr marL="270272" lvl="1" indent="-201216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35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Stratify progression risk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E3B290-4F3E-5AF7-AC30-4B30F74D2F8C}"/>
              </a:ext>
            </a:extLst>
          </p:cNvPr>
          <p:cNvSpPr txBox="1"/>
          <p:nvPr/>
        </p:nvSpPr>
        <p:spPr>
          <a:xfrm>
            <a:off x="3876980" y="2898535"/>
            <a:ext cx="4523509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0272" lvl="1" indent="-201216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35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Impractical</a:t>
            </a:r>
          </a:p>
          <a:p>
            <a:pPr marL="270272" lvl="1" indent="-201216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35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Expensive</a:t>
            </a:r>
          </a:p>
          <a:p>
            <a:pPr marL="270272" lvl="1" indent="-201216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35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Invasive</a:t>
            </a:r>
          </a:p>
          <a:p>
            <a:pPr marL="270272" lvl="1" indent="-201216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35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Prone to sampling and reading variability</a:t>
            </a:r>
          </a:p>
        </p:txBody>
      </p:sp>
    </p:spTree>
    <p:extLst>
      <p:ext uri="{BB962C8B-B14F-4D97-AF65-F5344CB8AC3E}">
        <p14:creationId xmlns:p14="http://schemas.microsoft.com/office/powerpoint/2010/main" val="2522194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B2E16-FEF0-F351-E6DA-FD079E5DD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A key component to improving the diagnosis and treatment of metabolic liver disease is understanding the symptoms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A01409-DA79-729B-C99E-73625F7D7595}"/>
              </a:ext>
            </a:extLst>
          </p:cNvPr>
          <p:cNvSpPr txBox="1"/>
          <p:nvPr/>
        </p:nvSpPr>
        <p:spPr>
          <a:xfrm>
            <a:off x="1313152" y="4623537"/>
            <a:ext cx="733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Gao E, et al.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Transl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Gastroenterol Hepatol 2021;6:28; 2. Yamamura S, et al. J Gastroenterol Hepatol 2021;36:629–36; 3.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Muhummad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Integr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Med (Encinitas) 2019:18;42–9; 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4. Sangro P, et al. J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Physiol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Biochem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2023 [online ahead of print].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A94BAD-FD86-A6C3-73DD-08FEAFC531DA}"/>
              </a:ext>
            </a:extLst>
          </p:cNvPr>
          <p:cNvSpPr/>
          <p:nvPr/>
        </p:nvSpPr>
        <p:spPr>
          <a:xfrm>
            <a:off x="-1" y="3950613"/>
            <a:ext cx="9144001" cy="531404"/>
          </a:xfrm>
          <a:prstGeom prst="rect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Patient-reported outcomes may provide direct insights into health outcomes of metabolic liver disease, </a:t>
            </a:r>
            <a:br>
              <a:rPr lang="en-GB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including common symptoms, from the people who experience them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D15422-33BA-0501-9A98-220E39D11553}"/>
              </a:ext>
            </a:extLst>
          </p:cNvPr>
          <p:cNvSpPr/>
          <p:nvPr/>
        </p:nvSpPr>
        <p:spPr>
          <a:xfrm>
            <a:off x="0" y="1548041"/>
            <a:ext cx="9143999" cy="2299346"/>
          </a:xfrm>
          <a:prstGeom prst="rect">
            <a:avLst/>
          </a:prstGeom>
          <a:solidFill>
            <a:srgbClr val="E5C7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A81DA5-C7EA-12D8-C178-96329AC95F76}"/>
              </a:ext>
            </a:extLst>
          </p:cNvPr>
          <p:cNvSpPr/>
          <p:nvPr/>
        </p:nvSpPr>
        <p:spPr>
          <a:xfrm>
            <a:off x="0" y="1160292"/>
            <a:ext cx="9144000" cy="4847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Many patients with abnormal liver function tests, indicating potential metabolic liver disease diagnosis, are categorized as </a:t>
            </a:r>
            <a:r>
              <a:rPr lang="en-GB" sz="9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asymptomatic</a:t>
            </a:r>
            <a:r>
              <a:rPr lang="en-GB" sz="900" baseline="30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16FC6E-EE8D-8B1E-7FFC-013FAA252EC0}"/>
              </a:ext>
            </a:extLst>
          </p:cNvPr>
          <p:cNvSpPr txBox="1"/>
          <p:nvPr/>
        </p:nvSpPr>
        <p:spPr>
          <a:xfrm>
            <a:off x="208898" y="1713170"/>
            <a:ext cx="87062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Although NAFLD and MALFD are often described as asymptomatic, patients frequently report experiencing </a:t>
            </a:r>
            <a:r>
              <a:rPr lang="en-GB" sz="900" b="1">
                <a:latin typeface="Verdana" panose="020B0604030504040204" pitchFamily="34" charset="0"/>
                <a:ea typeface="Verdana" panose="020B0604030504040204" pitchFamily="34" charset="0"/>
              </a:rPr>
              <a:t>non-specific symptoms</a:t>
            </a:r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, such as:</a:t>
            </a:r>
            <a:r>
              <a:rPr lang="en-GB" sz="900" baseline="30000">
                <a:latin typeface="Verdana" panose="020B0604030504040204" pitchFamily="34" charset="0"/>
                <a:ea typeface="Verdana" panose="020B0604030504040204" pitchFamily="34" charset="0"/>
              </a:rPr>
              <a:t>2–4</a:t>
            </a:r>
            <a:r>
              <a:rPr lang="en-GB" sz="900" b="1"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919072F-2F9B-596D-571B-919EC60DF6DA}"/>
              </a:ext>
            </a:extLst>
          </p:cNvPr>
          <p:cNvGrpSpPr/>
          <p:nvPr/>
        </p:nvGrpSpPr>
        <p:grpSpPr>
          <a:xfrm>
            <a:off x="1373268" y="2158622"/>
            <a:ext cx="685800" cy="685800"/>
            <a:chOff x="1337911" y="3033954"/>
            <a:chExt cx="914400" cy="9144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E228CC2-67AF-E1B4-528C-602025035B1F}"/>
                </a:ext>
              </a:extLst>
            </p:cNvPr>
            <p:cNvSpPr/>
            <p:nvPr/>
          </p:nvSpPr>
          <p:spPr>
            <a:xfrm>
              <a:off x="1337911" y="3033954"/>
              <a:ext cx="914400" cy="914400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92876BB-0871-52D7-F3E1-43B7812650CD}"/>
                </a:ext>
              </a:extLst>
            </p:cNvPr>
            <p:cNvGrpSpPr/>
            <p:nvPr/>
          </p:nvGrpSpPr>
          <p:grpSpPr>
            <a:xfrm>
              <a:off x="1486271" y="3335485"/>
              <a:ext cx="617680" cy="363142"/>
              <a:chOff x="4138613" y="2314576"/>
              <a:chExt cx="866775" cy="509588"/>
            </a:xfrm>
          </p:grpSpPr>
          <p:sp>
            <p:nvSpPr>
              <p:cNvPr id="12" name="AutoShape 74">
                <a:extLst>
                  <a:ext uri="{FF2B5EF4-FFF2-40B4-BE49-F238E27FC236}">
                    <a16:creationId xmlns:a16="http://schemas.microsoft.com/office/drawing/2014/main" id="{131CC171-943E-4D5D-362F-338F11D03EB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4138613" y="2319338"/>
                <a:ext cx="866775" cy="50482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" name="Freeform 76">
                <a:extLst>
                  <a:ext uri="{FF2B5EF4-FFF2-40B4-BE49-F238E27FC236}">
                    <a16:creationId xmlns:a16="http://schemas.microsoft.com/office/drawing/2014/main" id="{DB22AE24-D4E8-28E6-2DCC-A7F5AAA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1788" y="2314576"/>
                <a:ext cx="863600" cy="509588"/>
              </a:xfrm>
              <a:custGeom>
                <a:avLst/>
                <a:gdLst>
                  <a:gd name="T0" fmla="*/ 219 w 227"/>
                  <a:gd name="T1" fmla="*/ 0 h 133"/>
                  <a:gd name="T2" fmla="*/ 210 w 227"/>
                  <a:gd name="T3" fmla="*/ 8 h 133"/>
                  <a:gd name="T4" fmla="*/ 210 w 227"/>
                  <a:gd name="T5" fmla="*/ 67 h 133"/>
                  <a:gd name="T6" fmla="*/ 17 w 227"/>
                  <a:gd name="T7" fmla="*/ 67 h 133"/>
                  <a:gd name="T8" fmla="*/ 16 w 227"/>
                  <a:gd name="T9" fmla="*/ 67 h 133"/>
                  <a:gd name="T10" fmla="*/ 16 w 227"/>
                  <a:gd name="T11" fmla="*/ 8 h 133"/>
                  <a:gd name="T12" fmla="*/ 8 w 227"/>
                  <a:gd name="T13" fmla="*/ 0 h 133"/>
                  <a:gd name="T14" fmla="*/ 0 w 227"/>
                  <a:gd name="T15" fmla="*/ 8 h 133"/>
                  <a:gd name="T16" fmla="*/ 0 w 227"/>
                  <a:gd name="T17" fmla="*/ 125 h 133"/>
                  <a:gd name="T18" fmla="*/ 8 w 227"/>
                  <a:gd name="T19" fmla="*/ 133 h 133"/>
                  <a:gd name="T20" fmla="*/ 16 w 227"/>
                  <a:gd name="T21" fmla="*/ 125 h 133"/>
                  <a:gd name="T22" fmla="*/ 16 w 227"/>
                  <a:gd name="T23" fmla="*/ 83 h 133"/>
                  <a:gd name="T24" fmla="*/ 17 w 227"/>
                  <a:gd name="T25" fmla="*/ 83 h 133"/>
                  <a:gd name="T26" fmla="*/ 210 w 227"/>
                  <a:gd name="T27" fmla="*/ 83 h 133"/>
                  <a:gd name="T28" fmla="*/ 210 w 227"/>
                  <a:gd name="T29" fmla="*/ 125 h 133"/>
                  <a:gd name="T30" fmla="*/ 219 w 227"/>
                  <a:gd name="T31" fmla="*/ 133 h 133"/>
                  <a:gd name="T32" fmla="*/ 227 w 227"/>
                  <a:gd name="T33" fmla="*/ 125 h 133"/>
                  <a:gd name="T34" fmla="*/ 227 w 227"/>
                  <a:gd name="T35" fmla="*/ 8 h 133"/>
                  <a:gd name="T36" fmla="*/ 219 w 227"/>
                  <a:gd name="T3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133">
                    <a:moveTo>
                      <a:pt x="219" y="0"/>
                    </a:moveTo>
                    <a:cubicBezTo>
                      <a:pt x="214" y="0"/>
                      <a:pt x="210" y="4"/>
                      <a:pt x="210" y="8"/>
                    </a:cubicBezTo>
                    <a:cubicBezTo>
                      <a:pt x="210" y="67"/>
                      <a:pt x="210" y="67"/>
                      <a:pt x="210" y="6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7" y="67"/>
                      <a:pt x="17" y="67"/>
                      <a:pt x="16" y="67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4"/>
                      <a:pt x="13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30"/>
                      <a:pt x="4" y="133"/>
                      <a:pt x="8" y="133"/>
                    </a:cubicBezTo>
                    <a:cubicBezTo>
                      <a:pt x="13" y="133"/>
                      <a:pt x="16" y="130"/>
                      <a:pt x="16" y="125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210" y="83"/>
                      <a:pt x="210" y="83"/>
                      <a:pt x="210" y="83"/>
                    </a:cubicBezTo>
                    <a:cubicBezTo>
                      <a:pt x="210" y="125"/>
                      <a:pt x="210" y="125"/>
                      <a:pt x="210" y="125"/>
                    </a:cubicBezTo>
                    <a:cubicBezTo>
                      <a:pt x="210" y="130"/>
                      <a:pt x="214" y="133"/>
                      <a:pt x="219" y="133"/>
                    </a:cubicBezTo>
                    <a:cubicBezTo>
                      <a:pt x="223" y="133"/>
                      <a:pt x="227" y="130"/>
                      <a:pt x="227" y="125"/>
                    </a:cubicBezTo>
                    <a:cubicBezTo>
                      <a:pt x="227" y="8"/>
                      <a:pt x="227" y="8"/>
                      <a:pt x="227" y="8"/>
                    </a:cubicBezTo>
                    <a:cubicBezTo>
                      <a:pt x="227" y="4"/>
                      <a:pt x="223" y="0"/>
                      <a:pt x="21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" name="Freeform 77">
                <a:extLst>
                  <a:ext uri="{FF2B5EF4-FFF2-40B4-BE49-F238E27FC236}">
                    <a16:creationId xmlns:a16="http://schemas.microsoft.com/office/drawing/2014/main" id="{49D5C41E-A577-CED1-C7FB-B6CFDD095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863" y="2322513"/>
                <a:ext cx="212725" cy="160338"/>
              </a:xfrm>
              <a:custGeom>
                <a:avLst/>
                <a:gdLst>
                  <a:gd name="T0" fmla="*/ 56 w 56"/>
                  <a:gd name="T1" fmla="*/ 27 h 42"/>
                  <a:gd name="T2" fmla="*/ 28 w 56"/>
                  <a:gd name="T3" fmla="*/ 0 h 42"/>
                  <a:gd name="T4" fmla="*/ 0 w 56"/>
                  <a:gd name="T5" fmla="*/ 27 h 42"/>
                  <a:gd name="T6" fmla="*/ 5 w 56"/>
                  <a:gd name="T7" fmla="*/ 42 h 42"/>
                  <a:gd name="T8" fmla="*/ 51 w 56"/>
                  <a:gd name="T9" fmla="*/ 42 h 42"/>
                  <a:gd name="T10" fmla="*/ 56 w 56"/>
                  <a:gd name="T11" fmla="*/ 2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42">
                    <a:moveTo>
                      <a:pt x="56" y="27"/>
                    </a:moveTo>
                    <a:cubicBezTo>
                      <a:pt x="56" y="12"/>
                      <a:pt x="43" y="0"/>
                      <a:pt x="28" y="0"/>
                    </a:cubicBezTo>
                    <a:cubicBezTo>
                      <a:pt x="13" y="0"/>
                      <a:pt x="0" y="12"/>
                      <a:pt x="0" y="27"/>
                    </a:cubicBezTo>
                    <a:cubicBezTo>
                      <a:pt x="0" y="33"/>
                      <a:pt x="2" y="38"/>
                      <a:pt x="5" y="4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4" y="38"/>
                      <a:pt x="56" y="33"/>
                      <a:pt x="56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" name="Freeform 78">
                <a:extLst>
                  <a:ext uri="{FF2B5EF4-FFF2-40B4-BE49-F238E27FC236}">
                    <a16:creationId xmlns:a16="http://schemas.microsoft.com/office/drawing/2014/main" id="{C2F669FD-4B75-1E1D-1A97-D51FB7F95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0688" y="2327276"/>
                <a:ext cx="671513" cy="220663"/>
              </a:xfrm>
              <a:custGeom>
                <a:avLst/>
                <a:gdLst>
                  <a:gd name="T0" fmla="*/ 167 w 177"/>
                  <a:gd name="T1" fmla="*/ 0 h 58"/>
                  <a:gd name="T2" fmla="*/ 69 w 177"/>
                  <a:gd name="T3" fmla="*/ 0 h 58"/>
                  <a:gd name="T4" fmla="*/ 58 w 177"/>
                  <a:gd name="T5" fmla="*/ 9 h 58"/>
                  <a:gd name="T6" fmla="*/ 58 w 177"/>
                  <a:gd name="T7" fmla="*/ 47 h 58"/>
                  <a:gd name="T8" fmla="*/ 5 w 177"/>
                  <a:gd name="T9" fmla="*/ 47 h 58"/>
                  <a:gd name="T10" fmla="*/ 0 w 177"/>
                  <a:gd name="T11" fmla="*/ 52 h 58"/>
                  <a:gd name="T12" fmla="*/ 5 w 177"/>
                  <a:gd name="T13" fmla="*/ 58 h 58"/>
                  <a:gd name="T14" fmla="*/ 69 w 177"/>
                  <a:gd name="T15" fmla="*/ 58 h 58"/>
                  <a:gd name="T16" fmla="*/ 104 w 177"/>
                  <a:gd name="T17" fmla="*/ 58 h 58"/>
                  <a:gd name="T18" fmla="*/ 167 w 177"/>
                  <a:gd name="T19" fmla="*/ 58 h 58"/>
                  <a:gd name="T20" fmla="*/ 177 w 177"/>
                  <a:gd name="T21" fmla="*/ 48 h 58"/>
                  <a:gd name="T22" fmla="*/ 177 w 177"/>
                  <a:gd name="T23" fmla="*/ 9 h 58"/>
                  <a:gd name="T24" fmla="*/ 167 w 177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7" h="58">
                    <a:moveTo>
                      <a:pt x="167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3" y="0"/>
                      <a:pt x="58" y="4"/>
                      <a:pt x="58" y="9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2" y="47"/>
                      <a:pt x="0" y="50"/>
                      <a:pt x="0" y="52"/>
                    </a:cubicBezTo>
                    <a:cubicBezTo>
                      <a:pt x="0" y="55"/>
                      <a:pt x="2" y="58"/>
                      <a:pt x="5" y="58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67" y="58"/>
                      <a:pt x="167" y="58"/>
                      <a:pt x="167" y="58"/>
                    </a:cubicBezTo>
                    <a:cubicBezTo>
                      <a:pt x="173" y="58"/>
                      <a:pt x="177" y="53"/>
                      <a:pt x="177" y="48"/>
                    </a:cubicBezTo>
                    <a:cubicBezTo>
                      <a:pt x="177" y="9"/>
                      <a:pt x="177" y="9"/>
                      <a:pt x="177" y="9"/>
                    </a:cubicBezTo>
                    <a:cubicBezTo>
                      <a:pt x="177" y="4"/>
                      <a:pt x="173" y="0"/>
                      <a:pt x="16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4E20DC0-66E3-07E4-699D-A17A9CC34171}"/>
              </a:ext>
            </a:extLst>
          </p:cNvPr>
          <p:cNvGrpSpPr/>
          <p:nvPr/>
        </p:nvGrpSpPr>
        <p:grpSpPr>
          <a:xfrm>
            <a:off x="2796378" y="2158622"/>
            <a:ext cx="685800" cy="685800"/>
            <a:chOff x="2905225" y="3029490"/>
            <a:chExt cx="914400" cy="9144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570A47B-8F88-0D63-BDAA-7A8A67F57AD7}"/>
                </a:ext>
              </a:extLst>
            </p:cNvPr>
            <p:cNvSpPr/>
            <p:nvPr/>
          </p:nvSpPr>
          <p:spPr>
            <a:xfrm>
              <a:off x="2905225" y="3029490"/>
              <a:ext cx="914400" cy="914400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988F7D4-D31F-1434-3F28-B24642DEC553}"/>
                </a:ext>
              </a:extLst>
            </p:cNvPr>
            <p:cNvGrpSpPr/>
            <p:nvPr/>
          </p:nvGrpSpPr>
          <p:grpSpPr>
            <a:xfrm>
              <a:off x="3138810" y="3184934"/>
              <a:ext cx="466773" cy="540933"/>
              <a:chOff x="4060825" y="1978025"/>
              <a:chExt cx="1019175" cy="1181100"/>
            </a:xfrm>
          </p:grpSpPr>
          <p:sp>
            <p:nvSpPr>
              <p:cNvPr id="19" name="Freeform 38">
                <a:extLst>
                  <a:ext uri="{FF2B5EF4-FFF2-40B4-BE49-F238E27FC236}">
                    <a16:creationId xmlns:a16="http://schemas.microsoft.com/office/drawing/2014/main" id="{80C6D919-58E0-008C-AEFE-CC2C52C8FA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60825" y="2136775"/>
                <a:ext cx="874713" cy="1022350"/>
              </a:xfrm>
              <a:custGeom>
                <a:avLst/>
                <a:gdLst>
                  <a:gd name="T0" fmla="*/ 81 w 231"/>
                  <a:gd name="T1" fmla="*/ 243 h 270"/>
                  <a:gd name="T2" fmla="*/ 46 w 231"/>
                  <a:gd name="T3" fmla="*/ 238 h 270"/>
                  <a:gd name="T4" fmla="*/ 24 w 231"/>
                  <a:gd name="T5" fmla="*/ 177 h 270"/>
                  <a:gd name="T6" fmla="*/ 11 w 231"/>
                  <a:gd name="T7" fmla="*/ 173 h 270"/>
                  <a:gd name="T8" fmla="*/ 22 w 231"/>
                  <a:gd name="T9" fmla="*/ 111 h 270"/>
                  <a:gd name="T10" fmla="*/ 35 w 231"/>
                  <a:gd name="T11" fmla="*/ 57 h 270"/>
                  <a:gd name="T12" fmla="*/ 134 w 231"/>
                  <a:gd name="T13" fmla="*/ 1 h 270"/>
                  <a:gd name="T14" fmla="*/ 167 w 231"/>
                  <a:gd name="T15" fmla="*/ 11 h 270"/>
                  <a:gd name="T16" fmla="*/ 185 w 231"/>
                  <a:gd name="T17" fmla="*/ 26 h 270"/>
                  <a:gd name="T18" fmla="*/ 212 w 231"/>
                  <a:gd name="T19" fmla="*/ 45 h 270"/>
                  <a:gd name="T20" fmla="*/ 208 w 231"/>
                  <a:gd name="T21" fmla="*/ 62 h 270"/>
                  <a:gd name="T22" fmla="*/ 189 w 231"/>
                  <a:gd name="T23" fmla="*/ 81 h 270"/>
                  <a:gd name="T24" fmla="*/ 208 w 231"/>
                  <a:gd name="T25" fmla="*/ 64 h 270"/>
                  <a:gd name="T26" fmla="*/ 223 w 231"/>
                  <a:gd name="T27" fmla="*/ 65 h 270"/>
                  <a:gd name="T28" fmla="*/ 217 w 231"/>
                  <a:gd name="T29" fmla="*/ 94 h 270"/>
                  <a:gd name="T30" fmla="*/ 231 w 231"/>
                  <a:gd name="T31" fmla="*/ 113 h 270"/>
                  <a:gd name="T32" fmla="*/ 193 w 231"/>
                  <a:gd name="T33" fmla="*/ 185 h 270"/>
                  <a:gd name="T34" fmla="*/ 192 w 231"/>
                  <a:gd name="T35" fmla="*/ 268 h 270"/>
                  <a:gd name="T36" fmla="*/ 81 w 231"/>
                  <a:gd name="T37" fmla="*/ 270 h 270"/>
                  <a:gd name="T38" fmla="*/ 124 w 231"/>
                  <a:gd name="T39" fmla="*/ 48 h 270"/>
                  <a:gd name="T40" fmla="*/ 105 w 231"/>
                  <a:gd name="T41" fmla="*/ 66 h 270"/>
                  <a:gd name="T42" fmla="*/ 124 w 231"/>
                  <a:gd name="T43" fmla="*/ 85 h 270"/>
                  <a:gd name="T44" fmla="*/ 105 w 231"/>
                  <a:gd name="T45" fmla="*/ 104 h 270"/>
                  <a:gd name="T46" fmla="*/ 124 w 231"/>
                  <a:gd name="T47" fmla="*/ 85 h 270"/>
                  <a:gd name="T48" fmla="*/ 143 w 231"/>
                  <a:gd name="T49" fmla="*/ 113 h 270"/>
                  <a:gd name="T50" fmla="*/ 161 w 231"/>
                  <a:gd name="T51" fmla="*/ 114 h 270"/>
                  <a:gd name="T52" fmla="*/ 161 w 231"/>
                  <a:gd name="T53" fmla="*/ 132 h 270"/>
                  <a:gd name="T54" fmla="*/ 180 w 231"/>
                  <a:gd name="T55" fmla="*/ 114 h 270"/>
                  <a:gd name="T56" fmla="*/ 161 w 231"/>
                  <a:gd name="T57" fmla="*/ 111 h 270"/>
                  <a:gd name="T58" fmla="*/ 161 w 231"/>
                  <a:gd name="T59" fmla="*/ 76 h 270"/>
                  <a:gd name="T60" fmla="*/ 143 w 231"/>
                  <a:gd name="T61" fmla="*/ 66 h 270"/>
                  <a:gd name="T62" fmla="*/ 152 w 231"/>
                  <a:gd name="T63" fmla="*/ 45 h 270"/>
                  <a:gd name="T64" fmla="*/ 134 w 231"/>
                  <a:gd name="T65" fmla="*/ 27 h 270"/>
                  <a:gd name="T66" fmla="*/ 152 w 231"/>
                  <a:gd name="T67" fmla="*/ 45 h 270"/>
                  <a:gd name="T68" fmla="*/ 180 w 231"/>
                  <a:gd name="T69" fmla="*/ 48 h 270"/>
                  <a:gd name="T70" fmla="*/ 162 w 231"/>
                  <a:gd name="T71" fmla="*/ 6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1" h="270">
                    <a:moveTo>
                      <a:pt x="81" y="270"/>
                    </a:moveTo>
                    <a:cubicBezTo>
                      <a:pt x="81" y="261"/>
                      <a:pt x="81" y="252"/>
                      <a:pt x="81" y="243"/>
                    </a:cubicBezTo>
                    <a:cubicBezTo>
                      <a:pt x="76" y="243"/>
                      <a:pt x="70" y="243"/>
                      <a:pt x="65" y="243"/>
                    </a:cubicBezTo>
                    <a:cubicBezTo>
                      <a:pt x="59" y="243"/>
                      <a:pt x="52" y="242"/>
                      <a:pt x="46" y="238"/>
                    </a:cubicBezTo>
                    <a:cubicBezTo>
                      <a:pt x="32" y="231"/>
                      <a:pt x="24" y="219"/>
                      <a:pt x="24" y="203"/>
                    </a:cubicBezTo>
                    <a:cubicBezTo>
                      <a:pt x="23" y="194"/>
                      <a:pt x="24" y="185"/>
                      <a:pt x="24" y="177"/>
                    </a:cubicBezTo>
                    <a:cubicBezTo>
                      <a:pt x="24" y="176"/>
                      <a:pt x="24" y="174"/>
                      <a:pt x="24" y="173"/>
                    </a:cubicBezTo>
                    <a:cubicBezTo>
                      <a:pt x="19" y="173"/>
                      <a:pt x="15" y="173"/>
                      <a:pt x="11" y="173"/>
                    </a:cubicBezTo>
                    <a:cubicBezTo>
                      <a:pt x="3" y="173"/>
                      <a:pt x="0" y="168"/>
                      <a:pt x="2" y="161"/>
                    </a:cubicBezTo>
                    <a:cubicBezTo>
                      <a:pt x="9" y="144"/>
                      <a:pt x="15" y="128"/>
                      <a:pt x="22" y="111"/>
                    </a:cubicBezTo>
                    <a:cubicBezTo>
                      <a:pt x="24" y="106"/>
                      <a:pt x="24" y="101"/>
                      <a:pt x="25" y="96"/>
                    </a:cubicBezTo>
                    <a:cubicBezTo>
                      <a:pt x="26" y="82"/>
                      <a:pt x="28" y="69"/>
                      <a:pt x="35" y="57"/>
                    </a:cubicBezTo>
                    <a:cubicBezTo>
                      <a:pt x="46" y="37"/>
                      <a:pt x="61" y="23"/>
                      <a:pt x="80" y="13"/>
                    </a:cubicBezTo>
                    <a:cubicBezTo>
                      <a:pt x="97" y="4"/>
                      <a:pt x="115" y="0"/>
                      <a:pt x="134" y="1"/>
                    </a:cubicBezTo>
                    <a:cubicBezTo>
                      <a:pt x="144" y="2"/>
                      <a:pt x="155" y="4"/>
                      <a:pt x="165" y="8"/>
                    </a:cubicBezTo>
                    <a:cubicBezTo>
                      <a:pt x="166" y="8"/>
                      <a:pt x="167" y="9"/>
                      <a:pt x="167" y="11"/>
                    </a:cubicBezTo>
                    <a:cubicBezTo>
                      <a:pt x="167" y="16"/>
                      <a:pt x="167" y="21"/>
                      <a:pt x="167" y="26"/>
                    </a:cubicBezTo>
                    <a:cubicBezTo>
                      <a:pt x="173" y="26"/>
                      <a:pt x="179" y="26"/>
                      <a:pt x="185" y="26"/>
                    </a:cubicBezTo>
                    <a:cubicBezTo>
                      <a:pt x="185" y="24"/>
                      <a:pt x="185" y="22"/>
                      <a:pt x="185" y="19"/>
                    </a:cubicBezTo>
                    <a:cubicBezTo>
                      <a:pt x="196" y="26"/>
                      <a:pt x="205" y="34"/>
                      <a:pt x="212" y="45"/>
                    </a:cubicBezTo>
                    <a:cubicBezTo>
                      <a:pt x="211" y="45"/>
                      <a:pt x="209" y="45"/>
                      <a:pt x="208" y="45"/>
                    </a:cubicBezTo>
                    <a:cubicBezTo>
                      <a:pt x="208" y="51"/>
                      <a:pt x="208" y="56"/>
                      <a:pt x="208" y="62"/>
                    </a:cubicBezTo>
                    <a:cubicBezTo>
                      <a:pt x="201" y="62"/>
                      <a:pt x="195" y="62"/>
                      <a:pt x="189" y="62"/>
                    </a:cubicBezTo>
                    <a:cubicBezTo>
                      <a:pt x="189" y="69"/>
                      <a:pt x="189" y="75"/>
                      <a:pt x="189" y="81"/>
                    </a:cubicBezTo>
                    <a:cubicBezTo>
                      <a:pt x="195" y="81"/>
                      <a:pt x="201" y="81"/>
                      <a:pt x="208" y="81"/>
                    </a:cubicBezTo>
                    <a:cubicBezTo>
                      <a:pt x="208" y="75"/>
                      <a:pt x="208" y="70"/>
                      <a:pt x="208" y="64"/>
                    </a:cubicBezTo>
                    <a:cubicBezTo>
                      <a:pt x="213" y="64"/>
                      <a:pt x="217" y="64"/>
                      <a:pt x="222" y="64"/>
                    </a:cubicBezTo>
                    <a:cubicBezTo>
                      <a:pt x="223" y="64"/>
                      <a:pt x="223" y="64"/>
                      <a:pt x="223" y="65"/>
                    </a:cubicBezTo>
                    <a:cubicBezTo>
                      <a:pt x="227" y="74"/>
                      <a:pt x="230" y="84"/>
                      <a:pt x="231" y="94"/>
                    </a:cubicBezTo>
                    <a:cubicBezTo>
                      <a:pt x="226" y="94"/>
                      <a:pt x="222" y="94"/>
                      <a:pt x="217" y="94"/>
                    </a:cubicBezTo>
                    <a:cubicBezTo>
                      <a:pt x="217" y="101"/>
                      <a:pt x="217" y="107"/>
                      <a:pt x="217" y="113"/>
                    </a:cubicBezTo>
                    <a:cubicBezTo>
                      <a:pt x="222" y="113"/>
                      <a:pt x="226" y="113"/>
                      <a:pt x="231" y="113"/>
                    </a:cubicBezTo>
                    <a:cubicBezTo>
                      <a:pt x="230" y="119"/>
                      <a:pt x="230" y="125"/>
                      <a:pt x="228" y="131"/>
                    </a:cubicBezTo>
                    <a:cubicBezTo>
                      <a:pt x="222" y="153"/>
                      <a:pt x="211" y="171"/>
                      <a:pt x="193" y="185"/>
                    </a:cubicBezTo>
                    <a:cubicBezTo>
                      <a:pt x="192" y="186"/>
                      <a:pt x="192" y="187"/>
                      <a:pt x="192" y="189"/>
                    </a:cubicBezTo>
                    <a:cubicBezTo>
                      <a:pt x="192" y="215"/>
                      <a:pt x="192" y="242"/>
                      <a:pt x="192" y="268"/>
                    </a:cubicBezTo>
                    <a:cubicBezTo>
                      <a:pt x="192" y="269"/>
                      <a:pt x="192" y="270"/>
                      <a:pt x="192" y="270"/>
                    </a:cubicBezTo>
                    <a:cubicBezTo>
                      <a:pt x="155" y="270"/>
                      <a:pt x="118" y="270"/>
                      <a:pt x="81" y="270"/>
                    </a:cubicBezTo>
                    <a:close/>
                    <a:moveTo>
                      <a:pt x="124" y="66"/>
                    </a:moveTo>
                    <a:cubicBezTo>
                      <a:pt x="124" y="60"/>
                      <a:pt x="124" y="54"/>
                      <a:pt x="124" y="48"/>
                    </a:cubicBezTo>
                    <a:cubicBezTo>
                      <a:pt x="118" y="48"/>
                      <a:pt x="112" y="48"/>
                      <a:pt x="105" y="48"/>
                    </a:cubicBezTo>
                    <a:cubicBezTo>
                      <a:pt x="105" y="54"/>
                      <a:pt x="105" y="60"/>
                      <a:pt x="105" y="66"/>
                    </a:cubicBezTo>
                    <a:cubicBezTo>
                      <a:pt x="112" y="66"/>
                      <a:pt x="118" y="66"/>
                      <a:pt x="124" y="66"/>
                    </a:cubicBezTo>
                    <a:cubicBezTo>
                      <a:pt x="124" y="73"/>
                      <a:pt x="124" y="79"/>
                      <a:pt x="124" y="85"/>
                    </a:cubicBezTo>
                    <a:cubicBezTo>
                      <a:pt x="118" y="85"/>
                      <a:pt x="112" y="85"/>
                      <a:pt x="105" y="85"/>
                    </a:cubicBezTo>
                    <a:cubicBezTo>
                      <a:pt x="105" y="91"/>
                      <a:pt x="105" y="97"/>
                      <a:pt x="105" y="104"/>
                    </a:cubicBezTo>
                    <a:cubicBezTo>
                      <a:pt x="112" y="104"/>
                      <a:pt x="118" y="104"/>
                      <a:pt x="124" y="104"/>
                    </a:cubicBezTo>
                    <a:cubicBezTo>
                      <a:pt x="124" y="97"/>
                      <a:pt x="124" y="91"/>
                      <a:pt x="124" y="85"/>
                    </a:cubicBezTo>
                    <a:cubicBezTo>
                      <a:pt x="130" y="85"/>
                      <a:pt x="136" y="85"/>
                      <a:pt x="143" y="85"/>
                    </a:cubicBezTo>
                    <a:cubicBezTo>
                      <a:pt x="143" y="95"/>
                      <a:pt x="143" y="104"/>
                      <a:pt x="143" y="113"/>
                    </a:cubicBezTo>
                    <a:cubicBezTo>
                      <a:pt x="144" y="113"/>
                      <a:pt x="146" y="113"/>
                      <a:pt x="147" y="113"/>
                    </a:cubicBezTo>
                    <a:cubicBezTo>
                      <a:pt x="152" y="113"/>
                      <a:pt x="156" y="113"/>
                      <a:pt x="161" y="114"/>
                    </a:cubicBezTo>
                    <a:cubicBezTo>
                      <a:pt x="161" y="115"/>
                      <a:pt x="161" y="116"/>
                      <a:pt x="161" y="117"/>
                    </a:cubicBezTo>
                    <a:cubicBezTo>
                      <a:pt x="161" y="122"/>
                      <a:pt x="161" y="127"/>
                      <a:pt x="161" y="132"/>
                    </a:cubicBezTo>
                    <a:cubicBezTo>
                      <a:pt x="168" y="132"/>
                      <a:pt x="174" y="132"/>
                      <a:pt x="180" y="132"/>
                    </a:cubicBezTo>
                    <a:cubicBezTo>
                      <a:pt x="180" y="126"/>
                      <a:pt x="180" y="120"/>
                      <a:pt x="180" y="114"/>
                    </a:cubicBezTo>
                    <a:cubicBezTo>
                      <a:pt x="173" y="114"/>
                      <a:pt x="167" y="114"/>
                      <a:pt x="161" y="114"/>
                    </a:cubicBezTo>
                    <a:cubicBezTo>
                      <a:pt x="161" y="113"/>
                      <a:pt x="161" y="112"/>
                      <a:pt x="161" y="111"/>
                    </a:cubicBezTo>
                    <a:cubicBezTo>
                      <a:pt x="161" y="100"/>
                      <a:pt x="161" y="89"/>
                      <a:pt x="161" y="78"/>
                    </a:cubicBezTo>
                    <a:cubicBezTo>
                      <a:pt x="161" y="77"/>
                      <a:pt x="161" y="77"/>
                      <a:pt x="161" y="76"/>
                    </a:cubicBezTo>
                    <a:cubicBezTo>
                      <a:pt x="155" y="76"/>
                      <a:pt x="149" y="76"/>
                      <a:pt x="143" y="76"/>
                    </a:cubicBezTo>
                    <a:cubicBezTo>
                      <a:pt x="143" y="73"/>
                      <a:pt x="143" y="70"/>
                      <a:pt x="143" y="66"/>
                    </a:cubicBezTo>
                    <a:cubicBezTo>
                      <a:pt x="136" y="66"/>
                      <a:pt x="130" y="66"/>
                      <a:pt x="124" y="66"/>
                    </a:cubicBezTo>
                    <a:close/>
                    <a:moveTo>
                      <a:pt x="152" y="45"/>
                    </a:moveTo>
                    <a:cubicBezTo>
                      <a:pt x="152" y="39"/>
                      <a:pt x="152" y="33"/>
                      <a:pt x="152" y="27"/>
                    </a:cubicBezTo>
                    <a:cubicBezTo>
                      <a:pt x="146" y="27"/>
                      <a:pt x="140" y="27"/>
                      <a:pt x="134" y="27"/>
                    </a:cubicBezTo>
                    <a:cubicBezTo>
                      <a:pt x="134" y="33"/>
                      <a:pt x="134" y="39"/>
                      <a:pt x="134" y="45"/>
                    </a:cubicBezTo>
                    <a:cubicBezTo>
                      <a:pt x="140" y="45"/>
                      <a:pt x="146" y="45"/>
                      <a:pt x="152" y="45"/>
                    </a:cubicBezTo>
                    <a:close/>
                    <a:moveTo>
                      <a:pt x="180" y="66"/>
                    </a:moveTo>
                    <a:cubicBezTo>
                      <a:pt x="180" y="60"/>
                      <a:pt x="180" y="54"/>
                      <a:pt x="180" y="48"/>
                    </a:cubicBezTo>
                    <a:cubicBezTo>
                      <a:pt x="174" y="48"/>
                      <a:pt x="168" y="48"/>
                      <a:pt x="162" y="48"/>
                    </a:cubicBezTo>
                    <a:cubicBezTo>
                      <a:pt x="162" y="54"/>
                      <a:pt x="162" y="60"/>
                      <a:pt x="162" y="66"/>
                    </a:cubicBezTo>
                    <a:cubicBezTo>
                      <a:pt x="168" y="66"/>
                      <a:pt x="174" y="66"/>
                      <a:pt x="180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" name="Freeform 39">
                <a:extLst>
                  <a:ext uri="{FF2B5EF4-FFF2-40B4-BE49-F238E27FC236}">
                    <a16:creationId xmlns:a16="http://schemas.microsoft.com/office/drawing/2014/main" id="{BAB607DF-9319-268E-6E77-F4EDC5166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1978025"/>
                <a:ext cx="68263" cy="71438"/>
              </a:xfrm>
              <a:custGeom>
                <a:avLst/>
                <a:gdLst>
                  <a:gd name="T0" fmla="*/ 18 w 18"/>
                  <a:gd name="T1" fmla="*/ 19 h 19"/>
                  <a:gd name="T2" fmla="*/ 1 w 18"/>
                  <a:gd name="T3" fmla="*/ 19 h 19"/>
                  <a:gd name="T4" fmla="*/ 0 w 18"/>
                  <a:gd name="T5" fmla="*/ 18 h 19"/>
                  <a:gd name="T6" fmla="*/ 0 w 18"/>
                  <a:gd name="T7" fmla="*/ 2 h 19"/>
                  <a:gd name="T8" fmla="*/ 1 w 18"/>
                  <a:gd name="T9" fmla="*/ 1 h 19"/>
                  <a:gd name="T10" fmla="*/ 18 w 18"/>
                  <a:gd name="T11" fmla="*/ 1 h 19"/>
                  <a:gd name="T12" fmla="*/ 18 w 1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18" y="19"/>
                    </a:moveTo>
                    <a:cubicBezTo>
                      <a:pt x="13" y="19"/>
                      <a:pt x="7" y="19"/>
                      <a:pt x="1" y="19"/>
                    </a:cubicBezTo>
                    <a:cubicBezTo>
                      <a:pt x="1" y="19"/>
                      <a:pt x="0" y="18"/>
                      <a:pt x="0" y="18"/>
                    </a:cubicBezTo>
                    <a:cubicBezTo>
                      <a:pt x="0" y="12"/>
                      <a:pt x="0" y="7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7" y="0"/>
                      <a:pt x="13" y="1"/>
                      <a:pt x="18" y="1"/>
                    </a:cubicBezTo>
                    <a:cubicBezTo>
                      <a:pt x="18" y="7"/>
                      <a:pt x="18" y="13"/>
                      <a:pt x="18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" name="Freeform 40">
                <a:extLst>
                  <a:ext uri="{FF2B5EF4-FFF2-40B4-BE49-F238E27FC236}">
                    <a16:creationId xmlns:a16="http://schemas.microsoft.com/office/drawing/2014/main" id="{1DC00398-DCEB-491B-C548-389C139E7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975" y="2495550"/>
                <a:ext cx="73025" cy="68263"/>
              </a:xfrm>
              <a:custGeom>
                <a:avLst/>
                <a:gdLst>
                  <a:gd name="T0" fmla="*/ 0 w 19"/>
                  <a:gd name="T1" fmla="*/ 0 h 18"/>
                  <a:gd name="T2" fmla="*/ 19 w 19"/>
                  <a:gd name="T3" fmla="*/ 0 h 18"/>
                  <a:gd name="T4" fmla="*/ 19 w 19"/>
                  <a:gd name="T5" fmla="*/ 14 h 18"/>
                  <a:gd name="T6" fmla="*/ 14 w 19"/>
                  <a:gd name="T7" fmla="*/ 18 h 18"/>
                  <a:gd name="T8" fmla="*/ 2 w 19"/>
                  <a:gd name="T9" fmla="*/ 18 h 18"/>
                  <a:gd name="T10" fmla="*/ 0 w 19"/>
                  <a:gd name="T11" fmla="*/ 17 h 18"/>
                  <a:gd name="T12" fmla="*/ 0 w 19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0" y="0"/>
                    </a:moveTo>
                    <a:cubicBezTo>
                      <a:pt x="7" y="0"/>
                      <a:pt x="12" y="0"/>
                      <a:pt x="19" y="0"/>
                    </a:cubicBezTo>
                    <a:cubicBezTo>
                      <a:pt x="19" y="4"/>
                      <a:pt x="19" y="9"/>
                      <a:pt x="19" y="14"/>
                    </a:cubicBezTo>
                    <a:cubicBezTo>
                      <a:pt x="19" y="18"/>
                      <a:pt x="19" y="18"/>
                      <a:pt x="14" y="18"/>
                    </a:cubicBezTo>
                    <a:cubicBezTo>
                      <a:pt x="10" y="18"/>
                      <a:pt x="6" y="18"/>
                      <a:pt x="2" y="18"/>
                    </a:cubicBezTo>
                    <a:cubicBezTo>
                      <a:pt x="2" y="18"/>
                      <a:pt x="0" y="17"/>
                      <a:pt x="0" y="17"/>
                    </a:cubicBezTo>
                    <a:cubicBezTo>
                      <a:pt x="0" y="11"/>
                      <a:pt x="0" y="5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" name="Freeform 41">
                <a:extLst>
                  <a:ext uri="{FF2B5EF4-FFF2-40B4-BE49-F238E27FC236}">
                    <a16:creationId xmlns:a16="http://schemas.microsoft.com/office/drawing/2014/main" id="{CA3ACB3A-CDC2-DB66-41B5-3EEFDDF7D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538" y="2093913"/>
                <a:ext cx="71438" cy="73025"/>
              </a:xfrm>
              <a:custGeom>
                <a:avLst/>
                <a:gdLst>
                  <a:gd name="T0" fmla="*/ 0 w 19"/>
                  <a:gd name="T1" fmla="*/ 19 h 19"/>
                  <a:gd name="T2" fmla="*/ 0 w 19"/>
                  <a:gd name="T3" fmla="*/ 0 h 19"/>
                  <a:gd name="T4" fmla="*/ 19 w 19"/>
                  <a:gd name="T5" fmla="*/ 0 h 19"/>
                  <a:gd name="T6" fmla="*/ 19 w 19"/>
                  <a:gd name="T7" fmla="*/ 19 h 19"/>
                  <a:gd name="T8" fmla="*/ 0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0" y="19"/>
                    </a:moveTo>
                    <a:cubicBezTo>
                      <a:pt x="0" y="13"/>
                      <a:pt x="0" y="7"/>
                      <a:pt x="0" y="0"/>
                    </a:cubicBezTo>
                    <a:cubicBezTo>
                      <a:pt x="7" y="0"/>
                      <a:pt x="13" y="0"/>
                      <a:pt x="19" y="0"/>
                    </a:cubicBezTo>
                    <a:cubicBezTo>
                      <a:pt x="19" y="6"/>
                      <a:pt x="19" y="12"/>
                      <a:pt x="19" y="19"/>
                    </a:cubicBezTo>
                    <a:cubicBezTo>
                      <a:pt x="13" y="19"/>
                      <a:pt x="6" y="19"/>
                      <a:pt x="0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" name="Freeform 42">
                <a:extLst>
                  <a:ext uri="{FF2B5EF4-FFF2-40B4-BE49-F238E27FC236}">
                    <a16:creationId xmlns:a16="http://schemas.microsoft.com/office/drawing/2014/main" id="{B854A4D2-B739-9D72-68D7-494BD83B3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713" y="2284413"/>
                <a:ext cx="68263" cy="68263"/>
              </a:xfrm>
              <a:custGeom>
                <a:avLst/>
                <a:gdLst>
                  <a:gd name="T0" fmla="*/ 0 w 18"/>
                  <a:gd name="T1" fmla="*/ 0 h 18"/>
                  <a:gd name="T2" fmla="*/ 18 w 18"/>
                  <a:gd name="T3" fmla="*/ 0 h 18"/>
                  <a:gd name="T4" fmla="*/ 18 w 18"/>
                  <a:gd name="T5" fmla="*/ 18 h 18"/>
                  <a:gd name="T6" fmla="*/ 0 w 18"/>
                  <a:gd name="T7" fmla="*/ 18 h 18"/>
                  <a:gd name="T8" fmla="*/ 0 w 1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0"/>
                    </a:moveTo>
                    <a:cubicBezTo>
                      <a:pt x="6" y="0"/>
                      <a:pt x="12" y="0"/>
                      <a:pt x="18" y="0"/>
                    </a:cubicBezTo>
                    <a:cubicBezTo>
                      <a:pt x="18" y="6"/>
                      <a:pt x="18" y="12"/>
                      <a:pt x="18" y="18"/>
                    </a:cubicBezTo>
                    <a:cubicBezTo>
                      <a:pt x="12" y="18"/>
                      <a:pt x="6" y="18"/>
                      <a:pt x="0" y="18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" name="Freeform 43">
                <a:extLst>
                  <a:ext uri="{FF2B5EF4-FFF2-40B4-BE49-F238E27FC236}">
                    <a16:creationId xmlns:a16="http://schemas.microsoft.com/office/drawing/2014/main" id="{DB5FD5BD-6E45-C16F-010A-9009B2BF6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7275" y="2166938"/>
                <a:ext cx="68263" cy="68263"/>
              </a:xfrm>
              <a:custGeom>
                <a:avLst/>
                <a:gdLst>
                  <a:gd name="T0" fmla="*/ 18 w 18"/>
                  <a:gd name="T1" fmla="*/ 0 h 18"/>
                  <a:gd name="T2" fmla="*/ 18 w 18"/>
                  <a:gd name="T3" fmla="*/ 18 h 18"/>
                  <a:gd name="T4" fmla="*/ 0 w 18"/>
                  <a:gd name="T5" fmla="*/ 18 h 18"/>
                  <a:gd name="T6" fmla="*/ 0 w 18"/>
                  <a:gd name="T7" fmla="*/ 0 h 18"/>
                  <a:gd name="T8" fmla="*/ 18 w 1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0"/>
                    </a:moveTo>
                    <a:cubicBezTo>
                      <a:pt x="18" y="6"/>
                      <a:pt x="18" y="12"/>
                      <a:pt x="18" y="18"/>
                    </a:cubicBezTo>
                    <a:cubicBezTo>
                      <a:pt x="12" y="18"/>
                      <a:pt x="6" y="18"/>
                      <a:pt x="0" y="18"/>
                    </a:cubicBezTo>
                    <a:cubicBezTo>
                      <a:pt x="0" y="12"/>
                      <a:pt x="0" y="6"/>
                      <a:pt x="0" y="0"/>
                    </a:cubicBezTo>
                    <a:cubicBezTo>
                      <a:pt x="6" y="0"/>
                      <a:pt x="12" y="0"/>
                      <a:pt x="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8F22A93-6A37-7185-55B6-3A5A04751C16}"/>
              </a:ext>
            </a:extLst>
          </p:cNvPr>
          <p:cNvGrpSpPr/>
          <p:nvPr/>
        </p:nvGrpSpPr>
        <p:grpSpPr>
          <a:xfrm>
            <a:off x="5642598" y="2158622"/>
            <a:ext cx="685800" cy="685800"/>
            <a:chOff x="6608425" y="3029490"/>
            <a:chExt cx="914400" cy="91440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BD4C1D2-478F-4F3F-732F-DFEAAF9BB619}"/>
                </a:ext>
              </a:extLst>
            </p:cNvPr>
            <p:cNvSpPr/>
            <p:nvPr/>
          </p:nvSpPr>
          <p:spPr>
            <a:xfrm>
              <a:off x="6608425" y="3029490"/>
              <a:ext cx="914400" cy="914400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sp>
          <p:nvSpPr>
            <p:cNvPr id="27" name="Freeform 275">
              <a:extLst>
                <a:ext uri="{FF2B5EF4-FFF2-40B4-BE49-F238E27FC236}">
                  <a16:creationId xmlns:a16="http://schemas.microsoft.com/office/drawing/2014/main" id="{EE231D2B-D9FE-CEDC-8876-6219B4BEF0F1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751945" y="3192810"/>
              <a:ext cx="649810" cy="540000"/>
            </a:xfrm>
            <a:custGeom>
              <a:avLst/>
              <a:gdLst>
                <a:gd name="T0" fmla="*/ 168 w 384"/>
                <a:gd name="T1" fmla="*/ 39 h 300"/>
                <a:gd name="T2" fmla="*/ 163 w 384"/>
                <a:gd name="T3" fmla="*/ 19 h 300"/>
                <a:gd name="T4" fmla="*/ 201 w 384"/>
                <a:gd name="T5" fmla="*/ 10 h 300"/>
                <a:gd name="T6" fmla="*/ 215 w 384"/>
                <a:gd name="T7" fmla="*/ 7 h 300"/>
                <a:gd name="T8" fmla="*/ 243 w 384"/>
                <a:gd name="T9" fmla="*/ 6 h 300"/>
                <a:gd name="T10" fmla="*/ 251 w 384"/>
                <a:gd name="T11" fmla="*/ 42 h 300"/>
                <a:gd name="T12" fmla="*/ 236 w 384"/>
                <a:gd name="T13" fmla="*/ 66 h 300"/>
                <a:gd name="T14" fmla="*/ 347 w 384"/>
                <a:gd name="T15" fmla="*/ 79 h 300"/>
                <a:gd name="T16" fmla="*/ 368 w 384"/>
                <a:gd name="T17" fmla="*/ 162 h 300"/>
                <a:gd name="T18" fmla="*/ 241 w 384"/>
                <a:gd name="T19" fmla="*/ 212 h 300"/>
                <a:gd name="T20" fmla="*/ 253 w 384"/>
                <a:gd name="T21" fmla="*/ 230 h 300"/>
                <a:gd name="T22" fmla="*/ 248 w 384"/>
                <a:gd name="T23" fmla="*/ 258 h 300"/>
                <a:gd name="T24" fmla="*/ 211 w 384"/>
                <a:gd name="T25" fmla="*/ 259 h 300"/>
                <a:gd name="T26" fmla="*/ 194 w 384"/>
                <a:gd name="T27" fmla="*/ 238 h 300"/>
                <a:gd name="T28" fmla="*/ 69 w 384"/>
                <a:gd name="T29" fmla="*/ 295 h 300"/>
                <a:gd name="T30" fmla="*/ 4 w 384"/>
                <a:gd name="T31" fmla="*/ 270 h 300"/>
                <a:gd name="T32" fmla="*/ 51 w 384"/>
                <a:gd name="T33" fmla="*/ 103 h 300"/>
                <a:gd name="T34" fmla="*/ 115 w 384"/>
                <a:gd name="T35" fmla="*/ 48 h 300"/>
                <a:gd name="T36" fmla="*/ 170 w 384"/>
                <a:gd name="T37" fmla="*/ 51 h 300"/>
                <a:gd name="T38" fmla="*/ 223 w 384"/>
                <a:gd name="T39" fmla="*/ 92 h 300"/>
                <a:gd name="T40" fmla="*/ 210 w 384"/>
                <a:gd name="T41" fmla="*/ 92 h 300"/>
                <a:gd name="T42" fmla="*/ 185 w 384"/>
                <a:gd name="T43" fmla="*/ 68 h 300"/>
                <a:gd name="T44" fmla="*/ 109 w 384"/>
                <a:gd name="T45" fmla="*/ 62 h 300"/>
                <a:gd name="T46" fmla="*/ 65 w 384"/>
                <a:gd name="T47" fmla="*/ 105 h 300"/>
                <a:gd name="T48" fmla="*/ 18 w 384"/>
                <a:gd name="T49" fmla="*/ 270 h 300"/>
                <a:gd name="T50" fmla="*/ 71 w 384"/>
                <a:gd name="T51" fmla="*/ 282 h 300"/>
                <a:gd name="T52" fmla="*/ 197 w 384"/>
                <a:gd name="T53" fmla="*/ 197 h 300"/>
                <a:gd name="T54" fmla="*/ 210 w 384"/>
                <a:gd name="T55" fmla="*/ 198 h 300"/>
                <a:gd name="T56" fmla="*/ 214 w 384"/>
                <a:gd name="T57" fmla="*/ 204 h 300"/>
                <a:gd name="T58" fmla="*/ 356 w 384"/>
                <a:gd name="T59" fmla="*/ 155 h 300"/>
                <a:gd name="T60" fmla="*/ 349 w 384"/>
                <a:gd name="T61" fmla="*/ 94 h 300"/>
                <a:gd name="T62" fmla="*/ 241 w 384"/>
                <a:gd name="T63" fmla="*/ 80 h 300"/>
                <a:gd name="T64" fmla="*/ 184 w 384"/>
                <a:gd name="T65" fmla="*/ 53 h 300"/>
                <a:gd name="T66" fmla="*/ 223 w 384"/>
                <a:gd name="T67" fmla="*/ 57 h 300"/>
                <a:gd name="T68" fmla="*/ 240 w 384"/>
                <a:gd name="T69" fmla="*/ 34 h 300"/>
                <a:gd name="T70" fmla="*/ 235 w 384"/>
                <a:gd name="T71" fmla="*/ 17 h 300"/>
                <a:gd name="T72" fmla="*/ 208 w 384"/>
                <a:gd name="T73" fmla="*/ 32 h 300"/>
                <a:gd name="T74" fmla="*/ 191 w 384"/>
                <a:gd name="T75" fmla="*/ 19 h 300"/>
                <a:gd name="T76" fmla="*/ 178 w 384"/>
                <a:gd name="T77" fmla="*/ 19 h 300"/>
                <a:gd name="T78" fmla="*/ 181 w 384"/>
                <a:gd name="T79" fmla="*/ 36 h 300"/>
                <a:gd name="T80" fmla="*/ 184 w 384"/>
                <a:gd name="T81" fmla="*/ 53 h 300"/>
                <a:gd name="T82" fmla="*/ 210 w 384"/>
                <a:gd name="T83" fmla="*/ 217 h 300"/>
                <a:gd name="T84" fmla="*/ 205 w 384"/>
                <a:gd name="T85" fmla="*/ 232 h 300"/>
                <a:gd name="T86" fmla="*/ 232 w 384"/>
                <a:gd name="T87" fmla="*/ 253 h 300"/>
                <a:gd name="T88" fmla="*/ 243 w 384"/>
                <a:gd name="T89" fmla="*/ 238 h 300"/>
                <a:gd name="T90" fmla="*/ 224 w 384"/>
                <a:gd name="T91" fmla="*/ 21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4" h="300">
                  <a:moveTo>
                    <a:pt x="170" y="51"/>
                  </a:moveTo>
                  <a:cubicBezTo>
                    <a:pt x="171" y="46"/>
                    <a:pt x="171" y="43"/>
                    <a:pt x="168" y="39"/>
                  </a:cubicBezTo>
                  <a:cubicBezTo>
                    <a:pt x="165" y="35"/>
                    <a:pt x="162" y="30"/>
                    <a:pt x="162" y="25"/>
                  </a:cubicBezTo>
                  <a:cubicBezTo>
                    <a:pt x="162" y="23"/>
                    <a:pt x="162" y="21"/>
                    <a:pt x="163" y="19"/>
                  </a:cubicBezTo>
                  <a:cubicBezTo>
                    <a:pt x="166" y="10"/>
                    <a:pt x="173" y="5"/>
                    <a:pt x="181" y="3"/>
                  </a:cubicBezTo>
                  <a:cubicBezTo>
                    <a:pt x="189" y="1"/>
                    <a:pt x="196" y="4"/>
                    <a:pt x="201" y="10"/>
                  </a:cubicBezTo>
                  <a:cubicBezTo>
                    <a:pt x="203" y="12"/>
                    <a:pt x="204" y="14"/>
                    <a:pt x="205" y="17"/>
                  </a:cubicBezTo>
                  <a:cubicBezTo>
                    <a:pt x="208" y="13"/>
                    <a:pt x="212" y="10"/>
                    <a:pt x="215" y="7"/>
                  </a:cubicBezTo>
                  <a:cubicBezTo>
                    <a:pt x="218" y="4"/>
                    <a:pt x="222" y="2"/>
                    <a:pt x="227" y="1"/>
                  </a:cubicBezTo>
                  <a:cubicBezTo>
                    <a:pt x="233" y="0"/>
                    <a:pt x="238" y="2"/>
                    <a:pt x="243" y="6"/>
                  </a:cubicBezTo>
                  <a:cubicBezTo>
                    <a:pt x="246" y="9"/>
                    <a:pt x="248" y="11"/>
                    <a:pt x="251" y="14"/>
                  </a:cubicBezTo>
                  <a:cubicBezTo>
                    <a:pt x="259" y="22"/>
                    <a:pt x="259" y="34"/>
                    <a:pt x="251" y="42"/>
                  </a:cubicBezTo>
                  <a:cubicBezTo>
                    <a:pt x="248" y="45"/>
                    <a:pt x="244" y="49"/>
                    <a:pt x="240" y="52"/>
                  </a:cubicBezTo>
                  <a:cubicBezTo>
                    <a:pt x="236" y="56"/>
                    <a:pt x="235" y="60"/>
                    <a:pt x="236" y="66"/>
                  </a:cubicBezTo>
                  <a:cubicBezTo>
                    <a:pt x="245" y="67"/>
                    <a:pt x="253" y="68"/>
                    <a:pt x="262" y="70"/>
                  </a:cubicBezTo>
                  <a:cubicBezTo>
                    <a:pt x="277" y="73"/>
                    <a:pt x="332" y="75"/>
                    <a:pt x="347" y="79"/>
                  </a:cubicBezTo>
                  <a:cubicBezTo>
                    <a:pt x="362" y="84"/>
                    <a:pt x="375" y="93"/>
                    <a:pt x="379" y="109"/>
                  </a:cubicBezTo>
                  <a:cubicBezTo>
                    <a:pt x="384" y="128"/>
                    <a:pt x="382" y="146"/>
                    <a:pt x="368" y="162"/>
                  </a:cubicBezTo>
                  <a:cubicBezTo>
                    <a:pt x="353" y="178"/>
                    <a:pt x="294" y="191"/>
                    <a:pt x="274" y="200"/>
                  </a:cubicBezTo>
                  <a:cubicBezTo>
                    <a:pt x="264" y="205"/>
                    <a:pt x="252" y="208"/>
                    <a:pt x="241" y="212"/>
                  </a:cubicBezTo>
                  <a:cubicBezTo>
                    <a:pt x="241" y="213"/>
                    <a:pt x="240" y="213"/>
                    <a:pt x="239" y="213"/>
                  </a:cubicBezTo>
                  <a:cubicBezTo>
                    <a:pt x="246" y="223"/>
                    <a:pt x="246" y="220"/>
                    <a:pt x="253" y="230"/>
                  </a:cubicBezTo>
                  <a:cubicBezTo>
                    <a:pt x="256" y="233"/>
                    <a:pt x="257" y="237"/>
                    <a:pt x="257" y="241"/>
                  </a:cubicBezTo>
                  <a:cubicBezTo>
                    <a:pt x="257" y="248"/>
                    <a:pt x="254" y="254"/>
                    <a:pt x="248" y="258"/>
                  </a:cubicBezTo>
                  <a:cubicBezTo>
                    <a:pt x="244" y="260"/>
                    <a:pt x="241" y="262"/>
                    <a:pt x="237" y="264"/>
                  </a:cubicBezTo>
                  <a:cubicBezTo>
                    <a:pt x="228" y="270"/>
                    <a:pt x="217" y="267"/>
                    <a:pt x="211" y="259"/>
                  </a:cubicBezTo>
                  <a:cubicBezTo>
                    <a:pt x="204" y="249"/>
                    <a:pt x="203" y="251"/>
                    <a:pt x="197" y="242"/>
                  </a:cubicBezTo>
                  <a:cubicBezTo>
                    <a:pt x="196" y="241"/>
                    <a:pt x="195" y="240"/>
                    <a:pt x="194" y="238"/>
                  </a:cubicBezTo>
                  <a:cubicBezTo>
                    <a:pt x="189" y="244"/>
                    <a:pt x="184" y="249"/>
                    <a:pt x="178" y="254"/>
                  </a:cubicBezTo>
                  <a:cubicBezTo>
                    <a:pt x="153" y="274"/>
                    <a:pt x="101" y="289"/>
                    <a:pt x="69" y="295"/>
                  </a:cubicBezTo>
                  <a:cubicBezTo>
                    <a:pt x="58" y="297"/>
                    <a:pt x="42" y="300"/>
                    <a:pt x="31" y="297"/>
                  </a:cubicBezTo>
                  <a:cubicBezTo>
                    <a:pt x="17" y="293"/>
                    <a:pt x="9" y="283"/>
                    <a:pt x="4" y="270"/>
                  </a:cubicBezTo>
                  <a:cubicBezTo>
                    <a:pt x="0" y="259"/>
                    <a:pt x="4" y="245"/>
                    <a:pt x="4" y="234"/>
                  </a:cubicBezTo>
                  <a:cubicBezTo>
                    <a:pt x="3" y="189"/>
                    <a:pt x="33" y="145"/>
                    <a:pt x="51" y="103"/>
                  </a:cubicBezTo>
                  <a:cubicBezTo>
                    <a:pt x="56" y="90"/>
                    <a:pt x="63" y="78"/>
                    <a:pt x="73" y="67"/>
                  </a:cubicBezTo>
                  <a:cubicBezTo>
                    <a:pt x="84" y="55"/>
                    <a:pt x="98" y="48"/>
                    <a:pt x="115" y="48"/>
                  </a:cubicBezTo>
                  <a:cubicBezTo>
                    <a:pt x="133" y="47"/>
                    <a:pt x="150" y="48"/>
                    <a:pt x="168" y="50"/>
                  </a:cubicBezTo>
                  <a:cubicBezTo>
                    <a:pt x="168" y="50"/>
                    <a:pt x="169" y="50"/>
                    <a:pt x="170" y="51"/>
                  </a:cubicBezTo>
                  <a:close/>
                  <a:moveTo>
                    <a:pt x="219" y="76"/>
                  </a:moveTo>
                  <a:cubicBezTo>
                    <a:pt x="221" y="81"/>
                    <a:pt x="222" y="86"/>
                    <a:pt x="223" y="92"/>
                  </a:cubicBezTo>
                  <a:cubicBezTo>
                    <a:pt x="223" y="96"/>
                    <a:pt x="221" y="100"/>
                    <a:pt x="217" y="100"/>
                  </a:cubicBezTo>
                  <a:cubicBezTo>
                    <a:pt x="213" y="100"/>
                    <a:pt x="210" y="97"/>
                    <a:pt x="210" y="92"/>
                  </a:cubicBezTo>
                  <a:cubicBezTo>
                    <a:pt x="209" y="85"/>
                    <a:pt x="206" y="79"/>
                    <a:pt x="200" y="76"/>
                  </a:cubicBezTo>
                  <a:cubicBezTo>
                    <a:pt x="196" y="73"/>
                    <a:pt x="191" y="70"/>
                    <a:pt x="185" y="68"/>
                  </a:cubicBezTo>
                  <a:cubicBezTo>
                    <a:pt x="171" y="63"/>
                    <a:pt x="157" y="61"/>
                    <a:pt x="142" y="61"/>
                  </a:cubicBezTo>
                  <a:cubicBezTo>
                    <a:pt x="131" y="61"/>
                    <a:pt x="120" y="61"/>
                    <a:pt x="109" y="62"/>
                  </a:cubicBezTo>
                  <a:cubicBezTo>
                    <a:pt x="101" y="62"/>
                    <a:pt x="94" y="66"/>
                    <a:pt x="88" y="72"/>
                  </a:cubicBezTo>
                  <a:cubicBezTo>
                    <a:pt x="77" y="81"/>
                    <a:pt x="70" y="92"/>
                    <a:pt x="65" y="105"/>
                  </a:cubicBezTo>
                  <a:cubicBezTo>
                    <a:pt x="46" y="148"/>
                    <a:pt x="15" y="193"/>
                    <a:pt x="17" y="239"/>
                  </a:cubicBezTo>
                  <a:cubicBezTo>
                    <a:pt x="18" y="249"/>
                    <a:pt x="14" y="261"/>
                    <a:pt x="18" y="270"/>
                  </a:cubicBezTo>
                  <a:cubicBezTo>
                    <a:pt x="22" y="278"/>
                    <a:pt x="28" y="283"/>
                    <a:pt x="36" y="285"/>
                  </a:cubicBezTo>
                  <a:cubicBezTo>
                    <a:pt x="46" y="286"/>
                    <a:pt x="61" y="284"/>
                    <a:pt x="71" y="282"/>
                  </a:cubicBezTo>
                  <a:cubicBezTo>
                    <a:pt x="101" y="274"/>
                    <a:pt x="152" y="260"/>
                    <a:pt x="175" y="238"/>
                  </a:cubicBezTo>
                  <a:cubicBezTo>
                    <a:pt x="187" y="227"/>
                    <a:pt x="196" y="215"/>
                    <a:pt x="197" y="197"/>
                  </a:cubicBezTo>
                  <a:cubicBezTo>
                    <a:pt x="197" y="193"/>
                    <a:pt x="200" y="191"/>
                    <a:pt x="204" y="191"/>
                  </a:cubicBezTo>
                  <a:cubicBezTo>
                    <a:pt x="207" y="192"/>
                    <a:pt x="210" y="195"/>
                    <a:pt x="210" y="198"/>
                  </a:cubicBezTo>
                  <a:cubicBezTo>
                    <a:pt x="210" y="200"/>
                    <a:pt x="210" y="202"/>
                    <a:pt x="209" y="204"/>
                  </a:cubicBezTo>
                  <a:cubicBezTo>
                    <a:pt x="211" y="204"/>
                    <a:pt x="212" y="204"/>
                    <a:pt x="214" y="204"/>
                  </a:cubicBezTo>
                  <a:cubicBezTo>
                    <a:pt x="229" y="203"/>
                    <a:pt x="244" y="199"/>
                    <a:pt x="258" y="193"/>
                  </a:cubicBezTo>
                  <a:cubicBezTo>
                    <a:pt x="280" y="184"/>
                    <a:pt x="340" y="173"/>
                    <a:pt x="356" y="155"/>
                  </a:cubicBezTo>
                  <a:cubicBezTo>
                    <a:pt x="365" y="146"/>
                    <a:pt x="369" y="136"/>
                    <a:pt x="368" y="123"/>
                  </a:cubicBezTo>
                  <a:cubicBezTo>
                    <a:pt x="368" y="110"/>
                    <a:pt x="361" y="100"/>
                    <a:pt x="349" y="94"/>
                  </a:cubicBezTo>
                  <a:cubicBezTo>
                    <a:pt x="346" y="93"/>
                    <a:pt x="343" y="91"/>
                    <a:pt x="339" y="91"/>
                  </a:cubicBezTo>
                  <a:cubicBezTo>
                    <a:pt x="320" y="87"/>
                    <a:pt x="261" y="83"/>
                    <a:pt x="241" y="80"/>
                  </a:cubicBezTo>
                  <a:cubicBezTo>
                    <a:pt x="234" y="78"/>
                    <a:pt x="226" y="77"/>
                    <a:pt x="219" y="76"/>
                  </a:cubicBezTo>
                  <a:close/>
                  <a:moveTo>
                    <a:pt x="184" y="53"/>
                  </a:moveTo>
                  <a:cubicBezTo>
                    <a:pt x="196" y="60"/>
                    <a:pt x="209" y="62"/>
                    <a:pt x="223" y="63"/>
                  </a:cubicBezTo>
                  <a:cubicBezTo>
                    <a:pt x="223" y="61"/>
                    <a:pt x="223" y="59"/>
                    <a:pt x="223" y="57"/>
                  </a:cubicBezTo>
                  <a:cubicBezTo>
                    <a:pt x="222" y="53"/>
                    <a:pt x="224" y="50"/>
                    <a:pt x="227" y="48"/>
                  </a:cubicBezTo>
                  <a:cubicBezTo>
                    <a:pt x="231" y="43"/>
                    <a:pt x="236" y="38"/>
                    <a:pt x="240" y="34"/>
                  </a:cubicBezTo>
                  <a:cubicBezTo>
                    <a:pt x="245" y="30"/>
                    <a:pt x="245" y="26"/>
                    <a:pt x="241" y="22"/>
                  </a:cubicBezTo>
                  <a:cubicBezTo>
                    <a:pt x="239" y="21"/>
                    <a:pt x="237" y="19"/>
                    <a:pt x="235" y="17"/>
                  </a:cubicBezTo>
                  <a:cubicBezTo>
                    <a:pt x="231" y="13"/>
                    <a:pt x="228" y="13"/>
                    <a:pt x="223" y="17"/>
                  </a:cubicBezTo>
                  <a:cubicBezTo>
                    <a:pt x="218" y="22"/>
                    <a:pt x="213" y="27"/>
                    <a:pt x="208" y="32"/>
                  </a:cubicBezTo>
                  <a:cubicBezTo>
                    <a:pt x="204" y="36"/>
                    <a:pt x="200" y="35"/>
                    <a:pt x="197" y="30"/>
                  </a:cubicBezTo>
                  <a:cubicBezTo>
                    <a:pt x="195" y="26"/>
                    <a:pt x="193" y="23"/>
                    <a:pt x="191" y="19"/>
                  </a:cubicBezTo>
                  <a:cubicBezTo>
                    <a:pt x="189" y="15"/>
                    <a:pt x="185" y="14"/>
                    <a:pt x="181" y="17"/>
                  </a:cubicBezTo>
                  <a:cubicBezTo>
                    <a:pt x="180" y="17"/>
                    <a:pt x="179" y="18"/>
                    <a:pt x="178" y="19"/>
                  </a:cubicBezTo>
                  <a:cubicBezTo>
                    <a:pt x="175" y="22"/>
                    <a:pt x="174" y="25"/>
                    <a:pt x="176" y="28"/>
                  </a:cubicBezTo>
                  <a:cubicBezTo>
                    <a:pt x="178" y="31"/>
                    <a:pt x="180" y="33"/>
                    <a:pt x="181" y="36"/>
                  </a:cubicBezTo>
                  <a:cubicBezTo>
                    <a:pt x="183" y="38"/>
                    <a:pt x="183" y="41"/>
                    <a:pt x="184" y="43"/>
                  </a:cubicBezTo>
                  <a:cubicBezTo>
                    <a:pt x="184" y="47"/>
                    <a:pt x="184" y="50"/>
                    <a:pt x="184" y="53"/>
                  </a:cubicBezTo>
                  <a:close/>
                  <a:moveTo>
                    <a:pt x="224" y="216"/>
                  </a:moveTo>
                  <a:cubicBezTo>
                    <a:pt x="219" y="217"/>
                    <a:pt x="215" y="217"/>
                    <a:pt x="210" y="217"/>
                  </a:cubicBezTo>
                  <a:cubicBezTo>
                    <a:pt x="207" y="217"/>
                    <a:pt x="206" y="219"/>
                    <a:pt x="204" y="221"/>
                  </a:cubicBezTo>
                  <a:cubicBezTo>
                    <a:pt x="202" y="225"/>
                    <a:pt x="202" y="228"/>
                    <a:pt x="205" y="232"/>
                  </a:cubicBezTo>
                  <a:cubicBezTo>
                    <a:pt x="213" y="242"/>
                    <a:pt x="214" y="240"/>
                    <a:pt x="221" y="250"/>
                  </a:cubicBezTo>
                  <a:cubicBezTo>
                    <a:pt x="224" y="255"/>
                    <a:pt x="227" y="255"/>
                    <a:pt x="232" y="253"/>
                  </a:cubicBezTo>
                  <a:cubicBezTo>
                    <a:pt x="235" y="251"/>
                    <a:pt x="238" y="249"/>
                    <a:pt x="241" y="247"/>
                  </a:cubicBezTo>
                  <a:cubicBezTo>
                    <a:pt x="244" y="245"/>
                    <a:pt x="245" y="241"/>
                    <a:pt x="243" y="238"/>
                  </a:cubicBezTo>
                  <a:cubicBezTo>
                    <a:pt x="235" y="227"/>
                    <a:pt x="233" y="228"/>
                    <a:pt x="226" y="217"/>
                  </a:cubicBezTo>
                  <a:cubicBezTo>
                    <a:pt x="225" y="217"/>
                    <a:pt x="224" y="216"/>
                    <a:pt x="224" y="2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20F36AE-98D5-EFDD-6E66-FDBF0117F9FC}"/>
              </a:ext>
            </a:extLst>
          </p:cNvPr>
          <p:cNvGrpSpPr/>
          <p:nvPr/>
        </p:nvGrpSpPr>
        <p:grpSpPr>
          <a:xfrm>
            <a:off x="4219488" y="2158622"/>
            <a:ext cx="685800" cy="685800"/>
            <a:chOff x="4753276" y="3029490"/>
            <a:chExt cx="914400" cy="91440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C0D143F-EEAE-EC60-7B2A-A9FA9275CF6A}"/>
                </a:ext>
              </a:extLst>
            </p:cNvPr>
            <p:cNvSpPr/>
            <p:nvPr/>
          </p:nvSpPr>
          <p:spPr>
            <a:xfrm>
              <a:off x="4753276" y="3029490"/>
              <a:ext cx="914400" cy="914400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C7A4793-A0BC-ED86-228B-5CB973E5B5B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29531" y="3162690"/>
              <a:ext cx="361890" cy="648000"/>
              <a:chOff x="1657351" y="1082675"/>
              <a:chExt cx="371475" cy="665163"/>
            </a:xfrm>
            <a:solidFill>
              <a:schemeClr val="bg1"/>
            </a:solidFill>
          </p:grpSpPr>
          <p:sp>
            <p:nvSpPr>
              <p:cNvPr id="31" name="Freeform 50">
                <a:extLst>
                  <a:ext uri="{FF2B5EF4-FFF2-40B4-BE49-F238E27FC236}">
                    <a16:creationId xmlns:a16="http://schemas.microsoft.com/office/drawing/2014/main" id="{6F50F973-B181-78A6-220E-847F3D86E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7351" y="1216025"/>
                <a:ext cx="371475" cy="531813"/>
              </a:xfrm>
              <a:custGeom>
                <a:avLst/>
                <a:gdLst>
                  <a:gd name="T0" fmla="*/ 108 w 134"/>
                  <a:gd name="T1" fmla="*/ 10 h 192"/>
                  <a:gd name="T2" fmla="*/ 95 w 134"/>
                  <a:gd name="T3" fmla="*/ 0 h 192"/>
                  <a:gd name="T4" fmla="*/ 67 w 134"/>
                  <a:gd name="T5" fmla="*/ 11 h 192"/>
                  <a:gd name="T6" fmla="*/ 39 w 134"/>
                  <a:gd name="T7" fmla="*/ 0 h 192"/>
                  <a:gd name="T8" fmla="*/ 4 w 134"/>
                  <a:gd name="T9" fmla="*/ 36 h 192"/>
                  <a:gd name="T10" fmla="*/ 12 w 134"/>
                  <a:gd name="T11" fmla="*/ 60 h 192"/>
                  <a:gd name="T12" fmla="*/ 42 w 134"/>
                  <a:gd name="T13" fmla="*/ 75 h 192"/>
                  <a:gd name="T14" fmla="*/ 58 w 134"/>
                  <a:gd name="T15" fmla="*/ 70 h 192"/>
                  <a:gd name="T16" fmla="*/ 27 w 134"/>
                  <a:gd name="T17" fmla="*/ 47 h 192"/>
                  <a:gd name="T18" fmla="*/ 24 w 134"/>
                  <a:gd name="T19" fmla="*/ 45 h 192"/>
                  <a:gd name="T20" fmla="*/ 34 w 134"/>
                  <a:gd name="T21" fmla="*/ 31 h 192"/>
                  <a:gd name="T22" fmla="*/ 34 w 134"/>
                  <a:gd name="T23" fmla="*/ 37 h 192"/>
                  <a:gd name="T24" fmla="*/ 36 w 134"/>
                  <a:gd name="T25" fmla="*/ 48 h 192"/>
                  <a:gd name="T26" fmla="*/ 53 w 134"/>
                  <a:gd name="T27" fmla="*/ 55 h 192"/>
                  <a:gd name="T28" fmla="*/ 60 w 134"/>
                  <a:gd name="T29" fmla="*/ 73 h 192"/>
                  <a:gd name="T30" fmla="*/ 43 w 134"/>
                  <a:gd name="T31" fmla="*/ 80 h 192"/>
                  <a:gd name="T32" fmla="*/ 34 w 134"/>
                  <a:gd name="T33" fmla="*/ 76 h 192"/>
                  <a:gd name="T34" fmla="*/ 34 w 134"/>
                  <a:gd name="T35" fmla="*/ 95 h 192"/>
                  <a:gd name="T36" fmla="*/ 40 w 134"/>
                  <a:gd name="T37" fmla="*/ 189 h 192"/>
                  <a:gd name="T38" fmla="*/ 61 w 134"/>
                  <a:gd name="T39" fmla="*/ 178 h 192"/>
                  <a:gd name="T40" fmla="*/ 72 w 134"/>
                  <a:gd name="T41" fmla="*/ 101 h 192"/>
                  <a:gd name="T42" fmla="*/ 86 w 134"/>
                  <a:gd name="T43" fmla="*/ 192 h 192"/>
                  <a:gd name="T44" fmla="*/ 95 w 134"/>
                  <a:gd name="T45" fmla="*/ 188 h 192"/>
                  <a:gd name="T46" fmla="*/ 99 w 134"/>
                  <a:gd name="T47" fmla="*/ 109 h 192"/>
                  <a:gd name="T48" fmla="*/ 99 w 134"/>
                  <a:gd name="T49" fmla="*/ 76 h 192"/>
                  <a:gd name="T50" fmla="*/ 97 w 134"/>
                  <a:gd name="T51" fmla="*/ 77 h 192"/>
                  <a:gd name="T52" fmla="*/ 87 w 134"/>
                  <a:gd name="T53" fmla="*/ 81 h 192"/>
                  <a:gd name="T54" fmla="*/ 81 w 134"/>
                  <a:gd name="T55" fmla="*/ 55 h 192"/>
                  <a:gd name="T56" fmla="*/ 96 w 134"/>
                  <a:gd name="T57" fmla="*/ 49 h 192"/>
                  <a:gd name="T58" fmla="*/ 99 w 134"/>
                  <a:gd name="T59" fmla="*/ 36 h 192"/>
                  <a:gd name="T60" fmla="*/ 99 w 134"/>
                  <a:gd name="T61" fmla="*/ 30 h 192"/>
                  <a:gd name="T62" fmla="*/ 110 w 134"/>
                  <a:gd name="T63" fmla="*/ 45 h 192"/>
                  <a:gd name="T64" fmla="*/ 108 w 134"/>
                  <a:gd name="T65" fmla="*/ 46 h 192"/>
                  <a:gd name="T66" fmla="*/ 83 w 134"/>
                  <a:gd name="T67" fmla="*/ 58 h 192"/>
                  <a:gd name="T68" fmla="*/ 86 w 134"/>
                  <a:gd name="T69" fmla="*/ 77 h 192"/>
                  <a:gd name="T70" fmla="*/ 110 w 134"/>
                  <a:gd name="T71" fmla="*/ 67 h 192"/>
                  <a:gd name="T72" fmla="*/ 130 w 134"/>
                  <a:gd name="T73" fmla="*/ 37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4" h="192">
                    <a:moveTo>
                      <a:pt x="130" y="37"/>
                    </a:moveTo>
                    <a:cubicBezTo>
                      <a:pt x="123" y="28"/>
                      <a:pt x="116" y="19"/>
                      <a:pt x="108" y="10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1" y="1"/>
                      <a:pt x="98" y="0"/>
                      <a:pt x="95" y="0"/>
                    </a:cubicBezTo>
                    <a:cubicBezTo>
                      <a:pt x="93" y="0"/>
                      <a:pt x="90" y="1"/>
                      <a:pt x="88" y="3"/>
                    </a:cubicBezTo>
                    <a:cubicBezTo>
                      <a:pt x="82" y="8"/>
                      <a:pt x="75" y="11"/>
                      <a:pt x="67" y="11"/>
                    </a:cubicBezTo>
                    <a:cubicBezTo>
                      <a:pt x="59" y="11"/>
                      <a:pt x="52" y="8"/>
                      <a:pt x="46" y="3"/>
                    </a:cubicBezTo>
                    <a:cubicBezTo>
                      <a:pt x="44" y="1"/>
                      <a:pt x="41" y="0"/>
                      <a:pt x="39" y="0"/>
                    </a:cubicBezTo>
                    <a:cubicBezTo>
                      <a:pt x="36" y="0"/>
                      <a:pt x="33" y="1"/>
                      <a:pt x="31" y="3"/>
                    </a:cubicBezTo>
                    <a:cubicBezTo>
                      <a:pt x="21" y="15"/>
                      <a:pt x="13" y="26"/>
                      <a:pt x="4" y="36"/>
                    </a:cubicBezTo>
                    <a:cubicBezTo>
                      <a:pt x="1" y="41"/>
                      <a:pt x="0" y="46"/>
                      <a:pt x="3" y="51"/>
                    </a:cubicBezTo>
                    <a:cubicBezTo>
                      <a:pt x="5" y="54"/>
                      <a:pt x="8" y="57"/>
                      <a:pt x="12" y="60"/>
                    </a:cubicBezTo>
                    <a:cubicBezTo>
                      <a:pt x="20" y="66"/>
                      <a:pt x="30" y="71"/>
                      <a:pt x="41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43" y="76"/>
                      <a:pt x="45" y="77"/>
                      <a:pt x="47" y="77"/>
                    </a:cubicBezTo>
                    <a:cubicBezTo>
                      <a:pt x="52" y="78"/>
                      <a:pt x="56" y="75"/>
                      <a:pt x="58" y="70"/>
                    </a:cubicBezTo>
                    <a:cubicBezTo>
                      <a:pt x="59" y="65"/>
                      <a:pt x="57" y="61"/>
                      <a:pt x="52" y="58"/>
                    </a:cubicBezTo>
                    <a:cubicBezTo>
                      <a:pt x="43" y="55"/>
                      <a:pt x="35" y="51"/>
                      <a:pt x="27" y="47"/>
                    </a:cubicBezTo>
                    <a:cubicBezTo>
                      <a:pt x="26" y="46"/>
                      <a:pt x="26" y="46"/>
                      <a:pt x="25" y="45"/>
                    </a:cubicBezTo>
                    <a:cubicBezTo>
                      <a:pt x="25" y="45"/>
                      <a:pt x="24" y="45"/>
                      <a:pt x="24" y="45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5"/>
                      <a:pt x="34" y="36"/>
                      <a:pt x="34" y="37"/>
                    </a:cubicBezTo>
                    <a:cubicBezTo>
                      <a:pt x="34" y="40"/>
                      <a:pt x="34" y="42"/>
                      <a:pt x="34" y="44"/>
                    </a:cubicBezTo>
                    <a:cubicBezTo>
                      <a:pt x="34" y="46"/>
                      <a:pt x="34" y="47"/>
                      <a:pt x="36" y="48"/>
                    </a:cubicBezTo>
                    <a:cubicBezTo>
                      <a:pt x="39" y="49"/>
                      <a:pt x="42" y="50"/>
                      <a:pt x="45" y="52"/>
                    </a:cubicBezTo>
                    <a:cubicBezTo>
                      <a:pt x="48" y="53"/>
                      <a:pt x="50" y="54"/>
                      <a:pt x="53" y="55"/>
                    </a:cubicBezTo>
                    <a:cubicBezTo>
                      <a:pt x="57" y="57"/>
                      <a:pt x="59" y="59"/>
                      <a:pt x="61" y="63"/>
                    </a:cubicBezTo>
                    <a:cubicBezTo>
                      <a:pt x="62" y="66"/>
                      <a:pt x="62" y="70"/>
                      <a:pt x="60" y="73"/>
                    </a:cubicBezTo>
                    <a:cubicBezTo>
                      <a:pt x="58" y="78"/>
                      <a:pt x="53" y="81"/>
                      <a:pt x="48" y="81"/>
                    </a:cubicBezTo>
                    <a:cubicBezTo>
                      <a:pt x="47" y="81"/>
                      <a:pt x="45" y="80"/>
                      <a:pt x="43" y="80"/>
                    </a:cubicBezTo>
                    <a:cubicBezTo>
                      <a:pt x="41" y="79"/>
                      <a:pt x="39" y="78"/>
                      <a:pt x="36" y="77"/>
                    </a:cubicBezTo>
                    <a:cubicBezTo>
                      <a:pt x="36" y="77"/>
                      <a:pt x="35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4" y="123"/>
                      <a:pt x="34" y="151"/>
                      <a:pt x="34" y="179"/>
                    </a:cubicBezTo>
                    <a:cubicBezTo>
                      <a:pt x="34" y="183"/>
                      <a:pt x="36" y="187"/>
                      <a:pt x="40" y="189"/>
                    </a:cubicBezTo>
                    <a:cubicBezTo>
                      <a:pt x="44" y="192"/>
                      <a:pt x="49" y="192"/>
                      <a:pt x="54" y="190"/>
                    </a:cubicBezTo>
                    <a:cubicBezTo>
                      <a:pt x="59" y="188"/>
                      <a:pt x="61" y="183"/>
                      <a:pt x="61" y="178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177"/>
                      <a:pt x="72" y="177"/>
                      <a:pt x="72" y="177"/>
                    </a:cubicBezTo>
                    <a:cubicBezTo>
                      <a:pt x="72" y="186"/>
                      <a:pt x="78" y="191"/>
                      <a:pt x="86" y="192"/>
                    </a:cubicBezTo>
                    <a:cubicBezTo>
                      <a:pt x="86" y="192"/>
                      <a:pt x="86" y="192"/>
                      <a:pt x="86" y="192"/>
                    </a:cubicBezTo>
                    <a:cubicBezTo>
                      <a:pt x="90" y="192"/>
                      <a:pt x="93" y="190"/>
                      <a:pt x="95" y="188"/>
                    </a:cubicBezTo>
                    <a:cubicBezTo>
                      <a:pt x="98" y="185"/>
                      <a:pt x="100" y="181"/>
                      <a:pt x="100" y="177"/>
                    </a:cubicBezTo>
                    <a:cubicBezTo>
                      <a:pt x="99" y="154"/>
                      <a:pt x="99" y="131"/>
                      <a:pt x="99" y="109"/>
                    </a:cubicBezTo>
                    <a:cubicBezTo>
                      <a:pt x="99" y="100"/>
                      <a:pt x="99" y="92"/>
                      <a:pt x="99" y="83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7"/>
                      <a:pt x="98" y="77"/>
                      <a:pt x="97" y="77"/>
                    </a:cubicBezTo>
                    <a:cubicBezTo>
                      <a:pt x="96" y="78"/>
                      <a:pt x="95" y="78"/>
                      <a:pt x="94" y="78"/>
                    </a:cubicBezTo>
                    <a:cubicBezTo>
                      <a:pt x="92" y="79"/>
                      <a:pt x="90" y="80"/>
                      <a:pt x="87" y="81"/>
                    </a:cubicBezTo>
                    <a:cubicBezTo>
                      <a:pt x="81" y="82"/>
                      <a:pt x="75" y="77"/>
                      <a:pt x="73" y="71"/>
                    </a:cubicBezTo>
                    <a:cubicBezTo>
                      <a:pt x="72" y="64"/>
                      <a:pt x="75" y="58"/>
                      <a:pt x="81" y="55"/>
                    </a:cubicBezTo>
                    <a:cubicBezTo>
                      <a:pt x="82" y="55"/>
                      <a:pt x="84" y="54"/>
                      <a:pt x="85" y="54"/>
                    </a:cubicBezTo>
                    <a:cubicBezTo>
                      <a:pt x="89" y="52"/>
                      <a:pt x="92" y="50"/>
                      <a:pt x="96" y="49"/>
                    </a:cubicBezTo>
                    <a:cubicBezTo>
                      <a:pt x="99" y="48"/>
                      <a:pt x="100" y="46"/>
                      <a:pt x="99" y="44"/>
                    </a:cubicBezTo>
                    <a:cubicBezTo>
                      <a:pt x="99" y="41"/>
                      <a:pt x="99" y="39"/>
                      <a:pt x="99" y="36"/>
                    </a:cubicBezTo>
                    <a:cubicBezTo>
                      <a:pt x="99" y="35"/>
                      <a:pt x="99" y="34"/>
                      <a:pt x="99" y="32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0" y="45"/>
                      <a:pt x="110" y="45"/>
                      <a:pt x="109" y="45"/>
                    </a:cubicBezTo>
                    <a:cubicBezTo>
                      <a:pt x="109" y="46"/>
                      <a:pt x="108" y="46"/>
                      <a:pt x="108" y="46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96" y="52"/>
                      <a:pt x="89" y="55"/>
                      <a:pt x="83" y="58"/>
                    </a:cubicBezTo>
                    <a:cubicBezTo>
                      <a:pt x="77" y="61"/>
                      <a:pt x="75" y="66"/>
                      <a:pt x="77" y="71"/>
                    </a:cubicBezTo>
                    <a:cubicBezTo>
                      <a:pt x="78" y="75"/>
                      <a:pt x="82" y="77"/>
                      <a:pt x="86" y="77"/>
                    </a:cubicBezTo>
                    <a:cubicBezTo>
                      <a:pt x="87" y="77"/>
                      <a:pt x="89" y="77"/>
                      <a:pt x="90" y="76"/>
                    </a:cubicBezTo>
                    <a:cubicBezTo>
                      <a:pt x="96" y="74"/>
                      <a:pt x="103" y="71"/>
                      <a:pt x="110" y="67"/>
                    </a:cubicBezTo>
                    <a:cubicBezTo>
                      <a:pt x="117" y="64"/>
                      <a:pt x="123" y="61"/>
                      <a:pt x="128" y="55"/>
                    </a:cubicBezTo>
                    <a:cubicBezTo>
                      <a:pt x="134" y="50"/>
                      <a:pt x="134" y="42"/>
                      <a:pt x="130" y="3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" name="Freeform 51">
                <a:extLst>
                  <a:ext uri="{FF2B5EF4-FFF2-40B4-BE49-F238E27FC236}">
                    <a16:creationId xmlns:a16="http://schemas.microsoft.com/office/drawing/2014/main" id="{F1B89DB3-F8BD-948D-AFB5-242971D49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5301" y="1082675"/>
                <a:ext cx="155575" cy="155575"/>
              </a:xfrm>
              <a:custGeom>
                <a:avLst/>
                <a:gdLst>
                  <a:gd name="T0" fmla="*/ 0 w 56"/>
                  <a:gd name="T1" fmla="*/ 28 h 56"/>
                  <a:gd name="T2" fmla="*/ 28 w 56"/>
                  <a:gd name="T3" fmla="*/ 0 h 56"/>
                  <a:gd name="T4" fmla="*/ 56 w 56"/>
                  <a:gd name="T5" fmla="*/ 28 h 56"/>
                  <a:gd name="T6" fmla="*/ 28 w 56"/>
                  <a:gd name="T7" fmla="*/ 56 h 56"/>
                  <a:gd name="T8" fmla="*/ 0 w 56"/>
                  <a:gd name="T9" fmla="*/ 2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12"/>
                      <a:pt x="13" y="0"/>
                      <a:pt x="28" y="0"/>
                    </a:cubicBezTo>
                    <a:cubicBezTo>
                      <a:pt x="43" y="0"/>
                      <a:pt x="56" y="13"/>
                      <a:pt x="56" y="28"/>
                    </a:cubicBezTo>
                    <a:cubicBezTo>
                      <a:pt x="56" y="43"/>
                      <a:pt x="43" y="56"/>
                      <a:pt x="28" y="56"/>
                    </a:cubicBezTo>
                    <a:cubicBezTo>
                      <a:pt x="13" y="56"/>
                      <a:pt x="0" y="43"/>
                      <a:pt x="0" y="2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2E7D35C-9A9F-6FE3-4099-6FC59A2C4731}"/>
              </a:ext>
            </a:extLst>
          </p:cNvPr>
          <p:cNvGrpSpPr/>
          <p:nvPr/>
        </p:nvGrpSpPr>
        <p:grpSpPr>
          <a:xfrm>
            <a:off x="7065708" y="2158622"/>
            <a:ext cx="685800" cy="685800"/>
            <a:chOff x="8829575" y="3029490"/>
            <a:chExt cx="914400" cy="91440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3708A60-9971-F7BC-8C38-E310299A2296}"/>
                </a:ext>
              </a:extLst>
            </p:cNvPr>
            <p:cNvSpPr/>
            <p:nvPr/>
          </p:nvSpPr>
          <p:spPr>
            <a:xfrm>
              <a:off x="8829575" y="3029490"/>
              <a:ext cx="914400" cy="914400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9381454-C5C6-D4F2-D211-90BA0DBADE8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149178" y="3143836"/>
              <a:ext cx="371233" cy="648000"/>
              <a:chOff x="3506788" y="122238"/>
              <a:chExt cx="355600" cy="620713"/>
            </a:xfrm>
            <a:solidFill>
              <a:schemeClr val="bg1"/>
            </a:solidFill>
          </p:grpSpPr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CFAAAEA6-B226-38F9-E6AA-6DB5B6E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463" y="141288"/>
                <a:ext cx="138113" cy="138113"/>
              </a:xfrm>
              <a:custGeom>
                <a:avLst/>
                <a:gdLst>
                  <a:gd name="T0" fmla="*/ 25 w 50"/>
                  <a:gd name="T1" fmla="*/ 50 h 50"/>
                  <a:gd name="T2" fmla="*/ 50 w 50"/>
                  <a:gd name="T3" fmla="*/ 25 h 50"/>
                  <a:gd name="T4" fmla="*/ 25 w 50"/>
                  <a:gd name="T5" fmla="*/ 0 h 50"/>
                  <a:gd name="T6" fmla="*/ 0 w 50"/>
                  <a:gd name="T7" fmla="*/ 25 h 50"/>
                  <a:gd name="T8" fmla="*/ 25 w 50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39" y="50"/>
                      <a:pt x="50" y="39"/>
                      <a:pt x="50" y="25"/>
                    </a:cubicBezTo>
                    <a:cubicBezTo>
                      <a:pt x="50" y="12"/>
                      <a:pt x="39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43D14B11-31CE-0758-B810-5B7BB8BAAC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351" y="401638"/>
                <a:ext cx="163513" cy="341313"/>
              </a:xfrm>
              <a:custGeom>
                <a:avLst/>
                <a:gdLst>
                  <a:gd name="T0" fmla="*/ 59 w 59"/>
                  <a:gd name="T1" fmla="*/ 51 h 123"/>
                  <a:gd name="T2" fmla="*/ 59 w 59"/>
                  <a:gd name="T3" fmla="*/ 51 h 123"/>
                  <a:gd name="T4" fmla="*/ 59 w 59"/>
                  <a:gd name="T5" fmla="*/ 33 h 123"/>
                  <a:gd name="T6" fmla="*/ 59 w 59"/>
                  <a:gd name="T7" fmla="*/ 18 h 123"/>
                  <a:gd name="T8" fmla="*/ 59 w 59"/>
                  <a:gd name="T9" fmla="*/ 15 h 123"/>
                  <a:gd name="T10" fmla="*/ 59 w 59"/>
                  <a:gd name="T11" fmla="*/ 6 h 123"/>
                  <a:gd name="T12" fmla="*/ 52 w 59"/>
                  <a:gd name="T13" fmla="*/ 7 h 123"/>
                  <a:gd name="T14" fmla="*/ 49 w 59"/>
                  <a:gd name="T15" fmla="*/ 7 h 123"/>
                  <a:gd name="T16" fmla="*/ 33 w 59"/>
                  <a:gd name="T17" fmla="*/ 0 h 123"/>
                  <a:gd name="T18" fmla="*/ 7 w 59"/>
                  <a:gd name="T19" fmla="*/ 9 h 123"/>
                  <a:gd name="T20" fmla="*/ 6 w 59"/>
                  <a:gd name="T21" fmla="*/ 9 h 123"/>
                  <a:gd name="T22" fmla="*/ 0 w 59"/>
                  <a:gd name="T23" fmla="*/ 9 h 123"/>
                  <a:gd name="T24" fmla="*/ 0 w 59"/>
                  <a:gd name="T25" fmla="*/ 15 h 123"/>
                  <a:gd name="T26" fmla="*/ 0 w 59"/>
                  <a:gd name="T27" fmla="*/ 33 h 123"/>
                  <a:gd name="T28" fmla="*/ 0 w 59"/>
                  <a:gd name="T29" fmla="*/ 33 h 123"/>
                  <a:gd name="T30" fmla="*/ 0 w 59"/>
                  <a:gd name="T31" fmla="*/ 35 h 123"/>
                  <a:gd name="T32" fmla="*/ 0 w 59"/>
                  <a:gd name="T33" fmla="*/ 111 h 123"/>
                  <a:gd name="T34" fmla="*/ 5 w 59"/>
                  <a:gd name="T35" fmla="*/ 120 h 123"/>
                  <a:gd name="T36" fmla="*/ 17 w 59"/>
                  <a:gd name="T37" fmla="*/ 121 h 123"/>
                  <a:gd name="T38" fmla="*/ 24 w 59"/>
                  <a:gd name="T39" fmla="*/ 110 h 123"/>
                  <a:gd name="T40" fmla="*/ 24 w 59"/>
                  <a:gd name="T41" fmla="*/ 41 h 123"/>
                  <a:gd name="T42" fmla="*/ 34 w 59"/>
                  <a:gd name="T43" fmla="*/ 41 h 123"/>
                  <a:gd name="T44" fmla="*/ 34 w 59"/>
                  <a:gd name="T45" fmla="*/ 109 h 123"/>
                  <a:gd name="T46" fmla="*/ 47 w 59"/>
                  <a:gd name="T47" fmla="*/ 122 h 123"/>
                  <a:gd name="T48" fmla="*/ 47 w 59"/>
                  <a:gd name="T49" fmla="*/ 122 h 123"/>
                  <a:gd name="T50" fmla="*/ 55 w 59"/>
                  <a:gd name="T51" fmla="*/ 119 h 123"/>
                  <a:gd name="T52" fmla="*/ 59 w 59"/>
                  <a:gd name="T53" fmla="*/ 109 h 123"/>
                  <a:gd name="T54" fmla="*/ 59 w 59"/>
                  <a:gd name="T55" fmla="*/ 5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9" h="123">
                    <a:moveTo>
                      <a:pt x="59" y="51"/>
                    </a:moveTo>
                    <a:cubicBezTo>
                      <a:pt x="59" y="51"/>
                      <a:pt x="59" y="51"/>
                      <a:pt x="59" y="51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6" y="7"/>
                      <a:pt x="54" y="7"/>
                      <a:pt x="52" y="7"/>
                    </a:cubicBezTo>
                    <a:cubicBezTo>
                      <a:pt x="51" y="7"/>
                      <a:pt x="50" y="7"/>
                      <a:pt x="49" y="7"/>
                    </a:cubicBezTo>
                    <a:cubicBezTo>
                      <a:pt x="43" y="6"/>
                      <a:pt x="37" y="3"/>
                      <a:pt x="33" y="0"/>
                    </a:cubicBezTo>
                    <a:cubicBezTo>
                      <a:pt x="26" y="5"/>
                      <a:pt x="16" y="9"/>
                      <a:pt x="7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4" y="9"/>
                      <a:pt x="2" y="9"/>
                      <a:pt x="0" y="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60"/>
                      <a:pt x="0" y="86"/>
                      <a:pt x="0" y="111"/>
                    </a:cubicBezTo>
                    <a:cubicBezTo>
                      <a:pt x="0" y="115"/>
                      <a:pt x="2" y="118"/>
                      <a:pt x="5" y="120"/>
                    </a:cubicBezTo>
                    <a:cubicBezTo>
                      <a:pt x="9" y="123"/>
                      <a:pt x="13" y="123"/>
                      <a:pt x="17" y="121"/>
                    </a:cubicBezTo>
                    <a:cubicBezTo>
                      <a:pt x="22" y="119"/>
                      <a:pt x="24" y="115"/>
                      <a:pt x="24" y="11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4" y="109"/>
                      <a:pt x="34" y="109"/>
                      <a:pt x="34" y="109"/>
                    </a:cubicBezTo>
                    <a:cubicBezTo>
                      <a:pt x="34" y="117"/>
                      <a:pt x="39" y="122"/>
                      <a:pt x="47" y="122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50" y="122"/>
                      <a:pt x="53" y="121"/>
                      <a:pt x="55" y="119"/>
                    </a:cubicBezTo>
                    <a:cubicBezTo>
                      <a:pt x="57" y="116"/>
                      <a:pt x="59" y="113"/>
                      <a:pt x="59" y="109"/>
                    </a:cubicBezTo>
                    <a:cubicBezTo>
                      <a:pt x="59" y="90"/>
                      <a:pt x="59" y="70"/>
                      <a:pt x="59" y="5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" name="Freeform 94">
                <a:extLst>
                  <a:ext uri="{FF2B5EF4-FFF2-40B4-BE49-F238E27FC236}">
                    <a16:creationId xmlns:a16="http://schemas.microsoft.com/office/drawing/2014/main" id="{89D75C23-6BF7-ED23-93F1-3421BA390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788" y="260350"/>
                <a:ext cx="271463" cy="157163"/>
              </a:xfrm>
              <a:custGeom>
                <a:avLst/>
                <a:gdLst>
                  <a:gd name="T0" fmla="*/ 82 w 98"/>
                  <a:gd name="T1" fmla="*/ 2 h 57"/>
                  <a:gd name="T2" fmla="*/ 75 w 98"/>
                  <a:gd name="T3" fmla="*/ 0 h 57"/>
                  <a:gd name="T4" fmla="*/ 49 w 98"/>
                  <a:gd name="T5" fmla="*/ 10 h 57"/>
                  <a:gd name="T6" fmla="*/ 24 w 98"/>
                  <a:gd name="T7" fmla="*/ 0 h 57"/>
                  <a:gd name="T8" fmla="*/ 22 w 98"/>
                  <a:gd name="T9" fmla="*/ 0 h 57"/>
                  <a:gd name="T10" fmla="*/ 0 w 98"/>
                  <a:gd name="T11" fmla="*/ 30 h 57"/>
                  <a:gd name="T12" fmla="*/ 20 w 98"/>
                  <a:gd name="T13" fmla="*/ 56 h 57"/>
                  <a:gd name="T14" fmla="*/ 20 w 98"/>
                  <a:gd name="T15" fmla="*/ 56 h 57"/>
                  <a:gd name="T16" fmla="*/ 23 w 98"/>
                  <a:gd name="T17" fmla="*/ 57 h 57"/>
                  <a:gd name="T18" fmla="*/ 27 w 98"/>
                  <a:gd name="T19" fmla="*/ 57 h 57"/>
                  <a:gd name="T20" fmla="*/ 64 w 98"/>
                  <a:gd name="T21" fmla="*/ 23 h 57"/>
                  <a:gd name="T22" fmla="*/ 51 w 98"/>
                  <a:gd name="T23" fmla="*/ 24 h 57"/>
                  <a:gd name="T24" fmla="*/ 26 w 98"/>
                  <a:gd name="T25" fmla="*/ 39 h 57"/>
                  <a:gd name="T26" fmla="*/ 20 w 98"/>
                  <a:gd name="T27" fmla="*/ 36 h 57"/>
                  <a:gd name="T28" fmla="*/ 20 w 98"/>
                  <a:gd name="T29" fmla="*/ 35 h 57"/>
                  <a:gd name="T30" fmla="*/ 20 w 98"/>
                  <a:gd name="T31" fmla="*/ 26 h 57"/>
                  <a:gd name="T32" fmla="*/ 21 w 98"/>
                  <a:gd name="T33" fmla="*/ 24 h 57"/>
                  <a:gd name="T34" fmla="*/ 22 w 98"/>
                  <a:gd name="T35" fmla="*/ 22 h 57"/>
                  <a:gd name="T36" fmla="*/ 24 w 98"/>
                  <a:gd name="T37" fmla="*/ 20 h 57"/>
                  <a:gd name="T38" fmla="*/ 25 w 98"/>
                  <a:gd name="T39" fmla="*/ 19 h 57"/>
                  <a:gd name="T40" fmla="*/ 26 w 98"/>
                  <a:gd name="T41" fmla="*/ 17 h 57"/>
                  <a:gd name="T42" fmla="*/ 28 w 98"/>
                  <a:gd name="T43" fmla="*/ 16 h 57"/>
                  <a:gd name="T44" fmla="*/ 30 w 98"/>
                  <a:gd name="T45" fmla="*/ 19 h 57"/>
                  <a:gd name="T46" fmla="*/ 24 w 98"/>
                  <a:gd name="T47" fmla="*/ 34 h 57"/>
                  <a:gd name="T48" fmla="*/ 49 w 98"/>
                  <a:gd name="T49" fmla="*/ 21 h 57"/>
                  <a:gd name="T50" fmla="*/ 67 w 98"/>
                  <a:gd name="T51" fmla="*/ 21 h 57"/>
                  <a:gd name="T52" fmla="*/ 70 w 98"/>
                  <a:gd name="T53" fmla="*/ 32 h 57"/>
                  <a:gd name="T54" fmla="*/ 74 w 98"/>
                  <a:gd name="T55" fmla="*/ 31 h 57"/>
                  <a:gd name="T56" fmla="*/ 70 w 98"/>
                  <a:gd name="T57" fmla="*/ 19 h 57"/>
                  <a:gd name="T58" fmla="*/ 72 w 98"/>
                  <a:gd name="T59" fmla="*/ 17 h 57"/>
                  <a:gd name="T60" fmla="*/ 73 w 98"/>
                  <a:gd name="T61" fmla="*/ 18 h 57"/>
                  <a:gd name="T62" fmla="*/ 77 w 98"/>
                  <a:gd name="T63" fmla="*/ 22 h 57"/>
                  <a:gd name="T64" fmla="*/ 80 w 98"/>
                  <a:gd name="T65" fmla="*/ 28 h 57"/>
                  <a:gd name="T66" fmla="*/ 72 w 98"/>
                  <a:gd name="T67" fmla="*/ 36 h 57"/>
                  <a:gd name="T68" fmla="*/ 69 w 98"/>
                  <a:gd name="T69" fmla="*/ 35 h 57"/>
                  <a:gd name="T70" fmla="*/ 56 w 98"/>
                  <a:gd name="T71" fmla="*/ 48 h 57"/>
                  <a:gd name="T72" fmla="*/ 70 w 98"/>
                  <a:gd name="T73" fmla="*/ 54 h 57"/>
                  <a:gd name="T74" fmla="*/ 89 w 98"/>
                  <a:gd name="T75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8" h="57">
                    <a:moveTo>
                      <a:pt x="98" y="26"/>
                    </a:moveTo>
                    <a:cubicBezTo>
                      <a:pt x="97" y="13"/>
                      <a:pt x="84" y="3"/>
                      <a:pt x="82" y="2"/>
                    </a:cubicBezTo>
                    <a:cubicBezTo>
                      <a:pt x="80" y="1"/>
                      <a:pt x="79" y="0"/>
                      <a:pt x="77" y="0"/>
                    </a:cubicBezTo>
                    <a:cubicBezTo>
                      <a:pt x="76" y="0"/>
                      <a:pt x="75" y="0"/>
                      <a:pt x="75" y="0"/>
                    </a:cubicBezTo>
                    <a:cubicBezTo>
                      <a:pt x="72" y="0"/>
                      <a:pt x="70" y="1"/>
                      <a:pt x="68" y="3"/>
                    </a:cubicBezTo>
                    <a:cubicBezTo>
                      <a:pt x="63" y="8"/>
                      <a:pt x="56" y="10"/>
                      <a:pt x="49" y="10"/>
                    </a:cubicBezTo>
                    <a:cubicBezTo>
                      <a:pt x="42" y="10"/>
                      <a:pt x="36" y="8"/>
                      <a:pt x="30" y="3"/>
                    </a:cubicBezTo>
                    <a:cubicBezTo>
                      <a:pt x="29" y="1"/>
                      <a:pt x="26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2" y="0"/>
                    </a:cubicBezTo>
                    <a:cubicBezTo>
                      <a:pt x="20" y="0"/>
                      <a:pt x="18" y="1"/>
                      <a:pt x="16" y="2"/>
                    </a:cubicBezTo>
                    <a:cubicBezTo>
                      <a:pt x="15" y="4"/>
                      <a:pt x="1" y="15"/>
                      <a:pt x="0" y="30"/>
                    </a:cubicBezTo>
                    <a:cubicBezTo>
                      <a:pt x="0" y="37"/>
                      <a:pt x="3" y="44"/>
                      <a:pt x="9" y="50"/>
                    </a:cubicBezTo>
                    <a:cubicBezTo>
                      <a:pt x="12" y="53"/>
                      <a:pt x="16" y="55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1" y="56"/>
                      <a:pt x="22" y="56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4" y="57"/>
                      <a:pt x="25" y="57"/>
                      <a:pt x="26" y="57"/>
                    </a:cubicBezTo>
                    <a:cubicBezTo>
                      <a:pt x="26" y="57"/>
                      <a:pt x="27" y="57"/>
                      <a:pt x="27" y="57"/>
                    </a:cubicBezTo>
                    <a:cubicBezTo>
                      <a:pt x="45" y="56"/>
                      <a:pt x="63" y="38"/>
                      <a:pt x="65" y="36"/>
                    </a:cubicBezTo>
                    <a:cubicBezTo>
                      <a:pt x="68" y="33"/>
                      <a:pt x="68" y="27"/>
                      <a:pt x="64" y="23"/>
                    </a:cubicBezTo>
                    <a:cubicBezTo>
                      <a:pt x="62" y="22"/>
                      <a:pt x="60" y="21"/>
                      <a:pt x="58" y="21"/>
                    </a:cubicBezTo>
                    <a:cubicBezTo>
                      <a:pt x="56" y="21"/>
                      <a:pt x="53" y="22"/>
                      <a:pt x="51" y="24"/>
                    </a:cubicBezTo>
                    <a:cubicBezTo>
                      <a:pt x="47" y="29"/>
                      <a:pt x="35" y="39"/>
                      <a:pt x="26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4" y="39"/>
                      <a:pt x="23" y="38"/>
                      <a:pt x="21" y="37"/>
                    </a:cubicBezTo>
                    <a:cubicBezTo>
                      <a:pt x="21" y="36"/>
                      <a:pt x="21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9" y="33"/>
                      <a:pt x="18" y="32"/>
                      <a:pt x="19" y="31"/>
                    </a:cubicBezTo>
                    <a:cubicBezTo>
                      <a:pt x="19" y="29"/>
                      <a:pt x="19" y="28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5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3"/>
                      <a:pt x="22" y="23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1"/>
                      <a:pt x="23" y="21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9"/>
                      <a:pt x="25" y="19"/>
                      <a:pt x="25" y="19"/>
                    </a:cubicBezTo>
                    <a:cubicBezTo>
                      <a:pt x="25" y="18"/>
                      <a:pt x="25" y="18"/>
                      <a:pt x="26" y="18"/>
                    </a:cubicBezTo>
                    <a:cubicBezTo>
                      <a:pt x="26" y="18"/>
                      <a:pt x="26" y="17"/>
                      <a:pt x="26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6"/>
                      <a:pt x="28" y="16"/>
                    </a:cubicBezTo>
                    <a:cubicBezTo>
                      <a:pt x="28" y="16"/>
                      <a:pt x="29" y="15"/>
                      <a:pt x="30" y="16"/>
                    </a:cubicBezTo>
                    <a:cubicBezTo>
                      <a:pt x="32" y="17"/>
                      <a:pt x="30" y="19"/>
                      <a:pt x="30" y="19"/>
                    </a:cubicBezTo>
                    <a:cubicBezTo>
                      <a:pt x="27" y="21"/>
                      <a:pt x="22" y="27"/>
                      <a:pt x="22" y="31"/>
                    </a:cubicBezTo>
                    <a:cubicBezTo>
                      <a:pt x="22" y="31"/>
                      <a:pt x="22" y="32"/>
                      <a:pt x="24" y="34"/>
                    </a:cubicBezTo>
                    <a:cubicBezTo>
                      <a:pt x="25" y="35"/>
                      <a:pt x="25" y="35"/>
                      <a:pt x="26" y="35"/>
                    </a:cubicBezTo>
                    <a:cubicBezTo>
                      <a:pt x="33" y="35"/>
                      <a:pt x="43" y="27"/>
                      <a:pt x="49" y="21"/>
                    </a:cubicBezTo>
                    <a:cubicBezTo>
                      <a:pt x="51" y="19"/>
                      <a:pt x="54" y="17"/>
                      <a:pt x="58" y="17"/>
                    </a:cubicBezTo>
                    <a:cubicBezTo>
                      <a:pt x="61" y="17"/>
                      <a:pt x="64" y="19"/>
                      <a:pt x="67" y="21"/>
                    </a:cubicBezTo>
                    <a:cubicBezTo>
                      <a:pt x="69" y="23"/>
                      <a:pt x="70" y="26"/>
                      <a:pt x="71" y="30"/>
                    </a:cubicBezTo>
                    <a:cubicBezTo>
                      <a:pt x="71" y="30"/>
                      <a:pt x="71" y="31"/>
                      <a:pt x="70" y="32"/>
                    </a:cubicBezTo>
                    <a:cubicBezTo>
                      <a:pt x="71" y="32"/>
                      <a:pt x="72" y="32"/>
                      <a:pt x="72" y="33"/>
                    </a:cubicBezTo>
                    <a:cubicBezTo>
                      <a:pt x="72" y="33"/>
                      <a:pt x="73" y="33"/>
                      <a:pt x="74" y="31"/>
                    </a:cubicBezTo>
                    <a:cubicBezTo>
                      <a:pt x="75" y="30"/>
                      <a:pt x="76" y="29"/>
                      <a:pt x="76" y="28"/>
                    </a:cubicBezTo>
                    <a:cubicBezTo>
                      <a:pt x="76" y="26"/>
                      <a:pt x="72" y="21"/>
                      <a:pt x="70" y="19"/>
                    </a:cubicBezTo>
                    <a:cubicBezTo>
                      <a:pt x="70" y="19"/>
                      <a:pt x="68" y="18"/>
                      <a:pt x="69" y="17"/>
                    </a:cubicBezTo>
                    <a:cubicBezTo>
                      <a:pt x="70" y="16"/>
                      <a:pt x="72" y="17"/>
                      <a:pt x="72" y="17"/>
                    </a:cubicBezTo>
                    <a:cubicBezTo>
                      <a:pt x="72" y="17"/>
                      <a:pt x="73" y="17"/>
                      <a:pt x="73" y="18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4" y="19"/>
                      <a:pt x="76" y="20"/>
                      <a:pt x="77" y="22"/>
                    </a:cubicBezTo>
                    <a:cubicBezTo>
                      <a:pt x="77" y="22"/>
                      <a:pt x="77" y="22"/>
                      <a:pt x="77" y="22"/>
                    </a:cubicBezTo>
                    <a:cubicBezTo>
                      <a:pt x="78" y="23"/>
                      <a:pt x="78" y="23"/>
                      <a:pt x="79" y="24"/>
                    </a:cubicBezTo>
                    <a:cubicBezTo>
                      <a:pt x="79" y="25"/>
                      <a:pt x="80" y="27"/>
                      <a:pt x="80" y="28"/>
                    </a:cubicBezTo>
                    <a:cubicBezTo>
                      <a:pt x="80" y="29"/>
                      <a:pt x="80" y="31"/>
                      <a:pt x="77" y="34"/>
                    </a:cubicBezTo>
                    <a:cubicBezTo>
                      <a:pt x="75" y="36"/>
                      <a:pt x="73" y="36"/>
                      <a:pt x="72" y="36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1" y="36"/>
                      <a:pt x="70" y="36"/>
                      <a:pt x="69" y="35"/>
                    </a:cubicBezTo>
                    <a:cubicBezTo>
                      <a:pt x="69" y="37"/>
                      <a:pt x="68" y="38"/>
                      <a:pt x="67" y="39"/>
                    </a:cubicBezTo>
                    <a:cubicBezTo>
                      <a:pt x="66" y="40"/>
                      <a:pt x="62" y="44"/>
                      <a:pt x="56" y="48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60" y="51"/>
                      <a:pt x="64" y="53"/>
                      <a:pt x="70" y="54"/>
                    </a:cubicBezTo>
                    <a:cubicBezTo>
                      <a:pt x="70" y="54"/>
                      <a:pt x="71" y="54"/>
                      <a:pt x="72" y="54"/>
                    </a:cubicBezTo>
                    <a:cubicBezTo>
                      <a:pt x="77" y="54"/>
                      <a:pt x="83" y="53"/>
                      <a:pt x="89" y="47"/>
                    </a:cubicBezTo>
                    <a:cubicBezTo>
                      <a:pt x="97" y="39"/>
                      <a:pt x="98" y="32"/>
                      <a:pt x="98" y="2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" name="Freeform 95">
                <a:extLst>
                  <a:ext uri="{FF2B5EF4-FFF2-40B4-BE49-F238E27FC236}">
                    <a16:creationId xmlns:a16="http://schemas.microsoft.com/office/drawing/2014/main" id="{B4E90C07-91BA-1115-3A2A-A698E3235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2213" y="122238"/>
                <a:ext cx="71438" cy="115888"/>
              </a:xfrm>
              <a:custGeom>
                <a:avLst/>
                <a:gdLst>
                  <a:gd name="T0" fmla="*/ 0 w 45"/>
                  <a:gd name="T1" fmla="*/ 73 h 73"/>
                  <a:gd name="T2" fmla="*/ 12 w 45"/>
                  <a:gd name="T3" fmla="*/ 36 h 73"/>
                  <a:gd name="T4" fmla="*/ 19 w 45"/>
                  <a:gd name="T5" fmla="*/ 43 h 73"/>
                  <a:gd name="T6" fmla="*/ 33 w 45"/>
                  <a:gd name="T7" fmla="*/ 0 h 73"/>
                  <a:gd name="T8" fmla="*/ 45 w 45"/>
                  <a:gd name="T9" fmla="*/ 14 h 73"/>
                  <a:gd name="T10" fmla="*/ 26 w 45"/>
                  <a:gd name="T11" fmla="*/ 63 h 73"/>
                  <a:gd name="T12" fmla="*/ 15 w 45"/>
                  <a:gd name="T13" fmla="*/ 54 h 73"/>
                  <a:gd name="T14" fmla="*/ 0 w 45"/>
                  <a:gd name="T1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73">
                    <a:moveTo>
                      <a:pt x="0" y="73"/>
                    </a:moveTo>
                    <a:lnTo>
                      <a:pt x="12" y="36"/>
                    </a:lnTo>
                    <a:lnTo>
                      <a:pt x="19" y="43"/>
                    </a:lnTo>
                    <a:lnTo>
                      <a:pt x="33" y="0"/>
                    </a:lnTo>
                    <a:lnTo>
                      <a:pt x="45" y="14"/>
                    </a:lnTo>
                    <a:lnTo>
                      <a:pt x="26" y="63"/>
                    </a:lnTo>
                    <a:lnTo>
                      <a:pt x="15" y="54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" name="Freeform 96">
                <a:extLst>
                  <a:ext uri="{FF2B5EF4-FFF2-40B4-BE49-F238E27FC236}">
                    <a16:creationId xmlns:a16="http://schemas.microsoft.com/office/drawing/2014/main" id="{EF139C32-CC0E-42CE-2FBB-F7F6D4B00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913" y="211138"/>
                <a:ext cx="117475" cy="60325"/>
              </a:xfrm>
              <a:custGeom>
                <a:avLst/>
                <a:gdLst>
                  <a:gd name="T0" fmla="*/ 0 w 74"/>
                  <a:gd name="T1" fmla="*/ 27 h 38"/>
                  <a:gd name="T2" fmla="*/ 34 w 74"/>
                  <a:gd name="T3" fmla="*/ 10 h 38"/>
                  <a:gd name="T4" fmla="*/ 34 w 74"/>
                  <a:gd name="T5" fmla="*/ 21 h 38"/>
                  <a:gd name="T6" fmla="*/ 74 w 74"/>
                  <a:gd name="T7" fmla="*/ 0 h 38"/>
                  <a:gd name="T8" fmla="*/ 74 w 74"/>
                  <a:gd name="T9" fmla="*/ 19 h 38"/>
                  <a:gd name="T10" fmla="*/ 25 w 74"/>
                  <a:gd name="T11" fmla="*/ 38 h 38"/>
                  <a:gd name="T12" fmla="*/ 25 w 74"/>
                  <a:gd name="T13" fmla="*/ 24 h 38"/>
                  <a:gd name="T14" fmla="*/ 0 w 74"/>
                  <a:gd name="T15" fmla="*/ 2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38">
                    <a:moveTo>
                      <a:pt x="0" y="27"/>
                    </a:moveTo>
                    <a:lnTo>
                      <a:pt x="34" y="10"/>
                    </a:lnTo>
                    <a:lnTo>
                      <a:pt x="34" y="21"/>
                    </a:lnTo>
                    <a:lnTo>
                      <a:pt x="74" y="0"/>
                    </a:lnTo>
                    <a:lnTo>
                      <a:pt x="74" y="19"/>
                    </a:lnTo>
                    <a:lnTo>
                      <a:pt x="25" y="38"/>
                    </a:lnTo>
                    <a:lnTo>
                      <a:pt x="25" y="24"/>
                    </a:lnTo>
                    <a:lnTo>
                      <a:pt x="0" y="27"/>
                    </a:ln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F40B9340-EFA6-28BB-1354-A0939032352F}"/>
              </a:ext>
            </a:extLst>
          </p:cNvPr>
          <p:cNvSpPr txBox="1"/>
          <p:nvPr/>
        </p:nvSpPr>
        <p:spPr>
          <a:xfrm>
            <a:off x="1407665" y="2952815"/>
            <a:ext cx="6110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Fatigue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EFE3AF6-2CF9-E6AA-511A-09B852FD45D2}"/>
              </a:ext>
            </a:extLst>
          </p:cNvPr>
          <p:cNvSpPr txBox="1"/>
          <p:nvPr/>
        </p:nvSpPr>
        <p:spPr>
          <a:xfrm>
            <a:off x="2828936" y="2952815"/>
            <a:ext cx="6206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Anxiety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BEF1D2B-F7FB-C973-8B6D-32768C9FC906}"/>
              </a:ext>
            </a:extLst>
          </p:cNvPr>
          <p:cNvSpPr txBox="1"/>
          <p:nvPr/>
        </p:nvSpPr>
        <p:spPr>
          <a:xfrm>
            <a:off x="3836491" y="2952815"/>
            <a:ext cx="14510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Abdominal discomfort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0D8372B-A913-3E23-4B88-6CB8803C723A}"/>
              </a:ext>
            </a:extLst>
          </p:cNvPr>
          <p:cNvSpPr txBox="1"/>
          <p:nvPr/>
        </p:nvSpPr>
        <p:spPr>
          <a:xfrm>
            <a:off x="5484001" y="2952815"/>
            <a:ext cx="10198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Hepatomegaly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DE5D3E-B298-083D-5885-9D8A8FFFF80D}"/>
              </a:ext>
            </a:extLst>
          </p:cNvPr>
          <p:cNvSpPr txBox="1"/>
          <p:nvPr/>
        </p:nvSpPr>
        <p:spPr>
          <a:xfrm>
            <a:off x="7101472" y="2952815"/>
            <a:ext cx="6142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Malaise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7C0BFD-D3D5-13AE-7AB7-77125B12F600}"/>
              </a:ext>
            </a:extLst>
          </p:cNvPr>
          <p:cNvSpPr txBox="1"/>
          <p:nvPr/>
        </p:nvSpPr>
        <p:spPr>
          <a:xfrm>
            <a:off x="301013" y="3430389"/>
            <a:ext cx="852199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Experiencing non-specific symptoms can </a:t>
            </a:r>
            <a:r>
              <a:rPr lang="en-GB" sz="900" b="1">
                <a:latin typeface="Verdana" panose="020B0604030504040204" pitchFamily="34" charset="0"/>
                <a:ea typeface="Verdana" panose="020B0604030504040204" pitchFamily="34" charset="0"/>
              </a:rPr>
              <a:t>impact patient-reported outcomes</a:t>
            </a:r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, contributing to the </a:t>
            </a:r>
            <a:r>
              <a:rPr lang="en-GB" sz="900" b="1">
                <a:latin typeface="Verdana" panose="020B0604030504040204" pitchFamily="34" charset="0"/>
                <a:ea typeface="Verdana" panose="020B0604030504040204" pitchFamily="34" charset="0"/>
              </a:rPr>
              <a:t>burden of metabolic liver disease</a:t>
            </a:r>
            <a:r>
              <a:rPr lang="en-GB" sz="900" baseline="3000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sz="900" b="1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5841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68FE8-5439-6C2A-3746-18FAABA2F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Patients report symptoms of MASLD/MAFLD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CEF18-9B52-954E-1BC6-051741E73881}"/>
              </a:ext>
            </a:extLst>
          </p:cNvPr>
          <p:cNvSpPr txBox="1"/>
          <p:nvPr/>
        </p:nvSpPr>
        <p:spPr>
          <a:xfrm>
            <a:off x="1313152" y="4623537"/>
            <a:ext cx="73379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*Right upper quadrant pain/below right ribs/in the right side/in liver area, p&lt;0.01 (Mann-Whitney U test).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GEs, gastroenterologists; GPs, general practitioners; MASH, metabolic dysfunction-associated steatohepatitis; MASLD/MAFLD, metabolic dysfunction-associated steatotic liver disease/metabolic associated fatty liver disease.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Hartleb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M, et al. Eur J Gastroenterol Hepatol 2022;34:426–34.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E0714-41D8-345A-95DE-C14B889EBEEB}"/>
              </a:ext>
            </a:extLst>
          </p:cNvPr>
          <p:cNvSpPr txBox="1">
            <a:spLocks/>
          </p:cNvSpPr>
          <p:nvPr/>
        </p:nvSpPr>
        <p:spPr>
          <a:xfrm>
            <a:off x="301013" y="1176814"/>
            <a:ext cx="8521995" cy="48474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/>
              <a:t>In an observational, cross-sectional, real-world survey (RESTORE) the top five most common symptoms of MASLD/MAFLD reported by GEs and GPs using patients’ language were:</a:t>
            </a:r>
          </a:p>
        </p:txBody>
      </p:sp>
      <p:graphicFrame>
        <p:nvGraphicFramePr>
          <p:cNvPr id="5" name="Tableau 3">
            <a:extLst>
              <a:ext uri="{FF2B5EF4-FFF2-40B4-BE49-F238E27FC236}">
                <a16:creationId xmlns:a16="http://schemas.microsoft.com/office/drawing/2014/main" id="{ECC32C64-AFB3-29E1-C6C5-075B369C1CEB}"/>
              </a:ext>
            </a:extLst>
          </p:cNvPr>
          <p:cNvGraphicFramePr>
            <a:graphicFrameLocks noGrp="1"/>
          </p:cNvGraphicFramePr>
          <p:nvPr/>
        </p:nvGraphicFramePr>
        <p:xfrm>
          <a:off x="1373141" y="1777254"/>
          <a:ext cx="6370400" cy="216048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89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5000">
                  <a:extLst>
                    <a:ext uri="{9D8B030D-6E8A-4147-A177-3AD203B41FA5}">
                      <a16:colId xmlns:a16="http://schemas.microsoft.com/office/drawing/2014/main" val="3008853039"/>
                    </a:ext>
                  </a:extLst>
                </a:gridCol>
                <a:gridCol w="160400">
                  <a:extLst>
                    <a:ext uri="{9D8B030D-6E8A-4147-A177-3AD203B41FA5}">
                      <a16:colId xmlns:a16="http://schemas.microsoft.com/office/drawing/2014/main" val="2648064048"/>
                    </a:ext>
                  </a:extLst>
                </a:gridCol>
                <a:gridCol w="1890000">
                  <a:extLst>
                    <a:ext uri="{9D8B030D-6E8A-4147-A177-3AD203B41FA5}">
                      <a16:colId xmlns:a16="http://schemas.microsoft.com/office/drawing/2014/main" val="2590262295"/>
                    </a:ext>
                  </a:extLst>
                </a:gridCol>
                <a:gridCol w="1215000">
                  <a:extLst>
                    <a:ext uri="{9D8B030D-6E8A-4147-A177-3AD203B41FA5}">
                      <a16:colId xmlns:a16="http://schemas.microsoft.com/office/drawing/2014/main" val="631968305"/>
                    </a:ext>
                  </a:extLst>
                </a:gridCol>
              </a:tblGrid>
              <a:tr h="476280"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GEs</a:t>
                      </a:r>
                    </a:p>
                    <a:p>
                      <a:pPr algn="ctr"/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n</a:t>
                      </a:r>
                      <a:r>
                        <a:rPr lang="pl-PL" sz="1400" b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=95</a:t>
                      </a:r>
                    </a:p>
                  </a:txBody>
                  <a:tcPr marL="67500" marR="67500" marT="32400" marB="324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noProof="0">
                        <a:solidFill>
                          <a:schemeClr val="bg1"/>
                        </a:solidFill>
                        <a:latin typeface="Verdana" panose="020B0604030504040204" pitchFamily="34" charset="0"/>
                      </a:endParaRPr>
                    </a:p>
                  </a:txBody>
                  <a:tcPr marL="90000" marR="90000" marT="43200" marB="43200"/>
                </a:tc>
                <a:tc>
                  <a:txBody>
                    <a:bodyPr/>
                    <a:lstStyle/>
                    <a:p>
                      <a:pPr algn="ctr"/>
                      <a:endParaRPr lang="en-US" sz="1400" b="1" noProof="0">
                        <a:solidFill>
                          <a:schemeClr val="bg1"/>
                        </a:solidFill>
                        <a:latin typeface="Verdana" panose="020B0604030504040204" pitchFamily="34" charset="0"/>
                      </a:endParaRPr>
                    </a:p>
                  </a:txBody>
                  <a:tcPr marL="67500" marR="67500" marT="32400" marB="324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GPs</a:t>
                      </a:r>
                    </a:p>
                    <a:p>
                      <a:pPr algn="ctr"/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n</a:t>
                      </a:r>
                      <a:r>
                        <a:rPr lang="pl-PL" sz="1400" b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=115</a:t>
                      </a:r>
                      <a:endParaRPr lang="en-US" sz="1400" b="1" noProof="0">
                        <a:solidFill>
                          <a:schemeClr val="bg1"/>
                        </a:solidFill>
                        <a:latin typeface="Verdana" panose="020B0604030504040204" pitchFamily="34" charset="0"/>
                      </a:endParaRPr>
                    </a:p>
                  </a:txBody>
                  <a:tcPr marL="67500" marR="67500" marT="32400" marB="324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b="1" noProof="0">
                        <a:solidFill>
                          <a:schemeClr val="bg1"/>
                        </a:solidFill>
                        <a:latin typeface="Verdana" panose="020B0604030504040204" pitchFamily="34" charset="0"/>
                      </a:endParaRPr>
                    </a:p>
                  </a:txBody>
                  <a:tcPr marL="90000" marR="90000" marT="43200" marB="43200"/>
                </a:tc>
                <a:extLst>
                  <a:ext uri="{0D108BD9-81ED-4DB2-BD59-A6C34878D82A}">
                    <a16:rowId xmlns:a16="http://schemas.microsoft.com/office/drawing/2014/main" val="3491529441"/>
                  </a:ext>
                </a:extLst>
              </a:tr>
              <a:tr h="270540">
                <a:tc>
                  <a:txBody>
                    <a:bodyPr/>
                    <a:lstStyle/>
                    <a:p>
                      <a:r>
                        <a:rPr lang="en-US" sz="1400" b="1" noProof="0">
                          <a:solidFill>
                            <a:schemeClr val="bg1"/>
                          </a:solidFill>
                          <a:latin typeface="Verdana" panose="020B0604030504040204" pitchFamily="34" charset="0"/>
                        </a:rPr>
                        <a:t>Symptom</a:t>
                      </a:r>
                    </a:p>
                  </a:txBody>
                  <a:tcPr marL="67500" marR="67500" marT="32400" marB="3240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>
                          <a:solidFill>
                            <a:schemeClr val="bg1"/>
                          </a:solidFill>
                          <a:latin typeface="Verdana" panose="020B0604030504040204" pitchFamily="34" charset="0"/>
                        </a:rPr>
                        <a:t>GEs (%)</a:t>
                      </a:r>
                    </a:p>
                  </a:txBody>
                  <a:tcPr marL="67500" marR="67500" marT="32400" marB="3240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noProof="0">
                        <a:solidFill>
                          <a:schemeClr val="bg1"/>
                        </a:solidFill>
                        <a:latin typeface="Verdana" panose="020B0604030504040204" pitchFamily="34" charset="0"/>
                      </a:endParaRPr>
                    </a:p>
                  </a:txBody>
                  <a:tcPr marL="67500" marR="67500" marT="32400" marB="3240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noProof="0">
                          <a:solidFill>
                            <a:schemeClr val="bg1"/>
                          </a:solidFill>
                          <a:latin typeface="Verdana" panose="020B0604030504040204" pitchFamily="34" charset="0"/>
                        </a:rPr>
                        <a:t>Symptom</a:t>
                      </a:r>
                    </a:p>
                  </a:txBody>
                  <a:tcPr marL="67500" marR="67500" marT="32400" marB="3240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>
                          <a:solidFill>
                            <a:schemeClr val="bg1"/>
                          </a:solidFill>
                          <a:latin typeface="Verdana" panose="020B0604030504040204" pitchFamily="34" charset="0"/>
                        </a:rPr>
                        <a:t>GPs (%)</a:t>
                      </a:r>
                    </a:p>
                  </a:txBody>
                  <a:tcPr marL="67500" marR="67500" marT="32400" marB="3240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40">
                <a:tc>
                  <a:txBody>
                    <a:bodyPr/>
                    <a:lstStyle/>
                    <a:p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Bloating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62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endParaRPr lang="en-US" sz="1400" b="0" noProof="0">
                        <a:latin typeface="Verdana" panose="020B0604030504040204" pitchFamily="34" charset="0"/>
                      </a:endParaRP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Bloating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57</a:t>
                      </a:r>
                    </a:p>
                  </a:txBody>
                  <a:tcPr marL="67500" marR="67500" marT="32400" marB="32400"/>
                </a:tc>
                <a:extLst>
                  <a:ext uri="{0D108BD9-81ED-4DB2-BD59-A6C34878D82A}">
                    <a16:rowId xmlns:a16="http://schemas.microsoft.com/office/drawing/2014/main" val="2215708884"/>
                  </a:ext>
                </a:extLst>
              </a:tr>
              <a:tr h="270540">
                <a:tc>
                  <a:txBody>
                    <a:bodyPr/>
                    <a:lstStyle/>
                    <a:p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Weakening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33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endParaRPr lang="en-US" sz="1400" b="0" baseline="0" noProof="0">
                        <a:latin typeface="Verdana" panose="020B0604030504040204" pitchFamily="34" charset="0"/>
                      </a:endParaRP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Pain</a:t>
                      </a:r>
                      <a:r>
                        <a:rPr lang="en-US" sz="1400" b="0" baseline="0" noProof="0">
                          <a:latin typeface="Verdana" panose="020B0604030504040204" pitchFamily="34" charset="0"/>
                        </a:rPr>
                        <a:t>*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47</a:t>
                      </a:r>
                    </a:p>
                  </a:txBody>
                  <a:tcPr marL="67500" marR="67500" marT="32400" marB="32400"/>
                </a:tc>
                <a:extLst>
                  <a:ext uri="{0D108BD9-81ED-4DB2-BD59-A6C34878D82A}">
                    <a16:rowId xmlns:a16="http://schemas.microsoft.com/office/drawing/2014/main" val="2401625555"/>
                  </a:ext>
                </a:extLst>
              </a:tr>
              <a:tr h="270540">
                <a:tc>
                  <a:txBody>
                    <a:bodyPr/>
                    <a:lstStyle/>
                    <a:p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Tiredness/fatigue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31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noProof="0">
                        <a:latin typeface="Verdana" panose="020B0604030504040204" pitchFamily="34" charset="0"/>
                      </a:endParaRP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Weakening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21</a:t>
                      </a:r>
                    </a:p>
                  </a:txBody>
                  <a:tcPr marL="67500" marR="67500" marT="32400" marB="32400"/>
                </a:tc>
                <a:extLst>
                  <a:ext uri="{0D108BD9-81ED-4DB2-BD59-A6C34878D82A}">
                    <a16:rowId xmlns:a16="http://schemas.microsoft.com/office/drawing/2014/main" val="793934974"/>
                  </a:ext>
                </a:extLst>
              </a:tr>
              <a:tr h="270540">
                <a:tc>
                  <a:txBody>
                    <a:bodyPr/>
                    <a:lstStyle/>
                    <a:p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Pain*</a:t>
                      </a:r>
                      <a:endParaRPr lang="en-US" sz="1400" b="0" baseline="30000" noProof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</a:endParaRP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28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noProof="0">
                        <a:latin typeface="Verdana" panose="020B0604030504040204" pitchFamily="34" charset="0"/>
                      </a:endParaRP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Feeling of fullness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27</a:t>
                      </a:r>
                    </a:p>
                  </a:txBody>
                  <a:tcPr marL="67500" marR="67500" marT="32400" marB="32400"/>
                </a:tc>
                <a:extLst>
                  <a:ext uri="{0D108BD9-81ED-4DB2-BD59-A6C34878D82A}">
                    <a16:rowId xmlns:a16="http://schemas.microsoft.com/office/drawing/2014/main" val="1944704580"/>
                  </a:ext>
                </a:extLst>
              </a:tr>
              <a:tr h="270540">
                <a:tc>
                  <a:txBody>
                    <a:bodyPr/>
                    <a:lstStyle/>
                    <a:p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Feeling of fullness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en-US" sz="1400" b="0" noProof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</a:rPr>
                        <a:t>24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endParaRPr lang="en-US" sz="1400" b="0" noProof="0">
                        <a:latin typeface="Verdana" panose="020B0604030504040204" pitchFamily="34" charset="0"/>
                      </a:endParaRP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Stomach aches</a:t>
                      </a:r>
                    </a:p>
                  </a:txBody>
                  <a:tcPr marL="67500" marR="675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noProof="0">
                          <a:latin typeface="Verdana" panose="020B0604030504040204" pitchFamily="34" charset="0"/>
                        </a:rPr>
                        <a:t>26</a:t>
                      </a:r>
                    </a:p>
                  </a:txBody>
                  <a:tcPr marL="67500" marR="67500" marT="32400" marB="32400"/>
                </a:tc>
                <a:extLst>
                  <a:ext uri="{0D108BD9-81ED-4DB2-BD59-A6C34878D82A}">
                    <a16:rowId xmlns:a16="http://schemas.microsoft.com/office/drawing/2014/main" val="1624741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282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B6958-1C85-E81F-9F2A-6EC24BB99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Further inclusion of PROs in clinical trial protocols could provide data on symptoms to support patient-centered care</a:t>
            </a:r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9FA713-83A9-9F84-C942-19F0010C6045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CT, clinical trials;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HRQoL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, health-related quality of life; MASLD/MAFLD, metabolic dysfunction-associated steatotic liver disease/metabolic associated fatty liver disease; PROs, patient-reported outcomes.</a:t>
            </a:r>
            <a:b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Sena E, et al. JHEP Reports 2023;5:100597.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C52DFA-7AE2-663D-2E31-0DB08947197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624" y="1621771"/>
            <a:ext cx="5019351" cy="20447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FB9D52-2BF7-CF8E-7F06-A6A4AA70246A}"/>
              </a:ext>
            </a:extLst>
          </p:cNvPr>
          <p:cNvSpPr txBox="1"/>
          <p:nvPr/>
        </p:nvSpPr>
        <p:spPr>
          <a:xfrm>
            <a:off x="288307" y="1390169"/>
            <a:ext cx="539798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>
                <a:latin typeface="Verdana" panose="020B0604030504040204" pitchFamily="34" charset="0"/>
                <a:ea typeface="Verdana" panose="020B0604030504040204" pitchFamily="34" charset="0"/>
              </a:rPr>
              <a:t>Number of NAFLD trial protocols including PROs per year (2001–2022)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B26EF9-E39D-0DC7-051F-C690CA3969E2}"/>
              </a:ext>
            </a:extLst>
          </p:cNvPr>
          <p:cNvSpPr txBox="1"/>
          <p:nvPr/>
        </p:nvSpPr>
        <p:spPr>
          <a:xfrm>
            <a:off x="5807289" y="3053243"/>
            <a:ext cx="2930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Despite an increase in MASLD/MAFLD clinical trials in recent years, PRO inclusion in clinical trial protocols has remained relatively unchanged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8E42B4-6017-A48F-E4DB-0C38E7BD99C8}"/>
              </a:ext>
            </a:extLst>
          </p:cNvPr>
          <p:cNvSpPr/>
          <p:nvPr/>
        </p:nvSpPr>
        <p:spPr>
          <a:xfrm>
            <a:off x="0" y="3892626"/>
            <a:ext cx="9144000" cy="400514"/>
          </a:xfrm>
          <a:prstGeom prst="rect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PROs offer insights into the </a:t>
            </a:r>
            <a:r>
              <a:rPr lang="en-GB" sz="9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wider impact of a disease from the patient perspective</a:t>
            </a:r>
            <a:r>
              <a:rPr lang="en-GB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including evaluation of symptoms, functioning and </a:t>
            </a:r>
            <a:r>
              <a:rPr lang="en-GB" sz="900" b="1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HRQoL</a:t>
            </a:r>
            <a:r>
              <a:rPr lang="en-GB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en-GB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These insights may support the </a:t>
            </a:r>
            <a:r>
              <a:rPr lang="en-GB" sz="9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identification of novel diagnostic and therapeutic strategies </a:t>
            </a:r>
            <a:r>
              <a:rPr lang="en-GB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metabolic liver diseases, such as MASLD/MAFLD</a:t>
            </a:r>
          </a:p>
        </p:txBody>
      </p:sp>
    </p:spTree>
    <p:extLst>
      <p:ext uri="{BB962C8B-B14F-4D97-AF65-F5344CB8AC3E}">
        <p14:creationId xmlns:p14="http://schemas.microsoft.com/office/powerpoint/2010/main" val="339053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0E8FCD7-1C34-BC70-EFD8-8199641E5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/>
                <a:cs typeface="Verdana"/>
              </a:rPr>
              <a:t>There is an association between MASH and </a:t>
            </a:r>
            <a:br>
              <a:rPr lang="en-US">
                <a:latin typeface="Verdana"/>
                <a:cs typeface="Verdana"/>
              </a:rPr>
            </a:br>
            <a:r>
              <a:rPr lang="en-US">
                <a:latin typeface="Verdana"/>
                <a:cs typeface="Verdana"/>
              </a:rPr>
              <a:t>metabolic dysfunction </a:t>
            </a:r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176EA3-30D2-DA99-A680-8F8863E621C5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Figure not intended to show prevalence of disorders; for illustration purposes only.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lang="en-GB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MASH, metabolic dysfunction-associated steatohepatitis;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T2DM, type 2 diabetes mellitus.</a:t>
            </a:r>
          </a:p>
        </p:txBody>
      </p:sp>
      <p:sp>
        <p:nvSpPr>
          <p:cNvPr id="2" name="PoleTekstowe 13">
            <a:extLst>
              <a:ext uri="{FF2B5EF4-FFF2-40B4-BE49-F238E27FC236}">
                <a16:creationId xmlns:a16="http://schemas.microsoft.com/office/drawing/2014/main" id="{18C29DE5-8E45-7A4F-429C-DF3A28DB004D}"/>
              </a:ext>
            </a:extLst>
          </p:cNvPr>
          <p:cNvSpPr txBox="1"/>
          <p:nvPr/>
        </p:nvSpPr>
        <p:spPr>
          <a:xfrm>
            <a:off x="521497" y="1995298"/>
            <a:ext cx="3348000" cy="10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 anchorCtr="0">
            <a:noAutofit/>
          </a:bodyPr>
          <a:lstStyle>
            <a:defPPr>
              <a:defRPr lang="pl-PL"/>
            </a:defPPr>
            <a:lvl1pPr algn="ctr">
              <a:defRPr sz="2000">
                <a:solidFill>
                  <a:schemeClr val="dk1"/>
                </a:solidFill>
                <a:latin typeface="Verdana"/>
                <a:cs typeface="Verdana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sz="1500">
                <a:solidFill>
                  <a:schemeClr val="tx1">
                    <a:lumMod val="75000"/>
                    <a:lumOff val="25000"/>
                  </a:schemeClr>
                </a:solidFill>
              </a:rPr>
              <a:t>MASH is a progressive </a:t>
            </a:r>
          </a:p>
          <a:p>
            <a:r>
              <a:rPr lang="en-US" sz="1500">
                <a:solidFill>
                  <a:schemeClr val="tx1">
                    <a:lumMod val="75000"/>
                    <a:lumOff val="25000"/>
                  </a:schemeClr>
                </a:solidFill>
              </a:rPr>
              <a:t>metabolic disease, which</a:t>
            </a:r>
          </a:p>
          <a:p>
            <a:r>
              <a:rPr lang="en-US" sz="1500">
                <a:solidFill>
                  <a:schemeClr val="tx1">
                    <a:lumMod val="75000"/>
                    <a:lumOff val="25000"/>
                  </a:schemeClr>
                </a:solidFill>
              </a:rPr>
              <a:t>has systemic effects </a:t>
            </a:r>
          </a:p>
          <a:p>
            <a:r>
              <a:rPr lang="en-US" sz="1500">
                <a:solidFill>
                  <a:schemeClr val="tx1">
                    <a:lumMod val="75000"/>
                    <a:lumOff val="25000"/>
                  </a:schemeClr>
                </a:solidFill>
              </a:rPr>
              <a:t>throughout the body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F213C9-18B9-4551-ECD2-222464F2D4C8}"/>
              </a:ext>
            </a:extLst>
          </p:cNvPr>
          <p:cNvGrpSpPr/>
          <p:nvPr/>
        </p:nvGrpSpPr>
        <p:grpSpPr>
          <a:xfrm>
            <a:off x="4815589" y="1175096"/>
            <a:ext cx="3747876" cy="2700000"/>
            <a:chOff x="6420785" y="1566794"/>
            <a:chExt cx="4997168" cy="3600000"/>
          </a:xfrm>
        </p:grpSpPr>
        <p:sp>
          <p:nvSpPr>
            <p:cNvPr id="7" name="Owal 4">
              <a:extLst>
                <a:ext uri="{FF2B5EF4-FFF2-40B4-BE49-F238E27FC236}">
                  <a16:creationId xmlns:a16="http://schemas.microsoft.com/office/drawing/2014/main" id="{C28A57DF-1F2E-558B-4E36-165344B897EC}"/>
                </a:ext>
              </a:extLst>
            </p:cNvPr>
            <p:cNvSpPr/>
            <p:nvPr/>
          </p:nvSpPr>
          <p:spPr>
            <a:xfrm>
              <a:off x="6420785" y="1566794"/>
              <a:ext cx="3600000" cy="360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" name="PoleTekstowe 7">
              <a:extLst>
                <a:ext uri="{FF2B5EF4-FFF2-40B4-BE49-F238E27FC236}">
                  <a16:creationId xmlns:a16="http://schemas.microsoft.com/office/drawing/2014/main" id="{22943417-539C-940C-BC6E-1A0825B928C1}"/>
                </a:ext>
              </a:extLst>
            </p:cNvPr>
            <p:cNvSpPr txBox="1"/>
            <p:nvPr/>
          </p:nvSpPr>
          <p:spPr>
            <a:xfrm>
              <a:off x="6747036" y="3123558"/>
              <a:ext cx="116630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350">
                  <a:solidFill>
                    <a:schemeClr val="bg1"/>
                  </a:solidFill>
                  <a:latin typeface="Verdana"/>
                  <a:cs typeface="Verdana"/>
                </a:rPr>
                <a:t>MASLD/</a:t>
              </a:r>
            </a:p>
            <a:p>
              <a:r>
                <a:rPr lang="pl-PL" sz="1350">
                  <a:solidFill>
                    <a:schemeClr val="bg1"/>
                  </a:solidFill>
                  <a:latin typeface="Verdana"/>
                  <a:cs typeface="Verdana"/>
                </a:rPr>
                <a:t>MAFLD</a:t>
              </a:r>
              <a:endParaRPr lang="pl-PL" sz="2100">
                <a:solidFill>
                  <a:schemeClr val="bg1"/>
                </a:solidFill>
                <a:latin typeface="Verdana"/>
                <a:cs typeface="Verdana"/>
              </a:endParaRPr>
            </a:p>
          </p:txBody>
        </p:sp>
        <p:sp>
          <p:nvSpPr>
            <p:cNvPr id="9" name="Owal 10">
              <a:extLst>
                <a:ext uri="{FF2B5EF4-FFF2-40B4-BE49-F238E27FC236}">
                  <a16:creationId xmlns:a16="http://schemas.microsoft.com/office/drawing/2014/main" id="{1F9E9F70-881B-F94D-2A0A-5A935181FCC3}"/>
                </a:ext>
              </a:extLst>
            </p:cNvPr>
            <p:cNvSpPr/>
            <p:nvPr/>
          </p:nvSpPr>
          <p:spPr>
            <a:xfrm>
              <a:off x="8363553" y="1566796"/>
              <a:ext cx="3054400" cy="3533421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2400"/>
            </a:p>
          </p:txBody>
        </p:sp>
        <p:sp>
          <p:nvSpPr>
            <p:cNvPr id="10" name="PoleTekstowe 11">
              <a:extLst>
                <a:ext uri="{FF2B5EF4-FFF2-40B4-BE49-F238E27FC236}">
                  <a16:creationId xmlns:a16="http://schemas.microsoft.com/office/drawing/2014/main" id="{0A87B687-859F-CE90-D374-6DB514226E4E}"/>
                </a:ext>
              </a:extLst>
            </p:cNvPr>
            <p:cNvSpPr txBox="1"/>
            <p:nvPr/>
          </p:nvSpPr>
          <p:spPr>
            <a:xfrm rot="20758333">
              <a:off x="8890280" y="1683197"/>
              <a:ext cx="1564959" cy="574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Dysregulated </a:t>
              </a:r>
            </a:p>
            <a:p>
              <a:pPr algn="ctr"/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metabolism</a:t>
              </a:r>
            </a:p>
          </p:txBody>
        </p:sp>
        <p:sp>
          <p:nvSpPr>
            <p:cNvPr id="11" name="Owal 5">
              <a:extLst>
                <a:ext uri="{FF2B5EF4-FFF2-40B4-BE49-F238E27FC236}">
                  <a16:creationId xmlns:a16="http://schemas.microsoft.com/office/drawing/2014/main" id="{B4E952D2-0302-7644-04E7-B895980A182B}"/>
                </a:ext>
              </a:extLst>
            </p:cNvPr>
            <p:cNvSpPr/>
            <p:nvPr/>
          </p:nvSpPr>
          <p:spPr>
            <a:xfrm>
              <a:off x="8765064" y="2266705"/>
              <a:ext cx="2652888" cy="2212623"/>
            </a:xfrm>
            <a:prstGeom prst="ellipse">
              <a:avLst/>
            </a:prstGeom>
            <a:solidFill>
              <a:srgbClr val="23004C"/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2400"/>
            </a:p>
          </p:txBody>
        </p:sp>
        <p:sp>
          <p:nvSpPr>
            <p:cNvPr id="12" name="PoleTekstowe 9">
              <a:extLst>
                <a:ext uri="{FF2B5EF4-FFF2-40B4-BE49-F238E27FC236}">
                  <a16:creationId xmlns:a16="http://schemas.microsoft.com/office/drawing/2014/main" id="{1B1D647F-1408-E14B-4E8D-F1AE6509F58F}"/>
                </a:ext>
              </a:extLst>
            </p:cNvPr>
            <p:cNvSpPr txBox="1"/>
            <p:nvPr/>
          </p:nvSpPr>
          <p:spPr>
            <a:xfrm>
              <a:off x="10054758" y="3133751"/>
              <a:ext cx="908796" cy="399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GB" sz="1350">
                  <a:solidFill>
                    <a:schemeClr val="bg1"/>
                  </a:solidFill>
                  <a:latin typeface="Verdana"/>
                  <a:cs typeface="Verdana"/>
                </a:rPr>
                <a:t>T2DM</a:t>
              </a:r>
              <a:endParaRPr lang="pl-PL" sz="1350">
                <a:solidFill>
                  <a:schemeClr val="bg1"/>
                </a:solidFill>
                <a:latin typeface="Verdana"/>
                <a:cs typeface="Verdana"/>
              </a:endParaRPr>
            </a:p>
          </p:txBody>
        </p:sp>
        <p:sp>
          <p:nvSpPr>
            <p:cNvPr id="13" name="Owal 6">
              <a:extLst>
                <a:ext uri="{FF2B5EF4-FFF2-40B4-BE49-F238E27FC236}">
                  <a16:creationId xmlns:a16="http://schemas.microsoft.com/office/drawing/2014/main" id="{98FCA979-DD3A-95F1-84A3-BD03BD88C848}"/>
                </a:ext>
              </a:extLst>
            </p:cNvPr>
            <p:cNvSpPr/>
            <p:nvPr/>
          </p:nvSpPr>
          <p:spPr>
            <a:xfrm>
              <a:off x="8347379" y="2977907"/>
              <a:ext cx="1083735" cy="812799"/>
            </a:xfrm>
            <a:prstGeom prst="ellipse">
              <a:avLst/>
            </a:prstGeom>
            <a:solidFill>
              <a:schemeClr val="accent3">
                <a:alpha val="32157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PoleTekstowe 8">
              <a:extLst>
                <a:ext uri="{FF2B5EF4-FFF2-40B4-BE49-F238E27FC236}">
                  <a16:creationId xmlns:a16="http://schemas.microsoft.com/office/drawing/2014/main" id="{D9B15C04-9DB8-92A2-2EDF-1372BF7177CA}"/>
                </a:ext>
              </a:extLst>
            </p:cNvPr>
            <p:cNvSpPr txBox="1"/>
            <p:nvPr/>
          </p:nvSpPr>
          <p:spPr>
            <a:xfrm>
              <a:off x="8363553" y="3123558"/>
              <a:ext cx="92905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350">
                  <a:solidFill>
                    <a:schemeClr val="bg1"/>
                  </a:solidFill>
                  <a:latin typeface="Verdana"/>
                  <a:cs typeface="Verdana"/>
                </a:rPr>
                <a:t>M</a:t>
              </a:r>
              <a:r>
                <a:rPr lang="pl-PL" sz="1350">
                  <a:solidFill>
                    <a:schemeClr val="bg1"/>
                  </a:solidFill>
                  <a:latin typeface="Verdana"/>
                  <a:cs typeface="Verdana"/>
                </a:rPr>
                <a:t>ASH</a:t>
              </a:r>
              <a:endParaRPr lang="pl-PL" sz="1600">
                <a:solidFill>
                  <a:schemeClr val="bg1"/>
                </a:solidFill>
                <a:latin typeface="Verdana"/>
                <a:cs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926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E2786-9BCC-1E84-54EC-BBC82446E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Patients with MASLD/MAFLD are associated with increased risk of comorbidity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38CAFC-56B6-3A6A-8E73-BEDF0D0484EB}"/>
              </a:ext>
            </a:extLst>
          </p:cNvPr>
          <p:cNvSpPr txBox="1"/>
          <p:nvPr/>
        </p:nvSpPr>
        <p:spPr>
          <a:xfrm>
            <a:off x="1313152" y="4589162"/>
            <a:ext cx="733797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MASH, metabolic dysfunction-associated steatohepatitis;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T2DM, type 2 diabetes mellitus.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Adams LA, et al. Gastroenterology 2005;129:113–21; 2.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Söderberg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C, et al. Hepatology 2010;51:595–602; 3.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Wójcik-Cichy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K, et al. Clin Exp Hepatol 2018;4:1–6; 4. Schwimmer JB, et al.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PLoS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ONE 2014;9:e112569; 5. Ding X, et al. Int J Endocrinol 2017;2017:5262560; 6. Velarde-Ruiz Velasco JA, et al. Rev Gastroenterol Mex 2019;84:472–81; 7. Armstrong MJ, et al. Hepatology 2014;59:1174–97; 8. Dhamija E, et al. Indian J Med Res 2019;149(1):9–17.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900C575-4307-CDC4-6758-4C242802FF01}"/>
              </a:ext>
            </a:extLst>
          </p:cNvPr>
          <p:cNvSpPr txBox="1">
            <a:spLocks/>
          </p:cNvSpPr>
          <p:nvPr/>
        </p:nvSpPr>
        <p:spPr>
          <a:xfrm>
            <a:off x="285877" y="1348567"/>
            <a:ext cx="3969000" cy="318633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  <a:buClr>
                <a:srgbClr val="B15218"/>
              </a:buClr>
            </a:pPr>
            <a:r>
              <a:rPr lang="en-US" sz="1000" b="1">
                <a:solidFill>
                  <a:schemeClr val="tx1">
                    <a:lumMod val="75000"/>
                    <a:lumOff val="25000"/>
                  </a:schemeClr>
                </a:solidFill>
              </a:rPr>
              <a:t>Long-term outcomes for patients with MASLD/MAFLD and MASH:</a:t>
            </a:r>
          </a:p>
          <a:p>
            <a:pPr marL="118800" indent="-118800">
              <a:spcAft>
                <a:spcPts val="450"/>
              </a:spcAft>
              <a:buClr>
                <a:srgbClr val="B15218"/>
              </a:buClr>
            </a:pP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Increased overall mortality vs people without MASLD/MAFLD and MASH</a:t>
            </a:r>
            <a:r>
              <a:rPr lang="en-US" sz="1000" baseline="30000">
                <a:solidFill>
                  <a:schemeClr val="tx1">
                    <a:lumMod val="75000"/>
                    <a:lumOff val="25000"/>
                  </a:schemeClr>
                </a:solidFill>
              </a:rPr>
              <a:t>1,2</a:t>
            </a:r>
          </a:p>
          <a:p>
            <a:pPr marL="118800" indent="-118800">
              <a:spcAft>
                <a:spcPts val="450"/>
              </a:spcAft>
              <a:buClr>
                <a:srgbClr val="B15218"/>
              </a:buClr>
            </a:pPr>
            <a:r>
              <a:rPr lang="en-GB" sz="1000">
                <a:solidFill>
                  <a:schemeClr val="tx1">
                    <a:lumMod val="75000"/>
                    <a:lumOff val="25000"/>
                  </a:schemeClr>
                </a:solidFill>
              </a:rPr>
              <a:t>Increased risk of cardiovascular disease vs traditional </a:t>
            </a:r>
            <a:br>
              <a:rPr lang="en-GB" sz="10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000">
                <a:solidFill>
                  <a:schemeClr val="tx1">
                    <a:lumMod val="75000"/>
                    <a:lumOff val="25000"/>
                  </a:schemeClr>
                </a:solidFill>
              </a:rPr>
              <a:t>risk factors</a:t>
            </a:r>
            <a:r>
              <a:rPr lang="en-US" sz="1000" baseline="3000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000" baseline="3000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–</a:t>
            </a:r>
            <a:r>
              <a:rPr lang="en-US" sz="1000" baseline="3000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  <a:p>
            <a:pPr marL="118800" indent="-118800">
              <a:spcAft>
                <a:spcPts val="450"/>
              </a:spcAft>
              <a:buClr>
                <a:srgbClr val="B15218"/>
              </a:buClr>
            </a:pP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Together with T2DM pose a greater risk of hypertension</a:t>
            </a:r>
            <a:r>
              <a:rPr lang="en-US" sz="1000" baseline="3000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  <a:p>
            <a:pPr marL="118800" indent="-118800">
              <a:spcAft>
                <a:spcPts val="450"/>
              </a:spcAft>
              <a:buClr>
                <a:srgbClr val="B15218"/>
              </a:buClr>
            </a:pP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May be a risk factor for </a:t>
            </a:r>
            <a:r>
              <a:rPr lang="da-DK" sz="1000">
                <a:solidFill>
                  <a:schemeClr val="tx1">
                    <a:lumMod val="75000"/>
                    <a:lumOff val="25000"/>
                  </a:schemeClr>
                </a:solidFill>
              </a:rPr>
              <a:t>chronic kidney disease</a:t>
            </a: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a-DK" sz="1000">
                <a:solidFill>
                  <a:schemeClr val="tx1">
                    <a:lumMod val="75000"/>
                    <a:lumOff val="25000"/>
                  </a:schemeClr>
                </a:solidFill>
              </a:rPr>
              <a:t>colorectal cancer</a:t>
            </a: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, endocrinopathies (including thyroid dysfunction, and osteoporosis)</a:t>
            </a:r>
            <a:r>
              <a:rPr lang="en-US" sz="1000" baseline="30000">
                <a:solidFill>
                  <a:schemeClr val="tx1">
                    <a:lumMod val="75000"/>
                    <a:lumOff val="25000"/>
                  </a:schemeClr>
                </a:solidFill>
              </a:rPr>
              <a:t>6,7</a:t>
            </a:r>
            <a:endParaRPr 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8800" indent="-118800">
              <a:spcAft>
                <a:spcPts val="450"/>
              </a:spcAft>
              <a:buClr>
                <a:srgbClr val="B15218"/>
              </a:buClr>
            </a:pP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Have an increased rate of liver-related mortality</a:t>
            </a:r>
            <a:r>
              <a:rPr lang="en-US" sz="1000" baseline="30000">
                <a:solidFill>
                  <a:schemeClr val="tx1">
                    <a:lumMod val="75000"/>
                    <a:lumOff val="25000"/>
                  </a:schemeClr>
                </a:solidFill>
              </a:rPr>
              <a:t>1,2</a:t>
            </a:r>
          </a:p>
          <a:p>
            <a:pPr marL="118800" indent="-118800">
              <a:spcAft>
                <a:spcPts val="450"/>
              </a:spcAft>
              <a:buClr>
                <a:srgbClr val="B15218"/>
              </a:buClr>
            </a:pP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Risk factors including obesity and an excess of insulin can result in advanced fibrosis and cirrhosis, which increases the risk for </a:t>
            </a:r>
            <a:r>
              <a:rPr lang="da-DK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hepatocellular carcinoma</a:t>
            </a:r>
            <a:r>
              <a:rPr lang="en-US" sz="1000" baseline="3000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</a:p>
        </p:txBody>
      </p:sp>
      <p:sp>
        <p:nvSpPr>
          <p:cNvPr id="6" name="Up Arrow 7">
            <a:extLst>
              <a:ext uri="{FF2B5EF4-FFF2-40B4-BE49-F238E27FC236}">
                <a16:creationId xmlns:a16="http://schemas.microsoft.com/office/drawing/2014/main" id="{ABDB35CF-A5EB-E0BB-9762-84B85C307D72}"/>
              </a:ext>
            </a:extLst>
          </p:cNvPr>
          <p:cNvSpPr/>
          <p:nvPr/>
        </p:nvSpPr>
        <p:spPr>
          <a:xfrm rot="5400000">
            <a:off x="6449186" y="1234995"/>
            <a:ext cx="270030" cy="4381556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342900">
              <a:defRPr/>
            </a:pPr>
            <a:endParaRPr lang="ar-AE" sz="1350">
              <a:solidFill>
                <a:prstClr val="white"/>
              </a:solidFill>
              <a:latin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1F9806-FFE8-AF64-516B-13D39EB9818C}"/>
              </a:ext>
            </a:extLst>
          </p:cNvPr>
          <p:cNvSpPr txBox="1"/>
          <p:nvPr/>
        </p:nvSpPr>
        <p:spPr>
          <a:xfrm>
            <a:off x="5547727" y="3537146"/>
            <a:ext cx="2268598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Disease progression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550385D-60B8-D7E2-430C-FE156CA959D3}"/>
              </a:ext>
            </a:extLst>
          </p:cNvPr>
          <p:cNvGrpSpPr/>
          <p:nvPr/>
        </p:nvGrpSpPr>
        <p:grpSpPr>
          <a:xfrm>
            <a:off x="4387122" y="1307536"/>
            <a:ext cx="4434668" cy="2057044"/>
            <a:chOff x="4502648" y="1347158"/>
            <a:chExt cx="5912891" cy="274272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0B791D7-A210-278B-2BF2-C04292B686E3}"/>
                </a:ext>
              </a:extLst>
            </p:cNvPr>
            <p:cNvGrpSpPr/>
            <p:nvPr/>
          </p:nvGrpSpPr>
          <p:grpSpPr>
            <a:xfrm>
              <a:off x="4502648" y="1551633"/>
              <a:ext cx="5912891" cy="2538250"/>
              <a:chOff x="6146553" y="1459152"/>
              <a:chExt cx="5912891" cy="2538250"/>
            </a:xfrm>
          </p:grpSpPr>
          <p:sp>
            <p:nvSpPr>
              <p:cNvPr id="52" name="Triangle 20">
                <a:extLst>
                  <a:ext uri="{FF2B5EF4-FFF2-40B4-BE49-F238E27FC236}">
                    <a16:creationId xmlns:a16="http://schemas.microsoft.com/office/drawing/2014/main" id="{9FB5FFFB-6626-51EE-94F3-A853FB5C02B4}"/>
                  </a:ext>
                </a:extLst>
              </p:cNvPr>
              <p:cNvSpPr/>
              <p:nvPr/>
            </p:nvSpPr>
            <p:spPr>
              <a:xfrm rot="16200000">
                <a:off x="8519756" y="309395"/>
                <a:ext cx="2307336" cy="4606850"/>
              </a:xfrm>
              <a:prstGeom prst="triangle">
                <a:avLst/>
              </a:prstGeom>
              <a:gradFill flip="none" rotWithShape="1">
                <a:gsLst>
                  <a:gs pos="36000">
                    <a:srgbClr val="E5C7FF"/>
                  </a:gs>
                  <a:gs pos="99000">
                    <a:srgbClr val="CA99F5"/>
                  </a:gs>
                  <a:gs pos="0">
                    <a:schemeClr val="bg1"/>
                  </a:gs>
                </a:gsLst>
                <a:lin ang="30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US" sz="150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pic>
            <p:nvPicPr>
              <p:cNvPr id="53" name="Picture 52" descr="A picture containing game&#10;&#10;Description automatically generated">
                <a:extLst>
                  <a:ext uri="{FF2B5EF4-FFF2-40B4-BE49-F238E27FC236}">
                    <a16:creationId xmlns:a16="http://schemas.microsoft.com/office/drawing/2014/main" id="{F4CE3E89-E80B-3FB7-908C-3B3B798F69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80897" y="2249060"/>
                <a:ext cx="909417" cy="757847"/>
              </a:xfrm>
              <a:prstGeom prst="rect">
                <a:avLst/>
              </a:prstGeom>
            </p:spPr>
          </p:pic>
          <p:pic>
            <p:nvPicPr>
              <p:cNvPr id="54" name="Picture 53" descr="A picture containing shape&#10;&#10;Description automatically generated">
                <a:extLst>
                  <a:ext uri="{FF2B5EF4-FFF2-40B4-BE49-F238E27FC236}">
                    <a16:creationId xmlns:a16="http://schemas.microsoft.com/office/drawing/2014/main" id="{0BC6ED01-A06E-6194-5340-C9633CD1DC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035275" y="2249060"/>
                <a:ext cx="909417" cy="757847"/>
              </a:xfrm>
              <a:prstGeom prst="rect">
                <a:avLst/>
              </a:prstGeom>
            </p:spPr>
          </p:pic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630C194-AF5F-DB28-37D2-AD11179E9C8A}"/>
                  </a:ext>
                </a:extLst>
              </p:cNvPr>
              <p:cNvSpPr txBox="1"/>
              <p:nvPr/>
            </p:nvSpPr>
            <p:spPr>
              <a:xfrm>
                <a:off x="9317031" y="3207710"/>
                <a:ext cx="1173760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675" b="1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Early fibrosis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2232C39-1CD3-E1BB-39D0-24A39D2713BF}"/>
                  </a:ext>
                </a:extLst>
              </p:cNvPr>
              <p:cNvSpPr txBox="1"/>
              <p:nvPr/>
            </p:nvSpPr>
            <p:spPr>
              <a:xfrm>
                <a:off x="10885684" y="3207710"/>
                <a:ext cx="1173760" cy="53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675" b="1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Advanced fibrosis</a:t>
                </a:r>
                <a:br>
                  <a:rPr lang="en-US" sz="675" b="1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</a:br>
                <a:r>
                  <a:rPr lang="en-US" sz="675" b="1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and cirrhosis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4E4BE07-32D4-B08B-D455-605D11341DBC}"/>
                  </a:ext>
                </a:extLst>
              </p:cNvPr>
              <p:cNvSpPr txBox="1"/>
              <p:nvPr/>
            </p:nvSpPr>
            <p:spPr>
              <a:xfrm>
                <a:off x="9475163" y="3735791"/>
                <a:ext cx="2503293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‘Non-linear’ fibrotic phase</a:t>
                </a:r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5D880FA-C77C-9B9E-1263-4F91F4C60E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58455" y="3697289"/>
                <a:ext cx="2484000" cy="0"/>
              </a:xfrm>
              <a:prstGeom prst="line">
                <a:avLst/>
              </a:prstGeom>
              <a:ln w="19050" cap="rnd">
                <a:solidFill>
                  <a:schemeClr val="accent1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Right Arrow 15">
                <a:extLst>
                  <a:ext uri="{FF2B5EF4-FFF2-40B4-BE49-F238E27FC236}">
                    <a16:creationId xmlns:a16="http://schemas.microsoft.com/office/drawing/2014/main" id="{D0CF9469-51C2-848A-386E-237A5C4A5C15}"/>
                  </a:ext>
                </a:extLst>
              </p:cNvPr>
              <p:cNvSpPr/>
              <p:nvPr/>
            </p:nvSpPr>
            <p:spPr>
              <a:xfrm>
                <a:off x="9050479" y="2540368"/>
                <a:ext cx="288000" cy="175230"/>
              </a:xfrm>
              <a:prstGeom prst="righ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US" sz="150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6FED902F-0676-81A4-E751-FD655C7A5BCE}"/>
                  </a:ext>
                </a:extLst>
              </p:cNvPr>
              <p:cNvSpPr txBox="1"/>
              <p:nvPr/>
            </p:nvSpPr>
            <p:spPr>
              <a:xfrm>
                <a:off x="6146553" y="3207710"/>
                <a:ext cx="890351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675" b="1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Steatosis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42901FAA-7F9F-FA82-0A42-7E5BCA064CE5}"/>
                  </a:ext>
                </a:extLst>
              </p:cNvPr>
              <p:cNvSpPr txBox="1"/>
              <p:nvPr/>
            </p:nvSpPr>
            <p:spPr>
              <a:xfrm>
                <a:off x="6963673" y="3207710"/>
                <a:ext cx="1173760" cy="53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675" b="1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Steatosis + lobular inflammation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66BCE47-079D-CE2C-0E4B-8E979B36C155}"/>
                  </a:ext>
                </a:extLst>
              </p:cNvPr>
              <p:cNvSpPr txBox="1"/>
              <p:nvPr/>
            </p:nvSpPr>
            <p:spPr>
              <a:xfrm>
                <a:off x="8036282" y="3207710"/>
                <a:ext cx="1173760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675" b="1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NASH ± portal inflammation</a:t>
                </a:r>
              </a:p>
            </p:txBody>
          </p:sp>
          <p:pic>
            <p:nvPicPr>
              <p:cNvPr id="63" name="Picture 62" descr="Icon&#10;&#10;Description automatically generated">
                <a:extLst>
                  <a:ext uri="{FF2B5EF4-FFF2-40B4-BE49-F238E27FC236}">
                    <a16:creationId xmlns:a16="http://schemas.microsoft.com/office/drawing/2014/main" id="{C2141B49-564E-D157-1B7E-84F2E36326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GlowEdges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54956" y="2249060"/>
                <a:ext cx="909417" cy="757847"/>
              </a:xfrm>
              <a:prstGeom prst="rect">
                <a:avLst/>
              </a:prstGeom>
            </p:spPr>
          </p:pic>
          <p:pic>
            <p:nvPicPr>
              <p:cNvPr id="64" name="Picture 63" descr="A picture containing light&#10;&#10;Description automatically generated">
                <a:extLst>
                  <a:ext uri="{FF2B5EF4-FFF2-40B4-BE49-F238E27FC236}">
                    <a16:creationId xmlns:a16="http://schemas.microsoft.com/office/drawing/2014/main" id="{D923A8CD-9D31-939E-C2C1-F9FA3A1F83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45015" y="2249060"/>
                <a:ext cx="909417" cy="757847"/>
              </a:xfrm>
              <a:prstGeom prst="rect">
                <a:avLst/>
              </a:prstGeom>
            </p:spPr>
          </p:pic>
          <p:pic>
            <p:nvPicPr>
              <p:cNvPr id="65" name="Picture 64" descr="A picture containing mollusk&#10;&#10;Description automatically generated">
                <a:extLst>
                  <a:ext uri="{FF2B5EF4-FFF2-40B4-BE49-F238E27FC236}">
                    <a16:creationId xmlns:a16="http://schemas.microsoft.com/office/drawing/2014/main" id="{5F28E649-477B-C880-7521-A96A889681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44599" y="2249060"/>
                <a:ext cx="909417" cy="757847"/>
              </a:xfrm>
              <a:prstGeom prst="rect">
                <a:avLst/>
              </a:prstGeom>
            </p:spPr>
          </p:pic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3FB4A21E-D0B1-737F-EF6A-B8B5942AE1C5}"/>
                  </a:ext>
                </a:extLst>
              </p:cNvPr>
              <p:cNvSpPr txBox="1"/>
              <p:nvPr/>
            </p:nvSpPr>
            <p:spPr>
              <a:xfrm>
                <a:off x="6252608" y="3735791"/>
                <a:ext cx="2701947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‘Dynamic’ steatotic/steatohepatitic phase</a:t>
                </a:r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EDF6684B-FDA6-A9E1-E465-23E4A325C0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46553" y="3697289"/>
                <a:ext cx="2808000" cy="0"/>
              </a:xfrm>
              <a:prstGeom prst="line">
                <a:avLst/>
              </a:prstGeom>
              <a:ln w="19050" cap="rnd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Arc 67">
                <a:extLst>
                  <a:ext uri="{FF2B5EF4-FFF2-40B4-BE49-F238E27FC236}">
                    <a16:creationId xmlns:a16="http://schemas.microsoft.com/office/drawing/2014/main" id="{86181EAB-E6BA-1A44-91CE-3E7D7374E282}"/>
                  </a:ext>
                </a:extLst>
              </p:cNvPr>
              <p:cNvSpPr/>
              <p:nvPr/>
            </p:nvSpPr>
            <p:spPr>
              <a:xfrm rot="19593295" flipH="1" flipV="1">
                <a:off x="6211485" y="1887952"/>
                <a:ext cx="1255038" cy="1239576"/>
              </a:xfrm>
              <a:prstGeom prst="arc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US" sz="150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9" name="Arc 68">
                <a:extLst>
                  <a:ext uri="{FF2B5EF4-FFF2-40B4-BE49-F238E27FC236}">
                    <a16:creationId xmlns:a16="http://schemas.microsoft.com/office/drawing/2014/main" id="{06191697-4279-C253-C6A1-EA0F8662F756}"/>
                  </a:ext>
                </a:extLst>
              </p:cNvPr>
              <p:cNvSpPr/>
              <p:nvPr/>
            </p:nvSpPr>
            <p:spPr>
              <a:xfrm rot="19593295" flipH="1" flipV="1">
                <a:off x="7205610" y="1887952"/>
                <a:ext cx="1255038" cy="1239576"/>
              </a:xfrm>
              <a:prstGeom prst="arc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US" sz="150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2D77AC02-DEFA-71AA-498B-5203E42D2319}"/>
                  </a:ext>
                </a:extLst>
              </p:cNvPr>
              <p:cNvSpPr/>
              <p:nvPr/>
            </p:nvSpPr>
            <p:spPr>
              <a:xfrm rot="19473786">
                <a:off x="7212351" y="2055702"/>
                <a:ext cx="1255038" cy="1239576"/>
              </a:xfrm>
              <a:prstGeom prst="arc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US" sz="150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DE640155-756E-AFA5-26F4-E3FFEC831AB7}"/>
                  </a:ext>
                </a:extLst>
              </p:cNvPr>
              <p:cNvSpPr/>
              <p:nvPr/>
            </p:nvSpPr>
            <p:spPr>
              <a:xfrm rot="19473786">
                <a:off x="6195877" y="2055702"/>
                <a:ext cx="1255038" cy="1239576"/>
              </a:xfrm>
              <a:prstGeom prst="arc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US" sz="150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23F2D297-EC3F-62EB-EBFE-E99BD082FB2F}"/>
                  </a:ext>
                </a:extLst>
              </p:cNvPr>
              <p:cNvSpPr txBox="1"/>
              <p:nvPr/>
            </p:nvSpPr>
            <p:spPr>
              <a:xfrm>
                <a:off x="9719313" y="2989577"/>
                <a:ext cx="1776577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Slow progressors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683F2272-44E9-03B8-32AC-2FA6230E5CBF}"/>
                  </a:ext>
                </a:extLst>
              </p:cNvPr>
              <p:cNvSpPr txBox="1"/>
              <p:nvPr/>
            </p:nvSpPr>
            <p:spPr>
              <a:xfrm>
                <a:off x="10130279" y="1878680"/>
                <a:ext cx="1035955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Rapid</a:t>
                </a:r>
                <a:br>
                  <a:rPr lang="en-US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</a:br>
                <a:r>
                  <a:rPr lang="en-US" sz="675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progressors</a:t>
                </a: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030BF50-A025-25A9-4B53-F12693BC3B87}"/>
                  </a:ext>
                </a:extLst>
              </p:cNvPr>
              <p:cNvGrpSpPr/>
              <p:nvPr/>
            </p:nvGrpSpPr>
            <p:grpSpPr>
              <a:xfrm>
                <a:off x="10090114" y="2527956"/>
                <a:ext cx="1038540" cy="369332"/>
                <a:chOff x="8545787" y="1671740"/>
                <a:chExt cx="1038540" cy="369332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EA316BA-4A82-BF74-B89E-CF11CA07BB26}"/>
                    </a:ext>
                  </a:extLst>
                </p:cNvPr>
                <p:cNvSpPr txBox="1"/>
                <p:nvPr/>
              </p:nvSpPr>
              <p:spPr>
                <a:xfrm>
                  <a:off x="8545787" y="1671740"/>
                  <a:ext cx="336197" cy="369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n-US" sz="60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Arial" panose="020B0604020202020204" pitchFamily="34" charset="0"/>
                    </a:rPr>
                    <a:t>F1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A9B63588-8462-F9F8-698D-4887CC81E45D}"/>
                    </a:ext>
                  </a:extLst>
                </p:cNvPr>
                <p:cNvSpPr txBox="1"/>
                <p:nvPr/>
              </p:nvSpPr>
              <p:spPr>
                <a:xfrm>
                  <a:off x="8779902" y="1671740"/>
                  <a:ext cx="3361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n-US" sz="60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Arial" panose="020B0604020202020204" pitchFamily="34" charset="0"/>
                    </a:rPr>
                    <a:t>F2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DE627D01-5879-D4D8-4239-940EE9617B5C}"/>
                    </a:ext>
                  </a:extLst>
                </p:cNvPr>
                <p:cNvSpPr txBox="1"/>
                <p:nvPr/>
              </p:nvSpPr>
              <p:spPr>
                <a:xfrm>
                  <a:off x="9014018" y="1671740"/>
                  <a:ext cx="3361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n-US" sz="60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Arial" panose="020B0604020202020204" pitchFamily="34" charset="0"/>
                    </a:rPr>
                    <a:t>F3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3072CAF3-BBAF-4F72-2B9D-6162CECDB0AF}"/>
                    </a:ext>
                  </a:extLst>
                </p:cNvPr>
                <p:cNvSpPr txBox="1"/>
                <p:nvPr/>
              </p:nvSpPr>
              <p:spPr>
                <a:xfrm>
                  <a:off x="9248130" y="1671740"/>
                  <a:ext cx="3361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n-US" sz="60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Arial" panose="020B0604020202020204" pitchFamily="34" charset="0"/>
                    </a:rPr>
                    <a:t>F4</a:t>
                  </a:r>
                </a:p>
              </p:txBody>
            </p:sp>
            <p:sp>
              <p:nvSpPr>
                <p:cNvPr id="88" name="Triangle 47">
                  <a:extLst>
                    <a:ext uri="{FF2B5EF4-FFF2-40B4-BE49-F238E27FC236}">
                      <a16:creationId xmlns:a16="http://schemas.microsoft.com/office/drawing/2014/main" id="{8132749B-AC47-B25F-6119-1D807D75FB4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8789183" y="1737112"/>
                  <a:ext cx="83520" cy="72000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89" name="Triangle 48">
                  <a:extLst>
                    <a:ext uri="{FF2B5EF4-FFF2-40B4-BE49-F238E27FC236}">
                      <a16:creationId xmlns:a16="http://schemas.microsoft.com/office/drawing/2014/main" id="{4C07FFBC-0F25-84B6-7832-92903846E60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023298" y="1737112"/>
                  <a:ext cx="83520" cy="72000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90" name="Triangle 49">
                  <a:extLst>
                    <a:ext uri="{FF2B5EF4-FFF2-40B4-BE49-F238E27FC236}">
                      <a16:creationId xmlns:a16="http://schemas.microsoft.com/office/drawing/2014/main" id="{E592C6DB-8624-B7CC-001A-F9E5FB8305A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57413" y="1737112"/>
                  <a:ext cx="83520" cy="72000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91" name="Triangle 50">
                  <a:extLst>
                    <a:ext uri="{FF2B5EF4-FFF2-40B4-BE49-F238E27FC236}">
                      <a16:creationId xmlns:a16="http://schemas.microsoft.com/office/drawing/2014/main" id="{B861E332-4169-5CD1-9ADA-E3E9060D07E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8555068" y="1737112"/>
                  <a:ext cx="83520" cy="72000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BD4AB132-68E9-529F-C2B0-76E28CD10D6D}"/>
                  </a:ext>
                </a:extLst>
              </p:cNvPr>
              <p:cNvGrpSpPr/>
              <p:nvPr/>
            </p:nvGrpSpPr>
            <p:grpSpPr>
              <a:xfrm>
                <a:off x="10368384" y="2243010"/>
                <a:ext cx="657045" cy="216000"/>
                <a:chOff x="10368384" y="2293141"/>
                <a:chExt cx="657045" cy="216000"/>
              </a:xfrm>
            </p:grpSpPr>
            <p:sp>
              <p:nvSpPr>
                <p:cNvPr id="81" name="Right Arrow 37">
                  <a:extLst>
                    <a:ext uri="{FF2B5EF4-FFF2-40B4-BE49-F238E27FC236}">
                      <a16:creationId xmlns:a16="http://schemas.microsoft.com/office/drawing/2014/main" id="{6F92ED96-9B7B-2F7C-85D9-49FECC246F6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368384" y="2347141"/>
                  <a:ext cx="108000" cy="108000"/>
                </a:xfrm>
                <a:prstGeom prst="rightArrow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82" name="Right Arrow 38">
                  <a:extLst>
                    <a:ext uri="{FF2B5EF4-FFF2-40B4-BE49-F238E27FC236}">
                      <a16:creationId xmlns:a16="http://schemas.microsoft.com/office/drawing/2014/main" id="{43F2F1D8-4020-C83C-6F1B-A7AC533DC38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561906" y="2320141"/>
                  <a:ext cx="162000" cy="162000"/>
                </a:xfrm>
                <a:prstGeom prst="rightArrow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83" name="Right Arrow 39">
                  <a:extLst>
                    <a:ext uri="{FF2B5EF4-FFF2-40B4-BE49-F238E27FC236}">
                      <a16:creationId xmlns:a16="http://schemas.microsoft.com/office/drawing/2014/main" id="{F12368E6-9FE6-AF10-CA11-0A4B0C5813F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809429" y="2293141"/>
                  <a:ext cx="216000" cy="216000"/>
                </a:xfrm>
                <a:prstGeom prst="rightArrow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FF271E04-2CD2-3FFE-F1F0-2EE46E8F8812}"/>
                  </a:ext>
                </a:extLst>
              </p:cNvPr>
              <p:cNvGrpSpPr/>
              <p:nvPr/>
            </p:nvGrpSpPr>
            <p:grpSpPr>
              <a:xfrm>
                <a:off x="10109631" y="2819348"/>
                <a:ext cx="896958" cy="151200"/>
                <a:chOff x="10109631" y="2825950"/>
                <a:chExt cx="896958" cy="151200"/>
              </a:xfrm>
            </p:grpSpPr>
            <p:sp>
              <p:nvSpPr>
                <p:cNvPr id="77" name="Right Arrow 33">
                  <a:extLst>
                    <a:ext uri="{FF2B5EF4-FFF2-40B4-BE49-F238E27FC236}">
                      <a16:creationId xmlns:a16="http://schemas.microsoft.com/office/drawing/2014/main" id="{7E4ED722-DE5C-0EEC-ADD3-B80E4005D6A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898589" y="2847550"/>
                  <a:ext cx="108000" cy="108000"/>
                </a:xfrm>
                <a:prstGeom prst="right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78" name="Right Arrow 34">
                  <a:extLst>
                    <a:ext uri="{FF2B5EF4-FFF2-40B4-BE49-F238E27FC236}">
                      <a16:creationId xmlns:a16="http://schemas.microsoft.com/office/drawing/2014/main" id="{E0D640D5-0919-A46E-1A93-C6D77885CD9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647603" y="2838550"/>
                  <a:ext cx="126000" cy="126000"/>
                </a:xfrm>
                <a:prstGeom prst="right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79" name="Right Arrow 35">
                  <a:extLst>
                    <a:ext uri="{FF2B5EF4-FFF2-40B4-BE49-F238E27FC236}">
                      <a16:creationId xmlns:a16="http://schemas.microsoft.com/office/drawing/2014/main" id="{9E1ABF95-C890-9BDB-2220-7AF01D7FD39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109631" y="2825950"/>
                  <a:ext cx="151200" cy="151200"/>
                </a:xfrm>
                <a:prstGeom prst="right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80" name="Right Arrow 36">
                  <a:extLst>
                    <a:ext uri="{FF2B5EF4-FFF2-40B4-BE49-F238E27FC236}">
                      <a16:creationId xmlns:a16="http://schemas.microsoft.com/office/drawing/2014/main" id="{38AAC646-756E-C7D5-58C1-BB013846F17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385817" y="2833150"/>
                  <a:ext cx="136800" cy="136800"/>
                </a:xfrm>
                <a:prstGeom prst="right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5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616058F-23AD-2EE6-E8D8-7C9DD632D4A9}"/>
                </a:ext>
              </a:extLst>
            </p:cNvPr>
            <p:cNvSpPr txBox="1"/>
            <p:nvPr/>
          </p:nvSpPr>
          <p:spPr>
            <a:xfrm>
              <a:off x="4502648" y="1347158"/>
              <a:ext cx="583029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>
                  <a:latin typeface="Verdana" panose="020B0604030504040204" pitchFamily="34" charset="0"/>
                  <a:ea typeface="Verdana" panose="020B0604030504040204" pitchFamily="34" charset="0"/>
                </a:rPr>
                <a:t>MASLD/MAFLD disease progression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0982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0E8FCD7-1C34-BC70-EFD8-8199641E5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/>
                <a:cs typeface="Verdana"/>
              </a:rPr>
              <a:t>There is an increased risk of cardiovascular events in patients with MASLD/MAFLD and T2DM</a:t>
            </a:r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176EA3-30D2-DA99-A680-8F8863E621C5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CVD, cardiovascular disease; HCC, hepatocellular carcinoma; IR, insulin resistance; MASH, metabolic dysfunction-associated steatohepatitis;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T2DM, type 2 diabetes mellitus.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Budd J,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Cusi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K.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Curr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Diab Rep 2020;20:59.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B9270B-26D2-306C-C41E-A12B458149EB}"/>
              </a:ext>
            </a:extLst>
          </p:cNvPr>
          <p:cNvGrpSpPr/>
          <p:nvPr/>
        </p:nvGrpSpPr>
        <p:grpSpPr>
          <a:xfrm>
            <a:off x="2713568" y="1394550"/>
            <a:ext cx="3716867" cy="2428226"/>
            <a:chOff x="3883382" y="2135858"/>
            <a:chExt cx="4955821" cy="3237634"/>
          </a:xfrm>
        </p:grpSpPr>
        <p:sp>
          <p:nvSpPr>
            <p:cNvPr id="4" name="Strzałka zawracania 8">
              <a:extLst>
                <a:ext uri="{FF2B5EF4-FFF2-40B4-BE49-F238E27FC236}">
                  <a16:creationId xmlns:a16="http://schemas.microsoft.com/office/drawing/2014/main" id="{3F7E2905-BE83-BC4B-4E03-AC13F9DEB126}"/>
                </a:ext>
              </a:extLst>
            </p:cNvPr>
            <p:cNvSpPr/>
            <p:nvPr/>
          </p:nvSpPr>
          <p:spPr>
            <a:xfrm>
              <a:off x="4763912" y="2135858"/>
              <a:ext cx="3352803" cy="1264359"/>
            </a:xfrm>
            <a:prstGeom prst="uturnArrow">
              <a:avLst>
                <a:gd name="adj1" fmla="val 16310"/>
                <a:gd name="adj2" fmla="val 20089"/>
                <a:gd name="adj3" fmla="val 25000"/>
                <a:gd name="adj4" fmla="val 43750"/>
                <a:gd name="adj5" fmla="val 73889"/>
              </a:avLst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2400">
                <a:solidFill>
                  <a:schemeClr val="tx1"/>
                </a:solidFill>
              </a:endParaRPr>
            </a:p>
          </p:txBody>
        </p:sp>
        <p:sp>
          <p:nvSpPr>
            <p:cNvPr id="7" name="Zaokrąglony prostokąt 3">
              <a:extLst>
                <a:ext uri="{FF2B5EF4-FFF2-40B4-BE49-F238E27FC236}">
                  <a16:creationId xmlns:a16="http://schemas.microsoft.com/office/drawing/2014/main" id="{667EFD69-B921-50E7-FEE8-6BFDD603FC74}"/>
                </a:ext>
              </a:extLst>
            </p:cNvPr>
            <p:cNvSpPr/>
            <p:nvPr/>
          </p:nvSpPr>
          <p:spPr>
            <a:xfrm>
              <a:off x="3883382" y="3151862"/>
              <a:ext cx="1885244" cy="1230489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2400"/>
            </a:p>
          </p:txBody>
        </p:sp>
        <p:sp>
          <p:nvSpPr>
            <p:cNvPr id="8" name="PoleTekstowe 5">
              <a:extLst>
                <a:ext uri="{FF2B5EF4-FFF2-40B4-BE49-F238E27FC236}">
                  <a16:creationId xmlns:a16="http://schemas.microsoft.com/office/drawing/2014/main" id="{5CC456F1-B62E-4061-5C0F-1C5D72E038A5}"/>
                </a:ext>
              </a:extLst>
            </p:cNvPr>
            <p:cNvSpPr txBox="1"/>
            <p:nvPr/>
          </p:nvSpPr>
          <p:spPr>
            <a:xfrm>
              <a:off x="4326509" y="3567051"/>
              <a:ext cx="106054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500" b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T2D</a:t>
              </a:r>
              <a:r>
                <a:rPr lang="en-GB" sz="1500" b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</a:t>
              </a:r>
              <a:endParaRPr lang="pl-PL"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9" name="Strzałka zawracania 9">
              <a:extLst>
                <a:ext uri="{FF2B5EF4-FFF2-40B4-BE49-F238E27FC236}">
                  <a16:creationId xmlns:a16="http://schemas.microsoft.com/office/drawing/2014/main" id="{2B8B1FDB-629E-BE23-E8EC-411A30E063E9}"/>
                </a:ext>
              </a:extLst>
            </p:cNvPr>
            <p:cNvSpPr/>
            <p:nvPr/>
          </p:nvSpPr>
          <p:spPr>
            <a:xfrm rot="10800000">
              <a:off x="4628444" y="4109133"/>
              <a:ext cx="3352803" cy="1264359"/>
            </a:xfrm>
            <a:prstGeom prst="uturnArrow">
              <a:avLst>
                <a:gd name="adj1" fmla="val 16310"/>
                <a:gd name="adj2" fmla="val 20089"/>
                <a:gd name="adj3" fmla="val 25000"/>
                <a:gd name="adj4" fmla="val 43750"/>
                <a:gd name="adj5" fmla="val 73889"/>
              </a:avLst>
            </a:pr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2400"/>
            </a:p>
          </p:txBody>
        </p:sp>
        <p:sp>
          <p:nvSpPr>
            <p:cNvPr id="10" name="Zaokrąglony prostokąt 4">
              <a:extLst>
                <a:ext uri="{FF2B5EF4-FFF2-40B4-BE49-F238E27FC236}">
                  <a16:creationId xmlns:a16="http://schemas.microsoft.com/office/drawing/2014/main" id="{97B4EDA9-E4C9-FB19-E397-639F2449FF30}"/>
                </a:ext>
              </a:extLst>
            </p:cNvPr>
            <p:cNvSpPr/>
            <p:nvPr/>
          </p:nvSpPr>
          <p:spPr>
            <a:xfrm>
              <a:off x="6953959" y="3151862"/>
              <a:ext cx="1885244" cy="1230489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2400"/>
            </a:p>
          </p:txBody>
        </p:sp>
        <p:sp>
          <p:nvSpPr>
            <p:cNvPr id="11" name="PoleTekstowe 6">
              <a:extLst>
                <a:ext uri="{FF2B5EF4-FFF2-40B4-BE49-F238E27FC236}">
                  <a16:creationId xmlns:a16="http://schemas.microsoft.com/office/drawing/2014/main" id="{9705A162-9D7A-688C-FBCF-9E26FA440773}"/>
                </a:ext>
              </a:extLst>
            </p:cNvPr>
            <p:cNvSpPr txBox="1"/>
            <p:nvPr/>
          </p:nvSpPr>
          <p:spPr>
            <a:xfrm>
              <a:off x="7244613" y="3410980"/>
              <a:ext cx="147372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500" b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MASLD/</a:t>
              </a:r>
              <a:r>
                <a:rPr lang="pl-PL" sz="1500" b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MAFLD</a:t>
              </a:r>
            </a:p>
          </p:txBody>
        </p:sp>
      </p:grpSp>
      <p:sp>
        <p:nvSpPr>
          <p:cNvPr id="12" name="PoleTekstowe 10">
            <a:extLst>
              <a:ext uri="{FF2B5EF4-FFF2-40B4-BE49-F238E27FC236}">
                <a16:creationId xmlns:a16="http://schemas.microsoft.com/office/drawing/2014/main" id="{CD512053-3361-C185-4D2F-C60B9EA35109}"/>
              </a:ext>
            </a:extLst>
          </p:cNvPr>
          <p:cNvSpPr txBox="1"/>
          <p:nvPr/>
        </p:nvSpPr>
        <p:spPr>
          <a:xfrm>
            <a:off x="513284" y="2115084"/>
            <a:ext cx="18822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Diabetes promotes:</a:t>
            </a:r>
          </a:p>
          <a:p>
            <a:endParaRPr lang="en-US" sz="1200" b="1" u="sng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r>
              <a:rPr lang="en-US" sz="12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 </a:t>
            </a:r>
            <a:r>
              <a:rPr lang="en-US" sz="12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MASH</a:t>
            </a:r>
          </a:p>
          <a:p>
            <a:r>
              <a:rPr lang="en-US" sz="12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 </a:t>
            </a:r>
            <a:r>
              <a:rPr lang="en-US" sz="12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cirrhosis</a:t>
            </a:r>
          </a:p>
          <a:p>
            <a:r>
              <a:rPr lang="en-US" sz="12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 </a:t>
            </a:r>
            <a:r>
              <a:rPr lang="en-US" sz="12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HCC</a:t>
            </a:r>
          </a:p>
        </p:txBody>
      </p:sp>
      <p:sp>
        <p:nvSpPr>
          <p:cNvPr id="13" name="PoleTekstowe 11">
            <a:extLst>
              <a:ext uri="{FF2B5EF4-FFF2-40B4-BE49-F238E27FC236}">
                <a16:creationId xmlns:a16="http://schemas.microsoft.com/office/drawing/2014/main" id="{CB4C124F-96EC-F093-9C6F-06C2742D511A}"/>
              </a:ext>
            </a:extLst>
          </p:cNvPr>
          <p:cNvSpPr txBox="1"/>
          <p:nvPr/>
        </p:nvSpPr>
        <p:spPr>
          <a:xfrm>
            <a:off x="6648425" y="1824332"/>
            <a:ext cx="24224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MASLD/MAFLD promotes:</a:t>
            </a:r>
          </a:p>
          <a:p>
            <a:endParaRPr lang="en-US" sz="1200" b="1" u="sng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r>
              <a:rPr lang="en-US" sz="12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Worsening of IR</a:t>
            </a:r>
          </a:p>
          <a:p>
            <a:pPr>
              <a:buFont typeface="Wingdings" charset="0"/>
              <a:buChar char="ñ"/>
            </a:pPr>
            <a:r>
              <a:rPr lang="en-US" sz="12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 </a:t>
            </a:r>
            <a:r>
              <a:rPr lang="en-US" sz="12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T2DM</a:t>
            </a:r>
            <a:endParaRPr lang="en-US" sz="1200" b="1" strike="sngStrike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r>
              <a:rPr lang="en-US" sz="12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  </a:t>
            </a:r>
            <a:r>
              <a:rPr lang="en-US" sz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(difficulty to manage)</a:t>
            </a:r>
          </a:p>
          <a:p>
            <a:r>
              <a:rPr lang="en-US" sz="12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 </a:t>
            </a:r>
            <a:r>
              <a:rPr lang="en-US" sz="12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atherogenic </a:t>
            </a:r>
          </a:p>
          <a:p>
            <a:r>
              <a:rPr lang="en-US" sz="12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  dyslipidemia</a:t>
            </a:r>
            <a:endParaRPr lang="en-US" sz="120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>
              <a:buFont typeface="Wingdings" charset="0"/>
              <a:buChar char="ñ"/>
            </a:pPr>
            <a:r>
              <a:rPr lang="en-US" sz="12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 </a:t>
            </a:r>
            <a:r>
              <a:rPr lang="en-US" sz="12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CVD</a:t>
            </a:r>
          </a:p>
          <a:p>
            <a:pPr marL="285743" indent="-285743">
              <a:buFont typeface="Wingdings" charset="0"/>
              <a:buChar char="ñ"/>
            </a:pPr>
            <a:endParaRPr lang="en-US" sz="1200" b="1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14" name="PoleTekstowe 2">
            <a:extLst>
              <a:ext uri="{FF2B5EF4-FFF2-40B4-BE49-F238E27FC236}">
                <a16:creationId xmlns:a16="http://schemas.microsoft.com/office/drawing/2014/main" id="{91B08D61-DDA3-A534-1C80-AFFAFB2FCD75}"/>
              </a:ext>
            </a:extLst>
          </p:cNvPr>
          <p:cNvSpPr txBox="1"/>
          <p:nvPr/>
        </p:nvSpPr>
        <p:spPr>
          <a:xfrm>
            <a:off x="3443968" y="1088935"/>
            <a:ext cx="25907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2.2</a:t>
            </a:r>
            <a:r>
              <a:rPr lang="en-GB" sz="1500"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fold increase</a:t>
            </a:r>
            <a:r>
              <a:rPr lang="en-GB" sz="1500"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 in risk</a:t>
            </a:r>
          </a:p>
        </p:txBody>
      </p:sp>
      <p:sp>
        <p:nvSpPr>
          <p:cNvPr id="15" name="PoleTekstowe 13">
            <a:extLst>
              <a:ext uri="{FF2B5EF4-FFF2-40B4-BE49-F238E27FC236}">
                <a16:creationId xmlns:a16="http://schemas.microsoft.com/office/drawing/2014/main" id="{5D6050C5-55C3-17B7-7C72-0A0275C48161}"/>
              </a:ext>
            </a:extLst>
          </p:cNvPr>
          <p:cNvSpPr txBox="1"/>
          <p:nvPr/>
        </p:nvSpPr>
        <p:spPr>
          <a:xfrm>
            <a:off x="3164358" y="3869716"/>
            <a:ext cx="293381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sz="1500">
                <a:latin typeface="Verdana" panose="020B0604030504040204" pitchFamily="34" charset="0"/>
                <a:ea typeface="Verdana" panose="020B0604030504040204" pitchFamily="34" charset="0"/>
              </a:rPr>
              <a:t>- to </a:t>
            </a:r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r>
              <a:rPr lang="en-GB" sz="1500"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fold increase</a:t>
            </a:r>
            <a:r>
              <a:rPr lang="en-GB" sz="1500"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 in risk</a:t>
            </a:r>
          </a:p>
          <a:p>
            <a:pPr algn="ctr">
              <a:lnSpc>
                <a:spcPct val="90000"/>
              </a:lnSpc>
            </a:pPr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pl-PL" sz="1500" err="1">
                <a:latin typeface="Verdana" panose="020B0604030504040204" pitchFamily="34" charset="0"/>
                <a:ea typeface="Verdana" panose="020B0604030504040204" pitchFamily="34" charset="0"/>
              </a:rPr>
              <a:t>liver</a:t>
            </a:r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1500" err="1">
                <a:latin typeface="Verdana" panose="020B0604030504040204" pitchFamily="34" charset="0"/>
                <a:ea typeface="Verdana" panose="020B0604030504040204" pitchFamily="34" charset="0"/>
              </a:rPr>
              <a:t>fibrosis</a:t>
            </a:r>
            <a:r>
              <a:rPr lang="pl-PL" sz="150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60329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1C7F0-9656-FDD4-8713-CBC12BA59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Treatment plan for MASLD/MAFLD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1562C9-F5F9-B7C7-8611-D7BD2689BA0E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Kwak MS, et al. Korean J Intern Med 2018;33(1):64–74; 2.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Finck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BN. Diabetes 2018;67(12):2485–93; 3.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Dajani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A, et al. Saudi J Gastroenterol 2016;22(2):91–105; 4.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Laursen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TL, et al. World J Hepatol 2019;11(2):138–49; 5.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Vanni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E, et al. Semin Liver Dis 2015;35(3):236–49.</a:t>
            </a:r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F31D7185-336B-2B80-48D5-3661393291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0974258"/>
              </p:ext>
            </p:extLst>
          </p:nvPr>
        </p:nvGraphicFramePr>
        <p:xfrm>
          <a:off x="551522" y="926886"/>
          <a:ext cx="8271486" cy="3301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9239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48975-9003-2522-B40A-B1D048E7D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Disclosures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BA7D31-4C9F-6807-E356-2DEA9449C7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071318"/>
            <a:ext cx="8478000" cy="34783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/>
              <a:t>Co-owner of a community pharmacy in the city of Cluj-Napoca (Romania)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/>
              <a:t>Lecturer for pharmaceutical companies nationally and internationally</a:t>
            </a:r>
          </a:p>
        </p:txBody>
      </p:sp>
    </p:spTree>
    <p:extLst>
      <p:ext uri="{BB962C8B-B14F-4D97-AF65-F5344CB8AC3E}">
        <p14:creationId xmlns:p14="http://schemas.microsoft.com/office/powerpoint/2010/main" val="204706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93917"/>
            <a:ext cx="8485200" cy="720000"/>
          </a:xfrm>
        </p:spPr>
        <p:txBody>
          <a:bodyPr/>
          <a:lstStyle/>
          <a:p>
            <a:r>
              <a:rPr lang="en-GB">
                <a:latin typeface="+mn-lt"/>
                <a:cs typeface="Arial" panose="020B0604020202020204" pitchFamily="34" charset="0"/>
              </a:rPr>
              <a:t>Treatment Landscape of MASLD/MAFLD</a:t>
            </a:r>
            <a:endParaRPr lang="en-US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13218E80-D4EF-8A1F-938A-BC27EFC1AF80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306513" y="4619760"/>
            <a:ext cx="6961565" cy="407073"/>
          </a:xfrm>
        </p:spPr>
        <p:txBody>
          <a:bodyPr/>
          <a:lstStyle/>
          <a:p>
            <a:pPr algn="l" defTabSz="892556">
              <a:defRPr/>
            </a:pP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DPP-4, dipeptidyl peptidase-4; EPL, essential phospholipids; GLP-1, glucagon-like peptide-1; </a:t>
            </a:r>
            <a:r>
              <a:rPr lang="de-DE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MASLD/MAFLD, </a:t>
            </a: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metabolic-disfunction associated steatotic liver disease/</a:t>
            </a:r>
            <a:r>
              <a:rPr lang="it-IT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metabolic associated fatty liver disease</a:t>
            </a: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; PPAR, peroxisome proliferator-activated receptor; SAMe, S-adenosylmethionine</a:t>
            </a:r>
            <a:r>
              <a:rPr lang="en-GB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.</a:t>
            </a:r>
            <a:r>
              <a:rPr lang="es-ES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 </a:t>
            </a:r>
            <a:br>
              <a:rPr lang="en-GB" sz="600">
                <a:solidFill>
                  <a:schemeClr val="tx2">
                    <a:lumMod val="50000"/>
                  </a:schemeClr>
                </a:solidFill>
                <a:latin typeface="Verdana"/>
              </a:rPr>
            </a:br>
            <a:r>
              <a:rPr lang="es-ES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1. </a:t>
            </a:r>
            <a:r>
              <a:rPr lang="en-IN" sz="600" err="1">
                <a:solidFill>
                  <a:schemeClr val="tx2">
                    <a:lumMod val="50000"/>
                  </a:schemeClr>
                </a:solidFill>
                <a:latin typeface="Verdana"/>
              </a:rPr>
              <a:t>Dajani</a:t>
            </a: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 A, </a:t>
            </a:r>
            <a:r>
              <a:rPr lang="en-IN" sz="600" err="1">
                <a:solidFill>
                  <a:schemeClr val="tx2">
                    <a:lumMod val="50000"/>
                  </a:schemeClr>
                </a:solidFill>
                <a:latin typeface="Verdana"/>
              </a:rPr>
              <a:t>AbuHammour</a:t>
            </a: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 A. Saudi J Gastroenterol. 2016;22(2):91–105; 2. U.S. Food and Drug Administration. FDA Approves First Treatment for Patients with Liver Scarring Due to Fatty Liver Disease. Available at: </a:t>
            </a: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https://www.fda.gov/news-events/press-announcements/fda-approves-first-treatment-patients-liver-scarring-due-fatty-liver-disease</a:t>
            </a: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</a:rPr>
              <a:t>.</a:t>
            </a:r>
            <a:endParaRPr lang="en-US" sz="600">
              <a:solidFill>
                <a:schemeClr val="tx2">
                  <a:lumMod val="50000"/>
                </a:schemeClr>
              </a:solidFill>
              <a:latin typeface="Verdana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B6790CE-9D93-DD99-E536-98E2281D5E83}"/>
              </a:ext>
            </a:extLst>
          </p:cNvPr>
          <p:cNvSpPr txBox="1">
            <a:spLocks/>
          </p:cNvSpPr>
          <p:nvPr/>
        </p:nvSpPr>
        <p:spPr>
          <a:xfrm>
            <a:off x="872114" y="954655"/>
            <a:ext cx="7095176" cy="724046"/>
          </a:xfrm>
          <a:prstGeom prst="roundRect">
            <a:avLst>
              <a:gd name="adj" fmla="val 15786"/>
            </a:avLst>
          </a:prstGeom>
          <a:solidFill>
            <a:schemeClr val="accent1"/>
          </a:solidFill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Controlled diet and physical exercise</a:t>
            </a:r>
          </a:p>
        </p:txBody>
      </p:sp>
      <p:pic>
        <p:nvPicPr>
          <p:cNvPr id="57" name="Graphic 56" descr="Person eating outline">
            <a:extLst>
              <a:ext uri="{FF2B5EF4-FFF2-40B4-BE49-F238E27FC236}">
                <a16:creationId xmlns:a16="http://schemas.microsoft.com/office/drawing/2014/main" id="{679F8774-2956-98F3-F43C-B895B75AD5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64779" y="989764"/>
            <a:ext cx="643906" cy="643906"/>
          </a:xfrm>
          <a:prstGeom prst="rect">
            <a:avLst/>
          </a:prstGeom>
        </p:spPr>
      </p:pic>
      <p:pic>
        <p:nvPicPr>
          <p:cNvPr id="58" name="Graphic 57" descr="Run outline">
            <a:extLst>
              <a:ext uri="{FF2B5EF4-FFF2-40B4-BE49-F238E27FC236}">
                <a16:creationId xmlns:a16="http://schemas.microsoft.com/office/drawing/2014/main" id="{165F26DF-CEBC-764C-464E-682BB88094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2579" y="1035492"/>
            <a:ext cx="552450" cy="55245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8813EB41-D436-88DA-23A9-161FADA25F69}"/>
              </a:ext>
            </a:extLst>
          </p:cNvPr>
          <p:cNvSpPr txBox="1">
            <a:spLocks/>
          </p:cNvSpPr>
          <p:nvPr/>
        </p:nvSpPr>
        <p:spPr>
          <a:xfrm>
            <a:off x="876587" y="2324720"/>
            <a:ext cx="1700784" cy="1725661"/>
          </a:xfrm>
          <a:prstGeom prst="roundRect">
            <a:avLst>
              <a:gd name="adj" fmla="val 10385"/>
            </a:avLst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wrap="square" lIns="0" tIns="274320" rIns="0" bIns="0" anchor="t">
            <a:noAutofit/>
          </a:bodyPr>
          <a:lstStyle/>
          <a:p>
            <a:pPr algn="ctr">
              <a:spcAft>
                <a:spcPts val="300"/>
              </a:spcAft>
            </a:pPr>
            <a:r>
              <a:rPr lang="en-IN" sz="9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Standard treatment</a:t>
            </a:r>
            <a:r>
              <a:rPr lang="en-IN" sz="900" b="1" baseline="300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1</a:t>
            </a:r>
            <a:r>
              <a:rPr lang="en-IN" sz="9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Metformin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PPAR-</a:t>
            </a:r>
            <a:r>
              <a:rPr lang="el-GR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γ </a:t>
            </a:r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agonists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PPAR-</a:t>
            </a:r>
            <a:r>
              <a:rPr lang="el-GR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α </a:t>
            </a:r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agonists, statins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and ezetimibe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DPP-4 inhibitors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GLP-1 agonists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F1C2659-4223-CF9C-97AB-30A7E2A15F19}"/>
              </a:ext>
            </a:extLst>
          </p:cNvPr>
          <p:cNvGrpSpPr/>
          <p:nvPr/>
        </p:nvGrpSpPr>
        <p:grpSpPr>
          <a:xfrm>
            <a:off x="1306355" y="1721085"/>
            <a:ext cx="841248" cy="842194"/>
            <a:chOff x="2294467" y="2259847"/>
            <a:chExt cx="1006719" cy="1037527"/>
          </a:xfrm>
          <a:solidFill>
            <a:schemeClr val="accent2"/>
          </a:solidFill>
        </p:grpSpPr>
        <p:sp>
          <p:nvSpPr>
            <p:cNvPr id="61" name="Flowchart: Connector 60">
              <a:extLst>
                <a:ext uri="{FF2B5EF4-FFF2-40B4-BE49-F238E27FC236}">
                  <a16:creationId xmlns:a16="http://schemas.microsoft.com/office/drawing/2014/main" id="{3AA54C0A-8C65-810B-E437-63516571DD92}"/>
                </a:ext>
              </a:extLst>
            </p:cNvPr>
            <p:cNvSpPr/>
            <p:nvPr/>
          </p:nvSpPr>
          <p:spPr>
            <a:xfrm>
              <a:off x="2294467" y="2259847"/>
              <a:ext cx="1006719" cy="1037527"/>
            </a:xfrm>
            <a:prstGeom prst="flowChartConnector">
              <a:avLst/>
            </a:prstGeom>
            <a:grpFill/>
            <a:ln w="57150">
              <a:solidFill>
                <a:srgbClr val="F5F3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accent1"/>
                </a:solidFill>
              </a:endParaRPr>
            </a:p>
          </p:txBody>
        </p:sp>
        <p:pic>
          <p:nvPicPr>
            <p:cNvPr id="62" name="Graphic 61" descr="Medicine outline">
              <a:extLst>
                <a:ext uri="{FF2B5EF4-FFF2-40B4-BE49-F238E27FC236}">
                  <a16:creationId xmlns:a16="http://schemas.microsoft.com/office/drawing/2014/main" id="{A9264CA1-5BE4-8A0A-FBBE-11349C6CF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463972" y="2408346"/>
              <a:ext cx="739405" cy="765900"/>
            </a:xfrm>
            <a:prstGeom prst="rect">
              <a:avLst/>
            </a:prstGeom>
          </p:spPr>
        </p:pic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DD85D96E-2CC3-51DF-516B-2D6944322E5D}"/>
              </a:ext>
            </a:extLst>
          </p:cNvPr>
          <p:cNvSpPr txBox="1">
            <a:spLocks/>
          </p:cNvSpPr>
          <p:nvPr/>
        </p:nvSpPr>
        <p:spPr>
          <a:xfrm>
            <a:off x="2671243" y="2332730"/>
            <a:ext cx="1700784" cy="1717651"/>
          </a:xfrm>
          <a:prstGeom prst="roundRect">
            <a:avLst>
              <a:gd name="adj" fmla="val 10385"/>
            </a:avLst>
          </a:prstGeom>
          <a:solidFill>
            <a:schemeClr val="bg1"/>
          </a:solidFill>
          <a:ln>
            <a:solidFill>
              <a:schemeClr val="accent1"/>
            </a:solidFill>
            <a:prstDash val="dash"/>
          </a:ln>
        </p:spPr>
        <p:txBody>
          <a:bodyPr wrap="square" lIns="0" tIns="274320" rIns="0" bIns="0" anchor="t">
            <a:noAutofit/>
          </a:bodyPr>
          <a:lstStyle/>
          <a:p>
            <a:pPr algn="ctr">
              <a:spcAft>
                <a:spcPts val="300"/>
              </a:spcAft>
            </a:pPr>
            <a:r>
              <a:rPr lang="en-US" sz="900">
                <a:solidFill>
                  <a:schemeClr val="accent1"/>
                </a:solidFill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en-IN" sz="9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Traditional and herbal</a:t>
            </a:r>
            <a:r>
              <a:rPr lang="en-IN" sz="900" b="1" baseline="300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1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N-Acetyl Cysteine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R-alpha lipoic acid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Choline Bitartrate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Artichoke extract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Dandelion root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Turmeric (curcumin)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Liv. 52 (Himalaya plants)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Gansu (Ganoderma)</a:t>
            </a:r>
          </a:p>
          <a:p>
            <a:pPr algn="ctr"/>
            <a:endParaRPr lang="en-IN" sz="90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F894805-28A0-BF23-D417-89CC8258A83E}"/>
              </a:ext>
            </a:extLst>
          </p:cNvPr>
          <p:cNvGrpSpPr/>
          <p:nvPr/>
        </p:nvGrpSpPr>
        <p:grpSpPr>
          <a:xfrm>
            <a:off x="3101011" y="1721085"/>
            <a:ext cx="841248" cy="842193"/>
            <a:chOff x="3943524" y="1848923"/>
            <a:chExt cx="1006718" cy="1037527"/>
          </a:xfrm>
          <a:solidFill>
            <a:schemeClr val="accent2"/>
          </a:solidFill>
        </p:grpSpPr>
        <p:sp>
          <p:nvSpPr>
            <p:cNvPr id="65" name="Flowchart: Connector 64">
              <a:extLst>
                <a:ext uri="{FF2B5EF4-FFF2-40B4-BE49-F238E27FC236}">
                  <a16:creationId xmlns:a16="http://schemas.microsoft.com/office/drawing/2014/main" id="{D441BA45-C8B8-6448-4ABD-E0D63A15CBE7}"/>
                </a:ext>
              </a:extLst>
            </p:cNvPr>
            <p:cNvSpPr/>
            <p:nvPr/>
          </p:nvSpPr>
          <p:spPr>
            <a:xfrm>
              <a:off x="3943524" y="1848923"/>
              <a:ext cx="1006718" cy="1037527"/>
            </a:xfrm>
            <a:prstGeom prst="flowChartConnector">
              <a:avLst/>
            </a:prstGeom>
            <a:solidFill>
              <a:schemeClr val="accent1"/>
            </a:solidFill>
            <a:ln w="57150">
              <a:solidFill>
                <a:srgbClr val="F5F3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accent1"/>
                </a:solidFill>
              </a:endParaRPr>
            </a:p>
          </p:txBody>
        </p:sp>
        <p:pic>
          <p:nvPicPr>
            <p:cNvPr id="71" name="Graphic 70" descr="Homeopathy outline">
              <a:extLst>
                <a:ext uri="{FF2B5EF4-FFF2-40B4-BE49-F238E27FC236}">
                  <a16:creationId xmlns:a16="http://schemas.microsoft.com/office/drawing/2014/main" id="{384A56F6-F5BE-D462-367A-3B45F2643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4047529" y="1970425"/>
              <a:ext cx="820593" cy="820593"/>
            </a:xfrm>
            <a:prstGeom prst="rect">
              <a:avLst/>
            </a:prstGeom>
          </p:spPr>
        </p:pic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B8B3B12B-91D3-C0B8-7232-6507A46746DC}"/>
              </a:ext>
            </a:extLst>
          </p:cNvPr>
          <p:cNvSpPr txBox="1">
            <a:spLocks/>
          </p:cNvSpPr>
          <p:nvPr/>
        </p:nvSpPr>
        <p:spPr>
          <a:xfrm>
            <a:off x="4465899" y="2343127"/>
            <a:ext cx="1700784" cy="1707254"/>
          </a:xfrm>
          <a:prstGeom prst="roundRect">
            <a:avLst>
              <a:gd name="adj" fmla="val 10385"/>
            </a:avLst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wrap="square" lIns="0" tIns="274320" rIns="0" bIns="0" anchor="t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IN" sz="9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Hepatoprotectives</a:t>
            </a:r>
            <a:r>
              <a:rPr lang="en-IN" sz="900" b="1" baseline="300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1</a:t>
            </a:r>
          </a:p>
          <a:p>
            <a:pPr algn="ctr">
              <a:spcAft>
                <a:spcPts val="400"/>
              </a:spcAft>
            </a:pPr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Milk thistle extract (Silymarin)</a:t>
            </a:r>
          </a:p>
          <a:p>
            <a:pPr algn="ctr">
              <a:spcAft>
                <a:spcPts val="200"/>
              </a:spcAft>
            </a:pPr>
            <a:r>
              <a:rPr lang="en-IN" sz="900" b="1">
                <a:solidFill>
                  <a:srgbClr val="7A00E6"/>
                </a:solidFill>
                <a:latin typeface="+mj-lt"/>
                <a:cs typeface="Arial" panose="020B0604020202020204" pitchFamily="34" charset="0"/>
              </a:rPr>
              <a:t>EPL (essential phospholipids)</a:t>
            </a:r>
          </a:p>
          <a:p>
            <a:pPr algn="ctr"/>
            <a:r>
              <a:rPr lang="en-IN" sz="90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Ursodeoxycholic</a:t>
            </a:r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 acid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Vitamin E (antioxidant)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Glutathione</a:t>
            </a:r>
          </a:p>
          <a:p>
            <a:pPr algn="ctr"/>
            <a:r>
              <a:rPr lang="en-IN" sz="90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SAMe</a:t>
            </a:r>
            <a:endParaRPr lang="en-IN" sz="90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  <a:p>
            <a:pPr algn="ctr"/>
            <a:endParaRPr lang="en-IN" sz="900">
              <a:latin typeface="+mj-lt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97B1657-6278-C25D-574F-FD52F0034B95}"/>
              </a:ext>
            </a:extLst>
          </p:cNvPr>
          <p:cNvGrpSpPr/>
          <p:nvPr/>
        </p:nvGrpSpPr>
        <p:grpSpPr>
          <a:xfrm>
            <a:off x="4895667" y="1731854"/>
            <a:ext cx="841248" cy="841248"/>
            <a:chOff x="5743852" y="1852353"/>
            <a:chExt cx="841248" cy="841248"/>
          </a:xfrm>
        </p:grpSpPr>
        <p:sp>
          <p:nvSpPr>
            <p:cNvPr id="74" name="Flowchart: Connector 73">
              <a:extLst>
                <a:ext uri="{FF2B5EF4-FFF2-40B4-BE49-F238E27FC236}">
                  <a16:creationId xmlns:a16="http://schemas.microsoft.com/office/drawing/2014/main" id="{47A96A55-6808-3E67-9055-C2C3FCB7E241}"/>
                </a:ext>
              </a:extLst>
            </p:cNvPr>
            <p:cNvSpPr/>
            <p:nvPr/>
          </p:nvSpPr>
          <p:spPr>
            <a:xfrm>
              <a:off x="5743852" y="1852353"/>
              <a:ext cx="841248" cy="841248"/>
            </a:xfrm>
            <a:prstGeom prst="flowChartConnector">
              <a:avLst/>
            </a:prstGeom>
            <a:solidFill>
              <a:schemeClr val="accent2"/>
            </a:solidFill>
            <a:ln w="57150">
              <a:solidFill>
                <a:srgbClr val="F5F3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accent1"/>
                </a:solidFill>
              </a:endParaRPr>
            </a:p>
          </p:txBody>
        </p:sp>
        <p:pic>
          <p:nvPicPr>
            <p:cNvPr id="75" name="Graphic 74">
              <a:extLst>
                <a:ext uri="{FF2B5EF4-FFF2-40B4-BE49-F238E27FC236}">
                  <a16:creationId xmlns:a16="http://schemas.microsoft.com/office/drawing/2014/main" id="{2432439F-0E15-8C61-B146-955FE18CA0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886146" y="1978000"/>
              <a:ext cx="575830" cy="575830"/>
            </a:xfrm>
            <a:prstGeom prst="rect">
              <a:avLst/>
            </a:prstGeom>
          </p:spPr>
        </p:pic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012A9B61-FF35-5D95-9681-60D3D395891F}"/>
              </a:ext>
            </a:extLst>
          </p:cNvPr>
          <p:cNvSpPr txBox="1">
            <a:spLocks/>
          </p:cNvSpPr>
          <p:nvPr/>
        </p:nvSpPr>
        <p:spPr>
          <a:xfrm>
            <a:off x="6260555" y="2348165"/>
            <a:ext cx="1700784" cy="1702216"/>
          </a:xfrm>
          <a:prstGeom prst="roundRect">
            <a:avLst>
              <a:gd name="adj" fmla="val 10385"/>
            </a:avLst>
          </a:prstGeom>
          <a:solidFill>
            <a:schemeClr val="bg1"/>
          </a:solidFill>
          <a:ln>
            <a:solidFill>
              <a:schemeClr val="accent1"/>
            </a:solidFill>
            <a:prstDash val="dash"/>
          </a:ln>
        </p:spPr>
        <p:txBody>
          <a:bodyPr wrap="square" lIns="0" tIns="274320" rIns="0" bIns="0" anchor="t">
            <a:noAutofit/>
          </a:bodyPr>
          <a:lstStyle/>
          <a:p>
            <a:pPr algn="ctr">
              <a:spcAft>
                <a:spcPts val="300"/>
              </a:spcAft>
            </a:pPr>
            <a:r>
              <a:rPr lang="en-IN" sz="9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Investigational treatments</a:t>
            </a:r>
            <a:r>
              <a:rPr lang="en-IN" sz="900" b="1" baseline="300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1</a:t>
            </a:r>
          </a:p>
          <a:p>
            <a:pPr algn="ctr"/>
            <a:r>
              <a:rPr lang="en-IN" sz="90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Elafibrinor</a:t>
            </a:r>
            <a:endParaRPr lang="en-IN" sz="90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  <a:p>
            <a:pPr algn="ctr"/>
            <a:r>
              <a:rPr lang="en-IN" sz="90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Semaglutide</a:t>
            </a:r>
            <a:endParaRPr lang="en-IN" sz="90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  <a:p>
            <a:pPr algn="ctr"/>
            <a:r>
              <a:rPr lang="en-IN" sz="90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Vonafexor</a:t>
            </a:r>
            <a:endParaRPr lang="en-IN" sz="90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  <a:p>
            <a:pPr algn="ctr"/>
            <a:r>
              <a:rPr lang="en-IN" sz="90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Cenicriviroc</a:t>
            </a:r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IN" sz="90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Pioglitazone</a:t>
            </a:r>
          </a:p>
          <a:p>
            <a:pPr algn="ctr"/>
            <a:r>
              <a:rPr lang="en-US" sz="900" err="1"/>
              <a:t>Firsocostat</a:t>
            </a:r>
            <a:endParaRPr lang="en-US" sz="900"/>
          </a:p>
          <a:p>
            <a:pPr algn="ctr"/>
            <a:r>
              <a:rPr lang="en-US" sz="900">
                <a:effectLst/>
                <a:latin typeface="+mj-lt"/>
                <a:ea typeface="Calibri" panose="020F0502020204030204" pitchFamily="34" charset="0"/>
              </a:rPr>
              <a:t> </a:t>
            </a:r>
            <a:endParaRPr lang="en-IN" sz="900">
              <a:latin typeface="+mj-lt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1C59EF2-1FF2-D330-8CC4-027040F9C9D0}"/>
              </a:ext>
            </a:extLst>
          </p:cNvPr>
          <p:cNvGrpSpPr/>
          <p:nvPr/>
        </p:nvGrpSpPr>
        <p:grpSpPr>
          <a:xfrm>
            <a:off x="6690323" y="1721084"/>
            <a:ext cx="841248" cy="841248"/>
            <a:chOff x="7531629" y="1841583"/>
            <a:chExt cx="841248" cy="841248"/>
          </a:xfrm>
        </p:grpSpPr>
        <p:sp>
          <p:nvSpPr>
            <p:cNvPr id="78" name="Flowchart: Connector 77">
              <a:extLst>
                <a:ext uri="{FF2B5EF4-FFF2-40B4-BE49-F238E27FC236}">
                  <a16:creationId xmlns:a16="http://schemas.microsoft.com/office/drawing/2014/main" id="{270254F7-13E8-7545-A7C4-338187B86A00}"/>
                </a:ext>
              </a:extLst>
            </p:cNvPr>
            <p:cNvSpPr/>
            <p:nvPr/>
          </p:nvSpPr>
          <p:spPr>
            <a:xfrm>
              <a:off x="7531629" y="1841583"/>
              <a:ext cx="841248" cy="841248"/>
            </a:xfrm>
            <a:prstGeom prst="flowChartConnector">
              <a:avLst/>
            </a:prstGeom>
            <a:solidFill>
              <a:schemeClr val="accent1"/>
            </a:solidFill>
            <a:ln w="57150">
              <a:solidFill>
                <a:srgbClr val="F5F3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accent1"/>
                </a:solidFill>
              </a:endParaRPr>
            </a:p>
          </p:txBody>
        </p:sp>
        <p:pic>
          <p:nvPicPr>
            <p:cNvPr id="79" name="Graphic 78">
              <a:extLst>
                <a:ext uri="{FF2B5EF4-FFF2-40B4-BE49-F238E27FC236}">
                  <a16:creationId xmlns:a16="http://schemas.microsoft.com/office/drawing/2014/main" id="{4BDF5D97-D1B7-1BBA-E6E3-511C488C8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655158" y="1978000"/>
              <a:ext cx="562535" cy="562535"/>
            </a:xfrm>
            <a:prstGeom prst="rect">
              <a:avLst/>
            </a:prstGeom>
          </p:spPr>
        </p:pic>
      </p:grp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ABCE997-19F0-B4DF-01C0-FCEF90C56A92}"/>
              </a:ext>
            </a:extLst>
          </p:cNvPr>
          <p:cNvCxnSpPr/>
          <p:nvPr/>
        </p:nvCxnSpPr>
        <p:spPr>
          <a:xfrm>
            <a:off x="2633139" y="1016459"/>
            <a:ext cx="0" cy="600437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78CE41D-5C3D-DE45-C8C8-C8A22D43970D}"/>
              </a:ext>
            </a:extLst>
          </p:cNvPr>
          <p:cNvCxnSpPr/>
          <p:nvPr/>
        </p:nvCxnSpPr>
        <p:spPr>
          <a:xfrm>
            <a:off x="6214539" y="1011498"/>
            <a:ext cx="0" cy="600437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434B040-449B-FEDD-79E3-0AF60292E12E}"/>
              </a:ext>
            </a:extLst>
          </p:cNvPr>
          <p:cNvSpPr/>
          <p:nvPr/>
        </p:nvSpPr>
        <p:spPr>
          <a:xfrm>
            <a:off x="1" y="4161451"/>
            <a:ext cx="9143999" cy="349474"/>
          </a:xfrm>
          <a:prstGeom prst="rect">
            <a:avLst/>
          </a:prstGeom>
          <a:solidFill>
            <a:srgbClr val="7A00E6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IN" altLang="ru-RU" sz="10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Resmetirom has been approved by the USA FDA, in March 2024, for the treatment of noncirrhotic non-alcoholic steatohepatitis with moderate to advanced liver fibrosis.</a:t>
            </a:r>
            <a:r>
              <a:rPr lang="en-IN" altLang="ru-RU" sz="1000" baseline="300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24897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BA74A-EEF0-30B1-4888-0222C0752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EPLs for alcoholic fatty liver disease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39093F-75DB-0192-60E4-3622C05C16A0}"/>
              </a:ext>
            </a:extLst>
          </p:cNvPr>
          <p:cNvSpPr txBox="1"/>
          <p:nvPr/>
        </p:nvSpPr>
        <p:spPr>
          <a:xfrm>
            <a:off x="1313152" y="4617052"/>
            <a:ext cx="733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EPLs, essential phospholipids; SAEs, serious adverse events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Gundermann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K-J, et al. Clin Exp Gastroenterol. 2016;9:105-17. </a:t>
            </a: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876CF3D-2E66-9CA6-2E43-D7E4947A3EFD}"/>
              </a:ext>
            </a:extLst>
          </p:cNvPr>
          <p:cNvGrpSpPr/>
          <p:nvPr/>
        </p:nvGrpSpPr>
        <p:grpSpPr>
          <a:xfrm>
            <a:off x="3790168" y="1594860"/>
            <a:ext cx="1580663" cy="1561818"/>
            <a:chOff x="5440064" y="1246674"/>
            <a:chExt cx="1580663" cy="15618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6EC898-E2CC-BF61-BECF-5BD56E2F9401}"/>
                </a:ext>
              </a:extLst>
            </p:cNvPr>
            <p:cNvSpPr/>
            <p:nvPr/>
          </p:nvSpPr>
          <p:spPr>
            <a:xfrm>
              <a:off x="6241109" y="1246674"/>
              <a:ext cx="762618" cy="779980"/>
            </a:xfrm>
            <a:custGeom>
              <a:avLst/>
              <a:gdLst>
                <a:gd name="connsiteX0" fmla="*/ 0 w 762618"/>
                <a:gd name="connsiteY0" fmla="*/ 0 h 779980"/>
                <a:gd name="connsiteX1" fmla="*/ 60729 w 762618"/>
                <a:gd name="connsiteY1" fmla="*/ 3067 h 779980"/>
                <a:gd name="connsiteX2" fmla="*/ 758628 w 762618"/>
                <a:gd name="connsiteY2" fmla="*/ 700966 h 779980"/>
                <a:gd name="connsiteX3" fmla="*/ 762618 w 762618"/>
                <a:gd name="connsiteY3" fmla="*/ 779980 h 779980"/>
                <a:gd name="connsiteX4" fmla="*/ 0 w 762618"/>
                <a:gd name="connsiteY4" fmla="*/ 779980 h 779980"/>
                <a:gd name="connsiteX5" fmla="*/ 0 w 762618"/>
                <a:gd name="connsiteY5" fmla="*/ 0 h 77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618" h="779980">
                  <a:moveTo>
                    <a:pt x="0" y="0"/>
                  </a:moveTo>
                  <a:lnTo>
                    <a:pt x="60729" y="3067"/>
                  </a:lnTo>
                  <a:cubicBezTo>
                    <a:pt x="428712" y="40437"/>
                    <a:pt x="721258" y="332984"/>
                    <a:pt x="758628" y="700966"/>
                  </a:cubicBezTo>
                  <a:lnTo>
                    <a:pt x="762618" y="779980"/>
                  </a:lnTo>
                  <a:lnTo>
                    <a:pt x="0" y="77998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sz="10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71473A3-F77F-A847-1A82-DEBEE6E2F2FE}"/>
                </a:ext>
              </a:extLst>
            </p:cNvPr>
            <p:cNvSpPr/>
            <p:nvPr/>
          </p:nvSpPr>
          <p:spPr>
            <a:xfrm>
              <a:off x="5440064" y="1247043"/>
              <a:ext cx="755327" cy="779611"/>
            </a:xfrm>
            <a:custGeom>
              <a:avLst/>
              <a:gdLst>
                <a:gd name="connsiteX0" fmla="*/ 755327 w 755327"/>
                <a:gd name="connsiteY0" fmla="*/ 0 h 779611"/>
                <a:gd name="connsiteX1" fmla="*/ 755327 w 755327"/>
                <a:gd name="connsiteY1" fmla="*/ 779611 h 779611"/>
                <a:gd name="connsiteX2" fmla="*/ 0 w 755327"/>
                <a:gd name="connsiteY2" fmla="*/ 779611 h 779611"/>
                <a:gd name="connsiteX3" fmla="*/ 3990 w 755327"/>
                <a:gd name="connsiteY3" fmla="*/ 700597 h 779611"/>
                <a:gd name="connsiteX4" fmla="*/ 701889 w 755327"/>
                <a:gd name="connsiteY4" fmla="*/ 2698 h 779611"/>
                <a:gd name="connsiteX5" fmla="*/ 755327 w 755327"/>
                <a:gd name="connsiteY5" fmla="*/ 0 h 779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5327" h="779611">
                  <a:moveTo>
                    <a:pt x="755327" y="0"/>
                  </a:moveTo>
                  <a:lnTo>
                    <a:pt x="755327" y="779611"/>
                  </a:lnTo>
                  <a:lnTo>
                    <a:pt x="0" y="779611"/>
                  </a:lnTo>
                  <a:lnTo>
                    <a:pt x="3990" y="700597"/>
                  </a:lnTo>
                  <a:cubicBezTo>
                    <a:pt x="41360" y="332615"/>
                    <a:pt x="333906" y="40068"/>
                    <a:pt x="701889" y="2698"/>
                  </a:cubicBezTo>
                  <a:lnTo>
                    <a:pt x="755327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sz="1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3831D3-38AE-21C5-A2C0-3CF6D8B56140}"/>
                </a:ext>
              </a:extLst>
            </p:cNvPr>
            <p:cNvSpPr/>
            <p:nvPr/>
          </p:nvSpPr>
          <p:spPr>
            <a:xfrm>
              <a:off x="5442278" y="2072373"/>
              <a:ext cx="753112" cy="735751"/>
            </a:xfrm>
            <a:custGeom>
              <a:avLst/>
              <a:gdLst>
                <a:gd name="connsiteX0" fmla="*/ 0 w 753112"/>
                <a:gd name="connsiteY0" fmla="*/ 0 h 735751"/>
                <a:gd name="connsiteX1" fmla="*/ 753112 w 753112"/>
                <a:gd name="connsiteY1" fmla="*/ 0 h 735751"/>
                <a:gd name="connsiteX2" fmla="*/ 753112 w 753112"/>
                <a:gd name="connsiteY2" fmla="*/ 735751 h 735751"/>
                <a:gd name="connsiteX3" fmla="*/ 699674 w 753112"/>
                <a:gd name="connsiteY3" fmla="*/ 733052 h 735751"/>
                <a:gd name="connsiteX4" fmla="*/ 1775 w 753112"/>
                <a:gd name="connsiteY4" fmla="*/ 35153 h 735751"/>
                <a:gd name="connsiteX5" fmla="*/ 0 w 753112"/>
                <a:gd name="connsiteY5" fmla="*/ 0 h 73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3112" h="735751">
                  <a:moveTo>
                    <a:pt x="0" y="0"/>
                  </a:moveTo>
                  <a:lnTo>
                    <a:pt x="753112" y="0"/>
                  </a:lnTo>
                  <a:lnTo>
                    <a:pt x="753112" y="735751"/>
                  </a:lnTo>
                  <a:lnTo>
                    <a:pt x="699674" y="733052"/>
                  </a:lnTo>
                  <a:cubicBezTo>
                    <a:pt x="331691" y="695682"/>
                    <a:pt x="39145" y="403136"/>
                    <a:pt x="1775" y="35153"/>
                  </a:cubicBez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sz="10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0854C28-36C6-5740-8243-529F1964FDF0}"/>
                </a:ext>
              </a:extLst>
            </p:cNvPr>
            <p:cNvSpPr/>
            <p:nvPr/>
          </p:nvSpPr>
          <p:spPr>
            <a:xfrm>
              <a:off x="6241110" y="2072373"/>
              <a:ext cx="760403" cy="736119"/>
            </a:xfrm>
            <a:custGeom>
              <a:avLst/>
              <a:gdLst>
                <a:gd name="connsiteX0" fmla="*/ 0 w 760403"/>
                <a:gd name="connsiteY0" fmla="*/ 0 h 736119"/>
                <a:gd name="connsiteX1" fmla="*/ 760403 w 760403"/>
                <a:gd name="connsiteY1" fmla="*/ 0 h 736119"/>
                <a:gd name="connsiteX2" fmla="*/ 758628 w 760403"/>
                <a:gd name="connsiteY2" fmla="*/ 35153 h 736119"/>
                <a:gd name="connsiteX3" fmla="*/ 60729 w 760403"/>
                <a:gd name="connsiteY3" fmla="*/ 733052 h 736119"/>
                <a:gd name="connsiteX4" fmla="*/ 0 w 760403"/>
                <a:gd name="connsiteY4" fmla="*/ 736119 h 736119"/>
                <a:gd name="connsiteX5" fmla="*/ 0 w 760403"/>
                <a:gd name="connsiteY5" fmla="*/ 0 h 73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0403" h="736119">
                  <a:moveTo>
                    <a:pt x="0" y="0"/>
                  </a:moveTo>
                  <a:lnTo>
                    <a:pt x="760403" y="0"/>
                  </a:lnTo>
                  <a:lnTo>
                    <a:pt x="758628" y="35153"/>
                  </a:lnTo>
                  <a:cubicBezTo>
                    <a:pt x="721258" y="403136"/>
                    <a:pt x="428712" y="695682"/>
                    <a:pt x="60729" y="733052"/>
                  </a:cubicBezTo>
                  <a:lnTo>
                    <a:pt x="0" y="736119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sz="105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4808A9C-65A1-BF01-BA56-255F20F02B74}"/>
                </a:ext>
              </a:extLst>
            </p:cNvPr>
            <p:cNvSpPr txBox="1"/>
            <p:nvPr/>
          </p:nvSpPr>
          <p:spPr>
            <a:xfrm>
              <a:off x="5475219" y="1593670"/>
              <a:ext cx="77318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700" b="1">
                  <a:solidFill>
                    <a:schemeClr val="bg1"/>
                  </a:solidFill>
                </a:rPr>
                <a:t>Mortality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CF4AA89-65C5-731C-0413-C1AFADE72187}"/>
                </a:ext>
              </a:extLst>
            </p:cNvPr>
            <p:cNvSpPr txBox="1"/>
            <p:nvPr/>
          </p:nvSpPr>
          <p:spPr>
            <a:xfrm>
              <a:off x="6161400" y="1546426"/>
              <a:ext cx="773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700" b="1">
                  <a:solidFill>
                    <a:schemeClr val="bg1"/>
                  </a:solidFill>
                </a:rPr>
                <a:t>Clinical</a:t>
              </a:r>
            </a:p>
            <a:p>
              <a:pPr algn="ctr"/>
              <a:r>
                <a:rPr lang="en-IN" sz="700" b="1">
                  <a:solidFill>
                    <a:schemeClr val="bg1"/>
                  </a:solidFill>
                </a:rPr>
                <a:t>Efficacy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7E8C7D7-E47C-568A-C0A1-9D20DF9EF39D}"/>
                </a:ext>
              </a:extLst>
            </p:cNvPr>
            <p:cNvSpPr txBox="1"/>
            <p:nvPr/>
          </p:nvSpPr>
          <p:spPr>
            <a:xfrm>
              <a:off x="5534908" y="2178824"/>
              <a:ext cx="77318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700" b="1">
                  <a:solidFill>
                    <a:schemeClr val="bg1"/>
                  </a:solidFill>
                </a:rPr>
                <a:t>Safety</a:t>
              </a:r>
            </a:p>
            <a:p>
              <a:pPr algn="ctr"/>
              <a:r>
                <a:rPr lang="en-IN" sz="700" b="1">
                  <a:solidFill>
                    <a:schemeClr val="bg1"/>
                  </a:solidFill>
                </a:rPr>
                <a:t>and</a:t>
              </a:r>
            </a:p>
            <a:p>
              <a:pPr algn="ctr"/>
              <a:r>
                <a:rPr lang="en-IN" sz="700" b="1">
                  <a:solidFill>
                    <a:schemeClr val="bg1"/>
                  </a:solidFill>
                </a:rPr>
                <a:t>Survival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C854C1-64EA-6FD3-AFD6-188F3A8E3248}"/>
                </a:ext>
              </a:extLst>
            </p:cNvPr>
            <p:cNvSpPr txBox="1"/>
            <p:nvPr/>
          </p:nvSpPr>
          <p:spPr>
            <a:xfrm>
              <a:off x="6165865" y="2273874"/>
              <a:ext cx="85486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700" b="1">
                  <a:solidFill>
                    <a:schemeClr val="bg1"/>
                  </a:solidFill>
                </a:rPr>
                <a:t>Histology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B586930-3025-D822-093B-C3A093BE292A}"/>
              </a:ext>
            </a:extLst>
          </p:cNvPr>
          <p:cNvSpPr txBox="1"/>
          <p:nvPr/>
        </p:nvSpPr>
        <p:spPr>
          <a:xfrm>
            <a:off x="331200" y="1590010"/>
            <a:ext cx="357383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lvl="1" indent="-180000" algn="l">
              <a:buFont typeface="+mj-lt"/>
              <a:buAutoNum type="arabicPeriod"/>
            </a:pPr>
            <a:r>
              <a:rPr lang="en-IN" sz="1000" b="0" i="0">
                <a:effectLst/>
              </a:rPr>
              <a:t>Only one study reported on mortality rates.</a:t>
            </a:r>
          </a:p>
          <a:p>
            <a:pPr marL="180000" lvl="1" indent="-180000" algn="l">
              <a:buClr>
                <a:schemeClr val="tx1"/>
              </a:buClr>
              <a:buFont typeface="+mj-lt"/>
              <a:buAutoNum type="arabicPeriod"/>
            </a:pPr>
            <a:r>
              <a:rPr lang="en-IN" sz="1000" b="0" i="0">
                <a:solidFill>
                  <a:srgbClr val="7A00E6"/>
                </a:solidFill>
                <a:effectLst/>
              </a:rPr>
              <a:t>Mortality</a:t>
            </a:r>
            <a:r>
              <a:rPr lang="en-IN" sz="1000" b="0" i="0">
                <a:effectLst/>
              </a:rPr>
              <a:t> in treatment vs control groups: </a:t>
            </a:r>
            <a:r>
              <a:rPr lang="en-IN" sz="1000" b="1" i="0">
                <a:effectLst/>
              </a:rPr>
              <a:t>22.6% vs 39.2%</a:t>
            </a:r>
            <a:r>
              <a:rPr lang="en-IN" sz="1000" b="0" i="0">
                <a:effectLst/>
              </a:rPr>
              <a:t>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D88F5D0-CCC6-B00C-6517-78F62870A31B}"/>
              </a:ext>
            </a:extLst>
          </p:cNvPr>
          <p:cNvSpPr txBox="1"/>
          <p:nvPr/>
        </p:nvSpPr>
        <p:spPr>
          <a:xfrm>
            <a:off x="5351616" y="1478880"/>
            <a:ext cx="37923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6000" lvl="1" indent="-180000" algn="l">
              <a:buClr>
                <a:schemeClr val="tx1"/>
              </a:buClr>
              <a:buFont typeface="+mj-lt"/>
              <a:buAutoNum type="arabicPeriod"/>
            </a:pPr>
            <a:r>
              <a:rPr lang="en-IN" sz="1000" i="0">
                <a:solidFill>
                  <a:srgbClr val="7A00E6"/>
                </a:solidFill>
                <a:effectLst/>
              </a:rPr>
              <a:t>Clinical efficacy </a:t>
            </a:r>
            <a:r>
              <a:rPr lang="en-IN" sz="1000"/>
              <a:t>is </a:t>
            </a:r>
            <a:r>
              <a:rPr lang="en-IN" sz="1000" b="0" i="0">
                <a:effectLst/>
              </a:rPr>
              <a:t>based on remission of symptoms, signs, and biochemical variables.</a:t>
            </a:r>
          </a:p>
          <a:p>
            <a:pPr marL="216000" lvl="1" indent="-180000" algn="l">
              <a:buClr>
                <a:schemeClr val="tx1"/>
              </a:buClr>
              <a:buFont typeface="+mj-lt"/>
              <a:buAutoNum type="arabicPeriod"/>
            </a:pPr>
            <a:r>
              <a:rPr lang="en-IN" sz="1000" b="1"/>
              <a:t>T</a:t>
            </a:r>
            <a:r>
              <a:rPr lang="en-IN" sz="1000" b="1" i="0">
                <a:effectLst/>
              </a:rPr>
              <a:t>reatment vs control groups:</a:t>
            </a:r>
          </a:p>
          <a:p>
            <a:pPr marL="721800" lvl="2" indent="-228600">
              <a:buClr>
                <a:schemeClr val="tx1"/>
              </a:buClr>
              <a:buFont typeface="+mj-lt"/>
              <a:buAutoNum type="alphaLcPeriod"/>
            </a:pPr>
            <a:r>
              <a:rPr lang="en-IN" sz="900" i="0">
                <a:solidFill>
                  <a:srgbClr val="7A00E6"/>
                </a:solidFill>
                <a:effectLst/>
              </a:rPr>
              <a:t>Response rate</a:t>
            </a:r>
            <a:r>
              <a:rPr lang="en-IN" sz="900" b="0" i="0">
                <a:effectLst/>
              </a:rPr>
              <a:t>: </a:t>
            </a:r>
            <a:r>
              <a:rPr lang="en-IN" sz="900" i="0">
                <a:effectLst/>
              </a:rPr>
              <a:t>21/24 vs 3/12 patients.</a:t>
            </a:r>
          </a:p>
          <a:p>
            <a:pPr marL="721800" lvl="2" indent="-228600">
              <a:buClr>
                <a:schemeClr val="tx1"/>
              </a:buClr>
              <a:buFont typeface="+mj-lt"/>
              <a:buAutoNum type="alphaLcPeriod"/>
            </a:pPr>
            <a:r>
              <a:rPr lang="en-IN" sz="900" i="0">
                <a:solidFill>
                  <a:srgbClr val="7A00E6"/>
                </a:solidFill>
                <a:effectLst/>
              </a:rPr>
              <a:t>Efficacy rate: </a:t>
            </a:r>
            <a:r>
              <a:rPr lang="en-IN" sz="900" i="0">
                <a:effectLst/>
              </a:rPr>
              <a:t>83.5% vs 41.7% (P=0.03).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ACB599-F87D-ED99-176B-E571A23EDCFA}"/>
              </a:ext>
            </a:extLst>
          </p:cNvPr>
          <p:cNvSpPr txBox="1"/>
          <p:nvPr/>
        </p:nvSpPr>
        <p:spPr>
          <a:xfrm>
            <a:off x="5350588" y="2633585"/>
            <a:ext cx="35738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lvl="1" indent="-180000" algn="l">
              <a:buFont typeface="+mj-lt"/>
              <a:buAutoNum type="arabicPeriod"/>
            </a:pPr>
            <a:r>
              <a:rPr lang="en-IN" sz="1000" b="0" i="0">
                <a:effectLst/>
              </a:rPr>
              <a:t>EPL did not improve patients’ histology significantly </a:t>
            </a:r>
            <a:r>
              <a:rPr lang="en-IN" sz="1000" b="1" i="0">
                <a:effectLst/>
              </a:rPr>
              <a:t>(P=0.07)</a:t>
            </a:r>
            <a:r>
              <a:rPr lang="en-IN" sz="1000" i="0">
                <a:effectLst/>
              </a:rPr>
              <a:t>.</a:t>
            </a:r>
          </a:p>
          <a:p>
            <a:pPr marL="180000" lvl="1" indent="-180000" algn="l">
              <a:buFont typeface="+mj-lt"/>
              <a:buAutoNum type="arabicPeriod"/>
            </a:pPr>
            <a:r>
              <a:rPr lang="en-IN" sz="1000" b="0" i="0">
                <a:effectLst/>
              </a:rPr>
              <a:t>However, it prevented histological worsening </a:t>
            </a:r>
            <a:r>
              <a:rPr lang="en-IN" sz="1000" b="1" i="0">
                <a:effectLst/>
              </a:rPr>
              <a:t>(P=0.02)</a:t>
            </a:r>
            <a:r>
              <a:rPr lang="en-IN" sz="1000" i="0">
                <a:effectLst/>
              </a:rPr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97F38FC-EE81-7343-2A34-D4AB71F08FF6}"/>
              </a:ext>
            </a:extLst>
          </p:cNvPr>
          <p:cNvSpPr txBox="1"/>
          <p:nvPr/>
        </p:nvSpPr>
        <p:spPr>
          <a:xfrm>
            <a:off x="330530" y="2368265"/>
            <a:ext cx="357383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lvl="1" indent="-180000" algn="l">
              <a:buFont typeface="+mj-lt"/>
              <a:buAutoNum type="arabicPeriod"/>
            </a:pPr>
            <a:r>
              <a:rPr lang="en-IN" sz="1000" b="1" i="0">
                <a:effectLst/>
              </a:rPr>
              <a:t>No SAEs were reported</a:t>
            </a:r>
            <a:r>
              <a:rPr lang="en-IN" sz="1000" b="0" i="0">
                <a:effectLst/>
              </a:rPr>
              <a:t>.</a:t>
            </a:r>
          </a:p>
          <a:p>
            <a:pPr marL="180000" lvl="1" indent="-180000" algn="l">
              <a:buFont typeface="+mj-lt"/>
              <a:buAutoNum type="arabicPeriod"/>
            </a:pPr>
            <a:r>
              <a:rPr lang="en-IN" sz="1000" b="0" i="0">
                <a:effectLst/>
              </a:rPr>
              <a:t>EPL-treated patients had better survival trends compared to placebo (not significant).</a:t>
            </a:r>
          </a:p>
          <a:p>
            <a:pPr marL="180000" lvl="1" indent="-180000" algn="l">
              <a:buFont typeface="+mj-lt"/>
              <a:buAutoNum type="arabicPeriod"/>
            </a:pPr>
            <a:r>
              <a:rPr lang="en-IN" sz="1000" b="0" i="0">
                <a:effectLst/>
              </a:rPr>
              <a:t>Patients with </a:t>
            </a:r>
            <a:r>
              <a:rPr lang="en-IN" sz="1000" i="0">
                <a:solidFill>
                  <a:srgbClr val="7A00E6"/>
                </a:solidFill>
                <a:effectLst/>
              </a:rPr>
              <a:t>Child Pugh B score </a:t>
            </a:r>
            <a:r>
              <a:rPr lang="en-IN" sz="1000" b="0" i="0">
                <a:effectLst/>
              </a:rPr>
              <a:t>had a higher death risk.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81CFEF6-0573-B7B4-D900-879EAF802627}"/>
              </a:ext>
            </a:extLst>
          </p:cNvPr>
          <p:cNvSpPr/>
          <p:nvPr/>
        </p:nvSpPr>
        <p:spPr>
          <a:xfrm>
            <a:off x="1" y="3564700"/>
            <a:ext cx="9143999" cy="804762"/>
          </a:xfrm>
          <a:prstGeom prst="rect">
            <a:avLst/>
          </a:prstGeom>
          <a:solidFill>
            <a:srgbClr val="7A00E6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defTabSz="3429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IN" altLang="ru-RU" sz="11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EPL did not significantly differ from placebo in its effect on fibrosis stage.</a:t>
            </a:r>
          </a:p>
          <a:p>
            <a:pPr marL="171450" indent="-171450" defTabSz="3429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IN" altLang="ru-RU" sz="11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Unexpectedly reduced alcohol intake in both groups limited the ability to test EPL’s impact on fibrosis progression.</a:t>
            </a:r>
          </a:p>
          <a:p>
            <a:pPr marL="171450" indent="-171450" defTabSz="3429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IN" altLang="ru-RU" sz="11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EPL-treated patients showed fewer cases of ascites (a secondary clinical measure of liver disease).</a:t>
            </a:r>
          </a:p>
          <a:p>
            <a:pPr marL="171450" indent="-171450" defTabSz="3429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IN" altLang="ru-RU" sz="11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Improvements in aminotransferases and bilirubin were observed in specific subgroups.</a:t>
            </a:r>
          </a:p>
        </p:txBody>
      </p:sp>
    </p:spTree>
    <p:extLst>
      <p:ext uri="{BB962C8B-B14F-4D97-AF65-F5344CB8AC3E}">
        <p14:creationId xmlns:p14="http://schemas.microsoft.com/office/powerpoint/2010/main" val="2932716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553C9-7050-64AF-F079-9EF67CD7F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Multidisciplinary care of MASLD/MAFLD</a:t>
            </a:r>
            <a:endParaRPr lang="en-I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3C13A1-6330-2C75-8159-706540D47CF5}"/>
              </a:ext>
            </a:extLst>
          </p:cNvPr>
          <p:cNvSpPr txBox="1"/>
          <p:nvPr/>
        </p:nvSpPr>
        <p:spPr>
          <a:xfrm>
            <a:off x="1313152" y="4623537"/>
            <a:ext cx="733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disease. </a:t>
            </a:r>
          </a:p>
          <a:p>
            <a:pPr lvl="0"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</a:t>
            </a:r>
            <a:r>
              <a:rPr lang="en-GB" sz="600" err="1">
                <a:solidFill>
                  <a:schemeClr val="tx2">
                    <a:lumMod val="50000"/>
                  </a:schemeClr>
                </a:solidFill>
                <a:ea typeface="Verdana" panose="020B0604030504040204" pitchFamily="34" charset="0"/>
                <a:cs typeface="Verdana"/>
              </a:rPr>
              <a:t>Yoneda</a:t>
            </a:r>
            <a:r>
              <a:rPr lang="en-GB" sz="600">
                <a:solidFill>
                  <a:schemeClr val="tx2">
                    <a:lumMod val="50000"/>
                  </a:schemeClr>
                </a:solidFill>
                <a:ea typeface="Verdana" panose="020B0604030504040204" pitchFamily="34" charset="0"/>
                <a:cs typeface="Verdana"/>
              </a:rPr>
              <a:t> M, et al. Gut Liver. 2023;17(6):843–852.</a:t>
            </a:r>
            <a:r>
              <a:rPr kumimoji="0" lang="en-GB" sz="600" b="0" i="0" u="none" strike="noStrike" kern="1200" cap="none" spc="0" normalizeH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13" name="Rectangle: Rounded Corners 6">
            <a:extLst>
              <a:ext uri="{FF2B5EF4-FFF2-40B4-BE49-F238E27FC236}">
                <a16:creationId xmlns:a16="http://schemas.microsoft.com/office/drawing/2014/main" id="{CF93CBA6-76FE-687D-639D-E4D99BC39171}"/>
              </a:ext>
            </a:extLst>
          </p:cNvPr>
          <p:cNvSpPr/>
          <p:nvPr/>
        </p:nvSpPr>
        <p:spPr>
          <a:xfrm>
            <a:off x="0" y="4001755"/>
            <a:ext cx="9160895" cy="29863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en-US" sz="1200" b="1">
                <a:solidFill>
                  <a:schemeClr val="bg1"/>
                </a:solidFill>
              </a:rPr>
              <a:t>Multidisciplinary collaboration is needed for MASLD/MAFLD treatment</a:t>
            </a:r>
            <a:r>
              <a:rPr lang="en-US" sz="1200" b="1" baseline="3000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0735" y="1159503"/>
            <a:ext cx="3376108" cy="269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29894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2D244-DC16-50CC-683B-B9B4BCB90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MASLD/M</a:t>
            </a:r>
            <a:r>
              <a:rPr lang="en-GB" sz="2400"/>
              <a:t>AFLD: the role of community pharmacists</a:t>
            </a:r>
            <a:endParaRPr lang="en-IN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772E9AA8-DC32-336C-0916-B46FAD264907}"/>
              </a:ext>
            </a:extLst>
          </p:cNvPr>
          <p:cNvGrpSpPr/>
          <p:nvPr/>
        </p:nvGrpSpPr>
        <p:grpSpPr>
          <a:xfrm>
            <a:off x="512135" y="1865578"/>
            <a:ext cx="5734608" cy="634824"/>
            <a:chOff x="682846" y="2264885"/>
            <a:chExt cx="7646144" cy="84643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105B66-96CF-5DAF-7D82-6F3CCEEC2893}"/>
                </a:ext>
              </a:extLst>
            </p:cNvPr>
            <p:cNvSpPr/>
            <p:nvPr/>
          </p:nvSpPr>
          <p:spPr>
            <a:xfrm>
              <a:off x="1627739" y="2264885"/>
              <a:ext cx="6701251" cy="846432"/>
            </a:xfrm>
            <a:prstGeom prst="rect">
              <a:avLst/>
            </a:prstGeom>
            <a:solidFill>
              <a:srgbClr val="2300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r>
                <a:rPr lang="ro-RO" sz="1400" b="1">
                  <a:solidFill>
                    <a:schemeClr val="bg1"/>
                  </a:solidFill>
                </a:rPr>
                <a:t>Pharmacists</a:t>
              </a:r>
              <a:r>
                <a:rPr lang="ro-RO" sz="1400">
                  <a:solidFill>
                    <a:schemeClr val="bg1"/>
                  </a:solidFill>
                </a:rPr>
                <a:t> </a:t>
              </a:r>
              <a:r>
                <a:rPr lang="en-US" sz="1400">
                  <a:solidFill>
                    <a:schemeClr val="bg1"/>
                  </a:solidFill>
                </a:rPr>
                <a:t>are among the </a:t>
              </a:r>
              <a:r>
                <a:rPr lang="en-US" sz="1400" b="1">
                  <a:solidFill>
                    <a:schemeClr val="bg1"/>
                  </a:solidFill>
                </a:rPr>
                <a:t>most frequently visited healthcare professionals</a:t>
              </a:r>
              <a:r>
                <a:rPr lang="ro-RO" sz="1400" baseline="30000">
                  <a:solidFill>
                    <a:schemeClr val="bg1"/>
                  </a:solidFill>
                </a:rPr>
                <a:t>1</a:t>
              </a:r>
              <a:endParaRPr lang="en-US" sz="1400" baseline="30000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23D7169-29E9-6A37-0F14-4A2F2EFBC43C}"/>
                </a:ext>
              </a:extLst>
            </p:cNvPr>
            <p:cNvSpPr/>
            <p:nvPr/>
          </p:nvSpPr>
          <p:spPr>
            <a:xfrm>
              <a:off x="682846" y="2321000"/>
              <a:ext cx="734203" cy="734203"/>
            </a:xfrm>
            <a:prstGeom prst="ellipse">
              <a:avLst/>
            </a:prstGeom>
            <a:solidFill>
              <a:srgbClr val="2300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r>
                <a:rPr lang="en-GB" sz="2400" b="1">
                  <a:solidFill>
                    <a:schemeClr val="bg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4" name="Group 7">
            <a:extLst>
              <a:ext uri="{FF2B5EF4-FFF2-40B4-BE49-F238E27FC236}">
                <a16:creationId xmlns:a16="http://schemas.microsoft.com/office/drawing/2014/main" id="{6ABD43A6-81A7-C575-17BE-BFAE07E42AC8}"/>
              </a:ext>
            </a:extLst>
          </p:cNvPr>
          <p:cNvGrpSpPr/>
          <p:nvPr/>
        </p:nvGrpSpPr>
        <p:grpSpPr>
          <a:xfrm>
            <a:off x="509458" y="2632280"/>
            <a:ext cx="5737286" cy="634824"/>
            <a:chOff x="679276" y="3274455"/>
            <a:chExt cx="7649715" cy="8464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F2BEE99-09C7-261A-0DD3-1A78F322D059}"/>
                </a:ext>
              </a:extLst>
            </p:cNvPr>
            <p:cNvSpPr/>
            <p:nvPr/>
          </p:nvSpPr>
          <p:spPr>
            <a:xfrm>
              <a:off x="1627740" y="3274455"/>
              <a:ext cx="6701251" cy="846432"/>
            </a:xfrm>
            <a:prstGeom prst="rect">
              <a:avLst/>
            </a:prstGeom>
            <a:solidFill>
              <a:srgbClr val="2300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r>
                <a:rPr lang="ro-RO" sz="1400" b="1">
                  <a:solidFill>
                    <a:schemeClr val="bg1"/>
                  </a:solidFill>
                </a:rPr>
                <a:t>Pharmacists </a:t>
              </a:r>
              <a:r>
                <a:rPr lang="en-US" sz="1400" b="1">
                  <a:solidFill>
                    <a:schemeClr val="bg1"/>
                  </a:solidFill>
                </a:rPr>
                <a:t>are the patients’ first point of contact with the healthcare system</a:t>
              </a:r>
              <a:r>
                <a:rPr lang="ro-RO" sz="1400" b="1" baseline="300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9BDF8DB-392A-59BF-8C10-D1F351984DB3}"/>
                </a:ext>
              </a:extLst>
            </p:cNvPr>
            <p:cNvSpPr/>
            <p:nvPr/>
          </p:nvSpPr>
          <p:spPr>
            <a:xfrm>
              <a:off x="679276" y="3330570"/>
              <a:ext cx="734203" cy="734203"/>
            </a:xfrm>
            <a:prstGeom prst="ellipse">
              <a:avLst/>
            </a:prstGeom>
            <a:solidFill>
              <a:srgbClr val="2300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r>
                <a:rPr lang="en-GB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8" name="Group 11">
            <a:extLst>
              <a:ext uri="{FF2B5EF4-FFF2-40B4-BE49-F238E27FC236}">
                <a16:creationId xmlns:a16="http://schemas.microsoft.com/office/drawing/2014/main" id="{657E4B4D-C52B-13E8-AC82-891BD87B8ABE}"/>
              </a:ext>
            </a:extLst>
          </p:cNvPr>
          <p:cNvGrpSpPr/>
          <p:nvPr/>
        </p:nvGrpSpPr>
        <p:grpSpPr>
          <a:xfrm>
            <a:off x="509456" y="3398983"/>
            <a:ext cx="5737287" cy="634824"/>
            <a:chOff x="679275" y="4309425"/>
            <a:chExt cx="7649716" cy="84643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7C06D34-E670-1CE2-CA60-0783282FF12F}"/>
                </a:ext>
              </a:extLst>
            </p:cNvPr>
            <p:cNvSpPr/>
            <p:nvPr/>
          </p:nvSpPr>
          <p:spPr>
            <a:xfrm>
              <a:off x="1627740" y="4309425"/>
              <a:ext cx="6701251" cy="846432"/>
            </a:xfrm>
            <a:prstGeom prst="rect">
              <a:avLst/>
            </a:prstGeom>
            <a:solidFill>
              <a:srgbClr val="2300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r>
                <a:rPr lang="ro-RO" sz="1400" b="1">
                  <a:solidFill>
                    <a:schemeClr val="bg1"/>
                  </a:solidFill>
                </a:rPr>
                <a:t>Pharmacists </a:t>
              </a:r>
              <a:r>
                <a:rPr lang="en-US" sz="1400" b="1">
                  <a:solidFill>
                    <a:schemeClr val="bg1"/>
                  </a:solidFill>
                </a:rPr>
                <a:t>are a trusted source of advice</a:t>
              </a:r>
              <a:r>
                <a:rPr lang="ro-RO" sz="1400" b="1" baseline="30000">
                  <a:solidFill>
                    <a:schemeClr val="bg1"/>
                  </a:solidFill>
                </a:rPr>
                <a:t>1</a:t>
              </a:r>
              <a:endParaRPr lang="en-IN" sz="1400" b="1" baseline="30000">
                <a:solidFill>
                  <a:schemeClr val="bg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474A328-91A4-E35F-5384-9C772D78A068}"/>
                </a:ext>
              </a:extLst>
            </p:cNvPr>
            <p:cNvSpPr/>
            <p:nvPr/>
          </p:nvSpPr>
          <p:spPr>
            <a:xfrm>
              <a:off x="679275" y="4365540"/>
              <a:ext cx="734203" cy="734203"/>
            </a:xfrm>
            <a:prstGeom prst="ellipse">
              <a:avLst/>
            </a:prstGeom>
            <a:solidFill>
              <a:srgbClr val="2300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r>
                <a:rPr lang="en-GB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16" name="Picture 2">
            <a:extLst>
              <a:ext uri="{FF2B5EF4-FFF2-40B4-BE49-F238E27FC236}">
                <a16:creationId xmlns:a16="http://schemas.microsoft.com/office/drawing/2014/main" id="{72829EC0-F228-0933-F76A-2EBD8D61A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750" y="2437379"/>
            <a:ext cx="2171700" cy="1070037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8FC7490-95CB-8CCD-90FC-483FEC4FE121}"/>
              </a:ext>
            </a:extLst>
          </p:cNvPr>
          <p:cNvSpPr/>
          <p:nvPr/>
        </p:nvSpPr>
        <p:spPr>
          <a:xfrm>
            <a:off x="0" y="1077342"/>
            <a:ext cx="9144000" cy="381978"/>
          </a:xfrm>
          <a:prstGeom prst="rect">
            <a:avLst/>
          </a:prstGeom>
          <a:solidFill>
            <a:srgbClr val="7A00E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50"/>
              </a:spcAft>
            </a:pPr>
            <a:r>
              <a:rPr lang="ro-RO" sz="1200" b="1"/>
              <a:t>Pharmacists </a:t>
            </a:r>
            <a:r>
              <a:rPr lang="en-GB" sz="1200"/>
              <a:t>act</a:t>
            </a:r>
            <a:r>
              <a:rPr lang="en-US" sz="1200"/>
              <a:t> as </a:t>
            </a:r>
            <a:r>
              <a:rPr lang="en-US" sz="1200" b="1" cap="all"/>
              <a:t>first line </a:t>
            </a:r>
            <a:r>
              <a:rPr lang="en-US" sz="1200"/>
              <a:t>in the </a:t>
            </a:r>
            <a:r>
              <a:rPr lang="en-US" sz="1200" b="1"/>
              <a:t>screening and primary/secondary prophylaxis </a:t>
            </a:r>
            <a:r>
              <a:rPr lang="en-US" sz="1200"/>
              <a:t>of</a:t>
            </a:r>
            <a:r>
              <a:rPr lang="en-US" sz="1200" b="1"/>
              <a:t> MASLD/MAFLD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296525-C2D2-3353-7FD5-972E550EF4B7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disease.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Image provided by speaker.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Sendekie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AK, et al. Arch Public Health 2023;81:31; 2. Bui TNT, et al. BMJ Open. 2022;12:e059573</a:t>
            </a:r>
          </a:p>
        </p:txBody>
      </p:sp>
    </p:spTree>
    <p:extLst>
      <p:ext uri="{BB962C8B-B14F-4D97-AF65-F5344CB8AC3E}">
        <p14:creationId xmlns:p14="http://schemas.microsoft.com/office/powerpoint/2010/main" val="3073306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553C9-7050-64AF-F079-9EF67CD7F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Pharmacists are able to screen for MASLD/MAFLD risk </a:t>
            </a:r>
            <a:br>
              <a:rPr lang="en-IN"/>
            </a:br>
            <a:r>
              <a:rPr lang="en-IN"/>
              <a:t>factors in patients</a:t>
            </a:r>
            <a:br>
              <a:rPr lang="en-IN"/>
            </a:br>
            <a:endParaRPr lang="en-IN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1347186-D880-B47C-C9B5-647FDB20AF10}"/>
              </a:ext>
            </a:extLst>
          </p:cNvPr>
          <p:cNvSpPr txBox="1">
            <a:spLocks/>
          </p:cNvSpPr>
          <p:nvPr/>
        </p:nvSpPr>
        <p:spPr>
          <a:xfrm>
            <a:off x="397380" y="1489521"/>
            <a:ext cx="5577970" cy="616747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>
                <a:solidFill>
                  <a:schemeClr val="bg2">
                    <a:lumMod val="25000"/>
                  </a:schemeClr>
                </a:solidFill>
              </a:rPr>
              <a:t>Identification of central adiposity/obesity </a:t>
            </a:r>
            <a:r>
              <a:rPr lang="en-US" sz="1350">
                <a:solidFill>
                  <a:schemeClr val="bg2">
                    <a:lumMod val="25000"/>
                  </a:schemeClr>
                </a:solidFill>
              </a:rPr>
              <a:t>by </a:t>
            </a:r>
            <a:r>
              <a:rPr lang="en-US" sz="1350">
                <a:solidFill>
                  <a:schemeClr val="bg2">
                    <a:lumMod val="25000"/>
                  </a:schemeClr>
                </a:solidFill>
                <a:sym typeface="Wingdings"/>
              </a:rPr>
              <a:t>visual assessment, measurement of WC, height and weight and calculation of BMI</a:t>
            </a:r>
            <a:r>
              <a:rPr lang="en-US" sz="1350" cap="all" baseline="30000">
                <a:solidFill>
                  <a:schemeClr val="bg2">
                    <a:lumMod val="25000"/>
                  </a:schemeClr>
                </a:solidFill>
                <a:sym typeface="Wingdings"/>
              </a:rPr>
              <a:t>1,2</a:t>
            </a:r>
            <a:r>
              <a:rPr lang="ro-RO" sz="1350" cap="all" baseline="30000">
                <a:solidFill>
                  <a:schemeClr val="bg2">
                    <a:lumMod val="25000"/>
                  </a:schemeClr>
                </a:solidFill>
                <a:sym typeface="Wingdings"/>
              </a:rPr>
              <a:t>,3</a:t>
            </a:r>
            <a:endParaRPr lang="en-US" sz="1350">
              <a:solidFill>
                <a:schemeClr val="bg2">
                  <a:lumMod val="25000"/>
                </a:schemeClr>
              </a:solidFill>
              <a:sym typeface="Wingdings"/>
            </a:endParaRPr>
          </a:p>
        </p:txBody>
      </p:sp>
      <p:pic>
        <p:nvPicPr>
          <p:cNvPr id="5" name="Picture 8" descr="24 Hour Blood Pressure Measurement">
            <a:extLst>
              <a:ext uri="{FF2B5EF4-FFF2-40B4-BE49-F238E27FC236}">
                <a16:creationId xmlns:a16="http://schemas.microsoft.com/office/drawing/2014/main" id="{B5AA4760-6FEF-82DC-E1A5-73CB1C8C7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2349" y="2106268"/>
            <a:ext cx="1979840" cy="132079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  <p:pic>
        <p:nvPicPr>
          <p:cNvPr id="6" name="Picture 16" descr="Capillary Blood Collection: Advantages And Disadvantages">
            <a:extLst>
              <a:ext uri="{FF2B5EF4-FFF2-40B4-BE49-F238E27FC236}">
                <a16:creationId xmlns:a16="http://schemas.microsoft.com/office/drawing/2014/main" id="{783026DF-2D6E-9D6C-75D3-41F2F6584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240" y="3643238"/>
            <a:ext cx="1390661" cy="92896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  <p:pic>
        <p:nvPicPr>
          <p:cNvPr id="7" name="Picture 20" descr="Lecture">
            <a:extLst>
              <a:ext uri="{FF2B5EF4-FFF2-40B4-BE49-F238E27FC236}">
                <a16:creationId xmlns:a16="http://schemas.microsoft.com/office/drawing/2014/main" id="{25AE14F8-72A1-F585-1C72-64096BEA9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2740" y="1217263"/>
            <a:ext cx="1371600" cy="6858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D8E3723-E639-465E-58A9-FF14810BFCFE}"/>
              </a:ext>
            </a:extLst>
          </p:cNvPr>
          <p:cNvSpPr txBox="1">
            <a:spLocks/>
          </p:cNvSpPr>
          <p:nvPr/>
        </p:nvSpPr>
        <p:spPr>
          <a:xfrm>
            <a:off x="391030" y="2353122"/>
            <a:ext cx="5577970" cy="276999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>
                <a:solidFill>
                  <a:schemeClr val="bg2">
                    <a:lumMod val="25000"/>
                  </a:schemeClr>
                </a:solidFill>
              </a:rPr>
              <a:t>Identification of elevated blood pressure </a:t>
            </a:r>
            <a:r>
              <a:rPr lang="en-US" sz="1350">
                <a:solidFill>
                  <a:schemeClr val="bg2">
                    <a:lumMod val="25000"/>
                  </a:schemeClr>
                </a:solidFill>
              </a:rPr>
              <a:t>by the measurement of blood pressure</a:t>
            </a:r>
            <a:r>
              <a:rPr lang="en-US" sz="1350" cap="all" baseline="30000">
                <a:solidFill>
                  <a:schemeClr val="bg2">
                    <a:lumMod val="25000"/>
                  </a:schemeClr>
                </a:solidFill>
                <a:sym typeface="Wingdings"/>
              </a:rPr>
              <a:t>1,3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18C9ECF-CE14-8238-52AF-B1F4BD23879B}"/>
              </a:ext>
            </a:extLst>
          </p:cNvPr>
          <p:cNvSpPr txBox="1">
            <a:spLocks/>
          </p:cNvSpPr>
          <p:nvPr/>
        </p:nvSpPr>
        <p:spPr>
          <a:xfrm>
            <a:off x="384678" y="3108797"/>
            <a:ext cx="5577970" cy="276999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>
                <a:solidFill>
                  <a:schemeClr val="bg2">
                    <a:lumMod val="25000"/>
                  </a:schemeClr>
                </a:solidFill>
              </a:rPr>
              <a:t>Identification of elevated blood glucose </a:t>
            </a:r>
            <a:r>
              <a:rPr lang="en-US" sz="1350">
                <a:solidFill>
                  <a:schemeClr val="bg2">
                    <a:lumMod val="25000"/>
                  </a:schemeClr>
                </a:solidFill>
              </a:rPr>
              <a:t>by the measurement of blood glucose</a:t>
            </a:r>
            <a:r>
              <a:rPr lang="en-US" sz="1350" baseline="30000">
                <a:solidFill>
                  <a:schemeClr val="bg2">
                    <a:lumMod val="25000"/>
                  </a:schemeClr>
                </a:solidFill>
              </a:rPr>
              <a:t>4,5</a:t>
            </a:r>
            <a:endParaRPr lang="en-US" sz="1350" cap="all" baseline="30000">
              <a:solidFill>
                <a:schemeClr val="bg2">
                  <a:lumMod val="25000"/>
                </a:schemeClr>
              </a:solidFill>
              <a:sym typeface="Wingdings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1C9E8B1-CF00-9B56-4467-E4B704AE90B3}"/>
              </a:ext>
            </a:extLst>
          </p:cNvPr>
          <p:cNvSpPr txBox="1">
            <a:spLocks/>
          </p:cNvSpPr>
          <p:nvPr/>
        </p:nvSpPr>
        <p:spPr>
          <a:xfrm>
            <a:off x="378335" y="3769185"/>
            <a:ext cx="5577970" cy="276999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>
                <a:solidFill>
                  <a:schemeClr val="bg2">
                    <a:lumMod val="25000"/>
                  </a:schemeClr>
                </a:solidFill>
              </a:rPr>
              <a:t>Identification of </a:t>
            </a:r>
            <a:r>
              <a:rPr lang="en-US" sz="1350" b="1" err="1">
                <a:solidFill>
                  <a:schemeClr val="bg2">
                    <a:lumMod val="25000"/>
                  </a:schemeClr>
                </a:solidFill>
              </a:rPr>
              <a:t>dyslipidemia</a:t>
            </a:r>
            <a:r>
              <a:rPr lang="en-US" sz="1350" b="1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350">
                <a:solidFill>
                  <a:schemeClr val="bg2">
                    <a:lumMod val="25000"/>
                  </a:schemeClr>
                </a:solidFill>
              </a:rPr>
              <a:t>by the measurement</a:t>
            </a:r>
            <a:r>
              <a:rPr lang="en-US" sz="1350" b="1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350">
                <a:solidFill>
                  <a:schemeClr val="bg2">
                    <a:lumMod val="25000"/>
                  </a:schemeClr>
                </a:solidFill>
              </a:rPr>
              <a:t>of</a:t>
            </a:r>
            <a:r>
              <a:rPr lang="en-US" sz="1350" b="1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350">
                <a:solidFill>
                  <a:schemeClr val="bg2">
                    <a:lumMod val="25000"/>
                  </a:schemeClr>
                </a:solidFill>
              </a:rPr>
              <a:t>blood levels of TC, HDL-C, LDL-C, TG</a:t>
            </a:r>
            <a:r>
              <a:rPr lang="en-US" sz="1350" baseline="30000">
                <a:solidFill>
                  <a:schemeClr val="bg2">
                    <a:lumMod val="25000"/>
                  </a:schemeClr>
                </a:solidFill>
              </a:rPr>
              <a:t>1,5</a:t>
            </a:r>
            <a:endParaRPr lang="ro-RO" sz="1350" baseline="300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3C13A1-6330-2C75-8159-706540D47CF5}"/>
              </a:ext>
            </a:extLst>
          </p:cNvPr>
          <p:cNvSpPr txBox="1"/>
          <p:nvPr/>
        </p:nvSpPr>
        <p:spPr>
          <a:xfrm>
            <a:off x="1313152" y="4623537"/>
            <a:ext cx="73379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BMI, body mass index; HDL-C, high-density lipoprotein cholesterol; LDL-C, low-density lipoprotein cholesterol; MASLD/MAFLD, metabolic dysfunction-associated steatotic liver disease/metabolic associated fatty liver disease; TC, total cholesterol; TG, triglycerides; WC, waist circumference. Images provided by speaker.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Alzubaidi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HT, et al. BMJ Open 2019;9:e031246; 2.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Peletidi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 and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Kayyali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R. Pharmacy 2019;7:82; 3.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Peletidi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 and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Kayyali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R. J of Pharm Policy and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Pract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2021;14:54;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4.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Krass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I, et al. BMJ Open 2017;7:e017725. 5.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Zaninotto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M, et al. Clin Chem Lab Med 2016;54:1745–1751. 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E57AAF4-C6CE-2924-6A1B-8E5060F8A338}"/>
              </a:ext>
            </a:extLst>
          </p:cNvPr>
          <p:cNvSpPr txBox="1">
            <a:spLocks/>
          </p:cNvSpPr>
          <p:nvPr/>
        </p:nvSpPr>
        <p:spPr>
          <a:xfrm>
            <a:off x="222884" y="1048815"/>
            <a:ext cx="5064049" cy="276999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350" b="1">
                <a:solidFill>
                  <a:schemeClr val="bg2">
                    <a:lumMod val="25000"/>
                  </a:schemeClr>
                </a:solidFill>
              </a:rPr>
              <a:t>Pharmacists can identify metabolic abnormalities</a:t>
            </a:r>
            <a:endParaRPr lang="en-US" sz="1350">
              <a:solidFill>
                <a:schemeClr val="bg2">
                  <a:lumMod val="25000"/>
                </a:schemeClr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9298947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912D6-47F3-CD3C-C468-211DB2EA0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Pharmacists are able to use scoring systems for MASLD/MAFLD screening, following specialized training</a:t>
            </a:r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08D3AEA9-AB6A-8098-BAB6-5E45C3C379E9}"/>
              </a:ext>
            </a:extLst>
          </p:cNvPr>
          <p:cNvSpPr txBox="1">
            <a:spLocks/>
          </p:cNvSpPr>
          <p:nvPr/>
        </p:nvSpPr>
        <p:spPr>
          <a:xfrm>
            <a:off x="2766896" y="3220849"/>
            <a:ext cx="1841284" cy="108989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Calculated using the presence of the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metabolic syndrome</a:t>
            </a:r>
            <a:r>
              <a:rPr lang="en-GB" sz="900">
                <a:solidFill>
                  <a:schemeClr val="accent2"/>
                </a:solidFill>
                <a:latin typeface="+mn-lt"/>
              </a:rPr>
              <a:t>,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T2DM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fasting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serum insulin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fasting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serum AST 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and the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AST/ALT ratio</a:t>
            </a:r>
          </a:p>
        </p:txBody>
      </p:sp>
      <p:sp>
        <p:nvSpPr>
          <p:cNvPr id="10" name="Oval 29">
            <a:extLst>
              <a:ext uri="{FF2B5EF4-FFF2-40B4-BE49-F238E27FC236}">
                <a16:creationId xmlns:a16="http://schemas.microsoft.com/office/drawing/2014/main" id="{AB93162C-5418-B3D7-0909-5786A92BFE20}"/>
              </a:ext>
            </a:extLst>
          </p:cNvPr>
          <p:cNvSpPr/>
          <p:nvPr/>
        </p:nvSpPr>
        <p:spPr>
          <a:xfrm>
            <a:off x="937007" y="2199830"/>
            <a:ext cx="901121" cy="844007"/>
          </a:xfrm>
          <a:custGeom>
            <a:avLst/>
            <a:gdLst>
              <a:gd name="connsiteX0" fmla="*/ 0 w 1769533"/>
              <a:gd name="connsiteY0" fmla="*/ 884767 h 1769533"/>
              <a:gd name="connsiteX1" fmla="*/ 884767 w 1769533"/>
              <a:gd name="connsiteY1" fmla="*/ 0 h 1769533"/>
              <a:gd name="connsiteX2" fmla="*/ 1769534 w 1769533"/>
              <a:gd name="connsiteY2" fmla="*/ 884767 h 1769533"/>
              <a:gd name="connsiteX3" fmla="*/ 884767 w 1769533"/>
              <a:gd name="connsiteY3" fmla="*/ 1769534 h 1769533"/>
              <a:gd name="connsiteX4" fmla="*/ 0 w 1769533"/>
              <a:gd name="connsiteY4" fmla="*/ 884767 h 1769533"/>
              <a:gd name="connsiteX0" fmla="*/ 884767 w 1769534"/>
              <a:gd name="connsiteY0" fmla="*/ 0 h 1769534"/>
              <a:gd name="connsiteX1" fmla="*/ 1769534 w 1769534"/>
              <a:gd name="connsiteY1" fmla="*/ 884767 h 1769534"/>
              <a:gd name="connsiteX2" fmla="*/ 884767 w 1769534"/>
              <a:gd name="connsiteY2" fmla="*/ 1769534 h 1769534"/>
              <a:gd name="connsiteX3" fmla="*/ 0 w 1769534"/>
              <a:gd name="connsiteY3" fmla="*/ 884767 h 1769534"/>
              <a:gd name="connsiteX4" fmla="*/ 976207 w 1769534"/>
              <a:gd name="connsiteY4" fmla="*/ 91440 h 1769534"/>
              <a:gd name="connsiteX0" fmla="*/ 884767 w 1769534"/>
              <a:gd name="connsiteY0" fmla="*/ 0 h 1769534"/>
              <a:gd name="connsiteX1" fmla="*/ 1769534 w 1769534"/>
              <a:gd name="connsiteY1" fmla="*/ 884767 h 1769534"/>
              <a:gd name="connsiteX2" fmla="*/ 884767 w 1769534"/>
              <a:gd name="connsiteY2" fmla="*/ 1769534 h 1769534"/>
              <a:gd name="connsiteX3" fmla="*/ 0 w 1769534"/>
              <a:gd name="connsiteY3" fmla="*/ 884767 h 1769534"/>
              <a:gd name="connsiteX0" fmla="*/ 1769534 w 1769534"/>
              <a:gd name="connsiteY0" fmla="*/ 0 h 884767"/>
              <a:gd name="connsiteX1" fmla="*/ 884767 w 1769534"/>
              <a:gd name="connsiteY1" fmla="*/ 884767 h 884767"/>
              <a:gd name="connsiteX2" fmla="*/ 0 w 1769534"/>
              <a:gd name="connsiteY2" fmla="*/ 0 h 884767"/>
              <a:gd name="connsiteX0" fmla="*/ 884767 w 884767"/>
              <a:gd name="connsiteY0" fmla="*/ 884767 h 884767"/>
              <a:gd name="connsiteX1" fmla="*/ 0 w 884767"/>
              <a:gd name="connsiteY1" fmla="*/ 0 h 8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4767" h="884767">
                <a:moveTo>
                  <a:pt x="884767" y="884767"/>
                </a:moveTo>
                <a:cubicBezTo>
                  <a:pt x="396124" y="884767"/>
                  <a:pt x="0" y="488643"/>
                  <a:pt x="0" y="0"/>
                </a:cubicBezTo>
              </a:path>
            </a:pathLst>
          </a:custGeom>
          <a:noFill/>
          <a:ln w="254000" cap="flat" cmpd="sng" algn="ctr">
            <a:solidFill>
              <a:srgbClr val="E5C7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100" kern="0">
              <a:solidFill>
                <a:prstClr val="white"/>
              </a:solidFill>
            </a:endParaRPr>
          </a:p>
        </p:txBody>
      </p:sp>
      <p:grpSp>
        <p:nvGrpSpPr>
          <p:cNvPr id="6" name="Group 10">
            <a:extLst>
              <a:ext uri="{FF2B5EF4-FFF2-40B4-BE49-F238E27FC236}">
                <a16:creationId xmlns:a16="http://schemas.microsoft.com/office/drawing/2014/main" id="{4D72521C-85F1-5D81-0511-058B722FFD28}"/>
              </a:ext>
            </a:extLst>
          </p:cNvPr>
          <p:cNvGrpSpPr/>
          <p:nvPr/>
        </p:nvGrpSpPr>
        <p:grpSpPr>
          <a:xfrm>
            <a:off x="1820439" y="1349692"/>
            <a:ext cx="1831906" cy="1713625"/>
            <a:chOff x="4131736" y="2345267"/>
            <a:chExt cx="1772706" cy="1770461"/>
          </a:xfrm>
        </p:grpSpPr>
        <p:sp>
          <p:nvSpPr>
            <p:cNvPr id="19" name="Oval 29">
              <a:extLst>
                <a:ext uri="{FF2B5EF4-FFF2-40B4-BE49-F238E27FC236}">
                  <a16:creationId xmlns:a16="http://schemas.microsoft.com/office/drawing/2014/main" id="{A7121694-CCD8-EBAF-DFBA-B101D574DD89}"/>
                </a:ext>
              </a:extLst>
            </p:cNvPr>
            <p:cNvSpPr/>
            <p:nvPr/>
          </p:nvSpPr>
          <p:spPr>
            <a:xfrm>
              <a:off x="5019675" y="3230961"/>
              <a:ext cx="884767" cy="884767"/>
            </a:xfrm>
            <a:custGeom>
              <a:avLst/>
              <a:gdLst>
                <a:gd name="connsiteX0" fmla="*/ 0 w 1769533"/>
                <a:gd name="connsiteY0" fmla="*/ 884767 h 1769533"/>
                <a:gd name="connsiteX1" fmla="*/ 884767 w 1769533"/>
                <a:gd name="connsiteY1" fmla="*/ 0 h 1769533"/>
                <a:gd name="connsiteX2" fmla="*/ 1769534 w 1769533"/>
                <a:gd name="connsiteY2" fmla="*/ 884767 h 1769533"/>
                <a:gd name="connsiteX3" fmla="*/ 884767 w 1769533"/>
                <a:gd name="connsiteY3" fmla="*/ 1769534 h 1769533"/>
                <a:gd name="connsiteX4" fmla="*/ 0 w 1769533"/>
                <a:gd name="connsiteY4" fmla="*/ 884767 h 1769533"/>
                <a:gd name="connsiteX0" fmla="*/ 884767 w 1769534"/>
                <a:gd name="connsiteY0" fmla="*/ 0 h 1769534"/>
                <a:gd name="connsiteX1" fmla="*/ 1769534 w 1769534"/>
                <a:gd name="connsiteY1" fmla="*/ 884767 h 1769534"/>
                <a:gd name="connsiteX2" fmla="*/ 884767 w 1769534"/>
                <a:gd name="connsiteY2" fmla="*/ 1769534 h 1769534"/>
                <a:gd name="connsiteX3" fmla="*/ 0 w 1769534"/>
                <a:gd name="connsiteY3" fmla="*/ 884767 h 1769534"/>
                <a:gd name="connsiteX4" fmla="*/ 976207 w 1769534"/>
                <a:gd name="connsiteY4" fmla="*/ 91440 h 1769534"/>
                <a:gd name="connsiteX0" fmla="*/ 884767 w 1769534"/>
                <a:gd name="connsiteY0" fmla="*/ 0 h 1769534"/>
                <a:gd name="connsiteX1" fmla="*/ 1769534 w 1769534"/>
                <a:gd name="connsiteY1" fmla="*/ 884767 h 1769534"/>
                <a:gd name="connsiteX2" fmla="*/ 884767 w 1769534"/>
                <a:gd name="connsiteY2" fmla="*/ 1769534 h 1769534"/>
                <a:gd name="connsiteX3" fmla="*/ 0 w 1769534"/>
                <a:gd name="connsiteY3" fmla="*/ 884767 h 1769534"/>
                <a:gd name="connsiteX0" fmla="*/ 1769534 w 1769534"/>
                <a:gd name="connsiteY0" fmla="*/ 0 h 884767"/>
                <a:gd name="connsiteX1" fmla="*/ 884767 w 1769534"/>
                <a:gd name="connsiteY1" fmla="*/ 884767 h 884767"/>
                <a:gd name="connsiteX2" fmla="*/ 0 w 1769534"/>
                <a:gd name="connsiteY2" fmla="*/ 0 h 884767"/>
                <a:gd name="connsiteX0" fmla="*/ 884767 w 884767"/>
                <a:gd name="connsiteY0" fmla="*/ 884767 h 884767"/>
                <a:gd name="connsiteX1" fmla="*/ 0 w 884767"/>
                <a:gd name="connsiteY1" fmla="*/ 0 h 884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4767" h="884767">
                  <a:moveTo>
                    <a:pt x="884767" y="884767"/>
                  </a:moveTo>
                  <a:cubicBezTo>
                    <a:pt x="396124" y="884767"/>
                    <a:pt x="0" y="488643"/>
                    <a:pt x="0" y="0"/>
                  </a:cubicBezTo>
                </a:path>
              </a:pathLst>
            </a:custGeom>
            <a:noFill/>
            <a:ln w="254000" cap="flat" cmpd="sng" algn="ctr">
              <a:solidFill>
                <a:srgbClr val="E5C7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</a:endParaRPr>
            </a:p>
          </p:txBody>
        </p:sp>
        <p:sp>
          <p:nvSpPr>
            <p:cNvPr id="20" name="Oval 32">
              <a:extLst>
                <a:ext uri="{FF2B5EF4-FFF2-40B4-BE49-F238E27FC236}">
                  <a16:creationId xmlns:a16="http://schemas.microsoft.com/office/drawing/2014/main" id="{ACE69D99-3B21-2BA2-ADA6-AD736F5DD3EE}"/>
                </a:ext>
              </a:extLst>
            </p:cNvPr>
            <p:cNvSpPr/>
            <p:nvPr/>
          </p:nvSpPr>
          <p:spPr>
            <a:xfrm>
              <a:off x="4131736" y="2345267"/>
              <a:ext cx="884767" cy="884767"/>
            </a:xfrm>
            <a:custGeom>
              <a:avLst/>
              <a:gdLst>
                <a:gd name="connsiteX0" fmla="*/ 0 w 1769533"/>
                <a:gd name="connsiteY0" fmla="*/ 884767 h 1769533"/>
                <a:gd name="connsiteX1" fmla="*/ 884767 w 1769533"/>
                <a:gd name="connsiteY1" fmla="*/ 0 h 1769533"/>
                <a:gd name="connsiteX2" fmla="*/ 1769534 w 1769533"/>
                <a:gd name="connsiteY2" fmla="*/ 884767 h 1769533"/>
                <a:gd name="connsiteX3" fmla="*/ 884767 w 1769533"/>
                <a:gd name="connsiteY3" fmla="*/ 1769534 h 1769533"/>
                <a:gd name="connsiteX4" fmla="*/ 0 w 1769533"/>
                <a:gd name="connsiteY4" fmla="*/ 884767 h 1769533"/>
                <a:gd name="connsiteX0" fmla="*/ 0 w 1769534"/>
                <a:gd name="connsiteY0" fmla="*/ 884767 h 1769534"/>
                <a:gd name="connsiteX1" fmla="*/ 884767 w 1769534"/>
                <a:gd name="connsiteY1" fmla="*/ 0 h 1769534"/>
                <a:gd name="connsiteX2" fmla="*/ 1769534 w 1769534"/>
                <a:gd name="connsiteY2" fmla="*/ 884767 h 1769534"/>
                <a:gd name="connsiteX3" fmla="*/ 884767 w 1769534"/>
                <a:gd name="connsiteY3" fmla="*/ 1769534 h 1769534"/>
                <a:gd name="connsiteX4" fmla="*/ 91440 w 1769534"/>
                <a:gd name="connsiteY4" fmla="*/ 976207 h 1769534"/>
                <a:gd name="connsiteX0" fmla="*/ 806535 w 1691302"/>
                <a:gd name="connsiteY0" fmla="*/ 0 h 1769534"/>
                <a:gd name="connsiteX1" fmla="*/ 1691302 w 1691302"/>
                <a:gd name="connsiteY1" fmla="*/ 884767 h 1769534"/>
                <a:gd name="connsiteX2" fmla="*/ 806535 w 1691302"/>
                <a:gd name="connsiteY2" fmla="*/ 1769534 h 1769534"/>
                <a:gd name="connsiteX3" fmla="*/ 13208 w 1691302"/>
                <a:gd name="connsiteY3" fmla="*/ 976207 h 1769534"/>
                <a:gd name="connsiteX0" fmla="*/ 0 w 884767"/>
                <a:gd name="connsiteY0" fmla="*/ 0 h 1769534"/>
                <a:gd name="connsiteX1" fmla="*/ 884767 w 884767"/>
                <a:gd name="connsiteY1" fmla="*/ 884767 h 1769534"/>
                <a:gd name="connsiteX2" fmla="*/ 0 w 884767"/>
                <a:gd name="connsiteY2" fmla="*/ 1769534 h 1769534"/>
                <a:gd name="connsiteX0" fmla="*/ 0 w 884767"/>
                <a:gd name="connsiteY0" fmla="*/ 0 h 884767"/>
                <a:gd name="connsiteX1" fmla="*/ 884767 w 884767"/>
                <a:gd name="connsiteY1" fmla="*/ 884767 h 884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4767" h="884767">
                  <a:moveTo>
                    <a:pt x="0" y="0"/>
                  </a:moveTo>
                  <a:cubicBezTo>
                    <a:pt x="488643" y="0"/>
                    <a:pt x="884767" y="396124"/>
                    <a:pt x="884767" y="884767"/>
                  </a:cubicBezTo>
                </a:path>
              </a:pathLst>
            </a:custGeom>
            <a:noFill/>
            <a:ln w="254000" cap="flat" cmpd="sng" algn="ctr">
              <a:solidFill>
                <a:srgbClr val="E5C7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7BDBF614-572B-EF04-701C-ECBB4CABA7FB}"/>
              </a:ext>
            </a:extLst>
          </p:cNvPr>
          <p:cNvGrpSpPr/>
          <p:nvPr/>
        </p:nvGrpSpPr>
        <p:grpSpPr>
          <a:xfrm>
            <a:off x="3644675" y="1352858"/>
            <a:ext cx="1828522" cy="1710460"/>
            <a:chOff x="4131736" y="2345267"/>
            <a:chExt cx="1772706" cy="1770462"/>
          </a:xfrm>
        </p:grpSpPr>
        <p:sp>
          <p:nvSpPr>
            <p:cNvPr id="17" name="Oval 29">
              <a:extLst>
                <a:ext uri="{FF2B5EF4-FFF2-40B4-BE49-F238E27FC236}">
                  <a16:creationId xmlns:a16="http://schemas.microsoft.com/office/drawing/2014/main" id="{066F223A-06AE-619A-2F50-B0192ACC748F}"/>
                </a:ext>
              </a:extLst>
            </p:cNvPr>
            <p:cNvSpPr/>
            <p:nvPr/>
          </p:nvSpPr>
          <p:spPr>
            <a:xfrm>
              <a:off x="5019675" y="3220523"/>
              <a:ext cx="884767" cy="895206"/>
            </a:xfrm>
            <a:custGeom>
              <a:avLst/>
              <a:gdLst>
                <a:gd name="connsiteX0" fmla="*/ 0 w 1769533"/>
                <a:gd name="connsiteY0" fmla="*/ 884767 h 1769533"/>
                <a:gd name="connsiteX1" fmla="*/ 884767 w 1769533"/>
                <a:gd name="connsiteY1" fmla="*/ 0 h 1769533"/>
                <a:gd name="connsiteX2" fmla="*/ 1769534 w 1769533"/>
                <a:gd name="connsiteY2" fmla="*/ 884767 h 1769533"/>
                <a:gd name="connsiteX3" fmla="*/ 884767 w 1769533"/>
                <a:gd name="connsiteY3" fmla="*/ 1769534 h 1769533"/>
                <a:gd name="connsiteX4" fmla="*/ 0 w 1769533"/>
                <a:gd name="connsiteY4" fmla="*/ 884767 h 1769533"/>
                <a:gd name="connsiteX0" fmla="*/ 884767 w 1769534"/>
                <a:gd name="connsiteY0" fmla="*/ 0 h 1769534"/>
                <a:gd name="connsiteX1" fmla="*/ 1769534 w 1769534"/>
                <a:gd name="connsiteY1" fmla="*/ 884767 h 1769534"/>
                <a:gd name="connsiteX2" fmla="*/ 884767 w 1769534"/>
                <a:gd name="connsiteY2" fmla="*/ 1769534 h 1769534"/>
                <a:gd name="connsiteX3" fmla="*/ 0 w 1769534"/>
                <a:gd name="connsiteY3" fmla="*/ 884767 h 1769534"/>
                <a:gd name="connsiteX4" fmla="*/ 976207 w 1769534"/>
                <a:gd name="connsiteY4" fmla="*/ 91440 h 1769534"/>
                <a:gd name="connsiteX0" fmla="*/ 884767 w 1769534"/>
                <a:gd name="connsiteY0" fmla="*/ 0 h 1769534"/>
                <a:gd name="connsiteX1" fmla="*/ 1769534 w 1769534"/>
                <a:gd name="connsiteY1" fmla="*/ 884767 h 1769534"/>
                <a:gd name="connsiteX2" fmla="*/ 884767 w 1769534"/>
                <a:gd name="connsiteY2" fmla="*/ 1769534 h 1769534"/>
                <a:gd name="connsiteX3" fmla="*/ 0 w 1769534"/>
                <a:gd name="connsiteY3" fmla="*/ 884767 h 1769534"/>
                <a:gd name="connsiteX0" fmla="*/ 1769534 w 1769534"/>
                <a:gd name="connsiteY0" fmla="*/ 0 h 884767"/>
                <a:gd name="connsiteX1" fmla="*/ 884767 w 1769534"/>
                <a:gd name="connsiteY1" fmla="*/ 884767 h 884767"/>
                <a:gd name="connsiteX2" fmla="*/ 0 w 1769534"/>
                <a:gd name="connsiteY2" fmla="*/ 0 h 884767"/>
                <a:gd name="connsiteX0" fmla="*/ 884767 w 884767"/>
                <a:gd name="connsiteY0" fmla="*/ 884767 h 884767"/>
                <a:gd name="connsiteX1" fmla="*/ 0 w 884767"/>
                <a:gd name="connsiteY1" fmla="*/ 0 h 884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4767" h="884767">
                  <a:moveTo>
                    <a:pt x="884767" y="884767"/>
                  </a:moveTo>
                  <a:cubicBezTo>
                    <a:pt x="396124" y="884767"/>
                    <a:pt x="0" y="488643"/>
                    <a:pt x="0" y="0"/>
                  </a:cubicBezTo>
                </a:path>
              </a:pathLst>
            </a:custGeom>
            <a:noFill/>
            <a:ln w="254000" cap="flat" cmpd="sng" algn="ctr">
              <a:solidFill>
                <a:srgbClr val="E5C7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</a:endParaRPr>
            </a:p>
          </p:txBody>
        </p:sp>
        <p:sp>
          <p:nvSpPr>
            <p:cNvPr id="18" name="Oval 32">
              <a:extLst>
                <a:ext uri="{FF2B5EF4-FFF2-40B4-BE49-F238E27FC236}">
                  <a16:creationId xmlns:a16="http://schemas.microsoft.com/office/drawing/2014/main" id="{E8BC6C3A-C6FB-8F9F-0E87-9A7C5834342F}"/>
                </a:ext>
              </a:extLst>
            </p:cNvPr>
            <p:cNvSpPr/>
            <p:nvPr/>
          </p:nvSpPr>
          <p:spPr>
            <a:xfrm>
              <a:off x="4131736" y="2345267"/>
              <a:ext cx="884767" cy="884767"/>
            </a:xfrm>
            <a:custGeom>
              <a:avLst/>
              <a:gdLst>
                <a:gd name="connsiteX0" fmla="*/ 0 w 1769533"/>
                <a:gd name="connsiteY0" fmla="*/ 884767 h 1769533"/>
                <a:gd name="connsiteX1" fmla="*/ 884767 w 1769533"/>
                <a:gd name="connsiteY1" fmla="*/ 0 h 1769533"/>
                <a:gd name="connsiteX2" fmla="*/ 1769534 w 1769533"/>
                <a:gd name="connsiteY2" fmla="*/ 884767 h 1769533"/>
                <a:gd name="connsiteX3" fmla="*/ 884767 w 1769533"/>
                <a:gd name="connsiteY3" fmla="*/ 1769534 h 1769533"/>
                <a:gd name="connsiteX4" fmla="*/ 0 w 1769533"/>
                <a:gd name="connsiteY4" fmla="*/ 884767 h 1769533"/>
                <a:gd name="connsiteX0" fmla="*/ 0 w 1769534"/>
                <a:gd name="connsiteY0" fmla="*/ 884767 h 1769534"/>
                <a:gd name="connsiteX1" fmla="*/ 884767 w 1769534"/>
                <a:gd name="connsiteY1" fmla="*/ 0 h 1769534"/>
                <a:gd name="connsiteX2" fmla="*/ 1769534 w 1769534"/>
                <a:gd name="connsiteY2" fmla="*/ 884767 h 1769534"/>
                <a:gd name="connsiteX3" fmla="*/ 884767 w 1769534"/>
                <a:gd name="connsiteY3" fmla="*/ 1769534 h 1769534"/>
                <a:gd name="connsiteX4" fmla="*/ 91440 w 1769534"/>
                <a:gd name="connsiteY4" fmla="*/ 976207 h 1769534"/>
                <a:gd name="connsiteX0" fmla="*/ 806535 w 1691302"/>
                <a:gd name="connsiteY0" fmla="*/ 0 h 1769534"/>
                <a:gd name="connsiteX1" fmla="*/ 1691302 w 1691302"/>
                <a:gd name="connsiteY1" fmla="*/ 884767 h 1769534"/>
                <a:gd name="connsiteX2" fmla="*/ 806535 w 1691302"/>
                <a:gd name="connsiteY2" fmla="*/ 1769534 h 1769534"/>
                <a:gd name="connsiteX3" fmla="*/ 13208 w 1691302"/>
                <a:gd name="connsiteY3" fmla="*/ 976207 h 1769534"/>
                <a:gd name="connsiteX0" fmla="*/ 0 w 884767"/>
                <a:gd name="connsiteY0" fmla="*/ 0 h 1769534"/>
                <a:gd name="connsiteX1" fmla="*/ 884767 w 884767"/>
                <a:gd name="connsiteY1" fmla="*/ 884767 h 1769534"/>
                <a:gd name="connsiteX2" fmla="*/ 0 w 884767"/>
                <a:gd name="connsiteY2" fmla="*/ 1769534 h 1769534"/>
                <a:gd name="connsiteX0" fmla="*/ 0 w 884767"/>
                <a:gd name="connsiteY0" fmla="*/ 0 h 884767"/>
                <a:gd name="connsiteX1" fmla="*/ 884767 w 884767"/>
                <a:gd name="connsiteY1" fmla="*/ 884767 h 884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4767" h="884767">
                  <a:moveTo>
                    <a:pt x="0" y="0"/>
                  </a:moveTo>
                  <a:cubicBezTo>
                    <a:pt x="488643" y="0"/>
                    <a:pt x="884767" y="396124"/>
                    <a:pt x="884767" y="884767"/>
                  </a:cubicBezTo>
                </a:path>
              </a:pathLst>
            </a:custGeom>
            <a:noFill/>
            <a:ln w="254000" cap="flat" cmpd="sng" algn="ctr">
              <a:solidFill>
                <a:srgbClr val="E5C7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</a:endParaRP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9D7B1D66-87D9-0D3C-4A07-0FCF08891BBE}"/>
              </a:ext>
            </a:extLst>
          </p:cNvPr>
          <p:cNvSpPr/>
          <p:nvPr/>
        </p:nvSpPr>
        <p:spPr>
          <a:xfrm>
            <a:off x="1065171" y="1483377"/>
            <a:ext cx="1534191" cy="1436952"/>
          </a:xfrm>
          <a:prstGeom prst="ellipse">
            <a:avLst/>
          </a:prstGeom>
          <a:solidFill>
            <a:sysClr val="window" lastClr="FFFFFF"/>
          </a:solidFill>
          <a:ln w="76200" cap="flat" cmpd="sng" algn="ctr">
            <a:solidFill>
              <a:srgbClr val="7A00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US" sz="1400" b="1" kern="0">
                <a:solidFill>
                  <a:srgbClr val="23004C"/>
                </a:solidFill>
              </a:rPr>
              <a:t>Fatty liver index</a:t>
            </a:r>
            <a:r>
              <a:rPr lang="en-US" sz="1400" b="1" kern="0" baseline="30000">
                <a:solidFill>
                  <a:srgbClr val="23004C"/>
                </a:solidFill>
              </a:rPr>
              <a:t>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73EE611-F1A6-E28B-5473-7097BDFA817D}"/>
              </a:ext>
            </a:extLst>
          </p:cNvPr>
          <p:cNvSpPr/>
          <p:nvPr/>
        </p:nvSpPr>
        <p:spPr>
          <a:xfrm>
            <a:off x="2878439" y="1486544"/>
            <a:ext cx="1534191" cy="1436952"/>
          </a:xfrm>
          <a:prstGeom prst="ellipse">
            <a:avLst/>
          </a:prstGeom>
          <a:solidFill>
            <a:sysClr val="window" lastClr="FFFFFF"/>
          </a:solidFill>
          <a:ln w="76200" cap="flat" cmpd="sng" algn="ctr">
            <a:solidFill>
              <a:srgbClr val="7A00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US" sz="1400" b="1" kern="0">
                <a:solidFill>
                  <a:srgbClr val="23004C"/>
                </a:solidFill>
              </a:rPr>
              <a:t>MASLD/MAFLD liver fat score</a:t>
            </a:r>
            <a:r>
              <a:rPr lang="en-US" sz="1400" b="1" kern="0" baseline="30000">
                <a:solidFill>
                  <a:srgbClr val="23004C"/>
                </a:solidFill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27CE4A-72EE-5CB6-498D-F904F94182E3}"/>
              </a:ext>
            </a:extLst>
          </p:cNvPr>
          <p:cNvSpPr/>
          <p:nvPr/>
        </p:nvSpPr>
        <p:spPr>
          <a:xfrm>
            <a:off x="4703535" y="1492113"/>
            <a:ext cx="1534191" cy="1436952"/>
          </a:xfrm>
          <a:prstGeom prst="ellipse">
            <a:avLst/>
          </a:prstGeom>
          <a:solidFill>
            <a:sysClr val="window" lastClr="FFFFFF"/>
          </a:solidFill>
          <a:ln w="76200" cap="flat" cmpd="sng" algn="ctr">
            <a:solidFill>
              <a:srgbClr val="7A00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US" sz="1400" b="1" kern="0">
                <a:solidFill>
                  <a:srgbClr val="23004C"/>
                </a:solidFill>
              </a:rPr>
              <a:t>Hepatic steatosis index</a:t>
            </a:r>
            <a:r>
              <a:rPr lang="en-US" sz="1400" b="1" kern="0" baseline="30000">
                <a:solidFill>
                  <a:srgbClr val="23004C"/>
                </a:solidFill>
              </a:rPr>
              <a:t>3</a:t>
            </a:r>
          </a:p>
        </p:txBody>
      </p:sp>
      <p:sp>
        <p:nvSpPr>
          <p:cNvPr id="16" name="Oval 32">
            <a:extLst>
              <a:ext uri="{FF2B5EF4-FFF2-40B4-BE49-F238E27FC236}">
                <a16:creationId xmlns:a16="http://schemas.microsoft.com/office/drawing/2014/main" id="{11F6C824-CB8A-0B0C-15FD-45D9988A1C0E}"/>
              </a:ext>
            </a:extLst>
          </p:cNvPr>
          <p:cNvSpPr/>
          <p:nvPr/>
        </p:nvSpPr>
        <p:spPr>
          <a:xfrm>
            <a:off x="5454943" y="1316477"/>
            <a:ext cx="952419" cy="889579"/>
          </a:xfrm>
          <a:custGeom>
            <a:avLst/>
            <a:gdLst>
              <a:gd name="connsiteX0" fmla="*/ 0 w 1769533"/>
              <a:gd name="connsiteY0" fmla="*/ 884767 h 1769533"/>
              <a:gd name="connsiteX1" fmla="*/ 884767 w 1769533"/>
              <a:gd name="connsiteY1" fmla="*/ 0 h 1769533"/>
              <a:gd name="connsiteX2" fmla="*/ 1769534 w 1769533"/>
              <a:gd name="connsiteY2" fmla="*/ 884767 h 1769533"/>
              <a:gd name="connsiteX3" fmla="*/ 884767 w 1769533"/>
              <a:gd name="connsiteY3" fmla="*/ 1769534 h 1769533"/>
              <a:gd name="connsiteX4" fmla="*/ 0 w 1769533"/>
              <a:gd name="connsiteY4" fmla="*/ 884767 h 1769533"/>
              <a:gd name="connsiteX0" fmla="*/ 0 w 1769534"/>
              <a:gd name="connsiteY0" fmla="*/ 884767 h 1769534"/>
              <a:gd name="connsiteX1" fmla="*/ 884767 w 1769534"/>
              <a:gd name="connsiteY1" fmla="*/ 0 h 1769534"/>
              <a:gd name="connsiteX2" fmla="*/ 1769534 w 1769534"/>
              <a:gd name="connsiteY2" fmla="*/ 884767 h 1769534"/>
              <a:gd name="connsiteX3" fmla="*/ 884767 w 1769534"/>
              <a:gd name="connsiteY3" fmla="*/ 1769534 h 1769534"/>
              <a:gd name="connsiteX4" fmla="*/ 91440 w 1769534"/>
              <a:gd name="connsiteY4" fmla="*/ 976207 h 1769534"/>
              <a:gd name="connsiteX0" fmla="*/ 806535 w 1691302"/>
              <a:gd name="connsiteY0" fmla="*/ 0 h 1769534"/>
              <a:gd name="connsiteX1" fmla="*/ 1691302 w 1691302"/>
              <a:gd name="connsiteY1" fmla="*/ 884767 h 1769534"/>
              <a:gd name="connsiteX2" fmla="*/ 806535 w 1691302"/>
              <a:gd name="connsiteY2" fmla="*/ 1769534 h 1769534"/>
              <a:gd name="connsiteX3" fmla="*/ 13208 w 1691302"/>
              <a:gd name="connsiteY3" fmla="*/ 976207 h 1769534"/>
              <a:gd name="connsiteX0" fmla="*/ 0 w 884767"/>
              <a:gd name="connsiteY0" fmla="*/ 0 h 1769534"/>
              <a:gd name="connsiteX1" fmla="*/ 884767 w 884767"/>
              <a:gd name="connsiteY1" fmla="*/ 884767 h 1769534"/>
              <a:gd name="connsiteX2" fmla="*/ 0 w 884767"/>
              <a:gd name="connsiteY2" fmla="*/ 1769534 h 1769534"/>
              <a:gd name="connsiteX0" fmla="*/ 0 w 884767"/>
              <a:gd name="connsiteY0" fmla="*/ 0 h 884767"/>
              <a:gd name="connsiteX1" fmla="*/ 884767 w 884767"/>
              <a:gd name="connsiteY1" fmla="*/ 884767 h 8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4767" h="884767">
                <a:moveTo>
                  <a:pt x="0" y="0"/>
                </a:moveTo>
                <a:cubicBezTo>
                  <a:pt x="488643" y="0"/>
                  <a:pt x="884767" y="396124"/>
                  <a:pt x="884767" y="884767"/>
                </a:cubicBezTo>
              </a:path>
            </a:pathLst>
          </a:custGeom>
          <a:noFill/>
          <a:ln w="254000" cap="flat" cmpd="sng" algn="ctr">
            <a:solidFill>
              <a:srgbClr val="E5C7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100" kern="0">
              <a:solidFill>
                <a:prstClr val="white"/>
              </a:solidFill>
            </a:endParaRPr>
          </a:p>
        </p:txBody>
      </p:sp>
      <p:sp>
        <p:nvSpPr>
          <p:cNvPr id="7" name="Oval 29">
            <a:extLst>
              <a:ext uri="{FF2B5EF4-FFF2-40B4-BE49-F238E27FC236}">
                <a16:creationId xmlns:a16="http://schemas.microsoft.com/office/drawing/2014/main" id="{462F2C9E-3209-F204-2AA2-1E9810CA2E22}"/>
              </a:ext>
            </a:extLst>
          </p:cNvPr>
          <p:cNvSpPr/>
          <p:nvPr/>
        </p:nvSpPr>
        <p:spPr>
          <a:xfrm>
            <a:off x="6392628" y="2211420"/>
            <a:ext cx="912625" cy="851975"/>
          </a:xfrm>
          <a:custGeom>
            <a:avLst/>
            <a:gdLst>
              <a:gd name="connsiteX0" fmla="*/ 0 w 1769533"/>
              <a:gd name="connsiteY0" fmla="*/ 884767 h 1769533"/>
              <a:gd name="connsiteX1" fmla="*/ 884767 w 1769533"/>
              <a:gd name="connsiteY1" fmla="*/ 0 h 1769533"/>
              <a:gd name="connsiteX2" fmla="*/ 1769534 w 1769533"/>
              <a:gd name="connsiteY2" fmla="*/ 884767 h 1769533"/>
              <a:gd name="connsiteX3" fmla="*/ 884767 w 1769533"/>
              <a:gd name="connsiteY3" fmla="*/ 1769534 h 1769533"/>
              <a:gd name="connsiteX4" fmla="*/ 0 w 1769533"/>
              <a:gd name="connsiteY4" fmla="*/ 884767 h 1769533"/>
              <a:gd name="connsiteX0" fmla="*/ 884767 w 1769534"/>
              <a:gd name="connsiteY0" fmla="*/ 0 h 1769534"/>
              <a:gd name="connsiteX1" fmla="*/ 1769534 w 1769534"/>
              <a:gd name="connsiteY1" fmla="*/ 884767 h 1769534"/>
              <a:gd name="connsiteX2" fmla="*/ 884767 w 1769534"/>
              <a:gd name="connsiteY2" fmla="*/ 1769534 h 1769534"/>
              <a:gd name="connsiteX3" fmla="*/ 0 w 1769534"/>
              <a:gd name="connsiteY3" fmla="*/ 884767 h 1769534"/>
              <a:gd name="connsiteX4" fmla="*/ 976207 w 1769534"/>
              <a:gd name="connsiteY4" fmla="*/ 91440 h 1769534"/>
              <a:gd name="connsiteX0" fmla="*/ 884767 w 1769534"/>
              <a:gd name="connsiteY0" fmla="*/ 0 h 1769534"/>
              <a:gd name="connsiteX1" fmla="*/ 1769534 w 1769534"/>
              <a:gd name="connsiteY1" fmla="*/ 884767 h 1769534"/>
              <a:gd name="connsiteX2" fmla="*/ 884767 w 1769534"/>
              <a:gd name="connsiteY2" fmla="*/ 1769534 h 1769534"/>
              <a:gd name="connsiteX3" fmla="*/ 0 w 1769534"/>
              <a:gd name="connsiteY3" fmla="*/ 884767 h 1769534"/>
              <a:gd name="connsiteX0" fmla="*/ 1769534 w 1769534"/>
              <a:gd name="connsiteY0" fmla="*/ 0 h 884767"/>
              <a:gd name="connsiteX1" fmla="*/ 884767 w 1769534"/>
              <a:gd name="connsiteY1" fmla="*/ 884767 h 884767"/>
              <a:gd name="connsiteX2" fmla="*/ 0 w 1769534"/>
              <a:gd name="connsiteY2" fmla="*/ 0 h 884767"/>
              <a:gd name="connsiteX0" fmla="*/ 884767 w 884767"/>
              <a:gd name="connsiteY0" fmla="*/ 884767 h 884767"/>
              <a:gd name="connsiteX1" fmla="*/ 0 w 884767"/>
              <a:gd name="connsiteY1" fmla="*/ 0 h 8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4767" h="884767">
                <a:moveTo>
                  <a:pt x="884767" y="884767"/>
                </a:moveTo>
                <a:cubicBezTo>
                  <a:pt x="396124" y="884767"/>
                  <a:pt x="0" y="488643"/>
                  <a:pt x="0" y="0"/>
                </a:cubicBezTo>
              </a:path>
            </a:pathLst>
          </a:custGeom>
          <a:noFill/>
          <a:ln w="254000" cap="flat" cmpd="sng" algn="ctr">
            <a:solidFill>
              <a:srgbClr val="E5C7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100" kern="0">
              <a:solidFill>
                <a:prstClr val="white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2821848-A55C-62F6-782F-0C93512F22DE}"/>
              </a:ext>
            </a:extLst>
          </p:cNvPr>
          <p:cNvSpPr/>
          <p:nvPr/>
        </p:nvSpPr>
        <p:spPr>
          <a:xfrm>
            <a:off x="6529106" y="1498675"/>
            <a:ext cx="1534192" cy="1436953"/>
          </a:xfrm>
          <a:prstGeom prst="ellipse">
            <a:avLst/>
          </a:prstGeom>
          <a:solidFill>
            <a:sysClr val="window" lastClr="FFFFFF"/>
          </a:solidFill>
          <a:ln w="76200" cap="flat" cmpd="sng" algn="ctr">
            <a:solidFill>
              <a:srgbClr val="7A00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US" sz="1400" b="1" kern="0">
                <a:solidFill>
                  <a:srgbClr val="23004C"/>
                </a:solidFill>
              </a:rPr>
              <a:t>St-index</a:t>
            </a:r>
            <a:r>
              <a:rPr lang="en-US" sz="1400" b="1" kern="0" baseline="30000">
                <a:solidFill>
                  <a:srgbClr val="23004C"/>
                </a:solidFill>
              </a:rPr>
              <a:t>4</a:t>
            </a:r>
          </a:p>
        </p:txBody>
      </p:sp>
      <p:sp>
        <p:nvSpPr>
          <p:cNvPr id="9" name="Oval 32">
            <a:extLst>
              <a:ext uri="{FF2B5EF4-FFF2-40B4-BE49-F238E27FC236}">
                <a16:creationId xmlns:a16="http://schemas.microsoft.com/office/drawing/2014/main" id="{481D873D-76D7-FA04-8248-F9C43554E306}"/>
              </a:ext>
            </a:extLst>
          </p:cNvPr>
          <p:cNvSpPr/>
          <p:nvPr/>
        </p:nvSpPr>
        <p:spPr>
          <a:xfrm>
            <a:off x="7298924" y="1339050"/>
            <a:ext cx="914554" cy="856588"/>
          </a:xfrm>
          <a:custGeom>
            <a:avLst/>
            <a:gdLst>
              <a:gd name="connsiteX0" fmla="*/ 0 w 1769533"/>
              <a:gd name="connsiteY0" fmla="*/ 884767 h 1769533"/>
              <a:gd name="connsiteX1" fmla="*/ 884767 w 1769533"/>
              <a:gd name="connsiteY1" fmla="*/ 0 h 1769533"/>
              <a:gd name="connsiteX2" fmla="*/ 1769534 w 1769533"/>
              <a:gd name="connsiteY2" fmla="*/ 884767 h 1769533"/>
              <a:gd name="connsiteX3" fmla="*/ 884767 w 1769533"/>
              <a:gd name="connsiteY3" fmla="*/ 1769534 h 1769533"/>
              <a:gd name="connsiteX4" fmla="*/ 0 w 1769533"/>
              <a:gd name="connsiteY4" fmla="*/ 884767 h 1769533"/>
              <a:gd name="connsiteX0" fmla="*/ 0 w 1769534"/>
              <a:gd name="connsiteY0" fmla="*/ 884767 h 1769534"/>
              <a:gd name="connsiteX1" fmla="*/ 884767 w 1769534"/>
              <a:gd name="connsiteY1" fmla="*/ 0 h 1769534"/>
              <a:gd name="connsiteX2" fmla="*/ 1769534 w 1769534"/>
              <a:gd name="connsiteY2" fmla="*/ 884767 h 1769534"/>
              <a:gd name="connsiteX3" fmla="*/ 884767 w 1769534"/>
              <a:gd name="connsiteY3" fmla="*/ 1769534 h 1769534"/>
              <a:gd name="connsiteX4" fmla="*/ 91440 w 1769534"/>
              <a:gd name="connsiteY4" fmla="*/ 976207 h 1769534"/>
              <a:gd name="connsiteX0" fmla="*/ 806535 w 1691302"/>
              <a:gd name="connsiteY0" fmla="*/ 0 h 1769534"/>
              <a:gd name="connsiteX1" fmla="*/ 1691302 w 1691302"/>
              <a:gd name="connsiteY1" fmla="*/ 884767 h 1769534"/>
              <a:gd name="connsiteX2" fmla="*/ 806535 w 1691302"/>
              <a:gd name="connsiteY2" fmla="*/ 1769534 h 1769534"/>
              <a:gd name="connsiteX3" fmla="*/ 13208 w 1691302"/>
              <a:gd name="connsiteY3" fmla="*/ 976207 h 1769534"/>
              <a:gd name="connsiteX0" fmla="*/ 0 w 884767"/>
              <a:gd name="connsiteY0" fmla="*/ 0 h 1769534"/>
              <a:gd name="connsiteX1" fmla="*/ 884767 w 884767"/>
              <a:gd name="connsiteY1" fmla="*/ 884767 h 1769534"/>
              <a:gd name="connsiteX2" fmla="*/ 0 w 884767"/>
              <a:gd name="connsiteY2" fmla="*/ 1769534 h 1769534"/>
              <a:gd name="connsiteX0" fmla="*/ 0 w 884767"/>
              <a:gd name="connsiteY0" fmla="*/ 0 h 884767"/>
              <a:gd name="connsiteX1" fmla="*/ 884767 w 884767"/>
              <a:gd name="connsiteY1" fmla="*/ 884767 h 8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4767" h="884767">
                <a:moveTo>
                  <a:pt x="0" y="0"/>
                </a:moveTo>
                <a:cubicBezTo>
                  <a:pt x="488643" y="0"/>
                  <a:pt x="884767" y="396124"/>
                  <a:pt x="884767" y="884767"/>
                </a:cubicBezTo>
              </a:path>
            </a:pathLst>
          </a:custGeom>
          <a:noFill/>
          <a:ln w="254000" cap="flat" cmpd="sng" algn="ctr">
            <a:solidFill>
              <a:srgbClr val="E5C7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100" kern="0">
              <a:solidFill>
                <a:prstClr val="white"/>
              </a:solidFill>
            </a:endParaRPr>
          </a:p>
        </p:txBody>
      </p: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C2DC54DF-3D38-41DC-E8E8-9F307ECA29A6}"/>
              </a:ext>
            </a:extLst>
          </p:cNvPr>
          <p:cNvSpPr txBox="1">
            <a:spLocks/>
          </p:cNvSpPr>
          <p:nvPr/>
        </p:nvSpPr>
        <p:spPr>
          <a:xfrm>
            <a:off x="791155" y="3205349"/>
            <a:ext cx="1946876" cy="8563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An algorithm based on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waist circumference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body mass index (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BMI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), </a:t>
            </a:r>
            <a:b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GB" sz="900" b="1">
                <a:solidFill>
                  <a:schemeClr val="accent2"/>
                </a:solidFill>
                <a:latin typeface="+mn-lt"/>
              </a:rPr>
              <a:t>triglyceride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and </a:t>
            </a:r>
            <a:b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GB" sz="900" b="1">
                <a:solidFill>
                  <a:schemeClr val="accent2"/>
                </a:solidFill>
                <a:latin typeface="+mn-lt"/>
              </a:rPr>
              <a:t>gamma-glutamyl-transferase</a:t>
            </a:r>
          </a:p>
        </p:txBody>
      </p:sp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F27FE2E6-E771-2C49-37DC-F03123E7D33C}"/>
              </a:ext>
            </a:extLst>
          </p:cNvPr>
          <p:cNvSpPr txBox="1">
            <a:spLocks/>
          </p:cNvSpPr>
          <p:nvPr/>
        </p:nvSpPr>
        <p:spPr>
          <a:xfrm>
            <a:off x="6411279" y="3201368"/>
            <a:ext cx="1915829" cy="72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 non-invasive tool that is calculated using the patient’s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age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</a:t>
            </a:r>
            <a:b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diagnosis of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T2DM</a:t>
            </a:r>
            <a:r>
              <a:rPr lang="en-GB" sz="9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and </a:t>
            </a:r>
            <a:b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GB" sz="900" b="1">
                <a:solidFill>
                  <a:schemeClr val="accent2"/>
                </a:solidFill>
                <a:latin typeface="+mn-lt"/>
              </a:rPr>
              <a:t>waist-to-height ratio</a:t>
            </a:r>
          </a:p>
          <a:p>
            <a:pPr marL="0" indent="0" algn="ctr">
              <a:buNone/>
            </a:pPr>
            <a:endParaRPr lang="en-GB" sz="9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3" name="Text Placeholder 29">
            <a:extLst>
              <a:ext uri="{FF2B5EF4-FFF2-40B4-BE49-F238E27FC236}">
                <a16:creationId xmlns:a16="http://schemas.microsoft.com/office/drawing/2014/main" id="{BDEF3A4B-20C8-AED5-E0F8-05CA43E67128}"/>
              </a:ext>
            </a:extLst>
          </p:cNvPr>
          <p:cNvSpPr txBox="1">
            <a:spLocks/>
          </p:cNvSpPr>
          <p:nvPr/>
        </p:nvSpPr>
        <p:spPr>
          <a:xfrm>
            <a:off x="4639076" y="3205350"/>
            <a:ext cx="1741307" cy="57439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Calculated using the patient’s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sex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BMI</a:t>
            </a:r>
            <a:r>
              <a:rPr lang="en-GB" sz="900">
                <a:solidFill>
                  <a:schemeClr val="accent2"/>
                </a:solidFill>
                <a:latin typeface="+mn-lt"/>
              </a:rPr>
              <a:t>,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ALT</a:t>
            </a:r>
            <a:r>
              <a:rPr lang="en-GB" sz="900">
                <a:solidFill>
                  <a:schemeClr val="accent2"/>
                </a:solidFill>
                <a:latin typeface="+mn-lt"/>
              </a:rPr>
              <a:t> 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and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AST</a:t>
            </a:r>
            <a:r>
              <a:rPr lang="en-GB"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levels and diagnosis of </a:t>
            </a:r>
            <a:r>
              <a:rPr lang="en-GB" sz="900" b="1">
                <a:solidFill>
                  <a:schemeClr val="accent2"/>
                </a:solidFill>
                <a:latin typeface="+mn-lt"/>
              </a:rPr>
              <a:t>T2DM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F6933F-1E28-5231-429B-4DE6E2A89A4D}"/>
              </a:ext>
            </a:extLst>
          </p:cNvPr>
          <p:cNvSpPr txBox="1"/>
          <p:nvPr/>
        </p:nvSpPr>
        <p:spPr>
          <a:xfrm>
            <a:off x="1313152" y="4623537"/>
            <a:ext cx="73379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ALT, alanine aminotransferase; AST, aspartate aminotransaminase;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St-index, steatosis index; T2D, type 2 diabetes mellitus.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Bedongi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G, et al. GMC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Gastroenterol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2006;6:33; 2.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Kotronen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A, et al.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Gasteronterology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2009;137:865–72; 3. Lee HJ, et al. Dig Liver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Dis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2010;42:503–8; 4.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Maev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IV, et al. Adv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Ther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2020;37:4627–4640.</a:t>
            </a:r>
          </a:p>
        </p:txBody>
      </p:sp>
    </p:spTree>
    <p:extLst>
      <p:ext uri="{BB962C8B-B14F-4D97-AF65-F5344CB8AC3E}">
        <p14:creationId xmlns:p14="http://schemas.microsoft.com/office/powerpoint/2010/main" val="32394648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AD2B0-E4A9-4A0D-6212-9BEF8D66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The utility of screening for MASLD/MAFLD and associated metabolic risk factors in the community pharmacy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0151E8-C500-6996-0E4D-12DD175FE55E}"/>
              </a:ext>
            </a:extLst>
          </p:cNvPr>
          <p:cNvSpPr txBox="1"/>
          <p:nvPr/>
        </p:nvSpPr>
        <p:spPr>
          <a:xfrm>
            <a:off x="1313152" y="4623537"/>
            <a:ext cx="733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Lazarus JV, et al. Nat Rev Gastroenterol Hepatol 2021;18:717–729. 2. Wong VWS, et al. Liver Int 2022;42:2377–2389.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368DE63-F19C-18E0-034F-A7B5EAD8F6C7}"/>
              </a:ext>
            </a:extLst>
          </p:cNvPr>
          <p:cNvSpPr txBox="1">
            <a:spLocks/>
          </p:cNvSpPr>
          <p:nvPr/>
        </p:nvSpPr>
        <p:spPr>
          <a:xfrm>
            <a:off x="397379" y="1530161"/>
            <a:ext cx="6124071" cy="2835584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sz="1400" b="1"/>
              <a:t>Pharmacists</a:t>
            </a:r>
            <a:r>
              <a:rPr lang="en-GB" sz="1400"/>
              <a:t> can identify patients at high risk for MASLD/MAFLD or potentially </a:t>
            </a:r>
            <a:r>
              <a:rPr lang="ro-RO" sz="1400"/>
              <a:t>having the disease</a:t>
            </a:r>
            <a:r>
              <a:rPr lang="en-GB" sz="1400"/>
              <a:t>, thus contributing to the </a:t>
            </a:r>
            <a:r>
              <a:rPr lang="ro-RO" sz="1400" b="1"/>
              <a:t>prevention, </a:t>
            </a:r>
            <a:r>
              <a:rPr lang="en-GB" sz="1400" b="1"/>
              <a:t>early detection </a:t>
            </a:r>
            <a:r>
              <a:rPr lang="ro-RO" sz="1400" b="1"/>
              <a:t>and management </a:t>
            </a:r>
            <a:r>
              <a:rPr lang="en-GB" sz="1400" b="1"/>
              <a:t>of </a:t>
            </a:r>
            <a:r>
              <a:rPr lang="ro-RO" sz="1400" b="1"/>
              <a:t>MASLD/MAFLD</a:t>
            </a:r>
            <a:r>
              <a:rPr lang="ro-RO" sz="1400" baseline="30000"/>
              <a:t>1</a:t>
            </a:r>
            <a:endParaRPr lang="en-GB" sz="1400"/>
          </a:p>
          <a:p>
            <a:pPr>
              <a:spcAft>
                <a:spcPts val="450"/>
              </a:spcAft>
            </a:pPr>
            <a:r>
              <a:rPr lang="ro-RO" sz="1400"/>
              <a:t>Identification of patients </a:t>
            </a:r>
            <a:r>
              <a:rPr lang="en-GB" sz="1400"/>
              <a:t>at high risk for MASLD/MAFLD (or potentially </a:t>
            </a:r>
            <a:r>
              <a:rPr lang="ro-RO" sz="1400"/>
              <a:t>having MASLD/MAFLD</a:t>
            </a:r>
            <a:r>
              <a:rPr lang="en-GB" sz="1400"/>
              <a:t>) </a:t>
            </a:r>
            <a:r>
              <a:rPr lang="ro-RO" sz="1400"/>
              <a:t>in the community pharmacy enables: </a:t>
            </a:r>
          </a:p>
          <a:p>
            <a:pPr lvl="2">
              <a:spcBef>
                <a:spcPts val="900"/>
              </a:spcBef>
              <a:spcAft>
                <a:spcPts val="450"/>
              </a:spcAft>
              <a:buFont typeface="Wingdings" pitchFamily="2" charset="2"/>
              <a:buChar char="§"/>
            </a:pPr>
            <a:r>
              <a:rPr lang="en-US" sz="1400"/>
              <a:t>Referral for a </a:t>
            </a:r>
            <a:r>
              <a:rPr lang="en-US" sz="1400" b="1"/>
              <a:t>review by the general practitioner</a:t>
            </a:r>
            <a:r>
              <a:rPr lang="ro-RO" sz="1400" b="1"/>
              <a:t> and/or specialist</a:t>
            </a:r>
            <a:r>
              <a:rPr lang="ro-RO" sz="1400" baseline="30000"/>
              <a:t>1,2</a:t>
            </a:r>
            <a:r>
              <a:rPr lang="en-GB" sz="1400" b="1"/>
              <a:t> </a:t>
            </a:r>
            <a:endParaRPr lang="ro-RO" sz="1400" b="1"/>
          </a:p>
          <a:p>
            <a:pPr lvl="2">
              <a:spcBef>
                <a:spcPts val="900"/>
              </a:spcBef>
              <a:spcAft>
                <a:spcPts val="450"/>
              </a:spcAft>
              <a:buFont typeface="Wingdings" pitchFamily="2" charset="2"/>
              <a:buChar char="§"/>
            </a:pPr>
            <a:r>
              <a:rPr lang="en-GB" sz="1400" b="1"/>
              <a:t>E</a:t>
            </a:r>
            <a:r>
              <a:rPr lang="ro-RO" sz="1400" b="1"/>
              <a:t>arly interventions </a:t>
            </a:r>
            <a:r>
              <a:rPr lang="ro-RO" sz="1400"/>
              <a:t>to prevent MASLD/MAFLD</a:t>
            </a:r>
            <a:r>
              <a:rPr lang="en-IN" sz="1400"/>
              <a:t> </a:t>
            </a:r>
            <a:r>
              <a:rPr lang="ro-RO" sz="1400"/>
              <a:t>development and/or progression</a:t>
            </a:r>
            <a:r>
              <a:rPr lang="ro-RO" sz="1400" baseline="30000"/>
              <a:t>1,2</a:t>
            </a:r>
            <a:endParaRPr lang="en-GB" sz="1400"/>
          </a:p>
        </p:txBody>
      </p:sp>
      <p:pic>
        <p:nvPicPr>
          <p:cNvPr id="6" name="Picture 4" descr="MCTs and the Liver - ABITEC">
            <a:extLst>
              <a:ext uri="{FF2B5EF4-FFF2-40B4-BE49-F238E27FC236}">
                <a16:creationId xmlns:a16="http://schemas.microsoft.com/office/drawing/2014/main" id="{07F1B1B6-9A70-A104-0B2D-31A9278EB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4357" y="2012953"/>
            <a:ext cx="2168649" cy="1472804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526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22057-FF85-9A13-DC37-0CFD02266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Pharmacists are able to provide healthy lifestyle advice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06468D-624D-F6EE-C93B-849071E20F9D}"/>
              </a:ext>
            </a:extLst>
          </p:cNvPr>
          <p:cNvSpPr txBox="1"/>
          <p:nvPr/>
        </p:nvSpPr>
        <p:spPr>
          <a:xfrm>
            <a:off x="1313152" y="4623537"/>
            <a:ext cx="733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CVD, cardiovascular disease;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T2D, Type 2 diabetes.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Younossi ZM, et al. Gastroenterology 2021;160:912–918. 2.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Francque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SM, et al. JHEP Rep 2021;3:100322; 3. Montemayor S, et al. Nutrients 2022;14:3186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659DADF-ABEB-EC65-0A65-B24A785DB9CF}"/>
              </a:ext>
            </a:extLst>
          </p:cNvPr>
          <p:cNvSpPr txBox="1">
            <a:spLocks/>
          </p:cNvSpPr>
          <p:nvPr/>
        </p:nvSpPr>
        <p:spPr>
          <a:xfrm>
            <a:off x="397381" y="903381"/>
            <a:ext cx="8359667" cy="640780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500"/>
              <a:t>Lifestyle pattern to prevent and control </a:t>
            </a:r>
            <a:r>
              <a:rPr lang="en-GB" sz="1500"/>
              <a:t>MASLD/MAFLD</a:t>
            </a:r>
            <a:r>
              <a:rPr lang="ro-RO" sz="1500"/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500"/>
              <a:t>and metabolic comorbidities (obesity, T2D, dyslipidaemia, CVD)</a:t>
            </a:r>
            <a:r>
              <a:rPr lang="en-GB" sz="1500"/>
              <a:t>:</a:t>
            </a:r>
            <a:r>
              <a:rPr lang="ro-RO" sz="1500" baseline="30000"/>
              <a:t>1,2,3</a:t>
            </a:r>
            <a:endParaRPr lang="ro-RO" sz="150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7EFFA13-48B1-E154-2EEA-0236C36F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7350" y="1568440"/>
            <a:ext cx="7200900" cy="2771573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1485445-E476-6159-998E-F40BF1948564}"/>
              </a:ext>
            </a:extLst>
          </p:cNvPr>
          <p:cNvSpPr/>
          <p:nvPr/>
        </p:nvSpPr>
        <p:spPr>
          <a:xfrm>
            <a:off x="76201" y="2615048"/>
            <a:ext cx="1143000" cy="507831"/>
          </a:xfrm>
          <a:prstGeom prst="rect">
            <a:avLst/>
          </a:prstGeom>
          <a:ln w="1905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900" b="1">
                <a:latin typeface="Verdana" panose="020B0604030504040204" pitchFamily="34" charset="0"/>
                <a:ea typeface="Verdana" panose="020B0604030504040204" pitchFamily="34" charset="0"/>
              </a:rPr>
              <a:t>Adequate </a:t>
            </a:r>
          </a:p>
          <a:p>
            <a:pPr algn="ctr"/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</a:rPr>
              <a:t>daily </a:t>
            </a:r>
          </a:p>
          <a:p>
            <a:pPr algn="ctr"/>
            <a:r>
              <a:rPr lang="en-US" sz="900" b="1">
                <a:latin typeface="Verdana" panose="020B0604030504040204" pitchFamily="34" charset="0"/>
                <a:ea typeface="Verdana" panose="020B0604030504040204" pitchFamily="34" charset="0"/>
              </a:rPr>
              <a:t>calorie intake</a:t>
            </a:r>
          </a:p>
        </p:txBody>
      </p:sp>
      <p:sp>
        <p:nvSpPr>
          <p:cNvPr id="8" name="Plus 20">
            <a:extLst>
              <a:ext uri="{FF2B5EF4-FFF2-40B4-BE49-F238E27FC236}">
                <a16:creationId xmlns:a16="http://schemas.microsoft.com/office/drawing/2014/main" id="{08319FDB-C191-AC88-C426-2B0210D718B7}"/>
              </a:ext>
            </a:extLst>
          </p:cNvPr>
          <p:cNvSpPr/>
          <p:nvPr/>
        </p:nvSpPr>
        <p:spPr>
          <a:xfrm>
            <a:off x="1231901" y="2679686"/>
            <a:ext cx="400050" cy="342900"/>
          </a:xfrm>
          <a:prstGeom prst="mathPlu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52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80544-CB8A-CE69-83F9-655CC8E24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2400"/>
              <a:t>P</a:t>
            </a:r>
            <a:r>
              <a:rPr lang="en-US" sz="2400" err="1"/>
              <a:t>harmacists</a:t>
            </a:r>
            <a:r>
              <a:rPr lang="en-US" sz="2400"/>
              <a:t> are able to recommend</a:t>
            </a:r>
            <a:r>
              <a:rPr lang="ro-RO" sz="2400"/>
              <a:t> </a:t>
            </a:r>
            <a:br>
              <a:rPr lang="en-GB" sz="2400"/>
            </a:br>
            <a:r>
              <a:rPr lang="en-US" sz="2400"/>
              <a:t>hepatoprotective treatment</a:t>
            </a:r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247503-6D55-0300-F02A-8A279C314465}"/>
              </a:ext>
            </a:extLst>
          </p:cNvPr>
          <p:cNvSpPr txBox="1"/>
          <p:nvPr/>
        </p:nvSpPr>
        <p:spPr>
          <a:xfrm>
            <a:off x="1313152" y="4594509"/>
            <a:ext cx="733797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disease.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Fan JG, et al. J Dig Dis 2019;20:163–173; 2. Russian Scientific Liver Society, 2015. Available from: http://www.rsls.ru/files/Guidelines-RSLS-NASH-2016-01-03.pdf (Accessed: May 2023); 3. Society of Digestive Diseases (Latvia), 2020. Available from: https://www.globalliverforum.com/dam/jcr:a0028500-2820-4ad0-b5db-7b2bdbb69c82/Vadlinijas_en-GB.pdf (Accessed: May 2023). 4. Romanian Society of Gastroenterology and Hepatology, 2020. Available from: https://www.globalliverforum.com/dam/jcr:c32f220a-9045-4825-a1db-825810e7a7ff/Position%20paperNAFLD%20treatment12.pdf (Accessed: May 2023). 5.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Dajani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 AI and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Abuhammour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A. Drug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Ther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Perspect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2021;37:249–264.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A458DE-70FD-F304-3831-7F64230D8B5F}"/>
              </a:ext>
            </a:extLst>
          </p:cNvPr>
          <p:cNvSpPr/>
          <p:nvPr/>
        </p:nvSpPr>
        <p:spPr>
          <a:xfrm>
            <a:off x="4634343" y="1193597"/>
            <a:ext cx="4509000" cy="3271838"/>
          </a:xfrm>
          <a:prstGeom prst="rect">
            <a:avLst/>
          </a:prstGeom>
          <a:solidFill>
            <a:srgbClr val="E5C7FF"/>
          </a:solidFill>
          <a:ln w="19050">
            <a:solidFill>
              <a:srgbClr val="23004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AC123D3-8AB7-9620-AF84-4FC1DBD78218}"/>
              </a:ext>
            </a:extLst>
          </p:cNvPr>
          <p:cNvSpPr txBox="1">
            <a:spLocks/>
          </p:cNvSpPr>
          <p:nvPr/>
        </p:nvSpPr>
        <p:spPr>
          <a:xfrm>
            <a:off x="247361" y="1299329"/>
            <a:ext cx="4288920" cy="1009919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ro-RO" sz="1400" b="1"/>
              <a:t>G</a:t>
            </a:r>
            <a:r>
              <a:rPr lang="en-US" sz="1400" b="1" err="1"/>
              <a:t>uidelines</a:t>
            </a:r>
            <a:r>
              <a:rPr lang="en-US" sz="1400"/>
              <a:t> </a:t>
            </a:r>
            <a:r>
              <a:rPr lang="en-US" sz="1400" b="1"/>
              <a:t>for the prevention and/or treatment of MASLD/MAFLD</a:t>
            </a:r>
            <a:r>
              <a:rPr lang="ro-RO" sz="1400" b="1"/>
              <a:t> </a:t>
            </a:r>
            <a:r>
              <a:rPr lang="ro-RO" sz="1400"/>
              <a:t>recommend </a:t>
            </a:r>
            <a:r>
              <a:rPr lang="en-US" sz="1400"/>
              <a:t>the use of </a:t>
            </a:r>
            <a:r>
              <a:rPr lang="en-US" sz="1400" b="1"/>
              <a:t>hepatoprotective agents</a:t>
            </a:r>
            <a:r>
              <a:rPr lang="ro-RO" sz="1400" b="1"/>
              <a:t> </a:t>
            </a:r>
            <a:r>
              <a:rPr lang="ro-RO" sz="1400"/>
              <a:t>as a </a:t>
            </a:r>
            <a:r>
              <a:rPr lang="en-US" sz="1400"/>
              <a:t>potential treatment to limit hepatic damage</a:t>
            </a:r>
            <a:r>
              <a:rPr lang="en-US" sz="1400" baseline="30000"/>
              <a:t>1,</a:t>
            </a:r>
            <a:r>
              <a:rPr lang="ro-RO" sz="1400" baseline="30000"/>
              <a:t>2</a:t>
            </a:r>
            <a:r>
              <a:rPr lang="en-US" sz="1400" baseline="30000"/>
              <a:t>,</a:t>
            </a:r>
            <a:r>
              <a:rPr lang="ro-RO" sz="1400" baseline="30000"/>
              <a:t>3</a:t>
            </a:r>
            <a:endParaRPr lang="ro-RO" sz="1400"/>
          </a:p>
          <a:p>
            <a:pPr>
              <a:spcBef>
                <a:spcPts val="1800"/>
              </a:spcBef>
            </a:pPr>
            <a:endParaRPr lang="en-US" sz="1400"/>
          </a:p>
          <a:p>
            <a:endParaRPr lang="en-US" sz="1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4FF777-C9F3-BA5F-2D75-E19B27B8C2AA}"/>
              </a:ext>
            </a:extLst>
          </p:cNvPr>
          <p:cNvSpPr/>
          <p:nvPr/>
        </p:nvSpPr>
        <p:spPr>
          <a:xfrm>
            <a:off x="4634342" y="3935215"/>
            <a:ext cx="46069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</a:rPr>
              <a:t>Level of existing data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</a:rPr>
              <a:t>supporting the</a:t>
            </a:r>
            <a:r>
              <a:rPr lang="en-IN" sz="105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</a:rPr>
              <a:t>efficacy/effectiveness and safety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</a:rPr>
              <a:t>of various </a:t>
            </a: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</a:rPr>
              <a:t>hepatoprotective agents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</a:rPr>
              <a:t>in</a:t>
            </a: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</a:rPr>
              <a:t> MASLD/MAFLD</a:t>
            </a:r>
            <a:r>
              <a:rPr lang="ro-RO" sz="1050" baseline="3000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5</a:t>
            </a:r>
            <a:endParaRPr lang="en-US" sz="1050" b="1">
              <a:solidFill>
                <a:schemeClr val="tx1">
                  <a:lumMod val="75000"/>
                  <a:lumOff val="25000"/>
                </a:schemeClr>
              </a:solidFill>
              <a:sym typeface="Wingding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F5968C-B117-1728-CF27-A69FC7B40C10}"/>
              </a:ext>
            </a:extLst>
          </p:cNvPr>
          <p:cNvSpPr/>
          <p:nvPr/>
        </p:nvSpPr>
        <p:spPr>
          <a:xfrm>
            <a:off x="6395437" y="2189061"/>
            <a:ext cx="1111251" cy="298450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56A4491C-FC5C-69F1-EEBF-8742DEC39B7C}"/>
              </a:ext>
            </a:extLst>
          </p:cNvPr>
          <p:cNvSpPr txBox="1">
            <a:spLocks/>
          </p:cNvSpPr>
          <p:nvPr/>
        </p:nvSpPr>
        <p:spPr>
          <a:xfrm>
            <a:off x="247360" y="3394828"/>
            <a:ext cx="4288920" cy="553998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ro-RO" sz="1400" b="1">
                <a:solidFill>
                  <a:schemeClr val="accent2"/>
                </a:solidFill>
              </a:rPr>
              <a:t>EPL</a:t>
            </a:r>
            <a:r>
              <a:rPr lang="ro-RO" sz="1400" b="1"/>
              <a:t> </a:t>
            </a:r>
            <a:r>
              <a:rPr lang="ro-RO" sz="1400"/>
              <a:t>are</a:t>
            </a:r>
            <a:r>
              <a:rPr lang="ro-RO" sz="1400" b="1"/>
              <a:t> one </a:t>
            </a:r>
            <a:r>
              <a:rPr lang="en-US" sz="1400" b="1"/>
              <a:t>of the most promising adjunctive therapy for </a:t>
            </a:r>
            <a:r>
              <a:rPr lang="en-IN" sz="1400" b="1"/>
              <a:t>MASLD/MAFLD</a:t>
            </a:r>
            <a:r>
              <a:rPr lang="ro-RO" sz="1400" baseline="30000"/>
              <a:t>5</a:t>
            </a:r>
            <a:endParaRPr lang="ro-RO" sz="140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FB2C32A-65FF-7278-FD1D-3F82FBA5CB6A}"/>
              </a:ext>
            </a:extLst>
          </p:cNvPr>
          <p:cNvSpPr txBox="1">
            <a:spLocks/>
          </p:cNvSpPr>
          <p:nvPr/>
        </p:nvSpPr>
        <p:spPr>
          <a:xfrm>
            <a:off x="247424" y="2455027"/>
            <a:ext cx="4288920" cy="79402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ro-RO" sz="1400" b="1"/>
              <a:t>P</a:t>
            </a:r>
            <a:r>
              <a:rPr lang="en-US" sz="1400" b="1" err="1"/>
              <a:t>harmacists</a:t>
            </a:r>
            <a:r>
              <a:rPr lang="en-US" sz="1400" b="1"/>
              <a:t> </a:t>
            </a:r>
            <a:r>
              <a:rPr lang="en-US" sz="1400"/>
              <a:t>must </a:t>
            </a:r>
            <a:r>
              <a:rPr lang="en-US" sz="1400" b="1"/>
              <a:t>raise awareness </a:t>
            </a:r>
            <a:r>
              <a:rPr lang="en-US" sz="1400"/>
              <a:t>about the importance of using </a:t>
            </a:r>
            <a:r>
              <a:rPr lang="en-US" sz="1400" b="1"/>
              <a:t>hepatoprotective therapy </a:t>
            </a:r>
            <a:r>
              <a:rPr lang="ro-RO" sz="1400"/>
              <a:t>that</a:t>
            </a:r>
            <a:r>
              <a:rPr lang="ro-RO" sz="1400" b="1"/>
              <a:t> </a:t>
            </a:r>
            <a:r>
              <a:rPr lang="en-US" sz="1400"/>
              <a:t>ha</a:t>
            </a:r>
            <a:r>
              <a:rPr lang="ro-RO" sz="1400"/>
              <a:t>s</a:t>
            </a:r>
            <a:r>
              <a:rPr lang="en-US" sz="1400"/>
              <a:t> </a:t>
            </a:r>
            <a:r>
              <a:rPr lang="en-US" sz="1400" b="1"/>
              <a:t>evidence-based efficacy</a:t>
            </a:r>
            <a:r>
              <a:rPr lang="ro-RO" sz="1400" baseline="30000"/>
              <a:t>4</a:t>
            </a:r>
            <a:endParaRPr lang="ro-RO" sz="1400"/>
          </a:p>
        </p:txBody>
      </p:sp>
      <p:grpSp>
        <p:nvGrpSpPr>
          <p:cNvPr id="3" name="Group 10">
            <a:extLst>
              <a:ext uri="{FF2B5EF4-FFF2-40B4-BE49-F238E27FC236}">
                <a16:creationId xmlns:a16="http://schemas.microsoft.com/office/drawing/2014/main" id="{DCA2FBC9-7C61-6CAE-4095-6180421EF913}"/>
              </a:ext>
            </a:extLst>
          </p:cNvPr>
          <p:cNvGrpSpPr/>
          <p:nvPr/>
        </p:nvGrpSpPr>
        <p:grpSpPr>
          <a:xfrm>
            <a:off x="4663317" y="1249873"/>
            <a:ext cx="4295665" cy="2751316"/>
            <a:chOff x="6462760" y="2372651"/>
            <a:chExt cx="5444622" cy="3487214"/>
          </a:xfrm>
        </p:grpSpPr>
        <p:grpSp>
          <p:nvGrpSpPr>
            <p:cNvPr id="11" name="Group 11">
              <a:extLst>
                <a:ext uri="{FF2B5EF4-FFF2-40B4-BE49-F238E27FC236}">
                  <a16:creationId xmlns:a16="http://schemas.microsoft.com/office/drawing/2014/main" id="{C1DC76E7-5E2D-5073-D93D-A3E53B1087D1}"/>
                </a:ext>
              </a:extLst>
            </p:cNvPr>
            <p:cNvGrpSpPr/>
            <p:nvPr/>
          </p:nvGrpSpPr>
          <p:grpSpPr>
            <a:xfrm>
              <a:off x="6462760" y="2372651"/>
              <a:ext cx="5444622" cy="3288118"/>
              <a:chOff x="3089088" y="2290074"/>
              <a:chExt cx="5708589" cy="3412094"/>
            </a:xfrm>
          </p:grpSpPr>
          <p:grpSp>
            <p:nvGrpSpPr>
              <p:cNvPr id="12" name="Group 13">
                <a:extLst>
                  <a:ext uri="{FF2B5EF4-FFF2-40B4-BE49-F238E27FC236}">
                    <a16:creationId xmlns:a16="http://schemas.microsoft.com/office/drawing/2014/main" id="{585585F6-D4AF-5892-3719-98E2555EBD6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089088" y="2290074"/>
                <a:ext cx="5708589" cy="3013752"/>
                <a:chOff x="3152095" y="2154871"/>
                <a:chExt cx="6107858" cy="3224554"/>
              </a:xfrm>
            </p:grpSpPr>
            <p:sp>
              <p:nvSpPr>
                <p:cNvPr id="20" name="Freeform 11">
                  <a:extLst>
                    <a:ext uri="{FF2B5EF4-FFF2-40B4-BE49-F238E27FC236}">
                      <a16:creationId xmlns:a16="http://schemas.microsoft.com/office/drawing/2014/main" id="{98CB82DB-5A0A-9F97-7500-CCC7F0618A07}"/>
                    </a:ext>
                  </a:extLst>
                </p:cNvPr>
                <p:cNvSpPr/>
                <p:nvPr/>
              </p:nvSpPr>
              <p:spPr>
                <a:xfrm>
                  <a:off x="3721210" y="2236803"/>
                  <a:ext cx="5327374" cy="3089641"/>
                </a:xfrm>
                <a:custGeom>
                  <a:avLst/>
                  <a:gdLst>
                    <a:gd name="connsiteX0" fmla="*/ 0 w 5239909"/>
                    <a:gd name="connsiteY0" fmla="*/ 0 h 3045350"/>
                    <a:gd name="connsiteX1" fmla="*/ 0 w 5239909"/>
                    <a:gd name="connsiteY1" fmla="*/ 3037398 h 3045350"/>
                    <a:gd name="connsiteX2" fmla="*/ 5239909 w 5239909"/>
                    <a:gd name="connsiteY2" fmla="*/ 3037398 h 3045350"/>
                    <a:gd name="connsiteX3" fmla="*/ 5224007 w 5239909"/>
                    <a:gd name="connsiteY3" fmla="*/ 3045350 h 304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39909" h="3045350">
                      <a:moveTo>
                        <a:pt x="0" y="0"/>
                      </a:moveTo>
                      <a:lnTo>
                        <a:pt x="0" y="3037398"/>
                      </a:lnTo>
                      <a:lnTo>
                        <a:pt x="5239909" y="3037398"/>
                      </a:lnTo>
                      <a:lnTo>
                        <a:pt x="5224007" y="3045350"/>
                      </a:lnTo>
                    </a:path>
                  </a:pathLst>
                </a:custGeom>
                <a:no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674DBFD1-4E54-C77D-CB85-9DFE9E1AD7DD}"/>
                    </a:ext>
                  </a:extLst>
                </p:cNvPr>
                <p:cNvCxnSpPr/>
                <p:nvPr/>
              </p:nvCxnSpPr>
              <p:spPr>
                <a:xfrm flipV="1">
                  <a:off x="4715123" y="2625255"/>
                  <a:ext cx="0" cy="268200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7E5F4D96-8D2A-ECC2-C0EC-B2BC8D962445}"/>
                    </a:ext>
                  </a:extLst>
                </p:cNvPr>
                <p:cNvCxnSpPr/>
                <p:nvPr/>
              </p:nvCxnSpPr>
              <p:spPr>
                <a:xfrm flipV="1">
                  <a:off x="5773967" y="2624400"/>
                  <a:ext cx="0" cy="268200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ADCA5D92-B7B6-7CED-9D35-607B6E0B0C94}"/>
                    </a:ext>
                  </a:extLst>
                </p:cNvPr>
                <p:cNvCxnSpPr/>
                <p:nvPr/>
              </p:nvCxnSpPr>
              <p:spPr>
                <a:xfrm flipV="1">
                  <a:off x="6839442" y="2624400"/>
                  <a:ext cx="0" cy="268200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74D7AFCA-C695-CA98-C25E-B69DDA228BC3}"/>
                    </a:ext>
                  </a:extLst>
                </p:cNvPr>
                <p:cNvCxnSpPr/>
                <p:nvPr/>
              </p:nvCxnSpPr>
              <p:spPr>
                <a:xfrm flipV="1">
                  <a:off x="7834681" y="2624400"/>
                  <a:ext cx="0" cy="268200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027DC017-317A-C1BC-C920-980C502260F8}"/>
                    </a:ext>
                  </a:extLst>
                </p:cNvPr>
                <p:cNvCxnSpPr/>
                <p:nvPr/>
              </p:nvCxnSpPr>
              <p:spPr>
                <a:xfrm>
                  <a:off x="3792772" y="2997641"/>
                  <a:ext cx="493776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4BE3181E-7429-A5E6-2020-9F3FAD6E344F}"/>
                    </a:ext>
                  </a:extLst>
                </p:cNvPr>
                <p:cNvCxnSpPr/>
                <p:nvPr/>
              </p:nvCxnSpPr>
              <p:spPr>
                <a:xfrm>
                  <a:off x="3794400" y="3491945"/>
                  <a:ext cx="4937760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0613D2AB-B460-36B5-D6E3-AC69C3FD77CC}"/>
                    </a:ext>
                  </a:extLst>
                </p:cNvPr>
                <p:cNvCxnSpPr/>
                <p:nvPr/>
              </p:nvCxnSpPr>
              <p:spPr>
                <a:xfrm>
                  <a:off x="3787200" y="4240694"/>
                  <a:ext cx="4937760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80B659FB-6339-354F-C10A-FBDF9FB30AE0}"/>
                    </a:ext>
                  </a:extLst>
                </p:cNvPr>
                <p:cNvCxnSpPr/>
                <p:nvPr/>
              </p:nvCxnSpPr>
              <p:spPr>
                <a:xfrm flipH="1">
                  <a:off x="5406887" y="3101009"/>
                  <a:ext cx="1343770" cy="0"/>
                </a:xfrm>
                <a:prstGeom prst="line">
                  <a:avLst/>
                </a:prstGeom>
                <a:ln w="12700">
                  <a:solidFill>
                    <a:schemeClr val="tx2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72B63281-C1F2-AB1D-5756-F5B0ABF7E80B}"/>
                    </a:ext>
                  </a:extLst>
                </p:cNvPr>
                <p:cNvSpPr/>
                <p:nvPr/>
              </p:nvSpPr>
              <p:spPr>
                <a:xfrm>
                  <a:off x="4607771" y="3037396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997947D5-E91A-AD84-610E-C15269994F65}"/>
                    </a:ext>
                  </a:extLst>
                </p:cNvPr>
                <p:cNvSpPr/>
                <p:nvPr/>
              </p:nvSpPr>
              <p:spPr>
                <a:xfrm>
                  <a:off x="4712465" y="3356768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D724E23A-2BD4-EAA8-347B-244273D272B4}"/>
                    </a:ext>
                  </a:extLst>
                </p:cNvPr>
                <p:cNvSpPr/>
                <p:nvPr/>
              </p:nvSpPr>
              <p:spPr>
                <a:xfrm>
                  <a:off x="6774501" y="2997641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686BC94F-04B7-2A64-B16C-6427F6C8F1E3}"/>
                    </a:ext>
                  </a:extLst>
                </p:cNvPr>
                <p:cNvSpPr/>
                <p:nvPr/>
              </p:nvSpPr>
              <p:spPr>
                <a:xfrm>
                  <a:off x="6009872" y="3601180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C22F2AF2-7496-FCE8-9B67-038DB36471AD}"/>
                    </a:ext>
                  </a:extLst>
                </p:cNvPr>
                <p:cNvSpPr/>
                <p:nvPr/>
              </p:nvSpPr>
              <p:spPr>
                <a:xfrm>
                  <a:off x="4611739" y="3665672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91292D16-D45A-ACE1-6632-CDEA0612B29D}"/>
                    </a:ext>
                  </a:extLst>
                </p:cNvPr>
                <p:cNvSpPr/>
                <p:nvPr/>
              </p:nvSpPr>
              <p:spPr>
                <a:xfrm>
                  <a:off x="4344065" y="4383717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FE4FB26B-D7D4-AA12-4E4F-9B69626AFC80}"/>
                    </a:ext>
                  </a:extLst>
                </p:cNvPr>
                <p:cNvSpPr/>
                <p:nvPr/>
              </p:nvSpPr>
              <p:spPr>
                <a:xfrm>
                  <a:off x="4539549" y="4551086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20B021B6-4058-F59B-EB2F-FBC909095DEF}"/>
                    </a:ext>
                  </a:extLst>
                </p:cNvPr>
                <p:cNvSpPr/>
                <p:nvPr/>
              </p:nvSpPr>
              <p:spPr>
                <a:xfrm>
                  <a:off x="4594531" y="4767086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312F2B68-4E94-6815-6821-6FD2AAC3FC2F}"/>
                    </a:ext>
                  </a:extLst>
                </p:cNvPr>
                <p:cNvSpPr/>
                <p:nvPr/>
              </p:nvSpPr>
              <p:spPr>
                <a:xfrm>
                  <a:off x="5004694" y="4631137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179E919A-2D3B-5975-C1AE-F8C83F278836}"/>
                    </a:ext>
                  </a:extLst>
                </p:cNvPr>
                <p:cNvSpPr/>
                <p:nvPr/>
              </p:nvSpPr>
              <p:spPr>
                <a:xfrm>
                  <a:off x="5398936" y="4695287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E6AA2989-96FD-1D16-A721-2032FEB6DA8F}"/>
                    </a:ext>
                  </a:extLst>
                </p:cNvPr>
                <p:cNvSpPr/>
                <p:nvPr/>
              </p:nvSpPr>
              <p:spPr>
                <a:xfrm>
                  <a:off x="5646752" y="4895393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DB40BC73-C212-5596-AD4E-C0CAF0C373FF}"/>
                    </a:ext>
                  </a:extLst>
                </p:cNvPr>
                <p:cNvSpPr/>
                <p:nvPr/>
              </p:nvSpPr>
              <p:spPr>
                <a:xfrm>
                  <a:off x="5043778" y="4992134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45B102AA-2111-F07F-0D67-075A52FB3B0A}"/>
                    </a:ext>
                  </a:extLst>
                </p:cNvPr>
                <p:cNvSpPr/>
                <p:nvPr/>
              </p:nvSpPr>
              <p:spPr>
                <a:xfrm>
                  <a:off x="4790662" y="4913949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75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14F0E7E9-BCB7-D37F-6E70-93D65AF0A90A}"/>
                    </a:ext>
                  </a:extLst>
                </p:cNvPr>
                <p:cNvSpPr txBox="1"/>
                <p:nvPr/>
              </p:nvSpPr>
              <p:spPr>
                <a:xfrm>
                  <a:off x="3961772" y="2942641"/>
                  <a:ext cx="647999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algn="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UDCA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118E3FA-D24D-DDFC-A005-B8C6D06E0C5B}"/>
                    </a:ext>
                  </a:extLst>
                </p:cNvPr>
                <p:cNvSpPr txBox="1"/>
                <p:nvPr/>
              </p:nvSpPr>
              <p:spPr>
                <a:xfrm>
                  <a:off x="3787199" y="3269989"/>
                  <a:ext cx="927924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algn="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Vitamin D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E3C8AF1A-0ABC-4412-70F5-7EE372B5C95A}"/>
                    </a:ext>
                  </a:extLst>
                </p:cNvPr>
                <p:cNvSpPr txBox="1"/>
                <p:nvPr/>
              </p:nvSpPr>
              <p:spPr>
                <a:xfrm>
                  <a:off x="6225872" y="3579524"/>
                  <a:ext cx="412611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EPLs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CE323A3B-EEBD-4221-E341-EB6C3FE5AAD7}"/>
                    </a:ext>
                  </a:extLst>
                </p:cNvPr>
                <p:cNvSpPr txBox="1"/>
                <p:nvPr/>
              </p:nvSpPr>
              <p:spPr>
                <a:xfrm>
                  <a:off x="6979472" y="2979071"/>
                  <a:ext cx="2280481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Vitamin E* (+ Vitamin C)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658C8017-39FC-026D-085C-80E9960B1D91}"/>
                    </a:ext>
                  </a:extLst>
                </p:cNvPr>
                <p:cNvSpPr txBox="1"/>
                <p:nvPr/>
              </p:nvSpPr>
              <p:spPr>
                <a:xfrm>
                  <a:off x="4806371" y="3645685"/>
                  <a:ext cx="988961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Resveratrol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CC05D810-DE30-D6F6-379C-6AFCB2209F30}"/>
                    </a:ext>
                  </a:extLst>
                </p:cNvPr>
                <p:cNvSpPr txBox="1"/>
                <p:nvPr/>
              </p:nvSpPr>
              <p:spPr>
                <a:xfrm>
                  <a:off x="4553927" y="4299979"/>
                  <a:ext cx="988961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Phyllanthus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9D17188F-7F09-4F73-04CC-0AC8A76D1793}"/>
                    </a:ext>
                  </a:extLst>
                </p:cNvPr>
                <p:cNvSpPr txBox="1"/>
                <p:nvPr/>
              </p:nvSpPr>
              <p:spPr>
                <a:xfrm>
                  <a:off x="3282575" y="4701141"/>
                  <a:ext cx="1321675" cy="454777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algn="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Coenzyme </a:t>
                  </a:r>
                  <a:b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</a:b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Q10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942FA42F-E140-2AC6-EEDB-8EAA8FB0D4EB}"/>
                    </a:ext>
                  </a:extLst>
                </p:cNvPr>
                <p:cNvSpPr txBox="1"/>
                <p:nvPr/>
              </p:nvSpPr>
              <p:spPr>
                <a:xfrm>
                  <a:off x="4012809" y="4535834"/>
                  <a:ext cx="548659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algn="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Garlic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927AB0C1-637B-2084-1989-19A0AC2D9A5B}"/>
                    </a:ext>
                  </a:extLst>
                </p:cNvPr>
                <p:cNvSpPr txBox="1"/>
                <p:nvPr/>
              </p:nvSpPr>
              <p:spPr>
                <a:xfrm>
                  <a:off x="5164783" y="4472591"/>
                  <a:ext cx="1343293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Glycyrrhizic acid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327959F6-9A83-49CD-1442-EF3E629475CA}"/>
                    </a:ext>
                  </a:extLst>
                </p:cNvPr>
                <p:cNvSpPr txBox="1"/>
                <p:nvPr/>
              </p:nvSpPr>
              <p:spPr>
                <a:xfrm>
                  <a:off x="5611981" y="4652062"/>
                  <a:ext cx="1343293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Metadoxine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1817255-9508-4B14-27DD-D3DD6CDDF494}"/>
                    </a:ext>
                  </a:extLst>
                </p:cNvPr>
                <p:cNvSpPr txBox="1"/>
                <p:nvPr/>
              </p:nvSpPr>
              <p:spPr>
                <a:xfrm>
                  <a:off x="5861591" y="4873934"/>
                  <a:ext cx="1343293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Artichoke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864DAF07-4879-D8EF-7F4E-473B4DB0C541}"/>
                    </a:ext>
                  </a:extLst>
                </p:cNvPr>
                <p:cNvSpPr txBox="1"/>
                <p:nvPr/>
              </p:nvSpPr>
              <p:spPr>
                <a:xfrm>
                  <a:off x="5219433" y="5087069"/>
                  <a:ext cx="1343293" cy="292356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Silymarin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07EA57FE-F71C-CBB1-6B86-414BFB923455}"/>
                    </a:ext>
                  </a:extLst>
                </p:cNvPr>
                <p:cNvSpPr txBox="1"/>
                <p:nvPr/>
              </p:nvSpPr>
              <p:spPr>
                <a:xfrm>
                  <a:off x="3570487" y="5014793"/>
                  <a:ext cx="1321675" cy="292357"/>
                </a:xfrm>
                <a:prstGeom prst="rect">
                  <a:avLst/>
                </a:prstGeom>
                <a:noFill/>
              </p:spPr>
              <p:txBody>
                <a:bodyPr wrap="square" lIns="27000" rIns="27000" rtlCol="0">
                  <a:spAutoFit/>
                </a:bodyPr>
                <a:lstStyle/>
                <a:p>
                  <a:pPr algn="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Ademetionine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476A0CA3-A170-1463-7B69-7EC36A69681C}"/>
                    </a:ext>
                  </a:extLst>
                </p:cNvPr>
                <p:cNvSpPr txBox="1"/>
                <p:nvPr/>
              </p:nvSpPr>
              <p:spPr>
                <a:xfrm rot="16200000">
                  <a:off x="1779468" y="3625978"/>
                  <a:ext cx="3040646" cy="2953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Level of existing scientific evidence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1CA93F5-56CC-B5FF-76EC-27D1634563C5}"/>
                    </a:ext>
                  </a:extLst>
                </p:cNvPr>
                <p:cNvSpPr txBox="1"/>
                <p:nvPr/>
              </p:nvSpPr>
              <p:spPr>
                <a:xfrm rot="16200000">
                  <a:off x="3273152" y="4717526"/>
                  <a:ext cx="575999" cy="2953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Low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909818E-EB5F-7BF5-10DF-670C6C212251}"/>
                    </a:ext>
                  </a:extLst>
                </p:cNvPr>
                <p:cNvSpPr txBox="1"/>
                <p:nvPr/>
              </p:nvSpPr>
              <p:spPr>
                <a:xfrm rot="16200000">
                  <a:off x="3153883" y="3710202"/>
                  <a:ext cx="816618" cy="2953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Medium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28170468-2E2D-6765-FB06-3C8D90E73881}"/>
                    </a:ext>
                  </a:extLst>
                </p:cNvPr>
                <p:cNvSpPr txBox="1"/>
                <p:nvPr/>
              </p:nvSpPr>
              <p:spPr>
                <a:xfrm rot="16200000">
                  <a:off x="3273152" y="3136729"/>
                  <a:ext cx="575999" cy="2953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High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B633847D-FE64-F47B-3427-18AF93F4981F}"/>
                    </a:ext>
                  </a:extLst>
                </p:cNvPr>
                <p:cNvSpPr txBox="1"/>
                <p:nvPr/>
              </p:nvSpPr>
              <p:spPr>
                <a:xfrm rot="16200000">
                  <a:off x="3098221" y="2464110"/>
                  <a:ext cx="913869" cy="2953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n-GB" sz="75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Verdana" panose="020B0604030504040204" pitchFamily="34" charset="0"/>
                    </a:rPr>
                    <a:t>Very high</a:t>
                  </a:r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6568B2-1FED-3387-507B-099FA4EDAC4D}"/>
                  </a:ext>
                </a:extLst>
              </p:cNvPr>
              <p:cNvSpPr txBox="1"/>
              <p:nvPr/>
            </p:nvSpPr>
            <p:spPr>
              <a:xfrm>
                <a:off x="3423447" y="5216400"/>
                <a:ext cx="1260000" cy="485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Lack of improvement </a:t>
                </a:r>
                <a:b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</a:b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or deterioration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E81AFF-816B-D551-C050-D0C7D28FAE71}"/>
                  </a:ext>
                </a:extLst>
              </p:cNvPr>
              <p:cNvSpPr txBox="1"/>
              <p:nvPr/>
            </p:nvSpPr>
            <p:spPr>
              <a:xfrm>
                <a:off x="4416347" y="5216400"/>
                <a:ext cx="1260000" cy="36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Low probability </a:t>
                </a:r>
                <a:b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</a:b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of improvement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47F3D7-8298-1E00-2B6B-25EB07DA5558}"/>
                  </a:ext>
                </a:extLst>
              </p:cNvPr>
              <p:cNvSpPr txBox="1"/>
              <p:nvPr/>
            </p:nvSpPr>
            <p:spPr>
              <a:xfrm>
                <a:off x="5406715" y="5216400"/>
                <a:ext cx="1260000" cy="36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Medium probability </a:t>
                </a:r>
                <a:b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</a:b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of improvement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6933189-D88C-C3C7-029A-AD31F662AC9E}"/>
                  </a:ext>
                </a:extLst>
              </p:cNvPr>
              <p:cNvSpPr txBox="1"/>
              <p:nvPr/>
            </p:nvSpPr>
            <p:spPr>
              <a:xfrm>
                <a:off x="6373718" y="5216400"/>
                <a:ext cx="1260000" cy="36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High probability </a:t>
                </a:r>
                <a:b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</a:b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of improvement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EE463B7-AF87-5745-880D-69A7ACDCDB2A}"/>
                  </a:ext>
                </a:extLst>
              </p:cNvPr>
              <p:cNvSpPr txBox="1"/>
              <p:nvPr/>
            </p:nvSpPr>
            <p:spPr>
              <a:xfrm>
                <a:off x="7372211" y="5216400"/>
                <a:ext cx="1260000" cy="485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Very high probability </a:t>
                </a:r>
                <a:b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</a:br>
                <a:r>
                  <a:rPr lang="en-GB" sz="60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Verdana" panose="020B0604030504040204" pitchFamily="34" charset="0"/>
                  </a:rPr>
                  <a:t>of improvement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33A11F2-6AB1-975F-8E6B-513429943FD0}"/>
                </a:ext>
              </a:extLst>
            </p:cNvPr>
            <p:cNvSpPr txBox="1"/>
            <p:nvPr/>
          </p:nvSpPr>
          <p:spPr>
            <a:xfrm>
              <a:off x="6858001" y="5596549"/>
              <a:ext cx="4979125" cy="263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GB" sz="75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</a:rPr>
                <a:t>Likelihood of improvement of clinically meaningful parameters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36922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50506-7248-0C6A-B5C8-009CFABCB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Pharmacists are able to recommend </a:t>
            </a:r>
            <a:br>
              <a:rPr lang="en-IN"/>
            </a:br>
            <a:r>
              <a:rPr lang="en-IN"/>
              <a:t>hepatoprotective treatment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455003-14A6-979C-B95A-346BE4683040}"/>
              </a:ext>
            </a:extLst>
          </p:cNvPr>
          <p:cNvSpPr txBox="1"/>
          <p:nvPr/>
        </p:nvSpPr>
        <p:spPr>
          <a:xfrm>
            <a:off x="1313152" y="4623537"/>
            <a:ext cx="733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EPL, essential phospholipids;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disease.</a:t>
            </a: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Dajani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 AI and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Abuhammour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A. Drug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Ther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Perspect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2021;37:249–264.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5FAB672-A878-E0E4-CAC8-FC8D83B8F74D}"/>
              </a:ext>
            </a:extLst>
          </p:cNvPr>
          <p:cNvSpPr txBox="1">
            <a:spLocks/>
          </p:cNvSpPr>
          <p:nvPr/>
        </p:nvSpPr>
        <p:spPr>
          <a:xfrm>
            <a:off x="397380" y="1588598"/>
            <a:ext cx="5216020" cy="259429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5900" indent="-215900">
              <a:spcBef>
                <a:spcPts val="1800"/>
              </a:spcBef>
            </a:pPr>
            <a:r>
              <a:rPr lang="en-GB" sz="1200" dirty="0">
                <a:latin typeface="Verdana"/>
                <a:ea typeface="Verdana"/>
              </a:rPr>
              <a:t>Adjunctive </a:t>
            </a:r>
            <a:r>
              <a:rPr lang="en-GB" sz="1200" dirty="0" err="1">
                <a:latin typeface="Verdana"/>
                <a:ea typeface="Verdana"/>
              </a:rPr>
              <a:t>hepatoprotectors</a:t>
            </a:r>
            <a:r>
              <a:rPr lang="en-GB" sz="1200" dirty="0">
                <a:latin typeface="Verdana"/>
                <a:ea typeface="Verdana"/>
              </a:rPr>
              <a:t>, </a:t>
            </a:r>
            <a:r>
              <a:rPr lang="en-GB" sz="1200" b="1" dirty="0">
                <a:solidFill>
                  <a:schemeClr val="accent2"/>
                </a:solidFill>
                <a:latin typeface="Verdana"/>
                <a:ea typeface="Verdana"/>
              </a:rPr>
              <a:t>such as EPL, </a:t>
            </a:r>
            <a:r>
              <a:rPr lang="en-GB" sz="1200" dirty="0">
                <a:latin typeface="Verdana"/>
                <a:ea typeface="Verdana"/>
              </a:rPr>
              <a:t>can </a:t>
            </a:r>
            <a:r>
              <a:rPr lang="en-GB" sz="1200" b="1" dirty="0">
                <a:latin typeface="Verdana"/>
                <a:ea typeface="Verdana"/>
              </a:rPr>
              <a:t>alleviate symptoms </a:t>
            </a:r>
            <a:r>
              <a:rPr lang="en-GB" sz="1200" dirty="0">
                <a:latin typeface="Verdana"/>
                <a:ea typeface="Verdana"/>
              </a:rPr>
              <a:t>and may be recommended without prescription</a:t>
            </a:r>
            <a:endParaRPr lang="ro-RO" sz="1200" baseline="30000" dirty="0">
              <a:latin typeface="Verdana"/>
              <a:ea typeface="Verdana"/>
            </a:endParaRPr>
          </a:p>
          <a:p>
            <a:pPr marL="215900" indent="-215900">
              <a:spcBef>
                <a:spcPts val="1800"/>
              </a:spcBef>
            </a:pPr>
            <a:r>
              <a:rPr lang="en-IN" sz="1200" b="1" dirty="0">
                <a:solidFill>
                  <a:schemeClr val="accent2"/>
                </a:solidFill>
                <a:latin typeface="Verdana"/>
                <a:ea typeface="Verdana"/>
              </a:rPr>
              <a:t>EPL </a:t>
            </a:r>
            <a:r>
              <a:rPr lang="en-IN" sz="1200" dirty="0">
                <a:latin typeface="Verdana"/>
                <a:ea typeface="Verdana"/>
              </a:rPr>
              <a:t>have been recommended by several national practice guidelines (For e.g., Chinese MAFLD guidelines, Russian National NAFLD guidelines, Polish NAFLD guidelines and Romania position statement on NAFLD) as </a:t>
            </a:r>
            <a:r>
              <a:rPr lang="en-IN" sz="1200" b="1" dirty="0">
                <a:latin typeface="Verdana"/>
                <a:ea typeface="Verdana"/>
              </a:rPr>
              <a:t>supportive treatment</a:t>
            </a:r>
            <a:r>
              <a:rPr lang="en-IN" sz="1200" dirty="0">
                <a:latin typeface="Verdana"/>
                <a:ea typeface="Verdana"/>
              </a:rPr>
              <a:t> for patients with </a:t>
            </a:r>
            <a:r>
              <a:rPr lang="en-IN" sz="1200" b="1" dirty="0">
                <a:latin typeface="Verdana"/>
                <a:ea typeface="Verdana"/>
              </a:rPr>
              <a:t>MASLD/MAFLD</a:t>
            </a:r>
            <a:r>
              <a:rPr lang="en-IN" sz="1200" baseline="30000" dirty="0">
                <a:latin typeface="Verdana"/>
                <a:ea typeface="Verdana"/>
              </a:rPr>
              <a:t>1</a:t>
            </a:r>
            <a:r>
              <a:rPr lang="ro-RO" sz="1200" dirty="0">
                <a:latin typeface="Verdana"/>
                <a:ea typeface="Verdana"/>
              </a:rPr>
              <a:t>:</a:t>
            </a:r>
            <a:endParaRPr lang="ro-RO" sz="1200" baseline="30000" dirty="0">
              <a:latin typeface="Verdana"/>
              <a:ea typeface="Verdana"/>
            </a:endParaRPr>
          </a:p>
          <a:p>
            <a:pPr marL="1043940" lvl="3" indent="-143510">
              <a:spcBef>
                <a:spcPts val="1800"/>
              </a:spcBef>
            </a:pPr>
            <a:r>
              <a:rPr lang="en-US" sz="1200" b="1" dirty="0">
                <a:latin typeface="Verdana"/>
                <a:ea typeface="Verdana"/>
              </a:rPr>
              <a:t>1800 mg/day</a:t>
            </a:r>
            <a:r>
              <a:rPr lang="ro-RO" sz="1200" dirty="0">
                <a:latin typeface="Verdana"/>
                <a:ea typeface="Verdana"/>
              </a:rPr>
              <a:t>:</a:t>
            </a:r>
            <a:r>
              <a:rPr lang="ro-RO" sz="1200" b="1" dirty="0">
                <a:latin typeface="Verdana"/>
                <a:ea typeface="Verdana"/>
              </a:rPr>
              <a:t> </a:t>
            </a:r>
            <a:r>
              <a:rPr lang="en-US" sz="1200" dirty="0">
                <a:latin typeface="Verdana"/>
                <a:ea typeface="Verdana"/>
              </a:rPr>
              <a:t>2 × 300 mg capsules, </a:t>
            </a:r>
            <a:r>
              <a:rPr lang="ro-RO" sz="1200" dirty="0">
                <a:latin typeface="Verdana"/>
                <a:ea typeface="Verdana"/>
              </a:rPr>
              <a:t>3 </a:t>
            </a:r>
            <a:r>
              <a:rPr lang="ro-RO" sz="1200" dirty="0" err="1">
                <a:latin typeface="Verdana"/>
                <a:ea typeface="Verdana"/>
              </a:rPr>
              <a:t>times</a:t>
            </a:r>
            <a:r>
              <a:rPr lang="ro-RO" sz="1200" dirty="0">
                <a:latin typeface="Verdana"/>
                <a:ea typeface="Verdana"/>
              </a:rPr>
              <a:t>/d</a:t>
            </a:r>
            <a:r>
              <a:rPr lang="en-US" sz="1200" dirty="0">
                <a:latin typeface="Verdana"/>
                <a:ea typeface="Verdana"/>
              </a:rPr>
              <a:t>ay</a:t>
            </a:r>
            <a:endParaRPr lang="ro-RO" sz="1200" dirty="0">
              <a:latin typeface="Verdana"/>
              <a:ea typeface="Verdana"/>
            </a:endParaRPr>
          </a:p>
          <a:p>
            <a:pPr marL="1043940" lvl="3" indent="-143510">
              <a:spcBef>
                <a:spcPts val="1800"/>
              </a:spcBef>
            </a:pPr>
            <a:r>
              <a:rPr lang="en-US" sz="1200" b="1" dirty="0">
                <a:latin typeface="Verdana"/>
                <a:ea typeface="Verdana"/>
              </a:rPr>
              <a:t>12–24 weeks</a:t>
            </a:r>
            <a:r>
              <a:rPr lang="ro-RO" sz="1200" b="1" dirty="0">
                <a:latin typeface="Verdana"/>
                <a:ea typeface="Verdana"/>
              </a:rPr>
              <a:t> </a:t>
            </a:r>
            <a:r>
              <a:rPr lang="ro-RO" sz="1200" dirty="0">
                <a:latin typeface="Verdana"/>
                <a:ea typeface="Verdana"/>
              </a:rPr>
              <a:t>of </a:t>
            </a:r>
            <a:r>
              <a:rPr lang="ro-RO" sz="1200" dirty="0" err="1">
                <a:latin typeface="Verdana"/>
                <a:ea typeface="Verdana"/>
              </a:rPr>
              <a:t>treatment</a:t>
            </a:r>
            <a:endParaRPr lang="en-US" sz="1200" baseline="30000" dirty="0" err="1">
              <a:latin typeface="Verdana"/>
              <a:ea typeface="Verdana"/>
            </a:endParaRPr>
          </a:p>
        </p:txBody>
      </p:sp>
      <p:pic>
        <p:nvPicPr>
          <p:cNvPr id="6" name="Picture 2" descr="How Pharmacists Improve Medication Management at Transitions of Care">
            <a:extLst>
              <a:ext uri="{FF2B5EF4-FFF2-40B4-BE49-F238E27FC236}">
                <a16:creationId xmlns:a16="http://schemas.microsoft.com/office/drawing/2014/main" id="{02615666-1C3D-B709-A68C-7011630A2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3450" y="1663306"/>
            <a:ext cx="2209800" cy="220980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6935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A2DAC-B14C-BA30-203B-D61C888F6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MASLD/MAFLD epidemiology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B2FAAD-A16B-8186-B399-A16F1ACB5051}"/>
              </a:ext>
            </a:extLst>
          </p:cNvPr>
          <p:cNvSpPr txBox="1"/>
          <p:nvPr/>
        </p:nvSpPr>
        <p:spPr>
          <a:xfrm>
            <a:off x="1313152" y="4623537"/>
            <a:ext cx="73379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CI, confidence interval; MASLD/MAFLD, </a:t>
            </a: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  <a:cs typeface="Verdana"/>
              </a:rPr>
              <a:t>m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etabolic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T2DM, type 2 diabetes mellitus.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</a:t>
            </a:r>
            <a:r>
              <a:rPr kumimoji="0" lang="da-DK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Younossi ZM, et al. Hepatology 2023;77:1335–47; 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2.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Golabi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et al. Clin. Liv. Disorders 2023, 27(2) 173 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  <a:hlinkClick r:id="rId2"/>
              </a:rPr>
              <a:t>–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186; 3. Younossi Z, et al. Hepatology 2016;64(1):73–84; </a:t>
            </a:r>
            <a:r>
              <a:rPr lang="en-GB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  <a:cs typeface="Verdana"/>
              </a:rPr>
              <a:t>4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. Chalasani N, et al. Hepatology 2018;67(1):328–357; 5. GDB 2017 cirrhosis collaborators. Lancet Gastroenterol Hepatol 2020;5:245–66; 6. Estes C, et al. J Hepatol 2018;69:896–904; 7. Le MH, et al. Clin Mol Hepatol 2022;28(4):841–850.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BB37C01-8EF9-F56A-0642-599901CCA643}"/>
              </a:ext>
            </a:extLst>
          </p:cNvPr>
          <p:cNvSpPr/>
          <p:nvPr/>
        </p:nvSpPr>
        <p:spPr>
          <a:xfrm>
            <a:off x="5755841" y="1811171"/>
            <a:ext cx="3059369" cy="1255112"/>
          </a:xfrm>
          <a:prstGeom prst="roundRect">
            <a:avLst/>
          </a:prstGeom>
          <a:solidFill>
            <a:srgbClr val="E5C7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en-US" sz="1100">
                <a:solidFill>
                  <a:schemeClr val="tx1"/>
                </a:solidFill>
                <a:latin typeface="Century Gothic" panose="020B0502020202020204" pitchFamily="34" charset="0"/>
              </a:rPr>
              <a:t>Approximately </a:t>
            </a:r>
            <a:r>
              <a:rPr lang="en-US" sz="1100" b="1">
                <a:solidFill>
                  <a:schemeClr val="tx1"/>
                </a:solidFill>
                <a:latin typeface="Century Gothic" panose="020B0502020202020204" pitchFamily="34" charset="0"/>
              </a:rPr>
              <a:t>30% </a:t>
            </a:r>
            <a:r>
              <a:rPr lang="en-US" sz="1100">
                <a:solidFill>
                  <a:schemeClr val="tx1"/>
                </a:solidFill>
                <a:latin typeface="Century Gothic" panose="020B0502020202020204" pitchFamily="34" charset="0"/>
              </a:rPr>
              <a:t>of the general population</a:t>
            </a:r>
            <a:r>
              <a:rPr lang="en-US" sz="1100" baseline="30000">
                <a:solidFill>
                  <a:schemeClr val="tx1"/>
                </a:solidFill>
                <a:latin typeface="Century Gothic" panose="020B0502020202020204" pitchFamily="34" charset="0"/>
              </a:rPr>
              <a:t>1,2</a:t>
            </a:r>
            <a:r>
              <a:rPr lang="en-US" sz="1100">
                <a:solidFill>
                  <a:schemeClr val="tx1"/>
                </a:solidFill>
                <a:latin typeface="Century Gothic" panose="020B0502020202020204" pitchFamily="34" charset="0"/>
              </a:rPr>
              <a:t>, </a:t>
            </a:r>
            <a:r>
              <a:rPr lang="en-US" sz="1100" b="1">
                <a:solidFill>
                  <a:schemeClr val="tx1"/>
                </a:solidFill>
                <a:latin typeface="Century Gothic" panose="020B0502020202020204" pitchFamily="34" charset="0"/>
              </a:rPr>
              <a:t>95%</a:t>
            </a:r>
            <a:r>
              <a:rPr lang="en-US" sz="1100">
                <a:solidFill>
                  <a:schemeClr val="tx1"/>
                </a:solidFill>
                <a:latin typeface="Century Gothic" panose="020B0502020202020204" pitchFamily="34" charset="0"/>
              </a:rPr>
              <a:t> of people with severe obesity undergoing bariatric surgery and </a:t>
            </a:r>
            <a:r>
              <a:rPr lang="en-US" sz="1100" b="1">
                <a:solidFill>
                  <a:schemeClr val="tx1"/>
                </a:solidFill>
                <a:latin typeface="Century Gothic" panose="020B0502020202020204" pitchFamily="34" charset="0"/>
              </a:rPr>
              <a:t>33–66%</a:t>
            </a:r>
            <a:r>
              <a:rPr lang="en-US" sz="1100">
                <a:solidFill>
                  <a:schemeClr val="tx1"/>
                </a:solidFill>
                <a:latin typeface="Century Gothic" panose="020B0502020202020204" pitchFamily="34" charset="0"/>
              </a:rPr>
              <a:t> of people with T2DM are affected by MASLD/MAFLD</a:t>
            </a:r>
            <a:r>
              <a:rPr lang="en-US" sz="1100" baseline="30000">
                <a:solidFill>
                  <a:schemeClr val="tx1"/>
                </a:solidFill>
                <a:latin typeface="Century Gothic" panose="020B0502020202020204" pitchFamily="34" charset="0"/>
              </a:rPr>
              <a:t>3,4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F93CBA6-76FE-687D-639D-E4D99BC39171}"/>
              </a:ext>
            </a:extLst>
          </p:cNvPr>
          <p:cNvSpPr/>
          <p:nvPr/>
        </p:nvSpPr>
        <p:spPr>
          <a:xfrm>
            <a:off x="0" y="3727476"/>
            <a:ext cx="9144000" cy="7200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defTabSz="342900">
              <a:buFont typeface="Arial" panose="020B0604020202020204" pitchFamily="34" charset="0"/>
              <a:buChar char="•"/>
              <a:defRPr/>
            </a:pPr>
            <a:r>
              <a:rPr lang="en-US" sz="1100">
                <a:solidFill>
                  <a:schemeClr val="bg1"/>
                </a:solidFill>
              </a:rPr>
              <a:t>MASLD/MAFLD is already a leading cause of liver-related death worldwide; however, the global burden of MASLD/MAFLD is expected to grow in the coming decades</a:t>
            </a:r>
            <a:r>
              <a:rPr lang="en-US" sz="1100" baseline="30000">
                <a:solidFill>
                  <a:schemeClr val="bg1"/>
                </a:solidFill>
              </a:rPr>
              <a:t>5,6</a:t>
            </a:r>
          </a:p>
          <a:p>
            <a:pPr marL="171450" indent="-171450" defTabSz="342900">
              <a:buFont typeface="Arial" panose="020B0604020202020204" pitchFamily="34" charset="0"/>
              <a:buChar char="•"/>
              <a:defRPr/>
            </a:pPr>
            <a:r>
              <a:rPr lang="en-IN" sz="1100">
                <a:solidFill>
                  <a:schemeClr val="bg1"/>
                </a:solidFill>
              </a:rPr>
              <a:t>The prevalence of MASLD is projected to reach 55.7% by 2040</a:t>
            </a:r>
            <a:r>
              <a:rPr lang="en-IN" sz="1100" baseline="3000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8F2A2E-06B1-3B20-B2F8-7C78C5B21C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7"/>
          <a:stretch/>
        </p:blipFill>
        <p:spPr bwMode="auto">
          <a:xfrm>
            <a:off x="677832" y="1267011"/>
            <a:ext cx="4981306" cy="222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2F4988-7531-B0ED-F073-3C459C07CC13}"/>
              </a:ext>
            </a:extLst>
          </p:cNvPr>
          <p:cNvSpPr txBox="1"/>
          <p:nvPr/>
        </p:nvSpPr>
        <p:spPr>
          <a:xfrm>
            <a:off x="432800" y="1040819"/>
            <a:ext cx="54713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b="1"/>
              <a:t>Pooled Prevalence of MASLD/MAFLD: 30.05%(95% CI: 27.88 to 32.32%)</a:t>
            </a:r>
          </a:p>
        </p:txBody>
      </p:sp>
    </p:spTree>
    <p:extLst>
      <p:ext uri="{BB962C8B-B14F-4D97-AF65-F5344CB8AC3E}">
        <p14:creationId xmlns:p14="http://schemas.microsoft.com/office/powerpoint/2010/main" val="4789515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8F8D9-C331-1BB9-B96D-BC7D078F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/>
                </a:solidFill>
              </a:rPr>
              <a:t>Prevalence of </a:t>
            </a:r>
            <a:r>
              <a:rPr lang="en-GB" sz="2400" kern="0">
                <a:solidFill>
                  <a:schemeClr val="tx1"/>
                </a:solidFill>
              </a:rPr>
              <a:t>MASLD/MAFLD</a:t>
            </a:r>
            <a:r>
              <a:rPr lang="en-IN">
                <a:solidFill>
                  <a:schemeClr val="tx1"/>
                </a:solidFill>
              </a:rPr>
              <a:t> in patients with prediabetes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4F64B6-5170-31D3-A221-3D628CF5115E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IFG, impaired fasting glucose; IGT, impaired glucose tolerance; IR, insulin resistance; IS, insulin secretion;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.</a:t>
            </a:r>
          </a:p>
          <a:p>
            <a:pPr lvl="0"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Stefan N, et al. Lancet Diabetes Endocrinol 2016;4(9):789–798.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2D58ADB-04E0-E29F-54A8-742A45E80A8D}"/>
              </a:ext>
            </a:extLst>
          </p:cNvPr>
          <p:cNvGrpSpPr/>
          <p:nvPr/>
        </p:nvGrpSpPr>
        <p:grpSpPr>
          <a:xfrm>
            <a:off x="1673363" y="1009130"/>
            <a:ext cx="5797273" cy="3056118"/>
            <a:chOff x="1666774" y="1216820"/>
            <a:chExt cx="5797273" cy="30561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5D60984-FDCC-7582-B945-BBB5E9B6EA77}"/>
                </a:ext>
              </a:extLst>
            </p:cNvPr>
            <p:cNvCxnSpPr/>
            <p:nvPr/>
          </p:nvCxnSpPr>
          <p:spPr>
            <a:xfrm>
              <a:off x="3127585" y="1669934"/>
              <a:ext cx="0" cy="120427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2C9AEDC-588A-8548-CE5D-A602388A5312}"/>
                </a:ext>
              </a:extLst>
            </p:cNvPr>
            <p:cNvCxnSpPr/>
            <p:nvPr/>
          </p:nvCxnSpPr>
          <p:spPr>
            <a:xfrm>
              <a:off x="3070911" y="1671585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9E681E9-3390-CFA2-E80C-B37B0A8112B1}"/>
                </a:ext>
              </a:extLst>
            </p:cNvPr>
            <p:cNvCxnSpPr/>
            <p:nvPr/>
          </p:nvCxnSpPr>
          <p:spPr>
            <a:xfrm>
              <a:off x="3070911" y="1792013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14EBA3A-6845-CB88-C6A2-8563760AEC5B}"/>
                </a:ext>
              </a:extLst>
            </p:cNvPr>
            <p:cNvCxnSpPr/>
            <p:nvPr/>
          </p:nvCxnSpPr>
          <p:spPr>
            <a:xfrm>
              <a:off x="3070911" y="1912439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B6B145D-AE55-9B01-4620-3A3703936472}"/>
                </a:ext>
              </a:extLst>
            </p:cNvPr>
            <p:cNvCxnSpPr/>
            <p:nvPr/>
          </p:nvCxnSpPr>
          <p:spPr>
            <a:xfrm>
              <a:off x="3070911" y="2032867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28AAEFA-DD97-19EA-0D51-8FFFD3BA2471}"/>
                </a:ext>
              </a:extLst>
            </p:cNvPr>
            <p:cNvCxnSpPr/>
            <p:nvPr/>
          </p:nvCxnSpPr>
          <p:spPr>
            <a:xfrm>
              <a:off x="3070911" y="2153294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84943A6-323C-A7F6-7D05-F6720935EAD0}"/>
                </a:ext>
              </a:extLst>
            </p:cNvPr>
            <p:cNvCxnSpPr/>
            <p:nvPr/>
          </p:nvCxnSpPr>
          <p:spPr>
            <a:xfrm>
              <a:off x="3070911" y="2273722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81077E9-3565-F858-A2F2-13CE08C61244}"/>
                </a:ext>
              </a:extLst>
            </p:cNvPr>
            <p:cNvCxnSpPr/>
            <p:nvPr/>
          </p:nvCxnSpPr>
          <p:spPr>
            <a:xfrm>
              <a:off x="3070911" y="2394149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CDF046-1C07-050D-411E-F9BD289C29E0}"/>
                </a:ext>
              </a:extLst>
            </p:cNvPr>
            <p:cNvCxnSpPr/>
            <p:nvPr/>
          </p:nvCxnSpPr>
          <p:spPr>
            <a:xfrm>
              <a:off x="3070911" y="2514577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F09A499-445E-5605-3AE4-590C98B58F47}"/>
                </a:ext>
              </a:extLst>
            </p:cNvPr>
            <p:cNvCxnSpPr/>
            <p:nvPr/>
          </p:nvCxnSpPr>
          <p:spPr>
            <a:xfrm>
              <a:off x="3070911" y="2635004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35F8AA8-7879-8F1B-120D-F4DCCA3A949C}"/>
                </a:ext>
              </a:extLst>
            </p:cNvPr>
            <p:cNvCxnSpPr/>
            <p:nvPr/>
          </p:nvCxnSpPr>
          <p:spPr>
            <a:xfrm>
              <a:off x="3070911" y="2755432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D6DAC6-2FDC-0127-5934-A1D5DF07E4A2}"/>
                </a:ext>
              </a:extLst>
            </p:cNvPr>
            <p:cNvCxnSpPr/>
            <p:nvPr/>
          </p:nvCxnSpPr>
          <p:spPr>
            <a:xfrm>
              <a:off x="3070911" y="2875861"/>
              <a:ext cx="590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B888096-07EF-98AA-5FCE-F5BDC5B4DADE}"/>
                </a:ext>
              </a:extLst>
            </p:cNvPr>
            <p:cNvSpPr/>
            <p:nvPr/>
          </p:nvSpPr>
          <p:spPr>
            <a:xfrm>
              <a:off x="3172529" y="2796675"/>
              <a:ext cx="111387" cy="758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717201A-E6FD-EF9B-88CF-6D45905E0F09}"/>
                </a:ext>
              </a:extLst>
            </p:cNvPr>
            <p:cNvSpPr/>
            <p:nvPr/>
          </p:nvSpPr>
          <p:spPr>
            <a:xfrm>
              <a:off x="3283918" y="2437043"/>
              <a:ext cx="109432" cy="435519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782381A-FA92-8D53-7F54-B9983F3F858D}"/>
                </a:ext>
              </a:extLst>
            </p:cNvPr>
            <p:cNvSpPr/>
            <p:nvPr/>
          </p:nvSpPr>
          <p:spPr>
            <a:xfrm>
              <a:off x="3477379" y="2542623"/>
              <a:ext cx="111387" cy="32993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0033DC7-1435-4D86-0F10-B58C40FA6E3E}"/>
                </a:ext>
              </a:extLst>
            </p:cNvPr>
            <p:cNvSpPr/>
            <p:nvPr/>
          </p:nvSpPr>
          <p:spPr>
            <a:xfrm>
              <a:off x="3588766" y="1866249"/>
              <a:ext cx="111387" cy="1006313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453EF50-538F-0839-40CB-9BDA51D231E4}"/>
                </a:ext>
              </a:extLst>
            </p:cNvPr>
            <p:cNvSpPr/>
            <p:nvPr/>
          </p:nvSpPr>
          <p:spPr>
            <a:xfrm>
              <a:off x="3786137" y="2839567"/>
              <a:ext cx="111387" cy="3299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83CAEE5-79AE-8E2D-977A-5E3E75AC2ECB}"/>
                </a:ext>
              </a:extLst>
            </p:cNvPr>
            <p:cNvSpPr/>
            <p:nvPr/>
          </p:nvSpPr>
          <p:spPr>
            <a:xfrm>
              <a:off x="3895571" y="2745535"/>
              <a:ext cx="111387" cy="127027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269498C-F752-ADEB-5D80-777B8E6FD287}"/>
                </a:ext>
              </a:extLst>
            </p:cNvPr>
            <p:cNvSpPr/>
            <p:nvPr/>
          </p:nvSpPr>
          <p:spPr>
            <a:xfrm>
              <a:off x="4089033" y="2824720"/>
              <a:ext cx="111387" cy="4784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91F9B43-FF70-450C-4ED8-D6537ED50FAC}"/>
                </a:ext>
              </a:extLst>
            </p:cNvPr>
            <p:cNvSpPr/>
            <p:nvPr/>
          </p:nvSpPr>
          <p:spPr>
            <a:xfrm>
              <a:off x="4200421" y="2636655"/>
              <a:ext cx="111387" cy="235907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B6912AE-1257-CDFF-8E66-456F3FF23901}"/>
                </a:ext>
              </a:extLst>
            </p:cNvPr>
            <p:cNvSpPr/>
            <p:nvPr/>
          </p:nvSpPr>
          <p:spPr>
            <a:xfrm>
              <a:off x="4812076" y="2092258"/>
              <a:ext cx="111387" cy="780305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A8236B-E56C-C5CC-6FF3-8F57CAD9D658}"/>
                </a:ext>
              </a:extLst>
            </p:cNvPr>
            <p:cNvSpPr/>
            <p:nvPr/>
          </p:nvSpPr>
          <p:spPr>
            <a:xfrm>
              <a:off x="4700687" y="2494782"/>
              <a:ext cx="111387" cy="3777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00A603C-7356-FE1D-9EC9-896B4AB4D46A}"/>
                </a:ext>
              </a:extLst>
            </p:cNvPr>
            <p:cNvSpPr/>
            <p:nvPr/>
          </p:nvSpPr>
          <p:spPr>
            <a:xfrm>
              <a:off x="5013354" y="2517878"/>
              <a:ext cx="111387" cy="35468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0EA7C68-B278-081C-A975-99FA942CF803}"/>
                </a:ext>
              </a:extLst>
            </p:cNvPr>
            <p:cNvSpPr/>
            <p:nvPr/>
          </p:nvSpPr>
          <p:spPr>
            <a:xfrm>
              <a:off x="5116926" y="1960281"/>
              <a:ext cx="111387" cy="912281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5BB9EBF-3AB9-1AFD-668E-1F2496454FEC}"/>
                </a:ext>
              </a:extLst>
            </p:cNvPr>
            <p:cNvSpPr/>
            <p:nvPr/>
          </p:nvSpPr>
          <p:spPr>
            <a:xfrm>
              <a:off x="5318204" y="2620158"/>
              <a:ext cx="111387" cy="25240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95EEABD-4C97-8D7B-3E63-CFC0293E59CA}"/>
                </a:ext>
              </a:extLst>
            </p:cNvPr>
            <p:cNvSpPr/>
            <p:nvPr/>
          </p:nvSpPr>
          <p:spPr>
            <a:xfrm>
              <a:off x="5425685" y="2318264"/>
              <a:ext cx="111387" cy="554298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F9D8EAE-0335-5C9E-246E-A0B120E5EF86}"/>
                </a:ext>
              </a:extLst>
            </p:cNvPr>
            <p:cNvSpPr/>
            <p:nvPr/>
          </p:nvSpPr>
          <p:spPr>
            <a:xfrm>
              <a:off x="5625010" y="2387552"/>
              <a:ext cx="111387" cy="48501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0744A69-4E0F-B9B1-CFEA-144DFB35BA6E}"/>
                </a:ext>
              </a:extLst>
            </p:cNvPr>
            <p:cNvSpPr/>
            <p:nvPr/>
          </p:nvSpPr>
          <p:spPr>
            <a:xfrm>
              <a:off x="5734444" y="2131849"/>
              <a:ext cx="111387" cy="740714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6236B86-9763-91D5-37C3-DE3937AFC6DF}"/>
                </a:ext>
              </a:extLst>
            </p:cNvPr>
            <p:cNvSpPr/>
            <p:nvPr/>
          </p:nvSpPr>
          <p:spPr>
            <a:xfrm>
              <a:off x="6240572" y="2204436"/>
              <a:ext cx="111387" cy="66812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90A69EB-53A5-D1C3-8F88-448440B57DCB}"/>
                </a:ext>
              </a:extLst>
            </p:cNvPr>
            <p:cNvSpPr/>
            <p:nvPr/>
          </p:nvSpPr>
          <p:spPr>
            <a:xfrm>
              <a:off x="6346098" y="1864599"/>
              <a:ext cx="111387" cy="1007964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EFFE5D2-1939-EC77-CDA6-7371711EB40C}"/>
                </a:ext>
              </a:extLst>
            </p:cNvPr>
            <p:cNvSpPr/>
            <p:nvPr/>
          </p:nvSpPr>
          <p:spPr>
            <a:xfrm>
              <a:off x="6539561" y="2494782"/>
              <a:ext cx="111387" cy="3777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C188F75-BE32-FC40-49A0-C2457B73651E}"/>
                </a:ext>
              </a:extLst>
            </p:cNvPr>
            <p:cNvSpPr/>
            <p:nvPr/>
          </p:nvSpPr>
          <p:spPr>
            <a:xfrm>
              <a:off x="6650948" y="1904191"/>
              <a:ext cx="111387" cy="968372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57A2E69-EEB3-8157-F9B5-614CC000D1E5}"/>
                </a:ext>
              </a:extLst>
            </p:cNvPr>
            <p:cNvSpPr/>
            <p:nvPr/>
          </p:nvSpPr>
          <p:spPr>
            <a:xfrm>
              <a:off x="6850274" y="2366107"/>
              <a:ext cx="111387" cy="50645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CF495E7-F932-F968-9FA2-7E7C2D088952}"/>
                </a:ext>
              </a:extLst>
            </p:cNvPr>
            <p:cNvSpPr/>
            <p:nvPr/>
          </p:nvSpPr>
          <p:spPr>
            <a:xfrm>
              <a:off x="6959708" y="2036167"/>
              <a:ext cx="111387" cy="836396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8615F01-F6A9-A71A-ADF2-5102A4B3B940}"/>
                </a:ext>
              </a:extLst>
            </p:cNvPr>
            <p:cNvSpPr/>
            <p:nvPr/>
          </p:nvSpPr>
          <p:spPr>
            <a:xfrm>
              <a:off x="7151216" y="1948733"/>
              <a:ext cx="111387" cy="92383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27C1468-108E-5BD6-83DE-B9596C75AC62}"/>
                </a:ext>
              </a:extLst>
            </p:cNvPr>
            <p:cNvSpPr/>
            <p:nvPr/>
          </p:nvSpPr>
          <p:spPr>
            <a:xfrm>
              <a:off x="7266512" y="1765617"/>
              <a:ext cx="111387" cy="1106946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8875636-1793-7828-8FAF-45E39A791B8C}"/>
                </a:ext>
              </a:extLst>
            </p:cNvPr>
            <p:cNvSpPr txBox="1"/>
            <p:nvPr/>
          </p:nvSpPr>
          <p:spPr>
            <a:xfrm>
              <a:off x="2864865" y="275433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3E6C7E6-77BA-69E5-A2C4-532C68800397}"/>
                </a:ext>
              </a:extLst>
            </p:cNvPr>
            <p:cNvSpPr txBox="1"/>
            <p:nvPr/>
          </p:nvSpPr>
          <p:spPr>
            <a:xfrm>
              <a:off x="2775487" y="2639955"/>
              <a:ext cx="354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10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32B683B-9CA2-8F59-3FD8-17F0A317947E}"/>
                </a:ext>
              </a:extLst>
            </p:cNvPr>
            <p:cNvSpPr txBox="1"/>
            <p:nvPr/>
          </p:nvSpPr>
          <p:spPr>
            <a:xfrm>
              <a:off x="2775487" y="2516778"/>
              <a:ext cx="354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20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93693C4-BE2F-EDC1-BFF9-FA47274C0B58}"/>
                </a:ext>
              </a:extLst>
            </p:cNvPr>
            <p:cNvSpPr txBox="1"/>
            <p:nvPr/>
          </p:nvSpPr>
          <p:spPr>
            <a:xfrm>
              <a:off x="2775487" y="2398000"/>
              <a:ext cx="354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30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156494-7B09-07C0-D0DC-1303591A5071}"/>
                </a:ext>
              </a:extLst>
            </p:cNvPr>
            <p:cNvSpPr txBox="1"/>
            <p:nvPr/>
          </p:nvSpPr>
          <p:spPr>
            <a:xfrm>
              <a:off x="2775487" y="2273434"/>
              <a:ext cx="354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40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37AEFA0-84F6-0FCF-A192-98571FB1609F}"/>
                </a:ext>
              </a:extLst>
            </p:cNvPr>
            <p:cNvSpPr txBox="1"/>
            <p:nvPr/>
          </p:nvSpPr>
          <p:spPr>
            <a:xfrm>
              <a:off x="2775487" y="2159056"/>
              <a:ext cx="354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50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9914388-2DED-677F-0B45-11959D91614D}"/>
                </a:ext>
              </a:extLst>
            </p:cNvPr>
            <p:cNvSpPr txBox="1"/>
            <p:nvPr/>
          </p:nvSpPr>
          <p:spPr>
            <a:xfrm>
              <a:off x="2775487" y="2031479"/>
              <a:ext cx="354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60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1B4B56-D9BC-110D-0372-0EF6A22F7D2B}"/>
                </a:ext>
              </a:extLst>
            </p:cNvPr>
            <p:cNvSpPr txBox="1"/>
            <p:nvPr/>
          </p:nvSpPr>
          <p:spPr>
            <a:xfrm>
              <a:off x="2775487" y="1912702"/>
              <a:ext cx="354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70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F73B9B4-22B2-D97E-E3B2-9ED26E84FC6E}"/>
                </a:ext>
              </a:extLst>
            </p:cNvPr>
            <p:cNvSpPr txBox="1"/>
            <p:nvPr/>
          </p:nvSpPr>
          <p:spPr>
            <a:xfrm>
              <a:off x="2775487" y="1793923"/>
              <a:ext cx="354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80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EDA1F00-F909-1438-48F6-531E12CA97F3}"/>
                </a:ext>
              </a:extLst>
            </p:cNvPr>
            <p:cNvSpPr txBox="1"/>
            <p:nvPr/>
          </p:nvSpPr>
          <p:spPr>
            <a:xfrm>
              <a:off x="2775487" y="1670746"/>
              <a:ext cx="354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90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46F87BC-D3D2-5ABA-1BCC-43C347DA2D11}"/>
                </a:ext>
              </a:extLst>
            </p:cNvPr>
            <p:cNvSpPr txBox="1"/>
            <p:nvPr/>
          </p:nvSpPr>
          <p:spPr>
            <a:xfrm>
              <a:off x="2686107" y="155196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100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AA013D5-A9FB-3FF7-7B3C-08DCE8B6A727}"/>
                </a:ext>
              </a:extLst>
            </p:cNvPr>
            <p:cNvSpPr txBox="1"/>
            <p:nvPr/>
          </p:nvSpPr>
          <p:spPr>
            <a:xfrm rot="19541034">
              <a:off x="3070169" y="287388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IR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FD4F620-BC71-02A3-7E1C-F04292BE6664}"/>
                </a:ext>
              </a:extLst>
            </p:cNvPr>
            <p:cNvSpPr txBox="1"/>
            <p:nvPr/>
          </p:nvSpPr>
          <p:spPr>
            <a:xfrm rot="19461289">
              <a:off x="2951582" y="2970662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IS Failure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2482F6D-1D49-08F8-656B-23DB2D066FF1}"/>
                </a:ext>
              </a:extLst>
            </p:cNvPr>
            <p:cNvSpPr txBox="1"/>
            <p:nvPr/>
          </p:nvSpPr>
          <p:spPr>
            <a:xfrm rot="19461289">
              <a:off x="2844483" y="3089219"/>
              <a:ext cx="12827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MASLD/MAFLD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694D994-5C34-82AE-EC0D-FFD6AD266F44}"/>
                </a:ext>
              </a:extLst>
            </p:cNvPr>
            <p:cNvSpPr txBox="1"/>
            <p:nvPr/>
          </p:nvSpPr>
          <p:spPr>
            <a:xfrm rot="19461289">
              <a:off x="3085134" y="3102638"/>
              <a:ext cx="1335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Visceral obesity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067BD4B-0C59-F5A6-355E-F1EF7643693B}"/>
                </a:ext>
              </a:extLst>
            </p:cNvPr>
            <p:cNvSpPr txBox="1"/>
            <p:nvPr/>
          </p:nvSpPr>
          <p:spPr>
            <a:xfrm rot="19461289">
              <a:off x="4638046" y="3102638"/>
              <a:ext cx="1335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Visceral obesity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4EC4062-4943-6762-BBFD-36D0CD1C55C4}"/>
                </a:ext>
              </a:extLst>
            </p:cNvPr>
            <p:cNvSpPr txBox="1"/>
            <p:nvPr/>
          </p:nvSpPr>
          <p:spPr>
            <a:xfrm rot="19461289">
              <a:off x="4468016" y="2970663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IS Failure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01D85CA-C751-5E82-A52F-E52F6DC70AD0}"/>
                </a:ext>
              </a:extLst>
            </p:cNvPr>
            <p:cNvSpPr txBox="1"/>
            <p:nvPr/>
          </p:nvSpPr>
          <p:spPr>
            <a:xfrm rot="19541034">
              <a:off x="4591814" y="287388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IR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AB9DA84-20E2-CD8C-72BE-B095D84241A4}"/>
                </a:ext>
              </a:extLst>
            </p:cNvPr>
            <p:cNvSpPr txBox="1"/>
            <p:nvPr/>
          </p:nvSpPr>
          <p:spPr>
            <a:xfrm rot="19461289">
              <a:off x="6128424" y="3102638"/>
              <a:ext cx="1335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Visceral obesity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151FE25-87AB-C7FC-870F-4D34972F2047}"/>
                </a:ext>
              </a:extLst>
            </p:cNvPr>
            <p:cNvSpPr txBox="1"/>
            <p:nvPr/>
          </p:nvSpPr>
          <p:spPr>
            <a:xfrm rot="19461289">
              <a:off x="6000084" y="2970664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IS Failure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9A2FA49-266F-623D-72DB-748BF67049C0}"/>
                </a:ext>
              </a:extLst>
            </p:cNvPr>
            <p:cNvSpPr txBox="1"/>
            <p:nvPr/>
          </p:nvSpPr>
          <p:spPr>
            <a:xfrm rot="19541034">
              <a:off x="6134304" y="287388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IR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AE5160D-1D8E-08EC-8CB7-98C8063E58A5}"/>
                </a:ext>
              </a:extLst>
            </p:cNvPr>
            <p:cNvSpPr txBox="1"/>
            <p:nvPr/>
          </p:nvSpPr>
          <p:spPr>
            <a:xfrm rot="16200000">
              <a:off x="1936686" y="2201905"/>
              <a:ext cx="10534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latin typeface="Century Gothic" panose="020B0502020202020204" pitchFamily="34" charset="0"/>
                </a:rPr>
                <a:t>Percentage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EE1920E-7958-BF9F-D0F2-099D8DE71286}"/>
                </a:ext>
              </a:extLst>
            </p:cNvPr>
            <p:cNvSpPr txBox="1"/>
            <p:nvPr/>
          </p:nvSpPr>
          <p:spPr>
            <a:xfrm>
              <a:off x="1666774" y="3493396"/>
              <a:ext cx="10534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latin typeface="Century Gothic" panose="020B0502020202020204" pitchFamily="34" charset="0"/>
                </a:rPr>
                <a:t>Percentage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D29DFDC7-4634-C667-E535-61A79CA53E9B}"/>
                </a:ext>
              </a:extLst>
            </p:cNvPr>
            <p:cNvSpPr/>
            <p:nvPr/>
          </p:nvSpPr>
          <p:spPr>
            <a:xfrm>
              <a:off x="1749895" y="3748548"/>
              <a:ext cx="249483" cy="46192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5B99301-4CD6-E106-DD27-296572C43A61}"/>
                </a:ext>
              </a:extLst>
            </p:cNvPr>
            <p:cNvSpPr/>
            <p:nvPr/>
          </p:nvSpPr>
          <p:spPr>
            <a:xfrm>
              <a:off x="3530142" y="3593477"/>
              <a:ext cx="508084" cy="7258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5216D4A-41C4-FD84-8F7D-B7275C7D0CAE}"/>
                </a:ext>
              </a:extLst>
            </p:cNvPr>
            <p:cNvSpPr/>
            <p:nvPr/>
          </p:nvSpPr>
          <p:spPr>
            <a:xfrm>
              <a:off x="4042136" y="3593477"/>
              <a:ext cx="263812" cy="7258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13E5B6E-6BDB-2DE6-F933-F911A2365540}"/>
                </a:ext>
              </a:extLst>
            </p:cNvPr>
            <p:cNvSpPr/>
            <p:nvPr/>
          </p:nvSpPr>
          <p:spPr>
            <a:xfrm>
              <a:off x="5558569" y="3593477"/>
              <a:ext cx="312668" cy="7258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7552708-256F-F823-232E-2F265845B49E}"/>
                </a:ext>
              </a:extLst>
            </p:cNvPr>
            <p:cNvSpPr/>
            <p:nvPr/>
          </p:nvSpPr>
          <p:spPr>
            <a:xfrm>
              <a:off x="5249812" y="3593477"/>
              <a:ext cx="298988" cy="7258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362444F-F9E8-F1A7-F6CA-47E32567CF50}"/>
                </a:ext>
              </a:extLst>
            </p:cNvPr>
            <p:cNvSpPr/>
            <p:nvPr/>
          </p:nvSpPr>
          <p:spPr>
            <a:xfrm>
              <a:off x="4602981" y="3593477"/>
              <a:ext cx="641090" cy="72587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968DC70-5949-5014-0EDD-67E8D66E63DB}"/>
                </a:ext>
              </a:extLst>
            </p:cNvPr>
            <p:cNvSpPr/>
            <p:nvPr/>
          </p:nvSpPr>
          <p:spPr>
            <a:xfrm>
              <a:off x="7018333" y="3593477"/>
              <a:ext cx="357614" cy="7258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2BB6949D-8DA6-8E68-7B04-D7C718A67C2C}"/>
                </a:ext>
              </a:extLst>
            </p:cNvPr>
            <p:cNvSpPr/>
            <p:nvPr/>
          </p:nvSpPr>
          <p:spPr>
            <a:xfrm>
              <a:off x="6656811" y="3593477"/>
              <a:ext cx="355661" cy="7258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9E1CD48-E3AE-8BC3-1EBE-243C5F5C3A5C}"/>
                </a:ext>
              </a:extLst>
            </p:cNvPr>
            <p:cNvSpPr/>
            <p:nvPr/>
          </p:nvSpPr>
          <p:spPr>
            <a:xfrm>
              <a:off x="6111597" y="3593477"/>
              <a:ext cx="533611" cy="72587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5C58507-8C6F-48AA-3CC9-61A07F5DFCEC}"/>
                </a:ext>
              </a:extLst>
            </p:cNvPr>
            <p:cNvSpPr/>
            <p:nvPr/>
          </p:nvSpPr>
          <p:spPr>
            <a:xfrm>
              <a:off x="1749895" y="3864027"/>
              <a:ext cx="249483" cy="4619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42F2E0E-16A5-6082-EDE3-6B03FDCD6B32}"/>
                </a:ext>
              </a:extLst>
            </p:cNvPr>
            <p:cNvSpPr/>
            <p:nvPr/>
          </p:nvSpPr>
          <p:spPr>
            <a:xfrm>
              <a:off x="1749895" y="3984455"/>
              <a:ext cx="249483" cy="46192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74BA50E-18DF-DC86-5CD9-56D3C54B3180}"/>
                </a:ext>
              </a:extLst>
            </p:cNvPr>
            <p:cNvSpPr txBox="1"/>
            <p:nvPr/>
          </p:nvSpPr>
          <p:spPr>
            <a:xfrm>
              <a:off x="2106723" y="3673213"/>
              <a:ext cx="3690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b="1">
                  <a:latin typeface="Century Gothic" panose="020B0502020202020204" pitchFamily="34" charset="0"/>
                </a:rPr>
                <a:t>IFG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9CD6521-B925-4EF4-BA22-3854DA19CFB3}"/>
                </a:ext>
              </a:extLst>
            </p:cNvPr>
            <p:cNvSpPr txBox="1"/>
            <p:nvPr/>
          </p:nvSpPr>
          <p:spPr>
            <a:xfrm>
              <a:off x="2110731" y="3783205"/>
              <a:ext cx="36099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b="1">
                  <a:latin typeface="Century Gothic" panose="020B0502020202020204" pitchFamily="34" charset="0"/>
                </a:rPr>
                <a:t>IGT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742D72B-14F3-C6F6-B162-5AFC170857C7}"/>
                </a:ext>
              </a:extLst>
            </p:cNvPr>
            <p:cNvSpPr txBox="1"/>
            <p:nvPr/>
          </p:nvSpPr>
          <p:spPr>
            <a:xfrm>
              <a:off x="2118109" y="3905282"/>
              <a:ext cx="6783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>
                  <a:latin typeface="Century Gothic" panose="020B0502020202020204" pitchFamily="34" charset="0"/>
                </a:rPr>
                <a:t>IFG + IGT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85B65CD-8DEE-D974-1C41-97E9CDA6AB3D}"/>
                </a:ext>
              </a:extLst>
            </p:cNvPr>
            <p:cNvSpPr txBox="1"/>
            <p:nvPr/>
          </p:nvSpPr>
          <p:spPr>
            <a:xfrm>
              <a:off x="2981022" y="3857440"/>
              <a:ext cx="1424588" cy="415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b="1">
                  <a:latin typeface="Century Gothic" panose="020B0502020202020204" pitchFamily="34" charset="0"/>
                </a:rPr>
                <a:t>Normal weight</a:t>
              </a:r>
              <a:br>
                <a:rPr lang="en-GB" sz="1050" b="1">
                  <a:latin typeface="Century Gothic" panose="020B0502020202020204" pitchFamily="34" charset="0"/>
                </a:rPr>
              </a:br>
              <a:r>
                <a:rPr lang="en-GB" sz="1050" b="1">
                  <a:latin typeface="Century Gothic" panose="020B0502020202020204" pitchFamily="34" charset="0"/>
                </a:rPr>
                <a:t>(N=185)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25362366-79B4-BB98-E8BC-B37C606E8759}"/>
                </a:ext>
              </a:extLst>
            </p:cNvPr>
            <p:cNvSpPr/>
            <p:nvPr/>
          </p:nvSpPr>
          <p:spPr>
            <a:xfrm>
              <a:off x="3031830" y="3593477"/>
              <a:ext cx="490619" cy="72587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3283E2D-9861-18FF-34C7-C0AC11A9479C}"/>
                </a:ext>
              </a:extLst>
            </p:cNvPr>
            <p:cNvSpPr txBox="1"/>
            <p:nvPr/>
          </p:nvSpPr>
          <p:spPr>
            <a:xfrm>
              <a:off x="4728700" y="3857440"/>
              <a:ext cx="1167290" cy="415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b="1">
                  <a:latin typeface="Century Gothic" panose="020B0502020202020204" pitchFamily="34" charset="0"/>
                </a:rPr>
                <a:t>Overweight</a:t>
              </a:r>
              <a:br>
                <a:rPr lang="en-GB" sz="1050" b="1">
                  <a:latin typeface="Century Gothic" panose="020B0502020202020204" pitchFamily="34" charset="0"/>
                </a:rPr>
              </a:br>
              <a:r>
                <a:rPr lang="en-GB" sz="1050" b="1">
                  <a:latin typeface="Century Gothic" panose="020B0502020202020204" pitchFamily="34" charset="0"/>
                </a:rPr>
                <a:t>(N=363)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CDAB19A-E466-3B18-F5F0-1F869634D533}"/>
                </a:ext>
              </a:extLst>
            </p:cNvPr>
            <p:cNvSpPr txBox="1"/>
            <p:nvPr/>
          </p:nvSpPr>
          <p:spPr>
            <a:xfrm>
              <a:off x="6344145" y="3857440"/>
              <a:ext cx="838990" cy="415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b="1">
                  <a:latin typeface="Century Gothic" panose="020B0502020202020204" pitchFamily="34" charset="0"/>
                </a:rPr>
                <a:t>Obesity</a:t>
              </a:r>
              <a:br>
                <a:rPr lang="en-GB" sz="1050" b="1">
                  <a:latin typeface="Century Gothic" panose="020B0502020202020204" pitchFamily="34" charset="0"/>
                </a:rPr>
              </a:br>
              <a:r>
                <a:rPr lang="en-GB" sz="1050" b="1">
                  <a:latin typeface="Century Gothic" panose="020B0502020202020204" pitchFamily="34" charset="0"/>
                </a:rPr>
                <a:t>(N=455)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F875823-72B2-7E3B-7D81-69CCCC4A59D4}"/>
                </a:ext>
              </a:extLst>
            </p:cNvPr>
            <p:cNvSpPr/>
            <p:nvPr/>
          </p:nvSpPr>
          <p:spPr>
            <a:xfrm>
              <a:off x="5054393" y="1460974"/>
              <a:ext cx="111387" cy="63788"/>
            </a:xfrm>
            <a:prstGeom prst="rect">
              <a:avLst/>
            </a:prstGeom>
            <a:solidFill>
              <a:srgbClr val="A63D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D838BFD-80D7-A68F-8143-1889A414D730}"/>
                </a:ext>
              </a:extLst>
            </p:cNvPr>
            <p:cNvSpPr/>
            <p:nvPr/>
          </p:nvSpPr>
          <p:spPr>
            <a:xfrm>
              <a:off x="5054393" y="1332298"/>
              <a:ext cx="111387" cy="6378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CA29688-4B66-C617-1C7B-D489CC8731E3}"/>
                </a:ext>
              </a:extLst>
            </p:cNvPr>
            <p:cNvSpPr txBox="1"/>
            <p:nvPr/>
          </p:nvSpPr>
          <p:spPr>
            <a:xfrm>
              <a:off x="5203363" y="1216820"/>
              <a:ext cx="21595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>
                  <a:latin typeface="Century Gothic" panose="020B0502020202020204" pitchFamily="34" charset="0"/>
                </a:rPr>
                <a:t>Normal glucose regulation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277A9C7-8E67-44A4-11FC-E982282E10C2}"/>
                </a:ext>
              </a:extLst>
            </p:cNvPr>
            <p:cNvSpPr txBox="1"/>
            <p:nvPr/>
          </p:nvSpPr>
          <p:spPr>
            <a:xfrm>
              <a:off x="5203363" y="1370791"/>
              <a:ext cx="10679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>
                  <a:latin typeface="Century Gothic" panose="020B0502020202020204" pitchFamily="34" charset="0"/>
                </a:rPr>
                <a:t>Prediabetes</a:t>
              </a:r>
            </a:p>
          </p:txBody>
        </p:sp>
        <p:grpSp>
          <p:nvGrpSpPr>
            <p:cNvPr id="89" name="Gruppieren 6">
              <a:extLst>
                <a:ext uri="{FF2B5EF4-FFF2-40B4-BE49-F238E27FC236}">
                  <a16:creationId xmlns:a16="http://schemas.microsoft.com/office/drawing/2014/main" id="{7E6809D6-A5D8-4370-908C-49D894622C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7427" y="2077891"/>
              <a:ext cx="459643" cy="847461"/>
              <a:chOff x="3113585" y="2564904"/>
              <a:chExt cx="673101" cy="2160240"/>
            </a:xfrm>
          </p:grpSpPr>
          <p:sp>
            <p:nvSpPr>
              <p:cNvPr id="97" name="Textfeld 1">
                <a:extLst>
                  <a:ext uri="{FF2B5EF4-FFF2-40B4-BE49-F238E27FC236}">
                    <a16:creationId xmlns:a16="http://schemas.microsoft.com/office/drawing/2014/main" id="{46EB01D9-10DB-C60C-F457-57D399A043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19544" y="3073556"/>
                <a:ext cx="667142" cy="647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de-DE" altLang="de-DE" sz="1050" b="1" kern="0">
                    <a:solidFill>
                      <a:srgbClr val="FF0000"/>
                    </a:solidFill>
                    <a:cs typeface="Arial" panose="020B0604020202020204" pitchFamily="34" charset="0"/>
                  </a:rPr>
                  <a:t>11%</a:t>
                </a:r>
              </a:p>
            </p:txBody>
          </p:sp>
          <p:sp>
            <p:nvSpPr>
              <p:cNvPr id="98" name="Ellipse 8">
                <a:extLst>
                  <a:ext uri="{FF2B5EF4-FFF2-40B4-BE49-F238E27FC236}">
                    <a16:creationId xmlns:a16="http://schemas.microsoft.com/office/drawing/2014/main" id="{EA552570-1966-7381-68CE-B28FC52E1445}"/>
                  </a:ext>
                </a:extLst>
              </p:cNvPr>
              <p:cNvSpPr/>
              <p:nvPr/>
            </p:nvSpPr>
            <p:spPr>
              <a:xfrm>
                <a:off x="3113585" y="2564904"/>
                <a:ext cx="647289" cy="216024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350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90" name="Gruppieren 9">
              <a:extLst>
                <a:ext uri="{FF2B5EF4-FFF2-40B4-BE49-F238E27FC236}">
                  <a16:creationId xmlns:a16="http://schemas.microsoft.com/office/drawing/2014/main" id="{C650F6F0-DC14-A5E9-A1F3-5665B685C4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6763" y="1769948"/>
              <a:ext cx="497543" cy="1151921"/>
              <a:chOff x="3113585" y="2564904"/>
              <a:chExt cx="647289" cy="2160240"/>
            </a:xfrm>
          </p:grpSpPr>
          <p:sp>
            <p:nvSpPr>
              <p:cNvPr id="95" name="Textfeld 1">
                <a:extLst>
                  <a:ext uri="{FF2B5EF4-FFF2-40B4-BE49-F238E27FC236}">
                    <a16:creationId xmlns:a16="http://schemas.microsoft.com/office/drawing/2014/main" id="{F6505459-7C65-5761-C10F-98AC14696A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55089" y="2801712"/>
                <a:ext cx="592689" cy="476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de-DE" altLang="de-DE" sz="1050" b="1" kern="0">
                    <a:solidFill>
                      <a:srgbClr val="FF0000"/>
                    </a:solidFill>
                    <a:cs typeface="Arial" panose="020B0604020202020204" pitchFamily="34" charset="0"/>
                  </a:rPr>
                  <a:t>46%</a:t>
                </a:r>
              </a:p>
            </p:txBody>
          </p:sp>
          <p:sp>
            <p:nvSpPr>
              <p:cNvPr id="96" name="Ellipse 11">
                <a:extLst>
                  <a:ext uri="{FF2B5EF4-FFF2-40B4-BE49-F238E27FC236}">
                    <a16:creationId xmlns:a16="http://schemas.microsoft.com/office/drawing/2014/main" id="{01672E0A-F000-B53C-E58B-5F2EF6E62682}"/>
                  </a:ext>
                </a:extLst>
              </p:cNvPr>
              <p:cNvSpPr/>
              <p:nvPr/>
            </p:nvSpPr>
            <p:spPr>
              <a:xfrm>
                <a:off x="3113585" y="2564904"/>
                <a:ext cx="647289" cy="216024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350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91" name="Gruppieren 12">
              <a:extLst>
                <a:ext uri="{FF2B5EF4-FFF2-40B4-BE49-F238E27FC236}">
                  <a16:creationId xmlns:a16="http://schemas.microsoft.com/office/drawing/2014/main" id="{9D64B153-953A-1C39-92A6-05415A9DCA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0176" y="1497199"/>
              <a:ext cx="485383" cy="1418832"/>
              <a:chOff x="3113585" y="2564904"/>
              <a:chExt cx="668484" cy="2160240"/>
            </a:xfrm>
          </p:grpSpPr>
          <p:sp>
            <p:nvSpPr>
              <p:cNvPr id="93" name="Textfeld 1">
                <a:extLst>
                  <a:ext uri="{FF2B5EF4-FFF2-40B4-BE49-F238E27FC236}">
                    <a16:creationId xmlns:a16="http://schemas.microsoft.com/office/drawing/2014/main" id="{4DC4D7C7-DF65-CF54-C435-AE3091272FF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54638" y="2835899"/>
                <a:ext cx="627431" cy="3865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de-DE" altLang="de-DE" sz="1050" b="1" kern="0">
                    <a:solidFill>
                      <a:srgbClr val="FF0000"/>
                    </a:solidFill>
                    <a:cs typeface="Arial" panose="020B0604020202020204" pitchFamily="34" charset="0"/>
                  </a:rPr>
                  <a:t>70%</a:t>
                </a:r>
              </a:p>
            </p:txBody>
          </p:sp>
          <p:sp>
            <p:nvSpPr>
              <p:cNvPr id="94" name="Ellipse 14">
                <a:extLst>
                  <a:ext uri="{FF2B5EF4-FFF2-40B4-BE49-F238E27FC236}">
                    <a16:creationId xmlns:a16="http://schemas.microsoft.com/office/drawing/2014/main" id="{1356E020-3A7D-5028-CDBA-D567A4D7BD99}"/>
                  </a:ext>
                </a:extLst>
              </p:cNvPr>
              <p:cNvSpPr/>
              <p:nvPr/>
            </p:nvSpPr>
            <p:spPr>
              <a:xfrm>
                <a:off x="3113585" y="2564904"/>
                <a:ext cx="647289" cy="216024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350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A8CECF5-74CB-380F-3939-F81F6CE0E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21723" y="2875862"/>
              <a:ext cx="431284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F2A1C9B-CAA6-0BB1-1197-70A504EE2855}"/>
                </a:ext>
              </a:extLst>
            </p:cNvPr>
            <p:cNvSpPr txBox="1"/>
            <p:nvPr/>
          </p:nvSpPr>
          <p:spPr>
            <a:xfrm rot="19461289">
              <a:off x="4385440" y="3089219"/>
              <a:ext cx="12827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MASLD/MAFLD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294EA400-9407-7C18-AD04-153B91BAAE67}"/>
                </a:ext>
              </a:extLst>
            </p:cNvPr>
            <p:cNvSpPr txBox="1"/>
            <p:nvPr/>
          </p:nvSpPr>
          <p:spPr>
            <a:xfrm rot="19461289">
              <a:off x="5915286" y="3089218"/>
              <a:ext cx="12827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</a:rPr>
                <a:t>MASLD/MAFLD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79932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7D919-B128-D37E-8296-8CF117680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Efficacy of PPC </a:t>
            </a:r>
            <a:r>
              <a:rPr lang="en-US"/>
              <a:t>in Anti-tuberculosis Agents-induced </a:t>
            </a:r>
            <a:br>
              <a:rPr lang="en-US"/>
            </a:br>
            <a:r>
              <a:rPr lang="en-US"/>
              <a:t>Liver Injury</a:t>
            </a:r>
            <a:r>
              <a:rPr lang="en-US" baseline="30000"/>
              <a:t>1</a:t>
            </a:r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0EDED0-71B9-CDC4-4914-6BEA12EEDC3F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ALT, alanine aminotransferase; AST, asparagine aminotransferase; DILI, drug induced liver injury; GSH-</a:t>
            </a:r>
            <a:r>
              <a:rPr lang="en-US" sz="600" err="1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Px</a:t>
            </a: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, glutathione peroxidase; HO-1 heme oxygenase-1;</a:t>
            </a:r>
            <a:b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</a:b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IL, interleukin; PPC, polyenyl phosphatidylcholine; SD, standard deviation; SOD, superoxide dismutase; TNF-ɑ, tumor necrosis factor-</a:t>
            </a:r>
            <a:r>
              <a:rPr lang="el-GR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α</a:t>
            </a: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. </a:t>
            </a:r>
            <a:endParaRPr lang="en-IN" sz="600">
              <a:solidFill>
                <a:schemeClr val="tx2">
                  <a:lumMod val="50000"/>
                </a:schemeClr>
              </a:solidFill>
              <a:latin typeface="Verdana"/>
              <a:ea typeface="Verdana" panose="020B0604030504040204" pitchFamily="34" charset="0"/>
            </a:endParaRPr>
          </a:p>
          <a:p>
            <a:pPr defTabSz="609585">
              <a:defRPr/>
            </a:pP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1. </a:t>
            </a: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Liu Y et al. </a:t>
            </a:r>
            <a:r>
              <a:rPr lang="pl-PL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J Prac Hepatol.</a:t>
            </a: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 2021;</a:t>
            </a:r>
            <a:r>
              <a:rPr lang="pl-PL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24</a:t>
            </a: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(</a:t>
            </a:r>
            <a:r>
              <a:rPr lang="pl-PL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2)</a:t>
            </a: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:</a:t>
            </a:r>
            <a:r>
              <a:rPr lang="pl-PL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228–31</a:t>
            </a:r>
            <a:r>
              <a:rPr lang="en-US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</a:rPr>
              <a:t>.</a:t>
            </a:r>
            <a:endParaRPr lang="en-IN" sz="600">
              <a:solidFill>
                <a:schemeClr val="tx2">
                  <a:lumMod val="50000"/>
                </a:schemeClr>
              </a:solidFill>
              <a:latin typeface="Verdana"/>
              <a:ea typeface="Verdana" panose="020B0604030504040204" pitchFamily="34" charset="0"/>
            </a:endParaRPr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55B55415-1EB2-2C89-4B3E-E60B996F091C}"/>
              </a:ext>
            </a:extLst>
          </p:cNvPr>
          <p:cNvSpPr txBox="1">
            <a:spLocks/>
          </p:cNvSpPr>
          <p:nvPr/>
        </p:nvSpPr>
        <p:spPr>
          <a:xfrm>
            <a:off x="592990" y="1233238"/>
            <a:ext cx="5096399" cy="153233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b="1" i="0">
                <a:solidFill>
                  <a:schemeClr val="accent1"/>
                </a:solidFill>
                <a:latin typeface="+mj-lt"/>
              </a:rPr>
              <a:t>Study design: </a:t>
            </a:r>
            <a:r>
              <a:rPr lang="en-IN" sz="900" i="0">
                <a:solidFill>
                  <a:schemeClr val="accent1"/>
                </a:solidFill>
                <a:latin typeface="+mj-lt"/>
              </a:rPr>
              <a:t>Retrospective controlled study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B6E7BE-E20A-3E90-D65A-48319D1D1263}"/>
              </a:ext>
            </a:extLst>
          </p:cNvPr>
          <p:cNvSpPr/>
          <p:nvPr/>
        </p:nvSpPr>
        <p:spPr>
          <a:xfrm>
            <a:off x="330200" y="1465150"/>
            <a:ext cx="8478838" cy="916099"/>
          </a:xfrm>
          <a:prstGeom prst="roundRect">
            <a:avLst>
              <a:gd name="adj" fmla="val 5942"/>
            </a:avLst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6A8953-3F16-8A33-0A6A-C7CC8EF5F77F}"/>
              </a:ext>
            </a:extLst>
          </p:cNvPr>
          <p:cNvSpPr txBox="1"/>
          <p:nvPr/>
        </p:nvSpPr>
        <p:spPr>
          <a:xfrm>
            <a:off x="330200" y="2512997"/>
            <a:ext cx="3423283" cy="1384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900" b="1" i="1">
                <a:solidFill>
                  <a:schemeClr val="accent2"/>
                </a:solidFill>
                <a:latin typeface="Georgia" panose="02040502050405020303" pitchFamily="18" charset="0"/>
              </a:rPr>
              <a:t>Results</a:t>
            </a:r>
          </a:p>
        </p:txBody>
      </p:sp>
      <p:graphicFrame>
        <p:nvGraphicFramePr>
          <p:cNvPr id="8" name="Table 17">
            <a:extLst>
              <a:ext uri="{FF2B5EF4-FFF2-40B4-BE49-F238E27FC236}">
                <a16:creationId xmlns:a16="http://schemas.microsoft.com/office/drawing/2014/main" id="{8A7DAE64-1F6C-29EE-BF48-D0A312C1012B}"/>
              </a:ext>
            </a:extLst>
          </p:cNvPr>
          <p:cNvGraphicFramePr>
            <a:graphicFrameLocks noGrp="1"/>
          </p:cNvGraphicFramePr>
          <p:nvPr/>
        </p:nvGraphicFramePr>
        <p:xfrm>
          <a:off x="330201" y="2792091"/>
          <a:ext cx="4239417" cy="1564962"/>
        </p:xfrm>
        <a:graphic>
          <a:graphicData uri="http://schemas.openxmlformats.org/drawingml/2006/table">
            <a:tbl>
              <a:tblPr firstRow="1">
                <a:tableStyleId>{F800B559-55DF-4324-A70D-7A5FB1BD5379}</a:tableStyleId>
              </a:tblPr>
              <a:tblGrid>
                <a:gridCol w="1413139">
                  <a:extLst>
                    <a:ext uri="{9D8B030D-6E8A-4147-A177-3AD203B41FA5}">
                      <a16:colId xmlns:a16="http://schemas.microsoft.com/office/drawing/2014/main" val="1205483640"/>
                    </a:ext>
                  </a:extLst>
                </a:gridCol>
                <a:gridCol w="1413139">
                  <a:extLst>
                    <a:ext uri="{9D8B030D-6E8A-4147-A177-3AD203B41FA5}">
                      <a16:colId xmlns:a16="http://schemas.microsoft.com/office/drawing/2014/main" val="3209191493"/>
                    </a:ext>
                  </a:extLst>
                </a:gridCol>
                <a:gridCol w="1413139">
                  <a:extLst>
                    <a:ext uri="{9D8B030D-6E8A-4147-A177-3AD203B41FA5}">
                      <a16:colId xmlns:a16="http://schemas.microsoft.com/office/drawing/2014/main" val="8843509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lang="en-US" sz="700" b="1"/>
                        <a:t>Parameter </a:t>
                      </a:r>
                    </a:p>
                  </a:txBody>
                  <a:tcPr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PPC</a:t>
                      </a:r>
                    </a:p>
                  </a:txBody>
                  <a:tcPr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Control group</a:t>
                      </a:r>
                    </a:p>
                  </a:txBody>
                  <a:tcPr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4075184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 (U/L)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28.1 ± 20.5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59.4 ± 22.7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034254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>
                          <a:latin typeface="+mn-lt"/>
                        </a:rPr>
                        <a:t>AST (</a:t>
                      </a:r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U/L)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345.1 ± 17.3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45.1 ± 17.3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146800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TNF-ɑ (</a:t>
                      </a:r>
                      <a:r>
                        <a:rPr lang="en-US" sz="7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</a:t>
                      </a:r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/mL)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7.4 ± 1.5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10.3 ± 1.8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280541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IL-1</a:t>
                      </a:r>
                      <a:r>
                        <a:rPr lang="el-G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</a:t>
                      </a:r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(ng/mL)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13.7 ± 2.1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34.2 ± 4.8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989214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HO-1 (U/L)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294.1 ± 16.9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198.8 ± 17.2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167914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SOD (U/L)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544.2 ± 13.3 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421.0 ± 12.8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5970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54A202D-E561-AE4D-D210-EB5763FF5BEE}"/>
              </a:ext>
            </a:extLst>
          </p:cNvPr>
          <p:cNvSpPr txBox="1"/>
          <p:nvPr/>
        </p:nvSpPr>
        <p:spPr>
          <a:xfrm>
            <a:off x="2357342" y="1584561"/>
            <a:ext cx="134298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>
                <a:latin typeface="+mj-lt"/>
              </a:rPr>
              <a:t>Mar 2018 – Mar 2019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4FC9F7-9C79-B100-E114-7FCA18215CB3}"/>
              </a:ext>
            </a:extLst>
          </p:cNvPr>
          <p:cNvSpPr txBox="1"/>
          <p:nvPr/>
        </p:nvSpPr>
        <p:spPr>
          <a:xfrm>
            <a:off x="4720577" y="1550161"/>
            <a:ext cx="3583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/>
              <a:t>Inclusion: </a:t>
            </a:r>
            <a:r>
              <a:rPr lang="en-US" sz="800"/>
              <a:t>P</a:t>
            </a:r>
            <a:r>
              <a:rPr lang="en-US" sz="800" b="0" i="0">
                <a:solidFill>
                  <a:srgbClr val="222222"/>
                </a:solidFill>
                <a:effectLst/>
              </a:rPr>
              <a:t>atients with DILI during anti-tuberculosis therapy for pulmonary tuberculosis </a:t>
            </a:r>
            <a:endParaRPr lang="en-US" sz="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6C0843-671D-CFBC-60AE-1E0DE45B5ECA}"/>
              </a:ext>
            </a:extLst>
          </p:cNvPr>
          <p:cNvSpPr txBox="1"/>
          <p:nvPr/>
        </p:nvSpPr>
        <p:spPr>
          <a:xfrm>
            <a:off x="4720577" y="1967394"/>
            <a:ext cx="3749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/>
              <a:t>Endpoints: </a:t>
            </a:r>
            <a:r>
              <a:rPr lang="en-US" sz="800"/>
              <a:t>Serum IL-6, IL-1</a:t>
            </a:r>
            <a:r>
              <a:rPr lang="el-GR" sz="800"/>
              <a:t>β, </a:t>
            </a:r>
            <a:r>
              <a:rPr lang="en-US" sz="800"/>
              <a:t>TNF-ɑ, serum HO-1, GSH-</a:t>
            </a:r>
            <a:r>
              <a:rPr lang="en-US" sz="800" err="1"/>
              <a:t>Px</a:t>
            </a:r>
            <a:r>
              <a:rPr lang="en-US" sz="800"/>
              <a:t> and SOD levels 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10679CCE-1ACE-1E0C-F2A9-6973C8939F1C}"/>
              </a:ext>
            </a:extLst>
          </p:cNvPr>
          <p:cNvSpPr/>
          <p:nvPr/>
        </p:nvSpPr>
        <p:spPr>
          <a:xfrm rot="16200000">
            <a:off x="4513994" y="3487652"/>
            <a:ext cx="595834" cy="18266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FE4381-8FF6-3D30-67D3-B82F35A6FFEB}"/>
              </a:ext>
            </a:extLst>
          </p:cNvPr>
          <p:cNvSpPr txBox="1"/>
          <p:nvPr/>
        </p:nvSpPr>
        <p:spPr>
          <a:xfrm>
            <a:off x="330200" y="4467648"/>
            <a:ext cx="3752850" cy="9233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US" sz="600"/>
              <a:t>Data are expressed as </a:t>
            </a:r>
            <a:r>
              <a:rPr lang="en-US" sz="600" err="1"/>
              <a:t>mean±SD</a:t>
            </a:r>
            <a:endParaRPr lang="en-US" sz="60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455EF53-1547-4BB0-9128-7BDF93D791BB}"/>
              </a:ext>
            </a:extLst>
          </p:cNvPr>
          <p:cNvSpPr/>
          <p:nvPr/>
        </p:nvSpPr>
        <p:spPr>
          <a:xfrm>
            <a:off x="4890806" y="3235870"/>
            <a:ext cx="3918232" cy="686230"/>
          </a:xfrm>
          <a:prstGeom prst="roundRect">
            <a:avLst>
              <a:gd name="adj" fmla="val 4641"/>
            </a:avLst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r>
              <a:rPr lang="en-US" sz="800"/>
              <a:t>At the end of 12 weeks, PPC group experienced significantly (P&lt;0.05) higher serum HO-1 and SOD levels and lower oxidative stress response.</a:t>
            </a:r>
            <a:endParaRPr lang="en-GB" sz="80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ABD137C-5C29-AA16-3F99-06C852056F4A}"/>
              </a:ext>
            </a:extLst>
          </p:cNvPr>
          <p:cNvGrpSpPr/>
          <p:nvPr/>
        </p:nvGrpSpPr>
        <p:grpSpPr>
          <a:xfrm>
            <a:off x="331621" y="1209982"/>
            <a:ext cx="210900" cy="209449"/>
            <a:chOff x="331621" y="1343332"/>
            <a:chExt cx="210900" cy="209449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6FAD695B-7F67-44DD-9AA0-12F3CE76E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67667" y="1366588"/>
              <a:ext cx="138807" cy="138807"/>
            </a:xfrm>
            <a:prstGeom prst="rect">
              <a:avLst/>
            </a:prstGeom>
          </p:spPr>
        </p:pic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4E3352E-39D9-1C5E-4968-5BF3F1011F8E}"/>
                </a:ext>
              </a:extLst>
            </p:cNvPr>
            <p:cNvSpPr/>
            <p:nvPr/>
          </p:nvSpPr>
          <p:spPr>
            <a:xfrm>
              <a:off x="331621" y="1343332"/>
              <a:ext cx="210900" cy="209449"/>
            </a:xfrm>
            <a:custGeom>
              <a:avLst/>
              <a:gdLst>
                <a:gd name="connsiteX0" fmla="*/ 209965 w 411418"/>
                <a:gd name="connsiteY0" fmla="*/ 408581 h 408586"/>
                <a:gd name="connsiteX1" fmla="*/ 0 w 411418"/>
                <a:gd name="connsiteY1" fmla="*/ 204290 h 408586"/>
                <a:gd name="connsiteX2" fmla="*/ 201453 w 411418"/>
                <a:gd name="connsiteY2" fmla="*/ 0 h 408586"/>
                <a:gd name="connsiteX3" fmla="*/ 411418 w 411418"/>
                <a:gd name="connsiteY3" fmla="*/ 204290 h 408586"/>
                <a:gd name="connsiteX4" fmla="*/ 355490 w 411418"/>
                <a:gd name="connsiteY4" fmla="*/ 353365 h 408586"/>
                <a:gd name="connsiteX5" fmla="*/ 209965 w 411418"/>
                <a:gd name="connsiteY5" fmla="*/ 408586 h 408586"/>
                <a:gd name="connsiteX6" fmla="*/ 201453 w 411418"/>
                <a:gd name="connsiteY6" fmla="*/ 11498 h 408586"/>
                <a:gd name="connsiteX7" fmla="*/ 62995 w 411418"/>
                <a:gd name="connsiteY7" fmla="*/ 62283 h 408586"/>
                <a:gd name="connsiteX8" fmla="*/ 11498 w 411418"/>
                <a:gd name="connsiteY8" fmla="*/ 204290 h 408586"/>
                <a:gd name="connsiteX9" fmla="*/ 64016 w 411418"/>
                <a:gd name="connsiteY9" fmla="*/ 345189 h 408586"/>
                <a:gd name="connsiteX10" fmla="*/ 209960 w 411418"/>
                <a:gd name="connsiteY10" fmla="*/ 397083 h 408586"/>
                <a:gd name="connsiteX11" fmla="*/ 399915 w 411418"/>
                <a:gd name="connsiteY11" fmla="*/ 204290 h 408586"/>
                <a:gd name="connsiteX12" fmla="*/ 346375 w 411418"/>
                <a:gd name="connsiteY12" fmla="*/ 62371 h 408586"/>
                <a:gd name="connsiteX13" fmla="*/ 201453 w 411418"/>
                <a:gd name="connsiteY13" fmla="*/ 11498 h 40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1418" h="408586">
                  <a:moveTo>
                    <a:pt x="209965" y="408581"/>
                  </a:moveTo>
                  <a:cubicBezTo>
                    <a:pt x="80451" y="408581"/>
                    <a:pt x="0" y="330301"/>
                    <a:pt x="0" y="204290"/>
                  </a:cubicBezTo>
                  <a:cubicBezTo>
                    <a:pt x="0" y="78280"/>
                    <a:pt x="77191" y="0"/>
                    <a:pt x="201453" y="0"/>
                  </a:cubicBezTo>
                  <a:cubicBezTo>
                    <a:pt x="325715" y="0"/>
                    <a:pt x="411418" y="78280"/>
                    <a:pt x="411418" y="204290"/>
                  </a:cubicBezTo>
                  <a:cubicBezTo>
                    <a:pt x="411418" y="265227"/>
                    <a:pt x="392079" y="316776"/>
                    <a:pt x="355490" y="353365"/>
                  </a:cubicBezTo>
                  <a:cubicBezTo>
                    <a:pt x="318901" y="389954"/>
                    <a:pt x="269045" y="408586"/>
                    <a:pt x="209965" y="408586"/>
                  </a:cubicBezTo>
                  <a:close/>
                  <a:moveTo>
                    <a:pt x="201453" y="11498"/>
                  </a:moveTo>
                  <a:cubicBezTo>
                    <a:pt x="144096" y="11498"/>
                    <a:pt x="96221" y="29058"/>
                    <a:pt x="62995" y="62283"/>
                  </a:cubicBezTo>
                  <a:cubicBezTo>
                    <a:pt x="29769" y="95509"/>
                    <a:pt x="11498" y="145082"/>
                    <a:pt x="11498" y="204290"/>
                  </a:cubicBezTo>
                  <a:cubicBezTo>
                    <a:pt x="11498" y="263499"/>
                    <a:pt x="29661" y="311525"/>
                    <a:pt x="64016" y="345189"/>
                  </a:cubicBezTo>
                  <a:cubicBezTo>
                    <a:pt x="98666" y="379136"/>
                    <a:pt x="149131" y="397083"/>
                    <a:pt x="209960" y="397083"/>
                  </a:cubicBezTo>
                  <a:cubicBezTo>
                    <a:pt x="325354" y="397083"/>
                    <a:pt x="399915" y="321408"/>
                    <a:pt x="399915" y="204290"/>
                  </a:cubicBezTo>
                  <a:cubicBezTo>
                    <a:pt x="399915" y="145071"/>
                    <a:pt x="381401" y="95994"/>
                    <a:pt x="346375" y="62371"/>
                  </a:cubicBezTo>
                  <a:cubicBezTo>
                    <a:pt x="311710" y="29094"/>
                    <a:pt x="261596" y="11498"/>
                    <a:pt x="201453" y="11498"/>
                  </a:cubicBezTo>
                  <a:close/>
                </a:path>
              </a:pathLst>
            </a:custGeom>
            <a:solidFill>
              <a:srgbClr val="7A00E6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18" name="Graphic 17" descr="Group of people outline">
            <a:extLst>
              <a:ext uri="{FF2B5EF4-FFF2-40B4-BE49-F238E27FC236}">
                <a16:creationId xmlns:a16="http://schemas.microsoft.com/office/drawing/2014/main" id="{4813F040-FC58-46EA-3207-F4DE5FAE14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1954" y="1521900"/>
            <a:ext cx="396000" cy="34076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482988E-5E61-83FB-0BCF-0F17CEC57A7E}"/>
              </a:ext>
            </a:extLst>
          </p:cNvPr>
          <p:cNvSpPr txBox="1"/>
          <p:nvPr/>
        </p:nvSpPr>
        <p:spPr>
          <a:xfrm>
            <a:off x="1073610" y="1584561"/>
            <a:ext cx="14137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>
                <a:latin typeface="+mj-lt"/>
              </a:rPr>
              <a:t>N=78</a:t>
            </a:r>
          </a:p>
        </p:txBody>
      </p:sp>
      <p:pic>
        <p:nvPicPr>
          <p:cNvPr id="20" name="Graphic 19" descr="Daily calendar outline">
            <a:extLst>
              <a:ext uri="{FF2B5EF4-FFF2-40B4-BE49-F238E27FC236}">
                <a16:creationId xmlns:a16="http://schemas.microsoft.com/office/drawing/2014/main" id="{0AB666A0-2A22-2309-4406-7F2CD15FE5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46330" y="1512283"/>
            <a:ext cx="375164" cy="36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C550674-44FC-5500-626B-65CB672D0787}"/>
              </a:ext>
            </a:extLst>
          </p:cNvPr>
          <p:cNvSpPr txBox="1"/>
          <p:nvPr/>
        </p:nvSpPr>
        <p:spPr>
          <a:xfrm>
            <a:off x="991281" y="2034871"/>
            <a:ext cx="3342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800">
                <a:latin typeface="+mj-lt"/>
              </a:rPr>
              <a:t>Diammonium glycyrrhizinate vs. PPC orally for 12 weeks</a:t>
            </a:r>
          </a:p>
        </p:txBody>
      </p:sp>
      <p:pic>
        <p:nvPicPr>
          <p:cNvPr id="22" name="Graphic 21" descr="Medicine outline">
            <a:extLst>
              <a:ext uri="{FF2B5EF4-FFF2-40B4-BE49-F238E27FC236}">
                <a16:creationId xmlns:a16="http://schemas.microsoft.com/office/drawing/2014/main" id="{248BA575-45AE-5A5C-965B-B2AE0631D3E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7486" y="1956361"/>
            <a:ext cx="396000" cy="37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2016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5B163-AA9C-A49E-A434-1EF0EF956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Treatment Landscape of </a:t>
            </a:r>
            <a:r>
              <a:rPr lang="en-US" err="1"/>
              <a:t>Comorbidities</a:t>
            </a:r>
            <a:r>
              <a:rPr lang="en-US"/>
              <a:t> Associated With MASLD/MAFLD</a:t>
            </a:r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948CB6-D763-A273-6F91-93A0EA854868}"/>
              </a:ext>
            </a:extLst>
          </p:cNvPr>
          <p:cNvSpPr txBox="1"/>
          <p:nvPr/>
        </p:nvSpPr>
        <p:spPr>
          <a:xfrm>
            <a:off x="1313152" y="4492912"/>
            <a:ext cx="73379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CVD, cardiovascular disease; EPL, essential phospholipids; GLP-1RA, glucagon-like peptide-1 receptor agonists; MASH, metabolic dysfunction-associated steatohepatitis;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SGLT2, sodium-glucose cotransporter-2; T2DM, type 2 diabetes mellitus; USFDA, United States Food and Drug Administration.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Tak YJ et al.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Curr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Obes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Rep 2021;10(1):14–30; 2. Son JW et al. Diabetes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Metab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J. 2020;44(6):802-18; 3. Kothari S,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Dhami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-Shah H, et al. J Clin Exp Hepatol 2019;9(6):723-30; 4.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Athyros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VG et al.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Curr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Vasc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Pharmacol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. 2018;16(3):246–53; 5. Ahsan F et al.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Cureus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. 2020;12(9):e10446; 6.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Perumpail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BJ et al. Diseases. 2018;6(4):86; 7. Hariri M et al. Int J Prev Med. 2019;10:14.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6222B05-38A2-626D-C32B-C40742C5E6E3}"/>
              </a:ext>
            </a:extLst>
          </p:cNvPr>
          <p:cNvGrpSpPr/>
          <p:nvPr/>
        </p:nvGrpSpPr>
        <p:grpSpPr>
          <a:xfrm>
            <a:off x="331200" y="1200150"/>
            <a:ext cx="8476086" cy="3183190"/>
            <a:chOff x="331200" y="1200150"/>
            <a:chExt cx="8476086" cy="3183190"/>
          </a:xfrm>
        </p:grpSpPr>
        <p:sp>
          <p:nvSpPr>
            <p:cNvPr id="6" name="Rectangle: Top Corners Rounded 5">
              <a:extLst>
                <a:ext uri="{FF2B5EF4-FFF2-40B4-BE49-F238E27FC236}">
                  <a16:creationId xmlns:a16="http://schemas.microsoft.com/office/drawing/2014/main" id="{EB4FCBE1-E3C7-BC6E-F05A-2CD09FEA0F79}"/>
                </a:ext>
              </a:extLst>
            </p:cNvPr>
            <p:cNvSpPr>
              <a:spLocks/>
            </p:cNvSpPr>
            <p:nvPr/>
          </p:nvSpPr>
          <p:spPr>
            <a:xfrm>
              <a:off x="6150028" y="2768600"/>
              <a:ext cx="2657258" cy="339090"/>
            </a:xfrm>
            <a:prstGeom prst="round2SameRect">
              <a:avLst>
                <a:gd name="adj1" fmla="val 2228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Rectangle: Top Corners Rounded 6">
              <a:extLst>
                <a:ext uri="{FF2B5EF4-FFF2-40B4-BE49-F238E27FC236}">
                  <a16:creationId xmlns:a16="http://schemas.microsoft.com/office/drawing/2014/main" id="{9CA42F21-A851-5416-EC8D-67E24E53F27F}"/>
                </a:ext>
              </a:extLst>
            </p:cNvPr>
            <p:cNvSpPr>
              <a:spLocks/>
            </p:cNvSpPr>
            <p:nvPr/>
          </p:nvSpPr>
          <p:spPr>
            <a:xfrm>
              <a:off x="6150028" y="1200150"/>
              <a:ext cx="2657258" cy="339090"/>
            </a:xfrm>
            <a:prstGeom prst="round2SameRect">
              <a:avLst>
                <a:gd name="adj1" fmla="val 2228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" name="Rectangle: Top Corners Rounded 7">
              <a:extLst>
                <a:ext uri="{FF2B5EF4-FFF2-40B4-BE49-F238E27FC236}">
                  <a16:creationId xmlns:a16="http://schemas.microsoft.com/office/drawing/2014/main" id="{5FBDDD3B-6ABD-4380-FB91-25AE23BFF0DE}"/>
                </a:ext>
              </a:extLst>
            </p:cNvPr>
            <p:cNvSpPr>
              <a:spLocks/>
            </p:cNvSpPr>
            <p:nvPr/>
          </p:nvSpPr>
          <p:spPr>
            <a:xfrm>
              <a:off x="331200" y="2768600"/>
              <a:ext cx="2660904" cy="339090"/>
            </a:xfrm>
            <a:prstGeom prst="round2SameRect">
              <a:avLst>
                <a:gd name="adj1" fmla="val 2228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Rectangle: Top Corners Rounded 8">
              <a:extLst>
                <a:ext uri="{FF2B5EF4-FFF2-40B4-BE49-F238E27FC236}">
                  <a16:creationId xmlns:a16="http://schemas.microsoft.com/office/drawing/2014/main" id="{0B90A691-E77E-537D-2801-4C6DEDA4850A}"/>
                </a:ext>
              </a:extLst>
            </p:cNvPr>
            <p:cNvSpPr>
              <a:spLocks/>
            </p:cNvSpPr>
            <p:nvPr/>
          </p:nvSpPr>
          <p:spPr>
            <a:xfrm>
              <a:off x="331200" y="1200150"/>
              <a:ext cx="2660904" cy="339090"/>
            </a:xfrm>
            <a:prstGeom prst="round2SameRect">
              <a:avLst>
                <a:gd name="adj1" fmla="val 2228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EE88012-01DF-6A78-8490-95F431D29C03}"/>
                </a:ext>
              </a:extLst>
            </p:cNvPr>
            <p:cNvSpPr/>
            <p:nvPr/>
          </p:nvSpPr>
          <p:spPr>
            <a:xfrm rot="10800000" flipH="1">
              <a:off x="3163196" y="1210555"/>
              <a:ext cx="2861031" cy="2861031"/>
            </a:xfrm>
            <a:custGeom>
              <a:avLst/>
              <a:gdLst>
                <a:gd name="connsiteX0" fmla="*/ 2861032 w 2861031"/>
                <a:gd name="connsiteY0" fmla="*/ 1430516 h 2861031"/>
                <a:gd name="connsiteX1" fmla="*/ 1430516 w 2861031"/>
                <a:gd name="connsiteY1" fmla="*/ 2861032 h 2861031"/>
                <a:gd name="connsiteX2" fmla="*/ 0 w 2861031"/>
                <a:gd name="connsiteY2" fmla="*/ 1430516 h 2861031"/>
                <a:gd name="connsiteX3" fmla="*/ 1430516 w 2861031"/>
                <a:gd name="connsiteY3" fmla="*/ 0 h 2861031"/>
                <a:gd name="connsiteX4" fmla="*/ 2861032 w 2861031"/>
                <a:gd name="connsiteY4" fmla="*/ 1430516 h 286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1031" h="2861031">
                  <a:moveTo>
                    <a:pt x="2861032" y="1430516"/>
                  </a:moveTo>
                  <a:cubicBezTo>
                    <a:pt x="2861032" y="2220568"/>
                    <a:pt x="2220568" y="2861032"/>
                    <a:pt x="1430516" y="2861032"/>
                  </a:cubicBezTo>
                  <a:cubicBezTo>
                    <a:pt x="640464" y="2861032"/>
                    <a:pt x="0" y="2220568"/>
                    <a:pt x="0" y="1430516"/>
                  </a:cubicBezTo>
                  <a:cubicBezTo>
                    <a:pt x="0" y="640464"/>
                    <a:pt x="640464" y="0"/>
                    <a:pt x="1430516" y="0"/>
                  </a:cubicBezTo>
                  <a:cubicBezTo>
                    <a:pt x="2220568" y="0"/>
                    <a:pt x="2861032" y="640464"/>
                    <a:pt x="2861032" y="1430516"/>
                  </a:cubicBezTo>
                  <a:close/>
                </a:path>
              </a:pathLst>
            </a:custGeom>
            <a:solidFill>
              <a:schemeClr val="tx2"/>
            </a:solidFill>
            <a:ln w="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79D32C8-1652-8930-B2A8-07A6227BFC24}"/>
                </a:ext>
              </a:extLst>
            </p:cNvPr>
            <p:cNvSpPr/>
            <p:nvPr/>
          </p:nvSpPr>
          <p:spPr>
            <a:xfrm rot="10800000" flipH="1">
              <a:off x="3912023" y="1210624"/>
              <a:ext cx="2112204" cy="2785174"/>
            </a:xfrm>
            <a:custGeom>
              <a:avLst/>
              <a:gdLst>
                <a:gd name="connsiteX0" fmla="*/ 2112205 w 2112204"/>
                <a:gd name="connsiteY0" fmla="*/ 1354693 h 2785174"/>
                <a:gd name="connsiteX1" fmla="*/ 1142374 w 2112204"/>
                <a:gd name="connsiteY1" fmla="*/ 0 h 2785174"/>
                <a:gd name="connsiteX2" fmla="*/ 1316632 w 2112204"/>
                <a:gd name="connsiteY2" fmla="*/ 192293 h 2785174"/>
                <a:gd name="connsiteX3" fmla="*/ 1400165 w 2112204"/>
                <a:gd name="connsiteY3" fmla="*/ 849953 h 2785174"/>
                <a:gd name="connsiteX4" fmla="*/ 1182058 w 2112204"/>
                <a:gd name="connsiteY4" fmla="*/ 1191552 h 2785174"/>
                <a:gd name="connsiteX5" fmla="*/ 902411 w 2112204"/>
                <a:gd name="connsiteY5" fmla="*/ 1351355 h 2785174"/>
                <a:gd name="connsiteX6" fmla="*/ 637358 w 2112204"/>
                <a:gd name="connsiteY6" fmla="*/ 1391176 h 2785174"/>
                <a:gd name="connsiteX7" fmla="*/ 249054 w 2112204"/>
                <a:gd name="connsiteY7" fmla="*/ 1552906 h 2785174"/>
                <a:gd name="connsiteX8" fmla="*/ 22274 w 2112204"/>
                <a:gd name="connsiteY8" fmla="*/ 1923141 h 2785174"/>
                <a:gd name="connsiteX9" fmla="*/ 199148 w 2112204"/>
                <a:gd name="connsiteY9" fmla="*/ 2596805 h 2785174"/>
                <a:gd name="connsiteX10" fmla="*/ 452293 w 2112204"/>
                <a:gd name="connsiteY10" fmla="*/ 2766796 h 2785174"/>
                <a:gd name="connsiteX11" fmla="*/ 681689 w 2112204"/>
                <a:gd name="connsiteY11" fmla="*/ 2785175 h 2785174"/>
                <a:gd name="connsiteX12" fmla="*/ 2112170 w 2112204"/>
                <a:gd name="connsiteY12" fmla="*/ 1354659 h 2785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12204" h="2785174">
                  <a:moveTo>
                    <a:pt x="2112205" y="1354693"/>
                  </a:moveTo>
                  <a:cubicBezTo>
                    <a:pt x="2112205" y="725807"/>
                    <a:pt x="1706382" y="191743"/>
                    <a:pt x="1142374" y="0"/>
                  </a:cubicBezTo>
                  <a:cubicBezTo>
                    <a:pt x="1211589" y="53658"/>
                    <a:pt x="1270684" y="117331"/>
                    <a:pt x="1316632" y="192293"/>
                  </a:cubicBezTo>
                  <a:cubicBezTo>
                    <a:pt x="1442912" y="398354"/>
                    <a:pt x="1469586" y="618802"/>
                    <a:pt x="1400165" y="849953"/>
                  </a:cubicBezTo>
                  <a:cubicBezTo>
                    <a:pt x="1359896" y="984011"/>
                    <a:pt x="1285140" y="1097659"/>
                    <a:pt x="1182058" y="1191552"/>
                  </a:cubicBezTo>
                  <a:cubicBezTo>
                    <a:pt x="1100797" y="1265550"/>
                    <a:pt x="1007042" y="1318554"/>
                    <a:pt x="902411" y="1351355"/>
                  </a:cubicBezTo>
                  <a:cubicBezTo>
                    <a:pt x="816194" y="1378407"/>
                    <a:pt x="726535" y="1383742"/>
                    <a:pt x="637358" y="1391176"/>
                  </a:cubicBezTo>
                  <a:cubicBezTo>
                    <a:pt x="490669" y="1403395"/>
                    <a:pt x="360397" y="1457018"/>
                    <a:pt x="249054" y="1552906"/>
                  </a:cubicBezTo>
                  <a:cubicBezTo>
                    <a:pt x="134752" y="1651342"/>
                    <a:pt x="56692" y="1774558"/>
                    <a:pt x="22274" y="1923141"/>
                  </a:cubicBezTo>
                  <a:cubicBezTo>
                    <a:pt x="-36959" y="2178867"/>
                    <a:pt x="21930" y="2405406"/>
                    <a:pt x="199148" y="2596805"/>
                  </a:cubicBezTo>
                  <a:cubicBezTo>
                    <a:pt x="271529" y="2674968"/>
                    <a:pt x="356611" y="2731930"/>
                    <a:pt x="452293" y="2766796"/>
                  </a:cubicBezTo>
                  <a:cubicBezTo>
                    <a:pt x="526980" y="2778842"/>
                    <a:pt x="603594" y="2785175"/>
                    <a:pt x="681689" y="2785175"/>
                  </a:cubicBezTo>
                  <a:cubicBezTo>
                    <a:pt x="1471720" y="2785175"/>
                    <a:pt x="2112170" y="2144724"/>
                    <a:pt x="2112170" y="1354659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0B0CD6E-B405-18A6-64CB-8B8712EA9191}"/>
                </a:ext>
              </a:extLst>
            </p:cNvPr>
            <p:cNvSpPr txBox="1"/>
            <p:nvPr/>
          </p:nvSpPr>
          <p:spPr>
            <a:xfrm>
              <a:off x="331200" y="1235047"/>
              <a:ext cx="263686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i="1">
                  <a:solidFill>
                    <a:schemeClr val="bg1"/>
                  </a:solidFill>
                  <a:latin typeface="Georgia" panose="02040502050405020303" pitchFamily="18" charset="0"/>
                </a:rPr>
                <a:t>Anti-obesity agents</a:t>
              </a:r>
              <a:r>
                <a:rPr lang="en-US" sz="1000" b="1" i="1" baseline="30000">
                  <a:solidFill>
                    <a:schemeClr val="bg1"/>
                  </a:solidFill>
                  <a:latin typeface="Georgia" panose="02040502050405020303" pitchFamily="18" charset="0"/>
                </a:rPr>
                <a:t>1,2</a:t>
              </a:r>
              <a:endParaRPr lang="en-GB" sz="1000" b="1" i="1" baseline="3000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4F25103-1E2D-0405-7185-C2413588D928}"/>
                </a:ext>
              </a:extLst>
            </p:cNvPr>
            <p:cNvSpPr txBox="1"/>
            <p:nvPr/>
          </p:nvSpPr>
          <p:spPr>
            <a:xfrm>
              <a:off x="2663575" y="4114731"/>
              <a:ext cx="381151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/>
                <a:t>Liver supporting agents: </a:t>
              </a:r>
              <a:r>
                <a:rPr lang="en-US" sz="700"/>
                <a:t>EPL, silymarin and others</a:t>
              </a:r>
              <a:endParaRPr lang="en-GB" sz="700"/>
            </a:p>
          </p:txBody>
        </p:sp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1C8AAFE4-40F5-9B66-09DB-0A719443D354}"/>
                </a:ext>
              </a:extLst>
            </p:cNvPr>
            <p:cNvSpPr txBox="1">
              <a:spLocks/>
            </p:cNvSpPr>
            <p:nvPr/>
          </p:nvSpPr>
          <p:spPr>
            <a:xfrm>
              <a:off x="331200" y="1414245"/>
              <a:ext cx="2660904" cy="1294234"/>
            </a:xfrm>
            <a:prstGeom prst="roundRect">
              <a:avLst>
                <a:gd name="adj" fmla="val 4892"/>
              </a:avLst>
            </a:prstGeom>
            <a:solidFill>
              <a:schemeClr val="tx2"/>
            </a:solidFill>
            <a:effectLst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The USFDA ordered the withdrawal of </a:t>
              </a:r>
              <a:r>
                <a:rPr lang="en-US" sz="700" err="1"/>
                <a:t>lorcaserin</a:t>
              </a:r>
              <a:r>
                <a:rPr lang="en-US" sz="700"/>
                <a:t> in 2020.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The anti-obesity drugs approved for long-term use:</a:t>
              </a:r>
            </a:p>
            <a:p>
              <a:pPr marL="274320" lvl="1" indent="-137160">
                <a:buClr>
                  <a:schemeClr val="accent2"/>
                </a:buClr>
                <a:buFont typeface="Verdana" panose="020B0604030504040204" pitchFamily="34" charset="0"/>
                <a:buChar char="–"/>
              </a:pPr>
              <a:r>
                <a:rPr lang="en-US" sz="700" err="1"/>
                <a:t>Orlistat</a:t>
              </a:r>
              <a:r>
                <a:rPr lang="en-US" sz="700"/>
                <a:t>, </a:t>
              </a:r>
            </a:p>
            <a:p>
              <a:pPr marL="274320" lvl="1" indent="-137160">
                <a:buClr>
                  <a:schemeClr val="accent2"/>
                </a:buClr>
                <a:buFont typeface="Verdana" panose="020B0604030504040204" pitchFamily="34" charset="0"/>
                <a:buChar char="–"/>
              </a:pPr>
              <a:r>
                <a:rPr lang="en-US" sz="700" err="1"/>
                <a:t>Naltrexone</a:t>
              </a:r>
              <a:r>
                <a:rPr lang="en-US" sz="700"/>
                <a:t> ER/</a:t>
              </a:r>
              <a:r>
                <a:rPr lang="en-US" sz="700" err="1"/>
                <a:t>bupropion</a:t>
              </a:r>
              <a:r>
                <a:rPr lang="en-US" sz="700"/>
                <a:t> ER,</a:t>
              </a:r>
            </a:p>
            <a:p>
              <a:pPr marL="274320" lvl="1" indent="-137160">
                <a:buClr>
                  <a:schemeClr val="accent2"/>
                </a:buClr>
                <a:buFont typeface="Verdana" panose="020B0604030504040204" pitchFamily="34" charset="0"/>
                <a:buChar char="–"/>
              </a:pPr>
              <a:r>
                <a:rPr lang="en-US" sz="700" err="1"/>
                <a:t>Phentermine</a:t>
              </a:r>
              <a:r>
                <a:rPr lang="en-US" sz="700"/>
                <a:t>/</a:t>
              </a:r>
              <a:r>
                <a:rPr lang="en-US" sz="700" err="1"/>
                <a:t>topiramate</a:t>
              </a:r>
              <a:r>
                <a:rPr lang="en-US" sz="700"/>
                <a:t> CR, </a:t>
              </a:r>
            </a:p>
            <a:p>
              <a:pPr marL="274320" lvl="1" indent="-137160">
                <a:buClr>
                  <a:schemeClr val="accent2"/>
                </a:buClr>
                <a:buFont typeface="Verdana" panose="020B0604030504040204" pitchFamily="34" charset="0"/>
                <a:buChar char="–"/>
              </a:pPr>
              <a:r>
                <a:rPr lang="en-US" sz="700" err="1"/>
                <a:t>Liraglutide</a:t>
              </a:r>
              <a:r>
                <a:rPr lang="en-US" sz="700"/>
                <a:t> </a:t>
              </a:r>
            </a:p>
          </p:txBody>
        </p:sp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A6BF0B27-4BD7-270D-9284-083ED7CEBECD}"/>
                </a:ext>
              </a:extLst>
            </p:cNvPr>
            <p:cNvSpPr txBox="1">
              <a:spLocks/>
            </p:cNvSpPr>
            <p:nvPr/>
          </p:nvSpPr>
          <p:spPr>
            <a:xfrm>
              <a:off x="331200" y="3005420"/>
              <a:ext cx="2660904" cy="1377920"/>
            </a:xfrm>
            <a:prstGeom prst="roundRect">
              <a:avLst>
                <a:gd name="adj" fmla="val 4892"/>
              </a:avLst>
            </a:prstGeom>
            <a:solidFill>
              <a:schemeClr val="tx2"/>
            </a:solidFill>
            <a:effectLst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err="1"/>
                <a:t>Pioglitazone</a:t>
              </a:r>
              <a:r>
                <a:rPr lang="en-US" sz="700"/>
                <a:t> have an established effect on the histology of MASH with T2DM.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err="1"/>
                <a:t>Metformin</a:t>
              </a:r>
              <a:r>
                <a:rPr lang="en-US" sz="700"/>
                <a:t> improves liver functions and body composition of non-diabetic patients with MASLD/MAFLD.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GLP-1RAs improve liver histology and reduce high cardiovascular risks in MASLD/MAFLD patients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SGLT2 inhibitors reverse liver diseases and metabolic abnormalities in MASLD/MAFLD.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BABB294-3A81-7E5C-DB82-9C00352C6E75}"/>
                </a:ext>
              </a:extLst>
            </p:cNvPr>
            <p:cNvSpPr txBox="1"/>
            <p:nvPr/>
          </p:nvSpPr>
          <p:spPr>
            <a:xfrm>
              <a:off x="6160225" y="1235047"/>
              <a:ext cx="263686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i="1">
                  <a:solidFill>
                    <a:schemeClr val="bg1"/>
                  </a:solidFill>
                  <a:latin typeface="Georgia" panose="02040502050405020303" pitchFamily="18" charset="0"/>
                </a:rPr>
                <a:t>Lipid lowering agents</a:t>
              </a:r>
            </a:p>
          </p:txBody>
        </p:sp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6C59392C-F7F6-718D-FA26-0B944BC29363}"/>
                </a:ext>
              </a:extLst>
            </p:cNvPr>
            <p:cNvSpPr txBox="1">
              <a:spLocks/>
            </p:cNvSpPr>
            <p:nvPr/>
          </p:nvSpPr>
          <p:spPr>
            <a:xfrm>
              <a:off x="6150028" y="1414245"/>
              <a:ext cx="2657258" cy="1294234"/>
            </a:xfrm>
            <a:prstGeom prst="roundRect">
              <a:avLst>
                <a:gd name="adj" fmla="val 4892"/>
              </a:avLst>
            </a:prstGeom>
            <a:solidFill>
              <a:schemeClr val="tx2"/>
            </a:solidFill>
            <a:effectLst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Statins have a beneficial effect on MASLD/MAFLD, in terms of liver enzyme reduction and ultrasonographic amelioration</a:t>
              </a:r>
              <a:r>
                <a:rPr lang="en-US" sz="700" baseline="30000"/>
                <a:t>4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Statin treatment halved CVD morbidity and mortality in statin-treated MASLD/MAFLD patients</a:t>
              </a:r>
              <a:r>
                <a:rPr lang="en-US" sz="700" baseline="30000"/>
                <a:t>4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Statin treatment had a protective effect on steatosis, steatohepatitis and fibrosis</a:t>
              </a:r>
              <a:r>
                <a:rPr lang="en-US" sz="700" baseline="30000"/>
                <a:t>4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Statins have favorable effects on adiponectin levels and can reduce the risk of cardiovascular morbidity and mortality due to their antioxidant properties</a:t>
              </a:r>
              <a:r>
                <a:rPr lang="en-US" sz="700" baseline="30000"/>
                <a:t>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28ED878-B878-EA7B-39BA-A8E0222B3580}"/>
                </a:ext>
              </a:extLst>
            </p:cNvPr>
            <p:cNvSpPr txBox="1"/>
            <p:nvPr/>
          </p:nvSpPr>
          <p:spPr>
            <a:xfrm>
              <a:off x="6148897" y="2814890"/>
              <a:ext cx="263686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i="1">
                  <a:solidFill>
                    <a:schemeClr val="bg1"/>
                  </a:solidFill>
                  <a:latin typeface="Georgia" panose="02040502050405020303" pitchFamily="18" charset="0"/>
                </a:rPr>
                <a:t>Vitamin E and D</a:t>
              </a:r>
            </a:p>
          </p:txBody>
        </p:sp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52301BEC-BDC9-C360-DBDA-E46C32016216}"/>
                </a:ext>
              </a:extLst>
            </p:cNvPr>
            <p:cNvSpPr txBox="1">
              <a:spLocks/>
            </p:cNvSpPr>
            <p:nvPr/>
          </p:nvSpPr>
          <p:spPr>
            <a:xfrm>
              <a:off x="6150028" y="3005420"/>
              <a:ext cx="2657258" cy="1377920"/>
            </a:xfrm>
            <a:prstGeom prst="roundRect">
              <a:avLst>
                <a:gd name="adj" fmla="val 4892"/>
              </a:avLst>
            </a:prstGeom>
            <a:solidFill>
              <a:schemeClr val="tx2"/>
            </a:solidFill>
            <a:effectLst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Guidelines have recommended the use of vitamin E in patients with biopsy-proven MASLD/MAFLD and without diabetes</a:t>
              </a:r>
              <a:r>
                <a:rPr lang="en-US" sz="700" baseline="30000"/>
                <a:t>6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Vitamin E has antioxidant, anti-inflammatory and anti-apoptotic effect in patients with MASLD/MAFLD</a:t>
              </a:r>
              <a:r>
                <a:rPr lang="en-US" sz="700" baseline="30000"/>
                <a:t>6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Lower serum 25-hydroxy vitamin D in patients with MASLD/MAFLD might contribute to the progression of the condition</a:t>
              </a:r>
              <a:r>
                <a:rPr lang="en-US" sz="700" baseline="30000"/>
                <a:t>7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Vitamin D supplementation might improve lipid profile and inflammatory mediators</a:t>
              </a:r>
              <a:r>
                <a:rPr lang="en-US" sz="700" baseline="30000"/>
                <a:t>7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8F9AB01E-823F-E101-0E04-B3721A4B4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466639" y="1804575"/>
              <a:ext cx="548640" cy="486697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61939A7B-89BD-D93B-84FB-019D19709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74117" y="3361455"/>
              <a:ext cx="548640" cy="434814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ACABC3F-BE85-33CB-AD75-CE6C86862E2A}"/>
                </a:ext>
              </a:extLst>
            </p:cNvPr>
            <p:cNvSpPr txBox="1"/>
            <p:nvPr/>
          </p:nvSpPr>
          <p:spPr>
            <a:xfrm>
              <a:off x="4060077" y="1966003"/>
              <a:ext cx="806842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>
                  <a:latin typeface="+mj-lt"/>
                </a:rPr>
                <a:t>MAFLD</a:t>
              </a:r>
              <a:endParaRPr lang="en-GB" sz="900" baseline="30000">
                <a:latin typeface="+mj-l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40A036A-E15E-76F7-A435-B1F0B79B676B}"/>
                </a:ext>
              </a:extLst>
            </p:cNvPr>
            <p:cNvSpPr txBox="1"/>
            <p:nvPr/>
          </p:nvSpPr>
          <p:spPr>
            <a:xfrm>
              <a:off x="4327840" y="1286343"/>
              <a:ext cx="806842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700" b="0" i="0">
                  <a:effectLst/>
                  <a:latin typeface="+mj-lt"/>
                </a:rPr>
                <a:t>Genetics</a:t>
              </a:r>
            </a:p>
            <a:p>
              <a:r>
                <a:rPr lang="en-US" sz="400" b="0" i="1">
                  <a:effectLst/>
                  <a:latin typeface="+mj-lt"/>
                </a:rPr>
                <a:t>(PNPLA3, TM6SF2 </a:t>
              </a:r>
              <a:r>
                <a:rPr lang="en-US" sz="400" b="0" i="0">
                  <a:effectLst/>
                  <a:latin typeface="+mj-lt"/>
                </a:rPr>
                <a:t>and </a:t>
              </a:r>
              <a:r>
                <a:rPr lang="en-US" sz="400" b="0" i="1">
                  <a:effectLst/>
                  <a:latin typeface="+mj-lt"/>
                </a:rPr>
                <a:t>MBOAT7)</a:t>
              </a:r>
              <a:endParaRPr lang="en-GB" sz="400" i="1" baseline="30000"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0556DC4-9665-1551-7A65-87252410E85F}"/>
                </a:ext>
              </a:extLst>
            </p:cNvPr>
            <p:cNvSpPr txBox="1"/>
            <p:nvPr/>
          </p:nvSpPr>
          <p:spPr>
            <a:xfrm>
              <a:off x="5111726" y="1915164"/>
              <a:ext cx="80684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b="0" i="0" err="1">
                  <a:effectLst/>
                  <a:latin typeface="+mj-lt"/>
                </a:rPr>
                <a:t>Lipotoxicity</a:t>
              </a:r>
              <a:endParaRPr lang="en-US" sz="700" b="0" i="0">
                <a:effectLst/>
                <a:latin typeface="+mj-lt"/>
              </a:endParaRPr>
            </a:p>
            <a:p>
              <a:r>
                <a:rPr lang="en-US" sz="400" b="0">
                  <a:effectLst/>
                  <a:latin typeface="+mj-lt"/>
                </a:rPr>
                <a:t>(FFAs, </a:t>
              </a:r>
              <a:r>
                <a:rPr lang="en-US" sz="400" b="0" err="1">
                  <a:effectLst/>
                  <a:latin typeface="+mj-lt"/>
                </a:rPr>
                <a:t>proinflammatory</a:t>
              </a:r>
              <a:endParaRPr lang="en-US" sz="400" b="0">
                <a:effectLst/>
                <a:latin typeface="+mj-lt"/>
              </a:endParaRPr>
            </a:p>
            <a:p>
              <a:r>
                <a:rPr lang="en-US" sz="400">
                  <a:latin typeface="+mj-lt"/>
                </a:rPr>
                <a:t>cytokines and </a:t>
              </a:r>
              <a:r>
                <a:rPr lang="en-US" sz="400" err="1">
                  <a:latin typeface="+mj-lt"/>
                </a:rPr>
                <a:t>adiponectin</a:t>
              </a:r>
              <a:r>
                <a:rPr lang="en-US" sz="400" b="0">
                  <a:effectLst/>
                  <a:latin typeface="+mj-lt"/>
                </a:rPr>
                <a:t>)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F5DFFF9-D084-1625-2784-45EEB7A841AA}"/>
                </a:ext>
              </a:extLst>
            </p:cNvPr>
            <p:cNvSpPr txBox="1"/>
            <p:nvPr/>
          </p:nvSpPr>
          <p:spPr>
            <a:xfrm>
              <a:off x="5055973" y="2239091"/>
              <a:ext cx="806842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b="0" i="0">
                  <a:effectLst/>
                  <a:latin typeface="+mj-lt"/>
                </a:rPr>
                <a:t>Gut microbiota</a:t>
              </a:r>
            </a:p>
            <a:p>
              <a:r>
                <a:rPr lang="en-US" sz="400" b="0">
                  <a:effectLst/>
                  <a:latin typeface="+mj-lt"/>
                </a:rPr>
                <a:t>(dysbiosis, increased gut permeability, small intestinal bacterial overgrowth and</a:t>
              </a:r>
              <a:br>
                <a:rPr lang="en-US" sz="400" b="0">
                  <a:effectLst/>
                  <a:latin typeface="+mj-lt"/>
                </a:rPr>
              </a:br>
              <a:r>
                <a:rPr lang="en-US" sz="400" b="0">
                  <a:effectLst/>
                  <a:latin typeface="+mj-lt"/>
                </a:rPr>
                <a:t>gut-derived </a:t>
              </a:r>
              <a:r>
                <a:rPr lang="en-US" sz="400" b="0" err="1">
                  <a:effectLst/>
                  <a:latin typeface="+mj-lt"/>
                </a:rPr>
                <a:t>metabolities</a:t>
              </a:r>
              <a:r>
                <a:rPr lang="en-US" sz="400" b="0">
                  <a:effectLst/>
                  <a:latin typeface="+mj-lt"/>
                </a:rPr>
                <a:t>)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AB4F2D2-CB47-2755-17B5-5CA15779F544}"/>
                </a:ext>
              </a:extLst>
            </p:cNvPr>
            <p:cNvSpPr txBox="1"/>
            <p:nvPr/>
          </p:nvSpPr>
          <p:spPr>
            <a:xfrm>
              <a:off x="5363333" y="2923825"/>
              <a:ext cx="56013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>
                  <a:latin typeface="+mj-lt"/>
                </a:rPr>
                <a:t>Insulin resistance</a:t>
              </a:r>
              <a:endParaRPr lang="en-US" sz="600" b="0" i="0">
                <a:effectLst/>
                <a:latin typeface="+mj-lt"/>
              </a:endParaRPr>
            </a:p>
            <a:p>
              <a:r>
                <a:rPr lang="en-US" sz="400" b="0">
                  <a:effectLst/>
                  <a:latin typeface="+mj-lt"/>
                </a:rPr>
                <a:t>(hepatic tissue, adipose tissue</a:t>
              </a:r>
              <a:br>
                <a:rPr lang="en-US" sz="400" b="0">
                  <a:effectLst/>
                  <a:latin typeface="+mj-lt"/>
                </a:rPr>
              </a:br>
              <a:r>
                <a:rPr lang="en-US" sz="400" b="0">
                  <a:effectLst/>
                  <a:latin typeface="+mj-lt"/>
                </a:rPr>
                <a:t>and muscle)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162B33E-CD7F-BB49-1D99-58F3FB5057CF}"/>
                </a:ext>
              </a:extLst>
            </p:cNvPr>
            <p:cNvSpPr txBox="1"/>
            <p:nvPr/>
          </p:nvSpPr>
          <p:spPr>
            <a:xfrm>
              <a:off x="4381850" y="2801265"/>
              <a:ext cx="806842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>
                  <a:latin typeface="+mj-lt"/>
                </a:rPr>
                <a:t>Pharmacotherapy</a:t>
              </a:r>
              <a:endParaRPr lang="en-US" sz="600" b="0" i="0">
                <a:effectLst/>
                <a:latin typeface="+mj-lt"/>
              </a:endParaRPr>
            </a:p>
            <a:p>
              <a:r>
                <a:rPr lang="en-US" sz="400" b="0">
                  <a:effectLst/>
                  <a:latin typeface="+mj-lt"/>
                </a:rPr>
                <a:t>(anti-obesity drugs, insulin sensitizers, new antidiabetic agents, lipid-lowering agents, vitamin D and vitamin E)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21073A-7B19-B6EE-C639-58F38CE97A2E}"/>
                </a:ext>
              </a:extLst>
            </p:cNvPr>
            <p:cNvSpPr txBox="1"/>
            <p:nvPr/>
          </p:nvSpPr>
          <p:spPr>
            <a:xfrm>
              <a:off x="3707134" y="3178933"/>
              <a:ext cx="836414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>
                  <a:latin typeface="+mj-lt"/>
                </a:rPr>
                <a:t>Innovative treatment</a:t>
              </a:r>
              <a:endParaRPr lang="en-US" sz="600" b="0" i="0">
                <a:effectLst/>
                <a:latin typeface="+mj-lt"/>
              </a:endParaRPr>
            </a:p>
            <a:p>
              <a:r>
                <a:rPr lang="en-US" sz="400" b="0">
                  <a:effectLst/>
                  <a:latin typeface="+mj-lt"/>
                </a:rPr>
                <a:t>(reduce sympathetic activation, programmed cell death, nanotechnology and targeting macrophages)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531B2BB-BC77-1234-9F11-B141059093F4}"/>
                </a:ext>
              </a:extLst>
            </p:cNvPr>
            <p:cNvSpPr txBox="1"/>
            <p:nvPr/>
          </p:nvSpPr>
          <p:spPr>
            <a:xfrm>
              <a:off x="4279935" y="3833587"/>
              <a:ext cx="806842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>
                  <a:latin typeface="+mj-lt"/>
                </a:rPr>
                <a:t>Healthy Liver</a:t>
              </a:r>
              <a:endParaRPr lang="en-GB" sz="900" baseline="30000">
                <a:latin typeface="+mj-lt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47EC07F-0D3C-04FD-2354-2BF696935DCA}"/>
                </a:ext>
              </a:extLst>
            </p:cNvPr>
            <p:cNvSpPr txBox="1"/>
            <p:nvPr/>
          </p:nvSpPr>
          <p:spPr>
            <a:xfrm>
              <a:off x="3566169" y="2778869"/>
              <a:ext cx="55594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>
                  <a:latin typeface="+mj-lt"/>
                </a:rPr>
                <a:t>Bariatric surgery</a:t>
              </a:r>
              <a:endParaRPr lang="en-US" sz="600" b="0" i="0">
                <a:effectLst/>
                <a:latin typeface="+mj-lt"/>
              </a:endParaRPr>
            </a:p>
            <a:p>
              <a:r>
                <a:rPr lang="en-US" sz="400" b="0">
                  <a:effectLst/>
                  <a:latin typeface="+mj-lt"/>
                </a:rPr>
                <a:t>Sleeve gastrectomy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8F3F4D9-521A-F2EB-3464-A6D5D3766075}"/>
                </a:ext>
              </a:extLst>
            </p:cNvPr>
            <p:cNvSpPr txBox="1"/>
            <p:nvPr/>
          </p:nvSpPr>
          <p:spPr>
            <a:xfrm>
              <a:off x="3310833" y="2251456"/>
              <a:ext cx="70189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b="0" i="0">
                  <a:effectLst/>
                  <a:latin typeface="+mj-lt"/>
                </a:rPr>
                <a:t>Lifestyle</a:t>
              </a:r>
              <a:endParaRPr lang="en-US" sz="600">
                <a:latin typeface="+mj-lt"/>
              </a:endParaRPr>
            </a:p>
            <a:p>
              <a:r>
                <a:rPr lang="en-US" sz="600" b="0" i="0">
                  <a:effectLst/>
                  <a:latin typeface="+mj-lt"/>
                </a:rPr>
                <a:t>modification</a:t>
              </a:r>
            </a:p>
            <a:p>
              <a:r>
                <a:rPr lang="en-US" sz="400" b="0">
                  <a:effectLst/>
                  <a:latin typeface="+mj-lt"/>
                </a:rPr>
                <a:t>(dietary change, weight loss and structured exercise intervention)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58517EF-A3FD-C871-9919-73ADFF28DE55}"/>
                </a:ext>
              </a:extLst>
            </p:cNvPr>
            <p:cNvSpPr/>
            <p:nvPr/>
          </p:nvSpPr>
          <p:spPr>
            <a:xfrm>
              <a:off x="4205390" y="1550616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1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4FFC469-8B46-956C-7B5F-4B4A8FDE1C21}"/>
                </a:ext>
              </a:extLst>
            </p:cNvPr>
            <p:cNvSpPr/>
            <p:nvPr/>
          </p:nvSpPr>
          <p:spPr>
            <a:xfrm>
              <a:off x="5052738" y="1598825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2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D35025E-E07D-3E82-43FA-0EB7609DBBC5}"/>
                </a:ext>
              </a:extLst>
            </p:cNvPr>
            <p:cNvSpPr/>
            <p:nvPr/>
          </p:nvSpPr>
          <p:spPr>
            <a:xfrm>
              <a:off x="4550509" y="2396584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3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2AD9791-1E46-9E6D-9559-41FF9B6DBAAB}"/>
                </a:ext>
              </a:extLst>
            </p:cNvPr>
            <p:cNvSpPr/>
            <p:nvPr/>
          </p:nvSpPr>
          <p:spPr>
            <a:xfrm>
              <a:off x="5328203" y="2799281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4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0A5D3BE-E7D1-C2B3-E927-11E5533C9312}"/>
                </a:ext>
              </a:extLst>
            </p:cNvPr>
            <p:cNvSpPr/>
            <p:nvPr/>
          </p:nvSpPr>
          <p:spPr>
            <a:xfrm>
              <a:off x="4106809" y="2755545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3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C371C90-7C0D-AE0B-378E-F44C257A0013}"/>
                </a:ext>
              </a:extLst>
            </p:cNvPr>
            <p:cNvSpPr/>
            <p:nvPr/>
          </p:nvSpPr>
          <p:spPr>
            <a:xfrm>
              <a:off x="3363654" y="3109982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4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860662E-A3BE-B676-04AE-16905BF37587}"/>
                </a:ext>
              </a:extLst>
            </p:cNvPr>
            <p:cNvSpPr/>
            <p:nvPr/>
          </p:nvSpPr>
          <p:spPr>
            <a:xfrm>
              <a:off x="3262440" y="2712334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2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85704B0-7061-7A7D-70D9-FED6B203B1FB}"/>
                </a:ext>
              </a:extLst>
            </p:cNvPr>
            <p:cNvSpPr/>
            <p:nvPr/>
          </p:nvSpPr>
          <p:spPr>
            <a:xfrm>
              <a:off x="3606443" y="1895449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1</a:t>
              </a:r>
            </a:p>
          </p:txBody>
        </p:sp>
        <p:pic>
          <p:nvPicPr>
            <p:cNvPr id="40" name="Picture 39" descr="A yellow object with black background&#10;&#10;Description automatically generated">
              <a:extLst>
                <a:ext uri="{FF2B5EF4-FFF2-40B4-BE49-F238E27FC236}">
                  <a16:creationId xmlns:a16="http://schemas.microsoft.com/office/drawing/2014/main" id="{45F08480-7C99-78FA-7AED-48103460E0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4" t="32182" r="6678" b="31894"/>
            <a:stretch/>
          </p:blipFill>
          <p:spPr>
            <a:xfrm>
              <a:off x="5440732" y="2666611"/>
              <a:ext cx="483928" cy="265137"/>
            </a:xfrm>
            <a:prstGeom prst="rect">
              <a:avLst/>
            </a:prstGeom>
          </p:spPr>
        </p:pic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69AD83E6-1840-A0AF-0F04-B13558A26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132659" y="2852206"/>
              <a:ext cx="220600" cy="220600"/>
            </a:xfrm>
            <a:prstGeom prst="rect">
              <a:avLst/>
            </a:prstGeom>
          </p:spPr>
        </p:pic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10C1499D-18F8-6F8A-510E-9738117D2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35898" y="3184350"/>
              <a:ext cx="235281" cy="235281"/>
            </a:xfrm>
            <a:prstGeom prst="rect">
              <a:avLst/>
            </a:prstGeom>
          </p:spPr>
        </p:pic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8E5EA75F-FBBB-2759-6FDA-579FA4CC03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275807" y="2736761"/>
              <a:ext cx="237313" cy="237313"/>
            </a:xfrm>
            <a:prstGeom prst="rect">
              <a:avLst/>
            </a:prstGeom>
          </p:spPr>
        </p:pic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192F18A-7C49-1D7F-8AB7-1EC0195926E1}"/>
                </a:ext>
              </a:extLst>
            </p:cNvPr>
            <p:cNvCxnSpPr/>
            <p:nvPr/>
          </p:nvCxnSpPr>
          <p:spPr>
            <a:xfrm flipV="1">
              <a:off x="3307604" y="2816615"/>
              <a:ext cx="225993" cy="189639"/>
            </a:xfrm>
            <a:prstGeom prst="line">
              <a:avLst/>
            </a:prstGeom>
            <a:ln w="12700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F75310F-D6B8-5F38-6EE5-846357A8DE1E}"/>
                </a:ext>
              </a:extLst>
            </p:cNvPr>
            <p:cNvSpPr/>
            <p:nvPr/>
          </p:nvSpPr>
          <p:spPr>
            <a:xfrm>
              <a:off x="3069699" y="1738006"/>
              <a:ext cx="1002112" cy="98735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1420CD1D-8A30-53F4-D0F5-895A023A5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652223" y="2036263"/>
              <a:ext cx="173354" cy="173354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4A663F6-8F8E-54A6-1FD3-28990A2E25F5}"/>
                </a:ext>
              </a:extLst>
            </p:cNvPr>
            <p:cNvGrpSpPr/>
            <p:nvPr/>
          </p:nvGrpSpPr>
          <p:grpSpPr>
            <a:xfrm rot="20216073">
              <a:off x="3355100" y="1996797"/>
              <a:ext cx="236612" cy="221824"/>
              <a:chOff x="3156672" y="1354432"/>
              <a:chExt cx="403072" cy="377880"/>
            </a:xfrm>
          </p:grpSpPr>
          <p:grpSp>
            <p:nvGrpSpPr>
              <p:cNvPr id="73" name="Graphic 66">
                <a:extLst>
                  <a:ext uri="{FF2B5EF4-FFF2-40B4-BE49-F238E27FC236}">
                    <a16:creationId xmlns:a16="http://schemas.microsoft.com/office/drawing/2014/main" id="{171B559E-86F1-3A2B-4BEB-E8BB47CE58FE}"/>
                  </a:ext>
                </a:extLst>
              </p:cNvPr>
              <p:cNvGrpSpPr/>
              <p:nvPr/>
            </p:nvGrpSpPr>
            <p:grpSpPr>
              <a:xfrm>
                <a:off x="3156672" y="1372721"/>
                <a:ext cx="293885" cy="359591"/>
                <a:chOff x="3156672" y="1372721"/>
                <a:chExt cx="293885" cy="359591"/>
              </a:xfrm>
              <a:solidFill>
                <a:srgbClr val="2864F0"/>
              </a:solidFill>
            </p:grpSpPr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1F1B2645-B6BC-F82F-B807-65570ECC9A36}"/>
                    </a:ext>
                  </a:extLst>
                </p:cNvPr>
                <p:cNvSpPr/>
                <p:nvPr/>
              </p:nvSpPr>
              <p:spPr>
                <a:xfrm>
                  <a:off x="3266379" y="1372721"/>
                  <a:ext cx="184178" cy="115797"/>
                </a:xfrm>
                <a:custGeom>
                  <a:avLst/>
                  <a:gdLst>
                    <a:gd name="connsiteX0" fmla="*/ 104946 w 184178"/>
                    <a:gd name="connsiteY0" fmla="*/ 4091 h 115797"/>
                    <a:gd name="connsiteX1" fmla="*/ 74186 w 184178"/>
                    <a:gd name="connsiteY1" fmla="*/ 7138 h 115797"/>
                    <a:gd name="connsiteX2" fmla="*/ 7143 w 184178"/>
                    <a:gd name="connsiteY2" fmla="*/ 74181 h 115797"/>
                    <a:gd name="connsiteX3" fmla="*/ 7143 w 184178"/>
                    <a:gd name="connsiteY3" fmla="*/ 108655 h 115797"/>
                    <a:gd name="connsiteX4" fmla="*/ 41617 w 184178"/>
                    <a:gd name="connsiteY4" fmla="*/ 108655 h 115797"/>
                    <a:gd name="connsiteX5" fmla="*/ 94530 w 184178"/>
                    <a:gd name="connsiteY5" fmla="*/ 55742 h 115797"/>
                    <a:gd name="connsiteX6" fmla="*/ 132393 w 184178"/>
                    <a:gd name="connsiteY6" fmla="*/ 83017 h 115797"/>
                    <a:gd name="connsiteX7" fmla="*/ 184178 w 184178"/>
                    <a:gd name="connsiteY7" fmla="*/ 58944 h 115797"/>
                    <a:gd name="connsiteX8" fmla="*/ 104946 w 184178"/>
                    <a:gd name="connsiteY8" fmla="*/ 4091 h 115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178" h="115797">
                      <a:moveTo>
                        <a:pt x="104946" y="4091"/>
                      </a:moveTo>
                      <a:cubicBezTo>
                        <a:pt x="95256" y="-2350"/>
                        <a:pt x="82400" y="-1075"/>
                        <a:pt x="74186" y="7138"/>
                      </a:cubicBezTo>
                      <a:lnTo>
                        <a:pt x="7143" y="74181"/>
                      </a:lnTo>
                      <a:cubicBezTo>
                        <a:pt x="-2381" y="83705"/>
                        <a:pt x="-2381" y="99132"/>
                        <a:pt x="7143" y="108655"/>
                      </a:cubicBezTo>
                      <a:cubicBezTo>
                        <a:pt x="16666" y="118179"/>
                        <a:pt x="32093" y="118179"/>
                        <a:pt x="41617" y="108655"/>
                      </a:cubicBezTo>
                      <a:lnTo>
                        <a:pt x="94530" y="55742"/>
                      </a:lnTo>
                      <a:lnTo>
                        <a:pt x="132393" y="83017"/>
                      </a:lnTo>
                      <a:lnTo>
                        <a:pt x="184178" y="58944"/>
                      </a:lnTo>
                      <a:lnTo>
                        <a:pt x="104946" y="4091"/>
                      </a:lnTo>
                      <a:close/>
                    </a:path>
                  </a:pathLst>
                </a:custGeom>
                <a:solidFill>
                  <a:srgbClr val="2864F0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855DF6D0-9B21-D7CD-8815-A39BC107435D}"/>
                    </a:ext>
                  </a:extLst>
                </p:cNvPr>
                <p:cNvSpPr/>
                <p:nvPr/>
              </p:nvSpPr>
              <p:spPr>
                <a:xfrm>
                  <a:off x="3156672" y="1532230"/>
                  <a:ext cx="182845" cy="200082"/>
                </a:xfrm>
                <a:custGeom>
                  <a:avLst/>
                  <a:gdLst>
                    <a:gd name="connsiteX0" fmla="*/ 165609 w 182845"/>
                    <a:gd name="connsiteY0" fmla="*/ 0 h 200082"/>
                    <a:gd name="connsiteX1" fmla="*/ 7143 w 182845"/>
                    <a:gd name="connsiteY1" fmla="*/ 158466 h 200082"/>
                    <a:gd name="connsiteX2" fmla="*/ 7143 w 182845"/>
                    <a:gd name="connsiteY2" fmla="*/ 192940 h 200082"/>
                    <a:gd name="connsiteX3" fmla="*/ 41617 w 182845"/>
                    <a:gd name="connsiteY3" fmla="*/ 192940 h 200082"/>
                    <a:gd name="connsiteX4" fmla="*/ 182846 w 182845"/>
                    <a:gd name="connsiteY4" fmla="*/ 51711 h 200082"/>
                    <a:gd name="connsiteX5" fmla="*/ 165609 w 182845"/>
                    <a:gd name="connsiteY5" fmla="*/ 0 h 200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845" h="200082">
                      <a:moveTo>
                        <a:pt x="165609" y="0"/>
                      </a:moveTo>
                      <a:lnTo>
                        <a:pt x="7143" y="158466"/>
                      </a:lnTo>
                      <a:cubicBezTo>
                        <a:pt x="-2381" y="167989"/>
                        <a:pt x="-2381" y="183417"/>
                        <a:pt x="7143" y="192940"/>
                      </a:cubicBezTo>
                      <a:cubicBezTo>
                        <a:pt x="16665" y="202463"/>
                        <a:pt x="32093" y="202464"/>
                        <a:pt x="41617" y="192940"/>
                      </a:cubicBezTo>
                      <a:lnTo>
                        <a:pt x="182846" y="51711"/>
                      </a:lnTo>
                      <a:lnTo>
                        <a:pt x="165609" y="0"/>
                      </a:lnTo>
                      <a:close/>
                    </a:path>
                  </a:pathLst>
                </a:custGeom>
                <a:solidFill>
                  <a:srgbClr val="2864F0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4" name="Graphic 66">
                <a:extLst>
                  <a:ext uri="{FF2B5EF4-FFF2-40B4-BE49-F238E27FC236}">
                    <a16:creationId xmlns:a16="http://schemas.microsoft.com/office/drawing/2014/main" id="{4C0DFD27-B921-5B62-1601-68AB2192AB6C}"/>
                  </a:ext>
                </a:extLst>
              </p:cNvPr>
              <p:cNvGrpSpPr/>
              <p:nvPr/>
            </p:nvGrpSpPr>
            <p:grpSpPr>
              <a:xfrm>
                <a:off x="3302948" y="1354432"/>
                <a:ext cx="256796" cy="377880"/>
                <a:chOff x="3302948" y="1354432"/>
                <a:chExt cx="256796" cy="377880"/>
              </a:xfrm>
              <a:solidFill>
                <a:srgbClr val="3389FF"/>
              </a:solidFill>
            </p:grpSpPr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89D25A41-7C45-ECE6-1A84-03692017B4FA}"/>
                    </a:ext>
                  </a:extLst>
                </p:cNvPr>
                <p:cNvSpPr/>
                <p:nvPr/>
              </p:nvSpPr>
              <p:spPr>
                <a:xfrm>
                  <a:off x="3302948" y="1427604"/>
                  <a:ext cx="256796" cy="304708"/>
                </a:xfrm>
                <a:custGeom>
                  <a:avLst/>
                  <a:gdLst>
                    <a:gd name="connsiteX0" fmla="*/ 232417 w 256796"/>
                    <a:gd name="connsiteY0" fmla="*/ 73104 h 304708"/>
                    <a:gd name="connsiteX1" fmla="*/ 158466 w 256796"/>
                    <a:gd name="connsiteY1" fmla="*/ 73104 h 304708"/>
                    <a:gd name="connsiteX2" fmla="*/ 158466 w 256796"/>
                    <a:gd name="connsiteY2" fmla="*/ 24345 h 304708"/>
                    <a:gd name="connsiteX3" fmla="*/ 143403 w 256796"/>
                    <a:gd name="connsiteY3" fmla="*/ 1848 h 304708"/>
                    <a:gd name="connsiteX4" fmla="*/ 116843 w 256796"/>
                    <a:gd name="connsiteY4" fmla="*/ 7116 h 304708"/>
                    <a:gd name="connsiteX5" fmla="*/ 19332 w 256796"/>
                    <a:gd name="connsiteY5" fmla="*/ 104626 h 304708"/>
                    <a:gd name="connsiteX6" fmla="*/ 19332 w 256796"/>
                    <a:gd name="connsiteY6" fmla="*/ 139100 h 304708"/>
                    <a:gd name="connsiteX7" fmla="*/ 75233 w 256796"/>
                    <a:gd name="connsiteY7" fmla="*/ 195001 h 304708"/>
                    <a:gd name="connsiteX8" fmla="*/ 7143 w 256796"/>
                    <a:gd name="connsiteY8" fmla="*/ 263092 h 304708"/>
                    <a:gd name="connsiteX9" fmla="*/ 7143 w 256796"/>
                    <a:gd name="connsiteY9" fmla="*/ 297566 h 304708"/>
                    <a:gd name="connsiteX10" fmla="*/ 41617 w 256796"/>
                    <a:gd name="connsiteY10" fmla="*/ 297566 h 304708"/>
                    <a:gd name="connsiteX11" fmla="*/ 126945 w 256796"/>
                    <a:gd name="connsiteY11" fmla="*/ 212238 h 304708"/>
                    <a:gd name="connsiteX12" fmla="*/ 126945 w 256796"/>
                    <a:gd name="connsiteY12" fmla="*/ 177764 h 304708"/>
                    <a:gd name="connsiteX13" fmla="*/ 71043 w 256796"/>
                    <a:gd name="connsiteY13" fmla="*/ 121863 h 304708"/>
                    <a:gd name="connsiteX14" fmla="*/ 109707 w 256796"/>
                    <a:gd name="connsiteY14" fmla="*/ 83199 h 304708"/>
                    <a:gd name="connsiteX15" fmla="*/ 109707 w 256796"/>
                    <a:gd name="connsiteY15" fmla="*/ 97484 h 304708"/>
                    <a:gd name="connsiteX16" fmla="*/ 134087 w 256796"/>
                    <a:gd name="connsiteY16" fmla="*/ 121863 h 304708"/>
                    <a:gd name="connsiteX17" fmla="*/ 232417 w 256796"/>
                    <a:gd name="connsiteY17" fmla="*/ 121863 h 304708"/>
                    <a:gd name="connsiteX18" fmla="*/ 256796 w 256796"/>
                    <a:gd name="connsiteY18" fmla="*/ 97484 h 304708"/>
                    <a:gd name="connsiteX19" fmla="*/ 232417 w 256796"/>
                    <a:gd name="connsiteY19" fmla="*/ 73104 h 304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56796" h="304708">
                      <a:moveTo>
                        <a:pt x="232417" y="73104"/>
                      </a:moveTo>
                      <a:lnTo>
                        <a:pt x="158466" y="73104"/>
                      </a:lnTo>
                      <a:lnTo>
                        <a:pt x="158466" y="24345"/>
                      </a:lnTo>
                      <a:cubicBezTo>
                        <a:pt x="158466" y="14762"/>
                        <a:pt x="152669" y="5691"/>
                        <a:pt x="143403" y="1848"/>
                      </a:cubicBezTo>
                      <a:cubicBezTo>
                        <a:pt x="134074" y="-2010"/>
                        <a:pt x="123574" y="376"/>
                        <a:pt x="116843" y="7116"/>
                      </a:cubicBezTo>
                      <a:lnTo>
                        <a:pt x="19332" y="104626"/>
                      </a:lnTo>
                      <a:cubicBezTo>
                        <a:pt x="9809" y="114149"/>
                        <a:pt x="9809" y="129577"/>
                        <a:pt x="19332" y="139100"/>
                      </a:cubicBezTo>
                      <a:lnTo>
                        <a:pt x="75233" y="195001"/>
                      </a:lnTo>
                      <a:lnTo>
                        <a:pt x="7143" y="263092"/>
                      </a:lnTo>
                      <a:cubicBezTo>
                        <a:pt x="-2381" y="272616"/>
                        <a:pt x="-2381" y="288043"/>
                        <a:pt x="7143" y="297566"/>
                      </a:cubicBezTo>
                      <a:cubicBezTo>
                        <a:pt x="16665" y="307089"/>
                        <a:pt x="32093" y="307090"/>
                        <a:pt x="41617" y="297566"/>
                      </a:cubicBezTo>
                      <a:lnTo>
                        <a:pt x="126945" y="212238"/>
                      </a:lnTo>
                      <a:cubicBezTo>
                        <a:pt x="136468" y="202715"/>
                        <a:pt x="136468" y="187288"/>
                        <a:pt x="126945" y="177764"/>
                      </a:cubicBezTo>
                      <a:lnTo>
                        <a:pt x="71043" y="121863"/>
                      </a:lnTo>
                      <a:lnTo>
                        <a:pt x="109707" y="83199"/>
                      </a:lnTo>
                      <a:lnTo>
                        <a:pt x="109707" y="97484"/>
                      </a:lnTo>
                      <a:cubicBezTo>
                        <a:pt x="109707" y="110947"/>
                        <a:pt x="120624" y="121863"/>
                        <a:pt x="134087" y="121863"/>
                      </a:cubicBezTo>
                      <a:lnTo>
                        <a:pt x="232417" y="121863"/>
                      </a:lnTo>
                      <a:cubicBezTo>
                        <a:pt x="245880" y="121863"/>
                        <a:pt x="256796" y="110947"/>
                        <a:pt x="256796" y="97484"/>
                      </a:cubicBezTo>
                      <a:cubicBezTo>
                        <a:pt x="256796" y="84021"/>
                        <a:pt x="245880" y="73104"/>
                        <a:pt x="232417" y="73104"/>
                      </a:cubicBezTo>
                      <a:close/>
                    </a:path>
                  </a:pathLst>
                </a:custGeom>
                <a:solidFill>
                  <a:srgbClr val="3389FF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CD434AF9-6B35-4B3F-9EB8-B694438FD5E8}"/>
                    </a:ext>
                  </a:extLst>
                </p:cNvPr>
                <p:cNvSpPr/>
                <p:nvPr/>
              </p:nvSpPr>
              <p:spPr>
                <a:xfrm>
                  <a:off x="3461414" y="1354432"/>
                  <a:ext cx="73138" cy="73138"/>
                </a:xfrm>
                <a:custGeom>
                  <a:avLst/>
                  <a:gdLst>
                    <a:gd name="connsiteX0" fmla="*/ 73138 w 73138"/>
                    <a:gd name="connsiteY0" fmla="*/ 36569 h 73138"/>
                    <a:gd name="connsiteX1" fmla="*/ 36569 w 73138"/>
                    <a:gd name="connsiteY1" fmla="*/ 73138 h 73138"/>
                    <a:gd name="connsiteX2" fmla="*/ 0 w 73138"/>
                    <a:gd name="connsiteY2" fmla="*/ 36569 h 73138"/>
                    <a:gd name="connsiteX3" fmla="*/ 36569 w 73138"/>
                    <a:gd name="connsiteY3" fmla="*/ 0 h 73138"/>
                    <a:gd name="connsiteX4" fmla="*/ 73138 w 73138"/>
                    <a:gd name="connsiteY4" fmla="*/ 36569 h 7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38" h="73138">
                      <a:moveTo>
                        <a:pt x="73138" y="36569"/>
                      </a:moveTo>
                      <a:cubicBezTo>
                        <a:pt x="73138" y="56766"/>
                        <a:pt x="56766" y="73138"/>
                        <a:pt x="36569" y="73138"/>
                      </a:cubicBezTo>
                      <a:cubicBezTo>
                        <a:pt x="16373" y="73138"/>
                        <a:pt x="0" y="56766"/>
                        <a:pt x="0" y="36569"/>
                      </a:cubicBezTo>
                      <a:cubicBezTo>
                        <a:pt x="0" y="16373"/>
                        <a:pt x="16373" y="0"/>
                        <a:pt x="36569" y="0"/>
                      </a:cubicBezTo>
                      <a:cubicBezTo>
                        <a:pt x="56766" y="0"/>
                        <a:pt x="73138" y="16373"/>
                        <a:pt x="73138" y="36569"/>
                      </a:cubicBezTo>
                      <a:close/>
                    </a:path>
                  </a:pathLst>
                </a:custGeom>
                <a:solidFill>
                  <a:srgbClr val="3389FF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6B109F73-F6B9-A218-2704-865E3973D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rot="2719779">
              <a:off x="4351497" y="1422573"/>
              <a:ext cx="404326" cy="404326"/>
            </a:xfrm>
            <a:prstGeom prst="rect">
              <a:avLst/>
            </a:prstGeom>
          </p:spPr>
        </p:pic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6B2F6422-455D-5638-F310-13CCCA4B1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4677957" y="2247651"/>
              <a:ext cx="328814" cy="338554"/>
            </a:xfrm>
            <a:prstGeom prst="rect">
              <a:avLst/>
            </a:prstGeom>
          </p:spPr>
        </p:pic>
        <p:grpSp>
          <p:nvGrpSpPr>
            <p:cNvPr id="50" name="Graphic 85">
              <a:extLst>
                <a:ext uri="{FF2B5EF4-FFF2-40B4-BE49-F238E27FC236}">
                  <a16:creationId xmlns:a16="http://schemas.microsoft.com/office/drawing/2014/main" id="{3D183AE9-1986-8D9C-A700-8E8F319FBAF7}"/>
                </a:ext>
              </a:extLst>
            </p:cNvPr>
            <p:cNvGrpSpPr/>
            <p:nvPr/>
          </p:nvGrpSpPr>
          <p:grpSpPr>
            <a:xfrm>
              <a:off x="5176985" y="1584756"/>
              <a:ext cx="303549" cy="303549"/>
              <a:chOff x="5150089" y="1612506"/>
              <a:chExt cx="303549" cy="303549"/>
            </a:xfrm>
          </p:grpSpPr>
          <p:grpSp>
            <p:nvGrpSpPr>
              <p:cNvPr id="52" name="Graphic 85">
                <a:extLst>
                  <a:ext uri="{FF2B5EF4-FFF2-40B4-BE49-F238E27FC236}">
                    <a16:creationId xmlns:a16="http://schemas.microsoft.com/office/drawing/2014/main" id="{69875E7F-D393-AF11-00A9-BD02C556DFF5}"/>
                  </a:ext>
                </a:extLst>
              </p:cNvPr>
              <p:cNvGrpSpPr/>
              <p:nvPr/>
            </p:nvGrpSpPr>
            <p:grpSpPr>
              <a:xfrm>
                <a:off x="5232847" y="1697096"/>
                <a:ext cx="134368" cy="134368"/>
                <a:chOff x="5232847" y="1697096"/>
                <a:chExt cx="134368" cy="134368"/>
              </a:xfrm>
            </p:grpSpPr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6D676384-F050-0F71-D827-FC5529827856}"/>
                    </a:ext>
                  </a:extLst>
                </p:cNvPr>
                <p:cNvSpPr/>
                <p:nvPr/>
              </p:nvSpPr>
              <p:spPr>
                <a:xfrm>
                  <a:off x="5232847" y="1697257"/>
                  <a:ext cx="134368" cy="134046"/>
                </a:xfrm>
                <a:custGeom>
                  <a:avLst/>
                  <a:gdLst>
                    <a:gd name="connsiteX0" fmla="*/ 114690 w 134368"/>
                    <a:gd name="connsiteY0" fmla="*/ 19514 h 134046"/>
                    <a:gd name="connsiteX1" fmla="*/ 71911 w 134368"/>
                    <a:gd name="connsiteY1" fmla="*/ 0 h 134046"/>
                    <a:gd name="connsiteX2" fmla="*/ 0 w 134368"/>
                    <a:gd name="connsiteY2" fmla="*/ 67023 h 134046"/>
                    <a:gd name="connsiteX3" fmla="*/ 71912 w 134368"/>
                    <a:gd name="connsiteY3" fmla="*/ 134047 h 134046"/>
                    <a:gd name="connsiteX4" fmla="*/ 114691 w 134368"/>
                    <a:gd name="connsiteY4" fmla="*/ 114533 h 134046"/>
                    <a:gd name="connsiteX5" fmla="*/ 134369 w 134368"/>
                    <a:gd name="connsiteY5" fmla="*/ 67023 h 134046"/>
                    <a:gd name="connsiteX6" fmla="*/ 114690 w 134368"/>
                    <a:gd name="connsiteY6" fmla="*/ 19514 h 134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4368" h="134046">
                      <a:moveTo>
                        <a:pt x="114690" y="19514"/>
                      </a:moveTo>
                      <a:cubicBezTo>
                        <a:pt x="102775" y="7598"/>
                        <a:pt x="87497" y="1093"/>
                        <a:pt x="71911" y="0"/>
                      </a:cubicBezTo>
                      <a:lnTo>
                        <a:pt x="0" y="67023"/>
                      </a:lnTo>
                      <a:lnTo>
                        <a:pt x="71912" y="134047"/>
                      </a:lnTo>
                      <a:cubicBezTo>
                        <a:pt x="87498" y="132954"/>
                        <a:pt x="102775" y="126449"/>
                        <a:pt x="114691" y="114533"/>
                      </a:cubicBezTo>
                      <a:cubicBezTo>
                        <a:pt x="127809" y="101414"/>
                        <a:pt x="134369" y="84219"/>
                        <a:pt x="134369" y="67023"/>
                      </a:cubicBezTo>
                      <a:cubicBezTo>
                        <a:pt x="134368" y="49828"/>
                        <a:pt x="127809" y="32633"/>
                        <a:pt x="114690" y="1951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DCBF9EAD-78EB-F0C0-936B-0062D347F762}"/>
                    </a:ext>
                  </a:extLst>
                </p:cNvPr>
                <p:cNvSpPr/>
                <p:nvPr/>
              </p:nvSpPr>
              <p:spPr>
                <a:xfrm>
                  <a:off x="5232847" y="1697096"/>
                  <a:ext cx="71911" cy="134368"/>
                </a:xfrm>
                <a:custGeom>
                  <a:avLst/>
                  <a:gdLst>
                    <a:gd name="connsiteX0" fmla="*/ 42754 w 71911"/>
                    <a:gd name="connsiteY0" fmla="*/ 67184 h 134368"/>
                    <a:gd name="connsiteX1" fmla="*/ 71912 w 71911"/>
                    <a:gd name="connsiteY1" fmla="*/ 161 h 134368"/>
                    <a:gd name="connsiteX2" fmla="*/ 67184 w 71911"/>
                    <a:gd name="connsiteY2" fmla="*/ 0 h 134368"/>
                    <a:gd name="connsiteX3" fmla="*/ 0 w 71911"/>
                    <a:gd name="connsiteY3" fmla="*/ 67184 h 134368"/>
                    <a:gd name="connsiteX4" fmla="*/ 67184 w 71911"/>
                    <a:gd name="connsiteY4" fmla="*/ 134368 h 134368"/>
                    <a:gd name="connsiteX5" fmla="*/ 71912 w 71911"/>
                    <a:gd name="connsiteY5" fmla="*/ 134208 h 134368"/>
                    <a:gd name="connsiteX6" fmla="*/ 42754 w 71911"/>
                    <a:gd name="connsiteY6" fmla="*/ 67184 h 13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1911" h="134368">
                      <a:moveTo>
                        <a:pt x="42754" y="67184"/>
                      </a:moveTo>
                      <a:cubicBezTo>
                        <a:pt x="42754" y="42490"/>
                        <a:pt x="52670" y="18112"/>
                        <a:pt x="71912" y="161"/>
                      </a:cubicBezTo>
                      <a:cubicBezTo>
                        <a:pt x="70338" y="50"/>
                        <a:pt x="68761" y="0"/>
                        <a:pt x="67184" y="0"/>
                      </a:cubicBezTo>
                      <a:cubicBezTo>
                        <a:pt x="30094" y="0"/>
                        <a:pt x="0" y="30046"/>
                        <a:pt x="0" y="67184"/>
                      </a:cubicBezTo>
                      <a:cubicBezTo>
                        <a:pt x="0" y="104274"/>
                        <a:pt x="30044" y="134368"/>
                        <a:pt x="67184" y="134368"/>
                      </a:cubicBezTo>
                      <a:cubicBezTo>
                        <a:pt x="68761" y="134368"/>
                        <a:pt x="70338" y="134318"/>
                        <a:pt x="71912" y="134208"/>
                      </a:cubicBezTo>
                      <a:cubicBezTo>
                        <a:pt x="53236" y="116784"/>
                        <a:pt x="42754" y="92655"/>
                        <a:pt x="42754" y="67184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3" name="Graphic 85">
                <a:extLst>
                  <a:ext uri="{FF2B5EF4-FFF2-40B4-BE49-F238E27FC236}">
                    <a16:creationId xmlns:a16="http://schemas.microsoft.com/office/drawing/2014/main" id="{D7873608-F2BE-B00D-B7AC-92920009525F}"/>
                  </a:ext>
                </a:extLst>
              </p:cNvPr>
              <p:cNvGrpSpPr/>
              <p:nvPr/>
            </p:nvGrpSpPr>
            <p:grpSpPr>
              <a:xfrm>
                <a:off x="5350633" y="1627212"/>
                <a:ext cx="103005" cy="103008"/>
                <a:chOff x="5350633" y="1627212"/>
                <a:chExt cx="103005" cy="103008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CCC307C0-7522-3E13-E276-0E730D2E5790}"/>
                    </a:ext>
                  </a:extLst>
                </p:cNvPr>
                <p:cNvSpPr/>
                <p:nvPr/>
              </p:nvSpPr>
              <p:spPr>
                <a:xfrm>
                  <a:off x="5350804" y="1627799"/>
                  <a:ext cx="102834" cy="102421"/>
                </a:xfrm>
                <a:custGeom>
                  <a:avLst/>
                  <a:gdLst>
                    <a:gd name="connsiteX0" fmla="*/ 90573 w 102834"/>
                    <a:gd name="connsiteY0" fmla="*/ 90159 h 102421"/>
                    <a:gd name="connsiteX1" fmla="*/ 59096 w 102834"/>
                    <a:gd name="connsiteY1" fmla="*/ 102418 h 102421"/>
                    <a:gd name="connsiteX2" fmla="*/ 0 w 102834"/>
                    <a:gd name="connsiteY2" fmla="*/ 46754 h 102421"/>
                    <a:gd name="connsiteX3" fmla="*/ 50792 w 102834"/>
                    <a:gd name="connsiteY3" fmla="*/ 0 h 102421"/>
                    <a:gd name="connsiteX4" fmla="*/ 84686 w 102834"/>
                    <a:gd name="connsiteY4" fmla="*/ 17560 h 102421"/>
                    <a:gd name="connsiteX5" fmla="*/ 102834 w 102834"/>
                    <a:gd name="connsiteY5" fmla="*/ 59537 h 102421"/>
                    <a:gd name="connsiteX6" fmla="*/ 90573 w 102834"/>
                    <a:gd name="connsiteY6" fmla="*/ 90159 h 102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2834" h="102421">
                      <a:moveTo>
                        <a:pt x="90573" y="90159"/>
                      </a:moveTo>
                      <a:cubicBezTo>
                        <a:pt x="82207" y="98526"/>
                        <a:pt x="70937" y="102549"/>
                        <a:pt x="59096" y="102418"/>
                      </a:cubicBezTo>
                      <a:lnTo>
                        <a:pt x="0" y="46754"/>
                      </a:lnTo>
                      <a:lnTo>
                        <a:pt x="50792" y="0"/>
                      </a:lnTo>
                      <a:cubicBezTo>
                        <a:pt x="62768" y="1801"/>
                        <a:pt x="74844" y="7717"/>
                        <a:pt x="84686" y="17560"/>
                      </a:cubicBezTo>
                      <a:cubicBezTo>
                        <a:pt x="95919" y="28793"/>
                        <a:pt x="102834" y="43996"/>
                        <a:pt x="102834" y="59537"/>
                      </a:cubicBezTo>
                      <a:cubicBezTo>
                        <a:pt x="102834" y="71065"/>
                        <a:pt x="98737" y="81995"/>
                        <a:pt x="90573" y="90159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EF2695A2-BB57-C722-9490-C93ECA33C52E}"/>
                    </a:ext>
                  </a:extLst>
                </p:cNvPr>
                <p:cNvSpPr/>
                <p:nvPr/>
              </p:nvSpPr>
              <p:spPr>
                <a:xfrm>
                  <a:off x="5350633" y="1627212"/>
                  <a:ext cx="59267" cy="103005"/>
                </a:xfrm>
                <a:custGeom>
                  <a:avLst/>
                  <a:gdLst>
                    <a:gd name="connsiteX0" fmla="*/ 32837 w 59267"/>
                    <a:gd name="connsiteY0" fmla="*/ 49990 h 103005"/>
                    <a:gd name="connsiteX1" fmla="*/ 59267 w 59267"/>
                    <a:gd name="connsiteY1" fmla="*/ 103006 h 103005"/>
                    <a:gd name="connsiteX2" fmla="*/ 55665 w 59267"/>
                    <a:gd name="connsiteY2" fmla="*/ 102835 h 103005"/>
                    <a:gd name="connsiteX3" fmla="*/ 171 w 59267"/>
                    <a:gd name="connsiteY3" fmla="*/ 47341 h 103005"/>
                    <a:gd name="connsiteX4" fmla="*/ 47341 w 59267"/>
                    <a:gd name="connsiteY4" fmla="*/ 171 h 103005"/>
                    <a:gd name="connsiteX5" fmla="*/ 50963 w 59267"/>
                    <a:gd name="connsiteY5" fmla="*/ 587 h 103005"/>
                    <a:gd name="connsiteX6" fmla="*/ 32837 w 59267"/>
                    <a:gd name="connsiteY6" fmla="*/ 49990 h 103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267" h="103005">
                      <a:moveTo>
                        <a:pt x="32837" y="49990"/>
                      </a:moveTo>
                      <a:cubicBezTo>
                        <a:pt x="34367" y="68857"/>
                        <a:pt x="43454" y="88098"/>
                        <a:pt x="59267" y="103006"/>
                      </a:cubicBezTo>
                      <a:cubicBezTo>
                        <a:pt x="58072" y="102992"/>
                        <a:pt x="56871" y="102933"/>
                        <a:pt x="55665" y="102835"/>
                      </a:cubicBezTo>
                      <a:cubicBezTo>
                        <a:pt x="27327" y="100537"/>
                        <a:pt x="2472" y="75717"/>
                        <a:pt x="171" y="47341"/>
                      </a:cubicBezTo>
                      <a:cubicBezTo>
                        <a:pt x="-2127" y="19003"/>
                        <a:pt x="18965" y="-2130"/>
                        <a:pt x="47341" y="171"/>
                      </a:cubicBezTo>
                      <a:cubicBezTo>
                        <a:pt x="48546" y="269"/>
                        <a:pt x="49754" y="405"/>
                        <a:pt x="50963" y="587"/>
                      </a:cubicBezTo>
                      <a:cubicBezTo>
                        <a:pt x="37774" y="12742"/>
                        <a:pt x="31260" y="30529"/>
                        <a:pt x="32837" y="49990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4" name="Graphic 85">
                <a:extLst>
                  <a:ext uri="{FF2B5EF4-FFF2-40B4-BE49-F238E27FC236}">
                    <a16:creationId xmlns:a16="http://schemas.microsoft.com/office/drawing/2014/main" id="{D7357B2F-CBB6-1F8E-34F6-F338FC84BCDF}"/>
                  </a:ext>
                </a:extLst>
              </p:cNvPr>
              <p:cNvGrpSpPr/>
              <p:nvPr/>
            </p:nvGrpSpPr>
            <p:grpSpPr>
              <a:xfrm>
                <a:off x="5175447" y="1612506"/>
                <a:ext cx="93592" cy="93596"/>
                <a:chOff x="5175447" y="1612506"/>
                <a:chExt cx="93592" cy="93596"/>
              </a:xfrm>
            </p:grpSpPr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E9CF9727-FBEA-DEAD-CDFB-E5267AEA75EC}"/>
                    </a:ext>
                  </a:extLst>
                </p:cNvPr>
                <p:cNvSpPr/>
                <p:nvPr/>
              </p:nvSpPr>
              <p:spPr>
                <a:xfrm>
                  <a:off x="5176027" y="1612506"/>
                  <a:ext cx="93013" cy="92392"/>
                </a:xfrm>
                <a:custGeom>
                  <a:avLst/>
                  <a:gdLst>
                    <a:gd name="connsiteX0" fmla="*/ 84060 w 93013"/>
                    <a:gd name="connsiteY0" fmla="*/ 8954 h 92392"/>
                    <a:gd name="connsiteX1" fmla="*/ 60700 w 93013"/>
                    <a:gd name="connsiteY1" fmla="*/ 0 h 92392"/>
                    <a:gd name="connsiteX2" fmla="*/ 56751 w 93013"/>
                    <a:gd name="connsiteY2" fmla="*/ 176 h 92392"/>
                    <a:gd name="connsiteX3" fmla="*/ 0 w 93013"/>
                    <a:gd name="connsiteY3" fmla="*/ 54095 h 92392"/>
                    <a:gd name="connsiteX4" fmla="*/ 42190 w 93013"/>
                    <a:gd name="connsiteY4" fmla="*/ 92392 h 92392"/>
                    <a:gd name="connsiteX5" fmla="*/ 73740 w 93013"/>
                    <a:gd name="connsiteY5" fmla="*/ 74322 h 92392"/>
                    <a:gd name="connsiteX6" fmla="*/ 92437 w 93013"/>
                    <a:gd name="connsiteY6" fmla="*/ 39501 h 92392"/>
                    <a:gd name="connsiteX7" fmla="*/ 84060 w 93013"/>
                    <a:gd name="connsiteY7" fmla="*/ 8954 h 92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013" h="92392">
                      <a:moveTo>
                        <a:pt x="84060" y="8954"/>
                      </a:moveTo>
                      <a:cubicBezTo>
                        <a:pt x="78024" y="2916"/>
                        <a:pt x="69749" y="0"/>
                        <a:pt x="60700" y="0"/>
                      </a:cubicBezTo>
                      <a:cubicBezTo>
                        <a:pt x="59399" y="0"/>
                        <a:pt x="58081" y="58"/>
                        <a:pt x="56751" y="176"/>
                      </a:cubicBezTo>
                      <a:lnTo>
                        <a:pt x="0" y="54095"/>
                      </a:lnTo>
                      <a:lnTo>
                        <a:pt x="42190" y="92392"/>
                      </a:lnTo>
                      <a:cubicBezTo>
                        <a:pt x="53031" y="89947"/>
                        <a:pt x="64248" y="83814"/>
                        <a:pt x="73740" y="74322"/>
                      </a:cubicBezTo>
                      <a:cubicBezTo>
                        <a:pt x="84189" y="63871"/>
                        <a:pt x="90569" y="51330"/>
                        <a:pt x="92437" y="39501"/>
                      </a:cubicBezTo>
                      <a:cubicBezTo>
                        <a:pt x="94305" y="27671"/>
                        <a:pt x="91660" y="16554"/>
                        <a:pt x="84060" y="895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33F45388-7D36-23C3-8F20-687B68B30151}"/>
                    </a:ext>
                  </a:extLst>
                </p:cNvPr>
                <p:cNvSpPr/>
                <p:nvPr/>
              </p:nvSpPr>
              <p:spPr>
                <a:xfrm>
                  <a:off x="5175447" y="1612682"/>
                  <a:ext cx="57330" cy="93420"/>
                </a:xfrm>
                <a:custGeom>
                  <a:avLst/>
                  <a:gdLst>
                    <a:gd name="connsiteX0" fmla="*/ 29991 w 57330"/>
                    <a:gd name="connsiteY0" fmla="*/ 49275 h 93420"/>
                    <a:gd name="connsiteX1" fmla="*/ 57330 w 57330"/>
                    <a:gd name="connsiteY1" fmla="*/ 0 h 93420"/>
                    <a:gd name="connsiteX2" fmla="*/ 580 w 57330"/>
                    <a:gd name="connsiteY2" fmla="*/ 53919 h 93420"/>
                    <a:gd name="connsiteX3" fmla="*/ 39500 w 57330"/>
                    <a:gd name="connsiteY3" fmla="*/ 92840 h 93420"/>
                    <a:gd name="connsiteX4" fmla="*/ 42770 w 57330"/>
                    <a:gd name="connsiteY4" fmla="*/ 92216 h 93420"/>
                    <a:gd name="connsiteX5" fmla="*/ 29991 w 57330"/>
                    <a:gd name="connsiteY5" fmla="*/ 49275 h 93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330" h="93420">
                      <a:moveTo>
                        <a:pt x="29991" y="49275"/>
                      </a:moveTo>
                      <a:cubicBezTo>
                        <a:pt x="32673" y="32287"/>
                        <a:pt x="42143" y="14439"/>
                        <a:pt x="57330" y="0"/>
                      </a:cubicBezTo>
                      <a:cubicBezTo>
                        <a:pt x="30854" y="2350"/>
                        <a:pt x="4809" y="27133"/>
                        <a:pt x="580" y="53919"/>
                      </a:cubicBezTo>
                      <a:cubicBezTo>
                        <a:pt x="-3449" y="79435"/>
                        <a:pt x="13951" y="96875"/>
                        <a:pt x="39500" y="92840"/>
                      </a:cubicBezTo>
                      <a:cubicBezTo>
                        <a:pt x="40585" y="92669"/>
                        <a:pt x="41676" y="92463"/>
                        <a:pt x="42770" y="92216"/>
                      </a:cubicBezTo>
                      <a:cubicBezTo>
                        <a:pt x="31815" y="82258"/>
                        <a:pt x="27224" y="66798"/>
                        <a:pt x="29991" y="49275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5" name="Graphic 85">
                <a:extLst>
                  <a:ext uri="{FF2B5EF4-FFF2-40B4-BE49-F238E27FC236}">
                    <a16:creationId xmlns:a16="http://schemas.microsoft.com/office/drawing/2014/main" id="{24E6B93C-AACB-D07E-F7B5-2A091FEDC58A}"/>
                  </a:ext>
                </a:extLst>
              </p:cNvPr>
              <p:cNvGrpSpPr/>
              <p:nvPr/>
            </p:nvGrpSpPr>
            <p:grpSpPr>
              <a:xfrm>
                <a:off x="5150089" y="1760404"/>
                <a:ext cx="64702" cy="64705"/>
                <a:chOff x="5150089" y="1760404"/>
                <a:chExt cx="64702" cy="64705"/>
              </a:xfrm>
            </p:grpSpPr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8FFD7761-7453-71BA-8161-BB16601398A2}"/>
                    </a:ext>
                  </a:extLst>
                </p:cNvPr>
                <p:cNvSpPr/>
                <p:nvPr/>
              </p:nvSpPr>
              <p:spPr>
                <a:xfrm>
                  <a:off x="5166917" y="1760772"/>
                  <a:ext cx="47874" cy="64336"/>
                </a:xfrm>
                <a:custGeom>
                  <a:avLst/>
                  <a:gdLst>
                    <a:gd name="connsiteX0" fmla="*/ 40172 w 47874"/>
                    <a:gd name="connsiteY0" fmla="*/ 56634 h 64336"/>
                    <a:gd name="connsiteX1" fmla="*/ 20400 w 47874"/>
                    <a:gd name="connsiteY1" fmla="*/ 64335 h 64336"/>
                    <a:gd name="connsiteX2" fmla="*/ 0 w 47874"/>
                    <a:gd name="connsiteY2" fmla="*/ 55867 h 64336"/>
                    <a:gd name="connsiteX3" fmla="*/ 0 w 47874"/>
                    <a:gd name="connsiteY3" fmla="*/ 8267 h 64336"/>
                    <a:gd name="connsiteX4" fmla="*/ 15184 w 47874"/>
                    <a:gd name="connsiteY4" fmla="*/ 0 h 64336"/>
                    <a:gd name="connsiteX5" fmla="*/ 36475 w 47874"/>
                    <a:gd name="connsiteY5" fmla="*/ 11030 h 64336"/>
                    <a:gd name="connsiteX6" fmla="*/ 47874 w 47874"/>
                    <a:gd name="connsiteY6" fmla="*/ 37399 h 64336"/>
                    <a:gd name="connsiteX7" fmla="*/ 40172 w 47874"/>
                    <a:gd name="connsiteY7" fmla="*/ 56634 h 64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874" h="64336">
                      <a:moveTo>
                        <a:pt x="40172" y="56634"/>
                      </a:moveTo>
                      <a:cubicBezTo>
                        <a:pt x="34917" y="61889"/>
                        <a:pt x="27838" y="64417"/>
                        <a:pt x="20400" y="64335"/>
                      </a:cubicBezTo>
                      <a:lnTo>
                        <a:pt x="0" y="55867"/>
                      </a:lnTo>
                      <a:lnTo>
                        <a:pt x="0" y="8267"/>
                      </a:lnTo>
                      <a:lnTo>
                        <a:pt x="15184" y="0"/>
                      </a:lnTo>
                      <a:cubicBezTo>
                        <a:pt x="22707" y="1131"/>
                        <a:pt x="30292" y="4847"/>
                        <a:pt x="36475" y="11030"/>
                      </a:cubicBezTo>
                      <a:cubicBezTo>
                        <a:pt x="43530" y="18087"/>
                        <a:pt x="47874" y="27637"/>
                        <a:pt x="47874" y="37399"/>
                      </a:cubicBezTo>
                      <a:cubicBezTo>
                        <a:pt x="47874" y="44640"/>
                        <a:pt x="45301" y="51506"/>
                        <a:pt x="40172" y="5663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66010B28-F8A0-4844-3D95-0D8D05EC4058}"/>
                    </a:ext>
                  </a:extLst>
                </p:cNvPr>
                <p:cNvSpPr/>
                <p:nvPr/>
              </p:nvSpPr>
              <p:spPr>
                <a:xfrm>
                  <a:off x="5150089" y="1760404"/>
                  <a:ext cx="37228" cy="64703"/>
                </a:xfrm>
                <a:custGeom>
                  <a:avLst/>
                  <a:gdLst>
                    <a:gd name="connsiteX0" fmla="*/ 20627 w 37228"/>
                    <a:gd name="connsiteY0" fmla="*/ 31401 h 64703"/>
                    <a:gd name="connsiteX1" fmla="*/ 37229 w 37228"/>
                    <a:gd name="connsiteY1" fmla="*/ 64703 h 64703"/>
                    <a:gd name="connsiteX2" fmla="*/ 34966 w 37228"/>
                    <a:gd name="connsiteY2" fmla="*/ 64596 h 64703"/>
                    <a:gd name="connsiteX3" fmla="*/ 0 w 37228"/>
                    <a:gd name="connsiteY3" fmla="*/ 26959 h 64703"/>
                    <a:gd name="connsiteX4" fmla="*/ 29738 w 37228"/>
                    <a:gd name="connsiteY4" fmla="*/ 107 h 64703"/>
                    <a:gd name="connsiteX5" fmla="*/ 32013 w 37228"/>
                    <a:gd name="connsiteY5" fmla="*/ 368 h 64703"/>
                    <a:gd name="connsiteX6" fmla="*/ 20627 w 37228"/>
                    <a:gd name="connsiteY6" fmla="*/ 31401 h 64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228" h="64703">
                      <a:moveTo>
                        <a:pt x="20627" y="31401"/>
                      </a:moveTo>
                      <a:cubicBezTo>
                        <a:pt x="21588" y="43252"/>
                        <a:pt x="27296" y="55339"/>
                        <a:pt x="37229" y="64703"/>
                      </a:cubicBezTo>
                      <a:cubicBezTo>
                        <a:pt x="36478" y="64695"/>
                        <a:pt x="35723" y="64658"/>
                        <a:pt x="34966" y="64596"/>
                      </a:cubicBezTo>
                      <a:cubicBezTo>
                        <a:pt x="16124" y="63069"/>
                        <a:pt x="0" y="45775"/>
                        <a:pt x="0" y="26959"/>
                      </a:cubicBezTo>
                      <a:cubicBezTo>
                        <a:pt x="0" y="10589"/>
                        <a:pt x="12862" y="-1261"/>
                        <a:pt x="29738" y="107"/>
                      </a:cubicBezTo>
                      <a:cubicBezTo>
                        <a:pt x="30495" y="169"/>
                        <a:pt x="31253" y="255"/>
                        <a:pt x="32013" y="368"/>
                      </a:cubicBezTo>
                      <a:cubicBezTo>
                        <a:pt x="23728" y="8004"/>
                        <a:pt x="19636" y="19177"/>
                        <a:pt x="20627" y="31401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6" name="Graphic 85">
                <a:extLst>
                  <a:ext uri="{FF2B5EF4-FFF2-40B4-BE49-F238E27FC236}">
                    <a16:creationId xmlns:a16="http://schemas.microsoft.com/office/drawing/2014/main" id="{9620B460-B256-A631-974F-E36AB913AD82}"/>
                  </a:ext>
                </a:extLst>
              </p:cNvPr>
              <p:cNvGrpSpPr/>
              <p:nvPr/>
            </p:nvGrpSpPr>
            <p:grpSpPr>
              <a:xfrm>
                <a:off x="5333737" y="1827655"/>
                <a:ext cx="67184" cy="88400"/>
                <a:chOff x="5333737" y="1827655"/>
                <a:chExt cx="67184" cy="88400"/>
              </a:xfrm>
            </p:grpSpPr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3657FDE3-83CF-0268-B0A8-2A0D1D5A474A}"/>
                    </a:ext>
                  </a:extLst>
                </p:cNvPr>
                <p:cNvSpPr/>
                <p:nvPr/>
              </p:nvSpPr>
              <p:spPr>
                <a:xfrm>
                  <a:off x="5333737" y="1827760"/>
                  <a:ext cx="67184" cy="88189"/>
                </a:xfrm>
                <a:custGeom>
                  <a:avLst/>
                  <a:gdLst>
                    <a:gd name="connsiteX0" fmla="*/ 57345 w 67184"/>
                    <a:gd name="connsiteY0" fmla="*/ 12838 h 88189"/>
                    <a:gd name="connsiteX1" fmla="*/ 35956 w 67184"/>
                    <a:gd name="connsiteY1" fmla="*/ 0 h 88189"/>
                    <a:gd name="connsiteX2" fmla="*/ 0 w 67184"/>
                    <a:gd name="connsiteY2" fmla="*/ 44095 h 88189"/>
                    <a:gd name="connsiteX3" fmla="*/ 35956 w 67184"/>
                    <a:gd name="connsiteY3" fmla="*/ 88190 h 88189"/>
                    <a:gd name="connsiteX4" fmla="*/ 57345 w 67184"/>
                    <a:gd name="connsiteY4" fmla="*/ 75352 h 88189"/>
                    <a:gd name="connsiteX5" fmla="*/ 67184 w 67184"/>
                    <a:gd name="connsiteY5" fmla="*/ 44095 h 88189"/>
                    <a:gd name="connsiteX6" fmla="*/ 57345 w 67184"/>
                    <a:gd name="connsiteY6" fmla="*/ 12838 h 88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84" h="88189">
                      <a:moveTo>
                        <a:pt x="57345" y="12838"/>
                      </a:moveTo>
                      <a:cubicBezTo>
                        <a:pt x="51388" y="4998"/>
                        <a:pt x="43749" y="719"/>
                        <a:pt x="35956" y="0"/>
                      </a:cubicBezTo>
                      <a:lnTo>
                        <a:pt x="0" y="44095"/>
                      </a:lnTo>
                      <a:lnTo>
                        <a:pt x="35956" y="88190"/>
                      </a:lnTo>
                      <a:cubicBezTo>
                        <a:pt x="43749" y="87470"/>
                        <a:pt x="51388" y="83191"/>
                        <a:pt x="57345" y="75352"/>
                      </a:cubicBezTo>
                      <a:cubicBezTo>
                        <a:pt x="63905" y="66721"/>
                        <a:pt x="67184" y="55407"/>
                        <a:pt x="67184" y="44095"/>
                      </a:cubicBezTo>
                      <a:cubicBezTo>
                        <a:pt x="67184" y="32782"/>
                        <a:pt x="63905" y="21470"/>
                        <a:pt x="57345" y="12838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4D1509F3-9A67-44D8-58FE-BA1349FD75FB}"/>
                    </a:ext>
                  </a:extLst>
                </p:cNvPr>
                <p:cNvSpPr/>
                <p:nvPr/>
              </p:nvSpPr>
              <p:spPr>
                <a:xfrm>
                  <a:off x="5333737" y="1827655"/>
                  <a:ext cx="35955" cy="88400"/>
                </a:xfrm>
                <a:custGeom>
                  <a:avLst/>
                  <a:gdLst>
                    <a:gd name="connsiteX0" fmla="*/ 21377 w 35955"/>
                    <a:gd name="connsiteY0" fmla="*/ 44200 h 88400"/>
                    <a:gd name="connsiteX1" fmla="*/ 35956 w 35955"/>
                    <a:gd name="connsiteY1" fmla="*/ 106 h 88400"/>
                    <a:gd name="connsiteX2" fmla="*/ 33592 w 35955"/>
                    <a:gd name="connsiteY2" fmla="*/ 0 h 88400"/>
                    <a:gd name="connsiteX3" fmla="*/ 0 w 35955"/>
                    <a:gd name="connsiteY3" fmla="*/ 44200 h 88400"/>
                    <a:gd name="connsiteX4" fmla="*/ 33592 w 35955"/>
                    <a:gd name="connsiteY4" fmla="*/ 88401 h 88400"/>
                    <a:gd name="connsiteX5" fmla="*/ 35956 w 35955"/>
                    <a:gd name="connsiteY5" fmla="*/ 88295 h 88400"/>
                    <a:gd name="connsiteX6" fmla="*/ 21377 w 35955"/>
                    <a:gd name="connsiteY6" fmla="*/ 44200 h 88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955" h="88400">
                      <a:moveTo>
                        <a:pt x="21377" y="44200"/>
                      </a:moveTo>
                      <a:cubicBezTo>
                        <a:pt x="21377" y="27954"/>
                        <a:pt x="26335" y="11916"/>
                        <a:pt x="35956" y="106"/>
                      </a:cubicBezTo>
                      <a:cubicBezTo>
                        <a:pt x="35169" y="33"/>
                        <a:pt x="34381" y="0"/>
                        <a:pt x="33592" y="0"/>
                      </a:cubicBezTo>
                      <a:cubicBezTo>
                        <a:pt x="15047" y="0"/>
                        <a:pt x="0" y="19767"/>
                        <a:pt x="0" y="44200"/>
                      </a:cubicBezTo>
                      <a:cubicBezTo>
                        <a:pt x="0" y="68602"/>
                        <a:pt x="15022" y="88401"/>
                        <a:pt x="33592" y="88401"/>
                      </a:cubicBezTo>
                      <a:cubicBezTo>
                        <a:pt x="34381" y="88401"/>
                        <a:pt x="35169" y="88367"/>
                        <a:pt x="35956" y="88295"/>
                      </a:cubicBezTo>
                      <a:cubicBezTo>
                        <a:pt x="26618" y="76832"/>
                        <a:pt x="21377" y="60958"/>
                        <a:pt x="21377" y="44200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7" name="Graphic 85">
                <a:extLst>
                  <a:ext uri="{FF2B5EF4-FFF2-40B4-BE49-F238E27FC236}">
                    <a16:creationId xmlns:a16="http://schemas.microsoft.com/office/drawing/2014/main" id="{1379713B-589D-0E01-E83D-548436482B38}"/>
                  </a:ext>
                </a:extLst>
              </p:cNvPr>
              <p:cNvGrpSpPr/>
              <p:nvPr/>
            </p:nvGrpSpPr>
            <p:grpSpPr>
              <a:xfrm>
                <a:off x="5202916" y="1845651"/>
                <a:ext cx="56213" cy="56217"/>
                <a:chOff x="5202916" y="1845651"/>
                <a:chExt cx="56213" cy="56217"/>
              </a:xfrm>
            </p:grpSpPr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26E2A0D4-A8D6-0E15-96B3-EFCF30726C1D}"/>
                    </a:ext>
                  </a:extLst>
                </p:cNvPr>
                <p:cNvSpPr/>
                <p:nvPr/>
              </p:nvSpPr>
              <p:spPr>
                <a:xfrm>
                  <a:off x="5203264" y="1845651"/>
                  <a:ext cx="55865" cy="55493"/>
                </a:xfrm>
                <a:custGeom>
                  <a:avLst/>
                  <a:gdLst>
                    <a:gd name="connsiteX0" fmla="*/ 50489 w 55865"/>
                    <a:gd name="connsiteY0" fmla="*/ 5378 h 55493"/>
                    <a:gd name="connsiteX1" fmla="*/ 36458 w 55865"/>
                    <a:gd name="connsiteY1" fmla="*/ 0 h 55493"/>
                    <a:gd name="connsiteX2" fmla="*/ 34086 w 55865"/>
                    <a:gd name="connsiteY2" fmla="*/ 106 h 55493"/>
                    <a:gd name="connsiteX3" fmla="*/ 0 w 55865"/>
                    <a:gd name="connsiteY3" fmla="*/ 32491 h 55493"/>
                    <a:gd name="connsiteX4" fmla="*/ 25340 w 55865"/>
                    <a:gd name="connsiteY4" fmla="*/ 55493 h 55493"/>
                    <a:gd name="connsiteX5" fmla="*/ 44290 w 55865"/>
                    <a:gd name="connsiteY5" fmla="*/ 44640 h 55493"/>
                    <a:gd name="connsiteX6" fmla="*/ 55520 w 55865"/>
                    <a:gd name="connsiteY6" fmla="*/ 23725 h 55493"/>
                    <a:gd name="connsiteX7" fmla="*/ 50489 w 55865"/>
                    <a:gd name="connsiteY7" fmla="*/ 5378 h 55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865" h="55493">
                      <a:moveTo>
                        <a:pt x="50489" y="5378"/>
                      </a:moveTo>
                      <a:cubicBezTo>
                        <a:pt x="46863" y="1752"/>
                        <a:pt x="41893" y="0"/>
                        <a:pt x="36458" y="0"/>
                      </a:cubicBezTo>
                      <a:cubicBezTo>
                        <a:pt x="35677" y="0"/>
                        <a:pt x="34885" y="35"/>
                        <a:pt x="34086" y="106"/>
                      </a:cubicBezTo>
                      <a:lnTo>
                        <a:pt x="0" y="32491"/>
                      </a:lnTo>
                      <a:lnTo>
                        <a:pt x="25340" y="55493"/>
                      </a:lnTo>
                      <a:cubicBezTo>
                        <a:pt x="31852" y="54025"/>
                        <a:pt x="38589" y="50341"/>
                        <a:pt x="44290" y="44640"/>
                      </a:cubicBezTo>
                      <a:cubicBezTo>
                        <a:pt x="50566" y="38363"/>
                        <a:pt x="54398" y="30830"/>
                        <a:pt x="55520" y="23725"/>
                      </a:cubicBezTo>
                      <a:cubicBezTo>
                        <a:pt x="56642" y="16620"/>
                        <a:pt x="55053" y="9943"/>
                        <a:pt x="50489" y="5378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76BCB4A3-6340-35C6-14D2-F9009DF06FC9}"/>
                    </a:ext>
                  </a:extLst>
                </p:cNvPr>
                <p:cNvSpPr/>
                <p:nvPr/>
              </p:nvSpPr>
              <p:spPr>
                <a:xfrm>
                  <a:off x="5202916" y="1845758"/>
                  <a:ext cx="34434" cy="56110"/>
                </a:xfrm>
                <a:custGeom>
                  <a:avLst/>
                  <a:gdLst>
                    <a:gd name="connsiteX0" fmla="*/ 18013 w 34434"/>
                    <a:gd name="connsiteY0" fmla="*/ 29596 h 56110"/>
                    <a:gd name="connsiteX1" fmla="*/ 34434 w 34434"/>
                    <a:gd name="connsiteY1" fmla="*/ 0 h 56110"/>
                    <a:gd name="connsiteX2" fmla="*/ 348 w 34434"/>
                    <a:gd name="connsiteY2" fmla="*/ 32386 h 56110"/>
                    <a:gd name="connsiteX3" fmla="*/ 23725 w 34434"/>
                    <a:gd name="connsiteY3" fmla="*/ 55762 h 56110"/>
                    <a:gd name="connsiteX4" fmla="*/ 25689 w 34434"/>
                    <a:gd name="connsiteY4" fmla="*/ 55388 h 56110"/>
                    <a:gd name="connsiteX5" fmla="*/ 18013 w 34434"/>
                    <a:gd name="connsiteY5" fmla="*/ 29596 h 56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434" h="56110">
                      <a:moveTo>
                        <a:pt x="18013" y="29596"/>
                      </a:moveTo>
                      <a:cubicBezTo>
                        <a:pt x="19624" y="19393"/>
                        <a:pt x="25312" y="8673"/>
                        <a:pt x="34434" y="0"/>
                      </a:cubicBezTo>
                      <a:cubicBezTo>
                        <a:pt x="18531" y="1412"/>
                        <a:pt x="2888" y="16297"/>
                        <a:pt x="348" y="32386"/>
                      </a:cubicBezTo>
                      <a:cubicBezTo>
                        <a:pt x="-2071" y="47711"/>
                        <a:pt x="8379" y="58186"/>
                        <a:pt x="23725" y="55762"/>
                      </a:cubicBezTo>
                      <a:cubicBezTo>
                        <a:pt x="24377" y="55659"/>
                        <a:pt x="25032" y="55536"/>
                        <a:pt x="25689" y="55388"/>
                      </a:cubicBezTo>
                      <a:cubicBezTo>
                        <a:pt x="19108" y="49407"/>
                        <a:pt x="16351" y="40121"/>
                        <a:pt x="18013" y="29596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8" name="Graphic 85">
                <a:extLst>
                  <a:ext uri="{FF2B5EF4-FFF2-40B4-BE49-F238E27FC236}">
                    <a16:creationId xmlns:a16="http://schemas.microsoft.com/office/drawing/2014/main" id="{46EA5CD1-DDC9-AECF-CCDE-4A6BBC99E3CA}"/>
                  </a:ext>
                </a:extLst>
              </p:cNvPr>
              <p:cNvGrpSpPr/>
              <p:nvPr/>
            </p:nvGrpSpPr>
            <p:grpSpPr>
              <a:xfrm>
                <a:off x="5391033" y="1763954"/>
                <a:ext cx="56498" cy="56500"/>
                <a:chOff x="5391033" y="1763954"/>
                <a:chExt cx="56498" cy="56500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733A15B6-5C07-7AAE-EA84-C18237EC3865}"/>
                    </a:ext>
                  </a:extLst>
                </p:cNvPr>
                <p:cNvSpPr/>
                <p:nvPr/>
              </p:nvSpPr>
              <p:spPr>
                <a:xfrm>
                  <a:off x="5391383" y="1763954"/>
                  <a:ext cx="56147" cy="55772"/>
                </a:xfrm>
                <a:custGeom>
                  <a:avLst/>
                  <a:gdLst>
                    <a:gd name="connsiteX0" fmla="*/ 50743 w 56147"/>
                    <a:gd name="connsiteY0" fmla="*/ 5405 h 55772"/>
                    <a:gd name="connsiteX1" fmla="*/ 36642 w 56147"/>
                    <a:gd name="connsiteY1" fmla="*/ 0 h 55772"/>
                    <a:gd name="connsiteX2" fmla="*/ 34258 w 56147"/>
                    <a:gd name="connsiteY2" fmla="*/ 106 h 55772"/>
                    <a:gd name="connsiteX3" fmla="*/ 0 w 56147"/>
                    <a:gd name="connsiteY3" fmla="*/ 32655 h 55772"/>
                    <a:gd name="connsiteX4" fmla="*/ 25469 w 56147"/>
                    <a:gd name="connsiteY4" fmla="*/ 55773 h 55772"/>
                    <a:gd name="connsiteX5" fmla="*/ 44513 w 56147"/>
                    <a:gd name="connsiteY5" fmla="*/ 44864 h 55772"/>
                    <a:gd name="connsiteX6" fmla="*/ 55800 w 56147"/>
                    <a:gd name="connsiteY6" fmla="*/ 23844 h 55772"/>
                    <a:gd name="connsiteX7" fmla="*/ 50743 w 56147"/>
                    <a:gd name="connsiteY7" fmla="*/ 5405 h 5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147" h="55772">
                      <a:moveTo>
                        <a:pt x="50743" y="5405"/>
                      </a:moveTo>
                      <a:cubicBezTo>
                        <a:pt x="47099" y="1761"/>
                        <a:pt x="42104" y="0"/>
                        <a:pt x="36642" y="0"/>
                      </a:cubicBezTo>
                      <a:cubicBezTo>
                        <a:pt x="35856" y="0"/>
                        <a:pt x="35061" y="35"/>
                        <a:pt x="34258" y="106"/>
                      </a:cubicBezTo>
                      <a:lnTo>
                        <a:pt x="0" y="32655"/>
                      </a:lnTo>
                      <a:lnTo>
                        <a:pt x="25469" y="55773"/>
                      </a:lnTo>
                      <a:cubicBezTo>
                        <a:pt x="32013" y="54297"/>
                        <a:pt x="38783" y="50594"/>
                        <a:pt x="44513" y="44864"/>
                      </a:cubicBezTo>
                      <a:cubicBezTo>
                        <a:pt x="50822" y="38556"/>
                        <a:pt x="54673" y="30985"/>
                        <a:pt x="55800" y="23844"/>
                      </a:cubicBezTo>
                      <a:cubicBezTo>
                        <a:pt x="56927" y="16704"/>
                        <a:pt x="55331" y="9993"/>
                        <a:pt x="50743" y="5405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0DAE0AD9-7DDB-ADDC-D8F4-304A8A3130E9}"/>
                    </a:ext>
                  </a:extLst>
                </p:cNvPr>
                <p:cNvSpPr/>
                <p:nvPr/>
              </p:nvSpPr>
              <p:spPr>
                <a:xfrm>
                  <a:off x="5391033" y="1764061"/>
                  <a:ext cx="34607" cy="56393"/>
                </a:xfrm>
                <a:custGeom>
                  <a:avLst/>
                  <a:gdLst>
                    <a:gd name="connsiteX0" fmla="*/ 18105 w 34607"/>
                    <a:gd name="connsiteY0" fmla="*/ 29745 h 56393"/>
                    <a:gd name="connsiteX1" fmla="*/ 34608 w 34607"/>
                    <a:gd name="connsiteY1" fmla="*/ 0 h 56393"/>
                    <a:gd name="connsiteX2" fmla="*/ 350 w 34607"/>
                    <a:gd name="connsiteY2" fmla="*/ 32549 h 56393"/>
                    <a:gd name="connsiteX3" fmla="*/ 23845 w 34607"/>
                    <a:gd name="connsiteY3" fmla="*/ 56044 h 56393"/>
                    <a:gd name="connsiteX4" fmla="*/ 25818 w 34607"/>
                    <a:gd name="connsiteY4" fmla="*/ 55667 h 56393"/>
                    <a:gd name="connsiteX5" fmla="*/ 18105 w 34607"/>
                    <a:gd name="connsiteY5" fmla="*/ 29745 h 56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607" h="56393">
                      <a:moveTo>
                        <a:pt x="18105" y="29745"/>
                      </a:moveTo>
                      <a:cubicBezTo>
                        <a:pt x="19724" y="19490"/>
                        <a:pt x="25440" y="8716"/>
                        <a:pt x="34608" y="0"/>
                      </a:cubicBezTo>
                      <a:cubicBezTo>
                        <a:pt x="18625" y="1419"/>
                        <a:pt x="2903" y="16379"/>
                        <a:pt x="350" y="32549"/>
                      </a:cubicBezTo>
                      <a:cubicBezTo>
                        <a:pt x="-2082" y="47951"/>
                        <a:pt x="8421" y="58478"/>
                        <a:pt x="23845" y="56044"/>
                      </a:cubicBezTo>
                      <a:cubicBezTo>
                        <a:pt x="24500" y="55940"/>
                        <a:pt x="25158" y="55816"/>
                        <a:pt x="25818" y="55667"/>
                      </a:cubicBezTo>
                      <a:cubicBezTo>
                        <a:pt x="19206" y="49655"/>
                        <a:pt x="16434" y="40322"/>
                        <a:pt x="18105" y="29745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536B2AF-6205-1D85-1D3D-30802ACA283D}"/>
                </a:ext>
              </a:extLst>
            </p:cNvPr>
            <p:cNvSpPr txBox="1"/>
            <p:nvPr/>
          </p:nvSpPr>
          <p:spPr>
            <a:xfrm>
              <a:off x="331200" y="2814890"/>
              <a:ext cx="266090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i="1">
                  <a:solidFill>
                    <a:schemeClr val="bg1"/>
                  </a:solidFill>
                  <a:latin typeface="Georgia" panose="02040502050405020303" pitchFamily="18" charset="0"/>
                </a:rPr>
                <a:t>Insulin sensitizers</a:t>
              </a:r>
              <a:r>
                <a:rPr lang="en-US" sz="1000" b="1" i="1" baseline="30000">
                  <a:solidFill>
                    <a:schemeClr val="bg1"/>
                  </a:solidFill>
                  <a:latin typeface="Georgia" panose="02040502050405020303" pitchFamily="18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487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23DAA-2663-7428-CC9B-CD095A9F5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/>
              <a:t>MASLD/MAFLD: a dynamic disease</a:t>
            </a:r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DCEE03-F841-C243-2BDA-525AF0A5358C}"/>
              </a:ext>
            </a:extLst>
          </p:cNvPr>
          <p:cNvSpPr txBox="1"/>
          <p:nvPr/>
        </p:nvSpPr>
        <p:spPr>
          <a:xfrm>
            <a:off x="1313152" y="4623537"/>
            <a:ext cx="733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MASH, metabolic dysfunction-associated steatohepatitis; MASLD/MAFLD, </a:t>
            </a: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  <a:cs typeface="Verdana"/>
              </a:rPr>
              <a:t>m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etabolic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dysfunction-associated steatotic liver disease/metabolic associated fatty liver disease.</a:t>
            </a:r>
          </a:p>
          <a:p>
            <a:pPr defTabSz="609585"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Figure adapted from: 1.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Bertot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LC and Adams LA. Int J Mol Sci 2016;17:774; 2. Pais R and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Maurel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T. J Clin Med 2021;10:1161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B1CFFA2-17C8-AC92-A6CE-680BE18EEC20}"/>
              </a:ext>
            </a:extLst>
          </p:cNvPr>
          <p:cNvGrpSpPr/>
          <p:nvPr/>
        </p:nvGrpSpPr>
        <p:grpSpPr>
          <a:xfrm>
            <a:off x="1434944" y="2072714"/>
            <a:ext cx="6274113" cy="2401468"/>
            <a:chOff x="1682744" y="3260273"/>
            <a:chExt cx="9521962" cy="364460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B12754-6944-553F-2A2F-DABA7E74215C}"/>
                </a:ext>
              </a:extLst>
            </p:cNvPr>
            <p:cNvSpPr/>
            <p:nvPr/>
          </p:nvSpPr>
          <p:spPr>
            <a:xfrm>
              <a:off x="1682744" y="3260273"/>
              <a:ext cx="9521962" cy="5544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200" b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Metabolic dysfunction-associated steatotic liver disease or</a:t>
              </a:r>
            </a:p>
            <a:p>
              <a:pPr algn="ctr"/>
              <a:r>
                <a:rPr lang="en-IN" sz="1200" b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Metabolic associated fatty liver disease</a:t>
              </a:r>
              <a:endParaRPr lang="en-US" sz="1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253C0FA-D457-E121-5CBE-94E5D5A964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82744" y="3780430"/>
              <a:ext cx="2900209" cy="1828800"/>
            </a:xfrm>
            <a:prstGeom prst="rect">
              <a:avLst/>
            </a:prstGeom>
          </p:spPr>
        </p:pic>
        <p:pic>
          <p:nvPicPr>
            <p:cNvPr id="8" name="Graphic 15">
              <a:extLst>
                <a:ext uri="{FF2B5EF4-FFF2-40B4-BE49-F238E27FC236}">
                  <a16:creationId xmlns:a16="http://schemas.microsoft.com/office/drawing/2014/main" id="{ACF56D66-7DD6-1242-2E55-3BB0B9C66C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34519" y="4581447"/>
              <a:ext cx="1192865" cy="932249"/>
            </a:xfrm>
            <a:prstGeom prst="rect">
              <a:avLst/>
            </a:prstGeom>
          </p:spPr>
        </p:pic>
        <p:pic>
          <p:nvPicPr>
            <p:cNvPr id="9" name="Picture 8" descr="A picture containing purple, pink, green&#10;&#10;Description automatically generated">
              <a:extLst>
                <a:ext uri="{FF2B5EF4-FFF2-40B4-BE49-F238E27FC236}">
                  <a16:creationId xmlns:a16="http://schemas.microsoft.com/office/drawing/2014/main" id="{BB07387B-E00A-F41E-FD00-B8F0FAC760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809"/>
            <a:stretch/>
          </p:blipFill>
          <p:spPr>
            <a:xfrm>
              <a:off x="4612944" y="3780430"/>
              <a:ext cx="3158262" cy="1828800"/>
            </a:xfrm>
            <a:prstGeom prst="rect">
              <a:avLst/>
            </a:prstGeom>
          </p:spPr>
        </p:pic>
        <p:pic>
          <p:nvPicPr>
            <p:cNvPr id="10" name="Graphic 19">
              <a:extLst>
                <a:ext uri="{FF2B5EF4-FFF2-40B4-BE49-F238E27FC236}">
                  <a16:creationId xmlns:a16="http://schemas.microsoft.com/office/drawing/2014/main" id="{CB996844-7425-3A9D-3811-176EDCEDF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250675" y="4570250"/>
              <a:ext cx="1292668" cy="932250"/>
            </a:xfrm>
            <a:prstGeom prst="rect">
              <a:avLst/>
            </a:prstGeom>
          </p:spPr>
        </p:pic>
        <p:pic>
          <p:nvPicPr>
            <p:cNvPr id="11" name="Picture 10" descr="A picture containing elephant, fabric&#10;&#10;Description automatically generated">
              <a:extLst>
                <a:ext uri="{FF2B5EF4-FFF2-40B4-BE49-F238E27FC236}">
                  <a16:creationId xmlns:a16="http://schemas.microsoft.com/office/drawing/2014/main" id="{FEC27A21-BC75-0E94-6CD3-F503CD4946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/>
            <a:stretch/>
          </p:blipFill>
          <p:spPr>
            <a:xfrm>
              <a:off x="7806712" y="3780430"/>
              <a:ext cx="3397994" cy="1817604"/>
            </a:xfrm>
            <a:prstGeom prst="rect">
              <a:avLst/>
            </a:prstGeom>
          </p:spPr>
        </p:pic>
        <p:pic>
          <p:nvPicPr>
            <p:cNvPr id="12" name="Graphic 20">
              <a:extLst>
                <a:ext uri="{FF2B5EF4-FFF2-40B4-BE49-F238E27FC236}">
                  <a16:creationId xmlns:a16="http://schemas.microsoft.com/office/drawing/2014/main" id="{A6CF2F19-7226-499C-A337-19C7ABEF7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757956" y="4581446"/>
              <a:ext cx="1269242" cy="921054"/>
            </a:xfrm>
            <a:prstGeom prst="rect">
              <a:avLst/>
            </a:prstGeom>
          </p:spPr>
        </p:pic>
        <p:sp>
          <p:nvSpPr>
            <p:cNvPr id="13" name="TextBox 30">
              <a:extLst>
                <a:ext uri="{FF2B5EF4-FFF2-40B4-BE49-F238E27FC236}">
                  <a16:creationId xmlns:a16="http://schemas.microsoft.com/office/drawing/2014/main" id="{EF51C4BE-E7A4-0E05-92B5-01EC369F48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4674" y="5659904"/>
              <a:ext cx="2156346" cy="385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rgbClr val="003698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 b="1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rgbClr val="1636B4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9pPr>
            </a:lstStyle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105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Steatosis (MAFL)</a:t>
              </a:r>
            </a:p>
          </p:txBody>
        </p:sp>
        <p:sp>
          <p:nvSpPr>
            <p:cNvPr id="14" name="TextBox 30">
              <a:extLst>
                <a:ext uri="{FF2B5EF4-FFF2-40B4-BE49-F238E27FC236}">
                  <a16:creationId xmlns:a16="http://schemas.microsoft.com/office/drawing/2014/main" id="{D4F4C2F9-711B-914F-6CCB-4BD3D431FB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3997" y="5584434"/>
              <a:ext cx="2296157" cy="630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rgbClr val="003698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 b="1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rgbClr val="1636B4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9pPr>
            </a:lstStyle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105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Steatohepatitis (MASH)</a:t>
              </a:r>
            </a:p>
          </p:txBody>
        </p:sp>
        <p:sp>
          <p:nvSpPr>
            <p:cNvPr id="15" name="TextBox 30">
              <a:extLst>
                <a:ext uri="{FF2B5EF4-FFF2-40B4-BE49-F238E27FC236}">
                  <a16:creationId xmlns:a16="http://schemas.microsoft.com/office/drawing/2014/main" id="{592E7290-4248-8422-EC98-C860B1A2F8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9193" y="5713751"/>
              <a:ext cx="2185463" cy="385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rgbClr val="003698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 b="1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rgbClr val="1636B4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9pPr>
            </a:lstStyle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105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Fibrosis/cirrhosis</a:t>
              </a:r>
            </a:p>
          </p:txBody>
        </p:sp>
        <p:sp>
          <p:nvSpPr>
            <p:cNvPr id="16" name="Left-Right Arrow 14">
              <a:extLst>
                <a:ext uri="{FF2B5EF4-FFF2-40B4-BE49-F238E27FC236}">
                  <a16:creationId xmlns:a16="http://schemas.microsoft.com/office/drawing/2014/main" id="{840A695D-CD19-0E33-6F96-0D378A59101A}"/>
                </a:ext>
              </a:extLst>
            </p:cNvPr>
            <p:cNvSpPr/>
            <p:nvPr/>
          </p:nvSpPr>
          <p:spPr bwMode="auto">
            <a:xfrm>
              <a:off x="2415654" y="6053046"/>
              <a:ext cx="8059002" cy="851834"/>
            </a:xfrm>
            <a:prstGeom prst="leftRightArrow">
              <a:avLst/>
            </a:prstGeom>
            <a:solidFill>
              <a:schemeClr val="accent2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b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Dynamic process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D4F2AE-C79C-0373-D844-00813BD48E30}"/>
              </a:ext>
            </a:extLst>
          </p:cNvPr>
          <p:cNvGrpSpPr/>
          <p:nvPr/>
        </p:nvGrpSpPr>
        <p:grpSpPr>
          <a:xfrm>
            <a:off x="2462115" y="695341"/>
            <a:ext cx="4174390" cy="1376847"/>
            <a:chOff x="1282700" y="2452866"/>
            <a:chExt cx="3022600" cy="996950"/>
          </a:xfrm>
        </p:grpSpPr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id="{D9F90E31-ED6C-8215-F606-5B81B30DD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188" y="2571928"/>
              <a:ext cx="1016000" cy="598488"/>
            </a:xfrm>
            <a:custGeom>
              <a:avLst/>
              <a:gdLst>
                <a:gd name="T0" fmla="*/ 684 w 1338"/>
                <a:gd name="T1" fmla="*/ 788 h 788"/>
                <a:gd name="T2" fmla="*/ 338 w 1338"/>
                <a:gd name="T3" fmla="*/ 687 h 788"/>
                <a:gd name="T4" fmla="*/ 0 w 1338"/>
                <a:gd name="T5" fmla="*/ 707 h 788"/>
                <a:gd name="T6" fmla="*/ 315 w 1338"/>
                <a:gd name="T7" fmla="*/ 389 h 788"/>
                <a:gd name="T8" fmla="*/ 550 w 1338"/>
                <a:gd name="T9" fmla="*/ 213 h 788"/>
                <a:gd name="T10" fmla="*/ 888 w 1338"/>
                <a:gd name="T11" fmla="*/ 85 h 788"/>
                <a:gd name="T12" fmla="*/ 1338 w 1338"/>
                <a:gd name="T13" fmla="*/ 0 h 788"/>
                <a:gd name="T14" fmla="*/ 1146 w 1338"/>
                <a:gd name="T15" fmla="*/ 101 h 788"/>
                <a:gd name="T16" fmla="*/ 965 w 1338"/>
                <a:gd name="T17" fmla="*/ 241 h 788"/>
                <a:gd name="T18" fmla="*/ 880 w 1338"/>
                <a:gd name="T19" fmla="*/ 382 h 788"/>
                <a:gd name="T20" fmla="*/ 684 w 1338"/>
                <a:gd name="T21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8" h="788">
                  <a:moveTo>
                    <a:pt x="684" y="788"/>
                  </a:moveTo>
                  <a:cubicBezTo>
                    <a:pt x="599" y="721"/>
                    <a:pt x="391" y="691"/>
                    <a:pt x="338" y="687"/>
                  </a:cubicBezTo>
                  <a:cubicBezTo>
                    <a:pt x="285" y="682"/>
                    <a:pt x="189" y="665"/>
                    <a:pt x="0" y="707"/>
                  </a:cubicBezTo>
                  <a:cubicBezTo>
                    <a:pt x="0" y="707"/>
                    <a:pt x="246" y="447"/>
                    <a:pt x="315" y="389"/>
                  </a:cubicBezTo>
                  <a:cubicBezTo>
                    <a:pt x="384" y="330"/>
                    <a:pt x="465" y="257"/>
                    <a:pt x="550" y="213"/>
                  </a:cubicBezTo>
                  <a:cubicBezTo>
                    <a:pt x="635" y="168"/>
                    <a:pt x="760" y="116"/>
                    <a:pt x="888" y="85"/>
                  </a:cubicBezTo>
                  <a:cubicBezTo>
                    <a:pt x="1015" y="55"/>
                    <a:pt x="1314" y="4"/>
                    <a:pt x="1338" y="0"/>
                  </a:cubicBezTo>
                  <a:cubicBezTo>
                    <a:pt x="1282" y="27"/>
                    <a:pt x="1182" y="80"/>
                    <a:pt x="1146" y="101"/>
                  </a:cubicBezTo>
                  <a:cubicBezTo>
                    <a:pt x="1110" y="123"/>
                    <a:pt x="985" y="211"/>
                    <a:pt x="965" y="241"/>
                  </a:cubicBezTo>
                  <a:cubicBezTo>
                    <a:pt x="944" y="270"/>
                    <a:pt x="906" y="331"/>
                    <a:pt x="880" y="382"/>
                  </a:cubicBezTo>
                  <a:cubicBezTo>
                    <a:pt x="853" y="433"/>
                    <a:pt x="706" y="742"/>
                    <a:pt x="684" y="7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US" sz="135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F237E87E-413C-14B1-9012-783A8C1A5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700" y="2571928"/>
              <a:ext cx="1016000" cy="598488"/>
            </a:xfrm>
            <a:custGeom>
              <a:avLst/>
              <a:gdLst>
                <a:gd name="T0" fmla="*/ 653 w 1337"/>
                <a:gd name="T1" fmla="*/ 788 h 788"/>
                <a:gd name="T2" fmla="*/ 999 w 1337"/>
                <a:gd name="T3" fmla="*/ 687 h 788"/>
                <a:gd name="T4" fmla="*/ 1337 w 1337"/>
                <a:gd name="T5" fmla="*/ 707 h 788"/>
                <a:gd name="T6" fmla="*/ 1022 w 1337"/>
                <a:gd name="T7" fmla="*/ 389 h 788"/>
                <a:gd name="T8" fmla="*/ 787 w 1337"/>
                <a:gd name="T9" fmla="*/ 213 h 788"/>
                <a:gd name="T10" fmla="*/ 450 w 1337"/>
                <a:gd name="T11" fmla="*/ 85 h 788"/>
                <a:gd name="T12" fmla="*/ 0 w 1337"/>
                <a:gd name="T13" fmla="*/ 0 h 788"/>
                <a:gd name="T14" fmla="*/ 191 w 1337"/>
                <a:gd name="T15" fmla="*/ 101 h 788"/>
                <a:gd name="T16" fmla="*/ 373 w 1337"/>
                <a:gd name="T17" fmla="*/ 241 h 788"/>
                <a:gd name="T18" fmla="*/ 457 w 1337"/>
                <a:gd name="T19" fmla="*/ 382 h 788"/>
                <a:gd name="T20" fmla="*/ 653 w 1337"/>
                <a:gd name="T21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7" h="788">
                  <a:moveTo>
                    <a:pt x="653" y="788"/>
                  </a:moveTo>
                  <a:cubicBezTo>
                    <a:pt x="738" y="721"/>
                    <a:pt x="946" y="691"/>
                    <a:pt x="999" y="687"/>
                  </a:cubicBezTo>
                  <a:cubicBezTo>
                    <a:pt x="1052" y="682"/>
                    <a:pt x="1148" y="665"/>
                    <a:pt x="1337" y="707"/>
                  </a:cubicBezTo>
                  <a:cubicBezTo>
                    <a:pt x="1337" y="707"/>
                    <a:pt x="1091" y="447"/>
                    <a:pt x="1022" y="389"/>
                  </a:cubicBezTo>
                  <a:cubicBezTo>
                    <a:pt x="953" y="330"/>
                    <a:pt x="872" y="257"/>
                    <a:pt x="787" y="213"/>
                  </a:cubicBezTo>
                  <a:cubicBezTo>
                    <a:pt x="702" y="168"/>
                    <a:pt x="577" y="116"/>
                    <a:pt x="450" y="85"/>
                  </a:cubicBezTo>
                  <a:cubicBezTo>
                    <a:pt x="322" y="55"/>
                    <a:pt x="24" y="4"/>
                    <a:pt x="0" y="0"/>
                  </a:cubicBezTo>
                  <a:cubicBezTo>
                    <a:pt x="55" y="27"/>
                    <a:pt x="155" y="80"/>
                    <a:pt x="191" y="101"/>
                  </a:cubicBezTo>
                  <a:cubicBezTo>
                    <a:pt x="227" y="123"/>
                    <a:pt x="352" y="211"/>
                    <a:pt x="373" y="241"/>
                  </a:cubicBezTo>
                  <a:cubicBezTo>
                    <a:pt x="393" y="270"/>
                    <a:pt x="431" y="331"/>
                    <a:pt x="457" y="382"/>
                  </a:cubicBezTo>
                  <a:cubicBezTo>
                    <a:pt x="484" y="433"/>
                    <a:pt x="631" y="742"/>
                    <a:pt x="653" y="7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US" sz="135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E80BD77B-30D0-8842-6D97-B6D5005D2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300" y="2570341"/>
              <a:ext cx="1028700" cy="600075"/>
            </a:xfrm>
            <a:custGeom>
              <a:avLst/>
              <a:gdLst>
                <a:gd name="T0" fmla="*/ 677 w 1353"/>
                <a:gd name="T1" fmla="*/ 733 h 790"/>
                <a:gd name="T2" fmla="*/ 1353 w 1353"/>
                <a:gd name="T3" fmla="*/ 790 h 790"/>
                <a:gd name="T4" fmla="*/ 1157 w 1353"/>
                <a:gd name="T5" fmla="*/ 384 h 790"/>
                <a:gd name="T6" fmla="*/ 1073 w 1353"/>
                <a:gd name="T7" fmla="*/ 243 h 790"/>
                <a:gd name="T8" fmla="*/ 891 w 1353"/>
                <a:gd name="T9" fmla="*/ 103 h 790"/>
                <a:gd name="T10" fmla="*/ 700 w 1353"/>
                <a:gd name="T11" fmla="*/ 2 h 790"/>
                <a:gd name="T12" fmla="*/ 677 w 1353"/>
                <a:gd name="T13" fmla="*/ 2 h 790"/>
                <a:gd name="T14" fmla="*/ 654 w 1353"/>
                <a:gd name="T15" fmla="*/ 2 h 790"/>
                <a:gd name="T16" fmla="*/ 462 w 1353"/>
                <a:gd name="T17" fmla="*/ 103 h 790"/>
                <a:gd name="T18" fmla="*/ 281 w 1353"/>
                <a:gd name="T19" fmla="*/ 243 h 790"/>
                <a:gd name="T20" fmla="*/ 196 w 1353"/>
                <a:gd name="T21" fmla="*/ 384 h 790"/>
                <a:gd name="T22" fmla="*/ 0 w 1353"/>
                <a:gd name="T23" fmla="*/ 790 h 790"/>
                <a:gd name="T24" fmla="*/ 677 w 1353"/>
                <a:gd name="T25" fmla="*/ 733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3" h="790">
                  <a:moveTo>
                    <a:pt x="677" y="733"/>
                  </a:moveTo>
                  <a:cubicBezTo>
                    <a:pt x="859" y="733"/>
                    <a:pt x="1247" y="762"/>
                    <a:pt x="1353" y="790"/>
                  </a:cubicBezTo>
                  <a:cubicBezTo>
                    <a:pt x="1331" y="744"/>
                    <a:pt x="1184" y="435"/>
                    <a:pt x="1157" y="384"/>
                  </a:cubicBezTo>
                  <a:cubicBezTo>
                    <a:pt x="1131" y="333"/>
                    <a:pt x="1093" y="272"/>
                    <a:pt x="1073" y="243"/>
                  </a:cubicBezTo>
                  <a:cubicBezTo>
                    <a:pt x="1052" y="213"/>
                    <a:pt x="927" y="125"/>
                    <a:pt x="891" y="103"/>
                  </a:cubicBezTo>
                  <a:cubicBezTo>
                    <a:pt x="855" y="82"/>
                    <a:pt x="755" y="29"/>
                    <a:pt x="700" y="2"/>
                  </a:cubicBezTo>
                  <a:cubicBezTo>
                    <a:pt x="686" y="0"/>
                    <a:pt x="677" y="2"/>
                    <a:pt x="677" y="2"/>
                  </a:cubicBezTo>
                  <a:cubicBezTo>
                    <a:pt x="677" y="2"/>
                    <a:pt x="667" y="0"/>
                    <a:pt x="654" y="2"/>
                  </a:cubicBezTo>
                  <a:cubicBezTo>
                    <a:pt x="598" y="29"/>
                    <a:pt x="498" y="82"/>
                    <a:pt x="462" y="103"/>
                  </a:cubicBezTo>
                  <a:cubicBezTo>
                    <a:pt x="426" y="125"/>
                    <a:pt x="301" y="213"/>
                    <a:pt x="281" y="243"/>
                  </a:cubicBezTo>
                  <a:cubicBezTo>
                    <a:pt x="260" y="272"/>
                    <a:pt x="222" y="333"/>
                    <a:pt x="196" y="384"/>
                  </a:cubicBezTo>
                  <a:cubicBezTo>
                    <a:pt x="169" y="435"/>
                    <a:pt x="22" y="744"/>
                    <a:pt x="0" y="790"/>
                  </a:cubicBezTo>
                  <a:cubicBezTo>
                    <a:pt x="106" y="762"/>
                    <a:pt x="494" y="733"/>
                    <a:pt x="677" y="73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US" sz="135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45395751-E666-8D77-861E-B459857F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188" y="2452866"/>
              <a:ext cx="2068513" cy="717550"/>
            </a:xfrm>
            <a:custGeom>
              <a:avLst/>
              <a:gdLst>
                <a:gd name="T0" fmla="*/ 1361 w 2721"/>
                <a:gd name="T1" fmla="*/ 888 h 945"/>
                <a:gd name="T2" fmla="*/ 2037 w 2721"/>
                <a:gd name="T3" fmla="*/ 945 h 945"/>
                <a:gd name="T4" fmla="*/ 2383 w 2721"/>
                <a:gd name="T5" fmla="*/ 844 h 945"/>
                <a:gd name="T6" fmla="*/ 2721 w 2721"/>
                <a:gd name="T7" fmla="*/ 864 h 945"/>
                <a:gd name="T8" fmla="*/ 2406 w 2721"/>
                <a:gd name="T9" fmla="*/ 546 h 945"/>
                <a:gd name="T10" fmla="*/ 2171 w 2721"/>
                <a:gd name="T11" fmla="*/ 370 h 945"/>
                <a:gd name="T12" fmla="*/ 1834 w 2721"/>
                <a:gd name="T13" fmla="*/ 242 h 945"/>
                <a:gd name="T14" fmla="*/ 1384 w 2721"/>
                <a:gd name="T15" fmla="*/ 157 h 945"/>
                <a:gd name="T16" fmla="*/ 1361 w 2721"/>
                <a:gd name="T17" fmla="*/ 0 h 945"/>
                <a:gd name="T18" fmla="*/ 1338 w 2721"/>
                <a:gd name="T19" fmla="*/ 157 h 945"/>
                <a:gd name="T20" fmla="*/ 888 w 2721"/>
                <a:gd name="T21" fmla="*/ 242 h 945"/>
                <a:gd name="T22" fmla="*/ 550 w 2721"/>
                <a:gd name="T23" fmla="*/ 370 h 945"/>
                <a:gd name="T24" fmla="*/ 315 w 2721"/>
                <a:gd name="T25" fmla="*/ 546 h 945"/>
                <a:gd name="T26" fmla="*/ 0 w 2721"/>
                <a:gd name="T27" fmla="*/ 864 h 945"/>
                <a:gd name="T28" fmla="*/ 338 w 2721"/>
                <a:gd name="T29" fmla="*/ 844 h 945"/>
                <a:gd name="T30" fmla="*/ 684 w 2721"/>
                <a:gd name="T31" fmla="*/ 945 h 945"/>
                <a:gd name="T32" fmla="*/ 1361 w 2721"/>
                <a:gd name="T33" fmla="*/ 888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21" h="945">
                  <a:moveTo>
                    <a:pt x="1361" y="888"/>
                  </a:moveTo>
                  <a:cubicBezTo>
                    <a:pt x="1533" y="882"/>
                    <a:pt x="1928" y="919"/>
                    <a:pt x="2037" y="945"/>
                  </a:cubicBezTo>
                  <a:cubicBezTo>
                    <a:pt x="2122" y="878"/>
                    <a:pt x="2330" y="848"/>
                    <a:pt x="2383" y="844"/>
                  </a:cubicBezTo>
                  <a:cubicBezTo>
                    <a:pt x="2436" y="839"/>
                    <a:pt x="2532" y="822"/>
                    <a:pt x="2721" y="864"/>
                  </a:cubicBezTo>
                  <a:cubicBezTo>
                    <a:pt x="2721" y="864"/>
                    <a:pt x="2475" y="604"/>
                    <a:pt x="2406" y="546"/>
                  </a:cubicBezTo>
                  <a:cubicBezTo>
                    <a:pt x="2337" y="487"/>
                    <a:pt x="2256" y="414"/>
                    <a:pt x="2171" y="370"/>
                  </a:cubicBezTo>
                  <a:cubicBezTo>
                    <a:pt x="2086" y="325"/>
                    <a:pt x="1961" y="273"/>
                    <a:pt x="1834" y="242"/>
                  </a:cubicBezTo>
                  <a:cubicBezTo>
                    <a:pt x="1706" y="212"/>
                    <a:pt x="1408" y="161"/>
                    <a:pt x="1384" y="157"/>
                  </a:cubicBezTo>
                  <a:cubicBezTo>
                    <a:pt x="1359" y="153"/>
                    <a:pt x="1378" y="0"/>
                    <a:pt x="1361" y="0"/>
                  </a:cubicBezTo>
                  <a:cubicBezTo>
                    <a:pt x="1343" y="0"/>
                    <a:pt x="1362" y="153"/>
                    <a:pt x="1338" y="157"/>
                  </a:cubicBezTo>
                  <a:cubicBezTo>
                    <a:pt x="1314" y="161"/>
                    <a:pt x="1015" y="212"/>
                    <a:pt x="888" y="242"/>
                  </a:cubicBezTo>
                  <a:cubicBezTo>
                    <a:pt x="760" y="273"/>
                    <a:pt x="635" y="325"/>
                    <a:pt x="550" y="370"/>
                  </a:cubicBezTo>
                  <a:cubicBezTo>
                    <a:pt x="465" y="414"/>
                    <a:pt x="384" y="487"/>
                    <a:pt x="315" y="546"/>
                  </a:cubicBezTo>
                  <a:cubicBezTo>
                    <a:pt x="246" y="604"/>
                    <a:pt x="0" y="864"/>
                    <a:pt x="0" y="864"/>
                  </a:cubicBezTo>
                  <a:cubicBezTo>
                    <a:pt x="189" y="822"/>
                    <a:pt x="285" y="839"/>
                    <a:pt x="338" y="844"/>
                  </a:cubicBezTo>
                  <a:cubicBezTo>
                    <a:pt x="391" y="848"/>
                    <a:pt x="599" y="878"/>
                    <a:pt x="684" y="945"/>
                  </a:cubicBezTo>
                  <a:cubicBezTo>
                    <a:pt x="793" y="919"/>
                    <a:pt x="1188" y="882"/>
                    <a:pt x="1361" y="888"/>
                  </a:cubicBezTo>
                  <a:close/>
                </a:path>
              </a:pathLst>
            </a:custGeom>
            <a:noFill/>
            <a:ln w="12700" cap="flat">
              <a:solidFill>
                <a:srgbClr val="333F5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US" sz="135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2" name="Line 25">
              <a:extLst>
                <a:ext uri="{FF2B5EF4-FFF2-40B4-BE49-F238E27FC236}">
                  <a16:creationId xmlns:a16="http://schemas.microsoft.com/office/drawing/2014/main" id="{7FCFF73D-25F9-28F5-23B7-0B5720B3AC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7650" y="3127553"/>
              <a:ext cx="0" cy="322263"/>
            </a:xfrm>
            <a:prstGeom prst="line">
              <a:avLst/>
            </a:prstGeom>
            <a:noFill/>
            <a:ln w="7620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US" sz="135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Line 26">
              <a:extLst>
                <a:ext uri="{FF2B5EF4-FFF2-40B4-BE49-F238E27FC236}">
                  <a16:creationId xmlns:a16="http://schemas.microsoft.com/office/drawing/2014/main" id="{4EC50135-7AB6-D787-144D-0FCBDAD59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82700" y="3110091"/>
              <a:ext cx="471488" cy="3397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US" sz="135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Line 27">
              <a:extLst>
                <a:ext uri="{FF2B5EF4-FFF2-40B4-BE49-F238E27FC236}">
                  <a16:creationId xmlns:a16="http://schemas.microsoft.com/office/drawing/2014/main" id="{A52AE072-574D-2318-88E3-BA326A4E06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2700" y="3110091"/>
              <a:ext cx="482600" cy="3397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US" sz="135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0305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23DAA-2663-7428-CC9B-CD095A9F5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Natural history of MASLD/MAFLD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DCEE03-F841-C243-2BDA-525AF0A5358C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CVD, cardiovascular disease; HCC, hepatocellular carcinoma; MASH, metabolic dysfunction-associated steatohepatitis; MASLD/MAFLD, metabolic dysfunction-associated steatotic liver disease/metabolic associated fatty liver disease.</a:t>
            </a:r>
          </a:p>
          <a:p>
            <a:pPr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Figure adapted from: 1.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Bertot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LC and Adams LA. Int J Mol Sci 2016;17:774; 2. Pais R and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Maurel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T. J Clin Med 2021;10:1161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7F045D-3C44-BAD6-6F98-FE3A390D00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3389" y="2036566"/>
            <a:ext cx="868229" cy="5758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95006-1218-F8FC-89EF-CD0DD61D8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257" y="1359486"/>
            <a:ext cx="452720" cy="749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B1E0A4-7B2D-113D-F634-C86562F38F8F}"/>
              </a:ext>
            </a:extLst>
          </p:cNvPr>
          <p:cNvSpPr txBox="1"/>
          <p:nvPr/>
        </p:nvSpPr>
        <p:spPr>
          <a:xfrm>
            <a:off x="532582" y="2593226"/>
            <a:ext cx="1260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Century Gothic" charset="0"/>
                <a:ea typeface="Century Gothic" charset="0"/>
                <a:cs typeface="Century Gothic" charset="0"/>
              </a:rPr>
              <a:t>MASLD/MAFLD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B66478-121A-BF9F-5FBF-13C75EC66B9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819" y="2067733"/>
            <a:ext cx="868229" cy="571760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D6057387-CFC1-A4F4-7981-FB28019AC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525" y="1359487"/>
            <a:ext cx="448687" cy="73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157689-A537-24EF-4DA2-EA6A52C338B4}"/>
              </a:ext>
            </a:extLst>
          </p:cNvPr>
          <p:cNvSpPr txBox="1"/>
          <p:nvPr/>
        </p:nvSpPr>
        <p:spPr>
          <a:xfrm>
            <a:off x="2068164" y="1782650"/>
            <a:ext cx="5445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050">
                <a:latin typeface="Century Gothic" panose="020B0502020202020204" pitchFamily="34" charset="0"/>
              </a:rPr>
              <a:t>20%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5EDB17-E06A-D435-A753-A492BF4B0979}"/>
              </a:ext>
            </a:extLst>
          </p:cNvPr>
          <p:cNvSpPr txBox="1"/>
          <p:nvPr/>
        </p:nvSpPr>
        <p:spPr>
          <a:xfrm>
            <a:off x="2538185" y="2608385"/>
            <a:ext cx="646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Century Gothic" charset="0"/>
                <a:ea typeface="Century Gothic" charset="0"/>
                <a:cs typeface="Century Gothic" charset="0"/>
              </a:rPr>
              <a:t>MASH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F08CF4-AC4E-BC51-41EA-CECF0CC5100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551" y="2090312"/>
            <a:ext cx="1024170" cy="5705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2D4D0D-74D5-B6CA-387D-2B39256F3E3D}"/>
              </a:ext>
            </a:extLst>
          </p:cNvPr>
          <p:cNvSpPr txBox="1"/>
          <p:nvPr/>
        </p:nvSpPr>
        <p:spPr>
          <a:xfrm>
            <a:off x="3399519" y="1734140"/>
            <a:ext cx="11405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050">
                <a:latin typeface="Century Gothic" panose="020B0502020202020204" pitchFamily="34" charset="0"/>
              </a:rPr>
              <a:t>20% -30%</a:t>
            </a:r>
          </a:p>
          <a:p>
            <a:pPr algn="ctr"/>
            <a:r>
              <a:rPr lang="ro-RO" sz="1050">
                <a:latin typeface="Century Gothic" panose="020B0502020202020204" pitchFamily="34" charset="0"/>
              </a:rPr>
              <a:t>over 3 </a:t>
            </a:r>
            <a:r>
              <a:rPr lang="ro-RO" sz="1050" err="1">
                <a:latin typeface="Century Gothic" panose="020B0502020202020204" pitchFamily="34" charset="0"/>
              </a:rPr>
              <a:t>years</a:t>
            </a:r>
            <a:endParaRPr lang="ro-RO" sz="1050"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B578DA-5097-B37C-8E8C-56E66486DDE1}"/>
              </a:ext>
            </a:extLst>
          </p:cNvPr>
          <p:cNvSpPr txBox="1"/>
          <p:nvPr/>
        </p:nvSpPr>
        <p:spPr>
          <a:xfrm>
            <a:off x="4206193" y="2656831"/>
            <a:ext cx="117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Century Gothic" charset="0"/>
                <a:ea typeface="Century Gothic" charset="0"/>
                <a:cs typeface="Century Gothic" charset="0"/>
              </a:rPr>
              <a:t>Fibrosis F1-F3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BDD96C3-0F60-EAA6-AF01-10A297E8BC2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0221" y="2110368"/>
            <a:ext cx="868229" cy="5634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9843B2-BA1B-E9D2-C821-165E1F3E152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4221" y="1415281"/>
            <a:ext cx="472501" cy="7493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F93DC18-6063-C6CF-ABD7-4124E077E5C6}"/>
              </a:ext>
            </a:extLst>
          </p:cNvPr>
          <p:cNvSpPr txBox="1"/>
          <p:nvPr/>
        </p:nvSpPr>
        <p:spPr>
          <a:xfrm>
            <a:off x="5974447" y="2718718"/>
            <a:ext cx="810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Century Gothic" charset="0"/>
                <a:ea typeface="Century Gothic" charset="0"/>
                <a:cs typeface="Century Gothic" charset="0"/>
              </a:rPr>
              <a:t>Cirrhosis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44023D4-30F1-CD26-066D-253D97C69788}"/>
              </a:ext>
            </a:extLst>
          </p:cNvPr>
          <p:cNvSpPr/>
          <p:nvPr/>
        </p:nvSpPr>
        <p:spPr>
          <a:xfrm>
            <a:off x="6020221" y="3486068"/>
            <a:ext cx="868001" cy="338328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050" err="1">
                <a:solidFill>
                  <a:schemeClr val="tx1"/>
                </a:solidFill>
                <a:latin typeface="Century Gothic" panose="020B0502020202020204" pitchFamily="34" charset="0"/>
              </a:rPr>
              <a:t>Liver</a:t>
            </a:r>
            <a:r>
              <a:rPr lang="ro-RO" sz="105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o-RO" sz="1050" err="1">
                <a:solidFill>
                  <a:schemeClr val="tx1"/>
                </a:solidFill>
                <a:latin typeface="Century Gothic" panose="020B0502020202020204" pitchFamily="34" charset="0"/>
              </a:rPr>
              <a:t>failure</a:t>
            </a:r>
            <a:endParaRPr lang="ro-RO" sz="105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5B77CF-A099-21EF-8E45-F963B0C74A39}"/>
              </a:ext>
            </a:extLst>
          </p:cNvPr>
          <p:cNvSpPr/>
          <p:nvPr/>
        </p:nvSpPr>
        <p:spPr>
          <a:xfrm>
            <a:off x="6020221" y="4304681"/>
            <a:ext cx="868001" cy="338328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050" err="1">
                <a:solidFill>
                  <a:schemeClr val="tx1"/>
                </a:solidFill>
                <a:latin typeface="Century Gothic" panose="020B0502020202020204" pitchFamily="34" charset="0"/>
              </a:rPr>
              <a:t>Liver</a:t>
            </a:r>
            <a:r>
              <a:rPr lang="ro-RO" sz="1050">
                <a:solidFill>
                  <a:schemeClr val="tx1"/>
                </a:solidFill>
                <a:latin typeface="Century Gothic" panose="020B0502020202020204" pitchFamily="34" charset="0"/>
              </a:rPr>
              <a:t> transplant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8EC971-D3B2-3A1D-0FF2-5A2BFF44E507}"/>
              </a:ext>
            </a:extLst>
          </p:cNvPr>
          <p:cNvSpPr/>
          <p:nvPr/>
        </p:nvSpPr>
        <p:spPr>
          <a:xfrm>
            <a:off x="7653988" y="3486068"/>
            <a:ext cx="868001" cy="338328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050" err="1">
                <a:solidFill>
                  <a:schemeClr val="tx1"/>
                </a:solidFill>
                <a:latin typeface="Century Gothic" panose="020B0502020202020204" pitchFamily="34" charset="0"/>
              </a:rPr>
              <a:t>Liver</a:t>
            </a:r>
            <a:r>
              <a:rPr lang="ro-RO" sz="105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o-RO" sz="1050" err="1">
                <a:solidFill>
                  <a:schemeClr val="tx1"/>
                </a:solidFill>
                <a:latin typeface="Century Gothic" panose="020B0502020202020204" pitchFamily="34" charset="0"/>
              </a:rPr>
              <a:t>death</a:t>
            </a:r>
            <a:endParaRPr lang="ro-RO" sz="105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98BF673-CF5D-D626-AB89-E8C032A2FC3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797" y="3226558"/>
            <a:ext cx="1072883" cy="69458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E491C7F-7617-A72D-818A-6F4CF407B5DC}"/>
              </a:ext>
            </a:extLst>
          </p:cNvPr>
          <p:cNvSpPr txBox="1"/>
          <p:nvPr/>
        </p:nvSpPr>
        <p:spPr>
          <a:xfrm>
            <a:off x="3267797" y="3964986"/>
            <a:ext cx="652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Century Gothic" charset="0"/>
                <a:ea typeface="Century Gothic" charset="0"/>
                <a:cs typeface="Century Gothic" charset="0"/>
              </a:rPr>
              <a:t>HCC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34CBBD9-107B-B58C-EF49-A9D0D8E5A262}"/>
              </a:ext>
            </a:extLst>
          </p:cNvPr>
          <p:cNvCxnSpPr/>
          <p:nvPr/>
        </p:nvCxnSpPr>
        <p:spPr>
          <a:xfrm>
            <a:off x="1881875" y="2412124"/>
            <a:ext cx="51948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DAC40B8-7CE3-6D45-3A36-AD5B771DAB14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3137926" y="2375588"/>
            <a:ext cx="133262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7241D1E-AEB0-8304-D346-96043CBFCF25}"/>
              </a:ext>
            </a:extLst>
          </p:cNvPr>
          <p:cNvCxnSpPr>
            <a:cxnSpLocks/>
          </p:cNvCxnSpPr>
          <p:nvPr/>
        </p:nvCxnSpPr>
        <p:spPr>
          <a:xfrm>
            <a:off x="5320862" y="2412124"/>
            <a:ext cx="69935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4725F40-0588-B81C-AADD-AB8297350A0E}"/>
              </a:ext>
            </a:extLst>
          </p:cNvPr>
          <p:cNvSpPr txBox="1"/>
          <p:nvPr/>
        </p:nvSpPr>
        <p:spPr>
          <a:xfrm>
            <a:off x="5125285" y="1734140"/>
            <a:ext cx="11405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050">
                <a:latin typeface="Century Gothic" panose="020B0502020202020204" pitchFamily="34" charset="0"/>
              </a:rPr>
              <a:t>20% F3</a:t>
            </a:r>
          </a:p>
          <a:p>
            <a:pPr algn="ctr"/>
            <a:r>
              <a:rPr lang="ro-RO" sz="1050">
                <a:latin typeface="Century Gothic" panose="020B0502020202020204" pitchFamily="34" charset="0"/>
              </a:rPr>
              <a:t>over 2 </a:t>
            </a:r>
            <a:r>
              <a:rPr lang="ro-RO" sz="1050" err="1">
                <a:latin typeface="Century Gothic" panose="020B0502020202020204" pitchFamily="34" charset="0"/>
              </a:rPr>
              <a:t>years</a:t>
            </a:r>
            <a:endParaRPr lang="ro-RO" sz="1050">
              <a:latin typeface="Century Gothic" panose="020B0502020202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53BFF43-B221-8B90-F17B-B69B2D94454B}"/>
              </a:ext>
            </a:extLst>
          </p:cNvPr>
          <p:cNvCxnSpPr>
            <a:cxnSpLocks/>
          </p:cNvCxnSpPr>
          <p:nvPr/>
        </p:nvCxnSpPr>
        <p:spPr>
          <a:xfrm>
            <a:off x="2746525" y="2910746"/>
            <a:ext cx="0" cy="783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D06626C-C5D3-6C3A-F7CB-E36DC5A9D748}"/>
              </a:ext>
            </a:extLst>
          </p:cNvPr>
          <p:cNvCxnSpPr>
            <a:cxnSpLocks/>
          </p:cNvCxnSpPr>
          <p:nvPr/>
        </p:nvCxnSpPr>
        <p:spPr>
          <a:xfrm>
            <a:off x="2736212" y="3712776"/>
            <a:ext cx="4590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737F27C-3090-35D8-FD01-0A7CB2731019}"/>
              </a:ext>
            </a:extLst>
          </p:cNvPr>
          <p:cNvCxnSpPr>
            <a:cxnSpLocks/>
          </p:cNvCxnSpPr>
          <p:nvPr/>
        </p:nvCxnSpPr>
        <p:spPr>
          <a:xfrm flipH="1">
            <a:off x="4302364" y="2942105"/>
            <a:ext cx="559587" cy="3925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05008AB-D7E7-A2D4-64E8-8356CE7CF4BC}"/>
              </a:ext>
            </a:extLst>
          </p:cNvPr>
          <p:cNvCxnSpPr>
            <a:cxnSpLocks/>
          </p:cNvCxnSpPr>
          <p:nvPr/>
        </p:nvCxnSpPr>
        <p:spPr>
          <a:xfrm>
            <a:off x="3969783" y="3693746"/>
            <a:ext cx="2004665" cy="234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6CB8913-C8A9-62C8-5E81-1A27402A7270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6379507" y="2995717"/>
            <a:ext cx="0" cy="40891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1657ECD-EEDA-767A-BC20-EA95317CDA4E}"/>
              </a:ext>
            </a:extLst>
          </p:cNvPr>
          <p:cNvCxnSpPr/>
          <p:nvPr/>
        </p:nvCxnSpPr>
        <p:spPr>
          <a:xfrm>
            <a:off x="6265812" y="2942105"/>
            <a:ext cx="0" cy="432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6612BC7-75CB-3CEF-BFCD-B8853E46BFE0}"/>
              </a:ext>
            </a:extLst>
          </p:cNvPr>
          <p:cNvCxnSpPr>
            <a:cxnSpLocks/>
          </p:cNvCxnSpPr>
          <p:nvPr/>
        </p:nvCxnSpPr>
        <p:spPr>
          <a:xfrm flipH="1">
            <a:off x="4340680" y="3391031"/>
            <a:ext cx="1925132" cy="1360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C447681-482E-6630-9ECB-DE429A0ACFAF}"/>
              </a:ext>
            </a:extLst>
          </p:cNvPr>
          <p:cNvCxnSpPr>
            <a:cxnSpLocks/>
          </p:cNvCxnSpPr>
          <p:nvPr/>
        </p:nvCxnSpPr>
        <p:spPr>
          <a:xfrm>
            <a:off x="6888221" y="3712776"/>
            <a:ext cx="7020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9F7890E-8B6C-FDCE-A489-45039B9D9F17}"/>
              </a:ext>
            </a:extLst>
          </p:cNvPr>
          <p:cNvCxnSpPr/>
          <p:nvPr/>
        </p:nvCxnSpPr>
        <p:spPr>
          <a:xfrm>
            <a:off x="6548315" y="2412124"/>
            <a:ext cx="153967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4FA5DE4-4505-A19F-D096-64937911CA14}"/>
              </a:ext>
            </a:extLst>
          </p:cNvPr>
          <p:cNvCxnSpPr>
            <a:cxnSpLocks/>
          </p:cNvCxnSpPr>
          <p:nvPr/>
        </p:nvCxnSpPr>
        <p:spPr>
          <a:xfrm>
            <a:off x="8087989" y="2412124"/>
            <a:ext cx="0" cy="99251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60E3405-EAF7-971C-E2A3-8A7A76E3D1EF}"/>
              </a:ext>
            </a:extLst>
          </p:cNvPr>
          <p:cNvSpPr txBox="1"/>
          <p:nvPr/>
        </p:nvSpPr>
        <p:spPr>
          <a:xfrm>
            <a:off x="6356458" y="3010303"/>
            <a:ext cx="11405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050">
                <a:latin typeface="Century Gothic" panose="020B0502020202020204" pitchFamily="34" charset="0"/>
              </a:rPr>
              <a:t>20% </a:t>
            </a:r>
          </a:p>
          <a:p>
            <a:pPr algn="ctr"/>
            <a:r>
              <a:rPr lang="ro-RO" sz="1050">
                <a:latin typeface="Century Gothic" panose="020B0502020202020204" pitchFamily="34" charset="0"/>
              </a:rPr>
              <a:t>over 2 </a:t>
            </a:r>
            <a:r>
              <a:rPr lang="ro-RO" sz="1050" err="1">
                <a:latin typeface="Century Gothic" panose="020B0502020202020204" pitchFamily="34" charset="0"/>
              </a:rPr>
              <a:t>years</a:t>
            </a:r>
            <a:endParaRPr lang="ro-RO" sz="1050">
              <a:latin typeface="Century Gothic" panose="020B0502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4F63F-1BB1-7AB9-009E-88CED8DAC64C}"/>
              </a:ext>
            </a:extLst>
          </p:cNvPr>
          <p:cNvSpPr txBox="1"/>
          <p:nvPr/>
        </p:nvSpPr>
        <p:spPr>
          <a:xfrm>
            <a:off x="6965170" y="1772175"/>
            <a:ext cx="1598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050">
                <a:latin typeface="Century Gothic" panose="020B0502020202020204" pitchFamily="34" charset="0"/>
              </a:rPr>
              <a:t>30- 40%</a:t>
            </a:r>
          </a:p>
          <a:p>
            <a:pPr algn="ctr"/>
            <a:r>
              <a:rPr lang="ro-RO" sz="1050">
                <a:latin typeface="Century Gothic" panose="020B0502020202020204" pitchFamily="34" charset="0"/>
              </a:rPr>
              <a:t> die </a:t>
            </a:r>
            <a:r>
              <a:rPr lang="ro-RO" sz="1050" err="1">
                <a:latin typeface="Century Gothic" panose="020B0502020202020204" pitchFamily="34" charset="0"/>
              </a:rPr>
              <a:t>from</a:t>
            </a:r>
            <a:r>
              <a:rPr lang="ro-RO" sz="1050">
                <a:latin typeface="Century Gothic" panose="020B0502020202020204" pitchFamily="34" charset="0"/>
              </a:rPr>
              <a:t> </a:t>
            </a:r>
            <a:r>
              <a:rPr lang="ro-RO" sz="1050" err="1">
                <a:latin typeface="Century Gothic" panose="020B0502020202020204" pitchFamily="34" charset="0"/>
              </a:rPr>
              <a:t>liver</a:t>
            </a:r>
            <a:r>
              <a:rPr lang="ro-RO" sz="1050">
                <a:latin typeface="Century Gothic" panose="020B0502020202020204" pitchFamily="34" charset="0"/>
              </a:rPr>
              <a:t> </a:t>
            </a:r>
            <a:r>
              <a:rPr lang="ro-RO" sz="1050" err="1">
                <a:latin typeface="Century Gothic" panose="020B0502020202020204" pitchFamily="34" charset="0"/>
              </a:rPr>
              <a:t>disease</a:t>
            </a:r>
            <a:r>
              <a:rPr lang="ro-RO" sz="1050">
                <a:latin typeface="Century Gothic" panose="020B0502020202020204" pitchFamily="34" charset="0"/>
              </a:rPr>
              <a:t> 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FBE616-764D-A65E-12CC-C2E73F0F48B3}"/>
              </a:ext>
            </a:extLst>
          </p:cNvPr>
          <p:cNvSpPr txBox="1"/>
          <p:nvPr/>
        </p:nvSpPr>
        <p:spPr>
          <a:xfrm>
            <a:off x="4566942" y="3173801"/>
            <a:ext cx="13054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050">
                <a:latin typeface="Century Gothic" panose="020B0502020202020204" pitchFamily="34" charset="0"/>
              </a:rPr>
              <a:t> 1.5-2% per </a:t>
            </a:r>
            <a:r>
              <a:rPr lang="ro-RO" sz="1050" err="1">
                <a:latin typeface="Century Gothic" panose="020B0502020202020204" pitchFamily="34" charset="0"/>
              </a:rPr>
              <a:t>year</a:t>
            </a:r>
            <a:endParaRPr lang="ro-RO" sz="1050">
              <a:latin typeface="Century Gothic" panose="020B0502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70994AC-6EB3-1C97-8C8F-0B7FA6F101C1}"/>
              </a:ext>
            </a:extLst>
          </p:cNvPr>
          <p:cNvSpPr txBox="1"/>
          <p:nvPr/>
        </p:nvSpPr>
        <p:spPr>
          <a:xfrm>
            <a:off x="3488527" y="733329"/>
            <a:ext cx="2375843" cy="8027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050">
                <a:latin typeface="Century Gothic" panose="020B0502020202020204" pitchFamily="34" charset="0"/>
                <a:cs typeface="Times New Roman" panose="02020603050405020304" pitchFamily="18" charset="0"/>
              </a:rPr>
              <a:t>Fibrosis progression rate in MASH: 1 stage per 7 years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050">
                <a:latin typeface="Century Gothic" panose="020B0502020202020204" pitchFamily="34" charset="0"/>
                <a:cs typeface="Times New Roman" panose="02020603050405020304" pitchFamily="18" charset="0"/>
              </a:rPr>
              <a:t>20% of patients progress rapidly to cirrhosis in 10 years</a:t>
            </a:r>
            <a:r>
              <a:rPr lang="en-US" sz="1050" baseline="3000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endParaRPr lang="en-US" sz="105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28926D2-8261-339E-0CBF-4F836664CD27}"/>
              </a:ext>
            </a:extLst>
          </p:cNvPr>
          <p:cNvSpPr txBox="1"/>
          <p:nvPr/>
        </p:nvSpPr>
        <p:spPr>
          <a:xfrm>
            <a:off x="707698" y="3624508"/>
            <a:ext cx="1842398" cy="9771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125" b="1">
                <a:latin typeface="Century Gothic" panose="020B0502020202020204" pitchFamily="34" charset="0"/>
                <a:cs typeface="Times New Roman" panose="02020603050405020304" pitchFamily="18" charset="0"/>
              </a:rPr>
              <a:t>Risk of death in MASH</a:t>
            </a:r>
            <a:r>
              <a:rPr lang="en-US" sz="1125">
                <a:latin typeface="Century Gothic" panose="020B0502020202020204" pitchFamily="34" charset="0"/>
                <a:cs typeface="Times New Roman" panose="02020603050405020304" pitchFamily="18" charset="0"/>
              </a:rPr>
              <a:t>:</a:t>
            </a:r>
            <a:r>
              <a:rPr lang="en-US" sz="1125" baseline="3000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endParaRPr lang="en-US" sz="1125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125">
                <a:latin typeface="Century Gothic" panose="020B0502020202020204" pitchFamily="34" charset="0"/>
                <a:cs typeface="Times New Roman" panose="02020603050405020304" pitchFamily="18" charset="0"/>
              </a:rPr>
              <a:t>1</a:t>
            </a:r>
            <a:r>
              <a:rPr lang="en-US" sz="1125" baseline="30000">
                <a:latin typeface="Century Gothic" panose="020B0502020202020204" pitchFamily="34" charset="0"/>
                <a:cs typeface="Times New Roman" panose="02020603050405020304" pitchFamily="18" charset="0"/>
              </a:rPr>
              <a:t>st</a:t>
            </a:r>
            <a:r>
              <a:rPr lang="en-US" sz="1125">
                <a:latin typeface="Century Gothic" panose="020B0502020202020204" pitchFamily="34" charset="0"/>
                <a:cs typeface="Times New Roman" panose="02020603050405020304" pitchFamily="18" charset="0"/>
              </a:rPr>
              <a:t> CVD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125">
                <a:latin typeface="Century Gothic" panose="020B0502020202020204" pitchFamily="34" charset="0"/>
                <a:cs typeface="Times New Roman" panose="02020603050405020304" pitchFamily="18" charset="0"/>
              </a:rPr>
              <a:t>2</a:t>
            </a:r>
            <a:r>
              <a:rPr lang="en-US" sz="1125" baseline="30000">
                <a:latin typeface="Century Gothic" panose="020B0502020202020204" pitchFamily="34" charset="0"/>
                <a:cs typeface="Times New Roman" panose="02020603050405020304" pitchFamily="18" charset="0"/>
              </a:rPr>
              <a:t>nd</a:t>
            </a:r>
            <a:r>
              <a:rPr lang="en-US" sz="1125">
                <a:latin typeface="Century Gothic" panose="020B0502020202020204" pitchFamily="34" charset="0"/>
                <a:cs typeface="Times New Roman" panose="02020603050405020304" pitchFamily="18" charset="0"/>
              </a:rPr>
              <a:t> Cancer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125">
                <a:latin typeface="Century Gothic" panose="020B0502020202020204" pitchFamily="34" charset="0"/>
                <a:cs typeface="Times New Roman" panose="02020603050405020304" pitchFamily="18" charset="0"/>
              </a:rPr>
              <a:t>3</a:t>
            </a:r>
            <a:r>
              <a:rPr lang="en-US" sz="1125" baseline="30000">
                <a:latin typeface="Century Gothic" panose="020B0502020202020204" pitchFamily="34" charset="0"/>
                <a:cs typeface="Times New Roman" panose="02020603050405020304" pitchFamily="18" charset="0"/>
              </a:rPr>
              <a:t>rd</a:t>
            </a:r>
            <a:r>
              <a:rPr lang="en-US" sz="1125">
                <a:latin typeface="Century Gothic" panose="020B0502020202020204" pitchFamily="34" charset="0"/>
                <a:cs typeface="Times New Roman" panose="02020603050405020304" pitchFamily="18" charset="0"/>
              </a:rPr>
              <a:t> Liver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1078159-1169-7B45-B78F-E4E532EB8074}"/>
              </a:ext>
            </a:extLst>
          </p:cNvPr>
          <p:cNvCxnSpPr>
            <a:cxnSpLocks/>
          </p:cNvCxnSpPr>
          <p:nvPr/>
        </p:nvCxnSpPr>
        <p:spPr>
          <a:xfrm flipH="1">
            <a:off x="6379507" y="3910176"/>
            <a:ext cx="1858" cy="30872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E1B1183-30F0-0613-16E9-6CBC4EF382E2}"/>
              </a:ext>
            </a:extLst>
          </p:cNvPr>
          <p:cNvCxnSpPr>
            <a:cxnSpLocks/>
          </p:cNvCxnSpPr>
          <p:nvPr/>
        </p:nvCxnSpPr>
        <p:spPr>
          <a:xfrm>
            <a:off x="3969782" y="3693747"/>
            <a:ext cx="0" cy="7709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772A27F-3B8F-6385-5BEE-053112A55CF0}"/>
              </a:ext>
            </a:extLst>
          </p:cNvPr>
          <p:cNvCxnSpPr/>
          <p:nvPr/>
        </p:nvCxnSpPr>
        <p:spPr>
          <a:xfrm>
            <a:off x="3969783" y="4464701"/>
            <a:ext cx="200466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le 2">
            <a:extLst>
              <a:ext uri="{FF2B5EF4-FFF2-40B4-BE49-F238E27FC236}">
                <a16:creationId xmlns:a16="http://schemas.microsoft.com/office/drawing/2014/main" id="{30985BD3-4DDB-F226-CB69-39345B3DF6B0}"/>
              </a:ext>
            </a:extLst>
          </p:cNvPr>
          <p:cNvSpPr txBox="1">
            <a:spLocks/>
          </p:cNvSpPr>
          <p:nvPr/>
        </p:nvSpPr>
        <p:spPr>
          <a:xfrm>
            <a:off x="321160" y="755235"/>
            <a:ext cx="8521995" cy="61863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endParaRPr lang="en-GB" sz="2400" b="1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857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0E8FCD7-1C34-BC70-EFD8-8199641E5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latin typeface="Verdana"/>
                <a:cs typeface="Verdana"/>
              </a:rPr>
              <a:t>MASLD/</a:t>
            </a:r>
            <a:r>
              <a:rPr lang="pl-PL">
                <a:latin typeface="Verdana"/>
                <a:cs typeface="Verdana"/>
              </a:rPr>
              <a:t>MAFLD is </a:t>
            </a:r>
            <a:r>
              <a:rPr lang="en-GB">
                <a:latin typeface="Verdana"/>
                <a:cs typeface="Verdana"/>
              </a:rPr>
              <a:t>p</a:t>
            </a:r>
            <a:r>
              <a:rPr lang="pl-PL">
                <a:latin typeface="Verdana"/>
                <a:cs typeface="Verdana"/>
              </a:rPr>
              <a:t>art of </a:t>
            </a:r>
            <a:r>
              <a:rPr lang="en-GB">
                <a:latin typeface="Verdana"/>
                <a:cs typeface="Verdana"/>
              </a:rPr>
              <a:t>a m</a:t>
            </a:r>
            <a:r>
              <a:rPr lang="pl-PL">
                <a:latin typeface="Verdana"/>
                <a:cs typeface="Verdana"/>
              </a:rPr>
              <a:t>ulti-</a:t>
            </a:r>
            <a:r>
              <a:rPr lang="en-GB">
                <a:latin typeface="Verdana"/>
                <a:cs typeface="Verdana"/>
              </a:rPr>
              <a:t>s</a:t>
            </a:r>
            <a:r>
              <a:rPr lang="pl-PL">
                <a:latin typeface="Verdana"/>
                <a:cs typeface="Verdana"/>
              </a:rPr>
              <a:t>ystem </a:t>
            </a:r>
            <a:r>
              <a:rPr lang="en-GB">
                <a:latin typeface="Verdana"/>
                <a:cs typeface="Verdana"/>
              </a:rPr>
              <a:t>d</a:t>
            </a:r>
            <a:r>
              <a:rPr lang="pl-PL">
                <a:latin typeface="Verdana"/>
                <a:cs typeface="Verdana"/>
              </a:rPr>
              <a:t>isorder</a:t>
            </a:r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176EA3-30D2-DA99-A680-8F8863E621C5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CAD, coronary artery disease; CKD, chronic kidney disease; CVD, cardiovascular disease; HTN, hypertension;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T2DM, type 2 diabetes mellitus.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Friedman SL, et al. Nat Med 2018;24:908–22.</a:t>
            </a:r>
          </a:p>
        </p:txBody>
      </p:sp>
      <p:sp>
        <p:nvSpPr>
          <p:cNvPr id="20" name="PoleTekstowe 5">
            <a:extLst>
              <a:ext uri="{FF2B5EF4-FFF2-40B4-BE49-F238E27FC236}">
                <a16:creationId xmlns:a16="http://schemas.microsoft.com/office/drawing/2014/main" id="{D8774CE0-80D5-E282-3F0B-CCAF4E95E431}"/>
              </a:ext>
            </a:extLst>
          </p:cNvPr>
          <p:cNvSpPr txBox="1"/>
          <p:nvPr/>
        </p:nvSpPr>
        <p:spPr>
          <a:xfrm>
            <a:off x="1111559" y="3899327"/>
            <a:ext cx="67965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5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Arteries</a:t>
            </a:r>
            <a:r>
              <a:rPr lang="pl-PL" sz="15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	    </a:t>
            </a:r>
            <a:r>
              <a:rPr lang="pl-PL" sz="15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Heart</a:t>
            </a:r>
            <a:r>
              <a:rPr lang="pl-PL" sz="15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		    </a:t>
            </a:r>
            <a:r>
              <a:rPr lang="pl-PL" sz="15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Liver</a:t>
            </a:r>
            <a:r>
              <a:rPr lang="pl-PL" sz="15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		    </a:t>
            </a:r>
            <a:r>
              <a:rPr lang="pl-PL" sz="15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Pancreas</a:t>
            </a:r>
            <a:r>
              <a:rPr lang="pl-PL" sz="15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		</a:t>
            </a:r>
            <a:r>
              <a:rPr lang="pl-PL" sz="15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Kidney</a:t>
            </a:r>
            <a:endParaRPr lang="pl-PL" sz="150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PoleTekstowe 6">
            <a:extLst>
              <a:ext uri="{FF2B5EF4-FFF2-40B4-BE49-F238E27FC236}">
                <a16:creationId xmlns:a16="http://schemas.microsoft.com/office/drawing/2014/main" id="{FAF49012-E5B9-0699-8939-824613EA1702}"/>
              </a:ext>
            </a:extLst>
          </p:cNvPr>
          <p:cNvSpPr txBox="1"/>
          <p:nvPr/>
        </p:nvSpPr>
        <p:spPr>
          <a:xfrm>
            <a:off x="832170" y="4188451"/>
            <a:ext cx="8161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(HTN, CVD, CAD)      (heart failure)</a:t>
            </a:r>
            <a:r>
              <a:rPr lang="en-GB" sz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IN" sz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</a:t>
            </a:r>
            <a:r>
              <a:rPr lang="pl-PL" sz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en-IN" sz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MASLD/</a:t>
            </a:r>
            <a:r>
              <a:rPr lang="pl-PL" sz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MAFLD)	    (T2D</a:t>
            </a:r>
            <a:r>
              <a:rPr lang="en-GB" sz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pl-PL" sz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		       (CKD)</a:t>
            </a:r>
          </a:p>
        </p:txBody>
      </p:sp>
      <p:sp>
        <p:nvSpPr>
          <p:cNvPr id="22" name="Nawias zamykający 9">
            <a:extLst>
              <a:ext uri="{FF2B5EF4-FFF2-40B4-BE49-F238E27FC236}">
                <a16:creationId xmlns:a16="http://schemas.microsoft.com/office/drawing/2014/main" id="{F793023B-ABDA-4AA9-8236-6192768742A4}"/>
              </a:ext>
            </a:extLst>
          </p:cNvPr>
          <p:cNvSpPr/>
          <p:nvPr/>
        </p:nvSpPr>
        <p:spPr>
          <a:xfrm rot="16200000">
            <a:off x="4378138" y="-100758"/>
            <a:ext cx="373438" cy="5630334"/>
          </a:xfrm>
          <a:prstGeom prst="rightBracket">
            <a:avLst>
              <a:gd name="adj" fmla="val 0"/>
            </a:avLst>
          </a:prstGeom>
          <a:ln w="19050" cmpd="sng">
            <a:solidFill>
              <a:schemeClr val="accent2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173CE6C-1619-E23A-7570-1F0BDA6745C9}"/>
              </a:ext>
            </a:extLst>
          </p:cNvPr>
          <p:cNvGrpSpPr/>
          <p:nvPr/>
        </p:nvGrpSpPr>
        <p:grpSpPr>
          <a:xfrm>
            <a:off x="3138223" y="2520127"/>
            <a:ext cx="2853267" cy="373439"/>
            <a:chOff x="3928533" y="3339604"/>
            <a:chExt cx="3804356" cy="497919"/>
          </a:xfrm>
        </p:grpSpPr>
        <p:cxnSp>
          <p:nvCxnSpPr>
            <p:cNvPr id="24" name="Łącznik prosty ze strzałką 10">
              <a:extLst>
                <a:ext uri="{FF2B5EF4-FFF2-40B4-BE49-F238E27FC236}">
                  <a16:creationId xmlns:a16="http://schemas.microsoft.com/office/drawing/2014/main" id="{9B9E1F93-CB59-7740-4704-9B94553E6794}"/>
                </a:ext>
              </a:extLst>
            </p:cNvPr>
            <p:cNvCxnSpPr>
              <a:cxnSpLocks/>
            </p:cNvCxnSpPr>
            <p:nvPr/>
          </p:nvCxnSpPr>
          <p:spPr>
            <a:xfrm>
              <a:off x="3928533" y="3339604"/>
              <a:ext cx="0" cy="497919"/>
            </a:xfrm>
            <a:prstGeom prst="straightConnector1">
              <a:avLst/>
            </a:prstGeom>
            <a:ln w="19050">
              <a:solidFill>
                <a:srgbClr val="23004C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Łącznik prosty ze strzałką 11">
              <a:extLst>
                <a:ext uri="{FF2B5EF4-FFF2-40B4-BE49-F238E27FC236}">
                  <a16:creationId xmlns:a16="http://schemas.microsoft.com/office/drawing/2014/main" id="{5416647D-0DC0-D5D5-17FA-0DF74D9B9DB9}"/>
                </a:ext>
              </a:extLst>
            </p:cNvPr>
            <p:cNvCxnSpPr>
              <a:cxnSpLocks/>
            </p:cNvCxnSpPr>
            <p:nvPr/>
          </p:nvCxnSpPr>
          <p:spPr>
            <a:xfrm>
              <a:off x="5830711" y="3339604"/>
              <a:ext cx="0" cy="497919"/>
            </a:xfrm>
            <a:prstGeom prst="straightConnector1">
              <a:avLst/>
            </a:prstGeom>
            <a:ln w="19050">
              <a:solidFill>
                <a:srgbClr val="23004C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Łącznik prosty ze strzałką 12">
              <a:extLst>
                <a:ext uri="{FF2B5EF4-FFF2-40B4-BE49-F238E27FC236}">
                  <a16:creationId xmlns:a16="http://schemas.microsoft.com/office/drawing/2014/main" id="{C7E4F241-4A63-9A46-BD22-5527AFBBAD8D}"/>
                </a:ext>
              </a:extLst>
            </p:cNvPr>
            <p:cNvCxnSpPr>
              <a:cxnSpLocks/>
            </p:cNvCxnSpPr>
            <p:nvPr/>
          </p:nvCxnSpPr>
          <p:spPr>
            <a:xfrm>
              <a:off x="7732889" y="3339604"/>
              <a:ext cx="0" cy="497919"/>
            </a:xfrm>
            <a:prstGeom prst="straightConnector1">
              <a:avLst/>
            </a:prstGeom>
            <a:ln w="19050">
              <a:solidFill>
                <a:srgbClr val="23004C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Łącznik prosty ze strzałką 13">
            <a:extLst>
              <a:ext uri="{FF2B5EF4-FFF2-40B4-BE49-F238E27FC236}">
                <a16:creationId xmlns:a16="http://schemas.microsoft.com/office/drawing/2014/main" id="{7084DA14-129B-E93E-7C03-E3FFB89365FC}"/>
              </a:ext>
            </a:extLst>
          </p:cNvPr>
          <p:cNvCxnSpPr>
            <a:cxnSpLocks/>
          </p:cNvCxnSpPr>
          <p:nvPr/>
        </p:nvCxnSpPr>
        <p:spPr>
          <a:xfrm>
            <a:off x="4564856" y="1222441"/>
            <a:ext cx="0" cy="1305249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oleTekstowe 4">
            <a:extLst>
              <a:ext uri="{FF2B5EF4-FFF2-40B4-BE49-F238E27FC236}">
                <a16:creationId xmlns:a16="http://schemas.microsoft.com/office/drawing/2014/main" id="{6719F401-E433-485F-C2F3-231FC206E105}"/>
              </a:ext>
            </a:extLst>
          </p:cNvPr>
          <p:cNvSpPr txBox="1"/>
          <p:nvPr/>
        </p:nvSpPr>
        <p:spPr>
          <a:xfrm>
            <a:off x="2674856" y="1409843"/>
            <a:ext cx="3780000" cy="837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 anchorCtr="0">
            <a:noAutofit/>
          </a:bodyPr>
          <a:lstStyle/>
          <a:p>
            <a:pPr algn="ctr"/>
            <a:r>
              <a:rPr lang="pl-PL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Metabolic</a:t>
            </a:r>
            <a:r>
              <a:rPr lang="pl-PL" sz="15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  <a:r>
              <a:rPr lang="pl-PL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stress</a:t>
            </a:r>
            <a:endParaRPr lang="pl-PL" sz="150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  <a:p>
            <a:pPr algn="ctr"/>
            <a:r>
              <a:rPr lang="pl-PL" sz="15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Insulin </a:t>
            </a:r>
            <a:r>
              <a:rPr lang="pl-PL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resistance</a:t>
            </a:r>
            <a:r>
              <a:rPr lang="pl-PL" sz="15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</a:p>
          <a:p>
            <a:pPr algn="ctr"/>
            <a:r>
              <a:rPr lang="pl-PL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Systemic</a:t>
            </a:r>
            <a:r>
              <a:rPr lang="pl-PL" sz="15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  <a:r>
              <a:rPr lang="pl-PL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inflammation</a:t>
            </a:r>
            <a:r>
              <a:rPr lang="pl-PL" sz="15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and </a:t>
            </a:r>
            <a:r>
              <a:rPr lang="pl-PL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fibrosis</a:t>
            </a:r>
            <a:endParaRPr lang="pl-PL" sz="150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29" name="PoleTekstowe 3">
            <a:extLst>
              <a:ext uri="{FF2B5EF4-FFF2-40B4-BE49-F238E27FC236}">
                <a16:creationId xmlns:a16="http://schemas.microsoft.com/office/drawing/2014/main" id="{99EE9A9A-093E-C7E7-5F14-E3AA3CE60797}"/>
              </a:ext>
            </a:extLst>
          </p:cNvPr>
          <p:cNvSpPr txBox="1"/>
          <p:nvPr/>
        </p:nvSpPr>
        <p:spPr>
          <a:xfrm>
            <a:off x="2674856" y="847011"/>
            <a:ext cx="3780000" cy="405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 anchorCtr="0">
            <a:noAutofit/>
          </a:bodyPr>
          <a:lstStyle/>
          <a:p>
            <a:pPr algn="ctr"/>
            <a:r>
              <a:rPr lang="pl-PL" sz="15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Diet-</a:t>
            </a:r>
            <a:r>
              <a:rPr lang="pl-PL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induced</a:t>
            </a:r>
            <a:r>
              <a:rPr lang="pl-PL" sz="15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  <a:r>
              <a:rPr lang="pl-PL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obesity</a:t>
            </a:r>
            <a:endParaRPr lang="pl-PL" sz="150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31" name="Obraz 8" descr="Zrzut ekranu 2022-08-05 o 18.34.24.png">
            <a:extLst>
              <a:ext uri="{FF2B5EF4-FFF2-40B4-BE49-F238E27FC236}">
                <a16:creationId xmlns:a16="http://schemas.microsoft.com/office/drawing/2014/main" id="{E38BCA5A-70A3-7123-6755-F83B56E6AD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752" y="2893566"/>
            <a:ext cx="6938210" cy="1061294"/>
          </a:xfrm>
          <a:prstGeom prst="rect">
            <a:avLst/>
          </a:prstGeom>
        </p:spPr>
      </p:pic>
      <p:sp>
        <p:nvSpPr>
          <p:cNvPr id="32" name="Block Arc 31">
            <a:extLst>
              <a:ext uri="{FF2B5EF4-FFF2-40B4-BE49-F238E27FC236}">
                <a16:creationId xmlns:a16="http://schemas.microsoft.com/office/drawing/2014/main" id="{6D59C950-1D69-E123-0044-A5E9657F4EA3}"/>
              </a:ext>
            </a:extLst>
          </p:cNvPr>
          <p:cNvSpPr/>
          <p:nvPr/>
        </p:nvSpPr>
        <p:spPr>
          <a:xfrm rot="5400000">
            <a:off x="7321299" y="3175348"/>
            <a:ext cx="766916" cy="457200"/>
          </a:xfrm>
          <a:prstGeom prst="blockArc">
            <a:avLst/>
          </a:prstGeom>
          <a:solidFill>
            <a:schemeClr val="bg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3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A3D00-4BDD-B57C-D8AF-EA8A6A71B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Risk factors for MASLD/MAFLD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67A940E-11F3-12DC-854D-237360D8DFEB}"/>
              </a:ext>
            </a:extLst>
          </p:cNvPr>
          <p:cNvSpPr/>
          <p:nvPr/>
        </p:nvSpPr>
        <p:spPr>
          <a:xfrm>
            <a:off x="397381" y="2577485"/>
            <a:ext cx="8367503" cy="1620441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23004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2610DC7-8EE6-72D7-7CBB-17E0E4B974FE}"/>
              </a:ext>
            </a:extLst>
          </p:cNvPr>
          <p:cNvSpPr/>
          <p:nvPr/>
        </p:nvSpPr>
        <p:spPr>
          <a:xfrm>
            <a:off x="397380" y="1385014"/>
            <a:ext cx="8372357" cy="1087877"/>
          </a:xfrm>
          <a:prstGeom prst="roundRect">
            <a:avLst/>
          </a:prstGeom>
          <a:solidFill>
            <a:srgbClr val="E5C7FF"/>
          </a:solidFill>
          <a:ln w="19050" cap="flat" cmpd="sng" algn="ctr">
            <a:solidFill>
              <a:srgbClr val="23004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E3D1CF-3535-7738-3EB4-2E674FC6B1B7}"/>
              </a:ext>
            </a:extLst>
          </p:cNvPr>
          <p:cNvSpPr/>
          <p:nvPr/>
        </p:nvSpPr>
        <p:spPr>
          <a:xfrm>
            <a:off x="472862" y="1643014"/>
            <a:ext cx="2456816" cy="6029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GB" sz="1000" kern="0">
                <a:solidFill>
                  <a:srgbClr val="000000"/>
                </a:solidFill>
              </a:rPr>
              <a:t>The development and progression of MASLD/MAFLD is associated with a number of risk factors, including:</a:t>
            </a:r>
            <a:r>
              <a:rPr lang="en-GB" sz="1000" kern="0" baseline="30000">
                <a:solidFill>
                  <a:srgbClr val="000000"/>
                </a:solidFill>
              </a:rPr>
              <a:t>1</a:t>
            </a:r>
            <a:r>
              <a:rPr lang="en-GB" sz="1000" kern="0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FFEE78-64E2-3065-22B4-ED7CAB5D5477}"/>
              </a:ext>
            </a:extLst>
          </p:cNvPr>
          <p:cNvGrpSpPr/>
          <p:nvPr/>
        </p:nvGrpSpPr>
        <p:grpSpPr>
          <a:xfrm>
            <a:off x="3750235" y="1442470"/>
            <a:ext cx="4896413" cy="998589"/>
            <a:chOff x="913566" y="2948947"/>
            <a:chExt cx="11111010" cy="23042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B1D86F1-4045-4AB0-67C7-6E1C5EEAC945}"/>
                </a:ext>
              </a:extLst>
            </p:cNvPr>
            <p:cNvGrpSpPr/>
            <p:nvPr/>
          </p:nvGrpSpPr>
          <p:grpSpPr>
            <a:xfrm>
              <a:off x="913566" y="2948947"/>
              <a:ext cx="11111010" cy="2304256"/>
              <a:chOff x="679843" y="2215453"/>
              <a:chExt cx="10912019" cy="2262988"/>
            </a:xfrm>
          </p:grpSpPr>
          <p:sp>
            <p:nvSpPr>
              <p:cNvPr id="35" name="Freeform 5">
                <a:extLst>
                  <a:ext uri="{FF2B5EF4-FFF2-40B4-BE49-F238E27FC236}">
                    <a16:creationId xmlns:a16="http://schemas.microsoft.com/office/drawing/2014/main" id="{BB2A5A62-2E40-A1F1-20E9-F53545AC0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371" y="2234724"/>
                <a:ext cx="2112322" cy="1090677"/>
              </a:xfrm>
              <a:custGeom>
                <a:avLst/>
                <a:gdLst>
                  <a:gd name="T0" fmla="*/ 0 w 1305"/>
                  <a:gd name="T1" fmla="*/ 652 h 652"/>
                  <a:gd name="T2" fmla="*/ 0 w 1305"/>
                  <a:gd name="T3" fmla="*/ 652 h 652"/>
                  <a:gd name="T4" fmla="*/ 653 w 1305"/>
                  <a:gd name="T5" fmla="*/ 0 h 652"/>
                  <a:gd name="T6" fmla="*/ 1305 w 1305"/>
                  <a:gd name="T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5" h="652">
                    <a:moveTo>
                      <a:pt x="0" y="652"/>
                    </a:moveTo>
                    <a:lnTo>
                      <a:pt x="0" y="652"/>
                    </a:lnTo>
                    <a:cubicBezTo>
                      <a:pt x="0" y="292"/>
                      <a:pt x="292" y="0"/>
                      <a:pt x="653" y="0"/>
                    </a:cubicBezTo>
                    <a:cubicBezTo>
                      <a:pt x="1013" y="0"/>
                      <a:pt x="1305" y="292"/>
                      <a:pt x="1305" y="652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23004C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6">
                <a:extLst>
                  <a:ext uri="{FF2B5EF4-FFF2-40B4-BE49-F238E27FC236}">
                    <a16:creationId xmlns:a16="http://schemas.microsoft.com/office/drawing/2014/main" id="{B9D2F663-1A43-070B-6DC8-29228AC8D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7694" y="3322245"/>
                <a:ext cx="2168510" cy="1090678"/>
              </a:xfrm>
              <a:custGeom>
                <a:avLst/>
                <a:gdLst>
                  <a:gd name="T0" fmla="*/ 1306 w 1306"/>
                  <a:gd name="T1" fmla="*/ 0 h 653"/>
                  <a:gd name="T2" fmla="*/ 1306 w 1306"/>
                  <a:gd name="T3" fmla="*/ 0 h 653"/>
                  <a:gd name="T4" fmla="*/ 653 w 1306"/>
                  <a:gd name="T5" fmla="*/ 653 h 653"/>
                  <a:gd name="T6" fmla="*/ 0 w 1306"/>
                  <a:gd name="T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653">
                    <a:moveTo>
                      <a:pt x="1306" y="0"/>
                    </a:moveTo>
                    <a:lnTo>
                      <a:pt x="1306" y="0"/>
                    </a:lnTo>
                    <a:cubicBezTo>
                      <a:pt x="1306" y="361"/>
                      <a:pt x="1014" y="653"/>
                      <a:pt x="653" y="653"/>
                    </a:cubicBezTo>
                    <a:cubicBezTo>
                      <a:pt x="293" y="653"/>
                      <a:pt x="0" y="361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23004C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7">
                <a:extLst>
                  <a:ext uri="{FF2B5EF4-FFF2-40B4-BE49-F238E27FC236}">
                    <a16:creationId xmlns:a16="http://schemas.microsoft.com/office/drawing/2014/main" id="{4D368077-27C3-1BB2-FE95-DF23048DA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204" y="2234723"/>
                <a:ext cx="2167226" cy="1090678"/>
              </a:xfrm>
              <a:custGeom>
                <a:avLst/>
                <a:gdLst>
                  <a:gd name="T0" fmla="*/ 0 w 1305"/>
                  <a:gd name="T1" fmla="*/ 652 h 652"/>
                  <a:gd name="T2" fmla="*/ 0 w 1305"/>
                  <a:gd name="T3" fmla="*/ 652 h 652"/>
                  <a:gd name="T4" fmla="*/ 653 w 1305"/>
                  <a:gd name="T5" fmla="*/ 0 h 652"/>
                  <a:gd name="T6" fmla="*/ 1305 w 1305"/>
                  <a:gd name="T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5" h="652">
                    <a:moveTo>
                      <a:pt x="0" y="652"/>
                    </a:moveTo>
                    <a:lnTo>
                      <a:pt x="0" y="652"/>
                    </a:lnTo>
                    <a:cubicBezTo>
                      <a:pt x="0" y="292"/>
                      <a:pt x="292" y="0"/>
                      <a:pt x="653" y="0"/>
                    </a:cubicBezTo>
                    <a:cubicBezTo>
                      <a:pt x="1013" y="0"/>
                      <a:pt x="1305" y="292"/>
                      <a:pt x="1305" y="652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23004C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8">
                <a:extLst>
                  <a:ext uri="{FF2B5EF4-FFF2-40B4-BE49-F238E27FC236}">
                    <a16:creationId xmlns:a16="http://schemas.microsoft.com/office/drawing/2014/main" id="{63ACF964-87DF-1565-5F08-2FA62EDB5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3430" y="3322245"/>
                <a:ext cx="2168510" cy="1090678"/>
              </a:xfrm>
              <a:custGeom>
                <a:avLst/>
                <a:gdLst>
                  <a:gd name="T0" fmla="*/ 1306 w 1306"/>
                  <a:gd name="T1" fmla="*/ 0 h 653"/>
                  <a:gd name="T2" fmla="*/ 1306 w 1306"/>
                  <a:gd name="T3" fmla="*/ 0 h 653"/>
                  <a:gd name="T4" fmla="*/ 653 w 1306"/>
                  <a:gd name="T5" fmla="*/ 653 h 653"/>
                  <a:gd name="T6" fmla="*/ 0 w 1306"/>
                  <a:gd name="T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653">
                    <a:moveTo>
                      <a:pt x="1306" y="0"/>
                    </a:moveTo>
                    <a:lnTo>
                      <a:pt x="1306" y="0"/>
                    </a:lnTo>
                    <a:cubicBezTo>
                      <a:pt x="1306" y="361"/>
                      <a:pt x="1014" y="653"/>
                      <a:pt x="653" y="653"/>
                    </a:cubicBezTo>
                    <a:cubicBezTo>
                      <a:pt x="293" y="653"/>
                      <a:pt x="0" y="361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23004C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9">
                <a:extLst>
                  <a:ext uri="{FF2B5EF4-FFF2-40B4-BE49-F238E27FC236}">
                    <a16:creationId xmlns:a16="http://schemas.microsoft.com/office/drawing/2014/main" id="{B1803DF8-F013-A01B-6E37-BF2A557A8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62" y="3325402"/>
                <a:ext cx="2030837" cy="981392"/>
              </a:xfrm>
              <a:custGeom>
                <a:avLst/>
                <a:gdLst>
                  <a:gd name="T0" fmla="*/ 521 w 1041"/>
                  <a:gd name="T1" fmla="*/ 521 h 521"/>
                  <a:gd name="T2" fmla="*/ 521 w 1041"/>
                  <a:gd name="T3" fmla="*/ 521 h 521"/>
                  <a:gd name="T4" fmla="*/ 1041 w 1041"/>
                  <a:gd name="T5" fmla="*/ 0 h 521"/>
                  <a:gd name="T6" fmla="*/ 0 w 1041"/>
                  <a:gd name="T7" fmla="*/ 0 h 521"/>
                  <a:gd name="T8" fmla="*/ 521 w 1041"/>
                  <a:gd name="T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1" h="521">
                    <a:moveTo>
                      <a:pt x="521" y="521"/>
                    </a:moveTo>
                    <a:lnTo>
                      <a:pt x="521" y="521"/>
                    </a:lnTo>
                    <a:cubicBezTo>
                      <a:pt x="808" y="521"/>
                      <a:pt x="1041" y="288"/>
                      <a:pt x="1041" y="0"/>
                    </a:cubicBezTo>
                    <a:lnTo>
                      <a:pt x="0" y="0"/>
                    </a:lnTo>
                    <a:cubicBezTo>
                      <a:pt x="0" y="288"/>
                      <a:pt x="233" y="521"/>
                      <a:pt x="521" y="521"/>
                    </a:cubicBezTo>
                    <a:close/>
                  </a:path>
                </a:pathLst>
              </a:custGeom>
              <a:solidFill>
                <a:srgbClr val="7A00E6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>
                  <a:defRPr/>
                </a:pPr>
                <a:r>
                  <a:rPr lang="en-GB" sz="1050" b="1" kern="0">
                    <a:solidFill>
                      <a:prstClr val="white"/>
                    </a:solidFill>
                  </a:rPr>
                  <a:t>Age</a:t>
                </a:r>
              </a:p>
            </p:txBody>
          </p:sp>
          <p:sp>
            <p:nvSpPr>
              <p:cNvPr id="40" name="Freeform 10">
                <a:extLst>
                  <a:ext uri="{FF2B5EF4-FFF2-40B4-BE49-F238E27FC236}">
                    <a16:creationId xmlns:a16="http://schemas.microsoft.com/office/drawing/2014/main" id="{A21C55E0-C1A5-D86B-0176-2A688DF09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21" y="3325402"/>
                <a:ext cx="2044407" cy="981392"/>
              </a:xfrm>
              <a:custGeom>
                <a:avLst/>
                <a:gdLst>
                  <a:gd name="T0" fmla="*/ 521 w 1041"/>
                  <a:gd name="T1" fmla="*/ 521 h 521"/>
                  <a:gd name="T2" fmla="*/ 521 w 1041"/>
                  <a:gd name="T3" fmla="*/ 521 h 521"/>
                  <a:gd name="T4" fmla="*/ 1041 w 1041"/>
                  <a:gd name="T5" fmla="*/ 0 h 521"/>
                  <a:gd name="T6" fmla="*/ 0 w 1041"/>
                  <a:gd name="T7" fmla="*/ 0 h 521"/>
                  <a:gd name="T8" fmla="*/ 521 w 1041"/>
                  <a:gd name="T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1" h="521">
                    <a:moveTo>
                      <a:pt x="521" y="521"/>
                    </a:moveTo>
                    <a:lnTo>
                      <a:pt x="521" y="521"/>
                    </a:lnTo>
                    <a:cubicBezTo>
                      <a:pt x="808" y="521"/>
                      <a:pt x="1041" y="288"/>
                      <a:pt x="1041" y="0"/>
                    </a:cubicBezTo>
                    <a:lnTo>
                      <a:pt x="0" y="0"/>
                    </a:lnTo>
                    <a:cubicBezTo>
                      <a:pt x="0" y="288"/>
                      <a:pt x="233" y="521"/>
                      <a:pt x="521" y="521"/>
                    </a:cubicBezTo>
                    <a:close/>
                  </a:path>
                </a:pathLst>
              </a:custGeom>
              <a:solidFill>
                <a:srgbClr val="7A00E6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>
                  <a:defRPr/>
                </a:pPr>
                <a:r>
                  <a:rPr lang="en-GB" sz="1050" b="1" kern="0">
                    <a:solidFill>
                      <a:prstClr val="white"/>
                    </a:solidFill>
                  </a:rPr>
                  <a:t>BMI</a:t>
                </a:r>
              </a:p>
            </p:txBody>
          </p:sp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72298C0A-D5C5-69AA-EDA3-04626828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9077" y="2344303"/>
                <a:ext cx="2064999" cy="977940"/>
              </a:xfrm>
              <a:custGeom>
                <a:avLst/>
                <a:gdLst>
                  <a:gd name="T0" fmla="*/ 520 w 1040"/>
                  <a:gd name="T1" fmla="*/ 0 h 520"/>
                  <a:gd name="T2" fmla="*/ 520 w 1040"/>
                  <a:gd name="T3" fmla="*/ 0 h 520"/>
                  <a:gd name="T4" fmla="*/ 0 w 1040"/>
                  <a:gd name="T5" fmla="*/ 520 h 520"/>
                  <a:gd name="T6" fmla="*/ 1040 w 1040"/>
                  <a:gd name="T7" fmla="*/ 520 h 520"/>
                  <a:gd name="T8" fmla="*/ 520 w 1040"/>
                  <a:gd name="T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520">
                    <a:moveTo>
                      <a:pt x="520" y="0"/>
                    </a:moveTo>
                    <a:lnTo>
                      <a:pt x="520" y="0"/>
                    </a:lnTo>
                    <a:cubicBezTo>
                      <a:pt x="233" y="0"/>
                      <a:pt x="0" y="233"/>
                      <a:pt x="0" y="520"/>
                    </a:cubicBezTo>
                    <a:lnTo>
                      <a:pt x="1040" y="520"/>
                    </a:lnTo>
                    <a:cubicBezTo>
                      <a:pt x="1040" y="233"/>
                      <a:pt x="808" y="0"/>
                      <a:pt x="520" y="0"/>
                    </a:cubicBezTo>
                    <a:close/>
                  </a:path>
                </a:pathLst>
              </a:custGeom>
              <a:solidFill>
                <a:srgbClr val="7A00E6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>
                  <a:defRPr/>
                </a:pPr>
                <a:endParaRPr lang="en-GB" sz="1050" b="1" kern="0">
                  <a:solidFill>
                    <a:prstClr val="white"/>
                  </a:solidFill>
                </a:endParaRPr>
              </a:p>
              <a:p>
                <a:pPr algn="ctr" defTabSz="685800">
                  <a:defRPr/>
                </a:pPr>
                <a:r>
                  <a:rPr lang="en-GB" sz="1050" b="1" kern="0">
                    <a:solidFill>
                      <a:prstClr val="white"/>
                    </a:solidFill>
                  </a:rPr>
                  <a:t>Gender</a:t>
                </a:r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C10AF624-C881-16F6-82D2-F7A5AEF2B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663" y="2344303"/>
                <a:ext cx="2031970" cy="977940"/>
              </a:xfrm>
              <a:custGeom>
                <a:avLst/>
                <a:gdLst>
                  <a:gd name="T0" fmla="*/ 520 w 1040"/>
                  <a:gd name="T1" fmla="*/ 0 h 520"/>
                  <a:gd name="T2" fmla="*/ 520 w 1040"/>
                  <a:gd name="T3" fmla="*/ 0 h 520"/>
                  <a:gd name="T4" fmla="*/ 0 w 1040"/>
                  <a:gd name="T5" fmla="*/ 520 h 520"/>
                  <a:gd name="T6" fmla="*/ 1040 w 1040"/>
                  <a:gd name="T7" fmla="*/ 520 h 520"/>
                  <a:gd name="T8" fmla="*/ 520 w 1040"/>
                  <a:gd name="T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520">
                    <a:moveTo>
                      <a:pt x="520" y="0"/>
                    </a:moveTo>
                    <a:lnTo>
                      <a:pt x="520" y="0"/>
                    </a:lnTo>
                    <a:cubicBezTo>
                      <a:pt x="233" y="0"/>
                      <a:pt x="0" y="233"/>
                      <a:pt x="0" y="520"/>
                    </a:cubicBezTo>
                    <a:lnTo>
                      <a:pt x="1040" y="520"/>
                    </a:lnTo>
                    <a:cubicBezTo>
                      <a:pt x="1040" y="233"/>
                      <a:pt x="808" y="0"/>
                      <a:pt x="520" y="0"/>
                    </a:cubicBezTo>
                    <a:close/>
                  </a:path>
                </a:pathLst>
              </a:custGeom>
              <a:solidFill>
                <a:srgbClr val="7A00E6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>
                  <a:defRPr/>
                </a:pPr>
                <a:endParaRPr lang="en-GB" sz="1050" b="1" kern="0">
                  <a:solidFill>
                    <a:prstClr val="white"/>
                  </a:solidFill>
                </a:endParaRPr>
              </a:p>
              <a:p>
                <a:pPr algn="ctr" defTabSz="685800">
                  <a:defRPr/>
                </a:pPr>
                <a:r>
                  <a:rPr lang="en-GB" sz="1050" b="1" kern="0">
                    <a:solidFill>
                      <a:prstClr val="white"/>
                    </a:solidFill>
                  </a:rPr>
                  <a:t>Ethnicity</a:t>
                </a:r>
              </a:p>
            </p:txBody>
          </p:sp>
          <p:sp>
            <p:nvSpPr>
              <p:cNvPr id="43" name="Freeform 13">
                <a:extLst>
                  <a:ext uri="{FF2B5EF4-FFF2-40B4-BE49-F238E27FC236}">
                    <a16:creationId xmlns:a16="http://schemas.microsoft.com/office/drawing/2014/main" id="{5199C1AB-4A28-D52E-4D9C-8EAE2E8E4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43" y="3257534"/>
                <a:ext cx="129751" cy="132320"/>
              </a:xfrm>
              <a:custGeom>
                <a:avLst/>
                <a:gdLst>
                  <a:gd name="T0" fmla="*/ 78 w 78"/>
                  <a:gd name="T1" fmla="*/ 39 h 79"/>
                  <a:gd name="T2" fmla="*/ 78 w 78"/>
                  <a:gd name="T3" fmla="*/ 39 h 79"/>
                  <a:gd name="T4" fmla="*/ 39 w 78"/>
                  <a:gd name="T5" fmla="*/ 79 h 79"/>
                  <a:gd name="T6" fmla="*/ 0 w 78"/>
                  <a:gd name="T7" fmla="*/ 39 h 79"/>
                  <a:gd name="T8" fmla="*/ 39 w 78"/>
                  <a:gd name="T9" fmla="*/ 0 h 79"/>
                  <a:gd name="T10" fmla="*/ 78 w 78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79">
                    <a:moveTo>
                      <a:pt x="78" y="39"/>
                    </a:moveTo>
                    <a:lnTo>
                      <a:pt x="78" y="39"/>
                    </a:lnTo>
                    <a:cubicBezTo>
                      <a:pt x="78" y="61"/>
                      <a:pt x="61" y="79"/>
                      <a:pt x="39" y="79"/>
                    </a:cubicBezTo>
                    <a:cubicBezTo>
                      <a:pt x="17" y="79"/>
                      <a:pt x="0" y="61"/>
                      <a:pt x="0" y="39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61" y="0"/>
                      <a:pt x="78" y="17"/>
                      <a:pt x="78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14">
                <a:extLst>
                  <a:ext uri="{FF2B5EF4-FFF2-40B4-BE49-F238E27FC236}">
                    <a16:creationId xmlns:a16="http://schemas.microsoft.com/office/drawing/2014/main" id="{73CD49A2-04DA-B770-F8DB-6231B910F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62" y="2673192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2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15">
                <a:extLst>
                  <a:ext uri="{FF2B5EF4-FFF2-40B4-BE49-F238E27FC236}">
                    <a16:creationId xmlns:a16="http://schemas.microsoft.com/office/drawing/2014/main" id="{EF9C88A7-BAC9-FD35-BAAB-89CB730D1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199" y="2239900"/>
                <a:ext cx="131036" cy="129751"/>
              </a:xfrm>
              <a:custGeom>
                <a:avLst/>
                <a:gdLst>
                  <a:gd name="T0" fmla="*/ 79 w 79"/>
                  <a:gd name="T1" fmla="*/ 38 h 78"/>
                  <a:gd name="T2" fmla="*/ 79 w 79"/>
                  <a:gd name="T3" fmla="*/ 38 h 78"/>
                  <a:gd name="T4" fmla="*/ 39 w 79"/>
                  <a:gd name="T5" fmla="*/ 78 h 78"/>
                  <a:gd name="T6" fmla="*/ 0 w 79"/>
                  <a:gd name="T7" fmla="*/ 38 h 78"/>
                  <a:gd name="T8" fmla="*/ 39 w 79"/>
                  <a:gd name="T9" fmla="*/ 0 h 78"/>
                  <a:gd name="T10" fmla="*/ 79 w 79"/>
                  <a:gd name="T11" fmla="*/ 3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8">
                    <a:moveTo>
                      <a:pt x="79" y="38"/>
                    </a:moveTo>
                    <a:lnTo>
                      <a:pt x="79" y="38"/>
                    </a:lnTo>
                    <a:cubicBezTo>
                      <a:pt x="79" y="60"/>
                      <a:pt x="61" y="78"/>
                      <a:pt x="39" y="78"/>
                    </a:cubicBezTo>
                    <a:cubicBezTo>
                      <a:pt x="17" y="78"/>
                      <a:pt x="0" y="60"/>
                      <a:pt x="0" y="38"/>
                    </a:cubicBezTo>
                    <a:cubicBezTo>
                      <a:pt x="0" y="16"/>
                      <a:pt x="17" y="0"/>
                      <a:pt x="39" y="0"/>
                    </a:cubicBezTo>
                    <a:cubicBezTo>
                      <a:pt x="61" y="0"/>
                      <a:pt x="79" y="16"/>
                      <a:pt x="79" y="38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Freeform 16">
                <a:extLst>
                  <a:ext uri="{FF2B5EF4-FFF2-40B4-BE49-F238E27FC236}">
                    <a16:creationId xmlns:a16="http://schemas.microsoft.com/office/drawing/2014/main" id="{B647BDDD-421C-86CA-66C5-3198E6CED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8103" y="2241860"/>
                <a:ext cx="131036" cy="132320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17">
                <a:extLst>
                  <a:ext uri="{FF2B5EF4-FFF2-40B4-BE49-F238E27FC236}">
                    <a16:creationId xmlns:a16="http://schemas.microsoft.com/office/drawing/2014/main" id="{EEE0C689-6CA1-577E-53F8-20412F500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0234" y="2708364"/>
                <a:ext cx="132321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39 w 79"/>
                  <a:gd name="T5" fmla="*/ 79 h 79"/>
                  <a:gd name="T6" fmla="*/ 0 w 79"/>
                  <a:gd name="T7" fmla="*/ 40 h 79"/>
                  <a:gd name="T8" fmla="*/ 39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1" y="79"/>
                      <a:pt x="39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39" y="0"/>
                    </a:cubicBezTo>
                    <a:cubicBezTo>
                      <a:pt x="61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Freeform 18">
                <a:extLst>
                  <a:ext uri="{FF2B5EF4-FFF2-40B4-BE49-F238E27FC236}">
                    <a16:creationId xmlns:a16="http://schemas.microsoft.com/office/drawing/2014/main" id="{CEEE4BD1-D565-96B5-5340-A68486DC4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627" y="2591859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Freeform 19">
                <a:extLst>
                  <a:ext uri="{FF2B5EF4-FFF2-40B4-BE49-F238E27FC236}">
                    <a16:creationId xmlns:a16="http://schemas.microsoft.com/office/drawing/2014/main" id="{2086EFC5-BA6F-DAE7-CDAF-D9920E349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338" y="2215453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1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1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20">
                <a:extLst>
                  <a:ext uri="{FF2B5EF4-FFF2-40B4-BE49-F238E27FC236}">
                    <a16:creationId xmlns:a16="http://schemas.microsoft.com/office/drawing/2014/main" id="{2C985F3D-537B-D51D-0DB8-0A8C53D1A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969" y="2215453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2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Freeform 21">
                <a:extLst>
                  <a:ext uri="{FF2B5EF4-FFF2-40B4-BE49-F238E27FC236}">
                    <a16:creationId xmlns:a16="http://schemas.microsoft.com/office/drawing/2014/main" id="{93172174-5412-F7FD-2C69-1280664C8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951" y="2591859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Freeform 23">
                <a:extLst>
                  <a:ext uri="{FF2B5EF4-FFF2-40B4-BE49-F238E27FC236}">
                    <a16:creationId xmlns:a16="http://schemas.microsoft.com/office/drawing/2014/main" id="{127F5D77-64D0-AF0D-5D2F-240F8FA11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6994" y="4055450"/>
                <a:ext cx="131036" cy="132320"/>
              </a:xfrm>
              <a:custGeom>
                <a:avLst/>
                <a:gdLst>
                  <a:gd name="T0" fmla="*/ 0 w 79"/>
                  <a:gd name="T1" fmla="*/ 39 h 79"/>
                  <a:gd name="T2" fmla="*/ 0 w 79"/>
                  <a:gd name="T3" fmla="*/ 39 h 79"/>
                  <a:gd name="T4" fmla="*/ 40 w 79"/>
                  <a:gd name="T5" fmla="*/ 0 h 79"/>
                  <a:gd name="T6" fmla="*/ 79 w 79"/>
                  <a:gd name="T7" fmla="*/ 39 h 79"/>
                  <a:gd name="T8" fmla="*/ 40 w 79"/>
                  <a:gd name="T9" fmla="*/ 79 h 79"/>
                  <a:gd name="T10" fmla="*/ 0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39"/>
                    </a:moveTo>
                    <a:lnTo>
                      <a:pt x="0" y="39"/>
                    </a:ln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39"/>
                    </a:cubicBez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Freeform 24">
                <a:extLst>
                  <a:ext uri="{FF2B5EF4-FFF2-40B4-BE49-F238E27FC236}">
                    <a16:creationId xmlns:a16="http://schemas.microsoft.com/office/drawing/2014/main" id="{AC07D2BE-AAA0-5815-9D1A-EF34515EC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379" y="4346121"/>
                <a:ext cx="132321" cy="132320"/>
              </a:xfrm>
              <a:custGeom>
                <a:avLst/>
                <a:gdLst>
                  <a:gd name="T0" fmla="*/ 0 w 79"/>
                  <a:gd name="T1" fmla="*/ 39 h 79"/>
                  <a:gd name="T2" fmla="*/ 0 w 79"/>
                  <a:gd name="T3" fmla="*/ 39 h 79"/>
                  <a:gd name="T4" fmla="*/ 40 w 79"/>
                  <a:gd name="T5" fmla="*/ 0 h 79"/>
                  <a:gd name="T6" fmla="*/ 79 w 79"/>
                  <a:gd name="T7" fmla="*/ 39 h 79"/>
                  <a:gd name="T8" fmla="*/ 40 w 79"/>
                  <a:gd name="T9" fmla="*/ 79 h 79"/>
                  <a:gd name="T10" fmla="*/ 0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39"/>
                    </a:moveTo>
                    <a:lnTo>
                      <a:pt x="0" y="39"/>
                    </a:lnTo>
                    <a:cubicBezTo>
                      <a:pt x="0" y="18"/>
                      <a:pt x="18" y="0"/>
                      <a:pt x="40" y="0"/>
                    </a:cubicBezTo>
                    <a:cubicBezTo>
                      <a:pt x="61" y="0"/>
                      <a:pt x="79" y="18"/>
                      <a:pt x="79" y="39"/>
                    </a:cubicBezTo>
                    <a:cubicBezTo>
                      <a:pt x="79" y="61"/>
                      <a:pt x="61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Freeform 25">
                <a:extLst>
                  <a:ext uri="{FF2B5EF4-FFF2-40B4-BE49-F238E27FC236}">
                    <a16:creationId xmlns:a16="http://schemas.microsoft.com/office/drawing/2014/main" id="{C540ED02-F6F4-8387-DB95-96AE955BA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708" y="4064779"/>
                <a:ext cx="131036" cy="132320"/>
              </a:xfrm>
              <a:custGeom>
                <a:avLst/>
                <a:gdLst>
                  <a:gd name="T0" fmla="*/ 0 w 79"/>
                  <a:gd name="T1" fmla="*/ 40 h 79"/>
                  <a:gd name="T2" fmla="*/ 0 w 79"/>
                  <a:gd name="T3" fmla="*/ 40 h 79"/>
                  <a:gd name="T4" fmla="*/ 40 w 79"/>
                  <a:gd name="T5" fmla="*/ 0 h 79"/>
                  <a:gd name="T6" fmla="*/ 79 w 79"/>
                  <a:gd name="T7" fmla="*/ 40 h 79"/>
                  <a:gd name="T8" fmla="*/ 40 w 79"/>
                  <a:gd name="T9" fmla="*/ 79 h 79"/>
                  <a:gd name="T10" fmla="*/ 0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40"/>
                    </a:moveTo>
                    <a:lnTo>
                      <a:pt x="0" y="40"/>
                    </a:ln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40"/>
                    </a:cubicBezTo>
                    <a:cubicBezTo>
                      <a:pt x="79" y="62"/>
                      <a:pt x="62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reeform 39">
                <a:extLst>
                  <a:ext uri="{FF2B5EF4-FFF2-40B4-BE49-F238E27FC236}">
                    <a16:creationId xmlns:a16="http://schemas.microsoft.com/office/drawing/2014/main" id="{DCE1F3B8-39AA-BE27-71E8-F069E7F79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1717" y="4053058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40">
                <a:extLst>
                  <a:ext uri="{FF2B5EF4-FFF2-40B4-BE49-F238E27FC236}">
                    <a16:creationId xmlns:a16="http://schemas.microsoft.com/office/drawing/2014/main" id="{1400BBE0-9F97-8EB2-1533-92AA10BA1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1143" y="4053058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Freeform 7">
                <a:extLst>
                  <a:ext uri="{FF2B5EF4-FFF2-40B4-BE49-F238E27FC236}">
                    <a16:creationId xmlns:a16="http://schemas.microsoft.com/office/drawing/2014/main" id="{9F5550BF-D3A0-ABA7-A85C-04C9EC660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7135" y="2234723"/>
                <a:ext cx="2167226" cy="1090678"/>
              </a:xfrm>
              <a:custGeom>
                <a:avLst/>
                <a:gdLst>
                  <a:gd name="T0" fmla="*/ 0 w 1305"/>
                  <a:gd name="T1" fmla="*/ 652 h 652"/>
                  <a:gd name="T2" fmla="*/ 0 w 1305"/>
                  <a:gd name="T3" fmla="*/ 652 h 652"/>
                  <a:gd name="T4" fmla="*/ 653 w 1305"/>
                  <a:gd name="T5" fmla="*/ 0 h 652"/>
                  <a:gd name="T6" fmla="*/ 1305 w 1305"/>
                  <a:gd name="T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5" h="652">
                    <a:moveTo>
                      <a:pt x="0" y="652"/>
                    </a:moveTo>
                    <a:lnTo>
                      <a:pt x="0" y="652"/>
                    </a:lnTo>
                    <a:cubicBezTo>
                      <a:pt x="0" y="292"/>
                      <a:pt x="292" y="0"/>
                      <a:pt x="653" y="0"/>
                    </a:cubicBezTo>
                    <a:cubicBezTo>
                      <a:pt x="1013" y="0"/>
                      <a:pt x="1305" y="292"/>
                      <a:pt x="1305" y="652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23004C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0">
                <a:extLst>
                  <a:ext uri="{FF2B5EF4-FFF2-40B4-BE49-F238E27FC236}">
                    <a16:creationId xmlns:a16="http://schemas.microsoft.com/office/drawing/2014/main" id="{0EAF419F-1CA6-B98F-C420-7CB64958B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257" y="3325402"/>
                <a:ext cx="2078229" cy="974478"/>
              </a:xfrm>
              <a:custGeom>
                <a:avLst/>
                <a:gdLst>
                  <a:gd name="T0" fmla="*/ 521 w 1041"/>
                  <a:gd name="T1" fmla="*/ 521 h 521"/>
                  <a:gd name="T2" fmla="*/ 521 w 1041"/>
                  <a:gd name="T3" fmla="*/ 521 h 521"/>
                  <a:gd name="T4" fmla="*/ 1041 w 1041"/>
                  <a:gd name="T5" fmla="*/ 0 h 521"/>
                  <a:gd name="T6" fmla="*/ 0 w 1041"/>
                  <a:gd name="T7" fmla="*/ 0 h 521"/>
                  <a:gd name="T8" fmla="*/ 521 w 1041"/>
                  <a:gd name="T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1" h="521">
                    <a:moveTo>
                      <a:pt x="521" y="521"/>
                    </a:moveTo>
                    <a:lnTo>
                      <a:pt x="521" y="521"/>
                    </a:lnTo>
                    <a:cubicBezTo>
                      <a:pt x="808" y="521"/>
                      <a:pt x="1041" y="288"/>
                      <a:pt x="1041" y="0"/>
                    </a:cubicBezTo>
                    <a:lnTo>
                      <a:pt x="0" y="0"/>
                    </a:lnTo>
                    <a:cubicBezTo>
                      <a:pt x="0" y="288"/>
                      <a:pt x="233" y="521"/>
                      <a:pt x="521" y="521"/>
                    </a:cubicBezTo>
                    <a:close/>
                  </a:path>
                </a:pathLst>
              </a:custGeom>
              <a:solidFill>
                <a:srgbClr val="7A00E6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>
                  <a:defRPr/>
                </a:pPr>
                <a:r>
                  <a:rPr lang="en-GB" sz="900" b="1" kern="0">
                    <a:solidFill>
                      <a:prstClr val="white"/>
                    </a:solidFill>
                  </a:rPr>
                  <a:t>Co-morbidities*</a:t>
                </a:r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481B24C6-494D-A7F7-90E0-B057BD3EF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9558" y="2591859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366FAB6A-FB80-3210-D030-A541F1305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6269" y="2215453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1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1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20">
                <a:extLst>
                  <a:ext uri="{FF2B5EF4-FFF2-40B4-BE49-F238E27FC236}">
                    <a16:creationId xmlns:a16="http://schemas.microsoft.com/office/drawing/2014/main" id="{17BC12EF-DE1D-C888-4B81-F4417C6B6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1900" y="2215453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2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21">
                <a:extLst>
                  <a:ext uri="{FF2B5EF4-FFF2-40B4-BE49-F238E27FC236}">
                    <a16:creationId xmlns:a16="http://schemas.microsoft.com/office/drawing/2014/main" id="{4107E2EB-4804-699C-B003-AACF07EF5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7882" y="2591859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22">
                <a:extLst>
                  <a:ext uri="{FF2B5EF4-FFF2-40B4-BE49-F238E27FC236}">
                    <a16:creationId xmlns:a16="http://schemas.microsoft.com/office/drawing/2014/main" id="{08BCD927-D9E2-073D-B99D-20D651833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826" y="3229347"/>
                <a:ext cx="131036" cy="132320"/>
              </a:xfrm>
              <a:custGeom>
                <a:avLst/>
                <a:gdLst>
                  <a:gd name="T0" fmla="*/ 0 w 79"/>
                  <a:gd name="T1" fmla="*/ 39 h 79"/>
                  <a:gd name="T2" fmla="*/ 0 w 79"/>
                  <a:gd name="T3" fmla="*/ 39 h 79"/>
                  <a:gd name="T4" fmla="*/ 39 w 79"/>
                  <a:gd name="T5" fmla="*/ 0 h 79"/>
                  <a:gd name="T6" fmla="*/ 79 w 79"/>
                  <a:gd name="T7" fmla="*/ 39 h 79"/>
                  <a:gd name="T8" fmla="*/ 39 w 79"/>
                  <a:gd name="T9" fmla="*/ 79 h 79"/>
                  <a:gd name="T10" fmla="*/ 0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39"/>
                    </a:moveTo>
                    <a:lnTo>
                      <a:pt x="0" y="39"/>
                    </a:lnTo>
                    <a:cubicBezTo>
                      <a:pt x="0" y="17"/>
                      <a:pt x="18" y="0"/>
                      <a:pt x="39" y="0"/>
                    </a:cubicBezTo>
                    <a:cubicBezTo>
                      <a:pt x="61" y="0"/>
                      <a:pt x="79" y="17"/>
                      <a:pt x="79" y="39"/>
                    </a:cubicBezTo>
                    <a:cubicBezTo>
                      <a:pt x="79" y="61"/>
                      <a:pt x="61" y="79"/>
                      <a:pt x="39" y="79"/>
                    </a:cubicBezTo>
                    <a:cubicBezTo>
                      <a:pt x="18" y="79"/>
                      <a:pt x="0" y="61"/>
                      <a:pt x="0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Freeform 22">
                <a:extLst>
                  <a:ext uri="{FF2B5EF4-FFF2-40B4-BE49-F238E27FC236}">
                    <a16:creationId xmlns:a16="http://schemas.microsoft.com/office/drawing/2014/main" id="{ABC5BBAF-70C0-500F-86B7-54477A064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7121" y="3265613"/>
                <a:ext cx="131036" cy="132320"/>
              </a:xfrm>
              <a:custGeom>
                <a:avLst/>
                <a:gdLst>
                  <a:gd name="T0" fmla="*/ 0 w 79"/>
                  <a:gd name="T1" fmla="*/ 39 h 79"/>
                  <a:gd name="T2" fmla="*/ 0 w 79"/>
                  <a:gd name="T3" fmla="*/ 39 h 79"/>
                  <a:gd name="T4" fmla="*/ 39 w 79"/>
                  <a:gd name="T5" fmla="*/ 0 h 79"/>
                  <a:gd name="T6" fmla="*/ 79 w 79"/>
                  <a:gd name="T7" fmla="*/ 39 h 79"/>
                  <a:gd name="T8" fmla="*/ 39 w 79"/>
                  <a:gd name="T9" fmla="*/ 79 h 79"/>
                  <a:gd name="T10" fmla="*/ 0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39"/>
                    </a:moveTo>
                    <a:lnTo>
                      <a:pt x="0" y="39"/>
                    </a:lnTo>
                    <a:cubicBezTo>
                      <a:pt x="0" y="17"/>
                      <a:pt x="18" y="0"/>
                      <a:pt x="39" y="0"/>
                    </a:cubicBezTo>
                    <a:cubicBezTo>
                      <a:pt x="61" y="0"/>
                      <a:pt x="79" y="17"/>
                      <a:pt x="79" y="39"/>
                    </a:cubicBezTo>
                    <a:cubicBezTo>
                      <a:pt x="79" y="61"/>
                      <a:pt x="61" y="79"/>
                      <a:pt x="39" y="79"/>
                    </a:cubicBezTo>
                    <a:cubicBezTo>
                      <a:pt x="18" y="79"/>
                      <a:pt x="0" y="61"/>
                      <a:pt x="0" y="39"/>
                    </a:cubicBezTo>
                    <a:close/>
                  </a:path>
                </a:pathLst>
              </a:custGeom>
              <a:solidFill>
                <a:srgbClr val="23004C"/>
              </a:solidFill>
              <a:ln w="0">
                <a:solidFill>
                  <a:srgbClr val="23004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95B8A6A-27FC-FC39-03CD-0A59730E923D}"/>
                </a:ext>
              </a:extLst>
            </p:cNvPr>
            <p:cNvGrpSpPr/>
            <p:nvPr/>
          </p:nvGrpSpPr>
          <p:grpSpPr>
            <a:xfrm>
              <a:off x="6073317" y="3140968"/>
              <a:ext cx="747187" cy="831875"/>
              <a:chOff x="5070475" y="641350"/>
              <a:chExt cx="1344613" cy="1497013"/>
            </a:xfrm>
            <a:solidFill>
              <a:sysClr val="window" lastClr="FFFFFF"/>
            </a:solidFill>
          </p:grpSpPr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95F554E1-362A-B887-A69A-02095A27DC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87975" y="944563"/>
                <a:ext cx="1027113" cy="1049338"/>
              </a:xfrm>
              <a:custGeom>
                <a:avLst/>
                <a:gdLst>
                  <a:gd name="T0" fmla="*/ 262 w 392"/>
                  <a:gd name="T1" fmla="*/ 212 h 400"/>
                  <a:gd name="T2" fmla="*/ 278 w 392"/>
                  <a:gd name="T3" fmla="*/ 227 h 400"/>
                  <a:gd name="T4" fmla="*/ 377 w 392"/>
                  <a:gd name="T5" fmla="*/ 325 h 400"/>
                  <a:gd name="T6" fmla="*/ 391 w 392"/>
                  <a:gd name="T7" fmla="*/ 359 h 400"/>
                  <a:gd name="T8" fmla="*/ 336 w 392"/>
                  <a:gd name="T9" fmla="*/ 385 h 400"/>
                  <a:gd name="T10" fmla="*/ 326 w 392"/>
                  <a:gd name="T11" fmla="*/ 376 h 400"/>
                  <a:gd name="T12" fmla="*/ 224 w 392"/>
                  <a:gd name="T13" fmla="*/ 274 h 400"/>
                  <a:gd name="T14" fmla="*/ 214 w 392"/>
                  <a:gd name="T15" fmla="*/ 261 h 400"/>
                  <a:gd name="T16" fmla="*/ 35 w 392"/>
                  <a:gd name="T17" fmla="*/ 219 h 400"/>
                  <a:gd name="T18" fmla="*/ 55 w 392"/>
                  <a:gd name="T19" fmla="*/ 48 h 400"/>
                  <a:gd name="T20" fmla="*/ 223 w 392"/>
                  <a:gd name="T21" fmla="*/ 36 h 400"/>
                  <a:gd name="T22" fmla="*/ 262 w 392"/>
                  <a:gd name="T23" fmla="*/ 212 h 400"/>
                  <a:gd name="T24" fmla="*/ 249 w 392"/>
                  <a:gd name="T25" fmla="*/ 145 h 400"/>
                  <a:gd name="T26" fmla="*/ 146 w 392"/>
                  <a:gd name="T27" fmla="*/ 41 h 400"/>
                  <a:gd name="T28" fmla="*/ 43 w 392"/>
                  <a:gd name="T29" fmla="*/ 145 h 400"/>
                  <a:gd name="T30" fmla="*/ 146 w 392"/>
                  <a:gd name="T31" fmla="*/ 249 h 400"/>
                  <a:gd name="T32" fmla="*/ 249 w 392"/>
                  <a:gd name="T33" fmla="*/ 145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2" h="400">
                    <a:moveTo>
                      <a:pt x="262" y="212"/>
                    </a:moveTo>
                    <a:cubicBezTo>
                      <a:pt x="268" y="218"/>
                      <a:pt x="273" y="222"/>
                      <a:pt x="278" y="227"/>
                    </a:cubicBezTo>
                    <a:cubicBezTo>
                      <a:pt x="311" y="260"/>
                      <a:pt x="344" y="293"/>
                      <a:pt x="377" y="325"/>
                    </a:cubicBezTo>
                    <a:cubicBezTo>
                      <a:pt x="386" y="335"/>
                      <a:pt x="392" y="345"/>
                      <a:pt x="391" y="359"/>
                    </a:cubicBezTo>
                    <a:cubicBezTo>
                      <a:pt x="388" y="386"/>
                      <a:pt x="358" y="400"/>
                      <a:pt x="336" y="385"/>
                    </a:cubicBezTo>
                    <a:cubicBezTo>
                      <a:pt x="332" y="382"/>
                      <a:pt x="329" y="379"/>
                      <a:pt x="326" y="376"/>
                    </a:cubicBezTo>
                    <a:cubicBezTo>
                      <a:pt x="292" y="342"/>
                      <a:pt x="258" y="308"/>
                      <a:pt x="224" y="274"/>
                    </a:cubicBezTo>
                    <a:cubicBezTo>
                      <a:pt x="221" y="270"/>
                      <a:pt x="217" y="265"/>
                      <a:pt x="214" y="261"/>
                    </a:cubicBezTo>
                    <a:cubicBezTo>
                      <a:pt x="138" y="301"/>
                      <a:pt x="67" y="267"/>
                      <a:pt x="35" y="219"/>
                    </a:cubicBezTo>
                    <a:cubicBezTo>
                      <a:pt x="0" y="164"/>
                      <a:pt x="8" y="94"/>
                      <a:pt x="55" y="48"/>
                    </a:cubicBezTo>
                    <a:cubicBezTo>
                      <a:pt x="101" y="5"/>
                      <a:pt x="172" y="0"/>
                      <a:pt x="223" y="36"/>
                    </a:cubicBezTo>
                    <a:cubicBezTo>
                      <a:pt x="272" y="71"/>
                      <a:pt x="300" y="143"/>
                      <a:pt x="262" y="212"/>
                    </a:cubicBezTo>
                    <a:close/>
                    <a:moveTo>
                      <a:pt x="249" y="145"/>
                    </a:moveTo>
                    <a:cubicBezTo>
                      <a:pt x="249" y="88"/>
                      <a:pt x="204" y="41"/>
                      <a:pt x="146" y="41"/>
                    </a:cubicBezTo>
                    <a:cubicBezTo>
                      <a:pt x="90" y="41"/>
                      <a:pt x="43" y="88"/>
                      <a:pt x="43" y="145"/>
                    </a:cubicBezTo>
                    <a:cubicBezTo>
                      <a:pt x="43" y="202"/>
                      <a:pt x="89" y="249"/>
                      <a:pt x="146" y="249"/>
                    </a:cubicBezTo>
                    <a:cubicBezTo>
                      <a:pt x="203" y="250"/>
                      <a:pt x="249" y="203"/>
                      <a:pt x="249" y="145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Freeform 13">
                <a:extLst>
                  <a:ext uri="{FF2B5EF4-FFF2-40B4-BE49-F238E27FC236}">
                    <a16:creationId xmlns:a16="http://schemas.microsoft.com/office/drawing/2014/main" id="{02D93C64-0F98-F5AC-473C-1C1E74A6B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9413" y="1587500"/>
                <a:ext cx="188913" cy="550863"/>
              </a:xfrm>
              <a:custGeom>
                <a:avLst/>
                <a:gdLst>
                  <a:gd name="T0" fmla="*/ 1 w 72"/>
                  <a:gd name="T1" fmla="*/ 0 h 210"/>
                  <a:gd name="T2" fmla="*/ 7 w 72"/>
                  <a:gd name="T3" fmla="*/ 6 h 210"/>
                  <a:gd name="T4" fmla="*/ 64 w 72"/>
                  <a:gd name="T5" fmla="*/ 44 h 210"/>
                  <a:gd name="T6" fmla="*/ 72 w 72"/>
                  <a:gd name="T7" fmla="*/ 54 h 210"/>
                  <a:gd name="T8" fmla="*/ 71 w 72"/>
                  <a:gd name="T9" fmla="*/ 171 h 210"/>
                  <a:gd name="T10" fmla="*/ 35 w 72"/>
                  <a:gd name="T11" fmla="*/ 209 h 210"/>
                  <a:gd name="T12" fmla="*/ 0 w 72"/>
                  <a:gd name="T13" fmla="*/ 170 h 210"/>
                  <a:gd name="T14" fmla="*/ 0 w 72"/>
                  <a:gd name="T15" fmla="*/ 10 h 210"/>
                  <a:gd name="T16" fmla="*/ 1 w 72"/>
                  <a:gd name="T1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210">
                    <a:moveTo>
                      <a:pt x="1" y="0"/>
                    </a:moveTo>
                    <a:cubicBezTo>
                      <a:pt x="4" y="2"/>
                      <a:pt x="6" y="4"/>
                      <a:pt x="7" y="6"/>
                    </a:cubicBezTo>
                    <a:cubicBezTo>
                      <a:pt x="23" y="23"/>
                      <a:pt x="42" y="36"/>
                      <a:pt x="64" y="44"/>
                    </a:cubicBezTo>
                    <a:cubicBezTo>
                      <a:pt x="69" y="46"/>
                      <a:pt x="72" y="48"/>
                      <a:pt x="72" y="54"/>
                    </a:cubicBezTo>
                    <a:cubicBezTo>
                      <a:pt x="71" y="93"/>
                      <a:pt x="72" y="132"/>
                      <a:pt x="71" y="171"/>
                    </a:cubicBezTo>
                    <a:cubicBezTo>
                      <a:pt x="71" y="194"/>
                      <a:pt x="56" y="210"/>
                      <a:pt x="35" y="209"/>
                    </a:cubicBezTo>
                    <a:cubicBezTo>
                      <a:pt x="15" y="209"/>
                      <a:pt x="0" y="193"/>
                      <a:pt x="0" y="170"/>
                    </a:cubicBezTo>
                    <a:cubicBezTo>
                      <a:pt x="0" y="117"/>
                      <a:pt x="0" y="64"/>
                      <a:pt x="0" y="10"/>
                    </a:cubicBezTo>
                    <a:cubicBezTo>
                      <a:pt x="0" y="7"/>
                      <a:pt x="1" y="4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Freeform 14">
                <a:extLst>
                  <a:ext uri="{FF2B5EF4-FFF2-40B4-BE49-F238E27FC236}">
                    <a16:creationId xmlns:a16="http://schemas.microsoft.com/office/drawing/2014/main" id="{AAD160F0-9F12-49DA-AD58-3C2D7965B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350" y="1711325"/>
                <a:ext cx="188913" cy="427038"/>
              </a:xfrm>
              <a:custGeom>
                <a:avLst/>
                <a:gdLst>
                  <a:gd name="T0" fmla="*/ 0 w 72"/>
                  <a:gd name="T1" fmla="*/ 7 h 163"/>
                  <a:gd name="T2" fmla="*/ 36 w 72"/>
                  <a:gd name="T3" fmla="*/ 6 h 163"/>
                  <a:gd name="T4" fmla="*/ 71 w 72"/>
                  <a:gd name="T5" fmla="*/ 0 h 163"/>
                  <a:gd name="T6" fmla="*/ 72 w 72"/>
                  <a:gd name="T7" fmla="*/ 8 h 163"/>
                  <a:gd name="T8" fmla="*/ 72 w 72"/>
                  <a:gd name="T9" fmla="*/ 124 h 163"/>
                  <a:gd name="T10" fmla="*/ 38 w 72"/>
                  <a:gd name="T11" fmla="*/ 162 h 163"/>
                  <a:gd name="T12" fmla="*/ 2 w 72"/>
                  <a:gd name="T13" fmla="*/ 128 h 163"/>
                  <a:gd name="T14" fmla="*/ 0 w 72"/>
                  <a:gd name="T15" fmla="*/ 18 h 163"/>
                  <a:gd name="T16" fmla="*/ 0 w 72"/>
                  <a:gd name="T17" fmla="*/ 7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163">
                    <a:moveTo>
                      <a:pt x="0" y="7"/>
                    </a:moveTo>
                    <a:cubicBezTo>
                      <a:pt x="13" y="7"/>
                      <a:pt x="25" y="7"/>
                      <a:pt x="36" y="6"/>
                    </a:cubicBezTo>
                    <a:cubicBezTo>
                      <a:pt x="48" y="5"/>
                      <a:pt x="59" y="2"/>
                      <a:pt x="71" y="0"/>
                    </a:cubicBezTo>
                    <a:cubicBezTo>
                      <a:pt x="71" y="2"/>
                      <a:pt x="72" y="5"/>
                      <a:pt x="72" y="8"/>
                    </a:cubicBezTo>
                    <a:cubicBezTo>
                      <a:pt x="72" y="47"/>
                      <a:pt x="72" y="85"/>
                      <a:pt x="72" y="124"/>
                    </a:cubicBezTo>
                    <a:cubicBezTo>
                      <a:pt x="72" y="146"/>
                      <a:pt x="58" y="161"/>
                      <a:pt x="38" y="162"/>
                    </a:cubicBezTo>
                    <a:cubicBezTo>
                      <a:pt x="19" y="163"/>
                      <a:pt x="2" y="150"/>
                      <a:pt x="2" y="128"/>
                    </a:cubicBezTo>
                    <a:cubicBezTo>
                      <a:pt x="0" y="92"/>
                      <a:pt x="1" y="55"/>
                      <a:pt x="0" y="18"/>
                    </a:cubicBezTo>
                    <a:cubicBezTo>
                      <a:pt x="0" y="15"/>
                      <a:pt x="0" y="12"/>
                      <a:pt x="0" y="7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Freeform 15">
                <a:extLst>
                  <a:ext uri="{FF2B5EF4-FFF2-40B4-BE49-F238E27FC236}">
                    <a16:creationId xmlns:a16="http://schemas.microsoft.com/office/drawing/2014/main" id="{71B7F942-DC46-D840-5523-C38A9C4F6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3550" y="641350"/>
                <a:ext cx="282575" cy="279400"/>
              </a:xfrm>
              <a:custGeom>
                <a:avLst/>
                <a:gdLst>
                  <a:gd name="T0" fmla="*/ 54 w 108"/>
                  <a:gd name="T1" fmla="*/ 107 h 107"/>
                  <a:gd name="T2" fmla="*/ 1 w 108"/>
                  <a:gd name="T3" fmla="*/ 54 h 107"/>
                  <a:gd name="T4" fmla="*/ 54 w 108"/>
                  <a:gd name="T5" fmla="*/ 0 h 107"/>
                  <a:gd name="T6" fmla="*/ 108 w 108"/>
                  <a:gd name="T7" fmla="*/ 54 h 107"/>
                  <a:gd name="T8" fmla="*/ 54 w 108"/>
                  <a:gd name="T9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07">
                    <a:moveTo>
                      <a:pt x="54" y="107"/>
                    </a:moveTo>
                    <a:cubicBezTo>
                      <a:pt x="25" y="107"/>
                      <a:pt x="1" y="83"/>
                      <a:pt x="1" y="54"/>
                    </a:cubicBezTo>
                    <a:cubicBezTo>
                      <a:pt x="0" y="24"/>
                      <a:pt x="25" y="0"/>
                      <a:pt x="54" y="0"/>
                    </a:cubicBezTo>
                    <a:cubicBezTo>
                      <a:pt x="84" y="0"/>
                      <a:pt x="108" y="25"/>
                      <a:pt x="108" y="54"/>
                    </a:cubicBezTo>
                    <a:cubicBezTo>
                      <a:pt x="107" y="84"/>
                      <a:pt x="83" y="107"/>
                      <a:pt x="54" y="107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Freeform 16">
                <a:extLst>
                  <a:ext uri="{FF2B5EF4-FFF2-40B4-BE49-F238E27FC236}">
                    <a16:creationId xmlns:a16="http://schemas.microsoft.com/office/drawing/2014/main" id="{E2D80825-33D6-F862-2B3C-13522637A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475" y="984250"/>
                <a:ext cx="482600" cy="155575"/>
              </a:xfrm>
              <a:custGeom>
                <a:avLst/>
                <a:gdLst>
                  <a:gd name="T0" fmla="*/ 184 w 184"/>
                  <a:gd name="T1" fmla="*/ 0 h 59"/>
                  <a:gd name="T2" fmla="*/ 133 w 184"/>
                  <a:gd name="T3" fmla="*/ 54 h 59"/>
                  <a:gd name="T4" fmla="*/ 125 w 184"/>
                  <a:gd name="T5" fmla="*/ 59 h 59"/>
                  <a:gd name="T6" fmla="*/ 30 w 184"/>
                  <a:gd name="T7" fmla="*/ 59 h 59"/>
                  <a:gd name="T8" fmla="*/ 1 w 184"/>
                  <a:gd name="T9" fmla="*/ 29 h 59"/>
                  <a:gd name="T10" fmla="*/ 30 w 184"/>
                  <a:gd name="T11" fmla="*/ 0 h 59"/>
                  <a:gd name="T12" fmla="*/ 178 w 184"/>
                  <a:gd name="T13" fmla="*/ 0 h 59"/>
                  <a:gd name="T14" fmla="*/ 184 w 184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4" h="59">
                    <a:moveTo>
                      <a:pt x="184" y="0"/>
                    </a:moveTo>
                    <a:cubicBezTo>
                      <a:pt x="162" y="16"/>
                      <a:pt x="146" y="33"/>
                      <a:pt x="133" y="54"/>
                    </a:cubicBezTo>
                    <a:cubicBezTo>
                      <a:pt x="132" y="57"/>
                      <a:pt x="128" y="59"/>
                      <a:pt x="125" y="59"/>
                    </a:cubicBezTo>
                    <a:cubicBezTo>
                      <a:pt x="93" y="59"/>
                      <a:pt x="61" y="59"/>
                      <a:pt x="30" y="59"/>
                    </a:cubicBezTo>
                    <a:cubicBezTo>
                      <a:pt x="13" y="59"/>
                      <a:pt x="0" y="45"/>
                      <a:pt x="1" y="29"/>
                    </a:cubicBezTo>
                    <a:cubicBezTo>
                      <a:pt x="1" y="12"/>
                      <a:pt x="13" y="0"/>
                      <a:pt x="30" y="0"/>
                    </a:cubicBezTo>
                    <a:cubicBezTo>
                      <a:pt x="80" y="0"/>
                      <a:pt x="129" y="0"/>
                      <a:pt x="178" y="0"/>
                    </a:cubicBezTo>
                    <a:cubicBezTo>
                      <a:pt x="179" y="0"/>
                      <a:pt x="181" y="0"/>
                      <a:pt x="184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7">
                <a:extLst>
                  <a:ext uri="{FF2B5EF4-FFF2-40B4-BE49-F238E27FC236}">
                    <a16:creationId xmlns:a16="http://schemas.microsoft.com/office/drawing/2014/main" id="{10ECD5E9-BE1B-EE2A-5702-0C7339E31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5988" y="981075"/>
                <a:ext cx="301625" cy="160338"/>
              </a:xfrm>
              <a:custGeom>
                <a:avLst/>
                <a:gdLst>
                  <a:gd name="T0" fmla="*/ 0 w 115"/>
                  <a:gd name="T1" fmla="*/ 1 h 61"/>
                  <a:gd name="T2" fmla="*/ 89 w 115"/>
                  <a:gd name="T3" fmla="*/ 1 h 61"/>
                  <a:gd name="T4" fmla="*/ 115 w 115"/>
                  <a:gd name="T5" fmla="*/ 31 h 61"/>
                  <a:gd name="T6" fmla="*/ 88 w 115"/>
                  <a:gd name="T7" fmla="*/ 60 h 61"/>
                  <a:gd name="T8" fmla="*/ 55 w 115"/>
                  <a:gd name="T9" fmla="*/ 60 h 61"/>
                  <a:gd name="T10" fmla="*/ 48 w 115"/>
                  <a:gd name="T11" fmla="*/ 56 h 61"/>
                  <a:gd name="T12" fmla="*/ 0 w 115"/>
                  <a:gd name="T13" fmla="*/ 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61">
                    <a:moveTo>
                      <a:pt x="0" y="1"/>
                    </a:moveTo>
                    <a:cubicBezTo>
                      <a:pt x="30" y="1"/>
                      <a:pt x="60" y="0"/>
                      <a:pt x="89" y="1"/>
                    </a:cubicBezTo>
                    <a:cubicBezTo>
                      <a:pt x="104" y="2"/>
                      <a:pt x="115" y="16"/>
                      <a:pt x="115" y="31"/>
                    </a:cubicBezTo>
                    <a:cubicBezTo>
                      <a:pt x="115" y="46"/>
                      <a:pt x="103" y="59"/>
                      <a:pt x="88" y="60"/>
                    </a:cubicBezTo>
                    <a:cubicBezTo>
                      <a:pt x="77" y="61"/>
                      <a:pt x="66" y="60"/>
                      <a:pt x="55" y="60"/>
                    </a:cubicBezTo>
                    <a:cubicBezTo>
                      <a:pt x="53" y="60"/>
                      <a:pt x="50" y="58"/>
                      <a:pt x="48" y="56"/>
                    </a:cubicBezTo>
                    <a:cubicBezTo>
                      <a:pt x="36" y="34"/>
                      <a:pt x="20" y="17"/>
                      <a:pt x="0" y="1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8">
                <a:extLst>
                  <a:ext uri="{FF2B5EF4-FFF2-40B4-BE49-F238E27FC236}">
                    <a16:creationId xmlns:a16="http://schemas.microsoft.com/office/drawing/2014/main" id="{2419FA5A-A29A-F23B-9A84-9FC5C1F72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375" y="1101725"/>
                <a:ext cx="369888" cy="457200"/>
              </a:xfrm>
              <a:custGeom>
                <a:avLst/>
                <a:gdLst>
                  <a:gd name="T0" fmla="*/ 141 w 141"/>
                  <a:gd name="T1" fmla="*/ 85 h 174"/>
                  <a:gd name="T2" fmla="*/ 140 w 141"/>
                  <a:gd name="T3" fmla="*/ 143 h 174"/>
                  <a:gd name="T4" fmla="*/ 134 w 141"/>
                  <a:gd name="T5" fmla="*/ 155 h 174"/>
                  <a:gd name="T6" fmla="*/ 42 w 141"/>
                  <a:gd name="T7" fmla="*/ 154 h 174"/>
                  <a:gd name="T8" fmla="*/ 8 w 141"/>
                  <a:gd name="T9" fmla="*/ 67 h 174"/>
                  <a:gd name="T10" fmla="*/ 74 w 141"/>
                  <a:gd name="T11" fmla="*/ 3 h 174"/>
                  <a:gd name="T12" fmla="*/ 132 w 141"/>
                  <a:gd name="T13" fmla="*/ 15 h 174"/>
                  <a:gd name="T14" fmla="*/ 141 w 141"/>
                  <a:gd name="T15" fmla="*/ 29 h 174"/>
                  <a:gd name="T16" fmla="*/ 141 w 141"/>
                  <a:gd name="T17" fmla="*/ 85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74">
                    <a:moveTo>
                      <a:pt x="141" y="85"/>
                    </a:moveTo>
                    <a:cubicBezTo>
                      <a:pt x="141" y="104"/>
                      <a:pt x="141" y="124"/>
                      <a:pt x="140" y="143"/>
                    </a:cubicBezTo>
                    <a:cubicBezTo>
                      <a:pt x="140" y="147"/>
                      <a:pt x="137" y="152"/>
                      <a:pt x="134" y="155"/>
                    </a:cubicBezTo>
                    <a:cubicBezTo>
                      <a:pt x="106" y="174"/>
                      <a:pt x="70" y="173"/>
                      <a:pt x="42" y="154"/>
                    </a:cubicBezTo>
                    <a:cubicBezTo>
                      <a:pt x="14" y="135"/>
                      <a:pt x="0" y="101"/>
                      <a:pt x="8" y="67"/>
                    </a:cubicBezTo>
                    <a:cubicBezTo>
                      <a:pt x="14" y="35"/>
                      <a:pt x="42" y="9"/>
                      <a:pt x="74" y="3"/>
                    </a:cubicBezTo>
                    <a:cubicBezTo>
                      <a:pt x="95" y="0"/>
                      <a:pt x="114" y="4"/>
                      <a:pt x="132" y="15"/>
                    </a:cubicBezTo>
                    <a:cubicBezTo>
                      <a:pt x="138" y="18"/>
                      <a:pt x="141" y="22"/>
                      <a:pt x="141" y="29"/>
                    </a:cubicBezTo>
                    <a:cubicBezTo>
                      <a:pt x="140" y="48"/>
                      <a:pt x="141" y="67"/>
                      <a:pt x="141" y="85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8085229-3C51-521C-2A79-77D8028517ED}"/>
                </a:ext>
              </a:extLst>
            </p:cNvPr>
            <p:cNvGrpSpPr/>
            <p:nvPr/>
          </p:nvGrpSpPr>
          <p:grpSpPr>
            <a:xfrm>
              <a:off x="10620607" y="3161798"/>
              <a:ext cx="515607" cy="775939"/>
              <a:chOff x="-2362200" y="500062"/>
              <a:chExt cx="323850" cy="487363"/>
            </a:xfrm>
            <a:solidFill>
              <a:sysClr val="window" lastClr="FFFFFF"/>
            </a:solidFill>
          </p:grpSpPr>
          <p:sp>
            <p:nvSpPr>
              <p:cNvPr id="18" name="Freeform 116">
                <a:extLst>
                  <a:ext uri="{FF2B5EF4-FFF2-40B4-BE49-F238E27FC236}">
                    <a16:creationId xmlns:a16="http://schemas.microsoft.com/office/drawing/2014/main" id="{6D51659D-1F88-C35D-E810-F1A24B6CB0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62200" y="549275"/>
                <a:ext cx="323850" cy="438150"/>
              </a:xfrm>
              <a:custGeom>
                <a:avLst/>
                <a:gdLst>
                  <a:gd name="T0" fmla="*/ 140 w 235"/>
                  <a:gd name="T1" fmla="*/ 318 h 318"/>
                  <a:gd name="T2" fmla="*/ 22 w 235"/>
                  <a:gd name="T3" fmla="*/ 318 h 318"/>
                  <a:gd name="T4" fmla="*/ 0 w 235"/>
                  <a:gd name="T5" fmla="*/ 296 h 318"/>
                  <a:gd name="T6" fmla="*/ 0 w 235"/>
                  <a:gd name="T7" fmla="*/ 22 h 318"/>
                  <a:gd name="T8" fmla="*/ 22 w 235"/>
                  <a:gd name="T9" fmla="*/ 0 h 318"/>
                  <a:gd name="T10" fmla="*/ 213 w 235"/>
                  <a:gd name="T11" fmla="*/ 0 h 318"/>
                  <a:gd name="T12" fmla="*/ 235 w 235"/>
                  <a:gd name="T13" fmla="*/ 22 h 318"/>
                  <a:gd name="T14" fmla="*/ 235 w 235"/>
                  <a:gd name="T15" fmla="*/ 223 h 318"/>
                  <a:gd name="T16" fmla="*/ 227 w 235"/>
                  <a:gd name="T17" fmla="*/ 240 h 318"/>
                  <a:gd name="T18" fmla="*/ 157 w 235"/>
                  <a:gd name="T19" fmla="*/ 310 h 318"/>
                  <a:gd name="T20" fmla="*/ 140 w 235"/>
                  <a:gd name="T21" fmla="*/ 318 h 318"/>
                  <a:gd name="T22" fmla="*/ 22 w 235"/>
                  <a:gd name="T23" fmla="*/ 10 h 318"/>
                  <a:gd name="T24" fmla="*/ 10 w 235"/>
                  <a:gd name="T25" fmla="*/ 22 h 318"/>
                  <a:gd name="T26" fmla="*/ 10 w 235"/>
                  <a:gd name="T27" fmla="*/ 296 h 318"/>
                  <a:gd name="T28" fmla="*/ 22 w 235"/>
                  <a:gd name="T29" fmla="*/ 307 h 318"/>
                  <a:gd name="T30" fmla="*/ 140 w 235"/>
                  <a:gd name="T31" fmla="*/ 307 h 318"/>
                  <a:gd name="T32" fmla="*/ 150 w 235"/>
                  <a:gd name="T33" fmla="*/ 303 h 318"/>
                  <a:gd name="T34" fmla="*/ 220 w 235"/>
                  <a:gd name="T35" fmla="*/ 233 h 318"/>
                  <a:gd name="T36" fmla="*/ 224 w 235"/>
                  <a:gd name="T37" fmla="*/ 223 h 318"/>
                  <a:gd name="T38" fmla="*/ 224 w 235"/>
                  <a:gd name="T39" fmla="*/ 22 h 318"/>
                  <a:gd name="T40" fmla="*/ 213 w 235"/>
                  <a:gd name="T41" fmla="*/ 10 h 318"/>
                  <a:gd name="T42" fmla="*/ 22 w 235"/>
                  <a:gd name="T43" fmla="*/ 1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5" h="318">
                    <a:moveTo>
                      <a:pt x="140" y="318"/>
                    </a:moveTo>
                    <a:cubicBezTo>
                      <a:pt x="22" y="318"/>
                      <a:pt x="22" y="318"/>
                      <a:pt x="22" y="318"/>
                    </a:cubicBezTo>
                    <a:cubicBezTo>
                      <a:pt x="9" y="318"/>
                      <a:pt x="0" y="308"/>
                      <a:pt x="0" y="29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9" y="0"/>
                      <a:pt x="22" y="0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225" y="0"/>
                      <a:pt x="235" y="10"/>
                      <a:pt x="235" y="22"/>
                    </a:cubicBezTo>
                    <a:cubicBezTo>
                      <a:pt x="235" y="223"/>
                      <a:pt x="235" y="223"/>
                      <a:pt x="235" y="223"/>
                    </a:cubicBezTo>
                    <a:cubicBezTo>
                      <a:pt x="235" y="230"/>
                      <a:pt x="232" y="236"/>
                      <a:pt x="227" y="240"/>
                    </a:cubicBezTo>
                    <a:cubicBezTo>
                      <a:pt x="157" y="310"/>
                      <a:pt x="157" y="310"/>
                      <a:pt x="157" y="310"/>
                    </a:cubicBezTo>
                    <a:cubicBezTo>
                      <a:pt x="153" y="315"/>
                      <a:pt x="147" y="318"/>
                      <a:pt x="140" y="318"/>
                    </a:cubicBezTo>
                    <a:close/>
                    <a:moveTo>
                      <a:pt x="22" y="10"/>
                    </a:moveTo>
                    <a:cubicBezTo>
                      <a:pt x="15" y="10"/>
                      <a:pt x="10" y="15"/>
                      <a:pt x="10" y="22"/>
                    </a:cubicBezTo>
                    <a:cubicBezTo>
                      <a:pt x="10" y="296"/>
                      <a:pt x="10" y="296"/>
                      <a:pt x="10" y="296"/>
                    </a:cubicBezTo>
                    <a:cubicBezTo>
                      <a:pt x="10" y="302"/>
                      <a:pt x="15" y="307"/>
                      <a:pt x="22" y="307"/>
                    </a:cubicBezTo>
                    <a:cubicBezTo>
                      <a:pt x="140" y="307"/>
                      <a:pt x="140" y="307"/>
                      <a:pt x="140" y="307"/>
                    </a:cubicBezTo>
                    <a:cubicBezTo>
                      <a:pt x="144" y="307"/>
                      <a:pt x="148" y="306"/>
                      <a:pt x="150" y="30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3" y="231"/>
                      <a:pt x="224" y="227"/>
                      <a:pt x="224" y="223"/>
                    </a:cubicBezTo>
                    <a:cubicBezTo>
                      <a:pt x="224" y="22"/>
                      <a:pt x="224" y="22"/>
                      <a:pt x="224" y="22"/>
                    </a:cubicBezTo>
                    <a:cubicBezTo>
                      <a:pt x="224" y="15"/>
                      <a:pt x="219" y="10"/>
                      <a:pt x="213" y="10"/>
                    </a:cubicBezTo>
                    <a:lnTo>
                      <a:pt x="22" y="10"/>
                    </a:ln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Freeform 117">
                <a:extLst>
                  <a:ext uri="{FF2B5EF4-FFF2-40B4-BE49-F238E27FC236}">
                    <a16:creationId xmlns:a16="http://schemas.microsoft.com/office/drawing/2014/main" id="{7E16807A-7DAB-87E4-0CFB-9B7870E3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57413" y="868363"/>
                <a:ext cx="111125" cy="111125"/>
              </a:xfrm>
              <a:custGeom>
                <a:avLst/>
                <a:gdLst>
                  <a:gd name="T0" fmla="*/ 0 w 81"/>
                  <a:gd name="T1" fmla="*/ 81 h 81"/>
                  <a:gd name="T2" fmla="*/ 81 w 81"/>
                  <a:gd name="T3" fmla="*/ 0 h 81"/>
                  <a:gd name="T4" fmla="*/ 13 w 81"/>
                  <a:gd name="T5" fmla="*/ 0 h 81"/>
                  <a:gd name="T6" fmla="*/ 0 w 81"/>
                  <a:gd name="T7" fmla="*/ 13 h 81"/>
                  <a:gd name="T8" fmla="*/ 0 w 81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1">
                    <a:moveTo>
                      <a:pt x="0" y="81"/>
                    </a:moveTo>
                    <a:cubicBezTo>
                      <a:pt x="81" y="0"/>
                      <a:pt x="81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lnTo>
                      <a:pt x="0" y="81"/>
                    </a:ln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eform 118">
                <a:extLst>
                  <a:ext uri="{FF2B5EF4-FFF2-40B4-BE49-F238E27FC236}">
                    <a16:creationId xmlns:a16="http://schemas.microsoft.com/office/drawing/2014/main" id="{CF22517B-1C0A-F367-D0E7-94D23818C6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159000" y="866775"/>
                <a:ext cx="115887" cy="115888"/>
              </a:xfrm>
              <a:custGeom>
                <a:avLst/>
                <a:gdLst>
                  <a:gd name="T0" fmla="*/ 1 w 84"/>
                  <a:gd name="T1" fmla="*/ 84 h 84"/>
                  <a:gd name="T2" fmla="*/ 1 w 84"/>
                  <a:gd name="T3" fmla="*/ 84 h 84"/>
                  <a:gd name="T4" fmla="*/ 0 w 84"/>
                  <a:gd name="T5" fmla="*/ 82 h 84"/>
                  <a:gd name="T6" fmla="*/ 0 w 84"/>
                  <a:gd name="T7" fmla="*/ 14 h 84"/>
                  <a:gd name="T8" fmla="*/ 14 w 84"/>
                  <a:gd name="T9" fmla="*/ 0 h 84"/>
                  <a:gd name="T10" fmla="*/ 82 w 84"/>
                  <a:gd name="T11" fmla="*/ 0 h 84"/>
                  <a:gd name="T12" fmla="*/ 84 w 84"/>
                  <a:gd name="T13" fmla="*/ 1 h 84"/>
                  <a:gd name="T14" fmla="*/ 84 w 84"/>
                  <a:gd name="T15" fmla="*/ 3 h 84"/>
                  <a:gd name="T16" fmla="*/ 3 w 84"/>
                  <a:gd name="T17" fmla="*/ 84 h 84"/>
                  <a:gd name="T18" fmla="*/ 1 w 84"/>
                  <a:gd name="T19" fmla="*/ 84 h 84"/>
                  <a:gd name="T20" fmla="*/ 14 w 84"/>
                  <a:gd name="T21" fmla="*/ 3 h 84"/>
                  <a:gd name="T22" fmla="*/ 3 w 84"/>
                  <a:gd name="T23" fmla="*/ 14 h 84"/>
                  <a:gd name="T24" fmla="*/ 3 w 84"/>
                  <a:gd name="T25" fmla="*/ 78 h 84"/>
                  <a:gd name="T26" fmla="*/ 78 w 84"/>
                  <a:gd name="T27" fmla="*/ 3 h 84"/>
                  <a:gd name="T28" fmla="*/ 14 w 84"/>
                  <a:gd name="T29" fmla="*/ 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4" h="84">
                    <a:moveTo>
                      <a:pt x="1" y="84"/>
                    </a:moveTo>
                    <a:cubicBezTo>
                      <a:pt x="1" y="84"/>
                      <a:pt x="1" y="84"/>
                      <a:pt x="1" y="84"/>
                    </a:cubicBezTo>
                    <a:cubicBezTo>
                      <a:pt x="0" y="84"/>
                      <a:pt x="0" y="83"/>
                      <a:pt x="0" y="8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3" y="0"/>
                      <a:pt x="84" y="0"/>
                      <a:pt x="84" y="1"/>
                    </a:cubicBezTo>
                    <a:cubicBezTo>
                      <a:pt x="84" y="1"/>
                      <a:pt x="84" y="2"/>
                      <a:pt x="84" y="3"/>
                    </a:cubicBezTo>
                    <a:cubicBezTo>
                      <a:pt x="3" y="84"/>
                      <a:pt x="3" y="84"/>
                      <a:pt x="3" y="84"/>
                    </a:cubicBezTo>
                    <a:cubicBezTo>
                      <a:pt x="2" y="84"/>
                      <a:pt x="2" y="84"/>
                      <a:pt x="1" y="84"/>
                    </a:cubicBezTo>
                    <a:close/>
                    <a:moveTo>
                      <a:pt x="14" y="3"/>
                    </a:moveTo>
                    <a:cubicBezTo>
                      <a:pt x="8" y="3"/>
                      <a:pt x="3" y="8"/>
                      <a:pt x="3" y="14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78" y="3"/>
                      <a:pt x="78" y="3"/>
                      <a:pt x="78" y="3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119">
                <a:extLst>
                  <a:ext uri="{FF2B5EF4-FFF2-40B4-BE49-F238E27FC236}">
                    <a16:creationId xmlns:a16="http://schemas.microsoft.com/office/drawing/2014/main" id="{26AF4476-D9D7-02B5-3D18-CC0D8C0DF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4575" y="762000"/>
                <a:ext cx="228600" cy="12700"/>
              </a:xfrm>
              <a:custGeom>
                <a:avLst/>
                <a:gdLst>
                  <a:gd name="T0" fmla="*/ 161 w 166"/>
                  <a:gd name="T1" fmla="*/ 10 h 10"/>
                  <a:gd name="T2" fmla="*/ 5 w 166"/>
                  <a:gd name="T3" fmla="*/ 10 h 10"/>
                  <a:gd name="T4" fmla="*/ 0 w 166"/>
                  <a:gd name="T5" fmla="*/ 5 h 10"/>
                  <a:gd name="T6" fmla="*/ 5 w 166"/>
                  <a:gd name="T7" fmla="*/ 0 h 10"/>
                  <a:gd name="T8" fmla="*/ 161 w 166"/>
                  <a:gd name="T9" fmla="*/ 0 h 10"/>
                  <a:gd name="T10" fmla="*/ 166 w 166"/>
                  <a:gd name="T11" fmla="*/ 5 h 10"/>
                  <a:gd name="T12" fmla="*/ 161 w 16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0">
                    <a:moveTo>
                      <a:pt x="161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4" y="0"/>
                      <a:pt x="166" y="2"/>
                      <a:pt x="166" y="5"/>
                    </a:cubicBezTo>
                    <a:cubicBezTo>
                      <a:pt x="166" y="7"/>
                      <a:pt x="164" y="10"/>
                      <a:pt x="161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120">
                <a:extLst>
                  <a:ext uri="{FF2B5EF4-FFF2-40B4-BE49-F238E27FC236}">
                    <a16:creationId xmlns:a16="http://schemas.microsoft.com/office/drawing/2014/main" id="{9D236336-C6FB-17C4-0046-50BCE508A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4575" y="715963"/>
                <a:ext cx="228600" cy="14288"/>
              </a:xfrm>
              <a:custGeom>
                <a:avLst/>
                <a:gdLst>
                  <a:gd name="T0" fmla="*/ 161 w 166"/>
                  <a:gd name="T1" fmla="*/ 11 h 11"/>
                  <a:gd name="T2" fmla="*/ 5 w 166"/>
                  <a:gd name="T3" fmla="*/ 11 h 11"/>
                  <a:gd name="T4" fmla="*/ 0 w 166"/>
                  <a:gd name="T5" fmla="*/ 6 h 11"/>
                  <a:gd name="T6" fmla="*/ 5 w 166"/>
                  <a:gd name="T7" fmla="*/ 0 h 11"/>
                  <a:gd name="T8" fmla="*/ 161 w 166"/>
                  <a:gd name="T9" fmla="*/ 0 h 11"/>
                  <a:gd name="T10" fmla="*/ 166 w 166"/>
                  <a:gd name="T11" fmla="*/ 6 h 11"/>
                  <a:gd name="T12" fmla="*/ 161 w 166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1">
                    <a:moveTo>
                      <a:pt x="161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0" y="6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4" y="0"/>
                      <a:pt x="166" y="3"/>
                      <a:pt x="166" y="6"/>
                    </a:cubicBezTo>
                    <a:cubicBezTo>
                      <a:pt x="166" y="8"/>
                      <a:pt x="164" y="11"/>
                      <a:pt x="161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121">
                <a:extLst>
                  <a:ext uri="{FF2B5EF4-FFF2-40B4-BE49-F238E27FC236}">
                    <a16:creationId xmlns:a16="http://schemas.microsoft.com/office/drawing/2014/main" id="{CC68897B-3DC6-C046-B883-78028346D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4575" y="671513"/>
                <a:ext cx="228600" cy="14288"/>
              </a:xfrm>
              <a:custGeom>
                <a:avLst/>
                <a:gdLst>
                  <a:gd name="T0" fmla="*/ 161 w 166"/>
                  <a:gd name="T1" fmla="*/ 10 h 10"/>
                  <a:gd name="T2" fmla="*/ 5 w 166"/>
                  <a:gd name="T3" fmla="*/ 10 h 10"/>
                  <a:gd name="T4" fmla="*/ 0 w 166"/>
                  <a:gd name="T5" fmla="*/ 5 h 10"/>
                  <a:gd name="T6" fmla="*/ 5 w 166"/>
                  <a:gd name="T7" fmla="*/ 0 h 10"/>
                  <a:gd name="T8" fmla="*/ 161 w 166"/>
                  <a:gd name="T9" fmla="*/ 0 h 10"/>
                  <a:gd name="T10" fmla="*/ 166 w 166"/>
                  <a:gd name="T11" fmla="*/ 5 h 10"/>
                  <a:gd name="T12" fmla="*/ 161 w 16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0">
                    <a:moveTo>
                      <a:pt x="161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4" y="0"/>
                      <a:pt x="166" y="3"/>
                      <a:pt x="166" y="5"/>
                    </a:cubicBezTo>
                    <a:cubicBezTo>
                      <a:pt x="166" y="8"/>
                      <a:pt x="164" y="10"/>
                      <a:pt x="161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122">
                <a:extLst>
                  <a:ext uri="{FF2B5EF4-FFF2-40B4-BE49-F238E27FC236}">
                    <a16:creationId xmlns:a16="http://schemas.microsoft.com/office/drawing/2014/main" id="{111654BC-9DF1-E584-4B80-67F96F6B5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4575" y="627063"/>
                <a:ext cx="228600" cy="14288"/>
              </a:xfrm>
              <a:custGeom>
                <a:avLst/>
                <a:gdLst>
                  <a:gd name="T0" fmla="*/ 161 w 166"/>
                  <a:gd name="T1" fmla="*/ 10 h 10"/>
                  <a:gd name="T2" fmla="*/ 5 w 166"/>
                  <a:gd name="T3" fmla="*/ 10 h 10"/>
                  <a:gd name="T4" fmla="*/ 0 w 166"/>
                  <a:gd name="T5" fmla="*/ 5 h 10"/>
                  <a:gd name="T6" fmla="*/ 5 w 166"/>
                  <a:gd name="T7" fmla="*/ 0 h 10"/>
                  <a:gd name="T8" fmla="*/ 161 w 166"/>
                  <a:gd name="T9" fmla="*/ 0 h 10"/>
                  <a:gd name="T10" fmla="*/ 166 w 166"/>
                  <a:gd name="T11" fmla="*/ 5 h 10"/>
                  <a:gd name="T12" fmla="*/ 161 w 16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0">
                    <a:moveTo>
                      <a:pt x="161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4" y="0"/>
                      <a:pt x="166" y="2"/>
                      <a:pt x="166" y="5"/>
                    </a:cubicBezTo>
                    <a:cubicBezTo>
                      <a:pt x="166" y="8"/>
                      <a:pt x="164" y="10"/>
                      <a:pt x="161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123">
                <a:extLst>
                  <a:ext uri="{FF2B5EF4-FFF2-40B4-BE49-F238E27FC236}">
                    <a16:creationId xmlns:a16="http://schemas.microsoft.com/office/drawing/2014/main" id="{9E62A169-B067-912C-0A2E-CFAF5CA4F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65363" y="858838"/>
                <a:ext cx="19050" cy="85725"/>
              </a:xfrm>
              <a:custGeom>
                <a:avLst/>
                <a:gdLst>
                  <a:gd name="T0" fmla="*/ 7 w 14"/>
                  <a:gd name="T1" fmla="*/ 62 h 62"/>
                  <a:gd name="T2" fmla="*/ 0 w 14"/>
                  <a:gd name="T3" fmla="*/ 55 h 62"/>
                  <a:gd name="T4" fmla="*/ 0 w 14"/>
                  <a:gd name="T5" fmla="*/ 6 h 62"/>
                  <a:gd name="T6" fmla="*/ 7 w 14"/>
                  <a:gd name="T7" fmla="*/ 0 h 62"/>
                  <a:gd name="T8" fmla="*/ 14 w 14"/>
                  <a:gd name="T9" fmla="*/ 6 h 62"/>
                  <a:gd name="T10" fmla="*/ 14 w 14"/>
                  <a:gd name="T11" fmla="*/ 55 h 62"/>
                  <a:gd name="T12" fmla="*/ 7 w 14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2">
                    <a:moveTo>
                      <a:pt x="7" y="62"/>
                    </a:moveTo>
                    <a:cubicBezTo>
                      <a:pt x="3" y="62"/>
                      <a:pt x="0" y="59"/>
                      <a:pt x="0" y="5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" y="0"/>
                      <a:pt x="14" y="3"/>
                      <a:pt x="14" y="6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9"/>
                      <a:pt x="11" y="62"/>
                      <a:pt x="7" y="62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Freeform 124">
                <a:extLst>
                  <a:ext uri="{FF2B5EF4-FFF2-40B4-BE49-F238E27FC236}">
                    <a16:creationId xmlns:a16="http://schemas.microsoft.com/office/drawing/2014/main" id="{81074BD0-F27E-64AD-843B-B6BBF11A8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98700" y="892175"/>
                <a:ext cx="85725" cy="20638"/>
              </a:xfrm>
              <a:custGeom>
                <a:avLst/>
                <a:gdLst>
                  <a:gd name="T0" fmla="*/ 56 w 62"/>
                  <a:gd name="T1" fmla="*/ 14 h 14"/>
                  <a:gd name="T2" fmla="*/ 6 w 62"/>
                  <a:gd name="T3" fmla="*/ 14 h 14"/>
                  <a:gd name="T4" fmla="*/ 0 w 62"/>
                  <a:gd name="T5" fmla="*/ 7 h 14"/>
                  <a:gd name="T6" fmla="*/ 6 w 62"/>
                  <a:gd name="T7" fmla="*/ 0 h 14"/>
                  <a:gd name="T8" fmla="*/ 56 w 62"/>
                  <a:gd name="T9" fmla="*/ 0 h 14"/>
                  <a:gd name="T10" fmla="*/ 62 w 62"/>
                  <a:gd name="T11" fmla="*/ 7 h 14"/>
                  <a:gd name="T12" fmla="*/ 56 w 6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14">
                    <a:moveTo>
                      <a:pt x="56" y="14"/>
                    </a:move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9" y="0"/>
                      <a:pt x="62" y="3"/>
                      <a:pt x="62" y="7"/>
                    </a:cubicBezTo>
                    <a:cubicBezTo>
                      <a:pt x="62" y="11"/>
                      <a:pt x="59" y="14"/>
                      <a:pt x="56" y="14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Freeform 125">
                <a:extLst>
                  <a:ext uri="{FF2B5EF4-FFF2-40B4-BE49-F238E27FC236}">
                    <a16:creationId xmlns:a16="http://schemas.microsoft.com/office/drawing/2014/main" id="{26D3B3FD-5CEB-EC71-813A-BF8D3051B3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257425" y="500062"/>
                <a:ext cx="112712" cy="82550"/>
              </a:xfrm>
              <a:custGeom>
                <a:avLst/>
                <a:gdLst>
                  <a:gd name="T0" fmla="*/ 74 w 82"/>
                  <a:gd name="T1" fmla="*/ 20 h 60"/>
                  <a:gd name="T2" fmla="*/ 60 w 82"/>
                  <a:gd name="T3" fmla="*/ 20 h 60"/>
                  <a:gd name="T4" fmla="*/ 60 w 82"/>
                  <a:gd name="T5" fmla="*/ 19 h 60"/>
                  <a:gd name="T6" fmla="*/ 41 w 82"/>
                  <a:gd name="T7" fmla="*/ 0 h 60"/>
                  <a:gd name="T8" fmla="*/ 22 w 82"/>
                  <a:gd name="T9" fmla="*/ 19 h 60"/>
                  <a:gd name="T10" fmla="*/ 23 w 82"/>
                  <a:gd name="T11" fmla="*/ 20 h 60"/>
                  <a:gd name="T12" fmla="*/ 8 w 82"/>
                  <a:gd name="T13" fmla="*/ 20 h 60"/>
                  <a:gd name="T14" fmla="*/ 0 w 82"/>
                  <a:gd name="T15" fmla="*/ 28 h 60"/>
                  <a:gd name="T16" fmla="*/ 0 w 82"/>
                  <a:gd name="T17" fmla="*/ 52 h 60"/>
                  <a:gd name="T18" fmla="*/ 8 w 82"/>
                  <a:gd name="T19" fmla="*/ 60 h 60"/>
                  <a:gd name="T20" fmla="*/ 74 w 82"/>
                  <a:gd name="T21" fmla="*/ 60 h 60"/>
                  <a:gd name="T22" fmla="*/ 82 w 82"/>
                  <a:gd name="T23" fmla="*/ 52 h 60"/>
                  <a:gd name="T24" fmla="*/ 82 w 82"/>
                  <a:gd name="T25" fmla="*/ 28 h 60"/>
                  <a:gd name="T26" fmla="*/ 74 w 82"/>
                  <a:gd name="T27" fmla="*/ 20 h 60"/>
                  <a:gd name="T28" fmla="*/ 41 w 82"/>
                  <a:gd name="T29" fmla="*/ 28 h 60"/>
                  <a:gd name="T30" fmla="*/ 32 w 82"/>
                  <a:gd name="T31" fmla="*/ 19 h 60"/>
                  <a:gd name="T32" fmla="*/ 41 w 82"/>
                  <a:gd name="T33" fmla="*/ 10 h 60"/>
                  <a:gd name="T34" fmla="*/ 50 w 82"/>
                  <a:gd name="T35" fmla="*/ 19 h 60"/>
                  <a:gd name="T36" fmla="*/ 41 w 82"/>
                  <a:gd name="T37" fmla="*/ 2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2" h="60">
                    <a:moveTo>
                      <a:pt x="74" y="2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0"/>
                      <a:pt x="60" y="19"/>
                      <a:pt x="60" y="19"/>
                    </a:cubicBezTo>
                    <a:cubicBezTo>
                      <a:pt x="60" y="9"/>
                      <a:pt x="51" y="0"/>
                      <a:pt x="41" y="0"/>
                    </a:cubicBezTo>
                    <a:cubicBezTo>
                      <a:pt x="31" y="0"/>
                      <a:pt x="22" y="9"/>
                      <a:pt x="22" y="19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3" y="20"/>
                      <a:pt x="0" y="24"/>
                      <a:pt x="0" y="28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6"/>
                      <a:pt x="3" y="60"/>
                      <a:pt x="8" y="60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79" y="60"/>
                      <a:pt x="82" y="56"/>
                      <a:pt x="82" y="52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82" y="24"/>
                      <a:pt x="79" y="20"/>
                      <a:pt x="74" y="20"/>
                    </a:cubicBezTo>
                    <a:close/>
                    <a:moveTo>
                      <a:pt x="41" y="28"/>
                    </a:moveTo>
                    <a:cubicBezTo>
                      <a:pt x="36" y="28"/>
                      <a:pt x="32" y="24"/>
                      <a:pt x="32" y="19"/>
                    </a:cubicBezTo>
                    <a:cubicBezTo>
                      <a:pt x="32" y="14"/>
                      <a:pt x="36" y="10"/>
                      <a:pt x="41" y="10"/>
                    </a:cubicBezTo>
                    <a:cubicBezTo>
                      <a:pt x="46" y="10"/>
                      <a:pt x="50" y="14"/>
                      <a:pt x="50" y="19"/>
                    </a:cubicBezTo>
                    <a:cubicBezTo>
                      <a:pt x="50" y="24"/>
                      <a:pt x="46" y="28"/>
                      <a:pt x="41" y="28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" name="Freeform 974">
              <a:extLst>
                <a:ext uri="{FF2B5EF4-FFF2-40B4-BE49-F238E27FC236}">
                  <a16:creationId xmlns:a16="http://schemas.microsoft.com/office/drawing/2014/main" id="{D0989FEB-582E-B907-18E6-245A29AFD6A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842847" y="4194500"/>
              <a:ext cx="784623" cy="684459"/>
            </a:xfrm>
            <a:custGeom>
              <a:avLst/>
              <a:gdLst>
                <a:gd name="T0" fmla="*/ 100 w 348"/>
                <a:gd name="T1" fmla="*/ 256 h 307"/>
                <a:gd name="T2" fmla="*/ 170 w 348"/>
                <a:gd name="T3" fmla="*/ 227 h 307"/>
                <a:gd name="T4" fmla="*/ 85 w 348"/>
                <a:gd name="T5" fmla="*/ 307 h 307"/>
                <a:gd name="T6" fmla="*/ 0 w 348"/>
                <a:gd name="T7" fmla="*/ 227 h 307"/>
                <a:gd name="T8" fmla="*/ 70 w 348"/>
                <a:gd name="T9" fmla="*/ 256 h 307"/>
                <a:gd name="T10" fmla="*/ 25 w 348"/>
                <a:gd name="T11" fmla="*/ 144 h 307"/>
                <a:gd name="T12" fmla="*/ 25 w 348"/>
                <a:gd name="T13" fmla="*/ 144 h 307"/>
                <a:gd name="T14" fmla="*/ 0 w 348"/>
                <a:gd name="T15" fmla="*/ 84 h 307"/>
                <a:gd name="T16" fmla="*/ 25 w 348"/>
                <a:gd name="T17" fmla="*/ 25 h 307"/>
                <a:gd name="T18" fmla="*/ 25 w 348"/>
                <a:gd name="T19" fmla="*/ 25 h 307"/>
                <a:gd name="T20" fmla="*/ 145 w 348"/>
                <a:gd name="T21" fmla="*/ 25 h 307"/>
                <a:gd name="T22" fmla="*/ 145 w 348"/>
                <a:gd name="T23" fmla="*/ 25 h 307"/>
                <a:gd name="T24" fmla="*/ 170 w 348"/>
                <a:gd name="T25" fmla="*/ 84 h 307"/>
                <a:gd name="T26" fmla="*/ 100 w 348"/>
                <a:gd name="T27" fmla="*/ 168 h 307"/>
                <a:gd name="T28" fmla="*/ 323 w 348"/>
                <a:gd name="T29" fmla="*/ 162 h 307"/>
                <a:gd name="T30" fmla="*/ 323 w 348"/>
                <a:gd name="T31" fmla="*/ 162 h 307"/>
                <a:gd name="T32" fmla="*/ 323 w 348"/>
                <a:gd name="T33" fmla="*/ 282 h 307"/>
                <a:gd name="T34" fmla="*/ 323 w 348"/>
                <a:gd name="T35" fmla="*/ 282 h 307"/>
                <a:gd name="T36" fmla="*/ 203 w 348"/>
                <a:gd name="T37" fmla="*/ 282 h 307"/>
                <a:gd name="T38" fmla="*/ 203 w 348"/>
                <a:gd name="T39" fmla="*/ 282 h 307"/>
                <a:gd name="T40" fmla="*/ 203 w 348"/>
                <a:gd name="T41" fmla="*/ 162 h 307"/>
                <a:gd name="T42" fmla="*/ 203 w 348"/>
                <a:gd name="T43" fmla="*/ 162 h 307"/>
                <a:gd name="T44" fmla="*/ 248 w 348"/>
                <a:gd name="T45" fmla="*/ 84 h 307"/>
                <a:gd name="T46" fmla="*/ 197 w 348"/>
                <a:gd name="T47" fmla="*/ 69 h 307"/>
                <a:gd name="T48" fmla="*/ 197 w 348"/>
                <a:gd name="T49" fmla="*/ 54 h 307"/>
                <a:gd name="T50" fmla="*/ 248 w 348"/>
                <a:gd name="T51" fmla="*/ 0 h 307"/>
                <a:gd name="T52" fmla="*/ 278 w 348"/>
                <a:gd name="T53" fmla="*/ 0 h 307"/>
                <a:gd name="T54" fmla="*/ 330 w 348"/>
                <a:gd name="T55" fmla="*/ 54 h 307"/>
                <a:gd name="T56" fmla="*/ 330 w 348"/>
                <a:gd name="T57" fmla="*/ 84 h 307"/>
                <a:gd name="T58" fmla="*/ 278 w 348"/>
                <a:gd name="T59" fmla="*/ 139 h 307"/>
                <a:gd name="T60" fmla="*/ 263 w 348"/>
                <a:gd name="T61" fmla="*/ 167 h 307"/>
                <a:gd name="T62" fmla="*/ 224 w 348"/>
                <a:gd name="T63" fmla="*/ 183 h 307"/>
                <a:gd name="T64" fmla="*/ 224 w 348"/>
                <a:gd name="T65" fmla="*/ 261 h 307"/>
                <a:gd name="T66" fmla="*/ 263 w 348"/>
                <a:gd name="T67" fmla="*/ 277 h 307"/>
                <a:gd name="T68" fmla="*/ 302 w 348"/>
                <a:gd name="T69" fmla="*/ 261 h 307"/>
                <a:gd name="T70" fmla="*/ 302 w 348"/>
                <a:gd name="T71" fmla="*/ 183 h 307"/>
                <a:gd name="T72" fmla="*/ 46 w 348"/>
                <a:gd name="T73" fmla="*/ 123 h 307"/>
                <a:gd name="T74" fmla="*/ 93 w 348"/>
                <a:gd name="T75" fmla="*/ 139 h 307"/>
                <a:gd name="T76" fmla="*/ 140 w 348"/>
                <a:gd name="T77" fmla="*/ 84 h 307"/>
                <a:gd name="T78" fmla="*/ 124 w 348"/>
                <a:gd name="T79" fmla="*/ 45 h 307"/>
                <a:gd name="T80" fmla="*/ 46 w 348"/>
                <a:gd name="T81" fmla="*/ 45 h 307"/>
                <a:gd name="T82" fmla="*/ 30 w 348"/>
                <a:gd name="T83" fmla="*/ 8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8" h="307">
                  <a:moveTo>
                    <a:pt x="100" y="168"/>
                  </a:moveTo>
                  <a:cubicBezTo>
                    <a:pt x="100" y="256"/>
                    <a:pt x="100" y="256"/>
                    <a:pt x="100" y="256"/>
                  </a:cubicBezTo>
                  <a:cubicBezTo>
                    <a:pt x="149" y="207"/>
                    <a:pt x="149" y="207"/>
                    <a:pt x="149" y="207"/>
                  </a:cubicBezTo>
                  <a:cubicBezTo>
                    <a:pt x="170" y="227"/>
                    <a:pt x="170" y="227"/>
                    <a:pt x="170" y="227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3" y="305"/>
                    <a:pt x="89" y="307"/>
                    <a:pt x="85" y="307"/>
                  </a:cubicBezTo>
                  <a:cubicBezTo>
                    <a:pt x="81" y="307"/>
                    <a:pt x="77" y="305"/>
                    <a:pt x="74" y="302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21" y="207"/>
                    <a:pt x="21" y="207"/>
                    <a:pt x="21" y="207"/>
                  </a:cubicBezTo>
                  <a:cubicBezTo>
                    <a:pt x="70" y="256"/>
                    <a:pt x="70" y="256"/>
                    <a:pt x="70" y="256"/>
                  </a:cubicBezTo>
                  <a:cubicBezTo>
                    <a:pt x="70" y="168"/>
                    <a:pt x="70" y="168"/>
                    <a:pt x="70" y="168"/>
                  </a:cubicBezTo>
                  <a:cubicBezTo>
                    <a:pt x="53" y="165"/>
                    <a:pt x="37" y="156"/>
                    <a:pt x="25" y="144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10" y="129"/>
                    <a:pt x="0" y="108"/>
                    <a:pt x="0" y="84"/>
                  </a:cubicBezTo>
                  <a:cubicBezTo>
                    <a:pt x="0" y="61"/>
                    <a:pt x="10" y="40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41" y="9"/>
                    <a:pt x="62" y="0"/>
                    <a:pt x="85" y="0"/>
                  </a:cubicBezTo>
                  <a:cubicBezTo>
                    <a:pt x="108" y="0"/>
                    <a:pt x="129" y="9"/>
                    <a:pt x="145" y="25"/>
                  </a:cubicBezTo>
                  <a:cubicBezTo>
                    <a:pt x="145" y="25"/>
                    <a:pt x="145" y="25"/>
                    <a:pt x="145" y="25"/>
                  </a:cubicBezTo>
                  <a:cubicBezTo>
                    <a:pt x="145" y="25"/>
                    <a:pt x="145" y="25"/>
                    <a:pt x="145" y="25"/>
                  </a:cubicBezTo>
                  <a:cubicBezTo>
                    <a:pt x="145" y="25"/>
                    <a:pt x="145" y="25"/>
                    <a:pt x="145" y="25"/>
                  </a:cubicBezTo>
                  <a:cubicBezTo>
                    <a:pt x="160" y="40"/>
                    <a:pt x="170" y="61"/>
                    <a:pt x="170" y="84"/>
                  </a:cubicBezTo>
                  <a:cubicBezTo>
                    <a:pt x="170" y="106"/>
                    <a:pt x="162" y="125"/>
                    <a:pt x="149" y="140"/>
                  </a:cubicBezTo>
                  <a:cubicBezTo>
                    <a:pt x="136" y="154"/>
                    <a:pt x="119" y="164"/>
                    <a:pt x="100" y="168"/>
                  </a:cubicBezTo>
                  <a:close/>
                  <a:moveTo>
                    <a:pt x="278" y="139"/>
                  </a:moveTo>
                  <a:cubicBezTo>
                    <a:pt x="295" y="142"/>
                    <a:pt x="311" y="150"/>
                    <a:pt x="323" y="162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38" y="178"/>
                    <a:pt x="348" y="199"/>
                    <a:pt x="348" y="222"/>
                  </a:cubicBezTo>
                  <a:cubicBezTo>
                    <a:pt x="348" y="246"/>
                    <a:pt x="338" y="267"/>
                    <a:pt x="323" y="282"/>
                  </a:cubicBezTo>
                  <a:cubicBezTo>
                    <a:pt x="323" y="282"/>
                    <a:pt x="323" y="282"/>
                    <a:pt x="323" y="282"/>
                  </a:cubicBezTo>
                  <a:cubicBezTo>
                    <a:pt x="323" y="282"/>
                    <a:pt x="323" y="282"/>
                    <a:pt x="323" y="282"/>
                  </a:cubicBezTo>
                  <a:cubicBezTo>
                    <a:pt x="308" y="297"/>
                    <a:pt x="286" y="307"/>
                    <a:pt x="263" y="307"/>
                  </a:cubicBezTo>
                  <a:cubicBezTo>
                    <a:pt x="240" y="307"/>
                    <a:pt x="219" y="297"/>
                    <a:pt x="203" y="282"/>
                  </a:cubicBezTo>
                  <a:cubicBezTo>
                    <a:pt x="203" y="282"/>
                    <a:pt x="203" y="282"/>
                    <a:pt x="203" y="282"/>
                  </a:cubicBezTo>
                  <a:cubicBezTo>
                    <a:pt x="203" y="282"/>
                    <a:pt x="203" y="282"/>
                    <a:pt x="203" y="282"/>
                  </a:cubicBezTo>
                  <a:cubicBezTo>
                    <a:pt x="188" y="267"/>
                    <a:pt x="178" y="246"/>
                    <a:pt x="178" y="222"/>
                  </a:cubicBezTo>
                  <a:cubicBezTo>
                    <a:pt x="178" y="199"/>
                    <a:pt x="188" y="178"/>
                    <a:pt x="203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15" y="150"/>
                    <a:pt x="231" y="142"/>
                    <a:pt x="248" y="139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197" y="84"/>
                    <a:pt x="197" y="84"/>
                    <a:pt x="197" y="84"/>
                  </a:cubicBezTo>
                  <a:cubicBezTo>
                    <a:pt x="197" y="69"/>
                    <a:pt x="197" y="69"/>
                    <a:pt x="197" y="69"/>
                  </a:cubicBezTo>
                  <a:cubicBezTo>
                    <a:pt x="197" y="66"/>
                    <a:pt x="197" y="66"/>
                    <a:pt x="197" y="66"/>
                  </a:cubicBezTo>
                  <a:cubicBezTo>
                    <a:pt x="197" y="54"/>
                    <a:pt x="197" y="54"/>
                    <a:pt x="197" y="54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330" y="54"/>
                    <a:pt x="330" y="54"/>
                    <a:pt x="330" y="54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84"/>
                    <a:pt x="330" y="84"/>
                    <a:pt x="330" y="84"/>
                  </a:cubicBezTo>
                  <a:cubicBezTo>
                    <a:pt x="278" y="84"/>
                    <a:pt x="278" y="84"/>
                    <a:pt x="278" y="84"/>
                  </a:cubicBezTo>
                  <a:cubicBezTo>
                    <a:pt x="278" y="139"/>
                    <a:pt x="278" y="139"/>
                    <a:pt x="278" y="139"/>
                  </a:cubicBezTo>
                  <a:close/>
                  <a:moveTo>
                    <a:pt x="302" y="183"/>
                  </a:moveTo>
                  <a:cubicBezTo>
                    <a:pt x="292" y="173"/>
                    <a:pt x="278" y="167"/>
                    <a:pt x="263" y="167"/>
                  </a:cubicBezTo>
                  <a:cubicBezTo>
                    <a:pt x="248" y="167"/>
                    <a:pt x="234" y="173"/>
                    <a:pt x="224" y="183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14" y="193"/>
                    <a:pt x="208" y="207"/>
                    <a:pt x="208" y="222"/>
                  </a:cubicBezTo>
                  <a:cubicBezTo>
                    <a:pt x="208" y="238"/>
                    <a:pt x="214" y="25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34" y="271"/>
                    <a:pt x="248" y="277"/>
                    <a:pt x="263" y="277"/>
                  </a:cubicBezTo>
                  <a:cubicBezTo>
                    <a:pt x="278" y="277"/>
                    <a:pt x="292" y="271"/>
                    <a:pt x="302" y="261"/>
                  </a:cubicBezTo>
                  <a:cubicBezTo>
                    <a:pt x="302" y="261"/>
                    <a:pt x="302" y="261"/>
                    <a:pt x="302" y="261"/>
                  </a:cubicBezTo>
                  <a:cubicBezTo>
                    <a:pt x="312" y="251"/>
                    <a:pt x="318" y="238"/>
                    <a:pt x="318" y="222"/>
                  </a:cubicBezTo>
                  <a:cubicBezTo>
                    <a:pt x="318" y="207"/>
                    <a:pt x="312" y="193"/>
                    <a:pt x="302" y="183"/>
                  </a:cubicBezTo>
                  <a:cubicBezTo>
                    <a:pt x="302" y="183"/>
                    <a:pt x="302" y="183"/>
                    <a:pt x="302" y="183"/>
                  </a:cubicBezTo>
                  <a:close/>
                  <a:moveTo>
                    <a:pt x="46" y="123"/>
                  </a:moveTo>
                  <a:cubicBezTo>
                    <a:pt x="56" y="133"/>
                    <a:pt x="70" y="140"/>
                    <a:pt x="85" y="140"/>
                  </a:cubicBezTo>
                  <a:cubicBezTo>
                    <a:pt x="93" y="139"/>
                    <a:pt x="93" y="139"/>
                    <a:pt x="93" y="139"/>
                  </a:cubicBezTo>
                  <a:cubicBezTo>
                    <a:pt x="106" y="137"/>
                    <a:pt x="118" y="130"/>
                    <a:pt x="127" y="121"/>
                  </a:cubicBezTo>
                  <a:cubicBezTo>
                    <a:pt x="135" y="111"/>
                    <a:pt x="140" y="98"/>
                    <a:pt x="140" y="84"/>
                  </a:cubicBezTo>
                  <a:cubicBezTo>
                    <a:pt x="140" y="69"/>
                    <a:pt x="134" y="5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14" y="35"/>
                    <a:pt x="100" y="29"/>
                    <a:pt x="85" y="29"/>
                  </a:cubicBezTo>
                  <a:cubicBezTo>
                    <a:pt x="70" y="29"/>
                    <a:pt x="56" y="3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36" y="55"/>
                    <a:pt x="30" y="69"/>
                    <a:pt x="30" y="84"/>
                  </a:cubicBezTo>
                  <a:cubicBezTo>
                    <a:pt x="30" y="100"/>
                    <a:pt x="36" y="113"/>
                    <a:pt x="46" y="12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solidFill>
                <a:srgbClr val="23004C"/>
              </a:solidFill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GB" sz="900" kern="0">
                <a:solidFill>
                  <a:srgbClr val="000000"/>
                </a:solidFill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FE78E189-484A-7383-A88B-6728A74552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70109" y="4129218"/>
              <a:ext cx="951933" cy="887695"/>
            </a:xfrm>
            <a:custGeom>
              <a:avLst/>
              <a:gdLst>
                <a:gd name="T0" fmla="*/ 292 w 2917"/>
                <a:gd name="T1" fmla="*/ 619 h 2718"/>
                <a:gd name="T2" fmla="*/ 433 w 2917"/>
                <a:gd name="T3" fmla="*/ 563 h 2718"/>
                <a:gd name="T4" fmla="*/ 728 w 2917"/>
                <a:gd name="T5" fmla="*/ 306 h 2718"/>
                <a:gd name="T6" fmla="*/ 2506 w 2917"/>
                <a:gd name="T7" fmla="*/ 1505 h 2718"/>
                <a:gd name="T8" fmla="*/ 2411 w 2917"/>
                <a:gd name="T9" fmla="*/ 2257 h 2718"/>
                <a:gd name="T10" fmla="*/ 1000 w 2917"/>
                <a:gd name="T11" fmla="*/ 160 h 2718"/>
                <a:gd name="T12" fmla="*/ 1067 w 2917"/>
                <a:gd name="T13" fmla="*/ 102 h 2718"/>
                <a:gd name="T14" fmla="*/ 1031 w 2917"/>
                <a:gd name="T15" fmla="*/ 101 h 2718"/>
                <a:gd name="T16" fmla="*/ 843 w 2917"/>
                <a:gd name="T17" fmla="*/ 228 h 2718"/>
                <a:gd name="T18" fmla="*/ 561 w 2917"/>
                <a:gd name="T19" fmla="*/ 577 h 2718"/>
                <a:gd name="T20" fmla="*/ 238 w 2917"/>
                <a:gd name="T21" fmla="*/ 1827 h 2718"/>
                <a:gd name="T22" fmla="*/ 356 w 2917"/>
                <a:gd name="T23" fmla="*/ 2449 h 2718"/>
                <a:gd name="T24" fmla="*/ 876 w 2917"/>
                <a:gd name="T25" fmla="*/ 143 h 2718"/>
                <a:gd name="T26" fmla="*/ 1084 w 2917"/>
                <a:gd name="T27" fmla="*/ 62 h 2718"/>
                <a:gd name="T28" fmla="*/ 63 w 2917"/>
                <a:gd name="T29" fmla="*/ 1087 h 2718"/>
                <a:gd name="T30" fmla="*/ 1105 w 2917"/>
                <a:gd name="T31" fmla="*/ 65 h 2718"/>
                <a:gd name="T32" fmla="*/ 770 w 2917"/>
                <a:gd name="T33" fmla="*/ 183 h 2718"/>
                <a:gd name="T34" fmla="*/ 1791 w 2917"/>
                <a:gd name="T35" fmla="*/ 1032 h 2718"/>
                <a:gd name="T36" fmla="*/ 2910 w 2917"/>
                <a:gd name="T37" fmla="*/ 1456 h 2718"/>
                <a:gd name="T38" fmla="*/ 1744 w 2917"/>
                <a:gd name="T39" fmla="*/ 963 h 2718"/>
                <a:gd name="T40" fmla="*/ 1459 w 2917"/>
                <a:gd name="T41" fmla="*/ 912 h 2718"/>
                <a:gd name="T42" fmla="*/ 1818 w 2917"/>
                <a:gd name="T43" fmla="*/ 91 h 2718"/>
                <a:gd name="T44" fmla="*/ 1852 w 2917"/>
                <a:gd name="T45" fmla="*/ 320 h 2718"/>
                <a:gd name="T46" fmla="*/ 1554 w 2917"/>
                <a:gd name="T47" fmla="*/ 330 h 2718"/>
                <a:gd name="T48" fmla="*/ 1643 w 2917"/>
                <a:gd name="T49" fmla="*/ 582 h 2718"/>
                <a:gd name="T50" fmla="*/ 1280 w 2917"/>
                <a:gd name="T51" fmla="*/ 917 h 2718"/>
                <a:gd name="T52" fmla="*/ 1753 w 2917"/>
                <a:gd name="T53" fmla="*/ 940 h 2718"/>
                <a:gd name="T54" fmla="*/ 1082 w 2917"/>
                <a:gd name="T55" fmla="*/ 1059 h 2718"/>
                <a:gd name="T56" fmla="*/ 1657 w 2917"/>
                <a:gd name="T57" fmla="*/ 2697 h 2718"/>
                <a:gd name="T58" fmla="*/ 1987 w 2917"/>
                <a:gd name="T59" fmla="*/ 1151 h 2718"/>
                <a:gd name="T60" fmla="*/ 2377 w 2917"/>
                <a:gd name="T61" fmla="*/ 1211 h 2718"/>
                <a:gd name="T62" fmla="*/ 2865 w 2917"/>
                <a:gd name="T63" fmla="*/ 996 h 2718"/>
                <a:gd name="T64" fmla="*/ 1762 w 2917"/>
                <a:gd name="T65" fmla="*/ 977 h 2718"/>
                <a:gd name="T66" fmla="*/ 1163 w 2917"/>
                <a:gd name="T67" fmla="*/ 65 h 2718"/>
                <a:gd name="T68" fmla="*/ 1140 w 2917"/>
                <a:gd name="T69" fmla="*/ 352 h 2718"/>
                <a:gd name="T70" fmla="*/ 1237 w 2917"/>
                <a:gd name="T71" fmla="*/ 566 h 2718"/>
                <a:gd name="T72" fmla="*/ 1137 w 2917"/>
                <a:gd name="T73" fmla="*/ 372 h 2718"/>
                <a:gd name="T74" fmla="*/ 1752 w 2917"/>
                <a:gd name="T75" fmla="*/ 86 h 2718"/>
                <a:gd name="T76" fmla="*/ 1352 w 2917"/>
                <a:gd name="T77" fmla="*/ 636 h 2718"/>
                <a:gd name="T78" fmla="*/ 1238 w 2917"/>
                <a:gd name="T79" fmla="*/ 635 h 2718"/>
                <a:gd name="T80" fmla="*/ 1528 w 2917"/>
                <a:gd name="T81" fmla="*/ 116 h 2718"/>
                <a:gd name="T82" fmla="*/ 1811 w 2917"/>
                <a:gd name="T83" fmla="*/ 218 h 2718"/>
                <a:gd name="T84" fmla="*/ 1534 w 2917"/>
                <a:gd name="T85" fmla="*/ 139 h 2718"/>
                <a:gd name="T86" fmla="*/ 1809 w 2917"/>
                <a:gd name="T87" fmla="*/ 216 h 2718"/>
                <a:gd name="T88" fmla="*/ 1170 w 2917"/>
                <a:gd name="T89" fmla="*/ 639 h 2718"/>
                <a:gd name="T90" fmla="*/ 1208 w 2917"/>
                <a:gd name="T91" fmla="*/ 27 h 2718"/>
                <a:gd name="T92" fmla="*/ 105 w 2917"/>
                <a:gd name="T93" fmla="*/ 1160 h 2718"/>
                <a:gd name="T94" fmla="*/ 1281 w 2917"/>
                <a:gd name="T95" fmla="*/ 44 h 2718"/>
                <a:gd name="T96" fmla="*/ 1242 w 2917"/>
                <a:gd name="T97" fmla="*/ 78 h 2718"/>
                <a:gd name="T98" fmla="*/ 1331 w 2917"/>
                <a:gd name="T99" fmla="*/ 66 h 2718"/>
                <a:gd name="T100" fmla="*/ 1320 w 2917"/>
                <a:gd name="T101" fmla="*/ 57 h 2718"/>
                <a:gd name="T102" fmla="*/ 1267 w 2917"/>
                <a:gd name="T103" fmla="*/ 59 h 2718"/>
                <a:gd name="T104" fmla="*/ 1410 w 2917"/>
                <a:gd name="T105" fmla="*/ 123 h 2718"/>
                <a:gd name="T106" fmla="*/ 1182 w 2917"/>
                <a:gd name="T107" fmla="*/ 97 h 2718"/>
                <a:gd name="T108" fmla="*/ 1028 w 2917"/>
                <a:gd name="T109" fmla="*/ 305 h 2718"/>
                <a:gd name="T110" fmla="*/ 1276 w 2917"/>
                <a:gd name="T111" fmla="*/ 219 h 2718"/>
                <a:gd name="T112" fmla="*/ 1289 w 2917"/>
                <a:gd name="T113" fmla="*/ 205 h 2718"/>
                <a:gd name="T114" fmla="*/ 1165 w 2917"/>
                <a:gd name="T115" fmla="*/ 84 h 2718"/>
                <a:gd name="T116" fmla="*/ 1154 w 2917"/>
                <a:gd name="T117" fmla="*/ 75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17" h="2718">
                  <a:moveTo>
                    <a:pt x="1008" y="145"/>
                  </a:moveTo>
                  <a:lnTo>
                    <a:pt x="1008" y="145"/>
                  </a:lnTo>
                  <a:cubicBezTo>
                    <a:pt x="1013" y="143"/>
                    <a:pt x="1013" y="142"/>
                    <a:pt x="1008" y="145"/>
                  </a:cubicBezTo>
                  <a:close/>
                  <a:moveTo>
                    <a:pt x="615" y="310"/>
                  </a:moveTo>
                  <a:lnTo>
                    <a:pt x="615" y="310"/>
                  </a:lnTo>
                  <a:cubicBezTo>
                    <a:pt x="655" y="283"/>
                    <a:pt x="550" y="350"/>
                    <a:pt x="553" y="349"/>
                  </a:cubicBezTo>
                  <a:cubicBezTo>
                    <a:pt x="562" y="334"/>
                    <a:pt x="575" y="324"/>
                    <a:pt x="589" y="314"/>
                  </a:cubicBezTo>
                  <a:cubicBezTo>
                    <a:pt x="589" y="335"/>
                    <a:pt x="635" y="270"/>
                    <a:pt x="655" y="253"/>
                  </a:cubicBezTo>
                  <a:cubicBezTo>
                    <a:pt x="492" y="363"/>
                    <a:pt x="351" y="505"/>
                    <a:pt x="243" y="670"/>
                  </a:cubicBezTo>
                  <a:cubicBezTo>
                    <a:pt x="264" y="656"/>
                    <a:pt x="283" y="645"/>
                    <a:pt x="294" y="613"/>
                  </a:cubicBezTo>
                  <a:cubicBezTo>
                    <a:pt x="294" y="615"/>
                    <a:pt x="293" y="618"/>
                    <a:pt x="292" y="619"/>
                  </a:cubicBezTo>
                  <a:cubicBezTo>
                    <a:pt x="297" y="613"/>
                    <a:pt x="306" y="599"/>
                    <a:pt x="306" y="599"/>
                  </a:cubicBezTo>
                  <a:cubicBezTo>
                    <a:pt x="305" y="601"/>
                    <a:pt x="303" y="604"/>
                    <a:pt x="302" y="607"/>
                  </a:cubicBezTo>
                  <a:cubicBezTo>
                    <a:pt x="307" y="603"/>
                    <a:pt x="310" y="595"/>
                    <a:pt x="313" y="589"/>
                  </a:cubicBezTo>
                  <a:cubicBezTo>
                    <a:pt x="309" y="609"/>
                    <a:pt x="336" y="568"/>
                    <a:pt x="338" y="566"/>
                  </a:cubicBezTo>
                  <a:cubicBezTo>
                    <a:pt x="327" y="585"/>
                    <a:pt x="311" y="599"/>
                    <a:pt x="298" y="616"/>
                  </a:cubicBezTo>
                  <a:cubicBezTo>
                    <a:pt x="317" y="605"/>
                    <a:pt x="321" y="580"/>
                    <a:pt x="342" y="570"/>
                  </a:cubicBezTo>
                  <a:cubicBezTo>
                    <a:pt x="330" y="583"/>
                    <a:pt x="330" y="583"/>
                    <a:pt x="329" y="588"/>
                  </a:cubicBezTo>
                  <a:cubicBezTo>
                    <a:pt x="341" y="585"/>
                    <a:pt x="378" y="545"/>
                    <a:pt x="381" y="571"/>
                  </a:cubicBezTo>
                  <a:cubicBezTo>
                    <a:pt x="397" y="562"/>
                    <a:pt x="418" y="541"/>
                    <a:pt x="435" y="530"/>
                  </a:cubicBezTo>
                  <a:cubicBezTo>
                    <a:pt x="439" y="520"/>
                    <a:pt x="466" y="532"/>
                    <a:pt x="480" y="528"/>
                  </a:cubicBezTo>
                  <a:cubicBezTo>
                    <a:pt x="464" y="554"/>
                    <a:pt x="457" y="518"/>
                    <a:pt x="433" y="563"/>
                  </a:cubicBezTo>
                  <a:cubicBezTo>
                    <a:pt x="463" y="567"/>
                    <a:pt x="501" y="553"/>
                    <a:pt x="520" y="530"/>
                  </a:cubicBezTo>
                  <a:cubicBezTo>
                    <a:pt x="497" y="536"/>
                    <a:pt x="497" y="548"/>
                    <a:pt x="484" y="542"/>
                  </a:cubicBezTo>
                  <a:cubicBezTo>
                    <a:pt x="495" y="533"/>
                    <a:pt x="510" y="485"/>
                    <a:pt x="512" y="480"/>
                  </a:cubicBezTo>
                  <a:cubicBezTo>
                    <a:pt x="514" y="479"/>
                    <a:pt x="530" y="474"/>
                    <a:pt x="539" y="471"/>
                  </a:cubicBezTo>
                  <a:cubicBezTo>
                    <a:pt x="554" y="436"/>
                    <a:pt x="479" y="471"/>
                    <a:pt x="475" y="472"/>
                  </a:cubicBezTo>
                  <a:cubicBezTo>
                    <a:pt x="492" y="460"/>
                    <a:pt x="512" y="451"/>
                    <a:pt x="531" y="445"/>
                  </a:cubicBezTo>
                  <a:cubicBezTo>
                    <a:pt x="564" y="449"/>
                    <a:pt x="575" y="471"/>
                    <a:pt x="609" y="465"/>
                  </a:cubicBezTo>
                  <a:cubicBezTo>
                    <a:pt x="637" y="459"/>
                    <a:pt x="672" y="426"/>
                    <a:pt x="665" y="429"/>
                  </a:cubicBezTo>
                  <a:cubicBezTo>
                    <a:pt x="693" y="384"/>
                    <a:pt x="713" y="342"/>
                    <a:pt x="776" y="290"/>
                  </a:cubicBezTo>
                  <a:cubicBezTo>
                    <a:pt x="760" y="304"/>
                    <a:pt x="744" y="310"/>
                    <a:pt x="728" y="306"/>
                  </a:cubicBezTo>
                  <a:lnTo>
                    <a:pt x="728" y="306"/>
                  </a:lnTo>
                  <a:cubicBezTo>
                    <a:pt x="733" y="292"/>
                    <a:pt x="770" y="268"/>
                    <a:pt x="776" y="254"/>
                  </a:cubicBezTo>
                  <a:lnTo>
                    <a:pt x="776" y="254"/>
                  </a:lnTo>
                  <a:cubicBezTo>
                    <a:pt x="774" y="256"/>
                    <a:pt x="798" y="225"/>
                    <a:pt x="802" y="210"/>
                  </a:cubicBezTo>
                  <a:cubicBezTo>
                    <a:pt x="756" y="212"/>
                    <a:pt x="653" y="285"/>
                    <a:pt x="615" y="310"/>
                  </a:cubicBezTo>
                  <a:close/>
                  <a:moveTo>
                    <a:pt x="917" y="162"/>
                  </a:moveTo>
                  <a:lnTo>
                    <a:pt x="917" y="162"/>
                  </a:lnTo>
                  <a:cubicBezTo>
                    <a:pt x="917" y="162"/>
                    <a:pt x="940" y="164"/>
                    <a:pt x="944" y="154"/>
                  </a:cubicBezTo>
                  <a:cubicBezTo>
                    <a:pt x="943" y="154"/>
                    <a:pt x="943" y="154"/>
                    <a:pt x="943" y="154"/>
                  </a:cubicBezTo>
                  <a:cubicBezTo>
                    <a:pt x="938" y="152"/>
                    <a:pt x="919" y="157"/>
                    <a:pt x="917" y="162"/>
                  </a:cubicBezTo>
                  <a:close/>
                  <a:moveTo>
                    <a:pt x="2506" y="1505"/>
                  </a:moveTo>
                  <a:lnTo>
                    <a:pt x="2506" y="1505"/>
                  </a:lnTo>
                  <a:cubicBezTo>
                    <a:pt x="2506" y="1505"/>
                    <a:pt x="2506" y="1505"/>
                    <a:pt x="2506" y="1505"/>
                  </a:cubicBezTo>
                  <a:cubicBezTo>
                    <a:pt x="2505" y="1505"/>
                    <a:pt x="2505" y="1505"/>
                    <a:pt x="2505" y="1505"/>
                  </a:cubicBezTo>
                  <a:cubicBezTo>
                    <a:pt x="2498" y="1508"/>
                    <a:pt x="2484" y="1529"/>
                    <a:pt x="2502" y="1521"/>
                  </a:cubicBezTo>
                  <a:cubicBezTo>
                    <a:pt x="2514" y="1513"/>
                    <a:pt x="2515" y="1508"/>
                    <a:pt x="2506" y="1505"/>
                  </a:cubicBezTo>
                  <a:close/>
                  <a:moveTo>
                    <a:pt x="2411" y="2174"/>
                  </a:moveTo>
                  <a:lnTo>
                    <a:pt x="2411" y="2174"/>
                  </a:lnTo>
                  <a:cubicBezTo>
                    <a:pt x="2411" y="2175"/>
                    <a:pt x="2410" y="2175"/>
                    <a:pt x="2410" y="2175"/>
                  </a:cubicBezTo>
                  <a:cubicBezTo>
                    <a:pt x="2385" y="2193"/>
                    <a:pt x="2278" y="2319"/>
                    <a:pt x="2278" y="2338"/>
                  </a:cubicBezTo>
                  <a:cubicBezTo>
                    <a:pt x="2276" y="2390"/>
                    <a:pt x="2236" y="2420"/>
                    <a:pt x="2237" y="2473"/>
                  </a:cubicBezTo>
                  <a:cubicBezTo>
                    <a:pt x="2312" y="2533"/>
                    <a:pt x="2386" y="2270"/>
                    <a:pt x="2407" y="2247"/>
                  </a:cubicBezTo>
                  <a:cubicBezTo>
                    <a:pt x="2406" y="2252"/>
                    <a:pt x="2407" y="2256"/>
                    <a:pt x="2411" y="2257"/>
                  </a:cubicBezTo>
                  <a:cubicBezTo>
                    <a:pt x="2422" y="2250"/>
                    <a:pt x="2424" y="2192"/>
                    <a:pt x="2415" y="2178"/>
                  </a:cubicBezTo>
                  <a:cubicBezTo>
                    <a:pt x="2416" y="2177"/>
                    <a:pt x="2416" y="2176"/>
                    <a:pt x="2411" y="2174"/>
                  </a:cubicBezTo>
                  <a:close/>
                  <a:moveTo>
                    <a:pt x="843" y="228"/>
                  </a:moveTo>
                  <a:lnTo>
                    <a:pt x="843" y="228"/>
                  </a:lnTo>
                  <a:cubicBezTo>
                    <a:pt x="843" y="232"/>
                    <a:pt x="839" y="232"/>
                    <a:pt x="845" y="232"/>
                  </a:cubicBezTo>
                  <a:cubicBezTo>
                    <a:pt x="831" y="249"/>
                    <a:pt x="838" y="259"/>
                    <a:pt x="843" y="250"/>
                  </a:cubicBezTo>
                  <a:cubicBezTo>
                    <a:pt x="855" y="244"/>
                    <a:pt x="876" y="220"/>
                    <a:pt x="877" y="220"/>
                  </a:cubicBezTo>
                  <a:cubicBezTo>
                    <a:pt x="880" y="216"/>
                    <a:pt x="896" y="203"/>
                    <a:pt x="907" y="202"/>
                  </a:cubicBezTo>
                  <a:cubicBezTo>
                    <a:pt x="911" y="197"/>
                    <a:pt x="894" y="222"/>
                    <a:pt x="882" y="233"/>
                  </a:cubicBezTo>
                  <a:cubicBezTo>
                    <a:pt x="886" y="232"/>
                    <a:pt x="922" y="207"/>
                    <a:pt x="921" y="222"/>
                  </a:cubicBezTo>
                  <a:cubicBezTo>
                    <a:pt x="925" y="221"/>
                    <a:pt x="983" y="174"/>
                    <a:pt x="1000" y="160"/>
                  </a:cubicBezTo>
                  <a:cubicBezTo>
                    <a:pt x="972" y="162"/>
                    <a:pt x="1004" y="160"/>
                    <a:pt x="988" y="158"/>
                  </a:cubicBezTo>
                  <a:cubicBezTo>
                    <a:pt x="992" y="154"/>
                    <a:pt x="1027" y="147"/>
                    <a:pt x="995" y="151"/>
                  </a:cubicBezTo>
                  <a:cubicBezTo>
                    <a:pt x="1001" y="148"/>
                    <a:pt x="1005" y="146"/>
                    <a:pt x="1008" y="145"/>
                  </a:cubicBezTo>
                  <a:cubicBezTo>
                    <a:pt x="1006" y="145"/>
                    <a:pt x="1003" y="146"/>
                    <a:pt x="1000" y="147"/>
                  </a:cubicBezTo>
                  <a:cubicBezTo>
                    <a:pt x="1005" y="134"/>
                    <a:pt x="1023" y="149"/>
                    <a:pt x="1028" y="135"/>
                  </a:cubicBezTo>
                  <a:cubicBezTo>
                    <a:pt x="1024" y="136"/>
                    <a:pt x="1021" y="137"/>
                    <a:pt x="1017" y="137"/>
                  </a:cubicBezTo>
                  <a:cubicBezTo>
                    <a:pt x="1026" y="131"/>
                    <a:pt x="1054" y="124"/>
                    <a:pt x="1054" y="113"/>
                  </a:cubicBezTo>
                  <a:cubicBezTo>
                    <a:pt x="1048" y="114"/>
                    <a:pt x="1039" y="120"/>
                    <a:pt x="1033" y="116"/>
                  </a:cubicBezTo>
                  <a:cubicBezTo>
                    <a:pt x="1035" y="113"/>
                    <a:pt x="1036" y="111"/>
                    <a:pt x="1037" y="110"/>
                  </a:cubicBezTo>
                  <a:cubicBezTo>
                    <a:pt x="1037" y="118"/>
                    <a:pt x="1042" y="110"/>
                    <a:pt x="1042" y="107"/>
                  </a:cubicBezTo>
                  <a:cubicBezTo>
                    <a:pt x="1056" y="102"/>
                    <a:pt x="1067" y="102"/>
                    <a:pt x="1067" y="102"/>
                  </a:cubicBezTo>
                  <a:cubicBezTo>
                    <a:pt x="1053" y="104"/>
                    <a:pt x="1050" y="108"/>
                    <a:pt x="1059" y="115"/>
                  </a:cubicBezTo>
                  <a:cubicBezTo>
                    <a:pt x="1094" y="104"/>
                    <a:pt x="1072" y="103"/>
                    <a:pt x="1066" y="100"/>
                  </a:cubicBezTo>
                  <a:cubicBezTo>
                    <a:pt x="1100" y="83"/>
                    <a:pt x="1062" y="92"/>
                    <a:pt x="1063" y="91"/>
                  </a:cubicBezTo>
                  <a:cubicBezTo>
                    <a:pt x="1054" y="91"/>
                    <a:pt x="1049" y="96"/>
                    <a:pt x="1041" y="98"/>
                  </a:cubicBezTo>
                  <a:cubicBezTo>
                    <a:pt x="1046" y="95"/>
                    <a:pt x="1045" y="94"/>
                    <a:pt x="1039" y="96"/>
                  </a:cubicBezTo>
                  <a:cubicBezTo>
                    <a:pt x="1039" y="96"/>
                    <a:pt x="1038" y="96"/>
                    <a:pt x="1038" y="96"/>
                  </a:cubicBezTo>
                  <a:cubicBezTo>
                    <a:pt x="1058" y="91"/>
                    <a:pt x="1086" y="83"/>
                    <a:pt x="1086" y="84"/>
                  </a:cubicBezTo>
                  <a:cubicBezTo>
                    <a:pt x="1073" y="76"/>
                    <a:pt x="1011" y="89"/>
                    <a:pt x="1019" y="101"/>
                  </a:cubicBezTo>
                  <a:cubicBezTo>
                    <a:pt x="1019" y="101"/>
                    <a:pt x="1024" y="100"/>
                    <a:pt x="1032" y="98"/>
                  </a:cubicBezTo>
                  <a:cubicBezTo>
                    <a:pt x="1031" y="99"/>
                    <a:pt x="1029" y="100"/>
                    <a:pt x="1028" y="101"/>
                  </a:cubicBezTo>
                  <a:cubicBezTo>
                    <a:pt x="1029" y="101"/>
                    <a:pt x="1030" y="101"/>
                    <a:pt x="1031" y="101"/>
                  </a:cubicBezTo>
                  <a:cubicBezTo>
                    <a:pt x="1029" y="102"/>
                    <a:pt x="1013" y="106"/>
                    <a:pt x="1010" y="106"/>
                  </a:cubicBezTo>
                  <a:cubicBezTo>
                    <a:pt x="1024" y="98"/>
                    <a:pt x="999" y="101"/>
                    <a:pt x="983" y="121"/>
                  </a:cubicBezTo>
                  <a:cubicBezTo>
                    <a:pt x="995" y="119"/>
                    <a:pt x="985" y="123"/>
                    <a:pt x="981" y="130"/>
                  </a:cubicBezTo>
                  <a:cubicBezTo>
                    <a:pt x="989" y="122"/>
                    <a:pt x="994" y="121"/>
                    <a:pt x="997" y="127"/>
                  </a:cubicBezTo>
                  <a:cubicBezTo>
                    <a:pt x="1022" y="112"/>
                    <a:pt x="947" y="156"/>
                    <a:pt x="946" y="157"/>
                  </a:cubicBezTo>
                  <a:cubicBezTo>
                    <a:pt x="954" y="156"/>
                    <a:pt x="948" y="158"/>
                    <a:pt x="954" y="158"/>
                  </a:cubicBezTo>
                  <a:cubicBezTo>
                    <a:pt x="931" y="170"/>
                    <a:pt x="903" y="184"/>
                    <a:pt x="875" y="192"/>
                  </a:cubicBezTo>
                  <a:cubicBezTo>
                    <a:pt x="874" y="192"/>
                    <a:pt x="855" y="154"/>
                    <a:pt x="845" y="192"/>
                  </a:cubicBezTo>
                  <a:cubicBezTo>
                    <a:pt x="859" y="205"/>
                    <a:pt x="839" y="212"/>
                    <a:pt x="840" y="213"/>
                  </a:cubicBezTo>
                  <a:cubicBezTo>
                    <a:pt x="825" y="226"/>
                    <a:pt x="801" y="240"/>
                    <a:pt x="806" y="262"/>
                  </a:cubicBezTo>
                  <a:cubicBezTo>
                    <a:pt x="819" y="257"/>
                    <a:pt x="829" y="228"/>
                    <a:pt x="843" y="228"/>
                  </a:cubicBezTo>
                  <a:close/>
                  <a:moveTo>
                    <a:pt x="83" y="1091"/>
                  </a:moveTo>
                  <a:lnTo>
                    <a:pt x="83" y="1091"/>
                  </a:lnTo>
                  <a:cubicBezTo>
                    <a:pt x="82" y="1092"/>
                    <a:pt x="81" y="1093"/>
                    <a:pt x="80" y="1093"/>
                  </a:cubicBezTo>
                  <a:cubicBezTo>
                    <a:pt x="86" y="1093"/>
                    <a:pt x="86" y="1092"/>
                    <a:pt x="83" y="1091"/>
                  </a:cubicBezTo>
                  <a:close/>
                  <a:moveTo>
                    <a:pt x="541" y="524"/>
                  </a:moveTo>
                  <a:lnTo>
                    <a:pt x="541" y="524"/>
                  </a:lnTo>
                  <a:cubicBezTo>
                    <a:pt x="541" y="534"/>
                    <a:pt x="570" y="545"/>
                    <a:pt x="568" y="544"/>
                  </a:cubicBezTo>
                  <a:cubicBezTo>
                    <a:pt x="574" y="548"/>
                    <a:pt x="553" y="552"/>
                    <a:pt x="554" y="558"/>
                  </a:cubicBezTo>
                  <a:cubicBezTo>
                    <a:pt x="558" y="559"/>
                    <a:pt x="574" y="546"/>
                    <a:pt x="578" y="549"/>
                  </a:cubicBezTo>
                  <a:cubicBezTo>
                    <a:pt x="572" y="556"/>
                    <a:pt x="567" y="561"/>
                    <a:pt x="560" y="567"/>
                  </a:cubicBezTo>
                  <a:cubicBezTo>
                    <a:pt x="574" y="572"/>
                    <a:pt x="555" y="565"/>
                    <a:pt x="561" y="577"/>
                  </a:cubicBezTo>
                  <a:cubicBezTo>
                    <a:pt x="565" y="577"/>
                    <a:pt x="588" y="559"/>
                    <a:pt x="588" y="554"/>
                  </a:cubicBezTo>
                  <a:cubicBezTo>
                    <a:pt x="569" y="566"/>
                    <a:pt x="591" y="551"/>
                    <a:pt x="591" y="548"/>
                  </a:cubicBezTo>
                  <a:cubicBezTo>
                    <a:pt x="587" y="550"/>
                    <a:pt x="582" y="552"/>
                    <a:pt x="577" y="554"/>
                  </a:cubicBezTo>
                  <a:cubicBezTo>
                    <a:pt x="582" y="551"/>
                    <a:pt x="612" y="536"/>
                    <a:pt x="592" y="537"/>
                  </a:cubicBezTo>
                  <a:cubicBezTo>
                    <a:pt x="601" y="527"/>
                    <a:pt x="609" y="523"/>
                    <a:pt x="611" y="512"/>
                  </a:cubicBezTo>
                  <a:cubicBezTo>
                    <a:pt x="607" y="511"/>
                    <a:pt x="603" y="512"/>
                    <a:pt x="599" y="514"/>
                  </a:cubicBezTo>
                  <a:cubicBezTo>
                    <a:pt x="603" y="495"/>
                    <a:pt x="616" y="495"/>
                    <a:pt x="594" y="499"/>
                  </a:cubicBezTo>
                  <a:cubicBezTo>
                    <a:pt x="603" y="486"/>
                    <a:pt x="637" y="477"/>
                    <a:pt x="634" y="468"/>
                  </a:cubicBezTo>
                  <a:cubicBezTo>
                    <a:pt x="632" y="470"/>
                    <a:pt x="540" y="511"/>
                    <a:pt x="541" y="524"/>
                  </a:cubicBezTo>
                  <a:close/>
                  <a:moveTo>
                    <a:pt x="238" y="1827"/>
                  </a:moveTo>
                  <a:lnTo>
                    <a:pt x="238" y="1827"/>
                  </a:lnTo>
                  <a:cubicBezTo>
                    <a:pt x="242" y="1792"/>
                    <a:pt x="202" y="1724"/>
                    <a:pt x="174" y="1769"/>
                  </a:cubicBezTo>
                  <a:cubicBezTo>
                    <a:pt x="184" y="1735"/>
                    <a:pt x="165" y="1741"/>
                    <a:pt x="155" y="1717"/>
                  </a:cubicBezTo>
                  <a:cubicBezTo>
                    <a:pt x="154" y="1725"/>
                    <a:pt x="153" y="1732"/>
                    <a:pt x="152" y="1739"/>
                  </a:cubicBezTo>
                  <a:cubicBezTo>
                    <a:pt x="153" y="1729"/>
                    <a:pt x="153" y="1718"/>
                    <a:pt x="153" y="1708"/>
                  </a:cubicBezTo>
                  <a:cubicBezTo>
                    <a:pt x="148" y="1714"/>
                    <a:pt x="144" y="1721"/>
                    <a:pt x="141" y="1729"/>
                  </a:cubicBezTo>
                  <a:cubicBezTo>
                    <a:pt x="167" y="1629"/>
                    <a:pt x="114" y="1560"/>
                    <a:pt x="81" y="1444"/>
                  </a:cubicBezTo>
                  <a:cubicBezTo>
                    <a:pt x="72" y="1412"/>
                    <a:pt x="77" y="1330"/>
                    <a:pt x="69" y="1354"/>
                  </a:cubicBezTo>
                  <a:cubicBezTo>
                    <a:pt x="57" y="1306"/>
                    <a:pt x="22" y="1306"/>
                    <a:pt x="29" y="1234"/>
                  </a:cubicBezTo>
                  <a:cubicBezTo>
                    <a:pt x="24" y="1243"/>
                    <a:pt x="19" y="1260"/>
                    <a:pt x="15" y="1275"/>
                  </a:cubicBezTo>
                  <a:cubicBezTo>
                    <a:pt x="5" y="1343"/>
                    <a:pt x="0" y="1413"/>
                    <a:pt x="0" y="1485"/>
                  </a:cubicBezTo>
                  <a:cubicBezTo>
                    <a:pt x="0" y="1853"/>
                    <a:pt x="134" y="2190"/>
                    <a:pt x="356" y="2449"/>
                  </a:cubicBezTo>
                  <a:cubicBezTo>
                    <a:pt x="334" y="2388"/>
                    <a:pt x="279" y="2294"/>
                    <a:pt x="371" y="2322"/>
                  </a:cubicBezTo>
                  <a:cubicBezTo>
                    <a:pt x="388" y="2263"/>
                    <a:pt x="356" y="2170"/>
                    <a:pt x="368" y="2118"/>
                  </a:cubicBezTo>
                  <a:cubicBezTo>
                    <a:pt x="525" y="2054"/>
                    <a:pt x="268" y="1794"/>
                    <a:pt x="238" y="1827"/>
                  </a:cubicBezTo>
                  <a:close/>
                  <a:moveTo>
                    <a:pt x="830" y="167"/>
                  </a:moveTo>
                  <a:lnTo>
                    <a:pt x="830" y="167"/>
                  </a:lnTo>
                  <a:cubicBezTo>
                    <a:pt x="824" y="169"/>
                    <a:pt x="822" y="170"/>
                    <a:pt x="822" y="172"/>
                  </a:cubicBezTo>
                  <a:cubicBezTo>
                    <a:pt x="827" y="175"/>
                    <a:pt x="841" y="167"/>
                    <a:pt x="845" y="169"/>
                  </a:cubicBezTo>
                  <a:cubicBezTo>
                    <a:pt x="842" y="173"/>
                    <a:pt x="826" y="178"/>
                    <a:pt x="826" y="184"/>
                  </a:cubicBezTo>
                  <a:cubicBezTo>
                    <a:pt x="841" y="182"/>
                    <a:pt x="857" y="165"/>
                    <a:pt x="872" y="153"/>
                  </a:cubicBezTo>
                  <a:cubicBezTo>
                    <a:pt x="875" y="153"/>
                    <a:pt x="880" y="150"/>
                    <a:pt x="886" y="144"/>
                  </a:cubicBezTo>
                  <a:cubicBezTo>
                    <a:pt x="884" y="142"/>
                    <a:pt x="880" y="142"/>
                    <a:pt x="876" y="143"/>
                  </a:cubicBezTo>
                  <a:cubicBezTo>
                    <a:pt x="885" y="140"/>
                    <a:pt x="895" y="137"/>
                    <a:pt x="905" y="134"/>
                  </a:cubicBezTo>
                  <a:cubicBezTo>
                    <a:pt x="891" y="148"/>
                    <a:pt x="893" y="149"/>
                    <a:pt x="911" y="137"/>
                  </a:cubicBezTo>
                  <a:cubicBezTo>
                    <a:pt x="908" y="141"/>
                    <a:pt x="908" y="141"/>
                    <a:pt x="898" y="146"/>
                  </a:cubicBezTo>
                  <a:cubicBezTo>
                    <a:pt x="903" y="148"/>
                    <a:pt x="950" y="141"/>
                    <a:pt x="982" y="115"/>
                  </a:cubicBezTo>
                  <a:cubicBezTo>
                    <a:pt x="971" y="113"/>
                    <a:pt x="927" y="136"/>
                    <a:pt x="944" y="121"/>
                  </a:cubicBezTo>
                  <a:cubicBezTo>
                    <a:pt x="938" y="122"/>
                    <a:pt x="932" y="126"/>
                    <a:pt x="925" y="127"/>
                  </a:cubicBezTo>
                  <a:cubicBezTo>
                    <a:pt x="937" y="110"/>
                    <a:pt x="958" y="114"/>
                    <a:pt x="974" y="106"/>
                  </a:cubicBezTo>
                  <a:cubicBezTo>
                    <a:pt x="966" y="106"/>
                    <a:pt x="966" y="106"/>
                    <a:pt x="956" y="108"/>
                  </a:cubicBezTo>
                  <a:cubicBezTo>
                    <a:pt x="989" y="91"/>
                    <a:pt x="1051" y="75"/>
                    <a:pt x="1072" y="70"/>
                  </a:cubicBezTo>
                  <a:cubicBezTo>
                    <a:pt x="1054" y="85"/>
                    <a:pt x="1098" y="67"/>
                    <a:pt x="1105" y="65"/>
                  </a:cubicBezTo>
                  <a:cubicBezTo>
                    <a:pt x="1102" y="62"/>
                    <a:pt x="1094" y="61"/>
                    <a:pt x="1084" y="62"/>
                  </a:cubicBezTo>
                  <a:cubicBezTo>
                    <a:pt x="1086" y="62"/>
                    <a:pt x="1087" y="61"/>
                    <a:pt x="1088" y="61"/>
                  </a:cubicBezTo>
                  <a:cubicBezTo>
                    <a:pt x="1084" y="61"/>
                    <a:pt x="1081" y="62"/>
                    <a:pt x="1077" y="62"/>
                  </a:cubicBezTo>
                  <a:cubicBezTo>
                    <a:pt x="1082" y="61"/>
                    <a:pt x="1108" y="56"/>
                    <a:pt x="1108" y="56"/>
                  </a:cubicBezTo>
                  <a:cubicBezTo>
                    <a:pt x="1108" y="37"/>
                    <a:pt x="1109" y="65"/>
                    <a:pt x="1087" y="54"/>
                  </a:cubicBezTo>
                  <a:cubicBezTo>
                    <a:pt x="1087" y="54"/>
                    <a:pt x="1088" y="54"/>
                    <a:pt x="1089" y="53"/>
                  </a:cubicBezTo>
                  <a:cubicBezTo>
                    <a:pt x="1078" y="56"/>
                    <a:pt x="1067" y="59"/>
                    <a:pt x="1056" y="63"/>
                  </a:cubicBezTo>
                  <a:cubicBezTo>
                    <a:pt x="1036" y="69"/>
                    <a:pt x="1016" y="75"/>
                    <a:pt x="996" y="82"/>
                  </a:cubicBezTo>
                  <a:cubicBezTo>
                    <a:pt x="917" y="109"/>
                    <a:pt x="842" y="143"/>
                    <a:pt x="770" y="183"/>
                  </a:cubicBezTo>
                  <a:cubicBezTo>
                    <a:pt x="801" y="168"/>
                    <a:pt x="832" y="157"/>
                    <a:pt x="867" y="146"/>
                  </a:cubicBezTo>
                  <a:cubicBezTo>
                    <a:pt x="851" y="152"/>
                    <a:pt x="832" y="166"/>
                    <a:pt x="830" y="167"/>
                  </a:cubicBezTo>
                  <a:close/>
                  <a:moveTo>
                    <a:pt x="63" y="1087"/>
                  </a:moveTo>
                  <a:lnTo>
                    <a:pt x="63" y="1087"/>
                  </a:lnTo>
                  <a:cubicBezTo>
                    <a:pt x="63" y="1086"/>
                    <a:pt x="63" y="1086"/>
                    <a:pt x="63" y="1085"/>
                  </a:cubicBezTo>
                  <a:cubicBezTo>
                    <a:pt x="56" y="1083"/>
                    <a:pt x="54" y="1084"/>
                    <a:pt x="63" y="1087"/>
                  </a:cubicBezTo>
                  <a:close/>
                  <a:moveTo>
                    <a:pt x="559" y="456"/>
                  </a:moveTo>
                  <a:lnTo>
                    <a:pt x="559" y="456"/>
                  </a:lnTo>
                  <a:cubicBezTo>
                    <a:pt x="553" y="450"/>
                    <a:pt x="553" y="474"/>
                    <a:pt x="554" y="477"/>
                  </a:cubicBezTo>
                  <a:cubicBezTo>
                    <a:pt x="554" y="477"/>
                    <a:pt x="554" y="477"/>
                    <a:pt x="554" y="477"/>
                  </a:cubicBezTo>
                  <a:cubicBezTo>
                    <a:pt x="554" y="478"/>
                    <a:pt x="554" y="478"/>
                    <a:pt x="554" y="477"/>
                  </a:cubicBezTo>
                  <a:cubicBezTo>
                    <a:pt x="561" y="493"/>
                    <a:pt x="563" y="461"/>
                    <a:pt x="559" y="456"/>
                  </a:cubicBezTo>
                  <a:close/>
                  <a:moveTo>
                    <a:pt x="1105" y="65"/>
                  </a:moveTo>
                  <a:lnTo>
                    <a:pt x="1105" y="65"/>
                  </a:lnTo>
                  <a:cubicBezTo>
                    <a:pt x="1106" y="65"/>
                    <a:pt x="1106" y="65"/>
                    <a:pt x="1106" y="65"/>
                  </a:cubicBezTo>
                  <a:cubicBezTo>
                    <a:pt x="1107" y="64"/>
                    <a:pt x="1107" y="64"/>
                    <a:pt x="1105" y="65"/>
                  </a:cubicBezTo>
                  <a:close/>
                  <a:moveTo>
                    <a:pt x="2831" y="1649"/>
                  </a:moveTo>
                  <a:lnTo>
                    <a:pt x="2831" y="1649"/>
                  </a:lnTo>
                  <a:cubicBezTo>
                    <a:pt x="2830" y="1638"/>
                    <a:pt x="2828" y="1611"/>
                    <a:pt x="2824" y="1601"/>
                  </a:cubicBezTo>
                  <a:cubicBezTo>
                    <a:pt x="2805" y="1594"/>
                    <a:pt x="2841" y="1701"/>
                    <a:pt x="2831" y="1649"/>
                  </a:cubicBezTo>
                  <a:cubicBezTo>
                    <a:pt x="2832" y="1650"/>
                    <a:pt x="2831" y="1649"/>
                    <a:pt x="2831" y="1649"/>
                  </a:cubicBezTo>
                  <a:close/>
                  <a:moveTo>
                    <a:pt x="658" y="250"/>
                  </a:moveTo>
                  <a:lnTo>
                    <a:pt x="658" y="250"/>
                  </a:lnTo>
                  <a:cubicBezTo>
                    <a:pt x="657" y="251"/>
                    <a:pt x="656" y="252"/>
                    <a:pt x="655" y="253"/>
                  </a:cubicBezTo>
                  <a:cubicBezTo>
                    <a:pt x="692" y="228"/>
                    <a:pt x="730" y="205"/>
                    <a:pt x="770" y="183"/>
                  </a:cubicBezTo>
                  <a:cubicBezTo>
                    <a:pt x="735" y="199"/>
                    <a:pt x="700" y="220"/>
                    <a:pt x="658" y="250"/>
                  </a:cubicBezTo>
                  <a:close/>
                  <a:moveTo>
                    <a:pt x="1780" y="968"/>
                  </a:moveTo>
                  <a:lnTo>
                    <a:pt x="1780" y="968"/>
                  </a:lnTo>
                  <a:cubicBezTo>
                    <a:pt x="1782" y="957"/>
                    <a:pt x="1759" y="949"/>
                    <a:pt x="1751" y="948"/>
                  </a:cubicBezTo>
                  <a:cubicBezTo>
                    <a:pt x="1750" y="949"/>
                    <a:pt x="1751" y="949"/>
                    <a:pt x="1751" y="949"/>
                  </a:cubicBezTo>
                  <a:cubicBezTo>
                    <a:pt x="1743" y="950"/>
                    <a:pt x="1780" y="972"/>
                    <a:pt x="1780" y="968"/>
                  </a:cubicBezTo>
                  <a:close/>
                  <a:moveTo>
                    <a:pt x="1791" y="1032"/>
                  </a:moveTo>
                  <a:lnTo>
                    <a:pt x="1791" y="1032"/>
                  </a:lnTo>
                  <a:cubicBezTo>
                    <a:pt x="1791" y="1032"/>
                    <a:pt x="1791" y="1032"/>
                    <a:pt x="1791" y="1032"/>
                  </a:cubicBezTo>
                  <a:cubicBezTo>
                    <a:pt x="1796" y="1037"/>
                    <a:pt x="1829" y="1041"/>
                    <a:pt x="1830" y="1033"/>
                  </a:cubicBezTo>
                  <a:cubicBezTo>
                    <a:pt x="1830" y="1030"/>
                    <a:pt x="1789" y="1028"/>
                    <a:pt x="1791" y="1032"/>
                  </a:cubicBezTo>
                  <a:cubicBezTo>
                    <a:pt x="1791" y="1032"/>
                    <a:pt x="1791" y="1031"/>
                    <a:pt x="1791" y="1032"/>
                  </a:cubicBezTo>
                  <a:close/>
                  <a:moveTo>
                    <a:pt x="1524" y="562"/>
                  </a:moveTo>
                  <a:lnTo>
                    <a:pt x="1524" y="562"/>
                  </a:lnTo>
                  <a:cubicBezTo>
                    <a:pt x="1519" y="569"/>
                    <a:pt x="1512" y="566"/>
                    <a:pt x="1510" y="570"/>
                  </a:cubicBezTo>
                  <a:cubicBezTo>
                    <a:pt x="1500" y="593"/>
                    <a:pt x="1531" y="569"/>
                    <a:pt x="1527" y="572"/>
                  </a:cubicBezTo>
                  <a:cubicBezTo>
                    <a:pt x="1529" y="570"/>
                    <a:pt x="1538" y="562"/>
                    <a:pt x="1524" y="562"/>
                  </a:cubicBezTo>
                  <a:close/>
                  <a:moveTo>
                    <a:pt x="1986" y="1006"/>
                  </a:moveTo>
                  <a:lnTo>
                    <a:pt x="1986" y="1006"/>
                  </a:lnTo>
                  <a:cubicBezTo>
                    <a:pt x="1975" y="1006"/>
                    <a:pt x="1965" y="1015"/>
                    <a:pt x="1957" y="1019"/>
                  </a:cubicBezTo>
                  <a:cubicBezTo>
                    <a:pt x="1939" y="1026"/>
                    <a:pt x="2001" y="1034"/>
                    <a:pt x="1986" y="1006"/>
                  </a:cubicBezTo>
                  <a:close/>
                  <a:moveTo>
                    <a:pt x="2910" y="1456"/>
                  </a:moveTo>
                  <a:lnTo>
                    <a:pt x="2910" y="1456"/>
                  </a:lnTo>
                  <a:cubicBezTo>
                    <a:pt x="2911" y="1457"/>
                    <a:pt x="2910" y="1456"/>
                    <a:pt x="2910" y="1456"/>
                  </a:cubicBezTo>
                  <a:cubicBezTo>
                    <a:pt x="2900" y="1444"/>
                    <a:pt x="2902" y="1409"/>
                    <a:pt x="2886" y="1400"/>
                  </a:cubicBezTo>
                  <a:cubicBezTo>
                    <a:pt x="2882" y="1402"/>
                    <a:pt x="2887" y="1497"/>
                    <a:pt x="2900" y="1503"/>
                  </a:cubicBezTo>
                  <a:cubicBezTo>
                    <a:pt x="2911" y="1509"/>
                    <a:pt x="2917" y="1464"/>
                    <a:pt x="2910" y="1456"/>
                  </a:cubicBezTo>
                  <a:close/>
                  <a:moveTo>
                    <a:pt x="1761" y="1004"/>
                  </a:moveTo>
                  <a:lnTo>
                    <a:pt x="1761" y="1004"/>
                  </a:lnTo>
                  <a:cubicBezTo>
                    <a:pt x="1759" y="999"/>
                    <a:pt x="1761" y="980"/>
                    <a:pt x="1762" y="977"/>
                  </a:cubicBezTo>
                  <a:cubicBezTo>
                    <a:pt x="1760" y="968"/>
                    <a:pt x="1754" y="965"/>
                    <a:pt x="1744" y="963"/>
                  </a:cubicBezTo>
                  <a:cubicBezTo>
                    <a:pt x="1745" y="963"/>
                    <a:pt x="1745" y="963"/>
                    <a:pt x="1744" y="963"/>
                  </a:cubicBezTo>
                  <a:cubicBezTo>
                    <a:pt x="1744" y="963"/>
                    <a:pt x="1744" y="963"/>
                    <a:pt x="1744" y="963"/>
                  </a:cubicBezTo>
                  <a:cubicBezTo>
                    <a:pt x="1704" y="955"/>
                    <a:pt x="1746" y="997"/>
                    <a:pt x="1761" y="1004"/>
                  </a:cubicBezTo>
                  <a:close/>
                  <a:moveTo>
                    <a:pt x="1463" y="948"/>
                  </a:moveTo>
                  <a:lnTo>
                    <a:pt x="1463" y="948"/>
                  </a:lnTo>
                  <a:cubicBezTo>
                    <a:pt x="1517" y="933"/>
                    <a:pt x="1450" y="878"/>
                    <a:pt x="1459" y="912"/>
                  </a:cubicBezTo>
                  <a:cubicBezTo>
                    <a:pt x="1460" y="917"/>
                    <a:pt x="1454" y="951"/>
                    <a:pt x="1463" y="948"/>
                  </a:cubicBezTo>
                  <a:close/>
                  <a:moveTo>
                    <a:pt x="2820" y="1533"/>
                  </a:moveTo>
                  <a:lnTo>
                    <a:pt x="2820" y="1533"/>
                  </a:lnTo>
                  <a:cubicBezTo>
                    <a:pt x="2811" y="1542"/>
                    <a:pt x="2816" y="1579"/>
                    <a:pt x="2822" y="1589"/>
                  </a:cubicBezTo>
                  <a:cubicBezTo>
                    <a:pt x="2837" y="1589"/>
                    <a:pt x="2821" y="1536"/>
                    <a:pt x="2820" y="1533"/>
                  </a:cubicBezTo>
                  <a:close/>
                  <a:moveTo>
                    <a:pt x="1459" y="912"/>
                  </a:moveTo>
                  <a:lnTo>
                    <a:pt x="1459" y="912"/>
                  </a:lnTo>
                  <a:cubicBezTo>
                    <a:pt x="1458" y="909"/>
                    <a:pt x="1459" y="913"/>
                    <a:pt x="1459" y="912"/>
                  </a:cubicBezTo>
                  <a:close/>
                  <a:moveTo>
                    <a:pt x="2899" y="1030"/>
                  </a:moveTo>
                  <a:lnTo>
                    <a:pt x="2899" y="1030"/>
                  </a:lnTo>
                  <a:cubicBezTo>
                    <a:pt x="2746" y="554"/>
                    <a:pt x="2358" y="182"/>
                    <a:pt x="1872" y="51"/>
                  </a:cubicBezTo>
                  <a:cubicBezTo>
                    <a:pt x="1890" y="58"/>
                    <a:pt x="1888" y="59"/>
                    <a:pt x="1902" y="65"/>
                  </a:cubicBezTo>
                  <a:cubicBezTo>
                    <a:pt x="1893" y="65"/>
                    <a:pt x="1881" y="59"/>
                    <a:pt x="1900" y="75"/>
                  </a:cubicBezTo>
                  <a:cubicBezTo>
                    <a:pt x="1897" y="74"/>
                    <a:pt x="1894" y="74"/>
                    <a:pt x="1891" y="74"/>
                  </a:cubicBezTo>
                  <a:cubicBezTo>
                    <a:pt x="1894" y="75"/>
                    <a:pt x="1919" y="88"/>
                    <a:pt x="1930" y="99"/>
                  </a:cubicBezTo>
                  <a:cubicBezTo>
                    <a:pt x="1894" y="78"/>
                    <a:pt x="1826" y="49"/>
                    <a:pt x="1801" y="74"/>
                  </a:cubicBezTo>
                  <a:cubicBezTo>
                    <a:pt x="1816" y="80"/>
                    <a:pt x="1832" y="88"/>
                    <a:pt x="1846" y="95"/>
                  </a:cubicBezTo>
                  <a:cubicBezTo>
                    <a:pt x="1839" y="95"/>
                    <a:pt x="1823" y="92"/>
                    <a:pt x="1818" y="91"/>
                  </a:cubicBezTo>
                  <a:cubicBezTo>
                    <a:pt x="1831" y="99"/>
                    <a:pt x="1848" y="106"/>
                    <a:pt x="1861" y="113"/>
                  </a:cubicBezTo>
                  <a:cubicBezTo>
                    <a:pt x="1858" y="125"/>
                    <a:pt x="1879" y="128"/>
                    <a:pt x="1898" y="137"/>
                  </a:cubicBezTo>
                  <a:cubicBezTo>
                    <a:pt x="1858" y="132"/>
                    <a:pt x="1937" y="170"/>
                    <a:pt x="1933" y="169"/>
                  </a:cubicBezTo>
                  <a:cubicBezTo>
                    <a:pt x="1911" y="171"/>
                    <a:pt x="1911" y="177"/>
                    <a:pt x="1926" y="186"/>
                  </a:cubicBezTo>
                  <a:cubicBezTo>
                    <a:pt x="1950" y="185"/>
                    <a:pt x="1951" y="188"/>
                    <a:pt x="1929" y="193"/>
                  </a:cubicBezTo>
                  <a:cubicBezTo>
                    <a:pt x="1915" y="186"/>
                    <a:pt x="1900" y="179"/>
                    <a:pt x="1885" y="173"/>
                  </a:cubicBezTo>
                  <a:cubicBezTo>
                    <a:pt x="1934" y="197"/>
                    <a:pt x="1895" y="178"/>
                    <a:pt x="1870" y="184"/>
                  </a:cubicBezTo>
                  <a:cubicBezTo>
                    <a:pt x="1877" y="211"/>
                    <a:pt x="1941" y="226"/>
                    <a:pt x="1963" y="246"/>
                  </a:cubicBezTo>
                  <a:cubicBezTo>
                    <a:pt x="1952" y="249"/>
                    <a:pt x="1895" y="237"/>
                    <a:pt x="1890" y="246"/>
                  </a:cubicBezTo>
                  <a:cubicBezTo>
                    <a:pt x="1898" y="250"/>
                    <a:pt x="1905" y="257"/>
                    <a:pt x="1910" y="264"/>
                  </a:cubicBezTo>
                  <a:cubicBezTo>
                    <a:pt x="1899" y="276"/>
                    <a:pt x="1823" y="281"/>
                    <a:pt x="1852" y="320"/>
                  </a:cubicBezTo>
                  <a:cubicBezTo>
                    <a:pt x="1835" y="328"/>
                    <a:pt x="1804" y="296"/>
                    <a:pt x="1787" y="290"/>
                  </a:cubicBezTo>
                  <a:cubicBezTo>
                    <a:pt x="1797" y="306"/>
                    <a:pt x="1825" y="327"/>
                    <a:pt x="1841" y="333"/>
                  </a:cubicBezTo>
                  <a:cubicBezTo>
                    <a:pt x="1815" y="336"/>
                    <a:pt x="1796" y="331"/>
                    <a:pt x="1810" y="363"/>
                  </a:cubicBezTo>
                  <a:cubicBezTo>
                    <a:pt x="1810" y="375"/>
                    <a:pt x="1787" y="366"/>
                    <a:pt x="1780" y="364"/>
                  </a:cubicBezTo>
                  <a:cubicBezTo>
                    <a:pt x="1777" y="379"/>
                    <a:pt x="1796" y="372"/>
                    <a:pt x="1799" y="385"/>
                  </a:cubicBezTo>
                  <a:lnTo>
                    <a:pt x="1799" y="385"/>
                  </a:lnTo>
                  <a:cubicBezTo>
                    <a:pt x="1765" y="381"/>
                    <a:pt x="1742" y="364"/>
                    <a:pt x="1718" y="339"/>
                  </a:cubicBezTo>
                  <a:cubicBezTo>
                    <a:pt x="1738" y="342"/>
                    <a:pt x="1787" y="356"/>
                    <a:pt x="1797" y="326"/>
                  </a:cubicBezTo>
                  <a:cubicBezTo>
                    <a:pt x="1769" y="298"/>
                    <a:pt x="1636" y="267"/>
                    <a:pt x="1628" y="289"/>
                  </a:cubicBezTo>
                  <a:cubicBezTo>
                    <a:pt x="1619" y="272"/>
                    <a:pt x="1543" y="317"/>
                    <a:pt x="1519" y="339"/>
                  </a:cubicBezTo>
                  <a:cubicBezTo>
                    <a:pt x="1527" y="335"/>
                    <a:pt x="1548" y="319"/>
                    <a:pt x="1554" y="330"/>
                  </a:cubicBezTo>
                  <a:cubicBezTo>
                    <a:pt x="1518" y="348"/>
                    <a:pt x="1515" y="392"/>
                    <a:pt x="1481" y="414"/>
                  </a:cubicBezTo>
                  <a:cubicBezTo>
                    <a:pt x="1399" y="467"/>
                    <a:pt x="1431" y="563"/>
                    <a:pt x="1499" y="493"/>
                  </a:cubicBezTo>
                  <a:cubicBezTo>
                    <a:pt x="1521" y="508"/>
                    <a:pt x="1544" y="624"/>
                    <a:pt x="1583" y="550"/>
                  </a:cubicBezTo>
                  <a:cubicBezTo>
                    <a:pt x="1596" y="525"/>
                    <a:pt x="1605" y="484"/>
                    <a:pt x="1593" y="470"/>
                  </a:cubicBezTo>
                  <a:cubicBezTo>
                    <a:pt x="1564" y="435"/>
                    <a:pt x="1617" y="408"/>
                    <a:pt x="1618" y="381"/>
                  </a:cubicBezTo>
                  <a:cubicBezTo>
                    <a:pt x="1619" y="340"/>
                    <a:pt x="1713" y="395"/>
                    <a:pt x="1628" y="417"/>
                  </a:cubicBezTo>
                  <a:cubicBezTo>
                    <a:pt x="1600" y="497"/>
                    <a:pt x="1719" y="468"/>
                    <a:pt x="1744" y="468"/>
                  </a:cubicBezTo>
                  <a:cubicBezTo>
                    <a:pt x="1730" y="481"/>
                    <a:pt x="1682" y="476"/>
                    <a:pt x="1673" y="495"/>
                  </a:cubicBezTo>
                  <a:cubicBezTo>
                    <a:pt x="1681" y="514"/>
                    <a:pt x="1695" y="522"/>
                    <a:pt x="1703" y="545"/>
                  </a:cubicBezTo>
                  <a:cubicBezTo>
                    <a:pt x="1684" y="555"/>
                    <a:pt x="1671" y="511"/>
                    <a:pt x="1657" y="530"/>
                  </a:cubicBezTo>
                  <a:cubicBezTo>
                    <a:pt x="1643" y="548"/>
                    <a:pt x="1680" y="583"/>
                    <a:pt x="1643" y="582"/>
                  </a:cubicBezTo>
                  <a:cubicBezTo>
                    <a:pt x="1647" y="593"/>
                    <a:pt x="1555" y="603"/>
                    <a:pt x="1547" y="601"/>
                  </a:cubicBezTo>
                  <a:cubicBezTo>
                    <a:pt x="1538" y="599"/>
                    <a:pt x="1526" y="606"/>
                    <a:pt x="1506" y="606"/>
                  </a:cubicBezTo>
                  <a:cubicBezTo>
                    <a:pt x="1505" y="599"/>
                    <a:pt x="1502" y="533"/>
                    <a:pt x="1493" y="530"/>
                  </a:cubicBezTo>
                  <a:cubicBezTo>
                    <a:pt x="1460" y="564"/>
                    <a:pt x="1487" y="612"/>
                    <a:pt x="1448" y="611"/>
                  </a:cubicBezTo>
                  <a:cubicBezTo>
                    <a:pt x="1433" y="628"/>
                    <a:pt x="1400" y="635"/>
                    <a:pt x="1379" y="650"/>
                  </a:cubicBezTo>
                  <a:cubicBezTo>
                    <a:pt x="1312" y="697"/>
                    <a:pt x="1296" y="703"/>
                    <a:pt x="1229" y="712"/>
                  </a:cubicBezTo>
                  <a:cubicBezTo>
                    <a:pt x="1229" y="721"/>
                    <a:pt x="1277" y="772"/>
                    <a:pt x="1288" y="795"/>
                  </a:cubicBezTo>
                  <a:cubicBezTo>
                    <a:pt x="1332" y="838"/>
                    <a:pt x="1133" y="821"/>
                    <a:pt x="1131" y="823"/>
                  </a:cubicBezTo>
                  <a:cubicBezTo>
                    <a:pt x="1088" y="825"/>
                    <a:pt x="1103" y="941"/>
                    <a:pt x="1085" y="970"/>
                  </a:cubicBezTo>
                  <a:cubicBezTo>
                    <a:pt x="1098" y="995"/>
                    <a:pt x="1158" y="997"/>
                    <a:pt x="1183" y="992"/>
                  </a:cubicBezTo>
                  <a:cubicBezTo>
                    <a:pt x="1249" y="978"/>
                    <a:pt x="1260" y="976"/>
                    <a:pt x="1280" y="917"/>
                  </a:cubicBezTo>
                  <a:cubicBezTo>
                    <a:pt x="1307" y="850"/>
                    <a:pt x="1400" y="852"/>
                    <a:pt x="1448" y="826"/>
                  </a:cubicBezTo>
                  <a:cubicBezTo>
                    <a:pt x="1492" y="803"/>
                    <a:pt x="1521" y="858"/>
                    <a:pt x="1552" y="883"/>
                  </a:cubicBezTo>
                  <a:cubicBezTo>
                    <a:pt x="1581" y="906"/>
                    <a:pt x="1620" y="922"/>
                    <a:pt x="1595" y="922"/>
                  </a:cubicBezTo>
                  <a:cubicBezTo>
                    <a:pt x="1627" y="936"/>
                    <a:pt x="1599" y="953"/>
                    <a:pt x="1609" y="970"/>
                  </a:cubicBezTo>
                  <a:cubicBezTo>
                    <a:pt x="1616" y="984"/>
                    <a:pt x="1657" y="920"/>
                    <a:pt x="1621" y="922"/>
                  </a:cubicBezTo>
                  <a:cubicBezTo>
                    <a:pt x="1628" y="921"/>
                    <a:pt x="1645" y="921"/>
                    <a:pt x="1661" y="920"/>
                  </a:cubicBezTo>
                  <a:cubicBezTo>
                    <a:pt x="1643" y="892"/>
                    <a:pt x="1508" y="851"/>
                    <a:pt x="1532" y="796"/>
                  </a:cubicBezTo>
                  <a:cubicBezTo>
                    <a:pt x="1603" y="782"/>
                    <a:pt x="1676" y="919"/>
                    <a:pt x="1727" y="917"/>
                  </a:cubicBezTo>
                  <a:cubicBezTo>
                    <a:pt x="1636" y="923"/>
                    <a:pt x="1733" y="957"/>
                    <a:pt x="1736" y="955"/>
                  </a:cubicBezTo>
                  <a:cubicBezTo>
                    <a:pt x="1737" y="952"/>
                    <a:pt x="1717" y="949"/>
                    <a:pt x="1725" y="940"/>
                  </a:cubicBezTo>
                  <a:cubicBezTo>
                    <a:pt x="1722" y="943"/>
                    <a:pt x="1749" y="944"/>
                    <a:pt x="1753" y="940"/>
                  </a:cubicBezTo>
                  <a:cubicBezTo>
                    <a:pt x="1753" y="931"/>
                    <a:pt x="1740" y="916"/>
                    <a:pt x="1745" y="905"/>
                  </a:cubicBezTo>
                  <a:cubicBezTo>
                    <a:pt x="1774" y="910"/>
                    <a:pt x="1822" y="890"/>
                    <a:pt x="1860" y="889"/>
                  </a:cubicBezTo>
                  <a:cubicBezTo>
                    <a:pt x="1844" y="911"/>
                    <a:pt x="1771" y="920"/>
                    <a:pt x="1836" y="958"/>
                  </a:cubicBezTo>
                  <a:cubicBezTo>
                    <a:pt x="1851" y="1028"/>
                    <a:pt x="1984" y="968"/>
                    <a:pt x="2018" y="968"/>
                  </a:cubicBezTo>
                  <a:cubicBezTo>
                    <a:pt x="1995" y="1095"/>
                    <a:pt x="2059" y="1121"/>
                    <a:pt x="1884" y="1120"/>
                  </a:cubicBezTo>
                  <a:cubicBezTo>
                    <a:pt x="1854" y="1120"/>
                    <a:pt x="1768" y="1087"/>
                    <a:pt x="1745" y="1092"/>
                  </a:cubicBezTo>
                  <a:cubicBezTo>
                    <a:pt x="1678" y="1106"/>
                    <a:pt x="1717" y="1202"/>
                    <a:pt x="1618" y="1138"/>
                  </a:cubicBezTo>
                  <a:cubicBezTo>
                    <a:pt x="1581" y="1114"/>
                    <a:pt x="1538" y="1088"/>
                    <a:pt x="1491" y="1079"/>
                  </a:cubicBezTo>
                  <a:cubicBezTo>
                    <a:pt x="1485" y="1057"/>
                    <a:pt x="1517" y="1024"/>
                    <a:pt x="1506" y="1002"/>
                  </a:cubicBezTo>
                  <a:cubicBezTo>
                    <a:pt x="1477" y="1015"/>
                    <a:pt x="1352" y="1000"/>
                    <a:pt x="1300" y="1006"/>
                  </a:cubicBezTo>
                  <a:cubicBezTo>
                    <a:pt x="1215" y="1016"/>
                    <a:pt x="1142" y="1011"/>
                    <a:pt x="1082" y="1059"/>
                  </a:cubicBezTo>
                  <a:cubicBezTo>
                    <a:pt x="1045" y="1089"/>
                    <a:pt x="1046" y="1130"/>
                    <a:pt x="1017" y="1159"/>
                  </a:cubicBezTo>
                  <a:cubicBezTo>
                    <a:pt x="992" y="1185"/>
                    <a:pt x="962" y="1178"/>
                    <a:pt x="937" y="1198"/>
                  </a:cubicBezTo>
                  <a:cubicBezTo>
                    <a:pt x="821" y="1291"/>
                    <a:pt x="856" y="1360"/>
                    <a:pt x="821" y="1474"/>
                  </a:cubicBezTo>
                  <a:cubicBezTo>
                    <a:pt x="790" y="1577"/>
                    <a:pt x="810" y="1584"/>
                    <a:pt x="845" y="1658"/>
                  </a:cubicBezTo>
                  <a:cubicBezTo>
                    <a:pt x="916" y="1812"/>
                    <a:pt x="997" y="1824"/>
                    <a:pt x="1155" y="1834"/>
                  </a:cubicBezTo>
                  <a:cubicBezTo>
                    <a:pt x="1209" y="1837"/>
                    <a:pt x="1337" y="1745"/>
                    <a:pt x="1353" y="1841"/>
                  </a:cubicBezTo>
                  <a:cubicBezTo>
                    <a:pt x="1362" y="1892"/>
                    <a:pt x="1445" y="1824"/>
                    <a:pt x="1450" y="1865"/>
                  </a:cubicBezTo>
                  <a:cubicBezTo>
                    <a:pt x="1517" y="1883"/>
                    <a:pt x="1444" y="1986"/>
                    <a:pt x="1466" y="2028"/>
                  </a:cubicBezTo>
                  <a:cubicBezTo>
                    <a:pt x="1490" y="2073"/>
                    <a:pt x="1643" y="2247"/>
                    <a:pt x="1562" y="2288"/>
                  </a:cubicBezTo>
                  <a:cubicBezTo>
                    <a:pt x="1444" y="2350"/>
                    <a:pt x="1598" y="2457"/>
                    <a:pt x="1590" y="2518"/>
                  </a:cubicBezTo>
                  <a:cubicBezTo>
                    <a:pt x="1581" y="2585"/>
                    <a:pt x="1680" y="2651"/>
                    <a:pt x="1657" y="2697"/>
                  </a:cubicBezTo>
                  <a:cubicBezTo>
                    <a:pt x="1749" y="2718"/>
                    <a:pt x="1866" y="2675"/>
                    <a:pt x="1944" y="2610"/>
                  </a:cubicBezTo>
                  <a:cubicBezTo>
                    <a:pt x="1970" y="2587"/>
                    <a:pt x="1993" y="2567"/>
                    <a:pt x="1999" y="2532"/>
                  </a:cubicBezTo>
                  <a:cubicBezTo>
                    <a:pt x="2006" y="2524"/>
                    <a:pt x="2076" y="2500"/>
                    <a:pt x="2067" y="2482"/>
                  </a:cubicBezTo>
                  <a:cubicBezTo>
                    <a:pt x="2079" y="2456"/>
                    <a:pt x="2062" y="2428"/>
                    <a:pt x="2070" y="2413"/>
                  </a:cubicBezTo>
                  <a:cubicBezTo>
                    <a:pt x="2099" y="2356"/>
                    <a:pt x="2310" y="2283"/>
                    <a:pt x="2233" y="2183"/>
                  </a:cubicBezTo>
                  <a:cubicBezTo>
                    <a:pt x="2131" y="2051"/>
                    <a:pt x="2323" y="1898"/>
                    <a:pt x="2388" y="1793"/>
                  </a:cubicBezTo>
                  <a:cubicBezTo>
                    <a:pt x="2406" y="1764"/>
                    <a:pt x="2495" y="1584"/>
                    <a:pt x="2457" y="1544"/>
                  </a:cubicBezTo>
                  <a:cubicBezTo>
                    <a:pt x="2436" y="1551"/>
                    <a:pt x="2416" y="1571"/>
                    <a:pt x="2393" y="1580"/>
                  </a:cubicBezTo>
                  <a:cubicBezTo>
                    <a:pt x="2352" y="1596"/>
                    <a:pt x="2321" y="1589"/>
                    <a:pt x="2286" y="1594"/>
                  </a:cubicBezTo>
                  <a:cubicBezTo>
                    <a:pt x="2295" y="1556"/>
                    <a:pt x="2262" y="1530"/>
                    <a:pt x="2225" y="1512"/>
                  </a:cubicBezTo>
                  <a:cubicBezTo>
                    <a:pt x="2157" y="1486"/>
                    <a:pt x="2018" y="1226"/>
                    <a:pt x="1987" y="1151"/>
                  </a:cubicBezTo>
                  <a:cubicBezTo>
                    <a:pt x="1998" y="1171"/>
                    <a:pt x="2012" y="1188"/>
                    <a:pt x="2029" y="1202"/>
                  </a:cubicBezTo>
                  <a:cubicBezTo>
                    <a:pt x="2042" y="1190"/>
                    <a:pt x="2032" y="1171"/>
                    <a:pt x="2036" y="1154"/>
                  </a:cubicBezTo>
                  <a:cubicBezTo>
                    <a:pt x="2047" y="1196"/>
                    <a:pt x="2068" y="1210"/>
                    <a:pt x="2094" y="1250"/>
                  </a:cubicBezTo>
                  <a:cubicBezTo>
                    <a:pt x="2120" y="1289"/>
                    <a:pt x="2156" y="1357"/>
                    <a:pt x="2190" y="1387"/>
                  </a:cubicBezTo>
                  <a:cubicBezTo>
                    <a:pt x="2235" y="1429"/>
                    <a:pt x="2278" y="1582"/>
                    <a:pt x="2334" y="1547"/>
                  </a:cubicBezTo>
                  <a:cubicBezTo>
                    <a:pt x="2374" y="1521"/>
                    <a:pt x="2424" y="1481"/>
                    <a:pt x="2454" y="1445"/>
                  </a:cubicBezTo>
                  <a:cubicBezTo>
                    <a:pt x="2473" y="1422"/>
                    <a:pt x="2543" y="1337"/>
                    <a:pt x="2533" y="1301"/>
                  </a:cubicBezTo>
                  <a:cubicBezTo>
                    <a:pt x="2528" y="1285"/>
                    <a:pt x="2558" y="1228"/>
                    <a:pt x="2540" y="1220"/>
                  </a:cubicBezTo>
                  <a:cubicBezTo>
                    <a:pt x="2503" y="1203"/>
                    <a:pt x="2478" y="1190"/>
                    <a:pt x="2460" y="1148"/>
                  </a:cubicBezTo>
                  <a:cubicBezTo>
                    <a:pt x="2410" y="1257"/>
                    <a:pt x="2426" y="1212"/>
                    <a:pt x="2376" y="1174"/>
                  </a:cubicBezTo>
                  <a:cubicBezTo>
                    <a:pt x="2363" y="1181"/>
                    <a:pt x="2364" y="1193"/>
                    <a:pt x="2377" y="1211"/>
                  </a:cubicBezTo>
                  <a:cubicBezTo>
                    <a:pt x="2340" y="1184"/>
                    <a:pt x="2328" y="1117"/>
                    <a:pt x="2286" y="1095"/>
                  </a:cubicBezTo>
                  <a:cubicBezTo>
                    <a:pt x="2307" y="1080"/>
                    <a:pt x="2479" y="1152"/>
                    <a:pt x="2472" y="1138"/>
                  </a:cubicBezTo>
                  <a:cubicBezTo>
                    <a:pt x="2484" y="1163"/>
                    <a:pt x="2564" y="1145"/>
                    <a:pt x="2576" y="1124"/>
                  </a:cubicBezTo>
                  <a:cubicBezTo>
                    <a:pt x="2629" y="1112"/>
                    <a:pt x="2600" y="1098"/>
                    <a:pt x="2638" y="1121"/>
                  </a:cubicBezTo>
                  <a:cubicBezTo>
                    <a:pt x="2637" y="1140"/>
                    <a:pt x="2679" y="1156"/>
                    <a:pt x="2690" y="1141"/>
                  </a:cubicBezTo>
                  <a:cubicBezTo>
                    <a:pt x="2690" y="1160"/>
                    <a:pt x="2670" y="1188"/>
                    <a:pt x="2714" y="1191"/>
                  </a:cubicBezTo>
                  <a:cubicBezTo>
                    <a:pt x="2726" y="1178"/>
                    <a:pt x="2728" y="1164"/>
                    <a:pt x="2720" y="1147"/>
                  </a:cubicBezTo>
                  <a:cubicBezTo>
                    <a:pt x="2761" y="1203"/>
                    <a:pt x="2807" y="1452"/>
                    <a:pt x="2865" y="1468"/>
                  </a:cubicBezTo>
                  <a:cubicBezTo>
                    <a:pt x="2889" y="1411"/>
                    <a:pt x="2875" y="1350"/>
                    <a:pt x="2860" y="1292"/>
                  </a:cubicBezTo>
                  <a:cubicBezTo>
                    <a:pt x="2841" y="1213"/>
                    <a:pt x="2855" y="1111"/>
                    <a:pt x="2859" y="1026"/>
                  </a:cubicBezTo>
                  <a:cubicBezTo>
                    <a:pt x="2866" y="1044"/>
                    <a:pt x="2866" y="999"/>
                    <a:pt x="2865" y="996"/>
                  </a:cubicBezTo>
                  <a:cubicBezTo>
                    <a:pt x="2864" y="998"/>
                    <a:pt x="2864" y="993"/>
                    <a:pt x="2863" y="991"/>
                  </a:cubicBezTo>
                  <a:cubicBezTo>
                    <a:pt x="2877" y="997"/>
                    <a:pt x="2889" y="1012"/>
                    <a:pt x="2899" y="1030"/>
                  </a:cubicBezTo>
                  <a:close/>
                  <a:moveTo>
                    <a:pt x="1601" y="968"/>
                  </a:moveTo>
                  <a:lnTo>
                    <a:pt x="1601" y="968"/>
                  </a:lnTo>
                  <a:cubicBezTo>
                    <a:pt x="1590" y="968"/>
                    <a:pt x="1535" y="972"/>
                    <a:pt x="1541" y="982"/>
                  </a:cubicBezTo>
                  <a:cubicBezTo>
                    <a:pt x="1572" y="1035"/>
                    <a:pt x="1611" y="969"/>
                    <a:pt x="1601" y="968"/>
                  </a:cubicBezTo>
                  <a:cubicBezTo>
                    <a:pt x="1602" y="968"/>
                    <a:pt x="1602" y="968"/>
                    <a:pt x="1601" y="968"/>
                  </a:cubicBezTo>
                  <a:close/>
                  <a:moveTo>
                    <a:pt x="1762" y="977"/>
                  </a:moveTo>
                  <a:lnTo>
                    <a:pt x="1762" y="977"/>
                  </a:lnTo>
                  <a:cubicBezTo>
                    <a:pt x="1762" y="977"/>
                    <a:pt x="1762" y="977"/>
                    <a:pt x="1762" y="978"/>
                  </a:cubicBezTo>
                  <a:cubicBezTo>
                    <a:pt x="1762" y="976"/>
                    <a:pt x="1762" y="975"/>
                    <a:pt x="1762" y="977"/>
                  </a:cubicBezTo>
                  <a:close/>
                  <a:moveTo>
                    <a:pt x="1461" y="873"/>
                  </a:moveTo>
                  <a:lnTo>
                    <a:pt x="1461" y="873"/>
                  </a:lnTo>
                  <a:cubicBezTo>
                    <a:pt x="1461" y="875"/>
                    <a:pt x="1461" y="872"/>
                    <a:pt x="1461" y="873"/>
                  </a:cubicBezTo>
                  <a:close/>
                  <a:moveTo>
                    <a:pt x="1477" y="853"/>
                  </a:moveTo>
                  <a:lnTo>
                    <a:pt x="1477" y="853"/>
                  </a:lnTo>
                  <a:cubicBezTo>
                    <a:pt x="1469" y="857"/>
                    <a:pt x="1461" y="863"/>
                    <a:pt x="1461" y="873"/>
                  </a:cubicBezTo>
                  <a:cubicBezTo>
                    <a:pt x="1461" y="879"/>
                    <a:pt x="1469" y="887"/>
                    <a:pt x="1473" y="891"/>
                  </a:cubicBezTo>
                  <a:cubicBezTo>
                    <a:pt x="1471" y="889"/>
                    <a:pt x="1487" y="858"/>
                    <a:pt x="1477" y="853"/>
                  </a:cubicBezTo>
                  <a:close/>
                  <a:moveTo>
                    <a:pt x="1157" y="65"/>
                  </a:moveTo>
                  <a:lnTo>
                    <a:pt x="1157" y="65"/>
                  </a:lnTo>
                  <a:cubicBezTo>
                    <a:pt x="1157" y="65"/>
                    <a:pt x="1159" y="65"/>
                    <a:pt x="1163" y="65"/>
                  </a:cubicBezTo>
                  <a:cubicBezTo>
                    <a:pt x="1163" y="65"/>
                    <a:pt x="1163" y="65"/>
                    <a:pt x="1163" y="65"/>
                  </a:cubicBezTo>
                  <a:cubicBezTo>
                    <a:pt x="1161" y="65"/>
                    <a:pt x="1159" y="65"/>
                    <a:pt x="1157" y="65"/>
                  </a:cubicBezTo>
                  <a:close/>
                  <a:moveTo>
                    <a:pt x="1280" y="435"/>
                  </a:moveTo>
                  <a:lnTo>
                    <a:pt x="1280" y="435"/>
                  </a:lnTo>
                  <a:cubicBezTo>
                    <a:pt x="1288" y="424"/>
                    <a:pt x="1277" y="415"/>
                    <a:pt x="1271" y="428"/>
                  </a:cubicBezTo>
                  <a:cubicBezTo>
                    <a:pt x="1270" y="430"/>
                    <a:pt x="1271" y="449"/>
                    <a:pt x="1280" y="435"/>
                  </a:cubicBezTo>
                  <a:close/>
                  <a:moveTo>
                    <a:pt x="1232" y="348"/>
                  </a:moveTo>
                  <a:lnTo>
                    <a:pt x="1232" y="348"/>
                  </a:lnTo>
                  <a:cubicBezTo>
                    <a:pt x="1223" y="343"/>
                    <a:pt x="1212" y="349"/>
                    <a:pt x="1205" y="346"/>
                  </a:cubicBezTo>
                  <a:lnTo>
                    <a:pt x="1205" y="346"/>
                  </a:lnTo>
                  <a:cubicBezTo>
                    <a:pt x="1195" y="345"/>
                    <a:pt x="1151" y="337"/>
                    <a:pt x="1140" y="352"/>
                  </a:cubicBezTo>
                  <a:cubicBezTo>
                    <a:pt x="1143" y="355"/>
                    <a:pt x="1147" y="356"/>
                    <a:pt x="1153" y="355"/>
                  </a:cubicBezTo>
                  <a:cubicBezTo>
                    <a:pt x="1149" y="361"/>
                    <a:pt x="1143" y="367"/>
                    <a:pt x="1137" y="372"/>
                  </a:cubicBezTo>
                  <a:cubicBezTo>
                    <a:pt x="1158" y="385"/>
                    <a:pt x="1241" y="393"/>
                    <a:pt x="1232" y="348"/>
                  </a:cubicBezTo>
                  <a:close/>
                  <a:moveTo>
                    <a:pt x="1260" y="505"/>
                  </a:moveTo>
                  <a:lnTo>
                    <a:pt x="1260" y="505"/>
                  </a:lnTo>
                  <a:cubicBezTo>
                    <a:pt x="1248" y="500"/>
                    <a:pt x="1239" y="516"/>
                    <a:pt x="1236" y="525"/>
                  </a:cubicBezTo>
                  <a:cubicBezTo>
                    <a:pt x="1234" y="529"/>
                    <a:pt x="1256" y="503"/>
                    <a:pt x="1260" y="505"/>
                  </a:cubicBezTo>
                  <a:close/>
                  <a:moveTo>
                    <a:pt x="1237" y="566"/>
                  </a:moveTo>
                  <a:lnTo>
                    <a:pt x="1237" y="566"/>
                  </a:lnTo>
                  <a:cubicBezTo>
                    <a:pt x="1191" y="539"/>
                    <a:pt x="1167" y="639"/>
                    <a:pt x="1170" y="639"/>
                  </a:cubicBezTo>
                  <a:cubicBezTo>
                    <a:pt x="1187" y="636"/>
                    <a:pt x="1273" y="587"/>
                    <a:pt x="1237" y="566"/>
                  </a:cubicBezTo>
                  <a:close/>
                  <a:moveTo>
                    <a:pt x="1352" y="636"/>
                  </a:moveTo>
                  <a:lnTo>
                    <a:pt x="1352" y="636"/>
                  </a:lnTo>
                  <a:cubicBezTo>
                    <a:pt x="1351" y="642"/>
                    <a:pt x="1352" y="637"/>
                    <a:pt x="1352" y="636"/>
                  </a:cubicBezTo>
                  <a:close/>
                  <a:moveTo>
                    <a:pt x="78" y="1020"/>
                  </a:moveTo>
                  <a:lnTo>
                    <a:pt x="78" y="1020"/>
                  </a:lnTo>
                  <a:cubicBezTo>
                    <a:pt x="70" y="1022"/>
                    <a:pt x="71" y="1062"/>
                    <a:pt x="67" y="1066"/>
                  </a:cubicBezTo>
                  <a:cubicBezTo>
                    <a:pt x="66" y="1064"/>
                    <a:pt x="64" y="1063"/>
                    <a:pt x="63" y="1062"/>
                  </a:cubicBezTo>
                  <a:cubicBezTo>
                    <a:pt x="64" y="1069"/>
                    <a:pt x="63" y="1079"/>
                    <a:pt x="63" y="1085"/>
                  </a:cubicBezTo>
                  <a:cubicBezTo>
                    <a:pt x="69" y="1086"/>
                    <a:pt x="79" y="1089"/>
                    <a:pt x="83" y="1091"/>
                  </a:cubicBezTo>
                  <a:cubicBezTo>
                    <a:pt x="93" y="1076"/>
                    <a:pt x="80" y="1023"/>
                    <a:pt x="78" y="1020"/>
                  </a:cubicBezTo>
                  <a:close/>
                  <a:moveTo>
                    <a:pt x="1137" y="372"/>
                  </a:moveTo>
                  <a:lnTo>
                    <a:pt x="1137" y="372"/>
                  </a:lnTo>
                  <a:cubicBezTo>
                    <a:pt x="1137" y="372"/>
                    <a:pt x="1140" y="364"/>
                    <a:pt x="1137" y="372"/>
                  </a:cubicBezTo>
                  <a:close/>
                  <a:moveTo>
                    <a:pt x="1746" y="73"/>
                  </a:moveTo>
                  <a:lnTo>
                    <a:pt x="1746" y="73"/>
                  </a:lnTo>
                  <a:cubicBezTo>
                    <a:pt x="1726" y="72"/>
                    <a:pt x="1726" y="72"/>
                    <a:pt x="1725" y="71"/>
                  </a:cubicBezTo>
                  <a:cubicBezTo>
                    <a:pt x="1726" y="71"/>
                    <a:pt x="1726" y="71"/>
                    <a:pt x="1726" y="71"/>
                  </a:cubicBezTo>
                  <a:cubicBezTo>
                    <a:pt x="1722" y="69"/>
                    <a:pt x="1705" y="70"/>
                    <a:pt x="1705" y="70"/>
                  </a:cubicBezTo>
                  <a:cubicBezTo>
                    <a:pt x="1713" y="77"/>
                    <a:pt x="1728" y="76"/>
                    <a:pt x="1741" y="82"/>
                  </a:cubicBezTo>
                  <a:cubicBezTo>
                    <a:pt x="1738" y="82"/>
                    <a:pt x="1738" y="82"/>
                    <a:pt x="1737" y="82"/>
                  </a:cubicBezTo>
                  <a:cubicBezTo>
                    <a:pt x="1737" y="83"/>
                    <a:pt x="1752" y="87"/>
                    <a:pt x="1753" y="86"/>
                  </a:cubicBezTo>
                  <a:cubicBezTo>
                    <a:pt x="1752" y="86"/>
                    <a:pt x="1752" y="86"/>
                    <a:pt x="1752" y="86"/>
                  </a:cubicBezTo>
                  <a:cubicBezTo>
                    <a:pt x="1757" y="86"/>
                    <a:pt x="1753" y="86"/>
                    <a:pt x="1751" y="84"/>
                  </a:cubicBezTo>
                  <a:cubicBezTo>
                    <a:pt x="1753" y="85"/>
                    <a:pt x="1755" y="85"/>
                    <a:pt x="1758" y="85"/>
                  </a:cubicBezTo>
                  <a:cubicBezTo>
                    <a:pt x="1758" y="86"/>
                    <a:pt x="1758" y="86"/>
                    <a:pt x="1759" y="86"/>
                  </a:cubicBezTo>
                  <a:cubicBezTo>
                    <a:pt x="1759" y="85"/>
                    <a:pt x="1754" y="83"/>
                    <a:pt x="1751" y="82"/>
                  </a:cubicBezTo>
                  <a:cubicBezTo>
                    <a:pt x="1758" y="81"/>
                    <a:pt x="1768" y="84"/>
                    <a:pt x="1771" y="82"/>
                  </a:cubicBezTo>
                  <a:cubicBezTo>
                    <a:pt x="1769" y="79"/>
                    <a:pt x="1766" y="80"/>
                    <a:pt x="1764" y="79"/>
                  </a:cubicBezTo>
                  <a:cubicBezTo>
                    <a:pt x="1767" y="79"/>
                    <a:pt x="1770" y="80"/>
                    <a:pt x="1772" y="81"/>
                  </a:cubicBezTo>
                  <a:cubicBezTo>
                    <a:pt x="1768" y="78"/>
                    <a:pt x="1773" y="81"/>
                    <a:pt x="1776" y="79"/>
                  </a:cubicBezTo>
                  <a:cubicBezTo>
                    <a:pt x="1774" y="79"/>
                    <a:pt x="1772" y="79"/>
                    <a:pt x="1770" y="78"/>
                  </a:cubicBezTo>
                  <a:cubicBezTo>
                    <a:pt x="1788" y="79"/>
                    <a:pt x="1726" y="66"/>
                    <a:pt x="1746" y="73"/>
                  </a:cubicBezTo>
                  <a:close/>
                  <a:moveTo>
                    <a:pt x="1352" y="636"/>
                  </a:moveTo>
                  <a:lnTo>
                    <a:pt x="1352" y="636"/>
                  </a:lnTo>
                  <a:cubicBezTo>
                    <a:pt x="1352" y="636"/>
                    <a:pt x="1304" y="588"/>
                    <a:pt x="1310" y="587"/>
                  </a:cubicBezTo>
                  <a:cubicBezTo>
                    <a:pt x="1305" y="580"/>
                    <a:pt x="1311" y="538"/>
                    <a:pt x="1288" y="557"/>
                  </a:cubicBezTo>
                  <a:cubicBezTo>
                    <a:pt x="1337" y="491"/>
                    <a:pt x="1312" y="540"/>
                    <a:pt x="1289" y="518"/>
                  </a:cubicBezTo>
                  <a:cubicBezTo>
                    <a:pt x="1291" y="517"/>
                    <a:pt x="1306" y="503"/>
                    <a:pt x="1299" y="502"/>
                  </a:cubicBezTo>
                  <a:cubicBezTo>
                    <a:pt x="1268" y="502"/>
                    <a:pt x="1234" y="538"/>
                    <a:pt x="1249" y="564"/>
                  </a:cubicBezTo>
                  <a:cubicBezTo>
                    <a:pt x="1255" y="564"/>
                    <a:pt x="1258" y="552"/>
                    <a:pt x="1267" y="552"/>
                  </a:cubicBezTo>
                  <a:cubicBezTo>
                    <a:pt x="1265" y="557"/>
                    <a:pt x="1255" y="573"/>
                    <a:pt x="1257" y="576"/>
                  </a:cubicBezTo>
                  <a:cubicBezTo>
                    <a:pt x="1262" y="576"/>
                    <a:pt x="1280" y="574"/>
                    <a:pt x="1283" y="577"/>
                  </a:cubicBezTo>
                  <a:cubicBezTo>
                    <a:pt x="1276" y="584"/>
                    <a:pt x="1257" y="604"/>
                    <a:pt x="1250" y="616"/>
                  </a:cubicBezTo>
                  <a:cubicBezTo>
                    <a:pt x="1251" y="615"/>
                    <a:pt x="1253" y="618"/>
                    <a:pt x="1238" y="635"/>
                  </a:cubicBezTo>
                  <a:cubicBezTo>
                    <a:pt x="1232" y="641"/>
                    <a:pt x="1273" y="647"/>
                    <a:pt x="1281" y="647"/>
                  </a:cubicBezTo>
                  <a:cubicBezTo>
                    <a:pt x="1264" y="653"/>
                    <a:pt x="1233" y="653"/>
                    <a:pt x="1225" y="676"/>
                  </a:cubicBezTo>
                  <a:cubicBezTo>
                    <a:pt x="1225" y="676"/>
                    <a:pt x="1343" y="663"/>
                    <a:pt x="1343" y="659"/>
                  </a:cubicBezTo>
                  <a:cubicBezTo>
                    <a:pt x="1308" y="637"/>
                    <a:pt x="1347" y="658"/>
                    <a:pt x="1352" y="636"/>
                  </a:cubicBezTo>
                  <a:cubicBezTo>
                    <a:pt x="1352" y="636"/>
                    <a:pt x="1352" y="636"/>
                    <a:pt x="1352" y="636"/>
                  </a:cubicBezTo>
                  <a:lnTo>
                    <a:pt x="1352" y="636"/>
                  </a:lnTo>
                  <a:close/>
                  <a:moveTo>
                    <a:pt x="1375" y="66"/>
                  </a:moveTo>
                  <a:lnTo>
                    <a:pt x="1375" y="66"/>
                  </a:lnTo>
                  <a:cubicBezTo>
                    <a:pt x="1364" y="69"/>
                    <a:pt x="1366" y="66"/>
                    <a:pt x="1358" y="74"/>
                  </a:cubicBezTo>
                  <a:cubicBezTo>
                    <a:pt x="1361" y="74"/>
                    <a:pt x="1409" y="81"/>
                    <a:pt x="1404" y="84"/>
                  </a:cubicBezTo>
                  <a:cubicBezTo>
                    <a:pt x="1420" y="82"/>
                    <a:pt x="1478" y="180"/>
                    <a:pt x="1528" y="116"/>
                  </a:cubicBezTo>
                  <a:cubicBezTo>
                    <a:pt x="1593" y="108"/>
                    <a:pt x="1633" y="97"/>
                    <a:pt x="1690" y="93"/>
                  </a:cubicBezTo>
                  <a:cubicBezTo>
                    <a:pt x="1670" y="85"/>
                    <a:pt x="1698" y="83"/>
                    <a:pt x="1703" y="81"/>
                  </a:cubicBezTo>
                  <a:cubicBezTo>
                    <a:pt x="1685" y="58"/>
                    <a:pt x="1706" y="67"/>
                    <a:pt x="1741" y="62"/>
                  </a:cubicBezTo>
                  <a:cubicBezTo>
                    <a:pt x="1739" y="61"/>
                    <a:pt x="1737" y="60"/>
                    <a:pt x="1735" y="59"/>
                  </a:cubicBezTo>
                  <a:cubicBezTo>
                    <a:pt x="1756" y="62"/>
                    <a:pt x="1756" y="62"/>
                    <a:pt x="1847" y="62"/>
                  </a:cubicBezTo>
                  <a:cubicBezTo>
                    <a:pt x="1822" y="50"/>
                    <a:pt x="1808" y="44"/>
                    <a:pt x="1799" y="33"/>
                  </a:cubicBezTo>
                  <a:cubicBezTo>
                    <a:pt x="1698" y="11"/>
                    <a:pt x="1593" y="0"/>
                    <a:pt x="1485" y="0"/>
                  </a:cubicBezTo>
                  <a:cubicBezTo>
                    <a:pt x="1422" y="0"/>
                    <a:pt x="1359" y="4"/>
                    <a:pt x="1298" y="11"/>
                  </a:cubicBezTo>
                  <a:cubicBezTo>
                    <a:pt x="1255" y="53"/>
                    <a:pt x="1364" y="32"/>
                    <a:pt x="1375" y="66"/>
                  </a:cubicBezTo>
                  <a:close/>
                  <a:moveTo>
                    <a:pt x="1811" y="218"/>
                  </a:moveTo>
                  <a:lnTo>
                    <a:pt x="1811" y="218"/>
                  </a:lnTo>
                  <a:cubicBezTo>
                    <a:pt x="1822" y="230"/>
                    <a:pt x="1842" y="229"/>
                    <a:pt x="1854" y="237"/>
                  </a:cubicBezTo>
                  <a:cubicBezTo>
                    <a:pt x="1841" y="228"/>
                    <a:pt x="1825" y="223"/>
                    <a:pt x="1811" y="218"/>
                  </a:cubicBezTo>
                  <a:close/>
                  <a:moveTo>
                    <a:pt x="1555" y="183"/>
                  </a:moveTo>
                  <a:lnTo>
                    <a:pt x="1555" y="183"/>
                  </a:lnTo>
                  <a:cubicBezTo>
                    <a:pt x="1555" y="183"/>
                    <a:pt x="1555" y="183"/>
                    <a:pt x="1555" y="183"/>
                  </a:cubicBezTo>
                  <a:lnTo>
                    <a:pt x="1555" y="183"/>
                  </a:lnTo>
                  <a:cubicBezTo>
                    <a:pt x="1566" y="184"/>
                    <a:pt x="1568" y="178"/>
                    <a:pt x="1573" y="178"/>
                  </a:cubicBezTo>
                  <a:cubicBezTo>
                    <a:pt x="1576" y="177"/>
                    <a:pt x="1574" y="177"/>
                    <a:pt x="1567" y="176"/>
                  </a:cubicBezTo>
                  <a:cubicBezTo>
                    <a:pt x="1565" y="174"/>
                    <a:pt x="1543" y="160"/>
                    <a:pt x="1543" y="157"/>
                  </a:cubicBezTo>
                  <a:cubicBezTo>
                    <a:pt x="1552" y="154"/>
                    <a:pt x="1564" y="160"/>
                    <a:pt x="1569" y="150"/>
                  </a:cubicBezTo>
                  <a:cubicBezTo>
                    <a:pt x="1571" y="146"/>
                    <a:pt x="1532" y="138"/>
                    <a:pt x="1534" y="139"/>
                  </a:cubicBezTo>
                  <a:cubicBezTo>
                    <a:pt x="1526" y="146"/>
                    <a:pt x="1533" y="152"/>
                    <a:pt x="1521" y="149"/>
                  </a:cubicBezTo>
                  <a:cubicBezTo>
                    <a:pt x="1521" y="150"/>
                    <a:pt x="1520" y="150"/>
                    <a:pt x="1520" y="150"/>
                  </a:cubicBezTo>
                  <a:cubicBezTo>
                    <a:pt x="1521" y="154"/>
                    <a:pt x="1522" y="159"/>
                    <a:pt x="1525" y="163"/>
                  </a:cubicBezTo>
                  <a:cubicBezTo>
                    <a:pt x="1515" y="158"/>
                    <a:pt x="1505" y="157"/>
                    <a:pt x="1498" y="153"/>
                  </a:cubicBezTo>
                  <a:cubicBezTo>
                    <a:pt x="1495" y="155"/>
                    <a:pt x="1500" y="174"/>
                    <a:pt x="1505" y="175"/>
                  </a:cubicBezTo>
                  <a:cubicBezTo>
                    <a:pt x="1512" y="159"/>
                    <a:pt x="1531" y="208"/>
                    <a:pt x="1536" y="197"/>
                  </a:cubicBezTo>
                  <a:cubicBezTo>
                    <a:pt x="1538" y="194"/>
                    <a:pt x="1542" y="177"/>
                    <a:pt x="1541" y="172"/>
                  </a:cubicBezTo>
                  <a:cubicBezTo>
                    <a:pt x="1539" y="159"/>
                    <a:pt x="1552" y="179"/>
                    <a:pt x="1555" y="183"/>
                  </a:cubicBezTo>
                  <a:close/>
                  <a:moveTo>
                    <a:pt x="1811" y="218"/>
                  </a:moveTo>
                  <a:lnTo>
                    <a:pt x="1811" y="218"/>
                  </a:lnTo>
                  <a:cubicBezTo>
                    <a:pt x="1811" y="218"/>
                    <a:pt x="1810" y="217"/>
                    <a:pt x="1809" y="216"/>
                  </a:cubicBezTo>
                  <a:cubicBezTo>
                    <a:pt x="1798" y="202"/>
                    <a:pt x="1782" y="140"/>
                    <a:pt x="1769" y="142"/>
                  </a:cubicBezTo>
                  <a:cubicBezTo>
                    <a:pt x="1759" y="196"/>
                    <a:pt x="1783" y="208"/>
                    <a:pt x="1811" y="218"/>
                  </a:cubicBezTo>
                  <a:close/>
                  <a:moveTo>
                    <a:pt x="1686" y="125"/>
                  </a:moveTo>
                  <a:lnTo>
                    <a:pt x="1686" y="125"/>
                  </a:lnTo>
                  <a:cubicBezTo>
                    <a:pt x="1688" y="120"/>
                    <a:pt x="1673" y="122"/>
                    <a:pt x="1672" y="118"/>
                  </a:cubicBezTo>
                  <a:cubicBezTo>
                    <a:pt x="1671" y="118"/>
                    <a:pt x="1630" y="94"/>
                    <a:pt x="1656" y="124"/>
                  </a:cubicBezTo>
                  <a:cubicBezTo>
                    <a:pt x="1654" y="124"/>
                    <a:pt x="1652" y="122"/>
                    <a:pt x="1649" y="121"/>
                  </a:cubicBezTo>
                  <a:cubicBezTo>
                    <a:pt x="1654" y="132"/>
                    <a:pt x="1677" y="123"/>
                    <a:pt x="1686" y="125"/>
                  </a:cubicBezTo>
                  <a:close/>
                  <a:moveTo>
                    <a:pt x="1170" y="639"/>
                  </a:moveTo>
                  <a:lnTo>
                    <a:pt x="1170" y="639"/>
                  </a:lnTo>
                  <a:cubicBezTo>
                    <a:pt x="1170" y="639"/>
                    <a:pt x="1165" y="640"/>
                    <a:pt x="1170" y="639"/>
                  </a:cubicBezTo>
                  <a:close/>
                  <a:moveTo>
                    <a:pt x="1125" y="58"/>
                  </a:moveTo>
                  <a:lnTo>
                    <a:pt x="1125" y="58"/>
                  </a:lnTo>
                  <a:cubicBezTo>
                    <a:pt x="1126" y="56"/>
                    <a:pt x="1129" y="55"/>
                    <a:pt x="1132" y="56"/>
                  </a:cubicBezTo>
                  <a:cubicBezTo>
                    <a:pt x="1132" y="55"/>
                    <a:pt x="1131" y="55"/>
                    <a:pt x="1131" y="55"/>
                  </a:cubicBezTo>
                  <a:cubicBezTo>
                    <a:pt x="1148" y="36"/>
                    <a:pt x="1110" y="68"/>
                    <a:pt x="1125" y="58"/>
                  </a:cubicBezTo>
                  <a:close/>
                  <a:moveTo>
                    <a:pt x="1177" y="35"/>
                  </a:moveTo>
                  <a:lnTo>
                    <a:pt x="1177" y="35"/>
                  </a:lnTo>
                  <a:cubicBezTo>
                    <a:pt x="1182" y="35"/>
                    <a:pt x="1185" y="35"/>
                    <a:pt x="1181" y="33"/>
                  </a:cubicBezTo>
                  <a:cubicBezTo>
                    <a:pt x="1183" y="32"/>
                    <a:pt x="1185" y="31"/>
                    <a:pt x="1187" y="30"/>
                  </a:cubicBezTo>
                  <a:cubicBezTo>
                    <a:pt x="1194" y="29"/>
                    <a:pt x="1201" y="30"/>
                    <a:pt x="1208" y="27"/>
                  </a:cubicBezTo>
                  <a:cubicBezTo>
                    <a:pt x="1207" y="27"/>
                    <a:pt x="1207" y="28"/>
                    <a:pt x="1208" y="27"/>
                  </a:cubicBezTo>
                  <a:cubicBezTo>
                    <a:pt x="1208" y="26"/>
                    <a:pt x="1208" y="26"/>
                    <a:pt x="1207" y="26"/>
                  </a:cubicBezTo>
                  <a:cubicBezTo>
                    <a:pt x="1193" y="28"/>
                    <a:pt x="1179" y="31"/>
                    <a:pt x="1164" y="34"/>
                  </a:cubicBezTo>
                  <a:cubicBezTo>
                    <a:pt x="1166" y="35"/>
                    <a:pt x="1167" y="35"/>
                    <a:pt x="1168" y="35"/>
                  </a:cubicBezTo>
                  <a:cubicBezTo>
                    <a:pt x="1123" y="63"/>
                    <a:pt x="1149" y="50"/>
                    <a:pt x="1177" y="35"/>
                  </a:cubicBezTo>
                  <a:close/>
                  <a:moveTo>
                    <a:pt x="61" y="1060"/>
                  </a:moveTo>
                  <a:lnTo>
                    <a:pt x="61" y="1060"/>
                  </a:lnTo>
                  <a:cubicBezTo>
                    <a:pt x="62" y="1061"/>
                    <a:pt x="62" y="1061"/>
                    <a:pt x="63" y="1062"/>
                  </a:cubicBezTo>
                  <a:cubicBezTo>
                    <a:pt x="63" y="1061"/>
                    <a:pt x="62" y="1060"/>
                    <a:pt x="62" y="1058"/>
                  </a:cubicBezTo>
                  <a:cubicBezTo>
                    <a:pt x="62" y="1059"/>
                    <a:pt x="62" y="1060"/>
                    <a:pt x="61" y="1060"/>
                  </a:cubicBezTo>
                  <a:close/>
                  <a:moveTo>
                    <a:pt x="105" y="1160"/>
                  </a:moveTo>
                  <a:lnTo>
                    <a:pt x="105" y="1160"/>
                  </a:lnTo>
                  <a:cubicBezTo>
                    <a:pt x="65" y="1184"/>
                    <a:pt x="144" y="1160"/>
                    <a:pt x="105" y="1160"/>
                  </a:cubicBezTo>
                  <a:close/>
                  <a:moveTo>
                    <a:pt x="1202" y="59"/>
                  </a:moveTo>
                  <a:lnTo>
                    <a:pt x="1202" y="59"/>
                  </a:lnTo>
                  <a:cubicBezTo>
                    <a:pt x="1206" y="59"/>
                    <a:pt x="1209" y="56"/>
                    <a:pt x="1212" y="58"/>
                  </a:cubicBezTo>
                  <a:cubicBezTo>
                    <a:pt x="1211" y="58"/>
                    <a:pt x="1209" y="58"/>
                    <a:pt x="1208" y="59"/>
                  </a:cubicBezTo>
                  <a:cubicBezTo>
                    <a:pt x="1213" y="59"/>
                    <a:pt x="1218" y="56"/>
                    <a:pt x="1224" y="58"/>
                  </a:cubicBezTo>
                  <a:cubicBezTo>
                    <a:pt x="1221" y="58"/>
                    <a:pt x="1218" y="58"/>
                    <a:pt x="1214" y="59"/>
                  </a:cubicBezTo>
                  <a:cubicBezTo>
                    <a:pt x="1221" y="60"/>
                    <a:pt x="1239" y="58"/>
                    <a:pt x="1236" y="57"/>
                  </a:cubicBezTo>
                  <a:cubicBezTo>
                    <a:pt x="1244" y="55"/>
                    <a:pt x="1267" y="56"/>
                    <a:pt x="1270" y="49"/>
                  </a:cubicBezTo>
                  <a:cubicBezTo>
                    <a:pt x="1287" y="46"/>
                    <a:pt x="1293" y="50"/>
                    <a:pt x="1280" y="44"/>
                  </a:cubicBezTo>
                  <a:cubicBezTo>
                    <a:pt x="1281" y="44"/>
                    <a:pt x="1281" y="44"/>
                    <a:pt x="1281" y="44"/>
                  </a:cubicBezTo>
                  <a:cubicBezTo>
                    <a:pt x="1274" y="45"/>
                    <a:pt x="1271" y="45"/>
                    <a:pt x="1273" y="43"/>
                  </a:cubicBezTo>
                  <a:cubicBezTo>
                    <a:pt x="1269" y="41"/>
                    <a:pt x="1265" y="41"/>
                    <a:pt x="1260" y="42"/>
                  </a:cubicBezTo>
                  <a:cubicBezTo>
                    <a:pt x="1242" y="43"/>
                    <a:pt x="1206" y="52"/>
                    <a:pt x="1213" y="56"/>
                  </a:cubicBezTo>
                  <a:cubicBezTo>
                    <a:pt x="1209" y="57"/>
                    <a:pt x="1205" y="56"/>
                    <a:pt x="1202" y="59"/>
                  </a:cubicBezTo>
                  <a:close/>
                  <a:moveTo>
                    <a:pt x="63" y="1053"/>
                  </a:moveTo>
                  <a:lnTo>
                    <a:pt x="63" y="1053"/>
                  </a:lnTo>
                  <a:cubicBezTo>
                    <a:pt x="63" y="1054"/>
                    <a:pt x="63" y="1055"/>
                    <a:pt x="63" y="1055"/>
                  </a:cubicBezTo>
                  <a:cubicBezTo>
                    <a:pt x="66" y="1054"/>
                    <a:pt x="65" y="1054"/>
                    <a:pt x="63" y="1053"/>
                  </a:cubicBezTo>
                  <a:close/>
                  <a:moveTo>
                    <a:pt x="1232" y="74"/>
                  </a:moveTo>
                  <a:lnTo>
                    <a:pt x="1232" y="74"/>
                  </a:lnTo>
                  <a:cubicBezTo>
                    <a:pt x="1220" y="80"/>
                    <a:pt x="1241" y="77"/>
                    <a:pt x="1242" y="78"/>
                  </a:cubicBezTo>
                  <a:cubicBezTo>
                    <a:pt x="1231" y="83"/>
                    <a:pt x="1253" y="82"/>
                    <a:pt x="1248" y="79"/>
                  </a:cubicBezTo>
                  <a:cubicBezTo>
                    <a:pt x="1253" y="80"/>
                    <a:pt x="1257" y="80"/>
                    <a:pt x="1262" y="78"/>
                  </a:cubicBezTo>
                  <a:cubicBezTo>
                    <a:pt x="1252" y="84"/>
                    <a:pt x="1304" y="86"/>
                    <a:pt x="1286" y="78"/>
                  </a:cubicBezTo>
                  <a:cubicBezTo>
                    <a:pt x="1294" y="75"/>
                    <a:pt x="1314" y="86"/>
                    <a:pt x="1319" y="78"/>
                  </a:cubicBezTo>
                  <a:lnTo>
                    <a:pt x="1319" y="78"/>
                  </a:lnTo>
                  <a:cubicBezTo>
                    <a:pt x="1321" y="76"/>
                    <a:pt x="1320" y="77"/>
                    <a:pt x="1318" y="77"/>
                  </a:cubicBezTo>
                  <a:cubicBezTo>
                    <a:pt x="1318" y="77"/>
                    <a:pt x="1326" y="74"/>
                    <a:pt x="1329" y="73"/>
                  </a:cubicBezTo>
                  <a:cubicBezTo>
                    <a:pt x="1324" y="74"/>
                    <a:pt x="1327" y="69"/>
                    <a:pt x="1326" y="69"/>
                  </a:cubicBezTo>
                  <a:cubicBezTo>
                    <a:pt x="1327" y="68"/>
                    <a:pt x="1329" y="68"/>
                    <a:pt x="1330" y="68"/>
                  </a:cubicBezTo>
                  <a:cubicBezTo>
                    <a:pt x="1329" y="68"/>
                    <a:pt x="1328" y="68"/>
                    <a:pt x="1328" y="67"/>
                  </a:cubicBezTo>
                  <a:cubicBezTo>
                    <a:pt x="1330" y="67"/>
                    <a:pt x="1330" y="67"/>
                    <a:pt x="1331" y="66"/>
                  </a:cubicBezTo>
                  <a:cubicBezTo>
                    <a:pt x="1329" y="66"/>
                    <a:pt x="1327" y="66"/>
                    <a:pt x="1324" y="66"/>
                  </a:cubicBezTo>
                  <a:cubicBezTo>
                    <a:pt x="1327" y="65"/>
                    <a:pt x="1329" y="65"/>
                    <a:pt x="1331" y="65"/>
                  </a:cubicBezTo>
                  <a:cubicBezTo>
                    <a:pt x="1325" y="63"/>
                    <a:pt x="1329" y="66"/>
                    <a:pt x="1317" y="66"/>
                  </a:cubicBezTo>
                  <a:cubicBezTo>
                    <a:pt x="1333" y="60"/>
                    <a:pt x="1327" y="64"/>
                    <a:pt x="1311" y="63"/>
                  </a:cubicBezTo>
                  <a:cubicBezTo>
                    <a:pt x="1315" y="62"/>
                    <a:pt x="1320" y="61"/>
                    <a:pt x="1324" y="60"/>
                  </a:cubicBezTo>
                  <a:cubicBezTo>
                    <a:pt x="1321" y="60"/>
                    <a:pt x="1321" y="60"/>
                    <a:pt x="1321" y="59"/>
                  </a:cubicBezTo>
                  <a:cubicBezTo>
                    <a:pt x="1322" y="59"/>
                    <a:pt x="1323" y="59"/>
                    <a:pt x="1324" y="59"/>
                  </a:cubicBezTo>
                  <a:cubicBezTo>
                    <a:pt x="1324" y="59"/>
                    <a:pt x="1323" y="58"/>
                    <a:pt x="1322" y="58"/>
                  </a:cubicBezTo>
                  <a:cubicBezTo>
                    <a:pt x="1323" y="58"/>
                    <a:pt x="1323" y="58"/>
                    <a:pt x="1324" y="58"/>
                  </a:cubicBezTo>
                  <a:cubicBezTo>
                    <a:pt x="1321" y="58"/>
                    <a:pt x="1319" y="58"/>
                    <a:pt x="1316" y="58"/>
                  </a:cubicBezTo>
                  <a:cubicBezTo>
                    <a:pt x="1319" y="57"/>
                    <a:pt x="1319" y="57"/>
                    <a:pt x="1320" y="57"/>
                  </a:cubicBezTo>
                  <a:cubicBezTo>
                    <a:pt x="1318" y="57"/>
                    <a:pt x="1317" y="57"/>
                    <a:pt x="1315" y="56"/>
                  </a:cubicBezTo>
                  <a:cubicBezTo>
                    <a:pt x="1316" y="56"/>
                    <a:pt x="1316" y="56"/>
                    <a:pt x="1318" y="56"/>
                  </a:cubicBezTo>
                  <a:cubicBezTo>
                    <a:pt x="1312" y="56"/>
                    <a:pt x="1307" y="59"/>
                    <a:pt x="1301" y="57"/>
                  </a:cubicBezTo>
                  <a:cubicBezTo>
                    <a:pt x="1300" y="53"/>
                    <a:pt x="1304" y="56"/>
                    <a:pt x="1312" y="53"/>
                  </a:cubicBezTo>
                  <a:cubicBezTo>
                    <a:pt x="1317" y="53"/>
                    <a:pt x="1299" y="52"/>
                    <a:pt x="1299" y="52"/>
                  </a:cubicBezTo>
                  <a:cubicBezTo>
                    <a:pt x="1310" y="50"/>
                    <a:pt x="1296" y="46"/>
                    <a:pt x="1292" y="47"/>
                  </a:cubicBezTo>
                  <a:cubicBezTo>
                    <a:pt x="1307" y="53"/>
                    <a:pt x="1272" y="50"/>
                    <a:pt x="1265" y="54"/>
                  </a:cubicBezTo>
                  <a:cubicBezTo>
                    <a:pt x="1268" y="55"/>
                    <a:pt x="1273" y="52"/>
                    <a:pt x="1277" y="53"/>
                  </a:cubicBezTo>
                  <a:cubicBezTo>
                    <a:pt x="1275" y="53"/>
                    <a:pt x="1275" y="55"/>
                    <a:pt x="1278" y="55"/>
                  </a:cubicBezTo>
                  <a:cubicBezTo>
                    <a:pt x="1272" y="55"/>
                    <a:pt x="1267" y="53"/>
                    <a:pt x="1262" y="56"/>
                  </a:cubicBezTo>
                  <a:cubicBezTo>
                    <a:pt x="1266" y="58"/>
                    <a:pt x="1251" y="55"/>
                    <a:pt x="1267" y="59"/>
                  </a:cubicBezTo>
                  <a:cubicBezTo>
                    <a:pt x="1249" y="64"/>
                    <a:pt x="1277" y="64"/>
                    <a:pt x="1278" y="64"/>
                  </a:cubicBezTo>
                  <a:cubicBezTo>
                    <a:pt x="1268" y="66"/>
                    <a:pt x="1261" y="65"/>
                    <a:pt x="1257" y="64"/>
                  </a:cubicBezTo>
                  <a:cubicBezTo>
                    <a:pt x="1250" y="55"/>
                    <a:pt x="1254" y="71"/>
                    <a:pt x="1234" y="66"/>
                  </a:cubicBezTo>
                  <a:cubicBezTo>
                    <a:pt x="1249" y="60"/>
                    <a:pt x="1249" y="63"/>
                    <a:pt x="1254" y="57"/>
                  </a:cubicBezTo>
                  <a:cubicBezTo>
                    <a:pt x="1241" y="56"/>
                    <a:pt x="1218" y="73"/>
                    <a:pt x="1206" y="69"/>
                  </a:cubicBezTo>
                  <a:cubicBezTo>
                    <a:pt x="1235" y="57"/>
                    <a:pt x="1199" y="60"/>
                    <a:pt x="1198" y="63"/>
                  </a:cubicBezTo>
                  <a:cubicBezTo>
                    <a:pt x="1208" y="64"/>
                    <a:pt x="1160" y="64"/>
                    <a:pt x="1193" y="70"/>
                  </a:cubicBezTo>
                  <a:cubicBezTo>
                    <a:pt x="1188" y="72"/>
                    <a:pt x="1185" y="74"/>
                    <a:pt x="1182" y="74"/>
                  </a:cubicBezTo>
                  <a:cubicBezTo>
                    <a:pt x="1154" y="87"/>
                    <a:pt x="1223" y="73"/>
                    <a:pt x="1232" y="74"/>
                  </a:cubicBezTo>
                  <a:close/>
                  <a:moveTo>
                    <a:pt x="1410" y="123"/>
                  </a:moveTo>
                  <a:lnTo>
                    <a:pt x="1410" y="123"/>
                  </a:lnTo>
                  <a:cubicBezTo>
                    <a:pt x="1398" y="113"/>
                    <a:pt x="1374" y="127"/>
                    <a:pt x="1362" y="128"/>
                  </a:cubicBezTo>
                  <a:cubicBezTo>
                    <a:pt x="1370" y="124"/>
                    <a:pt x="1377" y="121"/>
                    <a:pt x="1385" y="118"/>
                  </a:cubicBezTo>
                  <a:cubicBezTo>
                    <a:pt x="1385" y="115"/>
                    <a:pt x="1385" y="114"/>
                    <a:pt x="1384" y="113"/>
                  </a:cubicBezTo>
                  <a:cubicBezTo>
                    <a:pt x="1389" y="113"/>
                    <a:pt x="1394" y="112"/>
                    <a:pt x="1398" y="108"/>
                  </a:cubicBezTo>
                  <a:cubicBezTo>
                    <a:pt x="1371" y="87"/>
                    <a:pt x="1353" y="111"/>
                    <a:pt x="1328" y="98"/>
                  </a:cubicBezTo>
                  <a:cubicBezTo>
                    <a:pt x="1347" y="84"/>
                    <a:pt x="1322" y="93"/>
                    <a:pt x="1317" y="93"/>
                  </a:cubicBezTo>
                  <a:cubicBezTo>
                    <a:pt x="1338" y="83"/>
                    <a:pt x="1311" y="91"/>
                    <a:pt x="1306" y="92"/>
                  </a:cubicBezTo>
                  <a:cubicBezTo>
                    <a:pt x="1322" y="87"/>
                    <a:pt x="1322" y="87"/>
                    <a:pt x="1324" y="85"/>
                  </a:cubicBezTo>
                  <a:cubicBezTo>
                    <a:pt x="1303" y="88"/>
                    <a:pt x="1296" y="81"/>
                    <a:pt x="1276" y="86"/>
                  </a:cubicBezTo>
                  <a:cubicBezTo>
                    <a:pt x="1278" y="85"/>
                    <a:pt x="1280" y="84"/>
                    <a:pt x="1282" y="83"/>
                  </a:cubicBezTo>
                  <a:cubicBezTo>
                    <a:pt x="1251" y="83"/>
                    <a:pt x="1209" y="83"/>
                    <a:pt x="1182" y="97"/>
                  </a:cubicBezTo>
                  <a:cubicBezTo>
                    <a:pt x="1197" y="108"/>
                    <a:pt x="1166" y="99"/>
                    <a:pt x="1152" y="106"/>
                  </a:cubicBezTo>
                  <a:cubicBezTo>
                    <a:pt x="1148" y="115"/>
                    <a:pt x="1157" y="117"/>
                    <a:pt x="1155" y="117"/>
                  </a:cubicBezTo>
                  <a:cubicBezTo>
                    <a:pt x="1174" y="115"/>
                    <a:pt x="1068" y="174"/>
                    <a:pt x="1060" y="182"/>
                  </a:cubicBezTo>
                  <a:cubicBezTo>
                    <a:pt x="1064" y="188"/>
                    <a:pt x="1084" y="177"/>
                    <a:pt x="1085" y="177"/>
                  </a:cubicBezTo>
                  <a:cubicBezTo>
                    <a:pt x="1081" y="185"/>
                    <a:pt x="1073" y="190"/>
                    <a:pt x="1063" y="191"/>
                  </a:cubicBezTo>
                  <a:cubicBezTo>
                    <a:pt x="1050" y="194"/>
                    <a:pt x="938" y="249"/>
                    <a:pt x="916" y="282"/>
                  </a:cubicBezTo>
                  <a:cubicBezTo>
                    <a:pt x="932" y="276"/>
                    <a:pt x="924" y="278"/>
                    <a:pt x="935" y="280"/>
                  </a:cubicBezTo>
                  <a:cubicBezTo>
                    <a:pt x="918" y="304"/>
                    <a:pt x="885" y="314"/>
                    <a:pt x="868" y="348"/>
                  </a:cubicBezTo>
                  <a:cubicBezTo>
                    <a:pt x="874" y="347"/>
                    <a:pt x="879" y="348"/>
                    <a:pt x="885" y="349"/>
                  </a:cubicBezTo>
                  <a:cubicBezTo>
                    <a:pt x="880" y="356"/>
                    <a:pt x="877" y="368"/>
                    <a:pt x="877" y="376"/>
                  </a:cubicBezTo>
                  <a:cubicBezTo>
                    <a:pt x="893" y="380"/>
                    <a:pt x="1052" y="269"/>
                    <a:pt x="1028" y="305"/>
                  </a:cubicBezTo>
                  <a:cubicBezTo>
                    <a:pt x="1057" y="308"/>
                    <a:pt x="1094" y="288"/>
                    <a:pt x="1118" y="274"/>
                  </a:cubicBezTo>
                  <a:cubicBezTo>
                    <a:pt x="1115" y="295"/>
                    <a:pt x="1196" y="283"/>
                    <a:pt x="1208" y="268"/>
                  </a:cubicBezTo>
                  <a:cubicBezTo>
                    <a:pt x="1204" y="267"/>
                    <a:pt x="1178" y="263"/>
                    <a:pt x="1175" y="261"/>
                  </a:cubicBezTo>
                  <a:cubicBezTo>
                    <a:pt x="1195" y="249"/>
                    <a:pt x="1212" y="259"/>
                    <a:pt x="1194" y="249"/>
                  </a:cubicBezTo>
                  <a:cubicBezTo>
                    <a:pt x="1201" y="248"/>
                    <a:pt x="1214" y="248"/>
                    <a:pt x="1204" y="242"/>
                  </a:cubicBezTo>
                  <a:cubicBezTo>
                    <a:pt x="1217" y="237"/>
                    <a:pt x="1211" y="276"/>
                    <a:pt x="1220" y="263"/>
                  </a:cubicBezTo>
                  <a:cubicBezTo>
                    <a:pt x="1244" y="269"/>
                    <a:pt x="1225" y="234"/>
                    <a:pt x="1223" y="232"/>
                  </a:cubicBezTo>
                  <a:cubicBezTo>
                    <a:pt x="1225" y="230"/>
                    <a:pt x="1238" y="223"/>
                    <a:pt x="1239" y="222"/>
                  </a:cubicBezTo>
                  <a:cubicBezTo>
                    <a:pt x="1241" y="225"/>
                    <a:pt x="1239" y="231"/>
                    <a:pt x="1240" y="238"/>
                  </a:cubicBezTo>
                  <a:cubicBezTo>
                    <a:pt x="1264" y="239"/>
                    <a:pt x="1245" y="214"/>
                    <a:pt x="1254" y="216"/>
                  </a:cubicBezTo>
                  <a:cubicBezTo>
                    <a:pt x="1252" y="228"/>
                    <a:pt x="1271" y="224"/>
                    <a:pt x="1276" y="219"/>
                  </a:cubicBezTo>
                  <a:cubicBezTo>
                    <a:pt x="1274" y="213"/>
                    <a:pt x="1272" y="216"/>
                    <a:pt x="1270" y="211"/>
                  </a:cubicBezTo>
                  <a:cubicBezTo>
                    <a:pt x="1278" y="209"/>
                    <a:pt x="1285" y="206"/>
                    <a:pt x="1289" y="205"/>
                  </a:cubicBezTo>
                  <a:cubicBezTo>
                    <a:pt x="1295" y="199"/>
                    <a:pt x="1321" y="195"/>
                    <a:pt x="1306" y="183"/>
                  </a:cubicBezTo>
                  <a:cubicBezTo>
                    <a:pt x="1309" y="179"/>
                    <a:pt x="1352" y="175"/>
                    <a:pt x="1325" y="170"/>
                  </a:cubicBezTo>
                  <a:cubicBezTo>
                    <a:pt x="1334" y="165"/>
                    <a:pt x="1346" y="164"/>
                    <a:pt x="1326" y="165"/>
                  </a:cubicBezTo>
                  <a:cubicBezTo>
                    <a:pt x="1335" y="159"/>
                    <a:pt x="1411" y="125"/>
                    <a:pt x="1411" y="124"/>
                  </a:cubicBezTo>
                  <a:cubicBezTo>
                    <a:pt x="1405" y="118"/>
                    <a:pt x="1408" y="122"/>
                    <a:pt x="1410" y="123"/>
                  </a:cubicBezTo>
                  <a:close/>
                  <a:moveTo>
                    <a:pt x="1289" y="205"/>
                  </a:moveTo>
                  <a:lnTo>
                    <a:pt x="1289" y="205"/>
                  </a:lnTo>
                  <a:cubicBezTo>
                    <a:pt x="1288" y="205"/>
                    <a:pt x="1288" y="205"/>
                    <a:pt x="1288" y="205"/>
                  </a:cubicBezTo>
                  <a:cubicBezTo>
                    <a:pt x="1291" y="204"/>
                    <a:pt x="1291" y="204"/>
                    <a:pt x="1289" y="205"/>
                  </a:cubicBezTo>
                  <a:close/>
                  <a:moveTo>
                    <a:pt x="1347" y="459"/>
                  </a:moveTo>
                  <a:lnTo>
                    <a:pt x="1347" y="459"/>
                  </a:lnTo>
                  <a:cubicBezTo>
                    <a:pt x="1343" y="459"/>
                    <a:pt x="1329" y="470"/>
                    <a:pt x="1331" y="473"/>
                  </a:cubicBezTo>
                  <a:cubicBezTo>
                    <a:pt x="1331" y="473"/>
                    <a:pt x="1335" y="476"/>
                    <a:pt x="1336" y="476"/>
                  </a:cubicBezTo>
                  <a:cubicBezTo>
                    <a:pt x="1341" y="478"/>
                    <a:pt x="1352" y="463"/>
                    <a:pt x="1347" y="459"/>
                  </a:cubicBezTo>
                  <a:close/>
                  <a:moveTo>
                    <a:pt x="1192" y="62"/>
                  </a:moveTo>
                  <a:lnTo>
                    <a:pt x="1192" y="62"/>
                  </a:lnTo>
                  <a:cubicBezTo>
                    <a:pt x="1192" y="58"/>
                    <a:pt x="1188" y="60"/>
                    <a:pt x="1184" y="63"/>
                  </a:cubicBezTo>
                  <a:cubicBezTo>
                    <a:pt x="1190" y="63"/>
                    <a:pt x="1194" y="62"/>
                    <a:pt x="1192" y="62"/>
                  </a:cubicBezTo>
                  <a:close/>
                  <a:moveTo>
                    <a:pt x="1165" y="84"/>
                  </a:moveTo>
                  <a:lnTo>
                    <a:pt x="1165" y="84"/>
                  </a:lnTo>
                  <a:cubicBezTo>
                    <a:pt x="1160" y="84"/>
                    <a:pt x="1160" y="84"/>
                    <a:pt x="1159" y="84"/>
                  </a:cubicBezTo>
                  <a:cubicBezTo>
                    <a:pt x="1167" y="81"/>
                    <a:pt x="1176" y="78"/>
                    <a:pt x="1169" y="76"/>
                  </a:cubicBezTo>
                  <a:cubicBezTo>
                    <a:pt x="1169" y="76"/>
                    <a:pt x="1179" y="74"/>
                    <a:pt x="1182" y="74"/>
                  </a:cubicBezTo>
                  <a:cubicBezTo>
                    <a:pt x="1180" y="74"/>
                    <a:pt x="1179" y="73"/>
                    <a:pt x="1179" y="71"/>
                  </a:cubicBezTo>
                  <a:cubicBezTo>
                    <a:pt x="1172" y="75"/>
                    <a:pt x="1178" y="68"/>
                    <a:pt x="1184" y="63"/>
                  </a:cubicBezTo>
                  <a:cubicBezTo>
                    <a:pt x="1177" y="64"/>
                    <a:pt x="1168" y="65"/>
                    <a:pt x="1163" y="65"/>
                  </a:cubicBezTo>
                  <a:cubicBezTo>
                    <a:pt x="1155" y="66"/>
                    <a:pt x="1155" y="67"/>
                    <a:pt x="1153" y="68"/>
                  </a:cubicBezTo>
                  <a:cubicBezTo>
                    <a:pt x="1158" y="68"/>
                    <a:pt x="1158" y="68"/>
                    <a:pt x="1159" y="68"/>
                  </a:cubicBezTo>
                  <a:cubicBezTo>
                    <a:pt x="1154" y="69"/>
                    <a:pt x="1154" y="69"/>
                    <a:pt x="1153" y="70"/>
                  </a:cubicBezTo>
                  <a:cubicBezTo>
                    <a:pt x="1161" y="69"/>
                    <a:pt x="1159" y="71"/>
                    <a:pt x="1148" y="75"/>
                  </a:cubicBezTo>
                  <a:cubicBezTo>
                    <a:pt x="1150" y="75"/>
                    <a:pt x="1152" y="75"/>
                    <a:pt x="1154" y="75"/>
                  </a:cubicBezTo>
                  <a:cubicBezTo>
                    <a:pt x="1153" y="75"/>
                    <a:pt x="1152" y="76"/>
                    <a:pt x="1151" y="76"/>
                  </a:cubicBezTo>
                  <a:cubicBezTo>
                    <a:pt x="1154" y="76"/>
                    <a:pt x="1156" y="75"/>
                    <a:pt x="1158" y="75"/>
                  </a:cubicBezTo>
                  <a:cubicBezTo>
                    <a:pt x="1151" y="78"/>
                    <a:pt x="1151" y="78"/>
                    <a:pt x="1150" y="79"/>
                  </a:cubicBezTo>
                  <a:cubicBezTo>
                    <a:pt x="1152" y="78"/>
                    <a:pt x="1154" y="78"/>
                    <a:pt x="1156" y="78"/>
                  </a:cubicBezTo>
                  <a:cubicBezTo>
                    <a:pt x="1138" y="82"/>
                    <a:pt x="1148" y="94"/>
                    <a:pt x="1165" y="84"/>
                  </a:cubicBezTo>
                  <a:close/>
                  <a:moveTo>
                    <a:pt x="1182" y="74"/>
                  </a:moveTo>
                  <a:lnTo>
                    <a:pt x="1182" y="74"/>
                  </a:lnTo>
                  <a:cubicBezTo>
                    <a:pt x="1182" y="74"/>
                    <a:pt x="1182" y="74"/>
                    <a:pt x="1182" y="74"/>
                  </a:cubicBezTo>
                  <a:cubicBezTo>
                    <a:pt x="1182" y="74"/>
                    <a:pt x="1182" y="74"/>
                    <a:pt x="1182" y="74"/>
                  </a:cubicBezTo>
                  <a:cubicBezTo>
                    <a:pt x="1182" y="74"/>
                    <a:pt x="1182" y="74"/>
                    <a:pt x="1182" y="7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solidFill>
                <a:srgbClr val="23004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US" sz="1200" kern="0">
                <a:solidFill>
                  <a:srgbClr val="000000"/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B0D0479-CA02-3F1E-FC86-1CFAEADF62CA}"/>
                </a:ext>
              </a:extLst>
            </p:cNvPr>
            <p:cNvGrpSpPr/>
            <p:nvPr/>
          </p:nvGrpSpPr>
          <p:grpSpPr>
            <a:xfrm>
              <a:off x="1635047" y="3196526"/>
              <a:ext cx="777736" cy="763332"/>
              <a:chOff x="1998663" y="1582738"/>
              <a:chExt cx="685801" cy="673100"/>
            </a:xfrm>
            <a:solidFill>
              <a:sysClr val="window" lastClr="FFFFFF"/>
            </a:solidFill>
          </p:grpSpPr>
          <p:sp>
            <p:nvSpPr>
              <p:cNvPr id="15" name="Freeform 24">
                <a:extLst>
                  <a:ext uri="{FF2B5EF4-FFF2-40B4-BE49-F238E27FC236}">
                    <a16:creationId xmlns:a16="http://schemas.microsoft.com/office/drawing/2014/main" id="{97859651-C2E8-6C40-CD96-2FBB1B859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3438" y="1582738"/>
                <a:ext cx="479425" cy="393701"/>
              </a:xfrm>
              <a:custGeom>
                <a:avLst/>
                <a:gdLst>
                  <a:gd name="T0" fmla="*/ 85 w 171"/>
                  <a:gd name="T1" fmla="*/ 139 h 139"/>
                  <a:gd name="T2" fmla="*/ 71 w 171"/>
                  <a:gd name="T3" fmla="*/ 125 h 139"/>
                  <a:gd name="T4" fmla="*/ 29 w 171"/>
                  <a:gd name="T5" fmla="*/ 93 h 139"/>
                  <a:gd name="T6" fmla="*/ 5 w 171"/>
                  <a:gd name="T7" fmla="*/ 62 h 139"/>
                  <a:gd name="T8" fmla="*/ 17 w 171"/>
                  <a:gd name="T9" fmla="*/ 13 h 139"/>
                  <a:gd name="T10" fmla="*/ 41 w 171"/>
                  <a:gd name="T11" fmla="*/ 1 h 139"/>
                  <a:gd name="T12" fmla="*/ 82 w 171"/>
                  <a:gd name="T13" fmla="*/ 23 h 139"/>
                  <a:gd name="T14" fmla="*/ 85 w 171"/>
                  <a:gd name="T15" fmla="*/ 30 h 139"/>
                  <a:gd name="T16" fmla="*/ 86 w 171"/>
                  <a:gd name="T17" fmla="*/ 28 h 139"/>
                  <a:gd name="T18" fmla="*/ 123 w 171"/>
                  <a:gd name="T19" fmla="*/ 1 h 139"/>
                  <a:gd name="T20" fmla="*/ 165 w 171"/>
                  <a:gd name="T21" fmla="*/ 34 h 139"/>
                  <a:gd name="T22" fmla="*/ 151 w 171"/>
                  <a:gd name="T23" fmla="*/ 85 h 139"/>
                  <a:gd name="T24" fmla="*/ 141 w 171"/>
                  <a:gd name="T25" fmla="*/ 94 h 139"/>
                  <a:gd name="T26" fmla="*/ 85 w 171"/>
                  <a:gd name="T2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9">
                    <a:moveTo>
                      <a:pt x="85" y="139"/>
                    </a:moveTo>
                    <a:cubicBezTo>
                      <a:pt x="81" y="134"/>
                      <a:pt x="76" y="130"/>
                      <a:pt x="71" y="125"/>
                    </a:cubicBezTo>
                    <a:cubicBezTo>
                      <a:pt x="58" y="113"/>
                      <a:pt x="43" y="103"/>
                      <a:pt x="29" y="93"/>
                    </a:cubicBezTo>
                    <a:cubicBezTo>
                      <a:pt x="18" y="85"/>
                      <a:pt x="9" y="75"/>
                      <a:pt x="5" y="62"/>
                    </a:cubicBezTo>
                    <a:cubicBezTo>
                      <a:pt x="0" y="44"/>
                      <a:pt x="4" y="27"/>
                      <a:pt x="17" y="13"/>
                    </a:cubicBezTo>
                    <a:cubicBezTo>
                      <a:pt x="23" y="6"/>
                      <a:pt x="32" y="2"/>
                      <a:pt x="41" y="1"/>
                    </a:cubicBezTo>
                    <a:cubicBezTo>
                      <a:pt x="60" y="0"/>
                      <a:pt x="73" y="8"/>
                      <a:pt x="82" y="23"/>
                    </a:cubicBezTo>
                    <a:cubicBezTo>
                      <a:pt x="84" y="25"/>
                      <a:pt x="84" y="28"/>
                      <a:pt x="85" y="30"/>
                    </a:cubicBezTo>
                    <a:cubicBezTo>
                      <a:pt x="86" y="29"/>
                      <a:pt x="86" y="28"/>
                      <a:pt x="86" y="28"/>
                    </a:cubicBezTo>
                    <a:cubicBezTo>
                      <a:pt x="91" y="13"/>
                      <a:pt x="108" y="1"/>
                      <a:pt x="123" y="1"/>
                    </a:cubicBezTo>
                    <a:cubicBezTo>
                      <a:pt x="145" y="1"/>
                      <a:pt x="160" y="14"/>
                      <a:pt x="165" y="34"/>
                    </a:cubicBezTo>
                    <a:cubicBezTo>
                      <a:pt x="171" y="54"/>
                      <a:pt x="165" y="71"/>
                      <a:pt x="151" y="85"/>
                    </a:cubicBezTo>
                    <a:cubicBezTo>
                      <a:pt x="148" y="88"/>
                      <a:pt x="144" y="91"/>
                      <a:pt x="141" y="94"/>
                    </a:cubicBezTo>
                    <a:cubicBezTo>
                      <a:pt x="121" y="107"/>
                      <a:pt x="102" y="121"/>
                      <a:pt x="85" y="139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Freeform 25">
                <a:extLst>
                  <a:ext uri="{FF2B5EF4-FFF2-40B4-BE49-F238E27FC236}">
                    <a16:creationId xmlns:a16="http://schemas.microsoft.com/office/drawing/2014/main" id="{A7C772B7-06CB-76C7-48F1-AFD07E853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476" y="1697038"/>
                <a:ext cx="280988" cy="558800"/>
              </a:xfrm>
              <a:custGeom>
                <a:avLst/>
                <a:gdLst>
                  <a:gd name="T0" fmla="*/ 70 w 100"/>
                  <a:gd name="T1" fmla="*/ 69 h 198"/>
                  <a:gd name="T2" fmla="*/ 74 w 100"/>
                  <a:gd name="T3" fmla="*/ 40 h 198"/>
                  <a:gd name="T4" fmla="*/ 77 w 100"/>
                  <a:gd name="T5" fmla="*/ 11 h 198"/>
                  <a:gd name="T6" fmla="*/ 89 w 100"/>
                  <a:gd name="T7" fmla="*/ 0 h 198"/>
                  <a:gd name="T8" fmla="*/ 100 w 100"/>
                  <a:gd name="T9" fmla="*/ 12 h 198"/>
                  <a:gd name="T10" fmla="*/ 100 w 100"/>
                  <a:gd name="T11" fmla="*/ 116 h 198"/>
                  <a:gd name="T12" fmla="*/ 95 w 100"/>
                  <a:gd name="T13" fmla="*/ 125 h 198"/>
                  <a:gd name="T14" fmla="*/ 66 w 100"/>
                  <a:gd name="T15" fmla="*/ 151 h 198"/>
                  <a:gd name="T16" fmla="*/ 55 w 100"/>
                  <a:gd name="T17" fmla="*/ 161 h 198"/>
                  <a:gd name="T18" fmla="*/ 48 w 100"/>
                  <a:gd name="T19" fmla="*/ 177 h 198"/>
                  <a:gd name="T20" fmla="*/ 48 w 100"/>
                  <a:gd name="T21" fmla="*/ 189 h 198"/>
                  <a:gd name="T22" fmla="*/ 40 w 100"/>
                  <a:gd name="T23" fmla="*/ 197 h 198"/>
                  <a:gd name="T24" fmla="*/ 8 w 100"/>
                  <a:gd name="T25" fmla="*/ 197 h 198"/>
                  <a:gd name="T26" fmla="*/ 0 w 100"/>
                  <a:gd name="T27" fmla="*/ 189 h 198"/>
                  <a:gd name="T28" fmla="*/ 0 w 100"/>
                  <a:gd name="T29" fmla="*/ 148 h 198"/>
                  <a:gd name="T30" fmla="*/ 9 w 100"/>
                  <a:gd name="T31" fmla="*/ 126 h 198"/>
                  <a:gd name="T32" fmla="*/ 61 w 100"/>
                  <a:gd name="T33" fmla="*/ 79 h 198"/>
                  <a:gd name="T34" fmla="*/ 77 w 100"/>
                  <a:gd name="T35" fmla="*/ 80 h 198"/>
                  <a:gd name="T36" fmla="*/ 76 w 100"/>
                  <a:gd name="T37" fmla="*/ 96 h 198"/>
                  <a:gd name="T38" fmla="*/ 40 w 100"/>
                  <a:gd name="T39" fmla="*/ 129 h 198"/>
                  <a:gd name="T40" fmla="*/ 38 w 100"/>
                  <a:gd name="T41" fmla="*/ 136 h 198"/>
                  <a:gd name="T42" fmla="*/ 44 w 100"/>
                  <a:gd name="T43" fmla="*/ 135 h 198"/>
                  <a:gd name="T44" fmla="*/ 81 w 100"/>
                  <a:gd name="T45" fmla="*/ 101 h 198"/>
                  <a:gd name="T46" fmla="*/ 87 w 100"/>
                  <a:gd name="T47" fmla="*/ 83 h 198"/>
                  <a:gd name="T48" fmla="*/ 73 w 100"/>
                  <a:gd name="T49" fmla="*/ 70 h 198"/>
                  <a:gd name="T50" fmla="*/ 70 w 100"/>
                  <a:gd name="T51" fmla="*/ 6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0" h="198">
                    <a:moveTo>
                      <a:pt x="70" y="69"/>
                    </a:moveTo>
                    <a:cubicBezTo>
                      <a:pt x="72" y="59"/>
                      <a:pt x="73" y="49"/>
                      <a:pt x="74" y="40"/>
                    </a:cubicBezTo>
                    <a:cubicBezTo>
                      <a:pt x="75" y="30"/>
                      <a:pt x="76" y="20"/>
                      <a:pt x="77" y="11"/>
                    </a:cubicBezTo>
                    <a:cubicBezTo>
                      <a:pt x="78" y="5"/>
                      <a:pt x="83" y="0"/>
                      <a:pt x="89" y="0"/>
                    </a:cubicBezTo>
                    <a:cubicBezTo>
                      <a:pt x="96" y="1"/>
                      <a:pt x="100" y="5"/>
                      <a:pt x="100" y="12"/>
                    </a:cubicBezTo>
                    <a:cubicBezTo>
                      <a:pt x="100" y="47"/>
                      <a:pt x="100" y="81"/>
                      <a:pt x="100" y="116"/>
                    </a:cubicBezTo>
                    <a:cubicBezTo>
                      <a:pt x="100" y="120"/>
                      <a:pt x="98" y="122"/>
                      <a:pt x="95" y="125"/>
                    </a:cubicBezTo>
                    <a:cubicBezTo>
                      <a:pt x="86" y="134"/>
                      <a:pt x="76" y="142"/>
                      <a:pt x="66" y="151"/>
                    </a:cubicBezTo>
                    <a:cubicBezTo>
                      <a:pt x="62" y="154"/>
                      <a:pt x="59" y="158"/>
                      <a:pt x="55" y="161"/>
                    </a:cubicBezTo>
                    <a:cubicBezTo>
                      <a:pt x="50" y="166"/>
                      <a:pt x="47" y="171"/>
                      <a:pt x="48" y="177"/>
                    </a:cubicBezTo>
                    <a:cubicBezTo>
                      <a:pt x="48" y="181"/>
                      <a:pt x="48" y="185"/>
                      <a:pt x="48" y="189"/>
                    </a:cubicBezTo>
                    <a:cubicBezTo>
                      <a:pt x="48" y="194"/>
                      <a:pt x="45" y="197"/>
                      <a:pt x="40" y="197"/>
                    </a:cubicBezTo>
                    <a:cubicBezTo>
                      <a:pt x="29" y="198"/>
                      <a:pt x="19" y="198"/>
                      <a:pt x="8" y="197"/>
                    </a:cubicBezTo>
                    <a:cubicBezTo>
                      <a:pt x="3" y="197"/>
                      <a:pt x="0" y="194"/>
                      <a:pt x="0" y="189"/>
                    </a:cubicBezTo>
                    <a:cubicBezTo>
                      <a:pt x="0" y="175"/>
                      <a:pt x="0" y="161"/>
                      <a:pt x="0" y="148"/>
                    </a:cubicBezTo>
                    <a:cubicBezTo>
                      <a:pt x="0" y="139"/>
                      <a:pt x="3" y="132"/>
                      <a:pt x="9" y="126"/>
                    </a:cubicBezTo>
                    <a:cubicBezTo>
                      <a:pt x="26" y="110"/>
                      <a:pt x="44" y="95"/>
                      <a:pt x="61" y="79"/>
                    </a:cubicBezTo>
                    <a:cubicBezTo>
                      <a:pt x="65" y="75"/>
                      <a:pt x="73" y="75"/>
                      <a:pt x="77" y="80"/>
                    </a:cubicBezTo>
                    <a:cubicBezTo>
                      <a:pt x="81" y="85"/>
                      <a:pt x="81" y="92"/>
                      <a:pt x="76" y="96"/>
                    </a:cubicBezTo>
                    <a:cubicBezTo>
                      <a:pt x="64" y="107"/>
                      <a:pt x="52" y="118"/>
                      <a:pt x="40" y="129"/>
                    </a:cubicBezTo>
                    <a:cubicBezTo>
                      <a:pt x="37" y="132"/>
                      <a:pt x="36" y="134"/>
                      <a:pt x="38" y="136"/>
                    </a:cubicBezTo>
                    <a:cubicBezTo>
                      <a:pt x="39" y="138"/>
                      <a:pt x="42" y="137"/>
                      <a:pt x="44" y="135"/>
                    </a:cubicBezTo>
                    <a:cubicBezTo>
                      <a:pt x="57" y="123"/>
                      <a:pt x="69" y="112"/>
                      <a:pt x="81" y="101"/>
                    </a:cubicBezTo>
                    <a:cubicBezTo>
                      <a:pt x="87" y="96"/>
                      <a:pt x="89" y="90"/>
                      <a:pt x="87" y="83"/>
                    </a:cubicBezTo>
                    <a:cubicBezTo>
                      <a:pt x="85" y="76"/>
                      <a:pt x="80" y="71"/>
                      <a:pt x="73" y="70"/>
                    </a:cubicBezTo>
                    <a:cubicBezTo>
                      <a:pt x="72" y="69"/>
                      <a:pt x="71" y="69"/>
                      <a:pt x="70" y="69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Freeform 26">
                <a:extLst>
                  <a:ext uri="{FF2B5EF4-FFF2-40B4-BE49-F238E27FC236}">
                    <a16:creationId xmlns:a16="http://schemas.microsoft.com/office/drawing/2014/main" id="{EA8109C3-336D-7930-B445-6C81A6589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8663" y="1693863"/>
                <a:ext cx="284163" cy="561975"/>
              </a:xfrm>
              <a:custGeom>
                <a:avLst/>
                <a:gdLst>
                  <a:gd name="T0" fmla="*/ 30 w 101"/>
                  <a:gd name="T1" fmla="*/ 70 h 199"/>
                  <a:gd name="T2" fmla="*/ 16 w 101"/>
                  <a:gd name="T3" fmla="*/ 79 h 199"/>
                  <a:gd name="T4" fmla="*/ 18 w 101"/>
                  <a:gd name="T5" fmla="*/ 101 h 199"/>
                  <a:gd name="T6" fmla="*/ 57 w 101"/>
                  <a:gd name="T7" fmla="*/ 137 h 199"/>
                  <a:gd name="T8" fmla="*/ 63 w 101"/>
                  <a:gd name="T9" fmla="*/ 137 h 199"/>
                  <a:gd name="T10" fmla="*/ 62 w 101"/>
                  <a:gd name="T11" fmla="*/ 131 h 199"/>
                  <a:gd name="T12" fmla="*/ 30 w 101"/>
                  <a:gd name="T13" fmla="*/ 102 h 199"/>
                  <a:gd name="T14" fmla="*/ 25 w 101"/>
                  <a:gd name="T15" fmla="*/ 97 h 199"/>
                  <a:gd name="T16" fmla="*/ 24 w 101"/>
                  <a:gd name="T17" fmla="*/ 81 h 199"/>
                  <a:gd name="T18" fmla="*/ 40 w 101"/>
                  <a:gd name="T19" fmla="*/ 81 h 199"/>
                  <a:gd name="T20" fmla="*/ 91 w 101"/>
                  <a:gd name="T21" fmla="*/ 127 h 199"/>
                  <a:gd name="T22" fmla="*/ 101 w 101"/>
                  <a:gd name="T23" fmla="*/ 149 h 199"/>
                  <a:gd name="T24" fmla="*/ 101 w 101"/>
                  <a:gd name="T25" fmla="*/ 189 h 199"/>
                  <a:gd name="T26" fmla="*/ 92 w 101"/>
                  <a:gd name="T27" fmla="*/ 198 h 199"/>
                  <a:gd name="T28" fmla="*/ 62 w 101"/>
                  <a:gd name="T29" fmla="*/ 198 h 199"/>
                  <a:gd name="T30" fmla="*/ 53 w 101"/>
                  <a:gd name="T31" fmla="*/ 189 h 199"/>
                  <a:gd name="T32" fmla="*/ 53 w 101"/>
                  <a:gd name="T33" fmla="*/ 178 h 199"/>
                  <a:gd name="T34" fmla="*/ 45 w 101"/>
                  <a:gd name="T35" fmla="*/ 162 h 199"/>
                  <a:gd name="T36" fmla="*/ 6 w 101"/>
                  <a:gd name="T37" fmla="*/ 127 h 199"/>
                  <a:gd name="T38" fmla="*/ 0 w 101"/>
                  <a:gd name="T39" fmla="*/ 114 h 199"/>
                  <a:gd name="T40" fmla="*/ 0 w 101"/>
                  <a:gd name="T41" fmla="*/ 13 h 199"/>
                  <a:gd name="T42" fmla="*/ 6 w 101"/>
                  <a:gd name="T43" fmla="*/ 3 h 199"/>
                  <a:gd name="T44" fmla="*/ 18 w 101"/>
                  <a:gd name="T45" fmla="*/ 3 h 199"/>
                  <a:gd name="T46" fmla="*/ 23 w 101"/>
                  <a:gd name="T47" fmla="*/ 11 h 199"/>
                  <a:gd name="T48" fmla="*/ 30 w 101"/>
                  <a:gd name="T49" fmla="*/ 69 h 199"/>
                  <a:gd name="T50" fmla="*/ 30 w 101"/>
                  <a:gd name="T51" fmla="*/ 7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1" h="199">
                    <a:moveTo>
                      <a:pt x="30" y="70"/>
                    </a:moveTo>
                    <a:cubicBezTo>
                      <a:pt x="24" y="71"/>
                      <a:pt x="19" y="74"/>
                      <a:pt x="16" y="79"/>
                    </a:cubicBezTo>
                    <a:cubicBezTo>
                      <a:pt x="11" y="86"/>
                      <a:pt x="12" y="96"/>
                      <a:pt x="18" y="101"/>
                    </a:cubicBezTo>
                    <a:cubicBezTo>
                      <a:pt x="31" y="113"/>
                      <a:pt x="44" y="125"/>
                      <a:pt x="57" y="137"/>
                    </a:cubicBezTo>
                    <a:cubicBezTo>
                      <a:pt x="59" y="138"/>
                      <a:pt x="61" y="138"/>
                      <a:pt x="63" y="137"/>
                    </a:cubicBezTo>
                    <a:cubicBezTo>
                      <a:pt x="64" y="135"/>
                      <a:pt x="64" y="133"/>
                      <a:pt x="62" y="131"/>
                    </a:cubicBezTo>
                    <a:cubicBezTo>
                      <a:pt x="51" y="122"/>
                      <a:pt x="41" y="112"/>
                      <a:pt x="30" y="102"/>
                    </a:cubicBezTo>
                    <a:cubicBezTo>
                      <a:pt x="28" y="101"/>
                      <a:pt x="26" y="99"/>
                      <a:pt x="25" y="97"/>
                    </a:cubicBezTo>
                    <a:cubicBezTo>
                      <a:pt x="19" y="92"/>
                      <a:pt x="19" y="86"/>
                      <a:pt x="24" y="81"/>
                    </a:cubicBezTo>
                    <a:cubicBezTo>
                      <a:pt x="28" y="76"/>
                      <a:pt x="35" y="76"/>
                      <a:pt x="40" y="81"/>
                    </a:cubicBezTo>
                    <a:cubicBezTo>
                      <a:pt x="57" y="96"/>
                      <a:pt x="74" y="111"/>
                      <a:pt x="91" y="127"/>
                    </a:cubicBezTo>
                    <a:cubicBezTo>
                      <a:pt x="97" y="133"/>
                      <a:pt x="101" y="140"/>
                      <a:pt x="101" y="149"/>
                    </a:cubicBezTo>
                    <a:cubicBezTo>
                      <a:pt x="100" y="163"/>
                      <a:pt x="101" y="176"/>
                      <a:pt x="101" y="189"/>
                    </a:cubicBezTo>
                    <a:cubicBezTo>
                      <a:pt x="101" y="195"/>
                      <a:pt x="97" y="198"/>
                      <a:pt x="92" y="198"/>
                    </a:cubicBezTo>
                    <a:cubicBezTo>
                      <a:pt x="82" y="199"/>
                      <a:pt x="72" y="199"/>
                      <a:pt x="62" y="198"/>
                    </a:cubicBezTo>
                    <a:cubicBezTo>
                      <a:pt x="56" y="198"/>
                      <a:pt x="53" y="195"/>
                      <a:pt x="53" y="189"/>
                    </a:cubicBezTo>
                    <a:cubicBezTo>
                      <a:pt x="53" y="186"/>
                      <a:pt x="53" y="182"/>
                      <a:pt x="53" y="178"/>
                    </a:cubicBezTo>
                    <a:cubicBezTo>
                      <a:pt x="53" y="172"/>
                      <a:pt x="50" y="166"/>
                      <a:pt x="45" y="162"/>
                    </a:cubicBezTo>
                    <a:cubicBezTo>
                      <a:pt x="32" y="150"/>
                      <a:pt x="19" y="138"/>
                      <a:pt x="6" y="127"/>
                    </a:cubicBezTo>
                    <a:cubicBezTo>
                      <a:pt x="2" y="123"/>
                      <a:pt x="0" y="120"/>
                      <a:pt x="0" y="114"/>
                    </a:cubicBezTo>
                    <a:cubicBezTo>
                      <a:pt x="0" y="80"/>
                      <a:pt x="0" y="47"/>
                      <a:pt x="0" y="13"/>
                    </a:cubicBezTo>
                    <a:cubicBezTo>
                      <a:pt x="0" y="8"/>
                      <a:pt x="2" y="5"/>
                      <a:pt x="6" y="3"/>
                    </a:cubicBezTo>
                    <a:cubicBezTo>
                      <a:pt x="10" y="0"/>
                      <a:pt x="14" y="1"/>
                      <a:pt x="18" y="3"/>
                    </a:cubicBezTo>
                    <a:cubicBezTo>
                      <a:pt x="21" y="5"/>
                      <a:pt x="23" y="8"/>
                      <a:pt x="23" y="11"/>
                    </a:cubicBezTo>
                    <a:cubicBezTo>
                      <a:pt x="25" y="31"/>
                      <a:pt x="28" y="50"/>
                      <a:pt x="30" y="69"/>
                    </a:cubicBezTo>
                    <a:cubicBezTo>
                      <a:pt x="30" y="70"/>
                      <a:pt x="30" y="70"/>
                      <a:pt x="30" y="70"/>
                    </a:cubicBezTo>
                    <a:close/>
                  </a:path>
                </a:pathLst>
              </a:custGeom>
              <a:grpFill/>
              <a:ln w="12700">
                <a:solidFill>
                  <a:srgbClr val="23004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GB" sz="1200" ker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" name="Freeform 24">
              <a:extLst>
                <a:ext uri="{FF2B5EF4-FFF2-40B4-BE49-F238E27FC236}">
                  <a16:creationId xmlns:a16="http://schemas.microsoft.com/office/drawing/2014/main" id="{62BF8CF1-FC87-22BB-5BF1-81B2AEAE9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791" y="5118469"/>
              <a:ext cx="134734" cy="134733"/>
            </a:xfrm>
            <a:custGeom>
              <a:avLst/>
              <a:gdLst>
                <a:gd name="T0" fmla="*/ 0 w 79"/>
                <a:gd name="T1" fmla="*/ 39 h 79"/>
                <a:gd name="T2" fmla="*/ 0 w 79"/>
                <a:gd name="T3" fmla="*/ 39 h 79"/>
                <a:gd name="T4" fmla="*/ 40 w 79"/>
                <a:gd name="T5" fmla="*/ 0 h 79"/>
                <a:gd name="T6" fmla="*/ 79 w 79"/>
                <a:gd name="T7" fmla="*/ 39 h 79"/>
                <a:gd name="T8" fmla="*/ 40 w 79"/>
                <a:gd name="T9" fmla="*/ 79 h 79"/>
                <a:gd name="T10" fmla="*/ 0 w 79"/>
                <a:gd name="T11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79">
                  <a:moveTo>
                    <a:pt x="0" y="39"/>
                  </a:moveTo>
                  <a:lnTo>
                    <a:pt x="0" y="39"/>
                  </a:lnTo>
                  <a:cubicBezTo>
                    <a:pt x="0" y="18"/>
                    <a:pt x="18" y="0"/>
                    <a:pt x="40" y="0"/>
                  </a:cubicBezTo>
                  <a:cubicBezTo>
                    <a:pt x="61" y="0"/>
                    <a:pt x="79" y="18"/>
                    <a:pt x="79" y="39"/>
                  </a:cubicBezTo>
                  <a:cubicBezTo>
                    <a:pt x="79" y="61"/>
                    <a:pt x="61" y="79"/>
                    <a:pt x="40" y="79"/>
                  </a:cubicBezTo>
                  <a:cubicBezTo>
                    <a:pt x="18" y="79"/>
                    <a:pt x="0" y="61"/>
                    <a:pt x="0" y="39"/>
                  </a:cubicBezTo>
                  <a:close/>
                </a:path>
              </a:pathLst>
            </a:custGeom>
            <a:solidFill>
              <a:srgbClr val="23004C"/>
            </a:solidFill>
            <a:ln w="0">
              <a:solidFill>
                <a:srgbClr val="23004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en-GB" sz="1200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6084EBD-A43A-6A6C-3DE7-3FF7DC73DAC6}"/>
              </a:ext>
            </a:extLst>
          </p:cNvPr>
          <p:cNvGrpSpPr/>
          <p:nvPr/>
        </p:nvGrpSpPr>
        <p:grpSpPr>
          <a:xfrm>
            <a:off x="416787" y="2592511"/>
            <a:ext cx="4536029" cy="1636167"/>
            <a:chOff x="1096550" y="1395449"/>
            <a:chExt cx="10593492" cy="3821122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0120D4AF-ED05-2331-C89D-4D84FC2CD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418083" y="1401763"/>
              <a:ext cx="844779" cy="798940"/>
            </a:xfrm>
            <a:prstGeom prst="rect">
              <a:avLst/>
            </a:prstGeom>
          </p:spPr>
        </p:pic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DCD70545-D58D-9063-EAE0-BEB9EAC44914}"/>
                </a:ext>
              </a:extLst>
            </p:cNvPr>
            <p:cNvGrpSpPr/>
            <p:nvPr/>
          </p:nvGrpSpPr>
          <p:grpSpPr>
            <a:xfrm>
              <a:off x="1096550" y="1395449"/>
              <a:ext cx="3291803" cy="790664"/>
              <a:chOff x="-4267" y="1321816"/>
              <a:chExt cx="3708193" cy="890677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250C5050-130F-8E8F-5D0F-DCC28E999488}"/>
                  </a:ext>
                </a:extLst>
              </p:cNvPr>
              <p:cNvSpPr txBox="1"/>
              <p:nvPr/>
            </p:nvSpPr>
            <p:spPr>
              <a:xfrm>
                <a:off x="-4267" y="1321816"/>
                <a:ext cx="3364089" cy="8906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685800">
                  <a:defRPr/>
                </a:pPr>
                <a:r>
                  <a:rPr lang="en-GB" sz="800" ker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+mj-lt"/>
                  </a:rPr>
                  <a:t>WAIST CIRCUMFERENCE</a:t>
                </a:r>
              </a:p>
            </p:txBody>
          </p:sp>
          <p:pic>
            <p:nvPicPr>
              <p:cNvPr id="101" name="Picture 2">
                <a:extLst>
                  <a:ext uri="{FF2B5EF4-FFF2-40B4-BE49-F238E27FC236}">
                    <a16:creationId xmlns:a16="http://schemas.microsoft.com/office/drawing/2014/main" id="{EA0510BF-5599-C86D-557F-7D2331285F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4601" y="1589104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9231FC64-C539-F584-FB6C-6AC895458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413893" y="2616322"/>
              <a:ext cx="844779" cy="798940"/>
            </a:xfrm>
            <a:prstGeom prst="rect">
              <a:avLst/>
            </a:prstGeom>
          </p:spPr>
        </p:pic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1EE2368-D724-B8CF-37AC-517B40F313A3}"/>
                </a:ext>
              </a:extLst>
            </p:cNvPr>
            <p:cNvGrpSpPr/>
            <p:nvPr/>
          </p:nvGrpSpPr>
          <p:grpSpPr>
            <a:xfrm>
              <a:off x="1396493" y="2899540"/>
              <a:ext cx="2990352" cy="520015"/>
              <a:chOff x="335318" y="2765946"/>
              <a:chExt cx="3368608" cy="585791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00AD51C0-6FC9-3A1E-D1BC-B74C547C82C6}"/>
                  </a:ext>
                </a:extLst>
              </p:cNvPr>
              <p:cNvSpPr txBox="1"/>
              <p:nvPr/>
            </p:nvSpPr>
            <p:spPr>
              <a:xfrm>
                <a:off x="335318" y="2784943"/>
                <a:ext cx="2999285" cy="56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685800">
                  <a:defRPr/>
                </a:pPr>
                <a:r>
                  <a:rPr lang="en-GB" sz="800" ker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+mj-lt"/>
                  </a:rPr>
                  <a:t>BLOOD PRESSURE</a:t>
                </a:r>
              </a:p>
            </p:txBody>
          </p:sp>
          <p:pic>
            <p:nvPicPr>
              <p:cNvPr id="99" name="Picture 2">
                <a:extLst>
                  <a:ext uri="{FF2B5EF4-FFF2-40B4-BE49-F238E27FC236}">
                    <a16:creationId xmlns:a16="http://schemas.microsoft.com/office/drawing/2014/main" id="{8AA23A32-27CA-76E8-5F53-209C6446C8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4601" y="2765946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0898831-5AC1-97C0-8A73-8E99CC19A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409423" y="3774239"/>
              <a:ext cx="844779" cy="798940"/>
            </a:xfrm>
            <a:prstGeom prst="rect">
              <a:avLst/>
            </a:prstGeom>
          </p:spPr>
        </p:pic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C280EE49-1E8E-2490-9EE0-7644DDE47808}"/>
                </a:ext>
              </a:extLst>
            </p:cNvPr>
            <p:cNvGrpSpPr/>
            <p:nvPr/>
          </p:nvGrpSpPr>
          <p:grpSpPr>
            <a:xfrm>
              <a:off x="1262255" y="3940869"/>
              <a:ext cx="3124589" cy="790663"/>
              <a:chOff x="184099" y="3839273"/>
              <a:chExt cx="3519827" cy="890676"/>
            </a:xfrm>
          </p:grpSpPr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169E8DB4-A0B6-CC30-1621-D6F1FCC96F96}"/>
                  </a:ext>
                </a:extLst>
              </p:cNvPr>
              <p:cNvSpPr txBox="1"/>
              <p:nvPr/>
            </p:nvSpPr>
            <p:spPr>
              <a:xfrm>
                <a:off x="184099" y="3839273"/>
                <a:ext cx="3150504" cy="89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685800">
                  <a:defRPr/>
                </a:pPr>
                <a:r>
                  <a:rPr lang="en-GB" sz="800" ker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+mj-lt"/>
                  </a:rPr>
                  <a:t>HIGH-DENSITY</a:t>
                </a:r>
                <a:br>
                  <a:rPr lang="en-GB" sz="800" ker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+mj-lt"/>
                  </a:rPr>
                </a:br>
                <a:r>
                  <a:rPr lang="en-GB" sz="800" ker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+mj-lt"/>
                  </a:rPr>
                  <a:t>LIPOPROTEIN</a:t>
                </a:r>
              </a:p>
            </p:txBody>
          </p:sp>
          <p:pic>
            <p:nvPicPr>
              <p:cNvPr id="97" name="Picture 2">
                <a:extLst>
                  <a:ext uri="{FF2B5EF4-FFF2-40B4-BE49-F238E27FC236}">
                    <a16:creationId xmlns:a16="http://schemas.microsoft.com/office/drawing/2014/main" id="{14A748AC-B3A1-78DF-6E5D-3EB8FC60F7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3334601" y="3958189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1FE6377-C5F2-87CC-00E6-AFBFE64E7F5C}"/>
                </a:ext>
              </a:extLst>
            </p:cNvPr>
            <p:cNvGrpSpPr/>
            <p:nvPr/>
          </p:nvGrpSpPr>
          <p:grpSpPr>
            <a:xfrm>
              <a:off x="8250454" y="1620137"/>
              <a:ext cx="2806913" cy="503151"/>
              <a:chOff x="8668380" y="1359601"/>
              <a:chExt cx="3161966" cy="566796"/>
            </a:xfrm>
          </p:grpSpPr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2BFA8BA9-557D-616B-EFC6-E0F57CC504AE}"/>
                  </a:ext>
                </a:extLst>
              </p:cNvPr>
              <p:cNvSpPr txBox="1"/>
              <p:nvPr/>
            </p:nvSpPr>
            <p:spPr>
              <a:xfrm>
                <a:off x="9037703" y="1359601"/>
                <a:ext cx="2792643" cy="566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800" ker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+mj-lt"/>
                  </a:rPr>
                  <a:t>BASAL GLUCOSE</a:t>
                </a:r>
              </a:p>
            </p:txBody>
          </p:sp>
          <p:pic>
            <p:nvPicPr>
              <p:cNvPr id="95" name="Picture 2">
                <a:extLst>
                  <a:ext uri="{FF2B5EF4-FFF2-40B4-BE49-F238E27FC236}">
                    <a16:creationId xmlns:a16="http://schemas.microsoft.com/office/drawing/2014/main" id="{B2435403-14EC-12D5-029C-723AA165D1C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68380" y="1359601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504342D-14FB-43CC-B0BE-0C6A4F6FD764}"/>
                </a:ext>
              </a:extLst>
            </p:cNvPr>
            <p:cNvGrpSpPr/>
            <p:nvPr/>
          </p:nvGrpSpPr>
          <p:grpSpPr>
            <a:xfrm>
              <a:off x="8250452" y="2799746"/>
              <a:ext cx="3439590" cy="503151"/>
              <a:chOff x="8668380" y="2635013"/>
              <a:chExt cx="3874672" cy="566794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568F4D8E-7D6A-7D0E-E77A-AB163072D466}"/>
                  </a:ext>
                </a:extLst>
              </p:cNvPr>
              <p:cNvSpPr txBox="1"/>
              <p:nvPr/>
            </p:nvSpPr>
            <p:spPr>
              <a:xfrm>
                <a:off x="9037703" y="2635013"/>
                <a:ext cx="3505349" cy="56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800" ker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+mj-lt"/>
                  </a:rPr>
                  <a:t>INSULIN RESISTANCE</a:t>
                </a:r>
              </a:p>
            </p:txBody>
          </p:sp>
          <p:pic>
            <p:nvPicPr>
              <p:cNvPr id="93" name="Picture 2">
                <a:extLst>
                  <a:ext uri="{FF2B5EF4-FFF2-40B4-BE49-F238E27FC236}">
                    <a16:creationId xmlns:a16="http://schemas.microsoft.com/office/drawing/2014/main" id="{0152EDA7-2FD0-63FD-3DCC-EBF9966A83C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68380" y="2639052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5F2BEE58-0728-77A1-5B29-5B6455949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355049" y="1401763"/>
              <a:ext cx="844779" cy="798940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4A133230-8AC7-1E67-4482-DF0BEDB420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355049" y="2615630"/>
              <a:ext cx="844779" cy="798940"/>
            </a:xfrm>
            <a:prstGeom prst="rect">
              <a:avLst/>
            </a:prstGeom>
          </p:spPr>
        </p:pic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8C37D631-B767-EEF2-6296-9113BFC34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371470" y="3772239"/>
              <a:ext cx="828408" cy="798940"/>
            </a:xfrm>
            <a:prstGeom prst="rect">
              <a:avLst/>
            </a:prstGeom>
          </p:spPr>
        </p:pic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9DDB49F-DC7B-047F-1151-872D439BFB52}"/>
                </a:ext>
              </a:extLst>
            </p:cNvPr>
            <p:cNvGrpSpPr/>
            <p:nvPr/>
          </p:nvGrpSpPr>
          <p:grpSpPr>
            <a:xfrm>
              <a:off x="8250447" y="3998525"/>
              <a:ext cx="2728292" cy="512488"/>
              <a:chOff x="8668380" y="3831294"/>
              <a:chExt cx="3073401" cy="577314"/>
            </a:xfrm>
          </p:grpSpPr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5B43A39D-32D4-FBCD-DA08-9FDFE575D6DC}"/>
                  </a:ext>
                </a:extLst>
              </p:cNvPr>
              <p:cNvSpPr txBox="1"/>
              <p:nvPr/>
            </p:nvSpPr>
            <p:spPr>
              <a:xfrm>
                <a:off x="9037703" y="3841812"/>
                <a:ext cx="2704078" cy="566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800" ker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+mj-lt"/>
                  </a:rPr>
                  <a:t>TRIGLYCERIDES</a:t>
                </a:r>
              </a:p>
            </p:txBody>
          </p:sp>
          <p:pic>
            <p:nvPicPr>
              <p:cNvPr id="91" name="Picture 2">
                <a:extLst>
                  <a:ext uri="{FF2B5EF4-FFF2-40B4-BE49-F238E27FC236}">
                    <a16:creationId xmlns:a16="http://schemas.microsoft.com/office/drawing/2014/main" id="{1E30E6FD-6499-245F-9222-6018C4A9E3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68380" y="3831294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28EDF985-F09C-4DD9-B3FF-47EA6C8CEA4B}"/>
                </a:ext>
              </a:extLst>
            </p:cNvPr>
            <p:cNvGrpSpPr/>
            <p:nvPr/>
          </p:nvGrpSpPr>
          <p:grpSpPr bwMode="black">
            <a:xfrm>
              <a:off x="5617968" y="1458280"/>
              <a:ext cx="1237248" cy="3218706"/>
              <a:chOff x="7858105" y="406909"/>
              <a:chExt cx="211138" cy="549275"/>
            </a:xfrm>
            <a:solidFill>
              <a:srgbClr val="000000">
                <a:lumMod val="95000"/>
                <a:lumOff val="5000"/>
                <a:alpha val="25098"/>
              </a:srgbClr>
            </a:solidFill>
          </p:grpSpPr>
          <p:sp>
            <p:nvSpPr>
              <p:cNvPr id="88" name="Oval 76">
                <a:extLst>
                  <a:ext uri="{FF2B5EF4-FFF2-40B4-BE49-F238E27FC236}">
                    <a16:creationId xmlns:a16="http://schemas.microsoft.com/office/drawing/2014/main" id="{8101AC6D-05F7-F62A-2904-E17672CB741A}"/>
                  </a:ext>
                </a:extLst>
              </p:cNvPr>
              <p:cNvSpPr>
                <a:spLocks noChangeArrowheads="1"/>
              </p:cNvSpPr>
              <p:nvPr/>
            </p:nvSpPr>
            <p:spPr bwMode="black">
              <a:xfrm>
                <a:off x="7918430" y="406909"/>
                <a:ext cx="92075" cy="920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US" sz="1100" kern="0">
                  <a:solidFill>
                    <a:srgbClr val="000000"/>
                  </a:solidFill>
                  <a:latin typeface="+mj-lt"/>
                </a:endParaRPr>
              </a:p>
            </p:txBody>
          </p:sp>
          <p:sp>
            <p:nvSpPr>
              <p:cNvPr id="89" name="Freeform 77">
                <a:extLst>
                  <a:ext uri="{FF2B5EF4-FFF2-40B4-BE49-F238E27FC236}">
                    <a16:creationId xmlns:a16="http://schemas.microsoft.com/office/drawing/2014/main" id="{D86270FF-7F01-DFE1-5B86-89A4ABA67724}"/>
                  </a:ext>
                </a:extLst>
              </p:cNvPr>
              <p:cNvSpPr>
                <a:spLocks/>
              </p:cNvSpPr>
              <p:nvPr/>
            </p:nvSpPr>
            <p:spPr bwMode="black">
              <a:xfrm>
                <a:off x="7858105" y="508509"/>
                <a:ext cx="211138" cy="447675"/>
              </a:xfrm>
              <a:custGeom>
                <a:avLst/>
                <a:gdLst>
                  <a:gd name="T0" fmla="*/ 83 w 106"/>
                  <a:gd name="T1" fmla="*/ 0 h 224"/>
                  <a:gd name="T2" fmla="*/ 24 w 106"/>
                  <a:gd name="T3" fmla="*/ 0 h 224"/>
                  <a:gd name="T4" fmla="*/ 0 w 106"/>
                  <a:gd name="T5" fmla="*/ 23 h 224"/>
                  <a:gd name="T6" fmla="*/ 0 w 106"/>
                  <a:gd name="T7" fmla="*/ 99 h 224"/>
                  <a:gd name="T8" fmla="*/ 10 w 106"/>
                  <a:gd name="T9" fmla="*/ 109 h 224"/>
                  <a:gd name="T10" fmla="*/ 21 w 106"/>
                  <a:gd name="T11" fmla="*/ 99 h 224"/>
                  <a:gd name="T12" fmla="*/ 21 w 106"/>
                  <a:gd name="T13" fmla="*/ 35 h 224"/>
                  <a:gd name="T14" fmla="*/ 24 w 106"/>
                  <a:gd name="T15" fmla="*/ 35 h 224"/>
                  <a:gd name="T16" fmla="*/ 24 w 106"/>
                  <a:gd name="T17" fmla="*/ 211 h 224"/>
                  <a:gd name="T18" fmla="*/ 38 w 106"/>
                  <a:gd name="T19" fmla="*/ 224 h 224"/>
                  <a:gd name="T20" fmla="*/ 51 w 106"/>
                  <a:gd name="T21" fmla="*/ 211 h 224"/>
                  <a:gd name="T22" fmla="*/ 51 w 106"/>
                  <a:gd name="T23" fmla="*/ 108 h 224"/>
                  <a:gd name="T24" fmla="*/ 55 w 106"/>
                  <a:gd name="T25" fmla="*/ 108 h 224"/>
                  <a:gd name="T26" fmla="*/ 55 w 106"/>
                  <a:gd name="T27" fmla="*/ 211 h 224"/>
                  <a:gd name="T28" fmla="*/ 69 w 106"/>
                  <a:gd name="T29" fmla="*/ 224 h 224"/>
                  <a:gd name="T30" fmla="*/ 82 w 106"/>
                  <a:gd name="T31" fmla="*/ 211 h 224"/>
                  <a:gd name="T32" fmla="*/ 82 w 106"/>
                  <a:gd name="T33" fmla="*/ 35 h 224"/>
                  <a:gd name="T34" fmla="*/ 86 w 106"/>
                  <a:gd name="T35" fmla="*/ 35 h 224"/>
                  <a:gd name="T36" fmla="*/ 86 w 106"/>
                  <a:gd name="T37" fmla="*/ 99 h 224"/>
                  <a:gd name="T38" fmla="*/ 96 w 106"/>
                  <a:gd name="T39" fmla="*/ 109 h 224"/>
                  <a:gd name="T40" fmla="*/ 106 w 106"/>
                  <a:gd name="T41" fmla="*/ 99 h 224"/>
                  <a:gd name="T42" fmla="*/ 106 w 106"/>
                  <a:gd name="T43" fmla="*/ 23 h 224"/>
                  <a:gd name="T44" fmla="*/ 83 w 106"/>
                  <a:gd name="T45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224">
                    <a:moveTo>
                      <a:pt x="83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104"/>
                      <a:pt x="5" y="109"/>
                      <a:pt x="10" y="109"/>
                    </a:cubicBezTo>
                    <a:cubicBezTo>
                      <a:pt x="16" y="109"/>
                      <a:pt x="21" y="104"/>
                      <a:pt x="21" y="99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211"/>
                      <a:pt x="24" y="211"/>
                      <a:pt x="24" y="211"/>
                    </a:cubicBezTo>
                    <a:cubicBezTo>
                      <a:pt x="24" y="218"/>
                      <a:pt x="30" y="224"/>
                      <a:pt x="38" y="224"/>
                    </a:cubicBezTo>
                    <a:cubicBezTo>
                      <a:pt x="45" y="224"/>
                      <a:pt x="51" y="218"/>
                      <a:pt x="51" y="211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55" y="211"/>
                      <a:pt x="55" y="211"/>
                      <a:pt x="55" y="211"/>
                    </a:cubicBezTo>
                    <a:cubicBezTo>
                      <a:pt x="55" y="218"/>
                      <a:pt x="61" y="224"/>
                      <a:pt x="69" y="224"/>
                    </a:cubicBezTo>
                    <a:cubicBezTo>
                      <a:pt x="76" y="224"/>
                      <a:pt x="82" y="218"/>
                      <a:pt x="82" y="211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86" y="104"/>
                      <a:pt x="91" y="109"/>
                      <a:pt x="96" y="109"/>
                    </a:cubicBezTo>
                    <a:cubicBezTo>
                      <a:pt x="102" y="109"/>
                      <a:pt x="106" y="104"/>
                      <a:pt x="106" y="99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06" y="10"/>
                      <a:pt x="96" y="0"/>
                      <a:pt x="8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en-US" sz="1100" kern="0">
                  <a:solidFill>
                    <a:srgbClr val="000000"/>
                  </a:solidFill>
                  <a:latin typeface="+mj-lt"/>
                </a:endParaRPr>
              </a:p>
            </p:txBody>
          </p:sp>
        </p:grpSp>
        <p:sp>
          <p:nvSpPr>
            <p:cNvPr id="79" name="Freeform 43">
              <a:extLst>
                <a:ext uri="{FF2B5EF4-FFF2-40B4-BE49-F238E27FC236}">
                  <a16:creationId xmlns:a16="http://schemas.microsoft.com/office/drawing/2014/main" id="{6A8457BE-5B7A-41E0-9731-D2AAF0456DA3}"/>
                </a:ext>
              </a:extLst>
            </p:cNvPr>
            <p:cNvSpPr/>
            <p:nvPr/>
          </p:nvSpPr>
          <p:spPr>
            <a:xfrm>
              <a:off x="5187591" y="1779604"/>
              <a:ext cx="890079" cy="42914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23004C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991FF26A-EF48-492C-95B3-AF25AC1A3493}"/>
                </a:ext>
              </a:extLst>
            </p:cNvPr>
            <p:cNvSpPr/>
            <p:nvPr/>
          </p:nvSpPr>
          <p:spPr>
            <a:xfrm>
              <a:off x="5187591" y="3013789"/>
              <a:ext cx="890079" cy="11905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23004C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81" name="Freeform 47">
              <a:extLst>
                <a:ext uri="{FF2B5EF4-FFF2-40B4-BE49-F238E27FC236}">
                  <a16:creationId xmlns:a16="http://schemas.microsoft.com/office/drawing/2014/main" id="{BD845F58-2459-F79C-CFF8-97285329B223}"/>
                </a:ext>
              </a:extLst>
            </p:cNvPr>
            <p:cNvSpPr/>
            <p:nvPr/>
          </p:nvSpPr>
          <p:spPr>
            <a:xfrm flipV="1">
              <a:off x="5165326" y="4068155"/>
              <a:ext cx="890079" cy="11905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23004C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F7AC073E-316D-0591-DDB0-3E152F04BB04}"/>
                </a:ext>
              </a:extLst>
            </p:cNvPr>
            <p:cNvSpPr/>
            <p:nvPr/>
          </p:nvSpPr>
          <p:spPr>
            <a:xfrm flipH="1">
              <a:off x="6462049" y="1801233"/>
              <a:ext cx="948557" cy="42914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23004C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83" name="Freeform 50">
              <a:extLst>
                <a:ext uri="{FF2B5EF4-FFF2-40B4-BE49-F238E27FC236}">
                  <a16:creationId xmlns:a16="http://schemas.microsoft.com/office/drawing/2014/main" id="{EE8E672F-98F6-844E-4988-C50065F97227}"/>
                </a:ext>
              </a:extLst>
            </p:cNvPr>
            <p:cNvSpPr/>
            <p:nvPr/>
          </p:nvSpPr>
          <p:spPr>
            <a:xfrm flipH="1">
              <a:off x="6462048" y="3024604"/>
              <a:ext cx="948557" cy="11905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23004C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84" name="Freeform 51">
              <a:extLst>
                <a:ext uri="{FF2B5EF4-FFF2-40B4-BE49-F238E27FC236}">
                  <a16:creationId xmlns:a16="http://schemas.microsoft.com/office/drawing/2014/main" id="{DFB3325B-A45F-0C0E-3170-6273D64FF7B5}"/>
                </a:ext>
              </a:extLst>
            </p:cNvPr>
            <p:cNvSpPr/>
            <p:nvPr/>
          </p:nvSpPr>
          <p:spPr>
            <a:xfrm flipH="1" flipV="1">
              <a:off x="6459930" y="4072804"/>
              <a:ext cx="948557" cy="11905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23004C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100" kern="0">
                <a:solidFill>
                  <a:prstClr val="white"/>
                </a:solidFill>
                <a:latin typeface="+mj-lt"/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CE9A25E-FF2C-1829-A621-9C6DD5E930BF}"/>
                </a:ext>
              </a:extLst>
            </p:cNvPr>
            <p:cNvGrpSpPr/>
            <p:nvPr/>
          </p:nvGrpSpPr>
          <p:grpSpPr>
            <a:xfrm>
              <a:off x="5241151" y="4581335"/>
              <a:ext cx="5118360" cy="635236"/>
              <a:chOff x="3712163" y="3530985"/>
              <a:chExt cx="4324344" cy="536691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A1D4BB-227C-7404-9D97-3D01BC00358D}"/>
                  </a:ext>
                </a:extLst>
              </p:cNvPr>
              <p:cNvSpPr txBox="1"/>
              <p:nvPr/>
            </p:nvSpPr>
            <p:spPr>
              <a:xfrm>
                <a:off x="4034793" y="3581854"/>
                <a:ext cx="4001714" cy="485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1000" b="1" ker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+mj-lt"/>
                  </a:rPr>
                  <a:t>MASLD/MAFLD SEVERITY</a:t>
                </a:r>
              </a:p>
            </p:txBody>
          </p:sp>
          <p:pic>
            <p:nvPicPr>
              <p:cNvPr id="87" name="Picture 2">
                <a:extLst>
                  <a:ext uri="{FF2B5EF4-FFF2-40B4-BE49-F238E27FC236}">
                    <a16:creationId xmlns:a16="http://schemas.microsoft.com/office/drawing/2014/main" id="{C9D4BC91-5A8F-8BFB-FF11-B887FC94C1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12163" y="3530985"/>
                <a:ext cx="378461" cy="3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C107F91-EF9F-BA3E-BEB3-C275D210EE82}"/>
              </a:ext>
            </a:extLst>
          </p:cNvPr>
          <p:cNvSpPr/>
          <p:nvPr/>
        </p:nvSpPr>
        <p:spPr>
          <a:xfrm>
            <a:off x="4843094" y="2595216"/>
            <a:ext cx="3875928" cy="16027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GB" sz="1000" b="1" kern="0">
                <a:solidFill>
                  <a:srgbClr val="000000"/>
                </a:solidFill>
              </a:rPr>
              <a:t>Metabolic burden </a:t>
            </a:r>
            <a:r>
              <a:rPr lang="en-GB" sz="1000" kern="0">
                <a:solidFill>
                  <a:srgbClr val="000000"/>
                </a:solidFill>
              </a:rPr>
              <a:t>is associated with higher risk of MASLD/MAFLD</a:t>
            </a:r>
            <a:r>
              <a:rPr lang="en-GB" sz="1000" kern="0" baseline="30000">
                <a:solidFill>
                  <a:srgbClr val="000000"/>
                </a:solidFill>
              </a:rPr>
              <a:t>2</a:t>
            </a:r>
            <a:endParaRPr lang="en-GB" sz="1000" kern="0">
              <a:solidFill>
                <a:srgbClr val="000000"/>
              </a:solidFill>
            </a:endParaRPr>
          </a:p>
          <a:p>
            <a:pPr algn="ctr" defTabSz="685800">
              <a:defRPr/>
            </a:pPr>
            <a:endParaRPr lang="en-GB" sz="1000" kern="0">
              <a:solidFill>
                <a:srgbClr val="000000"/>
              </a:solidFill>
            </a:endParaRPr>
          </a:p>
          <a:p>
            <a:pPr algn="ctr" defTabSz="685800">
              <a:defRPr/>
            </a:pPr>
            <a:r>
              <a:rPr lang="en-GB" sz="1000" kern="0">
                <a:solidFill>
                  <a:srgbClr val="000000"/>
                </a:solidFill>
              </a:rPr>
              <a:t>For patients with mild MASLD/MAFLD, the OR of having </a:t>
            </a:r>
            <a:br>
              <a:rPr lang="en-GB" sz="1000" kern="0">
                <a:solidFill>
                  <a:srgbClr val="000000"/>
                </a:solidFill>
              </a:rPr>
            </a:br>
            <a:r>
              <a:rPr lang="en-GB" sz="1000" kern="0">
                <a:solidFill>
                  <a:srgbClr val="000000"/>
                </a:solidFill>
              </a:rPr>
              <a:t>metabolic burden was </a:t>
            </a:r>
            <a:r>
              <a:rPr lang="en-GB" sz="1000" b="1" kern="0">
                <a:solidFill>
                  <a:srgbClr val="000000"/>
                </a:solidFill>
              </a:rPr>
              <a:t>3.64 (95% CI: 1.5–8.8) </a:t>
            </a:r>
            <a:r>
              <a:rPr lang="en-GB" sz="1000" kern="0">
                <a:solidFill>
                  <a:srgbClr val="000000"/>
                </a:solidFill>
              </a:rPr>
              <a:t>vs </a:t>
            </a:r>
            <a:br>
              <a:rPr lang="en-GB" sz="1000" kern="0">
                <a:solidFill>
                  <a:srgbClr val="000000"/>
                </a:solidFill>
              </a:rPr>
            </a:br>
            <a:r>
              <a:rPr lang="en-GB" sz="1000" kern="0">
                <a:solidFill>
                  <a:srgbClr val="000000"/>
                </a:solidFill>
              </a:rPr>
              <a:t>people without MASLD/MAFLD</a:t>
            </a:r>
            <a:r>
              <a:rPr lang="en-GB" sz="1000" kern="0" baseline="30000">
                <a:solidFill>
                  <a:srgbClr val="000000"/>
                </a:solidFill>
              </a:rPr>
              <a:t>2</a:t>
            </a:r>
            <a:endParaRPr lang="en-GB" sz="1000" kern="0">
              <a:solidFill>
                <a:srgbClr val="000000"/>
              </a:solidFill>
            </a:endParaRPr>
          </a:p>
          <a:p>
            <a:pPr algn="ctr" defTabSz="685800">
              <a:defRPr/>
            </a:pPr>
            <a:endParaRPr lang="en-GB" sz="1000" kern="0">
              <a:solidFill>
                <a:srgbClr val="000000"/>
              </a:solidFill>
            </a:endParaRPr>
          </a:p>
          <a:p>
            <a:pPr algn="ctr" defTabSz="685800">
              <a:defRPr/>
            </a:pPr>
            <a:r>
              <a:rPr lang="en-GB" sz="1000" kern="0">
                <a:solidFill>
                  <a:srgbClr val="000000"/>
                </a:solidFill>
              </a:rPr>
              <a:t>For patients with moderate-to-severe MASLD/MAFLD, the OR was </a:t>
            </a:r>
            <a:r>
              <a:rPr lang="en-GB" sz="1000" b="1" kern="0">
                <a:solidFill>
                  <a:srgbClr val="000000"/>
                </a:solidFill>
              </a:rPr>
              <a:t>9.4 (95% CI: 3.5–25.0)</a:t>
            </a:r>
            <a:r>
              <a:rPr lang="en-GB" sz="1000" kern="0" baseline="30000">
                <a:solidFill>
                  <a:srgbClr val="000000"/>
                </a:solidFill>
              </a:rPr>
              <a:t>2</a:t>
            </a:r>
            <a:endParaRPr lang="en-GB" sz="1000" kern="0">
              <a:solidFill>
                <a:srgbClr val="000000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9668F75-577C-7D44-925D-7252E60228DA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*Co-morbidities include Type 2 diabetes,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hypercholestrolemia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and hypertension.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BMI, body mass index; CI, confidence interval;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OR, odds ratio.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Younossi Z, et al. Gut 2020;69:564–68; 2. Yang KC, et al. Sci Rep 2016;6:27034.</a:t>
            </a:r>
          </a:p>
        </p:txBody>
      </p:sp>
    </p:spTree>
    <p:extLst>
      <p:ext uri="{BB962C8B-B14F-4D97-AF65-F5344CB8AC3E}">
        <p14:creationId xmlns:p14="http://schemas.microsoft.com/office/powerpoint/2010/main" val="300386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59FE6-F317-95DF-0459-7957B2A49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Increased risk of MASLD/MAFLD among patients with psoriasis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7D355A-8AA4-D2AE-732B-7B7D9914BAC1}"/>
              </a:ext>
            </a:extLst>
          </p:cNvPr>
          <p:cNvSpPr txBox="1"/>
          <p:nvPr/>
        </p:nvSpPr>
        <p:spPr>
          <a:xfrm>
            <a:off x="1313152" y="4623537"/>
            <a:ext cx="7337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CPP, chronic plaque psoriasis; EPLs, essential phospholipids; </a:t>
            </a:r>
            <a:r>
              <a:rPr lang="en-IN" sz="600">
                <a:solidFill>
                  <a:schemeClr val="tx2">
                    <a:lumMod val="50000"/>
                  </a:schemeClr>
                </a:solidFill>
                <a:latin typeface="Verdana"/>
                <a:ea typeface="Verdana" panose="020B0604030504040204" pitchFamily="34" charset="0"/>
                <a:cs typeface="Verdana"/>
              </a:rPr>
              <a:t>ER, event rate;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steatotic liver disease/metabolic associated fatty liver disease; MSP, moderate to severe psoriasis; PsA, psoriatic arthritis; SAEs, serious adverse events.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Li H, et al. Clin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Cosmet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Investig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Dermatol. 2023:16:3291–3294; </a:t>
            </a:r>
            <a:r>
              <a:rPr kumimoji="0" lang="ro-RO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2.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Hu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J, et al. Medicine. 2024;103:18(e38007). </a:t>
            </a: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0A43DE-ADF4-A79F-736E-27C7B07047A5}"/>
              </a:ext>
            </a:extLst>
          </p:cNvPr>
          <p:cNvSpPr/>
          <p:nvPr/>
        </p:nvSpPr>
        <p:spPr>
          <a:xfrm>
            <a:off x="-1" y="3899656"/>
            <a:ext cx="9144001" cy="582360"/>
          </a:xfrm>
          <a:prstGeom prst="rect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10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ER of MASLD/MAFLD for patients with PsA was 39.1%, for patients with CPP was 42.6%, and for patients with MSP was 14.3%.</a:t>
            </a:r>
            <a:r>
              <a:rPr lang="en-IN" sz="1050" baseline="30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10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Patients suffering from psoriasis are 1.5 to 3 times more likely to develop MASLD/MAFLD.</a:t>
            </a:r>
            <a:r>
              <a:rPr lang="en-IN" sz="1050" baseline="30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8AC26D-A6B0-CB44-7C14-CDC52E1AA219}"/>
              </a:ext>
            </a:extLst>
          </p:cNvPr>
          <p:cNvSpPr/>
          <p:nvPr/>
        </p:nvSpPr>
        <p:spPr>
          <a:xfrm>
            <a:off x="0" y="1548041"/>
            <a:ext cx="9143999" cy="2299346"/>
          </a:xfrm>
          <a:prstGeom prst="rect">
            <a:avLst/>
          </a:prstGeom>
          <a:solidFill>
            <a:srgbClr val="E5C7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E81F52-93F3-C5B2-1021-AF1DD79E1BF3}"/>
              </a:ext>
            </a:extLst>
          </p:cNvPr>
          <p:cNvSpPr txBox="1"/>
          <p:nvPr/>
        </p:nvSpPr>
        <p:spPr>
          <a:xfrm>
            <a:off x="331200" y="1044244"/>
            <a:ext cx="84616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Psoriasis is an immune-mediated inflammatory skin disease characterised by painful or itchy scaly erythematous plaques, and its clinical phenotypes include vulgaris, pustular, erythrodermic and arthropathic forms.</a:t>
            </a:r>
            <a:r>
              <a:rPr lang="en-GB" sz="900" baseline="3000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It is associated with many co-morbidities such as metabolic syndrome, diabetes, </a:t>
            </a:r>
            <a:r>
              <a:rPr lang="en-IN" sz="900">
                <a:latin typeface="Verdana" panose="020B0604030504040204" pitchFamily="34" charset="0"/>
                <a:ea typeface="Verdana" panose="020B0604030504040204" pitchFamily="34" charset="0"/>
              </a:rPr>
              <a:t>MASLD/MAFLD</a:t>
            </a:r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GB" sz="900" baseline="3000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sz="900" b="1" baseline="300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6568730-429A-DCBC-B2B0-072E4CEEC63C}"/>
              </a:ext>
            </a:extLst>
          </p:cNvPr>
          <p:cNvSpPr/>
          <p:nvPr/>
        </p:nvSpPr>
        <p:spPr>
          <a:xfrm>
            <a:off x="301013" y="1975952"/>
            <a:ext cx="530254" cy="53025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5EF0151-2957-ABEF-933A-0D0D06E3AF4E}"/>
              </a:ext>
            </a:extLst>
          </p:cNvPr>
          <p:cNvSpPr/>
          <p:nvPr/>
        </p:nvSpPr>
        <p:spPr>
          <a:xfrm>
            <a:off x="301013" y="2930869"/>
            <a:ext cx="530254" cy="53025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AC00DA3-9512-912D-F253-AC64F79D9462}"/>
              </a:ext>
            </a:extLst>
          </p:cNvPr>
          <p:cNvSpPr/>
          <p:nvPr/>
        </p:nvSpPr>
        <p:spPr>
          <a:xfrm>
            <a:off x="1903567" y="2952313"/>
            <a:ext cx="530254" cy="53025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7050004-862E-7800-0937-179FE8F5FA21}"/>
              </a:ext>
            </a:extLst>
          </p:cNvPr>
          <p:cNvSpPr/>
          <p:nvPr/>
        </p:nvSpPr>
        <p:spPr>
          <a:xfrm>
            <a:off x="1906482" y="1975952"/>
            <a:ext cx="530254" cy="53025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6C444F9-8524-C575-196D-6C10794A7454}"/>
              </a:ext>
            </a:extLst>
          </p:cNvPr>
          <p:cNvGrpSpPr>
            <a:grpSpLocks noChangeAspect="1"/>
          </p:cNvGrpSpPr>
          <p:nvPr/>
        </p:nvGrpSpPr>
        <p:grpSpPr>
          <a:xfrm>
            <a:off x="2066680" y="2053194"/>
            <a:ext cx="209857" cy="375771"/>
            <a:chOff x="1657351" y="1082675"/>
            <a:chExt cx="371475" cy="665163"/>
          </a:xfrm>
          <a:solidFill>
            <a:schemeClr val="bg1"/>
          </a:solidFill>
        </p:grpSpPr>
        <p:sp>
          <p:nvSpPr>
            <p:cNvPr id="29" name="Freeform 50">
              <a:extLst>
                <a:ext uri="{FF2B5EF4-FFF2-40B4-BE49-F238E27FC236}">
                  <a16:creationId xmlns:a16="http://schemas.microsoft.com/office/drawing/2014/main" id="{04691A81-0C20-B98B-A8E3-8B4B99312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1" y="1216025"/>
              <a:ext cx="371475" cy="531813"/>
            </a:xfrm>
            <a:custGeom>
              <a:avLst/>
              <a:gdLst>
                <a:gd name="T0" fmla="*/ 108 w 134"/>
                <a:gd name="T1" fmla="*/ 10 h 192"/>
                <a:gd name="T2" fmla="*/ 95 w 134"/>
                <a:gd name="T3" fmla="*/ 0 h 192"/>
                <a:gd name="T4" fmla="*/ 67 w 134"/>
                <a:gd name="T5" fmla="*/ 11 h 192"/>
                <a:gd name="T6" fmla="*/ 39 w 134"/>
                <a:gd name="T7" fmla="*/ 0 h 192"/>
                <a:gd name="T8" fmla="*/ 4 w 134"/>
                <a:gd name="T9" fmla="*/ 36 h 192"/>
                <a:gd name="T10" fmla="*/ 12 w 134"/>
                <a:gd name="T11" fmla="*/ 60 h 192"/>
                <a:gd name="T12" fmla="*/ 42 w 134"/>
                <a:gd name="T13" fmla="*/ 75 h 192"/>
                <a:gd name="T14" fmla="*/ 58 w 134"/>
                <a:gd name="T15" fmla="*/ 70 h 192"/>
                <a:gd name="T16" fmla="*/ 27 w 134"/>
                <a:gd name="T17" fmla="*/ 47 h 192"/>
                <a:gd name="T18" fmla="*/ 24 w 134"/>
                <a:gd name="T19" fmla="*/ 45 h 192"/>
                <a:gd name="T20" fmla="*/ 34 w 134"/>
                <a:gd name="T21" fmla="*/ 31 h 192"/>
                <a:gd name="T22" fmla="*/ 34 w 134"/>
                <a:gd name="T23" fmla="*/ 37 h 192"/>
                <a:gd name="T24" fmla="*/ 36 w 134"/>
                <a:gd name="T25" fmla="*/ 48 h 192"/>
                <a:gd name="T26" fmla="*/ 53 w 134"/>
                <a:gd name="T27" fmla="*/ 55 h 192"/>
                <a:gd name="T28" fmla="*/ 60 w 134"/>
                <a:gd name="T29" fmla="*/ 73 h 192"/>
                <a:gd name="T30" fmla="*/ 43 w 134"/>
                <a:gd name="T31" fmla="*/ 80 h 192"/>
                <a:gd name="T32" fmla="*/ 34 w 134"/>
                <a:gd name="T33" fmla="*/ 76 h 192"/>
                <a:gd name="T34" fmla="*/ 34 w 134"/>
                <a:gd name="T35" fmla="*/ 95 h 192"/>
                <a:gd name="T36" fmla="*/ 40 w 134"/>
                <a:gd name="T37" fmla="*/ 189 h 192"/>
                <a:gd name="T38" fmla="*/ 61 w 134"/>
                <a:gd name="T39" fmla="*/ 178 h 192"/>
                <a:gd name="T40" fmla="*/ 72 w 134"/>
                <a:gd name="T41" fmla="*/ 101 h 192"/>
                <a:gd name="T42" fmla="*/ 86 w 134"/>
                <a:gd name="T43" fmla="*/ 192 h 192"/>
                <a:gd name="T44" fmla="*/ 95 w 134"/>
                <a:gd name="T45" fmla="*/ 188 h 192"/>
                <a:gd name="T46" fmla="*/ 99 w 134"/>
                <a:gd name="T47" fmla="*/ 109 h 192"/>
                <a:gd name="T48" fmla="*/ 99 w 134"/>
                <a:gd name="T49" fmla="*/ 76 h 192"/>
                <a:gd name="T50" fmla="*/ 97 w 134"/>
                <a:gd name="T51" fmla="*/ 77 h 192"/>
                <a:gd name="T52" fmla="*/ 87 w 134"/>
                <a:gd name="T53" fmla="*/ 81 h 192"/>
                <a:gd name="T54" fmla="*/ 81 w 134"/>
                <a:gd name="T55" fmla="*/ 55 h 192"/>
                <a:gd name="T56" fmla="*/ 96 w 134"/>
                <a:gd name="T57" fmla="*/ 49 h 192"/>
                <a:gd name="T58" fmla="*/ 99 w 134"/>
                <a:gd name="T59" fmla="*/ 36 h 192"/>
                <a:gd name="T60" fmla="*/ 99 w 134"/>
                <a:gd name="T61" fmla="*/ 30 h 192"/>
                <a:gd name="T62" fmla="*/ 110 w 134"/>
                <a:gd name="T63" fmla="*/ 45 h 192"/>
                <a:gd name="T64" fmla="*/ 108 w 134"/>
                <a:gd name="T65" fmla="*/ 46 h 192"/>
                <a:gd name="T66" fmla="*/ 83 w 134"/>
                <a:gd name="T67" fmla="*/ 58 h 192"/>
                <a:gd name="T68" fmla="*/ 86 w 134"/>
                <a:gd name="T69" fmla="*/ 77 h 192"/>
                <a:gd name="T70" fmla="*/ 110 w 134"/>
                <a:gd name="T71" fmla="*/ 67 h 192"/>
                <a:gd name="T72" fmla="*/ 130 w 134"/>
                <a:gd name="T73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4" h="192">
                  <a:moveTo>
                    <a:pt x="130" y="37"/>
                  </a:moveTo>
                  <a:cubicBezTo>
                    <a:pt x="123" y="28"/>
                    <a:pt x="116" y="19"/>
                    <a:pt x="108" y="10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1" y="1"/>
                    <a:pt x="98" y="0"/>
                    <a:pt x="95" y="0"/>
                  </a:cubicBezTo>
                  <a:cubicBezTo>
                    <a:pt x="93" y="0"/>
                    <a:pt x="90" y="1"/>
                    <a:pt x="88" y="3"/>
                  </a:cubicBezTo>
                  <a:cubicBezTo>
                    <a:pt x="82" y="8"/>
                    <a:pt x="75" y="11"/>
                    <a:pt x="67" y="11"/>
                  </a:cubicBezTo>
                  <a:cubicBezTo>
                    <a:pt x="59" y="11"/>
                    <a:pt x="52" y="8"/>
                    <a:pt x="46" y="3"/>
                  </a:cubicBezTo>
                  <a:cubicBezTo>
                    <a:pt x="44" y="1"/>
                    <a:pt x="41" y="0"/>
                    <a:pt x="39" y="0"/>
                  </a:cubicBezTo>
                  <a:cubicBezTo>
                    <a:pt x="36" y="0"/>
                    <a:pt x="33" y="1"/>
                    <a:pt x="31" y="3"/>
                  </a:cubicBezTo>
                  <a:cubicBezTo>
                    <a:pt x="21" y="15"/>
                    <a:pt x="13" y="26"/>
                    <a:pt x="4" y="36"/>
                  </a:cubicBezTo>
                  <a:cubicBezTo>
                    <a:pt x="1" y="41"/>
                    <a:pt x="0" y="46"/>
                    <a:pt x="3" y="51"/>
                  </a:cubicBezTo>
                  <a:cubicBezTo>
                    <a:pt x="5" y="54"/>
                    <a:pt x="8" y="57"/>
                    <a:pt x="12" y="60"/>
                  </a:cubicBezTo>
                  <a:cubicBezTo>
                    <a:pt x="20" y="66"/>
                    <a:pt x="30" y="71"/>
                    <a:pt x="41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3" y="76"/>
                    <a:pt x="45" y="77"/>
                    <a:pt x="47" y="77"/>
                  </a:cubicBezTo>
                  <a:cubicBezTo>
                    <a:pt x="52" y="78"/>
                    <a:pt x="56" y="75"/>
                    <a:pt x="58" y="70"/>
                  </a:cubicBezTo>
                  <a:cubicBezTo>
                    <a:pt x="59" y="65"/>
                    <a:pt x="57" y="61"/>
                    <a:pt x="52" y="58"/>
                  </a:cubicBezTo>
                  <a:cubicBezTo>
                    <a:pt x="43" y="55"/>
                    <a:pt x="35" y="51"/>
                    <a:pt x="27" y="47"/>
                  </a:cubicBezTo>
                  <a:cubicBezTo>
                    <a:pt x="26" y="46"/>
                    <a:pt x="26" y="46"/>
                    <a:pt x="25" y="45"/>
                  </a:cubicBezTo>
                  <a:cubicBezTo>
                    <a:pt x="25" y="45"/>
                    <a:pt x="24" y="45"/>
                    <a:pt x="24" y="45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5"/>
                    <a:pt x="34" y="36"/>
                    <a:pt x="34" y="37"/>
                  </a:cubicBezTo>
                  <a:cubicBezTo>
                    <a:pt x="34" y="40"/>
                    <a:pt x="34" y="42"/>
                    <a:pt x="34" y="44"/>
                  </a:cubicBezTo>
                  <a:cubicBezTo>
                    <a:pt x="34" y="46"/>
                    <a:pt x="34" y="47"/>
                    <a:pt x="36" y="48"/>
                  </a:cubicBezTo>
                  <a:cubicBezTo>
                    <a:pt x="39" y="49"/>
                    <a:pt x="42" y="50"/>
                    <a:pt x="45" y="52"/>
                  </a:cubicBezTo>
                  <a:cubicBezTo>
                    <a:pt x="48" y="53"/>
                    <a:pt x="50" y="54"/>
                    <a:pt x="53" y="55"/>
                  </a:cubicBezTo>
                  <a:cubicBezTo>
                    <a:pt x="57" y="57"/>
                    <a:pt x="59" y="59"/>
                    <a:pt x="61" y="63"/>
                  </a:cubicBezTo>
                  <a:cubicBezTo>
                    <a:pt x="62" y="66"/>
                    <a:pt x="62" y="70"/>
                    <a:pt x="60" y="73"/>
                  </a:cubicBezTo>
                  <a:cubicBezTo>
                    <a:pt x="58" y="78"/>
                    <a:pt x="53" y="81"/>
                    <a:pt x="48" y="81"/>
                  </a:cubicBezTo>
                  <a:cubicBezTo>
                    <a:pt x="47" y="81"/>
                    <a:pt x="45" y="80"/>
                    <a:pt x="43" y="80"/>
                  </a:cubicBezTo>
                  <a:cubicBezTo>
                    <a:pt x="41" y="79"/>
                    <a:pt x="39" y="78"/>
                    <a:pt x="36" y="77"/>
                  </a:cubicBezTo>
                  <a:cubicBezTo>
                    <a:pt x="36" y="77"/>
                    <a:pt x="35" y="76"/>
                    <a:pt x="34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123"/>
                    <a:pt x="34" y="151"/>
                    <a:pt x="34" y="179"/>
                  </a:cubicBezTo>
                  <a:cubicBezTo>
                    <a:pt x="34" y="183"/>
                    <a:pt x="36" y="187"/>
                    <a:pt x="40" y="189"/>
                  </a:cubicBezTo>
                  <a:cubicBezTo>
                    <a:pt x="44" y="192"/>
                    <a:pt x="49" y="192"/>
                    <a:pt x="54" y="190"/>
                  </a:cubicBezTo>
                  <a:cubicBezTo>
                    <a:pt x="59" y="188"/>
                    <a:pt x="61" y="183"/>
                    <a:pt x="61" y="178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77"/>
                    <a:pt x="72" y="177"/>
                    <a:pt x="72" y="177"/>
                  </a:cubicBezTo>
                  <a:cubicBezTo>
                    <a:pt x="72" y="186"/>
                    <a:pt x="78" y="191"/>
                    <a:pt x="86" y="192"/>
                  </a:cubicBezTo>
                  <a:cubicBezTo>
                    <a:pt x="86" y="192"/>
                    <a:pt x="86" y="192"/>
                    <a:pt x="86" y="192"/>
                  </a:cubicBezTo>
                  <a:cubicBezTo>
                    <a:pt x="90" y="192"/>
                    <a:pt x="93" y="190"/>
                    <a:pt x="95" y="188"/>
                  </a:cubicBezTo>
                  <a:cubicBezTo>
                    <a:pt x="98" y="185"/>
                    <a:pt x="100" y="181"/>
                    <a:pt x="100" y="177"/>
                  </a:cubicBezTo>
                  <a:cubicBezTo>
                    <a:pt x="99" y="154"/>
                    <a:pt x="99" y="131"/>
                    <a:pt x="99" y="109"/>
                  </a:cubicBezTo>
                  <a:cubicBezTo>
                    <a:pt x="99" y="100"/>
                    <a:pt x="99" y="92"/>
                    <a:pt x="99" y="83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9" y="77"/>
                    <a:pt x="98" y="77"/>
                    <a:pt x="97" y="77"/>
                  </a:cubicBezTo>
                  <a:cubicBezTo>
                    <a:pt x="96" y="78"/>
                    <a:pt x="95" y="78"/>
                    <a:pt x="94" y="78"/>
                  </a:cubicBezTo>
                  <a:cubicBezTo>
                    <a:pt x="92" y="79"/>
                    <a:pt x="90" y="80"/>
                    <a:pt x="87" y="81"/>
                  </a:cubicBezTo>
                  <a:cubicBezTo>
                    <a:pt x="81" y="82"/>
                    <a:pt x="75" y="77"/>
                    <a:pt x="73" y="71"/>
                  </a:cubicBezTo>
                  <a:cubicBezTo>
                    <a:pt x="72" y="64"/>
                    <a:pt x="75" y="58"/>
                    <a:pt x="81" y="55"/>
                  </a:cubicBezTo>
                  <a:cubicBezTo>
                    <a:pt x="82" y="55"/>
                    <a:pt x="84" y="54"/>
                    <a:pt x="85" y="54"/>
                  </a:cubicBezTo>
                  <a:cubicBezTo>
                    <a:pt x="89" y="52"/>
                    <a:pt x="92" y="50"/>
                    <a:pt x="96" y="49"/>
                  </a:cubicBezTo>
                  <a:cubicBezTo>
                    <a:pt x="99" y="48"/>
                    <a:pt x="100" y="46"/>
                    <a:pt x="99" y="44"/>
                  </a:cubicBezTo>
                  <a:cubicBezTo>
                    <a:pt x="99" y="41"/>
                    <a:pt x="99" y="39"/>
                    <a:pt x="99" y="36"/>
                  </a:cubicBezTo>
                  <a:cubicBezTo>
                    <a:pt x="99" y="35"/>
                    <a:pt x="99" y="34"/>
                    <a:pt x="99" y="32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0" y="45"/>
                    <a:pt x="109" y="45"/>
                  </a:cubicBezTo>
                  <a:cubicBezTo>
                    <a:pt x="109" y="46"/>
                    <a:pt x="108" y="46"/>
                    <a:pt x="108" y="46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96" y="52"/>
                    <a:pt x="89" y="55"/>
                    <a:pt x="83" y="58"/>
                  </a:cubicBezTo>
                  <a:cubicBezTo>
                    <a:pt x="77" y="61"/>
                    <a:pt x="75" y="66"/>
                    <a:pt x="77" y="71"/>
                  </a:cubicBezTo>
                  <a:cubicBezTo>
                    <a:pt x="78" y="75"/>
                    <a:pt x="82" y="77"/>
                    <a:pt x="86" y="77"/>
                  </a:cubicBezTo>
                  <a:cubicBezTo>
                    <a:pt x="87" y="77"/>
                    <a:pt x="89" y="77"/>
                    <a:pt x="90" y="76"/>
                  </a:cubicBezTo>
                  <a:cubicBezTo>
                    <a:pt x="96" y="74"/>
                    <a:pt x="103" y="71"/>
                    <a:pt x="110" y="67"/>
                  </a:cubicBezTo>
                  <a:cubicBezTo>
                    <a:pt x="117" y="64"/>
                    <a:pt x="123" y="61"/>
                    <a:pt x="128" y="55"/>
                  </a:cubicBezTo>
                  <a:cubicBezTo>
                    <a:pt x="134" y="50"/>
                    <a:pt x="134" y="42"/>
                    <a:pt x="130" y="37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51">
              <a:extLst>
                <a:ext uri="{FF2B5EF4-FFF2-40B4-BE49-F238E27FC236}">
                  <a16:creationId xmlns:a16="http://schemas.microsoft.com/office/drawing/2014/main" id="{E0094517-8664-4A06-F7D4-C2A2AD50E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5301" y="1082675"/>
              <a:ext cx="155575" cy="155575"/>
            </a:xfrm>
            <a:custGeom>
              <a:avLst/>
              <a:gdLst>
                <a:gd name="T0" fmla="*/ 0 w 56"/>
                <a:gd name="T1" fmla="*/ 28 h 56"/>
                <a:gd name="T2" fmla="*/ 28 w 56"/>
                <a:gd name="T3" fmla="*/ 0 h 56"/>
                <a:gd name="T4" fmla="*/ 56 w 56"/>
                <a:gd name="T5" fmla="*/ 28 h 56"/>
                <a:gd name="T6" fmla="*/ 28 w 56"/>
                <a:gd name="T7" fmla="*/ 56 h 56"/>
                <a:gd name="T8" fmla="*/ 0 w 56"/>
                <a:gd name="T9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12"/>
                    <a:pt x="13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ubicBezTo>
                    <a:pt x="13" y="56"/>
                    <a:pt x="0" y="43"/>
                    <a:pt x="0" y="28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58722AC-0668-395A-060E-1E81F45EE4FB}"/>
              </a:ext>
            </a:extLst>
          </p:cNvPr>
          <p:cNvSpPr txBox="1"/>
          <p:nvPr/>
        </p:nvSpPr>
        <p:spPr>
          <a:xfrm>
            <a:off x="217435" y="2529395"/>
            <a:ext cx="6928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Smoking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91F7F1E-355B-9D45-6345-565BEC48AFDC}"/>
              </a:ext>
            </a:extLst>
          </p:cNvPr>
          <p:cNvSpPr txBox="1"/>
          <p:nvPr/>
        </p:nvSpPr>
        <p:spPr>
          <a:xfrm>
            <a:off x="4902450" y="1874426"/>
            <a:ext cx="42415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900" b="1">
                <a:latin typeface="Verdana" panose="020B0604030504040204" pitchFamily="34" charset="0"/>
                <a:ea typeface="Verdana" panose="020B0604030504040204" pitchFamily="34" charset="0"/>
              </a:rPr>
              <a:t>The ER of MASLD/MAFLD among psoriatic patients belonging to different races</a:t>
            </a:r>
            <a:r>
              <a:rPr lang="en-IN" sz="900" b="1" baseline="3000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BB95FBF-6A9D-2A4C-EB32-F15630F45337}"/>
              </a:ext>
            </a:extLst>
          </p:cNvPr>
          <p:cNvSpPr/>
          <p:nvPr/>
        </p:nvSpPr>
        <p:spPr>
          <a:xfrm>
            <a:off x="3699785" y="2952313"/>
            <a:ext cx="530254" cy="53025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1806D91-67C8-CF51-67BF-DBC31C761E91}"/>
              </a:ext>
            </a:extLst>
          </p:cNvPr>
          <p:cNvSpPr/>
          <p:nvPr/>
        </p:nvSpPr>
        <p:spPr>
          <a:xfrm>
            <a:off x="3702700" y="1975952"/>
            <a:ext cx="530254" cy="53025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FE0882B-4574-99FF-4019-3DF85D64FEB9}"/>
              </a:ext>
            </a:extLst>
          </p:cNvPr>
          <p:cNvSpPr txBox="1"/>
          <p:nvPr/>
        </p:nvSpPr>
        <p:spPr>
          <a:xfrm>
            <a:off x="140491" y="3478055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Alcohol use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2ABBEB9-094D-ADEF-0145-3A2073310FE4}"/>
              </a:ext>
            </a:extLst>
          </p:cNvPr>
          <p:cNvSpPr txBox="1"/>
          <p:nvPr/>
        </p:nvSpPr>
        <p:spPr>
          <a:xfrm>
            <a:off x="1520934" y="2529395"/>
            <a:ext cx="1350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Metabolic syndrome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591E499-DF5B-9635-1BCB-98766A51CC34}"/>
              </a:ext>
            </a:extLst>
          </p:cNvPr>
          <p:cNvSpPr txBox="1"/>
          <p:nvPr/>
        </p:nvSpPr>
        <p:spPr>
          <a:xfrm>
            <a:off x="1572228" y="3478055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Chronic low-grade</a:t>
            </a:r>
          </a:p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inflammation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ACD73F0-6DF4-9C1C-63DA-058F52CD96DC}"/>
              </a:ext>
            </a:extLst>
          </p:cNvPr>
          <p:cNvSpPr txBox="1"/>
          <p:nvPr/>
        </p:nvSpPr>
        <p:spPr>
          <a:xfrm>
            <a:off x="3364386" y="2529395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Peripheral insulin</a:t>
            </a:r>
          </a:p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resistance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793CCAA-26DB-032F-8717-0B07E04C4134}"/>
              </a:ext>
            </a:extLst>
          </p:cNvPr>
          <p:cNvSpPr txBox="1"/>
          <p:nvPr/>
        </p:nvSpPr>
        <p:spPr>
          <a:xfrm>
            <a:off x="3409271" y="347805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Elevated</a:t>
            </a:r>
          </a:p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oxidative stress</a:t>
            </a:r>
          </a:p>
        </p:txBody>
      </p:sp>
      <p:pic>
        <p:nvPicPr>
          <p:cNvPr id="69" name="Picture 6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F1B9490-AB73-0775-EE93-08FB3F1838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32" y="3016432"/>
            <a:ext cx="340062" cy="340062"/>
          </a:xfrm>
          <a:prstGeom prst="rect">
            <a:avLst/>
          </a:prstGeom>
        </p:spPr>
      </p:pic>
      <p:pic>
        <p:nvPicPr>
          <p:cNvPr id="71" name="Picture 7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6A908F3-5EA2-C86C-0B42-2ABDDB9FC1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187" y="2035186"/>
            <a:ext cx="380218" cy="380218"/>
          </a:xfrm>
          <a:prstGeom prst="rect">
            <a:avLst/>
          </a:prstGeom>
        </p:spPr>
      </p:pic>
      <p:pic>
        <p:nvPicPr>
          <p:cNvPr id="74" name="Picture 73" descr="A grey and red symbol with a gauge in the middle of a head&#10;&#10;Description automatically generated with medium confidence">
            <a:extLst>
              <a:ext uri="{FF2B5EF4-FFF2-40B4-BE49-F238E27FC236}">
                <a16:creationId xmlns:a16="http://schemas.microsoft.com/office/drawing/2014/main" id="{CB611578-A40F-9977-3274-51E186B62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636" y="3054321"/>
            <a:ext cx="337646" cy="337646"/>
          </a:xfrm>
          <a:prstGeom prst="rect">
            <a:avLst/>
          </a:prstGeom>
        </p:spPr>
      </p:pic>
      <p:pic>
        <p:nvPicPr>
          <p:cNvPr id="75" name="Picture 7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36C40AE-FE69-69CE-6FE5-D0027557CA1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43" y="2053194"/>
            <a:ext cx="344202" cy="344202"/>
          </a:xfrm>
          <a:prstGeom prst="rect">
            <a:avLst/>
          </a:prstGeom>
        </p:spPr>
      </p:pic>
      <p:pic>
        <p:nvPicPr>
          <p:cNvPr id="76" name="Picture 75" descr="A black and white outline of a stomach&#10;&#10;Description automatically generated">
            <a:extLst>
              <a:ext uri="{FF2B5EF4-FFF2-40B4-BE49-F238E27FC236}">
                <a16:creationId xmlns:a16="http://schemas.microsoft.com/office/drawing/2014/main" id="{E6EBA203-4E98-53F0-8004-FB45813CF90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808" y="3016432"/>
            <a:ext cx="371772" cy="371772"/>
          </a:xfrm>
          <a:prstGeom prst="rect">
            <a:avLst/>
          </a:prstGeom>
        </p:spPr>
      </p:pic>
      <p:sp>
        <p:nvSpPr>
          <p:cNvPr id="81" name="Oval 80">
            <a:extLst>
              <a:ext uri="{FF2B5EF4-FFF2-40B4-BE49-F238E27FC236}">
                <a16:creationId xmlns:a16="http://schemas.microsoft.com/office/drawing/2014/main" id="{9E8BDED9-79EB-64DA-B5F5-58259B1D76C5}"/>
              </a:ext>
            </a:extLst>
          </p:cNvPr>
          <p:cNvSpPr/>
          <p:nvPr/>
        </p:nvSpPr>
        <p:spPr>
          <a:xfrm>
            <a:off x="6792217" y="2344188"/>
            <a:ext cx="530254" cy="53025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D76D83C-2E0F-4A4A-A4E1-6791C2A07081}"/>
              </a:ext>
            </a:extLst>
          </p:cNvPr>
          <p:cNvSpPr/>
          <p:nvPr/>
        </p:nvSpPr>
        <p:spPr>
          <a:xfrm>
            <a:off x="5375796" y="2360144"/>
            <a:ext cx="530254" cy="53025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pic>
        <p:nvPicPr>
          <p:cNvPr id="78" name="Picture 7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FF0DBBC-F6F6-F8E6-0954-0026E82A58C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118" y="2416172"/>
            <a:ext cx="375508" cy="375508"/>
          </a:xfrm>
          <a:prstGeom prst="rect">
            <a:avLst/>
          </a:prstGeom>
        </p:spPr>
      </p:pic>
      <p:pic>
        <p:nvPicPr>
          <p:cNvPr id="80" name="Picture 7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3FA7500-5935-0E09-7136-C2F3E28F8D8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873" y="2396684"/>
            <a:ext cx="406100" cy="406100"/>
          </a:xfrm>
          <a:prstGeom prst="rect">
            <a:avLst/>
          </a:prstGeom>
        </p:spPr>
      </p:pic>
      <p:sp>
        <p:nvSpPr>
          <p:cNvPr id="85" name="Oval 84">
            <a:extLst>
              <a:ext uri="{FF2B5EF4-FFF2-40B4-BE49-F238E27FC236}">
                <a16:creationId xmlns:a16="http://schemas.microsoft.com/office/drawing/2014/main" id="{13B5DDBE-15AE-B660-5B74-53F5EE58C52C}"/>
              </a:ext>
            </a:extLst>
          </p:cNvPr>
          <p:cNvSpPr/>
          <p:nvPr/>
        </p:nvSpPr>
        <p:spPr>
          <a:xfrm>
            <a:off x="8262572" y="2318701"/>
            <a:ext cx="530254" cy="53025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pic>
        <p:nvPicPr>
          <p:cNvPr id="84" name="Picture 8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14C717B-9EFC-9B23-1763-69DA5F41628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612" y="2346256"/>
            <a:ext cx="464986" cy="464986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09204068-A60F-5E0D-9F36-EAA127F6B454}"/>
              </a:ext>
            </a:extLst>
          </p:cNvPr>
          <p:cNvSpPr txBox="1"/>
          <p:nvPr/>
        </p:nvSpPr>
        <p:spPr>
          <a:xfrm>
            <a:off x="5127000" y="2942667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Asian patients</a:t>
            </a:r>
          </a:p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28.7%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783F74-8A7F-3D35-74E3-BFEE899B1EA4}"/>
              </a:ext>
            </a:extLst>
          </p:cNvPr>
          <p:cNvSpPr txBox="1"/>
          <p:nvPr/>
        </p:nvSpPr>
        <p:spPr>
          <a:xfrm>
            <a:off x="6425117" y="2942667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Caucasian patients</a:t>
            </a:r>
          </a:p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37.9%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0E5407C-8337-052B-3BFB-8FE48A56DE3A}"/>
              </a:ext>
            </a:extLst>
          </p:cNvPr>
          <p:cNvSpPr txBox="1"/>
          <p:nvPr/>
        </p:nvSpPr>
        <p:spPr>
          <a:xfrm>
            <a:off x="7993779" y="2942667"/>
            <a:ext cx="10791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Patients of</a:t>
            </a:r>
          </a:p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mixed ethnicity</a:t>
            </a:r>
          </a:p>
          <a:p>
            <a:pPr algn="ctr"/>
            <a:r>
              <a:rPr lang="en-GB" sz="900">
                <a:latin typeface="Verdana" panose="020B0604030504040204" pitchFamily="34" charset="0"/>
                <a:ea typeface="Verdana" panose="020B0604030504040204" pitchFamily="34" charset="0"/>
              </a:rPr>
              <a:t>20.6%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E1DB54CE-C385-8EF9-FED5-A6540CEB9EF1}"/>
              </a:ext>
            </a:extLst>
          </p:cNvPr>
          <p:cNvCxnSpPr/>
          <p:nvPr/>
        </p:nvCxnSpPr>
        <p:spPr>
          <a:xfrm>
            <a:off x="4741933" y="1707419"/>
            <a:ext cx="0" cy="1970945"/>
          </a:xfrm>
          <a:prstGeom prst="line">
            <a:avLst/>
          </a:prstGeom>
          <a:ln>
            <a:headEnd type="oval" w="med" len="sm"/>
            <a:tailEnd type="oval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DF25FFBF-43CE-A8DE-105C-F216330AAFE5}"/>
              </a:ext>
            </a:extLst>
          </p:cNvPr>
          <p:cNvSpPr txBox="1"/>
          <p:nvPr/>
        </p:nvSpPr>
        <p:spPr>
          <a:xfrm>
            <a:off x="354364" y="1616194"/>
            <a:ext cx="42415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900" b="1">
                <a:latin typeface="Verdana" panose="020B0604030504040204" pitchFamily="34" charset="0"/>
                <a:ea typeface="Verdana" panose="020B0604030504040204" pitchFamily="34" charset="0"/>
              </a:rPr>
              <a:t>Shared risk factors between psoriasis and MASLD/MAFLD</a:t>
            </a:r>
            <a:r>
              <a:rPr lang="en-IN" sz="900" b="1" baseline="3000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54699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1BBA3-A66B-55E3-0776-2F3805153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Prevalence of </a:t>
            </a:r>
            <a:r>
              <a:rPr lang="en-GB" sz="2400" kern="0">
                <a:solidFill>
                  <a:schemeClr val="tx1"/>
                </a:solidFill>
              </a:rPr>
              <a:t>MASLD/MAFLD</a:t>
            </a:r>
            <a:r>
              <a:rPr lang="en-IN">
                <a:solidFill>
                  <a:schemeClr val="tx1"/>
                </a:solidFill>
              </a:rPr>
              <a:t> </a:t>
            </a:r>
            <a:r>
              <a:rPr lang="en-IN"/>
              <a:t>in patients with impaired metabolic health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DCDD06-46EC-DBFE-6630-1D0DBE0B2163}"/>
              </a:ext>
            </a:extLst>
          </p:cNvPr>
          <p:cNvSpPr txBox="1"/>
          <p:nvPr/>
        </p:nvSpPr>
        <p:spPr>
          <a:xfrm>
            <a:off x="1313152" y="4623537"/>
            <a:ext cx="73379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609585"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*P&lt;0.05; #p&lt;0.01; §p&lt;0.001. 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abd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, abdominal;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cardioresp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,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cardiorespiratory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Cimt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, carotid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intima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-media thickness; IS, insulin secretion; 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MASLD/MAFLD, metabolic dysfunction-associated </a:t>
            </a:r>
            <a:r>
              <a:rPr kumimoji="0" lang="en-IN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steatotic</a:t>
            </a:r>
            <a:r>
              <a:rPr kumimoji="0" lang="en-IN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liver disease/metabolic associated fatty liver disease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; sc., subcutaneous.</a:t>
            </a:r>
            <a:b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Stefan N, et al. Cell </a:t>
            </a:r>
            <a:r>
              <a:rPr kumimoji="0" lang="en-GB" sz="600" b="0" i="0" u="none" strike="noStrike" kern="1200" cap="none" spc="0" normalizeH="0" baseline="0" noProof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Metab</a:t>
            </a: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2017;26(2):292–300.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C4414F5-4BA0-D751-772E-6F85EC75959A}"/>
              </a:ext>
            </a:extLst>
          </p:cNvPr>
          <p:cNvGrpSpPr/>
          <p:nvPr/>
        </p:nvGrpSpPr>
        <p:grpSpPr>
          <a:xfrm>
            <a:off x="1445915" y="1187299"/>
            <a:ext cx="6364649" cy="3149619"/>
            <a:chOff x="1445915" y="1187299"/>
            <a:chExt cx="6364649" cy="314961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6060FB-D0B4-B657-493F-04589DBF4D95}"/>
                </a:ext>
              </a:extLst>
            </p:cNvPr>
            <p:cNvSpPr txBox="1"/>
            <p:nvPr/>
          </p:nvSpPr>
          <p:spPr>
            <a:xfrm>
              <a:off x="5667653" y="1187299"/>
              <a:ext cx="1577676" cy="219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25" b="1">
                  <a:latin typeface="Century Gothic" panose="020B0502020202020204" pitchFamily="34" charset="0"/>
                </a:rPr>
                <a:t>Metabolically healthy (MH)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5F983C6-7400-EA74-CC5F-5FA0DE22AD3D}"/>
                </a:ext>
              </a:extLst>
            </p:cNvPr>
            <p:cNvGrpSpPr/>
            <p:nvPr/>
          </p:nvGrpSpPr>
          <p:grpSpPr>
            <a:xfrm>
              <a:off x="1445915" y="1261333"/>
              <a:ext cx="6364649" cy="3075585"/>
              <a:chOff x="1445915" y="1261333"/>
              <a:chExt cx="6364649" cy="3075585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7E14506-FFD5-BBDF-87BD-FDEE6681D29C}"/>
                  </a:ext>
                </a:extLst>
              </p:cNvPr>
              <p:cNvSpPr/>
              <p:nvPr/>
            </p:nvSpPr>
            <p:spPr>
              <a:xfrm>
                <a:off x="6246530" y="1973994"/>
                <a:ext cx="72178" cy="9893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9F385F9-B55F-DF79-8E17-DA3A57DB1DB1}"/>
                  </a:ext>
                </a:extLst>
              </p:cNvPr>
              <p:cNvSpPr/>
              <p:nvPr/>
            </p:nvSpPr>
            <p:spPr>
              <a:xfrm>
                <a:off x="4319631" y="2430604"/>
                <a:ext cx="72178" cy="53271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grpSp>
            <p:nvGrpSpPr>
              <p:cNvPr id="10" name="Gruppieren 6">
                <a:extLst>
                  <a:ext uri="{FF2B5EF4-FFF2-40B4-BE49-F238E27FC236}">
                    <a16:creationId xmlns:a16="http://schemas.microsoft.com/office/drawing/2014/main" id="{FEC60FC0-2B43-1BC2-26C8-641AD04949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8605" y="1988798"/>
                <a:ext cx="462050" cy="1033411"/>
                <a:chOff x="3113585" y="2564904"/>
                <a:chExt cx="763185" cy="2160240"/>
              </a:xfrm>
            </p:grpSpPr>
            <p:sp>
              <p:nvSpPr>
                <p:cNvPr id="159" name="Textfeld 1">
                  <a:extLst>
                    <a:ext uri="{FF2B5EF4-FFF2-40B4-BE49-F238E27FC236}">
                      <a16:creationId xmlns:a16="http://schemas.microsoft.com/office/drawing/2014/main" id="{2AFC0B82-A000-F822-A0D1-877517C4202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24282" y="3073556"/>
                  <a:ext cx="752488" cy="5307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3429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de-DE" altLang="de-DE" sz="1050" b="1" kern="0">
                      <a:solidFill>
                        <a:srgbClr val="FF0000"/>
                      </a:solidFill>
                      <a:cs typeface="Arial" panose="020B0604020202020204" pitchFamily="34" charset="0"/>
                    </a:rPr>
                    <a:t>19%</a:t>
                  </a:r>
                </a:p>
              </p:txBody>
            </p:sp>
            <p:sp>
              <p:nvSpPr>
                <p:cNvPr id="160" name="Ellipse 8">
                  <a:extLst>
                    <a:ext uri="{FF2B5EF4-FFF2-40B4-BE49-F238E27FC236}">
                      <a16:creationId xmlns:a16="http://schemas.microsoft.com/office/drawing/2014/main" id="{2D33B036-7A04-04E2-9549-BCA6F12D79B1}"/>
                    </a:ext>
                  </a:extLst>
                </p:cNvPr>
                <p:cNvSpPr/>
                <p:nvPr/>
              </p:nvSpPr>
              <p:spPr>
                <a:xfrm>
                  <a:off x="3113585" y="2564904"/>
                  <a:ext cx="647289" cy="2160240"/>
                </a:xfrm>
                <a:prstGeom prst="ellipse">
                  <a:avLst/>
                </a:prstGeom>
                <a:noFill/>
                <a:ln w="254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342900">
                    <a:defRPr/>
                  </a:pPr>
                  <a:endParaRPr lang="de-DE" sz="1350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1" name="Gruppieren 9">
                <a:extLst>
                  <a:ext uri="{FF2B5EF4-FFF2-40B4-BE49-F238E27FC236}">
                    <a16:creationId xmlns:a16="http://schemas.microsoft.com/office/drawing/2014/main" id="{2B97DA39-2100-DE99-46EF-552721FC74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72692" y="1785308"/>
                <a:ext cx="486752" cy="1262054"/>
                <a:chOff x="3113585" y="2564904"/>
                <a:chExt cx="647990" cy="2160240"/>
              </a:xfrm>
            </p:grpSpPr>
            <p:sp>
              <p:nvSpPr>
                <p:cNvPr id="157" name="Textfeld 1">
                  <a:extLst>
                    <a:ext uri="{FF2B5EF4-FFF2-40B4-BE49-F238E27FC236}">
                      <a16:creationId xmlns:a16="http://schemas.microsoft.com/office/drawing/2014/main" id="{D82F2BEB-3151-33E4-CF82-B76EFFFEE6E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55090" y="2801712"/>
                  <a:ext cx="606485" cy="4346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3429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de-DE" altLang="de-DE" sz="1050" b="1" kern="0">
                      <a:solidFill>
                        <a:srgbClr val="FF0000"/>
                      </a:solidFill>
                      <a:cs typeface="Arial" panose="020B0604020202020204" pitchFamily="34" charset="0"/>
                    </a:rPr>
                    <a:t>39%</a:t>
                  </a:r>
                </a:p>
              </p:txBody>
            </p:sp>
            <p:sp>
              <p:nvSpPr>
                <p:cNvPr id="158" name="Ellipse 11">
                  <a:extLst>
                    <a:ext uri="{FF2B5EF4-FFF2-40B4-BE49-F238E27FC236}">
                      <a16:creationId xmlns:a16="http://schemas.microsoft.com/office/drawing/2014/main" id="{4BE1E75B-B956-89CC-1409-0E1E6D62460A}"/>
                    </a:ext>
                  </a:extLst>
                </p:cNvPr>
                <p:cNvSpPr/>
                <p:nvPr/>
              </p:nvSpPr>
              <p:spPr>
                <a:xfrm>
                  <a:off x="3113585" y="2564904"/>
                  <a:ext cx="647289" cy="2160240"/>
                </a:xfrm>
                <a:prstGeom prst="ellipse">
                  <a:avLst/>
                </a:prstGeom>
                <a:noFill/>
                <a:ln w="254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342900">
                    <a:defRPr/>
                  </a:pPr>
                  <a:endParaRPr lang="de-DE" sz="1350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2" name="Gruppieren 12">
                <a:extLst>
                  <a:ext uri="{FF2B5EF4-FFF2-40B4-BE49-F238E27FC236}">
                    <a16:creationId xmlns:a16="http://schemas.microsoft.com/office/drawing/2014/main" id="{86CF68D1-3B03-0B0F-95C1-374DAEFE70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819216" y="1577042"/>
                <a:ext cx="484703" cy="1457359"/>
                <a:chOff x="3113585" y="2564904"/>
                <a:chExt cx="683088" cy="2160240"/>
              </a:xfrm>
            </p:grpSpPr>
            <p:sp>
              <p:nvSpPr>
                <p:cNvPr id="155" name="Textfeld 1">
                  <a:extLst>
                    <a:ext uri="{FF2B5EF4-FFF2-40B4-BE49-F238E27FC236}">
                      <a16:creationId xmlns:a16="http://schemas.microsoft.com/office/drawing/2014/main" id="{02DA85BB-13D9-4CC9-A2FA-AACADF12CE3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54636" y="2835899"/>
                  <a:ext cx="642037" cy="376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3429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de-DE" altLang="de-DE" sz="1050" b="1" kern="0">
                      <a:solidFill>
                        <a:srgbClr val="FF0000"/>
                      </a:solidFill>
                      <a:cs typeface="Arial" panose="020B0604020202020204" pitchFamily="34" charset="0"/>
                    </a:rPr>
                    <a:t>69%</a:t>
                  </a:r>
                </a:p>
              </p:txBody>
            </p:sp>
            <p:sp>
              <p:nvSpPr>
                <p:cNvPr id="156" name="Ellipse 14">
                  <a:extLst>
                    <a:ext uri="{FF2B5EF4-FFF2-40B4-BE49-F238E27FC236}">
                      <a16:creationId xmlns:a16="http://schemas.microsoft.com/office/drawing/2014/main" id="{FDB116C6-16D2-AFF7-8DF5-F5DCF430460C}"/>
                    </a:ext>
                  </a:extLst>
                </p:cNvPr>
                <p:cNvSpPr/>
                <p:nvPr/>
              </p:nvSpPr>
              <p:spPr>
                <a:xfrm>
                  <a:off x="3113585" y="2564904"/>
                  <a:ext cx="647289" cy="2160240"/>
                </a:xfrm>
                <a:prstGeom prst="ellipse">
                  <a:avLst/>
                </a:prstGeom>
                <a:noFill/>
                <a:ln w="254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342900">
                    <a:defRPr/>
                  </a:pPr>
                  <a:endParaRPr lang="de-DE" sz="1350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F5F845FE-61FA-B0A6-D8B9-9CA1A8D39CD5}"/>
                  </a:ext>
                </a:extLst>
              </p:cNvPr>
              <p:cNvCxnSpPr/>
              <p:nvPr/>
            </p:nvCxnSpPr>
            <p:spPr>
              <a:xfrm>
                <a:off x="2090996" y="1574459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A1D95F4-F95F-857F-4495-8ECCCBE853A8}"/>
                  </a:ext>
                </a:extLst>
              </p:cNvPr>
              <p:cNvCxnSpPr/>
              <p:nvPr/>
            </p:nvCxnSpPr>
            <p:spPr>
              <a:xfrm>
                <a:off x="2090996" y="1713979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57346C8B-D54C-16B5-9F16-DF412DB88717}"/>
                  </a:ext>
                </a:extLst>
              </p:cNvPr>
              <p:cNvCxnSpPr/>
              <p:nvPr/>
            </p:nvCxnSpPr>
            <p:spPr>
              <a:xfrm>
                <a:off x="2090996" y="1851913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9947D58-E270-294C-A62B-B8502E66966F}"/>
                  </a:ext>
                </a:extLst>
              </p:cNvPr>
              <p:cNvCxnSpPr/>
              <p:nvPr/>
            </p:nvCxnSpPr>
            <p:spPr>
              <a:xfrm>
                <a:off x="2090996" y="1993018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3F89837F-A017-B2AB-CA6B-0495B83723AA}"/>
                  </a:ext>
                </a:extLst>
              </p:cNvPr>
              <p:cNvCxnSpPr/>
              <p:nvPr/>
            </p:nvCxnSpPr>
            <p:spPr>
              <a:xfrm>
                <a:off x="2090996" y="2132538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8966E0F8-9DF6-EFFA-36DC-ECE6DF14F35C}"/>
                  </a:ext>
                </a:extLst>
              </p:cNvPr>
              <p:cNvCxnSpPr/>
              <p:nvPr/>
            </p:nvCxnSpPr>
            <p:spPr>
              <a:xfrm>
                <a:off x="2090996" y="2272058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D7EEF00-023E-CC59-4EA9-24A61FEB3E0C}"/>
                  </a:ext>
                </a:extLst>
              </p:cNvPr>
              <p:cNvCxnSpPr/>
              <p:nvPr/>
            </p:nvCxnSpPr>
            <p:spPr>
              <a:xfrm>
                <a:off x="2090996" y="2409992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786F0E6-4A5A-0412-09B3-5A87C9BDE1E8}"/>
                  </a:ext>
                </a:extLst>
              </p:cNvPr>
              <p:cNvCxnSpPr/>
              <p:nvPr/>
            </p:nvCxnSpPr>
            <p:spPr>
              <a:xfrm>
                <a:off x="2090996" y="2547926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E35545A-4ABC-9FC6-DAE1-CD988F4AE9A0}"/>
                  </a:ext>
                </a:extLst>
              </p:cNvPr>
              <p:cNvCxnSpPr/>
              <p:nvPr/>
            </p:nvCxnSpPr>
            <p:spPr>
              <a:xfrm>
                <a:off x="2090996" y="2687446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FDC8437F-1D96-D31A-7E21-BBF99A968DD9}"/>
                  </a:ext>
                </a:extLst>
              </p:cNvPr>
              <p:cNvCxnSpPr/>
              <p:nvPr/>
            </p:nvCxnSpPr>
            <p:spPr>
              <a:xfrm>
                <a:off x="2090996" y="2828551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B4F3B4DD-6B42-7270-25A3-C7D06F1AFF5A}"/>
                  </a:ext>
                </a:extLst>
              </p:cNvPr>
              <p:cNvCxnSpPr/>
              <p:nvPr/>
            </p:nvCxnSpPr>
            <p:spPr>
              <a:xfrm>
                <a:off x="2090996" y="2966486"/>
                <a:ext cx="433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C10BDACE-A841-EB95-6821-70FE9A8970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52058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B99D6-9205-7431-13D2-9FE1AA62D8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1224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C50B293-5B88-EB25-073D-6A1AC9AF49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3653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0F9EB6A-12A5-AF94-A9DE-E36115E000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03270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4993729-52EA-09F6-E8FA-8397E21F62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05700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E5FA679A-9DAE-0257-C608-DBA55D2752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17678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8602FE1-C180-8D3D-353D-9954CCB5D5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7296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89F7080-7785-8EF2-2431-025DD49E5A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5003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2C94009-902B-70F9-29C9-50F531EF6A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5591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DD6DBF8-41C7-C3CD-516D-BD736E2C5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94756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A33403C5-2535-72E2-AA7C-B5CB628E35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95276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5C88A45-B291-1F06-A35E-E278AB6F52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14893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A4D90B6-D24B-FC93-74CF-B554A14472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9233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BA39F4C-3C71-CAEA-D452-5029EC19FB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33121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69D5ED1-F421-7C02-E273-64711830F4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52737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44600B-60B5-B886-1E34-31C121FED0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68535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2855FBE3-E3E3-34E8-8340-6C16359DAB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6762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38E39E2-1225-5631-5D25-488C3B10DE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15928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7B57B2A6-80AA-95AF-5EE1-C95488E4B8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447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D1ED40B1-9CC6-7E0F-44E4-531CB0F4DA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4155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E416BED6-333A-9D47-DEC3-B376A4596B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40404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CB3B86AB-8333-04EF-26FB-884642850D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2382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494CF0B-B980-3440-DD1D-2B0D16B466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0090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225D6FA7-7717-7BA4-E43E-1AC019E038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89707" y="2965950"/>
                <a:ext cx="0" cy="599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6F9CEDF-E26D-4034-6173-2FB9B06F9434}"/>
                  </a:ext>
                </a:extLst>
              </p:cNvPr>
              <p:cNvSpPr/>
              <p:nvPr/>
            </p:nvSpPr>
            <p:spPr>
              <a:xfrm>
                <a:off x="2171205" y="2928437"/>
                <a:ext cx="72178" cy="3488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638D5429-6A16-6B2E-27BD-32532443CF03}"/>
                  </a:ext>
                </a:extLst>
              </p:cNvPr>
              <p:cNvSpPr/>
              <p:nvPr/>
            </p:nvSpPr>
            <p:spPr>
              <a:xfrm>
                <a:off x="2243773" y="2708059"/>
                <a:ext cx="78299" cy="255259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A8F49A2E-76F8-E307-EF4C-2C13A952CB33}"/>
                  </a:ext>
                </a:extLst>
              </p:cNvPr>
              <p:cNvSpPr/>
              <p:nvPr/>
            </p:nvSpPr>
            <p:spPr>
              <a:xfrm>
                <a:off x="2385093" y="2861847"/>
                <a:ext cx="72178" cy="10147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7BCF3AA-0A14-6365-F6D1-009FCE8C1739}"/>
                  </a:ext>
                </a:extLst>
              </p:cNvPr>
              <p:cNvSpPr/>
              <p:nvPr/>
            </p:nvSpPr>
            <p:spPr>
              <a:xfrm>
                <a:off x="2457661" y="2704888"/>
                <a:ext cx="78299" cy="258429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BDAC5449-A996-857D-AD90-CFCE9AECFB21}"/>
                  </a:ext>
                </a:extLst>
              </p:cNvPr>
              <p:cNvSpPr/>
              <p:nvPr/>
            </p:nvSpPr>
            <p:spPr>
              <a:xfrm>
                <a:off x="2598981" y="2557440"/>
                <a:ext cx="72178" cy="40587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4E0B24D2-0827-7BF9-D513-062201D0C861}"/>
                  </a:ext>
                </a:extLst>
              </p:cNvPr>
              <p:cNvSpPr/>
              <p:nvPr/>
            </p:nvSpPr>
            <p:spPr>
              <a:xfrm>
                <a:off x="2671549" y="2364016"/>
                <a:ext cx="78299" cy="599302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5A7EC2D-A044-1B14-CA41-D8AAAEEDF8D8}"/>
                  </a:ext>
                </a:extLst>
              </p:cNvPr>
              <p:cNvSpPr/>
              <p:nvPr/>
            </p:nvSpPr>
            <p:spPr>
              <a:xfrm>
                <a:off x="2887347" y="2662082"/>
                <a:ext cx="72178" cy="301237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ADBF018C-114A-A8A5-6482-33FE34A2649E}"/>
                  </a:ext>
                </a:extLst>
              </p:cNvPr>
              <p:cNvSpPr/>
              <p:nvPr/>
            </p:nvSpPr>
            <p:spPr>
              <a:xfrm>
                <a:off x="2814777" y="2909411"/>
                <a:ext cx="72178" cy="53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864C1F90-B941-9255-1950-AD7B857E019A}"/>
                  </a:ext>
                </a:extLst>
              </p:cNvPr>
              <p:cNvSpPr/>
              <p:nvPr/>
            </p:nvSpPr>
            <p:spPr>
              <a:xfrm>
                <a:off x="3103143" y="2402067"/>
                <a:ext cx="72178" cy="561251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95430D7F-061C-710C-D3F6-35C2B8622BEF}"/>
                  </a:ext>
                </a:extLst>
              </p:cNvPr>
              <p:cNvSpPr/>
              <p:nvPr/>
            </p:nvSpPr>
            <p:spPr>
              <a:xfrm>
                <a:off x="3032485" y="2825383"/>
                <a:ext cx="72178" cy="13793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569345A-6ADA-B51E-7D17-085E40836C8E}"/>
                  </a:ext>
                </a:extLst>
              </p:cNvPr>
              <p:cNvSpPr/>
              <p:nvPr/>
            </p:nvSpPr>
            <p:spPr>
              <a:xfrm>
                <a:off x="3244463" y="2444874"/>
                <a:ext cx="72178" cy="51844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F3593374-9A16-078A-AC1A-9EA8D1A14B55}"/>
                  </a:ext>
                </a:extLst>
              </p:cNvPr>
              <p:cNvSpPr/>
              <p:nvPr/>
            </p:nvSpPr>
            <p:spPr>
              <a:xfrm>
                <a:off x="3317031" y="1877282"/>
                <a:ext cx="72178" cy="1086037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F967702E-4F9E-51D1-2047-39F994FE2A5C}"/>
                  </a:ext>
                </a:extLst>
              </p:cNvPr>
              <p:cNvSpPr/>
              <p:nvPr/>
            </p:nvSpPr>
            <p:spPr>
              <a:xfrm>
                <a:off x="3462171" y="2722328"/>
                <a:ext cx="72178" cy="24098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8E62BC2-7F91-3459-3C6F-1E01D0E23959}"/>
                  </a:ext>
                </a:extLst>
              </p:cNvPr>
              <p:cNvSpPr/>
              <p:nvPr/>
            </p:nvSpPr>
            <p:spPr>
              <a:xfrm>
                <a:off x="3534740" y="2644641"/>
                <a:ext cx="72178" cy="318677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237B909A-04A0-9B75-8B7D-BD908B619B2B}"/>
                  </a:ext>
                </a:extLst>
              </p:cNvPr>
              <p:cNvSpPr/>
              <p:nvPr/>
            </p:nvSpPr>
            <p:spPr>
              <a:xfrm>
                <a:off x="3676058" y="2790502"/>
                <a:ext cx="72178" cy="1728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6D4A8268-C636-2C14-97C0-BD9B73117A78}"/>
                  </a:ext>
                </a:extLst>
              </p:cNvPr>
              <p:cNvSpPr/>
              <p:nvPr/>
            </p:nvSpPr>
            <p:spPr>
              <a:xfrm>
                <a:off x="3748628" y="2268888"/>
                <a:ext cx="72178" cy="694430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576E6DC3-8219-718C-21DC-621D01072D4F}"/>
                  </a:ext>
                </a:extLst>
              </p:cNvPr>
              <p:cNvSpPr/>
              <p:nvPr/>
            </p:nvSpPr>
            <p:spPr>
              <a:xfrm>
                <a:off x="4176795" y="2416336"/>
                <a:ext cx="72178" cy="546982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D9C7CEF3-D432-5789-32FB-62FAAABC44F8}"/>
                  </a:ext>
                </a:extLst>
              </p:cNvPr>
              <p:cNvSpPr/>
              <p:nvPr/>
            </p:nvSpPr>
            <p:spPr>
              <a:xfrm>
                <a:off x="4392593" y="2100830"/>
                <a:ext cx="72178" cy="862488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97E01DD9-F061-0D8D-4EF9-BFCF7B5199C6}"/>
                  </a:ext>
                </a:extLst>
              </p:cNvPr>
              <p:cNvSpPr/>
              <p:nvPr/>
            </p:nvSpPr>
            <p:spPr>
              <a:xfrm>
                <a:off x="4531609" y="2321208"/>
                <a:ext cx="72178" cy="64210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4521220-63E7-2D6B-75B6-282C92768042}"/>
                  </a:ext>
                </a:extLst>
              </p:cNvPr>
              <p:cNvSpPr/>
              <p:nvPr/>
            </p:nvSpPr>
            <p:spPr>
              <a:xfrm>
                <a:off x="4602269" y="2248278"/>
                <a:ext cx="72178" cy="715040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4D6E10E-1034-4E8A-16BA-3F28C3192C22}"/>
                  </a:ext>
                </a:extLst>
              </p:cNvPr>
              <p:cNvSpPr/>
              <p:nvPr/>
            </p:nvSpPr>
            <p:spPr>
              <a:xfrm>
                <a:off x="4747407" y="2487680"/>
                <a:ext cx="72178" cy="47563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0A939D49-16D9-D852-3CDD-5F81D00DAA7E}"/>
                  </a:ext>
                </a:extLst>
              </p:cNvPr>
              <p:cNvSpPr/>
              <p:nvPr/>
            </p:nvSpPr>
            <p:spPr>
              <a:xfrm>
                <a:off x="4819976" y="2176932"/>
                <a:ext cx="72178" cy="786386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CD377FB7-5C0A-2438-609E-53693A81B0C8}"/>
                  </a:ext>
                </a:extLst>
              </p:cNvPr>
              <p:cNvSpPr/>
              <p:nvPr/>
            </p:nvSpPr>
            <p:spPr>
              <a:xfrm>
                <a:off x="4961295" y="2589149"/>
                <a:ext cx="72178" cy="37416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80CD999B-DDF9-6C36-8689-216DA6E02016}"/>
                  </a:ext>
                </a:extLst>
              </p:cNvPr>
              <p:cNvSpPr/>
              <p:nvPr/>
            </p:nvSpPr>
            <p:spPr>
              <a:xfrm>
                <a:off x="5033864" y="2048510"/>
                <a:ext cx="72178" cy="914807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E28C3511-C93E-43A9-4D9C-3DC6D6E464A7}"/>
                  </a:ext>
                </a:extLst>
              </p:cNvPr>
              <p:cNvSpPr/>
              <p:nvPr/>
            </p:nvSpPr>
            <p:spPr>
              <a:xfrm>
                <a:off x="5179002" y="2459143"/>
                <a:ext cx="72178" cy="50417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E05B6BD-8B28-4FE8-3E41-07E584A0265F}"/>
                  </a:ext>
                </a:extLst>
              </p:cNvPr>
              <p:cNvSpPr/>
              <p:nvPr/>
            </p:nvSpPr>
            <p:spPr>
              <a:xfrm>
                <a:off x="5251571" y="2124612"/>
                <a:ext cx="72178" cy="838705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065FEB2F-C75B-8682-3651-0A39D3316237}"/>
                  </a:ext>
                </a:extLst>
              </p:cNvPr>
              <p:cNvSpPr/>
              <p:nvPr/>
            </p:nvSpPr>
            <p:spPr>
              <a:xfrm>
                <a:off x="5387160" y="2467070"/>
                <a:ext cx="72178" cy="49624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F5D6F17-F22F-D36D-42DC-C9A4733B5122}"/>
                  </a:ext>
                </a:extLst>
              </p:cNvPr>
              <p:cNvSpPr/>
              <p:nvPr/>
            </p:nvSpPr>
            <p:spPr>
              <a:xfrm>
                <a:off x="5459729" y="2229252"/>
                <a:ext cx="72178" cy="734065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5877DB4E-6DDB-5ECB-2388-9632BBC150A3}"/>
                  </a:ext>
                </a:extLst>
              </p:cNvPr>
              <p:cNvSpPr/>
              <p:nvPr/>
            </p:nvSpPr>
            <p:spPr>
              <a:xfrm>
                <a:off x="5604867" y="2704888"/>
                <a:ext cx="72178" cy="25842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3290128C-6575-BD0D-B36F-8A3C818E64F1}"/>
                  </a:ext>
                </a:extLst>
              </p:cNvPr>
              <p:cNvSpPr/>
              <p:nvPr/>
            </p:nvSpPr>
            <p:spPr>
              <a:xfrm>
                <a:off x="5675526" y="2592321"/>
                <a:ext cx="72178" cy="370997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055DA918-2C22-3F82-7DF2-B4C7A75A35F8}"/>
                  </a:ext>
                </a:extLst>
              </p:cNvPr>
              <p:cNvSpPr/>
              <p:nvPr/>
            </p:nvSpPr>
            <p:spPr>
              <a:xfrm>
                <a:off x="6034553" y="2462313"/>
                <a:ext cx="72178" cy="50100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BCAA093F-DA32-59DB-023F-5162DDDC3CD2}"/>
                  </a:ext>
                </a:extLst>
              </p:cNvPr>
              <p:cNvSpPr/>
              <p:nvPr/>
            </p:nvSpPr>
            <p:spPr>
              <a:xfrm>
                <a:off x="6107121" y="2007289"/>
                <a:ext cx="72178" cy="956028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62776B18-97A9-7C56-EA95-775373FE8CDE}"/>
                  </a:ext>
                </a:extLst>
              </p:cNvPr>
              <p:cNvSpPr/>
              <p:nvPr/>
            </p:nvSpPr>
            <p:spPr>
              <a:xfrm>
                <a:off x="6319100" y="1669587"/>
                <a:ext cx="72178" cy="1293731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A087BB8D-617F-9C07-9912-2D8BADDEE22E}"/>
                  </a:ext>
                </a:extLst>
              </p:cNvPr>
              <p:cNvSpPr/>
              <p:nvPr/>
            </p:nvSpPr>
            <p:spPr>
              <a:xfrm>
                <a:off x="6462327" y="2153150"/>
                <a:ext cx="72178" cy="8101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C382CF2-193B-31D5-51BF-7C31363C2E02}"/>
                  </a:ext>
                </a:extLst>
              </p:cNvPr>
              <p:cNvSpPr/>
              <p:nvPr/>
            </p:nvSpPr>
            <p:spPr>
              <a:xfrm>
                <a:off x="6534897" y="2075463"/>
                <a:ext cx="72178" cy="887855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62001C90-F695-09C2-B4FE-A24D31CD3758}"/>
                  </a:ext>
                </a:extLst>
              </p:cNvPr>
              <p:cNvSpPr/>
              <p:nvPr/>
            </p:nvSpPr>
            <p:spPr>
              <a:xfrm>
                <a:off x="6743055" y="1926431"/>
                <a:ext cx="72178" cy="1036886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CB2C3C02-56B4-B283-0779-AE915C4EC7CC}"/>
                  </a:ext>
                </a:extLst>
              </p:cNvPr>
              <p:cNvSpPr/>
              <p:nvPr/>
            </p:nvSpPr>
            <p:spPr>
              <a:xfrm>
                <a:off x="6670487" y="2221325"/>
                <a:ext cx="72178" cy="74199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75D15688-0200-33DB-485E-3A07BCBF2A85}"/>
                  </a:ext>
                </a:extLst>
              </p:cNvPr>
              <p:cNvSpPr/>
              <p:nvPr/>
            </p:nvSpPr>
            <p:spPr>
              <a:xfrm>
                <a:off x="6890104" y="2249862"/>
                <a:ext cx="72178" cy="7134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71DA91C4-674B-56CB-2E3C-F919103536E9}"/>
                  </a:ext>
                </a:extLst>
              </p:cNvPr>
              <p:cNvSpPr/>
              <p:nvPr/>
            </p:nvSpPr>
            <p:spPr>
              <a:xfrm>
                <a:off x="6962673" y="1823377"/>
                <a:ext cx="72178" cy="1139940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C97A9C6A-F895-3287-07D0-25C58FF2A77A}"/>
                  </a:ext>
                </a:extLst>
              </p:cNvPr>
              <p:cNvSpPr/>
              <p:nvPr/>
            </p:nvSpPr>
            <p:spPr>
              <a:xfrm>
                <a:off x="7103991" y="2416335"/>
                <a:ext cx="72178" cy="54698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5C52C70A-9E5E-0378-3099-8768C9CC8853}"/>
                  </a:ext>
                </a:extLst>
              </p:cNvPr>
              <p:cNvSpPr/>
              <p:nvPr/>
            </p:nvSpPr>
            <p:spPr>
              <a:xfrm>
                <a:off x="7174651" y="2024729"/>
                <a:ext cx="72178" cy="938588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E0212AFE-30FB-3FC2-8123-201185F9025C}"/>
                  </a:ext>
                </a:extLst>
              </p:cNvPr>
              <p:cNvSpPr/>
              <p:nvPr/>
            </p:nvSpPr>
            <p:spPr>
              <a:xfrm>
                <a:off x="7314060" y="2088147"/>
                <a:ext cx="72178" cy="87517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8659F67F-B4C3-263B-D4BD-5908C0DCC296}"/>
                  </a:ext>
                </a:extLst>
              </p:cNvPr>
              <p:cNvSpPr/>
              <p:nvPr/>
            </p:nvSpPr>
            <p:spPr>
              <a:xfrm>
                <a:off x="7386630" y="1985092"/>
                <a:ext cx="72178" cy="978225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C23934C-8E42-4607-BEBB-F54BC64ACF5F}"/>
                  </a:ext>
                </a:extLst>
              </p:cNvPr>
              <p:cNvSpPr/>
              <p:nvPr/>
            </p:nvSpPr>
            <p:spPr>
              <a:xfrm>
                <a:off x="7604337" y="2352918"/>
                <a:ext cx="72178" cy="610400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EFEB725-F8DC-7494-7FE7-EF164F89E60E}"/>
                  </a:ext>
                </a:extLst>
              </p:cNvPr>
              <p:cNvSpPr txBox="1"/>
              <p:nvPr/>
            </p:nvSpPr>
            <p:spPr>
              <a:xfrm rot="19467964">
                <a:off x="1503764" y="3138179"/>
                <a:ext cx="909223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MASLD/MAFLD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2E185F6D-DC07-E7DB-81AF-D3CFD8799137}"/>
                  </a:ext>
                </a:extLst>
              </p:cNvPr>
              <p:cNvSpPr txBox="1"/>
              <p:nvPr/>
            </p:nvSpPr>
            <p:spPr>
              <a:xfrm rot="19467964">
                <a:off x="1735983" y="3115208"/>
                <a:ext cx="941283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Visceral obesity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19FDD541-24A3-E6BA-1FFA-E2D96CC1970A}"/>
                  </a:ext>
                </a:extLst>
              </p:cNvPr>
              <p:cNvSpPr txBox="1"/>
              <p:nvPr/>
            </p:nvSpPr>
            <p:spPr>
              <a:xfrm rot="19467964">
                <a:off x="1509023" y="3245216"/>
                <a:ext cx="147668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High sc. </a:t>
                </a:r>
                <a:r>
                  <a:rPr lang="en-GB" sz="788" err="1">
                    <a:latin typeface="Century Gothic" panose="020B0502020202020204" pitchFamily="34" charset="0"/>
                  </a:rPr>
                  <a:t>abd</a:t>
                </a:r>
                <a:r>
                  <a:rPr lang="en-GB" sz="788">
                    <a:latin typeface="Century Gothic" panose="020B0502020202020204" pitchFamily="34" charset="0"/>
                  </a:rPr>
                  <a:t>. Fat mass (%) 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DF90778F-994A-9A06-9ADD-5BB5220C50DE}"/>
                  </a:ext>
                </a:extLst>
              </p:cNvPr>
              <p:cNvSpPr txBox="1"/>
              <p:nvPr/>
            </p:nvSpPr>
            <p:spPr>
              <a:xfrm rot="19467964">
                <a:off x="1808401" y="3223019"/>
                <a:ext cx="1382110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Low sc. Leg fat mass (%) 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551C5C2F-DF49-8303-5B5C-A281BBF0E083}"/>
                  </a:ext>
                </a:extLst>
              </p:cNvPr>
              <p:cNvSpPr txBox="1"/>
              <p:nvPr/>
            </p:nvSpPr>
            <p:spPr>
              <a:xfrm rot="19467964">
                <a:off x="2331450" y="3131063"/>
                <a:ext cx="986167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Insulin resistance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621C9A9-2ED7-5A5B-8A0F-CF1D05595F1F}"/>
                  </a:ext>
                </a:extLst>
              </p:cNvPr>
              <p:cNvSpPr txBox="1"/>
              <p:nvPr/>
            </p:nvSpPr>
            <p:spPr>
              <a:xfrm rot="19467964">
                <a:off x="2274034" y="3261071"/>
                <a:ext cx="1197764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impaired IS capacity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72787219-23A9-DCBE-26B8-8EB694EC2C10}"/>
                  </a:ext>
                </a:extLst>
              </p:cNvPr>
              <p:cNvSpPr txBox="1"/>
              <p:nvPr/>
            </p:nvSpPr>
            <p:spPr>
              <a:xfrm rot="19467964">
                <a:off x="2529752" y="3200824"/>
                <a:ext cx="1249060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Low </a:t>
                </a:r>
                <a:r>
                  <a:rPr lang="en-GB" sz="788" err="1">
                    <a:latin typeface="Century Gothic" panose="020B0502020202020204" pitchFamily="34" charset="0"/>
                  </a:rPr>
                  <a:t>cardioresp</a:t>
                </a:r>
                <a:r>
                  <a:rPr lang="en-GB" sz="788">
                    <a:latin typeface="Century Gothic" panose="020B0502020202020204" pitchFamily="34" charset="0"/>
                  </a:rPr>
                  <a:t> fitness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D0626225-E301-6950-2097-1A3670D9ED0E}"/>
                  </a:ext>
                </a:extLst>
              </p:cNvPr>
              <p:cNvSpPr txBox="1"/>
              <p:nvPr/>
            </p:nvSpPr>
            <p:spPr>
              <a:xfrm rot="19467964">
                <a:off x="3280347" y="3061305"/>
                <a:ext cx="65434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High </a:t>
                </a:r>
                <a:r>
                  <a:rPr lang="en-GB" sz="788" err="1">
                    <a:latin typeface="Century Gothic" panose="020B0502020202020204" pitchFamily="34" charset="0"/>
                  </a:rPr>
                  <a:t>cIMT</a:t>
                </a:r>
                <a:endParaRPr lang="en-GB" sz="788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2B7FE2F0-B76B-0BAA-B296-292AD7442E26}"/>
                  </a:ext>
                </a:extLst>
              </p:cNvPr>
              <p:cNvSpPr txBox="1"/>
              <p:nvPr/>
            </p:nvSpPr>
            <p:spPr>
              <a:xfrm rot="19467964">
                <a:off x="3663094" y="3115208"/>
                <a:ext cx="941283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Visceral obesity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A9B49846-2A88-E895-A362-C34CCCDA8351}"/>
                  </a:ext>
                </a:extLst>
              </p:cNvPr>
              <p:cNvSpPr txBox="1"/>
              <p:nvPr/>
            </p:nvSpPr>
            <p:spPr>
              <a:xfrm rot="19467964">
                <a:off x="3395398" y="3245216"/>
                <a:ext cx="147668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High sc. </a:t>
                </a:r>
                <a:r>
                  <a:rPr lang="en-GB" sz="788" err="1">
                    <a:latin typeface="Century Gothic" panose="020B0502020202020204" pitchFamily="34" charset="0"/>
                  </a:rPr>
                  <a:t>abd</a:t>
                </a:r>
                <a:r>
                  <a:rPr lang="en-GB" sz="788">
                    <a:latin typeface="Century Gothic" panose="020B0502020202020204" pitchFamily="34" charset="0"/>
                  </a:rPr>
                  <a:t>. Fat mass (%) 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1ACE3E8-D39D-C00A-B002-6C7D7927F0C8}"/>
                  </a:ext>
                </a:extLst>
              </p:cNvPr>
              <p:cNvSpPr txBox="1"/>
              <p:nvPr/>
            </p:nvSpPr>
            <p:spPr>
              <a:xfrm rot="19467964">
                <a:off x="3694773" y="3223019"/>
                <a:ext cx="1382110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Low sc. Leg fat mass (%) 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7179DA81-48D4-F907-9BE3-71ACD422167B}"/>
                  </a:ext>
                </a:extLst>
              </p:cNvPr>
              <p:cNvSpPr txBox="1"/>
              <p:nvPr/>
            </p:nvSpPr>
            <p:spPr>
              <a:xfrm rot="19467964">
                <a:off x="4251773" y="3131063"/>
                <a:ext cx="986167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Insulin resistance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F901F228-6BD5-5940-6A5D-FBACC44928CF}"/>
                  </a:ext>
                </a:extLst>
              </p:cNvPr>
              <p:cNvSpPr txBox="1"/>
              <p:nvPr/>
            </p:nvSpPr>
            <p:spPr>
              <a:xfrm rot="19467964">
                <a:off x="4153617" y="3261071"/>
                <a:ext cx="1197764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impaired IS capacity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0C76CB78-2FDA-99CB-1AF4-DCE1CB3DF7C0}"/>
                  </a:ext>
                </a:extLst>
              </p:cNvPr>
              <p:cNvSpPr txBox="1"/>
              <p:nvPr/>
            </p:nvSpPr>
            <p:spPr>
              <a:xfrm rot="19467964">
                <a:off x="4429706" y="3200824"/>
                <a:ext cx="1249060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Low </a:t>
                </a:r>
                <a:r>
                  <a:rPr lang="en-GB" sz="788" err="1">
                    <a:latin typeface="Century Gothic" panose="020B0502020202020204" pitchFamily="34" charset="0"/>
                  </a:rPr>
                  <a:t>cardioresp</a:t>
                </a:r>
                <a:r>
                  <a:rPr lang="en-GB" sz="788">
                    <a:latin typeface="Century Gothic" panose="020B0502020202020204" pitchFamily="34" charset="0"/>
                  </a:rPr>
                  <a:t> fitness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23D02D5A-1544-3E05-13B5-5523BBAE6F00}"/>
                  </a:ext>
                </a:extLst>
              </p:cNvPr>
              <p:cNvSpPr txBox="1"/>
              <p:nvPr/>
            </p:nvSpPr>
            <p:spPr>
              <a:xfrm rot="19467964">
                <a:off x="5200673" y="3061305"/>
                <a:ext cx="65434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High </a:t>
                </a:r>
                <a:r>
                  <a:rPr lang="en-GB" sz="788" err="1">
                    <a:latin typeface="Century Gothic" panose="020B0502020202020204" pitchFamily="34" charset="0"/>
                  </a:rPr>
                  <a:t>cIMT</a:t>
                </a:r>
                <a:endParaRPr lang="en-GB" sz="788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91ACE9AE-F618-93A9-2813-D0A9D6A79C02}"/>
                  </a:ext>
                </a:extLst>
              </p:cNvPr>
              <p:cNvSpPr txBox="1"/>
              <p:nvPr/>
            </p:nvSpPr>
            <p:spPr>
              <a:xfrm rot="19467964">
                <a:off x="5618641" y="3115208"/>
                <a:ext cx="941283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Visceral obesity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1234D57F-981C-4265-2D5B-11F49BA1B026}"/>
                  </a:ext>
                </a:extLst>
              </p:cNvPr>
              <p:cNvSpPr txBox="1"/>
              <p:nvPr/>
            </p:nvSpPr>
            <p:spPr>
              <a:xfrm rot="19467964">
                <a:off x="5350944" y="3245216"/>
                <a:ext cx="147668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High sc. </a:t>
                </a:r>
                <a:r>
                  <a:rPr lang="en-GB" sz="788" err="1">
                    <a:latin typeface="Century Gothic" panose="020B0502020202020204" pitchFamily="34" charset="0"/>
                  </a:rPr>
                  <a:t>abd</a:t>
                </a:r>
                <a:r>
                  <a:rPr lang="en-GB" sz="788">
                    <a:latin typeface="Century Gothic" panose="020B0502020202020204" pitchFamily="34" charset="0"/>
                  </a:rPr>
                  <a:t>. Fat mass (%) 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FC656934-6F24-CA18-3D2F-FEE24B1D9B1F}"/>
                  </a:ext>
                </a:extLst>
              </p:cNvPr>
              <p:cNvSpPr txBox="1"/>
              <p:nvPr/>
            </p:nvSpPr>
            <p:spPr>
              <a:xfrm rot="19467964">
                <a:off x="5650320" y="3223019"/>
                <a:ext cx="1382110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Low sc. Leg fat mass (%) 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CA55D29D-9AF5-29AD-E81D-FD750D54F9C4}"/>
                  </a:ext>
                </a:extLst>
              </p:cNvPr>
              <p:cNvSpPr txBox="1"/>
              <p:nvPr/>
            </p:nvSpPr>
            <p:spPr>
              <a:xfrm rot="19467964">
                <a:off x="6207320" y="3131063"/>
                <a:ext cx="986167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Insulin resistance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6871E9B1-B4F1-038F-5714-2C5E6342B91A}"/>
                  </a:ext>
                </a:extLst>
              </p:cNvPr>
              <p:cNvSpPr txBox="1"/>
              <p:nvPr/>
            </p:nvSpPr>
            <p:spPr>
              <a:xfrm rot="19467964">
                <a:off x="5988135" y="3261071"/>
                <a:ext cx="1439818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Imp. Insulin </a:t>
                </a:r>
                <a:r>
                  <a:rPr lang="en-GB" sz="788" err="1">
                    <a:latin typeface="Century Gothic" panose="020B0502020202020204" pitchFamily="34" charset="0"/>
                  </a:rPr>
                  <a:t>secr</a:t>
                </a:r>
                <a:r>
                  <a:rPr lang="en-GB" sz="788">
                    <a:latin typeface="Century Gothic" panose="020B0502020202020204" pitchFamily="34" charset="0"/>
                  </a:rPr>
                  <a:t>. capacity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9D2698BD-49B3-6A20-C914-81223296F50D}"/>
                  </a:ext>
                </a:extLst>
              </p:cNvPr>
              <p:cNvSpPr txBox="1"/>
              <p:nvPr/>
            </p:nvSpPr>
            <p:spPr>
              <a:xfrm rot="19467964">
                <a:off x="6385250" y="3200824"/>
                <a:ext cx="1249060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Low </a:t>
                </a:r>
                <a:r>
                  <a:rPr lang="en-GB" sz="788" err="1">
                    <a:latin typeface="Century Gothic" panose="020B0502020202020204" pitchFamily="34" charset="0"/>
                  </a:rPr>
                  <a:t>cardioresp</a:t>
                </a:r>
                <a:r>
                  <a:rPr lang="en-GB" sz="788">
                    <a:latin typeface="Century Gothic" panose="020B0502020202020204" pitchFamily="34" charset="0"/>
                  </a:rPr>
                  <a:t> fitness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BE7BD8FF-658D-A4E9-9046-ACB82A5CEA39}"/>
                  </a:ext>
                </a:extLst>
              </p:cNvPr>
              <p:cNvSpPr txBox="1"/>
              <p:nvPr/>
            </p:nvSpPr>
            <p:spPr>
              <a:xfrm rot="19467964">
                <a:off x="7156218" y="3061305"/>
                <a:ext cx="65434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High </a:t>
                </a:r>
                <a:r>
                  <a:rPr lang="en-GB" sz="788" err="1">
                    <a:latin typeface="Century Gothic" panose="020B0502020202020204" pitchFamily="34" charset="0"/>
                  </a:rPr>
                  <a:t>cIMT</a:t>
                </a:r>
                <a:endParaRPr lang="en-GB" sz="788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549CEE3C-0C01-D7C5-067C-422885C69BD6}"/>
                  </a:ext>
                </a:extLst>
              </p:cNvPr>
              <p:cNvSpPr txBox="1"/>
              <p:nvPr/>
            </p:nvSpPr>
            <p:spPr>
              <a:xfrm>
                <a:off x="1887187" y="2880628"/>
                <a:ext cx="240772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0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E1960D6E-FA34-08DD-C139-960480750C7E}"/>
                  </a:ext>
                </a:extLst>
              </p:cNvPr>
              <p:cNvSpPr txBox="1"/>
              <p:nvPr/>
            </p:nvSpPr>
            <p:spPr>
              <a:xfrm>
                <a:off x="1833715" y="2744281"/>
                <a:ext cx="29687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10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4E521220-297A-8933-4100-96F5CC667EAA}"/>
                  </a:ext>
                </a:extLst>
              </p:cNvPr>
              <p:cNvSpPr txBox="1"/>
              <p:nvPr/>
            </p:nvSpPr>
            <p:spPr>
              <a:xfrm>
                <a:off x="1833715" y="2603175"/>
                <a:ext cx="29687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20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5D3A16C3-C604-354C-2E03-07FF5BB2784E}"/>
                  </a:ext>
                </a:extLst>
              </p:cNvPr>
              <p:cNvSpPr txBox="1"/>
              <p:nvPr/>
            </p:nvSpPr>
            <p:spPr>
              <a:xfrm>
                <a:off x="1833715" y="2463655"/>
                <a:ext cx="29687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30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8E2FBAC0-936D-901E-6143-EA211D8732B4}"/>
                  </a:ext>
                </a:extLst>
              </p:cNvPr>
              <p:cNvSpPr txBox="1"/>
              <p:nvPr/>
            </p:nvSpPr>
            <p:spPr>
              <a:xfrm>
                <a:off x="1833715" y="2324135"/>
                <a:ext cx="29687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40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A6475F17-DEA1-AD11-6343-2234AC2BCDFA}"/>
                  </a:ext>
                </a:extLst>
              </p:cNvPr>
              <p:cNvSpPr txBox="1"/>
              <p:nvPr/>
            </p:nvSpPr>
            <p:spPr>
              <a:xfrm>
                <a:off x="1833715" y="2187786"/>
                <a:ext cx="29687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50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92A7B2B7-93E2-B6DF-FC8C-A089C71B6FCB}"/>
                  </a:ext>
                </a:extLst>
              </p:cNvPr>
              <p:cNvSpPr txBox="1"/>
              <p:nvPr/>
            </p:nvSpPr>
            <p:spPr>
              <a:xfrm>
                <a:off x="1833715" y="2048266"/>
                <a:ext cx="29687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60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56C63122-53EF-B668-E8EB-5B838F08D472}"/>
                  </a:ext>
                </a:extLst>
              </p:cNvPr>
              <p:cNvSpPr txBox="1"/>
              <p:nvPr/>
            </p:nvSpPr>
            <p:spPr>
              <a:xfrm>
                <a:off x="1833715" y="1908747"/>
                <a:ext cx="29687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70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2BE3F0B5-9995-4EE1-D43C-44A29F51E91F}"/>
                  </a:ext>
                </a:extLst>
              </p:cNvPr>
              <p:cNvSpPr txBox="1"/>
              <p:nvPr/>
            </p:nvSpPr>
            <p:spPr>
              <a:xfrm>
                <a:off x="1833715" y="1767641"/>
                <a:ext cx="29687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80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E2999C75-2CC8-920B-EF43-AF260387A9B3}"/>
                  </a:ext>
                </a:extLst>
              </p:cNvPr>
              <p:cNvSpPr txBox="1"/>
              <p:nvPr/>
            </p:nvSpPr>
            <p:spPr>
              <a:xfrm>
                <a:off x="1833715" y="1628121"/>
                <a:ext cx="296876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90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89833758-54B8-6C68-ADE8-02BD7E975086}"/>
                  </a:ext>
                </a:extLst>
              </p:cNvPr>
              <p:cNvSpPr txBox="1"/>
              <p:nvPr/>
            </p:nvSpPr>
            <p:spPr>
              <a:xfrm>
                <a:off x="1776423" y="1490187"/>
                <a:ext cx="352982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100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B42476C7-B658-7C6E-F3C8-E014B4F8BEBD}"/>
                  </a:ext>
                </a:extLst>
              </p:cNvPr>
              <p:cNvSpPr txBox="1"/>
              <p:nvPr/>
            </p:nvSpPr>
            <p:spPr>
              <a:xfrm>
                <a:off x="2177463" y="2514390"/>
                <a:ext cx="242374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#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4A50E900-8092-03BE-20F5-6F9C06F3CFB9}"/>
                  </a:ext>
                </a:extLst>
              </p:cNvPr>
              <p:cNvSpPr txBox="1"/>
              <p:nvPr/>
            </p:nvSpPr>
            <p:spPr>
              <a:xfrm>
                <a:off x="2819126" y="2495364"/>
                <a:ext cx="242374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#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3AFA2527-028E-D407-82FA-B441EB4DE021}"/>
                  </a:ext>
                </a:extLst>
              </p:cNvPr>
              <p:cNvSpPr txBox="1"/>
              <p:nvPr/>
            </p:nvSpPr>
            <p:spPr>
              <a:xfrm>
                <a:off x="4106272" y="2253619"/>
                <a:ext cx="242374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#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287C5216-AFB4-64AE-6F42-052F5D8EEB32}"/>
                  </a:ext>
                </a:extLst>
              </p:cNvPr>
              <p:cNvSpPr txBox="1"/>
              <p:nvPr/>
            </p:nvSpPr>
            <p:spPr>
              <a:xfrm>
                <a:off x="5401057" y="2060194"/>
                <a:ext cx="242374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#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6852A3C-2FF8-7F29-C7CB-244219CCBE0F}"/>
                  </a:ext>
                </a:extLst>
              </p:cNvPr>
              <p:cNvSpPr txBox="1"/>
              <p:nvPr/>
            </p:nvSpPr>
            <p:spPr>
              <a:xfrm>
                <a:off x="7547574" y="2179631"/>
                <a:ext cx="239168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§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5EDF5FE8-F1F0-772A-6A49-E7C1F4AC1C0C}"/>
                  </a:ext>
                </a:extLst>
              </p:cNvPr>
              <p:cNvSpPr txBox="1"/>
              <p:nvPr/>
            </p:nvSpPr>
            <p:spPr>
              <a:xfrm>
                <a:off x="7108340" y="1847743"/>
                <a:ext cx="239168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§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7F078DDE-1B53-3069-72B7-98A331311B87}"/>
                  </a:ext>
                </a:extLst>
              </p:cNvPr>
              <p:cNvSpPr txBox="1"/>
              <p:nvPr/>
            </p:nvSpPr>
            <p:spPr>
              <a:xfrm>
                <a:off x="6894453" y="1660660"/>
                <a:ext cx="239168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§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04EBE34D-4139-7115-CD34-2519A18D6162}"/>
                  </a:ext>
                </a:extLst>
              </p:cNvPr>
              <p:cNvSpPr txBox="1"/>
              <p:nvPr/>
            </p:nvSpPr>
            <p:spPr>
              <a:xfrm>
                <a:off x="6680565" y="1771642"/>
                <a:ext cx="239168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§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D299961E-2644-17C5-EB02-57D923A298FD}"/>
                  </a:ext>
                </a:extLst>
              </p:cNvPr>
              <p:cNvSpPr txBox="1"/>
              <p:nvPr/>
            </p:nvSpPr>
            <p:spPr>
              <a:xfrm>
                <a:off x="6245151" y="1512684"/>
                <a:ext cx="239168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§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8E90D364-2EFF-9C4E-9F55-E515B01D0A4D}"/>
                  </a:ext>
                </a:extLst>
              </p:cNvPr>
              <p:cNvSpPr txBox="1"/>
              <p:nvPr/>
            </p:nvSpPr>
            <p:spPr>
              <a:xfrm>
                <a:off x="4961824" y="1844572"/>
                <a:ext cx="239168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§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D93DA21E-2BA2-C207-91A1-145DB2018659}"/>
                  </a:ext>
                </a:extLst>
              </p:cNvPr>
              <p:cNvSpPr txBox="1"/>
              <p:nvPr/>
            </p:nvSpPr>
            <p:spPr>
              <a:xfrm>
                <a:off x="4744117" y="1996776"/>
                <a:ext cx="239168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§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34BBEFEC-088E-0174-8D71-B3D1FC42E30A}"/>
                  </a:ext>
                </a:extLst>
              </p:cNvPr>
              <p:cNvSpPr txBox="1"/>
              <p:nvPr/>
            </p:nvSpPr>
            <p:spPr>
              <a:xfrm>
                <a:off x="3036834" y="2218740"/>
                <a:ext cx="239168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§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887F6244-61D3-1332-708A-6E4F61463B6F}"/>
                  </a:ext>
                </a:extLst>
              </p:cNvPr>
              <p:cNvSpPr txBox="1"/>
              <p:nvPr/>
            </p:nvSpPr>
            <p:spPr>
              <a:xfrm>
                <a:off x="2395171" y="2539001"/>
                <a:ext cx="226344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*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426C2755-6B36-5689-A76F-83F6313004F2}"/>
                  </a:ext>
                </a:extLst>
              </p:cNvPr>
              <p:cNvSpPr txBox="1"/>
              <p:nvPr/>
            </p:nvSpPr>
            <p:spPr>
              <a:xfrm>
                <a:off x="3682316" y="2123612"/>
                <a:ext cx="226344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b="1">
                    <a:latin typeface="Century Gothic" panose="020B0502020202020204" pitchFamily="34" charset="0"/>
                  </a:rPr>
                  <a:t>*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1B8E7AB7-8D2A-208D-58D5-5595B0C272AC}"/>
                  </a:ext>
                </a:extLst>
              </p:cNvPr>
              <p:cNvSpPr txBox="1"/>
              <p:nvPr/>
            </p:nvSpPr>
            <p:spPr>
              <a:xfrm rot="16200000">
                <a:off x="1357364" y="2177759"/>
                <a:ext cx="784189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25" b="1">
                    <a:latin typeface="Century Gothic" panose="020B0502020202020204" pitchFamily="34" charset="0"/>
                  </a:rPr>
                  <a:t>Percentage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DD370055-83D6-707E-81C5-02A249556EEC}"/>
                  </a:ext>
                </a:extLst>
              </p:cNvPr>
              <p:cNvSpPr txBox="1"/>
              <p:nvPr/>
            </p:nvSpPr>
            <p:spPr>
              <a:xfrm>
                <a:off x="5667652" y="1306519"/>
                <a:ext cx="1773242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25" b="1">
                    <a:latin typeface="Century Gothic" panose="020B0502020202020204" pitchFamily="34" charset="0"/>
                  </a:rPr>
                  <a:t>Metabolically unhealthy (MUH)</a:t>
                </a: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A8D7B3EE-B4B4-CFFF-BCFD-7DF8317386B3}"/>
                  </a:ext>
                </a:extLst>
              </p:cNvPr>
              <p:cNvSpPr/>
              <p:nvPr/>
            </p:nvSpPr>
            <p:spPr>
              <a:xfrm>
                <a:off x="5470552" y="1369937"/>
                <a:ext cx="213888" cy="56548"/>
              </a:xfrm>
              <a:prstGeom prst="rect">
                <a:avLst/>
              </a:prstGeom>
              <a:solidFill>
                <a:srgbClr val="A63D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AD06ED0A-25EE-B8CB-96D0-83A56D2184A2}"/>
                  </a:ext>
                </a:extLst>
              </p:cNvPr>
              <p:cNvSpPr/>
              <p:nvPr/>
            </p:nvSpPr>
            <p:spPr>
              <a:xfrm>
                <a:off x="5470552" y="1261333"/>
                <a:ext cx="213888" cy="5654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F92E7E88-C581-3372-3819-9EBD11C5F038}"/>
                  </a:ext>
                </a:extLst>
              </p:cNvPr>
              <p:cNvSpPr txBox="1"/>
              <p:nvPr/>
            </p:nvSpPr>
            <p:spPr>
              <a:xfrm>
                <a:off x="1445915" y="3816486"/>
                <a:ext cx="766557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25" b="1">
                    <a:latin typeface="Century Gothic" panose="020B0502020202020204" pitchFamily="34" charset="0"/>
                  </a:rPr>
                  <a:t>Prevalence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067A6A9B-6E56-B307-8923-CAC6AC72A425}"/>
                  </a:ext>
                </a:extLst>
              </p:cNvPr>
              <p:cNvSpPr txBox="1"/>
              <p:nvPr/>
            </p:nvSpPr>
            <p:spPr>
              <a:xfrm>
                <a:off x="2306558" y="3816486"/>
                <a:ext cx="1178528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25" b="1">
                    <a:latin typeface="Century Gothic" panose="020B0502020202020204" pitchFamily="34" charset="0"/>
                  </a:rPr>
                  <a:t>MH: 82%, MUH: 18%</a:t>
                </a:r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65833243-2A8F-23F4-BD40-E5133700BCD5}"/>
                  </a:ext>
                </a:extLst>
              </p:cNvPr>
              <p:cNvSpPr txBox="1"/>
              <p:nvPr/>
            </p:nvSpPr>
            <p:spPr>
              <a:xfrm>
                <a:off x="4258521" y="3816486"/>
                <a:ext cx="1178528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25" b="1">
                    <a:latin typeface="Century Gothic" panose="020B0502020202020204" pitchFamily="34" charset="0"/>
                  </a:rPr>
                  <a:t>MH: 62%, MUH: 38%</a:t>
                </a: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6D53AA5B-9B97-1E02-FEF2-2197E6F0DFA4}"/>
                  </a:ext>
                </a:extLst>
              </p:cNvPr>
              <p:cNvSpPr txBox="1"/>
              <p:nvPr/>
            </p:nvSpPr>
            <p:spPr>
              <a:xfrm>
                <a:off x="6186758" y="3816486"/>
                <a:ext cx="1178528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25" b="1">
                    <a:latin typeface="Century Gothic" panose="020B0502020202020204" pitchFamily="34" charset="0"/>
                  </a:rPr>
                  <a:t>MH: 48%, MUH: 52%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4826DBD9-3C4B-25C6-8EF9-6DD7CF97464E}"/>
                  </a:ext>
                </a:extLst>
              </p:cNvPr>
              <p:cNvSpPr txBox="1"/>
              <p:nvPr/>
            </p:nvSpPr>
            <p:spPr>
              <a:xfrm>
                <a:off x="2439479" y="3990668"/>
                <a:ext cx="933269" cy="34624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25" b="1">
                    <a:latin typeface="Century Gothic" panose="020B0502020202020204" pitchFamily="34" charset="0"/>
                  </a:rPr>
                  <a:t>Normal weight</a:t>
                </a:r>
                <a:br>
                  <a:rPr lang="en-GB" sz="825" b="1">
                    <a:latin typeface="Century Gothic" panose="020B0502020202020204" pitchFamily="34" charset="0"/>
                  </a:rPr>
                </a:br>
                <a:r>
                  <a:rPr lang="en-GB" sz="825" b="1">
                    <a:latin typeface="Century Gothic" panose="020B0502020202020204" pitchFamily="34" charset="0"/>
                  </a:rPr>
                  <a:t>(N=181)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560AB9EC-2E3D-DD9F-96D6-60A89706F275}"/>
                  </a:ext>
                </a:extLst>
              </p:cNvPr>
              <p:cNvSpPr txBox="1"/>
              <p:nvPr/>
            </p:nvSpPr>
            <p:spPr>
              <a:xfrm>
                <a:off x="4493142" y="3990669"/>
                <a:ext cx="777778" cy="34624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25" b="1">
                    <a:latin typeface="Century Gothic" panose="020B0502020202020204" pitchFamily="34" charset="0"/>
                  </a:rPr>
                  <a:t>Overweight</a:t>
                </a:r>
                <a:br>
                  <a:rPr lang="en-GB" sz="825" b="1">
                    <a:latin typeface="Century Gothic" panose="020B0502020202020204" pitchFamily="34" charset="0"/>
                  </a:rPr>
                </a:br>
                <a:r>
                  <a:rPr lang="en-GB" sz="825" b="1">
                    <a:latin typeface="Century Gothic" panose="020B0502020202020204" pitchFamily="34" charset="0"/>
                  </a:rPr>
                  <a:t>(N=358)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DD23D8A4-0D4D-34C2-9971-C6381FED3FCF}"/>
                  </a:ext>
                </a:extLst>
              </p:cNvPr>
              <p:cNvSpPr txBox="1"/>
              <p:nvPr/>
            </p:nvSpPr>
            <p:spPr>
              <a:xfrm>
                <a:off x="6544868" y="3990669"/>
                <a:ext cx="585417" cy="34624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25" b="1">
                    <a:latin typeface="Century Gothic" panose="020B0502020202020204" pitchFamily="34" charset="0"/>
                  </a:rPr>
                  <a:t>Obesity</a:t>
                </a:r>
                <a:br>
                  <a:rPr lang="en-GB" sz="825" b="1">
                    <a:latin typeface="Century Gothic" panose="020B0502020202020204" pitchFamily="34" charset="0"/>
                  </a:rPr>
                </a:br>
                <a:r>
                  <a:rPr lang="en-GB" sz="825" b="1">
                    <a:latin typeface="Century Gothic" panose="020B0502020202020204" pitchFamily="34" charset="0"/>
                  </a:rPr>
                  <a:t>(N=442)</a:t>
                </a:r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2074CFBC-B3C1-562A-5BB4-01247E445A51}"/>
                  </a:ext>
                </a:extLst>
              </p:cNvPr>
              <p:cNvSpPr/>
              <p:nvPr/>
            </p:nvSpPr>
            <p:spPr>
              <a:xfrm>
                <a:off x="4104471" y="2648868"/>
                <a:ext cx="72178" cy="31444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FF28C51A-E5C7-F3BF-5138-537B6C8AD994}"/>
                  </a:ext>
                </a:extLst>
              </p:cNvPr>
              <p:cNvSpPr/>
              <p:nvPr/>
            </p:nvSpPr>
            <p:spPr>
              <a:xfrm>
                <a:off x="2134285" y="1570761"/>
                <a:ext cx="5571269" cy="1395199"/>
              </a:xfrm>
              <a:custGeom>
                <a:avLst/>
                <a:gdLst>
                  <a:gd name="connsiteX0" fmla="*/ 0 w 6946900"/>
                  <a:gd name="connsiteY0" fmla="*/ 0 h 2095500"/>
                  <a:gd name="connsiteX1" fmla="*/ 0 w 6946900"/>
                  <a:gd name="connsiteY1" fmla="*/ 2095500 h 2095500"/>
                  <a:gd name="connsiteX2" fmla="*/ 6946900 w 6946900"/>
                  <a:gd name="connsiteY2" fmla="*/ 2095500 h 209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946900" h="2095500">
                    <a:moveTo>
                      <a:pt x="0" y="0"/>
                    </a:moveTo>
                    <a:lnTo>
                      <a:pt x="0" y="2095500"/>
                    </a:lnTo>
                    <a:lnTo>
                      <a:pt x="6946900" y="209550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13247294-A523-8AD3-B504-175507192ADD}"/>
                  </a:ext>
                </a:extLst>
              </p:cNvPr>
              <p:cNvSpPr/>
              <p:nvPr/>
            </p:nvSpPr>
            <p:spPr>
              <a:xfrm>
                <a:off x="7533677" y="2709644"/>
                <a:ext cx="72178" cy="25367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5916E5E-8B06-0E5B-BE1A-C393F7063114}"/>
                  </a:ext>
                </a:extLst>
              </p:cNvPr>
              <p:cNvSpPr txBox="1"/>
              <p:nvPr/>
            </p:nvSpPr>
            <p:spPr>
              <a:xfrm rot="19467964">
                <a:off x="3425362" y="3138179"/>
                <a:ext cx="909223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MASLD/MAFLD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2141508C-5613-96F8-0C45-7C95EB28D924}"/>
                  </a:ext>
                </a:extLst>
              </p:cNvPr>
              <p:cNvSpPr txBox="1"/>
              <p:nvPr/>
            </p:nvSpPr>
            <p:spPr>
              <a:xfrm rot="19467964">
                <a:off x="5373707" y="3138179"/>
                <a:ext cx="909223" cy="213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88">
                    <a:latin typeface="Century Gothic" panose="020B0502020202020204" pitchFamily="34" charset="0"/>
                  </a:rPr>
                  <a:t>MASLD/MAFLD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6944214"/>
      </p:ext>
    </p:extLst>
  </p:cSld>
  <p:clrMapOvr>
    <a:masterClrMapping/>
  </p:clrMapOvr>
</p:sld>
</file>

<file path=ppt/theme/theme1.xml><?xml version="1.0" encoding="utf-8"?>
<a:theme xmlns:a="http://schemas.openxmlformats.org/drawingml/2006/main" name="Sanofi">
  <a:themeElements>
    <a:clrScheme name="Sanofi (Optimized)">
      <a:dk1>
        <a:sysClr val="windowText" lastClr="000000"/>
      </a:dk1>
      <a:lt1>
        <a:sysClr val="window" lastClr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8" ma:contentTypeDescription="Create a new document." ma:contentTypeScope="" ma:versionID="8c03e0b3b661a4b02d2bb76176c051b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0c3012cdc5b7676256a449a329513b77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1DD575E-2E6A-4246-A78E-1CC85A369BD0}"/>
</file>

<file path=customXml/itemProps2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7B58BE-5C3A-4840-A409-4EB32649CC53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4a615a75-1d40-4834-a16a-462b4b5926d5"/>
    <ds:schemaRef ds:uri="http://purl.org/dc/elements/1.1/"/>
    <ds:schemaRef ds:uri="cb394913-660e-41e9-9f09-b3173fdbf396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Sanofi</Template>
  <TotalTime>0</TotalTime>
  <Words>5366</Words>
  <Application>Microsoft Office PowerPoint</Application>
  <PresentationFormat>On-screen Show (16:9)</PresentationFormat>
  <Paragraphs>593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Century Gothic</vt:lpstr>
      <vt:lpstr>Georgia</vt:lpstr>
      <vt:lpstr>Sanofi Sans 3 Regular</vt:lpstr>
      <vt:lpstr>Verdana</vt:lpstr>
      <vt:lpstr>Wingdings</vt:lpstr>
      <vt:lpstr>Sanofi</vt:lpstr>
      <vt:lpstr>Early risk identification of liver disease and MASLD and place of hepatoprotective adjunctive treatment options</vt:lpstr>
      <vt:lpstr>Disclosures</vt:lpstr>
      <vt:lpstr>MASLD/MAFLD epidemiology</vt:lpstr>
      <vt:lpstr>MASLD/MAFLD: a dynamic disease</vt:lpstr>
      <vt:lpstr>Natural history of MASLD/MAFLD</vt:lpstr>
      <vt:lpstr>MASLD/MAFLD is part of a multi-system disorder</vt:lpstr>
      <vt:lpstr>Risk factors for MASLD/MAFLD</vt:lpstr>
      <vt:lpstr>Increased risk of MASLD/MAFLD among patients with psoriasis</vt:lpstr>
      <vt:lpstr>Prevalence of MASLD/MAFLD in patients with impaired metabolic health</vt:lpstr>
      <vt:lpstr>Efforts to mitigate MASLD/MAFLD burden are needed</vt:lpstr>
      <vt:lpstr>Identification and quantification of steatosis</vt:lpstr>
      <vt:lpstr>Liver Biopsy: the imperfect gold standard</vt:lpstr>
      <vt:lpstr>A key component to improving the diagnosis and treatment of metabolic liver disease is understanding the symptoms</vt:lpstr>
      <vt:lpstr>Patients report symptoms of MASLD/MAFLD</vt:lpstr>
      <vt:lpstr>Further inclusion of PROs in clinical trial protocols could provide data on symptoms to support patient-centered care</vt:lpstr>
      <vt:lpstr>There is an association between MASH and  metabolic dysfunction </vt:lpstr>
      <vt:lpstr>Patients with MASLD/MAFLD are associated with increased risk of comorbidity</vt:lpstr>
      <vt:lpstr>There is an increased risk of cardiovascular events in patients with MASLD/MAFLD and T2DM</vt:lpstr>
      <vt:lpstr>Treatment plan for MASLD/MAFLD</vt:lpstr>
      <vt:lpstr>Treatment Landscape of MASLD/MAFLD</vt:lpstr>
      <vt:lpstr>EPLs for alcoholic fatty liver disease</vt:lpstr>
      <vt:lpstr>Multidisciplinary care of MASLD/MAFLD</vt:lpstr>
      <vt:lpstr>MASLD/MAFLD: the role of community pharmacists</vt:lpstr>
      <vt:lpstr>Pharmacists are able to screen for MASLD/MAFLD risk  factors in patients </vt:lpstr>
      <vt:lpstr>Pharmacists are able to use scoring systems for MASLD/MAFLD screening, following specialized training</vt:lpstr>
      <vt:lpstr>The utility of screening for MASLD/MAFLD and associated metabolic risk factors in the community pharmacy</vt:lpstr>
      <vt:lpstr>Pharmacists are able to provide healthy lifestyle advice</vt:lpstr>
      <vt:lpstr>Pharmacists are able to recommend  hepatoprotective treatment</vt:lpstr>
      <vt:lpstr>Pharmacists are able to recommend  hepatoprotective treatment</vt:lpstr>
      <vt:lpstr>Prevalence of MASLD/MAFLD in patients with prediabetes</vt:lpstr>
      <vt:lpstr>Efficacy of PPC in Anti-tuberculosis Agents-induced  Liver Injury1</vt:lpstr>
      <vt:lpstr>Treatment Landscape of Comorbidities Associated With MASLD/MAFLD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Sanofi at EASL 2024</dc:title>
  <dc:creator>Blanchard, Guillaume /FR</dc:creator>
  <cp:lastModifiedBy>Sotos, Francesc /DE</cp:lastModifiedBy>
  <cp:revision>4</cp:revision>
  <dcterms:created xsi:type="dcterms:W3CDTF">2024-01-08T11:36:34Z</dcterms:created>
  <dcterms:modified xsi:type="dcterms:W3CDTF">2024-11-04T09:11:14Z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0x0101000901BDCEEAFF7145A726733A96431DF3</vt:lpwstr>
  </property>
  <property fmtid="{D5CDD505-2E9C-101B-9397-08002B2CF9AE}" pid="3" name="MediaServiceImageTags">
    <vt:lpwstr/>
  </property>
  <property fmtid="{D5CDD505-2E9C-101B-9397-08002B2CF9AE}" pid="4" name="MSIP_Label_0c0cb100-a80e-47d6-9fe9-1dc28ea0657f_Enabled">
    <vt:lpwstr>true</vt:lpwstr>
  </property>
  <property fmtid="{D5CDD505-2E9C-101B-9397-08002B2CF9AE}" pid="5" name="MSIP_Label_0c0cb100-a80e-47d6-9fe9-1dc28ea0657f_SetDate">
    <vt:lpwstr>2024-01-15T08:42:51Z</vt:lpwstr>
  </property>
  <property fmtid="{D5CDD505-2E9C-101B-9397-08002B2CF9AE}" pid="6" name="MSIP_Label_0c0cb100-a80e-47d6-9fe9-1dc28ea0657f_Method">
    <vt:lpwstr>Privileged</vt:lpwstr>
  </property>
  <property fmtid="{D5CDD505-2E9C-101B-9397-08002B2CF9AE}" pid="7" name="MSIP_Label_0c0cb100-a80e-47d6-9fe9-1dc28ea0657f_Name">
    <vt:lpwstr>Sensitive</vt:lpwstr>
  </property>
  <property fmtid="{D5CDD505-2E9C-101B-9397-08002B2CF9AE}" pid="8" name="MSIP_Label_0c0cb100-a80e-47d6-9fe9-1dc28ea0657f_SiteId">
    <vt:lpwstr>aca3c8d6-aa71-4e1a-a10e-03572fc58c0b</vt:lpwstr>
  </property>
  <property fmtid="{D5CDD505-2E9C-101B-9397-08002B2CF9AE}" pid="9" name="MSIP_Label_0c0cb100-a80e-47d6-9fe9-1dc28ea0657f_ActionId">
    <vt:lpwstr>e79c8e00-d21b-4bc9-88b3-724c2d0582f5</vt:lpwstr>
  </property>
  <property fmtid="{D5CDD505-2E9C-101B-9397-08002B2CF9AE}" pid="10" name="MSIP_Label_0c0cb100-a80e-47d6-9fe9-1dc28ea0657f_ContentBits">
    <vt:lpwstr>1</vt:lpwstr>
  </property>
  <property fmtid="{D5CDD505-2E9C-101B-9397-08002B2CF9AE}" pid="11" name="ClassificationContentMarkingHeaderLocations">
    <vt:lpwstr>Sanofi:7</vt:lpwstr>
  </property>
  <property fmtid="{D5CDD505-2E9C-101B-9397-08002B2CF9AE}" pid="12" name="ClassificationContentMarkingHeaderText">
    <vt:lpwstr>Confidential - Sensitive</vt:lpwstr>
  </property>
</Properties>
</file>