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handoutMasterIdLst>
    <p:handoutMasterId r:id="rId7"/>
  </p:handoutMasterIdLst>
  <p:sldIdLst>
    <p:sldId id="315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0677BC3E-60CE-FE07-33A3-7CE716D57F5C}" name="Rayasam, Vijay /IN Opella" initials="VR" userId="S::Vijay.Rayasam@sanofi.com::34e3cc5c-93bf-4ff8-9810-74fd828c74fd" providerId="AD"/>
  <p188:author id="{38917A47-35D1-4182-8F68-09D920D864B2}" name="Yadav, Bala Mahendra /IN" initials="BY" userId="S::BalaMahendra.Yadav@sanofi.com::e3ea8a65-6f99-4449-b9ce-1dd4f0d50f0e" providerId="AD"/>
  <p188:author id="{742AAA5B-4D39-0499-ED00-5BB7ECC477B4}" name="Popovic, Branko /DE Opella" initials="BP" userId="S::Branko.Popovic@sanofi.com::1bc4e505-0fa0-4500-a521-42dabbaf1e71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 Opella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53C"/>
    <a:srgbClr val="4F6B54"/>
    <a:srgbClr val="CDD5CE"/>
    <a:srgbClr val="F26B43"/>
    <a:srgbClr val="CACACA"/>
    <a:srgbClr val="D8BCDB"/>
    <a:srgbClr val="FFFFFF"/>
    <a:srgbClr val="F7EFE6"/>
    <a:srgbClr val="7A00E6"/>
    <a:srgbClr val="23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7E1D2B-6385-47E4-9872-BD9CC837E97C}" v="1" dt="2025-05-19T04:27:51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94660"/>
  </p:normalViewPr>
  <p:slideViewPr>
    <p:cSldViewPr snapToGrid="0">
      <p:cViewPr>
        <p:scale>
          <a:sx n="100" d="100"/>
          <a:sy n="100" d="100"/>
        </p:scale>
        <p:origin x="1268" y="-35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50" d="100"/>
          <a:sy n="50" d="100"/>
        </p:scale>
        <p:origin x="3120" y="106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63EB7EE-865A-07C7-0541-3F2C021B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23D8D-8EDD-CC6A-B0F1-84B21E2A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BE74-BBA2-485C-8FDE-CBCA431F0798}" type="datetimeFigureOut">
              <a:rPr lang="en-IN" smtClean="0"/>
              <a:t>19-05-2025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B7DB1-C6FF-E44C-6F7D-18B8D41ED8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352919-82ED-3C1C-2292-15DE6DF601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C71FD-C2B3-4A4F-AC4A-7E010E02D8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531310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19-05-2025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068FD-D08D-EAB4-A5F1-B1763B400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42706-4C34-1037-480F-796361EBAE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B8C268-9085-B798-0323-2340DABD9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E9DC1-6A44-03BE-408C-A6DA6264A2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918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3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4178" userDrawn="1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64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19F4A-0330-E625-1790-6C1F275E2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>
            <a:extLst>
              <a:ext uri="{FF2B5EF4-FFF2-40B4-BE49-F238E27FC236}">
                <a16:creationId xmlns:a16="http://schemas.microsoft.com/office/drawing/2014/main" id="{E4EE8107-CDCB-1D61-B954-051BB062CABC}"/>
              </a:ext>
            </a:extLst>
          </p:cNvPr>
          <p:cNvSpPr txBox="1">
            <a:spLocks/>
          </p:cNvSpPr>
          <p:nvPr/>
        </p:nvSpPr>
        <p:spPr>
          <a:xfrm>
            <a:off x="5106057" y="4732911"/>
            <a:ext cx="1526519" cy="2905820"/>
          </a:xfrm>
          <a:prstGeom prst="roundRect">
            <a:avLst>
              <a:gd name="adj" fmla="val 4342"/>
            </a:avLst>
          </a:prstGeom>
          <a:solidFill>
            <a:schemeClr val="accent6"/>
          </a:solidFill>
        </p:spPr>
        <p:txBody>
          <a:bodyPr wrap="square" lIns="36000" tIns="36000" rIns="36000" bIns="36000" rtlCol="0" anchor="ctr">
            <a:noAutofit/>
          </a:bodyPr>
          <a:lstStyle/>
          <a:p>
            <a:pPr algn="ctr">
              <a:lnSpc>
                <a:spcPct val="90000"/>
              </a:lnSpc>
            </a:pPr>
            <a:endParaRPr lang="en-US" sz="1100" spc="-20" dirty="0">
              <a:solidFill>
                <a:schemeClr val="tx2"/>
              </a:solidFill>
            </a:endParaRP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78CCA1FA-0F2A-C56E-382F-22DF7143B2E0}"/>
              </a:ext>
            </a:extLst>
          </p:cNvPr>
          <p:cNvSpPr/>
          <p:nvPr/>
        </p:nvSpPr>
        <p:spPr>
          <a:xfrm>
            <a:off x="5088229" y="6277641"/>
            <a:ext cx="1544343" cy="678939"/>
          </a:xfrm>
          <a:prstGeom prst="rect">
            <a:avLst/>
          </a:prstGeom>
          <a:solidFill>
            <a:srgbClr val="FF78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27F5C6F-81B1-411E-FFD6-4E556D3F60F6}"/>
              </a:ext>
            </a:extLst>
          </p:cNvPr>
          <p:cNvSpPr txBox="1">
            <a:spLocks/>
          </p:cNvSpPr>
          <p:nvPr/>
        </p:nvSpPr>
        <p:spPr>
          <a:xfrm>
            <a:off x="3501958" y="4732911"/>
            <a:ext cx="1526519" cy="2905820"/>
          </a:xfrm>
          <a:prstGeom prst="roundRect">
            <a:avLst>
              <a:gd name="adj" fmla="val 4342"/>
            </a:avLst>
          </a:prstGeom>
          <a:solidFill>
            <a:schemeClr val="accent6"/>
          </a:solidFill>
        </p:spPr>
        <p:txBody>
          <a:bodyPr wrap="square" lIns="36000" tIns="36000" rIns="36000" bIns="36000" rtlCol="0" anchor="ctr">
            <a:noAutofit/>
          </a:bodyPr>
          <a:lstStyle/>
          <a:p>
            <a:pPr algn="ctr">
              <a:lnSpc>
                <a:spcPct val="90000"/>
              </a:lnSpc>
            </a:pPr>
            <a:endParaRPr lang="en-US" sz="1100" spc="-20" dirty="0">
              <a:solidFill>
                <a:schemeClr val="tx2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BFB7EC0-2613-DB5F-1DB8-3ED78ADE4B84}"/>
              </a:ext>
            </a:extLst>
          </p:cNvPr>
          <p:cNvSpPr txBox="1"/>
          <p:nvPr/>
        </p:nvSpPr>
        <p:spPr>
          <a:xfrm>
            <a:off x="3567994" y="4976450"/>
            <a:ext cx="1061539" cy="2951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b="1" spc="-20" dirty="0">
                <a:solidFill>
                  <a:schemeClr val="bg2"/>
                </a:solidFill>
              </a:rPr>
              <a:t>Nutrition</a:t>
            </a:r>
          </a:p>
          <a:p>
            <a:pPr algn="l">
              <a:lnSpc>
                <a:spcPct val="90000"/>
              </a:lnSpc>
            </a:pPr>
            <a:r>
              <a:rPr lang="en-US" sz="1000" spc="-20" dirty="0">
                <a:solidFill>
                  <a:schemeClr val="bg2"/>
                </a:solidFill>
              </a:rPr>
              <a:t>Dietary therapy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FEEA17CF-FEE8-1023-ADFF-2E1D271CBF6E}"/>
              </a:ext>
            </a:extLst>
          </p:cNvPr>
          <p:cNvSpPr txBox="1"/>
          <p:nvPr/>
        </p:nvSpPr>
        <p:spPr>
          <a:xfrm>
            <a:off x="3567994" y="6338983"/>
            <a:ext cx="1213846" cy="3279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spc="-20" dirty="0">
                <a:solidFill>
                  <a:schemeClr val="bg2"/>
                </a:solidFill>
              </a:rPr>
              <a:t>Sports rehabilitation</a:t>
            </a:r>
          </a:p>
          <a:p>
            <a:r>
              <a:rPr lang="en-US" sz="1000" spc="-20" dirty="0">
                <a:solidFill>
                  <a:schemeClr val="bg2"/>
                </a:solidFill>
              </a:rPr>
              <a:t>Exercise therapy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4496E7-A034-DB0C-92E6-6C1CC7CC595C}"/>
              </a:ext>
            </a:extLst>
          </p:cNvPr>
          <p:cNvSpPr txBox="1"/>
          <p:nvPr/>
        </p:nvSpPr>
        <p:spPr>
          <a:xfrm>
            <a:off x="3567994" y="7034214"/>
            <a:ext cx="1213847" cy="491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000" b="1" spc="-20" dirty="0">
                <a:solidFill>
                  <a:schemeClr val="bg2"/>
                </a:solidFill>
              </a:rPr>
              <a:t>Big data </a:t>
            </a:r>
            <a:r>
              <a:rPr lang="en-IN" sz="1000" b="1" spc="-20" dirty="0" err="1">
                <a:solidFill>
                  <a:schemeClr val="bg2"/>
                </a:solidFill>
              </a:rPr>
              <a:t>center</a:t>
            </a:r>
            <a:endParaRPr lang="en-IN" sz="1000" b="1" spc="-20" dirty="0">
              <a:solidFill>
                <a:schemeClr val="bg2"/>
              </a:solidFill>
            </a:endParaRPr>
          </a:p>
          <a:p>
            <a:r>
              <a:rPr lang="en-IN" sz="1000" spc="-20" dirty="0">
                <a:solidFill>
                  <a:schemeClr val="bg2"/>
                </a:solidFill>
              </a:rPr>
              <a:t>Digital therapeutics and follow up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636E66C9-82DE-8C99-ABF3-70201AEC1A4D}"/>
              </a:ext>
            </a:extLst>
          </p:cNvPr>
          <p:cNvSpPr txBox="1">
            <a:spLocks/>
          </p:cNvSpPr>
          <p:nvPr/>
        </p:nvSpPr>
        <p:spPr>
          <a:xfrm>
            <a:off x="3501958" y="4626399"/>
            <a:ext cx="1526519" cy="271219"/>
          </a:xfrm>
          <a:prstGeom prst="roundRect">
            <a:avLst>
              <a:gd name="adj" fmla="val 6633"/>
            </a:avLst>
          </a:prstGeom>
          <a:solidFill>
            <a:schemeClr val="accent2"/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100" spc="-20" dirty="0">
                <a:solidFill>
                  <a:schemeClr val="tx2"/>
                </a:solidFill>
              </a:rPr>
              <a:t>Lifestyle modifications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41335004-80CA-E563-E233-955A846117D2}"/>
              </a:ext>
            </a:extLst>
          </p:cNvPr>
          <p:cNvSpPr txBox="1">
            <a:spLocks/>
          </p:cNvSpPr>
          <p:nvPr/>
        </p:nvSpPr>
        <p:spPr>
          <a:xfrm>
            <a:off x="5106057" y="4626399"/>
            <a:ext cx="1526519" cy="271219"/>
          </a:xfrm>
          <a:prstGeom prst="roundRect">
            <a:avLst>
              <a:gd name="adj" fmla="val 8279"/>
            </a:avLst>
          </a:prstGeom>
          <a:solidFill>
            <a:schemeClr val="accent2"/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</a:pPr>
            <a:r>
              <a:rPr lang="en-US" sz="1100" spc="-20" dirty="0">
                <a:solidFill>
                  <a:schemeClr val="tx2"/>
                </a:solidFill>
              </a:rPr>
              <a:t>Drug/surgery therapy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0FB67E94-48AF-4952-D68F-E30BE506EC7D}"/>
              </a:ext>
            </a:extLst>
          </p:cNvPr>
          <p:cNvSpPr txBox="1"/>
          <p:nvPr/>
        </p:nvSpPr>
        <p:spPr>
          <a:xfrm>
            <a:off x="3567994" y="5644057"/>
            <a:ext cx="1285500" cy="491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000" b="1" spc="-20" dirty="0">
                <a:solidFill>
                  <a:schemeClr val="bg2"/>
                </a:solidFill>
              </a:rPr>
              <a:t>Psychology</a:t>
            </a:r>
          </a:p>
          <a:p>
            <a:r>
              <a:rPr lang="en-IN" sz="1000" spc="-20" dirty="0" err="1">
                <a:solidFill>
                  <a:schemeClr val="bg2"/>
                </a:solidFill>
              </a:rPr>
              <a:t>Behavior</a:t>
            </a:r>
            <a:r>
              <a:rPr lang="en-IN" sz="1000" spc="-20" dirty="0">
                <a:solidFill>
                  <a:schemeClr val="bg2"/>
                </a:solidFill>
              </a:rPr>
              <a:t> and</a:t>
            </a:r>
          </a:p>
          <a:p>
            <a:r>
              <a:rPr lang="en-IN" sz="1000" spc="-20" dirty="0">
                <a:solidFill>
                  <a:schemeClr val="bg2"/>
                </a:solidFill>
              </a:rPr>
              <a:t>psychology therapy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A6A1AD12-EA4E-99EF-4FDC-03622664BD71}"/>
              </a:ext>
            </a:extLst>
          </p:cNvPr>
          <p:cNvSpPr txBox="1"/>
          <p:nvPr/>
        </p:nvSpPr>
        <p:spPr>
          <a:xfrm>
            <a:off x="5165624" y="4976450"/>
            <a:ext cx="1362833" cy="491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000" b="1" spc="-20" dirty="0">
                <a:solidFill>
                  <a:schemeClr val="bg2"/>
                </a:solidFill>
              </a:rPr>
              <a:t>Endocrinology</a:t>
            </a:r>
          </a:p>
          <a:p>
            <a:r>
              <a:rPr lang="en-IN" sz="1000" spc="-20" dirty="0">
                <a:solidFill>
                  <a:schemeClr val="bg2"/>
                </a:solidFill>
              </a:rPr>
              <a:t>Improve IR, weight loss and antidiabetic drugs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D3B3F262-396D-5A5C-7381-0B696641EE43}"/>
              </a:ext>
            </a:extLst>
          </p:cNvPr>
          <p:cNvSpPr txBox="1"/>
          <p:nvPr/>
        </p:nvSpPr>
        <p:spPr>
          <a:xfrm>
            <a:off x="5165623" y="5644057"/>
            <a:ext cx="144755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000" b="1" spc="-20" dirty="0">
                <a:solidFill>
                  <a:schemeClr val="bg2"/>
                </a:solidFill>
              </a:rPr>
              <a:t>Cardiology </a:t>
            </a:r>
          </a:p>
          <a:p>
            <a:r>
              <a:rPr lang="en-IN" sz="1000" spc="-20" dirty="0">
                <a:solidFill>
                  <a:schemeClr val="bg2"/>
                </a:solidFill>
              </a:rPr>
              <a:t>lipid lowering, antihypertensive and antiplatelet drugs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EF92C4C-AE11-6BA6-A87E-B528C0A184AE}"/>
              </a:ext>
            </a:extLst>
          </p:cNvPr>
          <p:cNvSpPr txBox="1"/>
          <p:nvPr/>
        </p:nvSpPr>
        <p:spPr>
          <a:xfrm>
            <a:off x="5165624" y="6338983"/>
            <a:ext cx="132322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1000" b="1" spc="-20" dirty="0">
                <a:solidFill>
                  <a:schemeClr val="bg2"/>
                </a:solidFill>
              </a:rPr>
              <a:t>Hepatology</a:t>
            </a:r>
          </a:p>
          <a:p>
            <a:r>
              <a:rPr lang="en-IN" sz="1000" spc="-20" dirty="0">
                <a:solidFill>
                  <a:schemeClr val="bg2"/>
                </a:solidFill>
              </a:rPr>
              <a:t>Agents for liver injury </a:t>
            </a:r>
          </a:p>
          <a:p>
            <a:r>
              <a:rPr lang="en-IN" sz="1000" b="1" spc="-20" dirty="0">
                <a:solidFill>
                  <a:schemeClr val="bg2"/>
                </a:solidFill>
                <a:latin typeface="Opella Sans SW Bold Highlighted"/>
              </a:rPr>
              <a:t>PPC/EPL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2ECECBEC-62FE-1F2F-B6C9-3F6ED2C79B7A}"/>
              </a:ext>
            </a:extLst>
          </p:cNvPr>
          <p:cNvSpPr txBox="1"/>
          <p:nvPr/>
        </p:nvSpPr>
        <p:spPr>
          <a:xfrm>
            <a:off x="5165624" y="7034214"/>
            <a:ext cx="1272493" cy="491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</a:rPr>
              <a:t>Surgery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</a:rPr>
              <a:t>Bariatric surgery and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</a:rPr>
              <a:t>liver</a:t>
            </a:r>
            <a:r>
              <a:rPr lang="en-US" sz="1000" kern="0" dirty="0">
                <a:solidFill>
                  <a:srgbClr val="042B0B"/>
                </a:solidFill>
              </a:rPr>
              <a:t>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</a:rPr>
              <a:t>transplantation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DBE7BCE-FDC3-6855-EB83-1B4EE159AA86}"/>
              </a:ext>
            </a:extLst>
          </p:cNvPr>
          <p:cNvGrpSpPr/>
          <p:nvPr/>
        </p:nvGrpSpPr>
        <p:grpSpPr>
          <a:xfrm>
            <a:off x="3509579" y="5586561"/>
            <a:ext cx="3141702" cy="1380225"/>
            <a:chOff x="3509579" y="5716769"/>
            <a:chExt cx="1518898" cy="1295428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34D7B03-4651-332B-EBE5-FC1A5479B6F2}"/>
                </a:ext>
              </a:extLst>
            </p:cNvPr>
            <p:cNvCxnSpPr/>
            <p:nvPr/>
          </p:nvCxnSpPr>
          <p:spPr>
            <a:xfrm>
              <a:off x="3509579" y="5716769"/>
              <a:ext cx="151889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F018BC6-CBF8-BBB1-E4E3-829B99F92545}"/>
                </a:ext>
              </a:extLst>
            </p:cNvPr>
            <p:cNvCxnSpPr/>
            <p:nvPr/>
          </p:nvCxnSpPr>
          <p:spPr>
            <a:xfrm>
              <a:off x="3509579" y="6360659"/>
              <a:ext cx="151889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F3F7B3E8-EA4D-7275-B726-E4BA5236730E}"/>
                </a:ext>
              </a:extLst>
            </p:cNvPr>
            <p:cNvCxnSpPr/>
            <p:nvPr/>
          </p:nvCxnSpPr>
          <p:spPr>
            <a:xfrm>
              <a:off x="3509579" y="7012197"/>
              <a:ext cx="151889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D879AA2-AB82-E762-61D9-7AC9F39C8F18}"/>
              </a:ext>
            </a:extLst>
          </p:cNvPr>
          <p:cNvSpPr/>
          <p:nvPr/>
        </p:nvSpPr>
        <p:spPr>
          <a:xfrm>
            <a:off x="-4979" y="-6352"/>
            <a:ext cx="5093208" cy="14081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28A8E20-EE6F-26CF-6EA3-27872397476D}"/>
              </a:ext>
            </a:extLst>
          </p:cNvPr>
          <p:cNvSpPr/>
          <p:nvPr/>
        </p:nvSpPr>
        <p:spPr>
          <a:xfrm>
            <a:off x="3952240" y="-6350"/>
            <a:ext cx="2905760" cy="1407892"/>
          </a:xfrm>
          <a:custGeom>
            <a:avLst/>
            <a:gdLst>
              <a:gd name="connsiteX0" fmla="*/ 106295 w 2059842"/>
              <a:gd name="connsiteY0" fmla="*/ 0 h 1405839"/>
              <a:gd name="connsiteX1" fmla="*/ 2032795 w 2059842"/>
              <a:gd name="connsiteY1" fmla="*/ 0 h 1405839"/>
              <a:gd name="connsiteX2" fmla="*/ 2059842 w 2059842"/>
              <a:gd name="connsiteY2" fmla="*/ 5460 h 1405839"/>
              <a:gd name="connsiteX3" fmla="*/ 2059842 w 2059842"/>
              <a:gd name="connsiteY3" fmla="*/ 1400379 h 1405839"/>
              <a:gd name="connsiteX4" fmla="*/ 2032795 w 2059842"/>
              <a:gd name="connsiteY4" fmla="*/ 1405839 h 1405839"/>
              <a:gd name="connsiteX5" fmla="*/ 106295 w 2059842"/>
              <a:gd name="connsiteY5" fmla="*/ 1405839 h 1405839"/>
              <a:gd name="connsiteX6" fmla="*/ 0 w 2059842"/>
              <a:gd name="connsiteY6" fmla="*/ 1299544 h 1405839"/>
              <a:gd name="connsiteX7" fmla="*/ 0 w 2059842"/>
              <a:gd name="connsiteY7" fmla="*/ 106295 h 1405839"/>
              <a:gd name="connsiteX8" fmla="*/ 106295 w 2059842"/>
              <a:gd name="connsiteY8" fmla="*/ 0 h 140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9842" h="1405839">
                <a:moveTo>
                  <a:pt x="106295" y="0"/>
                </a:moveTo>
                <a:lnTo>
                  <a:pt x="2032795" y="0"/>
                </a:lnTo>
                <a:lnTo>
                  <a:pt x="2059842" y="5460"/>
                </a:lnTo>
                <a:lnTo>
                  <a:pt x="2059842" y="1400379"/>
                </a:lnTo>
                <a:lnTo>
                  <a:pt x="2032795" y="1405839"/>
                </a:lnTo>
                <a:lnTo>
                  <a:pt x="106295" y="1405839"/>
                </a:lnTo>
                <a:cubicBezTo>
                  <a:pt x="47590" y="1405839"/>
                  <a:pt x="0" y="1358249"/>
                  <a:pt x="0" y="1299544"/>
                </a:cubicBezTo>
                <a:lnTo>
                  <a:pt x="0" y="106295"/>
                </a:lnTo>
                <a:cubicBezTo>
                  <a:pt x="0" y="47590"/>
                  <a:pt x="47590" y="0"/>
                  <a:pt x="1062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012BE1F-003E-4C5B-18F6-282BAB3C1870}"/>
              </a:ext>
            </a:extLst>
          </p:cNvPr>
          <p:cNvGrpSpPr/>
          <p:nvPr/>
        </p:nvGrpSpPr>
        <p:grpSpPr>
          <a:xfrm>
            <a:off x="3501957" y="2633106"/>
            <a:ext cx="3131545" cy="1611969"/>
            <a:chOff x="3501957" y="2729539"/>
            <a:chExt cx="3147355" cy="1374690"/>
          </a:xfrm>
        </p:grpSpPr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96AF18DB-FBE5-F4E1-F5AE-1FCF98E81DF1}"/>
                </a:ext>
              </a:extLst>
            </p:cNvPr>
            <p:cNvSpPr/>
            <p:nvPr/>
          </p:nvSpPr>
          <p:spPr>
            <a:xfrm>
              <a:off x="3501957" y="2729539"/>
              <a:ext cx="1884690" cy="677222"/>
            </a:xfrm>
            <a:prstGeom prst="roundRect">
              <a:avLst>
                <a:gd name="adj" fmla="val 369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en-IN" sz="1000" b="1" i="0" u="none" strike="noStrike" kern="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Dyslipidemia</a:t>
              </a:r>
              <a:endParaRPr kumimoji="0" lang="en-IN" sz="10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en-IN" sz="100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TG ≥1.70 mmol/L,</a:t>
              </a:r>
            </a:p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en-IN" sz="100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HDL-C ≤1.0 mmol/L/1.3 mmol/L (Male/females)</a:t>
              </a:r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A98C66BD-7F5B-15AD-2D6E-5DC999DA272F}"/>
                </a:ext>
              </a:extLst>
            </p:cNvPr>
            <p:cNvSpPr>
              <a:spLocks/>
            </p:cNvSpPr>
            <p:nvPr/>
          </p:nvSpPr>
          <p:spPr>
            <a:xfrm>
              <a:off x="3501957" y="3427007"/>
              <a:ext cx="1884690" cy="677222"/>
            </a:xfrm>
            <a:prstGeom prst="roundRect">
              <a:avLst>
                <a:gd name="adj" fmla="val 369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Prediabetes/diabetes</a:t>
              </a:r>
            </a:p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en-IN" sz="900" i="0" u="none" strike="noStrike" kern="0" cap="none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Fasting glucose </a:t>
              </a:r>
              <a:r>
                <a:rPr lang="pl-PL" sz="900" kern="0" dirty="0">
                  <a:solidFill>
                    <a:schemeClr val="bg2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≥</a:t>
              </a:r>
              <a:r>
                <a:rPr kumimoji="0" lang="en-IN" sz="900" i="0" u="none" strike="noStrike" kern="0" cap="none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6.1 mmol/L, or 2-hour postprandial </a:t>
              </a:r>
              <a:r>
                <a:rPr kumimoji="0" lang="en-IN" sz="900" i="0" strike="noStrike" kern="0" cap="none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glucose ≥7.8 </a:t>
              </a:r>
              <a:r>
                <a:rPr kumimoji="0" lang="en-IN" sz="900" i="0" u="none" strike="noStrike" kern="0" cap="none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mmol/L or HbA1c ≥5.7%,             HOMA-IR ≥2.5 </a:t>
              </a: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99D547D3-91FA-E9C2-0773-2495661176DB}"/>
                </a:ext>
              </a:extLst>
            </p:cNvPr>
            <p:cNvSpPr>
              <a:spLocks/>
            </p:cNvSpPr>
            <p:nvPr/>
          </p:nvSpPr>
          <p:spPr>
            <a:xfrm>
              <a:off x="5422387" y="3427007"/>
              <a:ext cx="1226925" cy="677222"/>
            </a:xfrm>
            <a:prstGeom prst="roundRect">
              <a:avLst>
                <a:gd name="adj" fmla="val 369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en-IN" sz="1000" b="1" i="0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BMI</a:t>
              </a:r>
            </a:p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pl-PL" sz="1000" b="0" i="0" u="sng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&gt;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4.0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kg/m</a:t>
              </a:r>
              <a:r>
                <a:rPr kumimoji="0" lang="pl-PL" sz="1000" b="0" i="0" u="none" strike="noStrike" kern="0" cap="none" spc="0" normalizeH="0" baseline="3000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or</a:t>
              </a:r>
              <a:r>
                <a:rPr kumimoji="0" lang="pl-PL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en-IN" sz="100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WC</a:t>
              </a: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pl-PL" sz="1000" b="0" i="0" u="sng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&gt;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9</a:t>
              </a: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0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cm/8</a:t>
              </a: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5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cm in</a:t>
              </a:r>
              <a:r>
                <a:rPr kumimoji="0" lang="en-I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pl-P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males/females</a:t>
              </a:r>
              <a:endParaRPr kumimoji="0" lang="en-I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CF4AF805-A8F5-4744-D1C4-50D5D1BD0954}"/>
                </a:ext>
              </a:extLst>
            </p:cNvPr>
            <p:cNvSpPr>
              <a:spLocks/>
            </p:cNvSpPr>
            <p:nvPr/>
          </p:nvSpPr>
          <p:spPr>
            <a:xfrm>
              <a:off x="5422387" y="2729539"/>
              <a:ext cx="1226925" cy="677222"/>
            </a:xfrm>
            <a:prstGeom prst="roundRect">
              <a:avLst>
                <a:gd name="adj" fmla="val 369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marR="0" lvl="0" defTabSz="914426" eaLnBrk="1" fontAlgn="auto" latinLnBrk="0" hangingPunct="1">
                <a:lnSpc>
                  <a:spcPct val="100000"/>
                </a:lnSpc>
                <a:buClrTx/>
                <a:buSzTx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Elevated blood</a:t>
              </a:r>
              <a:endParaRPr lang="en-IN" sz="1000" b="1" kern="0" dirty="0">
                <a:solidFill>
                  <a:schemeClr val="bg2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R="0" lvl="0" defTabSz="914426" eaLnBrk="1" fontAlgn="auto" latinLnBrk="0" hangingPunct="1">
                <a:lnSpc>
                  <a:spcPct val="100000"/>
                </a:lnSpc>
                <a:buClrTx/>
                <a:buSzTx/>
                <a:tabLst/>
                <a:defRPr/>
              </a:pPr>
              <a:r>
                <a:rPr kumimoji="0" lang="en-IN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pressure</a:t>
              </a:r>
            </a:p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r>
                <a:rPr kumimoji="0" lang="pl-PL" sz="1000" b="0" i="0" u="sng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&gt;</a:t>
              </a:r>
              <a:r>
                <a:rPr kumimoji="0" lang="en-IN" sz="100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130/85 mmHg</a:t>
              </a:r>
            </a:p>
            <a:p>
              <a:pPr marR="0" lvl="0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tabLst/>
                <a:defRPr/>
              </a:pPr>
              <a:endParaRPr kumimoji="0" lang="en-IN" sz="80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7FF05AD-52B3-F1BC-C3AF-D8BEEE55D7E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4" t="18202" r="33647" b="38789"/>
          <a:stretch/>
        </p:blipFill>
        <p:spPr>
          <a:xfrm>
            <a:off x="4079363" y="56328"/>
            <a:ext cx="766424" cy="796921"/>
          </a:xfrm>
          <a:prstGeom prst="flowChartConnector">
            <a:avLst/>
          </a:prstGeom>
          <a:ln w="19050"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248FDE-32A1-E974-2D2F-8D44099D5724}"/>
              </a:ext>
            </a:extLst>
          </p:cNvPr>
          <p:cNvSpPr txBox="1"/>
          <p:nvPr/>
        </p:nvSpPr>
        <p:spPr>
          <a:xfrm>
            <a:off x="214339" y="1890375"/>
            <a:ext cx="6429321" cy="216000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100" spc="-20" dirty="0">
                <a:solidFill>
                  <a:schemeClr val="tx2"/>
                </a:solidFill>
              </a:rPr>
              <a:t> Guidelines for the prevention and treatment of Metabolic dysfunction-associated fatty liver disease</a:t>
            </a:r>
            <a:endParaRPr lang="en-US" sz="1100" spc="-20" baseline="30000" dirty="0">
              <a:solidFill>
                <a:schemeClr val="tx2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9683A0-7D2E-55D2-8526-0743B4B3D4A7}"/>
              </a:ext>
            </a:extLst>
          </p:cNvPr>
          <p:cNvSpPr/>
          <p:nvPr/>
        </p:nvSpPr>
        <p:spPr>
          <a:xfrm>
            <a:off x="465725" y="1568272"/>
            <a:ext cx="2405577" cy="280012"/>
          </a:xfrm>
          <a:prstGeom prst="roundRect">
            <a:avLst>
              <a:gd name="adj" fmla="val 1150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US" sz="1400" b="1" spc="-20" dirty="0">
                <a:solidFill>
                  <a:schemeClr val="tx2"/>
                </a:solidFill>
              </a:rPr>
              <a:t>Guideline update in 2024</a:t>
            </a:r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52826E1C-2F07-71BD-68EB-B6F80E93BD81}"/>
              </a:ext>
            </a:extLst>
          </p:cNvPr>
          <p:cNvSpPr>
            <a:spLocks/>
          </p:cNvSpPr>
          <p:nvPr/>
        </p:nvSpPr>
        <p:spPr>
          <a:xfrm>
            <a:off x="202820" y="2154679"/>
            <a:ext cx="3074230" cy="280012"/>
          </a:xfrm>
          <a:prstGeom prst="roundRect">
            <a:avLst>
              <a:gd name="adj" fmla="val 75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200" b="1" spc="-20" dirty="0">
                <a:solidFill>
                  <a:schemeClr val="tx2"/>
                </a:solidFill>
              </a:rPr>
              <a:t>Prevalence of MASLD in China</a:t>
            </a:r>
            <a:endParaRPr lang="en-IN" sz="1200" b="1" spc="-20" dirty="0">
              <a:solidFill>
                <a:schemeClr val="tx2"/>
              </a:solidFill>
            </a:endParaRPr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76CBBD1C-C60D-1BAE-9B64-8AA5C230073F}"/>
              </a:ext>
            </a:extLst>
          </p:cNvPr>
          <p:cNvSpPr>
            <a:spLocks/>
          </p:cNvSpPr>
          <p:nvPr/>
        </p:nvSpPr>
        <p:spPr>
          <a:xfrm>
            <a:off x="3501959" y="2154679"/>
            <a:ext cx="3130616" cy="280012"/>
          </a:xfrm>
          <a:prstGeom prst="roundRect">
            <a:avLst>
              <a:gd name="adj" fmla="val 94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200" b="1" spc="-20" dirty="0">
                <a:solidFill>
                  <a:schemeClr val="tx2"/>
                </a:solidFill>
              </a:rPr>
              <a:t>Diagnosis of MASLD</a:t>
            </a:r>
            <a:endParaRPr lang="en-IN" sz="1200" b="1" spc="-20" dirty="0">
              <a:solidFill>
                <a:schemeClr val="tx2"/>
              </a:solidFill>
            </a:endParaRPr>
          </a:p>
        </p:txBody>
      </p: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A1B04043-D42C-C998-E897-F66223C508E6}"/>
              </a:ext>
            </a:extLst>
          </p:cNvPr>
          <p:cNvSpPr/>
          <p:nvPr/>
        </p:nvSpPr>
        <p:spPr>
          <a:xfrm>
            <a:off x="3501957" y="7740304"/>
            <a:ext cx="3130618" cy="2363814"/>
          </a:xfrm>
          <a:prstGeom prst="roundRect">
            <a:avLst>
              <a:gd name="adj" fmla="val 333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t"/>
          <a:lstStyle/>
          <a:p>
            <a:pPr>
              <a:spcAft>
                <a:spcPts val="600"/>
              </a:spcAft>
            </a:pPr>
            <a:r>
              <a:rPr lang="en-US" sz="1400" b="1" spc="-20" dirty="0">
                <a:solidFill>
                  <a:srgbClr val="FF78D2"/>
                </a:solidFill>
              </a:rPr>
              <a:t> Key messages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IN" sz="1050" spc="-20" dirty="0">
                <a:solidFill>
                  <a:schemeClr val="tx2"/>
                </a:solidFill>
              </a:rPr>
              <a:t>MASLD/MAFLD is leading chronic liver disease in China and should be prioritized in screening and prevention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IN" sz="1050" spc="-20" dirty="0">
                <a:solidFill>
                  <a:schemeClr val="tx2"/>
                </a:solidFill>
              </a:rPr>
              <a:t>Multidisciplinary approach is required for screening, diagnosis, assessment and treatment of MASLD/MAFLD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IN" sz="1050" spc="-20" dirty="0">
                <a:solidFill>
                  <a:schemeClr val="tx2"/>
                </a:solidFill>
              </a:rPr>
              <a:t>Lifestyle modification (diet and exercise) enhances cardiovascular, kidney, metabolic, and liver health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IN" sz="1050" spc="-20" dirty="0">
                <a:solidFill>
                  <a:schemeClr val="tx2"/>
                </a:solidFill>
              </a:rPr>
              <a:t>Optimal management of comorbidities in MASLD/MAFLD prevents cardiometabolic diseases and benefits liver health</a:t>
            </a:r>
          </a:p>
        </p:txBody>
      </p:sp>
      <p:sp>
        <p:nvSpPr>
          <p:cNvPr id="292" name="Text Placeholder 16">
            <a:extLst>
              <a:ext uri="{FF2B5EF4-FFF2-40B4-BE49-F238E27FC236}">
                <a16:creationId xmlns:a16="http://schemas.microsoft.com/office/drawing/2014/main" id="{B0B9515D-927C-AE9F-B6DA-EC619D2B1010}"/>
              </a:ext>
            </a:extLst>
          </p:cNvPr>
          <p:cNvSpPr txBox="1">
            <a:spLocks/>
          </p:cNvSpPr>
          <p:nvPr/>
        </p:nvSpPr>
        <p:spPr>
          <a:xfrm>
            <a:off x="1107380" y="10235792"/>
            <a:ext cx="5568766" cy="48474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914426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None/>
              <a:defRPr lang="en-GB" sz="1100" kern="1200" spc="-20" baseline="0" noProof="0" dirty="0">
                <a:solidFill>
                  <a:srgbClr val="829585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26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26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26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26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73" indent="-228607" algn="l" defTabSz="914426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86" indent="-228607" algn="l" defTabSz="914426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99" indent="-228607" algn="l" defTabSz="914426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13" indent="-228607" algn="l" defTabSz="914426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700" dirty="0"/>
              <a:t>BMI, body mass index; EPL, essential phospholipids; </a:t>
            </a:r>
            <a:r>
              <a:rPr lang="en-US" sz="700" dirty="0"/>
              <a:t>FAST, Fibro scan-AST; FIB-4, fibrosis-4; </a:t>
            </a:r>
            <a:r>
              <a:rPr lang="en-IN" sz="700" dirty="0"/>
              <a:t>HbA1C, </a:t>
            </a:r>
            <a:r>
              <a:rPr lang="en-IN" sz="700" dirty="0" err="1"/>
              <a:t>hemoglobin</a:t>
            </a:r>
            <a:r>
              <a:rPr lang="en-IN" sz="700" dirty="0"/>
              <a:t> A1C; HCC, hepatocellular carcinoma; HDL-C, high density lipoprotein-cholesterol; HOMA-IR, Homeostatic Model Assessment of Insulin Resistance; IR, insulin resistance LSM, liver stiffness measurement; MAFLD, metabolic dysfunction-associated fatty liver disease; </a:t>
            </a:r>
            <a:r>
              <a:rPr lang="en-US" sz="700" dirty="0"/>
              <a:t>MASH, metabolic dysfunction-associated steatohepatitis; </a:t>
            </a:r>
            <a:r>
              <a:rPr lang="en-IN" sz="700" dirty="0"/>
              <a:t>MASLD, metabolic dysfunction-associated </a:t>
            </a:r>
            <a:r>
              <a:rPr lang="en-IN" sz="700" dirty="0" err="1"/>
              <a:t>steatotic</a:t>
            </a:r>
            <a:r>
              <a:rPr lang="en-IN" sz="700" dirty="0"/>
              <a:t> liver diseases; </a:t>
            </a:r>
            <a:r>
              <a:rPr lang="en-IN" sz="700" dirty="0" err="1"/>
              <a:t>MetS</a:t>
            </a:r>
            <a:r>
              <a:rPr lang="en-IN" sz="700" dirty="0"/>
              <a:t>, metabolic syndrome; PPC, Polyenyl phosphatidylcholine; T2DM, type 2 diabetes mellitus; </a:t>
            </a:r>
            <a:r>
              <a:rPr lang="en-IN" sz="700" dirty="0">
                <a:ea typeface="Verdana" panose="020B0604030504040204" pitchFamily="34" charset="0"/>
              </a:rPr>
              <a:t>T</a:t>
            </a:r>
            <a:r>
              <a:rPr lang="en-US" sz="700" dirty="0">
                <a:ea typeface="Verdana" panose="020B0604030504040204" pitchFamily="34" charset="0"/>
              </a:rPr>
              <a:t>G, triglyceride</a:t>
            </a:r>
            <a:r>
              <a:rPr lang="en-IN" sz="700" dirty="0"/>
              <a:t>.</a:t>
            </a:r>
          </a:p>
          <a:p>
            <a:r>
              <a:rPr lang="en-US" sz="700" dirty="0"/>
              <a:t>Fan JG, et al. </a:t>
            </a:r>
            <a:r>
              <a:rPr lang="en-US" sz="700" i="1" dirty="0"/>
              <a:t>J Clin </a:t>
            </a:r>
            <a:r>
              <a:rPr lang="en-US" sz="700" i="1" dirty="0" err="1"/>
              <a:t>Transl</a:t>
            </a:r>
            <a:r>
              <a:rPr lang="en-US" sz="700" i="1" dirty="0"/>
              <a:t> Hep</a:t>
            </a:r>
            <a:r>
              <a:rPr lang="en-US" sz="700" dirty="0"/>
              <a:t>atol. 2024;12(11):955-974.</a:t>
            </a:r>
            <a:endParaRPr lang="en-IN" sz="700" spc="0" dirty="0"/>
          </a:p>
        </p:txBody>
      </p: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DC710735-3741-3923-899C-FA1646164CFB}"/>
              </a:ext>
            </a:extLst>
          </p:cNvPr>
          <p:cNvCxnSpPr>
            <a:cxnSpLocks/>
            <a:stCxn id="217" idx="2"/>
          </p:cNvCxnSpPr>
          <p:nvPr/>
        </p:nvCxnSpPr>
        <p:spPr>
          <a:xfrm>
            <a:off x="1700239" y="7888493"/>
            <a:ext cx="0" cy="116010"/>
          </a:xfrm>
          <a:prstGeom prst="straightConnector1">
            <a:avLst/>
          </a:prstGeom>
          <a:ln w="12700">
            <a:solidFill>
              <a:srgbClr val="4F6B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tangle: Rounded Corners 202">
            <a:extLst>
              <a:ext uri="{FF2B5EF4-FFF2-40B4-BE49-F238E27FC236}">
                <a16:creationId xmlns:a16="http://schemas.microsoft.com/office/drawing/2014/main" id="{429B5063-B2BA-B8CA-7486-AB8235DF4B0F}"/>
              </a:ext>
            </a:extLst>
          </p:cNvPr>
          <p:cNvSpPr/>
          <p:nvPr/>
        </p:nvSpPr>
        <p:spPr>
          <a:xfrm>
            <a:off x="201238" y="6308933"/>
            <a:ext cx="3075813" cy="339580"/>
          </a:xfrm>
          <a:prstGeom prst="roundRect">
            <a:avLst>
              <a:gd name="adj" fmla="val 561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46800" rIns="72000" bIns="46800" rtlCol="0" anchor="ctr"/>
          <a:lstStyle/>
          <a:p>
            <a:r>
              <a:rPr lang="en-US" sz="1000" b="1" spc="-20" dirty="0">
                <a:solidFill>
                  <a:schemeClr val="tx2"/>
                </a:solidFill>
              </a:rPr>
              <a:t>Identify patients at risk </a:t>
            </a:r>
            <a:r>
              <a:rPr lang="en-US" sz="1000" spc="-20" dirty="0">
                <a:solidFill>
                  <a:schemeClr val="tx2"/>
                </a:solidFill>
              </a:rPr>
              <a:t>(</a:t>
            </a:r>
            <a:r>
              <a:rPr lang="en-IN" sz="1000" dirty="0">
                <a:solidFill>
                  <a:schemeClr val="tx2"/>
                </a:solidFill>
                <a:cs typeface="Opella Sans" pitchFamily="50" charset="0"/>
              </a:rPr>
              <a:t>obesity, metabolic syndrome, T2DM, elevated aminotransferases)</a:t>
            </a:r>
            <a:endParaRPr lang="en-US" sz="1000" spc="-20" dirty="0">
              <a:solidFill>
                <a:schemeClr val="tx2"/>
              </a:solidFill>
            </a:endParaRPr>
          </a:p>
        </p:txBody>
      </p: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0929B1DF-DA95-5BC5-6E7B-3285C7C2D9C0}"/>
              </a:ext>
            </a:extLst>
          </p:cNvPr>
          <p:cNvCxnSpPr>
            <a:cxnSpLocks/>
          </p:cNvCxnSpPr>
          <p:nvPr/>
        </p:nvCxnSpPr>
        <p:spPr>
          <a:xfrm>
            <a:off x="1740727" y="6640502"/>
            <a:ext cx="0" cy="105576"/>
          </a:xfrm>
          <a:prstGeom prst="straightConnector1">
            <a:avLst/>
          </a:prstGeom>
          <a:ln w="12700">
            <a:solidFill>
              <a:srgbClr val="4F6B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9F4F7F69-1CD4-704C-8466-1A5EE9E34683}"/>
              </a:ext>
            </a:extLst>
          </p:cNvPr>
          <p:cNvSpPr/>
          <p:nvPr/>
        </p:nvSpPr>
        <p:spPr>
          <a:xfrm>
            <a:off x="201238" y="6737774"/>
            <a:ext cx="3082164" cy="218807"/>
          </a:xfrm>
          <a:prstGeom prst="roundRect">
            <a:avLst>
              <a:gd name="adj" fmla="val 883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46800" rIns="72000" bIns="46800" rtlCol="0" anchor="ctr"/>
          <a:lstStyle/>
          <a:p>
            <a:r>
              <a:rPr lang="en-US" sz="1000" spc="-20" dirty="0">
                <a:solidFill>
                  <a:schemeClr val="tx2"/>
                </a:solidFill>
              </a:rPr>
              <a:t>Primary assessment: FIB4</a:t>
            </a:r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7CA69042-C881-0817-41DB-5139A3400318}"/>
              </a:ext>
            </a:extLst>
          </p:cNvPr>
          <p:cNvSpPr/>
          <p:nvPr/>
        </p:nvSpPr>
        <p:spPr>
          <a:xfrm>
            <a:off x="201238" y="6987349"/>
            <a:ext cx="906142" cy="249762"/>
          </a:xfrm>
          <a:prstGeom prst="roundRect">
            <a:avLst>
              <a:gd name="adj" fmla="val 8277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US" sz="1000" spc="-20" dirty="0">
                <a:solidFill>
                  <a:schemeClr val="bg2"/>
                </a:solidFill>
              </a:rPr>
              <a:t>FIB 4 &lt; 1.3</a:t>
            </a:r>
          </a:p>
        </p:txBody>
      </p: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E9F34C26-D565-BC70-21FD-78907AF7552A}"/>
              </a:ext>
            </a:extLst>
          </p:cNvPr>
          <p:cNvSpPr/>
          <p:nvPr/>
        </p:nvSpPr>
        <p:spPr>
          <a:xfrm>
            <a:off x="1222924" y="6987349"/>
            <a:ext cx="954630" cy="249762"/>
          </a:xfrm>
          <a:prstGeom prst="roundRect">
            <a:avLst>
              <a:gd name="adj" fmla="val 8277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US" sz="1000" spc="-20" dirty="0">
                <a:solidFill>
                  <a:schemeClr val="bg2"/>
                </a:solidFill>
              </a:rPr>
              <a:t>FIB 4 1.3-2.67</a:t>
            </a:r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DAD763FD-52A9-4497-2E07-7A0BD891AAD6}"/>
              </a:ext>
            </a:extLst>
          </p:cNvPr>
          <p:cNvSpPr/>
          <p:nvPr/>
        </p:nvSpPr>
        <p:spPr>
          <a:xfrm>
            <a:off x="2293098" y="6987349"/>
            <a:ext cx="983952" cy="249762"/>
          </a:xfrm>
          <a:prstGeom prst="roundRect">
            <a:avLst>
              <a:gd name="adj" fmla="val 5989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US" sz="1000" spc="-20" dirty="0">
                <a:solidFill>
                  <a:schemeClr val="bg2"/>
                </a:solidFill>
              </a:rPr>
              <a:t>FIB 4 &gt; 2.67</a:t>
            </a:r>
          </a:p>
        </p:txBody>
      </p: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E82B12FF-0EF5-C9E2-DEE8-3E828D91E2EA}"/>
              </a:ext>
            </a:extLst>
          </p:cNvPr>
          <p:cNvCxnSpPr>
            <a:cxnSpLocks/>
            <a:stCxn id="212" idx="2"/>
          </p:cNvCxnSpPr>
          <p:nvPr/>
        </p:nvCxnSpPr>
        <p:spPr>
          <a:xfrm>
            <a:off x="1700239" y="7237111"/>
            <a:ext cx="1" cy="112861"/>
          </a:xfrm>
          <a:prstGeom prst="straightConnector1">
            <a:avLst/>
          </a:prstGeom>
          <a:ln w="12700">
            <a:solidFill>
              <a:srgbClr val="4F6B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5B08DDB0-66A4-CB0A-E068-9F6E2CF13A34}"/>
              </a:ext>
            </a:extLst>
          </p:cNvPr>
          <p:cNvSpPr>
            <a:spLocks/>
          </p:cNvSpPr>
          <p:nvPr/>
        </p:nvSpPr>
        <p:spPr>
          <a:xfrm>
            <a:off x="201238" y="7377863"/>
            <a:ext cx="3082164" cy="218807"/>
          </a:xfrm>
          <a:prstGeom prst="roundRect">
            <a:avLst>
              <a:gd name="adj" fmla="val 97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US" sz="1000" spc="-20" dirty="0">
                <a:solidFill>
                  <a:schemeClr val="tx2"/>
                </a:solidFill>
              </a:rPr>
              <a:t>Secondary assessment: LSM</a:t>
            </a:r>
          </a:p>
        </p:txBody>
      </p: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9F93EEF6-0FDA-05C7-DA20-67FA40462AF1}"/>
              </a:ext>
            </a:extLst>
          </p:cNvPr>
          <p:cNvSpPr>
            <a:spLocks/>
          </p:cNvSpPr>
          <p:nvPr/>
        </p:nvSpPr>
        <p:spPr>
          <a:xfrm>
            <a:off x="201238" y="7638731"/>
            <a:ext cx="954630" cy="249762"/>
          </a:xfrm>
          <a:prstGeom prst="roundRect">
            <a:avLst>
              <a:gd name="adj" fmla="val 8531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IN" sz="1000" dirty="0">
                <a:solidFill>
                  <a:schemeClr val="accent1"/>
                </a:solidFill>
                <a:latin typeface="Opella Sans" pitchFamily="50" charset="0"/>
                <a:cs typeface="Opella Sans" pitchFamily="50" charset="0"/>
              </a:rPr>
              <a:t>LSM &lt; 8 </a:t>
            </a:r>
            <a:r>
              <a:rPr lang="en-IN" sz="1000" dirty="0" err="1">
                <a:solidFill>
                  <a:schemeClr val="accent1"/>
                </a:solidFill>
                <a:latin typeface="Opella Sans" pitchFamily="50" charset="0"/>
                <a:cs typeface="Opella Sans" pitchFamily="50" charset="0"/>
              </a:rPr>
              <a:t>kpa</a:t>
            </a:r>
            <a:endParaRPr lang="en-IN" sz="1000" dirty="0">
              <a:solidFill>
                <a:schemeClr val="accent1"/>
              </a:solidFill>
              <a:latin typeface="Opella Sans" pitchFamily="50" charset="0"/>
              <a:cs typeface="Opella Sans" pitchFamily="50" charset="0"/>
            </a:endParaRPr>
          </a:p>
        </p:txBody>
      </p:sp>
      <p:sp>
        <p:nvSpPr>
          <p:cNvPr id="217" name="Rectangle: Rounded Corners 216">
            <a:extLst>
              <a:ext uri="{FF2B5EF4-FFF2-40B4-BE49-F238E27FC236}">
                <a16:creationId xmlns:a16="http://schemas.microsoft.com/office/drawing/2014/main" id="{D379634A-84F5-00F5-89CE-EDAC3BBDF6E5}"/>
              </a:ext>
            </a:extLst>
          </p:cNvPr>
          <p:cNvSpPr>
            <a:spLocks/>
          </p:cNvSpPr>
          <p:nvPr/>
        </p:nvSpPr>
        <p:spPr>
          <a:xfrm>
            <a:off x="1222924" y="7638731"/>
            <a:ext cx="954630" cy="249762"/>
          </a:xfrm>
          <a:prstGeom prst="roundRect">
            <a:avLst>
              <a:gd name="adj" fmla="val 6497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IN" sz="1000" dirty="0">
                <a:solidFill>
                  <a:schemeClr val="accent1"/>
                </a:solidFill>
                <a:latin typeface="Opella Sans" pitchFamily="50" charset="0"/>
                <a:cs typeface="Opella Sans" pitchFamily="50" charset="0"/>
              </a:rPr>
              <a:t>LSM 8-12 </a:t>
            </a:r>
            <a:r>
              <a:rPr lang="en-IN" sz="1000" dirty="0" err="1">
                <a:solidFill>
                  <a:schemeClr val="accent1"/>
                </a:solidFill>
                <a:latin typeface="Opella Sans" pitchFamily="50" charset="0"/>
                <a:cs typeface="Opella Sans" pitchFamily="50" charset="0"/>
              </a:rPr>
              <a:t>kpa</a:t>
            </a:r>
            <a:endParaRPr lang="en-IN" sz="1000" dirty="0">
              <a:solidFill>
                <a:schemeClr val="accent1"/>
              </a:solidFill>
              <a:latin typeface="Opella Sans" pitchFamily="50" charset="0"/>
              <a:cs typeface="Opella Sans" pitchFamily="50" charset="0"/>
            </a:endParaRPr>
          </a:p>
        </p:txBody>
      </p:sp>
      <p:sp>
        <p:nvSpPr>
          <p:cNvPr id="218" name="Rectangle: Rounded Corners 217">
            <a:extLst>
              <a:ext uri="{FF2B5EF4-FFF2-40B4-BE49-F238E27FC236}">
                <a16:creationId xmlns:a16="http://schemas.microsoft.com/office/drawing/2014/main" id="{01893C64-2715-9050-EEE8-BF0BDA5EA91D}"/>
              </a:ext>
            </a:extLst>
          </p:cNvPr>
          <p:cNvSpPr>
            <a:spLocks/>
          </p:cNvSpPr>
          <p:nvPr/>
        </p:nvSpPr>
        <p:spPr>
          <a:xfrm>
            <a:off x="2322420" y="7638731"/>
            <a:ext cx="954630" cy="249762"/>
          </a:xfrm>
          <a:prstGeom prst="roundRect">
            <a:avLst>
              <a:gd name="adj" fmla="val 7514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IN" sz="1000" dirty="0">
                <a:solidFill>
                  <a:schemeClr val="accent1"/>
                </a:solidFill>
                <a:latin typeface="Opella Sans" pitchFamily="50" charset="0"/>
                <a:cs typeface="Opella Sans" pitchFamily="50" charset="0"/>
              </a:rPr>
              <a:t>LSM &gt; 12 </a:t>
            </a:r>
            <a:r>
              <a:rPr lang="en-IN" sz="1000" dirty="0" err="1">
                <a:solidFill>
                  <a:schemeClr val="accent1"/>
                </a:solidFill>
                <a:latin typeface="Opella Sans" pitchFamily="50" charset="0"/>
                <a:cs typeface="Opella Sans" pitchFamily="50" charset="0"/>
              </a:rPr>
              <a:t>kpa</a:t>
            </a:r>
            <a:endParaRPr lang="en-IN" sz="1000" dirty="0">
              <a:solidFill>
                <a:schemeClr val="accent1"/>
              </a:solidFill>
              <a:latin typeface="Opella Sans" pitchFamily="50" charset="0"/>
              <a:cs typeface="Opella Sans" pitchFamily="50" charset="0"/>
            </a:endParaRPr>
          </a:p>
        </p:txBody>
      </p:sp>
      <p:sp>
        <p:nvSpPr>
          <p:cNvPr id="219" name="Rectangle: Rounded Corners 218">
            <a:extLst>
              <a:ext uri="{FF2B5EF4-FFF2-40B4-BE49-F238E27FC236}">
                <a16:creationId xmlns:a16="http://schemas.microsoft.com/office/drawing/2014/main" id="{67B9EDC8-7A73-257D-6DD5-3C6A563D4B5D}"/>
              </a:ext>
            </a:extLst>
          </p:cNvPr>
          <p:cNvSpPr>
            <a:spLocks/>
          </p:cNvSpPr>
          <p:nvPr/>
        </p:nvSpPr>
        <p:spPr>
          <a:xfrm>
            <a:off x="201238" y="8024069"/>
            <a:ext cx="3082164" cy="346269"/>
          </a:xfrm>
          <a:prstGeom prst="roundRect">
            <a:avLst>
              <a:gd name="adj" fmla="val 1008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spc="-20" dirty="0">
                <a:solidFill>
                  <a:schemeClr val="tx2"/>
                </a:solidFill>
              </a:rPr>
              <a:t>Tertiary assessment: Hepatologist: Clinical classification, staging and complications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C661B14-9A85-28B7-8581-2F3B283584A7}"/>
              </a:ext>
            </a:extLst>
          </p:cNvPr>
          <p:cNvSpPr txBox="1"/>
          <p:nvPr/>
        </p:nvSpPr>
        <p:spPr>
          <a:xfrm>
            <a:off x="1062207" y="8461383"/>
            <a:ext cx="1360224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spc="-20" dirty="0">
                <a:solidFill>
                  <a:schemeClr val="accent1"/>
                </a:solidFill>
              </a:rPr>
              <a:t>FAST predict MASH</a:t>
            </a:r>
          </a:p>
        </p:txBody>
      </p: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12B1AF43-BAA9-7EDF-ACD8-61C4E7F06DB0}"/>
              </a:ext>
            </a:extLst>
          </p:cNvPr>
          <p:cNvCxnSpPr>
            <a:cxnSpLocks/>
            <a:stCxn id="219" idx="2"/>
          </p:cNvCxnSpPr>
          <p:nvPr/>
        </p:nvCxnSpPr>
        <p:spPr>
          <a:xfrm>
            <a:off x="1742320" y="8370338"/>
            <a:ext cx="0" cy="7285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7" name="Rectangle: Rounded Corners 296">
            <a:extLst>
              <a:ext uri="{FF2B5EF4-FFF2-40B4-BE49-F238E27FC236}">
                <a16:creationId xmlns:a16="http://schemas.microsoft.com/office/drawing/2014/main" id="{AA09D060-CD5F-A6EB-E3BC-3841068810C8}"/>
              </a:ext>
            </a:extLst>
          </p:cNvPr>
          <p:cNvSpPr/>
          <p:nvPr/>
        </p:nvSpPr>
        <p:spPr>
          <a:xfrm>
            <a:off x="1024263" y="5981680"/>
            <a:ext cx="1429763" cy="231894"/>
          </a:xfrm>
          <a:prstGeom prst="roundRect">
            <a:avLst>
              <a:gd name="adj" fmla="val 79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36000" rtlCol="0" anchor="ctr"/>
          <a:lstStyle/>
          <a:p>
            <a:r>
              <a:rPr lang="en-US" sz="1100" b="1" spc="-20" dirty="0">
                <a:solidFill>
                  <a:schemeClr val="tx2"/>
                </a:solidFill>
              </a:rPr>
              <a:t>Stepwise approach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2C52C1-6DF9-CE6C-B738-474FB53783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21" t="2940" r="2898" b="2179"/>
          <a:stretch/>
        </p:blipFill>
        <p:spPr>
          <a:xfrm>
            <a:off x="136794" y="1546248"/>
            <a:ext cx="328931" cy="328931"/>
          </a:xfrm>
          <a:prstGeom prst="flowChartConnector">
            <a:avLst/>
          </a:prstGeom>
          <a:ln w="3175" cap="rnd">
            <a:noFill/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08F3CB-0E8A-22DC-8144-8662268ADB5B}"/>
              </a:ext>
            </a:extLst>
          </p:cNvPr>
          <p:cNvSpPr txBox="1"/>
          <p:nvPr/>
        </p:nvSpPr>
        <p:spPr>
          <a:xfrm>
            <a:off x="3460536" y="2395752"/>
            <a:ext cx="2977581" cy="241980"/>
          </a:xfrm>
          <a:prstGeom prst="rect">
            <a:avLst/>
          </a:prstGeom>
          <a:noFill/>
        </p:spPr>
        <p:txBody>
          <a:bodyPr wrap="square" lIns="36000" tIns="36000" rIns="36000" bIns="36000" anchor="ctr">
            <a:spAutoFit/>
          </a:bodyPr>
          <a:lstStyle/>
          <a:p>
            <a:r>
              <a:rPr lang="en-IN" sz="1100" b="1" dirty="0">
                <a:solidFill>
                  <a:schemeClr val="accent1"/>
                </a:solidFill>
                <a:effectLst/>
              </a:rPr>
              <a:t>Presence of ≥1 </a:t>
            </a:r>
            <a:r>
              <a:rPr lang="en-IN" sz="1100" b="1" dirty="0" err="1">
                <a:solidFill>
                  <a:schemeClr val="accent1"/>
                </a:solidFill>
                <a:effectLst/>
              </a:rPr>
              <a:t>MetS</a:t>
            </a:r>
            <a:r>
              <a:rPr lang="en-IN" sz="1100" b="1" dirty="0">
                <a:solidFill>
                  <a:schemeClr val="accent1"/>
                </a:solidFill>
                <a:effectLst/>
              </a:rPr>
              <a:t> components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8" name="Title 30">
            <a:extLst>
              <a:ext uri="{FF2B5EF4-FFF2-40B4-BE49-F238E27FC236}">
                <a16:creationId xmlns:a16="http://schemas.microsoft.com/office/drawing/2014/main" id="{3C60E55A-6746-9183-89B5-F318A1C0DE37}"/>
              </a:ext>
            </a:extLst>
          </p:cNvPr>
          <p:cNvSpPr txBox="1">
            <a:spLocks/>
          </p:cNvSpPr>
          <p:nvPr/>
        </p:nvSpPr>
        <p:spPr>
          <a:xfrm>
            <a:off x="201238" y="252996"/>
            <a:ext cx="3657989" cy="939866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+mn-lt"/>
                <a:ea typeface="+mj-ea"/>
                <a:cs typeface="Opella Sans SW Bold Highlighted" pitchFamily="2" charset="0"/>
              </a:rPr>
              <a:t>Insights into the evaluation and management of MASLD/MAFLD: Update of China Guidelines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7D0597-7485-8E54-6E12-B1C67D47413C}"/>
              </a:ext>
            </a:extLst>
          </p:cNvPr>
          <p:cNvSpPr txBox="1"/>
          <p:nvPr/>
        </p:nvSpPr>
        <p:spPr>
          <a:xfrm>
            <a:off x="4079363" y="886063"/>
            <a:ext cx="2553212" cy="338554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defTabSz="849892">
              <a:defRPr/>
            </a:pPr>
            <a:r>
              <a:rPr lang="en-GB" sz="1000" b="1" spc="-14" dirty="0">
                <a:solidFill>
                  <a:schemeClr val="tx2"/>
                </a:solidFill>
                <a:latin typeface="+mj-lt"/>
                <a:cs typeface="Opella Serif" pitchFamily="2" charset="77"/>
              </a:rPr>
              <a:t>Professor Jian-Gao Fan</a:t>
            </a:r>
          </a:p>
          <a:p>
            <a:pPr defTabSz="849892">
              <a:defRPr/>
            </a:pPr>
            <a:r>
              <a:rPr kumimoji="0" lang="en-IN" sz="600" u="none" strike="noStrike" kern="1200" cap="none" spc="-14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 pitchFamily="2" charset="77"/>
                <a:cs typeface="Opella Sans" pitchFamily="2" charset="77"/>
              </a:rPr>
              <a:t>Department of Gastroenterology, Xinhua Hospital. Affiliated to Shanghai Jiao Tong University School of Medicine, Shanghai, China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46852FD-D8D3-1D39-5C08-D6400323F3C2}"/>
              </a:ext>
            </a:extLst>
          </p:cNvPr>
          <p:cNvGrpSpPr/>
          <p:nvPr/>
        </p:nvGrpSpPr>
        <p:grpSpPr>
          <a:xfrm>
            <a:off x="244246" y="2601781"/>
            <a:ext cx="654112" cy="654082"/>
            <a:chOff x="304497" y="2589422"/>
            <a:chExt cx="719523" cy="719490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904EDD92-CD71-06FF-8105-96A9100A6F1A}"/>
                </a:ext>
              </a:extLst>
            </p:cNvPr>
            <p:cNvSpPr txBox="1"/>
            <p:nvPr/>
          </p:nvSpPr>
          <p:spPr>
            <a:xfrm>
              <a:off x="367211" y="2748006"/>
              <a:ext cx="536886" cy="4418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 b="1" spc="-20" dirty="0">
                  <a:solidFill>
                    <a:schemeClr val="accent1"/>
                  </a:solidFill>
                </a:rPr>
                <a:t>29.6%</a:t>
              </a:r>
            </a:p>
            <a:p>
              <a:pPr algn="ctr">
                <a:lnSpc>
                  <a:spcPct val="90000"/>
                </a:lnSpc>
              </a:pPr>
              <a:r>
                <a:rPr lang="en-US" sz="900" spc="-20" dirty="0">
                  <a:solidFill>
                    <a:schemeClr val="accent1"/>
                  </a:solidFill>
                </a:rPr>
                <a:t>Among</a:t>
              </a:r>
            </a:p>
            <a:p>
              <a:pPr algn="ctr">
                <a:lnSpc>
                  <a:spcPct val="90000"/>
                </a:lnSpc>
              </a:pPr>
              <a:r>
                <a:rPr lang="en-US" sz="900" spc="-20" dirty="0">
                  <a:solidFill>
                    <a:schemeClr val="accent1"/>
                  </a:solidFill>
                </a:rPr>
                <a:t>adults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765B07D-DF25-1D50-4784-D24B7004125C}"/>
                </a:ext>
              </a:extLst>
            </p:cNvPr>
            <p:cNvGrpSpPr/>
            <p:nvPr/>
          </p:nvGrpSpPr>
          <p:grpSpPr>
            <a:xfrm>
              <a:off x="304497" y="2589422"/>
              <a:ext cx="719523" cy="719490"/>
              <a:chOff x="-2342043" y="2539980"/>
              <a:chExt cx="654112" cy="654082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8D3420D-29BC-781B-5129-97C18DF7E90B}"/>
                  </a:ext>
                </a:extLst>
              </p:cNvPr>
              <p:cNvSpPr/>
              <p:nvPr/>
            </p:nvSpPr>
            <p:spPr>
              <a:xfrm>
                <a:off x="-2342043" y="2539980"/>
                <a:ext cx="327064" cy="361232"/>
              </a:xfrm>
              <a:custGeom>
                <a:avLst/>
                <a:gdLst>
                  <a:gd name="connsiteX0" fmla="*/ 1818 w 327064"/>
                  <a:gd name="connsiteY0" fmla="*/ 361232 h 361232"/>
                  <a:gd name="connsiteX1" fmla="*/ 292881 w 327064"/>
                  <a:gd name="connsiteY1" fmla="*/ 1795 h 361232"/>
                  <a:gd name="connsiteX2" fmla="*/ 327065 w 327064"/>
                  <a:gd name="connsiteY2" fmla="*/ 0 h 361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064" h="361232">
                    <a:moveTo>
                      <a:pt x="1818" y="361232"/>
                    </a:moveTo>
                    <a:cubicBezTo>
                      <a:pt x="-17062" y="181598"/>
                      <a:pt x="113253" y="20669"/>
                      <a:pt x="292881" y="1795"/>
                    </a:cubicBezTo>
                    <a:cubicBezTo>
                      <a:pt x="304380" y="587"/>
                      <a:pt x="315507" y="0"/>
                      <a:pt x="327065" y="0"/>
                    </a:cubicBezTo>
                  </a:path>
                </a:pathLst>
              </a:custGeom>
              <a:noFill/>
              <a:ln w="762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AC31697-7710-878B-F2C6-6F4428ECC485}"/>
                  </a:ext>
                </a:extLst>
              </p:cNvPr>
              <p:cNvSpPr/>
              <p:nvPr/>
            </p:nvSpPr>
            <p:spPr>
              <a:xfrm>
                <a:off x="-2340225" y="2539980"/>
                <a:ext cx="652294" cy="654082"/>
              </a:xfrm>
              <a:custGeom>
                <a:avLst/>
                <a:gdLst>
                  <a:gd name="connsiteX0" fmla="*/ 325253 w 652294"/>
                  <a:gd name="connsiteY0" fmla="*/ 0 h 654082"/>
                  <a:gd name="connsiteX1" fmla="*/ 652295 w 652294"/>
                  <a:gd name="connsiteY1" fmla="*/ 327041 h 654082"/>
                  <a:gd name="connsiteX2" fmla="*/ 325253 w 652294"/>
                  <a:gd name="connsiteY2" fmla="*/ 654083 h 654082"/>
                  <a:gd name="connsiteX3" fmla="*/ 0 w 652294"/>
                  <a:gd name="connsiteY3" fmla="*/ 361226 h 65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2294" h="654082">
                    <a:moveTo>
                      <a:pt x="325253" y="0"/>
                    </a:moveTo>
                    <a:cubicBezTo>
                      <a:pt x="505873" y="0"/>
                      <a:pt x="652295" y="146422"/>
                      <a:pt x="652295" y="327041"/>
                    </a:cubicBezTo>
                    <a:cubicBezTo>
                      <a:pt x="652295" y="507661"/>
                      <a:pt x="505873" y="654083"/>
                      <a:pt x="325253" y="654083"/>
                    </a:cubicBezTo>
                    <a:cubicBezTo>
                      <a:pt x="156192" y="654083"/>
                      <a:pt x="17673" y="529361"/>
                      <a:pt x="0" y="361226"/>
                    </a:cubicBezTo>
                  </a:path>
                </a:pathLst>
              </a:custGeom>
              <a:noFill/>
              <a:ln w="76200" cap="flat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 dirty="0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A4E6D0C-CE1D-4045-41FC-2A0B65D737B9}"/>
              </a:ext>
            </a:extLst>
          </p:cNvPr>
          <p:cNvGrpSpPr/>
          <p:nvPr/>
        </p:nvGrpSpPr>
        <p:grpSpPr>
          <a:xfrm>
            <a:off x="1403420" y="2601781"/>
            <a:ext cx="654112" cy="654082"/>
            <a:chOff x="1222990" y="2589422"/>
            <a:chExt cx="719523" cy="719490"/>
          </a:xfrm>
        </p:grpSpPr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CA9FBE11-5154-6B08-27B4-EC72DF07B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450036" y="2930855"/>
              <a:ext cx="265430" cy="2880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0DC160F-ACB9-4FBB-06C7-C866F8331FF2}"/>
                </a:ext>
              </a:extLst>
            </p:cNvPr>
            <p:cNvSpPr txBox="1"/>
            <p:nvPr/>
          </p:nvSpPr>
          <p:spPr>
            <a:xfrm>
              <a:off x="1314308" y="2729098"/>
              <a:ext cx="536886" cy="1675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 b="1" spc="-20" dirty="0">
                  <a:solidFill>
                    <a:schemeClr val="accent1"/>
                  </a:solidFill>
                </a:rPr>
                <a:t>34.8%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BC440FD-B34F-2B36-7541-29DB361A98C2}"/>
                </a:ext>
              </a:extLst>
            </p:cNvPr>
            <p:cNvGrpSpPr>
              <a:grpSpLocks/>
            </p:cNvGrpSpPr>
            <p:nvPr/>
          </p:nvGrpSpPr>
          <p:grpSpPr>
            <a:xfrm>
              <a:off x="1222990" y="2589422"/>
              <a:ext cx="719523" cy="719490"/>
              <a:chOff x="1177820" y="2643387"/>
              <a:chExt cx="774717" cy="774721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6A48CB8-12BD-B353-59B1-DCCD2E20FA44}"/>
                  </a:ext>
                </a:extLst>
              </p:cNvPr>
              <p:cNvSpPr/>
              <p:nvPr/>
            </p:nvSpPr>
            <p:spPr>
              <a:xfrm>
                <a:off x="1177820" y="2643387"/>
                <a:ext cx="700746" cy="774721"/>
              </a:xfrm>
              <a:custGeom>
                <a:avLst/>
                <a:gdLst>
                  <a:gd name="connsiteX0" fmla="*/ 700747 w 700746"/>
                  <a:gd name="connsiteY0" fmla="*/ 615024 h 774721"/>
                  <a:gd name="connsiteX1" fmla="*/ 159706 w 700746"/>
                  <a:gd name="connsiteY1" fmla="*/ 700721 h 774721"/>
                  <a:gd name="connsiteX2" fmla="*/ 74010 w 700746"/>
                  <a:gd name="connsiteY2" fmla="*/ 159667 h 774721"/>
                  <a:gd name="connsiteX3" fmla="*/ 387372 w 700746"/>
                  <a:gd name="connsiteY3" fmla="*/ 0 h 77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746" h="774721">
                    <a:moveTo>
                      <a:pt x="700747" y="615024"/>
                    </a:moveTo>
                    <a:cubicBezTo>
                      <a:pt x="575008" y="788090"/>
                      <a:pt x="332772" y="826459"/>
                      <a:pt x="159706" y="700721"/>
                    </a:cubicBezTo>
                    <a:cubicBezTo>
                      <a:pt x="-13373" y="574969"/>
                      <a:pt x="-51742" y="332733"/>
                      <a:pt x="74010" y="159667"/>
                    </a:cubicBezTo>
                    <a:cubicBezTo>
                      <a:pt x="148946" y="56517"/>
                      <a:pt x="259870" y="0"/>
                      <a:pt x="387372" y="0"/>
                    </a:cubicBezTo>
                  </a:path>
                </a:pathLst>
              </a:custGeom>
              <a:noFill/>
              <a:ln w="76200" cap="flat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85F4911-1F51-442B-0617-676A823197F7}"/>
                  </a:ext>
                </a:extLst>
              </p:cNvPr>
              <p:cNvSpPr/>
              <p:nvPr/>
            </p:nvSpPr>
            <p:spPr>
              <a:xfrm>
                <a:off x="1565192" y="2643387"/>
                <a:ext cx="387345" cy="615024"/>
              </a:xfrm>
              <a:custGeom>
                <a:avLst/>
                <a:gdLst>
                  <a:gd name="connsiteX0" fmla="*/ 0 w 387345"/>
                  <a:gd name="connsiteY0" fmla="*/ 0 h 615024"/>
                  <a:gd name="connsiteX1" fmla="*/ 387346 w 387345"/>
                  <a:gd name="connsiteY1" fmla="*/ 387346 h 615024"/>
                  <a:gd name="connsiteX2" fmla="*/ 313375 w 387345"/>
                  <a:gd name="connsiteY2" fmla="*/ 615024 h 615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7345" h="615024">
                    <a:moveTo>
                      <a:pt x="0" y="0"/>
                    </a:moveTo>
                    <a:cubicBezTo>
                      <a:pt x="213919" y="0"/>
                      <a:pt x="387346" y="173426"/>
                      <a:pt x="387346" y="387346"/>
                    </a:cubicBezTo>
                    <a:cubicBezTo>
                      <a:pt x="387346" y="473557"/>
                      <a:pt x="364049" y="545275"/>
                      <a:pt x="313375" y="615024"/>
                    </a:cubicBezTo>
                  </a:path>
                </a:pathLst>
              </a:custGeom>
              <a:noFill/>
              <a:ln w="76200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4DD897C-5A53-0BA2-1225-9A9838075802}"/>
              </a:ext>
            </a:extLst>
          </p:cNvPr>
          <p:cNvGrpSpPr/>
          <p:nvPr/>
        </p:nvGrpSpPr>
        <p:grpSpPr>
          <a:xfrm>
            <a:off x="2562593" y="2601781"/>
            <a:ext cx="654112" cy="654082"/>
            <a:chOff x="2141483" y="2589422"/>
            <a:chExt cx="719523" cy="719490"/>
          </a:xfrm>
        </p:grpSpPr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BD88B7CC-3170-1F5E-726F-C9D4A9798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357245" y="2932337"/>
              <a:ext cx="288000" cy="288000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4E17631-1910-9156-1CC4-F94EF069A41C}"/>
                </a:ext>
              </a:extLst>
            </p:cNvPr>
            <p:cNvGrpSpPr>
              <a:grpSpLocks/>
            </p:cNvGrpSpPr>
            <p:nvPr/>
          </p:nvGrpSpPr>
          <p:grpSpPr>
            <a:xfrm>
              <a:off x="2141483" y="2589422"/>
              <a:ext cx="719523" cy="719490"/>
              <a:chOff x="2141483" y="2648477"/>
              <a:chExt cx="689299" cy="689241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DF62397-00E4-A127-D5DD-681116026BCF}"/>
                  </a:ext>
                </a:extLst>
              </p:cNvPr>
              <p:cNvSpPr/>
              <p:nvPr/>
            </p:nvSpPr>
            <p:spPr>
              <a:xfrm>
                <a:off x="2141483" y="2648477"/>
                <a:ext cx="689299" cy="689241"/>
              </a:xfrm>
              <a:custGeom>
                <a:avLst/>
                <a:gdLst>
                  <a:gd name="connsiteX0" fmla="*/ 687384 w 689299"/>
                  <a:gd name="connsiteY0" fmla="*/ 308589 h 689241"/>
                  <a:gd name="connsiteX1" fmla="*/ 380671 w 689299"/>
                  <a:gd name="connsiteY1" fmla="*/ 687326 h 689241"/>
                  <a:gd name="connsiteX2" fmla="*/ 1917 w 689299"/>
                  <a:gd name="connsiteY2" fmla="*/ 380627 h 689241"/>
                  <a:gd name="connsiteX3" fmla="*/ 308620 w 689299"/>
                  <a:gd name="connsiteY3" fmla="*/ 1890 h 689241"/>
                  <a:gd name="connsiteX4" fmla="*/ 344646 w 689299"/>
                  <a:gd name="connsiteY4" fmla="*/ 0 h 68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299" h="689241">
                    <a:moveTo>
                      <a:pt x="687384" y="308589"/>
                    </a:moveTo>
                    <a:cubicBezTo>
                      <a:pt x="707277" y="497863"/>
                      <a:pt x="569964" y="667433"/>
                      <a:pt x="380671" y="687326"/>
                    </a:cubicBezTo>
                    <a:cubicBezTo>
                      <a:pt x="191388" y="707218"/>
                      <a:pt x="21811" y="569911"/>
                      <a:pt x="1917" y="380627"/>
                    </a:cubicBezTo>
                    <a:cubicBezTo>
                      <a:pt x="-17986" y="191353"/>
                      <a:pt x="119337" y="21783"/>
                      <a:pt x="308620" y="1890"/>
                    </a:cubicBezTo>
                    <a:cubicBezTo>
                      <a:pt x="319032" y="792"/>
                      <a:pt x="334175" y="0"/>
                      <a:pt x="344646" y="0"/>
                    </a:cubicBezTo>
                  </a:path>
                </a:pathLst>
              </a:custGeom>
              <a:noFill/>
              <a:ln w="76200" cap="flat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2976B92-6B9D-9796-18BE-57CB4D5AB692}"/>
                  </a:ext>
                </a:extLst>
              </p:cNvPr>
              <p:cNvSpPr/>
              <p:nvPr/>
            </p:nvSpPr>
            <p:spPr>
              <a:xfrm>
                <a:off x="2486129" y="2648477"/>
                <a:ext cx="342738" cy="308588"/>
              </a:xfrm>
              <a:custGeom>
                <a:avLst/>
                <a:gdLst>
                  <a:gd name="connsiteX0" fmla="*/ 0 w 342738"/>
                  <a:gd name="connsiteY0" fmla="*/ 0 h 308588"/>
                  <a:gd name="connsiteX1" fmla="*/ 342738 w 342738"/>
                  <a:gd name="connsiteY1" fmla="*/ 308589 h 30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738" h="308588">
                    <a:moveTo>
                      <a:pt x="0" y="0"/>
                    </a:moveTo>
                    <a:cubicBezTo>
                      <a:pt x="179673" y="0"/>
                      <a:pt x="323954" y="129904"/>
                      <a:pt x="342738" y="308589"/>
                    </a:cubicBezTo>
                  </a:path>
                </a:pathLst>
              </a:custGeom>
              <a:noFill/>
              <a:ln w="762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3BA17A6-D576-67C4-C5DB-347DC924C336}"/>
                </a:ext>
              </a:extLst>
            </p:cNvPr>
            <p:cNvSpPr txBox="1"/>
            <p:nvPr/>
          </p:nvSpPr>
          <p:spPr>
            <a:xfrm>
              <a:off x="2232802" y="2729098"/>
              <a:ext cx="536886" cy="1523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 b="1" spc="-20" dirty="0">
                  <a:solidFill>
                    <a:schemeClr val="accent1"/>
                  </a:solidFill>
                </a:rPr>
                <a:t>23.5%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09FCCF-0D19-E54A-9FDE-FFBA4B549002}"/>
              </a:ext>
            </a:extLst>
          </p:cNvPr>
          <p:cNvGrpSpPr/>
          <p:nvPr/>
        </p:nvGrpSpPr>
        <p:grpSpPr>
          <a:xfrm>
            <a:off x="1778876" y="3457548"/>
            <a:ext cx="1498173" cy="654082"/>
            <a:chOff x="1778876" y="3461948"/>
            <a:chExt cx="1498173" cy="654082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18132107-9C7A-D618-87A3-9A8ED0301B00}"/>
                </a:ext>
              </a:extLst>
            </p:cNvPr>
            <p:cNvSpPr>
              <a:spLocks/>
            </p:cNvSpPr>
            <p:nvPr/>
          </p:nvSpPr>
          <p:spPr>
            <a:xfrm>
              <a:off x="2056212" y="3491402"/>
              <a:ext cx="1220837" cy="595174"/>
            </a:xfrm>
            <a:prstGeom prst="roundRect">
              <a:avLst>
                <a:gd name="adj" fmla="val 709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pc="-20" err="1">
                <a:solidFill>
                  <a:schemeClr val="bg2"/>
                </a:solidFill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7F9617B-5DDF-24EC-585C-702ED1DAE74B}"/>
                </a:ext>
              </a:extLst>
            </p:cNvPr>
            <p:cNvSpPr/>
            <p:nvPr/>
          </p:nvSpPr>
          <p:spPr>
            <a:xfrm>
              <a:off x="1799978" y="3501270"/>
              <a:ext cx="579467" cy="57946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B3097D6-503E-910E-230B-256886E2FC1E}"/>
                </a:ext>
              </a:extLst>
            </p:cNvPr>
            <p:cNvSpPr txBox="1"/>
            <p:nvPr/>
          </p:nvSpPr>
          <p:spPr>
            <a:xfrm>
              <a:off x="1900618" y="3712814"/>
              <a:ext cx="410628" cy="1523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900"/>
                </a:spcBef>
              </a:pPr>
              <a:r>
                <a:rPr lang="en-US" sz="1100" b="1" spc="-20" dirty="0">
                  <a:solidFill>
                    <a:schemeClr val="bg2"/>
                  </a:solidFill>
                </a:rPr>
                <a:t>51.8%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FFBE4CA-EDF8-7418-4D16-A4C25A9A075B}"/>
                </a:ext>
              </a:extLst>
            </p:cNvPr>
            <p:cNvGrpSpPr>
              <a:grpSpLocks/>
            </p:cNvGrpSpPr>
            <p:nvPr/>
          </p:nvGrpSpPr>
          <p:grpSpPr>
            <a:xfrm>
              <a:off x="1778876" y="3461948"/>
              <a:ext cx="654112" cy="654082"/>
              <a:chOff x="1855981" y="3441352"/>
              <a:chExt cx="624093" cy="624025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596FCD5A-D599-0872-095E-DAFD1FD6EB9B}"/>
                  </a:ext>
                </a:extLst>
              </p:cNvPr>
              <p:cNvSpPr/>
              <p:nvPr/>
            </p:nvSpPr>
            <p:spPr>
              <a:xfrm>
                <a:off x="1855981" y="3441352"/>
                <a:ext cx="312054" cy="622834"/>
              </a:xfrm>
              <a:custGeom>
                <a:avLst/>
                <a:gdLst>
                  <a:gd name="connsiteX0" fmla="*/ 284857 w 312054"/>
                  <a:gd name="connsiteY0" fmla="*/ 622835 h 622834"/>
                  <a:gd name="connsiteX1" fmla="*/ 1206 w 312054"/>
                  <a:gd name="connsiteY1" fmla="*/ 284818 h 622834"/>
                  <a:gd name="connsiteX2" fmla="*/ 312055 w 312054"/>
                  <a:gd name="connsiteY2" fmla="*/ 0 h 622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2054" h="622834">
                    <a:moveTo>
                      <a:pt x="284857" y="622835"/>
                    </a:moveTo>
                    <a:cubicBezTo>
                      <a:pt x="113178" y="607816"/>
                      <a:pt x="-13814" y="456482"/>
                      <a:pt x="1206" y="284818"/>
                    </a:cubicBezTo>
                    <a:cubicBezTo>
                      <a:pt x="15294" y="123799"/>
                      <a:pt x="150407" y="0"/>
                      <a:pt x="312055" y="0"/>
                    </a:cubicBezTo>
                  </a:path>
                </a:pathLst>
              </a:custGeom>
              <a:noFill/>
              <a:ln w="76200" cap="flat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0AEB08B1-2092-AD29-7F34-1372F49FA699}"/>
                  </a:ext>
                </a:extLst>
              </p:cNvPr>
              <p:cNvSpPr/>
              <p:nvPr/>
            </p:nvSpPr>
            <p:spPr>
              <a:xfrm>
                <a:off x="2140838" y="3441352"/>
                <a:ext cx="339236" cy="624025"/>
              </a:xfrm>
              <a:custGeom>
                <a:avLst/>
                <a:gdLst>
                  <a:gd name="connsiteX0" fmla="*/ 27197 w 339236"/>
                  <a:gd name="connsiteY0" fmla="*/ 0 h 624025"/>
                  <a:gd name="connsiteX1" fmla="*/ 339237 w 339236"/>
                  <a:gd name="connsiteY1" fmla="*/ 312013 h 624025"/>
                  <a:gd name="connsiteX2" fmla="*/ 27197 w 339236"/>
                  <a:gd name="connsiteY2" fmla="*/ 624026 h 624025"/>
                  <a:gd name="connsiteX3" fmla="*/ 0 w 339236"/>
                  <a:gd name="connsiteY3" fmla="*/ 622840 h 62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236" h="624025">
                    <a:moveTo>
                      <a:pt x="27197" y="0"/>
                    </a:moveTo>
                    <a:cubicBezTo>
                      <a:pt x="199532" y="0"/>
                      <a:pt x="339237" y="139693"/>
                      <a:pt x="339237" y="312013"/>
                    </a:cubicBezTo>
                    <a:cubicBezTo>
                      <a:pt x="339237" y="484333"/>
                      <a:pt x="199532" y="624026"/>
                      <a:pt x="27197" y="624026"/>
                    </a:cubicBezTo>
                    <a:cubicBezTo>
                      <a:pt x="16683" y="624026"/>
                      <a:pt x="10474" y="623755"/>
                      <a:pt x="0" y="622840"/>
                    </a:cubicBezTo>
                  </a:path>
                </a:pathLst>
              </a:custGeom>
              <a:noFill/>
              <a:ln w="76200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05F6F8-D166-7BDC-755C-657287DFD38F}"/>
                </a:ext>
              </a:extLst>
            </p:cNvPr>
            <p:cNvSpPr txBox="1"/>
            <p:nvPr/>
          </p:nvSpPr>
          <p:spPr>
            <a:xfrm>
              <a:off x="2563293" y="3658816"/>
              <a:ext cx="67462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US" sz="1000" spc="-20" dirty="0">
                  <a:solidFill>
                    <a:schemeClr val="bg2"/>
                  </a:solidFill>
                </a:rPr>
                <a:t>In patients with </a:t>
              </a:r>
              <a:r>
                <a:rPr lang="en-US" sz="1000" b="1" spc="-20" dirty="0">
                  <a:solidFill>
                    <a:schemeClr val="bg2"/>
                  </a:solidFill>
                </a:rPr>
                <a:t>T2DM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6F6343A-D12A-5AA9-BDD5-4ED05EB6BF34}"/>
              </a:ext>
            </a:extLst>
          </p:cNvPr>
          <p:cNvGrpSpPr/>
          <p:nvPr/>
        </p:nvGrpSpPr>
        <p:grpSpPr>
          <a:xfrm>
            <a:off x="244246" y="3457548"/>
            <a:ext cx="1391514" cy="654082"/>
            <a:chOff x="244246" y="3472788"/>
            <a:chExt cx="1391514" cy="654082"/>
          </a:xfrm>
        </p:grpSpPr>
        <p:sp>
          <p:nvSpPr>
            <p:cNvPr id="125" name="Rectangle: Rounded Corners 124">
              <a:extLst>
                <a:ext uri="{FF2B5EF4-FFF2-40B4-BE49-F238E27FC236}">
                  <a16:creationId xmlns:a16="http://schemas.microsoft.com/office/drawing/2014/main" id="{6241405F-F049-4B40-1BC8-78F9B9FC7C97}"/>
                </a:ext>
              </a:extLst>
            </p:cNvPr>
            <p:cNvSpPr/>
            <p:nvPr/>
          </p:nvSpPr>
          <p:spPr>
            <a:xfrm>
              <a:off x="539517" y="3491402"/>
              <a:ext cx="1096243" cy="595174"/>
            </a:xfrm>
            <a:prstGeom prst="roundRect">
              <a:avLst>
                <a:gd name="adj" fmla="val 709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pc="-20" err="1">
                <a:solidFill>
                  <a:schemeClr val="bg2"/>
                </a:solidFill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824860A8-4192-5DB3-6E1E-F19C6A5687DD}"/>
                </a:ext>
              </a:extLst>
            </p:cNvPr>
            <p:cNvSpPr/>
            <p:nvPr/>
          </p:nvSpPr>
          <p:spPr>
            <a:xfrm>
              <a:off x="250432" y="3501270"/>
              <a:ext cx="579467" cy="57946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B9CDE5F-C294-E2C7-97FF-7E6C996AFB7C}"/>
                </a:ext>
              </a:extLst>
            </p:cNvPr>
            <p:cNvSpPr txBox="1"/>
            <p:nvPr/>
          </p:nvSpPr>
          <p:spPr>
            <a:xfrm>
              <a:off x="993505" y="3650490"/>
              <a:ext cx="53257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US" sz="1000" b="1" spc="-20" dirty="0">
                  <a:solidFill>
                    <a:schemeClr val="bg2"/>
                  </a:solidFill>
                </a:rPr>
                <a:t>In obese </a:t>
              </a:r>
              <a:r>
                <a:rPr lang="en-US" sz="1000" spc="-20" dirty="0">
                  <a:solidFill>
                    <a:schemeClr val="bg2"/>
                  </a:solidFill>
                </a:rPr>
                <a:t>patients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73F1735-EE3F-B79A-2B64-B10A904EB2F0}"/>
                </a:ext>
              </a:extLst>
            </p:cNvPr>
            <p:cNvSpPr txBox="1"/>
            <p:nvPr/>
          </p:nvSpPr>
          <p:spPr>
            <a:xfrm>
              <a:off x="316410" y="3723654"/>
              <a:ext cx="509784" cy="1523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900"/>
                </a:spcBef>
              </a:pPr>
              <a:r>
                <a:rPr lang="en-US" sz="1100" b="1" spc="-20" dirty="0">
                  <a:solidFill>
                    <a:schemeClr val="bg2"/>
                  </a:solidFill>
                </a:rPr>
                <a:t>66.2%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E371912C-0290-F5B1-04D8-D979E113EAA1}"/>
                </a:ext>
              </a:extLst>
            </p:cNvPr>
            <p:cNvGrpSpPr>
              <a:grpSpLocks/>
            </p:cNvGrpSpPr>
            <p:nvPr/>
          </p:nvGrpSpPr>
          <p:grpSpPr>
            <a:xfrm>
              <a:off x="244246" y="3472788"/>
              <a:ext cx="654112" cy="654082"/>
              <a:chOff x="234716" y="3414416"/>
              <a:chExt cx="632458" cy="632404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EE4CC6EB-1ECA-85AE-59C9-DD00B2E7E728}"/>
                  </a:ext>
                </a:extLst>
              </p:cNvPr>
              <p:cNvSpPr/>
              <p:nvPr/>
            </p:nvSpPr>
            <p:spPr>
              <a:xfrm>
                <a:off x="234716" y="3414416"/>
                <a:ext cx="316241" cy="565383"/>
              </a:xfrm>
              <a:custGeom>
                <a:avLst/>
                <a:gdLst>
                  <a:gd name="connsiteX0" fmla="*/ 121555 w 316241"/>
                  <a:gd name="connsiteY0" fmla="*/ 565383 h 565383"/>
                  <a:gd name="connsiteX1" fmla="*/ 67049 w 316241"/>
                  <a:gd name="connsiteY1" fmla="*/ 121536 h 565383"/>
                  <a:gd name="connsiteX2" fmla="*/ 316241 w 316241"/>
                  <a:gd name="connsiteY2" fmla="*/ 0 h 565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6241" h="565383">
                    <a:moveTo>
                      <a:pt x="121555" y="565383"/>
                    </a:moveTo>
                    <a:cubicBezTo>
                      <a:pt x="-16074" y="457868"/>
                      <a:pt x="-40471" y="259147"/>
                      <a:pt x="67049" y="121536"/>
                    </a:cubicBezTo>
                    <a:cubicBezTo>
                      <a:pt x="128980" y="42261"/>
                      <a:pt x="215638" y="0"/>
                      <a:pt x="316241" y="0"/>
                    </a:cubicBezTo>
                  </a:path>
                </a:pathLst>
              </a:custGeom>
              <a:noFill/>
              <a:ln w="76200" cap="flat">
                <a:solidFill>
                  <a:schemeClr val="accent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781818D-B6F5-6026-8D06-9171EABCCE5B}"/>
                  </a:ext>
                </a:extLst>
              </p:cNvPr>
              <p:cNvSpPr/>
              <p:nvPr/>
            </p:nvSpPr>
            <p:spPr>
              <a:xfrm>
                <a:off x="356271" y="3414416"/>
                <a:ext cx="510903" cy="632404"/>
              </a:xfrm>
              <a:custGeom>
                <a:avLst/>
                <a:gdLst>
                  <a:gd name="connsiteX0" fmla="*/ 194687 w 510903"/>
                  <a:gd name="connsiteY0" fmla="*/ 0 h 632404"/>
                  <a:gd name="connsiteX1" fmla="*/ 510903 w 510903"/>
                  <a:gd name="connsiteY1" fmla="*/ 316202 h 632404"/>
                  <a:gd name="connsiteX2" fmla="*/ 194687 w 510903"/>
                  <a:gd name="connsiteY2" fmla="*/ 632405 h 632404"/>
                  <a:gd name="connsiteX3" fmla="*/ 0 w 510903"/>
                  <a:gd name="connsiteY3" fmla="*/ 565372 h 632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903" h="632404">
                    <a:moveTo>
                      <a:pt x="194687" y="0"/>
                    </a:moveTo>
                    <a:cubicBezTo>
                      <a:pt x="369330" y="0"/>
                      <a:pt x="510903" y="141567"/>
                      <a:pt x="510903" y="316202"/>
                    </a:cubicBezTo>
                    <a:cubicBezTo>
                      <a:pt x="510903" y="490838"/>
                      <a:pt x="369330" y="632405"/>
                      <a:pt x="194687" y="632405"/>
                    </a:cubicBezTo>
                    <a:cubicBezTo>
                      <a:pt x="120812" y="632405"/>
                      <a:pt x="58218" y="610849"/>
                      <a:pt x="0" y="565372"/>
                    </a:cubicBezTo>
                  </a:path>
                </a:pathLst>
              </a:custGeom>
              <a:noFill/>
              <a:ln w="762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sp>
        <p:nvSpPr>
          <p:cNvPr id="190" name="Rectangle: Rounded Corners 189">
            <a:extLst>
              <a:ext uri="{FF2B5EF4-FFF2-40B4-BE49-F238E27FC236}">
                <a16:creationId xmlns:a16="http://schemas.microsoft.com/office/drawing/2014/main" id="{4728D5BB-2391-E34D-100F-E2DD6FC61134}"/>
              </a:ext>
            </a:extLst>
          </p:cNvPr>
          <p:cNvSpPr>
            <a:spLocks/>
          </p:cNvSpPr>
          <p:nvPr/>
        </p:nvSpPr>
        <p:spPr>
          <a:xfrm>
            <a:off x="202820" y="4303351"/>
            <a:ext cx="3082164" cy="280012"/>
          </a:xfrm>
          <a:prstGeom prst="roundRect">
            <a:avLst>
              <a:gd name="adj" fmla="val 1054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46800" bIns="46800" rtlCol="0" anchor="ctr"/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200" b="1" spc="-20" dirty="0">
                <a:solidFill>
                  <a:schemeClr val="tx2"/>
                </a:solidFill>
              </a:rPr>
              <a:t>Non-invasive assessment of MASLD</a:t>
            </a:r>
            <a:endParaRPr lang="en-IN" sz="1200" b="1" spc="-20" dirty="0">
              <a:solidFill>
                <a:schemeClr val="tx2"/>
              </a:solidFill>
            </a:endParaRPr>
          </a:p>
        </p:txBody>
      </p:sp>
      <p:sp>
        <p:nvSpPr>
          <p:cNvPr id="294" name="Rectangle: Rounded Corners 293">
            <a:extLst>
              <a:ext uri="{FF2B5EF4-FFF2-40B4-BE49-F238E27FC236}">
                <a16:creationId xmlns:a16="http://schemas.microsoft.com/office/drawing/2014/main" id="{85A128C2-A7F9-CF2F-5153-755B8263E7AB}"/>
              </a:ext>
            </a:extLst>
          </p:cNvPr>
          <p:cNvSpPr>
            <a:spLocks/>
          </p:cNvSpPr>
          <p:nvPr/>
        </p:nvSpPr>
        <p:spPr>
          <a:xfrm>
            <a:off x="201238" y="4656879"/>
            <a:ext cx="941212" cy="254556"/>
          </a:xfrm>
          <a:prstGeom prst="roundRect">
            <a:avLst>
              <a:gd name="adj" fmla="val 83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r>
              <a:rPr lang="en-US" sz="1100" b="1" spc="-20" dirty="0">
                <a:solidFill>
                  <a:schemeClr val="tx2"/>
                </a:solidFill>
              </a:rPr>
              <a:t>Techniques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EAF66D0-97E6-8F25-F512-201163B6BC86}"/>
              </a:ext>
            </a:extLst>
          </p:cNvPr>
          <p:cNvGrpSpPr/>
          <p:nvPr/>
        </p:nvGrpSpPr>
        <p:grpSpPr>
          <a:xfrm>
            <a:off x="202820" y="4955111"/>
            <a:ext cx="3082164" cy="950838"/>
            <a:chOff x="202820" y="5139280"/>
            <a:chExt cx="3082164" cy="941422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2B991793-C42A-7B94-2036-16C1814E7DC1}"/>
                </a:ext>
              </a:extLst>
            </p:cNvPr>
            <p:cNvSpPr/>
            <p:nvPr/>
          </p:nvSpPr>
          <p:spPr>
            <a:xfrm>
              <a:off x="202820" y="5139280"/>
              <a:ext cx="1523775" cy="326090"/>
            </a:xfrm>
            <a:prstGeom prst="roundRect">
              <a:avLst>
                <a:gd name="adj" fmla="val 656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6800" rIns="36000" rtlCol="0" anchor="t"/>
            <a:lstStyle/>
            <a:p>
              <a:r>
                <a:rPr lang="en-US" sz="1000" spc="-20" dirty="0">
                  <a:solidFill>
                    <a:schemeClr val="accent1"/>
                  </a:solidFill>
                </a:rPr>
                <a:t>Ultrasonography</a:t>
              </a:r>
            </a:p>
          </p:txBody>
        </p:sp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FE4FB0F7-5D98-C167-F6C5-D85A004F01BE}"/>
                </a:ext>
              </a:extLst>
            </p:cNvPr>
            <p:cNvSpPr>
              <a:spLocks/>
            </p:cNvSpPr>
            <p:nvPr/>
          </p:nvSpPr>
          <p:spPr>
            <a:xfrm>
              <a:off x="1761209" y="5139280"/>
              <a:ext cx="1523775" cy="326090"/>
            </a:xfrm>
            <a:prstGeom prst="roundRect">
              <a:avLst>
                <a:gd name="adj" fmla="val 543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6800" rIns="36000" rtlCol="0" anchor="t"/>
            <a:lstStyle/>
            <a:p>
              <a:r>
                <a:rPr lang="en-US" sz="1000" spc="-20" dirty="0">
                  <a:solidFill>
                    <a:schemeClr val="accent1"/>
                  </a:solidFill>
                </a:rPr>
                <a:t>Transient elastography</a:t>
              </a: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B348616D-6E40-F916-FF64-F008DF1A5687}"/>
                </a:ext>
              </a:extLst>
            </p:cNvPr>
            <p:cNvSpPr>
              <a:spLocks/>
            </p:cNvSpPr>
            <p:nvPr/>
          </p:nvSpPr>
          <p:spPr>
            <a:xfrm>
              <a:off x="202820" y="5499615"/>
              <a:ext cx="1523775" cy="581087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en-IN" sz="1000" b="1" spc="0" dirty="0">
                  <a:solidFill>
                    <a:schemeClr val="bg2"/>
                  </a:solidFill>
                </a:rPr>
                <a:t>FIB 4 score - </a:t>
              </a:r>
              <a:r>
                <a:rPr lang="en-IN" sz="1000" b="1" dirty="0">
                  <a:solidFill>
                    <a:schemeClr val="bg2"/>
                  </a:solidFill>
                </a:rPr>
                <a:t>first line assessment of liver fibrosis</a:t>
              </a:r>
              <a:endParaRPr lang="en-US" sz="1000" b="1" spc="-20" dirty="0">
                <a:solidFill>
                  <a:schemeClr val="bg2"/>
                </a:solidFill>
              </a:endParaRP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F742B76E-C430-FD23-1C51-35984F7F9997}"/>
                </a:ext>
              </a:extLst>
            </p:cNvPr>
            <p:cNvSpPr>
              <a:spLocks/>
            </p:cNvSpPr>
            <p:nvPr/>
          </p:nvSpPr>
          <p:spPr>
            <a:xfrm>
              <a:off x="1761209" y="5499615"/>
              <a:ext cx="1523775" cy="581087"/>
            </a:xfrm>
            <a:prstGeom prst="roundRect">
              <a:avLst>
                <a:gd name="adj" fmla="val 543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en-US" sz="1000" dirty="0">
                  <a:solidFill>
                    <a:schemeClr val="bg2"/>
                  </a:solidFill>
                </a:rPr>
                <a:t>Magnetic resonance imaging proton density fat fraction</a:t>
              </a:r>
              <a:endParaRPr lang="en-US" sz="1000" spc="-20" dirty="0">
                <a:solidFill>
                  <a:schemeClr val="bg2"/>
                </a:solidFill>
              </a:endParaRPr>
            </a:p>
          </p:txBody>
        </p:sp>
      </p:grp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A70F391E-ED52-5878-98D0-CCA31A82E531}"/>
              </a:ext>
            </a:extLst>
          </p:cNvPr>
          <p:cNvSpPr>
            <a:spLocks/>
          </p:cNvSpPr>
          <p:nvPr/>
        </p:nvSpPr>
        <p:spPr>
          <a:xfrm>
            <a:off x="3501958" y="4303351"/>
            <a:ext cx="3130618" cy="280012"/>
          </a:xfrm>
          <a:prstGeom prst="roundRect">
            <a:avLst>
              <a:gd name="adj" fmla="val 91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tlCol="0" anchor="ctr"/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200" b="1" spc="-20" dirty="0">
                <a:solidFill>
                  <a:schemeClr val="tx2"/>
                </a:solidFill>
              </a:rPr>
              <a:t>Management of MASLD</a:t>
            </a:r>
            <a:endParaRPr lang="en-IN" sz="1200" b="1" spc="-20" dirty="0">
              <a:solidFill>
                <a:schemeClr val="tx2"/>
              </a:solidFill>
            </a:endParaRPr>
          </a:p>
        </p:txBody>
      </p: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CC84442B-554B-5815-D6D2-1B59D4B98EF2}"/>
              </a:ext>
            </a:extLst>
          </p:cNvPr>
          <p:cNvCxnSpPr>
            <a:cxnSpLocks/>
          </p:cNvCxnSpPr>
          <p:nvPr/>
        </p:nvCxnSpPr>
        <p:spPr>
          <a:xfrm flipH="1">
            <a:off x="922046" y="8443189"/>
            <a:ext cx="1640547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7EE8F9BC-4956-D8E2-92FF-69BCADD4D7FC}"/>
              </a:ext>
            </a:extLst>
          </p:cNvPr>
          <p:cNvCxnSpPr>
            <a:cxnSpLocks/>
          </p:cNvCxnSpPr>
          <p:nvPr/>
        </p:nvCxnSpPr>
        <p:spPr>
          <a:xfrm flipH="1">
            <a:off x="922046" y="8446092"/>
            <a:ext cx="1769" cy="17852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ADF25AAC-0185-8EDD-65A2-833064FDE982}"/>
              </a:ext>
            </a:extLst>
          </p:cNvPr>
          <p:cNvCxnSpPr>
            <a:cxnSpLocks/>
          </p:cNvCxnSpPr>
          <p:nvPr/>
        </p:nvCxnSpPr>
        <p:spPr>
          <a:xfrm>
            <a:off x="2562593" y="8446092"/>
            <a:ext cx="0" cy="87062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4A720379-B0BE-A894-34F2-D79B510F36F3}"/>
              </a:ext>
            </a:extLst>
          </p:cNvPr>
          <p:cNvGrpSpPr/>
          <p:nvPr/>
        </p:nvGrpSpPr>
        <p:grpSpPr>
          <a:xfrm>
            <a:off x="202401" y="8624613"/>
            <a:ext cx="2205832" cy="431578"/>
            <a:chOff x="201239" y="9169962"/>
            <a:chExt cx="1400804" cy="583638"/>
          </a:xfrm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id="{14A7529D-32AB-C292-49F1-E5E7D64919D9}"/>
                </a:ext>
              </a:extLst>
            </p:cNvPr>
            <p:cNvSpPr/>
            <p:nvPr/>
          </p:nvSpPr>
          <p:spPr>
            <a:xfrm>
              <a:off x="201239" y="9316162"/>
              <a:ext cx="431222" cy="437438"/>
            </a:xfrm>
            <a:prstGeom prst="roundRect">
              <a:avLst>
                <a:gd name="adj" fmla="val 5989"/>
              </a:avLst>
            </a:prstGeom>
            <a:no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en-IN" sz="800" dirty="0">
                  <a:solidFill>
                    <a:schemeClr val="accent1"/>
                  </a:solidFill>
                  <a:latin typeface="Opella Sans" pitchFamily="50" charset="0"/>
                  <a:cs typeface="Opella Sans" pitchFamily="50" charset="0"/>
                </a:rPr>
                <a:t>FAST &lt; 0.35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A7108CC4-FB87-8AEF-0679-118EC366A189}"/>
                </a:ext>
              </a:extLst>
            </p:cNvPr>
            <p:cNvGrpSpPr/>
            <p:nvPr/>
          </p:nvGrpSpPr>
          <p:grpSpPr>
            <a:xfrm>
              <a:off x="430080" y="9169962"/>
              <a:ext cx="1066133" cy="141114"/>
              <a:chOff x="883811" y="8990085"/>
              <a:chExt cx="1717017" cy="141114"/>
            </a:xfrm>
          </p:grpSpPr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128E9394-D073-2D4B-66AF-C2A1352405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3811" y="8991600"/>
                <a:ext cx="1717017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DCA7F1F2-AF1C-B4B0-9E20-E19194B6CA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3811" y="8990085"/>
                <a:ext cx="1850" cy="141114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633C885B-B160-85E1-B242-FB35FAF91F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98978" y="8990085"/>
                <a:ext cx="1850" cy="141114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0727F8DA-73BA-F985-F614-9A8A460207E8}"/>
                </a:ext>
              </a:extLst>
            </p:cNvPr>
            <p:cNvSpPr/>
            <p:nvPr/>
          </p:nvSpPr>
          <p:spPr>
            <a:xfrm>
              <a:off x="686030" y="9316162"/>
              <a:ext cx="431222" cy="437438"/>
            </a:xfrm>
            <a:prstGeom prst="roundRect">
              <a:avLst>
                <a:gd name="adj" fmla="val 5989"/>
              </a:avLst>
            </a:prstGeom>
            <a:no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sv-SE" sz="800" dirty="0">
                  <a:solidFill>
                    <a:schemeClr val="accent1"/>
                  </a:solidFill>
                  <a:latin typeface="Opella Sans" pitchFamily="50" charset="0"/>
                  <a:cs typeface="Opella Sans" pitchFamily="50" charset="0"/>
                </a:rPr>
                <a:t>0.35 ≤ FAST &lt; 0.67</a:t>
              </a:r>
            </a:p>
          </p:txBody>
        </p:sp>
        <p:sp>
          <p:nvSpPr>
            <p:cNvPr id="160" name="Rectangle: Rounded Corners 159">
              <a:extLst>
                <a:ext uri="{FF2B5EF4-FFF2-40B4-BE49-F238E27FC236}">
                  <a16:creationId xmlns:a16="http://schemas.microsoft.com/office/drawing/2014/main" id="{59638B0A-6E33-F73E-1353-B6AD274D15B7}"/>
                </a:ext>
              </a:extLst>
            </p:cNvPr>
            <p:cNvSpPr/>
            <p:nvPr/>
          </p:nvSpPr>
          <p:spPr>
            <a:xfrm>
              <a:off x="1170821" y="9316162"/>
              <a:ext cx="431222" cy="437438"/>
            </a:xfrm>
            <a:prstGeom prst="roundRect">
              <a:avLst>
                <a:gd name="adj" fmla="val 5989"/>
              </a:avLst>
            </a:prstGeom>
            <a:no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sv-SE" sz="800" dirty="0">
                  <a:solidFill>
                    <a:schemeClr val="accent1"/>
                  </a:solidFill>
                  <a:latin typeface="Opella Sans" pitchFamily="50" charset="0"/>
                  <a:cs typeface="Opella Sans" pitchFamily="50" charset="0"/>
                </a:rPr>
                <a:t>FAST ≥ 0.67</a:t>
              </a:r>
            </a:p>
          </p:txBody>
        </p: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6A2AD38D-4A4F-15E3-C403-1E96333AEB10}"/>
              </a:ext>
            </a:extLst>
          </p:cNvPr>
          <p:cNvSpPr txBox="1"/>
          <p:nvPr/>
        </p:nvSpPr>
        <p:spPr>
          <a:xfrm>
            <a:off x="1062206" y="9171306"/>
            <a:ext cx="1433343" cy="12465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900" spc="-20" dirty="0">
                <a:solidFill>
                  <a:schemeClr val="bg2"/>
                </a:solidFill>
              </a:rPr>
              <a:t>Biopsy to confirm diagnosis</a:t>
            </a: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07C3588A-9342-C3C5-90EB-685DEB70619A}"/>
              </a:ext>
            </a:extLst>
          </p:cNvPr>
          <p:cNvGrpSpPr/>
          <p:nvPr/>
        </p:nvGrpSpPr>
        <p:grpSpPr>
          <a:xfrm>
            <a:off x="614345" y="9308746"/>
            <a:ext cx="2669057" cy="830592"/>
            <a:chOff x="614345" y="9226013"/>
            <a:chExt cx="2669057" cy="830592"/>
          </a:xfrm>
        </p:grpSpPr>
        <p:sp>
          <p:nvSpPr>
            <p:cNvPr id="163" name="Rectangle: Rounded Corners 162">
              <a:extLst>
                <a:ext uri="{FF2B5EF4-FFF2-40B4-BE49-F238E27FC236}">
                  <a16:creationId xmlns:a16="http://schemas.microsoft.com/office/drawing/2014/main" id="{8F04707A-0EE1-46CA-BF17-AF79E9E3EC93}"/>
                </a:ext>
              </a:extLst>
            </p:cNvPr>
            <p:cNvSpPr/>
            <p:nvPr/>
          </p:nvSpPr>
          <p:spPr>
            <a:xfrm>
              <a:off x="614345" y="9314014"/>
              <a:ext cx="821640" cy="437438"/>
            </a:xfrm>
            <a:prstGeom prst="roundRect">
              <a:avLst>
                <a:gd name="adj" fmla="val 5989"/>
              </a:avLst>
            </a:prstGeom>
            <a:no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en-US" sz="800" dirty="0">
                  <a:solidFill>
                    <a:schemeClr val="accent1"/>
                  </a:solidFill>
                  <a:latin typeface="Opella Sans" pitchFamily="50" charset="0"/>
                  <a:cs typeface="Opella Sans" pitchFamily="50" charset="0"/>
                </a:rPr>
                <a:t>Rule out advanced fibrosis (F≤2)</a:t>
              </a:r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E98A7855-50DB-EDC0-C698-B25850BFBD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4263" y="9228384"/>
              <a:ext cx="1848319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81860DB5-D021-2390-D5B5-9AF526EA0DEF}"/>
                </a:ext>
              </a:extLst>
            </p:cNvPr>
            <p:cNvCxnSpPr>
              <a:cxnSpLocks/>
            </p:cNvCxnSpPr>
            <p:nvPr/>
          </p:nvCxnSpPr>
          <p:spPr>
            <a:xfrm>
              <a:off x="1025165" y="9226013"/>
              <a:ext cx="0" cy="88001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2660A120-9C28-BD5C-0837-60A7741720CC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82" y="9226013"/>
              <a:ext cx="0" cy="88001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Rectangle: Rounded Corners 164">
              <a:extLst>
                <a:ext uri="{FF2B5EF4-FFF2-40B4-BE49-F238E27FC236}">
                  <a16:creationId xmlns:a16="http://schemas.microsoft.com/office/drawing/2014/main" id="{6C97547E-3287-F4DE-14BE-D82619FABFB5}"/>
                </a:ext>
              </a:extLst>
            </p:cNvPr>
            <p:cNvSpPr/>
            <p:nvPr/>
          </p:nvSpPr>
          <p:spPr>
            <a:xfrm>
              <a:off x="1538054" y="9314014"/>
              <a:ext cx="821640" cy="437438"/>
            </a:xfrm>
            <a:prstGeom prst="roundRect">
              <a:avLst>
                <a:gd name="adj" fmla="val 5989"/>
              </a:avLst>
            </a:prstGeom>
            <a:no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sv-SE" sz="800" dirty="0">
                  <a:solidFill>
                    <a:schemeClr val="accent1"/>
                  </a:solidFill>
                  <a:latin typeface="Opella Sans" pitchFamily="50" charset="0"/>
                  <a:cs typeface="Opella Sans" pitchFamily="50" charset="0"/>
                </a:rPr>
                <a:t>Advanced fibrosis (F≥3)</a:t>
              </a:r>
            </a:p>
          </p:txBody>
        </p:sp>
        <p:sp>
          <p:nvSpPr>
            <p:cNvPr id="166" name="Rectangle: Rounded Corners 165">
              <a:extLst>
                <a:ext uri="{FF2B5EF4-FFF2-40B4-BE49-F238E27FC236}">
                  <a16:creationId xmlns:a16="http://schemas.microsoft.com/office/drawing/2014/main" id="{E3E45BDA-DF45-A890-5AEB-FA0C643668CC}"/>
                </a:ext>
              </a:extLst>
            </p:cNvPr>
            <p:cNvSpPr/>
            <p:nvPr/>
          </p:nvSpPr>
          <p:spPr>
            <a:xfrm>
              <a:off x="2461762" y="9314014"/>
              <a:ext cx="821640" cy="437438"/>
            </a:xfrm>
            <a:prstGeom prst="roundRect">
              <a:avLst>
                <a:gd name="adj" fmla="val 5989"/>
              </a:avLst>
            </a:prstGeom>
            <a:no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r>
                <a:rPr lang="sv-SE" sz="800" dirty="0">
                  <a:solidFill>
                    <a:schemeClr val="accent1"/>
                  </a:solidFill>
                  <a:latin typeface="Opella Sans" pitchFamily="50" charset="0"/>
                  <a:cs typeface="Opella Sans" pitchFamily="50" charset="0"/>
                </a:rPr>
                <a:t>Cirrhosis (F=4)</a:t>
              </a: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BB242A31-BE34-A347-74B5-B191F700E40B}"/>
                </a:ext>
              </a:extLst>
            </p:cNvPr>
            <p:cNvGrpSpPr/>
            <p:nvPr/>
          </p:nvGrpSpPr>
          <p:grpSpPr>
            <a:xfrm>
              <a:off x="1946969" y="9751451"/>
              <a:ext cx="927518" cy="99118"/>
              <a:chOff x="1946969" y="9751451"/>
              <a:chExt cx="927518" cy="99118"/>
            </a:xfrm>
          </p:grpSpPr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2D500ADE-4ACC-4491-33E5-4B9A3751C0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46969" y="9849864"/>
                <a:ext cx="927518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885EE55F-7AED-4173-3229-77B3EEA26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48874" y="9751451"/>
                <a:ext cx="0" cy="99118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CB07B51C-447F-1973-2AC4-60F6D9C743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2582" y="9751452"/>
                <a:ext cx="0" cy="99117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81715EF4-EB13-84A3-B387-BD874A4696F0}"/>
                </a:ext>
              </a:extLst>
            </p:cNvPr>
            <p:cNvCxnSpPr>
              <a:cxnSpLocks/>
              <a:endCxn id="226" idx="0"/>
            </p:cNvCxnSpPr>
            <p:nvPr/>
          </p:nvCxnSpPr>
          <p:spPr>
            <a:xfrm>
              <a:off x="2413274" y="9848030"/>
              <a:ext cx="0" cy="65743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26" name="Rectangle: Rounded Corners 225">
              <a:extLst>
                <a:ext uri="{FF2B5EF4-FFF2-40B4-BE49-F238E27FC236}">
                  <a16:creationId xmlns:a16="http://schemas.microsoft.com/office/drawing/2014/main" id="{AEEA294E-E4EB-B897-8C9B-7A1BDCCFA1BC}"/>
                </a:ext>
              </a:extLst>
            </p:cNvPr>
            <p:cNvSpPr/>
            <p:nvPr/>
          </p:nvSpPr>
          <p:spPr>
            <a:xfrm>
              <a:off x="1958767" y="9913773"/>
              <a:ext cx="909014" cy="14283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Bef>
                  <a:spcPts val="900"/>
                </a:spcBef>
              </a:pPr>
              <a:r>
                <a:rPr lang="en-US" sz="800" spc="-20" dirty="0">
                  <a:solidFill>
                    <a:schemeClr val="bg2"/>
                  </a:solidFill>
                </a:rPr>
                <a:t>Screening for HCC</a:t>
              </a:r>
            </a:p>
          </p:txBody>
        </p:sp>
      </p:grp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30653652-840B-A72C-5542-8AA98F8F8D18}"/>
              </a:ext>
            </a:extLst>
          </p:cNvPr>
          <p:cNvCxnSpPr>
            <a:cxnSpLocks/>
          </p:cNvCxnSpPr>
          <p:nvPr/>
        </p:nvCxnSpPr>
        <p:spPr>
          <a:xfrm flipH="1">
            <a:off x="1297304" y="9093999"/>
            <a:ext cx="773431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3039FF9A-5B59-C2C2-7570-11E0FB52CEA9}"/>
              </a:ext>
            </a:extLst>
          </p:cNvPr>
          <p:cNvCxnSpPr>
            <a:cxnSpLocks/>
          </p:cNvCxnSpPr>
          <p:nvPr/>
        </p:nvCxnSpPr>
        <p:spPr>
          <a:xfrm>
            <a:off x="1298893" y="9052734"/>
            <a:ext cx="0" cy="4156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2EA60DC-2E26-6807-63A9-C7E53D97B62B}"/>
              </a:ext>
            </a:extLst>
          </p:cNvPr>
          <p:cNvCxnSpPr>
            <a:cxnSpLocks/>
          </p:cNvCxnSpPr>
          <p:nvPr/>
        </p:nvCxnSpPr>
        <p:spPr>
          <a:xfrm>
            <a:off x="2069146" y="9052734"/>
            <a:ext cx="0" cy="4156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BEA41399-7594-8664-7A47-10874A5068E7}"/>
              </a:ext>
            </a:extLst>
          </p:cNvPr>
          <p:cNvCxnSpPr>
            <a:cxnSpLocks/>
          </p:cNvCxnSpPr>
          <p:nvPr/>
        </p:nvCxnSpPr>
        <p:spPr>
          <a:xfrm>
            <a:off x="1684019" y="9129396"/>
            <a:ext cx="0" cy="40816"/>
          </a:xfrm>
          <a:prstGeom prst="line">
            <a:avLst/>
          </a:prstGeom>
          <a:ln w="0">
            <a:headEnd type="none" w="sm" len="sm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0404B446-89F5-23CC-8D26-EE14EB2CCD0B}"/>
              </a:ext>
            </a:extLst>
          </p:cNvPr>
          <p:cNvCxnSpPr>
            <a:cxnSpLocks/>
          </p:cNvCxnSpPr>
          <p:nvPr/>
        </p:nvCxnSpPr>
        <p:spPr>
          <a:xfrm>
            <a:off x="2411729" y="9998076"/>
            <a:ext cx="0" cy="40816"/>
          </a:xfrm>
          <a:prstGeom prst="line">
            <a:avLst/>
          </a:prstGeom>
          <a:ln w="0">
            <a:headEnd type="none" w="sm" len="sm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8" name="TextBox 257">
            <a:extLst>
              <a:ext uri="{FF2B5EF4-FFF2-40B4-BE49-F238E27FC236}">
                <a16:creationId xmlns:a16="http://schemas.microsoft.com/office/drawing/2014/main" id="{837A8D15-3154-B9C4-7493-762AC7ACABCD}"/>
              </a:ext>
            </a:extLst>
          </p:cNvPr>
          <p:cNvSpPr txBox="1"/>
          <p:nvPr/>
        </p:nvSpPr>
        <p:spPr>
          <a:xfrm>
            <a:off x="2589772" y="8581064"/>
            <a:ext cx="766272" cy="4985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900" spc="-20" dirty="0">
                <a:solidFill>
                  <a:schemeClr val="accent1"/>
                </a:solidFill>
              </a:rPr>
              <a:t>Agile3+/Agile 4 assess fibrosis </a:t>
            </a:r>
          </a:p>
          <a:p>
            <a:pPr algn="l">
              <a:lnSpc>
                <a:spcPct val="90000"/>
              </a:lnSpc>
            </a:pPr>
            <a:r>
              <a:rPr lang="en-US" sz="900" spc="-20" dirty="0">
                <a:solidFill>
                  <a:schemeClr val="accent1"/>
                </a:solidFill>
              </a:rPr>
              <a:t>stage</a:t>
            </a:r>
          </a:p>
        </p:txBody>
      </p: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D7A5968D-CCEC-42F7-6CB7-79D1BEA0763A}"/>
              </a:ext>
            </a:extLst>
          </p:cNvPr>
          <p:cNvCxnSpPr>
            <a:cxnSpLocks/>
          </p:cNvCxnSpPr>
          <p:nvPr/>
        </p:nvCxnSpPr>
        <p:spPr>
          <a:xfrm>
            <a:off x="1740727" y="6218211"/>
            <a:ext cx="0" cy="105576"/>
          </a:xfrm>
          <a:prstGeom prst="straightConnector1">
            <a:avLst/>
          </a:prstGeom>
          <a:ln w="12700">
            <a:solidFill>
              <a:srgbClr val="4F6B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2A1951-59E8-9853-71BE-6B0230B1BABB}"/>
              </a:ext>
            </a:extLst>
          </p:cNvPr>
          <p:cNvSpPr txBox="1"/>
          <p:nvPr/>
        </p:nvSpPr>
        <p:spPr>
          <a:xfrm>
            <a:off x="5586367" y="10600673"/>
            <a:ext cx="939800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600" b="0" i="0" dirty="0">
                <a:solidFill>
                  <a:schemeClr val="accent4"/>
                </a:solidFill>
                <a:effectLst/>
              </a:rPr>
              <a:t>MAT-GLB-2502570</a:t>
            </a:r>
          </a:p>
          <a:p>
            <a:pPr algn="ctr">
              <a:lnSpc>
                <a:spcPct val="90000"/>
              </a:lnSpc>
            </a:pPr>
            <a:r>
              <a:rPr lang="en-IN" sz="600" spc="-20" dirty="0">
                <a:solidFill>
                  <a:schemeClr val="accent4"/>
                </a:solidFill>
              </a:rPr>
              <a:t>Date of approval: May 2025</a:t>
            </a:r>
            <a:endParaRPr lang="en-US" sz="600" spc="-2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91340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1500A7-8E75-49E1-BF46-06B83FF2F5C9}">
  <ds:schemaRefs>
    <ds:schemaRef ds:uri="http://purl.org/dc/terms/"/>
    <ds:schemaRef ds:uri="http://purl.org/dc/dcmitype/"/>
    <ds:schemaRef ds:uri="cb394913-660e-41e9-9f09-b3173fdbf396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4a615a75-1d40-4834-a16a-462b4b5926d5"/>
  </ds:schemaRefs>
</ds:datastoreItem>
</file>

<file path=customXml/itemProps2.xml><?xml version="1.0" encoding="utf-8"?>
<ds:datastoreItem xmlns:ds="http://schemas.openxmlformats.org/officeDocument/2006/customXml" ds:itemID="{184E26CC-C113-4249-904F-0DB13345AE42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1190</TotalTime>
  <Words>551</Words>
  <Application>Microsoft Office PowerPoint</Application>
  <PresentationFormat>Custom</PresentationFormat>
  <Paragraphs>87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Opella Sans</vt:lpstr>
      <vt:lpstr>Opella Sans SW Bold Highlighted</vt:lpstr>
      <vt:lpstr>Verdana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Shringarpure, Dipti /IN Opella</cp:lastModifiedBy>
  <cp:revision>6</cp:revision>
  <dcterms:created xsi:type="dcterms:W3CDTF">2024-02-07T04:43:41Z</dcterms:created>
  <dcterms:modified xsi:type="dcterms:W3CDTF">2025-05-19T04:30:26Z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