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7FFFCFE6_3779F9BC.xml" ContentType="application/vnd.ms-powerpoint.comments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comments/modernComment_7FFFCFE7_4F74E705.xml" ContentType="application/vnd.ms-powerpoint.comments+xml"/>
  <Override PartName="/ppt/comments/modernComment_7FFFCFD1_9CE5866C.xml" ContentType="application/vnd.ms-powerpoint.comments+xml"/>
  <Override PartName="/ppt/comments/modernComment_7FFFCFD4_9CE5866C.xml" ContentType="application/vnd.ms-powerpoint.comments+xml"/>
  <Override PartName="/ppt/comments/modernComment_7FFFCFE4_9CE5866C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8" r:id="rId5"/>
    <p:sldId id="2147471334" r:id="rId6"/>
    <p:sldId id="13657" r:id="rId7"/>
    <p:sldId id="2147471328" r:id="rId8"/>
    <p:sldId id="2147471320" r:id="rId9"/>
    <p:sldId id="2147471329" r:id="rId10"/>
    <p:sldId id="2147471330" r:id="rId11"/>
    <p:sldId id="2147471331" r:id="rId12"/>
    <p:sldId id="2147471335" r:id="rId13"/>
    <p:sldId id="2147471317" r:id="rId14"/>
    <p:sldId id="2147471313" r:id="rId15"/>
    <p:sldId id="2147471316" r:id="rId16"/>
    <p:sldId id="2147471332" r:id="rId17"/>
    <p:sldId id="2147471310" r:id="rId18"/>
    <p:sldId id="2147471333" r:id="rId19"/>
    <p:sldId id="1365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42AAA5B-4D39-0499-ED00-5BB7ECC477B4}" name="Popovic, Branko /DE" initials="PB/" userId="S::Branko.Popovic@sanofi.com::1bc4e505-0fa0-4500-a521-42dabbaf1e71" providerId="AD"/>
  <p188:author id="{FFE47EE6-A2F0-13A5-8EE8-3661DB1849A6}" name="Medical Writer" initials="MW" userId="Medical Writ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BFE48C-ADF9-F002-0865-F7FE71F4D9CA}" v="1" dt="2023-09-14T07:51:55.9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5945" autoAdjust="0"/>
  </p:normalViewPr>
  <p:slideViewPr>
    <p:cSldViewPr snapToGrid="0">
      <p:cViewPr varScale="1">
        <p:scale>
          <a:sx n="103" d="100"/>
          <a:sy n="103" d="100"/>
        </p:scale>
        <p:origin x="1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handari, Swati /IN" userId="S::swati.bhandari@sanofi.com::13333ca9-377b-4710-a300-7add9d57d09b" providerId="AD" clId="Web-{D8BFE48C-ADF9-F002-0865-F7FE71F4D9CA}"/>
    <pc:docChg chg="mod modMainMaster">
      <pc:chgData name="Bhandari, Swati /IN" userId="S::swati.bhandari@sanofi.com::13333ca9-377b-4710-a300-7add9d57d09b" providerId="AD" clId="Web-{D8BFE48C-ADF9-F002-0865-F7FE71F4D9CA}" dt="2023-09-14T07:51:55.975" v="2"/>
      <pc:docMkLst>
        <pc:docMk/>
      </pc:docMkLst>
      <pc:sldChg chg="delCm">
        <pc:chgData name="Bhandari, Swati /IN" userId="S::swati.bhandari@sanofi.com::13333ca9-377b-4710-a300-7add9d57d09b" providerId="AD" clId="Web-{D8BFE48C-ADF9-F002-0865-F7FE71F4D9CA}" dt="2023-09-14T07:51:55.975" v="2"/>
        <pc:sldMkLst>
          <pc:docMk/>
          <pc:sldMk cId="2648418322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Bhandari, Swati /IN" userId="S::swati.bhandari@sanofi.com::13333ca9-377b-4710-a300-7add9d57d09b" providerId="AD" clId="Web-{D8BFE48C-ADF9-F002-0865-F7FE71F4D9CA}" dt="2023-09-14T07:51:55.975" v="2"/>
              <pc2:cmMkLst xmlns:pc2="http://schemas.microsoft.com/office/powerpoint/2019/9/main/command">
                <pc:docMk/>
                <pc:sldMk cId="2648418322" sldId="258"/>
                <pc2:cmMk id="{DAE7E99C-CDF9-44FC-8455-DB6AE3CCF1F2}"/>
              </pc2:cmMkLst>
            </pc226:cmChg>
          </p:ext>
        </pc:extLst>
      </pc:sldChg>
      <pc:sldMasterChg chg="addSp">
        <pc:chgData name="Bhandari, Swati /IN" userId="S::swati.bhandari@sanofi.com::13333ca9-377b-4710-a300-7add9d57d09b" providerId="AD" clId="Web-{D8BFE48C-ADF9-F002-0865-F7FE71F4D9CA}" dt="2023-09-14T07:51:00.270" v="0" actId="33475"/>
        <pc:sldMasterMkLst>
          <pc:docMk/>
          <pc:sldMasterMk cId="3806124759" sldId="2147483660"/>
        </pc:sldMasterMkLst>
        <pc:spChg chg="add">
          <ac:chgData name="Bhandari, Swati /IN" userId="S::swati.bhandari@sanofi.com::13333ca9-377b-4710-a300-7add9d57d09b" providerId="AD" clId="Web-{D8BFE48C-ADF9-F002-0865-F7FE71F4D9CA}" dt="2023-09-14T07:51:00.270" v="0" actId="33475"/>
          <ac:spMkLst>
            <pc:docMk/>
            <pc:sldMasterMk cId="3806124759" sldId="2147483660"/>
            <ac:spMk id="10" creationId="{8830AB87-C92A-A63B-284C-B1AEDEA73072}"/>
          </ac:spMkLst>
        </pc:spChg>
      </pc:sldMasterChg>
    </pc:docChg>
  </pc:docChgLst>
  <pc:docChgLst>
    <pc:chgData name="Mali, Yogesh /IN" userId="88c8778e-5c02-4a2e-8672-440832e2f998" providerId="ADAL" clId="{AD224A52-C4F1-4EAC-8DFA-DA21CEED0005}"/>
    <pc:docChg chg="modSld">
      <pc:chgData name="Mali, Yogesh /IN" userId="88c8778e-5c02-4a2e-8672-440832e2f998" providerId="ADAL" clId="{AD224A52-C4F1-4EAC-8DFA-DA21CEED0005}" dt="2023-06-19T14:23:53.107" v="7" actId="20577"/>
      <pc:docMkLst>
        <pc:docMk/>
      </pc:docMkLst>
      <pc:sldChg chg="modSp mod">
        <pc:chgData name="Mali, Yogesh /IN" userId="88c8778e-5c02-4a2e-8672-440832e2f998" providerId="ADAL" clId="{AD224A52-C4F1-4EAC-8DFA-DA21CEED0005}" dt="2023-06-19T14:23:53.107" v="7" actId="20577"/>
        <pc:sldMkLst>
          <pc:docMk/>
          <pc:sldMk cId="2648418322" sldId="258"/>
        </pc:sldMkLst>
        <pc:spChg chg="mod">
          <ac:chgData name="Mali, Yogesh /IN" userId="88c8778e-5c02-4a2e-8672-440832e2f998" providerId="ADAL" clId="{AD224A52-C4F1-4EAC-8DFA-DA21CEED0005}" dt="2023-06-19T14:23:53.107" v="7" actId="20577"/>
          <ac:spMkLst>
            <pc:docMk/>
            <pc:sldMk cId="2648418322" sldId="258"/>
            <ac:spMk id="3" creationId="{28BF4685-E4BE-49E3-14A4-55831AFC8709}"/>
          </ac:spMkLst>
        </pc:spChg>
      </pc:sldChg>
    </pc:docChg>
  </pc:docChgLst>
</pc:chgInfo>
</file>

<file path=ppt/comments/modernComment_7FFFCFD1_9CE5866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C51738-E11C-44AD-9833-63F05B78B38E}" authorId="{FFE47EE6-A2F0-13A5-8EE8-3661DB1849A6}" created="2023-06-16T13:08:54.41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32287852" sldId="2147471313"/>
      <ac:spMk id="6" creationId="{725F6BE5-D7F1-4662-84FD-F5FAD3B98AD9}"/>
    </ac:deMkLst>
    <p188:txBody>
      <a:bodyPr/>
      <a:lstStyle/>
      <a:p>
        <a:r>
          <a:rPr lang="en-GB"/>
          <a:t>Ref number amended to 3</a:t>
        </a:r>
      </a:p>
    </p188:txBody>
  </p188:cm>
</p188:cmLst>
</file>

<file path=ppt/comments/modernComment_7FFFCFD4_9CE5866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962F705-98DE-4266-AC63-BE0C7E42BA66}" authorId="{FFE47EE6-A2F0-13A5-8EE8-3661DB1849A6}" created="2023-06-16T13:08:41.98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32287852" sldId="2147471316"/>
      <ac:spMk id="5" creationId="{956B5517-9B96-05E7-B68D-F802CEBA4005}"/>
    </ac:deMkLst>
    <p188:txBody>
      <a:bodyPr/>
      <a:lstStyle/>
      <a:p>
        <a:r>
          <a:rPr lang="en-GB"/>
          <a:t>Title amended as per speaker request </a:t>
        </a:r>
      </a:p>
    </p188:txBody>
  </p188:cm>
</p188:cmLst>
</file>

<file path=ppt/comments/modernComment_7FFFCFE4_9CE5866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A215391-660A-4093-B704-E989C89FBE0F}" authorId="{FFE47EE6-A2F0-13A5-8EE8-3661DB1849A6}" created="2023-06-16T13:05:20.29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32287852" sldId="2147471332"/>
      <ac:spMk id="11" creationId="{9A702237-8EA3-4F6C-8013-3B043F7C19EE}"/>
      <ac:txMk cp="211">
        <ac:context len="521" hash="375371686"/>
      </ac:txMk>
    </ac:txMkLst>
    <p188:pos x="4691088" y="1554043"/>
    <p188:replyLst>
      <p188:reply id="{F9BFDAA0-9773-49F5-B649-EDEFD961BF40}" authorId="{FFE47EE6-A2F0-13A5-8EE8-3661DB1849A6}" created="2023-06-16T13:05:28.086">
        <p188:txBody>
          <a:bodyPr/>
          <a:lstStyle/>
          <a:p>
            <a:r>
              <a:rPr lang="en-GB"/>
              <a:t>Amended as requested </a:t>
            </a:r>
          </a:p>
        </p188:txBody>
      </p188:reply>
    </p188:replyLst>
    <p188:txBody>
      <a:bodyPr/>
      <a:lstStyle/>
      <a:p>
        <a:r>
          <a:rPr lang="en-GB"/>
          <a:t>1. regeneration1
Instead of "regeneration" more appropriate wording
should be "restoration" [Branko Popović]</a:t>
        </a:r>
      </a:p>
    </p188:txBody>
  </p188:cm>
  <p188:cm id="{396846F2-7C67-4383-9F99-AC8330AA85DE}" authorId="{FFE47EE6-A2F0-13A5-8EE8-3661DB1849A6}" created="2023-06-16T13:10:21.34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32287852" sldId="2147471332"/>
      <ac:spMk id="4" creationId="{725F6BE5-D7F1-4662-84FD-F5FAD3B98AD9}"/>
    </ac:deMkLst>
    <p188:txBody>
      <a:bodyPr/>
      <a:lstStyle/>
      <a:p>
        <a:r>
          <a:rPr lang="en-GB"/>
          <a:t>Footnotes updated (abbreviations added)</a:t>
        </a:r>
      </a:p>
    </p188:txBody>
  </p188:cm>
</p188:cmLst>
</file>

<file path=ppt/comments/modernComment_7FFFCFE6_3779F9B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C7B6B79-82B5-477D-9B58-524FB6E158F5}" authorId="{FFE47EE6-A2F0-13A5-8EE8-3661DB1849A6}" created="2023-06-16T13:02:35.11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930740668" sldId="2147471334"/>
      <ac:spMk id="8" creationId="{62B4532E-8889-4EB6-9115-A4FD17490DF1}"/>
    </ac:deMkLst>
    <p188:txBody>
      <a:bodyPr/>
      <a:lstStyle/>
      <a:p>
        <a:r>
          <a:rPr lang="en-GB"/>
          <a:t>Disclosures added</a:t>
        </a:r>
      </a:p>
    </p188:txBody>
  </p188:cm>
</p188:cmLst>
</file>

<file path=ppt/comments/modernComment_7FFFCFE7_4F74E70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E4D2794-0D0B-4C0B-B54C-46A7C5EAEF82}" authorId="{FFE47EE6-A2F0-13A5-8EE8-3661DB1849A6}" created="2023-06-16T13:09:11.43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333061381" sldId="2147471335"/>
      <ac:picMk id="9220" creationId="{00000000-0000-0000-0000-000000000000}"/>
    </ac:deMkLst>
    <p188:txBody>
      <a:bodyPr/>
      <a:lstStyle/>
      <a:p>
        <a:r>
          <a:rPr lang="en-GB"/>
          <a:t>Abdominal discomfort image amended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513C-F667-4F7C-B0BA-CCEB3D2AFE5B}" type="datetimeFigureOut">
              <a:rPr lang="en-GB" smtClean="0"/>
              <a:pPr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54940-59CE-41C4-B8AD-D0CB524BEB5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91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60CBAA-A62C-4D0B-B0D2-7ADB1FB7010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18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NAFLD represent</a:t>
            </a:r>
            <a:r>
              <a:rPr lang="ro-RO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large and growing public health problem</a:t>
            </a:r>
            <a:endParaRPr lang="ro-RO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NAFLD is a leading cause </a:t>
            </a:r>
            <a:r>
              <a:rPr lang="en-US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of liver disease</a:t>
            </a:r>
            <a:r>
              <a:rPr lang="ro-RO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baseline="0" dirty="0">
                <a:solidFill>
                  <a:prstClr val="white"/>
                </a:solidFill>
                <a:latin typeface="Century Gothic" panose="020B0502020202020204" pitchFamily="34" charset="0"/>
              </a:rPr>
              <a:t>worldwide</a:t>
            </a:r>
            <a:r>
              <a:rPr kumimoji="0" lang="ro-RO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 https://www.journal-of-hepatology.eu/article/S0168-8278(18)32121-4/fulltext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various symptoms that patients present to the pharmacy with can be the expression of a liver pathology, such as NAFLD</a:t>
            </a:r>
            <a:endParaRPr lang="ro-RO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4940-59CE-41C4-B8AD-D0CB524BEB5F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bg>
      <p:bgPr>
        <a:solidFill>
          <a:srgbClr val="FFFF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que 7">
            <a:extLst>
              <a:ext uri="{FF2B5EF4-FFF2-40B4-BE49-F238E27FC236}">
                <a16:creationId xmlns:a16="http://schemas.microsoft.com/office/drawing/2014/main" id="{8169E6B5-FEB7-4155-9ACA-AD497A43E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55654" y="2970597"/>
            <a:ext cx="3545622" cy="91281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9" name="Forme libre : forme 9">
              <a:extLst>
                <a:ext uri="{FF2B5EF4-FFF2-40B4-BE49-F238E27FC236}">
                  <a16:creationId xmlns:a16="http://schemas.microsoft.com/office/drawing/2014/main" id="{D84F150F-B452-4A99-AD9A-275ABC937676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ysClr val="windowText" lastClr="000000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0" name="Forme libre : forme 10">
              <a:extLst>
                <a:ext uri="{FF2B5EF4-FFF2-40B4-BE49-F238E27FC236}">
                  <a16:creationId xmlns:a16="http://schemas.microsoft.com/office/drawing/2014/main" id="{0E97CC92-450F-4CF6-AC9E-0138700821F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1" name="Forme libre : forme 11">
              <a:extLst>
                <a:ext uri="{FF2B5EF4-FFF2-40B4-BE49-F238E27FC236}">
                  <a16:creationId xmlns:a16="http://schemas.microsoft.com/office/drawing/2014/main" id="{DB091897-0A24-4236-BB33-4B07C01F3F65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7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62400" y="0"/>
            <a:ext cx="37296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2032" y="1049756"/>
            <a:ext cx="7647827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3" y="1943799"/>
            <a:ext cx="7647827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2" y="371028"/>
            <a:ext cx="764782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746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6000" y="0"/>
            <a:ext cx="60960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4" y="1816799"/>
            <a:ext cx="5371001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4" y="447228"/>
            <a:ext cx="547616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88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5740236E-B231-4B38-9B19-5CA4361809F8}"/>
              </a:ext>
            </a:extLst>
          </p:cNvPr>
          <p:cNvSpPr>
            <a:spLocks noGrp="1"/>
          </p:cNvSpPr>
          <p:nvPr>
            <p:ph type="chart" sz="quarter" idx="21" hasCustomPrompt="1"/>
          </p:nvPr>
        </p:nvSpPr>
        <p:spPr>
          <a:xfrm>
            <a:off x="3750734" y="1711236"/>
            <a:ext cx="7988300" cy="4526716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Chart and Table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7F0780-2D15-471D-9496-7A64395D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4" y="39075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6DF4D0-6655-42BC-BA6C-0FF9041659B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74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7701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052377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01351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052378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75900" y="1969454"/>
            <a:ext cx="2745600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024875" y="1969454"/>
            <a:ext cx="2744537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67" y="431661"/>
            <a:ext cx="11362660" cy="4801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826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9340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9340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1252" y="1410116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1252" y="2224367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66AF65B-2D01-4190-8C03-F376203CA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6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B2A150F-DD9A-4AA5-BD57-EEC120876B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59409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F9173318-710C-4555-83E9-C335977141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9340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3472F6C-97CE-438E-B0ED-D1F49895FBC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21252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2CD1CED1-EC36-4A31-A191-A077675D2B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9340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1252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1B7107-13D6-4DA2-ACF7-6E6FD90B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21C4BCB-C256-4F63-BDC9-377F92B1C1F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40330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8925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&amp;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Espace réservé pour une image  8">
            <a:extLst>
              <a:ext uri="{FF2B5EF4-FFF2-40B4-BE49-F238E27FC236}">
                <a16:creationId xmlns:a16="http://schemas.microsoft.com/office/drawing/2014/main" id="{C39C5CD1-48A3-4FD3-8112-25C19BD8D92B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444975" y="1484956"/>
            <a:ext cx="4128000" cy="4098739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6" name="Espace réservé pour une image  8">
            <a:extLst>
              <a:ext uri="{FF2B5EF4-FFF2-40B4-BE49-F238E27FC236}">
                <a16:creationId xmlns:a16="http://schemas.microsoft.com/office/drawing/2014/main" id="{877CF915-392C-4C9E-9231-933278F733C0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5419650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Espace réservé pour une image  8">
            <a:extLst>
              <a:ext uri="{FF2B5EF4-FFF2-40B4-BE49-F238E27FC236}">
                <a16:creationId xmlns:a16="http://schemas.microsoft.com/office/drawing/2014/main" id="{4C7F2E51-ABA8-4F5A-9037-C8CCEEB2507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7058241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372F035A-F8CD-4ACE-99B9-4C5DF57FF218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8717707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BFF91B72-FE8D-4E96-8F5D-0506EA882BB5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356298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2974E98B-F9E8-419E-91E4-51E3364BAF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973" y="425183"/>
            <a:ext cx="11304000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D1CABF73-739E-4F65-87EE-6E76601F2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17825" y="1577578"/>
            <a:ext cx="6331148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779AEC4-102A-4C92-BE0B-E482213D0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824" y="855231"/>
            <a:ext cx="6337376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C8E1771-F222-47FB-AA03-2F95A1C56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222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976A5FD-C10D-4945-8AFE-54AC23C616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9668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A6B494B-62E9-49D8-B69D-C934DB526A4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53107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ED3CC37-D66E-4DFC-9CFF-742D557E4F1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219304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7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1949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8006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02A06BFE-026F-4509-A438-F70430BBD95C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663884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6369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90" y="683073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80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B9B1F59D-0B31-4228-A6D1-7ECD6C7BBB7B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7918448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129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360CB7B-3A71-47FB-984A-D9D32B7B61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14644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D5BB856-D73A-4166-A4D6-BF2374AE75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9948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62CC584B-4CFD-463F-9197-F7B66B705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216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1E6C7E62-BC80-4978-BB9A-631D0ACBB4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14644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6AF48078-EA28-4EC4-B59B-3B4992CD3C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99948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949FBC1C-F84C-420E-B284-DD374BCFE6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9216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B454D097-D038-4499-A781-1FF5D6790B9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934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BCD11B26-3F55-427E-B28B-9364E1CE947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934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6957A33-68BB-4834-A4ED-3815848BBCDD}"/>
              </a:ext>
            </a:extLst>
          </p:cNvPr>
          <p:cNvCxnSpPr/>
          <p:nvPr userDrawn="1"/>
        </p:nvCxnSpPr>
        <p:spPr>
          <a:xfrm>
            <a:off x="156006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5F31C1-A8A7-4E2A-87FA-0859040A505C}"/>
              </a:ext>
            </a:extLst>
          </p:cNvPr>
          <p:cNvCxnSpPr/>
          <p:nvPr userDrawn="1"/>
        </p:nvCxnSpPr>
        <p:spPr>
          <a:xfrm>
            <a:off x="4345367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473FAA6-6CCF-4B04-9A97-B1680E125BFB}"/>
              </a:ext>
            </a:extLst>
          </p:cNvPr>
          <p:cNvCxnSpPr/>
          <p:nvPr userDrawn="1"/>
        </p:nvCxnSpPr>
        <p:spPr>
          <a:xfrm>
            <a:off x="7130671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F91E245-1E58-4D76-A9F1-3180C77BA96D}"/>
              </a:ext>
            </a:extLst>
          </p:cNvPr>
          <p:cNvCxnSpPr/>
          <p:nvPr userDrawn="1"/>
        </p:nvCxnSpPr>
        <p:spPr>
          <a:xfrm>
            <a:off x="992288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BF99DB2A-7819-4FF0-9BA7-554E6DC3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AB6E5860-939D-455A-BAEE-2EFF3BDECAE3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06286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2" name="Espace réservé pour une image  8">
            <a:extLst>
              <a:ext uri="{FF2B5EF4-FFF2-40B4-BE49-F238E27FC236}">
                <a16:creationId xmlns:a16="http://schemas.microsoft.com/office/drawing/2014/main" id="{0C75C8A6-088C-4896-BCB3-D0FC8299B78B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3949591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3" name="Espace réservé pour une image  8">
            <a:extLst>
              <a:ext uri="{FF2B5EF4-FFF2-40B4-BE49-F238E27FC236}">
                <a16:creationId xmlns:a16="http://schemas.microsoft.com/office/drawing/2014/main" id="{C8AB4588-AE0E-4A0A-A0A9-2C0E3D8C32E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6734895" y="172270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pour une image  8">
            <a:extLst>
              <a:ext uri="{FF2B5EF4-FFF2-40B4-BE49-F238E27FC236}">
                <a16:creationId xmlns:a16="http://schemas.microsoft.com/office/drawing/2014/main" id="{5FFE9484-6F72-467A-A34E-6C99863A22B7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952019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894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66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0506CD9-9B3D-401E-A2A3-99F9BBD50BA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9340" y="15363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Espace réservé du texte 24">
            <a:extLst>
              <a:ext uri="{FF2B5EF4-FFF2-40B4-BE49-F238E27FC236}">
                <a16:creationId xmlns:a16="http://schemas.microsoft.com/office/drawing/2014/main" id="{5FDE4121-8D92-48F0-9089-1E3BBEB570B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340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F4956070-B472-4F5A-83DA-05632E23A8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90644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ED75993B-5E9B-47F5-9E92-97A8BE0812E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51948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9F1D484A-B156-4B11-9313-CB2DD5D952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3252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D675F3-A2CF-4B0C-8305-20CB697F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D5EC2CB-594D-4EF4-83AD-FE85CC2055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590644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A979F7C-ABEB-4144-A912-26EFE83E93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51948" y="1477238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28B03E3-DA47-4F3A-AF48-5C0E7A8151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13252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42171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p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8" name="Espace réservé du graphique SmartArt 27">
            <a:extLst>
              <a:ext uri="{FF2B5EF4-FFF2-40B4-BE49-F238E27FC236}">
                <a16:creationId xmlns:a16="http://schemas.microsoft.com/office/drawing/2014/main" id="{8D53DFC9-0862-4983-A2CD-513024C2A0A3}"/>
              </a:ext>
            </a:extLst>
          </p:cNvPr>
          <p:cNvSpPr>
            <a:spLocks noGrp="1" noChangeAspect="1"/>
          </p:cNvSpPr>
          <p:nvPr>
            <p:ph type="dgm" sz="quarter" idx="21"/>
          </p:nvPr>
        </p:nvSpPr>
        <p:spPr>
          <a:xfrm>
            <a:off x="988477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0" name="Espace réservé du graphique SmartArt 29">
            <a:extLst>
              <a:ext uri="{FF2B5EF4-FFF2-40B4-BE49-F238E27FC236}">
                <a16:creationId xmlns:a16="http://schemas.microsoft.com/office/drawing/2014/main" id="{426C2D69-E6C0-447B-8709-F429E5524A8D}"/>
              </a:ext>
            </a:extLst>
          </p:cNvPr>
          <p:cNvSpPr>
            <a:spLocks noGrp="1" noChangeAspect="1"/>
          </p:cNvSpPr>
          <p:nvPr>
            <p:ph type="dgm" sz="quarter" idx="23"/>
          </p:nvPr>
        </p:nvSpPr>
        <p:spPr>
          <a:xfrm>
            <a:off x="2643481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1" name="Espace réservé du graphique SmartArt 30">
            <a:extLst>
              <a:ext uri="{FF2B5EF4-FFF2-40B4-BE49-F238E27FC236}">
                <a16:creationId xmlns:a16="http://schemas.microsoft.com/office/drawing/2014/main" id="{983A806B-A7D8-4764-8E4F-9196393870B0}"/>
              </a:ext>
            </a:extLst>
          </p:cNvPr>
          <p:cNvSpPr>
            <a:spLocks noGrp="1" noChangeAspect="1"/>
          </p:cNvSpPr>
          <p:nvPr>
            <p:ph type="dgm" sz="quarter" idx="24"/>
          </p:nvPr>
        </p:nvSpPr>
        <p:spPr>
          <a:xfrm>
            <a:off x="925574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2" name="Espace réservé du graphique SmartArt 31">
            <a:extLst>
              <a:ext uri="{FF2B5EF4-FFF2-40B4-BE49-F238E27FC236}">
                <a16:creationId xmlns:a16="http://schemas.microsoft.com/office/drawing/2014/main" id="{B6D46D2C-9EB8-4FFE-A096-794420255959}"/>
              </a:ext>
            </a:extLst>
          </p:cNvPr>
          <p:cNvSpPr>
            <a:spLocks noGrp="1" noChangeAspect="1"/>
          </p:cNvSpPr>
          <p:nvPr>
            <p:ph type="dgm" sz="quarter" idx="25"/>
          </p:nvPr>
        </p:nvSpPr>
        <p:spPr>
          <a:xfrm>
            <a:off x="10910753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DCF4AB73-53BB-4916-832A-A1FF52F2EB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594" y="3934793"/>
            <a:ext cx="1548535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D32D786C-DE6F-435E-89A2-F0DBD4573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82978" y="3934793"/>
            <a:ext cx="1407759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9C501E4B-3A14-4B9B-B61B-DC6381B9AA7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740330" y="3936413"/>
            <a:ext cx="1407759" cy="4712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9C742B60-DBF9-4074-B1A9-8F6E74E9D9E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2119" y="3925153"/>
            <a:ext cx="1407759" cy="47832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5FD15E1D-688D-409E-9AD0-74ABF227C22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3909" y="3913892"/>
            <a:ext cx="1407759" cy="4895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D55ECC2-F335-44B9-9DDE-2AE845F32B1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95698" y="3902633"/>
            <a:ext cx="1407759" cy="5008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9015B19-D4D5-4F3C-934C-E2A9B54E71F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353258" y="3902631"/>
            <a:ext cx="1407759" cy="514404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7CB0C600-717D-4628-8BB6-411A6709E1A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594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CA06A69C-FC71-47B5-A2D0-336941212B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12590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09AF6B2D-FE1E-4067-9129-C4B5676FF7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21731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CF14C971-4FFC-440B-9E09-17D67217DA4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62531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83FECD87-649A-4C86-9EE3-E68666E507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28287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52359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6" name="Espace réservé pour une image  8">
            <a:extLst>
              <a:ext uri="{FF2B5EF4-FFF2-40B4-BE49-F238E27FC236}">
                <a16:creationId xmlns:a16="http://schemas.microsoft.com/office/drawing/2014/main" id="{84EE3C86-4DFD-490F-A50B-B0BEE6298C43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217558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Espace réservé pour une image  8">
            <a:extLst>
              <a:ext uri="{FF2B5EF4-FFF2-40B4-BE49-F238E27FC236}">
                <a16:creationId xmlns:a16="http://schemas.microsoft.com/office/drawing/2014/main" id="{77D5A709-E29B-43D2-A12D-DECB5EE3148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3827584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8" name="Espace réservé pour une image  8">
            <a:extLst>
              <a:ext uri="{FF2B5EF4-FFF2-40B4-BE49-F238E27FC236}">
                <a16:creationId xmlns:a16="http://schemas.microsoft.com/office/drawing/2014/main" id="{A2BF4A97-13DA-4E9F-8ACB-59EB15D77A1E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5479580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9" name="Espace réservé pour une image  8">
            <a:extLst>
              <a:ext uri="{FF2B5EF4-FFF2-40B4-BE49-F238E27FC236}">
                <a16:creationId xmlns:a16="http://schemas.microsoft.com/office/drawing/2014/main" id="{B3001942-C22D-4695-956D-BB43AA2F9E26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131576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Espace réservé pour une image  8">
            <a:extLst>
              <a:ext uri="{FF2B5EF4-FFF2-40B4-BE49-F238E27FC236}">
                <a16:creationId xmlns:a16="http://schemas.microsoft.com/office/drawing/2014/main" id="{779AA997-FB2D-45EA-9288-E6142EF3D61B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878357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1" name="Espace réservé pour une image  8">
            <a:extLst>
              <a:ext uri="{FF2B5EF4-FFF2-40B4-BE49-F238E27FC236}">
                <a16:creationId xmlns:a16="http://schemas.microsoft.com/office/drawing/2014/main" id="{0604BCBF-1C62-4840-B2BA-6AAA4AEAFBD9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1043556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du graphique SmartArt 29">
            <a:extLst>
              <a:ext uri="{FF2B5EF4-FFF2-40B4-BE49-F238E27FC236}">
                <a16:creationId xmlns:a16="http://schemas.microsoft.com/office/drawing/2014/main" id="{FA8235AD-5B9A-4575-82DB-8CE0D777263C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4294610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3" name="Espace réservé du graphique SmartArt 29">
            <a:extLst>
              <a:ext uri="{FF2B5EF4-FFF2-40B4-BE49-F238E27FC236}">
                <a16:creationId xmlns:a16="http://schemas.microsoft.com/office/drawing/2014/main" id="{7DBF2C70-2304-418B-A045-58A1900F2C79}"/>
              </a:ext>
            </a:extLst>
          </p:cNvPr>
          <p:cNvSpPr>
            <a:spLocks noGrp="1" noChangeAspect="1"/>
          </p:cNvSpPr>
          <p:nvPr>
            <p:ph type="dgm" sz="quarter" idx="46" hasCustomPrompt="1"/>
          </p:nvPr>
        </p:nvSpPr>
        <p:spPr>
          <a:xfrm>
            <a:off x="594573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4" name="Espace réservé du graphique SmartArt 29">
            <a:extLst>
              <a:ext uri="{FF2B5EF4-FFF2-40B4-BE49-F238E27FC236}">
                <a16:creationId xmlns:a16="http://schemas.microsoft.com/office/drawing/2014/main" id="{6F45D7C0-81AA-4419-9BD5-BC22EF4DA055}"/>
              </a:ext>
            </a:extLst>
          </p:cNvPr>
          <p:cNvSpPr>
            <a:spLocks noGrp="1" noChangeAspect="1"/>
          </p:cNvSpPr>
          <p:nvPr>
            <p:ph type="dgm" sz="quarter" idx="47"/>
          </p:nvPr>
        </p:nvSpPr>
        <p:spPr>
          <a:xfrm>
            <a:off x="759686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FC6B0F1C-7055-324B-98C6-0177CD4AD1B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64584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CC765C58-0238-9A4D-B57F-E8B0921FD6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8438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DB609FE6-0339-4B6E-86E1-9513AF7B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74" y="338144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E70A040-45DC-4C4F-9C35-9C8855F2FADC}"/>
              </a:ext>
            </a:extLst>
          </p:cNvPr>
          <p:cNvCxnSpPr>
            <a:cxnSpLocks/>
          </p:cNvCxnSpPr>
          <p:nvPr userDrawn="1"/>
        </p:nvCxnSpPr>
        <p:spPr>
          <a:xfrm>
            <a:off x="456000" y="3919321"/>
            <a:ext cx="11280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3" name="Espace réservé du graphique SmartArt 11">
            <a:extLst>
              <a:ext uri="{FF2B5EF4-FFF2-40B4-BE49-F238E27FC236}">
                <a16:creationId xmlns:a16="http://schemas.microsoft.com/office/drawing/2014/main" id="{27C8F47C-3200-4352-B957-F47C1A5FCAF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1079875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8" name="Espace réservé du texte 57">
            <a:extLst>
              <a:ext uri="{FF2B5EF4-FFF2-40B4-BE49-F238E27FC236}">
                <a16:creationId xmlns:a16="http://schemas.microsoft.com/office/drawing/2014/main" id="{A0A44F60-C67D-46ED-9CCB-CDD8B11F957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05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62" name="Espace réservé du graphique SmartArt 11">
            <a:extLst>
              <a:ext uri="{FF2B5EF4-FFF2-40B4-BE49-F238E27FC236}">
                <a16:creationId xmlns:a16="http://schemas.microsoft.com/office/drawing/2014/main" id="{CE16E605-DFA7-4CED-8CBF-0542C7698DF9}"/>
              </a:ext>
            </a:extLst>
          </p:cNvPr>
          <p:cNvSpPr>
            <a:spLocks noGrp="1" noChangeAspect="1"/>
          </p:cNvSpPr>
          <p:nvPr>
            <p:ph type="dgm" sz="quarter" idx="40"/>
          </p:nvPr>
        </p:nvSpPr>
        <p:spPr>
          <a:xfrm>
            <a:off x="2733698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3" name="Espace réservé du graphique SmartArt 11">
            <a:extLst>
              <a:ext uri="{FF2B5EF4-FFF2-40B4-BE49-F238E27FC236}">
                <a16:creationId xmlns:a16="http://schemas.microsoft.com/office/drawing/2014/main" id="{5A796DFE-A231-4181-AD26-E6261F7463D2}"/>
              </a:ext>
            </a:extLst>
          </p:cNvPr>
          <p:cNvSpPr>
            <a:spLocks noGrp="1" noChangeAspect="1"/>
          </p:cNvSpPr>
          <p:nvPr>
            <p:ph type="dgm" sz="quarter" idx="41"/>
          </p:nvPr>
        </p:nvSpPr>
        <p:spPr>
          <a:xfrm>
            <a:off x="438752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4" name="Espace réservé du graphique SmartArt 11">
            <a:extLst>
              <a:ext uri="{FF2B5EF4-FFF2-40B4-BE49-F238E27FC236}">
                <a16:creationId xmlns:a16="http://schemas.microsoft.com/office/drawing/2014/main" id="{4AF62F43-58B0-40EE-BBAF-40FAE44E0A13}"/>
              </a:ext>
            </a:extLst>
          </p:cNvPr>
          <p:cNvSpPr>
            <a:spLocks noGrp="1" noChangeAspect="1"/>
          </p:cNvSpPr>
          <p:nvPr>
            <p:ph type="dgm" sz="quarter" idx="42"/>
          </p:nvPr>
        </p:nvSpPr>
        <p:spPr>
          <a:xfrm>
            <a:off x="6041343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5" name="Espace réservé du graphique SmartArt 11">
            <a:extLst>
              <a:ext uri="{FF2B5EF4-FFF2-40B4-BE49-F238E27FC236}">
                <a16:creationId xmlns:a16="http://schemas.microsoft.com/office/drawing/2014/main" id="{EA159B1B-69A6-4A2A-8825-3CE557B1A745}"/>
              </a:ext>
            </a:extLst>
          </p:cNvPr>
          <p:cNvSpPr>
            <a:spLocks noGrp="1" noChangeAspect="1"/>
          </p:cNvSpPr>
          <p:nvPr>
            <p:ph type="dgm" sz="quarter" idx="43"/>
          </p:nvPr>
        </p:nvSpPr>
        <p:spPr>
          <a:xfrm>
            <a:off x="7695166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6" name="Espace réservé du graphique SmartArt 11">
            <a:extLst>
              <a:ext uri="{FF2B5EF4-FFF2-40B4-BE49-F238E27FC236}">
                <a16:creationId xmlns:a16="http://schemas.microsoft.com/office/drawing/2014/main" id="{46A4C6F1-FE20-48BF-A8EC-70436EAC5DE4}"/>
              </a:ext>
            </a:extLst>
          </p:cNvPr>
          <p:cNvSpPr>
            <a:spLocks noGrp="1" noChangeAspect="1"/>
          </p:cNvSpPr>
          <p:nvPr>
            <p:ph type="dgm" sz="quarter" idx="44"/>
          </p:nvPr>
        </p:nvSpPr>
        <p:spPr>
          <a:xfrm>
            <a:off x="9348989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7" name="Espace réservé du graphique SmartArt 11">
            <a:extLst>
              <a:ext uri="{FF2B5EF4-FFF2-40B4-BE49-F238E27FC236}">
                <a16:creationId xmlns:a16="http://schemas.microsoft.com/office/drawing/2014/main" id="{2AD47857-C65A-440C-9B23-312C1566BFFB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1100281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5" name="Espace réservé du texte 57">
            <a:extLst>
              <a:ext uri="{FF2B5EF4-FFF2-40B4-BE49-F238E27FC236}">
                <a16:creationId xmlns:a16="http://schemas.microsoft.com/office/drawing/2014/main" id="{428D303E-DDAF-3641-B132-0379E658A1E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743433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467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7" name="Espace réservé du texte 57">
            <a:extLst>
              <a:ext uri="{FF2B5EF4-FFF2-40B4-BE49-F238E27FC236}">
                <a16:creationId xmlns:a16="http://schemas.microsoft.com/office/drawing/2014/main" id="{842F84FC-333E-1F4F-8881-03E7346E68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66490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9" name="Espace réservé du texte 57">
            <a:extLst>
              <a:ext uri="{FF2B5EF4-FFF2-40B4-BE49-F238E27FC236}">
                <a16:creationId xmlns:a16="http://schemas.microsoft.com/office/drawing/2014/main" id="{44621C0C-848F-154C-A0BE-F77AB0303ED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054961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1" name="Espace réservé du texte 57">
            <a:extLst>
              <a:ext uri="{FF2B5EF4-FFF2-40B4-BE49-F238E27FC236}">
                <a16:creationId xmlns:a16="http://schemas.microsoft.com/office/drawing/2014/main" id="{5C884832-94C5-EC48-AD59-0BFF5B9292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85727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3" name="Espace réservé du texte 57">
            <a:extLst>
              <a:ext uri="{FF2B5EF4-FFF2-40B4-BE49-F238E27FC236}">
                <a16:creationId xmlns:a16="http://schemas.microsoft.com/office/drawing/2014/main" id="{55EE616D-CD9C-F747-B3C1-7E058D1739B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392643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5" name="Espace réservé du texte 57">
            <a:extLst>
              <a:ext uri="{FF2B5EF4-FFF2-40B4-BE49-F238E27FC236}">
                <a16:creationId xmlns:a16="http://schemas.microsoft.com/office/drawing/2014/main" id="{EE1276C9-7673-0445-9714-7351552FC1F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99559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AF710-3D2C-4EA6-A787-F566ABCC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62" y="37069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6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u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885829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pour une image  8">
            <a:extLst>
              <a:ext uri="{FF2B5EF4-FFF2-40B4-BE49-F238E27FC236}">
                <a16:creationId xmlns:a16="http://schemas.microsoft.com/office/drawing/2014/main" id="{D248539B-6296-41E2-B2A7-32CAFE749EF1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5242862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Espace réservé pour une image  8">
            <a:extLst>
              <a:ext uri="{FF2B5EF4-FFF2-40B4-BE49-F238E27FC236}">
                <a16:creationId xmlns:a16="http://schemas.microsoft.com/office/drawing/2014/main" id="{C99700F4-131B-4BC3-9911-BC47E4952A9B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8608996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87121" y="6074874"/>
            <a:ext cx="10417759" cy="276999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Overarching subtext goes here in Verdana 7pt – if text box necessary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5C1F33E9-9CFD-C248-B455-84A70176E55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4378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7B91730-598B-3A45-B533-0E89A10E5AB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560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D327B16-2D28-E74D-80D9-FCA946C0498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809698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BD92977-6456-4F81-9A2E-322E82DB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84" y="365753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.Body_Text&amp;Visual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51323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102EE37F-49C7-4E9B-9C3D-B4ED45E947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095999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53ACCDE3-920E-4B07-97C0-4268A8816D7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44974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BA1D5B65-0ABB-49CE-B750-F373B8CD7F3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6096001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0B13997-CC8E-4CA7-BC9F-1E2FE9781D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56143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2F116EA8-5445-47B3-947A-920077D67D8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719525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99050-FEA1-4953-AD6B-0FD3F037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9" y="38053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.Series_Picto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6A66775-D99C-FB4D-B9BA-F866BE69C75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412369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68A2321-51C0-44B8-85CC-82C00400516F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484682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pour une image  8">
            <a:extLst>
              <a:ext uri="{FF2B5EF4-FFF2-40B4-BE49-F238E27FC236}">
                <a16:creationId xmlns:a16="http://schemas.microsoft.com/office/drawing/2014/main" id="{6749475C-69E4-4BE9-A38D-7241DCB89E86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755577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pour une image  8">
            <a:extLst>
              <a:ext uri="{FF2B5EF4-FFF2-40B4-BE49-F238E27FC236}">
                <a16:creationId xmlns:a16="http://schemas.microsoft.com/office/drawing/2014/main" id="{53004C71-88FB-4D84-AF67-163F0A8F5713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264724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2DBF61FA-A35E-4273-8034-DAAC1ECD9D13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484682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8">
            <a:extLst>
              <a:ext uri="{FF2B5EF4-FFF2-40B4-BE49-F238E27FC236}">
                <a16:creationId xmlns:a16="http://schemas.microsoft.com/office/drawing/2014/main" id="{2789384D-EA94-4052-B57F-95DE218737E1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55577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A400283B-48F4-4D29-A5D4-EF54E4DEE830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10264724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42CCC6AE-5AF4-4691-BF67-CE2AE425B9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2369" y="3132079"/>
            <a:ext cx="1585275" cy="9669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6D6398C9-77BD-0246-B4C7-E8636466B43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26711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F64D3D11-BDB5-D647-AE1B-75549238F3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19540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4E9486BD-46D7-254F-A584-B651B6D8D43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826711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95667BD6-1D89-BF44-9AC0-03B52EFC58E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119540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A265111-C2ED-45CD-9BC6-C950D268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1" y="42729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4217EF9-0D5E-427F-84CE-0FEB371DB5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38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9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3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798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067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0">
            <a:extLst>
              <a:ext uri="{FF2B5EF4-FFF2-40B4-BE49-F238E27FC236}">
                <a16:creationId xmlns:a16="http://schemas.microsoft.com/office/drawing/2014/main" id="{B18BC258-6DEA-4175-8CC2-11DD4FF1B5C6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82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2279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52279" y="1577578"/>
            <a:ext cx="7143092" cy="33804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3081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884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54688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352279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352279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53082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53082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153886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153886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0054690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054690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5FC8935F-F5EA-4DB5-90D3-9384F30C82A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596FBAD-4CB5-4D66-A5F6-908C981D1CB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DFF01B2-F39C-498F-AD84-0EA02C0F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4" name="Graphique 7">
            <a:extLst>
              <a:ext uri="{FF2B5EF4-FFF2-40B4-BE49-F238E27FC236}">
                <a16:creationId xmlns:a16="http://schemas.microsoft.com/office/drawing/2014/main" id="{E8290A22-F381-46FE-ADAB-99EA161EACA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6" name="Forme libre : forme 9">
              <a:extLst>
                <a:ext uri="{FF2B5EF4-FFF2-40B4-BE49-F238E27FC236}">
                  <a16:creationId xmlns:a16="http://schemas.microsoft.com/office/drawing/2014/main" id="{80FA3ABE-3B7B-4847-8146-1133F3B4FFD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8" name="Forme libre : forme 10">
              <a:extLst>
                <a:ext uri="{FF2B5EF4-FFF2-40B4-BE49-F238E27FC236}">
                  <a16:creationId xmlns:a16="http://schemas.microsoft.com/office/drawing/2014/main" id="{F3A8C72A-E85D-4023-B5E7-85DFA2D798B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9" name="Forme libre : forme 11">
              <a:extLst>
                <a:ext uri="{FF2B5EF4-FFF2-40B4-BE49-F238E27FC236}">
                  <a16:creationId xmlns:a16="http://schemas.microsoft.com/office/drawing/2014/main" id="{1E1E3265-C7FB-4CA8-915C-7BBD15632FC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22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.ColumnTitle+3columns_NoVisual_Colo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BD28644-31E5-42EB-A359-94FBB151C4BA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A2CA514-4233-4338-B4D8-DECD377FF6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22911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4" name="Espace réservé du graphique SmartArt 10">
            <a:extLst>
              <a:ext uri="{FF2B5EF4-FFF2-40B4-BE49-F238E27FC236}">
                <a16:creationId xmlns:a16="http://schemas.microsoft.com/office/drawing/2014/main" id="{19B0CBA6-8D91-40B7-A08B-3172CF7A8299}"/>
              </a:ext>
            </a:extLst>
          </p:cNvPr>
          <p:cNvSpPr>
            <a:spLocks noGrp="1"/>
          </p:cNvSpPr>
          <p:nvPr>
            <p:ph type="dgm" sz="quarter" idx="44"/>
          </p:nvPr>
        </p:nvSpPr>
        <p:spPr>
          <a:xfrm rot="5400000">
            <a:off x="5393937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99C77F5-F32E-41C3-BEFC-25D7AC59AB7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522910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16" name="Espace réservé du graphique SmartArt 47">
            <a:extLst>
              <a:ext uri="{FF2B5EF4-FFF2-40B4-BE49-F238E27FC236}">
                <a16:creationId xmlns:a16="http://schemas.microsoft.com/office/drawing/2014/main" id="{92E82BE4-7D85-4A10-9D30-E2BA20C54B67}"/>
              </a:ext>
            </a:extLst>
          </p:cNvPr>
          <p:cNvSpPr>
            <a:spLocks noGrp="1" noChangeAspect="1"/>
          </p:cNvSpPr>
          <p:nvPr>
            <p:ph type="dgm" sz="quarter" idx="70"/>
          </p:nvPr>
        </p:nvSpPr>
        <p:spPr>
          <a:xfrm rot="5400000">
            <a:off x="5349433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40A17507-5CAB-41A8-8654-A943A0B8BB4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522910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ACDFF36C-2E3B-4F84-8FD6-D84E5419FB8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016329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9" name="Espace réservé du graphique SmartArt 10">
            <a:extLst>
              <a:ext uri="{FF2B5EF4-FFF2-40B4-BE49-F238E27FC236}">
                <a16:creationId xmlns:a16="http://schemas.microsoft.com/office/drawing/2014/main" id="{4AEDDBF7-5EA9-4A49-8B8C-79110C43EB76}"/>
              </a:ext>
            </a:extLst>
          </p:cNvPr>
          <p:cNvSpPr>
            <a:spLocks noGrp="1"/>
          </p:cNvSpPr>
          <p:nvPr>
            <p:ph type="dgm" sz="quarter" idx="72"/>
          </p:nvPr>
        </p:nvSpPr>
        <p:spPr>
          <a:xfrm rot="5400000">
            <a:off x="7887355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DA3F9611-A7F0-42CE-AE25-854FF5FA6DE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016329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1" name="Espace réservé du graphique SmartArt 47">
            <a:extLst>
              <a:ext uri="{FF2B5EF4-FFF2-40B4-BE49-F238E27FC236}">
                <a16:creationId xmlns:a16="http://schemas.microsoft.com/office/drawing/2014/main" id="{4FAF97D0-F2E0-4F84-94DB-1F8CA6FFD747}"/>
              </a:ext>
            </a:extLst>
          </p:cNvPr>
          <p:cNvSpPr>
            <a:spLocks noGrp="1" noChangeAspect="1"/>
          </p:cNvSpPr>
          <p:nvPr>
            <p:ph type="dgm" sz="quarter" idx="74"/>
          </p:nvPr>
        </p:nvSpPr>
        <p:spPr>
          <a:xfrm rot="5400000">
            <a:off x="7842852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0628E42C-71C0-48AF-8906-B29B4465CE3A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016329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014C5F2-20B9-4C76-BD18-8D3A07248228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9509757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24" name="Espace réservé du graphique SmartArt 10">
            <a:extLst>
              <a:ext uri="{FF2B5EF4-FFF2-40B4-BE49-F238E27FC236}">
                <a16:creationId xmlns:a16="http://schemas.microsoft.com/office/drawing/2014/main" id="{2F86B678-A609-4B17-9715-9C6B93348626}"/>
              </a:ext>
            </a:extLst>
          </p:cNvPr>
          <p:cNvSpPr>
            <a:spLocks noGrp="1"/>
          </p:cNvSpPr>
          <p:nvPr>
            <p:ph type="dgm" sz="quarter" idx="77"/>
          </p:nvPr>
        </p:nvSpPr>
        <p:spPr>
          <a:xfrm rot="5400000">
            <a:off x="10380783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B15E812-EEBF-45E0-9F03-1A12E6B4DFD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9509757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6" name="Espace réservé du graphique SmartArt 47">
            <a:extLst>
              <a:ext uri="{FF2B5EF4-FFF2-40B4-BE49-F238E27FC236}">
                <a16:creationId xmlns:a16="http://schemas.microsoft.com/office/drawing/2014/main" id="{6DFE7F26-F772-41BC-BA39-2787B3898D0F}"/>
              </a:ext>
            </a:extLst>
          </p:cNvPr>
          <p:cNvSpPr>
            <a:spLocks noGrp="1" noChangeAspect="1"/>
          </p:cNvSpPr>
          <p:nvPr>
            <p:ph type="dgm" sz="quarter" idx="79"/>
          </p:nvPr>
        </p:nvSpPr>
        <p:spPr>
          <a:xfrm rot="5400000">
            <a:off x="10336280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CB7B9BBB-2B07-4086-9024-DEE22312457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9509757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5C842C5C-9AC3-448B-960C-704DDA9F4E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BD41B43-AC57-4D2B-895A-D6C42B2C6D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F219FC-0C17-41D8-A025-7B19D0B2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Espace réservé du texte 5">
            <a:extLst>
              <a:ext uri="{FF2B5EF4-FFF2-40B4-BE49-F238E27FC236}">
                <a16:creationId xmlns:a16="http://schemas.microsoft.com/office/drawing/2014/main" id="{F0A95EBF-507C-4A4F-B6AB-97F42EE2F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9" name="Graphique 7">
            <a:extLst>
              <a:ext uri="{FF2B5EF4-FFF2-40B4-BE49-F238E27FC236}">
                <a16:creationId xmlns:a16="http://schemas.microsoft.com/office/drawing/2014/main" id="{C27C04FF-DE6C-4072-8BF4-5EC4DDBD6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212E5D6A-36AC-4C11-B9FC-882015D3F3E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D6348C0A-6CEA-4E8E-B679-84C9BC1345C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2" name="Forme libre : forme 11">
              <a:extLst>
                <a:ext uri="{FF2B5EF4-FFF2-40B4-BE49-F238E27FC236}">
                  <a16:creationId xmlns:a16="http://schemas.microsoft.com/office/drawing/2014/main" id="{3CB09C3A-78E1-4A35-9F27-91D8336A84C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0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A057E7-5A0F-4AE0-9351-1A58DB294C4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2851" y="1942729"/>
            <a:ext cx="3365500" cy="429522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8</a:t>
            </a:r>
          </a:p>
          <a:p>
            <a:pPr lvl="2"/>
            <a:r>
              <a:rPr lang="en-US" noProof="0" dirty="0"/>
              <a:t>NAFLD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1DC7E5E-9E41-496F-A46A-10D60378AF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39003" y="1942729"/>
            <a:ext cx="1657349" cy="205777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Neurology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CA8CA11-934D-49F7-A929-1D1F6E6171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95006" y="1942727"/>
            <a:ext cx="952020" cy="4295223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E2A95B96-5606-44FB-9A28-BF7F82AE0A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39001" y="4124871"/>
            <a:ext cx="3435352" cy="1298029"/>
          </a:xfrm>
          <a:solidFill>
            <a:schemeClr val="accent5"/>
          </a:solidFill>
        </p:spPr>
        <p:txBody>
          <a:bodyPr bIns="108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US" noProof="0" dirty="0"/>
              <a:t>3</a:t>
            </a:r>
          </a:p>
          <a:p>
            <a:pPr lvl="1"/>
            <a:r>
              <a:rPr lang="en-US" noProof="0" dirty="0"/>
              <a:t>Rare blood disorders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563A6F80-C740-4630-B53A-0571C25D9B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39001" y="5547270"/>
            <a:ext cx="3435352" cy="675405"/>
          </a:xfrm>
          <a:solidFill>
            <a:schemeClr val="accent4"/>
          </a:solidFill>
        </p:spPr>
        <p:txBody>
          <a:bodyPr tIns="36000" bIns="36000" anchor="ctr">
            <a:noAutofit/>
          </a:bodyPr>
          <a:lstStyle>
            <a:lvl1pPr marL="0" indent="0" algn="ctr">
              <a:lnSpc>
                <a:spcPct val="75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1</a:t>
            </a:r>
          </a:p>
          <a:p>
            <a:pPr lvl="2"/>
            <a:r>
              <a:rPr lang="en-US" noProof="0" dirty="0" err="1"/>
              <a:t>Immunologie</a:t>
            </a:r>
            <a:endParaRPr lang="en-US" noProof="0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03CC539B-EFCF-4F4C-B1A5-A69F32F5CE1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15363" y="1942729"/>
            <a:ext cx="1657349" cy="205777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4F34E5-E51A-4313-AC90-F67C509F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7" y="37977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93EF705-EFFB-4BD7-8595-42C8B7EFEF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944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7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0">
            <a:extLst>
              <a:ext uri="{FF2B5EF4-FFF2-40B4-BE49-F238E27FC236}">
                <a16:creationId xmlns:a16="http://schemas.microsoft.com/office/drawing/2014/main" id="{CDE3C905-9E7B-4D62-90F9-CA013945F90B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9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840" y="1016000"/>
            <a:ext cx="11146224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rgbClr val="B15218"/>
                </a:solidFill>
              </a:defRPr>
            </a:lvl1pPr>
            <a:lvl2pPr marL="457200" indent="0">
              <a:buNone/>
              <a:defRPr b="1">
                <a:solidFill>
                  <a:srgbClr val="B15218"/>
                </a:solidFill>
              </a:defRPr>
            </a:lvl2pPr>
            <a:lvl3pPr marL="914400" indent="0">
              <a:buNone/>
              <a:defRPr b="1">
                <a:solidFill>
                  <a:srgbClr val="B15218"/>
                </a:solidFill>
              </a:defRPr>
            </a:lvl3pPr>
            <a:lvl4pPr marL="1371600" indent="0">
              <a:buNone/>
              <a:defRPr b="1">
                <a:solidFill>
                  <a:srgbClr val="B15218"/>
                </a:solidFill>
              </a:defRPr>
            </a:lvl4pPr>
            <a:lvl5pPr marL="1828800" indent="0">
              <a:buNone/>
              <a:defRPr b="1">
                <a:solidFill>
                  <a:srgbClr val="B1521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29840" y="1844675"/>
            <a:ext cx="11146223" cy="374491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29840" y="5697538"/>
            <a:ext cx="6297998" cy="333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/>
                </a:solidFill>
              </a:defRPr>
            </a:lvl2pPr>
            <a:lvl3pPr marL="914400" indent="0">
              <a:buNone/>
              <a:defRPr sz="1000">
                <a:solidFill>
                  <a:schemeClr val="tx1"/>
                </a:solidFill>
              </a:defRPr>
            </a:lvl3pPr>
            <a:lvl4pPr marL="1371600" indent="0">
              <a:buNone/>
              <a:defRPr sz="1000">
                <a:solidFill>
                  <a:schemeClr val="tx1"/>
                </a:solidFill>
              </a:defRPr>
            </a:lvl4pPr>
            <a:lvl5pPr marL="1828800" indent="0">
              <a:buNone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FEC44-97F8-49F7-8AD5-AA1F5EFD8B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16038" y="5907088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51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pos="325">
          <p15:clr>
            <a:srgbClr val="FBAE40"/>
          </p15:clr>
        </p15:guide>
        <p15:guide id="5" pos="7355">
          <p15:clr>
            <a:srgbClr val="FBAE40"/>
          </p15:clr>
        </p15:guide>
        <p15:guide id="6" orient="horz" pos="640">
          <p15:clr>
            <a:srgbClr val="FBAE40"/>
          </p15:clr>
        </p15:guide>
        <p15:guide id="7" orient="horz" pos="1094">
          <p15:clr>
            <a:srgbClr val="FBAE40"/>
          </p15:clr>
        </p15:guide>
        <p15:guide id="8" orient="horz" pos="1162">
          <p15:clr>
            <a:srgbClr val="FBAE40"/>
          </p15:clr>
        </p15:guide>
        <p15:guide id="9" orient="horz" pos="352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218888" y="59822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sz="1600" b="0" i="0" kern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" y="0"/>
            <a:ext cx="6374847" cy="68580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100" noProof="0">
                <a:solidFill>
                  <a:schemeClr val="lt1"/>
                </a:solidFill>
                <a:effectLst/>
                <a:latin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n-US" noProof="0" dirty="0"/>
              <a:t>    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9190079" y="1763753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9190079" y="5169752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83430" y="1926301"/>
            <a:ext cx="4949741" cy="1658148"/>
          </a:xfrm>
        </p:spPr>
        <p:txBody>
          <a:bodyPr anchor="b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fr-FR" sz="4000" b="0" i="0" kern="12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667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83430" y="3758157"/>
            <a:ext cx="4949741" cy="537959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2667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71391" indent="0" algn="ctr">
              <a:lnSpc>
                <a:spcPct val="100000"/>
              </a:lnSpc>
              <a:buFont typeface="Arial" panose="020B0604020202020204" pitchFamily="34" charset="0"/>
              <a:buNone/>
              <a:defRPr sz="2667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430" y="4320498"/>
            <a:ext cx="4949741" cy="770660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1600" b="0" i="0" kern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6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position</a:t>
            </a:r>
          </a:p>
        </p:txBody>
      </p: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D6A2EF48-4BDC-4FCD-BF90-C4DDD214653F}"/>
              </a:ext>
            </a:extLst>
          </p:cNvPr>
          <p:cNvGrpSpPr/>
          <p:nvPr userDrawn="1"/>
        </p:nvGrpSpPr>
        <p:grpSpPr>
          <a:xfrm>
            <a:off x="8690917" y="520073"/>
            <a:ext cx="1134683" cy="287664"/>
            <a:chOff x="11168862" y="6538265"/>
            <a:chExt cx="762585" cy="19590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105CD9-C286-47A6-B7C6-9AE3398B3E36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F3D5DEF-9384-4CB1-B93C-BBE02C362510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C0AAC82-3DA3-4FF5-8BC3-060D7B50DE17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D355D2C-5660-44E3-AA3E-1A116FB62807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9DE94-FF16-4B11-9E42-6814046E01A3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CDD8A3-FB70-42DA-B29C-198D62576865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15F2E8-A057-4665-88B9-73ADCD42F62E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13B98-8728-42F9-BDE9-29F7E37F4A9E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2A5A3-0D58-459B-AF9C-5143C94CF0FE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2DC695-7309-4A47-98FE-81FD4539FFA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BF6188DC-31CD-4A1D-98C3-8CC0F80AB64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271DD0FB-614F-4A3A-82CC-74A2AB4DE0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F55DDAA-87F1-430E-9736-29055C4DB3D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0BCA6ED-E3CE-4CD2-B85E-E2FB1682F9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4FF9441-132F-44AE-80D5-841E21CA2A2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A8CC9CD5-B7C5-4011-84DE-E1710CCEAADA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526118-4DCF-4A66-A5D6-A5D1E9ECC4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84E93D76-3A69-460E-9754-E58A62A9CAD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5F3776F0-3522-4C4A-BE7E-0396B95EF97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C049E8-4CB3-4438-8C9A-BA4B8D478CF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4A80CD6C-09C8-4FC1-836C-D6E6C4398A9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B2903B3C-F985-44DC-8CC9-286E34CBB7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77763591-5BBE-4544-A64B-3650D62456CF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" name="Hexagon 68">
              <a:extLst>
                <a:ext uri="{FF2B5EF4-FFF2-40B4-BE49-F238E27FC236}">
                  <a16:creationId xmlns:a16="http://schemas.microsoft.com/office/drawing/2014/main" id="{C6B80AC6-7D7C-4F20-8D37-2DF7CFDB5D7F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6503B387-62E2-4486-9383-7A5FEF58E32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1" name="Hexagon 70">
              <a:extLst>
                <a:ext uri="{FF2B5EF4-FFF2-40B4-BE49-F238E27FC236}">
                  <a16:creationId xmlns:a16="http://schemas.microsoft.com/office/drawing/2014/main" id="{2E9DE235-5D29-4EDC-8D73-3E81217BC80B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8A40BF-8534-4ACF-A8B4-8AC8B316810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A6C441D-73C4-4371-8CFC-5071268A6CF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3FECAC88-60E3-48B9-8D1B-E5D50937E6A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76D48B00-0B10-4A75-8F8C-0C0DCF2EA3A5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(Ligh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10">
            <a:extLst>
              <a:ext uri="{FF2B5EF4-FFF2-40B4-BE49-F238E27FC236}">
                <a16:creationId xmlns:a16="http://schemas.microsoft.com/office/drawing/2014/main" id="{A2AB0CFF-34C7-4A9F-8A1F-D3D144720BAE}"/>
              </a:ext>
            </a:extLst>
          </p:cNvPr>
          <p:cNvSpPr/>
          <p:nvPr userDrawn="1"/>
        </p:nvSpPr>
        <p:spPr>
          <a:xfrm>
            <a:off x="-2" y="24549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932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accent2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  <a:solidFill>
            <a:schemeClr val="accent4">
              <a:lumMod val="20000"/>
              <a:lumOff val="80000"/>
              <a:alpha val="60000"/>
            </a:schemeClr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  <a:grpFill/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67702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13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239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CEC4EF0E-246F-4140-862C-D670971C4B0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67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1351" y="1569084"/>
            <a:ext cx="11362660" cy="141833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01351" y="392530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38945" y="6374976"/>
            <a:ext cx="525066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9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4" name="Graphic 9">
            <a:extLst>
              <a:ext uri="{FF2B5EF4-FFF2-40B4-BE49-F238E27FC236}">
                <a16:creationId xmlns:a16="http://schemas.microsoft.com/office/drawing/2014/main" id="{7585CE12-DB45-4135-A6B3-F5F84AAF0B45}"/>
              </a:ext>
            </a:extLst>
          </p:cNvPr>
          <p:cNvGrpSpPr/>
          <p:nvPr userDrawn="1"/>
        </p:nvGrpSpPr>
        <p:grpSpPr>
          <a:xfrm>
            <a:off x="401351" y="6415570"/>
            <a:ext cx="919228" cy="236142"/>
            <a:chOff x="11168862" y="6538265"/>
            <a:chExt cx="762585" cy="19590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61DFBA9-06E9-4668-9046-982010660768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0EC731-3C7C-469E-A29F-55EF0789940F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2C495E3-228D-4C05-8E34-3CC6BC5872B8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955D3D2-BB61-4A1A-AF6C-A470CBEAD0FD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E51453-4B37-4549-8E13-8806F7295D7C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C3B946-15BE-46E9-8AC3-C1976D9ADD0B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905020-CD0B-4A46-939E-1EAE9F95FCC5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4F810-F334-445F-8BE8-AA5119DFE7ED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30AB87-C92A-A63B-284C-B1AEDEA73072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93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80612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8" r:id="rId35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800" b="0" kern="1200" cap="none" baseline="0">
          <a:solidFill>
            <a:schemeClr val="accent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100000"/>
        <a:buFont typeface="Calibri" panose="020F0502020204030204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04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Calibri" panose="020F0502020204030204" pitchFamily="34" charset="0"/>
        <a:buChar char="‒"/>
        <a:defRPr sz="18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792000" indent="-17145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Font typeface="Calibri" panose="020F0502020204030204" pitchFamily="34" charset="0"/>
        <a:buChar char="–"/>
        <a:defRPr sz="16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044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296000" indent="-144000" algn="l" defTabSz="6858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microsoft.com/office/2018/10/relationships/comments" Target="../comments/modernComment_7FFFCFD1_9CE5866C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FFFCFD4_9CE5866C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microsoft.com/office/2018/10/relationships/comments" Target="../comments/modernComment_7FFFCFE4_9CE5866C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FFFCFE6_3779F9BC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18/10/relationships/comments" Target="../comments/modernComment_7FFFCFE7_4F74E705.xml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5CAFA131-162B-3ED8-492B-FCD892AE36E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r="3519"/>
          <a:stretch>
            <a:fillRect/>
          </a:stretch>
        </p:blipFill>
        <p:spPr>
          <a:xfrm>
            <a:off x="0" y="0"/>
            <a:ext cx="6375400" cy="6858000"/>
          </a:xfrm>
        </p:spPr>
      </p:pic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3425E76E-C14E-46EE-A94B-119A096B1C3F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9190079" y="982921"/>
            <a:ext cx="136443" cy="135473"/>
          </a:xfrm>
        </p:spPr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DD5FB8-1DAE-45A4-8DE5-59BF078E9D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8463" y="1368759"/>
            <a:ext cx="5400856" cy="2456621"/>
          </a:xfrm>
        </p:spPr>
        <p:txBody>
          <a:bodyPr/>
          <a:lstStyle/>
          <a:p>
            <a:pPr marL="91440">
              <a:lnSpc>
                <a:spcPct val="100000"/>
              </a:lnSpc>
              <a:spcBef>
                <a:spcPts val="345"/>
              </a:spcBef>
            </a:pPr>
            <a:r>
              <a:rPr lang="en-GB" sz="3200" b="1" dirty="0">
                <a:solidFill>
                  <a:srgbClr val="B05217"/>
                </a:solidFill>
                <a:cs typeface="Biome" panose="020B0503030204020804" pitchFamily="34" charset="0"/>
              </a:rPr>
              <a:t>Early screening of metabolic risk</a:t>
            </a:r>
            <a:endParaRPr lang="en-GB" sz="3200" b="0" dirty="0">
              <a:solidFill>
                <a:srgbClr val="B05217"/>
              </a:solidFill>
              <a:cs typeface="Biome" panose="020B0503030204020804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38E012-6153-4FEE-BDE2-C4B9B701C2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21132" y="3973303"/>
            <a:ext cx="4949741" cy="569159"/>
          </a:xfrm>
        </p:spPr>
        <p:txBody>
          <a:bodyPr/>
          <a:lstStyle/>
          <a:p>
            <a:pPr marL="91440">
              <a:lnSpc>
                <a:spcPct val="100000"/>
              </a:lnSpc>
              <a:spcBef>
                <a:spcPts val="345"/>
              </a:spcBef>
            </a:pPr>
            <a:r>
              <a:rPr lang="en-GB" sz="2800" spc="-5" dirty="0">
                <a:solidFill>
                  <a:schemeClr val="accent1"/>
                </a:solidFill>
              </a:rPr>
              <a:t>The pharmacists’ perspective </a:t>
            </a:r>
            <a:endParaRPr lang="en-GB" sz="2800" b="0" kern="1200" spc="-5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1D9264-380B-4A55-8F17-B046D6D5EDA3}"/>
              </a:ext>
            </a:extLst>
          </p:cNvPr>
          <p:cNvGrpSpPr/>
          <p:nvPr/>
        </p:nvGrpSpPr>
        <p:grpSpPr>
          <a:xfrm>
            <a:off x="-457307" y="83890"/>
            <a:ext cx="12375810" cy="7274623"/>
            <a:chOff x="-504077" y="2288"/>
            <a:chExt cx="12375810" cy="727462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3CEB660-880E-4B11-B823-AED7F61A11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02B42904-29A0-470C-ADD4-6CD7AFACCF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1BDF8FAC-653C-4B13-A508-DEB725BC632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6377433-9CB9-4412-B71A-E0BDE260E3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74B6A8E3-B16E-4B0E-822E-A2F603988C40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98EABA6E-B453-486C-81DF-53C7E386F5A1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80FB6A16-C537-412C-A3DA-0FE9656560DD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44965FF-12FD-4B42-843E-218AB4D07C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45BF30F2-4549-40EF-807C-FF6CEA41DB89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8539D1EB-7041-454D-8953-A20DE730371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2C2F987-BF8B-419E-826A-4CA2C154F9A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FA479921-3A95-4AD0-982E-DFE5B6CA856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F2D30573-471C-4BDA-B52E-5D0B6539991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33C2133A-987C-4D4B-8440-391051AA8E2E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C0433414-E810-40B4-8BD9-74A6F834ABE4}"/>
                </a:ext>
              </a:extLst>
            </p:cNvPr>
            <p:cNvSpPr/>
            <p:nvPr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0D879BCA-395E-4C61-82A9-48197E5AFBB6}"/>
                </a:ext>
              </a:extLst>
            </p:cNvPr>
            <p:cNvSpPr/>
            <p:nvPr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827A77CD-3387-43BC-A063-80BE114E129E}"/>
                </a:ext>
              </a:extLst>
            </p:cNvPr>
            <p:cNvSpPr/>
            <p:nvPr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DB27243-2CD3-41DF-B27E-9F2D99D9F5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BB5060B9-63CE-4F10-99A6-CF92ACAB877F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2DE40C32-AC75-478D-B3CE-EDFB2B0CFC5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228F4584-3D33-43C8-BD1E-1E669B67EC46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731C2BFB-0A9C-4C40-A6AE-D63090BA4D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07667" y="4768723"/>
            <a:ext cx="5937147" cy="770660"/>
          </a:xfrm>
        </p:spPr>
        <p:txBody>
          <a:bodyPr/>
          <a:lstStyle/>
          <a:p>
            <a:r>
              <a:rPr lang="fr-FR" sz="1800" b="1" dirty="0"/>
              <a:t>Assoc. Prof. Anamaria Cozma-Petruţ, Pharm., PhD</a:t>
            </a:r>
            <a:r>
              <a:rPr lang="ro-RO" sz="1800" b="1" dirty="0"/>
              <a:t>                                                     </a:t>
            </a:r>
            <a:r>
              <a:rPr lang="ro-RO" sz="1800" dirty="0"/>
              <a:t>„</a:t>
            </a:r>
            <a:r>
              <a:rPr lang="fr-FR" sz="1800" dirty="0" err="1"/>
              <a:t>Iu</a:t>
            </a:r>
            <a:r>
              <a:rPr lang="ro-RO" sz="1800" dirty="0"/>
              <a:t>liu Hațieganu” University of Medicine and Pharmacy Cluj-Napoca (RO)</a:t>
            </a:r>
            <a:endParaRPr lang="fr-FR" sz="1800" dirty="0"/>
          </a:p>
          <a:p>
            <a:pPr>
              <a:spcBef>
                <a:spcPts val="0"/>
              </a:spcBef>
            </a:pPr>
            <a:endParaRPr lang="fr-FR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BF4685-E4BE-49E3-14A4-55831AFC8709}"/>
              </a:ext>
            </a:extLst>
          </p:cNvPr>
          <p:cNvSpPr txBox="1"/>
          <p:nvPr/>
        </p:nvSpPr>
        <p:spPr>
          <a:xfrm>
            <a:off x="231606" y="6393687"/>
            <a:ext cx="63475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 MAT-GLB-2302800-v-1.0 │ Date of approval: June 2023</a:t>
            </a:r>
            <a:endParaRPr lang="en-GB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1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9839" y="1600200"/>
            <a:ext cx="8165428" cy="613807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dirty="0"/>
              <a:t>Pharmacists</a:t>
            </a:r>
            <a:r>
              <a:rPr lang="en-GB" dirty="0"/>
              <a:t> can identify patients at high risk for NAFLD or potentially </a:t>
            </a:r>
            <a:r>
              <a:rPr lang="ro-RO" dirty="0"/>
              <a:t>having the disease</a:t>
            </a:r>
            <a:r>
              <a:rPr lang="en-GB" dirty="0"/>
              <a:t>, thus contributing to the </a:t>
            </a:r>
            <a:r>
              <a:rPr lang="ro-RO" b="1" dirty="0"/>
              <a:t>prevention, </a:t>
            </a:r>
            <a:r>
              <a:rPr lang="en-GB" b="1" dirty="0"/>
              <a:t>early detection </a:t>
            </a:r>
            <a:r>
              <a:rPr lang="ro-RO" b="1" dirty="0"/>
              <a:t>and management </a:t>
            </a:r>
            <a:r>
              <a:rPr lang="en-GB" b="1" dirty="0"/>
              <a:t>of </a:t>
            </a:r>
            <a:r>
              <a:rPr lang="ro-RO" b="1" dirty="0"/>
              <a:t>NAFLD</a:t>
            </a:r>
            <a:r>
              <a:rPr lang="ro-RO" baseline="30000" dirty="0"/>
              <a:t>1</a:t>
            </a:r>
            <a:endParaRPr lang="en-GB" dirty="0"/>
          </a:p>
          <a:p>
            <a:endParaRPr lang="en-GB" dirty="0"/>
          </a:p>
          <a:p>
            <a:pPr>
              <a:spcAft>
                <a:spcPts val="600"/>
              </a:spcAft>
            </a:pPr>
            <a:r>
              <a:rPr lang="ro-RO" dirty="0"/>
              <a:t>Identification of patients </a:t>
            </a:r>
            <a:r>
              <a:rPr lang="en-GB" dirty="0"/>
              <a:t>at high risk for NAFLD (or potentially </a:t>
            </a:r>
            <a:r>
              <a:rPr lang="ro-RO" dirty="0"/>
              <a:t>having NAFLD</a:t>
            </a:r>
            <a:r>
              <a:rPr lang="en-GB" dirty="0"/>
              <a:t>) </a:t>
            </a:r>
            <a:r>
              <a:rPr lang="ro-RO" dirty="0"/>
              <a:t>in the community pharmacy enables: </a:t>
            </a:r>
          </a:p>
          <a:p>
            <a:pPr lvl="2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/>
              <a:t>Referral for a </a:t>
            </a:r>
            <a:r>
              <a:rPr lang="en-US" sz="2000" b="1" dirty="0"/>
              <a:t>review by the general practitioner</a:t>
            </a:r>
            <a:r>
              <a:rPr lang="ro-RO" sz="2000" b="1" dirty="0"/>
              <a:t> and/or specialist</a:t>
            </a:r>
            <a:r>
              <a:rPr lang="ro-RO" sz="2000" baseline="30000" dirty="0"/>
              <a:t>1,2</a:t>
            </a:r>
            <a:r>
              <a:rPr lang="en-GB" sz="2000" b="1" dirty="0"/>
              <a:t> </a:t>
            </a:r>
            <a:endParaRPr lang="ro-RO" sz="2000" b="1" dirty="0"/>
          </a:p>
          <a:p>
            <a:pPr lvl="2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b="1" dirty="0"/>
              <a:t>E</a:t>
            </a:r>
            <a:r>
              <a:rPr lang="ro-RO" sz="2000" b="1" dirty="0"/>
              <a:t>arly interventions </a:t>
            </a:r>
            <a:r>
              <a:rPr lang="ro-RO" sz="2000" dirty="0"/>
              <a:t>to prevent NAFLD development and/or progression</a:t>
            </a:r>
            <a:r>
              <a:rPr lang="ro-RO" sz="2000" baseline="30000" dirty="0"/>
              <a:t>1,2</a:t>
            </a:r>
            <a:endParaRPr lang="en-GB" sz="2000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393437" y="6373936"/>
            <a:ext cx="10629229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1. Lazarus JV, et al. </a:t>
            </a:r>
            <a:r>
              <a:rPr lang="sv-S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Nat Rev Gastroenterol </a:t>
            </a:r>
            <a:r>
              <a:rPr lang="sv-S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Hepatol</a:t>
            </a:r>
            <a:r>
              <a:rPr lang="sv-S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2021;18:717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7</a:t>
            </a:r>
            <a:r>
              <a:rPr lang="sv-S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29.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2. Wong VWS, et al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 Liver Int 2022;42:2377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2389.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1028" name="Picture 4" descr="MCTs and the Liver - ABIT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9143" y="2683938"/>
            <a:ext cx="2891532" cy="196373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2C0857D-DB54-9E41-FA22-06E2512C1F41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The </a:t>
            </a:r>
            <a:r>
              <a:rPr lang="ro-RO" dirty="0"/>
              <a:t>utility </a:t>
            </a:r>
            <a:r>
              <a:rPr lang="en-US" dirty="0"/>
              <a:t>of </a:t>
            </a:r>
            <a:r>
              <a:rPr lang="ro-RO" dirty="0"/>
              <a:t>screen</a:t>
            </a:r>
            <a:r>
              <a:rPr lang="en-US" dirty="0" err="1"/>
              <a:t>ing</a:t>
            </a:r>
            <a:r>
              <a:rPr lang="en-US" dirty="0"/>
              <a:t> for </a:t>
            </a:r>
            <a:r>
              <a:rPr lang="ro-RO" dirty="0"/>
              <a:t>NAFLD</a:t>
            </a:r>
            <a:r>
              <a:rPr lang="en-US" dirty="0"/>
              <a:t> and associated metabolic risk factors in the community pharmacy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9840" y="1116513"/>
            <a:ext cx="1114622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o-RO" dirty="0"/>
              <a:t>Lifestyle pattern to prevent and control NAFLD </a:t>
            </a:r>
          </a:p>
          <a:p>
            <a:pPr algn="ctr">
              <a:buNone/>
            </a:pPr>
            <a:r>
              <a:rPr lang="ro-RO" dirty="0"/>
              <a:t>and metabolic comorbidities (obesity, T2D, dyslipidaemia, CVD)</a:t>
            </a:r>
            <a:r>
              <a:rPr lang="en-GB" dirty="0"/>
              <a:t>:</a:t>
            </a:r>
            <a:r>
              <a:rPr lang="ro-RO" baseline="30000" dirty="0"/>
              <a:t>1,2,3</a:t>
            </a:r>
            <a:endParaRPr lang="ro-RO" dirty="0"/>
          </a:p>
          <a:p>
            <a:pPr algn="ctr">
              <a:buNone/>
            </a:pPr>
            <a:endParaRPr lang="en-US" dirty="0"/>
          </a:p>
          <a:p>
            <a:pPr>
              <a:buNone/>
            </a:pPr>
            <a:endParaRPr lang="en-GB" dirty="0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456267" y="6365471"/>
            <a:ext cx="10524066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CVD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, 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cardiovascular disease;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disease; T2D, Type 2 diabetes. 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 Younossi ZM, et al. Gastroenterology 2021;160:912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918. 2.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Francque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SM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,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et al. JHEP Rep 2021;3:100322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3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 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Montemayor S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,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et al.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Nutrients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2022;14:3186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091253"/>
            <a:ext cx="9601200" cy="3695430"/>
          </a:xfrm>
          <a:prstGeom prst="rect">
            <a:avLst/>
          </a:prstGeom>
          <a:noFill/>
          <a:ln w="19050">
            <a:solidFill>
              <a:schemeClr val="accent3"/>
            </a:solidFill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>
            <a:off x="101601" y="3486730"/>
            <a:ext cx="1524000" cy="646331"/>
          </a:xfrm>
          <a:prstGeom prst="rect">
            <a:avLst/>
          </a:prstGeom>
          <a:ln w="190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Adequate </a:t>
            </a:r>
          </a:p>
          <a:p>
            <a:pPr algn="ctr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daily </a:t>
            </a:r>
          </a:p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calorie intake</a:t>
            </a:r>
          </a:p>
        </p:txBody>
      </p:sp>
      <p:sp>
        <p:nvSpPr>
          <p:cNvPr id="21" name="Plus 20"/>
          <p:cNvSpPr/>
          <p:nvPr/>
        </p:nvSpPr>
        <p:spPr>
          <a:xfrm>
            <a:off x="1642535" y="3572915"/>
            <a:ext cx="533400" cy="457200"/>
          </a:xfrm>
          <a:prstGeom prst="mathPlu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7681429-F7F3-8AEE-64C7-E4FC74B753B7}"/>
              </a:ext>
            </a:extLst>
          </p:cNvPr>
          <p:cNvSpPr txBox="1">
            <a:spLocks/>
          </p:cNvSpPr>
          <p:nvPr/>
        </p:nvSpPr>
        <p:spPr>
          <a:xfrm>
            <a:off x="401351" y="497305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/>
              <a:t>P</a:t>
            </a:r>
            <a:r>
              <a:rPr lang="en-US"/>
              <a:t>harmacists are able to provide healthy lifestyle advice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E440B8BB-175C-167F-6347-A50916FC46E7}"/>
              </a:ext>
            </a:extLst>
          </p:cNvPr>
          <p:cNvSpPr/>
          <p:nvPr/>
        </p:nvSpPr>
        <p:spPr>
          <a:xfrm>
            <a:off x="6179124" y="1247775"/>
            <a:ext cx="6012000" cy="43624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371600" y="6050540"/>
            <a:ext cx="10702395" cy="7848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Fan JG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,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et al. J Dig Dis 2019;20:163–173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2.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Russian Scientific Liver Society, 2015. Available 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from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http://www.rsls.ru/files/Guidelines-RSLS-NASH-2016-01-03.pdf (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ccessed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May 2023)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3.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Society of Digestive Diseases (Latvia), 2020. Available 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from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https://www.globalliverforum.com/dam/jcr:a0028500-2820-4ad0-b5db-7b2bdbb69c82/Vadlinijas_en-GB.pdf (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ccessed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ay 2023).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4.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Romanian Society of Gastroenterology and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Hepatology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, 2020. Available 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from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https://www.globalliverforum.com/dam/jcr:c32f220a-9045-4825-a1db-825810e7a7ff/Position%20paperNAFLD%20treatment12.pdf (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ccessed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: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May 2023).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5.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Dajani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 AI and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Abuhammour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A. Drug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Ther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Perspect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2021;37:249–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64 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329815" y="1541976"/>
            <a:ext cx="5718560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ro-RO" sz="1800" b="1" dirty="0"/>
              <a:t>G</a:t>
            </a:r>
            <a:r>
              <a:rPr lang="en-US" sz="1800" b="1" dirty="0" err="1"/>
              <a:t>uidelines</a:t>
            </a:r>
            <a:r>
              <a:rPr lang="en-US" sz="1800" dirty="0"/>
              <a:t> </a:t>
            </a:r>
            <a:r>
              <a:rPr lang="en-US" sz="1800" b="1" dirty="0"/>
              <a:t>for the prevention and/or treatment of NAFLD</a:t>
            </a:r>
            <a:r>
              <a:rPr lang="ro-RO" sz="1800" b="1" dirty="0"/>
              <a:t> </a:t>
            </a:r>
            <a:r>
              <a:rPr lang="ro-RO" sz="1800" dirty="0"/>
              <a:t>recommend </a:t>
            </a:r>
            <a:r>
              <a:rPr lang="en-US" sz="1800" dirty="0"/>
              <a:t>the use of </a:t>
            </a:r>
            <a:r>
              <a:rPr lang="en-US" sz="1800" b="1" dirty="0"/>
              <a:t>hepatoprotective agents</a:t>
            </a:r>
            <a:r>
              <a:rPr lang="ro-RO" sz="1800" b="1" dirty="0"/>
              <a:t> </a:t>
            </a:r>
            <a:r>
              <a:rPr lang="ro-RO" sz="1800" dirty="0"/>
              <a:t>as a </a:t>
            </a:r>
            <a:r>
              <a:rPr lang="en-US" sz="1800" dirty="0"/>
              <a:t>potential treatment to limit hepatic damage</a:t>
            </a:r>
            <a:r>
              <a:rPr lang="en-US" sz="1800" baseline="30000" dirty="0"/>
              <a:t>1,</a:t>
            </a:r>
            <a:r>
              <a:rPr lang="ro-RO" sz="1800" baseline="30000" dirty="0"/>
              <a:t>2</a:t>
            </a:r>
            <a:r>
              <a:rPr lang="en-US" sz="1800" baseline="30000" dirty="0"/>
              <a:t>,</a:t>
            </a:r>
            <a:r>
              <a:rPr lang="ro-RO" sz="1800" baseline="30000" dirty="0"/>
              <a:t>3</a:t>
            </a:r>
            <a:endParaRPr lang="ro-RO" sz="1800" dirty="0"/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68533" y="4931608"/>
            <a:ext cx="54186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of existing data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supporting the</a:t>
            </a:r>
            <a:r>
              <a:rPr lang="ro-RO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efficacy/effectiveness and safety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various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hepatoprotective agents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NAFLD</a:t>
            </a:r>
            <a:r>
              <a:rPr lang="ro-RO" sz="16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sym typeface="Wingding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527249" y="2575059"/>
            <a:ext cx="1481668" cy="397933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329813" y="4335975"/>
            <a:ext cx="5718560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ro-RO" sz="1800" dirty="0"/>
              <a:t>According to a recent publication, </a:t>
            </a:r>
            <a:r>
              <a:rPr lang="ro-RO" sz="1800" b="1" dirty="0">
                <a:solidFill>
                  <a:schemeClr val="accent2"/>
                </a:solidFill>
              </a:rPr>
              <a:t>essential phospholipids</a:t>
            </a:r>
            <a:r>
              <a:rPr lang="ro-RO" sz="1800" b="1" dirty="0"/>
              <a:t> (</a:t>
            </a:r>
            <a:r>
              <a:rPr lang="ro-RO" sz="1800" b="1" dirty="0">
                <a:solidFill>
                  <a:schemeClr val="accent2"/>
                </a:solidFill>
              </a:rPr>
              <a:t>EPL</a:t>
            </a:r>
            <a:r>
              <a:rPr lang="ro-RO" sz="1800" b="1" dirty="0"/>
              <a:t>) </a:t>
            </a:r>
            <a:r>
              <a:rPr lang="ro-RO" sz="1800" dirty="0"/>
              <a:t>are</a:t>
            </a:r>
            <a:r>
              <a:rPr lang="ro-RO" sz="1800" b="1" dirty="0"/>
              <a:t> one </a:t>
            </a:r>
            <a:r>
              <a:rPr lang="en-US" sz="1800" b="1" dirty="0"/>
              <a:t>of the most promising adjunctive therapy for NA</a:t>
            </a:r>
            <a:r>
              <a:rPr lang="ro-RO" sz="1800" b="1" dirty="0"/>
              <a:t>FLD</a:t>
            </a:r>
            <a:r>
              <a:rPr lang="ro-RO" sz="1800" baseline="30000" dirty="0"/>
              <a:t>5</a:t>
            </a:r>
            <a:endParaRPr lang="ro-RO" sz="18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329899" y="3082907"/>
            <a:ext cx="5718560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ro-RO" sz="1800" b="1" dirty="0"/>
              <a:t>P</a:t>
            </a:r>
            <a:r>
              <a:rPr lang="en-US" sz="1800" b="1" dirty="0" err="1"/>
              <a:t>harmacists</a:t>
            </a:r>
            <a:r>
              <a:rPr lang="en-US" sz="1800" b="1" dirty="0"/>
              <a:t> </a:t>
            </a:r>
            <a:r>
              <a:rPr lang="en-US" sz="1800" dirty="0"/>
              <a:t>must </a:t>
            </a:r>
            <a:r>
              <a:rPr lang="en-US" sz="1800" b="1" dirty="0"/>
              <a:t>raise awareness </a:t>
            </a:r>
            <a:r>
              <a:rPr lang="en-US" sz="1800" dirty="0"/>
              <a:t>about the importance of using </a:t>
            </a:r>
            <a:r>
              <a:rPr lang="en-US" sz="1800" b="1" dirty="0"/>
              <a:t>hepatoprotective therapy </a:t>
            </a:r>
            <a:r>
              <a:rPr lang="ro-RO" sz="1800" dirty="0"/>
              <a:t>that</a:t>
            </a:r>
            <a:r>
              <a:rPr lang="ro-RO" sz="1800" b="1" dirty="0"/>
              <a:t> </a:t>
            </a:r>
            <a:r>
              <a:rPr lang="en-US" sz="1800" dirty="0"/>
              <a:t>ha</a:t>
            </a:r>
            <a:r>
              <a:rPr lang="ro-RO" sz="1800" dirty="0"/>
              <a:t>s</a:t>
            </a:r>
            <a:r>
              <a:rPr lang="en-US" sz="1800" dirty="0"/>
              <a:t> </a:t>
            </a:r>
            <a:r>
              <a:rPr lang="en-US" sz="1800" b="1" dirty="0"/>
              <a:t>evidence-based efficacy</a:t>
            </a:r>
            <a:r>
              <a:rPr lang="ro-RO" sz="1800" baseline="30000" dirty="0"/>
              <a:t>4</a:t>
            </a:r>
            <a:endParaRPr lang="ro-RO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6B5517-9B96-05E7-B68D-F802CEBA4005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 dirty="0"/>
              <a:t>P</a:t>
            </a:r>
            <a:r>
              <a:rPr lang="en-US" dirty="0" err="1"/>
              <a:t>harmacists</a:t>
            </a:r>
            <a:r>
              <a:rPr lang="en-US" dirty="0"/>
              <a:t> are able to recommend</a:t>
            </a:r>
            <a:r>
              <a:rPr lang="ro-RO" dirty="0"/>
              <a:t> </a:t>
            </a:r>
            <a:br>
              <a:rPr lang="en-GB" dirty="0"/>
            </a:br>
            <a:r>
              <a:rPr lang="en-US" dirty="0"/>
              <a:t>hepatoprotective treatment</a:t>
            </a:r>
            <a:endParaRPr lang="en-GB" sz="7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6A697A0-437E-209B-BCEB-DA434A493EB7}"/>
              </a:ext>
            </a:extLst>
          </p:cNvPr>
          <p:cNvGrpSpPr/>
          <p:nvPr/>
        </p:nvGrpSpPr>
        <p:grpSpPr>
          <a:xfrm>
            <a:off x="6226749" y="1322809"/>
            <a:ext cx="5718561" cy="3544458"/>
            <a:chOff x="6471308" y="2372651"/>
            <a:chExt cx="5436074" cy="336937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AA9C693-F1EB-B22A-328A-AC5B82BD0C2B}"/>
                </a:ext>
              </a:extLst>
            </p:cNvPr>
            <p:cNvGrpSpPr/>
            <p:nvPr/>
          </p:nvGrpSpPr>
          <p:grpSpPr>
            <a:xfrm>
              <a:off x="6471308" y="2372651"/>
              <a:ext cx="5436074" cy="3281665"/>
              <a:chOff x="3098051" y="2290074"/>
              <a:chExt cx="5699626" cy="340539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941E1DCB-80D0-B940-CCB0-A6D47248F4A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098051" y="2290074"/>
                <a:ext cx="5699626" cy="2996014"/>
                <a:chOff x="3161685" y="2154871"/>
                <a:chExt cx="6098268" cy="3205575"/>
              </a:xfrm>
            </p:grpSpPr>
            <p:sp>
              <p:nvSpPr>
                <p:cNvPr id="22" name="Freeform 11">
                  <a:extLst>
                    <a:ext uri="{FF2B5EF4-FFF2-40B4-BE49-F238E27FC236}">
                      <a16:creationId xmlns:a16="http://schemas.microsoft.com/office/drawing/2014/main" id="{4367319B-58F0-1247-10DE-59C3B09D9A34}"/>
                    </a:ext>
                  </a:extLst>
                </p:cNvPr>
                <p:cNvSpPr/>
                <p:nvPr/>
              </p:nvSpPr>
              <p:spPr>
                <a:xfrm>
                  <a:off x="3721210" y="2236803"/>
                  <a:ext cx="5327374" cy="3089641"/>
                </a:xfrm>
                <a:custGeom>
                  <a:avLst/>
                  <a:gdLst>
                    <a:gd name="connsiteX0" fmla="*/ 0 w 5239909"/>
                    <a:gd name="connsiteY0" fmla="*/ 0 h 3045350"/>
                    <a:gd name="connsiteX1" fmla="*/ 0 w 5239909"/>
                    <a:gd name="connsiteY1" fmla="*/ 3037398 h 3045350"/>
                    <a:gd name="connsiteX2" fmla="*/ 5239909 w 5239909"/>
                    <a:gd name="connsiteY2" fmla="*/ 3037398 h 3045350"/>
                    <a:gd name="connsiteX3" fmla="*/ 5224007 w 5239909"/>
                    <a:gd name="connsiteY3" fmla="*/ 3045350 h 304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39909" h="3045350">
                      <a:moveTo>
                        <a:pt x="0" y="0"/>
                      </a:moveTo>
                      <a:lnTo>
                        <a:pt x="0" y="3037398"/>
                      </a:lnTo>
                      <a:lnTo>
                        <a:pt x="5239909" y="3037398"/>
                      </a:lnTo>
                      <a:lnTo>
                        <a:pt x="5224007" y="3045350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  <a:headEnd type="triangle"/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8B533287-6B95-BD5D-3DBF-E64420E33549}"/>
                    </a:ext>
                  </a:extLst>
                </p:cNvPr>
                <p:cNvCxnSpPr/>
                <p:nvPr/>
              </p:nvCxnSpPr>
              <p:spPr>
                <a:xfrm flipV="1">
                  <a:off x="4715123" y="2625255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1EC38261-5C38-EF7F-DBC1-5318171A9F95}"/>
                    </a:ext>
                  </a:extLst>
                </p:cNvPr>
                <p:cNvCxnSpPr/>
                <p:nvPr/>
              </p:nvCxnSpPr>
              <p:spPr>
                <a:xfrm flipV="1">
                  <a:off x="5773967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38857BFF-A849-AB68-FDD9-5DC3CC21F625}"/>
                    </a:ext>
                  </a:extLst>
                </p:cNvPr>
                <p:cNvCxnSpPr/>
                <p:nvPr/>
              </p:nvCxnSpPr>
              <p:spPr>
                <a:xfrm flipV="1">
                  <a:off x="6839442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90B8D4BE-40D1-ABFD-A240-EAEBE71C703C}"/>
                    </a:ext>
                  </a:extLst>
                </p:cNvPr>
                <p:cNvCxnSpPr/>
                <p:nvPr/>
              </p:nvCxnSpPr>
              <p:spPr>
                <a:xfrm flipV="1">
                  <a:off x="7834681" y="2624400"/>
                  <a:ext cx="0" cy="268200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CF169C55-8F33-16A6-F8C2-01B9D2CB19D8}"/>
                    </a:ext>
                  </a:extLst>
                </p:cNvPr>
                <p:cNvCxnSpPr/>
                <p:nvPr/>
              </p:nvCxnSpPr>
              <p:spPr>
                <a:xfrm>
                  <a:off x="3792772" y="2997641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D300C94E-9A8D-6FBB-C627-EDC6892A983F}"/>
                    </a:ext>
                  </a:extLst>
                </p:cNvPr>
                <p:cNvCxnSpPr/>
                <p:nvPr/>
              </p:nvCxnSpPr>
              <p:spPr>
                <a:xfrm>
                  <a:off x="3794400" y="3491945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24443FFB-23F2-01E7-F2AF-C85EB7215FBA}"/>
                    </a:ext>
                  </a:extLst>
                </p:cNvPr>
                <p:cNvCxnSpPr/>
                <p:nvPr/>
              </p:nvCxnSpPr>
              <p:spPr>
                <a:xfrm>
                  <a:off x="3787200" y="4240694"/>
                  <a:ext cx="493776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46936AF3-C7E0-B729-3652-3A2ED4BE8033}"/>
                    </a:ext>
                  </a:extLst>
                </p:cNvPr>
                <p:cNvCxnSpPr/>
                <p:nvPr/>
              </p:nvCxnSpPr>
              <p:spPr>
                <a:xfrm flipH="1">
                  <a:off x="5406887" y="3101009"/>
                  <a:ext cx="1343770" cy="0"/>
                </a:xfrm>
                <a:prstGeom prst="line">
                  <a:avLst/>
                </a:prstGeom>
                <a:ln w="12700">
                  <a:solidFill>
                    <a:schemeClr val="tx2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2AB78BAD-8FFD-9339-523D-1E7A24AD77F0}"/>
                    </a:ext>
                  </a:extLst>
                </p:cNvPr>
                <p:cNvSpPr/>
                <p:nvPr/>
              </p:nvSpPr>
              <p:spPr>
                <a:xfrm>
                  <a:off x="4607771" y="303739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12138545-E3A4-4A2D-C515-89B807F1F9E0}"/>
                    </a:ext>
                  </a:extLst>
                </p:cNvPr>
                <p:cNvSpPr/>
                <p:nvPr/>
              </p:nvSpPr>
              <p:spPr>
                <a:xfrm>
                  <a:off x="4712465" y="3356768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9BA2317A-7F53-90AF-E367-5E20D69453D2}"/>
                    </a:ext>
                  </a:extLst>
                </p:cNvPr>
                <p:cNvSpPr/>
                <p:nvPr/>
              </p:nvSpPr>
              <p:spPr>
                <a:xfrm>
                  <a:off x="6774501" y="2997641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E36B4179-65F6-B165-E26B-8C583FEB1EDD}"/>
                    </a:ext>
                  </a:extLst>
                </p:cNvPr>
                <p:cNvSpPr/>
                <p:nvPr/>
              </p:nvSpPr>
              <p:spPr>
                <a:xfrm>
                  <a:off x="6009872" y="3601180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9EB629B7-BE63-C6C9-4440-D80AE0981ADD}"/>
                    </a:ext>
                  </a:extLst>
                </p:cNvPr>
                <p:cNvSpPr/>
                <p:nvPr/>
              </p:nvSpPr>
              <p:spPr>
                <a:xfrm>
                  <a:off x="4611739" y="3665672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EE8E6F6A-E93F-D9D3-4D36-2669ADD2A52C}"/>
                    </a:ext>
                  </a:extLst>
                </p:cNvPr>
                <p:cNvSpPr/>
                <p:nvPr/>
              </p:nvSpPr>
              <p:spPr>
                <a:xfrm>
                  <a:off x="4344065" y="438371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D7C67563-96F9-FAE1-0AC1-B2A252166034}"/>
                    </a:ext>
                  </a:extLst>
                </p:cNvPr>
                <p:cNvSpPr/>
                <p:nvPr/>
              </p:nvSpPr>
              <p:spPr>
                <a:xfrm>
                  <a:off x="4539549" y="455108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A1674DDD-216D-6A04-E1BB-EA63CD3A99AF}"/>
                    </a:ext>
                  </a:extLst>
                </p:cNvPr>
                <p:cNvSpPr/>
                <p:nvPr/>
              </p:nvSpPr>
              <p:spPr>
                <a:xfrm>
                  <a:off x="4594531" y="4767086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A3F20CC3-05D0-853E-CAAB-264788A63EA4}"/>
                    </a:ext>
                  </a:extLst>
                </p:cNvPr>
                <p:cNvSpPr/>
                <p:nvPr/>
              </p:nvSpPr>
              <p:spPr>
                <a:xfrm>
                  <a:off x="5004694" y="463113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0F8DF7A4-FDFA-637A-61E3-7C72237856CA}"/>
                    </a:ext>
                  </a:extLst>
                </p:cNvPr>
                <p:cNvSpPr/>
                <p:nvPr/>
              </p:nvSpPr>
              <p:spPr>
                <a:xfrm>
                  <a:off x="5398936" y="4695287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432FDD1F-25D0-0C47-A2D3-BDB83CF385F0}"/>
                    </a:ext>
                  </a:extLst>
                </p:cNvPr>
                <p:cNvSpPr/>
                <p:nvPr/>
              </p:nvSpPr>
              <p:spPr>
                <a:xfrm>
                  <a:off x="5646752" y="4895393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1FF24CCF-6E8E-896E-78E6-D874E8B14D95}"/>
                    </a:ext>
                  </a:extLst>
                </p:cNvPr>
                <p:cNvSpPr/>
                <p:nvPr/>
              </p:nvSpPr>
              <p:spPr>
                <a:xfrm>
                  <a:off x="5043778" y="4992134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04C248F2-D1ED-7555-80B4-53A3FF220CA7}"/>
                    </a:ext>
                  </a:extLst>
                </p:cNvPr>
                <p:cNvSpPr/>
                <p:nvPr/>
              </p:nvSpPr>
              <p:spPr>
                <a:xfrm>
                  <a:off x="4790662" y="4913949"/>
                  <a:ext cx="216000" cy="2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6F7B867-F8E2-44E6-489F-B22E2EF165C2}"/>
                    </a:ext>
                  </a:extLst>
                </p:cNvPr>
                <p:cNvSpPr txBox="1"/>
                <p:nvPr/>
              </p:nvSpPr>
              <p:spPr>
                <a:xfrm>
                  <a:off x="3961772" y="2942641"/>
                  <a:ext cx="648000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UDCA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F2F98DA-6916-FD2C-BE0C-26EB62EB72F8}"/>
                    </a:ext>
                  </a:extLst>
                </p:cNvPr>
                <p:cNvSpPr txBox="1"/>
                <p:nvPr/>
              </p:nvSpPr>
              <p:spPr>
                <a:xfrm>
                  <a:off x="3787199" y="3269989"/>
                  <a:ext cx="92792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Vitamin D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A90D8C2-DBDD-2060-7043-B8D7C079EEC9}"/>
                    </a:ext>
                  </a:extLst>
                </p:cNvPr>
                <p:cNvSpPr txBox="1"/>
                <p:nvPr/>
              </p:nvSpPr>
              <p:spPr>
                <a:xfrm>
                  <a:off x="6225872" y="3579525"/>
                  <a:ext cx="412611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EPLs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E0CF71A0-F689-EEBA-0A01-F3ACC26BE289}"/>
                    </a:ext>
                  </a:extLst>
                </p:cNvPr>
                <p:cNvSpPr txBox="1"/>
                <p:nvPr/>
              </p:nvSpPr>
              <p:spPr>
                <a:xfrm>
                  <a:off x="6979471" y="2979071"/>
                  <a:ext cx="2280482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Vitamin E* (+ Vitamin C)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13D0126-B6A4-F971-16D0-3360679A0A1A}"/>
                    </a:ext>
                  </a:extLst>
                </p:cNvPr>
                <p:cNvSpPr txBox="1"/>
                <p:nvPr/>
              </p:nvSpPr>
              <p:spPr>
                <a:xfrm>
                  <a:off x="4806371" y="3645685"/>
                  <a:ext cx="98896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Resveratrol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338EEDA2-63A2-E0C9-B9EC-CC14BAE6DA9A}"/>
                    </a:ext>
                  </a:extLst>
                </p:cNvPr>
                <p:cNvSpPr txBox="1"/>
                <p:nvPr/>
              </p:nvSpPr>
              <p:spPr>
                <a:xfrm>
                  <a:off x="4553927" y="4299978"/>
                  <a:ext cx="98896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Phyllanthus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A00F898-B652-A434-80C9-B0E1BC81569E}"/>
                    </a:ext>
                  </a:extLst>
                </p:cNvPr>
                <p:cNvSpPr txBox="1"/>
                <p:nvPr/>
              </p:nvSpPr>
              <p:spPr>
                <a:xfrm>
                  <a:off x="3282575" y="4701142"/>
                  <a:ext cx="1321675" cy="444237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Coenzyme </a:t>
                  </a:r>
                  <a:b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</a:b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Q10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957B7A0E-7EBE-9EE3-CD06-C58B3914648C}"/>
                    </a:ext>
                  </a:extLst>
                </p:cNvPr>
                <p:cNvSpPr txBox="1"/>
                <p:nvPr/>
              </p:nvSpPr>
              <p:spPr>
                <a:xfrm>
                  <a:off x="4012810" y="4535833"/>
                  <a:ext cx="548659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Garlic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FC7AB33-C51F-0380-CECF-BBC723EE8922}"/>
                    </a:ext>
                  </a:extLst>
                </p:cNvPr>
                <p:cNvSpPr txBox="1"/>
                <p:nvPr/>
              </p:nvSpPr>
              <p:spPr>
                <a:xfrm>
                  <a:off x="5164783" y="4472592"/>
                  <a:ext cx="134329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Glycyrrhizic acid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64D43F6-4EC5-CFC1-CC18-609E1AD82048}"/>
                    </a:ext>
                  </a:extLst>
                </p:cNvPr>
                <p:cNvSpPr txBox="1"/>
                <p:nvPr/>
              </p:nvSpPr>
              <p:spPr>
                <a:xfrm>
                  <a:off x="5611981" y="4652062"/>
                  <a:ext cx="134329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Metadoxine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C3889CA4-0172-E422-5D5C-9D5F38486A60}"/>
                    </a:ext>
                  </a:extLst>
                </p:cNvPr>
                <p:cNvSpPr txBox="1"/>
                <p:nvPr/>
              </p:nvSpPr>
              <p:spPr>
                <a:xfrm>
                  <a:off x="5861591" y="4873935"/>
                  <a:ext cx="134329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Artichoke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ADABBF1-5B49-2B22-2633-05614C0D01B3}"/>
                    </a:ext>
                  </a:extLst>
                </p:cNvPr>
                <p:cNvSpPr txBox="1"/>
                <p:nvPr/>
              </p:nvSpPr>
              <p:spPr>
                <a:xfrm>
                  <a:off x="5219432" y="5087070"/>
                  <a:ext cx="1343293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Silymarin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F5A9524-434C-853C-B818-5CFC796FA566}"/>
                    </a:ext>
                  </a:extLst>
                </p:cNvPr>
                <p:cNvSpPr txBox="1"/>
                <p:nvPr/>
              </p:nvSpPr>
              <p:spPr>
                <a:xfrm>
                  <a:off x="3570487" y="5014793"/>
                  <a:ext cx="1321675" cy="273376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Ademetionine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DEC54A0-B810-6F86-4177-365D50780DEE}"/>
                    </a:ext>
                  </a:extLst>
                </p:cNvPr>
                <p:cNvSpPr txBox="1"/>
                <p:nvPr/>
              </p:nvSpPr>
              <p:spPr>
                <a:xfrm rot="16200000">
                  <a:off x="1779468" y="3635566"/>
                  <a:ext cx="3040647" cy="276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Level of existing scientific evidence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8D9C9DC0-AB57-1B2A-0EBC-DF7A53FB4274}"/>
                    </a:ext>
                  </a:extLst>
                </p:cNvPr>
                <p:cNvSpPr txBox="1"/>
                <p:nvPr/>
              </p:nvSpPr>
              <p:spPr>
                <a:xfrm rot="16200000">
                  <a:off x="3273152" y="4727116"/>
                  <a:ext cx="576000" cy="276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Low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859C9AF-A3B7-47FB-D7E9-980B98F753FF}"/>
                    </a:ext>
                  </a:extLst>
                </p:cNvPr>
                <p:cNvSpPr txBox="1"/>
                <p:nvPr/>
              </p:nvSpPr>
              <p:spPr>
                <a:xfrm rot="16200000">
                  <a:off x="3153884" y="3719792"/>
                  <a:ext cx="816618" cy="276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Medium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06A2620-5318-5231-64C0-4949C39A80C5}"/>
                    </a:ext>
                  </a:extLst>
                </p:cNvPr>
                <p:cNvSpPr txBox="1"/>
                <p:nvPr/>
              </p:nvSpPr>
              <p:spPr>
                <a:xfrm rot="16200000">
                  <a:off x="3273152" y="3146319"/>
                  <a:ext cx="576000" cy="276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High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3FA5B57A-6341-A6FA-96D4-6D78A64C9803}"/>
                    </a:ext>
                  </a:extLst>
                </p:cNvPr>
                <p:cNvSpPr txBox="1"/>
                <p:nvPr/>
              </p:nvSpPr>
              <p:spPr>
                <a:xfrm rot="16200000">
                  <a:off x="3098222" y="2473699"/>
                  <a:ext cx="913870" cy="276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Verdana" panose="020B0604030504040204" pitchFamily="34" charset="0"/>
                      <a:ea typeface="+mn-ea"/>
                      <a:cs typeface="+mn-cs"/>
                    </a:rPr>
                    <a:t>Very high</a:t>
                  </a:r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632D0C-FF3F-8771-374E-9EA34104D412}"/>
                  </a:ext>
                </a:extLst>
              </p:cNvPr>
              <p:cNvSpPr txBox="1"/>
              <p:nvPr/>
            </p:nvSpPr>
            <p:spPr>
              <a:xfrm>
                <a:off x="3423447" y="5216400"/>
                <a:ext cx="1260000" cy="479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Lack of improvement </a:t>
                </a:r>
                <a:b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or deterioration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8E37ED-F5D7-57E2-6B3A-88F9602E6324}"/>
                  </a:ext>
                </a:extLst>
              </p:cNvPr>
              <p:cNvSpPr txBox="1"/>
              <p:nvPr/>
            </p:nvSpPr>
            <p:spPr>
              <a:xfrm>
                <a:off x="4416347" y="5216400"/>
                <a:ext cx="1260000" cy="351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Low probability </a:t>
                </a:r>
                <a:b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of improvement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1C93A8-2BA6-9FCC-98F5-ECC22EFB9A40}"/>
                  </a:ext>
                </a:extLst>
              </p:cNvPr>
              <p:cNvSpPr txBox="1"/>
              <p:nvPr/>
            </p:nvSpPr>
            <p:spPr>
              <a:xfrm>
                <a:off x="5406716" y="5216400"/>
                <a:ext cx="1260000" cy="351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Medium probability </a:t>
                </a:r>
                <a:b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of improvement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081DFE1-F46A-9C25-8BB6-69A738EB05DB}"/>
                  </a:ext>
                </a:extLst>
              </p:cNvPr>
              <p:cNvSpPr txBox="1"/>
              <p:nvPr/>
            </p:nvSpPr>
            <p:spPr>
              <a:xfrm>
                <a:off x="6373718" y="5216400"/>
                <a:ext cx="1260000" cy="351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High probability </a:t>
                </a:r>
                <a:b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of improvement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95C1F2E-86A8-48A3-7349-3B2C948BA273}"/>
                  </a:ext>
                </a:extLst>
              </p:cNvPr>
              <p:cNvSpPr txBox="1"/>
              <p:nvPr/>
            </p:nvSpPr>
            <p:spPr>
              <a:xfrm>
                <a:off x="7372211" y="5216400"/>
                <a:ext cx="1260000" cy="479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Very high probability </a:t>
                </a:r>
                <a:b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of improvement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A08097-6DDA-994D-945B-7DB42EC50685}"/>
                </a:ext>
              </a:extLst>
            </p:cNvPr>
            <p:cNvSpPr txBox="1"/>
            <p:nvPr/>
          </p:nvSpPr>
          <p:spPr>
            <a:xfrm>
              <a:off x="6858001" y="5495804"/>
              <a:ext cx="49791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Likelihood of improvement of clinically meaningful parameters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/>
      <p:bldP spid="14" grpId="0" build="allAtOnce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9841" y="1405467"/>
            <a:ext cx="9316892" cy="537596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  <a:spcAft>
                <a:spcPts val="600"/>
              </a:spcAft>
            </a:pPr>
            <a:r>
              <a:rPr lang="ro-RO" b="1" dirty="0">
                <a:solidFill>
                  <a:schemeClr val="accent2"/>
                </a:solidFill>
              </a:rPr>
              <a:t>EPL</a:t>
            </a:r>
            <a:r>
              <a:rPr lang="ro-RO" dirty="0"/>
              <a:t> are a </a:t>
            </a:r>
            <a:r>
              <a:rPr lang="en-US" dirty="0"/>
              <a:t>highly</a:t>
            </a:r>
            <a:r>
              <a:rPr lang="ro-RO" dirty="0"/>
              <a:t> </a:t>
            </a:r>
            <a:r>
              <a:rPr lang="en-US" dirty="0"/>
              <a:t>purified extract of the semen of soybeans with standardized contents of </a:t>
            </a:r>
            <a:r>
              <a:rPr lang="en-US" b="1" dirty="0"/>
              <a:t>72%–96% (3-sn-phosphatidyl)choline</a:t>
            </a:r>
            <a:r>
              <a:rPr lang="en-US" b="1" baseline="30000" dirty="0"/>
              <a:t>1</a:t>
            </a:r>
            <a:endParaRPr lang="ro-RO" b="1" baseline="30000" dirty="0"/>
          </a:p>
          <a:p>
            <a:pPr>
              <a:spcBef>
                <a:spcPts val="3000"/>
              </a:spcBef>
              <a:spcAft>
                <a:spcPts val="600"/>
              </a:spcAft>
            </a:pPr>
            <a:r>
              <a:rPr lang="en-US" b="1" dirty="0">
                <a:solidFill>
                  <a:schemeClr val="accent2"/>
                </a:solidFill>
              </a:rPr>
              <a:t>EPL</a:t>
            </a:r>
            <a:r>
              <a:rPr lang="en-US" dirty="0"/>
              <a:t> </a:t>
            </a:r>
            <a:r>
              <a:rPr lang="en-US" b="1" dirty="0"/>
              <a:t>restore </a:t>
            </a:r>
            <a:r>
              <a:rPr lang="en-US" b="1" dirty="0" err="1"/>
              <a:t>hepatocyte</a:t>
            </a:r>
            <a:r>
              <a:rPr lang="en-US" b="1" dirty="0"/>
              <a:t> membrane structure and fluidity</a:t>
            </a:r>
            <a:r>
              <a:rPr lang="ro-RO" b="1" dirty="0"/>
              <a:t> </a:t>
            </a:r>
            <a:r>
              <a:rPr lang="ro-RO" dirty="0"/>
              <a:t>and </a:t>
            </a:r>
            <a:r>
              <a:rPr lang="en-US" b="1" dirty="0"/>
              <a:t>improve hepatic restoration</a:t>
            </a:r>
            <a:r>
              <a:rPr lang="ro-RO" baseline="30000" dirty="0"/>
              <a:t>,2</a:t>
            </a:r>
            <a:endParaRPr lang="en-US" dirty="0"/>
          </a:p>
          <a:p>
            <a:pPr>
              <a:spcBef>
                <a:spcPts val="3000"/>
              </a:spcBef>
              <a:spcAft>
                <a:spcPts val="600"/>
              </a:spcAft>
            </a:pPr>
            <a:r>
              <a:rPr lang="en-US" b="1" dirty="0">
                <a:solidFill>
                  <a:schemeClr val="accent2"/>
                </a:solidFill>
              </a:rPr>
              <a:t>EPL</a:t>
            </a:r>
            <a:r>
              <a:rPr lang="en-US" dirty="0"/>
              <a:t> have </a:t>
            </a:r>
            <a:r>
              <a:rPr lang="ro-RO" dirty="0"/>
              <a:t>shown </a:t>
            </a:r>
            <a:r>
              <a:rPr lang="en-US" b="1" dirty="0"/>
              <a:t>clinical efficacy in NAFLD</a:t>
            </a:r>
            <a:r>
              <a:rPr lang="ro-RO" dirty="0"/>
              <a:t> </a:t>
            </a:r>
            <a:r>
              <a:rPr lang="en-US" dirty="0">
                <a:sym typeface="Wingdings"/>
              </a:rPr>
              <a:t> </a:t>
            </a:r>
            <a:r>
              <a:rPr lang="en-US" b="1" dirty="0">
                <a:solidFill>
                  <a:schemeClr val="accent2"/>
                </a:solidFill>
              </a:rPr>
              <a:t>EPL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treatment in patients with NAFLD and T2D and/or obesity was associated with </a:t>
            </a:r>
            <a:r>
              <a:rPr lang="en-US" b="1" dirty="0">
                <a:solidFill>
                  <a:schemeClr val="accent2"/>
                </a:solidFill>
                <a:sym typeface="Wingdings"/>
              </a:rPr>
              <a:t>significant symptom improvement, </a:t>
            </a:r>
            <a:r>
              <a:rPr lang="en-US" b="1" dirty="0">
                <a:sym typeface="Wingdings"/>
              </a:rPr>
              <a:t>reductions in ALT, TG and TC</a:t>
            </a:r>
            <a:r>
              <a:rPr lang="ro-RO" b="1" dirty="0">
                <a:sym typeface="Wingdings"/>
              </a:rPr>
              <a:t> </a:t>
            </a:r>
            <a:r>
              <a:rPr lang="ro-RO" dirty="0">
                <a:sym typeface="Wingdings"/>
              </a:rPr>
              <a:t>and </a:t>
            </a:r>
            <a:r>
              <a:rPr lang="ro-RO" b="1" dirty="0">
                <a:sym typeface="Wingdings"/>
              </a:rPr>
              <a:t>improved disease severity</a:t>
            </a:r>
            <a:r>
              <a:rPr lang="ro-RO" dirty="0">
                <a:sym typeface="Wingdings"/>
              </a:rPr>
              <a:t> (measured by </a:t>
            </a:r>
            <a:r>
              <a:rPr lang="en-US" dirty="0" err="1"/>
              <a:t>ultrasonography</a:t>
            </a:r>
            <a:r>
              <a:rPr lang="ro-RO" dirty="0">
                <a:sym typeface="Wingdings"/>
              </a:rPr>
              <a:t>)</a:t>
            </a:r>
            <a:r>
              <a:rPr lang="ro-RO" baseline="30000" dirty="0"/>
              <a:t>3</a:t>
            </a:r>
          </a:p>
          <a:p>
            <a:pPr>
              <a:spcBef>
                <a:spcPts val="3000"/>
              </a:spcBef>
              <a:spcAft>
                <a:spcPts val="600"/>
              </a:spcAft>
            </a:pPr>
            <a:r>
              <a:rPr lang="ro-RO" b="1" dirty="0">
                <a:solidFill>
                  <a:schemeClr val="accent2"/>
                </a:solidFill>
              </a:rPr>
              <a:t>EPL</a:t>
            </a:r>
            <a:r>
              <a:rPr lang="ro-RO" dirty="0"/>
              <a:t> are generally </a:t>
            </a:r>
            <a:r>
              <a:rPr lang="ro-RO" b="1" dirty="0"/>
              <a:t>well tolerated </a:t>
            </a:r>
            <a:r>
              <a:rPr lang="en-US" dirty="0"/>
              <a:t>with</a:t>
            </a:r>
            <a:r>
              <a:rPr lang="en-US" b="1" dirty="0"/>
              <a:t> longer-term use</a:t>
            </a:r>
            <a:r>
              <a:rPr lang="ro-RO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2,4</a:t>
            </a:r>
            <a:endParaRPr lang="ro-RO" dirty="0"/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393437" y="6304686"/>
            <a:ext cx="1065463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ALT, alanine aminotransferase; EPL, essential phospholipids;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TC, total cholesterol; T2D, Type 2 diabetes mellitus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TG, triglycerides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1. Gundermann KJ, et al.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Clin Exp Gastroenterol 2016;9:105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17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Dajani AI and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Abuhammour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A. Drug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Ther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Perspect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2021;37:249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64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3. Dajani AI and Popovic B. World J Clin Cases 2020;8:5235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5249; 4. Petcu L and Popovic B. Evid Self Med 2022;2:220121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grpSp>
        <p:nvGrpSpPr>
          <p:cNvPr id="2" name="object 5"/>
          <p:cNvGrpSpPr/>
          <p:nvPr/>
        </p:nvGrpSpPr>
        <p:grpSpPr>
          <a:xfrm>
            <a:off x="9863668" y="2565400"/>
            <a:ext cx="1781045" cy="2038364"/>
            <a:chOff x="11722100" y="-4508"/>
            <a:chExt cx="1287780" cy="1473835"/>
          </a:xfrm>
        </p:grpSpPr>
        <p:pic>
          <p:nvPicPr>
            <p:cNvPr id="7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722100" y="300202"/>
              <a:ext cx="891260" cy="764882"/>
            </a:xfrm>
            <a:prstGeom prst="rect">
              <a:avLst/>
            </a:prstGeom>
          </p:spPr>
        </p:pic>
        <p:sp>
          <p:nvSpPr>
            <p:cNvPr id="8" name="object 7"/>
            <p:cNvSpPr/>
            <p:nvPr/>
          </p:nvSpPr>
          <p:spPr>
            <a:xfrm>
              <a:off x="12469036" y="699935"/>
              <a:ext cx="535940" cy="765175"/>
            </a:xfrm>
            <a:custGeom>
              <a:avLst/>
              <a:gdLst/>
              <a:ahLst/>
              <a:cxnLst/>
              <a:rect l="l" t="t" r="r" b="b"/>
              <a:pathLst>
                <a:path w="535940" h="765175">
                  <a:moveTo>
                    <a:pt x="535763" y="0"/>
                  </a:moveTo>
                  <a:lnTo>
                    <a:pt x="222821" y="0"/>
                  </a:lnTo>
                  <a:lnTo>
                    <a:pt x="0" y="382447"/>
                  </a:lnTo>
                  <a:lnTo>
                    <a:pt x="222821" y="764882"/>
                  </a:lnTo>
                  <a:lnTo>
                    <a:pt x="535763" y="764882"/>
                  </a:lnTo>
                </a:path>
              </a:pathLst>
            </a:custGeom>
            <a:ln w="9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642938">
                <a:defRPr/>
              </a:pPr>
              <a:endParaRPr sz="1266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9" name="object 8"/>
            <p:cNvSpPr/>
            <p:nvPr/>
          </p:nvSpPr>
          <p:spPr>
            <a:xfrm>
              <a:off x="11987210" y="0"/>
              <a:ext cx="1017905" cy="899794"/>
            </a:xfrm>
            <a:custGeom>
              <a:avLst/>
              <a:gdLst/>
              <a:ahLst/>
              <a:cxnLst/>
              <a:rect l="l" t="t" r="r" b="b"/>
              <a:pathLst>
                <a:path w="1017905" h="899794">
                  <a:moveTo>
                    <a:pt x="1017590" y="899740"/>
                  </a:moveTo>
                  <a:lnTo>
                    <a:pt x="427126" y="899740"/>
                  </a:lnTo>
                  <a:lnTo>
                    <a:pt x="0" y="166619"/>
                  </a:lnTo>
                  <a:lnTo>
                    <a:pt x="97075" y="0"/>
                  </a:lnTo>
                </a:path>
              </a:pathLst>
            </a:custGeom>
            <a:ln w="9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defTabSz="642938">
                <a:defRPr/>
              </a:pPr>
              <a:endParaRPr sz="1266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6A5C9D07-C6BD-CFB4-53C8-ABDA60634A3E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 dirty="0"/>
              <a:t>P</a:t>
            </a:r>
            <a:r>
              <a:rPr lang="en-US" dirty="0" err="1"/>
              <a:t>harmacists</a:t>
            </a:r>
            <a:r>
              <a:rPr lang="en-US" dirty="0"/>
              <a:t> are able to recommend</a:t>
            </a:r>
            <a:r>
              <a:rPr lang="ro-RO" dirty="0"/>
              <a:t> </a:t>
            </a:r>
            <a:br>
              <a:rPr lang="en-GB" dirty="0"/>
            </a:br>
            <a:r>
              <a:rPr lang="en-US" dirty="0"/>
              <a:t>hepatoprotective treatment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9839" y="1405467"/>
            <a:ext cx="6954693" cy="993604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400"/>
              </a:spcBef>
            </a:pPr>
            <a:r>
              <a:rPr lang="en-GB" dirty="0"/>
              <a:t>Adjunctive hepatoprotectors, </a:t>
            </a:r>
            <a:r>
              <a:rPr lang="en-GB" b="1" dirty="0">
                <a:solidFill>
                  <a:schemeClr val="accent2"/>
                </a:solidFill>
              </a:rPr>
              <a:t>such as EPL, </a:t>
            </a:r>
            <a:r>
              <a:rPr lang="en-GB" dirty="0"/>
              <a:t>can </a:t>
            </a:r>
            <a:r>
              <a:rPr lang="en-GB" b="1" dirty="0"/>
              <a:t>alleviate symptoms </a:t>
            </a:r>
            <a:r>
              <a:rPr lang="en-GB" dirty="0"/>
              <a:t>and may be recommended without prescription</a:t>
            </a:r>
            <a:endParaRPr lang="ro-RO" baseline="30000" dirty="0"/>
          </a:p>
          <a:p>
            <a:pPr>
              <a:spcBef>
                <a:spcPts val="2400"/>
              </a:spcBef>
            </a:pPr>
            <a:r>
              <a:rPr lang="en-US" b="1" dirty="0">
                <a:solidFill>
                  <a:schemeClr val="accent2"/>
                </a:solidFill>
              </a:rPr>
              <a:t>EPL</a:t>
            </a:r>
            <a:r>
              <a:rPr lang="en-US" dirty="0"/>
              <a:t> have been recommended by several national practice guidelines as </a:t>
            </a:r>
            <a:r>
              <a:rPr lang="en-US" b="1" dirty="0"/>
              <a:t>supportive</a:t>
            </a:r>
            <a:r>
              <a:rPr lang="en-US" dirty="0"/>
              <a:t> </a:t>
            </a:r>
            <a:r>
              <a:rPr lang="en-US" b="1" dirty="0"/>
              <a:t>treatment </a:t>
            </a:r>
            <a:r>
              <a:rPr lang="en-US" dirty="0"/>
              <a:t>for patients with </a:t>
            </a:r>
            <a:r>
              <a:rPr lang="en-US" b="1" dirty="0"/>
              <a:t>NAFLD</a:t>
            </a:r>
            <a:r>
              <a:rPr lang="ro-RO" baseline="30000" dirty="0"/>
              <a:t>1</a:t>
            </a:r>
            <a:r>
              <a:rPr lang="ro-RO" dirty="0"/>
              <a:t>:</a:t>
            </a:r>
            <a:endParaRPr lang="ro-RO" baseline="30000" dirty="0"/>
          </a:p>
          <a:p>
            <a:pPr lvl="3">
              <a:spcBef>
                <a:spcPts val="2400"/>
              </a:spcBef>
            </a:pPr>
            <a:r>
              <a:rPr lang="en-US" sz="2000" b="1" dirty="0"/>
              <a:t>1800 mg/day</a:t>
            </a:r>
            <a:r>
              <a:rPr lang="ro-RO" sz="2000" dirty="0"/>
              <a:t>:</a:t>
            </a:r>
            <a:r>
              <a:rPr lang="ro-RO" sz="2000" b="1" dirty="0"/>
              <a:t> </a:t>
            </a:r>
            <a:r>
              <a:rPr lang="en-US" sz="2000" dirty="0"/>
              <a:t>2 × 300 mg capsules, </a:t>
            </a:r>
            <a:r>
              <a:rPr lang="ro-RO" sz="2000" dirty="0"/>
              <a:t>3 times/d</a:t>
            </a:r>
            <a:r>
              <a:rPr lang="en-US" sz="2000" dirty="0"/>
              <a:t>ay</a:t>
            </a:r>
            <a:endParaRPr lang="ro-RO" sz="2000" dirty="0"/>
          </a:p>
          <a:p>
            <a:pPr lvl="3">
              <a:spcBef>
                <a:spcPts val="2400"/>
              </a:spcBef>
            </a:pPr>
            <a:r>
              <a:rPr lang="en-US" sz="2000" b="1" dirty="0"/>
              <a:t>12–24 weeks</a:t>
            </a:r>
            <a:r>
              <a:rPr lang="ro-RO" sz="2000" b="1" dirty="0"/>
              <a:t> </a:t>
            </a:r>
            <a:r>
              <a:rPr lang="ro-RO" sz="2000" dirty="0"/>
              <a:t>of treatment</a:t>
            </a:r>
            <a:endParaRPr lang="en-US" sz="2000" baseline="30000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393437" y="6373936"/>
            <a:ext cx="10586895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EPL, essential phospholipids;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Dajani AI and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Abuhammour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A. Drug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Ther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Perspect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2021;37:249–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2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64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3074" name="Picture 2" descr="How Pharmacists Improve Medication Management at Transitions of C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7933" y="1811867"/>
            <a:ext cx="2946400" cy="294640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D5DC46C-6439-7254-5205-1E63475201E2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 dirty="0"/>
              <a:t>P</a:t>
            </a:r>
            <a:r>
              <a:rPr lang="en-US" dirty="0" err="1"/>
              <a:t>harmacists</a:t>
            </a:r>
            <a:r>
              <a:rPr lang="en-US" dirty="0"/>
              <a:t> are able to recommend</a:t>
            </a:r>
            <a:r>
              <a:rPr lang="ro-RO" dirty="0"/>
              <a:t> </a:t>
            </a:r>
            <a:br>
              <a:rPr lang="en-GB" dirty="0"/>
            </a:br>
            <a:r>
              <a:rPr lang="en-US" dirty="0"/>
              <a:t>hepatoprotective treatment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928533" y="1481667"/>
            <a:ext cx="2607734" cy="4199466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o-RO" b="1" dirty="0"/>
              <a:t>NAFLD is a </a:t>
            </a:r>
            <a:r>
              <a:rPr lang="en-US" b="1" dirty="0"/>
              <a:t>growing</a:t>
            </a:r>
            <a:r>
              <a:rPr lang="ro-RO" b="1" dirty="0"/>
              <a:t> public health problem</a:t>
            </a:r>
            <a:r>
              <a:rPr lang="en-US" b="1" dirty="0"/>
              <a:t> that requires attention from healthcare professionals</a:t>
            </a:r>
            <a:r>
              <a:rPr lang="ro-RO" b="1" dirty="0"/>
              <a:t>, including pharmacists.</a:t>
            </a:r>
            <a:endParaRPr lang="en-US" b="1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71"/>
          </p:nvPr>
        </p:nvSpPr>
        <p:spPr>
          <a:xfrm>
            <a:off x="9474200" y="1464733"/>
            <a:ext cx="2540000" cy="4182534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b="1" dirty="0"/>
              <a:t>Pharmacists can engage in the delivery of care for patients with NAFLD or at high risk for NAFLD, by </a:t>
            </a:r>
            <a:r>
              <a:rPr lang="en-US" b="1" dirty="0" err="1"/>
              <a:t>provi</a:t>
            </a:r>
            <a:r>
              <a:rPr lang="ro-RO" b="1" dirty="0"/>
              <a:t>di</a:t>
            </a:r>
            <a:r>
              <a:rPr lang="en-US" b="1" dirty="0" err="1"/>
              <a:t>ng</a:t>
            </a:r>
            <a:r>
              <a:rPr lang="en-US" b="1" dirty="0"/>
              <a:t> lifestyle </a:t>
            </a:r>
            <a:r>
              <a:rPr lang="ro-RO" b="1" dirty="0"/>
              <a:t>advice </a:t>
            </a:r>
            <a:r>
              <a:rPr lang="en-US" b="1" dirty="0"/>
              <a:t>and </a:t>
            </a:r>
            <a:r>
              <a:rPr lang="en-US" b="1" dirty="0" err="1"/>
              <a:t>recom</a:t>
            </a:r>
            <a:r>
              <a:rPr lang="ro-RO" b="1" dirty="0"/>
              <a:t>m</a:t>
            </a:r>
            <a:r>
              <a:rPr lang="en-US" b="1" dirty="0" err="1"/>
              <a:t>endi</a:t>
            </a:r>
            <a:r>
              <a:rPr lang="ro-RO" b="1" dirty="0"/>
              <a:t>ng</a:t>
            </a:r>
            <a:r>
              <a:rPr lang="en-US" b="1" dirty="0"/>
              <a:t> he</a:t>
            </a:r>
            <a:r>
              <a:rPr lang="ro-RO" b="1" dirty="0"/>
              <a:t>patoprotective agents with proven clinical efficacy. 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3937001" y="425183"/>
            <a:ext cx="8077200" cy="523220"/>
          </a:xfrm>
        </p:spPr>
        <p:txBody>
          <a:bodyPr/>
          <a:lstStyle/>
          <a:p>
            <a:pPr algn="ctr">
              <a:buNone/>
            </a:pPr>
            <a:r>
              <a:rPr lang="ro-RO" sz="2800" b="1" dirty="0">
                <a:solidFill>
                  <a:schemeClr val="accent5">
                    <a:lumMod val="75000"/>
                  </a:schemeClr>
                </a:solidFill>
              </a:rPr>
              <a:t>Main take aways</a:t>
            </a: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739479" y="1464733"/>
            <a:ext cx="2539988" cy="4199467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marL="342900" indent="-342900">
              <a:spcBef>
                <a:spcPts val="0"/>
              </a:spcBef>
              <a:buFont typeface="+mj-lt"/>
              <a:buAutoNum type="arabicPeriod" startAt="2"/>
            </a:pPr>
            <a:r>
              <a:rPr lang="en-US" b="1" dirty="0"/>
              <a:t>Pharmacists play an essential role in the prevention, screening and management of NAFLD and </a:t>
            </a:r>
            <a:r>
              <a:rPr lang="ro-RO" b="1" dirty="0"/>
              <a:t>metabolic </a:t>
            </a:r>
            <a:r>
              <a:rPr lang="en-US" b="1" dirty="0"/>
              <a:t>comorbidities. </a:t>
            </a:r>
            <a:endParaRPr lang="en-US" b="1" dirty="0">
              <a:sym typeface="Wingdings"/>
            </a:endParaRP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3903133" y="6443186"/>
            <a:ext cx="8077199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 algn="ctr"/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NAFLD, non-alcoholic fatty liver disease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36600" y="2616200"/>
            <a:ext cx="2099734" cy="1964266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64" name="Picture 16" descr="Essentiale® - Cum vă poate ajuta și la ce se foloseș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888" y="2345267"/>
            <a:ext cx="2736520" cy="22944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884F53-9295-4FF1-B604-D9512E32CC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180E3-4EEA-4173-8737-2ECBF943D79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535531"/>
          </a:xfrm>
        </p:spPr>
        <p:txBody>
          <a:bodyPr/>
          <a:lstStyle/>
          <a:p>
            <a:r>
              <a:rPr lang="en-GB" dirty="0"/>
              <a:t>Audience Q&amp;A</a:t>
            </a:r>
          </a:p>
        </p:txBody>
      </p:sp>
    </p:spTree>
    <p:extLst>
      <p:ext uri="{BB962C8B-B14F-4D97-AF65-F5344CB8AC3E}">
        <p14:creationId xmlns:p14="http://schemas.microsoft.com/office/powerpoint/2010/main" val="142844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D3283-AB64-4485-977F-1067C2764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Disclosures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CB66B-5577-4B71-8232-F9984782A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C4EF0E-246F-4140-862C-D670971C4B03}" type="slidenum">
              <a:rPr kumimoji="0" lang="fr-FR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2B4532E-8889-4EB6-9115-A4FD17490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638" y="1568450"/>
            <a:ext cx="11361737" cy="1419225"/>
          </a:xfrm>
        </p:spPr>
        <p:txBody>
          <a:bodyPr>
            <a:noAutofit/>
          </a:bodyPr>
          <a:lstStyle/>
          <a:p>
            <a:r>
              <a:rPr lang="en-US" dirty="0"/>
              <a:t>Co-owner of a community pharmacy in the city of Cluj-Napoca (Romania)</a:t>
            </a:r>
          </a:p>
          <a:p>
            <a:r>
              <a:rPr lang="en-US" dirty="0"/>
              <a:t>Lecturer for pharmaceutical companies nationally and internationally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074066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C72C5D16-5709-4444-90D8-6D8BBA8EF0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18466" r="24022" b="9693"/>
          <a:stretch/>
        </p:blipFill>
        <p:spPr>
          <a:xfrm>
            <a:off x="124795" y="1286001"/>
            <a:ext cx="7179910" cy="381885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335749-1ACB-4A26-BB19-6B083B5A76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5773" y="6190866"/>
            <a:ext cx="10470478" cy="590931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NAFLD, non-alcoholic fatty liver disease; T2D, Type 2 diabetes</a:t>
            </a:r>
            <a:br>
              <a:rPr lang="en-GB" dirty="0"/>
            </a:br>
            <a:r>
              <a:rPr lang="en-GB" dirty="0"/>
              <a:t>1. Younossi Z, et al. Hepatology 2016;64:73–84; 2. Chalasani N, et al. Hepatology 2018;67:328–357; 3. Ivashkin VT, et al. Russian Journal of Gastroenterology, Hepatology, </a:t>
            </a:r>
            <a:r>
              <a:rPr lang="en-GB" dirty="0" err="1"/>
              <a:t>Coloproctology</a:t>
            </a:r>
            <a:r>
              <a:rPr lang="en-GB" dirty="0"/>
              <a:t> 2015;25:31–</a:t>
            </a:r>
            <a:r>
              <a:rPr lang="ro-RO" dirty="0"/>
              <a:t>3</a:t>
            </a:r>
            <a:r>
              <a:rPr lang="en-GB" dirty="0"/>
              <a:t>8; 4. Lu ZY, et al. World J </a:t>
            </a:r>
            <a:r>
              <a:rPr lang="en-GB" dirty="0" err="1"/>
              <a:t>Gastroenterol</a:t>
            </a:r>
            <a:r>
              <a:rPr lang="en-GB" dirty="0"/>
              <a:t> 2016;22:3663–</a:t>
            </a:r>
            <a:r>
              <a:rPr lang="ro-RO" dirty="0"/>
              <a:t>366</a:t>
            </a:r>
            <a:r>
              <a:rPr lang="en-GB" dirty="0"/>
              <a:t>9; 5.</a:t>
            </a:r>
            <a:r>
              <a:rPr lang="ro-RO" dirty="0"/>
              <a:t> </a:t>
            </a:r>
            <a:r>
              <a:rPr lang="en-GB" dirty="0"/>
              <a:t>Estes C, et al. J </a:t>
            </a:r>
            <a:r>
              <a:rPr lang="en-GB" dirty="0" err="1"/>
              <a:t>Hepatol</a:t>
            </a:r>
            <a:r>
              <a:rPr lang="en-GB" dirty="0"/>
              <a:t> 2018;69:896</a:t>
            </a:r>
            <a:r>
              <a:rPr lang="en-GB" sz="800" dirty="0"/>
              <a:t>–904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CEC372-D943-4413-9421-1DFA3A7D5DDE}"/>
              </a:ext>
            </a:extLst>
          </p:cNvPr>
          <p:cNvGrpSpPr/>
          <p:nvPr/>
        </p:nvGrpSpPr>
        <p:grpSpPr>
          <a:xfrm>
            <a:off x="856784" y="1548969"/>
            <a:ext cx="6222837" cy="2853568"/>
            <a:chOff x="3238034" y="1709379"/>
            <a:chExt cx="6222837" cy="285356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C6EA7E-4336-4C04-B3C2-1F585CC84E81}"/>
                </a:ext>
              </a:extLst>
            </p:cNvPr>
            <p:cNvSpPr/>
            <p:nvPr/>
          </p:nvSpPr>
          <p:spPr>
            <a:xfrm>
              <a:off x="8682273" y="1736725"/>
              <a:ext cx="416460" cy="282198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E5A26B1-0797-4DA8-8AA9-40A71F77E821}"/>
                </a:ext>
              </a:extLst>
            </p:cNvPr>
            <p:cNvSpPr txBox="1"/>
            <p:nvPr/>
          </p:nvSpPr>
          <p:spPr>
            <a:xfrm>
              <a:off x="8647992" y="1709379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Russia</a:t>
              </a:r>
              <a:b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37.3%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0FA05CD-5A80-476F-ADC3-6F7E853DABBD}"/>
                </a:ext>
              </a:extLst>
            </p:cNvPr>
            <p:cNvSpPr/>
            <p:nvPr/>
          </p:nvSpPr>
          <p:spPr>
            <a:xfrm>
              <a:off x="8646059" y="2779414"/>
              <a:ext cx="814812" cy="280657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B5A21F-ACEB-4C1B-9D61-BF00EFEF8AA1}"/>
                </a:ext>
              </a:extLst>
            </p:cNvPr>
            <p:cNvSpPr txBox="1"/>
            <p:nvPr/>
          </p:nvSpPr>
          <p:spPr>
            <a:xfrm>
              <a:off x="8557106" y="2761813"/>
              <a:ext cx="8723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Asia</a:t>
              </a:r>
              <a:b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14.8–43.9%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4607E61-2213-4D0A-A035-806197A17008}"/>
                </a:ext>
              </a:extLst>
            </p:cNvPr>
            <p:cNvSpPr/>
            <p:nvPr/>
          </p:nvSpPr>
          <p:spPr>
            <a:xfrm>
              <a:off x="8555525" y="3141552"/>
              <a:ext cx="362138" cy="287448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F3D4EA-BA8F-46D0-91AA-3B966ED34597}"/>
                </a:ext>
              </a:extLst>
            </p:cNvPr>
            <p:cNvSpPr txBox="1"/>
            <p:nvPr/>
          </p:nvSpPr>
          <p:spPr>
            <a:xfrm>
              <a:off x="8515121" y="3086928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China</a:t>
              </a:r>
              <a:b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46.5%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D1C3B01-F7DE-4355-A050-DE466C16106B}"/>
                </a:ext>
              </a:extLst>
            </p:cNvPr>
            <p:cNvSpPr/>
            <p:nvPr/>
          </p:nvSpPr>
          <p:spPr>
            <a:xfrm>
              <a:off x="5386812" y="2743200"/>
              <a:ext cx="425513" cy="334978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ECD3CF-3658-4DFC-86E5-99765E7A2EB6}"/>
                </a:ext>
              </a:extLst>
            </p:cNvPr>
            <p:cNvSpPr txBox="1"/>
            <p:nvPr/>
          </p:nvSpPr>
          <p:spPr>
            <a:xfrm>
              <a:off x="5070920" y="2683511"/>
              <a:ext cx="8066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Europe</a:t>
              </a:r>
              <a:b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4.0–49.6%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527C603-E972-42DB-8A4E-3DB6DBFAB6CC}"/>
                </a:ext>
              </a:extLst>
            </p:cNvPr>
            <p:cNvSpPr/>
            <p:nvPr/>
          </p:nvSpPr>
          <p:spPr>
            <a:xfrm>
              <a:off x="5585988" y="3793402"/>
              <a:ext cx="407406" cy="271604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A55F9E-1DDE-4C2F-B6A7-8694FBDB4768}"/>
                </a:ext>
              </a:extLst>
            </p:cNvPr>
            <p:cNvSpPr txBox="1"/>
            <p:nvPr/>
          </p:nvSpPr>
          <p:spPr>
            <a:xfrm>
              <a:off x="5291891" y="3723716"/>
              <a:ext cx="8066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Africa</a:t>
              </a:r>
              <a:b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8.7–20.0%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3A3E8B-EF2F-4D13-B405-CBD68B2CD361}"/>
                </a:ext>
              </a:extLst>
            </p:cNvPr>
            <p:cNvSpPr/>
            <p:nvPr/>
          </p:nvSpPr>
          <p:spPr>
            <a:xfrm>
              <a:off x="4734962" y="3005750"/>
              <a:ext cx="543208" cy="289711"/>
            </a:xfrm>
            <a:prstGeom prst="rect">
              <a:avLst/>
            </a:prstGeom>
            <a:solidFill>
              <a:srgbClr val="FFFF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D0D352B-5278-4AE9-A872-F4FA7CB9B0A0}"/>
                </a:ext>
              </a:extLst>
            </p:cNvPr>
            <p:cNvSpPr txBox="1"/>
            <p:nvPr/>
          </p:nvSpPr>
          <p:spPr>
            <a:xfrm>
              <a:off x="4627231" y="2986310"/>
              <a:ext cx="8723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USA</a:t>
              </a:r>
              <a:b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11.0–46.0%</a:t>
              </a:r>
              <a:r>
                <a:rPr kumimoji="0" lang="en-GB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E0F9C9-C59B-410D-99FF-02D13D97223A}"/>
                </a:ext>
              </a:extLst>
            </p:cNvPr>
            <p:cNvSpPr/>
            <p:nvPr/>
          </p:nvSpPr>
          <p:spPr>
            <a:xfrm>
              <a:off x="3271005" y="3429000"/>
              <a:ext cx="787652" cy="1133947"/>
            </a:xfrm>
            <a:prstGeom prst="rect">
              <a:avLst/>
            </a:prstGeom>
            <a:solidFill>
              <a:srgbClr val="FFFFE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90A19EB-9A77-4368-8422-0FE4D16FFF6F}"/>
                </a:ext>
              </a:extLst>
            </p:cNvPr>
            <p:cNvSpPr txBox="1"/>
            <p:nvPr/>
          </p:nvSpPr>
          <p:spPr>
            <a:xfrm>
              <a:off x="3238034" y="3497851"/>
              <a:ext cx="4219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&lt;10</a:t>
              </a:r>
              <a:endPara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649310-16D6-4DA9-95A4-C16999287420}"/>
                </a:ext>
              </a:extLst>
            </p:cNvPr>
            <p:cNvSpPr txBox="1"/>
            <p:nvPr/>
          </p:nvSpPr>
          <p:spPr>
            <a:xfrm>
              <a:off x="3238034" y="3684336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10.00–19.9</a:t>
              </a:r>
              <a:endPara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2C8DF69-92E7-44AA-81D4-57B675239A3F}"/>
                </a:ext>
              </a:extLst>
            </p:cNvPr>
            <p:cNvSpPr txBox="1"/>
            <p:nvPr/>
          </p:nvSpPr>
          <p:spPr>
            <a:xfrm>
              <a:off x="3238034" y="3888464"/>
              <a:ext cx="85005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20.00–29.9</a:t>
              </a:r>
              <a:endPara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66179C-1AAC-4A70-A7FF-83783635501F}"/>
                </a:ext>
              </a:extLst>
            </p:cNvPr>
            <p:cNvSpPr txBox="1"/>
            <p:nvPr/>
          </p:nvSpPr>
          <p:spPr>
            <a:xfrm>
              <a:off x="3238034" y="4087640"/>
              <a:ext cx="69762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≥30</a:t>
              </a:r>
              <a:endPara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1C467A1-BBA2-458A-897D-219B600BC8CD}"/>
                </a:ext>
              </a:extLst>
            </p:cNvPr>
            <p:cNvSpPr txBox="1"/>
            <p:nvPr/>
          </p:nvSpPr>
          <p:spPr>
            <a:xfrm>
              <a:off x="3238034" y="4277762"/>
              <a:ext cx="1281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Data not available</a:t>
              </a:r>
              <a:endPara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892ADF6-EF47-491D-B2AF-0B1753FB7F61}"/>
              </a:ext>
            </a:extLst>
          </p:cNvPr>
          <p:cNvSpPr/>
          <p:nvPr/>
        </p:nvSpPr>
        <p:spPr>
          <a:xfrm>
            <a:off x="0" y="5318622"/>
            <a:ext cx="12192000" cy="50504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o-RO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en-US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 global burden of NAFLD is expected to grow in the coming decades</a:t>
            </a:r>
            <a:r>
              <a:rPr lang="ro-RO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the epidemics of obesity</a:t>
            </a:r>
            <a:r>
              <a:rPr lang="ro-RO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T2</a:t>
            </a:r>
            <a:r>
              <a:rPr lang="en-GB" sz="16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600" baseline="30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28" name="Rectangle: Rounded Corners 6">
            <a:extLst>
              <a:ext uri="{FF2B5EF4-FFF2-40B4-BE49-F238E27FC236}">
                <a16:creationId xmlns:a16="http://schemas.microsoft.com/office/drawing/2014/main" id="{1BA1351D-0840-41BE-ABDD-CD734B8E7205}"/>
              </a:ext>
            </a:extLst>
          </p:cNvPr>
          <p:cNvSpPr/>
          <p:nvPr/>
        </p:nvSpPr>
        <p:spPr>
          <a:xfrm>
            <a:off x="7594781" y="2186682"/>
            <a:ext cx="4079159" cy="16734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</a:t>
            </a:r>
            <a:r>
              <a:rPr kumimoji="0" lang="ro-RO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bout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25%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of the general population,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95%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of people with severe obesity undergoing bariatric surgery and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33–66%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of people with T2DM are affected by NAFLD</a:t>
            </a:r>
            <a:r>
              <a:rPr kumimoji="0" lang="en-US" sz="17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1,2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19553BF-7F4C-5C85-F97B-3FD3E04302E7}"/>
              </a:ext>
            </a:extLst>
          </p:cNvPr>
          <p:cNvSpPr txBox="1">
            <a:spLocks/>
          </p:cNvSpPr>
          <p:nvPr/>
        </p:nvSpPr>
        <p:spPr>
          <a:xfrm>
            <a:off x="384417" y="172443"/>
            <a:ext cx="11362660" cy="74635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Non-alcoholic fatty liver disease (NAFLD)</a:t>
            </a:r>
            <a:br>
              <a:rPr lang="en-US" dirty="0"/>
            </a:br>
            <a:r>
              <a:rPr lang="en-US" sz="2200" i="1" dirty="0">
                <a:solidFill>
                  <a:schemeClr val="bg2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  <a:t>NAFLD</a:t>
            </a:r>
            <a:r>
              <a:rPr lang="ro-RO" sz="2200" i="1" dirty="0">
                <a:solidFill>
                  <a:schemeClr val="bg2">
                    <a:lumMod val="50000"/>
                  </a:schemeClr>
                </a:solidFill>
                <a:latin typeface="Century Gothic"/>
                <a:ea typeface="+mn-ea"/>
                <a:cs typeface="+mn-cs"/>
              </a:rPr>
              <a:t> epidemiology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01837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5F47352-2764-49A9-AB91-54EBA3DEAAD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44239" y="6322404"/>
            <a:ext cx="11146223" cy="466281"/>
          </a:xfrm>
        </p:spPr>
        <p:txBody>
          <a:bodyPr/>
          <a:lstStyle/>
          <a:p>
            <a:r>
              <a:rPr lang="ro-RO" dirty="0"/>
              <a:t>CVD</a:t>
            </a:r>
            <a:r>
              <a:rPr lang="en-GB" dirty="0"/>
              <a:t>, </a:t>
            </a:r>
            <a:r>
              <a:rPr lang="ro-RO" dirty="0"/>
              <a:t>cardiovascular disease; </a:t>
            </a:r>
            <a:r>
              <a:rPr lang="en-GB" sz="900" dirty="0"/>
              <a:t>NAFLD, non-alcoholic fatty liver disease </a:t>
            </a:r>
            <a:br>
              <a:rPr lang="en-GB" sz="900" dirty="0"/>
            </a:br>
            <a:r>
              <a:rPr lang="en-GB" sz="900" dirty="0"/>
              <a:t>1. </a:t>
            </a:r>
            <a:r>
              <a:rPr lang="ro-RO" sz="900" dirty="0"/>
              <a:t>Lazarus JV, et al.</a:t>
            </a:r>
            <a:r>
              <a:rPr lang="sv-SE" dirty="0"/>
              <a:t> Nat Rev Gastroenterol </a:t>
            </a:r>
            <a:r>
              <a:rPr lang="sv-SE" dirty="0" err="1"/>
              <a:t>Hepatol</a:t>
            </a:r>
            <a:r>
              <a:rPr lang="sv-SE" dirty="0"/>
              <a:t> 2022;19:60</a:t>
            </a:r>
            <a:r>
              <a:rPr lang="en-GB" dirty="0"/>
              <a:t>–</a:t>
            </a:r>
            <a:r>
              <a:rPr lang="ro-RO" dirty="0"/>
              <a:t>7</a:t>
            </a:r>
            <a:r>
              <a:rPr lang="sv-SE" dirty="0"/>
              <a:t>8</a:t>
            </a:r>
            <a:r>
              <a:rPr lang="en-GB" sz="900" dirty="0"/>
              <a:t>; 2. </a:t>
            </a:r>
            <a:r>
              <a:rPr lang="ro-RO" sz="900" dirty="0"/>
              <a:t>Pipitone RM</a:t>
            </a:r>
            <a:r>
              <a:rPr lang="en-GB" sz="900" dirty="0"/>
              <a:t>, et al. </a:t>
            </a:r>
            <a:r>
              <a:rPr lang="en-US" dirty="0" err="1"/>
              <a:t>Ther</a:t>
            </a:r>
            <a:r>
              <a:rPr lang="en-US" dirty="0"/>
              <a:t> Adv </a:t>
            </a:r>
            <a:r>
              <a:rPr lang="en-US" dirty="0" err="1"/>
              <a:t>Endocrinol</a:t>
            </a:r>
            <a:r>
              <a:rPr lang="en-US" dirty="0"/>
              <a:t> </a:t>
            </a:r>
            <a:r>
              <a:rPr lang="en-US" dirty="0" err="1"/>
              <a:t>Metab</a:t>
            </a:r>
            <a:r>
              <a:rPr lang="en-US" dirty="0"/>
              <a:t> 2023;14:20420188221145549</a:t>
            </a:r>
            <a:r>
              <a:rPr lang="en-GB" sz="900" dirty="0"/>
              <a:t>; </a:t>
            </a:r>
            <a:br>
              <a:rPr lang="en-GB" sz="900" dirty="0"/>
            </a:br>
            <a:r>
              <a:rPr lang="ro-RO" sz="900" dirty="0"/>
              <a:t>3. </a:t>
            </a:r>
            <a:r>
              <a:rPr lang="en-GB" dirty="0"/>
              <a:t>Estes C, et al. J </a:t>
            </a:r>
            <a:r>
              <a:rPr lang="en-GB" dirty="0" err="1"/>
              <a:t>Hepatol</a:t>
            </a:r>
            <a:r>
              <a:rPr lang="en-GB" dirty="0"/>
              <a:t> 2018;69:896</a:t>
            </a:r>
            <a:r>
              <a:rPr lang="en-GB" sz="800" dirty="0"/>
              <a:t>–904; </a:t>
            </a:r>
            <a:r>
              <a:rPr lang="ro-RO" sz="800" dirty="0"/>
              <a:t>4. </a:t>
            </a:r>
            <a:r>
              <a:rPr lang="en-US" altLang="zh-CN" dirty="0" err="1"/>
              <a:t>Golabi</a:t>
            </a:r>
            <a:r>
              <a:rPr lang="en-US" altLang="zh-CN" dirty="0"/>
              <a:t> P, et al</a:t>
            </a:r>
            <a:r>
              <a:rPr lang="zh-CN" altLang="zh-CN" dirty="0"/>
              <a:t>.</a:t>
            </a:r>
            <a:r>
              <a:rPr lang="en-US" altLang="zh-CN" dirty="0"/>
              <a:t> Health </a:t>
            </a:r>
            <a:r>
              <a:rPr lang="en-US" altLang="zh-CN" dirty="0" err="1"/>
              <a:t>Qual</a:t>
            </a:r>
            <a:r>
              <a:rPr lang="en-US" altLang="zh-CN" dirty="0"/>
              <a:t> Life Outcomes 2016;14:18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728B73-D760-4E69-B562-BB8D6130D2B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213904"/>
            <a:ext cx="12192000" cy="50930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en-US" sz="2000" b="1" dirty="0">
                <a:solidFill>
                  <a:prstClr val="white"/>
                </a:solidFill>
                <a:latin typeface="Century Gothic" panose="020B0502020202020204" pitchFamily="34" charset="0"/>
              </a:rPr>
              <a:t>NAFLD</a:t>
            </a:r>
            <a:r>
              <a:rPr lang="ro-RO" sz="2000" b="1" dirty="0">
                <a:solidFill>
                  <a:prstClr val="white"/>
                </a:solidFill>
                <a:latin typeface="Century Gothic" panose="020B0502020202020204" pitchFamily="34" charset="0"/>
              </a:rPr>
              <a:t> is</a:t>
            </a:r>
            <a:r>
              <a:rPr lang="en-US" sz="2000" b="1" dirty="0">
                <a:solidFill>
                  <a:prstClr val="white"/>
                </a:solidFill>
                <a:latin typeface="Century Gothic" panose="020B0502020202020204" pitchFamily="34" charset="0"/>
              </a:rPr>
              <a:t> a global public health problem</a:t>
            </a:r>
            <a:r>
              <a:rPr kumimoji="0" lang="ro-RO" sz="2000" b="1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</a:t>
            </a:r>
            <a:endParaRPr kumimoji="0" lang="en-US" sz="2000" b="1" i="0" u="none" strike="noStrike" kern="1200" cap="none" spc="0" normalizeH="0" baseline="30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1CA652C0-0244-415B-9D79-C6B5737E2878}"/>
              </a:ext>
            </a:extLst>
          </p:cNvPr>
          <p:cNvSpPr>
            <a:spLocks noEditPoints="1"/>
          </p:cNvSpPr>
          <p:nvPr/>
        </p:nvSpPr>
        <p:spPr bwMode="auto">
          <a:xfrm>
            <a:off x="9044139" y="3171218"/>
            <a:ext cx="2299797" cy="2109010"/>
          </a:xfrm>
          <a:custGeom>
            <a:avLst/>
            <a:gdLst>
              <a:gd name="T0" fmla="*/ 292 w 2917"/>
              <a:gd name="T1" fmla="*/ 619 h 2718"/>
              <a:gd name="T2" fmla="*/ 433 w 2917"/>
              <a:gd name="T3" fmla="*/ 563 h 2718"/>
              <a:gd name="T4" fmla="*/ 728 w 2917"/>
              <a:gd name="T5" fmla="*/ 306 h 2718"/>
              <a:gd name="T6" fmla="*/ 2506 w 2917"/>
              <a:gd name="T7" fmla="*/ 1505 h 2718"/>
              <a:gd name="T8" fmla="*/ 2411 w 2917"/>
              <a:gd name="T9" fmla="*/ 2257 h 2718"/>
              <a:gd name="T10" fmla="*/ 1000 w 2917"/>
              <a:gd name="T11" fmla="*/ 160 h 2718"/>
              <a:gd name="T12" fmla="*/ 1067 w 2917"/>
              <a:gd name="T13" fmla="*/ 102 h 2718"/>
              <a:gd name="T14" fmla="*/ 1031 w 2917"/>
              <a:gd name="T15" fmla="*/ 101 h 2718"/>
              <a:gd name="T16" fmla="*/ 843 w 2917"/>
              <a:gd name="T17" fmla="*/ 228 h 2718"/>
              <a:gd name="T18" fmla="*/ 561 w 2917"/>
              <a:gd name="T19" fmla="*/ 577 h 2718"/>
              <a:gd name="T20" fmla="*/ 238 w 2917"/>
              <a:gd name="T21" fmla="*/ 1827 h 2718"/>
              <a:gd name="T22" fmla="*/ 356 w 2917"/>
              <a:gd name="T23" fmla="*/ 2449 h 2718"/>
              <a:gd name="T24" fmla="*/ 876 w 2917"/>
              <a:gd name="T25" fmla="*/ 143 h 2718"/>
              <a:gd name="T26" fmla="*/ 1084 w 2917"/>
              <a:gd name="T27" fmla="*/ 62 h 2718"/>
              <a:gd name="T28" fmla="*/ 63 w 2917"/>
              <a:gd name="T29" fmla="*/ 1087 h 2718"/>
              <a:gd name="T30" fmla="*/ 1105 w 2917"/>
              <a:gd name="T31" fmla="*/ 65 h 2718"/>
              <a:gd name="T32" fmla="*/ 770 w 2917"/>
              <a:gd name="T33" fmla="*/ 183 h 2718"/>
              <a:gd name="T34" fmla="*/ 1791 w 2917"/>
              <a:gd name="T35" fmla="*/ 1032 h 2718"/>
              <a:gd name="T36" fmla="*/ 2910 w 2917"/>
              <a:gd name="T37" fmla="*/ 1456 h 2718"/>
              <a:gd name="T38" fmla="*/ 1744 w 2917"/>
              <a:gd name="T39" fmla="*/ 963 h 2718"/>
              <a:gd name="T40" fmla="*/ 1459 w 2917"/>
              <a:gd name="T41" fmla="*/ 912 h 2718"/>
              <a:gd name="T42" fmla="*/ 1818 w 2917"/>
              <a:gd name="T43" fmla="*/ 91 h 2718"/>
              <a:gd name="T44" fmla="*/ 1852 w 2917"/>
              <a:gd name="T45" fmla="*/ 320 h 2718"/>
              <a:gd name="T46" fmla="*/ 1554 w 2917"/>
              <a:gd name="T47" fmla="*/ 330 h 2718"/>
              <a:gd name="T48" fmla="*/ 1643 w 2917"/>
              <a:gd name="T49" fmla="*/ 582 h 2718"/>
              <a:gd name="T50" fmla="*/ 1280 w 2917"/>
              <a:gd name="T51" fmla="*/ 917 h 2718"/>
              <a:gd name="T52" fmla="*/ 1753 w 2917"/>
              <a:gd name="T53" fmla="*/ 940 h 2718"/>
              <a:gd name="T54" fmla="*/ 1082 w 2917"/>
              <a:gd name="T55" fmla="*/ 1059 h 2718"/>
              <a:gd name="T56" fmla="*/ 1657 w 2917"/>
              <a:gd name="T57" fmla="*/ 2697 h 2718"/>
              <a:gd name="T58" fmla="*/ 1987 w 2917"/>
              <a:gd name="T59" fmla="*/ 1151 h 2718"/>
              <a:gd name="T60" fmla="*/ 2377 w 2917"/>
              <a:gd name="T61" fmla="*/ 1211 h 2718"/>
              <a:gd name="T62" fmla="*/ 2865 w 2917"/>
              <a:gd name="T63" fmla="*/ 996 h 2718"/>
              <a:gd name="T64" fmla="*/ 1762 w 2917"/>
              <a:gd name="T65" fmla="*/ 977 h 2718"/>
              <a:gd name="T66" fmla="*/ 1163 w 2917"/>
              <a:gd name="T67" fmla="*/ 65 h 2718"/>
              <a:gd name="T68" fmla="*/ 1140 w 2917"/>
              <a:gd name="T69" fmla="*/ 352 h 2718"/>
              <a:gd name="T70" fmla="*/ 1237 w 2917"/>
              <a:gd name="T71" fmla="*/ 566 h 2718"/>
              <a:gd name="T72" fmla="*/ 1137 w 2917"/>
              <a:gd name="T73" fmla="*/ 372 h 2718"/>
              <a:gd name="T74" fmla="*/ 1752 w 2917"/>
              <a:gd name="T75" fmla="*/ 86 h 2718"/>
              <a:gd name="T76" fmla="*/ 1352 w 2917"/>
              <a:gd name="T77" fmla="*/ 636 h 2718"/>
              <a:gd name="T78" fmla="*/ 1238 w 2917"/>
              <a:gd name="T79" fmla="*/ 635 h 2718"/>
              <a:gd name="T80" fmla="*/ 1528 w 2917"/>
              <a:gd name="T81" fmla="*/ 116 h 2718"/>
              <a:gd name="T82" fmla="*/ 1811 w 2917"/>
              <a:gd name="T83" fmla="*/ 218 h 2718"/>
              <a:gd name="T84" fmla="*/ 1534 w 2917"/>
              <a:gd name="T85" fmla="*/ 139 h 2718"/>
              <a:gd name="T86" fmla="*/ 1809 w 2917"/>
              <a:gd name="T87" fmla="*/ 216 h 2718"/>
              <a:gd name="T88" fmla="*/ 1170 w 2917"/>
              <a:gd name="T89" fmla="*/ 639 h 2718"/>
              <a:gd name="T90" fmla="*/ 1208 w 2917"/>
              <a:gd name="T91" fmla="*/ 27 h 2718"/>
              <a:gd name="T92" fmla="*/ 105 w 2917"/>
              <a:gd name="T93" fmla="*/ 1160 h 2718"/>
              <a:gd name="T94" fmla="*/ 1281 w 2917"/>
              <a:gd name="T95" fmla="*/ 44 h 2718"/>
              <a:gd name="T96" fmla="*/ 1242 w 2917"/>
              <a:gd name="T97" fmla="*/ 78 h 2718"/>
              <a:gd name="T98" fmla="*/ 1331 w 2917"/>
              <a:gd name="T99" fmla="*/ 66 h 2718"/>
              <a:gd name="T100" fmla="*/ 1320 w 2917"/>
              <a:gd name="T101" fmla="*/ 57 h 2718"/>
              <a:gd name="T102" fmla="*/ 1267 w 2917"/>
              <a:gd name="T103" fmla="*/ 59 h 2718"/>
              <a:gd name="T104" fmla="*/ 1410 w 2917"/>
              <a:gd name="T105" fmla="*/ 123 h 2718"/>
              <a:gd name="T106" fmla="*/ 1182 w 2917"/>
              <a:gd name="T107" fmla="*/ 97 h 2718"/>
              <a:gd name="T108" fmla="*/ 1028 w 2917"/>
              <a:gd name="T109" fmla="*/ 305 h 2718"/>
              <a:gd name="T110" fmla="*/ 1276 w 2917"/>
              <a:gd name="T111" fmla="*/ 219 h 2718"/>
              <a:gd name="T112" fmla="*/ 1289 w 2917"/>
              <a:gd name="T113" fmla="*/ 205 h 2718"/>
              <a:gd name="T114" fmla="*/ 1165 w 2917"/>
              <a:gd name="T115" fmla="*/ 84 h 2718"/>
              <a:gd name="T116" fmla="*/ 1154 w 2917"/>
              <a:gd name="T117" fmla="*/ 75 h 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7" h="2718">
                <a:moveTo>
                  <a:pt x="1008" y="145"/>
                </a:moveTo>
                <a:lnTo>
                  <a:pt x="1008" y="145"/>
                </a:lnTo>
                <a:cubicBezTo>
                  <a:pt x="1013" y="143"/>
                  <a:pt x="1013" y="142"/>
                  <a:pt x="1008" y="145"/>
                </a:cubicBezTo>
                <a:close/>
                <a:moveTo>
                  <a:pt x="615" y="310"/>
                </a:moveTo>
                <a:lnTo>
                  <a:pt x="615" y="310"/>
                </a:lnTo>
                <a:cubicBezTo>
                  <a:pt x="655" y="283"/>
                  <a:pt x="550" y="350"/>
                  <a:pt x="553" y="349"/>
                </a:cubicBezTo>
                <a:cubicBezTo>
                  <a:pt x="562" y="334"/>
                  <a:pt x="575" y="324"/>
                  <a:pt x="589" y="314"/>
                </a:cubicBezTo>
                <a:cubicBezTo>
                  <a:pt x="589" y="335"/>
                  <a:pt x="635" y="270"/>
                  <a:pt x="655" y="253"/>
                </a:cubicBezTo>
                <a:cubicBezTo>
                  <a:pt x="492" y="363"/>
                  <a:pt x="351" y="505"/>
                  <a:pt x="243" y="670"/>
                </a:cubicBezTo>
                <a:cubicBezTo>
                  <a:pt x="264" y="656"/>
                  <a:pt x="283" y="645"/>
                  <a:pt x="294" y="613"/>
                </a:cubicBezTo>
                <a:cubicBezTo>
                  <a:pt x="294" y="615"/>
                  <a:pt x="293" y="618"/>
                  <a:pt x="292" y="619"/>
                </a:cubicBezTo>
                <a:cubicBezTo>
                  <a:pt x="297" y="613"/>
                  <a:pt x="306" y="599"/>
                  <a:pt x="306" y="599"/>
                </a:cubicBezTo>
                <a:cubicBezTo>
                  <a:pt x="305" y="601"/>
                  <a:pt x="303" y="604"/>
                  <a:pt x="302" y="607"/>
                </a:cubicBezTo>
                <a:cubicBezTo>
                  <a:pt x="307" y="603"/>
                  <a:pt x="310" y="595"/>
                  <a:pt x="313" y="589"/>
                </a:cubicBezTo>
                <a:cubicBezTo>
                  <a:pt x="309" y="609"/>
                  <a:pt x="336" y="568"/>
                  <a:pt x="338" y="566"/>
                </a:cubicBezTo>
                <a:cubicBezTo>
                  <a:pt x="327" y="585"/>
                  <a:pt x="311" y="599"/>
                  <a:pt x="298" y="616"/>
                </a:cubicBezTo>
                <a:cubicBezTo>
                  <a:pt x="317" y="605"/>
                  <a:pt x="321" y="580"/>
                  <a:pt x="342" y="570"/>
                </a:cubicBezTo>
                <a:cubicBezTo>
                  <a:pt x="330" y="583"/>
                  <a:pt x="330" y="583"/>
                  <a:pt x="329" y="588"/>
                </a:cubicBezTo>
                <a:cubicBezTo>
                  <a:pt x="341" y="585"/>
                  <a:pt x="378" y="545"/>
                  <a:pt x="381" y="571"/>
                </a:cubicBezTo>
                <a:cubicBezTo>
                  <a:pt x="397" y="562"/>
                  <a:pt x="418" y="541"/>
                  <a:pt x="435" y="530"/>
                </a:cubicBezTo>
                <a:cubicBezTo>
                  <a:pt x="439" y="520"/>
                  <a:pt x="466" y="532"/>
                  <a:pt x="480" y="528"/>
                </a:cubicBezTo>
                <a:cubicBezTo>
                  <a:pt x="464" y="554"/>
                  <a:pt x="457" y="518"/>
                  <a:pt x="433" y="563"/>
                </a:cubicBezTo>
                <a:cubicBezTo>
                  <a:pt x="463" y="567"/>
                  <a:pt x="501" y="553"/>
                  <a:pt x="520" y="530"/>
                </a:cubicBezTo>
                <a:cubicBezTo>
                  <a:pt x="497" y="536"/>
                  <a:pt x="497" y="548"/>
                  <a:pt x="484" y="542"/>
                </a:cubicBezTo>
                <a:cubicBezTo>
                  <a:pt x="495" y="533"/>
                  <a:pt x="510" y="485"/>
                  <a:pt x="512" y="480"/>
                </a:cubicBezTo>
                <a:cubicBezTo>
                  <a:pt x="514" y="479"/>
                  <a:pt x="530" y="474"/>
                  <a:pt x="539" y="471"/>
                </a:cubicBezTo>
                <a:cubicBezTo>
                  <a:pt x="554" y="436"/>
                  <a:pt x="479" y="471"/>
                  <a:pt x="475" y="472"/>
                </a:cubicBezTo>
                <a:cubicBezTo>
                  <a:pt x="492" y="460"/>
                  <a:pt x="512" y="451"/>
                  <a:pt x="531" y="445"/>
                </a:cubicBezTo>
                <a:cubicBezTo>
                  <a:pt x="564" y="449"/>
                  <a:pt x="575" y="471"/>
                  <a:pt x="609" y="465"/>
                </a:cubicBezTo>
                <a:cubicBezTo>
                  <a:pt x="637" y="459"/>
                  <a:pt x="672" y="426"/>
                  <a:pt x="665" y="429"/>
                </a:cubicBezTo>
                <a:cubicBezTo>
                  <a:pt x="693" y="384"/>
                  <a:pt x="713" y="342"/>
                  <a:pt x="776" y="290"/>
                </a:cubicBezTo>
                <a:cubicBezTo>
                  <a:pt x="760" y="304"/>
                  <a:pt x="744" y="310"/>
                  <a:pt x="728" y="306"/>
                </a:cubicBezTo>
                <a:lnTo>
                  <a:pt x="728" y="306"/>
                </a:lnTo>
                <a:cubicBezTo>
                  <a:pt x="733" y="292"/>
                  <a:pt x="770" y="268"/>
                  <a:pt x="776" y="254"/>
                </a:cubicBezTo>
                <a:lnTo>
                  <a:pt x="776" y="254"/>
                </a:lnTo>
                <a:cubicBezTo>
                  <a:pt x="774" y="256"/>
                  <a:pt x="798" y="225"/>
                  <a:pt x="802" y="210"/>
                </a:cubicBezTo>
                <a:cubicBezTo>
                  <a:pt x="756" y="212"/>
                  <a:pt x="653" y="285"/>
                  <a:pt x="615" y="310"/>
                </a:cubicBezTo>
                <a:close/>
                <a:moveTo>
                  <a:pt x="917" y="162"/>
                </a:moveTo>
                <a:lnTo>
                  <a:pt x="917" y="162"/>
                </a:lnTo>
                <a:cubicBezTo>
                  <a:pt x="917" y="162"/>
                  <a:pt x="940" y="164"/>
                  <a:pt x="944" y="154"/>
                </a:cubicBezTo>
                <a:cubicBezTo>
                  <a:pt x="943" y="154"/>
                  <a:pt x="943" y="154"/>
                  <a:pt x="943" y="154"/>
                </a:cubicBezTo>
                <a:cubicBezTo>
                  <a:pt x="938" y="152"/>
                  <a:pt x="919" y="157"/>
                  <a:pt x="917" y="162"/>
                </a:cubicBezTo>
                <a:close/>
                <a:moveTo>
                  <a:pt x="2506" y="1505"/>
                </a:moveTo>
                <a:lnTo>
                  <a:pt x="2506" y="1505"/>
                </a:lnTo>
                <a:cubicBezTo>
                  <a:pt x="2506" y="1505"/>
                  <a:pt x="2506" y="1505"/>
                  <a:pt x="2506" y="1505"/>
                </a:cubicBezTo>
                <a:cubicBezTo>
                  <a:pt x="2505" y="1505"/>
                  <a:pt x="2505" y="1505"/>
                  <a:pt x="2505" y="1505"/>
                </a:cubicBezTo>
                <a:cubicBezTo>
                  <a:pt x="2498" y="1508"/>
                  <a:pt x="2484" y="1529"/>
                  <a:pt x="2502" y="1521"/>
                </a:cubicBezTo>
                <a:cubicBezTo>
                  <a:pt x="2514" y="1513"/>
                  <a:pt x="2515" y="1508"/>
                  <a:pt x="2506" y="1505"/>
                </a:cubicBezTo>
                <a:close/>
                <a:moveTo>
                  <a:pt x="2411" y="2174"/>
                </a:moveTo>
                <a:lnTo>
                  <a:pt x="2411" y="2174"/>
                </a:lnTo>
                <a:cubicBezTo>
                  <a:pt x="2411" y="2175"/>
                  <a:pt x="2410" y="2175"/>
                  <a:pt x="2410" y="2175"/>
                </a:cubicBezTo>
                <a:cubicBezTo>
                  <a:pt x="2385" y="2193"/>
                  <a:pt x="2278" y="2319"/>
                  <a:pt x="2278" y="2338"/>
                </a:cubicBezTo>
                <a:cubicBezTo>
                  <a:pt x="2276" y="2390"/>
                  <a:pt x="2236" y="2420"/>
                  <a:pt x="2237" y="2473"/>
                </a:cubicBezTo>
                <a:cubicBezTo>
                  <a:pt x="2312" y="2533"/>
                  <a:pt x="2386" y="2270"/>
                  <a:pt x="2407" y="2247"/>
                </a:cubicBezTo>
                <a:cubicBezTo>
                  <a:pt x="2406" y="2252"/>
                  <a:pt x="2407" y="2256"/>
                  <a:pt x="2411" y="2257"/>
                </a:cubicBezTo>
                <a:cubicBezTo>
                  <a:pt x="2422" y="2250"/>
                  <a:pt x="2424" y="2192"/>
                  <a:pt x="2415" y="2178"/>
                </a:cubicBezTo>
                <a:cubicBezTo>
                  <a:pt x="2416" y="2177"/>
                  <a:pt x="2416" y="2176"/>
                  <a:pt x="2411" y="2174"/>
                </a:cubicBezTo>
                <a:close/>
                <a:moveTo>
                  <a:pt x="843" y="228"/>
                </a:moveTo>
                <a:lnTo>
                  <a:pt x="843" y="228"/>
                </a:lnTo>
                <a:cubicBezTo>
                  <a:pt x="843" y="232"/>
                  <a:pt x="839" y="232"/>
                  <a:pt x="845" y="232"/>
                </a:cubicBezTo>
                <a:cubicBezTo>
                  <a:pt x="831" y="249"/>
                  <a:pt x="838" y="259"/>
                  <a:pt x="843" y="250"/>
                </a:cubicBezTo>
                <a:cubicBezTo>
                  <a:pt x="855" y="244"/>
                  <a:pt x="876" y="220"/>
                  <a:pt x="877" y="220"/>
                </a:cubicBezTo>
                <a:cubicBezTo>
                  <a:pt x="880" y="216"/>
                  <a:pt x="896" y="203"/>
                  <a:pt x="907" y="202"/>
                </a:cubicBezTo>
                <a:cubicBezTo>
                  <a:pt x="911" y="197"/>
                  <a:pt x="894" y="222"/>
                  <a:pt x="882" y="233"/>
                </a:cubicBezTo>
                <a:cubicBezTo>
                  <a:pt x="886" y="232"/>
                  <a:pt x="922" y="207"/>
                  <a:pt x="921" y="222"/>
                </a:cubicBezTo>
                <a:cubicBezTo>
                  <a:pt x="925" y="221"/>
                  <a:pt x="983" y="174"/>
                  <a:pt x="1000" y="160"/>
                </a:cubicBezTo>
                <a:cubicBezTo>
                  <a:pt x="972" y="162"/>
                  <a:pt x="1004" y="160"/>
                  <a:pt x="988" y="158"/>
                </a:cubicBezTo>
                <a:cubicBezTo>
                  <a:pt x="992" y="154"/>
                  <a:pt x="1027" y="147"/>
                  <a:pt x="995" y="151"/>
                </a:cubicBezTo>
                <a:cubicBezTo>
                  <a:pt x="1001" y="148"/>
                  <a:pt x="1005" y="146"/>
                  <a:pt x="1008" y="145"/>
                </a:cubicBezTo>
                <a:cubicBezTo>
                  <a:pt x="1006" y="145"/>
                  <a:pt x="1003" y="146"/>
                  <a:pt x="1000" y="147"/>
                </a:cubicBezTo>
                <a:cubicBezTo>
                  <a:pt x="1005" y="134"/>
                  <a:pt x="1023" y="149"/>
                  <a:pt x="1028" y="135"/>
                </a:cubicBezTo>
                <a:cubicBezTo>
                  <a:pt x="1024" y="136"/>
                  <a:pt x="1021" y="137"/>
                  <a:pt x="1017" y="137"/>
                </a:cubicBezTo>
                <a:cubicBezTo>
                  <a:pt x="1026" y="131"/>
                  <a:pt x="1054" y="124"/>
                  <a:pt x="1054" y="113"/>
                </a:cubicBezTo>
                <a:cubicBezTo>
                  <a:pt x="1048" y="114"/>
                  <a:pt x="1039" y="120"/>
                  <a:pt x="1033" y="116"/>
                </a:cubicBezTo>
                <a:cubicBezTo>
                  <a:pt x="1035" y="113"/>
                  <a:pt x="1036" y="111"/>
                  <a:pt x="1037" y="110"/>
                </a:cubicBezTo>
                <a:cubicBezTo>
                  <a:pt x="1037" y="118"/>
                  <a:pt x="1042" y="110"/>
                  <a:pt x="1042" y="107"/>
                </a:cubicBezTo>
                <a:cubicBezTo>
                  <a:pt x="1056" y="102"/>
                  <a:pt x="1067" y="102"/>
                  <a:pt x="1067" y="102"/>
                </a:cubicBezTo>
                <a:cubicBezTo>
                  <a:pt x="1053" y="104"/>
                  <a:pt x="1050" y="108"/>
                  <a:pt x="1059" y="115"/>
                </a:cubicBezTo>
                <a:cubicBezTo>
                  <a:pt x="1094" y="104"/>
                  <a:pt x="1072" y="103"/>
                  <a:pt x="1066" y="100"/>
                </a:cubicBezTo>
                <a:cubicBezTo>
                  <a:pt x="1100" y="83"/>
                  <a:pt x="1062" y="92"/>
                  <a:pt x="1063" y="91"/>
                </a:cubicBezTo>
                <a:cubicBezTo>
                  <a:pt x="1054" y="91"/>
                  <a:pt x="1049" y="96"/>
                  <a:pt x="1041" y="98"/>
                </a:cubicBezTo>
                <a:cubicBezTo>
                  <a:pt x="1046" y="95"/>
                  <a:pt x="1045" y="94"/>
                  <a:pt x="1039" y="96"/>
                </a:cubicBezTo>
                <a:cubicBezTo>
                  <a:pt x="1039" y="96"/>
                  <a:pt x="1038" y="96"/>
                  <a:pt x="1038" y="96"/>
                </a:cubicBezTo>
                <a:cubicBezTo>
                  <a:pt x="1058" y="91"/>
                  <a:pt x="1086" y="83"/>
                  <a:pt x="1086" y="84"/>
                </a:cubicBezTo>
                <a:cubicBezTo>
                  <a:pt x="1073" y="76"/>
                  <a:pt x="1011" y="89"/>
                  <a:pt x="1019" y="101"/>
                </a:cubicBezTo>
                <a:cubicBezTo>
                  <a:pt x="1019" y="101"/>
                  <a:pt x="1024" y="100"/>
                  <a:pt x="1032" y="98"/>
                </a:cubicBezTo>
                <a:cubicBezTo>
                  <a:pt x="1031" y="99"/>
                  <a:pt x="1029" y="100"/>
                  <a:pt x="1028" y="101"/>
                </a:cubicBezTo>
                <a:cubicBezTo>
                  <a:pt x="1029" y="101"/>
                  <a:pt x="1030" y="101"/>
                  <a:pt x="1031" y="101"/>
                </a:cubicBezTo>
                <a:cubicBezTo>
                  <a:pt x="1029" y="102"/>
                  <a:pt x="1013" y="106"/>
                  <a:pt x="1010" y="106"/>
                </a:cubicBezTo>
                <a:cubicBezTo>
                  <a:pt x="1024" y="98"/>
                  <a:pt x="999" y="101"/>
                  <a:pt x="983" y="121"/>
                </a:cubicBezTo>
                <a:cubicBezTo>
                  <a:pt x="995" y="119"/>
                  <a:pt x="985" y="123"/>
                  <a:pt x="981" y="130"/>
                </a:cubicBezTo>
                <a:cubicBezTo>
                  <a:pt x="989" y="122"/>
                  <a:pt x="994" y="121"/>
                  <a:pt x="997" y="127"/>
                </a:cubicBezTo>
                <a:cubicBezTo>
                  <a:pt x="1022" y="112"/>
                  <a:pt x="947" y="156"/>
                  <a:pt x="946" y="157"/>
                </a:cubicBezTo>
                <a:cubicBezTo>
                  <a:pt x="954" y="156"/>
                  <a:pt x="948" y="158"/>
                  <a:pt x="954" y="158"/>
                </a:cubicBezTo>
                <a:cubicBezTo>
                  <a:pt x="931" y="170"/>
                  <a:pt x="903" y="184"/>
                  <a:pt x="875" y="192"/>
                </a:cubicBezTo>
                <a:cubicBezTo>
                  <a:pt x="874" y="192"/>
                  <a:pt x="855" y="154"/>
                  <a:pt x="845" y="192"/>
                </a:cubicBezTo>
                <a:cubicBezTo>
                  <a:pt x="859" y="205"/>
                  <a:pt x="839" y="212"/>
                  <a:pt x="840" y="213"/>
                </a:cubicBezTo>
                <a:cubicBezTo>
                  <a:pt x="825" y="226"/>
                  <a:pt x="801" y="240"/>
                  <a:pt x="806" y="262"/>
                </a:cubicBezTo>
                <a:cubicBezTo>
                  <a:pt x="819" y="257"/>
                  <a:pt x="829" y="228"/>
                  <a:pt x="843" y="228"/>
                </a:cubicBezTo>
                <a:close/>
                <a:moveTo>
                  <a:pt x="83" y="1091"/>
                </a:moveTo>
                <a:lnTo>
                  <a:pt x="83" y="1091"/>
                </a:lnTo>
                <a:cubicBezTo>
                  <a:pt x="82" y="1092"/>
                  <a:pt x="81" y="1093"/>
                  <a:pt x="80" y="1093"/>
                </a:cubicBezTo>
                <a:cubicBezTo>
                  <a:pt x="86" y="1093"/>
                  <a:pt x="86" y="1092"/>
                  <a:pt x="83" y="1091"/>
                </a:cubicBezTo>
                <a:close/>
                <a:moveTo>
                  <a:pt x="541" y="524"/>
                </a:moveTo>
                <a:lnTo>
                  <a:pt x="541" y="524"/>
                </a:lnTo>
                <a:cubicBezTo>
                  <a:pt x="541" y="534"/>
                  <a:pt x="570" y="545"/>
                  <a:pt x="568" y="544"/>
                </a:cubicBezTo>
                <a:cubicBezTo>
                  <a:pt x="574" y="548"/>
                  <a:pt x="553" y="552"/>
                  <a:pt x="554" y="558"/>
                </a:cubicBezTo>
                <a:cubicBezTo>
                  <a:pt x="558" y="559"/>
                  <a:pt x="574" y="546"/>
                  <a:pt x="578" y="549"/>
                </a:cubicBezTo>
                <a:cubicBezTo>
                  <a:pt x="572" y="556"/>
                  <a:pt x="567" y="561"/>
                  <a:pt x="560" y="567"/>
                </a:cubicBezTo>
                <a:cubicBezTo>
                  <a:pt x="574" y="572"/>
                  <a:pt x="555" y="565"/>
                  <a:pt x="561" y="577"/>
                </a:cubicBezTo>
                <a:cubicBezTo>
                  <a:pt x="565" y="577"/>
                  <a:pt x="588" y="559"/>
                  <a:pt x="588" y="554"/>
                </a:cubicBezTo>
                <a:cubicBezTo>
                  <a:pt x="569" y="566"/>
                  <a:pt x="591" y="551"/>
                  <a:pt x="591" y="548"/>
                </a:cubicBezTo>
                <a:cubicBezTo>
                  <a:pt x="587" y="550"/>
                  <a:pt x="582" y="552"/>
                  <a:pt x="577" y="554"/>
                </a:cubicBezTo>
                <a:cubicBezTo>
                  <a:pt x="582" y="551"/>
                  <a:pt x="612" y="536"/>
                  <a:pt x="592" y="537"/>
                </a:cubicBezTo>
                <a:cubicBezTo>
                  <a:pt x="601" y="527"/>
                  <a:pt x="609" y="523"/>
                  <a:pt x="611" y="512"/>
                </a:cubicBezTo>
                <a:cubicBezTo>
                  <a:pt x="607" y="511"/>
                  <a:pt x="603" y="512"/>
                  <a:pt x="599" y="514"/>
                </a:cubicBezTo>
                <a:cubicBezTo>
                  <a:pt x="603" y="495"/>
                  <a:pt x="616" y="495"/>
                  <a:pt x="594" y="499"/>
                </a:cubicBezTo>
                <a:cubicBezTo>
                  <a:pt x="603" y="486"/>
                  <a:pt x="637" y="477"/>
                  <a:pt x="634" y="468"/>
                </a:cubicBezTo>
                <a:cubicBezTo>
                  <a:pt x="632" y="470"/>
                  <a:pt x="540" y="511"/>
                  <a:pt x="541" y="524"/>
                </a:cubicBezTo>
                <a:close/>
                <a:moveTo>
                  <a:pt x="238" y="1827"/>
                </a:moveTo>
                <a:lnTo>
                  <a:pt x="238" y="1827"/>
                </a:lnTo>
                <a:cubicBezTo>
                  <a:pt x="242" y="1792"/>
                  <a:pt x="202" y="1724"/>
                  <a:pt x="174" y="1769"/>
                </a:cubicBezTo>
                <a:cubicBezTo>
                  <a:pt x="184" y="1735"/>
                  <a:pt x="165" y="1741"/>
                  <a:pt x="155" y="1717"/>
                </a:cubicBezTo>
                <a:cubicBezTo>
                  <a:pt x="154" y="1725"/>
                  <a:pt x="153" y="1732"/>
                  <a:pt x="152" y="1739"/>
                </a:cubicBezTo>
                <a:cubicBezTo>
                  <a:pt x="153" y="1729"/>
                  <a:pt x="153" y="1718"/>
                  <a:pt x="153" y="1708"/>
                </a:cubicBezTo>
                <a:cubicBezTo>
                  <a:pt x="148" y="1714"/>
                  <a:pt x="144" y="1721"/>
                  <a:pt x="141" y="1729"/>
                </a:cubicBezTo>
                <a:cubicBezTo>
                  <a:pt x="167" y="1629"/>
                  <a:pt x="114" y="1560"/>
                  <a:pt x="81" y="1444"/>
                </a:cubicBezTo>
                <a:cubicBezTo>
                  <a:pt x="72" y="1412"/>
                  <a:pt x="77" y="1330"/>
                  <a:pt x="69" y="1354"/>
                </a:cubicBezTo>
                <a:cubicBezTo>
                  <a:pt x="57" y="1306"/>
                  <a:pt x="22" y="1306"/>
                  <a:pt x="29" y="1234"/>
                </a:cubicBezTo>
                <a:cubicBezTo>
                  <a:pt x="24" y="1243"/>
                  <a:pt x="19" y="1260"/>
                  <a:pt x="15" y="1275"/>
                </a:cubicBezTo>
                <a:cubicBezTo>
                  <a:pt x="5" y="1343"/>
                  <a:pt x="0" y="1413"/>
                  <a:pt x="0" y="1485"/>
                </a:cubicBezTo>
                <a:cubicBezTo>
                  <a:pt x="0" y="1853"/>
                  <a:pt x="134" y="2190"/>
                  <a:pt x="356" y="2449"/>
                </a:cubicBezTo>
                <a:cubicBezTo>
                  <a:pt x="334" y="2388"/>
                  <a:pt x="279" y="2294"/>
                  <a:pt x="371" y="2322"/>
                </a:cubicBezTo>
                <a:cubicBezTo>
                  <a:pt x="388" y="2263"/>
                  <a:pt x="356" y="2170"/>
                  <a:pt x="368" y="2118"/>
                </a:cubicBezTo>
                <a:cubicBezTo>
                  <a:pt x="525" y="2054"/>
                  <a:pt x="268" y="1794"/>
                  <a:pt x="238" y="1827"/>
                </a:cubicBezTo>
                <a:close/>
                <a:moveTo>
                  <a:pt x="830" y="167"/>
                </a:moveTo>
                <a:lnTo>
                  <a:pt x="830" y="167"/>
                </a:lnTo>
                <a:cubicBezTo>
                  <a:pt x="824" y="169"/>
                  <a:pt x="822" y="170"/>
                  <a:pt x="822" y="172"/>
                </a:cubicBezTo>
                <a:cubicBezTo>
                  <a:pt x="827" y="175"/>
                  <a:pt x="841" y="167"/>
                  <a:pt x="845" y="169"/>
                </a:cubicBezTo>
                <a:cubicBezTo>
                  <a:pt x="842" y="173"/>
                  <a:pt x="826" y="178"/>
                  <a:pt x="826" y="184"/>
                </a:cubicBezTo>
                <a:cubicBezTo>
                  <a:pt x="841" y="182"/>
                  <a:pt x="857" y="165"/>
                  <a:pt x="872" y="153"/>
                </a:cubicBezTo>
                <a:cubicBezTo>
                  <a:pt x="875" y="153"/>
                  <a:pt x="880" y="150"/>
                  <a:pt x="886" y="144"/>
                </a:cubicBezTo>
                <a:cubicBezTo>
                  <a:pt x="884" y="142"/>
                  <a:pt x="880" y="142"/>
                  <a:pt x="876" y="143"/>
                </a:cubicBezTo>
                <a:cubicBezTo>
                  <a:pt x="885" y="140"/>
                  <a:pt x="895" y="137"/>
                  <a:pt x="905" y="134"/>
                </a:cubicBezTo>
                <a:cubicBezTo>
                  <a:pt x="891" y="148"/>
                  <a:pt x="893" y="149"/>
                  <a:pt x="911" y="137"/>
                </a:cubicBezTo>
                <a:cubicBezTo>
                  <a:pt x="908" y="141"/>
                  <a:pt x="908" y="141"/>
                  <a:pt x="898" y="146"/>
                </a:cubicBezTo>
                <a:cubicBezTo>
                  <a:pt x="903" y="148"/>
                  <a:pt x="950" y="141"/>
                  <a:pt x="982" y="115"/>
                </a:cubicBezTo>
                <a:cubicBezTo>
                  <a:pt x="971" y="113"/>
                  <a:pt x="927" y="136"/>
                  <a:pt x="944" y="121"/>
                </a:cubicBezTo>
                <a:cubicBezTo>
                  <a:pt x="938" y="122"/>
                  <a:pt x="932" y="126"/>
                  <a:pt x="925" y="127"/>
                </a:cubicBezTo>
                <a:cubicBezTo>
                  <a:pt x="937" y="110"/>
                  <a:pt x="958" y="114"/>
                  <a:pt x="974" y="106"/>
                </a:cubicBezTo>
                <a:cubicBezTo>
                  <a:pt x="966" y="106"/>
                  <a:pt x="966" y="106"/>
                  <a:pt x="956" y="108"/>
                </a:cubicBezTo>
                <a:cubicBezTo>
                  <a:pt x="989" y="91"/>
                  <a:pt x="1051" y="75"/>
                  <a:pt x="1072" y="70"/>
                </a:cubicBezTo>
                <a:cubicBezTo>
                  <a:pt x="1054" y="85"/>
                  <a:pt x="1098" y="67"/>
                  <a:pt x="1105" y="65"/>
                </a:cubicBezTo>
                <a:cubicBezTo>
                  <a:pt x="1102" y="62"/>
                  <a:pt x="1094" y="61"/>
                  <a:pt x="1084" y="62"/>
                </a:cubicBezTo>
                <a:cubicBezTo>
                  <a:pt x="1086" y="62"/>
                  <a:pt x="1087" y="61"/>
                  <a:pt x="1088" y="61"/>
                </a:cubicBezTo>
                <a:cubicBezTo>
                  <a:pt x="1084" y="61"/>
                  <a:pt x="1081" y="62"/>
                  <a:pt x="1077" y="62"/>
                </a:cubicBezTo>
                <a:cubicBezTo>
                  <a:pt x="1082" y="61"/>
                  <a:pt x="1108" y="56"/>
                  <a:pt x="1108" y="56"/>
                </a:cubicBezTo>
                <a:cubicBezTo>
                  <a:pt x="1108" y="37"/>
                  <a:pt x="1109" y="65"/>
                  <a:pt x="1087" y="54"/>
                </a:cubicBezTo>
                <a:cubicBezTo>
                  <a:pt x="1087" y="54"/>
                  <a:pt x="1088" y="54"/>
                  <a:pt x="1089" y="53"/>
                </a:cubicBezTo>
                <a:cubicBezTo>
                  <a:pt x="1078" y="56"/>
                  <a:pt x="1067" y="59"/>
                  <a:pt x="1056" y="63"/>
                </a:cubicBezTo>
                <a:cubicBezTo>
                  <a:pt x="1036" y="69"/>
                  <a:pt x="1016" y="75"/>
                  <a:pt x="996" y="82"/>
                </a:cubicBezTo>
                <a:cubicBezTo>
                  <a:pt x="917" y="109"/>
                  <a:pt x="842" y="143"/>
                  <a:pt x="770" y="183"/>
                </a:cubicBezTo>
                <a:cubicBezTo>
                  <a:pt x="801" y="168"/>
                  <a:pt x="832" y="157"/>
                  <a:pt x="867" y="146"/>
                </a:cubicBezTo>
                <a:cubicBezTo>
                  <a:pt x="851" y="152"/>
                  <a:pt x="832" y="166"/>
                  <a:pt x="830" y="167"/>
                </a:cubicBezTo>
                <a:close/>
                <a:moveTo>
                  <a:pt x="63" y="1087"/>
                </a:moveTo>
                <a:lnTo>
                  <a:pt x="63" y="1087"/>
                </a:lnTo>
                <a:cubicBezTo>
                  <a:pt x="63" y="1086"/>
                  <a:pt x="63" y="1086"/>
                  <a:pt x="63" y="1085"/>
                </a:cubicBezTo>
                <a:cubicBezTo>
                  <a:pt x="56" y="1083"/>
                  <a:pt x="54" y="1084"/>
                  <a:pt x="63" y="1087"/>
                </a:cubicBezTo>
                <a:close/>
                <a:moveTo>
                  <a:pt x="559" y="456"/>
                </a:moveTo>
                <a:lnTo>
                  <a:pt x="559" y="456"/>
                </a:lnTo>
                <a:cubicBezTo>
                  <a:pt x="553" y="450"/>
                  <a:pt x="553" y="474"/>
                  <a:pt x="554" y="477"/>
                </a:cubicBezTo>
                <a:cubicBezTo>
                  <a:pt x="554" y="477"/>
                  <a:pt x="554" y="477"/>
                  <a:pt x="554" y="477"/>
                </a:cubicBezTo>
                <a:cubicBezTo>
                  <a:pt x="554" y="478"/>
                  <a:pt x="554" y="478"/>
                  <a:pt x="554" y="477"/>
                </a:cubicBezTo>
                <a:cubicBezTo>
                  <a:pt x="561" y="493"/>
                  <a:pt x="563" y="461"/>
                  <a:pt x="559" y="456"/>
                </a:cubicBezTo>
                <a:close/>
                <a:moveTo>
                  <a:pt x="1105" y="65"/>
                </a:moveTo>
                <a:lnTo>
                  <a:pt x="1105" y="65"/>
                </a:lnTo>
                <a:cubicBezTo>
                  <a:pt x="1106" y="65"/>
                  <a:pt x="1106" y="65"/>
                  <a:pt x="1106" y="65"/>
                </a:cubicBezTo>
                <a:cubicBezTo>
                  <a:pt x="1107" y="64"/>
                  <a:pt x="1107" y="64"/>
                  <a:pt x="1105" y="65"/>
                </a:cubicBezTo>
                <a:close/>
                <a:moveTo>
                  <a:pt x="2831" y="1649"/>
                </a:moveTo>
                <a:lnTo>
                  <a:pt x="2831" y="1649"/>
                </a:lnTo>
                <a:cubicBezTo>
                  <a:pt x="2830" y="1638"/>
                  <a:pt x="2828" y="1611"/>
                  <a:pt x="2824" y="1601"/>
                </a:cubicBezTo>
                <a:cubicBezTo>
                  <a:pt x="2805" y="1594"/>
                  <a:pt x="2841" y="1701"/>
                  <a:pt x="2831" y="1649"/>
                </a:cubicBezTo>
                <a:cubicBezTo>
                  <a:pt x="2832" y="1650"/>
                  <a:pt x="2831" y="1649"/>
                  <a:pt x="2831" y="1649"/>
                </a:cubicBezTo>
                <a:close/>
                <a:moveTo>
                  <a:pt x="658" y="250"/>
                </a:moveTo>
                <a:lnTo>
                  <a:pt x="658" y="250"/>
                </a:lnTo>
                <a:cubicBezTo>
                  <a:pt x="657" y="251"/>
                  <a:pt x="656" y="252"/>
                  <a:pt x="655" y="253"/>
                </a:cubicBezTo>
                <a:cubicBezTo>
                  <a:pt x="692" y="228"/>
                  <a:pt x="730" y="205"/>
                  <a:pt x="770" y="183"/>
                </a:cubicBezTo>
                <a:cubicBezTo>
                  <a:pt x="735" y="199"/>
                  <a:pt x="700" y="220"/>
                  <a:pt x="658" y="250"/>
                </a:cubicBezTo>
                <a:close/>
                <a:moveTo>
                  <a:pt x="1780" y="968"/>
                </a:moveTo>
                <a:lnTo>
                  <a:pt x="1780" y="968"/>
                </a:lnTo>
                <a:cubicBezTo>
                  <a:pt x="1782" y="957"/>
                  <a:pt x="1759" y="949"/>
                  <a:pt x="1751" y="948"/>
                </a:cubicBezTo>
                <a:cubicBezTo>
                  <a:pt x="1750" y="949"/>
                  <a:pt x="1751" y="949"/>
                  <a:pt x="1751" y="949"/>
                </a:cubicBezTo>
                <a:cubicBezTo>
                  <a:pt x="1743" y="950"/>
                  <a:pt x="1780" y="972"/>
                  <a:pt x="1780" y="968"/>
                </a:cubicBezTo>
                <a:close/>
                <a:moveTo>
                  <a:pt x="1791" y="1032"/>
                </a:moveTo>
                <a:lnTo>
                  <a:pt x="1791" y="1032"/>
                </a:lnTo>
                <a:cubicBezTo>
                  <a:pt x="1791" y="1032"/>
                  <a:pt x="1791" y="1032"/>
                  <a:pt x="1791" y="1032"/>
                </a:cubicBezTo>
                <a:cubicBezTo>
                  <a:pt x="1796" y="1037"/>
                  <a:pt x="1829" y="1041"/>
                  <a:pt x="1830" y="1033"/>
                </a:cubicBezTo>
                <a:cubicBezTo>
                  <a:pt x="1830" y="1030"/>
                  <a:pt x="1789" y="1028"/>
                  <a:pt x="1791" y="1032"/>
                </a:cubicBezTo>
                <a:cubicBezTo>
                  <a:pt x="1791" y="1032"/>
                  <a:pt x="1791" y="1031"/>
                  <a:pt x="1791" y="1032"/>
                </a:cubicBezTo>
                <a:close/>
                <a:moveTo>
                  <a:pt x="1524" y="562"/>
                </a:moveTo>
                <a:lnTo>
                  <a:pt x="1524" y="562"/>
                </a:lnTo>
                <a:cubicBezTo>
                  <a:pt x="1519" y="569"/>
                  <a:pt x="1512" y="566"/>
                  <a:pt x="1510" y="570"/>
                </a:cubicBezTo>
                <a:cubicBezTo>
                  <a:pt x="1500" y="593"/>
                  <a:pt x="1531" y="569"/>
                  <a:pt x="1527" y="572"/>
                </a:cubicBezTo>
                <a:cubicBezTo>
                  <a:pt x="1529" y="570"/>
                  <a:pt x="1538" y="562"/>
                  <a:pt x="1524" y="562"/>
                </a:cubicBezTo>
                <a:close/>
                <a:moveTo>
                  <a:pt x="1986" y="1006"/>
                </a:moveTo>
                <a:lnTo>
                  <a:pt x="1986" y="1006"/>
                </a:lnTo>
                <a:cubicBezTo>
                  <a:pt x="1975" y="1006"/>
                  <a:pt x="1965" y="1015"/>
                  <a:pt x="1957" y="1019"/>
                </a:cubicBezTo>
                <a:cubicBezTo>
                  <a:pt x="1939" y="1026"/>
                  <a:pt x="2001" y="1034"/>
                  <a:pt x="1986" y="1006"/>
                </a:cubicBezTo>
                <a:close/>
                <a:moveTo>
                  <a:pt x="2910" y="1456"/>
                </a:moveTo>
                <a:lnTo>
                  <a:pt x="2910" y="1456"/>
                </a:lnTo>
                <a:cubicBezTo>
                  <a:pt x="2911" y="1457"/>
                  <a:pt x="2910" y="1456"/>
                  <a:pt x="2910" y="1456"/>
                </a:cubicBezTo>
                <a:cubicBezTo>
                  <a:pt x="2900" y="1444"/>
                  <a:pt x="2902" y="1409"/>
                  <a:pt x="2886" y="1400"/>
                </a:cubicBezTo>
                <a:cubicBezTo>
                  <a:pt x="2882" y="1402"/>
                  <a:pt x="2887" y="1497"/>
                  <a:pt x="2900" y="1503"/>
                </a:cubicBezTo>
                <a:cubicBezTo>
                  <a:pt x="2911" y="1509"/>
                  <a:pt x="2917" y="1464"/>
                  <a:pt x="2910" y="1456"/>
                </a:cubicBezTo>
                <a:close/>
                <a:moveTo>
                  <a:pt x="1761" y="1004"/>
                </a:moveTo>
                <a:lnTo>
                  <a:pt x="1761" y="1004"/>
                </a:lnTo>
                <a:cubicBezTo>
                  <a:pt x="1759" y="999"/>
                  <a:pt x="1761" y="980"/>
                  <a:pt x="1762" y="977"/>
                </a:cubicBezTo>
                <a:cubicBezTo>
                  <a:pt x="1760" y="968"/>
                  <a:pt x="1754" y="965"/>
                  <a:pt x="1744" y="963"/>
                </a:cubicBezTo>
                <a:cubicBezTo>
                  <a:pt x="1745" y="963"/>
                  <a:pt x="1745" y="963"/>
                  <a:pt x="1744" y="963"/>
                </a:cubicBezTo>
                <a:cubicBezTo>
                  <a:pt x="1744" y="963"/>
                  <a:pt x="1744" y="963"/>
                  <a:pt x="1744" y="963"/>
                </a:cubicBezTo>
                <a:cubicBezTo>
                  <a:pt x="1704" y="955"/>
                  <a:pt x="1746" y="997"/>
                  <a:pt x="1761" y="1004"/>
                </a:cubicBezTo>
                <a:close/>
                <a:moveTo>
                  <a:pt x="1463" y="948"/>
                </a:moveTo>
                <a:lnTo>
                  <a:pt x="1463" y="948"/>
                </a:lnTo>
                <a:cubicBezTo>
                  <a:pt x="1517" y="933"/>
                  <a:pt x="1450" y="878"/>
                  <a:pt x="1459" y="912"/>
                </a:cubicBezTo>
                <a:cubicBezTo>
                  <a:pt x="1460" y="917"/>
                  <a:pt x="1454" y="951"/>
                  <a:pt x="1463" y="948"/>
                </a:cubicBezTo>
                <a:close/>
                <a:moveTo>
                  <a:pt x="2820" y="1533"/>
                </a:moveTo>
                <a:lnTo>
                  <a:pt x="2820" y="1533"/>
                </a:lnTo>
                <a:cubicBezTo>
                  <a:pt x="2811" y="1542"/>
                  <a:pt x="2816" y="1579"/>
                  <a:pt x="2822" y="1589"/>
                </a:cubicBezTo>
                <a:cubicBezTo>
                  <a:pt x="2837" y="1589"/>
                  <a:pt x="2821" y="1536"/>
                  <a:pt x="2820" y="1533"/>
                </a:cubicBezTo>
                <a:close/>
                <a:moveTo>
                  <a:pt x="1459" y="912"/>
                </a:moveTo>
                <a:lnTo>
                  <a:pt x="1459" y="912"/>
                </a:lnTo>
                <a:cubicBezTo>
                  <a:pt x="1458" y="909"/>
                  <a:pt x="1459" y="913"/>
                  <a:pt x="1459" y="912"/>
                </a:cubicBezTo>
                <a:close/>
                <a:moveTo>
                  <a:pt x="2899" y="1030"/>
                </a:moveTo>
                <a:lnTo>
                  <a:pt x="2899" y="1030"/>
                </a:lnTo>
                <a:cubicBezTo>
                  <a:pt x="2746" y="554"/>
                  <a:pt x="2358" y="182"/>
                  <a:pt x="1872" y="51"/>
                </a:cubicBezTo>
                <a:cubicBezTo>
                  <a:pt x="1890" y="58"/>
                  <a:pt x="1888" y="59"/>
                  <a:pt x="1902" y="65"/>
                </a:cubicBezTo>
                <a:cubicBezTo>
                  <a:pt x="1893" y="65"/>
                  <a:pt x="1881" y="59"/>
                  <a:pt x="1900" y="75"/>
                </a:cubicBezTo>
                <a:cubicBezTo>
                  <a:pt x="1897" y="74"/>
                  <a:pt x="1894" y="74"/>
                  <a:pt x="1891" y="74"/>
                </a:cubicBezTo>
                <a:cubicBezTo>
                  <a:pt x="1894" y="75"/>
                  <a:pt x="1919" y="88"/>
                  <a:pt x="1930" y="99"/>
                </a:cubicBezTo>
                <a:cubicBezTo>
                  <a:pt x="1894" y="78"/>
                  <a:pt x="1826" y="49"/>
                  <a:pt x="1801" y="74"/>
                </a:cubicBezTo>
                <a:cubicBezTo>
                  <a:pt x="1816" y="80"/>
                  <a:pt x="1832" y="88"/>
                  <a:pt x="1846" y="95"/>
                </a:cubicBezTo>
                <a:cubicBezTo>
                  <a:pt x="1839" y="95"/>
                  <a:pt x="1823" y="92"/>
                  <a:pt x="1818" y="91"/>
                </a:cubicBezTo>
                <a:cubicBezTo>
                  <a:pt x="1831" y="99"/>
                  <a:pt x="1848" y="106"/>
                  <a:pt x="1861" y="113"/>
                </a:cubicBezTo>
                <a:cubicBezTo>
                  <a:pt x="1858" y="125"/>
                  <a:pt x="1879" y="128"/>
                  <a:pt x="1898" y="137"/>
                </a:cubicBezTo>
                <a:cubicBezTo>
                  <a:pt x="1858" y="132"/>
                  <a:pt x="1937" y="170"/>
                  <a:pt x="1933" y="169"/>
                </a:cubicBezTo>
                <a:cubicBezTo>
                  <a:pt x="1911" y="171"/>
                  <a:pt x="1911" y="177"/>
                  <a:pt x="1926" y="186"/>
                </a:cubicBezTo>
                <a:cubicBezTo>
                  <a:pt x="1950" y="185"/>
                  <a:pt x="1951" y="188"/>
                  <a:pt x="1929" y="193"/>
                </a:cubicBezTo>
                <a:cubicBezTo>
                  <a:pt x="1915" y="186"/>
                  <a:pt x="1900" y="179"/>
                  <a:pt x="1885" y="173"/>
                </a:cubicBezTo>
                <a:cubicBezTo>
                  <a:pt x="1934" y="197"/>
                  <a:pt x="1895" y="178"/>
                  <a:pt x="1870" y="184"/>
                </a:cubicBezTo>
                <a:cubicBezTo>
                  <a:pt x="1877" y="211"/>
                  <a:pt x="1941" y="226"/>
                  <a:pt x="1963" y="246"/>
                </a:cubicBezTo>
                <a:cubicBezTo>
                  <a:pt x="1952" y="249"/>
                  <a:pt x="1895" y="237"/>
                  <a:pt x="1890" y="246"/>
                </a:cubicBezTo>
                <a:cubicBezTo>
                  <a:pt x="1898" y="250"/>
                  <a:pt x="1905" y="257"/>
                  <a:pt x="1910" y="264"/>
                </a:cubicBezTo>
                <a:cubicBezTo>
                  <a:pt x="1899" y="276"/>
                  <a:pt x="1823" y="281"/>
                  <a:pt x="1852" y="320"/>
                </a:cubicBezTo>
                <a:cubicBezTo>
                  <a:pt x="1835" y="328"/>
                  <a:pt x="1804" y="296"/>
                  <a:pt x="1787" y="290"/>
                </a:cubicBezTo>
                <a:cubicBezTo>
                  <a:pt x="1797" y="306"/>
                  <a:pt x="1825" y="327"/>
                  <a:pt x="1841" y="333"/>
                </a:cubicBezTo>
                <a:cubicBezTo>
                  <a:pt x="1815" y="336"/>
                  <a:pt x="1796" y="331"/>
                  <a:pt x="1810" y="363"/>
                </a:cubicBezTo>
                <a:cubicBezTo>
                  <a:pt x="1810" y="375"/>
                  <a:pt x="1787" y="366"/>
                  <a:pt x="1780" y="364"/>
                </a:cubicBezTo>
                <a:cubicBezTo>
                  <a:pt x="1777" y="379"/>
                  <a:pt x="1796" y="372"/>
                  <a:pt x="1799" y="385"/>
                </a:cubicBezTo>
                <a:lnTo>
                  <a:pt x="1799" y="385"/>
                </a:lnTo>
                <a:cubicBezTo>
                  <a:pt x="1765" y="381"/>
                  <a:pt x="1742" y="364"/>
                  <a:pt x="1718" y="339"/>
                </a:cubicBezTo>
                <a:cubicBezTo>
                  <a:pt x="1738" y="342"/>
                  <a:pt x="1787" y="356"/>
                  <a:pt x="1797" y="326"/>
                </a:cubicBezTo>
                <a:cubicBezTo>
                  <a:pt x="1769" y="298"/>
                  <a:pt x="1636" y="267"/>
                  <a:pt x="1628" y="289"/>
                </a:cubicBezTo>
                <a:cubicBezTo>
                  <a:pt x="1619" y="272"/>
                  <a:pt x="1543" y="317"/>
                  <a:pt x="1519" y="339"/>
                </a:cubicBezTo>
                <a:cubicBezTo>
                  <a:pt x="1527" y="335"/>
                  <a:pt x="1548" y="319"/>
                  <a:pt x="1554" y="330"/>
                </a:cubicBezTo>
                <a:cubicBezTo>
                  <a:pt x="1518" y="348"/>
                  <a:pt x="1515" y="392"/>
                  <a:pt x="1481" y="414"/>
                </a:cubicBezTo>
                <a:cubicBezTo>
                  <a:pt x="1399" y="467"/>
                  <a:pt x="1431" y="563"/>
                  <a:pt x="1499" y="493"/>
                </a:cubicBezTo>
                <a:cubicBezTo>
                  <a:pt x="1521" y="508"/>
                  <a:pt x="1544" y="624"/>
                  <a:pt x="1583" y="550"/>
                </a:cubicBezTo>
                <a:cubicBezTo>
                  <a:pt x="1596" y="525"/>
                  <a:pt x="1605" y="484"/>
                  <a:pt x="1593" y="470"/>
                </a:cubicBezTo>
                <a:cubicBezTo>
                  <a:pt x="1564" y="435"/>
                  <a:pt x="1617" y="408"/>
                  <a:pt x="1618" y="381"/>
                </a:cubicBezTo>
                <a:cubicBezTo>
                  <a:pt x="1619" y="340"/>
                  <a:pt x="1713" y="395"/>
                  <a:pt x="1628" y="417"/>
                </a:cubicBezTo>
                <a:cubicBezTo>
                  <a:pt x="1600" y="497"/>
                  <a:pt x="1719" y="468"/>
                  <a:pt x="1744" y="468"/>
                </a:cubicBezTo>
                <a:cubicBezTo>
                  <a:pt x="1730" y="481"/>
                  <a:pt x="1682" y="476"/>
                  <a:pt x="1673" y="495"/>
                </a:cubicBezTo>
                <a:cubicBezTo>
                  <a:pt x="1681" y="514"/>
                  <a:pt x="1695" y="522"/>
                  <a:pt x="1703" y="545"/>
                </a:cubicBezTo>
                <a:cubicBezTo>
                  <a:pt x="1684" y="555"/>
                  <a:pt x="1671" y="511"/>
                  <a:pt x="1657" y="530"/>
                </a:cubicBezTo>
                <a:cubicBezTo>
                  <a:pt x="1643" y="548"/>
                  <a:pt x="1680" y="583"/>
                  <a:pt x="1643" y="582"/>
                </a:cubicBezTo>
                <a:cubicBezTo>
                  <a:pt x="1647" y="593"/>
                  <a:pt x="1555" y="603"/>
                  <a:pt x="1547" y="601"/>
                </a:cubicBezTo>
                <a:cubicBezTo>
                  <a:pt x="1538" y="599"/>
                  <a:pt x="1526" y="606"/>
                  <a:pt x="1506" y="606"/>
                </a:cubicBezTo>
                <a:cubicBezTo>
                  <a:pt x="1505" y="599"/>
                  <a:pt x="1502" y="533"/>
                  <a:pt x="1493" y="530"/>
                </a:cubicBezTo>
                <a:cubicBezTo>
                  <a:pt x="1460" y="564"/>
                  <a:pt x="1487" y="612"/>
                  <a:pt x="1448" y="611"/>
                </a:cubicBezTo>
                <a:cubicBezTo>
                  <a:pt x="1433" y="628"/>
                  <a:pt x="1400" y="635"/>
                  <a:pt x="1379" y="650"/>
                </a:cubicBezTo>
                <a:cubicBezTo>
                  <a:pt x="1312" y="697"/>
                  <a:pt x="1296" y="703"/>
                  <a:pt x="1229" y="712"/>
                </a:cubicBezTo>
                <a:cubicBezTo>
                  <a:pt x="1229" y="721"/>
                  <a:pt x="1277" y="772"/>
                  <a:pt x="1288" y="795"/>
                </a:cubicBezTo>
                <a:cubicBezTo>
                  <a:pt x="1332" y="838"/>
                  <a:pt x="1133" y="821"/>
                  <a:pt x="1131" y="823"/>
                </a:cubicBezTo>
                <a:cubicBezTo>
                  <a:pt x="1088" y="825"/>
                  <a:pt x="1103" y="941"/>
                  <a:pt x="1085" y="970"/>
                </a:cubicBezTo>
                <a:cubicBezTo>
                  <a:pt x="1098" y="995"/>
                  <a:pt x="1158" y="997"/>
                  <a:pt x="1183" y="992"/>
                </a:cubicBezTo>
                <a:cubicBezTo>
                  <a:pt x="1249" y="978"/>
                  <a:pt x="1260" y="976"/>
                  <a:pt x="1280" y="917"/>
                </a:cubicBezTo>
                <a:cubicBezTo>
                  <a:pt x="1307" y="850"/>
                  <a:pt x="1400" y="852"/>
                  <a:pt x="1448" y="826"/>
                </a:cubicBezTo>
                <a:cubicBezTo>
                  <a:pt x="1492" y="803"/>
                  <a:pt x="1521" y="858"/>
                  <a:pt x="1552" y="883"/>
                </a:cubicBezTo>
                <a:cubicBezTo>
                  <a:pt x="1581" y="906"/>
                  <a:pt x="1620" y="922"/>
                  <a:pt x="1595" y="922"/>
                </a:cubicBezTo>
                <a:cubicBezTo>
                  <a:pt x="1627" y="936"/>
                  <a:pt x="1599" y="953"/>
                  <a:pt x="1609" y="970"/>
                </a:cubicBezTo>
                <a:cubicBezTo>
                  <a:pt x="1616" y="984"/>
                  <a:pt x="1657" y="920"/>
                  <a:pt x="1621" y="922"/>
                </a:cubicBezTo>
                <a:cubicBezTo>
                  <a:pt x="1628" y="921"/>
                  <a:pt x="1645" y="921"/>
                  <a:pt x="1661" y="920"/>
                </a:cubicBezTo>
                <a:cubicBezTo>
                  <a:pt x="1643" y="892"/>
                  <a:pt x="1508" y="851"/>
                  <a:pt x="1532" y="796"/>
                </a:cubicBezTo>
                <a:cubicBezTo>
                  <a:pt x="1603" y="782"/>
                  <a:pt x="1676" y="919"/>
                  <a:pt x="1727" y="917"/>
                </a:cubicBezTo>
                <a:cubicBezTo>
                  <a:pt x="1636" y="923"/>
                  <a:pt x="1733" y="957"/>
                  <a:pt x="1736" y="955"/>
                </a:cubicBezTo>
                <a:cubicBezTo>
                  <a:pt x="1737" y="952"/>
                  <a:pt x="1717" y="949"/>
                  <a:pt x="1725" y="940"/>
                </a:cubicBezTo>
                <a:cubicBezTo>
                  <a:pt x="1722" y="943"/>
                  <a:pt x="1749" y="944"/>
                  <a:pt x="1753" y="940"/>
                </a:cubicBezTo>
                <a:cubicBezTo>
                  <a:pt x="1753" y="931"/>
                  <a:pt x="1740" y="916"/>
                  <a:pt x="1745" y="905"/>
                </a:cubicBezTo>
                <a:cubicBezTo>
                  <a:pt x="1774" y="910"/>
                  <a:pt x="1822" y="890"/>
                  <a:pt x="1860" y="889"/>
                </a:cubicBezTo>
                <a:cubicBezTo>
                  <a:pt x="1844" y="911"/>
                  <a:pt x="1771" y="920"/>
                  <a:pt x="1836" y="958"/>
                </a:cubicBezTo>
                <a:cubicBezTo>
                  <a:pt x="1851" y="1028"/>
                  <a:pt x="1984" y="968"/>
                  <a:pt x="2018" y="968"/>
                </a:cubicBezTo>
                <a:cubicBezTo>
                  <a:pt x="1995" y="1095"/>
                  <a:pt x="2059" y="1121"/>
                  <a:pt x="1884" y="1120"/>
                </a:cubicBezTo>
                <a:cubicBezTo>
                  <a:pt x="1854" y="1120"/>
                  <a:pt x="1768" y="1087"/>
                  <a:pt x="1745" y="1092"/>
                </a:cubicBezTo>
                <a:cubicBezTo>
                  <a:pt x="1678" y="1106"/>
                  <a:pt x="1717" y="1202"/>
                  <a:pt x="1618" y="1138"/>
                </a:cubicBezTo>
                <a:cubicBezTo>
                  <a:pt x="1581" y="1114"/>
                  <a:pt x="1538" y="1088"/>
                  <a:pt x="1491" y="1079"/>
                </a:cubicBezTo>
                <a:cubicBezTo>
                  <a:pt x="1485" y="1057"/>
                  <a:pt x="1517" y="1024"/>
                  <a:pt x="1506" y="1002"/>
                </a:cubicBezTo>
                <a:cubicBezTo>
                  <a:pt x="1477" y="1015"/>
                  <a:pt x="1352" y="1000"/>
                  <a:pt x="1300" y="1006"/>
                </a:cubicBezTo>
                <a:cubicBezTo>
                  <a:pt x="1215" y="1016"/>
                  <a:pt x="1142" y="1011"/>
                  <a:pt x="1082" y="1059"/>
                </a:cubicBezTo>
                <a:cubicBezTo>
                  <a:pt x="1045" y="1089"/>
                  <a:pt x="1046" y="1130"/>
                  <a:pt x="1017" y="1159"/>
                </a:cubicBezTo>
                <a:cubicBezTo>
                  <a:pt x="992" y="1185"/>
                  <a:pt x="962" y="1178"/>
                  <a:pt x="937" y="1198"/>
                </a:cubicBezTo>
                <a:cubicBezTo>
                  <a:pt x="821" y="1291"/>
                  <a:pt x="856" y="1360"/>
                  <a:pt x="821" y="1474"/>
                </a:cubicBezTo>
                <a:cubicBezTo>
                  <a:pt x="790" y="1577"/>
                  <a:pt x="810" y="1584"/>
                  <a:pt x="845" y="1658"/>
                </a:cubicBezTo>
                <a:cubicBezTo>
                  <a:pt x="916" y="1812"/>
                  <a:pt x="997" y="1824"/>
                  <a:pt x="1155" y="1834"/>
                </a:cubicBezTo>
                <a:cubicBezTo>
                  <a:pt x="1209" y="1837"/>
                  <a:pt x="1337" y="1745"/>
                  <a:pt x="1353" y="1841"/>
                </a:cubicBezTo>
                <a:cubicBezTo>
                  <a:pt x="1362" y="1892"/>
                  <a:pt x="1445" y="1824"/>
                  <a:pt x="1450" y="1865"/>
                </a:cubicBezTo>
                <a:cubicBezTo>
                  <a:pt x="1517" y="1883"/>
                  <a:pt x="1444" y="1986"/>
                  <a:pt x="1466" y="2028"/>
                </a:cubicBezTo>
                <a:cubicBezTo>
                  <a:pt x="1490" y="2073"/>
                  <a:pt x="1643" y="2247"/>
                  <a:pt x="1562" y="2288"/>
                </a:cubicBezTo>
                <a:cubicBezTo>
                  <a:pt x="1444" y="2350"/>
                  <a:pt x="1598" y="2457"/>
                  <a:pt x="1590" y="2518"/>
                </a:cubicBezTo>
                <a:cubicBezTo>
                  <a:pt x="1581" y="2585"/>
                  <a:pt x="1680" y="2651"/>
                  <a:pt x="1657" y="2697"/>
                </a:cubicBezTo>
                <a:cubicBezTo>
                  <a:pt x="1749" y="2718"/>
                  <a:pt x="1866" y="2675"/>
                  <a:pt x="1944" y="2610"/>
                </a:cubicBezTo>
                <a:cubicBezTo>
                  <a:pt x="1970" y="2587"/>
                  <a:pt x="1993" y="2567"/>
                  <a:pt x="1999" y="2532"/>
                </a:cubicBezTo>
                <a:cubicBezTo>
                  <a:pt x="2006" y="2524"/>
                  <a:pt x="2076" y="2500"/>
                  <a:pt x="2067" y="2482"/>
                </a:cubicBezTo>
                <a:cubicBezTo>
                  <a:pt x="2079" y="2456"/>
                  <a:pt x="2062" y="2428"/>
                  <a:pt x="2070" y="2413"/>
                </a:cubicBezTo>
                <a:cubicBezTo>
                  <a:pt x="2099" y="2356"/>
                  <a:pt x="2310" y="2283"/>
                  <a:pt x="2233" y="2183"/>
                </a:cubicBezTo>
                <a:cubicBezTo>
                  <a:pt x="2131" y="2051"/>
                  <a:pt x="2323" y="1898"/>
                  <a:pt x="2388" y="1793"/>
                </a:cubicBezTo>
                <a:cubicBezTo>
                  <a:pt x="2406" y="1764"/>
                  <a:pt x="2495" y="1584"/>
                  <a:pt x="2457" y="1544"/>
                </a:cubicBezTo>
                <a:cubicBezTo>
                  <a:pt x="2436" y="1551"/>
                  <a:pt x="2416" y="1571"/>
                  <a:pt x="2393" y="1580"/>
                </a:cubicBezTo>
                <a:cubicBezTo>
                  <a:pt x="2352" y="1596"/>
                  <a:pt x="2321" y="1589"/>
                  <a:pt x="2286" y="1594"/>
                </a:cubicBezTo>
                <a:cubicBezTo>
                  <a:pt x="2295" y="1556"/>
                  <a:pt x="2262" y="1530"/>
                  <a:pt x="2225" y="1512"/>
                </a:cubicBezTo>
                <a:cubicBezTo>
                  <a:pt x="2157" y="1486"/>
                  <a:pt x="2018" y="1226"/>
                  <a:pt x="1987" y="1151"/>
                </a:cubicBezTo>
                <a:cubicBezTo>
                  <a:pt x="1998" y="1171"/>
                  <a:pt x="2012" y="1188"/>
                  <a:pt x="2029" y="1202"/>
                </a:cubicBezTo>
                <a:cubicBezTo>
                  <a:pt x="2042" y="1190"/>
                  <a:pt x="2032" y="1171"/>
                  <a:pt x="2036" y="1154"/>
                </a:cubicBezTo>
                <a:cubicBezTo>
                  <a:pt x="2047" y="1196"/>
                  <a:pt x="2068" y="1210"/>
                  <a:pt x="2094" y="1250"/>
                </a:cubicBezTo>
                <a:cubicBezTo>
                  <a:pt x="2120" y="1289"/>
                  <a:pt x="2156" y="1357"/>
                  <a:pt x="2190" y="1387"/>
                </a:cubicBezTo>
                <a:cubicBezTo>
                  <a:pt x="2235" y="1429"/>
                  <a:pt x="2278" y="1582"/>
                  <a:pt x="2334" y="1547"/>
                </a:cubicBezTo>
                <a:cubicBezTo>
                  <a:pt x="2374" y="1521"/>
                  <a:pt x="2424" y="1481"/>
                  <a:pt x="2454" y="1445"/>
                </a:cubicBezTo>
                <a:cubicBezTo>
                  <a:pt x="2473" y="1422"/>
                  <a:pt x="2543" y="1337"/>
                  <a:pt x="2533" y="1301"/>
                </a:cubicBezTo>
                <a:cubicBezTo>
                  <a:pt x="2528" y="1285"/>
                  <a:pt x="2558" y="1228"/>
                  <a:pt x="2540" y="1220"/>
                </a:cubicBezTo>
                <a:cubicBezTo>
                  <a:pt x="2503" y="1203"/>
                  <a:pt x="2478" y="1190"/>
                  <a:pt x="2460" y="1148"/>
                </a:cubicBezTo>
                <a:cubicBezTo>
                  <a:pt x="2410" y="1257"/>
                  <a:pt x="2426" y="1212"/>
                  <a:pt x="2376" y="1174"/>
                </a:cubicBezTo>
                <a:cubicBezTo>
                  <a:pt x="2363" y="1181"/>
                  <a:pt x="2364" y="1193"/>
                  <a:pt x="2377" y="1211"/>
                </a:cubicBezTo>
                <a:cubicBezTo>
                  <a:pt x="2340" y="1184"/>
                  <a:pt x="2328" y="1117"/>
                  <a:pt x="2286" y="1095"/>
                </a:cubicBezTo>
                <a:cubicBezTo>
                  <a:pt x="2307" y="1080"/>
                  <a:pt x="2479" y="1152"/>
                  <a:pt x="2472" y="1138"/>
                </a:cubicBezTo>
                <a:cubicBezTo>
                  <a:pt x="2484" y="1163"/>
                  <a:pt x="2564" y="1145"/>
                  <a:pt x="2576" y="1124"/>
                </a:cubicBezTo>
                <a:cubicBezTo>
                  <a:pt x="2629" y="1112"/>
                  <a:pt x="2600" y="1098"/>
                  <a:pt x="2638" y="1121"/>
                </a:cubicBezTo>
                <a:cubicBezTo>
                  <a:pt x="2637" y="1140"/>
                  <a:pt x="2679" y="1156"/>
                  <a:pt x="2690" y="1141"/>
                </a:cubicBezTo>
                <a:cubicBezTo>
                  <a:pt x="2690" y="1160"/>
                  <a:pt x="2670" y="1188"/>
                  <a:pt x="2714" y="1191"/>
                </a:cubicBezTo>
                <a:cubicBezTo>
                  <a:pt x="2726" y="1178"/>
                  <a:pt x="2728" y="1164"/>
                  <a:pt x="2720" y="1147"/>
                </a:cubicBezTo>
                <a:cubicBezTo>
                  <a:pt x="2761" y="1203"/>
                  <a:pt x="2807" y="1452"/>
                  <a:pt x="2865" y="1468"/>
                </a:cubicBezTo>
                <a:cubicBezTo>
                  <a:pt x="2889" y="1411"/>
                  <a:pt x="2875" y="1350"/>
                  <a:pt x="2860" y="1292"/>
                </a:cubicBezTo>
                <a:cubicBezTo>
                  <a:pt x="2841" y="1213"/>
                  <a:pt x="2855" y="1111"/>
                  <a:pt x="2859" y="1026"/>
                </a:cubicBezTo>
                <a:cubicBezTo>
                  <a:pt x="2866" y="1044"/>
                  <a:pt x="2866" y="999"/>
                  <a:pt x="2865" y="996"/>
                </a:cubicBezTo>
                <a:cubicBezTo>
                  <a:pt x="2864" y="998"/>
                  <a:pt x="2864" y="993"/>
                  <a:pt x="2863" y="991"/>
                </a:cubicBezTo>
                <a:cubicBezTo>
                  <a:pt x="2877" y="997"/>
                  <a:pt x="2889" y="1012"/>
                  <a:pt x="2899" y="1030"/>
                </a:cubicBezTo>
                <a:close/>
                <a:moveTo>
                  <a:pt x="1601" y="968"/>
                </a:moveTo>
                <a:lnTo>
                  <a:pt x="1601" y="968"/>
                </a:lnTo>
                <a:cubicBezTo>
                  <a:pt x="1590" y="968"/>
                  <a:pt x="1535" y="972"/>
                  <a:pt x="1541" y="982"/>
                </a:cubicBezTo>
                <a:cubicBezTo>
                  <a:pt x="1572" y="1035"/>
                  <a:pt x="1611" y="969"/>
                  <a:pt x="1601" y="968"/>
                </a:cubicBezTo>
                <a:cubicBezTo>
                  <a:pt x="1602" y="968"/>
                  <a:pt x="1602" y="968"/>
                  <a:pt x="1601" y="968"/>
                </a:cubicBezTo>
                <a:close/>
                <a:moveTo>
                  <a:pt x="1762" y="977"/>
                </a:moveTo>
                <a:lnTo>
                  <a:pt x="1762" y="977"/>
                </a:lnTo>
                <a:cubicBezTo>
                  <a:pt x="1762" y="977"/>
                  <a:pt x="1762" y="977"/>
                  <a:pt x="1762" y="978"/>
                </a:cubicBezTo>
                <a:cubicBezTo>
                  <a:pt x="1762" y="976"/>
                  <a:pt x="1762" y="975"/>
                  <a:pt x="1762" y="977"/>
                </a:cubicBezTo>
                <a:close/>
                <a:moveTo>
                  <a:pt x="1461" y="873"/>
                </a:moveTo>
                <a:lnTo>
                  <a:pt x="1461" y="873"/>
                </a:lnTo>
                <a:cubicBezTo>
                  <a:pt x="1461" y="875"/>
                  <a:pt x="1461" y="872"/>
                  <a:pt x="1461" y="873"/>
                </a:cubicBezTo>
                <a:close/>
                <a:moveTo>
                  <a:pt x="1477" y="853"/>
                </a:moveTo>
                <a:lnTo>
                  <a:pt x="1477" y="853"/>
                </a:lnTo>
                <a:cubicBezTo>
                  <a:pt x="1469" y="857"/>
                  <a:pt x="1461" y="863"/>
                  <a:pt x="1461" y="873"/>
                </a:cubicBezTo>
                <a:cubicBezTo>
                  <a:pt x="1461" y="879"/>
                  <a:pt x="1469" y="887"/>
                  <a:pt x="1473" y="891"/>
                </a:cubicBezTo>
                <a:cubicBezTo>
                  <a:pt x="1471" y="889"/>
                  <a:pt x="1487" y="858"/>
                  <a:pt x="1477" y="853"/>
                </a:cubicBezTo>
                <a:close/>
                <a:moveTo>
                  <a:pt x="1157" y="65"/>
                </a:moveTo>
                <a:lnTo>
                  <a:pt x="1157" y="65"/>
                </a:lnTo>
                <a:cubicBezTo>
                  <a:pt x="1157" y="65"/>
                  <a:pt x="1159" y="65"/>
                  <a:pt x="1163" y="65"/>
                </a:cubicBezTo>
                <a:cubicBezTo>
                  <a:pt x="1163" y="65"/>
                  <a:pt x="1163" y="65"/>
                  <a:pt x="1163" y="65"/>
                </a:cubicBezTo>
                <a:cubicBezTo>
                  <a:pt x="1161" y="65"/>
                  <a:pt x="1159" y="65"/>
                  <a:pt x="1157" y="65"/>
                </a:cubicBezTo>
                <a:close/>
                <a:moveTo>
                  <a:pt x="1280" y="435"/>
                </a:moveTo>
                <a:lnTo>
                  <a:pt x="1280" y="435"/>
                </a:lnTo>
                <a:cubicBezTo>
                  <a:pt x="1288" y="424"/>
                  <a:pt x="1277" y="415"/>
                  <a:pt x="1271" y="428"/>
                </a:cubicBezTo>
                <a:cubicBezTo>
                  <a:pt x="1270" y="430"/>
                  <a:pt x="1271" y="449"/>
                  <a:pt x="1280" y="435"/>
                </a:cubicBezTo>
                <a:close/>
                <a:moveTo>
                  <a:pt x="1232" y="348"/>
                </a:moveTo>
                <a:lnTo>
                  <a:pt x="1232" y="348"/>
                </a:lnTo>
                <a:cubicBezTo>
                  <a:pt x="1223" y="343"/>
                  <a:pt x="1212" y="349"/>
                  <a:pt x="1205" y="346"/>
                </a:cubicBezTo>
                <a:lnTo>
                  <a:pt x="1205" y="346"/>
                </a:lnTo>
                <a:cubicBezTo>
                  <a:pt x="1195" y="345"/>
                  <a:pt x="1151" y="337"/>
                  <a:pt x="1140" y="352"/>
                </a:cubicBezTo>
                <a:cubicBezTo>
                  <a:pt x="1143" y="355"/>
                  <a:pt x="1147" y="356"/>
                  <a:pt x="1153" y="355"/>
                </a:cubicBezTo>
                <a:cubicBezTo>
                  <a:pt x="1149" y="361"/>
                  <a:pt x="1143" y="367"/>
                  <a:pt x="1137" y="372"/>
                </a:cubicBezTo>
                <a:cubicBezTo>
                  <a:pt x="1158" y="385"/>
                  <a:pt x="1241" y="393"/>
                  <a:pt x="1232" y="348"/>
                </a:cubicBezTo>
                <a:close/>
                <a:moveTo>
                  <a:pt x="1260" y="505"/>
                </a:moveTo>
                <a:lnTo>
                  <a:pt x="1260" y="505"/>
                </a:lnTo>
                <a:cubicBezTo>
                  <a:pt x="1248" y="500"/>
                  <a:pt x="1239" y="516"/>
                  <a:pt x="1236" y="525"/>
                </a:cubicBezTo>
                <a:cubicBezTo>
                  <a:pt x="1234" y="529"/>
                  <a:pt x="1256" y="503"/>
                  <a:pt x="1260" y="505"/>
                </a:cubicBezTo>
                <a:close/>
                <a:moveTo>
                  <a:pt x="1237" y="566"/>
                </a:moveTo>
                <a:lnTo>
                  <a:pt x="1237" y="566"/>
                </a:lnTo>
                <a:cubicBezTo>
                  <a:pt x="1191" y="539"/>
                  <a:pt x="1167" y="639"/>
                  <a:pt x="1170" y="639"/>
                </a:cubicBezTo>
                <a:cubicBezTo>
                  <a:pt x="1187" y="636"/>
                  <a:pt x="1273" y="587"/>
                  <a:pt x="1237" y="566"/>
                </a:cubicBezTo>
                <a:close/>
                <a:moveTo>
                  <a:pt x="1352" y="636"/>
                </a:moveTo>
                <a:lnTo>
                  <a:pt x="1352" y="636"/>
                </a:lnTo>
                <a:cubicBezTo>
                  <a:pt x="1351" y="642"/>
                  <a:pt x="1352" y="637"/>
                  <a:pt x="1352" y="636"/>
                </a:cubicBezTo>
                <a:close/>
                <a:moveTo>
                  <a:pt x="78" y="1020"/>
                </a:moveTo>
                <a:lnTo>
                  <a:pt x="78" y="1020"/>
                </a:lnTo>
                <a:cubicBezTo>
                  <a:pt x="70" y="1022"/>
                  <a:pt x="71" y="1062"/>
                  <a:pt x="67" y="1066"/>
                </a:cubicBezTo>
                <a:cubicBezTo>
                  <a:pt x="66" y="1064"/>
                  <a:pt x="64" y="1063"/>
                  <a:pt x="63" y="1062"/>
                </a:cubicBezTo>
                <a:cubicBezTo>
                  <a:pt x="64" y="1069"/>
                  <a:pt x="63" y="1079"/>
                  <a:pt x="63" y="1085"/>
                </a:cubicBezTo>
                <a:cubicBezTo>
                  <a:pt x="69" y="1086"/>
                  <a:pt x="79" y="1089"/>
                  <a:pt x="83" y="1091"/>
                </a:cubicBezTo>
                <a:cubicBezTo>
                  <a:pt x="93" y="1076"/>
                  <a:pt x="80" y="1023"/>
                  <a:pt x="78" y="1020"/>
                </a:cubicBezTo>
                <a:close/>
                <a:moveTo>
                  <a:pt x="1137" y="372"/>
                </a:moveTo>
                <a:lnTo>
                  <a:pt x="1137" y="372"/>
                </a:lnTo>
                <a:cubicBezTo>
                  <a:pt x="1137" y="372"/>
                  <a:pt x="1140" y="364"/>
                  <a:pt x="1137" y="372"/>
                </a:cubicBezTo>
                <a:close/>
                <a:moveTo>
                  <a:pt x="1746" y="73"/>
                </a:moveTo>
                <a:lnTo>
                  <a:pt x="1746" y="73"/>
                </a:lnTo>
                <a:cubicBezTo>
                  <a:pt x="1726" y="72"/>
                  <a:pt x="1726" y="72"/>
                  <a:pt x="1725" y="71"/>
                </a:cubicBezTo>
                <a:cubicBezTo>
                  <a:pt x="1726" y="71"/>
                  <a:pt x="1726" y="71"/>
                  <a:pt x="1726" y="71"/>
                </a:cubicBezTo>
                <a:cubicBezTo>
                  <a:pt x="1722" y="69"/>
                  <a:pt x="1705" y="70"/>
                  <a:pt x="1705" y="70"/>
                </a:cubicBezTo>
                <a:cubicBezTo>
                  <a:pt x="1713" y="77"/>
                  <a:pt x="1728" y="76"/>
                  <a:pt x="1741" y="82"/>
                </a:cubicBezTo>
                <a:cubicBezTo>
                  <a:pt x="1738" y="82"/>
                  <a:pt x="1738" y="82"/>
                  <a:pt x="1737" y="82"/>
                </a:cubicBezTo>
                <a:cubicBezTo>
                  <a:pt x="1737" y="83"/>
                  <a:pt x="1752" y="87"/>
                  <a:pt x="1753" y="86"/>
                </a:cubicBezTo>
                <a:cubicBezTo>
                  <a:pt x="1752" y="86"/>
                  <a:pt x="1752" y="86"/>
                  <a:pt x="1752" y="86"/>
                </a:cubicBezTo>
                <a:cubicBezTo>
                  <a:pt x="1757" y="86"/>
                  <a:pt x="1753" y="86"/>
                  <a:pt x="1751" y="84"/>
                </a:cubicBezTo>
                <a:cubicBezTo>
                  <a:pt x="1753" y="85"/>
                  <a:pt x="1755" y="85"/>
                  <a:pt x="1758" y="85"/>
                </a:cubicBezTo>
                <a:cubicBezTo>
                  <a:pt x="1758" y="86"/>
                  <a:pt x="1758" y="86"/>
                  <a:pt x="1759" y="86"/>
                </a:cubicBezTo>
                <a:cubicBezTo>
                  <a:pt x="1759" y="85"/>
                  <a:pt x="1754" y="83"/>
                  <a:pt x="1751" y="82"/>
                </a:cubicBezTo>
                <a:cubicBezTo>
                  <a:pt x="1758" y="81"/>
                  <a:pt x="1768" y="84"/>
                  <a:pt x="1771" y="82"/>
                </a:cubicBezTo>
                <a:cubicBezTo>
                  <a:pt x="1769" y="79"/>
                  <a:pt x="1766" y="80"/>
                  <a:pt x="1764" y="79"/>
                </a:cubicBezTo>
                <a:cubicBezTo>
                  <a:pt x="1767" y="79"/>
                  <a:pt x="1770" y="80"/>
                  <a:pt x="1772" y="81"/>
                </a:cubicBezTo>
                <a:cubicBezTo>
                  <a:pt x="1768" y="78"/>
                  <a:pt x="1773" y="81"/>
                  <a:pt x="1776" y="79"/>
                </a:cubicBezTo>
                <a:cubicBezTo>
                  <a:pt x="1774" y="79"/>
                  <a:pt x="1772" y="79"/>
                  <a:pt x="1770" y="78"/>
                </a:cubicBezTo>
                <a:cubicBezTo>
                  <a:pt x="1788" y="79"/>
                  <a:pt x="1726" y="66"/>
                  <a:pt x="1746" y="73"/>
                </a:cubicBezTo>
                <a:close/>
                <a:moveTo>
                  <a:pt x="1352" y="636"/>
                </a:moveTo>
                <a:lnTo>
                  <a:pt x="1352" y="636"/>
                </a:lnTo>
                <a:cubicBezTo>
                  <a:pt x="1352" y="636"/>
                  <a:pt x="1304" y="588"/>
                  <a:pt x="1310" y="587"/>
                </a:cubicBezTo>
                <a:cubicBezTo>
                  <a:pt x="1305" y="580"/>
                  <a:pt x="1311" y="538"/>
                  <a:pt x="1288" y="557"/>
                </a:cubicBezTo>
                <a:cubicBezTo>
                  <a:pt x="1337" y="491"/>
                  <a:pt x="1312" y="540"/>
                  <a:pt x="1289" y="518"/>
                </a:cubicBezTo>
                <a:cubicBezTo>
                  <a:pt x="1291" y="517"/>
                  <a:pt x="1306" y="503"/>
                  <a:pt x="1299" y="502"/>
                </a:cubicBezTo>
                <a:cubicBezTo>
                  <a:pt x="1268" y="502"/>
                  <a:pt x="1234" y="538"/>
                  <a:pt x="1249" y="564"/>
                </a:cubicBezTo>
                <a:cubicBezTo>
                  <a:pt x="1255" y="564"/>
                  <a:pt x="1258" y="552"/>
                  <a:pt x="1267" y="552"/>
                </a:cubicBezTo>
                <a:cubicBezTo>
                  <a:pt x="1265" y="557"/>
                  <a:pt x="1255" y="573"/>
                  <a:pt x="1257" y="576"/>
                </a:cubicBezTo>
                <a:cubicBezTo>
                  <a:pt x="1262" y="576"/>
                  <a:pt x="1280" y="574"/>
                  <a:pt x="1283" y="577"/>
                </a:cubicBezTo>
                <a:cubicBezTo>
                  <a:pt x="1276" y="584"/>
                  <a:pt x="1257" y="604"/>
                  <a:pt x="1250" y="616"/>
                </a:cubicBezTo>
                <a:cubicBezTo>
                  <a:pt x="1251" y="615"/>
                  <a:pt x="1253" y="618"/>
                  <a:pt x="1238" y="635"/>
                </a:cubicBezTo>
                <a:cubicBezTo>
                  <a:pt x="1232" y="641"/>
                  <a:pt x="1273" y="647"/>
                  <a:pt x="1281" y="647"/>
                </a:cubicBezTo>
                <a:cubicBezTo>
                  <a:pt x="1264" y="653"/>
                  <a:pt x="1233" y="653"/>
                  <a:pt x="1225" y="676"/>
                </a:cubicBezTo>
                <a:cubicBezTo>
                  <a:pt x="1225" y="676"/>
                  <a:pt x="1343" y="663"/>
                  <a:pt x="1343" y="659"/>
                </a:cubicBezTo>
                <a:cubicBezTo>
                  <a:pt x="1308" y="637"/>
                  <a:pt x="1347" y="658"/>
                  <a:pt x="1352" y="636"/>
                </a:cubicBezTo>
                <a:cubicBezTo>
                  <a:pt x="1352" y="636"/>
                  <a:pt x="1352" y="636"/>
                  <a:pt x="1352" y="636"/>
                </a:cubicBezTo>
                <a:lnTo>
                  <a:pt x="1352" y="636"/>
                </a:lnTo>
                <a:close/>
                <a:moveTo>
                  <a:pt x="1375" y="66"/>
                </a:moveTo>
                <a:lnTo>
                  <a:pt x="1375" y="66"/>
                </a:lnTo>
                <a:cubicBezTo>
                  <a:pt x="1364" y="69"/>
                  <a:pt x="1366" y="66"/>
                  <a:pt x="1358" y="74"/>
                </a:cubicBezTo>
                <a:cubicBezTo>
                  <a:pt x="1361" y="74"/>
                  <a:pt x="1409" y="81"/>
                  <a:pt x="1404" y="84"/>
                </a:cubicBezTo>
                <a:cubicBezTo>
                  <a:pt x="1420" y="82"/>
                  <a:pt x="1478" y="180"/>
                  <a:pt x="1528" y="116"/>
                </a:cubicBezTo>
                <a:cubicBezTo>
                  <a:pt x="1593" y="108"/>
                  <a:pt x="1633" y="97"/>
                  <a:pt x="1690" y="93"/>
                </a:cubicBezTo>
                <a:cubicBezTo>
                  <a:pt x="1670" y="85"/>
                  <a:pt x="1698" y="83"/>
                  <a:pt x="1703" y="81"/>
                </a:cubicBezTo>
                <a:cubicBezTo>
                  <a:pt x="1685" y="58"/>
                  <a:pt x="1706" y="67"/>
                  <a:pt x="1741" y="62"/>
                </a:cubicBezTo>
                <a:cubicBezTo>
                  <a:pt x="1739" y="61"/>
                  <a:pt x="1737" y="60"/>
                  <a:pt x="1735" y="59"/>
                </a:cubicBezTo>
                <a:cubicBezTo>
                  <a:pt x="1756" y="62"/>
                  <a:pt x="1756" y="62"/>
                  <a:pt x="1847" y="62"/>
                </a:cubicBezTo>
                <a:cubicBezTo>
                  <a:pt x="1822" y="50"/>
                  <a:pt x="1808" y="44"/>
                  <a:pt x="1799" y="33"/>
                </a:cubicBezTo>
                <a:cubicBezTo>
                  <a:pt x="1698" y="11"/>
                  <a:pt x="1593" y="0"/>
                  <a:pt x="1485" y="0"/>
                </a:cubicBezTo>
                <a:cubicBezTo>
                  <a:pt x="1422" y="0"/>
                  <a:pt x="1359" y="4"/>
                  <a:pt x="1298" y="11"/>
                </a:cubicBezTo>
                <a:cubicBezTo>
                  <a:pt x="1255" y="53"/>
                  <a:pt x="1364" y="32"/>
                  <a:pt x="1375" y="66"/>
                </a:cubicBezTo>
                <a:close/>
                <a:moveTo>
                  <a:pt x="1811" y="218"/>
                </a:moveTo>
                <a:lnTo>
                  <a:pt x="1811" y="218"/>
                </a:lnTo>
                <a:cubicBezTo>
                  <a:pt x="1822" y="230"/>
                  <a:pt x="1842" y="229"/>
                  <a:pt x="1854" y="237"/>
                </a:cubicBezTo>
                <a:cubicBezTo>
                  <a:pt x="1841" y="228"/>
                  <a:pt x="1825" y="223"/>
                  <a:pt x="1811" y="218"/>
                </a:cubicBezTo>
                <a:close/>
                <a:moveTo>
                  <a:pt x="1555" y="183"/>
                </a:moveTo>
                <a:lnTo>
                  <a:pt x="1555" y="183"/>
                </a:lnTo>
                <a:cubicBezTo>
                  <a:pt x="1555" y="183"/>
                  <a:pt x="1555" y="183"/>
                  <a:pt x="1555" y="183"/>
                </a:cubicBezTo>
                <a:lnTo>
                  <a:pt x="1555" y="183"/>
                </a:lnTo>
                <a:cubicBezTo>
                  <a:pt x="1566" y="184"/>
                  <a:pt x="1568" y="178"/>
                  <a:pt x="1573" y="178"/>
                </a:cubicBezTo>
                <a:cubicBezTo>
                  <a:pt x="1576" y="177"/>
                  <a:pt x="1574" y="177"/>
                  <a:pt x="1567" y="176"/>
                </a:cubicBezTo>
                <a:cubicBezTo>
                  <a:pt x="1565" y="174"/>
                  <a:pt x="1543" y="160"/>
                  <a:pt x="1543" y="157"/>
                </a:cubicBezTo>
                <a:cubicBezTo>
                  <a:pt x="1552" y="154"/>
                  <a:pt x="1564" y="160"/>
                  <a:pt x="1569" y="150"/>
                </a:cubicBezTo>
                <a:cubicBezTo>
                  <a:pt x="1571" y="146"/>
                  <a:pt x="1532" y="138"/>
                  <a:pt x="1534" y="139"/>
                </a:cubicBezTo>
                <a:cubicBezTo>
                  <a:pt x="1526" y="146"/>
                  <a:pt x="1533" y="152"/>
                  <a:pt x="1521" y="149"/>
                </a:cubicBezTo>
                <a:cubicBezTo>
                  <a:pt x="1521" y="150"/>
                  <a:pt x="1520" y="150"/>
                  <a:pt x="1520" y="150"/>
                </a:cubicBezTo>
                <a:cubicBezTo>
                  <a:pt x="1521" y="154"/>
                  <a:pt x="1522" y="159"/>
                  <a:pt x="1525" y="163"/>
                </a:cubicBezTo>
                <a:cubicBezTo>
                  <a:pt x="1515" y="158"/>
                  <a:pt x="1505" y="157"/>
                  <a:pt x="1498" y="153"/>
                </a:cubicBezTo>
                <a:cubicBezTo>
                  <a:pt x="1495" y="155"/>
                  <a:pt x="1500" y="174"/>
                  <a:pt x="1505" y="175"/>
                </a:cubicBezTo>
                <a:cubicBezTo>
                  <a:pt x="1512" y="159"/>
                  <a:pt x="1531" y="208"/>
                  <a:pt x="1536" y="197"/>
                </a:cubicBezTo>
                <a:cubicBezTo>
                  <a:pt x="1538" y="194"/>
                  <a:pt x="1542" y="177"/>
                  <a:pt x="1541" y="172"/>
                </a:cubicBezTo>
                <a:cubicBezTo>
                  <a:pt x="1539" y="159"/>
                  <a:pt x="1552" y="179"/>
                  <a:pt x="1555" y="183"/>
                </a:cubicBezTo>
                <a:close/>
                <a:moveTo>
                  <a:pt x="1811" y="218"/>
                </a:moveTo>
                <a:lnTo>
                  <a:pt x="1811" y="218"/>
                </a:lnTo>
                <a:cubicBezTo>
                  <a:pt x="1811" y="218"/>
                  <a:pt x="1810" y="217"/>
                  <a:pt x="1809" y="216"/>
                </a:cubicBezTo>
                <a:cubicBezTo>
                  <a:pt x="1798" y="202"/>
                  <a:pt x="1782" y="140"/>
                  <a:pt x="1769" y="142"/>
                </a:cubicBezTo>
                <a:cubicBezTo>
                  <a:pt x="1759" y="196"/>
                  <a:pt x="1783" y="208"/>
                  <a:pt x="1811" y="218"/>
                </a:cubicBezTo>
                <a:close/>
                <a:moveTo>
                  <a:pt x="1686" y="125"/>
                </a:moveTo>
                <a:lnTo>
                  <a:pt x="1686" y="125"/>
                </a:lnTo>
                <a:cubicBezTo>
                  <a:pt x="1688" y="120"/>
                  <a:pt x="1673" y="122"/>
                  <a:pt x="1672" y="118"/>
                </a:cubicBezTo>
                <a:cubicBezTo>
                  <a:pt x="1671" y="118"/>
                  <a:pt x="1630" y="94"/>
                  <a:pt x="1656" y="124"/>
                </a:cubicBezTo>
                <a:cubicBezTo>
                  <a:pt x="1654" y="124"/>
                  <a:pt x="1652" y="122"/>
                  <a:pt x="1649" y="121"/>
                </a:cubicBezTo>
                <a:cubicBezTo>
                  <a:pt x="1654" y="132"/>
                  <a:pt x="1677" y="123"/>
                  <a:pt x="1686" y="125"/>
                </a:cubicBezTo>
                <a:close/>
                <a:moveTo>
                  <a:pt x="1170" y="639"/>
                </a:moveTo>
                <a:lnTo>
                  <a:pt x="1170" y="639"/>
                </a:lnTo>
                <a:cubicBezTo>
                  <a:pt x="1170" y="639"/>
                  <a:pt x="1165" y="640"/>
                  <a:pt x="1170" y="639"/>
                </a:cubicBezTo>
                <a:close/>
                <a:moveTo>
                  <a:pt x="1125" y="58"/>
                </a:moveTo>
                <a:lnTo>
                  <a:pt x="1125" y="58"/>
                </a:lnTo>
                <a:cubicBezTo>
                  <a:pt x="1126" y="56"/>
                  <a:pt x="1129" y="55"/>
                  <a:pt x="1132" y="56"/>
                </a:cubicBezTo>
                <a:cubicBezTo>
                  <a:pt x="1132" y="55"/>
                  <a:pt x="1131" y="55"/>
                  <a:pt x="1131" y="55"/>
                </a:cubicBezTo>
                <a:cubicBezTo>
                  <a:pt x="1148" y="36"/>
                  <a:pt x="1110" y="68"/>
                  <a:pt x="1125" y="58"/>
                </a:cubicBezTo>
                <a:close/>
                <a:moveTo>
                  <a:pt x="1177" y="35"/>
                </a:moveTo>
                <a:lnTo>
                  <a:pt x="1177" y="35"/>
                </a:lnTo>
                <a:cubicBezTo>
                  <a:pt x="1182" y="35"/>
                  <a:pt x="1185" y="35"/>
                  <a:pt x="1181" y="33"/>
                </a:cubicBezTo>
                <a:cubicBezTo>
                  <a:pt x="1183" y="32"/>
                  <a:pt x="1185" y="31"/>
                  <a:pt x="1187" y="30"/>
                </a:cubicBezTo>
                <a:cubicBezTo>
                  <a:pt x="1194" y="29"/>
                  <a:pt x="1201" y="30"/>
                  <a:pt x="1208" y="27"/>
                </a:cubicBezTo>
                <a:cubicBezTo>
                  <a:pt x="1207" y="27"/>
                  <a:pt x="1207" y="28"/>
                  <a:pt x="1208" y="27"/>
                </a:cubicBezTo>
                <a:cubicBezTo>
                  <a:pt x="1208" y="26"/>
                  <a:pt x="1208" y="26"/>
                  <a:pt x="1207" y="26"/>
                </a:cubicBezTo>
                <a:cubicBezTo>
                  <a:pt x="1193" y="28"/>
                  <a:pt x="1179" y="31"/>
                  <a:pt x="1164" y="34"/>
                </a:cubicBezTo>
                <a:cubicBezTo>
                  <a:pt x="1166" y="35"/>
                  <a:pt x="1167" y="35"/>
                  <a:pt x="1168" y="35"/>
                </a:cubicBezTo>
                <a:cubicBezTo>
                  <a:pt x="1123" y="63"/>
                  <a:pt x="1149" y="50"/>
                  <a:pt x="1177" y="35"/>
                </a:cubicBezTo>
                <a:close/>
                <a:moveTo>
                  <a:pt x="61" y="1060"/>
                </a:moveTo>
                <a:lnTo>
                  <a:pt x="61" y="1060"/>
                </a:lnTo>
                <a:cubicBezTo>
                  <a:pt x="62" y="1061"/>
                  <a:pt x="62" y="1061"/>
                  <a:pt x="63" y="1062"/>
                </a:cubicBezTo>
                <a:cubicBezTo>
                  <a:pt x="63" y="1061"/>
                  <a:pt x="62" y="1060"/>
                  <a:pt x="62" y="1058"/>
                </a:cubicBezTo>
                <a:cubicBezTo>
                  <a:pt x="62" y="1059"/>
                  <a:pt x="62" y="1060"/>
                  <a:pt x="61" y="1060"/>
                </a:cubicBezTo>
                <a:close/>
                <a:moveTo>
                  <a:pt x="105" y="1160"/>
                </a:moveTo>
                <a:lnTo>
                  <a:pt x="105" y="1160"/>
                </a:lnTo>
                <a:cubicBezTo>
                  <a:pt x="65" y="1184"/>
                  <a:pt x="144" y="1160"/>
                  <a:pt x="105" y="1160"/>
                </a:cubicBezTo>
                <a:close/>
                <a:moveTo>
                  <a:pt x="1202" y="59"/>
                </a:moveTo>
                <a:lnTo>
                  <a:pt x="1202" y="59"/>
                </a:lnTo>
                <a:cubicBezTo>
                  <a:pt x="1206" y="59"/>
                  <a:pt x="1209" y="56"/>
                  <a:pt x="1212" y="58"/>
                </a:cubicBezTo>
                <a:cubicBezTo>
                  <a:pt x="1211" y="58"/>
                  <a:pt x="1209" y="58"/>
                  <a:pt x="1208" y="59"/>
                </a:cubicBezTo>
                <a:cubicBezTo>
                  <a:pt x="1213" y="59"/>
                  <a:pt x="1218" y="56"/>
                  <a:pt x="1224" y="58"/>
                </a:cubicBezTo>
                <a:cubicBezTo>
                  <a:pt x="1221" y="58"/>
                  <a:pt x="1218" y="58"/>
                  <a:pt x="1214" y="59"/>
                </a:cubicBezTo>
                <a:cubicBezTo>
                  <a:pt x="1221" y="60"/>
                  <a:pt x="1239" y="58"/>
                  <a:pt x="1236" y="57"/>
                </a:cubicBezTo>
                <a:cubicBezTo>
                  <a:pt x="1244" y="55"/>
                  <a:pt x="1267" y="56"/>
                  <a:pt x="1270" y="49"/>
                </a:cubicBezTo>
                <a:cubicBezTo>
                  <a:pt x="1287" y="46"/>
                  <a:pt x="1293" y="50"/>
                  <a:pt x="1280" y="44"/>
                </a:cubicBezTo>
                <a:cubicBezTo>
                  <a:pt x="1281" y="44"/>
                  <a:pt x="1281" y="44"/>
                  <a:pt x="1281" y="44"/>
                </a:cubicBezTo>
                <a:cubicBezTo>
                  <a:pt x="1274" y="45"/>
                  <a:pt x="1271" y="45"/>
                  <a:pt x="1273" y="43"/>
                </a:cubicBezTo>
                <a:cubicBezTo>
                  <a:pt x="1269" y="41"/>
                  <a:pt x="1265" y="41"/>
                  <a:pt x="1260" y="42"/>
                </a:cubicBezTo>
                <a:cubicBezTo>
                  <a:pt x="1242" y="43"/>
                  <a:pt x="1206" y="52"/>
                  <a:pt x="1213" y="56"/>
                </a:cubicBezTo>
                <a:cubicBezTo>
                  <a:pt x="1209" y="57"/>
                  <a:pt x="1205" y="56"/>
                  <a:pt x="1202" y="59"/>
                </a:cubicBezTo>
                <a:close/>
                <a:moveTo>
                  <a:pt x="63" y="1053"/>
                </a:moveTo>
                <a:lnTo>
                  <a:pt x="63" y="1053"/>
                </a:lnTo>
                <a:cubicBezTo>
                  <a:pt x="63" y="1054"/>
                  <a:pt x="63" y="1055"/>
                  <a:pt x="63" y="1055"/>
                </a:cubicBezTo>
                <a:cubicBezTo>
                  <a:pt x="66" y="1054"/>
                  <a:pt x="65" y="1054"/>
                  <a:pt x="63" y="1053"/>
                </a:cubicBezTo>
                <a:close/>
                <a:moveTo>
                  <a:pt x="1232" y="74"/>
                </a:moveTo>
                <a:lnTo>
                  <a:pt x="1232" y="74"/>
                </a:lnTo>
                <a:cubicBezTo>
                  <a:pt x="1220" y="80"/>
                  <a:pt x="1241" y="77"/>
                  <a:pt x="1242" y="78"/>
                </a:cubicBezTo>
                <a:cubicBezTo>
                  <a:pt x="1231" y="83"/>
                  <a:pt x="1253" y="82"/>
                  <a:pt x="1248" y="79"/>
                </a:cubicBezTo>
                <a:cubicBezTo>
                  <a:pt x="1253" y="80"/>
                  <a:pt x="1257" y="80"/>
                  <a:pt x="1262" y="78"/>
                </a:cubicBezTo>
                <a:cubicBezTo>
                  <a:pt x="1252" y="84"/>
                  <a:pt x="1304" y="86"/>
                  <a:pt x="1286" y="78"/>
                </a:cubicBezTo>
                <a:cubicBezTo>
                  <a:pt x="1294" y="75"/>
                  <a:pt x="1314" y="86"/>
                  <a:pt x="1319" y="78"/>
                </a:cubicBezTo>
                <a:lnTo>
                  <a:pt x="1319" y="78"/>
                </a:lnTo>
                <a:cubicBezTo>
                  <a:pt x="1321" y="76"/>
                  <a:pt x="1320" y="77"/>
                  <a:pt x="1318" y="77"/>
                </a:cubicBezTo>
                <a:cubicBezTo>
                  <a:pt x="1318" y="77"/>
                  <a:pt x="1326" y="74"/>
                  <a:pt x="1329" y="73"/>
                </a:cubicBezTo>
                <a:cubicBezTo>
                  <a:pt x="1324" y="74"/>
                  <a:pt x="1327" y="69"/>
                  <a:pt x="1326" y="69"/>
                </a:cubicBezTo>
                <a:cubicBezTo>
                  <a:pt x="1327" y="68"/>
                  <a:pt x="1329" y="68"/>
                  <a:pt x="1330" y="68"/>
                </a:cubicBezTo>
                <a:cubicBezTo>
                  <a:pt x="1329" y="68"/>
                  <a:pt x="1328" y="68"/>
                  <a:pt x="1328" y="67"/>
                </a:cubicBezTo>
                <a:cubicBezTo>
                  <a:pt x="1330" y="67"/>
                  <a:pt x="1330" y="67"/>
                  <a:pt x="1331" y="66"/>
                </a:cubicBezTo>
                <a:cubicBezTo>
                  <a:pt x="1329" y="66"/>
                  <a:pt x="1327" y="66"/>
                  <a:pt x="1324" y="66"/>
                </a:cubicBezTo>
                <a:cubicBezTo>
                  <a:pt x="1327" y="65"/>
                  <a:pt x="1329" y="65"/>
                  <a:pt x="1331" y="65"/>
                </a:cubicBezTo>
                <a:cubicBezTo>
                  <a:pt x="1325" y="63"/>
                  <a:pt x="1329" y="66"/>
                  <a:pt x="1317" y="66"/>
                </a:cubicBezTo>
                <a:cubicBezTo>
                  <a:pt x="1333" y="60"/>
                  <a:pt x="1327" y="64"/>
                  <a:pt x="1311" y="63"/>
                </a:cubicBezTo>
                <a:cubicBezTo>
                  <a:pt x="1315" y="62"/>
                  <a:pt x="1320" y="61"/>
                  <a:pt x="1324" y="60"/>
                </a:cubicBezTo>
                <a:cubicBezTo>
                  <a:pt x="1321" y="60"/>
                  <a:pt x="1321" y="60"/>
                  <a:pt x="1321" y="59"/>
                </a:cubicBezTo>
                <a:cubicBezTo>
                  <a:pt x="1322" y="59"/>
                  <a:pt x="1323" y="59"/>
                  <a:pt x="1324" y="59"/>
                </a:cubicBezTo>
                <a:cubicBezTo>
                  <a:pt x="1324" y="59"/>
                  <a:pt x="1323" y="58"/>
                  <a:pt x="1322" y="58"/>
                </a:cubicBezTo>
                <a:cubicBezTo>
                  <a:pt x="1323" y="58"/>
                  <a:pt x="1323" y="58"/>
                  <a:pt x="1324" y="58"/>
                </a:cubicBezTo>
                <a:cubicBezTo>
                  <a:pt x="1321" y="58"/>
                  <a:pt x="1319" y="58"/>
                  <a:pt x="1316" y="58"/>
                </a:cubicBezTo>
                <a:cubicBezTo>
                  <a:pt x="1319" y="57"/>
                  <a:pt x="1319" y="57"/>
                  <a:pt x="1320" y="57"/>
                </a:cubicBezTo>
                <a:cubicBezTo>
                  <a:pt x="1318" y="57"/>
                  <a:pt x="1317" y="57"/>
                  <a:pt x="1315" y="56"/>
                </a:cubicBezTo>
                <a:cubicBezTo>
                  <a:pt x="1316" y="56"/>
                  <a:pt x="1316" y="56"/>
                  <a:pt x="1318" y="56"/>
                </a:cubicBezTo>
                <a:cubicBezTo>
                  <a:pt x="1312" y="56"/>
                  <a:pt x="1307" y="59"/>
                  <a:pt x="1301" y="57"/>
                </a:cubicBezTo>
                <a:cubicBezTo>
                  <a:pt x="1300" y="53"/>
                  <a:pt x="1304" y="56"/>
                  <a:pt x="1312" y="53"/>
                </a:cubicBezTo>
                <a:cubicBezTo>
                  <a:pt x="1317" y="53"/>
                  <a:pt x="1299" y="52"/>
                  <a:pt x="1299" y="52"/>
                </a:cubicBezTo>
                <a:cubicBezTo>
                  <a:pt x="1310" y="50"/>
                  <a:pt x="1296" y="46"/>
                  <a:pt x="1292" y="47"/>
                </a:cubicBezTo>
                <a:cubicBezTo>
                  <a:pt x="1307" y="53"/>
                  <a:pt x="1272" y="50"/>
                  <a:pt x="1265" y="54"/>
                </a:cubicBezTo>
                <a:cubicBezTo>
                  <a:pt x="1268" y="55"/>
                  <a:pt x="1273" y="52"/>
                  <a:pt x="1277" y="53"/>
                </a:cubicBezTo>
                <a:cubicBezTo>
                  <a:pt x="1275" y="53"/>
                  <a:pt x="1275" y="55"/>
                  <a:pt x="1278" y="55"/>
                </a:cubicBezTo>
                <a:cubicBezTo>
                  <a:pt x="1272" y="55"/>
                  <a:pt x="1267" y="53"/>
                  <a:pt x="1262" y="56"/>
                </a:cubicBezTo>
                <a:cubicBezTo>
                  <a:pt x="1266" y="58"/>
                  <a:pt x="1251" y="55"/>
                  <a:pt x="1267" y="59"/>
                </a:cubicBezTo>
                <a:cubicBezTo>
                  <a:pt x="1249" y="64"/>
                  <a:pt x="1277" y="64"/>
                  <a:pt x="1278" y="64"/>
                </a:cubicBezTo>
                <a:cubicBezTo>
                  <a:pt x="1268" y="66"/>
                  <a:pt x="1261" y="65"/>
                  <a:pt x="1257" y="64"/>
                </a:cubicBezTo>
                <a:cubicBezTo>
                  <a:pt x="1250" y="55"/>
                  <a:pt x="1254" y="71"/>
                  <a:pt x="1234" y="66"/>
                </a:cubicBezTo>
                <a:cubicBezTo>
                  <a:pt x="1249" y="60"/>
                  <a:pt x="1249" y="63"/>
                  <a:pt x="1254" y="57"/>
                </a:cubicBezTo>
                <a:cubicBezTo>
                  <a:pt x="1241" y="56"/>
                  <a:pt x="1218" y="73"/>
                  <a:pt x="1206" y="69"/>
                </a:cubicBezTo>
                <a:cubicBezTo>
                  <a:pt x="1235" y="57"/>
                  <a:pt x="1199" y="60"/>
                  <a:pt x="1198" y="63"/>
                </a:cubicBezTo>
                <a:cubicBezTo>
                  <a:pt x="1208" y="64"/>
                  <a:pt x="1160" y="64"/>
                  <a:pt x="1193" y="70"/>
                </a:cubicBezTo>
                <a:cubicBezTo>
                  <a:pt x="1188" y="72"/>
                  <a:pt x="1185" y="74"/>
                  <a:pt x="1182" y="74"/>
                </a:cubicBezTo>
                <a:cubicBezTo>
                  <a:pt x="1154" y="87"/>
                  <a:pt x="1223" y="73"/>
                  <a:pt x="1232" y="74"/>
                </a:cubicBezTo>
                <a:close/>
                <a:moveTo>
                  <a:pt x="1410" y="123"/>
                </a:moveTo>
                <a:lnTo>
                  <a:pt x="1410" y="123"/>
                </a:lnTo>
                <a:cubicBezTo>
                  <a:pt x="1398" y="113"/>
                  <a:pt x="1374" y="127"/>
                  <a:pt x="1362" y="128"/>
                </a:cubicBezTo>
                <a:cubicBezTo>
                  <a:pt x="1370" y="124"/>
                  <a:pt x="1377" y="121"/>
                  <a:pt x="1385" y="118"/>
                </a:cubicBezTo>
                <a:cubicBezTo>
                  <a:pt x="1385" y="115"/>
                  <a:pt x="1385" y="114"/>
                  <a:pt x="1384" y="113"/>
                </a:cubicBezTo>
                <a:cubicBezTo>
                  <a:pt x="1389" y="113"/>
                  <a:pt x="1394" y="112"/>
                  <a:pt x="1398" y="108"/>
                </a:cubicBezTo>
                <a:cubicBezTo>
                  <a:pt x="1371" y="87"/>
                  <a:pt x="1353" y="111"/>
                  <a:pt x="1328" y="98"/>
                </a:cubicBezTo>
                <a:cubicBezTo>
                  <a:pt x="1347" y="84"/>
                  <a:pt x="1322" y="93"/>
                  <a:pt x="1317" y="93"/>
                </a:cubicBezTo>
                <a:cubicBezTo>
                  <a:pt x="1338" y="83"/>
                  <a:pt x="1311" y="91"/>
                  <a:pt x="1306" y="92"/>
                </a:cubicBezTo>
                <a:cubicBezTo>
                  <a:pt x="1322" y="87"/>
                  <a:pt x="1322" y="87"/>
                  <a:pt x="1324" y="85"/>
                </a:cubicBezTo>
                <a:cubicBezTo>
                  <a:pt x="1303" y="88"/>
                  <a:pt x="1296" y="81"/>
                  <a:pt x="1276" y="86"/>
                </a:cubicBezTo>
                <a:cubicBezTo>
                  <a:pt x="1278" y="85"/>
                  <a:pt x="1280" y="84"/>
                  <a:pt x="1282" y="83"/>
                </a:cubicBezTo>
                <a:cubicBezTo>
                  <a:pt x="1251" y="83"/>
                  <a:pt x="1209" y="83"/>
                  <a:pt x="1182" y="97"/>
                </a:cubicBezTo>
                <a:cubicBezTo>
                  <a:pt x="1197" y="108"/>
                  <a:pt x="1166" y="99"/>
                  <a:pt x="1152" y="106"/>
                </a:cubicBezTo>
                <a:cubicBezTo>
                  <a:pt x="1148" y="115"/>
                  <a:pt x="1157" y="117"/>
                  <a:pt x="1155" y="117"/>
                </a:cubicBezTo>
                <a:cubicBezTo>
                  <a:pt x="1174" y="115"/>
                  <a:pt x="1068" y="174"/>
                  <a:pt x="1060" y="182"/>
                </a:cubicBezTo>
                <a:cubicBezTo>
                  <a:pt x="1064" y="188"/>
                  <a:pt x="1084" y="177"/>
                  <a:pt x="1085" y="177"/>
                </a:cubicBezTo>
                <a:cubicBezTo>
                  <a:pt x="1081" y="185"/>
                  <a:pt x="1073" y="190"/>
                  <a:pt x="1063" y="191"/>
                </a:cubicBezTo>
                <a:cubicBezTo>
                  <a:pt x="1050" y="194"/>
                  <a:pt x="938" y="249"/>
                  <a:pt x="916" y="282"/>
                </a:cubicBezTo>
                <a:cubicBezTo>
                  <a:pt x="932" y="276"/>
                  <a:pt x="924" y="278"/>
                  <a:pt x="935" y="280"/>
                </a:cubicBezTo>
                <a:cubicBezTo>
                  <a:pt x="918" y="304"/>
                  <a:pt x="885" y="314"/>
                  <a:pt x="868" y="348"/>
                </a:cubicBezTo>
                <a:cubicBezTo>
                  <a:pt x="874" y="347"/>
                  <a:pt x="879" y="348"/>
                  <a:pt x="885" y="349"/>
                </a:cubicBezTo>
                <a:cubicBezTo>
                  <a:pt x="880" y="356"/>
                  <a:pt x="877" y="368"/>
                  <a:pt x="877" y="376"/>
                </a:cubicBezTo>
                <a:cubicBezTo>
                  <a:pt x="893" y="380"/>
                  <a:pt x="1052" y="269"/>
                  <a:pt x="1028" y="305"/>
                </a:cubicBezTo>
                <a:cubicBezTo>
                  <a:pt x="1057" y="308"/>
                  <a:pt x="1094" y="288"/>
                  <a:pt x="1118" y="274"/>
                </a:cubicBezTo>
                <a:cubicBezTo>
                  <a:pt x="1115" y="295"/>
                  <a:pt x="1196" y="283"/>
                  <a:pt x="1208" y="268"/>
                </a:cubicBezTo>
                <a:cubicBezTo>
                  <a:pt x="1204" y="267"/>
                  <a:pt x="1178" y="263"/>
                  <a:pt x="1175" y="261"/>
                </a:cubicBezTo>
                <a:cubicBezTo>
                  <a:pt x="1195" y="249"/>
                  <a:pt x="1212" y="259"/>
                  <a:pt x="1194" y="249"/>
                </a:cubicBezTo>
                <a:cubicBezTo>
                  <a:pt x="1201" y="248"/>
                  <a:pt x="1214" y="248"/>
                  <a:pt x="1204" y="242"/>
                </a:cubicBezTo>
                <a:cubicBezTo>
                  <a:pt x="1217" y="237"/>
                  <a:pt x="1211" y="276"/>
                  <a:pt x="1220" y="263"/>
                </a:cubicBezTo>
                <a:cubicBezTo>
                  <a:pt x="1244" y="269"/>
                  <a:pt x="1225" y="234"/>
                  <a:pt x="1223" y="232"/>
                </a:cubicBezTo>
                <a:cubicBezTo>
                  <a:pt x="1225" y="230"/>
                  <a:pt x="1238" y="223"/>
                  <a:pt x="1239" y="222"/>
                </a:cubicBezTo>
                <a:cubicBezTo>
                  <a:pt x="1241" y="225"/>
                  <a:pt x="1239" y="231"/>
                  <a:pt x="1240" y="238"/>
                </a:cubicBezTo>
                <a:cubicBezTo>
                  <a:pt x="1264" y="239"/>
                  <a:pt x="1245" y="214"/>
                  <a:pt x="1254" y="216"/>
                </a:cubicBezTo>
                <a:cubicBezTo>
                  <a:pt x="1252" y="228"/>
                  <a:pt x="1271" y="224"/>
                  <a:pt x="1276" y="219"/>
                </a:cubicBezTo>
                <a:cubicBezTo>
                  <a:pt x="1274" y="213"/>
                  <a:pt x="1272" y="216"/>
                  <a:pt x="1270" y="211"/>
                </a:cubicBezTo>
                <a:cubicBezTo>
                  <a:pt x="1278" y="209"/>
                  <a:pt x="1285" y="206"/>
                  <a:pt x="1289" y="205"/>
                </a:cubicBezTo>
                <a:cubicBezTo>
                  <a:pt x="1295" y="199"/>
                  <a:pt x="1321" y="195"/>
                  <a:pt x="1306" y="183"/>
                </a:cubicBezTo>
                <a:cubicBezTo>
                  <a:pt x="1309" y="179"/>
                  <a:pt x="1352" y="175"/>
                  <a:pt x="1325" y="170"/>
                </a:cubicBezTo>
                <a:cubicBezTo>
                  <a:pt x="1334" y="165"/>
                  <a:pt x="1346" y="164"/>
                  <a:pt x="1326" y="165"/>
                </a:cubicBezTo>
                <a:cubicBezTo>
                  <a:pt x="1335" y="159"/>
                  <a:pt x="1411" y="125"/>
                  <a:pt x="1411" y="124"/>
                </a:cubicBezTo>
                <a:cubicBezTo>
                  <a:pt x="1405" y="118"/>
                  <a:pt x="1408" y="122"/>
                  <a:pt x="1410" y="123"/>
                </a:cubicBezTo>
                <a:close/>
                <a:moveTo>
                  <a:pt x="1289" y="205"/>
                </a:moveTo>
                <a:lnTo>
                  <a:pt x="1289" y="205"/>
                </a:lnTo>
                <a:cubicBezTo>
                  <a:pt x="1288" y="205"/>
                  <a:pt x="1288" y="205"/>
                  <a:pt x="1288" y="205"/>
                </a:cubicBezTo>
                <a:cubicBezTo>
                  <a:pt x="1291" y="204"/>
                  <a:pt x="1291" y="204"/>
                  <a:pt x="1289" y="205"/>
                </a:cubicBezTo>
                <a:close/>
                <a:moveTo>
                  <a:pt x="1347" y="459"/>
                </a:moveTo>
                <a:lnTo>
                  <a:pt x="1347" y="459"/>
                </a:lnTo>
                <a:cubicBezTo>
                  <a:pt x="1343" y="459"/>
                  <a:pt x="1329" y="470"/>
                  <a:pt x="1331" y="473"/>
                </a:cubicBezTo>
                <a:cubicBezTo>
                  <a:pt x="1331" y="473"/>
                  <a:pt x="1335" y="476"/>
                  <a:pt x="1336" y="476"/>
                </a:cubicBezTo>
                <a:cubicBezTo>
                  <a:pt x="1341" y="478"/>
                  <a:pt x="1352" y="463"/>
                  <a:pt x="1347" y="459"/>
                </a:cubicBezTo>
                <a:close/>
                <a:moveTo>
                  <a:pt x="1192" y="62"/>
                </a:moveTo>
                <a:lnTo>
                  <a:pt x="1192" y="62"/>
                </a:lnTo>
                <a:cubicBezTo>
                  <a:pt x="1192" y="58"/>
                  <a:pt x="1188" y="60"/>
                  <a:pt x="1184" y="63"/>
                </a:cubicBezTo>
                <a:cubicBezTo>
                  <a:pt x="1190" y="63"/>
                  <a:pt x="1194" y="62"/>
                  <a:pt x="1192" y="62"/>
                </a:cubicBezTo>
                <a:close/>
                <a:moveTo>
                  <a:pt x="1165" y="84"/>
                </a:moveTo>
                <a:lnTo>
                  <a:pt x="1165" y="84"/>
                </a:lnTo>
                <a:cubicBezTo>
                  <a:pt x="1160" y="84"/>
                  <a:pt x="1160" y="84"/>
                  <a:pt x="1159" y="84"/>
                </a:cubicBezTo>
                <a:cubicBezTo>
                  <a:pt x="1167" y="81"/>
                  <a:pt x="1176" y="78"/>
                  <a:pt x="1169" y="76"/>
                </a:cubicBezTo>
                <a:cubicBezTo>
                  <a:pt x="1169" y="76"/>
                  <a:pt x="1179" y="74"/>
                  <a:pt x="1182" y="74"/>
                </a:cubicBezTo>
                <a:cubicBezTo>
                  <a:pt x="1180" y="74"/>
                  <a:pt x="1179" y="73"/>
                  <a:pt x="1179" y="71"/>
                </a:cubicBezTo>
                <a:cubicBezTo>
                  <a:pt x="1172" y="75"/>
                  <a:pt x="1178" y="68"/>
                  <a:pt x="1184" y="63"/>
                </a:cubicBezTo>
                <a:cubicBezTo>
                  <a:pt x="1177" y="64"/>
                  <a:pt x="1168" y="65"/>
                  <a:pt x="1163" y="65"/>
                </a:cubicBezTo>
                <a:cubicBezTo>
                  <a:pt x="1155" y="66"/>
                  <a:pt x="1155" y="67"/>
                  <a:pt x="1153" y="68"/>
                </a:cubicBezTo>
                <a:cubicBezTo>
                  <a:pt x="1158" y="68"/>
                  <a:pt x="1158" y="68"/>
                  <a:pt x="1159" y="68"/>
                </a:cubicBezTo>
                <a:cubicBezTo>
                  <a:pt x="1154" y="69"/>
                  <a:pt x="1154" y="69"/>
                  <a:pt x="1153" y="70"/>
                </a:cubicBezTo>
                <a:cubicBezTo>
                  <a:pt x="1161" y="69"/>
                  <a:pt x="1159" y="71"/>
                  <a:pt x="1148" y="75"/>
                </a:cubicBezTo>
                <a:cubicBezTo>
                  <a:pt x="1150" y="75"/>
                  <a:pt x="1152" y="75"/>
                  <a:pt x="1154" y="75"/>
                </a:cubicBezTo>
                <a:cubicBezTo>
                  <a:pt x="1153" y="75"/>
                  <a:pt x="1152" y="76"/>
                  <a:pt x="1151" y="76"/>
                </a:cubicBezTo>
                <a:cubicBezTo>
                  <a:pt x="1154" y="76"/>
                  <a:pt x="1156" y="75"/>
                  <a:pt x="1158" y="75"/>
                </a:cubicBezTo>
                <a:cubicBezTo>
                  <a:pt x="1151" y="78"/>
                  <a:pt x="1151" y="78"/>
                  <a:pt x="1150" y="79"/>
                </a:cubicBezTo>
                <a:cubicBezTo>
                  <a:pt x="1152" y="78"/>
                  <a:pt x="1154" y="78"/>
                  <a:pt x="1156" y="78"/>
                </a:cubicBezTo>
                <a:cubicBezTo>
                  <a:pt x="1138" y="82"/>
                  <a:pt x="1148" y="94"/>
                  <a:pt x="1165" y="84"/>
                </a:cubicBezTo>
                <a:close/>
                <a:moveTo>
                  <a:pt x="1182" y="74"/>
                </a:moveTo>
                <a:lnTo>
                  <a:pt x="1182" y="74"/>
                </a:lnTo>
                <a:cubicBezTo>
                  <a:pt x="1182" y="74"/>
                  <a:pt x="1182" y="74"/>
                  <a:pt x="1182" y="74"/>
                </a:cubicBezTo>
                <a:cubicBezTo>
                  <a:pt x="1182" y="74"/>
                  <a:pt x="1182" y="74"/>
                  <a:pt x="1182" y="74"/>
                </a:cubicBezTo>
                <a:cubicBezTo>
                  <a:pt x="1182" y="74"/>
                  <a:pt x="1182" y="74"/>
                  <a:pt x="1182" y="74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82E2FF2-B8D2-D3AC-DEB8-51CA917B0D70}"/>
              </a:ext>
            </a:extLst>
          </p:cNvPr>
          <p:cNvGrpSpPr/>
          <p:nvPr/>
        </p:nvGrpSpPr>
        <p:grpSpPr>
          <a:xfrm>
            <a:off x="463373" y="1978488"/>
            <a:ext cx="7601011" cy="740792"/>
            <a:chOff x="691973" y="2035638"/>
            <a:chExt cx="7601011" cy="74079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2B3348C-18A9-4CD6-A63F-B42C4A0A68AE}"/>
                </a:ext>
              </a:extLst>
            </p:cNvPr>
            <p:cNvSpPr/>
            <p:nvPr/>
          </p:nvSpPr>
          <p:spPr>
            <a:xfrm>
              <a:off x="1591733" y="2035638"/>
              <a:ext cx="6701251" cy="74079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C602A0-B40C-4EA8-B7BA-591AD956E345}"/>
                </a:ext>
              </a:extLst>
            </p:cNvPr>
            <p:cNvSpPr txBox="1"/>
            <p:nvPr/>
          </p:nvSpPr>
          <p:spPr>
            <a:xfrm>
              <a:off x="1591733" y="2113647"/>
              <a:ext cx="646308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NAFLD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is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associated with 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  <a:sym typeface="Wingdings"/>
                </a:rPr>
                <a:t>higher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risk of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cirrhosis, hepatocellular carcinoma, liver failure, CVD</a:t>
              </a:r>
              <a:r>
                <a:rPr lang="en-GB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and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extrahepatic malignancies</a:t>
              </a:r>
              <a:r>
                <a:rPr lang="ro-RO" sz="1600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2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endPara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26D9CE5-4B35-4317-BEFA-9FE23997B929}"/>
                </a:ext>
              </a:extLst>
            </p:cNvPr>
            <p:cNvSpPr/>
            <p:nvPr/>
          </p:nvSpPr>
          <p:spPr>
            <a:xfrm>
              <a:off x="691973" y="2038933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8E8F7F1-6D16-C1F7-DB3B-19EC128ADD78}"/>
              </a:ext>
            </a:extLst>
          </p:cNvPr>
          <p:cNvGrpSpPr/>
          <p:nvPr/>
        </p:nvGrpSpPr>
        <p:grpSpPr>
          <a:xfrm>
            <a:off x="463373" y="2934344"/>
            <a:ext cx="7601011" cy="734203"/>
            <a:chOff x="691973" y="3046866"/>
            <a:chExt cx="7601011" cy="73420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7E138CE-0BAB-46F3-98D2-123253B73C1C}"/>
                </a:ext>
              </a:extLst>
            </p:cNvPr>
            <p:cNvSpPr/>
            <p:nvPr/>
          </p:nvSpPr>
          <p:spPr>
            <a:xfrm>
              <a:off x="1591733" y="3061523"/>
              <a:ext cx="6701251" cy="70488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F20114-D61E-43EB-839F-89FB5DBA7A96}"/>
                </a:ext>
              </a:extLst>
            </p:cNvPr>
            <p:cNvSpPr txBox="1"/>
            <p:nvPr/>
          </p:nvSpPr>
          <p:spPr>
            <a:xfrm>
              <a:off x="1591733" y="3244690"/>
              <a:ext cx="638379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NAFLD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is a 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growing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cause of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liver-related death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worldwide</a:t>
              </a:r>
              <a:r>
                <a:rPr lang="ro-RO" sz="1600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3</a:t>
              </a:r>
              <a:endParaRPr lang="en-US" sz="1600" baseline="300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BC128B-40EB-49AE-A49F-764339D8F664}"/>
                </a:ext>
              </a:extLst>
            </p:cNvPr>
            <p:cNvSpPr/>
            <p:nvPr/>
          </p:nvSpPr>
          <p:spPr>
            <a:xfrm>
              <a:off x="691973" y="3046866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2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6154E42-2854-0622-0E21-4D50FD831924}"/>
              </a:ext>
            </a:extLst>
          </p:cNvPr>
          <p:cNvGrpSpPr/>
          <p:nvPr/>
        </p:nvGrpSpPr>
        <p:grpSpPr>
          <a:xfrm>
            <a:off x="463373" y="3883611"/>
            <a:ext cx="7601011" cy="830997"/>
            <a:chOff x="691973" y="4012331"/>
            <a:chExt cx="7601011" cy="8309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5121C2-F1E0-4986-B016-7CF406663834}"/>
                </a:ext>
              </a:extLst>
            </p:cNvPr>
            <p:cNvSpPr/>
            <p:nvPr/>
          </p:nvSpPr>
          <p:spPr>
            <a:xfrm>
              <a:off x="1591733" y="4029896"/>
              <a:ext cx="6701251" cy="79586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03B6C4-B22E-4ABD-9B59-A45D673A7CB8}"/>
                </a:ext>
              </a:extLst>
            </p:cNvPr>
            <p:cNvSpPr txBox="1"/>
            <p:nvPr/>
          </p:nvSpPr>
          <p:spPr>
            <a:xfrm>
              <a:off x="1591733" y="4012331"/>
              <a:ext cx="660701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o-RO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N</a:t>
              </a: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AFLD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may 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be associated with fatigue,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anxiety, depression, cognitive impairment 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and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loss of self-esteem</a:t>
              </a:r>
              <a:r>
                <a:rPr lang="en-GB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– all of which contribute to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impairment of health-related quality of life</a:t>
              </a:r>
              <a:r>
                <a:rPr lang="ro-RO" sz="1600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4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endParaRPr kumimoji="0" lang="en-IN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B839A97-ACB7-4963-B6D6-685051739391}"/>
                </a:ext>
              </a:extLst>
            </p:cNvPr>
            <p:cNvSpPr/>
            <p:nvPr/>
          </p:nvSpPr>
          <p:spPr>
            <a:xfrm>
              <a:off x="691973" y="4060728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3</a:t>
              </a: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C65E8DFD-E1E3-6385-9CAD-A00847A31B49}"/>
              </a:ext>
            </a:extLst>
          </p:cNvPr>
          <p:cNvSpPr txBox="1">
            <a:spLocks/>
          </p:cNvSpPr>
          <p:nvPr/>
        </p:nvSpPr>
        <p:spPr>
          <a:xfrm>
            <a:off x="401351" y="392530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Efforts to mitigate NAFLD burden are needed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9BB6EBA-29D4-4184-F0AB-A5259BB60A9F}"/>
              </a:ext>
            </a:extLst>
          </p:cNvPr>
          <p:cNvGrpSpPr/>
          <p:nvPr/>
        </p:nvGrpSpPr>
        <p:grpSpPr>
          <a:xfrm>
            <a:off x="463373" y="4929672"/>
            <a:ext cx="7601011" cy="734203"/>
            <a:chOff x="691973" y="4986822"/>
            <a:chExt cx="7601011" cy="73420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7E138CE-0BAB-46F3-98D2-123253B73C1C}"/>
                </a:ext>
              </a:extLst>
            </p:cNvPr>
            <p:cNvSpPr/>
            <p:nvPr/>
          </p:nvSpPr>
          <p:spPr>
            <a:xfrm>
              <a:off x="1591733" y="5019489"/>
              <a:ext cx="6701251" cy="66886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FF20114-D61E-43EB-839F-89FB5DBA7A96}"/>
                </a:ext>
              </a:extLst>
            </p:cNvPr>
            <p:cNvSpPr txBox="1"/>
            <p:nvPr/>
          </p:nvSpPr>
          <p:spPr>
            <a:xfrm>
              <a:off x="1591733" y="5184646"/>
              <a:ext cx="619207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o-RO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NAFLD</a:t>
              </a:r>
              <a:r>
                <a:rPr lang="ro-RO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is associated with substantial </a:t>
              </a: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health-care costs</a:t>
              </a:r>
              <a:r>
                <a:rPr lang="ro-RO" sz="1600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  <a:endPara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BC128B-40EB-49AE-A49F-764339D8F664}"/>
                </a:ext>
              </a:extLst>
            </p:cNvPr>
            <p:cNvSpPr/>
            <p:nvPr/>
          </p:nvSpPr>
          <p:spPr>
            <a:xfrm>
              <a:off x="691973" y="4986822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4</a:t>
              </a:r>
              <a:endPara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DE1EE36-0A7B-3A83-6446-8635CC030D71}"/>
              </a:ext>
            </a:extLst>
          </p:cNvPr>
          <p:cNvGrpSpPr/>
          <p:nvPr/>
        </p:nvGrpSpPr>
        <p:grpSpPr>
          <a:xfrm>
            <a:off x="8229941" y="2052561"/>
            <a:ext cx="3592517" cy="836243"/>
            <a:chOff x="8408983" y="2035582"/>
            <a:chExt cx="4641416" cy="1080398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8406DFF4-B42C-3512-2848-77ED0EB3D150}"/>
                </a:ext>
              </a:extLst>
            </p:cNvPr>
            <p:cNvGrpSpPr/>
            <p:nvPr/>
          </p:nvGrpSpPr>
          <p:grpSpPr>
            <a:xfrm>
              <a:off x="8408983" y="2054168"/>
              <a:ext cx="884171" cy="1061811"/>
              <a:chOff x="8408983" y="2054168"/>
              <a:chExt cx="884171" cy="1061811"/>
            </a:xfrm>
          </p:grpSpPr>
          <p:sp>
            <p:nvSpPr>
              <p:cNvPr id="20" name="TextBox 11">
                <a:extLst>
                  <a:ext uri="{FF2B5EF4-FFF2-40B4-BE49-F238E27FC236}">
                    <a16:creationId xmlns:a16="http://schemas.microsoft.com/office/drawing/2014/main" id="{9F5BF422-1BD6-F09A-37E4-5F7F6DB1ED06}"/>
                  </a:ext>
                </a:extLst>
              </p:cNvPr>
              <p:cNvSpPr txBox="1"/>
              <p:nvPr/>
            </p:nvSpPr>
            <p:spPr>
              <a:xfrm>
                <a:off x="8448720" y="2638814"/>
                <a:ext cx="844434" cy="47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2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Normal liver</a:t>
                </a:r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7B722B56-AEDD-BDA2-35FF-0574084F27EB}"/>
                  </a:ext>
                </a:extLst>
              </p:cNvPr>
              <p:cNvGrpSpPr/>
              <p:nvPr/>
            </p:nvGrpSpPr>
            <p:grpSpPr>
              <a:xfrm>
                <a:off x="8408983" y="2054168"/>
                <a:ext cx="884170" cy="569659"/>
                <a:chOff x="8408983" y="2054168"/>
                <a:chExt cx="884170" cy="569659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FD0A358A-4AAB-2BBA-999C-5C63D72FE091}"/>
                    </a:ext>
                  </a:extLst>
                </p:cNvPr>
                <p:cNvSpPr/>
                <p:nvPr/>
              </p:nvSpPr>
              <p:spPr>
                <a:xfrm>
                  <a:off x="8849103" y="2076104"/>
                  <a:ext cx="113979" cy="349920"/>
                </a:xfrm>
                <a:custGeom>
                  <a:avLst/>
                  <a:gdLst>
                    <a:gd name="connsiteX0" fmla="*/ 30075 w 201063"/>
                    <a:gd name="connsiteY0" fmla="*/ 47306 h 617268"/>
                    <a:gd name="connsiteX1" fmla="*/ 130195 w 201063"/>
                    <a:gd name="connsiteY1" fmla="*/ 202328 h 617268"/>
                    <a:gd name="connsiteX2" fmla="*/ 153760 w 201063"/>
                    <a:gd name="connsiteY2" fmla="*/ 502945 h 617268"/>
                    <a:gd name="connsiteX3" fmla="*/ 153124 w 201063"/>
                    <a:gd name="connsiteY3" fmla="*/ 617077 h 617268"/>
                    <a:gd name="connsiteX4" fmla="*/ 178854 w 201063"/>
                    <a:gd name="connsiteY4" fmla="*/ 585742 h 617268"/>
                    <a:gd name="connsiteX5" fmla="*/ 182676 w 201063"/>
                    <a:gd name="connsiteY5" fmla="*/ 567144 h 617268"/>
                    <a:gd name="connsiteX6" fmla="*/ 199363 w 201063"/>
                    <a:gd name="connsiteY6" fmla="*/ 553005 h 617268"/>
                    <a:gd name="connsiteX7" fmla="*/ 195796 w 201063"/>
                    <a:gd name="connsiteY7" fmla="*/ 532752 h 617268"/>
                    <a:gd name="connsiteX8" fmla="*/ 176561 w 201063"/>
                    <a:gd name="connsiteY8" fmla="*/ 516956 h 617268"/>
                    <a:gd name="connsiteX9" fmla="*/ 161403 w 201063"/>
                    <a:gd name="connsiteY9" fmla="*/ 214939 h 617268"/>
                    <a:gd name="connsiteX10" fmla="*/ 147009 w 201063"/>
                    <a:gd name="connsiteY10" fmla="*/ 113544 h 617268"/>
                    <a:gd name="connsiteX11" fmla="*/ 198471 w 201063"/>
                    <a:gd name="connsiteY11" fmla="*/ 26543 h 617268"/>
                    <a:gd name="connsiteX12" fmla="*/ 63703 w 201063"/>
                    <a:gd name="connsiteY12" fmla="*/ 2341 h 617268"/>
                    <a:gd name="connsiteX13" fmla="*/ 140 w 201063"/>
                    <a:gd name="connsiteY13" fmla="*/ 17882 h 617268"/>
                    <a:gd name="connsiteX14" fmla="*/ 29947 w 201063"/>
                    <a:gd name="connsiteY14" fmla="*/ 47561 h 617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1063" h="617268">
                      <a:moveTo>
                        <a:pt x="30075" y="47306"/>
                      </a:moveTo>
                      <a:cubicBezTo>
                        <a:pt x="92491" y="83228"/>
                        <a:pt x="116183" y="129339"/>
                        <a:pt x="130195" y="202328"/>
                      </a:cubicBezTo>
                      <a:cubicBezTo>
                        <a:pt x="141277" y="260031"/>
                        <a:pt x="147774" y="416708"/>
                        <a:pt x="153760" y="502945"/>
                      </a:cubicBezTo>
                      <a:cubicBezTo>
                        <a:pt x="157964" y="563960"/>
                        <a:pt x="142296" y="613765"/>
                        <a:pt x="153124" y="617077"/>
                      </a:cubicBezTo>
                      <a:cubicBezTo>
                        <a:pt x="160129" y="619243"/>
                        <a:pt x="177581" y="602683"/>
                        <a:pt x="178854" y="585742"/>
                      </a:cubicBezTo>
                      <a:cubicBezTo>
                        <a:pt x="179619" y="575679"/>
                        <a:pt x="178854" y="573513"/>
                        <a:pt x="182676" y="567144"/>
                      </a:cubicBezTo>
                      <a:cubicBezTo>
                        <a:pt x="187771" y="558737"/>
                        <a:pt x="193885" y="561794"/>
                        <a:pt x="199363" y="553005"/>
                      </a:cubicBezTo>
                      <a:cubicBezTo>
                        <a:pt x="203439" y="546636"/>
                        <a:pt x="199363" y="538356"/>
                        <a:pt x="195796" y="532752"/>
                      </a:cubicBezTo>
                      <a:cubicBezTo>
                        <a:pt x="189809" y="523071"/>
                        <a:pt x="176816" y="521924"/>
                        <a:pt x="176561" y="516956"/>
                      </a:cubicBezTo>
                      <a:cubicBezTo>
                        <a:pt x="173887" y="447025"/>
                        <a:pt x="164588" y="266400"/>
                        <a:pt x="161403" y="214939"/>
                      </a:cubicBezTo>
                      <a:cubicBezTo>
                        <a:pt x="158856" y="174432"/>
                        <a:pt x="136692" y="150357"/>
                        <a:pt x="147009" y="113544"/>
                      </a:cubicBezTo>
                      <a:cubicBezTo>
                        <a:pt x="161149" y="62974"/>
                        <a:pt x="205222" y="49727"/>
                        <a:pt x="198471" y="26543"/>
                      </a:cubicBezTo>
                      <a:cubicBezTo>
                        <a:pt x="187898" y="-9632"/>
                        <a:pt x="73893" y="1322"/>
                        <a:pt x="63703" y="2341"/>
                      </a:cubicBezTo>
                      <a:cubicBezTo>
                        <a:pt x="37845" y="5016"/>
                        <a:pt x="1414" y="12277"/>
                        <a:pt x="140" y="17882"/>
                      </a:cubicBezTo>
                      <a:cubicBezTo>
                        <a:pt x="-2280" y="28709"/>
                        <a:pt x="27400" y="46033"/>
                        <a:pt x="29947" y="47561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A3322D2B-7FD3-FCF0-D082-B43D504BF546}"/>
                    </a:ext>
                  </a:extLst>
                </p:cNvPr>
                <p:cNvSpPr/>
                <p:nvPr/>
              </p:nvSpPr>
              <p:spPr>
                <a:xfrm>
                  <a:off x="8930898" y="2080746"/>
                  <a:ext cx="362255" cy="328671"/>
                </a:xfrm>
                <a:custGeom>
                  <a:avLst/>
                  <a:gdLst>
                    <a:gd name="connsiteX0" fmla="*/ 34566 w 639028"/>
                    <a:gd name="connsiteY0" fmla="*/ 577678 h 579785"/>
                    <a:gd name="connsiteX1" fmla="*/ 35840 w 639028"/>
                    <a:gd name="connsiteY1" fmla="*/ 564558 h 579785"/>
                    <a:gd name="connsiteX2" fmla="*/ 38388 w 639028"/>
                    <a:gd name="connsiteY2" fmla="*/ 559081 h 579785"/>
                    <a:gd name="connsiteX3" fmla="*/ 55075 w 639028"/>
                    <a:gd name="connsiteY3" fmla="*/ 544942 h 579785"/>
                    <a:gd name="connsiteX4" fmla="*/ 51508 w 639028"/>
                    <a:gd name="connsiteY4" fmla="*/ 524688 h 579785"/>
                    <a:gd name="connsiteX5" fmla="*/ 32274 w 639028"/>
                    <a:gd name="connsiteY5" fmla="*/ 508893 h 579785"/>
                    <a:gd name="connsiteX6" fmla="*/ 17115 w 639028"/>
                    <a:gd name="connsiteY6" fmla="*/ 206875 h 579785"/>
                    <a:gd name="connsiteX7" fmla="*/ 2721 w 639028"/>
                    <a:gd name="connsiteY7" fmla="*/ 105481 h 579785"/>
                    <a:gd name="connsiteX8" fmla="*/ 54183 w 639028"/>
                    <a:gd name="connsiteY8" fmla="*/ 18480 h 579785"/>
                    <a:gd name="connsiteX9" fmla="*/ 410083 w 639028"/>
                    <a:gd name="connsiteY9" fmla="*/ 3194 h 579785"/>
                    <a:gd name="connsiteX10" fmla="*/ 544341 w 639028"/>
                    <a:gd name="connsiteY10" fmla="*/ 27269 h 579785"/>
                    <a:gd name="connsiteX11" fmla="*/ 631469 w 639028"/>
                    <a:gd name="connsiteY11" fmla="*/ 95035 h 579785"/>
                    <a:gd name="connsiteX12" fmla="*/ 637074 w 639028"/>
                    <a:gd name="connsiteY12" fmla="*/ 136434 h 579785"/>
                    <a:gd name="connsiteX13" fmla="*/ 616311 w 639028"/>
                    <a:gd name="connsiteY13" fmla="*/ 162802 h 579785"/>
                    <a:gd name="connsiteX14" fmla="*/ 566887 w 639028"/>
                    <a:gd name="connsiteY14" fmla="*/ 203308 h 579785"/>
                    <a:gd name="connsiteX15" fmla="*/ 484982 w 639028"/>
                    <a:gd name="connsiteY15" fmla="*/ 264069 h 579785"/>
                    <a:gd name="connsiteX16" fmla="*/ 429444 w 639028"/>
                    <a:gd name="connsiteY16" fmla="*/ 338968 h 579785"/>
                    <a:gd name="connsiteX17" fmla="*/ 339514 w 639028"/>
                    <a:gd name="connsiteY17" fmla="*/ 446732 h 579785"/>
                    <a:gd name="connsiteX18" fmla="*/ 34566 w 639028"/>
                    <a:gd name="connsiteY18" fmla="*/ 577933 h 5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9028" h="579785">
                      <a:moveTo>
                        <a:pt x="34566" y="577678"/>
                      </a:moveTo>
                      <a:cubicBezTo>
                        <a:pt x="33930" y="576277"/>
                        <a:pt x="34184" y="569526"/>
                        <a:pt x="35840" y="564558"/>
                      </a:cubicBezTo>
                      <a:cubicBezTo>
                        <a:pt x="36732" y="561628"/>
                        <a:pt x="38133" y="559463"/>
                        <a:pt x="38388" y="559081"/>
                      </a:cubicBezTo>
                      <a:cubicBezTo>
                        <a:pt x="43483" y="550674"/>
                        <a:pt x="49597" y="553731"/>
                        <a:pt x="55075" y="544942"/>
                      </a:cubicBezTo>
                      <a:cubicBezTo>
                        <a:pt x="59151" y="538573"/>
                        <a:pt x="55075" y="530293"/>
                        <a:pt x="51508" y="524688"/>
                      </a:cubicBezTo>
                      <a:cubicBezTo>
                        <a:pt x="45521" y="515007"/>
                        <a:pt x="32528" y="513861"/>
                        <a:pt x="32274" y="508893"/>
                      </a:cubicBezTo>
                      <a:cubicBezTo>
                        <a:pt x="29599" y="438961"/>
                        <a:pt x="20300" y="258337"/>
                        <a:pt x="17115" y="206875"/>
                      </a:cubicBezTo>
                      <a:cubicBezTo>
                        <a:pt x="14568" y="166368"/>
                        <a:pt x="-7596" y="142293"/>
                        <a:pt x="2721" y="105481"/>
                      </a:cubicBezTo>
                      <a:cubicBezTo>
                        <a:pt x="16351" y="56949"/>
                        <a:pt x="45139" y="19372"/>
                        <a:pt x="54183" y="18480"/>
                      </a:cubicBezTo>
                      <a:cubicBezTo>
                        <a:pt x="149591" y="8799"/>
                        <a:pt x="204746" y="-6741"/>
                        <a:pt x="410083" y="3194"/>
                      </a:cubicBezTo>
                      <a:cubicBezTo>
                        <a:pt x="427788" y="4086"/>
                        <a:pt x="482052" y="3322"/>
                        <a:pt x="544341" y="27269"/>
                      </a:cubicBezTo>
                      <a:cubicBezTo>
                        <a:pt x="575931" y="39370"/>
                        <a:pt x="614782" y="59624"/>
                        <a:pt x="631469" y="95035"/>
                      </a:cubicBezTo>
                      <a:cubicBezTo>
                        <a:pt x="635163" y="102806"/>
                        <a:pt x="642551" y="119238"/>
                        <a:pt x="637074" y="136434"/>
                      </a:cubicBezTo>
                      <a:cubicBezTo>
                        <a:pt x="633762" y="147006"/>
                        <a:pt x="626883" y="153503"/>
                        <a:pt x="616311" y="162802"/>
                      </a:cubicBezTo>
                      <a:cubicBezTo>
                        <a:pt x="581027" y="193882"/>
                        <a:pt x="566887" y="203308"/>
                        <a:pt x="566887" y="203308"/>
                      </a:cubicBezTo>
                      <a:cubicBezTo>
                        <a:pt x="543067" y="219104"/>
                        <a:pt x="509184" y="241522"/>
                        <a:pt x="484982" y="264069"/>
                      </a:cubicBezTo>
                      <a:cubicBezTo>
                        <a:pt x="460143" y="287252"/>
                        <a:pt x="455557" y="301264"/>
                        <a:pt x="429444" y="338968"/>
                      </a:cubicBezTo>
                      <a:cubicBezTo>
                        <a:pt x="429444" y="338968"/>
                        <a:pt x="398364" y="392595"/>
                        <a:pt x="339514" y="446732"/>
                      </a:cubicBezTo>
                      <a:cubicBezTo>
                        <a:pt x="221815" y="555005"/>
                        <a:pt x="39152" y="588506"/>
                        <a:pt x="34566" y="57793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84C8A5C2-9216-8238-2A7A-54FF387208C6}"/>
                    </a:ext>
                  </a:extLst>
                </p:cNvPr>
                <p:cNvSpPr/>
                <p:nvPr/>
              </p:nvSpPr>
              <p:spPr>
                <a:xfrm>
                  <a:off x="8448719" y="2054168"/>
                  <a:ext cx="492730" cy="569659"/>
                </a:xfrm>
                <a:custGeom>
                  <a:avLst/>
                  <a:gdLst>
                    <a:gd name="connsiteX0" fmla="*/ 859413 w 864140"/>
                    <a:gd name="connsiteY0" fmla="*/ 655899 h 1004894"/>
                    <a:gd name="connsiteX1" fmla="*/ 831772 w 864140"/>
                    <a:gd name="connsiteY1" fmla="*/ 667363 h 1004894"/>
                    <a:gd name="connsiteX2" fmla="*/ 751267 w 864140"/>
                    <a:gd name="connsiteY2" fmla="*/ 697424 h 1004894"/>
                    <a:gd name="connsiteX3" fmla="*/ 556758 w 864140"/>
                    <a:gd name="connsiteY3" fmla="*/ 762643 h 1004894"/>
                    <a:gd name="connsiteX4" fmla="*/ 401737 w 864140"/>
                    <a:gd name="connsiteY4" fmla="*/ 864674 h 1004894"/>
                    <a:gd name="connsiteX5" fmla="*/ 322888 w 864140"/>
                    <a:gd name="connsiteY5" fmla="*/ 931294 h 1004894"/>
                    <a:gd name="connsiteX6" fmla="*/ 322888 w 864140"/>
                    <a:gd name="connsiteY6" fmla="*/ 931294 h 1004894"/>
                    <a:gd name="connsiteX7" fmla="*/ 244040 w 864140"/>
                    <a:gd name="connsiteY7" fmla="*/ 997914 h 1004894"/>
                    <a:gd name="connsiteX8" fmla="*/ 132583 w 864140"/>
                    <a:gd name="connsiteY8" fmla="*/ 976132 h 1004894"/>
                    <a:gd name="connsiteX9" fmla="*/ 95388 w 864140"/>
                    <a:gd name="connsiteY9" fmla="*/ 847605 h 1004894"/>
                    <a:gd name="connsiteX10" fmla="*/ 6094 w 864140"/>
                    <a:gd name="connsiteY10" fmla="*/ 318087 h 1004894"/>
                    <a:gd name="connsiteX11" fmla="*/ 261619 w 864140"/>
                    <a:gd name="connsiteY11" fmla="*/ 31227 h 1004894"/>
                    <a:gd name="connsiteX12" fmla="*/ 464280 w 864140"/>
                    <a:gd name="connsiteY12" fmla="*/ 2694 h 1004894"/>
                    <a:gd name="connsiteX13" fmla="*/ 735982 w 864140"/>
                    <a:gd name="connsiteY13" fmla="*/ 75937 h 1004894"/>
                    <a:gd name="connsiteX14" fmla="*/ 839542 w 864140"/>
                    <a:gd name="connsiteY14" fmla="*/ 240767 h 1004894"/>
                    <a:gd name="connsiteX15" fmla="*/ 859413 w 864140"/>
                    <a:gd name="connsiteY15" fmla="*/ 656026 h 1004894"/>
                    <a:gd name="connsiteX0" fmla="*/ 846713 w 864140"/>
                    <a:gd name="connsiteY0" fmla="*/ 787662 h 1004894"/>
                    <a:gd name="connsiteX1" fmla="*/ 831772 w 864140"/>
                    <a:gd name="connsiteY1" fmla="*/ 667363 h 1004894"/>
                    <a:gd name="connsiteX2" fmla="*/ 751267 w 864140"/>
                    <a:gd name="connsiteY2" fmla="*/ 697424 h 1004894"/>
                    <a:gd name="connsiteX3" fmla="*/ 556758 w 864140"/>
                    <a:gd name="connsiteY3" fmla="*/ 762643 h 1004894"/>
                    <a:gd name="connsiteX4" fmla="*/ 401737 w 864140"/>
                    <a:gd name="connsiteY4" fmla="*/ 864674 h 1004894"/>
                    <a:gd name="connsiteX5" fmla="*/ 322888 w 864140"/>
                    <a:gd name="connsiteY5" fmla="*/ 931294 h 1004894"/>
                    <a:gd name="connsiteX6" fmla="*/ 322888 w 864140"/>
                    <a:gd name="connsiteY6" fmla="*/ 931294 h 1004894"/>
                    <a:gd name="connsiteX7" fmla="*/ 244040 w 864140"/>
                    <a:gd name="connsiteY7" fmla="*/ 997914 h 1004894"/>
                    <a:gd name="connsiteX8" fmla="*/ 132583 w 864140"/>
                    <a:gd name="connsiteY8" fmla="*/ 976132 h 1004894"/>
                    <a:gd name="connsiteX9" fmla="*/ 95388 w 864140"/>
                    <a:gd name="connsiteY9" fmla="*/ 847605 h 1004894"/>
                    <a:gd name="connsiteX10" fmla="*/ 6094 w 864140"/>
                    <a:gd name="connsiteY10" fmla="*/ 318087 h 1004894"/>
                    <a:gd name="connsiteX11" fmla="*/ 261619 w 864140"/>
                    <a:gd name="connsiteY11" fmla="*/ 31227 h 1004894"/>
                    <a:gd name="connsiteX12" fmla="*/ 464280 w 864140"/>
                    <a:gd name="connsiteY12" fmla="*/ 2694 h 1004894"/>
                    <a:gd name="connsiteX13" fmla="*/ 735982 w 864140"/>
                    <a:gd name="connsiteY13" fmla="*/ 75937 h 1004894"/>
                    <a:gd name="connsiteX14" fmla="*/ 839542 w 864140"/>
                    <a:gd name="connsiteY14" fmla="*/ 240767 h 1004894"/>
                    <a:gd name="connsiteX15" fmla="*/ 859413 w 864140"/>
                    <a:gd name="connsiteY15" fmla="*/ 656026 h 1004894"/>
                    <a:gd name="connsiteX16" fmla="*/ 846713 w 864140"/>
                    <a:gd name="connsiteY16" fmla="*/ 787662 h 1004894"/>
                    <a:gd name="connsiteX0" fmla="*/ 846713 w 869189"/>
                    <a:gd name="connsiteY0" fmla="*/ 787662 h 1004894"/>
                    <a:gd name="connsiteX1" fmla="*/ 831772 w 869189"/>
                    <a:gd name="connsiteY1" fmla="*/ 667363 h 1004894"/>
                    <a:gd name="connsiteX2" fmla="*/ 751267 w 869189"/>
                    <a:gd name="connsiteY2" fmla="*/ 697424 h 1004894"/>
                    <a:gd name="connsiteX3" fmla="*/ 556758 w 869189"/>
                    <a:gd name="connsiteY3" fmla="*/ 762643 h 1004894"/>
                    <a:gd name="connsiteX4" fmla="*/ 401737 w 869189"/>
                    <a:gd name="connsiteY4" fmla="*/ 864674 h 1004894"/>
                    <a:gd name="connsiteX5" fmla="*/ 322888 w 869189"/>
                    <a:gd name="connsiteY5" fmla="*/ 931294 h 1004894"/>
                    <a:gd name="connsiteX6" fmla="*/ 322888 w 869189"/>
                    <a:gd name="connsiteY6" fmla="*/ 931294 h 1004894"/>
                    <a:gd name="connsiteX7" fmla="*/ 244040 w 869189"/>
                    <a:gd name="connsiteY7" fmla="*/ 997914 h 1004894"/>
                    <a:gd name="connsiteX8" fmla="*/ 132583 w 869189"/>
                    <a:gd name="connsiteY8" fmla="*/ 976132 h 1004894"/>
                    <a:gd name="connsiteX9" fmla="*/ 95388 w 869189"/>
                    <a:gd name="connsiteY9" fmla="*/ 847605 h 1004894"/>
                    <a:gd name="connsiteX10" fmla="*/ 6094 w 869189"/>
                    <a:gd name="connsiteY10" fmla="*/ 318087 h 1004894"/>
                    <a:gd name="connsiteX11" fmla="*/ 261619 w 869189"/>
                    <a:gd name="connsiteY11" fmla="*/ 31227 h 1004894"/>
                    <a:gd name="connsiteX12" fmla="*/ 464280 w 869189"/>
                    <a:gd name="connsiteY12" fmla="*/ 2694 h 1004894"/>
                    <a:gd name="connsiteX13" fmla="*/ 735982 w 869189"/>
                    <a:gd name="connsiteY13" fmla="*/ 75937 h 1004894"/>
                    <a:gd name="connsiteX14" fmla="*/ 839542 w 869189"/>
                    <a:gd name="connsiteY14" fmla="*/ 240767 h 1004894"/>
                    <a:gd name="connsiteX15" fmla="*/ 865763 w 869189"/>
                    <a:gd name="connsiteY15" fmla="*/ 602051 h 1004894"/>
                    <a:gd name="connsiteX16" fmla="*/ 846713 w 869189"/>
                    <a:gd name="connsiteY16" fmla="*/ 787662 h 1004894"/>
                    <a:gd name="connsiteX0" fmla="*/ 859413 w 869189"/>
                    <a:gd name="connsiteY0" fmla="*/ 660662 h 1004894"/>
                    <a:gd name="connsiteX1" fmla="*/ 831772 w 869189"/>
                    <a:gd name="connsiteY1" fmla="*/ 667363 h 1004894"/>
                    <a:gd name="connsiteX2" fmla="*/ 751267 w 869189"/>
                    <a:gd name="connsiteY2" fmla="*/ 697424 h 1004894"/>
                    <a:gd name="connsiteX3" fmla="*/ 556758 w 869189"/>
                    <a:gd name="connsiteY3" fmla="*/ 762643 h 1004894"/>
                    <a:gd name="connsiteX4" fmla="*/ 401737 w 869189"/>
                    <a:gd name="connsiteY4" fmla="*/ 864674 h 1004894"/>
                    <a:gd name="connsiteX5" fmla="*/ 322888 w 869189"/>
                    <a:gd name="connsiteY5" fmla="*/ 931294 h 1004894"/>
                    <a:gd name="connsiteX6" fmla="*/ 322888 w 869189"/>
                    <a:gd name="connsiteY6" fmla="*/ 931294 h 1004894"/>
                    <a:gd name="connsiteX7" fmla="*/ 244040 w 869189"/>
                    <a:gd name="connsiteY7" fmla="*/ 997914 h 1004894"/>
                    <a:gd name="connsiteX8" fmla="*/ 132583 w 869189"/>
                    <a:gd name="connsiteY8" fmla="*/ 976132 h 1004894"/>
                    <a:gd name="connsiteX9" fmla="*/ 95388 w 869189"/>
                    <a:gd name="connsiteY9" fmla="*/ 847605 h 1004894"/>
                    <a:gd name="connsiteX10" fmla="*/ 6094 w 869189"/>
                    <a:gd name="connsiteY10" fmla="*/ 318087 h 1004894"/>
                    <a:gd name="connsiteX11" fmla="*/ 261619 w 869189"/>
                    <a:gd name="connsiteY11" fmla="*/ 31227 h 1004894"/>
                    <a:gd name="connsiteX12" fmla="*/ 464280 w 869189"/>
                    <a:gd name="connsiteY12" fmla="*/ 2694 h 1004894"/>
                    <a:gd name="connsiteX13" fmla="*/ 735982 w 869189"/>
                    <a:gd name="connsiteY13" fmla="*/ 75937 h 1004894"/>
                    <a:gd name="connsiteX14" fmla="*/ 839542 w 869189"/>
                    <a:gd name="connsiteY14" fmla="*/ 240767 h 1004894"/>
                    <a:gd name="connsiteX15" fmla="*/ 865763 w 869189"/>
                    <a:gd name="connsiteY15" fmla="*/ 602051 h 1004894"/>
                    <a:gd name="connsiteX16" fmla="*/ 859413 w 869189"/>
                    <a:gd name="connsiteY16" fmla="*/ 660662 h 100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9189" h="1004894">
                      <a:moveTo>
                        <a:pt x="859413" y="660662"/>
                      </a:moveTo>
                      <a:cubicBezTo>
                        <a:pt x="859158" y="663973"/>
                        <a:pt x="849796" y="661236"/>
                        <a:pt x="831772" y="667363"/>
                      </a:cubicBezTo>
                      <a:cubicBezTo>
                        <a:pt x="813748" y="673490"/>
                        <a:pt x="793430" y="682648"/>
                        <a:pt x="751267" y="697424"/>
                      </a:cubicBezTo>
                      <a:cubicBezTo>
                        <a:pt x="635352" y="738313"/>
                        <a:pt x="619556" y="732199"/>
                        <a:pt x="556758" y="762643"/>
                      </a:cubicBezTo>
                      <a:cubicBezTo>
                        <a:pt x="512302" y="784170"/>
                        <a:pt x="475490" y="811047"/>
                        <a:pt x="401737" y="864674"/>
                      </a:cubicBezTo>
                      <a:cubicBezTo>
                        <a:pt x="376770" y="882762"/>
                        <a:pt x="350912" y="903270"/>
                        <a:pt x="322888" y="931294"/>
                      </a:cubicBezTo>
                      <a:lnTo>
                        <a:pt x="322888" y="931294"/>
                      </a:lnTo>
                      <a:cubicBezTo>
                        <a:pt x="292062" y="962120"/>
                        <a:pt x="266204" y="987978"/>
                        <a:pt x="244040" y="997914"/>
                      </a:cubicBezTo>
                      <a:cubicBezTo>
                        <a:pt x="209902" y="1013199"/>
                        <a:pt x="160097" y="1002245"/>
                        <a:pt x="132583" y="976132"/>
                      </a:cubicBezTo>
                      <a:cubicBezTo>
                        <a:pt x="94496" y="940083"/>
                        <a:pt x="105833" y="869642"/>
                        <a:pt x="95388" y="847605"/>
                      </a:cubicBezTo>
                      <a:cubicBezTo>
                        <a:pt x="25838" y="701246"/>
                        <a:pt x="-16452" y="568771"/>
                        <a:pt x="6094" y="318087"/>
                      </a:cubicBezTo>
                      <a:cubicBezTo>
                        <a:pt x="15393" y="213380"/>
                        <a:pt x="165192" y="71989"/>
                        <a:pt x="261619" y="31227"/>
                      </a:cubicBezTo>
                      <a:cubicBezTo>
                        <a:pt x="335881" y="-109"/>
                        <a:pt x="407087" y="-3803"/>
                        <a:pt x="464280" y="2694"/>
                      </a:cubicBezTo>
                      <a:cubicBezTo>
                        <a:pt x="569878" y="14668"/>
                        <a:pt x="660700" y="18489"/>
                        <a:pt x="735982" y="75937"/>
                      </a:cubicBezTo>
                      <a:cubicBezTo>
                        <a:pt x="787698" y="115425"/>
                        <a:pt x="825020" y="139373"/>
                        <a:pt x="839542" y="240767"/>
                      </a:cubicBezTo>
                      <a:cubicBezTo>
                        <a:pt x="865909" y="425086"/>
                        <a:pt x="874807" y="481804"/>
                        <a:pt x="865763" y="602051"/>
                      </a:cubicBezTo>
                      <a:cubicBezTo>
                        <a:pt x="865763" y="602009"/>
                        <a:pt x="859413" y="660704"/>
                        <a:pt x="859413" y="66066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  <a:ln w="9525" cap="flat">
                  <a:solidFill>
                    <a:srgbClr val="1D1D1B"/>
                  </a:solidFill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063EE37F-C5A7-05F1-511C-373D18B82BC9}"/>
                    </a:ext>
                  </a:extLst>
                </p:cNvPr>
                <p:cNvSpPr/>
                <p:nvPr/>
              </p:nvSpPr>
              <p:spPr>
                <a:xfrm>
                  <a:off x="8415533" y="2100537"/>
                  <a:ext cx="129615" cy="227100"/>
                </a:xfrm>
                <a:custGeom>
                  <a:avLst/>
                  <a:gdLst>
                    <a:gd name="connsiteX0" fmla="*/ 228644 w 228644"/>
                    <a:gd name="connsiteY0" fmla="*/ 0 h 400610"/>
                    <a:gd name="connsiteX1" fmla="*/ 8659 w 228644"/>
                    <a:gd name="connsiteY1" fmla="*/ 400610 h 400610"/>
                    <a:gd name="connsiteX2" fmla="*/ 228644 w 228644"/>
                    <a:gd name="connsiteY2" fmla="*/ 0 h 400610"/>
                    <a:gd name="connsiteX3" fmla="*/ 228644 w 228644"/>
                    <a:gd name="connsiteY3" fmla="*/ 0 h 400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644" h="400610">
                      <a:moveTo>
                        <a:pt x="228644" y="0"/>
                      </a:moveTo>
                      <a:cubicBezTo>
                        <a:pt x="85978" y="110311"/>
                        <a:pt x="34007" y="225208"/>
                        <a:pt x="8659" y="400610"/>
                      </a:cubicBezTo>
                      <a:cubicBezTo>
                        <a:pt x="-29555" y="233997"/>
                        <a:pt x="61394" y="50952"/>
                        <a:pt x="228644" y="0"/>
                      </a:cubicBezTo>
                      <a:lnTo>
                        <a:pt x="228644" y="0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A02807DF-0C3A-C99D-7D82-C7DA8CCADCF2}"/>
                    </a:ext>
                  </a:extLst>
                </p:cNvPr>
                <p:cNvSpPr/>
                <p:nvPr/>
              </p:nvSpPr>
              <p:spPr>
                <a:xfrm>
                  <a:off x="8408983" y="2077358"/>
                  <a:ext cx="177468" cy="303353"/>
                </a:xfrm>
                <a:custGeom>
                  <a:avLst/>
                  <a:gdLst>
                    <a:gd name="connsiteX0" fmla="*/ 313060 w 313059"/>
                    <a:gd name="connsiteY0" fmla="*/ 0 h 535123"/>
                    <a:gd name="connsiteX1" fmla="*/ 202621 w 313059"/>
                    <a:gd name="connsiteY1" fmla="*/ 115534 h 535123"/>
                    <a:gd name="connsiteX2" fmla="*/ 61357 w 313059"/>
                    <a:gd name="connsiteY2" fmla="*/ 379975 h 535123"/>
                    <a:gd name="connsiteX3" fmla="*/ 19321 w 313059"/>
                    <a:gd name="connsiteY3" fmla="*/ 535123 h 535123"/>
                    <a:gd name="connsiteX4" fmla="*/ 313060 w 313059"/>
                    <a:gd name="connsiteY4" fmla="*/ 0 h 535123"/>
                    <a:gd name="connsiteX5" fmla="*/ 313060 w 313059"/>
                    <a:gd name="connsiteY5" fmla="*/ 0 h 53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059" h="535123">
                      <a:moveTo>
                        <a:pt x="313060" y="0"/>
                      </a:moveTo>
                      <a:cubicBezTo>
                        <a:pt x="273190" y="39615"/>
                        <a:pt x="235485" y="76173"/>
                        <a:pt x="202621" y="115534"/>
                      </a:cubicBezTo>
                      <a:cubicBezTo>
                        <a:pt x="135874" y="193872"/>
                        <a:pt x="91546" y="281637"/>
                        <a:pt x="61357" y="379975"/>
                      </a:cubicBezTo>
                      <a:cubicBezTo>
                        <a:pt x="45816" y="429271"/>
                        <a:pt x="33970" y="480860"/>
                        <a:pt x="19321" y="535123"/>
                      </a:cubicBezTo>
                      <a:cubicBezTo>
                        <a:pt x="-52011" y="313610"/>
                        <a:pt x="80464" y="49933"/>
                        <a:pt x="313060" y="0"/>
                      </a:cubicBezTo>
                      <a:lnTo>
                        <a:pt x="313060" y="0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67F3F927-F982-1CDB-BC30-6B3413130078}"/>
                    </a:ext>
                  </a:extLst>
                </p:cNvPr>
                <p:cNvSpPr/>
                <p:nvPr/>
              </p:nvSpPr>
              <p:spPr>
                <a:xfrm>
                  <a:off x="9022559" y="2093891"/>
                  <a:ext cx="117124" cy="29393"/>
                </a:xfrm>
                <a:custGeom>
                  <a:avLst/>
                  <a:gdLst>
                    <a:gd name="connsiteX0" fmla="*/ 206610 w 206610"/>
                    <a:gd name="connsiteY0" fmla="*/ 29941 h 51850"/>
                    <a:gd name="connsiteX1" fmla="*/ 0 w 206610"/>
                    <a:gd name="connsiteY1" fmla="*/ 51850 h 51850"/>
                    <a:gd name="connsiteX2" fmla="*/ 206610 w 206610"/>
                    <a:gd name="connsiteY2" fmla="*/ 29941 h 51850"/>
                    <a:gd name="connsiteX3" fmla="*/ 206610 w 206610"/>
                    <a:gd name="connsiteY3" fmla="*/ 29941 h 5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6610" h="51850">
                      <a:moveTo>
                        <a:pt x="206610" y="29941"/>
                      </a:moveTo>
                      <a:cubicBezTo>
                        <a:pt x="128781" y="5484"/>
                        <a:pt x="72352" y="15929"/>
                        <a:pt x="0" y="51850"/>
                      </a:cubicBezTo>
                      <a:cubicBezTo>
                        <a:pt x="52863" y="-5344"/>
                        <a:pt x="144831" y="-18973"/>
                        <a:pt x="206610" y="29941"/>
                      </a:cubicBezTo>
                      <a:lnTo>
                        <a:pt x="206610" y="29941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838965D-DACD-AC70-6F8F-810259F7CE3E}"/>
                    </a:ext>
                  </a:extLst>
                </p:cNvPr>
                <p:cNvSpPr/>
                <p:nvPr/>
              </p:nvSpPr>
              <p:spPr>
                <a:xfrm>
                  <a:off x="9002484" y="2094255"/>
                  <a:ext cx="156478" cy="42460"/>
                </a:xfrm>
                <a:custGeom>
                  <a:avLst/>
                  <a:gdLst>
                    <a:gd name="connsiteX0" fmla="*/ 276032 w 276032"/>
                    <a:gd name="connsiteY0" fmla="*/ 45731 h 74900"/>
                    <a:gd name="connsiteX1" fmla="*/ 204445 w 276032"/>
                    <a:gd name="connsiteY1" fmla="*/ 34521 h 74900"/>
                    <a:gd name="connsiteX2" fmla="*/ 69040 w 276032"/>
                    <a:gd name="connsiteY2" fmla="*/ 50444 h 74900"/>
                    <a:gd name="connsiteX3" fmla="*/ 0 w 276032"/>
                    <a:gd name="connsiteY3" fmla="*/ 74901 h 74900"/>
                    <a:gd name="connsiteX4" fmla="*/ 275905 w 276032"/>
                    <a:gd name="connsiteY4" fmla="*/ 45731 h 74900"/>
                    <a:gd name="connsiteX5" fmla="*/ 275905 w 276032"/>
                    <a:gd name="connsiteY5" fmla="*/ 45731 h 74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6032" h="74900">
                      <a:moveTo>
                        <a:pt x="276032" y="45731"/>
                      </a:moveTo>
                      <a:cubicBezTo>
                        <a:pt x="251066" y="41145"/>
                        <a:pt x="227628" y="36559"/>
                        <a:pt x="204445" y="34521"/>
                      </a:cubicBezTo>
                      <a:cubicBezTo>
                        <a:pt x="157951" y="29935"/>
                        <a:pt x="113750" y="36177"/>
                        <a:pt x="69040" y="50444"/>
                      </a:cubicBezTo>
                      <a:cubicBezTo>
                        <a:pt x="46494" y="57450"/>
                        <a:pt x="24202" y="66366"/>
                        <a:pt x="0" y="74901"/>
                      </a:cubicBezTo>
                      <a:cubicBezTo>
                        <a:pt x="64964" y="-8788"/>
                        <a:pt x="197694" y="-27768"/>
                        <a:pt x="275905" y="45731"/>
                      </a:cubicBezTo>
                      <a:lnTo>
                        <a:pt x="275905" y="45731"/>
                      </a:ln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35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endParaRPr>
                </a:p>
              </p:txBody>
            </p:sp>
          </p:grp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345CC21-93C7-7229-33FF-5199BB0DCA53}"/>
                </a:ext>
              </a:extLst>
            </p:cNvPr>
            <p:cNvGrpSpPr/>
            <p:nvPr/>
          </p:nvGrpSpPr>
          <p:grpSpPr>
            <a:xfrm>
              <a:off x="9615416" y="2054096"/>
              <a:ext cx="903541" cy="1061884"/>
              <a:chOff x="9630405" y="2054096"/>
              <a:chExt cx="903541" cy="1061884"/>
            </a:xfrm>
          </p:grpSpPr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C53F3C5B-1B97-FB87-98B8-215EE9F14210}"/>
                  </a:ext>
                </a:extLst>
              </p:cNvPr>
              <p:cNvSpPr txBox="1"/>
              <p:nvPr/>
            </p:nvSpPr>
            <p:spPr>
              <a:xfrm>
                <a:off x="9630405" y="2638815"/>
                <a:ext cx="903541" cy="47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2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Simple steatosis</a:t>
                </a: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6688D5F-7737-1C6E-2CAE-D5BB871255B3}"/>
                  </a:ext>
                </a:extLst>
              </p:cNvPr>
              <p:cNvSpPr/>
              <p:nvPr/>
            </p:nvSpPr>
            <p:spPr>
              <a:xfrm>
                <a:off x="10067682" y="2076104"/>
                <a:ext cx="113979" cy="349920"/>
              </a:xfrm>
              <a:custGeom>
                <a:avLst/>
                <a:gdLst>
                  <a:gd name="connsiteX0" fmla="*/ 30075 w 201063"/>
                  <a:gd name="connsiteY0" fmla="*/ 47306 h 617268"/>
                  <a:gd name="connsiteX1" fmla="*/ 130195 w 201063"/>
                  <a:gd name="connsiteY1" fmla="*/ 202328 h 617268"/>
                  <a:gd name="connsiteX2" fmla="*/ 153760 w 201063"/>
                  <a:gd name="connsiteY2" fmla="*/ 502945 h 617268"/>
                  <a:gd name="connsiteX3" fmla="*/ 153123 w 201063"/>
                  <a:gd name="connsiteY3" fmla="*/ 617077 h 617268"/>
                  <a:gd name="connsiteX4" fmla="*/ 178854 w 201063"/>
                  <a:gd name="connsiteY4" fmla="*/ 585742 h 617268"/>
                  <a:gd name="connsiteX5" fmla="*/ 182676 w 201063"/>
                  <a:gd name="connsiteY5" fmla="*/ 567144 h 617268"/>
                  <a:gd name="connsiteX6" fmla="*/ 199362 w 201063"/>
                  <a:gd name="connsiteY6" fmla="*/ 553005 h 617268"/>
                  <a:gd name="connsiteX7" fmla="*/ 195796 w 201063"/>
                  <a:gd name="connsiteY7" fmla="*/ 532752 h 617268"/>
                  <a:gd name="connsiteX8" fmla="*/ 176562 w 201063"/>
                  <a:gd name="connsiteY8" fmla="*/ 516956 h 617268"/>
                  <a:gd name="connsiteX9" fmla="*/ 161403 w 201063"/>
                  <a:gd name="connsiteY9" fmla="*/ 214939 h 617268"/>
                  <a:gd name="connsiteX10" fmla="*/ 147009 w 201063"/>
                  <a:gd name="connsiteY10" fmla="*/ 113544 h 617268"/>
                  <a:gd name="connsiteX11" fmla="*/ 198471 w 201063"/>
                  <a:gd name="connsiteY11" fmla="*/ 26543 h 617268"/>
                  <a:gd name="connsiteX12" fmla="*/ 63703 w 201063"/>
                  <a:gd name="connsiteY12" fmla="*/ 2341 h 617268"/>
                  <a:gd name="connsiteX13" fmla="*/ 140 w 201063"/>
                  <a:gd name="connsiteY13" fmla="*/ 17882 h 617268"/>
                  <a:gd name="connsiteX14" fmla="*/ 29947 w 201063"/>
                  <a:gd name="connsiteY14" fmla="*/ 47561 h 61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1063" h="617268">
                    <a:moveTo>
                      <a:pt x="30075" y="47306"/>
                    </a:moveTo>
                    <a:cubicBezTo>
                      <a:pt x="92491" y="83228"/>
                      <a:pt x="116183" y="129339"/>
                      <a:pt x="130195" y="202328"/>
                    </a:cubicBezTo>
                    <a:cubicBezTo>
                      <a:pt x="141277" y="260031"/>
                      <a:pt x="147774" y="416708"/>
                      <a:pt x="153760" y="502945"/>
                    </a:cubicBezTo>
                    <a:cubicBezTo>
                      <a:pt x="157964" y="563960"/>
                      <a:pt x="142296" y="613765"/>
                      <a:pt x="153123" y="617077"/>
                    </a:cubicBezTo>
                    <a:cubicBezTo>
                      <a:pt x="160129" y="619243"/>
                      <a:pt x="177580" y="602683"/>
                      <a:pt x="178854" y="585742"/>
                    </a:cubicBezTo>
                    <a:cubicBezTo>
                      <a:pt x="179619" y="575679"/>
                      <a:pt x="178854" y="573513"/>
                      <a:pt x="182676" y="567144"/>
                    </a:cubicBezTo>
                    <a:cubicBezTo>
                      <a:pt x="187771" y="558737"/>
                      <a:pt x="193885" y="561794"/>
                      <a:pt x="199362" y="553005"/>
                    </a:cubicBezTo>
                    <a:cubicBezTo>
                      <a:pt x="203439" y="546636"/>
                      <a:pt x="199362" y="538356"/>
                      <a:pt x="195796" y="532752"/>
                    </a:cubicBezTo>
                    <a:cubicBezTo>
                      <a:pt x="189809" y="523071"/>
                      <a:pt x="176816" y="521924"/>
                      <a:pt x="176562" y="516956"/>
                    </a:cubicBezTo>
                    <a:cubicBezTo>
                      <a:pt x="173886" y="447025"/>
                      <a:pt x="164588" y="266400"/>
                      <a:pt x="161403" y="214939"/>
                    </a:cubicBezTo>
                    <a:cubicBezTo>
                      <a:pt x="158856" y="174432"/>
                      <a:pt x="136692" y="150357"/>
                      <a:pt x="147009" y="113544"/>
                    </a:cubicBezTo>
                    <a:cubicBezTo>
                      <a:pt x="161148" y="62974"/>
                      <a:pt x="205222" y="49727"/>
                      <a:pt x="198471" y="26543"/>
                    </a:cubicBezTo>
                    <a:cubicBezTo>
                      <a:pt x="187898" y="-9632"/>
                      <a:pt x="73893" y="1322"/>
                      <a:pt x="63703" y="2341"/>
                    </a:cubicBezTo>
                    <a:cubicBezTo>
                      <a:pt x="37845" y="5016"/>
                      <a:pt x="1414" y="12277"/>
                      <a:pt x="140" y="17882"/>
                    </a:cubicBezTo>
                    <a:cubicBezTo>
                      <a:pt x="-2280" y="28709"/>
                      <a:pt x="27399" y="46033"/>
                      <a:pt x="29947" y="4756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EFACE1D-DF8C-23F6-4A13-9CE727EE7C73}"/>
                  </a:ext>
                </a:extLst>
              </p:cNvPr>
              <p:cNvSpPr/>
              <p:nvPr/>
            </p:nvSpPr>
            <p:spPr>
              <a:xfrm>
                <a:off x="10149477" y="2080746"/>
                <a:ext cx="362255" cy="328671"/>
              </a:xfrm>
              <a:custGeom>
                <a:avLst/>
                <a:gdLst>
                  <a:gd name="connsiteX0" fmla="*/ 34566 w 639028"/>
                  <a:gd name="connsiteY0" fmla="*/ 577678 h 579785"/>
                  <a:gd name="connsiteX1" fmla="*/ 35840 w 639028"/>
                  <a:gd name="connsiteY1" fmla="*/ 564558 h 579785"/>
                  <a:gd name="connsiteX2" fmla="*/ 38388 w 639028"/>
                  <a:gd name="connsiteY2" fmla="*/ 559081 h 579785"/>
                  <a:gd name="connsiteX3" fmla="*/ 55074 w 639028"/>
                  <a:gd name="connsiteY3" fmla="*/ 544942 h 579785"/>
                  <a:gd name="connsiteX4" fmla="*/ 51508 w 639028"/>
                  <a:gd name="connsiteY4" fmla="*/ 524688 h 579785"/>
                  <a:gd name="connsiteX5" fmla="*/ 32274 w 639028"/>
                  <a:gd name="connsiteY5" fmla="*/ 508893 h 579785"/>
                  <a:gd name="connsiteX6" fmla="*/ 17115 w 639028"/>
                  <a:gd name="connsiteY6" fmla="*/ 206875 h 579785"/>
                  <a:gd name="connsiteX7" fmla="*/ 2721 w 639028"/>
                  <a:gd name="connsiteY7" fmla="*/ 105481 h 579785"/>
                  <a:gd name="connsiteX8" fmla="*/ 54183 w 639028"/>
                  <a:gd name="connsiteY8" fmla="*/ 18480 h 579785"/>
                  <a:gd name="connsiteX9" fmla="*/ 410082 w 639028"/>
                  <a:gd name="connsiteY9" fmla="*/ 3194 h 579785"/>
                  <a:gd name="connsiteX10" fmla="*/ 544341 w 639028"/>
                  <a:gd name="connsiteY10" fmla="*/ 27269 h 579785"/>
                  <a:gd name="connsiteX11" fmla="*/ 631469 w 639028"/>
                  <a:gd name="connsiteY11" fmla="*/ 95035 h 579785"/>
                  <a:gd name="connsiteX12" fmla="*/ 637074 w 639028"/>
                  <a:gd name="connsiteY12" fmla="*/ 136434 h 579785"/>
                  <a:gd name="connsiteX13" fmla="*/ 616311 w 639028"/>
                  <a:gd name="connsiteY13" fmla="*/ 162802 h 579785"/>
                  <a:gd name="connsiteX14" fmla="*/ 566888 w 639028"/>
                  <a:gd name="connsiteY14" fmla="*/ 203308 h 579785"/>
                  <a:gd name="connsiteX15" fmla="*/ 484982 w 639028"/>
                  <a:gd name="connsiteY15" fmla="*/ 264069 h 579785"/>
                  <a:gd name="connsiteX16" fmla="*/ 429444 w 639028"/>
                  <a:gd name="connsiteY16" fmla="*/ 338968 h 579785"/>
                  <a:gd name="connsiteX17" fmla="*/ 339514 w 639028"/>
                  <a:gd name="connsiteY17" fmla="*/ 446732 h 579785"/>
                  <a:gd name="connsiteX18" fmla="*/ 34566 w 639028"/>
                  <a:gd name="connsiteY18" fmla="*/ 577933 h 5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9028" h="579785">
                    <a:moveTo>
                      <a:pt x="34566" y="577678"/>
                    </a:moveTo>
                    <a:cubicBezTo>
                      <a:pt x="33929" y="576277"/>
                      <a:pt x="34184" y="569526"/>
                      <a:pt x="35840" y="564558"/>
                    </a:cubicBezTo>
                    <a:cubicBezTo>
                      <a:pt x="36732" y="561628"/>
                      <a:pt x="38133" y="559463"/>
                      <a:pt x="38388" y="559081"/>
                    </a:cubicBezTo>
                    <a:cubicBezTo>
                      <a:pt x="43483" y="550674"/>
                      <a:pt x="49597" y="553731"/>
                      <a:pt x="55074" y="544942"/>
                    </a:cubicBezTo>
                    <a:cubicBezTo>
                      <a:pt x="59151" y="538573"/>
                      <a:pt x="55074" y="530293"/>
                      <a:pt x="51508" y="524688"/>
                    </a:cubicBezTo>
                    <a:cubicBezTo>
                      <a:pt x="45521" y="515007"/>
                      <a:pt x="32528" y="513861"/>
                      <a:pt x="32274" y="508893"/>
                    </a:cubicBezTo>
                    <a:cubicBezTo>
                      <a:pt x="29598" y="438961"/>
                      <a:pt x="20300" y="258337"/>
                      <a:pt x="17115" y="206875"/>
                    </a:cubicBezTo>
                    <a:cubicBezTo>
                      <a:pt x="14568" y="166368"/>
                      <a:pt x="-7596" y="142293"/>
                      <a:pt x="2721" y="105481"/>
                    </a:cubicBezTo>
                    <a:cubicBezTo>
                      <a:pt x="16351" y="56949"/>
                      <a:pt x="45139" y="19372"/>
                      <a:pt x="54183" y="18480"/>
                    </a:cubicBezTo>
                    <a:cubicBezTo>
                      <a:pt x="149591" y="8799"/>
                      <a:pt x="204746" y="-6741"/>
                      <a:pt x="410082" y="3194"/>
                    </a:cubicBezTo>
                    <a:cubicBezTo>
                      <a:pt x="427788" y="4086"/>
                      <a:pt x="482052" y="3322"/>
                      <a:pt x="544341" y="27269"/>
                    </a:cubicBezTo>
                    <a:cubicBezTo>
                      <a:pt x="575931" y="39370"/>
                      <a:pt x="614782" y="59624"/>
                      <a:pt x="631469" y="95035"/>
                    </a:cubicBezTo>
                    <a:cubicBezTo>
                      <a:pt x="635163" y="102806"/>
                      <a:pt x="642551" y="119238"/>
                      <a:pt x="637074" y="136434"/>
                    </a:cubicBezTo>
                    <a:cubicBezTo>
                      <a:pt x="633762" y="147006"/>
                      <a:pt x="626883" y="153503"/>
                      <a:pt x="616311" y="162802"/>
                    </a:cubicBezTo>
                    <a:cubicBezTo>
                      <a:pt x="581027" y="193882"/>
                      <a:pt x="566888" y="203308"/>
                      <a:pt x="566888" y="203308"/>
                    </a:cubicBezTo>
                    <a:cubicBezTo>
                      <a:pt x="543067" y="219104"/>
                      <a:pt x="509184" y="241522"/>
                      <a:pt x="484982" y="264069"/>
                    </a:cubicBezTo>
                    <a:cubicBezTo>
                      <a:pt x="460143" y="287252"/>
                      <a:pt x="455557" y="301264"/>
                      <a:pt x="429444" y="338968"/>
                    </a:cubicBezTo>
                    <a:cubicBezTo>
                      <a:pt x="429444" y="338968"/>
                      <a:pt x="398364" y="392595"/>
                      <a:pt x="339514" y="446732"/>
                    </a:cubicBezTo>
                    <a:cubicBezTo>
                      <a:pt x="221815" y="555005"/>
                      <a:pt x="39152" y="588506"/>
                      <a:pt x="34566" y="5779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6BBA4BA-7B94-02A4-09F5-F52CD8D90738}"/>
                  </a:ext>
                </a:extLst>
              </p:cNvPr>
              <p:cNvSpPr/>
              <p:nvPr/>
            </p:nvSpPr>
            <p:spPr>
              <a:xfrm>
                <a:off x="9667324" y="2054096"/>
                <a:ext cx="489913" cy="569731"/>
              </a:xfrm>
              <a:custGeom>
                <a:avLst/>
                <a:gdLst>
                  <a:gd name="connsiteX0" fmla="*/ 859366 w 864220"/>
                  <a:gd name="connsiteY0" fmla="*/ 656026 h 1005022"/>
                  <a:gd name="connsiteX1" fmla="*/ 831725 w 864220"/>
                  <a:gd name="connsiteY1" fmla="*/ 667490 h 1005022"/>
                  <a:gd name="connsiteX2" fmla="*/ 751221 w 864220"/>
                  <a:gd name="connsiteY2" fmla="*/ 697552 h 1005022"/>
                  <a:gd name="connsiteX3" fmla="*/ 556711 w 864220"/>
                  <a:gd name="connsiteY3" fmla="*/ 762770 h 1005022"/>
                  <a:gd name="connsiteX4" fmla="*/ 401690 w 864220"/>
                  <a:gd name="connsiteY4" fmla="*/ 864802 h 1005022"/>
                  <a:gd name="connsiteX5" fmla="*/ 322842 w 864220"/>
                  <a:gd name="connsiteY5" fmla="*/ 931421 h 1005022"/>
                  <a:gd name="connsiteX6" fmla="*/ 322842 w 864220"/>
                  <a:gd name="connsiteY6" fmla="*/ 931421 h 1005022"/>
                  <a:gd name="connsiteX7" fmla="*/ 243994 w 864220"/>
                  <a:gd name="connsiteY7" fmla="*/ 998041 h 1005022"/>
                  <a:gd name="connsiteX8" fmla="*/ 132536 w 864220"/>
                  <a:gd name="connsiteY8" fmla="*/ 976259 h 1005022"/>
                  <a:gd name="connsiteX9" fmla="*/ 95341 w 864220"/>
                  <a:gd name="connsiteY9" fmla="*/ 847733 h 1005022"/>
                  <a:gd name="connsiteX10" fmla="*/ 6048 w 864220"/>
                  <a:gd name="connsiteY10" fmla="*/ 318087 h 1005022"/>
                  <a:gd name="connsiteX11" fmla="*/ 261699 w 864220"/>
                  <a:gd name="connsiteY11" fmla="*/ 31227 h 1005022"/>
                  <a:gd name="connsiteX12" fmla="*/ 464361 w 864220"/>
                  <a:gd name="connsiteY12" fmla="*/ 2694 h 1005022"/>
                  <a:gd name="connsiteX13" fmla="*/ 736062 w 864220"/>
                  <a:gd name="connsiteY13" fmla="*/ 75937 h 1005022"/>
                  <a:gd name="connsiteX14" fmla="*/ 839622 w 864220"/>
                  <a:gd name="connsiteY14" fmla="*/ 240767 h 1005022"/>
                  <a:gd name="connsiteX15" fmla="*/ 859494 w 864220"/>
                  <a:gd name="connsiteY15" fmla="*/ 656026 h 100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64220" h="1005022">
                    <a:moveTo>
                      <a:pt x="859366" y="656026"/>
                    </a:moveTo>
                    <a:cubicBezTo>
                      <a:pt x="859111" y="659338"/>
                      <a:pt x="848157" y="660866"/>
                      <a:pt x="831725" y="667490"/>
                    </a:cubicBezTo>
                    <a:cubicBezTo>
                      <a:pt x="822044" y="671439"/>
                      <a:pt x="793383" y="682776"/>
                      <a:pt x="751221" y="697552"/>
                    </a:cubicBezTo>
                    <a:cubicBezTo>
                      <a:pt x="635305" y="738441"/>
                      <a:pt x="619510" y="732327"/>
                      <a:pt x="556711" y="762770"/>
                    </a:cubicBezTo>
                    <a:cubicBezTo>
                      <a:pt x="512256" y="784298"/>
                      <a:pt x="475443" y="811175"/>
                      <a:pt x="401690" y="864802"/>
                    </a:cubicBezTo>
                    <a:cubicBezTo>
                      <a:pt x="376723" y="882890"/>
                      <a:pt x="350865" y="903398"/>
                      <a:pt x="322842" y="931421"/>
                    </a:cubicBezTo>
                    <a:cubicBezTo>
                      <a:pt x="322587" y="931676"/>
                      <a:pt x="323097" y="931167"/>
                      <a:pt x="322842" y="931421"/>
                    </a:cubicBezTo>
                    <a:cubicBezTo>
                      <a:pt x="292016" y="962247"/>
                      <a:pt x="266158" y="988106"/>
                      <a:pt x="243994" y="998041"/>
                    </a:cubicBezTo>
                    <a:cubicBezTo>
                      <a:pt x="209856" y="1013327"/>
                      <a:pt x="160050" y="1002372"/>
                      <a:pt x="132536" y="976259"/>
                    </a:cubicBezTo>
                    <a:cubicBezTo>
                      <a:pt x="94449" y="940211"/>
                      <a:pt x="105786" y="869770"/>
                      <a:pt x="95341" y="847733"/>
                    </a:cubicBezTo>
                    <a:cubicBezTo>
                      <a:pt x="25792" y="701246"/>
                      <a:pt x="-16371" y="568771"/>
                      <a:pt x="6048" y="318087"/>
                    </a:cubicBezTo>
                    <a:cubicBezTo>
                      <a:pt x="15474" y="213380"/>
                      <a:pt x="165145" y="71989"/>
                      <a:pt x="261699" y="31227"/>
                    </a:cubicBezTo>
                    <a:cubicBezTo>
                      <a:pt x="335962" y="-109"/>
                      <a:pt x="407167" y="-3803"/>
                      <a:pt x="464361" y="2694"/>
                    </a:cubicBezTo>
                    <a:cubicBezTo>
                      <a:pt x="569959" y="14668"/>
                      <a:pt x="660781" y="18489"/>
                      <a:pt x="736062" y="75937"/>
                    </a:cubicBezTo>
                    <a:cubicBezTo>
                      <a:pt x="787779" y="115425"/>
                      <a:pt x="825101" y="139373"/>
                      <a:pt x="839622" y="240767"/>
                    </a:cubicBezTo>
                    <a:cubicBezTo>
                      <a:pt x="865990" y="425086"/>
                      <a:pt x="868537" y="535779"/>
                      <a:pt x="859494" y="65602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2F02485-1396-F506-B9A9-DF1620260C8D}"/>
                  </a:ext>
                </a:extLst>
              </p:cNvPr>
              <p:cNvSpPr/>
              <p:nvPr/>
            </p:nvSpPr>
            <p:spPr>
              <a:xfrm>
                <a:off x="9693787" y="2098516"/>
                <a:ext cx="129111" cy="227027"/>
              </a:xfrm>
              <a:custGeom>
                <a:avLst/>
                <a:gdLst>
                  <a:gd name="connsiteX0" fmla="*/ 227756 w 227755"/>
                  <a:gd name="connsiteY0" fmla="*/ 0 h 400482"/>
                  <a:gd name="connsiteX1" fmla="*/ 207884 w 227755"/>
                  <a:gd name="connsiteY1" fmla="*/ 14012 h 400482"/>
                  <a:gd name="connsiteX2" fmla="*/ 194127 w 227755"/>
                  <a:gd name="connsiteY2" fmla="*/ 23056 h 400482"/>
                  <a:gd name="connsiteX3" fmla="*/ 171963 w 227755"/>
                  <a:gd name="connsiteY3" fmla="*/ 47640 h 400482"/>
                  <a:gd name="connsiteX4" fmla="*/ 148270 w 227755"/>
                  <a:gd name="connsiteY4" fmla="*/ 67129 h 400482"/>
                  <a:gd name="connsiteX5" fmla="*/ 126234 w 227755"/>
                  <a:gd name="connsiteY5" fmla="*/ 96936 h 400482"/>
                  <a:gd name="connsiteX6" fmla="*/ 108273 w 227755"/>
                  <a:gd name="connsiteY6" fmla="*/ 118973 h 400482"/>
                  <a:gd name="connsiteX7" fmla="*/ 89294 w 227755"/>
                  <a:gd name="connsiteY7" fmla="*/ 148780 h 400482"/>
                  <a:gd name="connsiteX8" fmla="*/ 73753 w 227755"/>
                  <a:gd name="connsiteY8" fmla="*/ 175912 h 400482"/>
                  <a:gd name="connsiteX9" fmla="*/ 75791 w 227755"/>
                  <a:gd name="connsiteY9" fmla="*/ 197312 h 400482"/>
                  <a:gd name="connsiteX10" fmla="*/ 59996 w 227755"/>
                  <a:gd name="connsiteY10" fmla="*/ 204063 h 400482"/>
                  <a:gd name="connsiteX11" fmla="*/ 55665 w 227755"/>
                  <a:gd name="connsiteY11" fmla="*/ 226736 h 400482"/>
                  <a:gd name="connsiteX12" fmla="*/ 42545 w 227755"/>
                  <a:gd name="connsiteY12" fmla="*/ 248391 h 400482"/>
                  <a:gd name="connsiteX13" fmla="*/ 39870 w 227755"/>
                  <a:gd name="connsiteY13" fmla="*/ 268644 h 400482"/>
                  <a:gd name="connsiteX14" fmla="*/ 28278 w 227755"/>
                  <a:gd name="connsiteY14" fmla="*/ 295649 h 400482"/>
                  <a:gd name="connsiteX15" fmla="*/ 24584 w 227755"/>
                  <a:gd name="connsiteY15" fmla="*/ 317813 h 400482"/>
                  <a:gd name="connsiteX16" fmla="*/ 16814 w 227755"/>
                  <a:gd name="connsiteY16" fmla="*/ 346219 h 400482"/>
                  <a:gd name="connsiteX17" fmla="*/ 12356 w 227755"/>
                  <a:gd name="connsiteY17" fmla="*/ 372332 h 400482"/>
                  <a:gd name="connsiteX18" fmla="*/ 7770 w 227755"/>
                  <a:gd name="connsiteY18" fmla="*/ 400483 h 400482"/>
                  <a:gd name="connsiteX19" fmla="*/ 2802 w 227755"/>
                  <a:gd name="connsiteY19" fmla="*/ 373606 h 400482"/>
                  <a:gd name="connsiteX20" fmla="*/ 0 w 227755"/>
                  <a:gd name="connsiteY20" fmla="*/ 346601 h 400482"/>
                  <a:gd name="connsiteX21" fmla="*/ 892 w 227755"/>
                  <a:gd name="connsiteY21" fmla="*/ 318195 h 400482"/>
                  <a:gd name="connsiteX22" fmla="*/ 637 w 227755"/>
                  <a:gd name="connsiteY22" fmla="*/ 292592 h 400482"/>
                  <a:gd name="connsiteX23" fmla="*/ 8407 w 227755"/>
                  <a:gd name="connsiteY23" fmla="*/ 264441 h 400482"/>
                  <a:gd name="connsiteX24" fmla="*/ 9299 w 227755"/>
                  <a:gd name="connsiteY24" fmla="*/ 239602 h 400482"/>
                  <a:gd name="connsiteX25" fmla="*/ 21909 w 227755"/>
                  <a:gd name="connsiteY25" fmla="*/ 215272 h 400482"/>
                  <a:gd name="connsiteX26" fmla="*/ 25731 w 227755"/>
                  <a:gd name="connsiteY26" fmla="*/ 188905 h 400482"/>
                  <a:gd name="connsiteX27" fmla="*/ 40762 w 227755"/>
                  <a:gd name="connsiteY27" fmla="*/ 156805 h 400482"/>
                  <a:gd name="connsiteX28" fmla="*/ 58977 w 227755"/>
                  <a:gd name="connsiteY28" fmla="*/ 126488 h 400482"/>
                  <a:gd name="connsiteX29" fmla="*/ 72607 w 227755"/>
                  <a:gd name="connsiteY29" fmla="*/ 112222 h 400482"/>
                  <a:gd name="connsiteX30" fmla="*/ 83179 w 227755"/>
                  <a:gd name="connsiteY30" fmla="*/ 95153 h 400482"/>
                  <a:gd name="connsiteX31" fmla="*/ 104452 w 227755"/>
                  <a:gd name="connsiteY31" fmla="*/ 72479 h 400482"/>
                  <a:gd name="connsiteX32" fmla="*/ 133622 w 227755"/>
                  <a:gd name="connsiteY32" fmla="*/ 46366 h 400482"/>
                  <a:gd name="connsiteX33" fmla="*/ 161008 w 227755"/>
                  <a:gd name="connsiteY33" fmla="*/ 29425 h 400482"/>
                  <a:gd name="connsiteX34" fmla="*/ 189287 w 227755"/>
                  <a:gd name="connsiteY34" fmla="*/ 13502 h 400482"/>
                  <a:gd name="connsiteX35" fmla="*/ 205719 w 227755"/>
                  <a:gd name="connsiteY35" fmla="*/ 9044 h 400482"/>
                  <a:gd name="connsiteX36" fmla="*/ 227756 w 227755"/>
                  <a:gd name="connsiteY36" fmla="*/ 0 h 400482"/>
                  <a:gd name="connsiteX37" fmla="*/ 227756 w 227755"/>
                  <a:gd name="connsiteY37" fmla="*/ 0 h 40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27755" h="400482">
                    <a:moveTo>
                      <a:pt x="227756" y="0"/>
                    </a:moveTo>
                    <a:cubicBezTo>
                      <a:pt x="219731" y="9426"/>
                      <a:pt x="213107" y="17833"/>
                      <a:pt x="207884" y="14012"/>
                    </a:cubicBezTo>
                    <a:cubicBezTo>
                      <a:pt x="202534" y="25221"/>
                      <a:pt x="198331" y="30189"/>
                      <a:pt x="194127" y="23056"/>
                    </a:cubicBezTo>
                    <a:cubicBezTo>
                      <a:pt x="185720" y="41144"/>
                      <a:pt x="180752" y="51844"/>
                      <a:pt x="171963" y="47640"/>
                    </a:cubicBezTo>
                    <a:cubicBezTo>
                      <a:pt x="169798" y="62289"/>
                      <a:pt x="164066" y="67894"/>
                      <a:pt x="148270" y="67129"/>
                    </a:cubicBezTo>
                    <a:cubicBezTo>
                      <a:pt x="152474" y="81014"/>
                      <a:pt x="145468" y="91331"/>
                      <a:pt x="126234" y="96936"/>
                    </a:cubicBezTo>
                    <a:cubicBezTo>
                      <a:pt x="135532" y="103433"/>
                      <a:pt x="126616" y="116680"/>
                      <a:pt x="108273" y="118973"/>
                    </a:cubicBezTo>
                    <a:cubicBezTo>
                      <a:pt x="116043" y="132348"/>
                      <a:pt x="105598" y="151710"/>
                      <a:pt x="89294" y="148780"/>
                    </a:cubicBezTo>
                    <a:cubicBezTo>
                      <a:pt x="96681" y="166104"/>
                      <a:pt x="89294" y="180115"/>
                      <a:pt x="73753" y="175912"/>
                    </a:cubicBezTo>
                    <a:cubicBezTo>
                      <a:pt x="78211" y="185083"/>
                      <a:pt x="78339" y="192471"/>
                      <a:pt x="75791" y="197312"/>
                    </a:cubicBezTo>
                    <a:cubicBezTo>
                      <a:pt x="74008" y="201770"/>
                      <a:pt x="68531" y="204190"/>
                      <a:pt x="59996" y="204063"/>
                    </a:cubicBezTo>
                    <a:cubicBezTo>
                      <a:pt x="69040" y="215145"/>
                      <a:pt x="67639" y="224698"/>
                      <a:pt x="55665" y="226736"/>
                    </a:cubicBezTo>
                    <a:cubicBezTo>
                      <a:pt x="62671" y="237182"/>
                      <a:pt x="54773" y="246862"/>
                      <a:pt x="42545" y="248391"/>
                    </a:cubicBezTo>
                    <a:cubicBezTo>
                      <a:pt x="50697" y="258581"/>
                      <a:pt x="48277" y="268008"/>
                      <a:pt x="39870" y="268644"/>
                    </a:cubicBezTo>
                    <a:cubicBezTo>
                      <a:pt x="43564" y="281765"/>
                      <a:pt x="36940" y="296923"/>
                      <a:pt x="28278" y="295649"/>
                    </a:cubicBezTo>
                    <a:cubicBezTo>
                      <a:pt x="33628" y="309533"/>
                      <a:pt x="32737" y="322271"/>
                      <a:pt x="24584" y="317813"/>
                    </a:cubicBezTo>
                    <a:cubicBezTo>
                      <a:pt x="28915" y="336411"/>
                      <a:pt x="27641" y="350040"/>
                      <a:pt x="16814" y="346219"/>
                    </a:cubicBezTo>
                    <a:cubicBezTo>
                      <a:pt x="25094" y="362651"/>
                      <a:pt x="24584" y="372841"/>
                      <a:pt x="12356" y="372332"/>
                    </a:cubicBezTo>
                    <a:cubicBezTo>
                      <a:pt x="22292" y="385579"/>
                      <a:pt x="20763" y="395133"/>
                      <a:pt x="7770" y="400483"/>
                    </a:cubicBezTo>
                    <a:cubicBezTo>
                      <a:pt x="18470" y="395388"/>
                      <a:pt x="16687" y="386344"/>
                      <a:pt x="2802" y="373606"/>
                    </a:cubicBezTo>
                    <a:cubicBezTo>
                      <a:pt x="14903" y="373351"/>
                      <a:pt x="12356" y="362523"/>
                      <a:pt x="0" y="346601"/>
                    </a:cubicBezTo>
                    <a:cubicBezTo>
                      <a:pt x="11592" y="348766"/>
                      <a:pt x="9681" y="335137"/>
                      <a:pt x="892" y="318195"/>
                    </a:cubicBezTo>
                    <a:cubicBezTo>
                      <a:pt x="10573" y="319724"/>
                      <a:pt x="8025" y="305967"/>
                      <a:pt x="637" y="292592"/>
                    </a:cubicBezTo>
                    <a:cubicBezTo>
                      <a:pt x="9426" y="290809"/>
                      <a:pt x="10063" y="278325"/>
                      <a:pt x="8407" y="264441"/>
                    </a:cubicBezTo>
                    <a:cubicBezTo>
                      <a:pt x="13630" y="261766"/>
                      <a:pt x="12866" y="250684"/>
                      <a:pt x="9299" y="239602"/>
                    </a:cubicBezTo>
                    <a:cubicBezTo>
                      <a:pt x="16432" y="235271"/>
                      <a:pt x="20763" y="224953"/>
                      <a:pt x="21909" y="215272"/>
                    </a:cubicBezTo>
                    <a:cubicBezTo>
                      <a:pt x="26240" y="208903"/>
                      <a:pt x="26750" y="198585"/>
                      <a:pt x="25731" y="188905"/>
                    </a:cubicBezTo>
                    <a:cubicBezTo>
                      <a:pt x="36940" y="183427"/>
                      <a:pt x="40252" y="172345"/>
                      <a:pt x="40762" y="156805"/>
                    </a:cubicBezTo>
                    <a:cubicBezTo>
                      <a:pt x="50443" y="153238"/>
                      <a:pt x="56047" y="139736"/>
                      <a:pt x="58977" y="126488"/>
                    </a:cubicBezTo>
                    <a:cubicBezTo>
                      <a:pt x="64200" y="123813"/>
                      <a:pt x="71078" y="118336"/>
                      <a:pt x="72607" y="112222"/>
                    </a:cubicBezTo>
                    <a:cubicBezTo>
                      <a:pt x="79485" y="106744"/>
                      <a:pt x="84835" y="100630"/>
                      <a:pt x="83179" y="95153"/>
                    </a:cubicBezTo>
                    <a:cubicBezTo>
                      <a:pt x="98083" y="87001"/>
                      <a:pt x="109802" y="78466"/>
                      <a:pt x="104452" y="72479"/>
                    </a:cubicBezTo>
                    <a:cubicBezTo>
                      <a:pt x="123304" y="65728"/>
                      <a:pt x="134259" y="59486"/>
                      <a:pt x="133622" y="46366"/>
                    </a:cubicBezTo>
                    <a:cubicBezTo>
                      <a:pt x="150054" y="47258"/>
                      <a:pt x="157951" y="42927"/>
                      <a:pt x="161008" y="29425"/>
                    </a:cubicBezTo>
                    <a:cubicBezTo>
                      <a:pt x="171963" y="34647"/>
                      <a:pt x="179478" y="28151"/>
                      <a:pt x="189287" y="13502"/>
                    </a:cubicBezTo>
                    <a:cubicBezTo>
                      <a:pt x="194637" y="20253"/>
                      <a:pt x="199732" y="17833"/>
                      <a:pt x="205719" y="9044"/>
                    </a:cubicBezTo>
                    <a:cubicBezTo>
                      <a:pt x="211833" y="13375"/>
                      <a:pt x="219094" y="7770"/>
                      <a:pt x="227756" y="0"/>
                    </a:cubicBezTo>
                    <a:cubicBezTo>
                      <a:pt x="220877" y="5944"/>
                      <a:pt x="220877" y="5944"/>
                      <a:pt x="227756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2ADCF5E-2AFF-B8AA-2D5D-014020417608}"/>
                  </a:ext>
                </a:extLst>
              </p:cNvPr>
              <p:cNvSpPr/>
              <p:nvPr/>
            </p:nvSpPr>
            <p:spPr>
              <a:xfrm>
                <a:off x="9687722" y="2079236"/>
                <a:ext cx="177564" cy="303353"/>
              </a:xfrm>
              <a:custGeom>
                <a:avLst/>
                <a:gdLst>
                  <a:gd name="connsiteX0" fmla="*/ 313227 w 313227"/>
                  <a:gd name="connsiteY0" fmla="*/ 255 h 535123"/>
                  <a:gd name="connsiteX1" fmla="*/ 291573 w 313227"/>
                  <a:gd name="connsiteY1" fmla="*/ 20253 h 535123"/>
                  <a:gd name="connsiteX2" fmla="*/ 274249 w 313227"/>
                  <a:gd name="connsiteY2" fmla="*/ 38978 h 535123"/>
                  <a:gd name="connsiteX3" fmla="*/ 250557 w 313227"/>
                  <a:gd name="connsiteY3" fmla="*/ 57703 h 535123"/>
                  <a:gd name="connsiteX4" fmla="*/ 237182 w 313227"/>
                  <a:gd name="connsiteY4" fmla="*/ 77065 h 535123"/>
                  <a:gd name="connsiteX5" fmla="*/ 215272 w 313227"/>
                  <a:gd name="connsiteY5" fmla="*/ 92860 h 535123"/>
                  <a:gd name="connsiteX6" fmla="*/ 202789 w 313227"/>
                  <a:gd name="connsiteY6" fmla="*/ 115661 h 535123"/>
                  <a:gd name="connsiteX7" fmla="*/ 182153 w 313227"/>
                  <a:gd name="connsiteY7" fmla="*/ 134768 h 535123"/>
                  <a:gd name="connsiteX8" fmla="*/ 165339 w 313227"/>
                  <a:gd name="connsiteY8" fmla="*/ 163811 h 535123"/>
                  <a:gd name="connsiteX9" fmla="*/ 148652 w 313227"/>
                  <a:gd name="connsiteY9" fmla="*/ 186612 h 535123"/>
                  <a:gd name="connsiteX10" fmla="*/ 144067 w 313227"/>
                  <a:gd name="connsiteY10" fmla="*/ 212979 h 535123"/>
                  <a:gd name="connsiteX11" fmla="*/ 132857 w 313227"/>
                  <a:gd name="connsiteY11" fmla="*/ 214253 h 535123"/>
                  <a:gd name="connsiteX12" fmla="*/ 118336 w 313227"/>
                  <a:gd name="connsiteY12" fmla="*/ 240366 h 535123"/>
                  <a:gd name="connsiteX13" fmla="*/ 104961 w 313227"/>
                  <a:gd name="connsiteY13" fmla="*/ 267116 h 535123"/>
                  <a:gd name="connsiteX14" fmla="*/ 97700 w 313227"/>
                  <a:gd name="connsiteY14" fmla="*/ 282911 h 535123"/>
                  <a:gd name="connsiteX15" fmla="*/ 88784 w 313227"/>
                  <a:gd name="connsiteY15" fmla="*/ 303674 h 535123"/>
                  <a:gd name="connsiteX16" fmla="*/ 83561 w 313227"/>
                  <a:gd name="connsiteY16" fmla="*/ 317176 h 535123"/>
                  <a:gd name="connsiteX17" fmla="*/ 74263 w 313227"/>
                  <a:gd name="connsiteY17" fmla="*/ 341378 h 535123"/>
                  <a:gd name="connsiteX18" fmla="*/ 69295 w 313227"/>
                  <a:gd name="connsiteY18" fmla="*/ 356409 h 535123"/>
                  <a:gd name="connsiteX19" fmla="*/ 61397 w 313227"/>
                  <a:gd name="connsiteY19" fmla="*/ 380102 h 535123"/>
                  <a:gd name="connsiteX20" fmla="*/ 54391 w 313227"/>
                  <a:gd name="connsiteY20" fmla="*/ 403540 h 535123"/>
                  <a:gd name="connsiteX21" fmla="*/ 46748 w 313227"/>
                  <a:gd name="connsiteY21" fmla="*/ 430162 h 535123"/>
                  <a:gd name="connsiteX22" fmla="*/ 39997 w 313227"/>
                  <a:gd name="connsiteY22" fmla="*/ 455766 h 535123"/>
                  <a:gd name="connsiteX23" fmla="*/ 33246 w 313227"/>
                  <a:gd name="connsiteY23" fmla="*/ 481751 h 535123"/>
                  <a:gd name="connsiteX24" fmla="*/ 26368 w 313227"/>
                  <a:gd name="connsiteY24" fmla="*/ 508246 h 535123"/>
                  <a:gd name="connsiteX25" fmla="*/ 19234 w 313227"/>
                  <a:gd name="connsiteY25" fmla="*/ 535123 h 535123"/>
                  <a:gd name="connsiteX26" fmla="*/ 10063 w 313227"/>
                  <a:gd name="connsiteY26" fmla="*/ 501622 h 535123"/>
                  <a:gd name="connsiteX27" fmla="*/ 3821 w 313227"/>
                  <a:gd name="connsiteY27" fmla="*/ 467739 h 535123"/>
                  <a:gd name="connsiteX28" fmla="*/ 509 w 313227"/>
                  <a:gd name="connsiteY28" fmla="*/ 433602 h 535123"/>
                  <a:gd name="connsiteX29" fmla="*/ 0 w 313227"/>
                  <a:gd name="connsiteY29" fmla="*/ 399336 h 535123"/>
                  <a:gd name="connsiteX30" fmla="*/ 3567 w 313227"/>
                  <a:gd name="connsiteY30" fmla="*/ 364052 h 535123"/>
                  <a:gd name="connsiteX31" fmla="*/ 7133 w 313227"/>
                  <a:gd name="connsiteY31" fmla="*/ 331443 h 535123"/>
                  <a:gd name="connsiteX32" fmla="*/ 19107 w 313227"/>
                  <a:gd name="connsiteY32" fmla="*/ 296923 h 535123"/>
                  <a:gd name="connsiteX33" fmla="*/ 24712 w 313227"/>
                  <a:gd name="connsiteY33" fmla="*/ 265587 h 535123"/>
                  <a:gd name="connsiteX34" fmla="*/ 37195 w 313227"/>
                  <a:gd name="connsiteY34" fmla="*/ 233997 h 535123"/>
                  <a:gd name="connsiteX35" fmla="*/ 51971 w 313227"/>
                  <a:gd name="connsiteY35" fmla="*/ 203426 h 535123"/>
                  <a:gd name="connsiteX36" fmla="*/ 70059 w 313227"/>
                  <a:gd name="connsiteY36" fmla="*/ 172855 h 535123"/>
                  <a:gd name="connsiteX37" fmla="*/ 88274 w 313227"/>
                  <a:gd name="connsiteY37" fmla="*/ 146360 h 535123"/>
                  <a:gd name="connsiteX38" fmla="*/ 112986 w 313227"/>
                  <a:gd name="connsiteY38" fmla="*/ 116171 h 535123"/>
                  <a:gd name="connsiteX39" fmla="*/ 133239 w 313227"/>
                  <a:gd name="connsiteY39" fmla="*/ 95917 h 535123"/>
                  <a:gd name="connsiteX40" fmla="*/ 159225 w 313227"/>
                  <a:gd name="connsiteY40" fmla="*/ 71333 h 535123"/>
                  <a:gd name="connsiteX41" fmla="*/ 186102 w 313227"/>
                  <a:gd name="connsiteY41" fmla="*/ 53627 h 535123"/>
                  <a:gd name="connsiteX42" fmla="*/ 210559 w 313227"/>
                  <a:gd name="connsiteY42" fmla="*/ 37577 h 535123"/>
                  <a:gd name="connsiteX43" fmla="*/ 246098 w 313227"/>
                  <a:gd name="connsiteY43" fmla="*/ 21145 h 535123"/>
                  <a:gd name="connsiteX44" fmla="*/ 275523 w 313227"/>
                  <a:gd name="connsiteY44" fmla="*/ 10318 h 535123"/>
                  <a:gd name="connsiteX45" fmla="*/ 312845 w 313227"/>
                  <a:gd name="connsiteY45" fmla="*/ 0 h 535123"/>
                  <a:gd name="connsiteX46" fmla="*/ 312845 w 313227"/>
                  <a:gd name="connsiteY46" fmla="*/ 0 h 535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13227" h="535123">
                    <a:moveTo>
                      <a:pt x="313227" y="255"/>
                    </a:moveTo>
                    <a:cubicBezTo>
                      <a:pt x="306604" y="6879"/>
                      <a:pt x="297815" y="14267"/>
                      <a:pt x="291573" y="20253"/>
                    </a:cubicBezTo>
                    <a:cubicBezTo>
                      <a:pt x="283548" y="27387"/>
                      <a:pt x="274122" y="37832"/>
                      <a:pt x="274249" y="38978"/>
                    </a:cubicBezTo>
                    <a:cubicBezTo>
                      <a:pt x="262658" y="49296"/>
                      <a:pt x="250684" y="61907"/>
                      <a:pt x="250557" y="57703"/>
                    </a:cubicBezTo>
                    <a:cubicBezTo>
                      <a:pt x="238838" y="72734"/>
                      <a:pt x="232469" y="83561"/>
                      <a:pt x="237182" y="77065"/>
                    </a:cubicBezTo>
                    <a:cubicBezTo>
                      <a:pt x="223807" y="92605"/>
                      <a:pt x="217438" y="99993"/>
                      <a:pt x="215272" y="92860"/>
                    </a:cubicBezTo>
                    <a:cubicBezTo>
                      <a:pt x="209031" y="109292"/>
                      <a:pt x="206610" y="117062"/>
                      <a:pt x="202789" y="115661"/>
                    </a:cubicBezTo>
                    <a:cubicBezTo>
                      <a:pt x="198968" y="126106"/>
                      <a:pt x="194255" y="134004"/>
                      <a:pt x="182153" y="134768"/>
                    </a:cubicBezTo>
                    <a:cubicBezTo>
                      <a:pt x="185975" y="145850"/>
                      <a:pt x="179988" y="163429"/>
                      <a:pt x="165339" y="163811"/>
                    </a:cubicBezTo>
                    <a:cubicBezTo>
                      <a:pt x="172727" y="173619"/>
                      <a:pt x="164957" y="189796"/>
                      <a:pt x="148652" y="186612"/>
                    </a:cubicBezTo>
                    <a:cubicBezTo>
                      <a:pt x="158588" y="191707"/>
                      <a:pt x="154257" y="202025"/>
                      <a:pt x="144067" y="212979"/>
                    </a:cubicBezTo>
                    <a:cubicBezTo>
                      <a:pt x="149926" y="211578"/>
                      <a:pt x="144831" y="214253"/>
                      <a:pt x="132857" y="214253"/>
                    </a:cubicBezTo>
                    <a:cubicBezTo>
                      <a:pt x="143303" y="229794"/>
                      <a:pt x="135150" y="242914"/>
                      <a:pt x="118336" y="240366"/>
                    </a:cubicBezTo>
                    <a:cubicBezTo>
                      <a:pt x="129418" y="253868"/>
                      <a:pt x="121775" y="264950"/>
                      <a:pt x="104961" y="267116"/>
                    </a:cubicBezTo>
                    <a:cubicBezTo>
                      <a:pt x="117317" y="274249"/>
                      <a:pt x="112859" y="280746"/>
                      <a:pt x="97700" y="282911"/>
                    </a:cubicBezTo>
                    <a:cubicBezTo>
                      <a:pt x="108782" y="289790"/>
                      <a:pt x="101777" y="299216"/>
                      <a:pt x="88784" y="303674"/>
                    </a:cubicBezTo>
                    <a:cubicBezTo>
                      <a:pt x="98592" y="307241"/>
                      <a:pt x="93497" y="315011"/>
                      <a:pt x="83561" y="317176"/>
                    </a:cubicBezTo>
                    <a:cubicBezTo>
                      <a:pt x="89548" y="325074"/>
                      <a:pt x="80122" y="341761"/>
                      <a:pt x="74263" y="341378"/>
                    </a:cubicBezTo>
                    <a:cubicBezTo>
                      <a:pt x="76937" y="350550"/>
                      <a:pt x="71970" y="361504"/>
                      <a:pt x="69295" y="356409"/>
                    </a:cubicBezTo>
                    <a:cubicBezTo>
                      <a:pt x="68276" y="372077"/>
                      <a:pt x="63308" y="385834"/>
                      <a:pt x="61397" y="380102"/>
                    </a:cubicBezTo>
                    <a:cubicBezTo>
                      <a:pt x="60251" y="395770"/>
                      <a:pt x="58085" y="405578"/>
                      <a:pt x="54391" y="403540"/>
                    </a:cubicBezTo>
                    <a:cubicBezTo>
                      <a:pt x="54646" y="417170"/>
                      <a:pt x="52353" y="426596"/>
                      <a:pt x="46748" y="430162"/>
                    </a:cubicBezTo>
                    <a:cubicBezTo>
                      <a:pt x="49296" y="437550"/>
                      <a:pt x="47003" y="445703"/>
                      <a:pt x="39997" y="455766"/>
                    </a:cubicBezTo>
                    <a:cubicBezTo>
                      <a:pt x="44073" y="457039"/>
                      <a:pt x="41144" y="466211"/>
                      <a:pt x="33246" y="481751"/>
                    </a:cubicBezTo>
                    <a:cubicBezTo>
                      <a:pt x="37959" y="478694"/>
                      <a:pt x="34010" y="490158"/>
                      <a:pt x="26368" y="508246"/>
                    </a:cubicBezTo>
                    <a:cubicBezTo>
                      <a:pt x="30317" y="504170"/>
                      <a:pt x="25858" y="517163"/>
                      <a:pt x="19234" y="535123"/>
                    </a:cubicBezTo>
                    <a:cubicBezTo>
                      <a:pt x="20635" y="515380"/>
                      <a:pt x="20890" y="501368"/>
                      <a:pt x="10063" y="501622"/>
                    </a:cubicBezTo>
                    <a:cubicBezTo>
                      <a:pt x="16687" y="483407"/>
                      <a:pt x="17833" y="471179"/>
                      <a:pt x="3821" y="467739"/>
                    </a:cubicBezTo>
                    <a:cubicBezTo>
                      <a:pt x="15413" y="454110"/>
                      <a:pt x="15923" y="443282"/>
                      <a:pt x="509" y="433602"/>
                    </a:cubicBezTo>
                    <a:cubicBezTo>
                      <a:pt x="14903" y="426468"/>
                      <a:pt x="14012" y="414622"/>
                      <a:pt x="0" y="399336"/>
                    </a:cubicBezTo>
                    <a:cubicBezTo>
                      <a:pt x="14394" y="397171"/>
                      <a:pt x="13120" y="382395"/>
                      <a:pt x="3567" y="364052"/>
                    </a:cubicBezTo>
                    <a:cubicBezTo>
                      <a:pt x="15795" y="363160"/>
                      <a:pt x="13757" y="346983"/>
                      <a:pt x="7133" y="331443"/>
                    </a:cubicBezTo>
                    <a:cubicBezTo>
                      <a:pt x="17324" y="327876"/>
                      <a:pt x="19107" y="312718"/>
                      <a:pt x="19107" y="296923"/>
                    </a:cubicBezTo>
                    <a:cubicBezTo>
                      <a:pt x="25858" y="292210"/>
                      <a:pt x="26750" y="278198"/>
                      <a:pt x="24712" y="265587"/>
                    </a:cubicBezTo>
                    <a:cubicBezTo>
                      <a:pt x="37068" y="259346"/>
                      <a:pt x="41653" y="247245"/>
                      <a:pt x="37195" y="233997"/>
                    </a:cubicBezTo>
                    <a:cubicBezTo>
                      <a:pt x="49678" y="228902"/>
                      <a:pt x="53754" y="219094"/>
                      <a:pt x="51971" y="203426"/>
                    </a:cubicBezTo>
                    <a:cubicBezTo>
                      <a:pt x="63308" y="201260"/>
                      <a:pt x="68658" y="188140"/>
                      <a:pt x="70059" y="172855"/>
                    </a:cubicBezTo>
                    <a:cubicBezTo>
                      <a:pt x="80377" y="169798"/>
                      <a:pt x="89930" y="155658"/>
                      <a:pt x="88274" y="146360"/>
                    </a:cubicBezTo>
                    <a:cubicBezTo>
                      <a:pt x="101904" y="139608"/>
                      <a:pt x="116043" y="125979"/>
                      <a:pt x="112986" y="116171"/>
                    </a:cubicBezTo>
                    <a:cubicBezTo>
                      <a:pt x="130310" y="109547"/>
                      <a:pt x="139481" y="103942"/>
                      <a:pt x="133239" y="95917"/>
                    </a:cubicBezTo>
                    <a:cubicBezTo>
                      <a:pt x="151328" y="92605"/>
                      <a:pt x="158715" y="86109"/>
                      <a:pt x="159225" y="71333"/>
                    </a:cubicBezTo>
                    <a:cubicBezTo>
                      <a:pt x="172982" y="74645"/>
                      <a:pt x="179733" y="68658"/>
                      <a:pt x="186102" y="53627"/>
                    </a:cubicBezTo>
                    <a:cubicBezTo>
                      <a:pt x="192853" y="59869"/>
                      <a:pt x="199859" y="51589"/>
                      <a:pt x="210559" y="37577"/>
                    </a:cubicBezTo>
                    <a:cubicBezTo>
                      <a:pt x="218329" y="41781"/>
                      <a:pt x="231195" y="30571"/>
                      <a:pt x="246098" y="21145"/>
                    </a:cubicBezTo>
                    <a:cubicBezTo>
                      <a:pt x="249665" y="22674"/>
                      <a:pt x="262403" y="15158"/>
                      <a:pt x="275523" y="10318"/>
                    </a:cubicBezTo>
                    <a:cubicBezTo>
                      <a:pt x="286478" y="7388"/>
                      <a:pt x="301126" y="2548"/>
                      <a:pt x="312845" y="0"/>
                    </a:cubicBezTo>
                    <a:lnTo>
                      <a:pt x="312845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C2BA1EA5-7F99-47E6-C518-82C5B9762D56}"/>
                  </a:ext>
                </a:extLst>
              </p:cNvPr>
              <p:cNvSpPr/>
              <p:nvPr/>
            </p:nvSpPr>
            <p:spPr>
              <a:xfrm>
                <a:off x="10245831" y="2094544"/>
                <a:ext cx="117124" cy="28739"/>
              </a:xfrm>
              <a:custGeom>
                <a:avLst/>
                <a:gdLst>
                  <a:gd name="connsiteX0" fmla="*/ 206610 w 206610"/>
                  <a:gd name="connsiteY0" fmla="*/ 28788 h 50697"/>
                  <a:gd name="connsiteX1" fmla="*/ 171326 w 206610"/>
                  <a:gd name="connsiteY1" fmla="*/ 24966 h 50697"/>
                  <a:gd name="connsiteX2" fmla="*/ 151710 w 206610"/>
                  <a:gd name="connsiteY2" fmla="*/ 16814 h 50697"/>
                  <a:gd name="connsiteX3" fmla="*/ 123940 w 206610"/>
                  <a:gd name="connsiteY3" fmla="*/ 21782 h 50697"/>
                  <a:gd name="connsiteX4" fmla="*/ 101267 w 206610"/>
                  <a:gd name="connsiteY4" fmla="*/ 17069 h 50697"/>
                  <a:gd name="connsiteX5" fmla="*/ 81905 w 206610"/>
                  <a:gd name="connsiteY5" fmla="*/ 26622 h 50697"/>
                  <a:gd name="connsiteX6" fmla="*/ 51843 w 206610"/>
                  <a:gd name="connsiteY6" fmla="*/ 28661 h 50697"/>
                  <a:gd name="connsiteX7" fmla="*/ 33756 w 206610"/>
                  <a:gd name="connsiteY7" fmla="*/ 39997 h 50697"/>
                  <a:gd name="connsiteX8" fmla="*/ 0 w 206610"/>
                  <a:gd name="connsiteY8" fmla="*/ 50697 h 50697"/>
                  <a:gd name="connsiteX9" fmla="*/ 28533 w 206610"/>
                  <a:gd name="connsiteY9" fmla="*/ 33374 h 50697"/>
                  <a:gd name="connsiteX10" fmla="*/ 45856 w 206610"/>
                  <a:gd name="connsiteY10" fmla="*/ 16305 h 50697"/>
                  <a:gd name="connsiteX11" fmla="*/ 77447 w 206610"/>
                  <a:gd name="connsiteY11" fmla="*/ 12228 h 50697"/>
                  <a:gd name="connsiteX12" fmla="*/ 99993 w 206610"/>
                  <a:gd name="connsiteY12" fmla="*/ 0 h 50697"/>
                  <a:gd name="connsiteX13" fmla="*/ 125852 w 206610"/>
                  <a:gd name="connsiteY13" fmla="*/ 7006 h 50697"/>
                  <a:gd name="connsiteX14" fmla="*/ 155785 w 206610"/>
                  <a:gd name="connsiteY14" fmla="*/ 3567 h 50697"/>
                  <a:gd name="connsiteX15" fmla="*/ 175275 w 206610"/>
                  <a:gd name="connsiteY15" fmla="*/ 17706 h 50697"/>
                  <a:gd name="connsiteX16" fmla="*/ 206610 w 206610"/>
                  <a:gd name="connsiteY16" fmla="*/ 28788 h 50697"/>
                  <a:gd name="connsiteX17" fmla="*/ 206610 w 206610"/>
                  <a:gd name="connsiteY17" fmla="*/ 28788 h 5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6610" h="50697">
                    <a:moveTo>
                      <a:pt x="206610" y="28788"/>
                    </a:moveTo>
                    <a:cubicBezTo>
                      <a:pt x="191452" y="27896"/>
                      <a:pt x="177058" y="28151"/>
                      <a:pt x="171326" y="24966"/>
                    </a:cubicBezTo>
                    <a:cubicBezTo>
                      <a:pt x="158588" y="25221"/>
                      <a:pt x="151200" y="23565"/>
                      <a:pt x="151710" y="16814"/>
                    </a:cubicBezTo>
                    <a:cubicBezTo>
                      <a:pt x="138207" y="22164"/>
                      <a:pt x="129036" y="24712"/>
                      <a:pt x="123940" y="21782"/>
                    </a:cubicBezTo>
                    <a:cubicBezTo>
                      <a:pt x="114387" y="25094"/>
                      <a:pt x="107763" y="23820"/>
                      <a:pt x="101267" y="17069"/>
                    </a:cubicBezTo>
                    <a:cubicBezTo>
                      <a:pt x="96172" y="25349"/>
                      <a:pt x="90439" y="28151"/>
                      <a:pt x="81905" y="26622"/>
                    </a:cubicBezTo>
                    <a:cubicBezTo>
                      <a:pt x="75791" y="31081"/>
                      <a:pt x="66365" y="30953"/>
                      <a:pt x="51843" y="28661"/>
                    </a:cubicBezTo>
                    <a:cubicBezTo>
                      <a:pt x="53627" y="35284"/>
                      <a:pt x="46748" y="38214"/>
                      <a:pt x="33756" y="39997"/>
                    </a:cubicBezTo>
                    <a:cubicBezTo>
                      <a:pt x="28661" y="44456"/>
                      <a:pt x="14776" y="47131"/>
                      <a:pt x="0" y="50697"/>
                    </a:cubicBezTo>
                    <a:cubicBezTo>
                      <a:pt x="12610" y="44710"/>
                      <a:pt x="24330" y="39997"/>
                      <a:pt x="28533" y="33374"/>
                    </a:cubicBezTo>
                    <a:cubicBezTo>
                      <a:pt x="40379" y="29934"/>
                      <a:pt x="46876" y="25094"/>
                      <a:pt x="45856" y="16305"/>
                    </a:cubicBezTo>
                    <a:cubicBezTo>
                      <a:pt x="60378" y="18343"/>
                      <a:pt x="70568" y="18088"/>
                      <a:pt x="77447" y="12228"/>
                    </a:cubicBezTo>
                    <a:cubicBezTo>
                      <a:pt x="87000" y="13757"/>
                      <a:pt x="93879" y="9936"/>
                      <a:pt x="99993" y="0"/>
                    </a:cubicBezTo>
                    <a:cubicBezTo>
                      <a:pt x="107763" y="8280"/>
                      <a:pt x="115533" y="10318"/>
                      <a:pt x="125852" y="7006"/>
                    </a:cubicBezTo>
                    <a:cubicBezTo>
                      <a:pt x="132221" y="10955"/>
                      <a:pt x="142156" y="8534"/>
                      <a:pt x="155785" y="3567"/>
                    </a:cubicBezTo>
                    <a:cubicBezTo>
                      <a:pt x="156423" y="12356"/>
                      <a:pt x="163556" y="15923"/>
                      <a:pt x="175275" y="17706"/>
                    </a:cubicBezTo>
                    <a:cubicBezTo>
                      <a:pt x="180752" y="22928"/>
                      <a:pt x="193363" y="25221"/>
                      <a:pt x="206610" y="28788"/>
                    </a:cubicBezTo>
                    <a:cubicBezTo>
                      <a:pt x="199312" y="30741"/>
                      <a:pt x="199312" y="30741"/>
                      <a:pt x="206610" y="28788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755D2D34-56F4-EAD0-E919-F80560720B85}"/>
                  </a:ext>
                </a:extLst>
              </p:cNvPr>
              <p:cNvSpPr/>
              <p:nvPr/>
            </p:nvSpPr>
            <p:spPr>
              <a:xfrm>
                <a:off x="10225829" y="2094400"/>
                <a:ext cx="156406" cy="42315"/>
              </a:xfrm>
              <a:custGeom>
                <a:avLst/>
                <a:gdLst>
                  <a:gd name="connsiteX0" fmla="*/ 275905 w 275905"/>
                  <a:gd name="connsiteY0" fmla="*/ 45475 h 74644"/>
                  <a:gd name="connsiteX1" fmla="*/ 239475 w 275905"/>
                  <a:gd name="connsiteY1" fmla="*/ 38978 h 74644"/>
                  <a:gd name="connsiteX2" fmla="*/ 204318 w 275905"/>
                  <a:gd name="connsiteY2" fmla="*/ 34393 h 74644"/>
                  <a:gd name="connsiteX3" fmla="*/ 175785 w 275905"/>
                  <a:gd name="connsiteY3" fmla="*/ 36558 h 74644"/>
                  <a:gd name="connsiteX4" fmla="*/ 158588 w 275905"/>
                  <a:gd name="connsiteY4" fmla="*/ 33374 h 74644"/>
                  <a:gd name="connsiteX5" fmla="*/ 138080 w 275905"/>
                  <a:gd name="connsiteY5" fmla="*/ 38851 h 74644"/>
                  <a:gd name="connsiteX6" fmla="*/ 113623 w 275905"/>
                  <a:gd name="connsiteY6" fmla="*/ 38851 h 74644"/>
                  <a:gd name="connsiteX7" fmla="*/ 99102 w 275905"/>
                  <a:gd name="connsiteY7" fmla="*/ 45347 h 74644"/>
                  <a:gd name="connsiteX8" fmla="*/ 69040 w 275905"/>
                  <a:gd name="connsiteY8" fmla="*/ 50188 h 74644"/>
                  <a:gd name="connsiteX9" fmla="*/ 35157 w 275905"/>
                  <a:gd name="connsiteY9" fmla="*/ 61779 h 74644"/>
                  <a:gd name="connsiteX10" fmla="*/ 0 w 275905"/>
                  <a:gd name="connsiteY10" fmla="*/ 74645 h 74644"/>
                  <a:gd name="connsiteX11" fmla="*/ 25221 w 275905"/>
                  <a:gd name="connsiteY11" fmla="*/ 51844 h 74644"/>
                  <a:gd name="connsiteX12" fmla="*/ 46111 w 275905"/>
                  <a:gd name="connsiteY12" fmla="*/ 32482 h 74644"/>
                  <a:gd name="connsiteX13" fmla="*/ 80377 w 275905"/>
                  <a:gd name="connsiteY13" fmla="*/ 21400 h 74644"/>
                  <a:gd name="connsiteX14" fmla="*/ 102668 w 275905"/>
                  <a:gd name="connsiteY14" fmla="*/ 7133 h 74644"/>
                  <a:gd name="connsiteX15" fmla="*/ 134895 w 275905"/>
                  <a:gd name="connsiteY15" fmla="*/ 8789 h 74644"/>
                  <a:gd name="connsiteX16" fmla="*/ 163683 w 275905"/>
                  <a:gd name="connsiteY16" fmla="*/ 0 h 74644"/>
                  <a:gd name="connsiteX17" fmla="*/ 188650 w 275905"/>
                  <a:gd name="connsiteY17" fmla="*/ 9936 h 74644"/>
                  <a:gd name="connsiteX18" fmla="*/ 223425 w 275905"/>
                  <a:gd name="connsiteY18" fmla="*/ 12356 h 74644"/>
                  <a:gd name="connsiteX19" fmla="*/ 245334 w 275905"/>
                  <a:gd name="connsiteY19" fmla="*/ 28024 h 74644"/>
                  <a:gd name="connsiteX20" fmla="*/ 275905 w 275905"/>
                  <a:gd name="connsiteY20" fmla="*/ 45475 h 74644"/>
                  <a:gd name="connsiteX21" fmla="*/ 275905 w 275905"/>
                  <a:gd name="connsiteY21" fmla="*/ 45475 h 7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5905" h="74644">
                    <a:moveTo>
                      <a:pt x="275905" y="45475"/>
                    </a:moveTo>
                    <a:cubicBezTo>
                      <a:pt x="259856" y="43564"/>
                      <a:pt x="237691" y="42672"/>
                      <a:pt x="239475" y="38978"/>
                    </a:cubicBezTo>
                    <a:cubicBezTo>
                      <a:pt x="217056" y="39360"/>
                      <a:pt x="199223" y="39997"/>
                      <a:pt x="204318" y="34393"/>
                    </a:cubicBezTo>
                    <a:cubicBezTo>
                      <a:pt x="189414" y="36940"/>
                      <a:pt x="179351" y="38469"/>
                      <a:pt x="175785" y="36558"/>
                    </a:cubicBezTo>
                    <a:cubicBezTo>
                      <a:pt x="165467" y="38469"/>
                      <a:pt x="159989" y="37959"/>
                      <a:pt x="158588" y="33374"/>
                    </a:cubicBezTo>
                    <a:cubicBezTo>
                      <a:pt x="149799" y="38469"/>
                      <a:pt x="143812" y="40252"/>
                      <a:pt x="138080" y="38851"/>
                    </a:cubicBezTo>
                    <a:cubicBezTo>
                      <a:pt x="131074" y="41781"/>
                      <a:pt x="124068" y="41653"/>
                      <a:pt x="113623" y="38851"/>
                    </a:cubicBezTo>
                    <a:cubicBezTo>
                      <a:pt x="113623" y="43564"/>
                      <a:pt x="108910" y="45220"/>
                      <a:pt x="99102" y="45347"/>
                    </a:cubicBezTo>
                    <a:cubicBezTo>
                      <a:pt x="94898" y="48277"/>
                      <a:pt x="84326" y="49296"/>
                      <a:pt x="69040" y="50188"/>
                    </a:cubicBezTo>
                    <a:cubicBezTo>
                      <a:pt x="74772" y="54137"/>
                      <a:pt x="55538" y="57576"/>
                      <a:pt x="35157" y="61779"/>
                    </a:cubicBezTo>
                    <a:cubicBezTo>
                      <a:pt x="34775" y="65091"/>
                      <a:pt x="13630" y="70186"/>
                      <a:pt x="0" y="74645"/>
                    </a:cubicBezTo>
                    <a:cubicBezTo>
                      <a:pt x="7770" y="66238"/>
                      <a:pt x="19362" y="58850"/>
                      <a:pt x="25221" y="51844"/>
                    </a:cubicBezTo>
                    <a:cubicBezTo>
                      <a:pt x="36558" y="45347"/>
                      <a:pt x="45857" y="39488"/>
                      <a:pt x="46111" y="32482"/>
                    </a:cubicBezTo>
                    <a:cubicBezTo>
                      <a:pt x="61270" y="29552"/>
                      <a:pt x="74263" y="27387"/>
                      <a:pt x="80377" y="21400"/>
                    </a:cubicBezTo>
                    <a:cubicBezTo>
                      <a:pt x="92988" y="20508"/>
                      <a:pt x="100631" y="16814"/>
                      <a:pt x="102668" y="7133"/>
                    </a:cubicBezTo>
                    <a:cubicBezTo>
                      <a:pt x="115916" y="12611"/>
                      <a:pt x="125597" y="13630"/>
                      <a:pt x="134895" y="8789"/>
                    </a:cubicBezTo>
                    <a:cubicBezTo>
                      <a:pt x="143685" y="11719"/>
                      <a:pt x="152474" y="8407"/>
                      <a:pt x="163683" y="0"/>
                    </a:cubicBezTo>
                    <a:cubicBezTo>
                      <a:pt x="167887" y="9044"/>
                      <a:pt x="176167" y="11209"/>
                      <a:pt x="188650" y="9936"/>
                    </a:cubicBezTo>
                    <a:cubicBezTo>
                      <a:pt x="195146" y="14012"/>
                      <a:pt x="208139" y="12993"/>
                      <a:pt x="223425" y="12356"/>
                    </a:cubicBezTo>
                    <a:cubicBezTo>
                      <a:pt x="224444" y="19362"/>
                      <a:pt x="233742" y="23565"/>
                      <a:pt x="245334" y="28024"/>
                    </a:cubicBezTo>
                    <a:cubicBezTo>
                      <a:pt x="253232" y="33501"/>
                      <a:pt x="266225" y="38469"/>
                      <a:pt x="275905" y="45475"/>
                    </a:cubicBezTo>
                    <a:cubicBezTo>
                      <a:pt x="273268" y="45644"/>
                      <a:pt x="273268" y="45644"/>
                      <a:pt x="275905" y="454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7C43577-FFDA-1700-DC35-352BB4EB2614}"/>
                </a:ext>
              </a:extLst>
            </p:cNvPr>
            <p:cNvGrpSpPr/>
            <p:nvPr/>
          </p:nvGrpSpPr>
          <p:grpSpPr>
            <a:xfrm>
              <a:off x="10855923" y="2048383"/>
              <a:ext cx="903540" cy="1067597"/>
              <a:chOff x="10944479" y="2048383"/>
              <a:chExt cx="903540" cy="1067597"/>
            </a:xfrm>
          </p:grpSpPr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id="{7046F36B-04DF-E430-334E-CAEA78DCEBBD}"/>
                  </a:ext>
                </a:extLst>
              </p:cNvPr>
              <p:cNvSpPr txBox="1"/>
              <p:nvPr/>
            </p:nvSpPr>
            <p:spPr>
              <a:xfrm>
                <a:off x="10944479" y="2638815"/>
                <a:ext cx="903540" cy="47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2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NASH ± fibrosis</a:t>
                </a: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9F60039-8AC7-AEB5-1370-BF46A187AC86}"/>
                  </a:ext>
                </a:extLst>
              </p:cNvPr>
              <p:cNvSpPr/>
              <p:nvPr/>
            </p:nvSpPr>
            <p:spPr>
              <a:xfrm>
                <a:off x="11389514" y="2071756"/>
                <a:ext cx="117770" cy="361641"/>
              </a:xfrm>
              <a:custGeom>
                <a:avLst/>
                <a:gdLst>
                  <a:gd name="connsiteX0" fmla="*/ 31230 w 207750"/>
                  <a:gd name="connsiteY0" fmla="*/ 49115 h 637944"/>
                  <a:gd name="connsiteX1" fmla="*/ 134663 w 207750"/>
                  <a:gd name="connsiteY1" fmla="*/ 209231 h 637944"/>
                  <a:gd name="connsiteX2" fmla="*/ 158993 w 207750"/>
                  <a:gd name="connsiteY2" fmla="*/ 519784 h 637944"/>
                  <a:gd name="connsiteX3" fmla="*/ 158356 w 207750"/>
                  <a:gd name="connsiteY3" fmla="*/ 637738 h 637944"/>
                  <a:gd name="connsiteX4" fmla="*/ 184851 w 207750"/>
                  <a:gd name="connsiteY4" fmla="*/ 605256 h 637944"/>
                  <a:gd name="connsiteX5" fmla="*/ 188800 w 207750"/>
                  <a:gd name="connsiteY5" fmla="*/ 586021 h 637944"/>
                  <a:gd name="connsiteX6" fmla="*/ 205996 w 207750"/>
                  <a:gd name="connsiteY6" fmla="*/ 571373 h 637944"/>
                  <a:gd name="connsiteX7" fmla="*/ 202302 w 207750"/>
                  <a:gd name="connsiteY7" fmla="*/ 550482 h 637944"/>
                  <a:gd name="connsiteX8" fmla="*/ 182431 w 207750"/>
                  <a:gd name="connsiteY8" fmla="*/ 534050 h 637944"/>
                  <a:gd name="connsiteX9" fmla="*/ 166763 w 207750"/>
                  <a:gd name="connsiteY9" fmla="*/ 222097 h 637944"/>
                  <a:gd name="connsiteX10" fmla="*/ 151859 w 207750"/>
                  <a:gd name="connsiteY10" fmla="*/ 117390 h 637944"/>
                  <a:gd name="connsiteX11" fmla="*/ 204977 w 207750"/>
                  <a:gd name="connsiteY11" fmla="*/ 27460 h 637944"/>
                  <a:gd name="connsiteX12" fmla="*/ 65750 w 207750"/>
                  <a:gd name="connsiteY12" fmla="*/ 2494 h 637944"/>
                  <a:gd name="connsiteX13" fmla="*/ 150 w 207750"/>
                  <a:gd name="connsiteY13" fmla="*/ 18544 h 637944"/>
                  <a:gd name="connsiteX14" fmla="*/ 30976 w 207750"/>
                  <a:gd name="connsiteY14" fmla="*/ 49115 h 637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750" h="637944">
                    <a:moveTo>
                      <a:pt x="31230" y="49115"/>
                    </a:moveTo>
                    <a:cubicBezTo>
                      <a:pt x="95685" y="86182"/>
                      <a:pt x="120142" y="133950"/>
                      <a:pt x="134663" y="209231"/>
                    </a:cubicBezTo>
                    <a:cubicBezTo>
                      <a:pt x="146127" y="268718"/>
                      <a:pt x="152879" y="430618"/>
                      <a:pt x="158993" y="519784"/>
                    </a:cubicBezTo>
                    <a:cubicBezTo>
                      <a:pt x="163324" y="582710"/>
                      <a:pt x="147146" y="634171"/>
                      <a:pt x="158356" y="637738"/>
                    </a:cubicBezTo>
                    <a:cubicBezTo>
                      <a:pt x="165617" y="640031"/>
                      <a:pt x="183704" y="622834"/>
                      <a:pt x="184851" y="605256"/>
                    </a:cubicBezTo>
                    <a:cubicBezTo>
                      <a:pt x="185615" y="594811"/>
                      <a:pt x="184851" y="592645"/>
                      <a:pt x="188800" y="586021"/>
                    </a:cubicBezTo>
                    <a:cubicBezTo>
                      <a:pt x="194022" y="577360"/>
                      <a:pt x="200391" y="580417"/>
                      <a:pt x="205996" y="571373"/>
                    </a:cubicBezTo>
                    <a:cubicBezTo>
                      <a:pt x="210200" y="564749"/>
                      <a:pt x="205996" y="556215"/>
                      <a:pt x="202302" y="550482"/>
                    </a:cubicBezTo>
                    <a:cubicBezTo>
                      <a:pt x="196060" y="540419"/>
                      <a:pt x="182685" y="539273"/>
                      <a:pt x="182431" y="534050"/>
                    </a:cubicBezTo>
                    <a:cubicBezTo>
                      <a:pt x="179628" y="461826"/>
                      <a:pt x="170075" y="275342"/>
                      <a:pt x="166763" y="222097"/>
                    </a:cubicBezTo>
                    <a:cubicBezTo>
                      <a:pt x="164088" y="180316"/>
                      <a:pt x="141287" y="155477"/>
                      <a:pt x="151859" y="117390"/>
                    </a:cubicBezTo>
                    <a:cubicBezTo>
                      <a:pt x="166508" y="65165"/>
                      <a:pt x="211982" y="51408"/>
                      <a:pt x="204977" y="27460"/>
                    </a:cubicBezTo>
                    <a:cubicBezTo>
                      <a:pt x="194022" y="-9990"/>
                      <a:pt x="76323" y="1347"/>
                      <a:pt x="65750" y="2494"/>
                    </a:cubicBezTo>
                    <a:cubicBezTo>
                      <a:pt x="39001" y="5296"/>
                      <a:pt x="1424" y="12684"/>
                      <a:pt x="150" y="18544"/>
                    </a:cubicBezTo>
                    <a:cubicBezTo>
                      <a:pt x="-2398" y="29753"/>
                      <a:pt x="28301" y="47714"/>
                      <a:pt x="30976" y="4911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82CF37B-CA1C-7251-D713-9F44BF8AF7CE}"/>
                  </a:ext>
                </a:extLst>
              </p:cNvPr>
              <p:cNvSpPr/>
              <p:nvPr/>
            </p:nvSpPr>
            <p:spPr>
              <a:xfrm>
                <a:off x="11474025" y="2076448"/>
                <a:ext cx="373994" cy="358807"/>
              </a:xfrm>
              <a:custGeom>
                <a:avLst/>
                <a:gdLst>
                  <a:gd name="connsiteX0" fmla="*/ 35772 w 659736"/>
                  <a:gd name="connsiteY0" fmla="*/ 596980 h 632945"/>
                  <a:gd name="connsiteX1" fmla="*/ 37045 w 659736"/>
                  <a:gd name="connsiteY1" fmla="*/ 583350 h 632945"/>
                  <a:gd name="connsiteX2" fmla="*/ 39721 w 659736"/>
                  <a:gd name="connsiteY2" fmla="*/ 577618 h 632945"/>
                  <a:gd name="connsiteX3" fmla="*/ 56917 w 659736"/>
                  <a:gd name="connsiteY3" fmla="*/ 562970 h 632945"/>
                  <a:gd name="connsiteX4" fmla="*/ 53223 w 659736"/>
                  <a:gd name="connsiteY4" fmla="*/ 542079 h 632945"/>
                  <a:gd name="connsiteX5" fmla="*/ 33352 w 659736"/>
                  <a:gd name="connsiteY5" fmla="*/ 525647 h 632945"/>
                  <a:gd name="connsiteX6" fmla="*/ 17683 w 659736"/>
                  <a:gd name="connsiteY6" fmla="*/ 213694 h 632945"/>
                  <a:gd name="connsiteX7" fmla="*/ 2780 w 659736"/>
                  <a:gd name="connsiteY7" fmla="*/ 108987 h 632945"/>
                  <a:gd name="connsiteX8" fmla="*/ 55897 w 659736"/>
                  <a:gd name="connsiteY8" fmla="*/ 19057 h 632945"/>
                  <a:gd name="connsiteX9" fmla="*/ 423389 w 659736"/>
                  <a:gd name="connsiteY9" fmla="*/ 3262 h 632945"/>
                  <a:gd name="connsiteX10" fmla="*/ 561979 w 659736"/>
                  <a:gd name="connsiteY10" fmla="*/ 28101 h 632945"/>
                  <a:gd name="connsiteX11" fmla="*/ 651909 w 659736"/>
                  <a:gd name="connsiteY11" fmla="*/ 98160 h 632945"/>
                  <a:gd name="connsiteX12" fmla="*/ 657768 w 659736"/>
                  <a:gd name="connsiteY12" fmla="*/ 140960 h 632945"/>
                  <a:gd name="connsiteX13" fmla="*/ 636368 w 659736"/>
                  <a:gd name="connsiteY13" fmla="*/ 168219 h 632945"/>
                  <a:gd name="connsiteX14" fmla="*/ 585289 w 659736"/>
                  <a:gd name="connsiteY14" fmla="*/ 210000 h 632945"/>
                  <a:gd name="connsiteX15" fmla="*/ 500709 w 659736"/>
                  <a:gd name="connsiteY15" fmla="*/ 272671 h 632945"/>
                  <a:gd name="connsiteX16" fmla="*/ 432051 w 659736"/>
                  <a:gd name="connsiteY16" fmla="*/ 345022 h 632945"/>
                  <a:gd name="connsiteX17" fmla="*/ 350910 w 659736"/>
                  <a:gd name="connsiteY17" fmla="*/ 535328 h 632945"/>
                  <a:gd name="connsiteX18" fmla="*/ 35517 w 659736"/>
                  <a:gd name="connsiteY18" fmla="*/ 596853 h 632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59736" h="632945">
                    <a:moveTo>
                      <a:pt x="35772" y="596980"/>
                    </a:moveTo>
                    <a:cubicBezTo>
                      <a:pt x="34753" y="595834"/>
                      <a:pt x="35389" y="588573"/>
                      <a:pt x="37045" y="583350"/>
                    </a:cubicBezTo>
                    <a:cubicBezTo>
                      <a:pt x="38065" y="580293"/>
                      <a:pt x="39466" y="578128"/>
                      <a:pt x="39721" y="577618"/>
                    </a:cubicBezTo>
                    <a:cubicBezTo>
                      <a:pt x="44943" y="568956"/>
                      <a:pt x="51312" y="572014"/>
                      <a:pt x="56917" y="562970"/>
                    </a:cubicBezTo>
                    <a:cubicBezTo>
                      <a:pt x="61120" y="556346"/>
                      <a:pt x="56917" y="547811"/>
                      <a:pt x="53223" y="542079"/>
                    </a:cubicBezTo>
                    <a:cubicBezTo>
                      <a:pt x="46981" y="532016"/>
                      <a:pt x="33606" y="530870"/>
                      <a:pt x="33352" y="525647"/>
                    </a:cubicBezTo>
                    <a:cubicBezTo>
                      <a:pt x="30549" y="453423"/>
                      <a:pt x="20995" y="266938"/>
                      <a:pt x="17683" y="213694"/>
                    </a:cubicBezTo>
                    <a:cubicBezTo>
                      <a:pt x="15009" y="171913"/>
                      <a:pt x="-7793" y="147074"/>
                      <a:pt x="2780" y="108987"/>
                    </a:cubicBezTo>
                    <a:cubicBezTo>
                      <a:pt x="16792" y="58800"/>
                      <a:pt x="46599" y="20076"/>
                      <a:pt x="55897" y="19057"/>
                    </a:cubicBezTo>
                    <a:cubicBezTo>
                      <a:pt x="154489" y="9121"/>
                      <a:pt x="211429" y="-6929"/>
                      <a:pt x="423389" y="3262"/>
                    </a:cubicBezTo>
                    <a:cubicBezTo>
                      <a:pt x="441604" y="4153"/>
                      <a:pt x="497651" y="3389"/>
                      <a:pt x="561979" y="28101"/>
                    </a:cubicBezTo>
                    <a:cubicBezTo>
                      <a:pt x="594715" y="40584"/>
                      <a:pt x="634712" y="61474"/>
                      <a:pt x="651909" y="98160"/>
                    </a:cubicBezTo>
                    <a:cubicBezTo>
                      <a:pt x="655603" y="106185"/>
                      <a:pt x="663373" y="123126"/>
                      <a:pt x="657768" y="140960"/>
                    </a:cubicBezTo>
                    <a:cubicBezTo>
                      <a:pt x="654329" y="151914"/>
                      <a:pt x="647196" y="158538"/>
                      <a:pt x="636368" y="168219"/>
                    </a:cubicBezTo>
                    <a:cubicBezTo>
                      <a:pt x="599938" y="200319"/>
                      <a:pt x="585289" y="210000"/>
                      <a:pt x="585289" y="210000"/>
                    </a:cubicBezTo>
                    <a:cubicBezTo>
                      <a:pt x="560704" y="226304"/>
                      <a:pt x="525675" y="249487"/>
                      <a:pt x="500709" y="272671"/>
                    </a:cubicBezTo>
                    <a:cubicBezTo>
                      <a:pt x="475105" y="296618"/>
                      <a:pt x="459055" y="306044"/>
                      <a:pt x="432051" y="345022"/>
                    </a:cubicBezTo>
                    <a:cubicBezTo>
                      <a:pt x="432051" y="345022"/>
                      <a:pt x="411797" y="479408"/>
                      <a:pt x="350910" y="535328"/>
                    </a:cubicBezTo>
                    <a:cubicBezTo>
                      <a:pt x="229389" y="647168"/>
                      <a:pt x="91946" y="655957"/>
                      <a:pt x="35517" y="59685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79EC221-9C54-FA7D-4D71-36A2B0D1E548}"/>
                  </a:ext>
                </a:extLst>
              </p:cNvPr>
              <p:cNvSpPr/>
              <p:nvPr/>
            </p:nvSpPr>
            <p:spPr>
              <a:xfrm>
                <a:off x="10944479" y="2048383"/>
                <a:ext cx="537671" cy="589223"/>
              </a:xfrm>
              <a:custGeom>
                <a:avLst/>
                <a:gdLst>
                  <a:gd name="connsiteX0" fmla="*/ 943409 w 948466"/>
                  <a:gd name="connsiteY0" fmla="*/ 678969 h 1039406"/>
                  <a:gd name="connsiteX1" fmla="*/ 914876 w 948466"/>
                  <a:gd name="connsiteY1" fmla="*/ 690815 h 1039406"/>
                  <a:gd name="connsiteX2" fmla="*/ 831696 w 948466"/>
                  <a:gd name="connsiteY2" fmla="*/ 721896 h 1039406"/>
                  <a:gd name="connsiteX3" fmla="*/ 630818 w 948466"/>
                  <a:gd name="connsiteY3" fmla="*/ 789280 h 1039406"/>
                  <a:gd name="connsiteX4" fmla="*/ 470701 w 948466"/>
                  <a:gd name="connsiteY4" fmla="*/ 894623 h 1039406"/>
                  <a:gd name="connsiteX5" fmla="*/ 389306 w 948466"/>
                  <a:gd name="connsiteY5" fmla="*/ 963408 h 1039406"/>
                  <a:gd name="connsiteX6" fmla="*/ 389306 w 948466"/>
                  <a:gd name="connsiteY6" fmla="*/ 963408 h 1039406"/>
                  <a:gd name="connsiteX7" fmla="*/ 307910 w 948466"/>
                  <a:gd name="connsiteY7" fmla="*/ 1032194 h 1039406"/>
                  <a:gd name="connsiteX8" fmla="*/ 192758 w 948466"/>
                  <a:gd name="connsiteY8" fmla="*/ 1009775 h 1039406"/>
                  <a:gd name="connsiteX9" fmla="*/ 154417 w 948466"/>
                  <a:gd name="connsiteY9" fmla="*/ 877045 h 1039406"/>
                  <a:gd name="connsiteX10" fmla="*/ 3344 w 948466"/>
                  <a:gd name="connsiteY10" fmla="*/ 316445 h 1039406"/>
                  <a:gd name="connsiteX11" fmla="*/ 278358 w 948466"/>
                  <a:gd name="connsiteY11" fmla="*/ 19650 h 1039406"/>
                  <a:gd name="connsiteX12" fmla="*/ 535411 w 948466"/>
                  <a:gd name="connsiteY12" fmla="*/ 4237 h 1039406"/>
                  <a:gd name="connsiteX13" fmla="*/ 816029 w 948466"/>
                  <a:gd name="connsiteY13" fmla="*/ 79773 h 1039406"/>
                  <a:gd name="connsiteX14" fmla="*/ 923028 w 948466"/>
                  <a:gd name="connsiteY14" fmla="*/ 249953 h 1039406"/>
                  <a:gd name="connsiteX15" fmla="*/ 943536 w 948466"/>
                  <a:gd name="connsiteY15" fmla="*/ 678842 h 1039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48466" h="1039406">
                    <a:moveTo>
                      <a:pt x="943409" y="678969"/>
                    </a:moveTo>
                    <a:cubicBezTo>
                      <a:pt x="943154" y="682408"/>
                      <a:pt x="931817" y="683937"/>
                      <a:pt x="914876" y="690815"/>
                    </a:cubicBezTo>
                    <a:cubicBezTo>
                      <a:pt x="904940" y="694891"/>
                      <a:pt x="875260" y="706610"/>
                      <a:pt x="831696" y="721896"/>
                    </a:cubicBezTo>
                    <a:cubicBezTo>
                      <a:pt x="711960" y="764186"/>
                      <a:pt x="695655" y="757817"/>
                      <a:pt x="630818" y="789280"/>
                    </a:cubicBezTo>
                    <a:cubicBezTo>
                      <a:pt x="584961" y="811571"/>
                      <a:pt x="546875" y="839213"/>
                      <a:pt x="470701" y="894623"/>
                    </a:cubicBezTo>
                    <a:cubicBezTo>
                      <a:pt x="444971" y="913348"/>
                      <a:pt x="418221" y="934493"/>
                      <a:pt x="389306" y="963408"/>
                    </a:cubicBezTo>
                    <a:cubicBezTo>
                      <a:pt x="389051" y="963663"/>
                      <a:pt x="389560" y="963154"/>
                      <a:pt x="389306" y="963408"/>
                    </a:cubicBezTo>
                    <a:cubicBezTo>
                      <a:pt x="357461" y="995253"/>
                      <a:pt x="330838" y="1021876"/>
                      <a:pt x="307910" y="1032194"/>
                    </a:cubicBezTo>
                    <a:cubicBezTo>
                      <a:pt x="272626" y="1047989"/>
                      <a:pt x="221164" y="1036652"/>
                      <a:pt x="192758" y="1009775"/>
                    </a:cubicBezTo>
                    <a:cubicBezTo>
                      <a:pt x="153398" y="972452"/>
                      <a:pt x="165244" y="899846"/>
                      <a:pt x="154417" y="877045"/>
                    </a:cubicBezTo>
                    <a:cubicBezTo>
                      <a:pt x="82575" y="725717"/>
                      <a:pt x="-19839" y="575409"/>
                      <a:pt x="3344" y="316445"/>
                    </a:cubicBezTo>
                    <a:cubicBezTo>
                      <a:pt x="13025" y="208300"/>
                      <a:pt x="151742" y="56590"/>
                      <a:pt x="278358" y="19650"/>
                    </a:cubicBezTo>
                    <a:cubicBezTo>
                      <a:pt x="358352" y="-3661"/>
                      <a:pt x="476434" y="-2514"/>
                      <a:pt x="535411" y="4237"/>
                    </a:cubicBezTo>
                    <a:cubicBezTo>
                      <a:pt x="644448" y="16593"/>
                      <a:pt x="738327" y="20542"/>
                      <a:pt x="816029" y="79773"/>
                    </a:cubicBezTo>
                    <a:cubicBezTo>
                      <a:pt x="869401" y="120535"/>
                      <a:pt x="907997" y="145247"/>
                      <a:pt x="923028" y="249953"/>
                    </a:cubicBezTo>
                    <a:cubicBezTo>
                      <a:pt x="950287" y="440386"/>
                      <a:pt x="952962" y="554646"/>
                      <a:pt x="943536" y="67884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D1C3FD3-45C8-93D2-E187-46F4E3D89744}"/>
                  </a:ext>
                </a:extLst>
              </p:cNvPr>
              <p:cNvSpPr/>
              <p:nvPr/>
            </p:nvSpPr>
            <p:spPr>
              <a:xfrm>
                <a:off x="11000829" y="2097144"/>
                <a:ext cx="133870" cy="234537"/>
              </a:xfrm>
              <a:custGeom>
                <a:avLst/>
                <a:gdLst>
                  <a:gd name="connsiteX0" fmla="*/ 236150 w 236150"/>
                  <a:gd name="connsiteY0" fmla="*/ 0 h 413730"/>
                  <a:gd name="connsiteX1" fmla="*/ 8904 w 236150"/>
                  <a:gd name="connsiteY1" fmla="*/ 413730 h 413730"/>
                  <a:gd name="connsiteX2" fmla="*/ 236150 w 236150"/>
                  <a:gd name="connsiteY2" fmla="*/ 0 h 413730"/>
                  <a:gd name="connsiteX3" fmla="*/ 236150 w 236150"/>
                  <a:gd name="connsiteY3" fmla="*/ 0 h 413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150" h="413730">
                    <a:moveTo>
                      <a:pt x="236150" y="0"/>
                    </a:moveTo>
                    <a:cubicBezTo>
                      <a:pt x="88899" y="113878"/>
                      <a:pt x="35145" y="232596"/>
                      <a:pt x="8904" y="413730"/>
                    </a:cubicBezTo>
                    <a:cubicBezTo>
                      <a:pt x="-30456" y="241640"/>
                      <a:pt x="63423" y="52608"/>
                      <a:pt x="236150" y="0"/>
                    </a:cubicBezTo>
                    <a:lnTo>
                      <a:pt x="236150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622E977-9083-A1B1-003D-0B47DC843A52}"/>
                  </a:ext>
                </a:extLst>
              </p:cNvPr>
              <p:cNvSpPr/>
              <p:nvPr/>
            </p:nvSpPr>
            <p:spPr>
              <a:xfrm>
                <a:off x="10994136" y="2073170"/>
                <a:ext cx="183310" cy="313318"/>
              </a:xfrm>
              <a:custGeom>
                <a:avLst/>
                <a:gdLst>
                  <a:gd name="connsiteX0" fmla="*/ 323365 w 323364"/>
                  <a:gd name="connsiteY0" fmla="*/ 0 h 552701"/>
                  <a:gd name="connsiteX1" fmla="*/ 209232 w 323364"/>
                  <a:gd name="connsiteY1" fmla="*/ 119355 h 552701"/>
                  <a:gd name="connsiteX2" fmla="*/ 63382 w 323364"/>
                  <a:gd name="connsiteY2" fmla="*/ 392458 h 552701"/>
                  <a:gd name="connsiteX3" fmla="*/ 19945 w 323364"/>
                  <a:gd name="connsiteY3" fmla="*/ 552702 h 552701"/>
                  <a:gd name="connsiteX4" fmla="*/ 323365 w 323364"/>
                  <a:gd name="connsiteY4" fmla="*/ 127 h 552701"/>
                  <a:gd name="connsiteX5" fmla="*/ 323365 w 323364"/>
                  <a:gd name="connsiteY5" fmla="*/ 127 h 552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3364" h="552701">
                    <a:moveTo>
                      <a:pt x="323365" y="0"/>
                    </a:moveTo>
                    <a:cubicBezTo>
                      <a:pt x="282221" y="40889"/>
                      <a:pt x="243243" y="78593"/>
                      <a:pt x="209232" y="119355"/>
                    </a:cubicBezTo>
                    <a:cubicBezTo>
                      <a:pt x="140320" y="200241"/>
                      <a:pt x="94590" y="290936"/>
                      <a:pt x="63382" y="392458"/>
                    </a:cubicBezTo>
                    <a:cubicBezTo>
                      <a:pt x="47332" y="443410"/>
                      <a:pt x="35104" y="496655"/>
                      <a:pt x="19945" y="552702"/>
                    </a:cubicBezTo>
                    <a:cubicBezTo>
                      <a:pt x="-53680" y="324055"/>
                      <a:pt x="82999" y="51844"/>
                      <a:pt x="323365" y="127"/>
                    </a:cubicBezTo>
                    <a:lnTo>
                      <a:pt x="323365" y="127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4560979-9C28-B837-5024-A282EA479F70}"/>
                  </a:ext>
                </a:extLst>
              </p:cNvPr>
              <p:cNvSpPr/>
              <p:nvPr/>
            </p:nvSpPr>
            <p:spPr>
              <a:xfrm>
                <a:off x="10990640" y="2165780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74AA920-F0AB-39CE-12DC-694280457CC1}"/>
                  </a:ext>
                </a:extLst>
              </p:cNvPr>
              <p:cNvSpPr/>
              <p:nvPr/>
            </p:nvSpPr>
            <p:spPr>
              <a:xfrm>
                <a:off x="11006381" y="211667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50AE440-D701-19A5-37A2-5C4E6582EED7}"/>
                  </a:ext>
                </a:extLst>
              </p:cNvPr>
              <p:cNvSpPr/>
              <p:nvPr/>
            </p:nvSpPr>
            <p:spPr>
              <a:xfrm>
                <a:off x="11060611" y="2131914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F7A31B32-63BB-5E1A-2A8F-6BE6EF6539CA}"/>
                  </a:ext>
                </a:extLst>
              </p:cNvPr>
              <p:cNvSpPr/>
              <p:nvPr/>
            </p:nvSpPr>
            <p:spPr>
              <a:xfrm>
                <a:off x="11129644" y="212353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6D8BFDA-97D6-EE3A-8F67-2EB5FCF7CF08}"/>
                  </a:ext>
                </a:extLst>
              </p:cNvPr>
              <p:cNvSpPr/>
              <p:nvPr/>
            </p:nvSpPr>
            <p:spPr>
              <a:xfrm>
                <a:off x="11036999" y="2189320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4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0583F3C-C43F-1D08-6F8A-26C9658B5487}"/>
                  </a:ext>
                </a:extLst>
              </p:cNvPr>
              <p:cNvSpPr/>
              <p:nvPr/>
            </p:nvSpPr>
            <p:spPr>
              <a:xfrm>
                <a:off x="11186184" y="213509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725EE6BB-4690-53F2-C258-AE7E8950B05F}"/>
                  </a:ext>
                </a:extLst>
              </p:cNvPr>
              <p:cNvSpPr/>
              <p:nvPr/>
            </p:nvSpPr>
            <p:spPr>
              <a:xfrm>
                <a:off x="11112747" y="218455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05E6A5C-4429-CB76-5FE7-1283B599E7BB}"/>
                  </a:ext>
                </a:extLst>
              </p:cNvPr>
              <p:cNvSpPr/>
              <p:nvPr/>
            </p:nvSpPr>
            <p:spPr>
              <a:xfrm>
                <a:off x="11053174" y="223770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E4FEB1DC-280C-5412-3F5C-3BAB8784B844}"/>
                  </a:ext>
                </a:extLst>
              </p:cNvPr>
              <p:cNvSpPr/>
              <p:nvPr/>
            </p:nvSpPr>
            <p:spPr>
              <a:xfrm>
                <a:off x="11039238" y="2287309"/>
                <a:ext cx="146946" cy="73090"/>
              </a:xfrm>
              <a:custGeom>
                <a:avLst/>
                <a:gdLst>
                  <a:gd name="connsiteX0" fmla="*/ 127 w 259217"/>
                  <a:gd name="connsiteY0" fmla="*/ 114959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4" y="81585"/>
                      <a:pt x="164702" y="95852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4D440633-4705-5E20-225B-DB65BB33FF78}"/>
                  </a:ext>
                </a:extLst>
              </p:cNvPr>
              <p:cNvSpPr/>
              <p:nvPr/>
            </p:nvSpPr>
            <p:spPr>
              <a:xfrm>
                <a:off x="11112747" y="222325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705C21B7-5EBB-7170-5FC5-EE43E3DAE429}"/>
                  </a:ext>
                </a:extLst>
              </p:cNvPr>
              <p:cNvSpPr/>
              <p:nvPr/>
            </p:nvSpPr>
            <p:spPr>
              <a:xfrm>
                <a:off x="11251895" y="218455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8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8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53153DD4-4309-3A45-F6BE-D0903F8013B0}"/>
                  </a:ext>
                </a:extLst>
              </p:cNvPr>
              <p:cNvSpPr/>
              <p:nvPr/>
            </p:nvSpPr>
            <p:spPr>
              <a:xfrm>
                <a:off x="11168276" y="2248316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BA2C468-8637-088B-C6C7-6874F03B0DA8}"/>
                  </a:ext>
                </a:extLst>
              </p:cNvPr>
              <p:cNvSpPr/>
              <p:nvPr/>
            </p:nvSpPr>
            <p:spPr>
              <a:xfrm>
                <a:off x="11035482" y="232117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3" y="95851"/>
                      <a:pt x="154385" y="103622"/>
                    </a:cubicBezTo>
                    <a:cubicBezTo>
                      <a:pt x="110311" y="135339"/>
                      <a:pt x="48150" y="135084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213DBBF-5711-6AE8-ECF0-B4A26341B209}"/>
                  </a:ext>
                </a:extLst>
              </p:cNvPr>
              <p:cNvSpPr/>
              <p:nvPr/>
            </p:nvSpPr>
            <p:spPr>
              <a:xfrm>
                <a:off x="11016780" y="2375188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37A2BEF8-710A-D536-45C3-4DC597E359F0}"/>
                  </a:ext>
                </a:extLst>
              </p:cNvPr>
              <p:cNvSpPr/>
              <p:nvPr/>
            </p:nvSpPr>
            <p:spPr>
              <a:xfrm>
                <a:off x="11090217" y="2338650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FD6FFB5-0C9E-BAD7-D55B-E35817A1B01A}"/>
                  </a:ext>
                </a:extLst>
              </p:cNvPr>
              <p:cNvSpPr/>
              <p:nvPr/>
            </p:nvSpPr>
            <p:spPr>
              <a:xfrm>
                <a:off x="11153329" y="2334751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6CAC67B9-C348-B6A4-D038-C0EE5DAE975D}"/>
                  </a:ext>
                </a:extLst>
              </p:cNvPr>
              <p:cNvSpPr/>
              <p:nvPr/>
            </p:nvSpPr>
            <p:spPr>
              <a:xfrm>
                <a:off x="11067327" y="2390930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37EA1E3-446C-A038-3C72-415A4E43FE54}"/>
                  </a:ext>
                </a:extLst>
              </p:cNvPr>
              <p:cNvSpPr/>
              <p:nvPr/>
            </p:nvSpPr>
            <p:spPr>
              <a:xfrm>
                <a:off x="11207558" y="2346304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FE09127-88C0-026C-4322-0078E049A796}"/>
                  </a:ext>
                </a:extLst>
              </p:cNvPr>
              <p:cNvSpPr/>
              <p:nvPr/>
            </p:nvSpPr>
            <p:spPr>
              <a:xfrm>
                <a:off x="11149068" y="2380243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B3F90BFD-C0E6-C540-E398-8085382020D6}"/>
                  </a:ext>
                </a:extLst>
              </p:cNvPr>
              <p:cNvSpPr/>
              <p:nvPr/>
            </p:nvSpPr>
            <p:spPr>
              <a:xfrm>
                <a:off x="11090217" y="2436783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1D536D5-49E9-7810-02EB-CFF3EA5806A7}"/>
                  </a:ext>
                </a:extLst>
              </p:cNvPr>
              <p:cNvSpPr/>
              <p:nvPr/>
            </p:nvSpPr>
            <p:spPr>
              <a:xfrm>
                <a:off x="11072598" y="2486247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1B8CBA59-C19E-5B48-CD3A-45F5AE378277}"/>
                  </a:ext>
                </a:extLst>
              </p:cNvPr>
              <p:cNvSpPr/>
              <p:nvPr/>
            </p:nvSpPr>
            <p:spPr>
              <a:xfrm>
                <a:off x="11153329" y="2421402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67EDDE2-7124-2A54-F331-69ED548B82AF}"/>
                  </a:ext>
                </a:extLst>
              </p:cNvPr>
              <p:cNvSpPr/>
              <p:nvPr/>
            </p:nvSpPr>
            <p:spPr>
              <a:xfrm>
                <a:off x="11207558" y="2432017"/>
                <a:ext cx="146946" cy="73090"/>
              </a:xfrm>
              <a:custGeom>
                <a:avLst/>
                <a:gdLst>
                  <a:gd name="connsiteX0" fmla="*/ 127 w 259217"/>
                  <a:gd name="connsiteY0" fmla="*/ 114959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50" y="135084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0F804FB-90EF-9C4F-83ED-D71CD8ACF292}"/>
                  </a:ext>
                </a:extLst>
              </p:cNvPr>
              <p:cNvSpPr/>
              <p:nvPr/>
            </p:nvSpPr>
            <p:spPr>
              <a:xfrm>
                <a:off x="11265109" y="2390930"/>
                <a:ext cx="146947" cy="73090"/>
              </a:xfrm>
              <a:custGeom>
                <a:avLst/>
                <a:gdLst>
                  <a:gd name="connsiteX0" fmla="*/ 127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8 w 259218"/>
                  <a:gd name="connsiteY4" fmla="*/ 571 h 128933"/>
                  <a:gd name="connsiteX5" fmla="*/ 179860 w 259218"/>
                  <a:gd name="connsiteY5" fmla="*/ 71140 h 128933"/>
                  <a:gd name="connsiteX6" fmla="*/ 154384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0" y="71140"/>
                    </a:cubicBezTo>
                    <a:cubicBezTo>
                      <a:pt x="172854" y="81585"/>
                      <a:pt x="164702" y="95851"/>
                      <a:pt x="154384" y="103622"/>
                    </a:cubicBezTo>
                    <a:cubicBezTo>
                      <a:pt x="110311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596CB863-3399-49A1-476B-2157B5CA0058}"/>
                  </a:ext>
                </a:extLst>
              </p:cNvPr>
              <p:cNvSpPr/>
              <p:nvPr/>
            </p:nvSpPr>
            <p:spPr>
              <a:xfrm>
                <a:off x="11369741" y="2343416"/>
                <a:ext cx="146946" cy="73090"/>
              </a:xfrm>
              <a:custGeom>
                <a:avLst/>
                <a:gdLst>
                  <a:gd name="connsiteX0" fmla="*/ 127 w 259217"/>
                  <a:gd name="connsiteY0" fmla="*/ 114958 h 128933"/>
                  <a:gd name="connsiteX1" fmla="*/ 74389 w 259217"/>
                  <a:gd name="connsiteY1" fmla="*/ 108844 h 128933"/>
                  <a:gd name="connsiteX2" fmla="*/ 148906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7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59" y="101838"/>
                      <a:pt x="131966" y="95597"/>
                      <a:pt x="148906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4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E240A8A-C079-2AFB-9588-3152A69ED691}"/>
                  </a:ext>
                </a:extLst>
              </p:cNvPr>
              <p:cNvSpPr/>
              <p:nvPr/>
            </p:nvSpPr>
            <p:spPr>
              <a:xfrm>
                <a:off x="11452711" y="2275539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5F721BEE-8BA0-A7A4-97AF-4AAD6AE288E5}"/>
                  </a:ext>
                </a:extLst>
              </p:cNvPr>
              <p:cNvSpPr/>
              <p:nvPr/>
            </p:nvSpPr>
            <p:spPr>
              <a:xfrm>
                <a:off x="11512212" y="2295613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F4D12C65-C4DB-D98C-18FB-9B2E7631AF28}"/>
                  </a:ext>
                </a:extLst>
              </p:cNvPr>
              <p:cNvSpPr/>
              <p:nvPr/>
            </p:nvSpPr>
            <p:spPr>
              <a:xfrm>
                <a:off x="11579799" y="2237701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90 w 259217"/>
                  <a:gd name="connsiteY1" fmla="*/ 108844 h 128933"/>
                  <a:gd name="connsiteX2" fmla="*/ 148907 w 259217"/>
                  <a:gd name="connsiteY2" fmla="*/ 72668 h 128933"/>
                  <a:gd name="connsiteX3" fmla="*/ 220113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8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B411DF81-FFE9-0971-922D-604A698E844D}"/>
                  </a:ext>
                </a:extLst>
              </p:cNvPr>
              <p:cNvSpPr/>
              <p:nvPr/>
            </p:nvSpPr>
            <p:spPr>
              <a:xfrm>
                <a:off x="11512212" y="2194664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AFB98218-65D4-E345-51AA-FC428B63D817}"/>
                  </a:ext>
                </a:extLst>
              </p:cNvPr>
              <p:cNvSpPr/>
              <p:nvPr/>
            </p:nvSpPr>
            <p:spPr>
              <a:xfrm>
                <a:off x="11465347" y="2223259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1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B49A2231-856C-7939-09E3-BF21A05D6276}"/>
                  </a:ext>
                </a:extLst>
              </p:cNvPr>
              <p:cNvSpPr/>
              <p:nvPr/>
            </p:nvSpPr>
            <p:spPr>
              <a:xfrm>
                <a:off x="11385266" y="228730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9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9"/>
                    </a:moveTo>
                    <a:cubicBezTo>
                      <a:pt x="25985" y="115213"/>
                      <a:pt x="50697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8" y="571"/>
                      <a:pt x="246353" y="-957"/>
                      <a:pt x="259219" y="571"/>
                    </a:cubicBezTo>
                    <a:cubicBezTo>
                      <a:pt x="220240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2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357A9BFC-97BB-8A1D-7833-1B297CA084C5}"/>
                  </a:ext>
                </a:extLst>
              </p:cNvPr>
              <p:cNvSpPr/>
              <p:nvPr/>
            </p:nvSpPr>
            <p:spPr>
              <a:xfrm>
                <a:off x="11372124" y="2235535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8A3678F-942D-141B-D03C-38D044B8CAE6}"/>
                  </a:ext>
                </a:extLst>
              </p:cNvPr>
              <p:cNvSpPr/>
              <p:nvPr/>
            </p:nvSpPr>
            <p:spPr>
              <a:xfrm>
                <a:off x="11458776" y="217978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8C75D75-E4A6-B849-16C3-81DC43EC8519}"/>
                  </a:ext>
                </a:extLst>
              </p:cNvPr>
              <p:cNvSpPr/>
              <p:nvPr/>
            </p:nvSpPr>
            <p:spPr>
              <a:xfrm>
                <a:off x="11406423" y="2179789"/>
                <a:ext cx="146947" cy="73090"/>
              </a:xfrm>
              <a:custGeom>
                <a:avLst/>
                <a:gdLst>
                  <a:gd name="connsiteX0" fmla="*/ 128 w 259218"/>
                  <a:gd name="connsiteY0" fmla="*/ 114958 h 128933"/>
                  <a:gd name="connsiteX1" fmla="*/ 74390 w 259218"/>
                  <a:gd name="connsiteY1" fmla="*/ 108844 h 128933"/>
                  <a:gd name="connsiteX2" fmla="*/ 148907 w 259218"/>
                  <a:gd name="connsiteY2" fmla="*/ 72668 h 128933"/>
                  <a:gd name="connsiteX3" fmla="*/ 220113 w 259218"/>
                  <a:gd name="connsiteY3" fmla="*/ 5284 h 128933"/>
                  <a:gd name="connsiteX4" fmla="*/ 259219 w 259218"/>
                  <a:gd name="connsiteY4" fmla="*/ 571 h 128933"/>
                  <a:gd name="connsiteX5" fmla="*/ 179861 w 259218"/>
                  <a:gd name="connsiteY5" fmla="*/ 71140 h 128933"/>
                  <a:gd name="connsiteX6" fmla="*/ 154385 w 259218"/>
                  <a:gd name="connsiteY6" fmla="*/ 103622 h 128933"/>
                  <a:gd name="connsiteX7" fmla="*/ 0 w 259218"/>
                  <a:gd name="connsiteY7" fmla="*/ 114831 h 128933"/>
                  <a:gd name="connsiteX8" fmla="*/ 0 w 259218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8" h="128933">
                    <a:moveTo>
                      <a:pt x="128" y="114958"/>
                    </a:moveTo>
                    <a:cubicBezTo>
                      <a:pt x="25986" y="115213"/>
                      <a:pt x="50698" y="113685"/>
                      <a:pt x="74390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8" y="17258"/>
                      <a:pt x="220113" y="5284"/>
                    </a:cubicBezTo>
                    <a:cubicBezTo>
                      <a:pt x="232979" y="571"/>
                      <a:pt x="246353" y="-957"/>
                      <a:pt x="259219" y="571"/>
                    </a:cubicBezTo>
                    <a:cubicBezTo>
                      <a:pt x="220241" y="11271"/>
                      <a:pt x="199350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2" y="135339"/>
                      <a:pt x="48150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EF7841DE-BE7E-B09C-5586-332C03545F65}"/>
                  </a:ext>
                </a:extLst>
              </p:cNvPr>
              <p:cNvSpPr/>
              <p:nvPr/>
            </p:nvSpPr>
            <p:spPr>
              <a:xfrm>
                <a:off x="11342951" y="2165780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B6149B8D-2B96-E4BE-0D6D-015CA3D73D26}"/>
                  </a:ext>
                </a:extLst>
              </p:cNvPr>
              <p:cNvSpPr/>
              <p:nvPr/>
            </p:nvSpPr>
            <p:spPr>
              <a:xfrm>
                <a:off x="11325405" y="2214378"/>
                <a:ext cx="146946" cy="73090"/>
              </a:xfrm>
              <a:custGeom>
                <a:avLst/>
                <a:gdLst>
                  <a:gd name="connsiteX0" fmla="*/ 128 w 259217"/>
                  <a:gd name="connsiteY0" fmla="*/ 114958 h 128933"/>
                  <a:gd name="connsiteX1" fmla="*/ 74389 w 259217"/>
                  <a:gd name="connsiteY1" fmla="*/ 108844 h 128933"/>
                  <a:gd name="connsiteX2" fmla="*/ 148907 w 259217"/>
                  <a:gd name="connsiteY2" fmla="*/ 72668 h 128933"/>
                  <a:gd name="connsiteX3" fmla="*/ 220112 w 259217"/>
                  <a:gd name="connsiteY3" fmla="*/ 5284 h 128933"/>
                  <a:gd name="connsiteX4" fmla="*/ 259218 w 259217"/>
                  <a:gd name="connsiteY4" fmla="*/ 571 h 128933"/>
                  <a:gd name="connsiteX5" fmla="*/ 179861 w 259217"/>
                  <a:gd name="connsiteY5" fmla="*/ 71140 h 128933"/>
                  <a:gd name="connsiteX6" fmla="*/ 154385 w 259217"/>
                  <a:gd name="connsiteY6" fmla="*/ 103622 h 128933"/>
                  <a:gd name="connsiteX7" fmla="*/ 0 w 259217"/>
                  <a:gd name="connsiteY7" fmla="*/ 114831 h 128933"/>
                  <a:gd name="connsiteX8" fmla="*/ 0 w 259217"/>
                  <a:gd name="connsiteY8" fmla="*/ 114831 h 12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7" h="128933">
                    <a:moveTo>
                      <a:pt x="128" y="114958"/>
                    </a:moveTo>
                    <a:cubicBezTo>
                      <a:pt x="25985" y="115213"/>
                      <a:pt x="50697" y="113685"/>
                      <a:pt x="74389" y="108844"/>
                    </a:cubicBezTo>
                    <a:cubicBezTo>
                      <a:pt x="103560" y="101838"/>
                      <a:pt x="131966" y="95597"/>
                      <a:pt x="148907" y="72668"/>
                    </a:cubicBezTo>
                    <a:cubicBezTo>
                      <a:pt x="168142" y="46683"/>
                      <a:pt x="188267" y="17258"/>
                      <a:pt x="220112" y="5284"/>
                    </a:cubicBezTo>
                    <a:cubicBezTo>
                      <a:pt x="232978" y="571"/>
                      <a:pt x="246352" y="-957"/>
                      <a:pt x="259218" y="571"/>
                    </a:cubicBezTo>
                    <a:cubicBezTo>
                      <a:pt x="220240" y="11271"/>
                      <a:pt x="199349" y="39295"/>
                      <a:pt x="179861" y="71140"/>
                    </a:cubicBezTo>
                    <a:cubicBezTo>
                      <a:pt x="172855" y="81585"/>
                      <a:pt x="164702" y="95851"/>
                      <a:pt x="154385" y="103622"/>
                    </a:cubicBezTo>
                    <a:cubicBezTo>
                      <a:pt x="110311" y="135339"/>
                      <a:pt x="48149" y="135085"/>
                      <a:pt x="0" y="114831"/>
                    </a:cubicBezTo>
                    <a:lnTo>
                      <a:pt x="0" y="114831"/>
                    </a:lnTo>
                    <a:close/>
                  </a:path>
                </a:pathLst>
              </a:custGeom>
              <a:solidFill>
                <a:schemeClr val="accent2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3879F877-EAD6-8594-C819-804C3311098E}"/>
                  </a:ext>
                </a:extLst>
              </p:cNvPr>
              <p:cNvSpPr/>
              <p:nvPr/>
            </p:nvSpPr>
            <p:spPr>
              <a:xfrm>
                <a:off x="11558931" y="2093891"/>
                <a:ext cx="117124" cy="29393"/>
              </a:xfrm>
              <a:custGeom>
                <a:avLst/>
                <a:gdLst>
                  <a:gd name="connsiteX0" fmla="*/ 206611 w 206610"/>
                  <a:gd name="connsiteY0" fmla="*/ 29941 h 51850"/>
                  <a:gd name="connsiteX1" fmla="*/ 0 w 206610"/>
                  <a:gd name="connsiteY1" fmla="*/ 51850 h 51850"/>
                  <a:gd name="connsiteX2" fmla="*/ 206611 w 206610"/>
                  <a:gd name="connsiteY2" fmla="*/ 29941 h 51850"/>
                  <a:gd name="connsiteX3" fmla="*/ 206611 w 206610"/>
                  <a:gd name="connsiteY3" fmla="*/ 29941 h 5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610" h="51850">
                    <a:moveTo>
                      <a:pt x="206611" y="29941"/>
                    </a:moveTo>
                    <a:cubicBezTo>
                      <a:pt x="128782" y="5484"/>
                      <a:pt x="72352" y="15929"/>
                      <a:pt x="0" y="51850"/>
                    </a:cubicBezTo>
                    <a:cubicBezTo>
                      <a:pt x="52863" y="-5344"/>
                      <a:pt x="144831" y="-18973"/>
                      <a:pt x="206611" y="29941"/>
                    </a:cubicBezTo>
                    <a:lnTo>
                      <a:pt x="206611" y="29941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47DA5DF3-F35F-5386-FEC2-237F4E9EFD5D}"/>
                  </a:ext>
                </a:extLst>
              </p:cNvPr>
              <p:cNvSpPr/>
              <p:nvPr/>
            </p:nvSpPr>
            <p:spPr>
              <a:xfrm>
                <a:off x="11538856" y="2094255"/>
                <a:ext cx="156478" cy="42460"/>
              </a:xfrm>
              <a:custGeom>
                <a:avLst/>
                <a:gdLst>
                  <a:gd name="connsiteX0" fmla="*/ 276032 w 276032"/>
                  <a:gd name="connsiteY0" fmla="*/ 45731 h 74900"/>
                  <a:gd name="connsiteX1" fmla="*/ 204445 w 276032"/>
                  <a:gd name="connsiteY1" fmla="*/ 34521 h 74900"/>
                  <a:gd name="connsiteX2" fmla="*/ 69040 w 276032"/>
                  <a:gd name="connsiteY2" fmla="*/ 50444 h 74900"/>
                  <a:gd name="connsiteX3" fmla="*/ 0 w 276032"/>
                  <a:gd name="connsiteY3" fmla="*/ 74901 h 74900"/>
                  <a:gd name="connsiteX4" fmla="*/ 275905 w 276032"/>
                  <a:gd name="connsiteY4" fmla="*/ 45731 h 74900"/>
                  <a:gd name="connsiteX5" fmla="*/ 275905 w 276032"/>
                  <a:gd name="connsiteY5" fmla="*/ 45731 h 7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6032" h="74900">
                    <a:moveTo>
                      <a:pt x="276032" y="45731"/>
                    </a:moveTo>
                    <a:cubicBezTo>
                      <a:pt x="251065" y="41145"/>
                      <a:pt x="227628" y="36559"/>
                      <a:pt x="204445" y="34521"/>
                    </a:cubicBezTo>
                    <a:cubicBezTo>
                      <a:pt x="157951" y="29935"/>
                      <a:pt x="113750" y="36177"/>
                      <a:pt x="69040" y="50444"/>
                    </a:cubicBezTo>
                    <a:cubicBezTo>
                      <a:pt x="46493" y="57450"/>
                      <a:pt x="24202" y="66366"/>
                      <a:pt x="0" y="74901"/>
                    </a:cubicBezTo>
                    <a:cubicBezTo>
                      <a:pt x="64963" y="-8788"/>
                      <a:pt x="197693" y="-27768"/>
                      <a:pt x="275905" y="45731"/>
                    </a:cubicBezTo>
                    <a:lnTo>
                      <a:pt x="275905" y="45731"/>
                    </a:lnTo>
                    <a:close/>
                  </a:path>
                </a:pathLst>
              </a:custGeom>
              <a:solidFill>
                <a:srgbClr val="FFFFFF"/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5BA59741-D298-2DDF-F079-BCACD1CB7C5F}"/>
                </a:ext>
              </a:extLst>
            </p:cNvPr>
            <p:cNvGrpSpPr/>
            <p:nvPr/>
          </p:nvGrpSpPr>
          <p:grpSpPr>
            <a:xfrm>
              <a:off x="12118642" y="2035582"/>
              <a:ext cx="931757" cy="901457"/>
              <a:chOff x="12375817" y="2035582"/>
              <a:chExt cx="931757" cy="901457"/>
            </a:xfrm>
          </p:grpSpPr>
          <p:sp>
            <p:nvSpPr>
              <p:cNvPr id="25" name="TextBox 14">
                <a:extLst>
                  <a:ext uri="{FF2B5EF4-FFF2-40B4-BE49-F238E27FC236}">
                    <a16:creationId xmlns:a16="http://schemas.microsoft.com/office/drawing/2014/main" id="{5B39BFBB-ABBC-BB38-E0D6-0A1CADC9CD79}"/>
                  </a:ext>
                </a:extLst>
              </p:cNvPr>
              <p:cNvSpPr txBox="1"/>
              <p:nvPr/>
            </p:nvSpPr>
            <p:spPr>
              <a:xfrm>
                <a:off x="12375817" y="2638812"/>
                <a:ext cx="931757" cy="298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2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Cirrhosis</a:t>
                </a: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1506EBFE-1908-4A4E-39E3-59E572F2FEC1}"/>
                  </a:ext>
                </a:extLst>
              </p:cNvPr>
              <p:cNvSpPr/>
              <p:nvPr/>
            </p:nvSpPr>
            <p:spPr>
              <a:xfrm>
                <a:off x="12849162" y="2072016"/>
                <a:ext cx="117670" cy="361377"/>
              </a:xfrm>
              <a:custGeom>
                <a:avLst/>
                <a:gdLst>
                  <a:gd name="connsiteX0" fmla="*/ 30993 w 207573"/>
                  <a:gd name="connsiteY0" fmla="*/ 48656 h 637479"/>
                  <a:gd name="connsiteX1" fmla="*/ 101435 w 207573"/>
                  <a:gd name="connsiteY1" fmla="*/ 114384 h 637479"/>
                  <a:gd name="connsiteX2" fmla="*/ 148565 w 207573"/>
                  <a:gd name="connsiteY2" fmla="*/ 352967 h 637479"/>
                  <a:gd name="connsiteX3" fmla="*/ 155953 w 207573"/>
                  <a:gd name="connsiteY3" fmla="*/ 600594 h 637479"/>
                  <a:gd name="connsiteX4" fmla="*/ 173659 w 207573"/>
                  <a:gd name="connsiteY4" fmla="*/ 628490 h 637479"/>
                  <a:gd name="connsiteX5" fmla="*/ 185378 w 207573"/>
                  <a:gd name="connsiteY5" fmla="*/ 593842 h 637479"/>
                  <a:gd name="connsiteX6" fmla="*/ 196970 w 207573"/>
                  <a:gd name="connsiteY6" fmla="*/ 578429 h 637479"/>
                  <a:gd name="connsiteX7" fmla="*/ 206777 w 207573"/>
                  <a:gd name="connsiteY7" fmla="*/ 560214 h 637479"/>
                  <a:gd name="connsiteX8" fmla="*/ 189837 w 207573"/>
                  <a:gd name="connsiteY8" fmla="*/ 540088 h 637479"/>
                  <a:gd name="connsiteX9" fmla="*/ 182193 w 207573"/>
                  <a:gd name="connsiteY9" fmla="*/ 533719 h 637479"/>
                  <a:gd name="connsiteX10" fmla="*/ 174551 w 207573"/>
                  <a:gd name="connsiteY10" fmla="*/ 370673 h 637479"/>
                  <a:gd name="connsiteX11" fmla="*/ 166526 w 207573"/>
                  <a:gd name="connsiteY11" fmla="*/ 221765 h 637479"/>
                  <a:gd name="connsiteX12" fmla="*/ 154169 w 207573"/>
                  <a:gd name="connsiteY12" fmla="*/ 168011 h 637479"/>
                  <a:gd name="connsiteX13" fmla="*/ 186397 w 207573"/>
                  <a:gd name="connsiteY13" fmla="*/ 61521 h 637479"/>
                  <a:gd name="connsiteX14" fmla="*/ 135190 w 207573"/>
                  <a:gd name="connsiteY14" fmla="*/ 252 h 637479"/>
                  <a:gd name="connsiteX15" fmla="*/ 23478 w 207573"/>
                  <a:gd name="connsiteY15" fmla="*/ 9041 h 637479"/>
                  <a:gd name="connsiteX16" fmla="*/ 13670 w 207573"/>
                  <a:gd name="connsiteY16" fmla="*/ 37192 h 637479"/>
                  <a:gd name="connsiteX17" fmla="*/ 30993 w 207573"/>
                  <a:gd name="connsiteY17" fmla="*/ 48911 h 63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7573" h="637479">
                    <a:moveTo>
                      <a:pt x="30993" y="48656"/>
                    </a:moveTo>
                    <a:cubicBezTo>
                      <a:pt x="63221" y="67254"/>
                      <a:pt x="85512" y="88399"/>
                      <a:pt x="101435" y="114384"/>
                    </a:cubicBezTo>
                    <a:cubicBezTo>
                      <a:pt x="142323" y="187882"/>
                      <a:pt x="139775" y="250808"/>
                      <a:pt x="148565" y="352967"/>
                    </a:cubicBezTo>
                    <a:cubicBezTo>
                      <a:pt x="152132" y="442642"/>
                      <a:pt x="164870" y="523911"/>
                      <a:pt x="155953" y="600594"/>
                    </a:cubicBezTo>
                    <a:cubicBezTo>
                      <a:pt x="152259" y="631292"/>
                      <a:pt x="152132" y="649380"/>
                      <a:pt x="173659" y="628490"/>
                    </a:cubicBezTo>
                    <a:cubicBezTo>
                      <a:pt x="182576" y="619955"/>
                      <a:pt x="185505" y="605052"/>
                      <a:pt x="185378" y="593842"/>
                    </a:cubicBezTo>
                    <a:cubicBezTo>
                      <a:pt x="185760" y="588110"/>
                      <a:pt x="191874" y="579831"/>
                      <a:pt x="196970" y="578429"/>
                    </a:cubicBezTo>
                    <a:cubicBezTo>
                      <a:pt x="202956" y="576519"/>
                      <a:pt x="209962" y="567730"/>
                      <a:pt x="206777" y="560214"/>
                    </a:cubicBezTo>
                    <a:cubicBezTo>
                      <a:pt x="204485" y="551298"/>
                      <a:pt x="197607" y="543400"/>
                      <a:pt x="189837" y="540088"/>
                    </a:cubicBezTo>
                    <a:cubicBezTo>
                      <a:pt x="185633" y="537923"/>
                      <a:pt x="182321" y="536267"/>
                      <a:pt x="182193" y="533719"/>
                    </a:cubicBezTo>
                    <a:cubicBezTo>
                      <a:pt x="180792" y="497671"/>
                      <a:pt x="177735" y="432961"/>
                      <a:pt x="174551" y="370673"/>
                    </a:cubicBezTo>
                    <a:cubicBezTo>
                      <a:pt x="171366" y="308384"/>
                      <a:pt x="168182" y="248388"/>
                      <a:pt x="166526" y="221765"/>
                    </a:cubicBezTo>
                    <a:cubicBezTo>
                      <a:pt x="165251" y="200875"/>
                      <a:pt x="158882" y="184188"/>
                      <a:pt x="154169" y="168011"/>
                    </a:cubicBezTo>
                    <a:cubicBezTo>
                      <a:pt x="138502" y="129033"/>
                      <a:pt x="160538" y="85087"/>
                      <a:pt x="186397" y="61521"/>
                    </a:cubicBezTo>
                    <a:cubicBezTo>
                      <a:pt x="232764" y="20505"/>
                      <a:pt x="185505" y="2035"/>
                      <a:pt x="135190" y="252"/>
                    </a:cubicBezTo>
                    <a:cubicBezTo>
                      <a:pt x="75449" y="-767"/>
                      <a:pt x="65768" y="1143"/>
                      <a:pt x="23478" y="9041"/>
                    </a:cubicBezTo>
                    <a:cubicBezTo>
                      <a:pt x="-5310" y="15155"/>
                      <a:pt x="-6457" y="19996"/>
                      <a:pt x="13670" y="37192"/>
                    </a:cubicBezTo>
                    <a:cubicBezTo>
                      <a:pt x="21312" y="43306"/>
                      <a:pt x="29720" y="48146"/>
                      <a:pt x="30993" y="4891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85588F72-8D2F-7B49-1157-C44C256274B3}"/>
                  </a:ext>
                </a:extLst>
              </p:cNvPr>
              <p:cNvSpPr/>
              <p:nvPr/>
            </p:nvSpPr>
            <p:spPr>
              <a:xfrm>
                <a:off x="12933646" y="2066684"/>
                <a:ext cx="373928" cy="373455"/>
              </a:xfrm>
              <a:custGeom>
                <a:avLst/>
                <a:gdLst>
                  <a:gd name="connsiteX0" fmla="*/ 35581 w 659620"/>
                  <a:gd name="connsiteY0" fmla="*/ 614204 h 658785"/>
                  <a:gd name="connsiteX1" fmla="*/ 35200 w 659620"/>
                  <a:gd name="connsiteY1" fmla="*/ 608981 h 658785"/>
                  <a:gd name="connsiteX2" fmla="*/ 38384 w 659620"/>
                  <a:gd name="connsiteY2" fmla="*/ 596880 h 658785"/>
                  <a:gd name="connsiteX3" fmla="*/ 39403 w 659620"/>
                  <a:gd name="connsiteY3" fmla="*/ 594969 h 658785"/>
                  <a:gd name="connsiteX4" fmla="*/ 47810 w 659620"/>
                  <a:gd name="connsiteY4" fmla="*/ 587836 h 658785"/>
                  <a:gd name="connsiteX5" fmla="*/ 57618 w 659620"/>
                  <a:gd name="connsiteY5" fmla="*/ 569621 h 658785"/>
                  <a:gd name="connsiteX6" fmla="*/ 40677 w 659620"/>
                  <a:gd name="connsiteY6" fmla="*/ 549495 h 658785"/>
                  <a:gd name="connsiteX7" fmla="*/ 33034 w 659620"/>
                  <a:gd name="connsiteY7" fmla="*/ 543126 h 658785"/>
                  <a:gd name="connsiteX8" fmla="*/ 25391 w 659620"/>
                  <a:gd name="connsiteY8" fmla="*/ 380079 h 658785"/>
                  <a:gd name="connsiteX9" fmla="*/ 17366 w 659620"/>
                  <a:gd name="connsiteY9" fmla="*/ 231172 h 658785"/>
                  <a:gd name="connsiteX10" fmla="*/ 5011 w 659620"/>
                  <a:gd name="connsiteY10" fmla="*/ 177418 h 658785"/>
                  <a:gd name="connsiteX11" fmla="*/ 30868 w 659620"/>
                  <a:gd name="connsiteY11" fmla="*/ 63030 h 658785"/>
                  <a:gd name="connsiteX12" fmla="*/ 55708 w 659620"/>
                  <a:gd name="connsiteY12" fmla="*/ 36535 h 658785"/>
                  <a:gd name="connsiteX13" fmla="*/ 196972 w 659620"/>
                  <a:gd name="connsiteY13" fmla="*/ 21122 h 658785"/>
                  <a:gd name="connsiteX14" fmla="*/ 440905 w 659620"/>
                  <a:gd name="connsiteY14" fmla="*/ 614 h 658785"/>
                  <a:gd name="connsiteX15" fmla="*/ 501919 w 659620"/>
                  <a:gd name="connsiteY15" fmla="*/ 20358 h 658785"/>
                  <a:gd name="connsiteX16" fmla="*/ 612613 w 659620"/>
                  <a:gd name="connsiteY16" fmla="*/ 71565 h 658785"/>
                  <a:gd name="connsiteX17" fmla="*/ 658215 w 659620"/>
                  <a:gd name="connsiteY17" fmla="*/ 133344 h 658785"/>
                  <a:gd name="connsiteX18" fmla="*/ 649681 w 659620"/>
                  <a:gd name="connsiteY18" fmla="*/ 172577 h 658785"/>
                  <a:gd name="connsiteX19" fmla="*/ 608282 w 659620"/>
                  <a:gd name="connsiteY19" fmla="*/ 222892 h 658785"/>
                  <a:gd name="connsiteX20" fmla="*/ 596436 w 659620"/>
                  <a:gd name="connsiteY20" fmla="*/ 231809 h 658785"/>
                  <a:gd name="connsiteX21" fmla="*/ 543064 w 659620"/>
                  <a:gd name="connsiteY21" fmla="*/ 256393 h 658785"/>
                  <a:gd name="connsiteX22" fmla="*/ 475552 w 659620"/>
                  <a:gd name="connsiteY22" fmla="*/ 338171 h 658785"/>
                  <a:gd name="connsiteX23" fmla="*/ 440777 w 659620"/>
                  <a:gd name="connsiteY23" fmla="*/ 379952 h 658785"/>
                  <a:gd name="connsiteX24" fmla="*/ 414282 w 659620"/>
                  <a:gd name="connsiteY24" fmla="*/ 436891 h 658785"/>
                  <a:gd name="connsiteX25" fmla="*/ 350974 w 659620"/>
                  <a:gd name="connsiteY25" fmla="*/ 553061 h 658785"/>
                  <a:gd name="connsiteX26" fmla="*/ 168821 w 659620"/>
                  <a:gd name="connsiteY26" fmla="*/ 647959 h 658785"/>
                  <a:gd name="connsiteX27" fmla="*/ 35581 w 659620"/>
                  <a:gd name="connsiteY27" fmla="*/ 614586 h 658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59620" h="658785">
                    <a:moveTo>
                      <a:pt x="35581" y="614204"/>
                    </a:moveTo>
                    <a:cubicBezTo>
                      <a:pt x="35581" y="614204"/>
                      <a:pt x="34945" y="611529"/>
                      <a:pt x="35200" y="608981"/>
                    </a:cubicBezTo>
                    <a:cubicBezTo>
                      <a:pt x="35581" y="605160"/>
                      <a:pt x="36601" y="600192"/>
                      <a:pt x="38384" y="596880"/>
                    </a:cubicBezTo>
                    <a:cubicBezTo>
                      <a:pt x="38893" y="595861"/>
                      <a:pt x="39276" y="595224"/>
                      <a:pt x="39403" y="594969"/>
                    </a:cubicBezTo>
                    <a:cubicBezTo>
                      <a:pt x="41950" y="590638"/>
                      <a:pt x="44880" y="589237"/>
                      <a:pt x="47810" y="587836"/>
                    </a:cubicBezTo>
                    <a:cubicBezTo>
                      <a:pt x="53797" y="585925"/>
                      <a:pt x="60802" y="577136"/>
                      <a:pt x="57618" y="569621"/>
                    </a:cubicBezTo>
                    <a:cubicBezTo>
                      <a:pt x="55325" y="560704"/>
                      <a:pt x="48447" y="552807"/>
                      <a:pt x="40677" y="549495"/>
                    </a:cubicBezTo>
                    <a:cubicBezTo>
                      <a:pt x="36473" y="547329"/>
                      <a:pt x="33161" y="545673"/>
                      <a:pt x="33034" y="543126"/>
                    </a:cubicBezTo>
                    <a:cubicBezTo>
                      <a:pt x="31633" y="507077"/>
                      <a:pt x="28576" y="442368"/>
                      <a:pt x="25391" y="380079"/>
                    </a:cubicBezTo>
                    <a:cubicBezTo>
                      <a:pt x="22207" y="317790"/>
                      <a:pt x="19022" y="257794"/>
                      <a:pt x="17366" y="231172"/>
                    </a:cubicBezTo>
                    <a:cubicBezTo>
                      <a:pt x="16093" y="210282"/>
                      <a:pt x="9724" y="193595"/>
                      <a:pt x="5011" y="177418"/>
                    </a:cubicBezTo>
                    <a:cubicBezTo>
                      <a:pt x="-10403" y="141624"/>
                      <a:pt x="13035" y="90417"/>
                      <a:pt x="30868" y="63030"/>
                    </a:cubicBezTo>
                    <a:cubicBezTo>
                      <a:pt x="41186" y="46981"/>
                      <a:pt x="50995" y="37045"/>
                      <a:pt x="55708" y="36535"/>
                    </a:cubicBezTo>
                    <a:cubicBezTo>
                      <a:pt x="105004" y="31568"/>
                      <a:pt x="143854" y="25071"/>
                      <a:pt x="196972" y="21122"/>
                    </a:cubicBezTo>
                    <a:cubicBezTo>
                      <a:pt x="244230" y="17301"/>
                      <a:pt x="354159" y="-3844"/>
                      <a:pt x="440905" y="614"/>
                    </a:cubicBezTo>
                    <a:cubicBezTo>
                      <a:pt x="460267" y="1633"/>
                      <a:pt x="483067" y="18702"/>
                      <a:pt x="501919" y="20358"/>
                    </a:cubicBezTo>
                    <a:cubicBezTo>
                      <a:pt x="542172" y="25071"/>
                      <a:pt x="573380" y="15136"/>
                      <a:pt x="612613" y="71565"/>
                    </a:cubicBezTo>
                    <a:cubicBezTo>
                      <a:pt x="627898" y="93602"/>
                      <a:pt x="651209" y="106085"/>
                      <a:pt x="658215" y="133344"/>
                    </a:cubicBezTo>
                    <a:cubicBezTo>
                      <a:pt x="661527" y="145445"/>
                      <a:pt x="659107" y="162387"/>
                      <a:pt x="649681" y="172577"/>
                    </a:cubicBezTo>
                    <a:cubicBezTo>
                      <a:pt x="635668" y="187863"/>
                      <a:pt x="616689" y="216014"/>
                      <a:pt x="608282" y="222892"/>
                    </a:cubicBezTo>
                    <a:cubicBezTo>
                      <a:pt x="600130" y="229389"/>
                      <a:pt x="596436" y="231809"/>
                      <a:pt x="596436" y="231809"/>
                    </a:cubicBezTo>
                    <a:cubicBezTo>
                      <a:pt x="584080" y="239961"/>
                      <a:pt x="557967" y="245566"/>
                      <a:pt x="543064" y="256393"/>
                    </a:cubicBezTo>
                    <a:cubicBezTo>
                      <a:pt x="515549" y="275628"/>
                      <a:pt x="498862" y="317026"/>
                      <a:pt x="475552" y="338171"/>
                    </a:cubicBezTo>
                    <a:cubicBezTo>
                      <a:pt x="464980" y="348362"/>
                      <a:pt x="454279" y="360463"/>
                      <a:pt x="440777" y="379952"/>
                    </a:cubicBezTo>
                    <a:cubicBezTo>
                      <a:pt x="440777" y="379952"/>
                      <a:pt x="426893" y="396257"/>
                      <a:pt x="414282" y="436891"/>
                    </a:cubicBezTo>
                    <a:cubicBezTo>
                      <a:pt x="401671" y="477525"/>
                      <a:pt x="368808" y="515866"/>
                      <a:pt x="350974" y="553061"/>
                    </a:cubicBezTo>
                    <a:cubicBezTo>
                      <a:pt x="272126" y="716745"/>
                      <a:pt x="225378" y="639170"/>
                      <a:pt x="168821" y="647959"/>
                    </a:cubicBezTo>
                    <a:cubicBezTo>
                      <a:pt x="112264" y="656749"/>
                      <a:pt x="63733" y="644138"/>
                      <a:pt x="35581" y="61458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624DBCAB-2BBB-30BF-9FA2-2D61D9BA0352}"/>
                  </a:ext>
                </a:extLst>
              </p:cNvPr>
              <p:cNvSpPr/>
              <p:nvPr/>
            </p:nvSpPr>
            <p:spPr>
              <a:xfrm>
                <a:off x="12404203" y="2035582"/>
                <a:ext cx="537535" cy="606748"/>
              </a:xfrm>
              <a:custGeom>
                <a:avLst/>
                <a:gdLst>
                  <a:gd name="connsiteX0" fmla="*/ 943036 w 948226"/>
                  <a:gd name="connsiteY0" fmla="*/ 701551 h 1070321"/>
                  <a:gd name="connsiteX1" fmla="*/ 935012 w 948226"/>
                  <a:gd name="connsiteY1" fmla="*/ 706264 h 1070321"/>
                  <a:gd name="connsiteX2" fmla="*/ 885461 w 948226"/>
                  <a:gd name="connsiteY2" fmla="*/ 724734 h 1070321"/>
                  <a:gd name="connsiteX3" fmla="*/ 842024 w 948226"/>
                  <a:gd name="connsiteY3" fmla="*/ 740784 h 1070321"/>
                  <a:gd name="connsiteX4" fmla="*/ 790563 w 948226"/>
                  <a:gd name="connsiteY4" fmla="*/ 758108 h 1070321"/>
                  <a:gd name="connsiteX5" fmla="*/ 742668 w 948226"/>
                  <a:gd name="connsiteY5" fmla="*/ 773138 h 1070321"/>
                  <a:gd name="connsiteX6" fmla="*/ 710186 w 948226"/>
                  <a:gd name="connsiteY6" fmla="*/ 782310 h 1070321"/>
                  <a:gd name="connsiteX7" fmla="*/ 672737 w 948226"/>
                  <a:gd name="connsiteY7" fmla="*/ 794029 h 1070321"/>
                  <a:gd name="connsiteX8" fmla="*/ 635032 w 948226"/>
                  <a:gd name="connsiteY8" fmla="*/ 809824 h 1070321"/>
                  <a:gd name="connsiteX9" fmla="*/ 597837 w 948226"/>
                  <a:gd name="connsiteY9" fmla="*/ 829440 h 1070321"/>
                  <a:gd name="connsiteX10" fmla="*/ 561788 w 948226"/>
                  <a:gd name="connsiteY10" fmla="*/ 852241 h 1070321"/>
                  <a:gd name="connsiteX11" fmla="*/ 554655 w 948226"/>
                  <a:gd name="connsiteY11" fmla="*/ 883704 h 1070321"/>
                  <a:gd name="connsiteX12" fmla="*/ 534402 w 948226"/>
                  <a:gd name="connsiteY12" fmla="*/ 903321 h 1070321"/>
                  <a:gd name="connsiteX13" fmla="*/ 498990 w 948226"/>
                  <a:gd name="connsiteY13" fmla="*/ 941025 h 1070321"/>
                  <a:gd name="connsiteX14" fmla="*/ 457082 w 948226"/>
                  <a:gd name="connsiteY14" fmla="*/ 979239 h 1070321"/>
                  <a:gd name="connsiteX15" fmla="*/ 457082 w 948226"/>
                  <a:gd name="connsiteY15" fmla="*/ 979239 h 1070321"/>
                  <a:gd name="connsiteX16" fmla="*/ 418358 w 948226"/>
                  <a:gd name="connsiteY16" fmla="*/ 1024841 h 1070321"/>
                  <a:gd name="connsiteX17" fmla="*/ 249580 w 948226"/>
                  <a:gd name="connsiteY17" fmla="*/ 1070316 h 1070321"/>
                  <a:gd name="connsiteX18" fmla="*/ 162452 w 948226"/>
                  <a:gd name="connsiteY18" fmla="*/ 960642 h 1070321"/>
                  <a:gd name="connsiteX19" fmla="*/ 153918 w 948226"/>
                  <a:gd name="connsiteY19" fmla="*/ 899754 h 1070321"/>
                  <a:gd name="connsiteX20" fmla="*/ 81439 w 948226"/>
                  <a:gd name="connsiteY20" fmla="*/ 777979 h 1070321"/>
                  <a:gd name="connsiteX21" fmla="*/ 75070 w 948226"/>
                  <a:gd name="connsiteY21" fmla="*/ 667158 h 1070321"/>
                  <a:gd name="connsiteX22" fmla="*/ 35964 w 948226"/>
                  <a:gd name="connsiteY22" fmla="*/ 596972 h 1070321"/>
                  <a:gd name="connsiteX23" fmla="*/ 29595 w 948226"/>
                  <a:gd name="connsiteY23" fmla="*/ 553408 h 1070321"/>
                  <a:gd name="connsiteX24" fmla="*/ 14564 w 948226"/>
                  <a:gd name="connsiteY24" fmla="*/ 522582 h 1070321"/>
                  <a:gd name="connsiteX25" fmla="*/ 2972 w 948226"/>
                  <a:gd name="connsiteY25" fmla="*/ 339282 h 1070321"/>
                  <a:gd name="connsiteX26" fmla="*/ 115576 w 948226"/>
                  <a:gd name="connsiteY26" fmla="*/ 155091 h 1070321"/>
                  <a:gd name="connsiteX27" fmla="*/ 160159 w 948226"/>
                  <a:gd name="connsiteY27" fmla="*/ 105922 h 1070321"/>
                  <a:gd name="connsiteX28" fmla="*/ 214678 w 948226"/>
                  <a:gd name="connsiteY28" fmla="*/ 84649 h 1070321"/>
                  <a:gd name="connsiteX29" fmla="*/ 278623 w 948226"/>
                  <a:gd name="connsiteY29" fmla="*/ 42105 h 1070321"/>
                  <a:gd name="connsiteX30" fmla="*/ 414537 w 948226"/>
                  <a:gd name="connsiteY30" fmla="*/ 23507 h 1070321"/>
                  <a:gd name="connsiteX31" fmla="*/ 480010 w 948226"/>
                  <a:gd name="connsiteY31" fmla="*/ 69 h 1070321"/>
                  <a:gd name="connsiteX32" fmla="*/ 587902 w 948226"/>
                  <a:gd name="connsiteY32" fmla="*/ 22106 h 1070321"/>
                  <a:gd name="connsiteX33" fmla="*/ 687386 w 948226"/>
                  <a:gd name="connsiteY33" fmla="*/ 47200 h 1070321"/>
                  <a:gd name="connsiteX34" fmla="*/ 883805 w 948226"/>
                  <a:gd name="connsiteY34" fmla="*/ 163752 h 1070321"/>
                  <a:gd name="connsiteX35" fmla="*/ 922911 w 948226"/>
                  <a:gd name="connsiteY35" fmla="*/ 272790 h 1070321"/>
                  <a:gd name="connsiteX36" fmla="*/ 946859 w 948226"/>
                  <a:gd name="connsiteY36" fmla="*/ 512009 h 1070321"/>
                  <a:gd name="connsiteX37" fmla="*/ 943292 w 948226"/>
                  <a:gd name="connsiteY37" fmla="*/ 701678 h 1070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48226" h="1070321">
                    <a:moveTo>
                      <a:pt x="943036" y="701551"/>
                    </a:moveTo>
                    <a:cubicBezTo>
                      <a:pt x="942910" y="703334"/>
                      <a:pt x="939979" y="704608"/>
                      <a:pt x="935012" y="706264"/>
                    </a:cubicBezTo>
                    <a:cubicBezTo>
                      <a:pt x="918198" y="711486"/>
                      <a:pt x="908645" y="716072"/>
                      <a:pt x="885461" y="724734"/>
                    </a:cubicBezTo>
                    <a:cubicBezTo>
                      <a:pt x="873615" y="729447"/>
                      <a:pt x="858584" y="735052"/>
                      <a:pt x="842024" y="740784"/>
                    </a:cubicBezTo>
                    <a:cubicBezTo>
                      <a:pt x="825465" y="746516"/>
                      <a:pt x="806741" y="752758"/>
                      <a:pt x="790563" y="758108"/>
                    </a:cubicBezTo>
                    <a:cubicBezTo>
                      <a:pt x="772603" y="763840"/>
                      <a:pt x="752349" y="769826"/>
                      <a:pt x="742668" y="773138"/>
                    </a:cubicBezTo>
                    <a:cubicBezTo>
                      <a:pt x="725472" y="777851"/>
                      <a:pt x="712734" y="781163"/>
                      <a:pt x="710186" y="782310"/>
                    </a:cubicBezTo>
                    <a:cubicBezTo>
                      <a:pt x="694901" y="785749"/>
                      <a:pt x="682799" y="789316"/>
                      <a:pt x="672737" y="794029"/>
                    </a:cubicBezTo>
                    <a:cubicBezTo>
                      <a:pt x="660126" y="797723"/>
                      <a:pt x="648661" y="802563"/>
                      <a:pt x="635032" y="809824"/>
                    </a:cubicBezTo>
                    <a:cubicBezTo>
                      <a:pt x="625861" y="813263"/>
                      <a:pt x="612868" y="820396"/>
                      <a:pt x="597837" y="829440"/>
                    </a:cubicBezTo>
                    <a:cubicBezTo>
                      <a:pt x="589684" y="833899"/>
                      <a:pt x="575036" y="843197"/>
                      <a:pt x="561788" y="852241"/>
                    </a:cubicBezTo>
                    <a:cubicBezTo>
                      <a:pt x="555419" y="856700"/>
                      <a:pt x="565355" y="876189"/>
                      <a:pt x="554655" y="883704"/>
                    </a:cubicBezTo>
                    <a:cubicBezTo>
                      <a:pt x="543956" y="891092"/>
                      <a:pt x="546121" y="894914"/>
                      <a:pt x="534402" y="903321"/>
                    </a:cubicBezTo>
                    <a:cubicBezTo>
                      <a:pt x="510836" y="920262"/>
                      <a:pt x="519371" y="924466"/>
                      <a:pt x="498990" y="941025"/>
                    </a:cubicBezTo>
                    <a:cubicBezTo>
                      <a:pt x="485488" y="952235"/>
                      <a:pt x="471604" y="964845"/>
                      <a:pt x="457082" y="979239"/>
                    </a:cubicBezTo>
                    <a:cubicBezTo>
                      <a:pt x="456955" y="979367"/>
                      <a:pt x="457082" y="979239"/>
                      <a:pt x="457082" y="979239"/>
                    </a:cubicBezTo>
                    <a:cubicBezTo>
                      <a:pt x="441541" y="994780"/>
                      <a:pt x="431734" y="1012995"/>
                      <a:pt x="418358" y="1024841"/>
                    </a:cubicBezTo>
                    <a:cubicBezTo>
                      <a:pt x="388552" y="1052610"/>
                      <a:pt x="289960" y="1070698"/>
                      <a:pt x="249580" y="1070316"/>
                    </a:cubicBezTo>
                    <a:cubicBezTo>
                      <a:pt x="179776" y="1069679"/>
                      <a:pt x="156720" y="1015542"/>
                      <a:pt x="162452" y="960642"/>
                    </a:cubicBezTo>
                    <a:cubicBezTo>
                      <a:pt x="165127" y="934911"/>
                      <a:pt x="159395" y="911091"/>
                      <a:pt x="153918" y="899754"/>
                    </a:cubicBezTo>
                    <a:cubicBezTo>
                      <a:pt x="130352" y="850076"/>
                      <a:pt x="106023" y="831351"/>
                      <a:pt x="81439" y="777979"/>
                    </a:cubicBezTo>
                    <a:cubicBezTo>
                      <a:pt x="68573" y="750083"/>
                      <a:pt x="85897" y="697729"/>
                      <a:pt x="75070" y="667158"/>
                    </a:cubicBezTo>
                    <a:cubicBezTo>
                      <a:pt x="71503" y="657350"/>
                      <a:pt x="39148" y="607162"/>
                      <a:pt x="35964" y="596972"/>
                    </a:cubicBezTo>
                    <a:cubicBezTo>
                      <a:pt x="29977" y="577865"/>
                      <a:pt x="34435" y="571241"/>
                      <a:pt x="29595" y="553408"/>
                    </a:cubicBezTo>
                    <a:cubicBezTo>
                      <a:pt x="27811" y="546911"/>
                      <a:pt x="16093" y="528951"/>
                      <a:pt x="14564" y="522582"/>
                    </a:cubicBezTo>
                    <a:cubicBezTo>
                      <a:pt x="1954" y="470738"/>
                      <a:pt x="-4034" y="417621"/>
                      <a:pt x="2972" y="339282"/>
                    </a:cubicBezTo>
                    <a:cubicBezTo>
                      <a:pt x="7813" y="285146"/>
                      <a:pt x="53670" y="199674"/>
                      <a:pt x="115576" y="155091"/>
                    </a:cubicBezTo>
                    <a:cubicBezTo>
                      <a:pt x="138887" y="138276"/>
                      <a:pt x="143854" y="119806"/>
                      <a:pt x="160159" y="105922"/>
                    </a:cubicBezTo>
                    <a:cubicBezTo>
                      <a:pt x="172897" y="95095"/>
                      <a:pt x="201812" y="93057"/>
                      <a:pt x="214678" y="84649"/>
                    </a:cubicBezTo>
                    <a:cubicBezTo>
                      <a:pt x="238625" y="68982"/>
                      <a:pt x="252255" y="50512"/>
                      <a:pt x="278623" y="42105"/>
                    </a:cubicBezTo>
                    <a:cubicBezTo>
                      <a:pt x="318110" y="29621"/>
                      <a:pt x="361802" y="24399"/>
                      <a:pt x="414537" y="23507"/>
                    </a:cubicBezTo>
                    <a:cubicBezTo>
                      <a:pt x="440268" y="22870"/>
                      <a:pt x="450713" y="-1459"/>
                      <a:pt x="480010" y="69"/>
                    </a:cubicBezTo>
                    <a:cubicBezTo>
                      <a:pt x="511091" y="1725"/>
                      <a:pt x="554018" y="12680"/>
                      <a:pt x="587902" y="22106"/>
                    </a:cubicBezTo>
                    <a:cubicBezTo>
                      <a:pt x="624586" y="32296"/>
                      <a:pt x="652229" y="41340"/>
                      <a:pt x="687386" y="47200"/>
                    </a:cubicBezTo>
                    <a:cubicBezTo>
                      <a:pt x="762539" y="60957"/>
                      <a:pt x="835655" y="105922"/>
                      <a:pt x="883805" y="163752"/>
                    </a:cubicBezTo>
                    <a:cubicBezTo>
                      <a:pt x="902021" y="188082"/>
                      <a:pt x="915395" y="220437"/>
                      <a:pt x="922911" y="272790"/>
                    </a:cubicBezTo>
                    <a:cubicBezTo>
                      <a:pt x="936541" y="367943"/>
                      <a:pt x="944056" y="444116"/>
                      <a:pt x="946859" y="512009"/>
                    </a:cubicBezTo>
                    <a:cubicBezTo>
                      <a:pt x="949661" y="579903"/>
                      <a:pt x="948004" y="639517"/>
                      <a:pt x="943292" y="7016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 cap="flat">
                <a:solidFill>
                  <a:srgbClr val="1D1D1B"/>
                </a:solidFill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9F30D4A3-7DAC-7BCE-5C68-47D069C360EA}"/>
                  </a:ext>
                </a:extLst>
              </p:cNvPr>
              <p:cNvSpPr/>
              <p:nvPr/>
            </p:nvSpPr>
            <p:spPr>
              <a:xfrm>
                <a:off x="12439321" y="2085662"/>
                <a:ext cx="140592" cy="246957"/>
              </a:xfrm>
              <a:custGeom>
                <a:avLst/>
                <a:gdLst>
                  <a:gd name="connsiteX0" fmla="*/ 248009 w 248009"/>
                  <a:gd name="connsiteY0" fmla="*/ 0 h 435639"/>
                  <a:gd name="connsiteX1" fmla="*/ 226482 w 248009"/>
                  <a:gd name="connsiteY1" fmla="*/ 15286 h 435639"/>
                  <a:gd name="connsiteX2" fmla="*/ 211578 w 248009"/>
                  <a:gd name="connsiteY2" fmla="*/ 25094 h 435639"/>
                  <a:gd name="connsiteX3" fmla="*/ 187376 w 248009"/>
                  <a:gd name="connsiteY3" fmla="*/ 51844 h 435639"/>
                  <a:gd name="connsiteX4" fmla="*/ 161518 w 248009"/>
                  <a:gd name="connsiteY4" fmla="*/ 72989 h 435639"/>
                  <a:gd name="connsiteX5" fmla="*/ 137570 w 248009"/>
                  <a:gd name="connsiteY5" fmla="*/ 105343 h 435639"/>
                  <a:gd name="connsiteX6" fmla="*/ 117954 w 248009"/>
                  <a:gd name="connsiteY6" fmla="*/ 129291 h 435639"/>
                  <a:gd name="connsiteX7" fmla="*/ 97319 w 248009"/>
                  <a:gd name="connsiteY7" fmla="*/ 161645 h 435639"/>
                  <a:gd name="connsiteX8" fmla="*/ 80504 w 248009"/>
                  <a:gd name="connsiteY8" fmla="*/ 191197 h 435639"/>
                  <a:gd name="connsiteX9" fmla="*/ 82797 w 248009"/>
                  <a:gd name="connsiteY9" fmla="*/ 214508 h 435639"/>
                  <a:gd name="connsiteX10" fmla="*/ 65601 w 248009"/>
                  <a:gd name="connsiteY10" fmla="*/ 221769 h 435639"/>
                  <a:gd name="connsiteX11" fmla="*/ 60888 w 248009"/>
                  <a:gd name="connsiteY11" fmla="*/ 246480 h 435639"/>
                  <a:gd name="connsiteX12" fmla="*/ 46622 w 248009"/>
                  <a:gd name="connsiteY12" fmla="*/ 270046 h 435639"/>
                  <a:gd name="connsiteX13" fmla="*/ 43691 w 248009"/>
                  <a:gd name="connsiteY13" fmla="*/ 292082 h 435639"/>
                  <a:gd name="connsiteX14" fmla="*/ 31081 w 248009"/>
                  <a:gd name="connsiteY14" fmla="*/ 321380 h 435639"/>
                  <a:gd name="connsiteX15" fmla="*/ 27004 w 248009"/>
                  <a:gd name="connsiteY15" fmla="*/ 345582 h 435639"/>
                  <a:gd name="connsiteX16" fmla="*/ 18598 w 248009"/>
                  <a:gd name="connsiteY16" fmla="*/ 376535 h 435639"/>
                  <a:gd name="connsiteX17" fmla="*/ 13630 w 248009"/>
                  <a:gd name="connsiteY17" fmla="*/ 404941 h 435639"/>
                  <a:gd name="connsiteX18" fmla="*/ 8534 w 248009"/>
                  <a:gd name="connsiteY18" fmla="*/ 435640 h 435639"/>
                  <a:gd name="connsiteX19" fmla="*/ 3057 w 248009"/>
                  <a:gd name="connsiteY19" fmla="*/ 406342 h 435639"/>
                  <a:gd name="connsiteX20" fmla="*/ 0 w 248009"/>
                  <a:gd name="connsiteY20" fmla="*/ 376917 h 435639"/>
                  <a:gd name="connsiteX21" fmla="*/ 1019 w 248009"/>
                  <a:gd name="connsiteY21" fmla="*/ 345964 h 435639"/>
                  <a:gd name="connsiteX22" fmla="*/ 637 w 248009"/>
                  <a:gd name="connsiteY22" fmla="*/ 318195 h 435639"/>
                  <a:gd name="connsiteX23" fmla="*/ 9172 w 248009"/>
                  <a:gd name="connsiteY23" fmla="*/ 287624 h 435639"/>
                  <a:gd name="connsiteX24" fmla="*/ 10190 w 248009"/>
                  <a:gd name="connsiteY24" fmla="*/ 260619 h 435639"/>
                  <a:gd name="connsiteX25" fmla="*/ 23820 w 248009"/>
                  <a:gd name="connsiteY25" fmla="*/ 234124 h 435639"/>
                  <a:gd name="connsiteX26" fmla="*/ 28024 w 248009"/>
                  <a:gd name="connsiteY26" fmla="*/ 205464 h 435639"/>
                  <a:gd name="connsiteX27" fmla="*/ 44455 w 248009"/>
                  <a:gd name="connsiteY27" fmla="*/ 170562 h 435639"/>
                  <a:gd name="connsiteX28" fmla="*/ 64200 w 248009"/>
                  <a:gd name="connsiteY28" fmla="*/ 137570 h 435639"/>
                  <a:gd name="connsiteX29" fmla="*/ 78976 w 248009"/>
                  <a:gd name="connsiteY29" fmla="*/ 122157 h 435639"/>
                  <a:gd name="connsiteX30" fmla="*/ 90440 w 248009"/>
                  <a:gd name="connsiteY30" fmla="*/ 103560 h 435639"/>
                  <a:gd name="connsiteX31" fmla="*/ 113496 w 248009"/>
                  <a:gd name="connsiteY31" fmla="*/ 78848 h 435639"/>
                  <a:gd name="connsiteX32" fmla="*/ 145214 w 248009"/>
                  <a:gd name="connsiteY32" fmla="*/ 50442 h 435639"/>
                  <a:gd name="connsiteX33" fmla="*/ 175020 w 248009"/>
                  <a:gd name="connsiteY33" fmla="*/ 31972 h 435639"/>
                  <a:gd name="connsiteX34" fmla="*/ 205719 w 248009"/>
                  <a:gd name="connsiteY34" fmla="*/ 14649 h 435639"/>
                  <a:gd name="connsiteX35" fmla="*/ 223679 w 248009"/>
                  <a:gd name="connsiteY35" fmla="*/ 9808 h 435639"/>
                  <a:gd name="connsiteX36" fmla="*/ 247754 w 248009"/>
                  <a:gd name="connsiteY36" fmla="*/ 0 h 435639"/>
                  <a:gd name="connsiteX37" fmla="*/ 247754 w 248009"/>
                  <a:gd name="connsiteY37" fmla="*/ 0 h 435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8009" h="435639">
                    <a:moveTo>
                      <a:pt x="248009" y="0"/>
                    </a:moveTo>
                    <a:cubicBezTo>
                      <a:pt x="239348" y="10318"/>
                      <a:pt x="232087" y="19489"/>
                      <a:pt x="226482" y="15286"/>
                    </a:cubicBezTo>
                    <a:cubicBezTo>
                      <a:pt x="220622" y="27514"/>
                      <a:pt x="216164" y="32864"/>
                      <a:pt x="211578" y="25094"/>
                    </a:cubicBezTo>
                    <a:cubicBezTo>
                      <a:pt x="202407" y="44838"/>
                      <a:pt x="197057" y="56429"/>
                      <a:pt x="187376" y="51844"/>
                    </a:cubicBezTo>
                    <a:cubicBezTo>
                      <a:pt x="185084" y="67766"/>
                      <a:pt x="178715" y="73880"/>
                      <a:pt x="161518" y="72989"/>
                    </a:cubicBezTo>
                    <a:cubicBezTo>
                      <a:pt x="166104" y="88147"/>
                      <a:pt x="158461" y="99356"/>
                      <a:pt x="137570" y="105343"/>
                    </a:cubicBezTo>
                    <a:cubicBezTo>
                      <a:pt x="147761" y="112477"/>
                      <a:pt x="137953" y="126870"/>
                      <a:pt x="117954" y="129291"/>
                    </a:cubicBezTo>
                    <a:cubicBezTo>
                      <a:pt x="126361" y="143812"/>
                      <a:pt x="115025" y="164830"/>
                      <a:pt x="97319" y="161645"/>
                    </a:cubicBezTo>
                    <a:cubicBezTo>
                      <a:pt x="105344" y="180497"/>
                      <a:pt x="97319" y="195656"/>
                      <a:pt x="80504" y="191197"/>
                    </a:cubicBezTo>
                    <a:cubicBezTo>
                      <a:pt x="85345" y="201133"/>
                      <a:pt x="85472" y="209285"/>
                      <a:pt x="82797" y="214508"/>
                    </a:cubicBezTo>
                    <a:cubicBezTo>
                      <a:pt x="80887" y="219348"/>
                      <a:pt x="74900" y="222023"/>
                      <a:pt x="65601" y="221769"/>
                    </a:cubicBezTo>
                    <a:cubicBezTo>
                      <a:pt x="75409" y="233870"/>
                      <a:pt x="74008" y="244187"/>
                      <a:pt x="60888" y="246480"/>
                    </a:cubicBezTo>
                    <a:cubicBezTo>
                      <a:pt x="68403" y="257945"/>
                      <a:pt x="59869" y="268390"/>
                      <a:pt x="46622" y="270046"/>
                    </a:cubicBezTo>
                    <a:cubicBezTo>
                      <a:pt x="55537" y="281128"/>
                      <a:pt x="52863" y="291318"/>
                      <a:pt x="43691" y="292082"/>
                    </a:cubicBezTo>
                    <a:cubicBezTo>
                      <a:pt x="47640" y="306349"/>
                      <a:pt x="40507" y="322908"/>
                      <a:pt x="31081" y="321380"/>
                    </a:cubicBezTo>
                    <a:cubicBezTo>
                      <a:pt x="36813" y="336538"/>
                      <a:pt x="35921" y="350295"/>
                      <a:pt x="27004" y="345582"/>
                    </a:cubicBezTo>
                    <a:cubicBezTo>
                      <a:pt x="31717" y="365835"/>
                      <a:pt x="30317" y="380611"/>
                      <a:pt x="18598" y="376535"/>
                    </a:cubicBezTo>
                    <a:cubicBezTo>
                      <a:pt x="27641" y="394368"/>
                      <a:pt x="27004" y="405451"/>
                      <a:pt x="13630" y="404941"/>
                    </a:cubicBezTo>
                    <a:cubicBezTo>
                      <a:pt x="24457" y="419462"/>
                      <a:pt x="22802" y="429653"/>
                      <a:pt x="8534" y="435640"/>
                    </a:cubicBezTo>
                    <a:cubicBezTo>
                      <a:pt x="20254" y="430035"/>
                      <a:pt x="18215" y="420227"/>
                      <a:pt x="3057" y="406342"/>
                    </a:cubicBezTo>
                    <a:cubicBezTo>
                      <a:pt x="16178" y="406087"/>
                      <a:pt x="13502" y="394368"/>
                      <a:pt x="0" y="376917"/>
                    </a:cubicBezTo>
                    <a:cubicBezTo>
                      <a:pt x="12610" y="379210"/>
                      <a:pt x="10445" y="364434"/>
                      <a:pt x="1019" y="345964"/>
                    </a:cubicBezTo>
                    <a:cubicBezTo>
                      <a:pt x="11592" y="347620"/>
                      <a:pt x="8662" y="332717"/>
                      <a:pt x="637" y="318195"/>
                    </a:cubicBezTo>
                    <a:cubicBezTo>
                      <a:pt x="10190" y="316157"/>
                      <a:pt x="10954" y="302655"/>
                      <a:pt x="9172" y="287624"/>
                    </a:cubicBezTo>
                    <a:cubicBezTo>
                      <a:pt x="14903" y="284694"/>
                      <a:pt x="14012" y="272593"/>
                      <a:pt x="10190" y="260619"/>
                    </a:cubicBezTo>
                    <a:cubicBezTo>
                      <a:pt x="17961" y="255906"/>
                      <a:pt x="22674" y="244697"/>
                      <a:pt x="23820" y="234124"/>
                    </a:cubicBezTo>
                    <a:cubicBezTo>
                      <a:pt x="28405" y="227119"/>
                      <a:pt x="29043" y="216036"/>
                      <a:pt x="28024" y="205464"/>
                    </a:cubicBezTo>
                    <a:cubicBezTo>
                      <a:pt x="40253" y="199477"/>
                      <a:pt x="43819" y="187503"/>
                      <a:pt x="44455" y="170562"/>
                    </a:cubicBezTo>
                    <a:cubicBezTo>
                      <a:pt x="55028" y="166613"/>
                      <a:pt x="61016" y="151964"/>
                      <a:pt x="64200" y="137570"/>
                    </a:cubicBezTo>
                    <a:cubicBezTo>
                      <a:pt x="69931" y="134641"/>
                      <a:pt x="77320" y="128781"/>
                      <a:pt x="78976" y="122157"/>
                    </a:cubicBezTo>
                    <a:cubicBezTo>
                      <a:pt x="86492" y="116171"/>
                      <a:pt x="92223" y="109547"/>
                      <a:pt x="90440" y="103560"/>
                    </a:cubicBezTo>
                    <a:cubicBezTo>
                      <a:pt x="106617" y="94643"/>
                      <a:pt x="119483" y="85472"/>
                      <a:pt x="113496" y="78848"/>
                    </a:cubicBezTo>
                    <a:cubicBezTo>
                      <a:pt x="134004" y="71460"/>
                      <a:pt x="145978" y="64709"/>
                      <a:pt x="145214" y="50442"/>
                    </a:cubicBezTo>
                    <a:cubicBezTo>
                      <a:pt x="163046" y="51462"/>
                      <a:pt x="171708" y="46748"/>
                      <a:pt x="175020" y="31972"/>
                    </a:cubicBezTo>
                    <a:cubicBezTo>
                      <a:pt x="186994" y="37577"/>
                      <a:pt x="195146" y="30571"/>
                      <a:pt x="205719" y="14649"/>
                    </a:cubicBezTo>
                    <a:cubicBezTo>
                      <a:pt x="211578" y="21909"/>
                      <a:pt x="217056" y="19362"/>
                      <a:pt x="223679" y="9808"/>
                    </a:cubicBezTo>
                    <a:cubicBezTo>
                      <a:pt x="230303" y="14521"/>
                      <a:pt x="238201" y="8407"/>
                      <a:pt x="247754" y="0"/>
                    </a:cubicBezTo>
                    <a:cubicBezTo>
                      <a:pt x="240277" y="6539"/>
                      <a:pt x="240277" y="6539"/>
                      <a:pt x="247754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1EB58B36-E21A-B189-CA29-70F268E1F7E3}"/>
                  </a:ext>
                </a:extLst>
              </p:cNvPr>
              <p:cNvSpPr/>
              <p:nvPr/>
            </p:nvSpPr>
            <p:spPr>
              <a:xfrm>
                <a:off x="12433257" y="2064794"/>
                <a:ext cx="192944" cy="329853"/>
              </a:xfrm>
              <a:custGeom>
                <a:avLst/>
                <a:gdLst>
                  <a:gd name="connsiteX0" fmla="*/ 340104 w 340358"/>
                  <a:gd name="connsiteY0" fmla="*/ 127 h 581871"/>
                  <a:gd name="connsiteX1" fmla="*/ 316539 w 340358"/>
                  <a:gd name="connsiteY1" fmla="*/ 21909 h 581871"/>
                  <a:gd name="connsiteX2" fmla="*/ 297687 w 340358"/>
                  <a:gd name="connsiteY2" fmla="*/ 42290 h 581871"/>
                  <a:gd name="connsiteX3" fmla="*/ 271956 w 340358"/>
                  <a:gd name="connsiteY3" fmla="*/ 62544 h 581871"/>
                  <a:gd name="connsiteX4" fmla="*/ 257434 w 340358"/>
                  <a:gd name="connsiteY4" fmla="*/ 83689 h 581871"/>
                  <a:gd name="connsiteX5" fmla="*/ 233614 w 340358"/>
                  <a:gd name="connsiteY5" fmla="*/ 100885 h 581871"/>
                  <a:gd name="connsiteX6" fmla="*/ 220112 w 340358"/>
                  <a:gd name="connsiteY6" fmla="*/ 125724 h 581871"/>
                  <a:gd name="connsiteX7" fmla="*/ 197693 w 340358"/>
                  <a:gd name="connsiteY7" fmla="*/ 146487 h 581871"/>
                  <a:gd name="connsiteX8" fmla="*/ 179478 w 340358"/>
                  <a:gd name="connsiteY8" fmla="*/ 178077 h 581871"/>
                  <a:gd name="connsiteX9" fmla="*/ 161390 w 340358"/>
                  <a:gd name="connsiteY9" fmla="*/ 202916 h 581871"/>
                  <a:gd name="connsiteX10" fmla="*/ 156422 w 340358"/>
                  <a:gd name="connsiteY10" fmla="*/ 231577 h 581871"/>
                  <a:gd name="connsiteX11" fmla="*/ 144321 w 340358"/>
                  <a:gd name="connsiteY11" fmla="*/ 232978 h 581871"/>
                  <a:gd name="connsiteX12" fmla="*/ 128526 w 340358"/>
                  <a:gd name="connsiteY12" fmla="*/ 261384 h 581871"/>
                  <a:gd name="connsiteX13" fmla="*/ 114004 w 340358"/>
                  <a:gd name="connsiteY13" fmla="*/ 290426 h 581871"/>
                  <a:gd name="connsiteX14" fmla="*/ 106107 w 340358"/>
                  <a:gd name="connsiteY14" fmla="*/ 307623 h 581871"/>
                  <a:gd name="connsiteX15" fmla="*/ 96299 w 340358"/>
                  <a:gd name="connsiteY15" fmla="*/ 330169 h 581871"/>
                  <a:gd name="connsiteX16" fmla="*/ 90567 w 340358"/>
                  <a:gd name="connsiteY16" fmla="*/ 344818 h 581871"/>
                  <a:gd name="connsiteX17" fmla="*/ 80503 w 340358"/>
                  <a:gd name="connsiteY17" fmla="*/ 371058 h 581871"/>
                  <a:gd name="connsiteX18" fmla="*/ 75154 w 340358"/>
                  <a:gd name="connsiteY18" fmla="*/ 387363 h 581871"/>
                  <a:gd name="connsiteX19" fmla="*/ 66492 w 340358"/>
                  <a:gd name="connsiteY19" fmla="*/ 413221 h 581871"/>
                  <a:gd name="connsiteX20" fmla="*/ 58849 w 340358"/>
                  <a:gd name="connsiteY20" fmla="*/ 438697 h 581871"/>
                  <a:gd name="connsiteX21" fmla="*/ 50569 w 340358"/>
                  <a:gd name="connsiteY21" fmla="*/ 467612 h 581871"/>
                  <a:gd name="connsiteX22" fmla="*/ 43181 w 340358"/>
                  <a:gd name="connsiteY22" fmla="*/ 495508 h 581871"/>
                  <a:gd name="connsiteX23" fmla="*/ 35920 w 340358"/>
                  <a:gd name="connsiteY23" fmla="*/ 523787 h 581871"/>
                  <a:gd name="connsiteX24" fmla="*/ 28533 w 340358"/>
                  <a:gd name="connsiteY24" fmla="*/ 552574 h 581871"/>
                  <a:gd name="connsiteX25" fmla="*/ 20763 w 340358"/>
                  <a:gd name="connsiteY25" fmla="*/ 581872 h 581871"/>
                  <a:gd name="connsiteX26" fmla="*/ 10827 w 340358"/>
                  <a:gd name="connsiteY26" fmla="*/ 545441 h 581871"/>
                  <a:gd name="connsiteX27" fmla="*/ 4075 w 340358"/>
                  <a:gd name="connsiteY27" fmla="*/ 508501 h 581871"/>
                  <a:gd name="connsiteX28" fmla="*/ 509 w 340358"/>
                  <a:gd name="connsiteY28" fmla="*/ 471306 h 581871"/>
                  <a:gd name="connsiteX29" fmla="*/ 0 w 340358"/>
                  <a:gd name="connsiteY29" fmla="*/ 434111 h 581871"/>
                  <a:gd name="connsiteX30" fmla="*/ 3949 w 340358"/>
                  <a:gd name="connsiteY30" fmla="*/ 395770 h 581871"/>
                  <a:gd name="connsiteX31" fmla="*/ 7897 w 340358"/>
                  <a:gd name="connsiteY31" fmla="*/ 360231 h 581871"/>
                  <a:gd name="connsiteX32" fmla="*/ 20890 w 340358"/>
                  <a:gd name="connsiteY32" fmla="*/ 322654 h 581871"/>
                  <a:gd name="connsiteX33" fmla="*/ 27004 w 340358"/>
                  <a:gd name="connsiteY33" fmla="*/ 288643 h 581871"/>
                  <a:gd name="connsiteX34" fmla="*/ 40507 w 340358"/>
                  <a:gd name="connsiteY34" fmla="*/ 254250 h 581871"/>
                  <a:gd name="connsiteX35" fmla="*/ 56683 w 340358"/>
                  <a:gd name="connsiteY35" fmla="*/ 221004 h 581871"/>
                  <a:gd name="connsiteX36" fmla="*/ 76428 w 340358"/>
                  <a:gd name="connsiteY36" fmla="*/ 187758 h 581871"/>
                  <a:gd name="connsiteX37" fmla="*/ 96299 w 340358"/>
                  <a:gd name="connsiteY37" fmla="*/ 158970 h 581871"/>
                  <a:gd name="connsiteX38" fmla="*/ 123176 w 340358"/>
                  <a:gd name="connsiteY38" fmla="*/ 126234 h 581871"/>
                  <a:gd name="connsiteX39" fmla="*/ 145213 w 340358"/>
                  <a:gd name="connsiteY39" fmla="*/ 104197 h 581871"/>
                  <a:gd name="connsiteX40" fmla="*/ 173364 w 340358"/>
                  <a:gd name="connsiteY40" fmla="*/ 77574 h 581871"/>
                  <a:gd name="connsiteX41" fmla="*/ 202534 w 340358"/>
                  <a:gd name="connsiteY41" fmla="*/ 58340 h 581871"/>
                  <a:gd name="connsiteX42" fmla="*/ 229157 w 340358"/>
                  <a:gd name="connsiteY42" fmla="*/ 40889 h 581871"/>
                  <a:gd name="connsiteX43" fmla="*/ 267880 w 340358"/>
                  <a:gd name="connsiteY43" fmla="*/ 23056 h 581871"/>
                  <a:gd name="connsiteX44" fmla="*/ 299852 w 340358"/>
                  <a:gd name="connsiteY44" fmla="*/ 11209 h 581871"/>
                  <a:gd name="connsiteX45" fmla="*/ 340359 w 340358"/>
                  <a:gd name="connsiteY45" fmla="*/ 0 h 581871"/>
                  <a:gd name="connsiteX46" fmla="*/ 340359 w 340358"/>
                  <a:gd name="connsiteY46" fmla="*/ 0 h 58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40358" h="581871">
                    <a:moveTo>
                      <a:pt x="340104" y="127"/>
                    </a:moveTo>
                    <a:cubicBezTo>
                      <a:pt x="332844" y="7261"/>
                      <a:pt x="323291" y="15413"/>
                      <a:pt x="316539" y="21909"/>
                    </a:cubicBezTo>
                    <a:cubicBezTo>
                      <a:pt x="307877" y="29680"/>
                      <a:pt x="297560" y="41016"/>
                      <a:pt x="297687" y="42290"/>
                    </a:cubicBezTo>
                    <a:cubicBezTo>
                      <a:pt x="285077" y="53627"/>
                      <a:pt x="271956" y="67257"/>
                      <a:pt x="271956" y="62544"/>
                    </a:cubicBezTo>
                    <a:cubicBezTo>
                      <a:pt x="259218" y="78976"/>
                      <a:pt x="252212" y="90567"/>
                      <a:pt x="257434" y="83689"/>
                    </a:cubicBezTo>
                    <a:cubicBezTo>
                      <a:pt x="242913" y="100630"/>
                      <a:pt x="235907" y="108655"/>
                      <a:pt x="233614" y="100885"/>
                    </a:cubicBezTo>
                    <a:cubicBezTo>
                      <a:pt x="226864" y="118718"/>
                      <a:pt x="224188" y="127253"/>
                      <a:pt x="220112" y="125724"/>
                    </a:cubicBezTo>
                    <a:cubicBezTo>
                      <a:pt x="215908" y="137061"/>
                      <a:pt x="210814" y="145595"/>
                      <a:pt x="197693" y="146487"/>
                    </a:cubicBezTo>
                    <a:cubicBezTo>
                      <a:pt x="201897" y="158588"/>
                      <a:pt x="195400" y="177695"/>
                      <a:pt x="179478" y="178077"/>
                    </a:cubicBezTo>
                    <a:cubicBezTo>
                      <a:pt x="187503" y="188777"/>
                      <a:pt x="179096" y="206228"/>
                      <a:pt x="161390" y="202916"/>
                    </a:cubicBezTo>
                    <a:cubicBezTo>
                      <a:pt x="172217" y="208394"/>
                      <a:pt x="167504" y="219731"/>
                      <a:pt x="156422" y="231577"/>
                    </a:cubicBezTo>
                    <a:cubicBezTo>
                      <a:pt x="162791" y="230048"/>
                      <a:pt x="157186" y="232851"/>
                      <a:pt x="144321" y="232978"/>
                    </a:cubicBezTo>
                    <a:cubicBezTo>
                      <a:pt x="155658" y="249920"/>
                      <a:pt x="146869" y="264186"/>
                      <a:pt x="128526" y="261384"/>
                    </a:cubicBezTo>
                    <a:cubicBezTo>
                      <a:pt x="140627" y="276032"/>
                      <a:pt x="132347" y="288134"/>
                      <a:pt x="114004" y="290426"/>
                    </a:cubicBezTo>
                    <a:cubicBezTo>
                      <a:pt x="127507" y="298197"/>
                      <a:pt x="122540" y="305203"/>
                      <a:pt x="106107" y="307623"/>
                    </a:cubicBezTo>
                    <a:cubicBezTo>
                      <a:pt x="118208" y="315011"/>
                      <a:pt x="110566" y="325329"/>
                      <a:pt x="96299" y="330169"/>
                    </a:cubicBezTo>
                    <a:cubicBezTo>
                      <a:pt x="106871" y="334118"/>
                      <a:pt x="101394" y="342525"/>
                      <a:pt x="90567" y="344818"/>
                    </a:cubicBezTo>
                    <a:cubicBezTo>
                      <a:pt x="97064" y="353480"/>
                      <a:pt x="86872" y="371567"/>
                      <a:pt x="80503" y="371058"/>
                    </a:cubicBezTo>
                    <a:cubicBezTo>
                      <a:pt x="83434" y="381121"/>
                      <a:pt x="77957" y="392840"/>
                      <a:pt x="75154" y="387363"/>
                    </a:cubicBezTo>
                    <a:cubicBezTo>
                      <a:pt x="74134" y="404304"/>
                      <a:pt x="68657" y="419335"/>
                      <a:pt x="66492" y="413221"/>
                    </a:cubicBezTo>
                    <a:cubicBezTo>
                      <a:pt x="65218" y="430290"/>
                      <a:pt x="62798" y="440862"/>
                      <a:pt x="58849" y="438697"/>
                    </a:cubicBezTo>
                    <a:cubicBezTo>
                      <a:pt x="59104" y="453473"/>
                      <a:pt x="56557" y="463791"/>
                      <a:pt x="50569" y="467612"/>
                    </a:cubicBezTo>
                    <a:cubicBezTo>
                      <a:pt x="53372" y="475637"/>
                      <a:pt x="50952" y="484426"/>
                      <a:pt x="43181" y="495508"/>
                    </a:cubicBezTo>
                    <a:cubicBezTo>
                      <a:pt x="47640" y="496909"/>
                      <a:pt x="44455" y="506845"/>
                      <a:pt x="35920" y="523787"/>
                    </a:cubicBezTo>
                    <a:cubicBezTo>
                      <a:pt x="41016" y="520475"/>
                      <a:pt x="36812" y="532831"/>
                      <a:pt x="28533" y="552574"/>
                    </a:cubicBezTo>
                    <a:cubicBezTo>
                      <a:pt x="32863" y="548244"/>
                      <a:pt x="28023" y="562255"/>
                      <a:pt x="20763" y="581872"/>
                    </a:cubicBezTo>
                    <a:cubicBezTo>
                      <a:pt x="22292" y="560472"/>
                      <a:pt x="22546" y="545186"/>
                      <a:pt x="10827" y="545441"/>
                    </a:cubicBezTo>
                    <a:cubicBezTo>
                      <a:pt x="18088" y="525570"/>
                      <a:pt x="19361" y="512322"/>
                      <a:pt x="4075" y="508501"/>
                    </a:cubicBezTo>
                    <a:cubicBezTo>
                      <a:pt x="16687" y="493725"/>
                      <a:pt x="17196" y="481879"/>
                      <a:pt x="509" y="471306"/>
                    </a:cubicBezTo>
                    <a:cubicBezTo>
                      <a:pt x="16177" y="463536"/>
                      <a:pt x="15158" y="450670"/>
                      <a:pt x="0" y="434111"/>
                    </a:cubicBezTo>
                    <a:cubicBezTo>
                      <a:pt x="15667" y="431818"/>
                      <a:pt x="14266" y="415641"/>
                      <a:pt x="3949" y="395770"/>
                    </a:cubicBezTo>
                    <a:cubicBezTo>
                      <a:pt x="17196" y="394878"/>
                      <a:pt x="15031" y="377172"/>
                      <a:pt x="7897" y="360231"/>
                    </a:cubicBezTo>
                    <a:cubicBezTo>
                      <a:pt x="18979" y="356409"/>
                      <a:pt x="20890" y="339850"/>
                      <a:pt x="20890" y="322654"/>
                    </a:cubicBezTo>
                    <a:cubicBezTo>
                      <a:pt x="28150" y="317431"/>
                      <a:pt x="29170" y="302273"/>
                      <a:pt x="27004" y="288643"/>
                    </a:cubicBezTo>
                    <a:cubicBezTo>
                      <a:pt x="40507" y="281892"/>
                      <a:pt x="45474" y="268644"/>
                      <a:pt x="40507" y="254250"/>
                    </a:cubicBezTo>
                    <a:cubicBezTo>
                      <a:pt x="54137" y="248773"/>
                      <a:pt x="58594" y="238073"/>
                      <a:pt x="56683" y="221004"/>
                    </a:cubicBezTo>
                    <a:cubicBezTo>
                      <a:pt x="69040" y="218584"/>
                      <a:pt x="74772" y="204445"/>
                      <a:pt x="76428" y="187758"/>
                    </a:cubicBezTo>
                    <a:cubicBezTo>
                      <a:pt x="87638" y="184446"/>
                      <a:pt x="97955" y="169033"/>
                      <a:pt x="96299" y="158970"/>
                    </a:cubicBezTo>
                    <a:cubicBezTo>
                      <a:pt x="111075" y="151710"/>
                      <a:pt x="126488" y="136806"/>
                      <a:pt x="123176" y="126234"/>
                    </a:cubicBezTo>
                    <a:cubicBezTo>
                      <a:pt x="142028" y="118973"/>
                      <a:pt x="151964" y="112859"/>
                      <a:pt x="145213" y="104197"/>
                    </a:cubicBezTo>
                    <a:cubicBezTo>
                      <a:pt x="164830" y="100630"/>
                      <a:pt x="172981" y="93624"/>
                      <a:pt x="173364" y="77574"/>
                    </a:cubicBezTo>
                    <a:cubicBezTo>
                      <a:pt x="188267" y="81141"/>
                      <a:pt x="195656" y="74645"/>
                      <a:pt x="202534" y="58340"/>
                    </a:cubicBezTo>
                    <a:cubicBezTo>
                      <a:pt x="209922" y="65091"/>
                      <a:pt x="217564" y="56047"/>
                      <a:pt x="229157" y="40889"/>
                    </a:cubicBezTo>
                    <a:cubicBezTo>
                      <a:pt x="237563" y="45475"/>
                      <a:pt x="251576" y="33246"/>
                      <a:pt x="267880" y="23056"/>
                    </a:cubicBezTo>
                    <a:cubicBezTo>
                      <a:pt x="271829" y="24712"/>
                      <a:pt x="285586" y="16559"/>
                      <a:pt x="299852" y="11209"/>
                    </a:cubicBezTo>
                    <a:cubicBezTo>
                      <a:pt x="311826" y="8025"/>
                      <a:pt x="327749" y="2675"/>
                      <a:pt x="340359" y="0"/>
                    </a:cubicBezTo>
                    <a:lnTo>
                      <a:pt x="340359" y="0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8748E479-CA8D-0AEF-B800-1E20682DE5FA}"/>
                  </a:ext>
                </a:extLst>
              </p:cNvPr>
              <p:cNvSpPr/>
              <p:nvPr/>
            </p:nvSpPr>
            <p:spPr>
              <a:xfrm>
                <a:off x="12996420" y="2087901"/>
                <a:ext cx="127378" cy="31266"/>
              </a:xfrm>
              <a:custGeom>
                <a:avLst/>
                <a:gdLst>
                  <a:gd name="connsiteX0" fmla="*/ 224699 w 224698"/>
                  <a:gd name="connsiteY0" fmla="*/ 31335 h 55155"/>
                  <a:gd name="connsiteX1" fmla="*/ 186230 w 224698"/>
                  <a:gd name="connsiteY1" fmla="*/ 27259 h 55155"/>
                  <a:gd name="connsiteX2" fmla="*/ 164957 w 224698"/>
                  <a:gd name="connsiteY2" fmla="*/ 18343 h 55155"/>
                  <a:gd name="connsiteX3" fmla="*/ 134767 w 224698"/>
                  <a:gd name="connsiteY3" fmla="*/ 23820 h 55155"/>
                  <a:gd name="connsiteX4" fmla="*/ 110183 w 224698"/>
                  <a:gd name="connsiteY4" fmla="*/ 18597 h 55155"/>
                  <a:gd name="connsiteX5" fmla="*/ 89166 w 224698"/>
                  <a:gd name="connsiteY5" fmla="*/ 28915 h 55155"/>
                  <a:gd name="connsiteX6" fmla="*/ 56429 w 224698"/>
                  <a:gd name="connsiteY6" fmla="*/ 31208 h 55155"/>
                  <a:gd name="connsiteX7" fmla="*/ 36813 w 224698"/>
                  <a:gd name="connsiteY7" fmla="*/ 43564 h 55155"/>
                  <a:gd name="connsiteX8" fmla="*/ 0 w 224698"/>
                  <a:gd name="connsiteY8" fmla="*/ 55156 h 55155"/>
                  <a:gd name="connsiteX9" fmla="*/ 31081 w 224698"/>
                  <a:gd name="connsiteY9" fmla="*/ 36303 h 55155"/>
                  <a:gd name="connsiteX10" fmla="*/ 49933 w 224698"/>
                  <a:gd name="connsiteY10" fmla="*/ 17706 h 55155"/>
                  <a:gd name="connsiteX11" fmla="*/ 84198 w 224698"/>
                  <a:gd name="connsiteY11" fmla="*/ 13375 h 55155"/>
                  <a:gd name="connsiteX12" fmla="*/ 108655 w 224698"/>
                  <a:gd name="connsiteY12" fmla="*/ 0 h 55155"/>
                  <a:gd name="connsiteX13" fmla="*/ 136806 w 224698"/>
                  <a:gd name="connsiteY13" fmla="*/ 7643 h 55155"/>
                  <a:gd name="connsiteX14" fmla="*/ 169288 w 224698"/>
                  <a:gd name="connsiteY14" fmla="*/ 3949 h 55155"/>
                  <a:gd name="connsiteX15" fmla="*/ 190560 w 224698"/>
                  <a:gd name="connsiteY15" fmla="*/ 19362 h 55155"/>
                  <a:gd name="connsiteX16" fmla="*/ 224699 w 224698"/>
                  <a:gd name="connsiteY16" fmla="*/ 31463 h 55155"/>
                  <a:gd name="connsiteX17" fmla="*/ 224699 w 224698"/>
                  <a:gd name="connsiteY17" fmla="*/ 31463 h 5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4698" h="55155">
                    <a:moveTo>
                      <a:pt x="224699" y="31335"/>
                    </a:moveTo>
                    <a:cubicBezTo>
                      <a:pt x="208266" y="30316"/>
                      <a:pt x="192599" y="30571"/>
                      <a:pt x="186230" y="27259"/>
                    </a:cubicBezTo>
                    <a:cubicBezTo>
                      <a:pt x="172345" y="27514"/>
                      <a:pt x="164320" y="25731"/>
                      <a:pt x="164957" y="18343"/>
                    </a:cubicBezTo>
                    <a:cubicBezTo>
                      <a:pt x="150181" y="24202"/>
                      <a:pt x="140372" y="26877"/>
                      <a:pt x="134767" y="23820"/>
                    </a:cubicBezTo>
                    <a:cubicBezTo>
                      <a:pt x="124450" y="27387"/>
                      <a:pt x="117190" y="26113"/>
                      <a:pt x="110183" y="18597"/>
                    </a:cubicBezTo>
                    <a:cubicBezTo>
                      <a:pt x="104706" y="27514"/>
                      <a:pt x="98464" y="30571"/>
                      <a:pt x="89166" y="28915"/>
                    </a:cubicBezTo>
                    <a:cubicBezTo>
                      <a:pt x="82414" y="33756"/>
                      <a:pt x="72224" y="33628"/>
                      <a:pt x="56429" y="31208"/>
                    </a:cubicBezTo>
                    <a:cubicBezTo>
                      <a:pt x="58467" y="38341"/>
                      <a:pt x="50824" y="41653"/>
                      <a:pt x="36813" y="43564"/>
                    </a:cubicBezTo>
                    <a:cubicBezTo>
                      <a:pt x="31335" y="48404"/>
                      <a:pt x="16177" y="51207"/>
                      <a:pt x="0" y="55156"/>
                    </a:cubicBezTo>
                    <a:cubicBezTo>
                      <a:pt x="13756" y="48659"/>
                      <a:pt x="26494" y="43564"/>
                      <a:pt x="31081" y="36303"/>
                    </a:cubicBezTo>
                    <a:cubicBezTo>
                      <a:pt x="43946" y="32609"/>
                      <a:pt x="50952" y="27387"/>
                      <a:pt x="49933" y="17706"/>
                    </a:cubicBezTo>
                    <a:cubicBezTo>
                      <a:pt x="65728" y="19871"/>
                      <a:pt x="76810" y="19617"/>
                      <a:pt x="84198" y="13375"/>
                    </a:cubicBezTo>
                    <a:cubicBezTo>
                      <a:pt x="94643" y="15031"/>
                      <a:pt x="102032" y="10827"/>
                      <a:pt x="108655" y="0"/>
                    </a:cubicBezTo>
                    <a:cubicBezTo>
                      <a:pt x="117190" y="9044"/>
                      <a:pt x="125596" y="11209"/>
                      <a:pt x="136806" y="7643"/>
                    </a:cubicBezTo>
                    <a:cubicBezTo>
                      <a:pt x="143684" y="11974"/>
                      <a:pt x="154512" y="9426"/>
                      <a:pt x="169288" y="3949"/>
                    </a:cubicBezTo>
                    <a:cubicBezTo>
                      <a:pt x="170052" y="13502"/>
                      <a:pt x="177822" y="17324"/>
                      <a:pt x="190560" y="19362"/>
                    </a:cubicBezTo>
                    <a:cubicBezTo>
                      <a:pt x="196547" y="25094"/>
                      <a:pt x="210177" y="27514"/>
                      <a:pt x="224699" y="31463"/>
                    </a:cubicBezTo>
                    <a:cubicBezTo>
                      <a:pt x="216712" y="33586"/>
                      <a:pt x="216712" y="33586"/>
                      <a:pt x="224699" y="31463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24F0CB01-0335-66CB-6301-E6F9C94A477D}"/>
                  </a:ext>
                </a:extLst>
              </p:cNvPr>
              <p:cNvSpPr/>
              <p:nvPr/>
            </p:nvSpPr>
            <p:spPr>
              <a:xfrm>
                <a:off x="12974612" y="2087756"/>
                <a:ext cx="170198" cy="46142"/>
              </a:xfrm>
              <a:custGeom>
                <a:avLst/>
                <a:gdLst>
                  <a:gd name="connsiteX0" fmla="*/ 300107 w 300234"/>
                  <a:gd name="connsiteY0" fmla="*/ 49551 h 81395"/>
                  <a:gd name="connsiteX1" fmla="*/ 260365 w 300234"/>
                  <a:gd name="connsiteY1" fmla="*/ 42418 h 81395"/>
                  <a:gd name="connsiteX2" fmla="*/ 222151 w 300234"/>
                  <a:gd name="connsiteY2" fmla="*/ 37450 h 81395"/>
                  <a:gd name="connsiteX3" fmla="*/ 191070 w 300234"/>
                  <a:gd name="connsiteY3" fmla="*/ 39743 h 81395"/>
                  <a:gd name="connsiteX4" fmla="*/ 172346 w 300234"/>
                  <a:gd name="connsiteY4" fmla="*/ 36303 h 81395"/>
                  <a:gd name="connsiteX5" fmla="*/ 150054 w 300234"/>
                  <a:gd name="connsiteY5" fmla="*/ 42290 h 81395"/>
                  <a:gd name="connsiteX6" fmla="*/ 123559 w 300234"/>
                  <a:gd name="connsiteY6" fmla="*/ 42290 h 81395"/>
                  <a:gd name="connsiteX7" fmla="*/ 107764 w 300234"/>
                  <a:gd name="connsiteY7" fmla="*/ 49423 h 81395"/>
                  <a:gd name="connsiteX8" fmla="*/ 75027 w 300234"/>
                  <a:gd name="connsiteY8" fmla="*/ 54773 h 81395"/>
                  <a:gd name="connsiteX9" fmla="*/ 38214 w 300234"/>
                  <a:gd name="connsiteY9" fmla="*/ 67384 h 81395"/>
                  <a:gd name="connsiteX10" fmla="*/ 0 w 300234"/>
                  <a:gd name="connsiteY10" fmla="*/ 81396 h 81395"/>
                  <a:gd name="connsiteX11" fmla="*/ 27515 w 300234"/>
                  <a:gd name="connsiteY11" fmla="*/ 56557 h 81395"/>
                  <a:gd name="connsiteX12" fmla="*/ 50188 w 300234"/>
                  <a:gd name="connsiteY12" fmla="*/ 35412 h 81395"/>
                  <a:gd name="connsiteX13" fmla="*/ 87510 w 300234"/>
                  <a:gd name="connsiteY13" fmla="*/ 23311 h 81395"/>
                  <a:gd name="connsiteX14" fmla="*/ 111713 w 300234"/>
                  <a:gd name="connsiteY14" fmla="*/ 7770 h 81395"/>
                  <a:gd name="connsiteX15" fmla="*/ 146870 w 300234"/>
                  <a:gd name="connsiteY15" fmla="*/ 9554 h 81395"/>
                  <a:gd name="connsiteX16" fmla="*/ 178205 w 300234"/>
                  <a:gd name="connsiteY16" fmla="*/ 0 h 81395"/>
                  <a:gd name="connsiteX17" fmla="*/ 205337 w 300234"/>
                  <a:gd name="connsiteY17" fmla="*/ 10700 h 81395"/>
                  <a:gd name="connsiteX18" fmla="*/ 243169 w 300234"/>
                  <a:gd name="connsiteY18" fmla="*/ 13375 h 81395"/>
                  <a:gd name="connsiteX19" fmla="*/ 266989 w 300234"/>
                  <a:gd name="connsiteY19" fmla="*/ 30444 h 81395"/>
                  <a:gd name="connsiteX20" fmla="*/ 300235 w 300234"/>
                  <a:gd name="connsiteY20" fmla="*/ 49423 h 81395"/>
                  <a:gd name="connsiteX21" fmla="*/ 300235 w 300234"/>
                  <a:gd name="connsiteY21" fmla="*/ 49423 h 81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4" h="81395">
                    <a:moveTo>
                      <a:pt x="300107" y="49551"/>
                    </a:moveTo>
                    <a:cubicBezTo>
                      <a:pt x="282656" y="47385"/>
                      <a:pt x="258581" y="46494"/>
                      <a:pt x="260365" y="42418"/>
                    </a:cubicBezTo>
                    <a:cubicBezTo>
                      <a:pt x="235908" y="42800"/>
                      <a:pt x="216546" y="43564"/>
                      <a:pt x="222151" y="37450"/>
                    </a:cubicBezTo>
                    <a:cubicBezTo>
                      <a:pt x="205973" y="40252"/>
                      <a:pt x="194891" y="41908"/>
                      <a:pt x="191070" y="39743"/>
                    </a:cubicBezTo>
                    <a:cubicBezTo>
                      <a:pt x="179861" y="41781"/>
                      <a:pt x="173874" y="41271"/>
                      <a:pt x="172346" y="36303"/>
                    </a:cubicBezTo>
                    <a:cubicBezTo>
                      <a:pt x="162792" y="41781"/>
                      <a:pt x="156296" y="43819"/>
                      <a:pt x="150054" y="42290"/>
                    </a:cubicBezTo>
                    <a:cubicBezTo>
                      <a:pt x="142411" y="45475"/>
                      <a:pt x="134768" y="45347"/>
                      <a:pt x="123559" y="42290"/>
                    </a:cubicBezTo>
                    <a:cubicBezTo>
                      <a:pt x="123559" y="47385"/>
                      <a:pt x="118463" y="49296"/>
                      <a:pt x="107764" y="49423"/>
                    </a:cubicBezTo>
                    <a:cubicBezTo>
                      <a:pt x="103177" y="52608"/>
                      <a:pt x="91714" y="53754"/>
                      <a:pt x="75027" y="54773"/>
                    </a:cubicBezTo>
                    <a:cubicBezTo>
                      <a:pt x="81269" y="59104"/>
                      <a:pt x="60250" y="62798"/>
                      <a:pt x="38214" y="67384"/>
                    </a:cubicBezTo>
                    <a:cubicBezTo>
                      <a:pt x="37832" y="70951"/>
                      <a:pt x="14777" y="76555"/>
                      <a:pt x="0" y="81396"/>
                    </a:cubicBezTo>
                    <a:cubicBezTo>
                      <a:pt x="8408" y="72224"/>
                      <a:pt x="21018" y="64200"/>
                      <a:pt x="27515" y="56557"/>
                    </a:cubicBezTo>
                    <a:cubicBezTo>
                      <a:pt x="39870" y="49423"/>
                      <a:pt x="49933" y="43054"/>
                      <a:pt x="50188" y="35412"/>
                    </a:cubicBezTo>
                    <a:cubicBezTo>
                      <a:pt x="66619" y="32227"/>
                      <a:pt x="80759" y="29934"/>
                      <a:pt x="87510" y="23311"/>
                    </a:cubicBezTo>
                    <a:cubicBezTo>
                      <a:pt x="101267" y="22419"/>
                      <a:pt x="109546" y="18343"/>
                      <a:pt x="111713" y="7770"/>
                    </a:cubicBezTo>
                    <a:cubicBezTo>
                      <a:pt x="126107" y="13757"/>
                      <a:pt x="136678" y="14903"/>
                      <a:pt x="146870" y="9554"/>
                    </a:cubicBezTo>
                    <a:cubicBezTo>
                      <a:pt x="156423" y="12738"/>
                      <a:pt x="165977" y="9044"/>
                      <a:pt x="178205" y="0"/>
                    </a:cubicBezTo>
                    <a:cubicBezTo>
                      <a:pt x="182790" y="9808"/>
                      <a:pt x="191707" y="12101"/>
                      <a:pt x="205337" y="10700"/>
                    </a:cubicBezTo>
                    <a:cubicBezTo>
                      <a:pt x="212470" y="15158"/>
                      <a:pt x="226609" y="14012"/>
                      <a:pt x="243169" y="13375"/>
                    </a:cubicBezTo>
                    <a:cubicBezTo>
                      <a:pt x="244315" y="21018"/>
                      <a:pt x="254505" y="25603"/>
                      <a:pt x="266989" y="30444"/>
                    </a:cubicBezTo>
                    <a:cubicBezTo>
                      <a:pt x="275651" y="36431"/>
                      <a:pt x="289790" y="41908"/>
                      <a:pt x="300235" y="49423"/>
                    </a:cubicBezTo>
                    <a:cubicBezTo>
                      <a:pt x="297432" y="49593"/>
                      <a:pt x="297432" y="49593"/>
                      <a:pt x="300235" y="49423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CFD3E9A9-2E74-0644-3AA4-DD08F2C934C1}"/>
                  </a:ext>
                </a:extLst>
              </p:cNvPr>
              <p:cNvSpPr/>
              <p:nvPr/>
            </p:nvSpPr>
            <p:spPr>
              <a:xfrm>
                <a:off x="12375817" y="2156051"/>
                <a:ext cx="93779" cy="152912"/>
              </a:xfrm>
              <a:custGeom>
                <a:avLst/>
                <a:gdLst>
                  <a:gd name="connsiteX0" fmla="*/ 147437 w 165429"/>
                  <a:gd name="connsiteY0" fmla="*/ 119255 h 269741"/>
                  <a:gd name="connsiteX1" fmla="*/ 158009 w 165429"/>
                  <a:gd name="connsiteY1" fmla="*/ 102823 h 269741"/>
                  <a:gd name="connsiteX2" fmla="*/ 164761 w 165429"/>
                  <a:gd name="connsiteY2" fmla="*/ 73526 h 269741"/>
                  <a:gd name="connsiteX3" fmla="*/ 162468 w 165429"/>
                  <a:gd name="connsiteY3" fmla="*/ 54164 h 269741"/>
                  <a:gd name="connsiteX4" fmla="*/ 159665 w 165429"/>
                  <a:gd name="connsiteY4" fmla="*/ 45630 h 269741"/>
                  <a:gd name="connsiteX5" fmla="*/ 149984 w 165429"/>
                  <a:gd name="connsiteY5" fmla="*/ 28688 h 269741"/>
                  <a:gd name="connsiteX6" fmla="*/ 127056 w 165429"/>
                  <a:gd name="connsiteY6" fmla="*/ 9199 h 269741"/>
                  <a:gd name="connsiteX7" fmla="*/ 118904 w 165429"/>
                  <a:gd name="connsiteY7" fmla="*/ 5505 h 269741"/>
                  <a:gd name="connsiteX8" fmla="*/ 99924 w 165429"/>
                  <a:gd name="connsiteY8" fmla="*/ 1047 h 269741"/>
                  <a:gd name="connsiteX9" fmla="*/ 70117 w 165429"/>
                  <a:gd name="connsiteY9" fmla="*/ 4486 h 269741"/>
                  <a:gd name="connsiteX10" fmla="*/ 61837 w 165429"/>
                  <a:gd name="connsiteY10" fmla="*/ 7925 h 269741"/>
                  <a:gd name="connsiteX11" fmla="*/ 45533 w 165429"/>
                  <a:gd name="connsiteY11" fmla="*/ 18753 h 269741"/>
                  <a:gd name="connsiteX12" fmla="*/ 27700 w 165429"/>
                  <a:gd name="connsiteY12" fmla="*/ 42955 h 269741"/>
                  <a:gd name="connsiteX13" fmla="*/ 24515 w 165429"/>
                  <a:gd name="connsiteY13" fmla="*/ 51362 h 269741"/>
                  <a:gd name="connsiteX14" fmla="*/ 21331 w 165429"/>
                  <a:gd name="connsiteY14" fmla="*/ 70596 h 269741"/>
                  <a:gd name="connsiteX15" fmla="*/ 20821 w 165429"/>
                  <a:gd name="connsiteY15" fmla="*/ 73653 h 269741"/>
                  <a:gd name="connsiteX16" fmla="*/ 6937 w 165429"/>
                  <a:gd name="connsiteY16" fmla="*/ 94926 h 269741"/>
                  <a:gd name="connsiteX17" fmla="*/ 3752 w 165429"/>
                  <a:gd name="connsiteY17" fmla="*/ 103333 h 269741"/>
                  <a:gd name="connsiteX18" fmla="*/ 568 w 165429"/>
                  <a:gd name="connsiteY18" fmla="*/ 122567 h 269741"/>
                  <a:gd name="connsiteX19" fmla="*/ 6045 w 165429"/>
                  <a:gd name="connsiteY19" fmla="*/ 152119 h 269741"/>
                  <a:gd name="connsiteX20" fmla="*/ 9994 w 165429"/>
                  <a:gd name="connsiteY20" fmla="*/ 160144 h 269741"/>
                  <a:gd name="connsiteX21" fmla="*/ 21840 w 165429"/>
                  <a:gd name="connsiteY21" fmla="*/ 175430 h 269741"/>
                  <a:gd name="connsiteX22" fmla="*/ 21458 w 165429"/>
                  <a:gd name="connsiteY22" fmla="*/ 175812 h 269741"/>
                  <a:gd name="connsiteX23" fmla="*/ 18274 w 165429"/>
                  <a:gd name="connsiteY23" fmla="*/ 195046 h 269741"/>
                  <a:gd name="connsiteX24" fmla="*/ 23751 w 165429"/>
                  <a:gd name="connsiteY24" fmla="*/ 224599 h 269741"/>
                  <a:gd name="connsiteX25" fmla="*/ 27700 w 165429"/>
                  <a:gd name="connsiteY25" fmla="*/ 232624 h 269741"/>
                  <a:gd name="connsiteX26" fmla="*/ 39546 w 165429"/>
                  <a:gd name="connsiteY26" fmla="*/ 248164 h 269741"/>
                  <a:gd name="connsiteX27" fmla="*/ 64894 w 165429"/>
                  <a:gd name="connsiteY27" fmla="*/ 264341 h 269741"/>
                  <a:gd name="connsiteX28" fmla="*/ 73429 w 165429"/>
                  <a:gd name="connsiteY28" fmla="*/ 266889 h 269741"/>
                  <a:gd name="connsiteX29" fmla="*/ 92918 w 165429"/>
                  <a:gd name="connsiteY29" fmla="*/ 268799 h 269741"/>
                  <a:gd name="connsiteX30" fmla="*/ 121961 w 165429"/>
                  <a:gd name="connsiteY30" fmla="*/ 261284 h 269741"/>
                  <a:gd name="connsiteX31" fmla="*/ 138138 w 165429"/>
                  <a:gd name="connsiteY31" fmla="*/ 250329 h 269741"/>
                  <a:gd name="connsiteX32" fmla="*/ 144380 w 165429"/>
                  <a:gd name="connsiteY32" fmla="*/ 243960 h 269741"/>
                  <a:gd name="connsiteX33" fmla="*/ 154952 w 165429"/>
                  <a:gd name="connsiteY33" fmla="*/ 227528 h 269741"/>
                  <a:gd name="connsiteX34" fmla="*/ 161704 w 165429"/>
                  <a:gd name="connsiteY34" fmla="*/ 198231 h 269741"/>
                  <a:gd name="connsiteX35" fmla="*/ 159411 w 165429"/>
                  <a:gd name="connsiteY35" fmla="*/ 178869 h 269741"/>
                  <a:gd name="connsiteX36" fmla="*/ 156608 w 165429"/>
                  <a:gd name="connsiteY36" fmla="*/ 170335 h 269741"/>
                  <a:gd name="connsiteX37" fmla="*/ 146927 w 165429"/>
                  <a:gd name="connsiteY37" fmla="*/ 153393 h 269741"/>
                  <a:gd name="connsiteX38" fmla="*/ 141577 w 165429"/>
                  <a:gd name="connsiteY38" fmla="*/ 146133 h 269741"/>
                  <a:gd name="connsiteX39" fmla="*/ 144125 w 165429"/>
                  <a:gd name="connsiteY39" fmla="*/ 125624 h 269741"/>
                  <a:gd name="connsiteX40" fmla="*/ 142851 w 165429"/>
                  <a:gd name="connsiteY40" fmla="*/ 122312 h 269741"/>
                  <a:gd name="connsiteX41" fmla="*/ 147565 w 165429"/>
                  <a:gd name="connsiteY41" fmla="*/ 119255 h 269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65429" h="269741">
                    <a:moveTo>
                      <a:pt x="147437" y="119255"/>
                    </a:moveTo>
                    <a:cubicBezTo>
                      <a:pt x="156736" y="117982"/>
                      <a:pt x="150749" y="106135"/>
                      <a:pt x="158009" y="102823"/>
                    </a:cubicBezTo>
                    <a:cubicBezTo>
                      <a:pt x="162213" y="98238"/>
                      <a:pt x="166672" y="79513"/>
                      <a:pt x="164761" y="73526"/>
                    </a:cubicBezTo>
                    <a:cubicBezTo>
                      <a:pt x="159665" y="67412"/>
                      <a:pt x="170238" y="59387"/>
                      <a:pt x="162468" y="54164"/>
                    </a:cubicBezTo>
                    <a:cubicBezTo>
                      <a:pt x="159793" y="52253"/>
                      <a:pt x="158773" y="48814"/>
                      <a:pt x="159665" y="45630"/>
                    </a:cubicBezTo>
                    <a:cubicBezTo>
                      <a:pt x="162722" y="36713"/>
                      <a:pt x="149475" y="36586"/>
                      <a:pt x="149984" y="28688"/>
                    </a:cubicBezTo>
                    <a:cubicBezTo>
                      <a:pt x="149347" y="24357"/>
                      <a:pt x="131769" y="8817"/>
                      <a:pt x="127056" y="9199"/>
                    </a:cubicBezTo>
                    <a:cubicBezTo>
                      <a:pt x="123871" y="9709"/>
                      <a:pt x="120559" y="8307"/>
                      <a:pt x="118904" y="5505"/>
                    </a:cubicBezTo>
                    <a:cubicBezTo>
                      <a:pt x="114573" y="-2902"/>
                      <a:pt x="105401" y="6779"/>
                      <a:pt x="99924" y="1047"/>
                    </a:cubicBezTo>
                    <a:cubicBezTo>
                      <a:pt x="94192" y="-1374"/>
                      <a:pt x="75085" y="665"/>
                      <a:pt x="70117" y="4486"/>
                    </a:cubicBezTo>
                    <a:cubicBezTo>
                      <a:pt x="68334" y="7288"/>
                      <a:pt x="65022" y="8562"/>
                      <a:pt x="61837" y="7925"/>
                    </a:cubicBezTo>
                    <a:cubicBezTo>
                      <a:pt x="52794" y="5378"/>
                      <a:pt x="53558" y="18625"/>
                      <a:pt x="45533" y="18753"/>
                    </a:cubicBezTo>
                    <a:cubicBezTo>
                      <a:pt x="41202" y="19644"/>
                      <a:pt x="26935" y="38242"/>
                      <a:pt x="27700" y="42955"/>
                    </a:cubicBezTo>
                    <a:cubicBezTo>
                      <a:pt x="28464" y="46139"/>
                      <a:pt x="27190" y="49451"/>
                      <a:pt x="24515" y="51362"/>
                    </a:cubicBezTo>
                    <a:cubicBezTo>
                      <a:pt x="16490" y="56330"/>
                      <a:pt x="26680" y="64737"/>
                      <a:pt x="21331" y="70596"/>
                    </a:cubicBezTo>
                    <a:cubicBezTo>
                      <a:pt x="21076" y="71360"/>
                      <a:pt x="20949" y="72507"/>
                      <a:pt x="20821" y="73653"/>
                    </a:cubicBezTo>
                    <a:cubicBezTo>
                      <a:pt x="14962" y="79131"/>
                      <a:pt x="6300" y="91359"/>
                      <a:pt x="6937" y="94926"/>
                    </a:cubicBezTo>
                    <a:cubicBezTo>
                      <a:pt x="7701" y="98110"/>
                      <a:pt x="6427" y="101422"/>
                      <a:pt x="3752" y="103333"/>
                    </a:cubicBezTo>
                    <a:cubicBezTo>
                      <a:pt x="-4273" y="108301"/>
                      <a:pt x="5917" y="116708"/>
                      <a:pt x="568" y="122567"/>
                    </a:cubicBezTo>
                    <a:cubicBezTo>
                      <a:pt x="-1343" y="128427"/>
                      <a:pt x="1842" y="147406"/>
                      <a:pt x="6045" y="152119"/>
                    </a:cubicBezTo>
                    <a:cubicBezTo>
                      <a:pt x="8848" y="153775"/>
                      <a:pt x="10504" y="156960"/>
                      <a:pt x="9994" y="160144"/>
                    </a:cubicBezTo>
                    <a:cubicBezTo>
                      <a:pt x="8083" y="169316"/>
                      <a:pt x="20949" y="167787"/>
                      <a:pt x="21840" y="175430"/>
                    </a:cubicBezTo>
                    <a:cubicBezTo>
                      <a:pt x="21713" y="175430"/>
                      <a:pt x="21586" y="175685"/>
                      <a:pt x="21458" y="175812"/>
                    </a:cubicBezTo>
                    <a:cubicBezTo>
                      <a:pt x="13433" y="180780"/>
                      <a:pt x="23623" y="189187"/>
                      <a:pt x="18274" y="195046"/>
                    </a:cubicBezTo>
                    <a:cubicBezTo>
                      <a:pt x="16363" y="200906"/>
                      <a:pt x="19547" y="219886"/>
                      <a:pt x="23751" y="224599"/>
                    </a:cubicBezTo>
                    <a:cubicBezTo>
                      <a:pt x="26554" y="226255"/>
                      <a:pt x="28209" y="229439"/>
                      <a:pt x="27700" y="232624"/>
                    </a:cubicBezTo>
                    <a:cubicBezTo>
                      <a:pt x="25789" y="241922"/>
                      <a:pt x="38909" y="240139"/>
                      <a:pt x="39546" y="248164"/>
                    </a:cubicBezTo>
                    <a:cubicBezTo>
                      <a:pt x="40820" y="252367"/>
                      <a:pt x="60309" y="265360"/>
                      <a:pt x="64894" y="264341"/>
                    </a:cubicBezTo>
                    <a:cubicBezTo>
                      <a:pt x="67952" y="263322"/>
                      <a:pt x="71391" y="264341"/>
                      <a:pt x="73429" y="266889"/>
                    </a:cubicBezTo>
                    <a:cubicBezTo>
                      <a:pt x="78907" y="274532"/>
                      <a:pt x="86677" y="263832"/>
                      <a:pt x="92918" y="268799"/>
                    </a:cubicBezTo>
                    <a:cubicBezTo>
                      <a:pt x="97504" y="270710"/>
                      <a:pt x="119031" y="265488"/>
                      <a:pt x="121961" y="261284"/>
                    </a:cubicBezTo>
                    <a:cubicBezTo>
                      <a:pt x="125018" y="253896"/>
                      <a:pt x="136992" y="259628"/>
                      <a:pt x="138138" y="250329"/>
                    </a:cubicBezTo>
                    <a:cubicBezTo>
                      <a:pt x="138648" y="247145"/>
                      <a:pt x="141196" y="244597"/>
                      <a:pt x="144380" y="243960"/>
                    </a:cubicBezTo>
                    <a:cubicBezTo>
                      <a:pt x="153679" y="242687"/>
                      <a:pt x="147691" y="230840"/>
                      <a:pt x="154952" y="227528"/>
                    </a:cubicBezTo>
                    <a:cubicBezTo>
                      <a:pt x="159156" y="222943"/>
                      <a:pt x="163614" y="204218"/>
                      <a:pt x="161704" y="198231"/>
                    </a:cubicBezTo>
                    <a:cubicBezTo>
                      <a:pt x="156608" y="192117"/>
                      <a:pt x="167181" y="184092"/>
                      <a:pt x="159411" y="178869"/>
                    </a:cubicBezTo>
                    <a:cubicBezTo>
                      <a:pt x="156736" y="176959"/>
                      <a:pt x="155716" y="173519"/>
                      <a:pt x="156608" y="170335"/>
                    </a:cubicBezTo>
                    <a:cubicBezTo>
                      <a:pt x="159665" y="161418"/>
                      <a:pt x="146418" y="161291"/>
                      <a:pt x="146927" y="153393"/>
                    </a:cubicBezTo>
                    <a:cubicBezTo>
                      <a:pt x="146673" y="151865"/>
                      <a:pt x="144507" y="149190"/>
                      <a:pt x="141577" y="146133"/>
                    </a:cubicBezTo>
                    <a:cubicBezTo>
                      <a:pt x="143870" y="138872"/>
                      <a:pt x="145399" y="129573"/>
                      <a:pt x="144125" y="125624"/>
                    </a:cubicBezTo>
                    <a:cubicBezTo>
                      <a:pt x="143233" y="124605"/>
                      <a:pt x="142978" y="123459"/>
                      <a:pt x="142851" y="122312"/>
                    </a:cubicBezTo>
                    <a:cubicBezTo>
                      <a:pt x="143998" y="120784"/>
                      <a:pt x="145654" y="119638"/>
                      <a:pt x="147565" y="11925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56DF1411-7795-1859-257D-74806766DB05}"/>
                  </a:ext>
                </a:extLst>
              </p:cNvPr>
              <p:cNvSpPr/>
              <p:nvPr/>
            </p:nvSpPr>
            <p:spPr>
              <a:xfrm>
                <a:off x="12540989" y="2197559"/>
                <a:ext cx="188303" cy="121809"/>
              </a:xfrm>
              <a:custGeom>
                <a:avLst/>
                <a:gdLst>
                  <a:gd name="connsiteX0" fmla="*/ 330302 w 332172"/>
                  <a:gd name="connsiteY0" fmla="*/ 173032 h 214874"/>
                  <a:gd name="connsiteX1" fmla="*/ 329029 w 332172"/>
                  <a:gd name="connsiteY1" fmla="*/ 169084 h 214874"/>
                  <a:gd name="connsiteX2" fmla="*/ 324570 w 332172"/>
                  <a:gd name="connsiteY2" fmla="*/ 161313 h 214874"/>
                  <a:gd name="connsiteX3" fmla="*/ 314125 w 332172"/>
                  <a:gd name="connsiteY3" fmla="*/ 152397 h 214874"/>
                  <a:gd name="connsiteX4" fmla="*/ 310431 w 332172"/>
                  <a:gd name="connsiteY4" fmla="*/ 150741 h 214874"/>
                  <a:gd name="connsiteX5" fmla="*/ 301769 w 332172"/>
                  <a:gd name="connsiteY5" fmla="*/ 148703 h 214874"/>
                  <a:gd name="connsiteX6" fmla="*/ 296929 w 332172"/>
                  <a:gd name="connsiteY6" fmla="*/ 148321 h 214874"/>
                  <a:gd name="connsiteX7" fmla="*/ 303170 w 332172"/>
                  <a:gd name="connsiteY7" fmla="*/ 136347 h 214874"/>
                  <a:gd name="connsiteX8" fmla="*/ 308393 w 332172"/>
                  <a:gd name="connsiteY8" fmla="*/ 113801 h 214874"/>
                  <a:gd name="connsiteX9" fmla="*/ 306610 w 332172"/>
                  <a:gd name="connsiteY9" fmla="*/ 98770 h 214874"/>
                  <a:gd name="connsiteX10" fmla="*/ 304444 w 332172"/>
                  <a:gd name="connsiteY10" fmla="*/ 92273 h 214874"/>
                  <a:gd name="connsiteX11" fmla="*/ 296929 w 332172"/>
                  <a:gd name="connsiteY11" fmla="*/ 79153 h 214874"/>
                  <a:gd name="connsiteX12" fmla="*/ 279223 w 332172"/>
                  <a:gd name="connsiteY12" fmla="*/ 64122 h 214874"/>
                  <a:gd name="connsiteX13" fmla="*/ 272981 w 332172"/>
                  <a:gd name="connsiteY13" fmla="*/ 61193 h 214874"/>
                  <a:gd name="connsiteX14" fmla="*/ 258332 w 332172"/>
                  <a:gd name="connsiteY14" fmla="*/ 57753 h 214874"/>
                  <a:gd name="connsiteX15" fmla="*/ 235276 w 332172"/>
                  <a:gd name="connsiteY15" fmla="*/ 60428 h 214874"/>
                  <a:gd name="connsiteX16" fmla="*/ 228907 w 332172"/>
                  <a:gd name="connsiteY16" fmla="*/ 63103 h 214874"/>
                  <a:gd name="connsiteX17" fmla="*/ 224067 w 332172"/>
                  <a:gd name="connsiteY17" fmla="*/ 64377 h 214874"/>
                  <a:gd name="connsiteX18" fmla="*/ 223430 w 332172"/>
                  <a:gd name="connsiteY18" fmla="*/ 64250 h 214874"/>
                  <a:gd name="connsiteX19" fmla="*/ 217189 w 332172"/>
                  <a:gd name="connsiteY19" fmla="*/ 61320 h 214874"/>
                  <a:gd name="connsiteX20" fmla="*/ 202540 w 332172"/>
                  <a:gd name="connsiteY20" fmla="*/ 57881 h 214874"/>
                  <a:gd name="connsiteX21" fmla="*/ 179484 w 332172"/>
                  <a:gd name="connsiteY21" fmla="*/ 60556 h 214874"/>
                  <a:gd name="connsiteX22" fmla="*/ 173115 w 332172"/>
                  <a:gd name="connsiteY22" fmla="*/ 63231 h 214874"/>
                  <a:gd name="connsiteX23" fmla="*/ 160504 w 332172"/>
                  <a:gd name="connsiteY23" fmla="*/ 71638 h 214874"/>
                  <a:gd name="connsiteX24" fmla="*/ 147385 w 332172"/>
                  <a:gd name="connsiteY24" fmla="*/ 87815 h 214874"/>
                  <a:gd name="connsiteX25" fmla="*/ 132354 w 332172"/>
                  <a:gd name="connsiteY25" fmla="*/ 91254 h 214874"/>
                  <a:gd name="connsiteX26" fmla="*/ 125985 w 332172"/>
                  <a:gd name="connsiteY26" fmla="*/ 93929 h 214874"/>
                  <a:gd name="connsiteX27" fmla="*/ 124711 w 332172"/>
                  <a:gd name="connsiteY27" fmla="*/ 93929 h 214874"/>
                  <a:gd name="connsiteX28" fmla="*/ 120380 w 332172"/>
                  <a:gd name="connsiteY28" fmla="*/ 88197 h 214874"/>
                  <a:gd name="connsiteX29" fmla="*/ 115921 w 332172"/>
                  <a:gd name="connsiteY29" fmla="*/ 83102 h 214874"/>
                  <a:gd name="connsiteX30" fmla="*/ 119998 w 332172"/>
                  <a:gd name="connsiteY30" fmla="*/ 75969 h 214874"/>
                  <a:gd name="connsiteX31" fmla="*/ 123055 w 332172"/>
                  <a:gd name="connsiteY31" fmla="*/ 62594 h 214874"/>
                  <a:gd name="connsiteX32" fmla="*/ 122036 w 332172"/>
                  <a:gd name="connsiteY32" fmla="*/ 53677 h 214874"/>
                  <a:gd name="connsiteX33" fmla="*/ 120762 w 332172"/>
                  <a:gd name="connsiteY33" fmla="*/ 49729 h 214874"/>
                  <a:gd name="connsiteX34" fmla="*/ 116304 w 332172"/>
                  <a:gd name="connsiteY34" fmla="*/ 41958 h 214874"/>
                  <a:gd name="connsiteX35" fmla="*/ 105859 w 332172"/>
                  <a:gd name="connsiteY35" fmla="*/ 33042 h 214874"/>
                  <a:gd name="connsiteX36" fmla="*/ 102165 w 332172"/>
                  <a:gd name="connsiteY36" fmla="*/ 31386 h 214874"/>
                  <a:gd name="connsiteX37" fmla="*/ 93502 w 332172"/>
                  <a:gd name="connsiteY37" fmla="*/ 29348 h 214874"/>
                  <a:gd name="connsiteX38" fmla="*/ 79873 w 332172"/>
                  <a:gd name="connsiteY38" fmla="*/ 30876 h 214874"/>
                  <a:gd name="connsiteX39" fmla="*/ 76051 w 332172"/>
                  <a:gd name="connsiteY39" fmla="*/ 32405 h 214874"/>
                  <a:gd name="connsiteX40" fmla="*/ 68536 w 332172"/>
                  <a:gd name="connsiteY40" fmla="*/ 37373 h 214874"/>
                  <a:gd name="connsiteX41" fmla="*/ 65479 w 332172"/>
                  <a:gd name="connsiteY41" fmla="*/ 40048 h 214874"/>
                  <a:gd name="connsiteX42" fmla="*/ 65861 w 332172"/>
                  <a:gd name="connsiteY42" fmla="*/ 33679 h 214874"/>
                  <a:gd name="connsiteX43" fmla="*/ 64842 w 332172"/>
                  <a:gd name="connsiteY43" fmla="*/ 24762 h 214874"/>
                  <a:gd name="connsiteX44" fmla="*/ 63568 w 332172"/>
                  <a:gd name="connsiteY44" fmla="*/ 20813 h 214874"/>
                  <a:gd name="connsiteX45" fmla="*/ 59110 w 332172"/>
                  <a:gd name="connsiteY45" fmla="*/ 13043 h 214874"/>
                  <a:gd name="connsiteX46" fmla="*/ 48665 w 332172"/>
                  <a:gd name="connsiteY46" fmla="*/ 4127 h 214874"/>
                  <a:gd name="connsiteX47" fmla="*/ 44971 w 332172"/>
                  <a:gd name="connsiteY47" fmla="*/ 2471 h 214874"/>
                  <a:gd name="connsiteX48" fmla="*/ 36309 w 332172"/>
                  <a:gd name="connsiteY48" fmla="*/ 432 h 214874"/>
                  <a:gd name="connsiteX49" fmla="*/ 22679 w 332172"/>
                  <a:gd name="connsiteY49" fmla="*/ 1961 h 214874"/>
                  <a:gd name="connsiteX50" fmla="*/ 18858 w 332172"/>
                  <a:gd name="connsiteY50" fmla="*/ 3490 h 214874"/>
                  <a:gd name="connsiteX51" fmla="*/ 11343 w 332172"/>
                  <a:gd name="connsiteY51" fmla="*/ 8457 h 214874"/>
                  <a:gd name="connsiteX52" fmla="*/ 3190 w 332172"/>
                  <a:gd name="connsiteY52" fmla="*/ 19539 h 214874"/>
                  <a:gd name="connsiteX53" fmla="*/ 1789 w 332172"/>
                  <a:gd name="connsiteY53" fmla="*/ 23361 h 214874"/>
                  <a:gd name="connsiteX54" fmla="*/ 261 w 332172"/>
                  <a:gd name="connsiteY54" fmla="*/ 32150 h 214874"/>
                  <a:gd name="connsiteX55" fmla="*/ 2808 w 332172"/>
                  <a:gd name="connsiteY55" fmla="*/ 45652 h 214874"/>
                  <a:gd name="connsiteX56" fmla="*/ 4591 w 332172"/>
                  <a:gd name="connsiteY56" fmla="*/ 49346 h 214874"/>
                  <a:gd name="connsiteX57" fmla="*/ 10069 w 332172"/>
                  <a:gd name="connsiteY57" fmla="*/ 56480 h 214874"/>
                  <a:gd name="connsiteX58" fmla="*/ 21661 w 332172"/>
                  <a:gd name="connsiteY58" fmla="*/ 63868 h 214874"/>
                  <a:gd name="connsiteX59" fmla="*/ 25609 w 332172"/>
                  <a:gd name="connsiteY59" fmla="*/ 65014 h 214874"/>
                  <a:gd name="connsiteX60" fmla="*/ 25991 w 332172"/>
                  <a:gd name="connsiteY60" fmla="*/ 65396 h 214874"/>
                  <a:gd name="connsiteX61" fmla="*/ 23826 w 332172"/>
                  <a:gd name="connsiteY61" fmla="*/ 65651 h 214874"/>
                  <a:gd name="connsiteX62" fmla="*/ 16310 w 332172"/>
                  <a:gd name="connsiteY62" fmla="*/ 70619 h 214874"/>
                  <a:gd name="connsiteX63" fmla="*/ 8158 w 332172"/>
                  <a:gd name="connsiteY63" fmla="*/ 81701 h 214874"/>
                  <a:gd name="connsiteX64" fmla="*/ 6757 w 332172"/>
                  <a:gd name="connsiteY64" fmla="*/ 85522 h 214874"/>
                  <a:gd name="connsiteX65" fmla="*/ 5228 w 332172"/>
                  <a:gd name="connsiteY65" fmla="*/ 94312 h 214874"/>
                  <a:gd name="connsiteX66" fmla="*/ 7776 w 332172"/>
                  <a:gd name="connsiteY66" fmla="*/ 107814 h 214874"/>
                  <a:gd name="connsiteX67" fmla="*/ 9559 w 332172"/>
                  <a:gd name="connsiteY67" fmla="*/ 111508 h 214874"/>
                  <a:gd name="connsiteX68" fmla="*/ 15037 w 332172"/>
                  <a:gd name="connsiteY68" fmla="*/ 118641 h 214874"/>
                  <a:gd name="connsiteX69" fmla="*/ 26628 w 332172"/>
                  <a:gd name="connsiteY69" fmla="*/ 126029 h 214874"/>
                  <a:gd name="connsiteX70" fmla="*/ 30577 w 332172"/>
                  <a:gd name="connsiteY70" fmla="*/ 127176 h 214874"/>
                  <a:gd name="connsiteX71" fmla="*/ 39493 w 332172"/>
                  <a:gd name="connsiteY71" fmla="*/ 128067 h 214874"/>
                  <a:gd name="connsiteX72" fmla="*/ 52868 w 332172"/>
                  <a:gd name="connsiteY72" fmla="*/ 124628 h 214874"/>
                  <a:gd name="connsiteX73" fmla="*/ 60256 w 332172"/>
                  <a:gd name="connsiteY73" fmla="*/ 119533 h 214874"/>
                  <a:gd name="connsiteX74" fmla="*/ 62677 w 332172"/>
                  <a:gd name="connsiteY74" fmla="*/ 116858 h 214874"/>
                  <a:gd name="connsiteX75" fmla="*/ 64333 w 332172"/>
                  <a:gd name="connsiteY75" fmla="*/ 120679 h 214874"/>
                  <a:gd name="connsiteX76" fmla="*/ 66116 w 332172"/>
                  <a:gd name="connsiteY76" fmla="*/ 124373 h 214874"/>
                  <a:gd name="connsiteX77" fmla="*/ 71593 w 332172"/>
                  <a:gd name="connsiteY77" fmla="*/ 131507 h 214874"/>
                  <a:gd name="connsiteX78" fmla="*/ 83185 w 332172"/>
                  <a:gd name="connsiteY78" fmla="*/ 138895 h 214874"/>
                  <a:gd name="connsiteX79" fmla="*/ 87133 w 332172"/>
                  <a:gd name="connsiteY79" fmla="*/ 140041 h 214874"/>
                  <a:gd name="connsiteX80" fmla="*/ 95923 w 332172"/>
                  <a:gd name="connsiteY80" fmla="*/ 140805 h 214874"/>
                  <a:gd name="connsiteX81" fmla="*/ 95158 w 332172"/>
                  <a:gd name="connsiteY81" fmla="*/ 142079 h 214874"/>
                  <a:gd name="connsiteX82" fmla="*/ 99362 w 332172"/>
                  <a:gd name="connsiteY82" fmla="*/ 164880 h 214874"/>
                  <a:gd name="connsiteX83" fmla="*/ 102419 w 332172"/>
                  <a:gd name="connsiteY83" fmla="*/ 171122 h 214874"/>
                  <a:gd name="connsiteX84" fmla="*/ 111591 w 332172"/>
                  <a:gd name="connsiteY84" fmla="*/ 183095 h 214874"/>
                  <a:gd name="connsiteX85" fmla="*/ 131080 w 332172"/>
                  <a:gd name="connsiteY85" fmla="*/ 195579 h 214874"/>
                  <a:gd name="connsiteX86" fmla="*/ 137704 w 332172"/>
                  <a:gd name="connsiteY86" fmla="*/ 197617 h 214874"/>
                  <a:gd name="connsiteX87" fmla="*/ 152734 w 332172"/>
                  <a:gd name="connsiteY87" fmla="*/ 199018 h 214874"/>
                  <a:gd name="connsiteX88" fmla="*/ 175153 w 332172"/>
                  <a:gd name="connsiteY88" fmla="*/ 193286 h 214874"/>
                  <a:gd name="connsiteX89" fmla="*/ 187636 w 332172"/>
                  <a:gd name="connsiteY89" fmla="*/ 184751 h 214874"/>
                  <a:gd name="connsiteX90" fmla="*/ 192477 w 332172"/>
                  <a:gd name="connsiteY90" fmla="*/ 179784 h 214874"/>
                  <a:gd name="connsiteX91" fmla="*/ 199228 w 332172"/>
                  <a:gd name="connsiteY91" fmla="*/ 168192 h 214874"/>
                  <a:gd name="connsiteX92" fmla="*/ 199865 w 332172"/>
                  <a:gd name="connsiteY92" fmla="*/ 168447 h 214874"/>
                  <a:gd name="connsiteX93" fmla="*/ 222284 w 332172"/>
                  <a:gd name="connsiteY93" fmla="*/ 162715 h 214874"/>
                  <a:gd name="connsiteX94" fmla="*/ 223940 w 332172"/>
                  <a:gd name="connsiteY94" fmla="*/ 160677 h 214874"/>
                  <a:gd name="connsiteX95" fmla="*/ 234003 w 332172"/>
                  <a:gd name="connsiteY95" fmla="*/ 165007 h 214874"/>
                  <a:gd name="connsiteX96" fmla="*/ 240627 w 332172"/>
                  <a:gd name="connsiteY96" fmla="*/ 167046 h 214874"/>
                  <a:gd name="connsiteX97" fmla="*/ 255658 w 332172"/>
                  <a:gd name="connsiteY97" fmla="*/ 168447 h 214874"/>
                  <a:gd name="connsiteX98" fmla="*/ 269414 w 332172"/>
                  <a:gd name="connsiteY98" fmla="*/ 166663 h 214874"/>
                  <a:gd name="connsiteX99" fmla="*/ 269032 w 332172"/>
                  <a:gd name="connsiteY99" fmla="*/ 168065 h 214874"/>
                  <a:gd name="connsiteX100" fmla="*/ 267631 w 332172"/>
                  <a:gd name="connsiteY100" fmla="*/ 171886 h 214874"/>
                  <a:gd name="connsiteX101" fmla="*/ 266103 w 332172"/>
                  <a:gd name="connsiteY101" fmla="*/ 180675 h 214874"/>
                  <a:gd name="connsiteX102" fmla="*/ 268650 w 332172"/>
                  <a:gd name="connsiteY102" fmla="*/ 194177 h 214874"/>
                  <a:gd name="connsiteX103" fmla="*/ 270433 w 332172"/>
                  <a:gd name="connsiteY103" fmla="*/ 197871 h 214874"/>
                  <a:gd name="connsiteX104" fmla="*/ 275911 w 332172"/>
                  <a:gd name="connsiteY104" fmla="*/ 205005 h 214874"/>
                  <a:gd name="connsiteX105" fmla="*/ 287503 w 332172"/>
                  <a:gd name="connsiteY105" fmla="*/ 212393 h 214874"/>
                  <a:gd name="connsiteX106" fmla="*/ 291451 w 332172"/>
                  <a:gd name="connsiteY106" fmla="*/ 213539 h 214874"/>
                  <a:gd name="connsiteX107" fmla="*/ 300368 w 332172"/>
                  <a:gd name="connsiteY107" fmla="*/ 214431 h 214874"/>
                  <a:gd name="connsiteX108" fmla="*/ 313743 w 332172"/>
                  <a:gd name="connsiteY108" fmla="*/ 210992 h 214874"/>
                  <a:gd name="connsiteX109" fmla="*/ 321131 w 332172"/>
                  <a:gd name="connsiteY109" fmla="*/ 205896 h 214874"/>
                  <a:gd name="connsiteX110" fmla="*/ 323933 w 332172"/>
                  <a:gd name="connsiteY110" fmla="*/ 202967 h 214874"/>
                  <a:gd name="connsiteX111" fmla="*/ 328774 w 332172"/>
                  <a:gd name="connsiteY111" fmla="*/ 195451 h 214874"/>
                  <a:gd name="connsiteX112" fmla="*/ 331831 w 332172"/>
                  <a:gd name="connsiteY112" fmla="*/ 182076 h 214874"/>
                  <a:gd name="connsiteX113" fmla="*/ 330811 w 332172"/>
                  <a:gd name="connsiteY113" fmla="*/ 173160 h 214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332172" h="214874">
                    <a:moveTo>
                      <a:pt x="330302" y="173032"/>
                    </a:moveTo>
                    <a:cubicBezTo>
                      <a:pt x="329155" y="172141"/>
                      <a:pt x="328646" y="170612"/>
                      <a:pt x="329029" y="169084"/>
                    </a:cubicBezTo>
                    <a:cubicBezTo>
                      <a:pt x="330430" y="165007"/>
                      <a:pt x="324442" y="165007"/>
                      <a:pt x="324570" y="161313"/>
                    </a:cubicBezTo>
                    <a:cubicBezTo>
                      <a:pt x="324316" y="159275"/>
                      <a:pt x="316163" y="152269"/>
                      <a:pt x="314125" y="152397"/>
                    </a:cubicBezTo>
                    <a:cubicBezTo>
                      <a:pt x="312596" y="152652"/>
                      <a:pt x="311195" y="152015"/>
                      <a:pt x="310431" y="150741"/>
                    </a:cubicBezTo>
                    <a:cubicBezTo>
                      <a:pt x="308393" y="146919"/>
                      <a:pt x="304189" y="151378"/>
                      <a:pt x="301769" y="148703"/>
                    </a:cubicBezTo>
                    <a:cubicBezTo>
                      <a:pt x="300750" y="148321"/>
                      <a:pt x="298966" y="148193"/>
                      <a:pt x="296929" y="148321"/>
                    </a:cubicBezTo>
                    <a:cubicBezTo>
                      <a:pt x="301259" y="145900"/>
                      <a:pt x="298202" y="138512"/>
                      <a:pt x="303170" y="136347"/>
                    </a:cubicBezTo>
                    <a:cubicBezTo>
                      <a:pt x="306355" y="132780"/>
                      <a:pt x="309922" y="118386"/>
                      <a:pt x="308393" y="113801"/>
                    </a:cubicBezTo>
                    <a:cubicBezTo>
                      <a:pt x="304444" y="109088"/>
                      <a:pt x="312596" y="102973"/>
                      <a:pt x="306610" y="98770"/>
                    </a:cubicBezTo>
                    <a:cubicBezTo>
                      <a:pt x="304571" y="97241"/>
                      <a:pt x="303679" y="94694"/>
                      <a:pt x="304444" y="92273"/>
                    </a:cubicBezTo>
                    <a:cubicBezTo>
                      <a:pt x="306864" y="85395"/>
                      <a:pt x="296674" y="85268"/>
                      <a:pt x="296929" y="79153"/>
                    </a:cubicBezTo>
                    <a:cubicBezTo>
                      <a:pt x="296419" y="75841"/>
                      <a:pt x="282917" y="63868"/>
                      <a:pt x="279223" y="64122"/>
                    </a:cubicBezTo>
                    <a:cubicBezTo>
                      <a:pt x="276675" y="64505"/>
                      <a:pt x="274255" y="63358"/>
                      <a:pt x="272981" y="61193"/>
                    </a:cubicBezTo>
                    <a:cubicBezTo>
                      <a:pt x="269542" y="54696"/>
                      <a:pt x="262536" y="62212"/>
                      <a:pt x="258332" y="57753"/>
                    </a:cubicBezTo>
                    <a:cubicBezTo>
                      <a:pt x="253874" y="55970"/>
                      <a:pt x="239225" y="57499"/>
                      <a:pt x="235276" y="60428"/>
                    </a:cubicBezTo>
                    <a:cubicBezTo>
                      <a:pt x="233875" y="62594"/>
                      <a:pt x="231328" y="63613"/>
                      <a:pt x="228907" y="63103"/>
                    </a:cubicBezTo>
                    <a:cubicBezTo>
                      <a:pt x="226615" y="62467"/>
                      <a:pt x="225214" y="63103"/>
                      <a:pt x="224067" y="64377"/>
                    </a:cubicBezTo>
                    <a:cubicBezTo>
                      <a:pt x="223940" y="64377"/>
                      <a:pt x="223685" y="64250"/>
                      <a:pt x="223430" y="64250"/>
                    </a:cubicBezTo>
                    <a:cubicBezTo>
                      <a:pt x="220882" y="64632"/>
                      <a:pt x="218462" y="63486"/>
                      <a:pt x="217189" y="61320"/>
                    </a:cubicBezTo>
                    <a:cubicBezTo>
                      <a:pt x="213749" y="54824"/>
                      <a:pt x="206743" y="62339"/>
                      <a:pt x="202540" y="57881"/>
                    </a:cubicBezTo>
                    <a:cubicBezTo>
                      <a:pt x="198082" y="56098"/>
                      <a:pt x="183433" y="57626"/>
                      <a:pt x="179484" y="60556"/>
                    </a:cubicBezTo>
                    <a:cubicBezTo>
                      <a:pt x="178083" y="62721"/>
                      <a:pt x="175535" y="63740"/>
                      <a:pt x="173115" y="63231"/>
                    </a:cubicBezTo>
                    <a:cubicBezTo>
                      <a:pt x="166109" y="61320"/>
                      <a:pt x="166746" y="71511"/>
                      <a:pt x="160504" y="71638"/>
                    </a:cubicBezTo>
                    <a:cubicBezTo>
                      <a:pt x="157702" y="72275"/>
                      <a:pt x="149550" y="82465"/>
                      <a:pt x="147385" y="87815"/>
                    </a:cubicBezTo>
                    <a:cubicBezTo>
                      <a:pt x="141652" y="88070"/>
                      <a:pt x="134774" y="89344"/>
                      <a:pt x="132354" y="91254"/>
                    </a:cubicBezTo>
                    <a:cubicBezTo>
                      <a:pt x="130952" y="93420"/>
                      <a:pt x="128405" y="94439"/>
                      <a:pt x="125985" y="93929"/>
                    </a:cubicBezTo>
                    <a:cubicBezTo>
                      <a:pt x="125475" y="93802"/>
                      <a:pt x="125093" y="93929"/>
                      <a:pt x="124711" y="93929"/>
                    </a:cubicBezTo>
                    <a:cubicBezTo>
                      <a:pt x="123819" y="91764"/>
                      <a:pt x="120253" y="91127"/>
                      <a:pt x="120380" y="88197"/>
                    </a:cubicBezTo>
                    <a:cubicBezTo>
                      <a:pt x="120253" y="87178"/>
                      <a:pt x="118214" y="85013"/>
                      <a:pt x="115921" y="83102"/>
                    </a:cubicBezTo>
                    <a:cubicBezTo>
                      <a:pt x="118724" y="81828"/>
                      <a:pt x="116941" y="77370"/>
                      <a:pt x="119998" y="75969"/>
                    </a:cubicBezTo>
                    <a:cubicBezTo>
                      <a:pt x="121909" y="73803"/>
                      <a:pt x="123946" y="65269"/>
                      <a:pt x="123055" y="62594"/>
                    </a:cubicBezTo>
                    <a:cubicBezTo>
                      <a:pt x="120762" y="59792"/>
                      <a:pt x="125602" y="56098"/>
                      <a:pt x="122036" y="53677"/>
                    </a:cubicBezTo>
                    <a:cubicBezTo>
                      <a:pt x="120889" y="52786"/>
                      <a:pt x="120380" y="51257"/>
                      <a:pt x="120762" y="49729"/>
                    </a:cubicBezTo>
                    <a:cubicBezTo>
                      <a:pt x="122163" y="45652"/>
                      <a:pt x="116176" y="45652"/>
                      <a:pt x="116304" y="41958"/>
                    </a:cubicBezTo>
                    <a:cubicBezTo>
                      <a:pt x="116049" y="39920"/>
                      <a:pt x="107896" y="32914"/>
                      <a:pt x="105859" y="33042"/>
                    </a:cubicBezTo>
                    <a:cubicBezTo>
                      <a:pt x="104330" y="33297"/>
                      <a:pt x="102929" y="32660"/>
                      <a:pt x="102165" y="31386"/>
                    </a:cubicBezTo>
                    <a:cubicBezTo>
                      <a:pt x="100126" y="27564"/>
                      <a:pt x="95923" y="32023"/>
                      <a:pt x="93502" y="29348"/>
                    </a:cubicBezTo>
                    <a:cubicBezTo>
                      <a:pt x="90828" y="28329"/>
                      <a:pt x="82166" y="29220"/>
                      <a:pt x="79873" y="30876"/>
                    </a:cubicBezTo>
                    <a:cubicBezTo>
                      <a:pt x="79109" y="32150"/>
                      <a:pt x="77580" y="32787"/>
                      <a:pt x="76051" y="32405"/>
                    </a:cubicBezTo>
                    <a:cubicBezTo>
                      <a:pt x="71848" y="31258"/>
                      <a:pt x="72230" y="37373"/>
                      <a:pt x="68536" y="37373"/>
                    </a:cubicBezTo>
                    <a:cubicBezTo>
                      <a:pt x="67900" y="37500"/>
                      <a:pt x="66753" y="38646"/>
                      <a:pt x="65479" y="40048"/>
                    </a:cubicBezTo>
                    <a:cubicBezTo>
                      <a:pt x="65989" y="37500"/>
                      <a:pt x="66244" y="34952"/>
                      <a:pt x="65861" y="33679"/>
                    </a:cubicBezTo>
                    <a:cubicBezTo>
                      <a:pt x="63568" y="30876"/>
                      <a:pt x="68409" y="27182"/>
                      <a:pt x="64842" y="24762"/>
                    </a:cubicBezTo>
                    <a:cubicBezTo>
                      <a:pt x="63696" y="23870"/>
                      <a:pt x="63187" y="22342"/>
                      <a:pt x="63568" y="20813"/>
                    </a:cubicBezTo>
                    <a:cubicBezTo>
                      <a:pt x="64969" y="16737"/>
                      <a:pt x="58983" y="16737"/>
                      <a:pt x="59110" y="13043"/>
                    </a:cubicBezTo>
                    <a:cubicBezTo>
                      <a:pt x="58855" y="11005"/>
                      <a:pt x="50703" y="3999"/>
                      <a:pt x="48665" y="4127"/>
                    </a:cubicBezTo>
                    <a:cubicBezTo>
                      <a:pt x="47137" y="4381"/>
                      <a:pt x="45735" y="3744"/>
                      <a:pt x="44971" y="2471"/>
                    </a:cubicBezTo>
                    <a:cubicBezTo>
                      <a:pt x="42933" y="-1351"/>
                      <a:pt x="38729" y="3107"/>
                      <a:pt x="36309" y="432"/>
                    </a:cubicBezTo>
                    <a:cubicBezTo>
                      <a:pt x="33634" y="-587"/>
                      <a:pt x="24973" y="305"/>
                      <a:pt x="22679" y="1961"/>
                    </a:cubicBezTo>
                    <a:cubicBezTo>
                      <a:pt x="21915" y="3235"/>
                      <a:pt x="20386" y="3872"/>
                      <a:pt x="18858" y="3490"/>
                    </a:cubicBezTo>
                    <a:cubicBezTo>
                      <a:pt x="14654" y="2343"/>
                      <a:pt x="15037" y="8457"/>
                      <a:pt x="11343" y="8457"/>
                    </a:cubicBezTo>
                    <a:cubicBezTo>
                      <a:pt x="9304" y="8840"/>
                      <a:pt x="2808" y="17374"/>
                      <a:pt x="3190" y="19539"/>
                    </a:cubicBezTo>
                    <a:cubicBezTo>
                      <a:pt x="3572" y="20941"/>
                      <a:pt x="2935" y="22469"/>
                      <a:pt x="1789" y="23361"/>
                    </a:cubicBezTo>
                    <a:cubicBezTo>
                      <a:pt x="-1905" y="25654"/>
                      <a:pt x="2808" y="29475"/>
                      <a:pt x="261" y="32150"/>
                    </a:cubicBezTo>
                    <a:cubicBezTo>
                      <a:pt x="-631" y="34825"/>
                      <a:pt x="898" y="43487"/>
                      <a:pt x="2808" y="45652"/>
                    </a:cubicBezTo>
                    <a:cubicBezTo>
                      <a:pt x="4082" y="46417"/>
                      <a:pt x="4846" y="47818"/>
                      <a:pt x="4591" y="49346"/>
                    </a:cubicBezTo>
                    <a:cubicBezTo>
                      <a:pt x="3700" y="53550"/>
                      <a:pt x="9814" y="52786"/>
                      <a:pt x="10069" y="56480"/>
                    </a:cubicBezTo>
                    <a:cubicBezTo>
                      <a:pt x="10579" y="58390"/>
                      <a:pt x="19622" y="64377"/>
                      <a:pt x="21661" y="63868"/>
                    </a:cubicBezTo>
                    <a:cubicBezTo>
                      <a:pt x="23062" y="63358"/>
                      <a:pt x="24590" y="63868"/>
                      <a:pt x="25609" y="65014"/>
                    </a:cubicBezTo>
                    <a:cubicBezTo>
                      <a:pt x="25609" y="65142"/>
                      <a:pt x="25864" y="65269"/>
                      <a:pt x="25991" y="65396"/>
                    </a:cubicBezTo>
                    <a:cubicBezTo>
                      <a:pt x="25354" y="65651"/>
                      <a:pt x="24590" y="65778"/>
                      <a:pt x="23826" y="65651"/>
                    </a:cubicBezTo>
                    <a:cubicBezTo>
                      <a:pt x="19622" y="64505"/>
                      <a:pt x="20005" y="70619"/>
                      <a:pt x="16310" y="70619"/>
                    </a:cubicBezTo>
                    <a:cubicBezTo>
                      <a:pt x="14272" y="71001"/>
                      <a:pt x="7776" y="79535"/>
                      <a:pt x="8158" y="81701"/>
                    </a:cubicBezTo>
                    <a:cubicBezTo>
                      <a:pt x="8540" y="83102"/>
                      <a:pt x="7903" y="84631"/>
                      <a:pt x="6757" y="85522"/>
                    </a:cubicBezTo>
                    <a:cubicBezTo>
                      <a:pt x="3063" y="87815"/>
                      <a:pt x="7776" y="91637"/>
                      <a:pt x="5228" y="94312"/>
                    </a:cubicBezTo>
                    <a:cubicBezTo>
                      <a:pt x="4336" y="96987"/>
                      <a:pt x="5866" y="105648"/>
                      <a:pt x="7776" y="107814"/>
                    </a:cubicBezTo>
                    <a:cubicBezTo>
                      <a:pt x="9050" y="108578"/>
                      <a:pt x="9814" y="109979"/>
                      <a:pt x="9559" y="111508"/>
                    </a:cubicBezTo>
                    <a:cubicBezTo>
                      <a:pt x="8668" y="115711"/>
                      <a:pt x="14782" y="114947"/>
                      <a:pt x="15037" y="118641"/>
                    </a:cubicBezTo>
                    <a:cubicBezTo>
                      <a:pt x="15546" y="120552"/>
                      <a:pt x="24590" y="126539"/>
                      <a:pt x="26628" y="126029"/>
                    </a:cubicBezTo>
                    <a:cubicBezTo>
                      <a:pt x="28030" y="125520"/>
                      <a:pt x="29558" y="126029"/>
                      <a:pt x="30577" y="127176"/>
                    </a:cubicBezTo>
                    <a:cubicBezTo>
                      <a:pt x="33124" y="130742"/>
                      <a:pt x="36564" y="125774"/>
                      <a:pt x="39493" y="128067"/>
                    </a:cubicBezTo>
                    <a:cubicBezTo>
                      <a:pt x="41659" y="128959"/>
                      <a:pt x="51467" y="126539"/>
                      <a:pt x="52868" y="124628"/>
                    </a:cubicBezTo>
                    <a:cubicBezTo>
                      <a:pt x="54270" y="121316"/>
                      <a:pt x="59747" y="123864"/>
                      <a:pt x="60256" y="119533"/>
                    </a:cubicBezTo>
                    <a:cubicBezTo>
                      <a:pt x="60511" y="118259"/>
                      <a:pt x="61403" y="117240"/>
                      <a:pt x="62677" y="116858"/>
                    </a:cubicBezTo>
                    <a:cubicBezTo>
                      <a:pt x="63187" y="118514"/>
                      <a:pt x="63696" y="120042"/>
                      <a:pt x="64333" y="120679"/>
                    </a:cubicBezTo>
                    <a:cubicBezTo>
                      <a:pt x="65606" y="121443"/>
                      <a:pt x="66371" y="122845"/>
                      <a:pt x="66116" y="124373"/>
                    </a:cubicBezTo>
                    <a:cubicBezTo>
                      <a:pt x="65224" y="128577"/>
                      <a:pt x="71338" y="127812"/>
                      <a:pt x="71593" y="131507"/>
                    </a:cubicBezTo>
                    <a:cubicBezTo>
                      <a:pt x="72103" y="133417"/>
                      <a:pt x="81147" y="139404"/>
                      <a:pt x="83185" y="138895"/>
                    </a:cubicBezTo>
                    <a:cubicBezTo>
                      <a:pt x="84586" y="138385"/>
                      <a:pt x="86115" y="138895"/>
                      <a:pt x="87133" y="140041"/>
                    </a:cubicBezTo>
                    <a:cubicBezTo>
                      <a:pt x="89681" y="143480"/>
                      <a:pt x="93121" y="138767"/>
                      <a:pt x="95923" y="140805"/>
                    </a:cubicBezTo>
                    <a:cubicBezTo>
                      <a:pt x="95668" y="141187"/>
                      <a:pt x="95541" y="141697"/>
                      <a:pt x="95158" y="142079"/>
                    </a:cubicBezTo>
                    <a:cubicBezTo>
                      <a:pt x="93630" y="146665"/>
                      <a:pt x="96178" y="161186"/>
                      <a:pt x="99362" y="164880"/>
                    </a:cubicBezTo>
                    <a:cubicBezTo>
                      <a:pt x="101527" y="166154"/>
                      <a:pt x="102802" y="168574"/>
                      <a:pt x="102419" y="171122"/>
                    </a:cubicBezTo>
                    <a:cubicBezTo>
                      <a:pt x="101018" y="178255"/>
                      <a:pt x="111081" y="176981"/>
                      <a:pt x="111591" y="183095"/>
                    </a:cubicBezTo>
                    <a:cubicBezTo>
                      <a:pt x="112609" y="186407"/>
                      <a:pt x="127641" y="196343"/>
                      <a:pt x="131080" y="195579"/>
                    </a:cubicBezTo>
                    <a:cubicBezTo>
                      <a:pt x="133500" y="194814"/>
                      <a:pt x="136175" y="195579"/>
                      <a:pt x="137704" y="197617"/>
                    </a:cubicBezTo>
                    <a:cubicBezTo>
                      <a:pt x="141907" y="203604"/>
                      <a:pt x="147894" y="195197"/>
                      <a:pt x="152734" y="199018"/>
                    </a:cubicBezTo>
                    <a:cubicBezTo>
                      <a:pt x="156301" y="200419"/>
                      <a:pt x="172861" y="196470"/>
                      <a:pt x="175153" y="193286"/>
                    </a:cubicBezTo>
                    <a:cubicBezTo>
                      <a:pt x="177574" y="187554"/>
                      <a:pt x="186745" y="192012"/>
                      <a:pt x="187636" y="184751"/>
                    </a:cubicBezTo>
                    <a:cubicBezTo>
                      <a:pt x="188019" y="182204"/>
                      <a:pt x="189929" y="180293"/>
                      <a:pt x="192477" y="179784"/>
                    </a:cubicBezTo>
                    <a:cubicBezTo>
                      <a:pt x="198973" y="178892"/>
                      <a:pt x="195916" y="171504"/>
                      <a:pt x="199228" y="168192"/>
                    </a:cubicBezTo>
                    <a:cubicBezTo>
                      <a:pt x="199483" y="168192"/>
                      <a:pt x="199610" y="168319"/>
                      <a:pt x="199865" y="168447"/>
                    </a:cubicBezTo>
                    <a:cubicBezTo>
                      <a:pt x="203431" y="169848"/>
                      <a:pt x="219991" y="165899"/>
                      <a:pt x="222284" y="162715"/>
                    </a:cubicBezTo>
                    <a:cubicBezTo>
                      <a:pt x="222666" y="161823"/>
                      <a:pt x="223303" y="161186"/>
                      <a:pt x="223940" y="160677"/>
                    </a:cubicBezTo>
                    <a:cubicBezTo>
                      <a:pt x="228016" y="163224"/>
                      <a:pt x="232347" y="165390"/>
                      <a:pt x="234003" y="165007"/>
                    </a:cubicBezTo>
                    <a:cubicBezTo>
                      <a:pt x="236423" y="164243"/>
                      <a:pt x="239098" y="165007"/>
                      <a:pt x="240627" y="167046"/>
                    </a:cubicBezTo>
                    <a:cubicBezTo>
                      <a:pt x="244830" y="173032"/>
                      <a:pt x="250817" y="164625"/>
                      <a:pt x="255658" y="168447"/>
                    </a:cubicBezTo>
                    <a:cubicBezTo>
                      <a:pt x="257695" y="169211"/>
                      <a:pt x="263937" y="168319"/>
                      <a:pt x="269414" y="166663"/>
                    </a:cubicBezTo>
                    <a:cubicBezTo>
                      <a:pt x="269160" y="167173"/>
                      <a:pt x="269032" y="167682"/>
                      <a:pt x="269032" y="168065"/>
                    </a:cubicBezTo>
                    <a:cubicBezTo>
                      <a:pt x="269414" y="169466"/>
                      <a:pt x="268777" y="170994"/>
                      <a:pt x="267631" y="171886"/>
                    </a:cubicBezTo>
                    <a:cubicBezTo>
                      <a:pt x="263937" y="174179"/>
                      <a:pt x="268650" y="178000"/>
                      <a:pt x="266103" y="180675"/>
                    </a:cubicBezTo>
                    <a:cubicBezTo>
                      <a:pt x="265211" y="183350"/>
                      <a:pt x="266740" y="192012"/>
                      <a:pt x="268650" y="194177"/>
                    </a:cubicBezTo>
                    <a:cubicBezTo>
                      <a:pt x="269924" y="194942"/>
                      <a:pt x="270688" y="196343"/>
                      <a:pt x="270433" y="197871"/>
                    </a:cubicBezTo>
                    <a:cubicBezTo>
                      <a:pt x="269542" y="202075"/>
                      <a:pt x="275529" y="201311"/>
                      <a:pt x="275911" y="205005"/>
                    </a:cubicBezTo>
                    <a:cubicBezTo>
                      <a:pt x="276421" y="206915"/>
                      <a:pt x="285464" y="212902"/>
                      <a:pt x="287503" y="212393"/>
                    </a:cubicBezTo>
                    <a:cubicBezTo>
                      <a:pt x="288904" y="211883"/>
                      <a:pt x="290432" y="212393"/>
                      <a:pt x="291451" y="213539"/>
                    </a:cubicBezTo>
                    <a:cubicBezTo>
                      <a:pt x="293999" y="217106"/>
                      <a:pt x="297438" y="212138"/>
                      <a:pt x="300368" y="214431"/>
                    </a:cubicBezTo>
                    <a:cubicBezTo>
                      <a:pt x="302533" y="215323"/>
                      <a:pt x="312342" y="212902"/>
                      <a:pt x="313743" y="210992"/>
                    </a:cubicBezTo>
                    <a:cubicBezTo>
                      <a:pt x="315144" y="207680"/>
                      <a:pt x="320621" y="210227"/>
                      <a:pt x="321131" y="205896"/>
                    </a:cubicBezTo>
                    <a:cubicBezTo>
                      <a:pt x="321385" y="204368"/>
                      <a:pt x="322532" y="203221"/>
                      <a:pt x="323933" y="202967"/>
                    </a:cubicBezTo>
                    <a:cubicBezTo>
                      <a:pt x="328264" y="202330"/>
                      <a:pt x="325462" y="196980"/>
                      <a:pt x="328774" y="195451"/>
                    </a:cubicBezTo>
                    <a:cubicBezTo>
                      <a:pt x="330685" y="193286"/>
                      <a:pt x="332722" y="184751"/>
                      <a:pt x="331831" y="182076"/>
                    </a:cubicBezTo>
                    <a:cubicBezTo>
                      <a:pt x="329538" y="179274"/>
                      <a:pt x="334378" y="175580"/>
                      <a:pt x="330811" y="17316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EB90159-3E14-F5DE-7D8A-8D572407672A}"/>
                  </a:ext>
                </a:extLst>
              </p:cNvPr>
              <p:cNvSpPr/>
              <p:nvPr/>
            </p:nvSpPr>
            <p:spPr>
              <a:xfrm>
                <a:off x="12816831" y="2162781"/>
                <a:ext cx="37530" cy="37658"/>
              </a:xfrm>
              <a:custGeom>
                <a:avLst/>
                <a:gdLst>
                  <a:gd name="connsiteX0" fmla="*/ 62932 w 66203"/>
                  <a:gd name="connsiteY0" fmla="*/ 47006 h 66429"/>
                  <a:gd name="connsiteX1" fmla="*/ 58092 w 66203"/>
                  <a:gd name="connsiteY1" fmla="*/ 54522 h 66429"/>
                  <a:gd name="connsiteX2" fmla="*/ 55289 w 66203"/>
                  <a:gd name="connsiteY2" fmla="*/ 57452 h 66429"/>
                  <a:gd name="connsiteX3" fmla="*/ 47902 w 66203"/>
                  <a:gd name="connsiteY3" fmla="*/ 62547 h 66429"/>
                  <a:gd name="connsiteX4" fmla="*/ 34526 w 66203"/>
                  <a:gd name="connsiteY4" fmla="*/ 65986 h 66429"/>
                  <a:gd name="connsiteX5" fmla="*/ 25610 w 66203"/>
                  <a:gd name="connsiteY5" fmla="*/ 65094 h 66429"/>
                  <a:gd name="connsiteX6" fmla="*/ 21661 w 66203"/>
                  <a:gd name="connsiteY6" fmla="*/ 63948 h 66429"/>
                  <a:gd name="connsiteX7" fmla="*/ 10069 w 66203"/>
                  <a:gd name="connsiteY7" fmla="*/ 56560 h 66429"/>
                  <a:gd name="connsiteX8" fmla="*/ 4592 w 66203"/>
                  <a:gd name="connsiteY8" fmla="*/ 49427 h 66429"/>
                  <a:gd name="connsiteX9" fmla="*/ 2809 w 66203"/>
                  <a:gd name="connsiteY9" fmla="*/ 45733 h 66429"/>
                  <a:gd name="connsiteX10" fmla="*/ 261 w 66203"/>
                  <a:gd name="connsiteY10" fmla="*/ 32230 h 66429"/>
                  <a:gd name="connsiteX11" fmla="*/ 1789 w 66203"/>
                  <a:gd name="connsiteY11" fmla="*/ 23441 h 66429"/>
                  <a:gd name="connsiteX12" fmla="*/ 3191 w 66203"/>
                  <a:gd name="connsiteY12" fmla="*/ 19620 h 66429"/>
                  <a:gd name="connsiteX13" fmla="*/ 11343 w 66203"/>
                  <a:gd name="connsiteY13" fmla="*/ 8538 h 66429"/>
                  <a:gd name="connsiteX14" fmla="*/ 18859 w 66203"/>
                  <a:gd name="connsiteY14" fmla="*/ 3570 h 66429"/>
                  <a:gd name="connsiteX15" fmla="*/ 22680 w 66203"/>
                  <a:gd name="connsiteY15" fmla="*/ 2041 h 66429"/>
                  <a:gd name="connsiteX16" fmla="*/ 36310 w 66203"/>
                  <a:gd name="connsiteY16" fmla="*/ 513 h 66429"/>
                  <a:gd name="connsiteX17" fmla="*/ 44971 w 66203"/>
                  <a:gd name="connsiteY17" fmla="*/ 2551 h 66429"/>
                  <a:gd name="connsiteX18" fmla="*/ 48666 w 66203"/>
                  <a:gd name="connsiteY18" fmla="*/ 4207 h 66429"/>
                  <a:gd name="connsiteX19" fmla="*/ 59110 w 66203"/>
                  <a:gd name="connsiteY19" fmla="*/ 13123 h 66429"/>
                  <a:gd name="connsiteX20" fmla="*/ 63569 w 66203"/>
                  <a:gd name="connsiteY20" fmla="*/ 20894 h 66429"/>
                  <a:gd name="connsiteX21" fmla="*/ 64843 w 66203"/>
                  <a:gd name="connsiteY21" fmla="*/ 24842 h 66429"/>
                  <a:gd name="connsiteX22" fmla="*/ 65862 w 66203"/>
                  <a:gd name="connsiteY22" fmla="*/ 33759 h 66429"/>
                  <a:gd name="connsiteX23" fmla="*/ 62805 w 66203"/>
                  <a:gd name="connsiteY23" fmla="*/ 47134 h 66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6203" h="66429">
                    <a:moveTo>
                      <a:pt x="62932" y="47006"/>
                    </a:moveTo>
                    <a:cubicBezTo>
                      <a:pt x="59620" y="48535"/>
                      <a:pt x="62295" y="53885"/>
                      <a:pt x="58092" y="54522"/>
                    </a:cubicBezTo>
                    <a:cubicBezTo>
                      <a:pt x="56563" y="54777"/>
                      <a:pt x="55417" y="55923"/>
                      <a:pt x="55289" y="57452"/>
                    </a:cubicBezTo>
                    <a:cubicBezTo>
                      <a:pt x="54780" y="61783"/>
                      <a:pt x="49303" y="59108"/>
                      <a:pt x="47902" y="62547"/>
                    </a:cubicBezTo>
                    <a:cubicBezTo>
                      <a:pt x="46500" y="64458"/>
                      <a:pt x="36692" y="66878"/>
                      <a:pt x="34526" y="65986"/>
                    </a:cubicBezTo>
                    <a:cubicBezTo>
                      <a:pt x="31597" y="63693"/>
                      <a:pt x="28157" y="68661"/>
                      <a:pt x="25610" y="65094"/>
                    </a:cubicBezTo>
                    <a:cubicBezTo>
                      <a:pt x="24718" y="63948"/>
                      <a:pt x="23062" y="63438"/>
                      <a:pt x="21661" y="63948"/>
                    </a:cubicBezTo>
                    <a:cubicBezTo>
                      <a:pt x="19623" y="64458"/>
                      <a:pt x="10579" y="58471"/>
                      <a:pt x="10069" y="56560"/>
                    </a:cubicBezTo>
                    <a:cubicBezTo>
                      <a:pt x="9814" y="52866"/>
                      <a:pt x="3700" y="53758"/>
                      <a:pt x="4592" y="49427"/>
                    </a:cubicBezTo>
                    <a:cubicBezTo>
                      <a:pt x="4847" y="47898"/>
                      <a:pt x="4083" y="46497"/>
                      <a:pt x="2809" y="45733"/>
                    </a:cubicBezTo>
                    <a:cubicBezTo>
                      <a:pt x="898" y="43567"/>
                      <a:pt x="-631" y="34905"/>
                      <a:pt x="261" y="32230"/>
                    </a:cubicBezTo>
                    <a:cubicBezTo>
                      <a:pt x="2681" y="29555"/>
                      <a:pt x="-1904" y="25607"/>
                      <a:pt x="1789" y="23441"/>
                    </a:cubicBezTo>
                    <a:cubicBezTo>
                      <a:pt x="3064" y="22550"/>
                      <a:pt x="3573" y="21021"/>
                      <a:pt x="3191" y="19620"/>
                    </a:cubicBezTo>
                    <a:cubicBezTo>
                      <a:pt x="2809" y="17454"/>
                      <a:pt x="9433" y="9047"/>
                      <a:pt x="11343" y="8538"/>
                    </a:cubicBezTo>
                    <a:cubicBezTo>
                      <a:pt x="15037" y="8538"/>
                      <a:pt x="14655" y="2423"/>
                      <a:pt x="18859" y="3570"/>
                    </a:cubicBezTo>
                    <a:cubicBezTo>
                      <a:pt x="20387" y="3952"/>
                      <a:pt x="21788" y="3315"/>
                      <a:pt x="22680" y="2041"/>
                    </a:cubicBezTo>
                    <a:cubicBezTo>
                      <a:pt x="24973" y="258"/>
                      <a:pt x="33762" y="-634"/>
                      <a:pt x="36310" y="513"/>
                    </a:cubicBezTo>
                    <a:cubicBezTo>
                      <a:pt x="38857" y="3188"/>
                      <a:pt x="43061" y="-1271"/>
                      <a:pt x="44971" y="2551"/>
                    </a:cubicBezTo>
                    <a:cubicBezTo>
                      <a:pt x="45736" y="3825"/>
                      <a:pt x="47264" y="4589"/>
                      <a:pt x="48666" y="4207"/>
                    </a:cubicBezTo>
                    <a:cubicBezTo>
                      <a:pt x="50831" y="4079"/>
                      <a:pt x="58856" y="11085"/>
                      <a:pt x="59110" y="13123"/>
                    </a:cubicBezTo>
                    <a:cubicBezTo>
                      <a:pt x="58856" y="16817"/>
                      <a:pt x="64970" y="16817"/>
                      <a:pt x="63569" y="20894"/>
                    </a:cubicBezTo>
                    <a:cubicBezTo>
                      <a:pt x="63187" y="22295"/>
                      <a:pt x="63569" y="23823"/>
                      <a:pt x="64843" y="24842"/>
                    </a:cubicBezTo>
                    <a:cubicBezTo>
                      <a:pt x="68410" y="27263"/>
                      <a:pt x="63569" y="30957"/>
                      <a:pt x="65862" y="33759"/>
                    </a:cubicBezTo>
                    <a:cubicBezTo>
                      <a:pt x="66754" y="36561"/>
                      <a:pt x="64715" y="45096"/>
                      <a:pt x="62805" y="471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37F152D-4DD7-4315-9274-D510C826C086}"/>
                  </a:ext>
                </a:extLst>
              </p:cNvPr>
              <p:cNvSpPr/>
              <p:nvPr/>
            </p:nvSpPr>
            <p:spPr>
              <a:xfrm>
                <a:off x="12721818" y="2167548"/>
                <a:ext cx="70409" cy="70732"/>
              </a:xfrm>
              <a:custGeom>
                <a:avLst/>
                <a:gdLst>
                  <a:gd name="connsiteX0" fmla="*/ 118060 w 124203"/>
                  <a:gd name="connsiteY0" fmla="*/ 88529 h 124774"/>
                  <a:gd name="connsiteX1" fmla="*/ 108888 w 124203"/>
                  <a:gd name="connsiteY1" fmla="*/ 102669 h 124774"/>
                  <a:gd name="connsiteX2" fmla="*/ 103538 w 124203"/>
                  <a:gd name="connsiteY2" fmla="*/ 108146 h 124774"/>
                  <a:gd name="connsiteX3" fmla="*/ 89654 w 124203"/>
                  <a:gd name="connsiteY3" fmla="*/ 117572 h 124774"/>
                  <a:gd name="connsiteX4" fmla="*/ 64688 w 124203"/>
                  <a:gd name="connsiteY4" fmla="*/ 123941 h 124774"/>
                  <a:gd name="connsiteX5" fmla="*/ 48001 w 124203"/>
                  <a:gd name="connsiteY5" fmla="*/ 122285 h 124774"/>
                  <a:gd name="connsiteX6" fmla="*/ 40613 w 124203"/>
                  <a:gd name="connsiteY6" fmla="*/ 119992 h 124774"/>
                  <a:gd name="connsiteX7" fmla="*/ 18831 w 124203"/>
                  <a:gd name="connsiteY7" fmla="*/ 106108 h 124774"/>
                  <a:gd name="connsiteX8" fmla="*/ 8640 w 124203"/>
                  <a:gd name="connsiteY8" fmla="*/ 92733 h 124774"/>
                  <a:gd name="connsiteX9" fmla="*/ 5201 w 124203"/>
                  <a:gd name="connsiteY9" fmla="*/ 85854 h 124774"/>
                  <a:gd name="connsiteX10" fmla="*/ 488 w 124203"/>
                  <a:gd name="connsiteY10" fmla="*/ 60506 h 124774"/>
                  <a:gd name="connsiteX11" fmla="*/ 3290 w 124203"/>
                  <a:gd name="connsiteY11" fmla="*/ 43946 h 124774"/>
                  <a:gd name="connsiteX12" fmla="*/ 5966 w 124203"/>
                  <a:gd name="connsiteY12" fmla="*/ 36813 h 124774"/>
                  <a:gd name="connsiteX13" fmla="*/ 21251 w 124203"/>
                  <a:gd name="connsiteY13" fmla="*/ 16050 h 124774"/>
                  <a:gd name="connsiteX14" fmla="*/ 35263 w 124203"/>
                  <a:gd name="connsiteY14" fmla="*/ 6751 h 124774"/>
                  <a:gd name="connsiteX15" fmla="*/ 42396 w 124203"/>
                  <a:gd name="connsiteY15" fmla="*/ 3822 h 124774"/>
                  <a:gd name="connsiteX16" fmla="*/ 68000 w 124203"/>
                  <a:gd name="connsiteY16" fmla="*/ 892 h 124774"/>
                  <a:gd name="connsiteX17" fmla="*/ 84304 w 124203"/>
                  <a:gd name="connsiteY17" fmla="*/ 4713 h 124774"/>
                  <a:gd name="connsiteX18" fmla="*/ 91310 w 124203"/>
                  <a:gd name="connsiteY18" fmla="*/ 7898 h 124774"/>
                  <a:gd name="connsiteX19" fmla="*/ 110927 w 124203"/>
                  <a:gd name="connsiteY19" fmla="*/ 24585 h 124774"/>
                  <a:gd name="connsiteX20" fmla="*/ 119206 w 124203"/>
                  <a:gd name="connsiteY20" fmla="*/ 39233 h 124774"/>
                  <a:gd name="connsiteX21" fmla="*/ 121626 w 124203"/>
                  <a:gd name="connsiteY21" fmla="*/ 46494 h 124774"/>
                  <a:gd name="connsiteX22" fmla="*/ 123665 w 124203"/>
                  <a:gd name="connsiteY22" fmla="*/ 63181 h 124774"/>
                  <a:gd name="connsiteX23" fmla="*/ 117805 w 124203"/>
                  <a:gd name="connsiteY23" fmla="*/ 88275 h 12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4203" h="124774">
                    <a:moveTo>
                      <a:pt x="118060" y="88529"/>
                    </a:moveTo>
                    <a:cubicBezTo>
                      <a:pt x="111818" y="91332"/>
                      <a:pt x="116913" y="101522"/>
                      <a:pt x="108888" y="102669"/>
                    </a:cubicBezTo>
                    <a:cubicBezTo>
                      <a:pt x="106086" y="103178"/>
                      <a:pt x="104048" y="105344"/>
                      <a:pt x="103538" y="108146"/>
                    </a:cubicBezTo>
                    <a:cubicBezTo>
                      <a:pt x="102519" y="116171"/>
                      <a:pt x="92329" y="111330"/>
                      <a:pt x="89654" y="117572"/>
                    </a:cubicBezTo>
                    <a:cubicBezTo>
                      <a:pt x="87107" y="121139"/>
                      <a:pt x="68636" y="125597"/>
                      <a:pt x="64688" y="123941"/>
                    </a:cubicBezTo>
                    <a:cubicBezTo>
                      <a:pt x="59338" y="119737"/>
                      <a:pt x="52714" y="128909"/>
                      <a:pt x="48001" y="122285"/>
                    </a:cubicBezTo>
                    <a:cubicBezTo>
                      <a:pt x="46217" y="120120"/>
                      <a:pt x="43288" y="119228"/>
                      <a:pt x="40613" y="119992"/>
                    </a:cubicBezTo>
                    <a:cubicBezTo>
                      <a:pt x="36664" y="120884"/>
                      <a:pt x="19977" y="109802"/>
                      <a:pt x="18831" y="106108"/>
                    </a:cubicBezTo>
                    <a:cubicBezTo>
                      <a:pt x="18321" y="99229"/>
                      <a:pt x="6984" y="100758"/>
                      <a:pt x="8640" y="92733"/>
                    </a:cubicBezTo>
                    <a:cubicBezTo>
                      <a:pt x="9023" y="89931"/>
                      <a:pt x="7748" y="87256"/>
                      <a:pt x="5201" y="85854"/>
                    </a:cubicBezTo>
                    <a:cubicBezTo>
                      <a:pt x="1634" y="81778"/>
                      <a:pt x="-1168" y="65601"/>
                      <a:pt x="488" y="60506"/>
                    </a:cubicBezTo>
                    <a:cubicBezTo>
                      <a:pt x="5074" y="55411"/>
                      <a:pt x="-3715" y="48150"/>
                      <a:pt x="3290" y="43946"/>
                    </a:cubicBezTo>
                    <a:cubicBezTo>
                      <a:pt x="5583" y="42290"/>
                      <a:pt x="6730" y="39488"/>
                      <a:pt x="5966" y="36813"/>
                    </a:cubicBezTo>
                    <a:cubicBezTo>
                      <a:pt x="5329" y="32864"/>
                      <a:pt x="17557" y="16942"/>
                      <a:pt x="21251" y="16050"/>
                    </a:cubicBezTo>
                    <a:cubicBezTo>
                      <a:pt x="28130" y="16050"/>
                      <a:pt x="27365" y="4586"/>
                      <a:pt x="35263" y="6751"/>
                    </a:cubicBezTo>
                    <a:cubicBezTo>
                      <a:pt x="38065" y="7388"/>
                      <a:pt x="40868" y="6242"/>
                      <a:pt x="42396" y="3822"/>
                    </a:cubicBezTo>
                    <a:cubicBezTo>
                      <a:pt x="46727" y="510"/>
                      <a:pt x="63032" y="-1146"/>
                      <a:pt x="68000" y="892"/>
                    </a:cubicBezTo>
                    <a:cubicBezTo>
                      <a:pt x="72713" y="5860"/>
                      <a:pt x="80610" y="-2420"/>
                      <a:pt x="84304" y="4713"/>
                    </a:cubicBezTo>
                    <a:cubicBezTo>
                      <a:pt x="85706" y="7134"/>
                      <a:pt x="88508" y="8407"/>
                      <a:pt x="91310" y="7898"/>
                    </a:cubicBezTo>
                    <a:cubicBezTo>
                      <a:pt x="95259" y="7516"/>
                      <a:pt x="110417" y="20891"/>
                      <a:pt x="110927" y="24585"/>
                    </a:cubicBezTo>
                    <a:cubicBezTo>
                      <a:pt x="110544" y="31463"/>
                      <a:pt x="121881" y="31463"/>
                      <a:pt x="119206" y="39233"/>
                    </a:cubicBezTo>
                    <a:cubicBezTo>
                      <a:pt x="118442" y="41908"/>
                      <a:pt x="119333" y="44838"/>
                      <a:pt x="121626" y="46494"/>
                    </a:cubicBezTo>
                    <a:cubicBezTo>
                      <a:pt x="128378" y="51080"/>
                      <a:pt x="119206" y="57831"/>
                      <a:pt x="123665" y="63181"/>
                    </a:cubicBezTo>
                    <a:cubicBezTo>
                      <a:pt x="125321" y="68276"/>
                      <a:pt x="121372" y="84326"/>
                      <a:pt x="117805" y="882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FC806A0D-C5BB-B1B7-AFCA-E86AD61C22FA}"/>
                  </a:ext>
                </a:extLst>
              </p:cNvPr>
              <p:cNvSpPr/>
              <p:nvPr/>
            </p:nvSpPr>
            <p:spPr>
              <a:xfrm>
                <a:off x="13103838" y="2149310"/>
                <a:ext cx="116848" cy="89895"/>
              </a:xfrm>
              <a:custGeom>
                <a:avLst/>
                <a:gdLst>
                  <a:gd name="connsiteX0" fmla="*/ 203480 w 206123"/>
                  <a:gd name="connsiteY0" fmla="*/ 43510 h 158578"/>
                  <a:gd name="connsiteX1" fmla="*/ 201443 w 206123"/>
                  <a:gd name="connsiteY1" fmla="*/ 37268 h 158578"/>
                  <a:gd name="connsiteX2" fmla="*/ 194437 w 206123"/>
                  <a:gd name="connsiteY2" fmla="*/ 24912 h 158578"/>
                  <a:gd name="connsiteX3" fmla="*/ 177749 w 206123"/>
                  <a:gd name="connsiteY3" fmla="*/ 10773 h 158578"/>
                  <a:gd name="connsiteX4" fmla="*/ 171890 w 206123"/>
                  <a:gd name="connsiteY4" fmla="*/ 8098 h 158578"/>
                  <a:gd name="connsiteX5" fmla="*/ 158006 w 206123"/>
                  <a:gd name="connsiteY5" fmla="*/ 4786 h 158578"/>
                  <a:gd name="connsiteX6" fmla="*/ 136351 w 206123"/>
                  <a:gd name="connsiteY6" fmla="*/ 7334 h 158578"/>
                  <a:gd name="connsiteX7" fmla="*/ 130364 w 206123"/>
                  <a:gd name="connsiteY7" fmla="*/ 9754 h 158578"/>
                  <a:gd name="connsiteX8" fmla="*/ 123613 w 206123"/>
                  <a:gd name="connsiteY8" fmla="*/ 13830 h 158578"/>
                  <a:gd name="connsiteX9" fmla="*/ 112658 w 206123"/>
                  <a:gd name="connsiteY9" fmla="*/ 6697 h 158578"/>
                  <a:gd name="connsiteX10" fmla="*/ 106799 w 206123"/>
                  <a:gd name="connsiteY10" fmla="*/ 4022 h 158578"/>
                  <a:gd name="connsiteX11" fmla="*/ 92915 w 206123"/>
                  <a:gd name="connsiteY11" fmla="*/ 710 h 158578"/>
                  <a:gd name="connsiteX12" fmla="*/ 71260 w 206123"/>
                  <a:gd name="connsiteY12" fmla="*/ 3257 h 158578"/>
                  <a:gd name="connsiteX13" fmla="*/ 65273 w 206123"/>
                  <a:gd name="connsiteY13" fmla="*/ 5678 h 158578"/>
                  <a:gd name="connsiteX14" fmla="*/ 53427 w 206123"/>
                  <a:gd name="connsiteY14" fmla="*/ 13575 h 158578"/>
                  <a:gd name="connsiteX15" fmla="*/ 40434 w 206123"/>
                  <a:gd name="connsiteY15" fmla="*/ 31154 h 158578"/>
                  <a:gd name="connsiteX16" fmla="*/ 38141 w 206123"/>
                  <a:gd name="connsiteY16" fmla="*/ 37268 h 158578"/>
                  <a:gd name="connsiteX17" fmla="*/ 36867 w 206123"/>
                  <a:gd name="connsiteY17" fmla="*/ 49242 h 158578"/>
                  <a:gd name="connsiteX18" fmla="*/ 24257 w 206123"/>
                  <a:gd name="connsiteY18" fmla="*/ 51280 h 158578"/>
                  <a:gd name="connsiteX19" fmla="*/ 20180 w 206123"/>
                  <a:gd name="connsiteY19" fmla="*/ 52936 h 158578"/>
                  <a:gd name="connsiteX20" fmla="*/ 12155 w 206123"/>
                  <a:gd name="connsiteY20" fmla="*/ 58286 h 158578"/>
                  <a:gd name="connsiteX21" fmla="*/ 3367 w 206123"/>
                  <a:gd name="connsiteY21" fmla="*/ 70132 h 158578"/>
                  <a:gd name="connsiteX22" fmla="*/ 1838 w 206123"/>
                  <a:gd name="connsiteY22" fmla="*/ 74208 h 158578"/>
                  <a:gd name="connsiteX23" fmla="*/ 309 w 206123"/>
                  <a:gd name="connsiteY23" fmla="*/ 83634 h 158578"/>
                  <a:gd name="connsiteX24" fmla="*/ 2984 w 206123"/>
                  <a:gd name="connsiteY24" fmla="*/ 98028 h 158578"/>
                  <a:gd name="connsiteX25" fmla="*/ 4895 w 206123"/>
                  <a:gd name="connsiteY25" fmla="*/ 101977 h 158578"/>
                  <a:gd name="connsiteX26" fmla="*/ 10754 w 206123"/>
                  <a:gd name="connsiteY26" fmla="*/ 109620 h 158578"/>
                  <a:gd name="connsiteX27" fmla="*/ 23111 w 206123"/>
                  <a:gd name="connsiteY27" fmla="*/ 117517 h 158578"/>
                  <a:gd name="connsiteX28" fmla="*/ 27314 w 206123"/>
                  <a:gd name="connsiteY28" fmla="*/ 118791 h 158578"/>
                  <a:gd name="connsiteX29" fmla="*/ 36867 w 206123"/>
                  <a:gd name="connsiteY29" fmla="*/ 119683 h 158578"/>
                  <a:gd name="connsiteX30" fmla="*/ 49096 w 206123"/>
                  <a:gd name="connsiteY30" fmla="*/ 117263 h 158578"/>
                  <a:gd name="connsiteX31" fmla="*/ 52280 w 206123"/>
                  <a:gd name="connsiteY31" fmla="*/ 125670 h 158578"/>
                  <a:gd name="connsiteX32" fmla="*/ 55210 w 206123"/>
                  <a:gd name="connsiteY32" fmla="*/ 131529 h 158578"/>
                  <a:gd name="connsiteX33" fmla="*/ 63872 w 206123"/>
                  <a:gd name="connsiteY33" fmla="*/ 142866 h 158578"/>
                  <a:gd name="connsiteX34" fmla="*/ 82342 w 206123"/>
                  <a:gd name="connsiteY34" fmla="*/ 154585 h 158578"/>
                  <a:gd name="connsiteX35" fmla="*/ 88583 w 206123"/>
                  <a:gd name="connsiteY35" fmla="*/ 156496 h 158578"/>
                  <a:gd name="connsiteX36" fmla="*/ 102723 w 206123"/>
                  <a:gd name="connsiteY36" fmla="*/ 157897 h 158578"/>
                  <a:gd name="connsiteX37" fmla="*/ 123868 w 206123"/>
                  <a:gd name="connsiteY37" fmla="*/ 152419 h 158578"/>
                  <a:gd name="connsiteX38" fmla="*/ 135587 w 206123"/>
                  <a:gd name="connsiteY38" fmla="*/ 144395 h 158578"/>
                  <a:gd name="connsiteX39" fmla="*/ 140173 w 206123"/>
                  <a:gd name="connsiteY39" fmla="*/ 139681 h 158578"/>
                  <a:gd name="connsiteX40" fmla="*/ 147943 w 206123"/>
                  <a:gd name="connsiteY40" fmla="*/ 127708 h 158578"/>
                  <a:gd name="connsiteX41" fmla="*/ 153165 w 206123"/>
                  <a:gd name="connsiteY41" fmla="*/ 108219 h 158578"/>
                  <a:gd name="connsiteX42" fmla="*/ 155458 w 206123"/>
                  <a:gd name="connsiteY42" fmla="*/ 109110 h 158578"/>
                  <a:gd name="connsiteX43" fmla="*/ 176603 w 206123"/>
                  <a:gd name="connsiteY43" fmla="*/ 103633 h 158578"/>
                  <a:gd name="connsiteX44" fmla="*/ 188322 w 206123"/>
                  <a:gd name="connsiteY44" fmla="*/ 95608 h 158578"/>
                  <a:gd name="connsiteX45" fmla="*/ 192908 w 206123"/>
                  <a:gd name="connsiteY45" fmla="*/ 90895 h 158578"/>
                  <a:gd name="connsiteX46" fmla="*/ 200678 w 206123"/>
                  <a:gd name="connsiteY46" fmla="*/ 78921 h 158578"/>
                  <a:gd name="connsiteX47" fmla="*/ 205646 w 206123"/>
                  <a:gd name="connsiteY47" fmla="*/ 57649 h 158578"/>
                  <a:gd name="connsiteX48" fmla="*/ 203990 w 206123"/>
                  <a:gd name="connsiteY48" fmla="*/ 43510 h 158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06123" h="158578">
                    <a:moveTo>
                      <a:pt x="203480" y="43510"/>
                    </a:moveTo>
                    <a:cubicBezTo>
                      <a:pt x="201570" y="42108"/>
                      <a:pt x="200806" y="39561"/>
                      <a:pt x="201443" y="37268"/>
                    </a:cubicBezTo>
                    <a:cubicBezTo>
                      <a:pt x="203735" y="30772"/>
                      <a:pt x="194054" y="30772"/>
                      <a:pt x="194437" y="24912"/>
                    </a:cubicBezTo>
                    <a:cubicBezTo>
                      <a:pt x="193927" y="21728"/>
                      <a:pt x="181189" y="10518"/>
                      <a:pt x="177749" y="10773"/>
                    </a:cubicBezTo>
                    <a:cubicBezTo>
                      <a:pt x="175457" y="11155"/>
                      <a:pt x="173036" y="10136"/>
                      <a:pt x="171890" y="8098"/>
                    </a:cubicBezTo>
                    <a:cubicBezTo>
                      <a:pt x="168706" y="1984"/>
                      <a:pt x="162082" y="8990"/>
                      <a:pt x="158006" y="4786"/>
                    </a:cubicBezTo>
                    <a:cubicBezTo>
                      <a:pt x="153803" y="3130"/>
                      <a:pt x="139918" y="4531"/>
                      <a:pt x="136351" y="7334"/>
                    </a:cubicBezTo>
                    <a:cubicBezTo>
                      <a:pt x="135077" y="9372"/>
                      <a:pt x="132657" y="10263"/>
                      <a:pt x="130364" y="9754"/>
                    </a:cubicBezTo>
                    <a:cubicBezTo>
                      <a:pt x="126671" y="8735"/>
                      <a:pt x="125142" y="11282"/>
                      <a:pt x="123613" y="13830"/>
                    </a:cubicBezTo>
                    <a:cubicBezTo>
                      <a:pt x="119537" y="10136"/>
                      <a:pt x="114569" y="6442"/>
                      <a:pt x="112658" y="6697"/>
                    </a:cubicBezTo>
                    <a:cubicBezTo>
                      <a:pt x="110366" y="7079"/>
                      <a:pt x="107945" y="6060"/>
                      <a:pt x="106799" y="4022"/>
                    </a:cubicBezTo>
                    <a:cubicBezTo>
                      <a:pt x="103615" y="-2092"/>
                      <a:pt x="96991" y="4913"/>
                      <a:pt x="92915" y="710"/>
                    </a:cubicBezTo>
                    <a:cubicBezTo>
                      <a:pt x="88711" y="-946"/>
                      <a:pt x="74827" y="455"/>
                      <a:pt x="71260" y="3257"/>
                    </a:cubicBezTo>
                    <a:cubicBezTo>
                      <a:pt x="69986" y="5296"/>
                      <a:pt x="67566" y="6187"/>
                      <a:pt x="65273" y="5678"/>
                    </a:cubicBezTo>
                    <a:cubicBezTo>
                      <a:pt x="58649" y="3894"/>
                      <a:pt x="59286" y="13448"/>
                      <a:pt x="53427" y="13575"/>
                    </a:cubicBezTo>
                    <a:cubicBezTo>
                      <a:pt x="50243" y="14212"/>
                      <a:pt x="39925" y="27842"/>
                      <a:pt x="40434" y="31154"/>
                    </a:cubicBezTo>
                    <a:cubicBezTo>
                      <a:pt x="40943" y="33447"/>
                      <a:pt x="40052" y="35867"/>
                      <a:pt x="38141" y="37268"/>
                    </a:cubicBezTo>
                    <a:cubicBezTo>
                      <a:pt x="33173" y="40325"/>
                      <a:pt x="37759" y="45166"/>
                      <a:pt x="36867" y="49242"/>
                    </a:cubicBezTo>
                    <a:cubicBezTo>
                      <a:pt x="33046" y="48732"/>
                      <a:pt x="26295" y="49624"/>
                      <a:pt x="24257" y="51280"/>
                    </a:cubicBezTo>
                    <a:cubicBezTo>
                      <a:pt x="23365" y="52681"/>
                      <a:pt x="21709" y="53318"/>
                      <a:pt x="20180" y="52936"/>
                    </a:cubicBezTo>
                    <a:cubicBezTo>
                      <a:pt x="15722" y="51662"/>
                      <a:pt x="16105" y="58158"/>
                      <a:pt x="12155" y="58286"/>
                    </a:cubicBezTo>
                    <a:cubicBezTo>
                      <a:pt x="9990" y="58795"/>
                      <a:pt x="3112" y="67839"/>
                      <a:pt x="3367" y="70132"/>
                    </a:cubicBezTo>
                    <a:cubicBezTo>
                      <a:pt x="3749" y="71661"/>
                      <a:pt x="3112" y="73317"/>
                      <a:pt x="1838" y="74208"/>
                    </a:cubicBezTo>
                    <a:cubicBezTo>
                      <a:pt x="-2111" y="76628"/>
                      <a:pt x="2857" y="80705"/>
                      <a:pt x="309" y="83634"/>
                    </a:cubicBezTo>
                    <a:cubicBezTo>
                      <a:pt x="-709" y="86564"/>
                      <a:pt x="947" y="95735"/>
                      <a:pt x="2984" y="98028"/>
                    </a:cubicBezTo>
                    <a:cubicBezTo>
                      <a:pt x="4385" y="98793"/>
                      <a:pt x="5150" y="100321"/>
                      <a:pt x="4895" y="101977"/>
                    </a:cubicBezTo>
                    <a:cubicBezTo>
                      <a:pt x="4004" y="106563"/>
                      <a:pt x="10373" y="105671"/>
                      <a:pt x="10754" y="109620"/>
                    </a:cubicBezTo>
                    <a:cubicBezTo>
                      <a:pt x="11391" y="111658"/>
                      <a:pt x="20945" y="118027"/>
                      <a:pt x="23111" y="117517"/>
                    </a:cubicBezTo>
                    <a:cubicBezTo>
                      <a:pt x="24639" y="117008"/>
                      <a:pt x="26295" y="117517"/>
                      <a:pt x="27314" y="118791"/>
                    </a:cubicBezTo>
                    <a:cubicBezTo>
                      <a:pt x="29989" y="122613"/>
                      <a:pt x="33810" y="117263"/>
                      <a:pt x="36867" y="119683"/>
                    </a:cubicBezTo>
                    <a:cubicBezTo>
                      <a:pt x="38651" y="120447"/>
                      <a:pt x="45656" y="118919"/>
                      <a:pt x="49096" y="117263"/>
                    </a:cubicBezTo>
                    <a:cubicBezTo>
                      <a:pt x="49860" y="120957"/>
                      <a:pt x="51007" y="124269"/>
                      <a:pt x="52280" y="125670"/>
                    </a:cubicBezTo>
                    <a:cubicBezTo>
                      <a:pt x="54319" y="126816"/>
                      <a:pt x="55465" y="129109"/>
                      <a:pt x="55210" y="131529"/>
                    </a:cubicBezTo>
                    <a:cubicBezTo>
                      <a:pt x="53809" y="138280"/>
                      <a:pt x="63362" y="137007"/>
                      <a:pt x="63872" y="142866"/>
                    </a:cubicBezTo>
                    <a:cubicBezTo>
                      <a:pt x="64763" y="145923"/>
                      <a:pt x="79030" y="155349"/>
                      <a:pt x="82342" y="154585"/>
                    </a:cubicBezTo>
                    <a:cubicBezTo>
                      <a:pt x="84635" y="153821"/>
                      <a:pt x="87055" y="154585"/>
                      <a:pt x="88583" y="156496"/>
                    </a:cubicBezTo>
                    <a:cubicBezTo>
                      <a:pt x="92533" y="162100"/>
                      <a:pt x="98137" y="154203"/>
                      <a:pt x="102723" y="157897"/>
                    </a:cubicBezTo>
                    <a:cubicBezTo>
                      <a:pt x="106035" y="159298"/>
                      <a:pt x="121703" y="155477"/>
                      <a:pt x="123868" y="152419"/>
                    </a:cubicBezTo>
                    <a:cubicBezTo>
                      <a:pt x="126161" y="147070"/>
                      <a:pt x="134822" y="151273"/>
                      <a:pt x="135587" y="144395"/>
                    </a:cubicBezTo>
                    <a:cubicBezTo>
                      <a:pt x="135969" y="142102"/>
                      <a:pt x="137753" y="140191"/>
                      <a:pt x="140173" y="139681"/>
                    </a:cubicBezTo>
                    <a:cubicBezTo>
                      <a:pt x="146924" y="138662"/>
                      <a:pt x="142593" y="130128"/>
                      <a:pt x="147943" y="127708"/>
                    </a:cubicBezTo>
                    <a:cubicBezTo>
                      <a:pt x="150618" y="124778"/>
                      <a:pt x="153548" y="113696"/>
                      <a:pt x="153165" y="108219"/>
                    </a:cubicBezTo>
                    <a:cubicBezTo>
                      <a:pt x="153929" y="108219"/>
                      <a:pt x="154694" y="108473"/>
                      <a:pt x="155458" y="109110"/>
                    </a:cubicBezTo>
                    <a:cubicBezTo>
                      <a:pt x="158770" y="110511"/>
                      <a:pt x="174438" y="106690"/>
                      <a:pt x="176603" y="103633"/>
                    </a:cubicBezTo>
                    <a:cubicBezTo>
                      <a:pt x="178896" y="98283"/>
                      <a:pt x="187558" y="102487"/>
                      <a:pt x="188322" y="95608"/>
                    </a:cubicBezTo>
                    <a:cubicBezTo>
                      <a:pt x="188705" y="93315"/>
                      <a:pt x="190487" y="91404"/>
                      <a:pt x="192908" y="90895"/>
                    </a:cubicBezTo>
                    <a:cubicBezTo>
                      <a:pt x="199659" y="89876"/>
                      <a:pt x="195328" y="81341"/>
                      <a:pt x="200678" y="78921"/>
                    </a:cubicBezTo>
                    <a:cubicBezTo>
                      <a:pt x="203735" y="75609"/>
                      <a:pt x="207047" y="61980"/>
                      <a:pt x="205646" y="57649"/>
                    </a:cubicBezTo>
                    <a:cubicBezTo>
                      <a:pt x="201952" y="53190"/>
                      <a:pt x="209594" y="47331"/>
                      <a:pt x="203990" y="435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91BA2766-B0CA-9E7D-1A72-47BD4CDB12D8}"/>
                  </a:ext>
                </a:extLst>
              </p:cNvPr>
              <p:cNvSpPr/>
              <p:nvPr/>
            </p:nvSpPr>
            <p:spPr>
              <a:xfrm>
                <a:off x="12914691" y="2275285"/>
                <a:ext cx="216852" cy="154196"/>
              </a:xfrm>
              <a:custGeom>
                <a:avLst/>
                <a:gdLst>
                  <a:gd name="connsiteX0" fmla="*/ 378679 w 382532"/>
                  <a:gd name="connsiteY0" fmla="*/ 180880 h 272006"/>
                  <a:gd name="connsiteX1" fmla="*/ 375877 w 382532"/>
                  <a:gd name="connsiteY1" fmla="*/ 172345 h 272006"/>
                  <a:gd name="connsiteX2" fmla="*/ 366196 w 382532"/>
                  <a:gd name="connsiteY2" fmla="*/ 155404 h 272006"/>
                  <a:gd name="connsiteX3" fmla="*/ 363267 w 382532"/>
                  <a:gd name="connsiteY3" fmla="*/ 150691 h 272006"/>
                  <a:gd name="connsiteX4" fmla="*/ 369126 w 382532"/>
                  <a:gd name="connsiteY4" fmla="*/ 138208 h 272006"/>
                  <a:gd name="connsiteX5" fmla="*/ 374986 w 382532"/>
                  <a:gd name="connsiteY5" fmla="*/ 113114 h 272006"/>
                  <a:gd name="connsiteX6" fmla="*/ 372947 w 382532"/>
                  <a:gd name="connsiteY6" fmla="*/ 96427 h 272006"/>
                  <a:gd name="connsiteX7" fmla="*/ 370527 w 382532"/>
                  <a:gd name="connsiteY7" fmla="*/ 89166 h 272006"/>
                  <a:gd name="connsiteX8" fmla="*/ 362248 w 382532"/>
                  <a:gd name="connsiteY8" fmla="*/ 74518 h 272006"/>
                  <a:gd name="connsiteX9" fmla="*/ 342631 w 382532"/>
                  <a:gd name="connsiteY9" fmla="*/ 57831 h 272006"/>
                  <a:gd name="connsiteX10" fmla="*/ 335625 w 382532"/>
                  <a:gd name="connsiteY10" fmla="*/ 54646 h 272006"/>
                  <a:gd name="connsiteX11" fmla="*/ 319321 w 382532"/>
                  <a:gd name="connsiteY11" fmla="*/ 50825 h 272006"/>
                  <a:gd name="connsiteX12" fmla="*/ 293717 w 382532"/>
                  <a:gd name="connsiteY12" fmla="*/ 53755 h 272006"/>
                  <a:gd name="connsiteX13" fmla="*/ 290150 w 382532"/>
                  <a:gd name="connsiteY13" fmla="*/ 56302 h 272006"/>
                  <a:gd name="connsiteX14" fmla="*/ 277540 w 382532"/>
                  <a:gd name="connsiteY14" fmla="*/ 47513 h 272006"/>
                  <a:gd name="connsiteX15" fmla="*/ 271681 w 382532"/>
                  <a:gd name="connsiteY15" fmla="*/ 44838 h 272006"/>
                  <a:gd name="connsiteX16" fmla="*/ 257796 w 382532"/>
                  <a:gd name="connsiteY16" fmla="*/ 41526 h 272006"/>
                  <a:gd name="connsiteX17" fmla="*/ 236141 w 382532"/>
                  <a:gd name="connsiteY17" fmla="*/ 44074 h 272006"/>
                  <a:gd name="connsiteX18" fmla="*/ 230155 w 382532"/>
                  <a:gd name="connsiteY18" fmla="*/ 46494 h 272006"/>
                  <a:gd name="connsiteX19" fmla="*/ 218308 w 382532"/>
                  <a:gd name="connsiteY19" fmla="*/ 54392 h 272006"/>
                  <a:gd name="connsiteX20" fmla="*/ 205315 w 382532"/>
                  <a:gd name="connsiteY20" fmla="*/ 71970 h 272006"/>
                  <a:gd name="connsiteX21" fmla="*/ 203023 w 382532"/>
                  <a:gd name="connsiteY21" fmla="*/ 78084 h 272006"/>
                  <a:gd name="connsiteX22" fmla="*/ 200730 w 382532"/>
                  <a:gd name="connsiteY22" fmla="*/ 92096 h 272006"/>
                  <a:gd name="connsiteX23" fmla="*/ 200730 w 382532"/>
                  <a:gd name="connsiteY23" fmla="*/ 101777 h 272006"/>
                  <a:gd name="connsiteX24" fmla="*/ 191558 w 382532"/>
                  <a:gd name="connsiteY24" fmla="*/ 104452 h 272006"/>
                  <a:gd name="connsiteX25" fmla="*/ 185572 w 382532"/>
                  <a:gd name="connsiteY25" fmla="*/ 106872 h 272006"/>
                  <a:gd name="connsiteX26" fmla="*/ 175508 w 382532"/>
                  <a:gd name="connsiteY26" fmla="*/ 114387 h 272006"/>
                  <a:gd name="connsiteX27" fmla="*/ 174617 w 382532"/>
                  <a:gd name="connsiteY27" fmla="*/ 101777 h 272006"/>
                  <a:gd name="connsiteX28" fmla="*/ 172579 w 382532"/>
                  <a:gd name="connsiteY28" fmla="*/ 95535 h 272006"/>
                  <a:gd name="connsiteX29" fmla="*/ 165573 w 382532"/>
                  <a:gd name="connsiteY29" fmla="*/ 83179 h 272006"/>
                  <a:gd name="connsiteX30" fmla="*/ 148886 w 382532"/>
                  <a:gd name="connsiteY30" fmla="*/ 69040 h 272006"/>
                  <a:gd name="connsiteX31" fmla="*/ 143026 w 382532"/>
                  <a:gd name="connsiteY31" fmla="*/ 66365 h 272006"/>
                  <a:gd name="connsiteX32" fmla="*/ 129142 w 382532"/>
                  <a:gd name="connsiteY32" fmla="*/ 63053 h 272006"/>
                  <a:gd name="connsiteX33" fmla="*/ 123155 w 382532"/>
                  <a:gd name="connsiteY33" fmla="*/ 62289 h 272006"/>
                  <a:gd name="connsiteX34" fmla="*/ 121627 w 382532"/>
                  <a:gd name="connsiteY34" fmla="*/ 46494 h 272006"/>
                  <a:gd name="connsiteX35" fmla="*/ 119206 w 382532"/>
                  <a:gd name="connsiteY35" fmla="*/ 39233 h 272006"/>
                  <a:gd name="connsiteX36" fmla="*/ 110927 w 382532"/>
                  <a:gd name="connsiteY36" fmla="*/ 24585 h 272006"/>
                  <a:gd name="connsiteX37" fmla="*/ 91310 w 382532"/>
                  <a:gd name="connsiteY37" fmla="*/ 7898 h 272006"/>
                  <a:gd name="connsiteX38" fmla="*/ 84304 w 382532"/>
                  <a:gd name="connsiteY38" fmla="*/ 4713 h 272006"/>
                  <a:gd name="connsiteX39" fmla="*/ 67999 w 382532"/>
                  <a:gd name="connsiteY39" fmla="*/ 892 h 272006"/>
                  <a:gd name="connsiteX40" fmla="*/ 42397 w 382532"/>
                  <a:gd name="connsiteY40" fmla="*/ 3822 h 272006"/>
                  <a:gd name="connsiteX41" fmla="*/ 35263 w 382532"/>
                  <a:gd name="connsiteY41" fmla="*/ 6751 h 272006"/>
                  <a:gd name="connsiteX42" fmla="*/ 21251 w 382532"/>
                  <a:gd name="connsiteY42" fmla="*/ 16050 h 272006"/>
                  <a:gd name="connsiteX43" fmla="*/ 5965 w 382532"/>
                  <a:gd name="connsiteY43" fmla="*/ 36813 h 272006"/>
                  <a:gd name="connsiteX44" fmla="*/ 3291 w 382532"/>
                  <a:gd name="connsiteY44" fmla="*/ 43946 h 272006"/>
                  <a:gd name="connsiteX45" fmla="*/ 488 w 382532"/>
                  <a:gd name="connsiteY45" fmla="*/ 60506 h 272006"/>
                  <a:gd name="connsiteX46" fmla="*/ 5201 w 382532"/>
                  <a:gd name="connsiteY46" fmla="*/ 85854 h 272006"/>
                  <a:gd name="connsiteX47" fmla="*/ 8641 w 382532"/>
                  <a:gd name="connsiteY47" fmla="*/ 92733 h 272006"/>
                  <a:gd name="connsiteX48" fmla="*/ 18831 w 382532"/>
                  <a:gd name="connsiteY48" fmla="*/ 106108 h 272006"/>
                  <a:gd name="connsiteX49" fmla="*/ 40613 w 382532"/>
                  <a:gd name="connsiteY49" fmla="*/ 119992 h 272006"/>
                  <a:gd name="connsiteX50" fmla="*/ 48001 w 382532"/>
                  <a:gd name="connsiteY50" fmla="*/ 122285 h 272006"/>
                  <a:gd name="connsiteX51" fmla="*/ 64688 w 382532"/>
                  <a:gd name="connsiteY51" fmla="*/ 123941 h 272006"/>
                  <a:gd name="connsiteX52" fmla="*/ 72331 w 382532"/>
                  <a:gd name="connsiteY52" fmla="*/ 123814 h 272006"/>
                  <a:gd name="connsiteX53" fmla="*/ 76152 w 382532"/>
                  <a:gd name="connsiteY53" fmla="*/ 135278 h 272006"/>
                  <a:gd name="connsiteX54" fmla="*/ 79082 w 382532"/>
                  <a:gd name="connsiteY54" fmla="*/ 141137 h 272006"/>
                  <a:gd name="connsiteX55" fmla="*/ 87744 w 382532"/>
                  <a:gd name="connsiteY55" fmla="*/ 152474 h 272006"/>
                  <a:gd name="connsiteX56" fmla="*/ 106213 w 382532"/>
                  <a:gd name="connsiteY56" fmla="*/ 164193 h 272006"/>
                  <a:gd name="connsiteX57" fmla="*/ 112456 w 382532"/>
                  <a:gd name="connsiteY57" fmla="*/ 166104 h 272006"/>
                  <a:gd name="connsiteX58" fmla="*/ 126595 w 382532"/>
                  <a:gd name="connsiteY58" fmla="*/ 167505 h 272006"/>
                  <a:gd name="connsiteX59" fmla="*/ 147739 w 382532"/>
                  <a:gd name="connsiteY59" fmla="*/ 162028 h 272006"/>
                  <a:gd name="connsiteX60" fmla="*/ 156147 w 382532"/>
                  <a:gd name="connsiteY60" fmla="*/ 158079 h 272006"/>
                  <a:gd name="connsiteX61" fmla="*/ 160477 w 382532"/>
                  <a:gd name="connsiteY61" fmla="*/ 174256 h 272006"/>
                  <a:gd name="connsiteX62" fmla="*/ 163408 w 382532"/>
                  <a:gd name="connsiteY62" fmla="*/ 180116 h 272006"/>
                  <a:gd name="connsiteX63" fmla="*/ 172069 w 382532"/>
                  <a:gd name="connsiteY63" fmla="*/ 191452 h 272006"/>
                  <a:gd name="connsiteX64" fmla="*/ 190540 w 382532"/>
                  <a:gd name="connsiteY64" fmla="*/ 203171 h 272006"/>
                  <a:gd name="connsiteX65" fmla="*/ 196781 w 382532"/>
                  <a:gd name="connsiteY65" fmla="*/ 205082 h 272006"/>
                  <a:gd name="connsiteX66" fmla="*/ 210920 w 382532"/>
                  <a:gd name="connsiteY66" fmla="*/ 206483 h 272006"/>
                  <a:gd name="connsiteX67" fmla="*/ 232065 w 382532"/>
                  <a:gd name="connsiteY67" fmla="*/ 201006 h 272006"/>
                  <a:gd name="connsiteX68" fmla="*/ 238434 w 382532"/>
                  <a:gd name="connsiteY68" fmla="*/ 197567 h 272006"/>
                  <a:gd name="connsiteX69" fmla="*/ 243911 w 382532"/>
                  <a:gd name="connsiteY69" fmla="*/ 226864 h 272006"/>
                  <a:gd name="connsiteX70" fmla="*/ 247861 w 382532"/>
                  <a:gd name="connsiteY70" fmla="*/ 234889 h 272006"/>
                  <a:gd name="connsiteX71" fmla="*/ 259707 w 382532"/>
                  <a:gd name="connsiteY71" fmla="*/ 250429 h 272006"/>
                  <a:gd name="connsiteX72" fmla="*/ 285055 w 382532"/>
                  <a:gd name="connsiteY72" fmla="*/ 266607 h 272006"/>
                  <a:gd name="connsiteX73" fmla="*/ 293590 w 382532"/>
                  <a:gd name="connsiteY73" fmla="*/ 269154 h 272006"/>
                  <a:gd name="connsiteX74" fmla="*/ 313079 w 382532"/>
                  <a:gd name="connsiteY74" fmla="*/ 271065 h 272006"/>
                  <a:gd name="connsiteX75" fmla="*/ 342121 w 382532"/>
                  <a:gd name="connsiteY75" fmla="*/ 263550 h 272006"/>
                  <a:gd name="connsiteX76" fmla="*/ 358299 w 382532"/>
                  <a:gd name="connsiteY76" fmla="*/ 252595 h 272006"/>
                  <a:gd name="connsiteX77" fmla="*/ 364540 w 382532"/>
                  <a:gd name="connsiteY77" fmla="*/ 246226 h 272006"/>
                  <a:gd name="connsiteX78" fmla="*/ 375113 w 382532"/>
                  <a:gd name="connsiteY78" fmla="*/ 229794 h 272006"/>
                  <a:gd name="connsiteX79" fmla="*/ 381864 w 382532"/>
                  <a:gd name="connsiteY79" fmla="*/ 200496 h 272006"/>
                  <a:gd name="connsiteX80" fmla="*/ 379571 w 382532"/>
                  <a:gd name="connsiteY80" fmla="*/ 181135 h 272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82532" h="272006">
                    <a:moveTo>
                      <a:pt x="378679" y="180880"/>
                    </a:moveTo>
                    <a:cubicBezTo>
                      <a:pt x="376005" y="178969"/>
                      <a:pt x="374986" y="175530"/>
                      <a:pt x="375877" y="172345"/>
                    </a:cubicBezTo>
                    <a:cubicBezTo>
                      <a:pt x="378934" y="163429"/>
                      <a:pt x="365687" y="163301"/>
                      <a:pt x="366196" y="155404"/>
                    </a:cubicBezTo>
                    <a:cubicBezTo>
                      <a:pt x="366069" y="154385"/>
                      <a:pt x="364922" y="152729"/>
                      <a:pt x="363267" y="150691"/>
                    </a:cubicBezTo>
                    <a:cubicBezTo>
                      <a:pt x="366324" y="147379"/>
                      <a:pt x="364031" y="140500"/>
                      <a:pt x="369126" y="138208"/>
                    </a:cubicBezTo>
                    <a:cubicBezTo>
                      <a:pt x="372693" y="134259"/>
                      <a:pt x="376642" y="118209"/>
                      <a:pt x="374986" y="113114"/>
                    </a:cubicBezTo>
                    <a:cubicBezTo>
                      <a:pt x="370654" y="107891"/>
                      <a:pt x="379699" y="101013"/>
                      <a:pt x="372947" y="96427"/>
                    </a:cubicBezTo>
                    <a:cubicBezTo>
                      <a:pt x="370654" y="94771"/>
                      <a:pt x="369763" y="91841"/>
                      <a:pt x="370527" y="89166"/>
                    </a:cubicBezTo>
                    <a:cubicBezTo>
                      <a:pt x="373202" y="81523"/>
                      <a:pt x="361865" y="81396"/>
                      <a:pt x="362248" y="74518"/>
                    </a:cubicBezTo>
                    <a:cubicBezTo>
                      <a:pt x="361738" y="70824"/>
                      <a:pt x="346580" y="57449"/>
                      <a:pt x="342631" y="57831"/>
                    </a:cubicBezTo>
                    <a:cubicBezTo>
                      <a:pt x="339829" y="58340"/>
                      <a:pt x="337027" y="57066"/>
                      <a:pt x="335625" y="54646"/>
                    </a:cubicBezTo>
                    <a:cubicBezTo>
                      <a:pt x="331804" y="47513"/>
                      <a:pt x="324034" y="55665"/>
                      <a:pt x="319321" y="50825"/>
                    </a:cubicBezTo>
                    <a:cubicBezTo>
                      <a:pt x="314353" y="48787"/>
                      <a:pt x="298048" y="50443"/>
                      <a:pt x="293717" y="53755"/>
                    </a:cubicBezTo>
                    <a:cubicBezTo>
                      <a:pt x="292825" y="55028"/>
                      <a:pt x="291552" y="55920"/>
                      <a:pt x="290150" y="56302"/>
                    </a:cubicBezTo>
                    <a:cubicBezTo>
                      <a:pt x="285947" y="52099"/>
                      <a:pt x="279706" y="47258"/>
                      <a:pt x="277540" y="47513"/>
                    </a:cubicBezTo>
                    <a:cubicBezTo>
                      <a:pt x="275247" y="47895"/>
                      <a:pt x="272827" y="46876"/>
                      <a:pt x="271681" y="44838"/>
                    </a:cubicBezTo>
                    <a:cubicBezTo>
                      <a:pt x="268496" y="38724"/>
                      <a:pt x="261872" y="45730"/>
                      <a:pt x="257796" y="41526"/>
                    </a:cubicBezTo>
                    <a:cubicBezTo>
                      <a:pt x="253592" y="39870"/>
                      <a:pt x="239708" y="41271"/>
                      <a:pt x="236141" y="44074"/>
                    </a:cubicBezTo>
                    <a:cubicBezTo>
                      <a:pt x="234868" y="46112"/>
                      <a:pt x="232447" y="47004"/>
                      <a:pt x="230155" y="46494"/>
                    </a:cubicBezTo>
                    <a:cubicBezTo>
                      <a:pt x="223531" y="44711"/>
                      <a:pt x="224167" y="54264"/>
                      <a:pt x="218308" y="54392"/>
                    </a:cubicBezTo>
                    <a:cubicBezTo>
                      <a:pt x="215124" y="55028"/>
                      <a:pt x="204806" y="68658"/>
                      <a:pt x="205315" y="71970"/>
                    </a:cubicBezTo>
                    <a:cubicBezTo>
                      <a:pt x="205825" y="74263"/>
                      <a:pt x="204933" y="76683"/>
                      <a:pt x="203023" y="78084"/>
                    </a:cubicBezTo>
                    <a:cubicBezTo>
                      <a:pt x="197163" y="81651"/>
                      <a:pt x="204551" y="87765"/>
                      <a:pt x="200730" y="92096"/>
                    </a:cubicBezTo>
                    <a:cubicBezTo>
                      <a:pt x="200093" y="94007"/>
                      <a:pt x="200220" y="97828"/>
                      <a:pt x="200730" y="101777"/>
                    </a:cubicBezTo>
                    <a:cubicBezTo>
                      <a:pt x="196781" y="102286"/>
                      <a:pt x="193214" y="103305"/>
                      <a:pt x="191558" y="104452"/>
                    </a:cubicBezTo>
                    <a:cubicBezTo>
                      <a:pt x="190285" y="106490"/>
                      <a:pt x="187864" y="107382"/>
                      <a:pt x="185572" y="106872"/>
                    </a:cubicBezTo>
                    <a:cubicBezTo>
                      <a:pt x="179712" y="105216"/>
                      <a:pt x="179457" y="112604"/>
                      <a:pt x="175508" y="114387"/>
                    </a:cubicBezTo>
                    <a:cubicBezTo>
                      <a:pt x="174107" y="110184"/>
                      <a:pt x="179584" y="105216"/>
                      <a:pt x="174617" y="101777"/>
                    </a:cubicBezTo>
                    <a:cubicBezTo>
                      <a:pt x="172706" y="100376"/>
                      <a:pt x="171942" y="97828"/>
                      <a:pt x="172579" y="95535"/>
                    </a:cubicBezTo>
                    <a:cubicBezTo>
                      <a:pt x="174871" y="89039"/>
                      <a:pt x="165190" y="89039"/>
                      <a:pt x="165573" y="83179"/>
                    </a:cubicBezTo>
                    <a:cubicBezTo>
                      <a:pt x="165064" y="79995"/>
                      <a:pt x="152326" y="68785"/>
                      <a:pt x="148886" y="69040"/>
                    </a:cubicBezTo>
                    <a:cubicBezTo>
                      <a:pt x="146593" y="69422"/>
                      <a:pt x="144173" y="68403"/>
                      <a:pt x="143026" y="66365"/>
                    </a:cubicBezTo>
                    <a:cubicBezTo>
                      <a:pt x="139842" y="60251"/>
                      <a:pt x="133219" y="67257"/>
                      <a:pt x="129142" y="63053"/>
                    </a:cubicBezTo>
                    <a:cubicBezTo>
                      <a:pt x="127868" y="62544"/>
                      <a:pt x="125703" y="62289"/>
                      <a:pt x="123155" y="62289"/>
                    </a:cubicBezTo>
                    <a:cubicBezTo>
                      <a:pt x="120226" y="57194"/>
                      <a:pt x="127996" y="50825"/>
                      <a:pt x="121627" y="46494"/>
                    </a:cubicBezTo>
                    <a:cubicBezTo>
                      <a:pt x="119334" y="44838"/>
                      <a:pt x="118442" y="41908"/>
                      <a:pt x="119206" y="39233"/>
                    </a:cubicBezTo>
                    <a:cubicBezTo>
                      <a:pt x="121882" y="31590"/>
                      <a:pt x="110545" y="31463"/>
                      <a:pt x="110927" y="24585"/>
                    </a:cubicBezTo>
                    <a:cubicBezTo>
                      <a:pt x="110417" y="20891"/>
                      <a:pt x="95259" y="7516"/>
                      <a:pt x="91310" y="7898"/>
                    </a:cubicBezTo>
                    <a:cubicBezTo>
                      <a:pt x="88508" y="8407"/>
                      <a:pt x="85705" y="7134"/>
                      <a:pt x="84304" y="4713"/>
                    </a:cubicBezTo>
                    <a:cubicBezTo>
                      <a:pt x="80483" y="-2420"/>
                      <a:pt x="72713" y="5732"/>
                      <a:pt x="67999" y="892"/>
                    </a:cubicBezTo>
                    <a:cubicBezTo>
                      <a:pt x="63032" y="-1146"/>
                      <a:pt x="46727" y="510"/>
                      <a:pt x="42397" y="3822"/>
                    </a:cubicBezTo>
                    <a:cubicBezTo>
                      <a:pt x="40868" y="6114"/>
                      <a:pt x="38065" y="7388"/>
                      <a:pt x="35263" y="6751"/>
                    </a:cubicBezTo>
                    <a:cubicBezTo>
                      <a:pt x="27493" y="4586"/>
                      <a:pt x="28130" y="15923"/>
                      <a:pt x="21251" y="16050"/>
                    </a:cubicBezTo>
                    <a:cubicBezTo>
                      <a:pt x="17557" y="16814"/>
                      <a:pt x="5329" y="32864"/>
                      <a:pt x="5965" y="36813"/>
                    </a:cubicBezTo>
                    <a:cubicBezTo>
                      <a:pt x="6603" y="39488"/>
                      <a:pt x="5584" y="42418"/>
                      <a:pt x="3291" y="43946"/>
                    </a:cubicBezTo>
                    <a:cubicBezTo>
                      <a:pt x="-3588" y="48150"/>
                      <a:pt x="5201" y="55411"/>
                      <a:pt x="488" y="60506"/>
                    </a:cubicBezTo>
                    <a:cubicBezTo>
                      <a:pt x="-1168" y="65601"/>
                      <a:pt x="1635" y="81778"/>
                      <a:pt x="5201" y="85854"/>
                    </a:cubicBezTo>
                    <a:cubicBezTo>
                      <a:pt x="7621" y="87256"/>
                      <a:pt x="9023" y="89931"/>
                      <a:pt x="8641" y="92733"/>
                    </a:cubicBezTo>
                    <a:cubicBezTo>
                      <a:pt x="6985" y="100630"/>
                      <a:pt x="18322" y="99229"/>
                      <a:pt x="18831" y="106108"/>
                    </a:cubicBezTo>
                    <a:cubicBezTo>
                      <a:pt x="19850" y="109802"/>
                      <a:pt x="36664" y="120884"/>
                      <a:pt x="40613" y="119992"/>
                    </a:cubicBezTo>
                    <a:cubicBezTo>
                      <a:pt x="43288" y="119101"/>
                      <a:pt x="46218" y="119992"/>
                      <a:pt x="48001" y="122285"/>
                    </a:cubicBezTo>
                    <a:cubicBezTo>
                      <a:pt x="52714" y="128909"/>
                      <a:pt x="59338" y="119610"/>
                      <a:pt x="64688" y="123941"/>
                    </a:cubicBezTo>
                    <a:cubicBezTo>
                      <a:pt x="65962" y="124451"/>
                      <a:pt x="68891" y="124323"/>
                      <a:pt x="72331" y="123814"/>
                    </a:cubicBezTo>
                    <a:cubicBezTo>
                      <a:pt x="73095" y="128527"/>
                      <a:pt x="74496" y="133367"/>
                      <a:pt x="76152" y="135278"/>
                    </a:cubicBezTo>
                    <a:cubicBezTo>
                      <a:pt x="78190" y="136424"/>
                      <a:pt x="79336" y="138717"/>
                      <a:pt x="79082" y="141137"/>
                    </a:cubicBezTo>
                    <a:cubicBezTo>
                      <a:pt x="77680" y="147888"/>
                      <a:pt x="87234" y="146615"/>
                      <a:pt x="87744" y="152474"/>
                    </a:cubicBezTo>
                    <a:cubicBezTo>
                      <a:pt x="88636" y="155531"/>
                      <a:pt x="102902" y="164957"/>
                      <a:pt x="106213" y="164193"/>
                    </a:cubicBezTo>
                    <a:cubicBezTo>
                      <a:pt x="108507" y="163429"/>
                      <a:pt x="110927" y="164193"/>
                      <a:pt x="112456" y="166104"/>
                    </a:cubicBezTo>
                    <a:cubicBezTo>
                      <a:pt x="116404" y="171709"/>
                      <a:pt x="122009" y="163811"/>
                      <a:pt x="126595" y="167505"/>
                    </a:cubicBezTo>
                    <a:cubicBezTo>
                      <a:pt x="129907" y="168906"/>
                      <a:pt x="145574" y="165085"/>
                      <a:pt x="147739" y="162028"/>
                    </a:cubicBezTo>
                    <a:cubicBezTo>
                      <a:pt x="149141" y="158588"/>
                      <a:pt x="153217" y="159098"/>
                      <a:pt x="156147" y="158079"/>
                    </a:cubicBezTo>
                    <a:cubicBezTo>
                      <a:pt x="156401" y="163938"/>
                      <a:pt x="158312" y="171709"/>
                      <a:pt x="160477" y="174256"/>
                    </a:cubicBezTo>
                    <a:cubicBezTo>
                      <a:pt x="162516" y="175403"/>
                      <a:pt x="163662" y="177695"/>
                      <a:pt x="163408" y="180116"/>
                    </a:cubicBezTo>
                    <a:cubicBezTo>
                      <a:pt x="162006" y="186867"/>
                      <a:pt x="171559" y="185593"/>
                      <a:pt x="172069" y="191452"/>
                    </a:cubicBezTo>
                    <a:cubicBezTo>
                      <a:pt x="172961" y="194510"/>
                      <a:pt x="187228" y="203936"/>
                      <a:pt x="190540" y="203171"/>
                    </a:cubicBezTo>
                    <a:cubicBezTo>
                      <a:pt x="192832" y="202407"/>
                      <a:pt x="195253" y="203171"/>
                      <a:pt x="196781" y="205082"/>
                    </a:cubicBezTo>
                    <a:cubicBezTo>
                      <a:pt x="200730" y="210687"/>
                      <a:pt x="206335" y="202789"/>
                      <a:pt x="210920" y="206483"/>
                    </a:cubicBezTo>
                    <a:cubicBezTo>
                      <a:pt x="214232" y="207884"/>
                      <a:pt x="229900" y="204063"/>
                      <a:pt x="232065" y="201006"/>
                    </a:cubicBezTo>
                    <a:cubicBezTo>
                      <a:pt x="233212" y="198331"/>
                      <a:pt x="235887" y="198076"/>
                      <a:pt x="238434" y="197567"/>
                    </a:cubicBezTo>
                    <a:cubicBezTo>
                      <a:pt x="236524" y="203681"/>
                      <a:pt x="239836" y="222151"/>
                      <a:pt x="243911" y="226864"/>
                    </a:cubicBezTo>
                    <a:cubicBezTo>
                      <a:pt x="246714" y="228520"/>
                      <a:pt x="248370" y="231705"/>
                      <a:pt x="247861" y="234889"/>
                    </a:cubicBezTo>
                    <a:cubicBezTo>
                      <a:pt x="245950" y="244188"/>
                      <a:pt x="259069" y="242404"/>
                      <a:pt x="259707" y="250429"/>
                    </a:cubicBezTo>
                    <a:cubicBezTo>
                      <a:pt x="260980" y="254633"/>
                      <a:pt x="280470" y="267626"/>
                      <a:pt x="285055" y="266607"/>
                    </a:cubicBezTo>
                    <a:cubicBezTo>
                      <a:pt x="288112" y="265588"/>
                      <a:pt x="291552" y="266607"/>
                      <a:pt x="293590" y="269154"/>
                    </a:cubicBezTo>
                    <a:cubicBezTo>
                      <a:pt x="299067" y="276797"/>
                      <a:pt x="306837" y="266097"/>
                      <a:pt x="313079" y="271065"/>
                    </a:cubicBezTo>
                    <a:cubicBezTo>
                      <a:pt x="317665" y="272976"/>
                      <a:pt x="339192" y="267753"/>
                      <a:pt x="342121" y="263550"/>
                    </a:cubicBezTo>
                    <a:cubicBezTo>
                      <a:pt x="345178" y="256161"/>
                      <a:pt x="357152" y="261894"/>
                      <a:pt x="358299" y="252595"/>
                    </a:cubicBezTo>
                    <a:cubicBezTo>
                      <a:pt x="358808" y="249410"/>
                      <a:pt x="361356" y="246863"/>
                      <a:pt x="364540" y="246226"/>
                    </a:cubicBezTo>
                    <a:cubicBezTo>
                      <a:pt x="373839" y="244952"/>
                      <a:pt x="367852" y="233106"/>
                      <a:pt x="375113" y="229794"/>
                    </a:cubicBezTo>
                    <a:cubicBezTo>
                      <a:pt x="379316" y="225208"/>
                      <a:pt x="383775" y="206483"/>
                      <a:pt x="381864" y="200496"/>
                    </a:cubicBezTo>
                    <a:cubicBezTo>
                      <a:pt x="376769" y="194382"/>
                      <a:pt x="387341" y="186357"/>
                      <a:pt x="379571" y="18113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4BADDB2B-96D2-3420-8693-6CDD7E906C77}"/>
                  </a:ext>
                </a:extLst>
              </p:cNvPr>
              <p:cNvSpPr/>
              <p:nvPr/>
            </p:nvSpPr>
            <p:spPr>
              <a:xfrm>
                <a:off x="12469906" y="2358310"/>
                <a:ext cx="269176" cy="283034"/>
              </a:xfrm>
              <a:custGeom>
                <a:avLst/>
                <a:gdLst>
                  <a:gd name="connsiteX0" fmla="*/ 471619 w 474835"/>
                  <a:gd name="connsiteY0" fmla="*/ 146515 h 499280"/>
                  <a:gd name="connsiteX1" fmla="*/ 468817 w 474835"/>
                  <a:gd name="connsiteY1" fmla="*/ 137980 h 499280"/>
                  <a:gd name="connsiteX2" fmla="*/ 459136 w 474835"/>
                  <a:gd name="connsiteY2" fmla="*/ 121039 h 499280"/>
                  <a:gd name="connsiteX3" fmla="*/ 436207 w 474835"/>
                  <a:gd name="connsiteY3" fmla="*/ 101550 h 499280"/>
                  <a:gd name="connsiteX4" fmla="*/ 432768 w 474835"/>
                  <a:gd name="connsiteY4" fmla="*/ 101295 h 499280"/>
                  <a:gd name="connsiteX5" fmla="*/ 438500 w 474835"/>
                  <a:gd name="connsiteY5" fmla="*/ 73526 h 499280"/>
                  <a:gd name="connsiteX6" fmla="*/ 436207 w 474835"/>
                  <a:gd name="connsiteY6" fmla="*/ 54164 h 499280"/>
                  <a:gd name="connsiteX7" fmla="*/ 433405 w 474835"/>
                  <a:gd name="connsiteY7" fmla="*/ 45630 h 499280"/>
                  <a:gd name="connsiteX8" fmla="*/ 423724 w 474835"/>
                  <a:gd name="connsiteY8" fmla="*/ 28688 h 499280"/>
                  <a:gd name="connsiteX9" fmla="*/ 400796 w 474835"/>
                  <a:gd name="connsiteY9" fmla="*/ 9199 h 499280"/>
                  <a:gd name="connsiteX10" fmla="*/ 392643 w 474835"/>
                  <a:gd name="connsiteY10" fmla="*/ 5505 h 499280"/>
                  <a:gd name="connsiteX11" fmla="*/ 373664 w 474835"/>
                  <a:gd name="connsiteY11" fmla="*/ 1047 h 499280"/>
                  <a:gd name="connsiteX12" fmla="*/ 343856 w 474835"/>
                  <a:gd name="connsiteY12" fmla="*/ 4486 h 499280"/>
                  <a:gd name="connsiteX13" fmla="*/ 335577 w 474835"/>
                  <a:gd name="connsiteY13" fmla="*/ 7925 h 499280"/>
                  <a:gd name="connsiteX14" fmla="*/ 319272 w 474835"/>
                  <a:gd name="connsiteY14" fmla="*/ 18753 h 499280"/>
                  <a:gd name="connsiteX15" fmla="*/ 311502 w 474835"/>
                  <a:gd name="connsiteY15" fmla="*/ 25631 h 499280"/>
                  <a:gd name="connsiteX16" fmla="*/ 311375 w 474835"/>
                  <a:gd name="connsiteY16" fmla="*/ 25376 h 499280"/>
                  <a:gd name="connsiteX17" fmla="*/ 292395 w 474835"/>
                  <a:gd name="connsiteY17" fmla="*/ 20918 h 499280"/>
                  <a:gd name="connsiteX18" fmla="*/ 262589 w 474835"/>
                  <a:gd name="connsiteY18" fmla="*/ 24357 h 499280"/>
                  <a:gd name="connsiteX19" fmla="*/ 254309 w 474835"/>
                  <a:gd name="connsiteY19" fmla="*/ 27797 h 499280"/>
                  <a:gd name="connsiteX20" fmla="*/ 238004 w 474835"/>
                  <a:gd name="connsiteY20" fmla="*/ 38624 h 499280"/>
                  <a:gd name="connsiteX21" fmla="*/ 220171 w 474835"/>
                  <a:gd name="connsiteY21" fmla="*/ 62826 h 499280"/>
                  <a:gd name="connsiteX22" fmla="*/ 216986 w 474835"/>
                  <a:gd name="connsiteY22" fmla="*/ 71233 h 499280"/>
                  <a:gd name="connsiteX23" fmla="*/ 214694 w 474835"/>
                  <a:gd name="connsiteY23" fmla="*/ 81551 h 499280"/>
                  <a:gd name="connsiteX24" fmla="*/ 210362 w 474835"/>
                  <a:gd name="connsiteY24" fmla="*/ 75437 h 499280"/>
                  <a:gd name="connsiteX25" fmla="*/ 192656 w 474835"/>
                  <a:gd name="connsiteY25" fmla="*/ 60406 h 499280"/>
                  <a:gd name="connsiteX26" fmla="*/ 186415 w 474835"/>
                  <a:gd name="connsiteY26" fmla="*/ 57476 h 499280"/>
                  <a:gd name="connsiteX27" fmla="*/ 171767 w 474835"/>
                  <a:gd name="connsiteY27" fmla="*/ 54037 h 499280"/>
                  <a:gd name="connsiteX28" fmla="*/ 148711 w 474835"/>
                  <a:gd name="connsiteY28" fmla="*/ 56712 h 499280"/>
                  <a:gd name="connsiteX29" fmla="*/ 142342 w 474835"/>
                  <a:gd name="connsiteY29" fmla="*/ 59387 h 499280"/>
                  <a:gd name="connsiteX30" fmla="*/ 129731 w 474835"/>
                  <a:gd name="connsiteY30" fmla="*/ 67794 h 499280"/>
                  <a:gd name="connsiteX31" fmla="*/ 115974 w 474835"/>
                  <a:gd name="connsiteY31" fmla="*/ 86391 h 499280"/>
                  <a:gd name="connsiteX32" fmla="*/ 113554 w 474835"/>
                  <a:gd name="connsiteY32" fmla="*/ 92888 h 499280"/>
                  <a:gd name="connsiteX33" fmla="*/ 111134 w 474835"/>
                  <a:gd name="connsiteY33" fmla="*/ 107791 h 499280"/>
                  <a:gd name="connsiteX34" fmla="*/ 115337 w 474835"/>
                  <a:gd name="connsiteY34" fmla="*/ 130592 h 499280"/>
                  <a:gd name="connsiteX35" fmla="*/ 118394 w 474835"/>
                  <a:gd name="connsiteY35" fmla="*/ 136834 h 499280"/>
                  <a:gd name="connsiteX36" fmla="*/ 127565 w 474835"/>
                  <a:gd name="connsiteY36" fmla="*/ 148808 h 499280"/>
                  <a:gd name="connsiteX37" fmla="*/ 147055 w 474835"/>
                  <a:gd name="connsiteY37" fmla="*/ 161291 h 499280"/>
                  <a:gd name="connsiteX38" fmla="*/ 146545 w 474835"/>
                  <a:gd name="connsiteY38" fmla="*/ 161928 h 499280"/>
                  <a:gd name="connsiteX39" fmla="*/ 144125 w 474835"/>
                  <a:gd name="connsiteY39" fmla="*/ 176831 h 499280"/>
                  <a:gd name="connsiteX40" fmla="*/ 148328 w 474835"/>
                  <a:gd name="connsiteY40" fmla="*/ 199632 h 499280"/>
                  <a:gd name="connsiteX41" fmla="*/ 151385 w 474835"/>
                  <a:gd name="connsiteY41" fmla="*/ 205874 h 499280"/>
                  <a:gd name="connsiteX42" fmla="*/ 160557 w 474835"/>
                  <a:gd name="connsiteY42" fmla="*/ 217848 h 499280"/>
                  <a:gd name="connsiteX43" fmla="*/ 168072 w 474835"/>
                  <a:gd name="connsiteY43" fmla="*/ 224726 h 499280"/>
                  <a:gd name="connsiteX44" fmla="*/ 163232 w 474835"/>
                  <a:gd name="connsiteY44" fmla="*/ 225236 h 499280"/>
                  <a:gd name="connsiteX45" fmla="*/ 146927 w 474835"/>
                  <a:gd name="connsiteY45" fmla="*/ 236063 h 499280"/>
                  <a:gd name="connsiteX46" fmla="*/ 129094 w 474835"/>
                  <a:gd name="connsiteY46" fmla="*/ 260265 h 499280"/>
                  <a:gd name="connsiteX47" fmla="*/ 125909 w 474835"/>
                  <a:gd name="connsiteY47" fmla="*/ 268672 h 499280"/>
                  <a:gd name="connsiteX48" fmla="*/ 123872 w 474835"/>
                  <a:gd name="connsiteY48" fmla="*/ 270455 h 499280"/>
                  <a:gd name="connsiteX49" fmla="*/ 106293 w 474835"/>
                  <a:gd name="connsiteY49" fmla="*/ 258100 h 499280"/>
                  <a:gd name="connsiteX50" fmla="*/ 98141 w 474835"/>
                  <a:gd name="connsiteY50" fmla="*/ 254406 h 499280"/>
                  <a:gd name="connsiteX51" fmla="*/ 79161 w 474835"/>
                  <a:gd name="connsiteY51" fmla="*/ 249947 h 499280"/>
                  <a:gd name="connsiteX52" fmla="*/ 49354 w 474835"/>
                  <a:gd name="connsiteY52" fmla="*/ 253386 h 499280"/>
                  <a:gd name="connsiteX53" fmla="*/ 41075 w 474835"/>
                  <a:gd name="connsiteY53" fmla="*/ 256826 h 499280"/>
                  <a:gd name="connsiteX54" fmla="*/ 24770 w 474835"/>
                  <a:gd name="connsiteY54" fmla="*/ 267653 h 499280"/>
                  <a:gd name="connsiteX55" fmla="*/ 6937 w 474835"/>
                  <a:gd name="connsiteY55" fmla="*/ 291855 h 499280"/>
                  <a:gd name="connsiteX56" fmla="*/ 3752 w 474835"/>
                  <a:gd name="connsiteY56" fmla="*/ 300262 h 499280"/>
                  <a:gd name="connsiteX57" fmla="*/ 568 w 474835"/>
                  <a:gd name="connsiteY57" fmla="*/ 319497 h 499280"/>
                  <a:gd name="connsiteX58" fmla="*/ 6045 w 474835"/>
                  <a:gd name="connsiteY58" fmla="*/ 349049 h 499280"/>
                  <a:gd name="connsiteX59" fmla="*/ 9994 w 474835"/>
                  <a:gd name="connsiteY59" fmla="*/ 357074 h 499280"/>
                  <a:gd name="connsiteX60" fmla="*/ 21840 w 474835"/>
                  <a:gd name="connsiteY60" fmla="*/ 372614 h 499280"/>
                  <a:gd name="connsiteX61" fmla="*/ 47189 w 474835"/>
                  <a:gd name="connsiteY61" fmla="*/ 388792 h 499280"/>
                  <a:gd name="connsiteX62" fmla="*/ 55723 w 474835"/>
                  <a:gd name="connsiteY62" fmla="*/ 391339 h 499280"/>
                  <a:gd name="connsiteX63" fmla="*/ 57251 w 474835"/>
                  <a:gd name="connsiteY63" fmla="*/ 392868 h 499280"/>
                  <a:gd name="connsiteX64" fmla="*/ 55469 w 474835"/>
                  <a:gd name="connsiteY64" fmla="*/ 410828 h 499280"/>
                  <a:gd name="connsiteX65" fmla="*/ 60946 w 474835"/>
                  <a:gd name="connsiteY65" fmla="*/ 440380 h 499280"/>
                  <a:gd name="connsiteX66" fmla="*/ 64895 w 474835"/>
                  <a:gd name="connsiteY66" fmla="*/ 448405 h 499280"/>
                  <a:gd name="connsiteX67" fmla="*/ 76741 w 474835"/>
                  <a:gd name="connsiteY67" fmla="*/ 463946 h 499280"/>
                  <a:gd name="connsiteX68" fmla="*/ 102089 w 474835"/>
                  <a:gd name="connsiteY68" fmla="*/ 480123 h 499280"/>
                  <a:gd name="connsiteX69" fmla="*/ 110624 w 474835"/>
                  <a:gd name="connsiteY69" fmla="*/ 482671 h 499280"/>
                  <a:gd name="connsiteX70" fmla="*/ 118394 w 474835"/>
                  <a:gd name="connsiteY70" fmla="*/ 485091 h 499280"/>
                  <a:gd name="connsiteX71" fmla="*/ 136227 w 474835"/>
                  <a:gd name="connsiteY71" fmla="*/ 493880 h 499280"/>
                  <a:gd name="connsiteX72" fmla="*/ 144762 w 474835"/>
                  <a:gd name="connsiteY72" fmla="*/ 496428 h 499280"/>
                  <a:gd name="connsiteX73" fmla="*/ 164251 w 474835"/>
                  <a:gd name="connsiteY73" fmla="*/ 498338 h 499280"/>
                  <a:gd name="connsiteX74" fmla="*/ 193294 w 474835"/>
                  <a:gd name="connsiteY74" fmla="*/ 490823 h 499280"/>
                  <a:gd name="connsiteX75" fmla="*/ 209471 w 474835"/>
                  <a:gd name="connsiteY75" fmla="*/ 479868 h 499280"/>
                  <a:gd name="connsiteX76" fmla="*/ 215712 w 474835"/>
                  <a:gd name="connsiteY76" fmla="*/ 473499 h 499280"/>
                  <a:gd name="connsiteX77" fmla="*/ 215840 w 474835"/>
                  <a:gd name="connsiteY77" fmla="*/ 473499 h 499280"/>
                  <a:gd name="connsiteX78" fmla="*/ 217878 w 474835"/>
                  <a:gd name="connsiteY78" fmla="*/ 473627 h 499280"/>
                  <a:gd name="connsiteX79" fmla="*/ 226412 w 474835"/>
                  <a:gd name="connsiteY79" fmla="*/ 476174 h 499280"/>
                  <a:gd name="connsiteX80" fmla="*/ 245902 w 474835"/>
                  <a:gd name="connsiteY80" fmla="*/ 478085 h 499280"/>
                  <a:gd name="connsiteX81" fmla="*/ 274944 w 474835"/>
                  <a:gd name="connsiteY81" fmla="*/ 470569 h 499280"/>
                  <a:gd name="connsiteX82" fmla="*/ 291122 w 474835"/>
                  <a:gd name="connsiteY82" fmla="*/ 459615 h 499280"/>
                  <a:gd name="connsiteX83" fmla="*/ 297363 w 474835"/>
                  <a:gd name="connsiteY83" fmla="*/ 453246 h 499280"/>
                  <a:gd name="connsiteX84" fmla="*/ 307936 w 474835"/>
                  <a:gd name="connsiteY84" fmla="*/ 436814 h 499280"/>
                  <a:gd name="connsiteX85" fmla="*/ 313158 w 474835"/>
                  <a:gd name="connsiteY85" fmla="*/ 424203 h 499280"/>
                  <a:gd name="connsiteX86" fmla="*/ 326660 w 474835"/>
                  <a:gd name="connsiteY86" fmla="*/ 418344 h 499280"/>
                  <a:gd name="connsiteX87" fmla="*/ 342838 w 474835"/>
                  <a:gd name="connsiteY87" fmla="*/ 407389 h 499280"/>
                  <a:gd name="connsiteX88" fmla="*/ 349079 w 474835"/>
                  <a:gd name="connsiteY88" fmla="*/ 401020 h 499280"/>
                  <a:gd name="connsiteX89" fmla="*/ 359652 w 474835"/>
                  <a:gd name="connsiteY89" fmla="*/ 384588 h 499280"/>
                  <a:gd name="connsiteX90" fmla="*/ 365639 w 474835"/>
                  <a:gd name="connsiteY90" fmla="*/ 368793 h 499280"/>
                  <a:gd name="connsiteX91" fmla="*/ 389969 w 474835"/>
                  <a:gd name="connsiteY91" fmla="*/ 361023 h 499280"/>
                  <a:gd name="connsiteX92" fmla="*/ 406145 w 474835"/>
                  <a:gd name="connsiteY92" fmla="*/ 350068 h 499280"/>
                  <a:gd name="connsiteX93" fmla="*/ 412387 w 474835"/>
                  <a:gd name="connsiteY93" fmla="*/ 343699 h 499280"/>
                  <a:gd name="connsiteX94" fmla="*/ 422960 w 474835"/>
                  <a:gd name="connsiteY94" fmla="*/ 327267 h 499280"/>
                  <a:gd name="connsiteX95" fmla="*/ 429711 w 474835"/>
                  <a:gd name="connsiteY95" fmla="*/ 297970 h 499280"/>
                  <a:gd name="connsiteX96" fmla="*/ 427419 w 474835"/>
                  <a:gd name="connsiteY96" fmla="*/ 278608 h 499280"/>
                  <a:gd name="connsiteX97" fmla="*/ 424616 w 474835"/>
                  <a:gd name="connsiteY97" fmla="*/ 270073 h 499280"/>
                  <a:gd name="connsiteX98" fmla="*/ 414935 w 474835"/>
                  <a:gd name="connsiteY98" fmla="*/ 253132 h 499280"/>
                  <a:gd name="connsiteX99" fmla="*/ 398758 w 474835"/>
                  <a:gd name="connsiteY99" fmla="*/ 236827 h 499280"/>
                  <a:gd name="connsiteX100" fmla="*/ 405381 w 474835"/>
                  <a:gd name="connsiteY100" fmla="*/ 237719 h 499280"/>
                  <a:gd name="connsiteX101" fmla="*/ 434424 w 474835"/>
                  <a:gd name="connsiteY101" fmla="*/ 230203 h 499280"/>
                  <a:gd name="connsiteX102" fmla="*/ 450601 w 474835"/>
                  <a:gd name="connsiteY102" fmla="*/ 219249 h 499280"/>
                  <a:gd name="connsiteX103" fmla="*/ 456843 w 474835"/>
                  <a:gd name="connsiteY103" fmla="*/ 212880 h 499280"/>
                  <a:gd name="connsiteX104" fmla="*/ 467415 w 474835"/>
                  <a:gd name="connsiteY104" fmla="*/ 196448 h 499280"/>
                  <a:gd name="connsiteX105" fmla="*/ 474167 w 474835"/>
                  <a:gd name="connsiteY105" fmla="*/ 167150 h 499280"/>
                  <a:gd name="connsiteX106" fmla="*/ 471874 w 474835"/>
                  <a:gd name="connsiteY106" fmla="*/ 147789 h 49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74835" h="499280">
                    <a:moveTo>
                      <a:pt x="471619" y="146515"/>
                    </a:moveTo>
                    <a:cubicBezTo>
                      <a:pt x="468944" y="144604"/>
                      <a:pt x="467925" y="141165"/>
                      <a:pt x="468817" y="137980"/>
                    </a:cubicBezTo>
                    <a:cubicBezTo>
                      <a:pt x="471874" y="129064"/>
                      <a:pt x="458626" y="128936"/>
                      <a:pt x="459136" y="121039"/>
                    </a:cubicBezTo>
                    <a:cubicBezTo>
                      <a:pt x="458498" y="116708"/>
                      <a:pt x="440921" y="101167"/>
                      <a:pt x="436207" y="101550"/>
                    </a:cubicBezTo>
                    <a:cubicBezTo>
                      <a:pt x="435061" y="101804"/>
                      <a:pt x="433914" y="101550"/>
                      <a:pt x="432768" y="101295"/>
                    </a:cubicBezTo>
                    <a:cubicBezTo>
                      <a:pt x="436589" y="95181"/>
                      <a:pt x="440411" y="79003"/>
                      <a:pt x="438500" y="73526"/>
                    </a:cubicBezTo>
                    <a:cubicBezTo>
                      <a:pt x="433405" y="67412"/>
                      <a:pt x="443978" y="59387"/>
                      <a:pt x="436207" y="54164"/>
                    </a:cubicBezTo>
                    <a:cubicBezTo>
                      <a:pt x="433532" y="52254"/>
                      <a:pt x="432513" y="48814"/>
                      <a:pt x="433405" y="45630"/>
                    </a:cubicBezTo>
                    <a:cubicBezTo>
                      <a:pt x="436462" y="36713"/>
                      <a:pt x="423215" y="36586"/>
                      <a:pt x="423724" y="28688"/>
                    </a:cubicBezTo>
                    <a:cubicBezTo>
                      <a:pt x="423087" y="24357"/>
                      <a:pt x="405509" y="8817"/>
                      <a:pt x="400796" y="9199"/>
                    </a:cubicBezTo>
                    <a:cubicBezTo>
                      <a:pt x="397611" y="9709"/>
                      <a:pt x="394299" y="8307"/>
                      <a:pt x="392643" y="5505"/>
                    </a:cubicBezTo>
                    <a:cubicBezTo>
                      <a:pt x="388313" y="-2902"/>
                      <a:pt x="379141" y="6779"/>
                      <a:pt x="373664" y="1047"/>
                    </a:cubicBezTo>
                    <a:cubicBezTo>
                      <a:pt x="367931" y="-1374"/>
                      <a:pt x="348824" y="665"/>
                      <a:pt x="343856" y="4486"/>
                    </a:cubicBezTo>
                    <a:cubicBezTo>
                      <a:pt x="342074" y="7288"/>
                      <a:pt x="338762" y="8562"/>
                      <a:pt x="335577" y="7925"/>
                    </a:cubicBezTo>
                    <a:cubicBezTo>
                      <a:pt x="326533" y="5378"/>
                      <a:pt x="327297" y="18625"/>
                      <a:pt x="319272" y="18753"/>
                    </a:cubicBezTo>
                    <a:cubicBezTo>
                      <a:pt x="317616" y="19135"/>
                      <a:pt x="314559" y="21937"/>
                      <a:pt x="311502" y="25631"/>
                    </a:cubicBezTo>
                    <a:cubicBezTo>
                      <a:pt x="311502" y="25631"/>
                      <a:pt x="311375" y="25504"/>
                      <a:pt x="311375" y="25376"/>
                    </a:cubicBezTo>
                    <a:cubicBezTo>
                      <a:pt x="307044" y="16969"/>
                      <a:pt x="297872" y="26650"/>
                      <a:pt x="292395" y="20918"/>
                    </a:cubicBezTo>
                    <a:cubicBezTo>
                      <a:pt x="286663" y="18498"/>
                      <a:pt x="267556" y="20536"/>
                      <a:pt x="262589" y="24357"/>
                    </a:cubicBezTo>
                    <a:cubicBezTo>
                      <a:pt x="260805" y="27160"/>
                      <a:pt x="257493" y="28433"/>
                      <a:pt x="254309" y="27797"/>
                    </a:cubicBezTo>
                    <a:cubicBezTo>
                      <a:pt x="245264" y="25249"/>
                      <a:pt x="246029" y="38496"/>
                      <a:pt x="238004" y="38624"/>
                    </a:cubicBezTo>
                    <a:cubicBezTo>
                      <a:pt x="233673" y="39516"/>
                      <a:pt x="219407" y="58113"/>
                      <a:pt x="220171" y="62826"/>
                    </a:cubicBezTo>
                    <a:cubicBezTo>
                      <a:pt x="220935" y="66011"/>
                      <a:pt x="219661" y="69322"/>
                      <a:pt x="216986" y="71233"/>
                    </a:cubicBezTo>
                    <a:cubicBezTo>
                      <a:pt x="212528" y="73908"/>
                      <a:pt x="213674" y="77730"/>
                      <a:pt x="214694" y="81551"/>
                    </a:cubicBezTo>
                    <a:cubicBezTo>
                      <a:pt x="212528" y="79895"/>
                      <a:pt x="210107" y="78366"/>
                      <a:pt x="210362" y="75437"/>
                    </a:cubicBezTo>
                    <a:cubicBezTo>
                      <a:pt x="209853" y="72125"/>
                      <a:pt x="196351" y="60151"/>
                      <a:pt x="192656" y="60406"/>
                    </a:cubicBezTo>
                    <a:cubicBezTo>
                      <a:pt x="190109" y="60788"/>
                      <a:pt x="187689" y="59642"/>
                      <a:pt x="186415" y="57476"/>
                    </a:cubicBezTo>
                    <a:cubicBezTo>
                      <a:pt x="182976" y="50980"/>
                      <a:pt x="175970" y="58495"/>
                      <a:pt x="171767" y="54037"/>
                    </a:cubicBezTo>
                    <a:cubicBezTo>
                      <a:pt x="167308" y="52254"/>
                      <a:pt x="152660" y="53782"/>
                      <a:pt x="148711" y="56712"/>
                    </a:cubicBezTo>
                    <a:cubicBezTo>
                      <a:pt x="147309" y="58877"/>
                      <a:pt x="144762" y="59896"/>
                      <a:pt x="142342" y="59387"/>
                    </a:cubicBezTo>
                    <a:cubicBezTo>
                      <a:pt x="135335" y="57476"/>
                      <a:pt x="135973" y="67666"/>
                      <a:pt x="129731" y="67794"/>
                    </a:cubicBezTo>
                    <a:cubicBezTo>
                      <a:pt x="126419" y="68558"/>
                      <a:pt x="115464" y="82825"/>
                      <a:pt x="115974" y="86391"/>
                    </a:cubicBezTo>
                    <a:cubicBezTo>
                      <a:pt x="116611" y="88812"/>
                      <a:pt x="115592" y="91359"/>
                      <a:pt x="113554" y="92888"/>
                    </a:cubicBezTo>
                    <a:cubicBezTo>
                      <a:pt x="107312" y="96709"/>
                      <a:pt x="115210" y="103206"/>
                      <a:pt x="111134" y="107791"/>
                    </a:cubicBezTo>
                    <a:cubicBezTo>
                      <a:pt x="109605" y="112377"/>
                      <a:pt x="112153" y="126898"/>
                      <a:pt x="115337" y="130592"/>
                    </a:cubicBezTo>
                    <a:cubicBezTo>
                      <a:pt x="117503" y="131866"/>
                      <a:pt x="118776" y="134286"/>
                      <a:pt x="118394" y="136834"/>
                    </a:cubicBezTo>
                    <a:cubicBezTo>
                      <a:pt x="116993" y="143967"/>
                      <a:pt x="127056" y="142693"/>
                      <a:pt x="127565" y="148808"/>
                    </a:cubicBezTo>
                    <a:cubicBezTo>
                      <a:pt x="128585" y="152119"/>
                      <a:pt x="143488" y="162055"/>
                      <a:pt x="147055" y="161291"/>
                    </a:cubicBezTo>
                    <a:cubicBezTo>
                      <a:pt x="146800" y="161546"/>
                      <a:pt x="146800" y="161800"/>
                      <a:pt x="146545" y="161928"/>
                    </a:cubicBezTo>
                    <a:cubicBezTo>
                      <a:pt x="140303" y="165749"/>
                      <a:pt x="148201" y="172245"/>
                      <a:pt x="144125" y="176831"/>
                    </a:cubicBezTo>
                    <a:cubicBezTo>
                      <a:pt x="142596" y="181417"/>
                      <a:pt x="145144" y="195938"/>
                      <a:pt x="148328" y="199632"/>
                    </a:cubicBezTo>
                    <a:cubicBezTo>
                      <a:pt x="150494" y="200906"/>
                      <a:pt x="151768" y="203326"/>
                      <a:pt x="151385" y="205874"/>
                    </a:cubicBezTo>
                    <a:cubicBezTo>
                      <a:pt x="149984" y="213007"/>
                      <a:pt x="160047" y="211733"/>
                      <a:pt x="160557" y="217848"/>
                    </a:cubicBezTo>
                    <a:cubicBezTo>
                      <a:pt x="160939" y="219249"/>
                      <a:pt x="164251" y="222051"/>
                      <a:pt x="168072" y="224726"/>
                    </a:cubicBezTo>
                    <a:cubicBezTo>
                      <a:pt x="166544" y="225363"/>
                      <a:pt x="164888" y="225618"/>
                      <a:pt x="163232" y="225236"/>
                    </a:cubicBezTo>
                    <a:cubicBezTo>
                      <a:pt x="154188" y="222688"/>
                      <a:pt x="154952" y="235935"/>
                      <a:pt x="146927" y="236063"/>
                    </a:cubicBezTo>
                    <a:cubicBezTo>
                      <a:pt x="142596" y="236955"/>
                      <a:pt x="128330" y="255552"/>
                      <a:pt x="129094" y="260265"/>
                    </a:cubicBezTo>
                    <a:cubicBezTo>
                      <a:pt x="129858" y="263450"/>
                      <a:pt x="128585" y="266761"/>
                      <a:pt x="125909" y="268672"/>
                    </a:cubicBezTo>
                    <a:cubicBezTo>
                      <a:pt x="125018" y="269182"/>
                      <a:pt x="124381" y="269819"/>
                      <a:pt x="123872" y="270455"/>
                    </a:cubicBezTo>
                    <a:cubicBezTo>
                      <a:pt x="118139" y="264596"/>
                      <a:pt x="109350" y="257845"/>
                      <a:pt x="106293" y="258100"/>
                    </a:cubicBezTo>
                    <a:cubicBezTo>
                      <a:pt x="103109" y="258609"/>
                      <a:pt x="99797" y="257208"/>
                      <a:pt x="98141" y="254406"/>
                    </a:cubicBezTo>
                    <a:cubicBezTo>
                      <a:pt x="93810" y="245998"/>
                      <a:pt x="84638" y="255679"/>
                      <a:pt x="79161" y="249947"/>
                    </a:cubicBezTo>
                    <a:cubicBezTo>
                      <a:pt x="73429" y="247527"/>
                      <a:pt x="54322" y="249565"/>
                      <a:pt x="49354" y="253386"/>
                    </a:cubicBezTo>
                    <a:cubicBezTo>
                      <a:pt x="47571" y="256189"/>
                      <a:pt x="44259" y="257463"/>
                      <a:pt x="41075" y="256826"/>
                    </a:cubicBezTo>
                    <a:cubicBezTo>
                      <a:pt x="32030" y="254278"/>
                      <a:pt x="32795" y="267526"/>
                      <a:pt x="24770" y="267653"/>
                    </a:cubicBezTo>
                    <a:cubicBezTo>
                      <a:pt x="20439" y="268545"/>
                      <a:pt x="6173" y="287142"/>
                      <a:pt x="6937" y="291855"/>
                    </a:cubicBezTo>
                    <a:cubicBezTo>
                      <a:pt x="7701" y="295040"/>
                      <a:pt x="6427" y="298352"/>
                      <a:pt x="3752" y="300262"/>
                    </a:cubicBezTo>
                    <a:cubicBezTo>
                      <a:pt x="-4273" y="305230"/>
                      <a:pt x="5918" y="313637"/>
                      <a:pt x="568" y="319497"/>
                    </a:cubicBezTo>
                    <a:cubicBezTo>
                      <a:pt x="-1343" y="325356"/>
                      <a:pt x="1841" y="344336"/>
                      <a:pt x="6045" y="349049"/>
                    </a:cubicBezTo>
                    <a:cubicBezTo>
                      <a:pt x="8847" y="350705"/>
                      <a:pt x="10503" y="353889"/>
                      <a:pt x="9994" y="357074"/>
                    </a:cubicBezTo>
                    <a:cubicBezTo>
                      <a:pt x="8083" y="366373"/>
                      <a:pt x="21203" y="364589"/>
                      <a:pt x="21840" y="372614"/>
                    </a:cubicBezTo>
                    <a:cubicBezTo>
                      <a:pt x="23114" y="376818"/>
                      <a:pt x="42603" y="389810"/>
                      <a:pt x="47189" y="388792"/>
                    </a:cubicBezTo>
                    <a:cubicBezTo>
                      <a:pt x="50246" y="387772"/>
                      <a:pt x="53685" y="388792"/>
                      <a:pt x="55723" y="391339"/>
                    </a:cubicBezTo>
                    <a:cubicBezTo>
                      <a:pt x="56233" y="391976"/>
                      <a:pt x="56742" y="392358"/>
                      <a:pt x="57251" y="392868"/>
                    </a:cubicBezTo>
                    <a:cubicBezTo>
                      <a:pt x="52412" y="397835"/>
                      <a:pt x="60436" y="405478"/>
                      <a:pt x="55469" y="410828"/>
                    </a:cubicBezTo>
                    <a:cubicBezTo>
                      <a:pt x="53558" y="416688"/>
                      <a:pt x="56742" y="435667"/>
                      <a:pt x="60946" y="440380"/>
                    </a:cubicBezTo>
                    <a:cubicBezTo>
                      <a:pt x="63748" y="442036"/>
                      <a:pt x="65404" y="445221"/>
                      <a:pt x="64895" y="448405"/>
                    </a:cubicBezTo>
                    <a:cubicBezTo>
                      <a:pt x="62984" y="457704"/>
                      <a:pt x="76104" y="455921"/>
                      <a:pt x="76741" y="463946"/>
                    </a:cubicBezTo>
                    <a:cubicBezTo>
                      <a:pt x="78014" y="468149"/>
                      <a:pt x="97504" y="481142"/>
                      <a:pt x="102089" y="480123"/>
                    </a:cubicBezTo>
                    <a:cubicBezTo>
                      <a:pt x="105146" y="479104"/>
                      <a:pt x="108586" y="480123"/>
                      <a:pt x="110624" y="482671"/>
                    </a:cubicBezTo>
                    <a:cubicBezTo>
                      <a:pt x="112917" y="485855"/>
                      <a:pt x="115592" y="485855"/>
                      <a:pt x="118394" y="485091"/>
                    </a:cubicBezTo>
                    <a:cubicBezTo>
                      <a:pt x="124763" y="489804"/>
                      <a:pt x="133425" y="494517"/>
                      <a:pt x="136227" y="493880"/>
                    </a:cubicBezTo>
                    <a:cubicBezTo>
                      <a:pt x="139284" y="492861"/>
                      <a:pt x="142724" y="493880"/>
                      <a:pt x="144762" y="496428"/>
                    </a:cubicBezTo>
                    <a:cubicBezTo>
                      <a:pt x="150239" y="504070"/>
                      <a:pt x="158009" y="493370"/>
                      <a:pt x="164251" y="498338"/>
                    </a:cubicBezTo>
                    <a:cubicBezTo>
                      <a:pt x="168836" y="500249"/>
                      <a:pt x="190364" y="495026"/>
                      <a:pt x="193294" y="490823"/>
                    </a:cubicBezTo>
                    <a:cubicBezTo>
                      <a:pt x="196351" y="483435"/>
                      <a:pt x="208325" y="489167"/>
                      <a:pt x="209471" y="479868"/>
                    </a:cubicBezTo>
                    <a:cubicBezTo>
                      <a:pt x="209981" y="476684"/>
                      <a:pt x="212528" y="474136"/>
                      <a:pt x="215712" y="473499"/>
                    </a:cubicBezTo>
                    <a:lnTo>
                      <a:pt x="215840" y="473499"/>
                    </a:lnTo>
                    <a:cubicBezTo>
                      <a:pt x="216604" y="473627"/>
                      <a:pt x="217368" y="473754"/>
                      <a:pt x="217878" y="473627"/>
                    </a:cubicBezTo>
                    <a:cubicBezTo>
                      <a:pt x="220935" y="472607"/>
                      <a:pt x="224375" y="473627"/>
                      <a:pt x="226412" y="476174"/>
                    </a:cubicBezTo>
                    <a:cubicBezTo>
                      <a:pt x="231890" y="483817"/>
                      <a:pt x="239660" y="473117"/>
                      <a:pt x="245902" y="478085"/>
                    </a:cubicBezTo>
                    <a:cubicBezTo>
                      <a:pt x="250487" y="479996"/>
                      <a:pt x="272015" y="474773"/>
                      <a:pt x="274944" y="470569"/>
                    </a:cubicBezTo>
                    <a:cubicBezTo>
                      <a:pt x="278001" y="463181"/>
                      <a:pt x="289975" y="468913"/>
                      <a:pt x="291122" y="459615"/>
                    </a:cubicBezTo>
                    <a:cubicBezTo>
                      <a:pt x="291631" y="456430"/>
                      <a:pt x="294179" y="453883"/>
                      <a:pt x="297363" y="453246"/>
                    </a:cubicBezTo>
                    <a:cubicBezTo>
                      <a:pt x="306662" y="451972"/>
                      <a:pt x="300675" y="440126"/>
                      <a:pt x="307936" y="436814"/>
                    </a:cubicBezTo>
                    <a:cubicBezTo>
                      <a:pt x="309846" y="434648"/>
                      <a:pt x="311757" y="429553"/>
                      <a:pt x="313158" y="424203"/>
                    </a:cubicBezTo>
                    <a:cubicBezTo>
                      <a:pt x="319272" y="422675"/>
                      <a:pt x="325259" y="420382"/>
                      <a:pt x="326660" y="418344"/>
                    </a:cubicBezTo>
                    <a:cubicBezTo>
                      <a:pt x="329717" y="410956"/>
                      <a:pt x="341691" y="416688"/>
                      <a:pt x="342838" y="407389"/>
                    </a:cubicBezTo>
                    <a:cubicBezTo>
                      <a:pt x="343347" y="404204"/>
                      <a:pt x="345895" y="401657"/>
                      <a:pt x="349079" y="401020"/>
                    </a:cubicBezTo>
                    <a:cubicBezTo>
                      <a:pt x="358378" y="399746"/>
                      <a:pt x="352391" y="387900"/>
                      <a:pt x="359652" y="384588"/>
                    </a:cubicBezTo>
                    <a:cubicBezTo>
                      <a:pt x="361945" y="382040"/>
                      <a:pt x="364238" y="375289"/>
                      <a:pt x="365639" y="368793"/>
                    </a:cubicBezTo>
                    <a:cubicBezTo>
                      <a:pt x="373664" y="368283"/>
                      <a:pt x="387548" y="364334"/>
                      <a:pt x="389969" y="361023"/>
                    </a:cubicBezTo>
                    <a:cubicBezTo>
                      <a:pt x="393026" y="353635"/>
                      <a:pt x="404999" y="359367"/>
                      <a:pt x="406145" y="350068"/>
                    </a:cubicBezTo>
                    <a:cubicBezTo>
                      <a:pt x="406655" y="346883"/>
                      <a:pt x="409202" y="344336"/>
                      <a:pt x="412387" y="343699"/>
                    </a:cubicBezTo>
                    <a:cubicBezTo>
                      <a:pt x="421686" y="342425"/>
                      <a:pt x="415699" y="330579"/>
                      <a:pt x="422960" y="327267"/>
                    </a:cubicBezTo>
                    <a:cubicBezTo>
                      <a:pt x="427163" y="322681"/>
                      <a:pt x="431621" y="303956"/>
                      <a:pt x="429711" y="297970"/>
                    </a:cubicBezTo>
                    <a:cubicBezTo>
                      <a:pt x="424616" y="291855"/>
                      <a:pt x="435188" y="283830"/>
                      <a:pt x="427419" y="278608"/>
                    </a:cubicBezTo>
                    <a:cubicBezTo>
                      <a:pt x="424743" y="276697"/>
                      <a:pt x="423724" y="273258"/>
                      <a:pt x="424616" y="270073"/>
                    </a:cubicBezTo>
                    <a:cubicBezTo>
                      <a:pt x="427673" y="261157"/>
                      <a:pt x="414425" y="261029"/>
                      <a:pt x="414935" y="253132"/>
                    </a:cubicBezTo>
                    <a:cubicBezTo>
                      <a:pt x="414425" y="250075"/>
                      <a:pt x="405509" y="241413"/>
                      <a:pt x="398758" y="236827"/>
                    </a:cubicBezTo>
                    <a:cubicBezTo>
                      <a:pt x="401051" y="236190"/>
                      <a:pt x="403343" y="236063"/>
                      <a:pt x="405381" y="237719"/>
                    </a:cubicBezTo>
                    <a:cubicBezTo>
                      <a:pt x="409967" y="239629"/>
                      <a:pt x="431494" y="234407"/>
                      <a:pt x="434424" y="230203"/>
                    </a:cubicBezTo>
                    <a:cubicBezTo>
                      <a:pt x="437481" y="222815"/>
                      <a:pt x="449455" y="228547"/>
                      <a:pt x="450601" y="219249"/>
                    </a:cubicBezTo>
                    <a:cubicBezTo>
                      <a:pt x="451111" y="216064"/>
                      <a:pt x="453659" y="213517"/>
                      <a:pt x="456843" y="212880"/>
                    </a:cubicBezTo>
                    <a:cubicBezTo>
                      <a:pt x="466142" y="211606"/>
                      <a:pt x="460154" y="199760"/>
                      <a:pt x="467415" y="196448"/>
                    </a:cubicBezTo>
                    <a:cubicBezTo>
                      <a:pt x="471619" y="191862"/>
                      <a:pt x="476077" y="173137"/>
                      <a:pt x="474167" y="167150"/>
                    </a:cubicBezTo>
                    <a:cubicBezTo>
                      <a:pt x="469071" y="161036"/>
                      <a:pt x="479644" y="153011"/>
                      <a:pt x="471874" y="147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2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3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059D4DE-280E-AA62-40A7-5020FA7C22D1}"/>
                </a:ext>
              </a:extLst>
            </p:cNvPr>
            <p:cNvGrpSpPr/>
            <p:nvPr/>
          </p:nvGrpSpPr>
          <p:grpSpPr>
            <a:xfrm>
              <a:off x="9341273" y="2272079"/>
              <a:ext cx="262942" cy="126933"/>
              <a:chOff x="9357308" y="2272079"/>
              <a:chExt cx="262942" cy="126933"/>
            </a:xfrm>
          </p:grpSpPr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7DF61AFC-323A-EAC1-32C7-B95A33B12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57308" y="2272079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CE77174B-6853-B42D-90FB-24F0D66559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57308" y="2399012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5BAF65C-AE28-7CD0-BF79-60DFE4DB8C92}"/>
                </a:ext>
              </a:extLst>
            </p:cNvPr>
            <p:cNvGrpSpPr/>
            <p:nvPr/>
          </p:nvGrpSpPr>
          <p:grpSpPr>
            <a:xfrm>
              <a:off x="10544862" y="2262805"/>
              <a:ext cx="262942" cy="126933"/>
              <a:chOff x="10547381" y="2262805"/>
              <a:chExt cx="262942" cy="126933"/>
            </a:xfrm>
          </p:grpSpPr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C9A488F3-5576-07EA-FFF2-9D191E86A5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47381" y="2262805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9BD28620-414B-BDB8-967C-971753D901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547381" y="2389738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7386CB1F-3B4F-18FC-A14B-BEB0971B440F}"/>
                </a:ext>
              </a:extLst>
            </p:cNvPr>
            <p:cNvGrpSpPr/>
            <p:nvPr/>
          </p:nvGrpSpPr>
          <p:grpSpPr>
            <a:xfrm>
              <a:off x="11807582" y="2284861"/>
              <a:ext cx="262942" cy="126933"/>
              <a:chOff x="11957633" y="2284861"/>
              <a:chExt cx="262942" cy="126933"/>
            </a:xfrm>
          </p:grpSpPr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429374C0-BC74-6EF5-FFBE-7AB6493D58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57633" y="2284861"/>
                <a:ext cx="234367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9EE6A7C4-DABB-1FA6-578C-2CF0F47076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957633" y="2411794"/>
                <a:ext cx="262942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3619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5F47352-2764-49A9-AB91-54EBA3DEAAD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35773" y="6379315"/>
            <a:ext cx="11146223" cy="341632"/>
          </a:xfrm>
        </p:spPr>
        <p:txBody>
          <a:bodyPr/>
          <a:lstStyle/>
          <a:p>
            <a:r>
              <a:rPr lang="en-GB" sz="900" dirty="0"/>
              <a:t>NAFLD, non-alcoholic fatty liver disease.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Image provided by speaker.</a:t>
            </a:r>
            <a:br>
              <a:rPr lang="en-GB" sz="900" dirty="0"/>
            </a:br>
            <a:r>
              <a:rPr lang="ro-RO" sz="900" dirty="0"/>
              <a:t>1</a:t>
            </a:r>
            <a:r>
              <a:rPr lang="en-GB" sz="900" dirty="0"/>
              <a:t>. </a:t>
            </a:r>
            <a:r>
              <a:rPr lang="en-US" dirty="0" err="1"/>
              <a:t>Sendekie</a:t>
            </a:r>
            <a:r>
              <a:rPr lang="en-US" dirty="0"/>
              <a:t> AK</a:t>
            </a:r>
            <a:r>
              <a:rPr lang="ro-RO" dirty="0"/>
              <a:t>,</a:t>
            </a:r>
            <a:r>
              <a:rPr lang="en-US" dirty="0"/>
              <a:t> et al. Arch Public Health 2023;81:31</a:t>
            </a:r>
            <a:r>
              <a:rPr lang="en-GB" dirty="0"/>
              <a:t>; </a:t>
            </a:r>
            <a:r>
              <a:rPr lang="ro-RO" dirty="0"/>
              <a:t>2. </a:t>
            </a:r>
            <a:r>
              <a:rPr lang="nl-NL" dirty="0"/>
              <a:t>Bui TNT</a:t>
            </a:r>
            <a:r>
              <a:rPr lang="ro-RO" dirty="0"/>
              <a:t>,</a:t>
            </a:r>
            <a:r>
              <a:rPr lang="nl-NL" dirty="0"/>
              <a:t> et al. BMJ Open. 2022;12:e059573</a:t>
            </a:r>
            <a:endParaRPr lang="en-GB" sz="9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728B73-D760-4E69-B562-BB8D6130D2B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E2C2D43-9B67-4B66-BC09-B75B78B6C7A6}"/>
              </a:ext>
            </a:extLst>
          </p:cNvPr>
          <p:cNvGrpSpPr/>
          <p:nvPr/>
        </p:nvGrpSpPr>
        <p:grpSpPr>
          <a:xfrm>
            <a:off x="682846" y="2264885"/>
            <a:ext cx="7646144" cy="846432"/>
            <a:chOff x="682846" y="2264885"/>
            <a:chExt cx="7646144" cy="8464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2B3348C-18A9-4CD6-A63F-B42C4A0A68AE}"/>
                </a:ext>
              </a:extLst>
            </p:cNvPr>
            <p:cNvSpPr/>
            <p:nvPr/>
          </p:nvSpPr>
          <p:spPr>
            <a:xfrm>
              <a:off x="1627739" y="2264885"/>
              <a:ext cx="6701251" cy="8464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C602A0-B40C-4EA8-B7BA-591AD956E345}"/>
                </a:ext>
              </a:extLst>
            </p:cNvPr>
            <p:cNvSpPr txBox="1"/>
            <p:nvPr/>
          </p:nvSpPr>
          <p:spPr>
            <a:xfrm>
              <a:off x="1707253" y="2364936"/>
              <a:ext cx="6192078" cy="64633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kumimoji="0" lang="ro-RO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Pharmacists</a:t>
              </a:r>
              <a:r>
                <a:rPr kumimoji="0" lang="ro-RO" b="0" i="0" u="none" strike="noStrike" kern="1200" cap="none" spc="0" normalizeH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 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are among the </a:t>
              </a:r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most frequently visited healthcare professionals</a:t>
              </a:r>
              <a:r>
                <a:rPr lang="ro-RO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  <a:endPara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26D9CE5-4B35-4317-BEFA-9FE23997B929}"/>
                </a:ext>
              </a:extLst>
            </p:cNvPr>
            <p:cNvSpPr/>
            <p:nvPr/>
          </p:nvSpPr>
          <p:spPr>
            <a:xfrm>
              <a:off x="682846" y="2321000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2301D9E-CC69-7C8F-E842-0843B1F86FB2}"/>
              </a:ext>
            </a:extLst>
          </p:cNvPr>
          <p:cNvGrpSpPr/>
          <p:nvPr/>
        </p:nvGrpSpPr>
        <p:grpSpPr>
          <a:xfrm>
            <a:off x="679276" y="3287155"/>
            <a:ext cx="7649715" cy="846432"/>
            <a:chOff x="679276" y="3274455"/>
            <a:chExt cx="7649715" cy="84643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7E138CE-0BAB-46F3-98D2-123253B73C1C}"/>
                </a:ext>
              </a:extLst>
            </p:cNvPr>
            <p:cNvSpPr/>
            <p:nvPr/>
          </p:nvSpPr>
          <p:spPr>
            <a:xfrm>
              <a:off x="1627740" y="3274455"/>
              <a:ext cx="6701251" cy="8464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F20114-D61E-43EB-839F-89FB5DBA7A96}"/>
                </a:ext>
              </a:extLst>
            </p:cNvPr>
            <p:cNvSpPr txBox="1"/>
            <p:nvPr/>
          </p:nvSpPr>
          <p:spPr>
            <a:xfrm>
              <a:off x="1707253" y="3374506"/>
              <a:ext cx="6192078" cy="64633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o-RO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Pharmacists</a:t>
              </a:r>
              <a:r>
                <a:rPr lang="ro-RO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are the patients’ </a:t>
              </a:r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first point of contact 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with the healthcare system</a:t>
              </a:r>
              <a:r>
                <a:rPr lang="ro-RO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BC128B-40EB-49AE-A49F-764339D8F664}"/>
                </a:ext>
              </a:extLst>
            </p:cNvPr>
            <p:cNvSpPr/>
            <p:nvPr/>
          </p:nvSpPr>
          <p:spPr>
            <a:xfrm>
              <a:off x="679276" y="3330570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2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C8BF31C-B04B-6E15-06F0-06E75B276964}"/>
              </a:ext>
            </a:extLst>
          </p:cNvPr>
          <p:cNvGrpSpPr/>
          <p:nvPr/>
        </p:nvGrpSpPr>
        <p:grpSpPr>
          <a:xfrm>
            <a:off x="679275" y="4309425"/>
            <a:ext cx="7649716" cy="846432"/>
            <a:chOff x="679275" y="4309425"/>
            <a:chExt cx="7649716" cy="84643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D5121C2-F1E0-4986-B016-7CF406663834}"/>
                </a:ext>
              </a:extLst>
            </p:cNvPr>
            <p:cNvSpPr/>
            <p:nvPr/>
          </p:nvSpPr>
          <p:spPr>
            <a:xfrm>
              <a:off x="1627740" y="4309425"/>
              <a:ext cx="6701251" cy="8464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03B6C4-B22E-4ABD-9B59-A45D673A7CB8}"/>
                </a:ext>
              </a:extLst>
            </p:cNvPr>
            <p:cNvSpPr txBox="1"/>
            <p:nvPr/>
          </p:nvSpPr>
          <p:spPr>
            <a:xfrm>
              <a:off x="1707253" y="4547975"/>
              <a:ext cx="6492529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o-RO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Pharmacists</a:t>
              </a:r>
              <a:r>
                <a:rPr lang="ro-RO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are a </a:t>
              </a:r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trusted source of advice</a:t>
              </a:r>
              <a:r>
                <a:rPr lang="ro-RO" baseline="30000" dirty="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  <a:endParaRPr kumimoji="0" lang="en-IN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B839A97-ACB7-4963-B6D6-685051739391}"/>
                </a:ext>
              </a:extLst>
            </p:cNvPr>
            <p:cNvSpPr/>
            <p:nvPr/>
          </p:nvSpPr>
          <p:spPr>
            <a:xfrm>
              <a:off x="679275" y="4365540"/>
              <a:ext cx="734203" cy="734203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3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8333" y="3027286"/>
            <a:ext cx="2895600" cy="1426716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C70E665-5F86-E663-E525-E496D189F269}"/>
              </a:ext>
            </a:extLst>
          </p:cNvPr>
          <p:cNvSpPr txBox="1">
            <a:spLocks/>
          </p:cNvSpPr>
          <p:nvPr/>
        </p:nvSpPr>
        <p:spPr>
          <a:xfrm>
            <a:off x="401351" y="392530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NAFLD: the role of community pharmacists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F03E04-4F84-1FC0-D9AA-6C8EEC77232A}"/>
              </a:ext>
            </a:extLst>
          </p:cNvPr>
          <p:cNvSpPr/>
          <p:nvPr/>
        </p:nvSpPr>
        <p:spPr>
          <a:xfrm>
            <a:off x="0" y="1213904"/>
            <a:ext cx="12192000" cy="50930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  <a:buNone/>
            </a:pPr>
            <a:r>
              <a:rPr lang="ro-RO" sz="2000" b="1" dirty="0"/>
              <a:t>Pharmacists </a:t>
            </a:r>
            <a:r>
              <a:rPr lang="en-GB" sz="2000" dirty="0"/>
              <a:t>act</a:t>
            </a:r>
            <a:r>
              <a:rPr lang="en-US" sz="2000" dirty="0"/>
              <a:t> as </a:t>
            </a:r>
            <a:r>
              <a:rPr lang="en-US" sz="2000" b="1" cap="all" dirty="0"/>
              <a:t>first line </a:t>
            </a:r>
            <a:r>
              <a:rPr lang="en-US" sz="2000" dirty="0"/>
              <a:t>in the </a:t>
            </a:r>
            <a:r>
              <a:rPr lang="en-US" sz="2000" b="1" dirty="0"/>
              <a:t>screening and primary/secondary prophylaxis </a:t>
            </a:r>
            <a:r>
              <a:rPr lang="en-US" sz="2000" dirty="0"/>
              <a:t>of</a:t>
            </a:r>
            <a:r>
              <a:rPr lang="en-US" sz="2000" b="1" dirty="0"/>
              <a:t> NAFLD</a:t>
            </a:r>
          </a:p>
        </p:txBody>
      </p:sp>
    </p:spTree>
    <p:extLst>
      <p:ext uri="{BB962C8B-B14F-4D97-AF65-F5344CB8AC3E}">
        <p14:creationId xmlns:p14="http://schemas.microsoft.com/office/powerpoint/2010/main" val="3036192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40471-FCC5-47B5-B087-69146887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EF0E-246F-4140-862C-D670971C4B0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01396F2-5698-4279-A300-73780A5F72C6}"/>
              </a:ext>
            </a:extLst>
          </p:cNvPr>
          <p:cNvSpPr/>
          <p:nvPr/>
        </p:nvSpPr>
        <p:spPr>
          <a:xfrm>
            <a:off x="529841" y="3141371"/>
            <a:ext cx="11156670" cy="2160588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F3932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EF5604-9428-4301-8CD3-2C6C119FDEBD}"/>
              </a:ext>
            </a:extLst>
          </p:cNvPr>
          <p:cNvSpPr/>
          <p:nvPr/>
        </p:nvSpPr>
        <p:spPr>
          <a:xfrm>
            <a:off x="529840" y="1370435"/>
            <a:ext cx="11163142" cy="1450502"/>
          </a:xfrm>
          <a:prstGeom prst="rect">
            <a:avLst/>
          </a:prstGeom>
          <a:solidFill>
            <a:srgbClr val="F39325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0BE386-2E75-4B8F-A898-BD2E4D1158D0}"/>
              </a:ext>
            </a:extLst>
          </p:cNvPr>
          <p:cNvSpPr/>
          <p:nvPr/>
        </p:nvSpPr>
        <p:spPr>
          <a:xfrm>
            <a:off x="630482" y="1714435"/>
            <a:ext cx="3275755" cy="80394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development and progression of NAFLD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is associated with a number of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risk factors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including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metabolic comorbidities</a:t>
            </a:r>
            <a:r>
              <a:rPr lang="en-GB" sz="1400" kern="0" baseline="3000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</p:txBody>
      </p:sp>
      <p:grpSp>
        <p:nvGrpSpPr>
          <p:cNvPr id="3" name="Group 7">
            <a:extLst>
              <a:ext uri="{FF2B5EF4-FFF2-40B4-BE49-F238E27FC236}">
                <a16:creationId xmlns:a16="http://schemas.microsoft.com/office/drawing/2014/main" id="{8FE83CAF-DBBD-44A0-9A23-6CBF3890D575}"/>
              </a:ext>
            </a:extLst>
          </p:cNvPr>
          <p:cNvGrpSpPr/>
          <p:nvPr/>
        </p:nvGrpSpPr>
        <p:grpSpPr>
          <a:xfrm>
            <a:off x="5000313" y="1447043"/>
            <a:ext cx="6528550" cy="1331452"/>
            <a:chOff x="913566" y="2948947"/>
            <a:chExt cx="11111010" cy="2304256"/>
          </a:xfrm>
        </p:grpSpPr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id="{351581E7-40B1-4386-A1E8-9DC3D4853055}"/>
                </a:ext>
              </a:extLst>
            </p:cNvPr>
            <p:cNvGrpSpPr/>
            <p:nvPr/>
          </p:nvGrpSpPr>
          <p:grpSpPr>
            <a:xfrm>
              <a:off x="913566" y="2948947"/>
              <a:ext cx="11111010" cy="2304256"/>
              <a:chOff x="679843" y="2215453"/>
              <a:chExt cx="10912019" cy="2262988"/>
            </a:xfrm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id="{773B4D1B-CD6A-46FC-ACB1-2C1B04CF1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71" y="2234724"/>
                <a:ext cx="2112322" cy="1090677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A63D1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id="{04F74FAC-F1C5-4A97-BAF3-E261A479D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7694" y="3322245"/>
                <a:ext cx="2168510" cy="1090678"/>
              </a:xfrm>
              <a:custGeom>
                <a:avLst/>
                <a:gdLst>
                  <a:gd name="T0" fmla="*/ 1306 w 1306"/>
                  <a:gd name="T1" fmla="*/ 0 h 653"/>
                  <a:gd name="T2" fmla="*/ 1306 w 1306"/>
                  <a:gd name="T3" fmla="*/ 0 h 653"/>
                  <a:gd name="T4" fmla="*/ 653 w 1306"/>
                  <a:gd name="T5" fmla="*/ 653 h 653"/>
                  <a:gd name="T6" fmla="*/ 0 w 1306"/>
                  <a:gd name="T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653">
                    <a:moveTo>
                      <a:pt x="1306" y="0"/>
                    </a:moveTo>
                    <a:lnTo>
                      <a:pt x="1306" y="0"/>
                    </a:lnTo>
                    <a:cubicBezTo>
                      <a:pt x="1306" y="361"/>
                      <a:pt x="1014" y="653"/>
                      <a:pt x="653" y="653"/>
                    </a:cubicBezTo>
                    <a:cubicBezTo>
                      <a:pt x="293" y="653"/>
                      <a:pt x="0" y="361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A63D1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id="{AF5EE723-7BD7-47A4-8E33-B66DB9E9F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204" y="2234723"/>
                <a:ext cx="2167226" cy="1090678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A63D1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id="{D84B6038-050B-462D-AAA1-17B803927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3430" y="3322245"/>
                <a:ext cx="2168510" cy="1090678"/>
              </a:xfrm>
              <a:custGeom>
                <a:avLst/>
                <a:gdLst>
                  <a:gd name="T0" fmla="*/ 1306 w 1306"/>
                  <a:gd name="T1" fmla="*/ 0 h 653"/>
                  <a:gd name="T2" fmla="*/ 1306 w 1306"/>
                  <a:gd name="T3" fmla="*/ 0 h 653"/>
                  <a:gd name="T4" fmla="*/ 653 w 1306"/>
                  <a:gd name="T5" fmla="*/ 653 h 653"/>
                  <a:gd name="T6" fmla="*/ 0 w 1306"/>
                  <a:gd name="T7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653">
                    <a:moveTo>
                      <a:pt x="1306" y="0"/>
                    </a:moveTo>
                    <a:lnTo>
                      <a:pt x="1306" y="0"/>
                    </a:lnTo>
                    <a:cubicBezTo>
                      <a:pt x="1306" y="361"/>
                      <a:pt x="1014" y="653"/>
                      <a:pt x="653" y="653"/>
                    </a:cubicBezTo>
                    <a:cubicBezTo>
                      <a:pt x="293" y="653"/>
                      <a:pt x="0" y="361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A63D1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9">
                <a:extLst>
                  <a:ext uri="{FF2B5EF4-FFF2-40B4-BE49-F238E27FC236}">
                    <a16:creationId xmlns:a16="http://schemas.microsoft.com/office/drawing/2014/main" id="{327F6529-C8DA-4C9E-A85A-76DAC6372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62" y="3325402"/>
                <a:ext cx="2030837" cy="981392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Age</a:t>
                </a:r>
              </a:p>
            </p:txBody>
          </p:sp>
          <p:sp>
            <p:nvSpPr>
              <p:cNvPr id="41" name="Freeform 10">
                <a:extLst>
                  <a:ext uri="{FF2B5EF4-FFF2-40B4-BE49-F238E27FC236}">
                    <a16:creationId xmlns:a16="http://schemas.microsoft.com/office/drawing/2014/main" id="{B8CA48C8-9265-44E5-9CBB-1FC8275EC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21" y="3325402"/>
                <a:ext cx="2044407" cy="981392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BMI</a:t>
                </a:r>
              </a:p>
            </p:txBody>
          </p:sp>
          <p:sp>
            <p:nvSpPr>
              <p:cNvPr id="42" name="Freeform 11">
                <a:extLst>
                  <a:ext uri="{FF2B5EF4-FFF2-40B4-BE49-F238E27FC236}">
                    <a16:creationId xmlns:a16="http://schemas.microsoft.com/office/drawing/2014/main" id="{6FF7BC04-8173-4D7E-9F53-963ED6A19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077" y="2344303"/>
                <a:ext cx="2064999" cy="977940"/>
              </a:xfrm>
              <a:custGeom>
                <a:avLst/>
                <a:gdLst>
                  <a:gd name="T0" fmla="*/ 520 w 1040"/>
                  <a:gd name="T1" fmla="*/ 0 h 520"/>
                  <a:gd name="T2" fmla="*/ 520 w 1040"/>
                  <a:gd name="T3" fmla="*/ 0 h 520"/>
                  <a:gd name="T4" fmla="*/ 0 w 1040"/>
                  <a:gd name="T5" fmla="*/ 520 h 520"/>
                  <a:gd name="T6" fmla="*/ 1040 w 1040"/>
                  <a:gd name="T7" fmla="*/ 520 h 520"/>
                  <a:gd name="T8" fmla="*/ 520 w 1040"/>
                  <a:gd name="T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520">
                    <a:moveTo>
                      <a:pt x="520" y="0"/>
                    </a:moveTo>
                    <a:lnTo>
                      <a:pt x="520" y="0"/>
                    </a:lnTo>
                    <a:cubicBezTo>
                      <a:pt x="233" y="0"/>
                      <a:pt x="0" y="233"/>
                      <a:pt x="0" y="520"/>
                    </a:cubicBezTo>
                    <a:lnTo>
                      <a:pt x="1040" y="520"/>
                    </a:lnTo>
                    <a:cubicBezTo>
                      <a:pt x="1040" y="233"/>
                      <a:pt x="808" y="0"/>
                      <a:pt x="520" y="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Gender</a:t>
                </a:r>
              </a:p>
            </p:txBody>
          </p:sp>
          <p:sp>
            <p:nvSpPr>
              <p:cNvPr id="43" name="Freeform 12">
                <a:extLst>
                  <a:ext uri="{FF2B5EF4-FFF2-40B4-BE49-F238E27FC236}">
                    <a16:creationId xmlns:a16="http://schemas.microsoft.com/office/drawing/2014/main" id="{BA31369D-8DA4-4A28-B25A-978E8CBCD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7663" y="2344303"/>
                <a:ext cx="2031970" cy="977940"/>
              </a:xfrm>
              <a:custGeom>
                <a:avLst/>
                <a:gdLst>
                  <a:gd name="T0" fmla="*/ 520 w 1040"/>
                  <a:gd name="T1" fmla="*/ 0 h 520"/>
                  <a:gd name="T2" fmla="*/ 520 w 1040"/>
                  <a:gd name="T3" fmla="*/ 0 h 520"/>
                  <a:gd name="T4" fmla="*/ 0 w 1040"/>
                  <a:gd name="T5" fmla="*/ 520 h 520"/>
                  <a:gd name="T6" fmla="*/ 1040 w 1040"/>
                  <a:gd name="T7" fmla="*/ 520 h 520"/>
                  <a:gd name="T8" fmla="*/ 520 w 1040"/>
                  <a:gd name="T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520">
                    <a:moveTo>
                      <a:pt x="520" y="0"/>
                    </a:moveTo>
                    <a:lnTo>
                      <a:pt x="520" y="0"/>
                    </a:lnTo>
                    <a:cubicBezTo>
                      <a:pt x="233" y="0"/>
                      <a:pt x="0" y="233"/>
                      <a:pt x="0" y="520"/>
                    </a:cubicBezTo>
                    <a:lnTo>
                      <a:pt x="1040" y="520"/>
                    </a:lnTo>
                    <a:cubicBezTo>
                      <a:pt x="1040" y="233"/>
                      <a:pt x="808" y="0"/>
                      <a:pt x="520" y="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Ethnicity</a:t>
                </a:r>
              </a:p>
            </p:txBody>
          </p:sp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7044CBF7-7EB7-4DAC-ACB0-5ACD4DF90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843" y="3257534"/>
                <a:ext cx="129751" cy="132320"/>
              </a:xfrm>
              <a:custGeom>
                <a:avLst/>
                <a:gdLst>
                  <a:gd name="T0" fmla="*/ 78 w 78"/>
                  <a:gd name="T1" fmla="*/ 39 h 79"/>
                  <a:gd name="T2" fmla="*/ 78 w 78"/>
                  <a:gd name="T3" fmla="*/ 39 h 79"/>
                  <a:gd name="T4" fmla="*/ 39 w 78"/>
                  <a:gd name="T5" fmla="*/ 79 h 79"/>
                  <a:gd name="T6" fmla="*/ 0 w 78"/>
                  <a:gd name="T7" fmla="*/ 39 h 79"/>
                  <a:gd name="T8" fmla="*/ 39 w 78"/>
                  <a:gd name="T9" fmla="*/ 0 h 79"/>
                  <a:gd name="T10" fmla="*/ 78 w 78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79">
                    <a:moveTo>
                      <a:pt x="78" y="39"/>
                    </a:moveTo>
                    <a:lnTo>
                      <a:pt x="78" y="39"/>
                    </a:lnTo>
                    <a:cubicBezTo>
                      <a:pt x="78" y="61"/>
                      <a:pt x="61" y="79"/>
                      <a:pt x="39" y="79"/>
                    </a:cubicBezTo>
                    <a:cubicBezTo>
                      <a:pt x="17" y="79"/>
                      <a:pt x="0" y="61"/>
                      <a:pt x="0" y="39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61" y="0"/>
                      <a:pt x="78" y="17"/>
                      <a:pt x="78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C40381E4-FCEA-4058-91BF-2B7F23159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62" y="2673192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15">
                <a:extLst>
                  <a:ext uri="{FF2B5EF4-FFF2-40B4-BE49-F238E27FC236}">
                    <a16:creationId xmlns:a16="http://schemas.microsoft.com/office/drawing/2014/main" id="{4A2060C8-ADFC-4343-BFC5-08BC4A752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199" y="2239900"/>
                <a:ext cx="131036" cy="129751"/>
              </a:xfrm>
              <a:custGeom>
                <a:avLst/>
                <a:gdLst>
                  <a:gd name="T0" fmla="*/ 79 w 79"/>
                  <a:gd name="T1" fmla="*/ 38 h 78"/>
                  <a:gd name="T2" fmla="*/ 79 w 79"/>
                  <a:gd name="T3" fmla="*/ 38 h 78"/>
                  <a:gd name="T4" fmla="*/ 39 w 79"/>
                  <a:gd name="T5" fmla="*/ 78 h 78"/>
                  <a:gd name="T6" fmla="*/ 0 w 79"/>
                  <a:gd name="T7" fmla="*/ 38 h 78"/>
                  <a:gd name="T8" fmla="*/ 39 w 79"/>
                  <a:gd name="T9" fmla="*/ 0 h 78"/>
                  <a:gd name="T10" fmla="*/ 79 w 79"/>
                  <a:gd name="T11" fmla="*/ 3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8">
                    <a:moveTo>
                      <a:pt x="79" y="38"/>
                    </a:moveTo>
                    <a:lnTo>
                      <a:pt x="79" y="38"/>
                    </a:lnTo>
                    <a:cubicBezTo>
                      <a:pt x="79" y="60"/>
                      <a:pt x="61" y="78"/>
                      <a:pt x="39" y="78"/>
                    </a:cubicBezTo>
                    <a:cubicBezTo>
                      <a:pt x="17" y="78"/>
                      <a:pt x="0" y="60"/>
                      <a:pt x="0" y="38"/>
                    </a:cubicBezTo>
                    <a:cubicBezTo>
                      <a:pt x="0" y="16"/>
                      <a:pt x="17" y="0"/>
                      <a:pt x="39" y="0"/>
                    </a:cubicBezTo>
                    <a:cubicBezTo>
                      <a:pt x="61" y="0"/>
                      <a:pt x="79" y="16"/>
                      <a:pt x="79" y="38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16">
                <a:extLst>
                  <a:ext uri="{FF2B5EF4-FFF2-40B4-BE49-F238E27FC236}">
                    <a16:creationId xmlns:a16="http://schemas.microsoft.com/office/drawing/2014/main" id="{79AFF586-DAD9-49AC-B7D1-9089BC202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8103" y="2241860"/>
                <a:ext cx="131036" cy="132320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17">
                <a:extLst>
                  <a:ext uri="{FF2B5EF4-FFF2-40B4-BE49-F238E27FC236}">
                    <a16:creationId xmlns:a16="http://schemas.microsoft.com/office/drawing/2014/main" id="{0824FC1D-95FA-4B9E-9B66-CDEC75709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234" y="2708364"/>
                <a:ext cx="132321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39 w 79"/>
                  <a:gd name="T5" fmla="*/ 79 h 79"/>
                  <a:gd name="T6" fmla="*/ 0 w 79"/>
                  <a:gd name="T7" fmla="*/ 40 h 79"/>
                  <a:gd name="T8" fmla="*/ 39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39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39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18">
                <a:extLst>
                  <a:ext uri="{FF2B5EF4-FFF2-40B4-BE49-F238E27FC236}">
                    <a16:creationId xmlns:a16="http://schemas.microsoft.com/office/drawing/2014/main" id="{E5CC3230-E34F-4563-9144-747A6B0C2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627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 19">
                <a:extLst>
                  <a:ext uri="{FF2B5EF4-FFF2-40B4-BE49-F238E27FC236}">
                    <a16:creationId xmlns:a16="http://schemas.microsoft.com/office/drawing/2014/main" id="{BF0C8C41-E636-4B1F-9A70-F29AAEA91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38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20">
                <a:extLst>
                  <a:ext uri="{FF2B5EF4-FFF2-40B4-BE49-F238E27FC236}">
                    <a16:creationId xmlns:a16="http://schemas.microsoft.com/office/drawing/2014/main" id="{F375040A-5A48-4F7B-AB3B-4F978A25B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969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21">
                <a:extLst>
                  <a:ext uri="{FF2B5EF4-FFF2-40B4-BE49-F238E27FC236}">
                    <a16:creationId xmlns:a16="http://schemas.microsoft.com/office/drawing/2014/main" id="{D06F471A-5FF6-4085-ACFA-6DDC03B74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951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 23">
                <a:extLst>
                  <a:ext uri="{FF2B5EF4-FFF2-40B4-BE49-F238E27FC236}">
                    <a16:creationId xmlns:a16="http://schemas.microsoft.com/office/drawing/2014/main" id="{620E1F16-3A47-4183-B5C4-76C363634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6994" y="4055450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40 w 79"/>
                  <a:gd name="T5" fmla="*/ 0 h 79"/>
                  <a:gd name="T6" fmla="*/ 79 w 79"/>
                  <a:gd name="T7" fmla="*/ 39 h 79"/>
                  <a:gd name="T8" fmla="*/ 40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39"/>
                    </a:cubicBez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Freeform 24">
                <a:extLst>
                  <a:ext uri="{FF2B5EF4-FFF2-40B4-BE49-F238E27FC236}">
                    <a16:creationId xmlns:a16="http://schemas.microsoft.com/office/drawing/2014/main" id="{145E9142-F09B-4BEE-9E95-289B29333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379" y="4346121"/>
                <a:ext cx="132321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40 w 79"/>
                  <a:gd name="T5" fmla="*/ 0 h 79"/>
                  <a:gd name="T6" fmla="*/ 79 w 79"/>
                  <a:gd name="T7" fmla="*/ 39 h 79"/>
                  <a:gd name="T8" fmla="*/ 40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39"/>
                    </a:cubicBezTo>
                    <a:cubicBezTo>
                      <a:pt x="79" y="61"/>
                      <a:pt x="61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25">
                <a:extLst>
                  <a:ext uri="{FF2B5EF4-FFF2-40B4-BE49-F238E27FC236}">
                    <a16:creationId xmlns:a16="http://schemas.microsoft.com/office/drawing/2014/main" id="{A597E36A-5C94-44A3-9F24-6B2ADE7DA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9708" y="4064779"/>
                <a:ext cx="131036" cy="132320"/>
              </a:xfrm>
              <a:custGeom>
                <a:avLst/>
                <a:gdLst>
                  <a:gd name="T0" fmla="*/ 0 w 79"/>
                  <a:gd name="T1" fmla="*/ 40 h 79"/>
                  <a:gd name="T2" fmla="*/ 0 w 79"/>
                  <a:gd name="T3" fmla="*/ 40 h 79"/>
                  <a:gd name="T4" fmla="*/ 40 w 79"/>
                  <a:gd name="T5" fmla="*/ 0 h 79"/>
                  <a:gd name="T6" fmla="*/ 79 w 79"/>
                  <a:gd name="T7" fmla="*/ 40 h 79"/>
                  <a:gd name="T8" fmla="*/ 40 w 79"/>
                  <a:gd name="T9" fmla="*/ 79 h 79"/>
                  <a:gd name="T10" fmla="*/ 0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40"/>
                    </a:moveTo>
                    <a:lnTo>
                      <a:pt x="0" y="40"/>
                    </a:ln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 39">
                <a:extLst>
                  <a:ext uri="{FF2B5EF4-FFF2-40B4-BE49-F238E27FC236}">
                    <a16:creationId xmlns:a16="http://schemas.microsoft.com/office/drawing/2014/main" id="{14EA7AEE-B298-4691-A8D4-C335A235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717" y="4053058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40">
                <a:extLst>
                  <a:ext uri="{FF2B5EF4-FFF2-40B4-BE49-F238E27FC236}">
                    <a16:creationId xmlns:a16="http://schemas.microsoft.com/office/drawing/2014/main" id="{33B8F46C-5D20-48C9-8313-2773F5873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1143" y="4053058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7">
                <a:extLst>
                  <a:ext uri="{FF2B5EF4-FFF2-40B4-BE49-F238E27FC236}">
                    <a16:creationId xmlns:a16="http://schemas.microsoft.com/office/drawing/2014/main" id="{2E8BB840-862D-4788-9225-DED2F278F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7135" y="2234723"/>
                <a:ext cx="2167226" cy="1090678"/>
              </a:xfrm>
              <a:custGeom>
                <a:avLst/>
                <a:gdLst>
                  <a:gd name="T0" fmla="*/ 0 w 1305"/>
                  <a:gd name="T1" fmla="*/ 652 h 652"/>
                  <a:gd name="T2" fmla="*/ 0 w 1305"/>
                  <a:gd name="T3" fmla="*/ 652 h 652"/>
                  <a:gd name="T4" fmla="*/ 653 w 1305"/>
                  <a:gd name="T5" fmla="*/ 0 h 652"/>
                  <a:gd name="T6" fmla="*/ 1305 w 1305"/>
                  <a:gd name="T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5" h="652">
                    <a:moveTo>
                      <a:pt x="0" y="652"/>
                    </a:moveTo>
                    <a:lnTo>
                      <a:pt x="0" y="652"/>
                    </a:lnTo>
                    <a:cubicBezTo>
                      <a:pt x="0" y="292"/>
                      <a:pt x="292" y="0"/>
                      <a:pt x="653" y="0"/>
                    </a:cubicBezTo>
                    <a:cubicBezTo>
                      <a:pt x="1013" y="0"/>
                      <a:pt x="1305" y="292"/>
                      <a:pt x="1305" y="652"/>
                    </a:cubicBezTo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A63D1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10">
                <a:extLst>
                  <a:ext uri="{FF2B5EF4-FFF2-40B4-BE49-F238E27FC236}">
                    <a16:creationId xmlns:a16="http://schemas.microsoft.com/office/drawing/2014/main" id="{6D9A09E6-35E2-4E1D-B023-15D15DFF3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257" y="3325402"/>
                <a:ext cx="2078229" cy="974478"/>
              </a:xfrm>
              <a:custGeom>
                <a:avLst/>
                <a:gdLst>
                  <a:gd name="T0" fmla="*/ 521 w 1041"/>
                  <a:gd name="T1" fmla="*/ 521 h 521"/>
                  <a:gd name="T2" fmla="*/ 521 w 1041"/>
                  <a:gd name="T3" fmla="*/ 521 h 521"/>
                  <a:gd name="T4" fmla="*/ 1041 w 1041"/>
                  <a:gd name="T5" fmla="*/ 0 h 521"/>
                  <a:gd name="T6" fmla="*/ 0 w 1041"/>
                  <a:gd name="T7" fmla="*/ 0 h 521"/>
                  <a:gd name="T8" fmla="*/ 521 w 1041"/>
                  <a:gd name="T9" fmla="*/ 52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1" h="521">
                    <a:moveTo>
                      <a:pt x="521" y="521"/>
                    </a:moveTo>
                    <a:lnTo>
                      <a:pt x="521" y="521"/>
                    </a:lnTo>
                    <a:cubicBezTo>
                      <a:pt x="808" y="521"/>
                      <a:pt x="1041" y="288"/>
                      <a:pt x="1041" y="0"/>
                    </a:cubicBezTo>
                    <a:lnTo>
                      <a:pt x="0" y="0"/>
                    </a:lnTo>
                    <a:cubicBezTo>
                      <a:pt x="0" y="288"/>
                      <a:pt x="233" y="521"/>
                      <a:pt x="521" y="521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Co-morbidities*</a:t>
                </a:r>
              </a:p>
            </p:txBody>
          </p:sp>
          <p:sp>
            <p:nvSpPr>
              <p:cNvPr id="60" name="Freeform 18">
                <a:extLst>
                  <a:ext uri="{FF2B5EF4-FFF2-40B4-BE49-F238E27FC236}">
                    <a16:creationId xmlns:a16="http://schemas.microsoft.com/office/drawing/2014/main" id="{EAE8B559-0261-4BE7-AE82-860BD24CD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9558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Freeform 19">
                <a:extLst>
                  <a:ext uri="{FF2B5EF4-FFF2-40B4-BE49-F238E27FC236}">
                    <a16:creationId xmlns:a16="http://schemas.microsoft.com/office/drawing/2014/main" id="{65E4EA93-BB64-4079-ADA6-EFA47795D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6269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1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1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D82119AD-C537-4CB9-A70D-104766C3E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1900" y="2215453"/>
                <a:ext cx="131036" cy="132320"/>
              </a:xfrm>
              <a:custGeom>
                <a:avLst/>
                <a:gdLst>
                  <a:gd name="T0" fmla="*/ 79 w 79"/>
                  <a:gd name="T1" fmla="*/ 40 h 79"/>
                  <a:gd name="T2" fmla="*/ 79 w 79"/>
                  <a:gd name="T3" fmla="*/ 40 h 79"/>
                  <a:gd name="T4" fmla="*/ 40 w 79"/>
                  <a:gd name="T5" fmla="*/ 79 h 79"/>
                  <a:gd name="T6" fmla="*/ 0 w 79"/>
                  <a:gd name="T7" fmla="*/ 40 h 79"/>
                  <a:gd name="T8" fmla="*/ 40 w 79"/>
                  <a:gd name="T9" fmla="*/ 0 h 79"/>
                  <a:gd name="T10" fmla="*/ 79 w 79"/>
                  <a:gd name="T11" fmla="*/ 4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40"/>
                    </a:moveTo>
                    <a:lnTo>
                      <a:pt x="79" y="40"/>
                    </a:lnTo>
                    <a:cubicBezTo>
                      <a:pt x="79" y="62"/>
                      <a:pt x="62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62" y="0"/>
                      <a:pt x="79" y="18"/>
                      <a:pt x="79" y="40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 21">
                <a:extLst>
                  <a:ext uri="{FF2B5EF4-FFF2-40B4-BE49-F238E27FC236}">
                    <a16:creationId xmlns:a16="http://schemas.microsoft.com/office/drawing/2014/main" id="{85068FA0-DC0C-4526-A88E-FD6CB556C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7882" y="2591859"/>
                <a:ext cx="131036" cy="131036"/>
              </a:xfrm>
              <a:custGeom>
                <a:avLst/>
                <a:gdLst>
                  <a:gd name="T0" fmla="*/ 79 w 79"/>
                  <a:gd name="T1" fmla="*/ 39 h 79"/>
                  <a:gd name="T2" fmla="*/ 79 w 79"/>
                  <a:gd name="T3" fmla="*/ 39 h 79"/>
                  <a:gd name="T4" fmla="*/ 40 w 79"/>
                  <a:gd name="T5" fmla="*/ 79 h 79"/>
                  <a:gd name="T6" fmla="*/ 0 w 79"/>
                  <a:gd name="T7" fmla="*/ 39 h 79"/>
                  <a:gd name="T8" fmla="*/ 40 w 79"/>
                  <a:gd name="T9" fmla="*/ 0 h 79"/>
                  <a:gd name="T10" fmla="*/ 79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79" y="39"/>
                    </a:moveTo>
                    <a:lnTo>
                      <a:pt x="79" y="39"/>
                    </a:lnTo>
                    <a:cubicBezTo>
                      <a:pt x="79" y="61"/>
                      <a:pt x="62" y="79"/>
                      <a:pt x="40" y="79"/>
                    </a:cubicBezTo>
                    <a:cubicBezTo>
                      <a:pt x="18" y="79"/>
                      <a:pt x="0" y="61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62" y="0"/>
                      <a:pt x="79" y="17"/>
                      <a:pt x="79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22">
                <a:extLst>
                  <a:ext uri="{FF2B5EF4-FFF2-40B4-BE49-F238E27FC236}">
                    <a16:creationId xmlns:a16="http://schemas.microsoft.com/office/drawing/2014/main" id="{79D3C0F8-82D6-498B-AAFA-1F2778C69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826" y="3229347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39 w 79"/>
                  <a:gd name="T5" fmla="*/ 0 h 79"/>
                  <a:gd name="T6" fmla="*/ 79 w 79"/>
                  <a:gd name="T7" fmla="*/ 39 h 79"/>
                  <a:gd name="T8" fmla="*/ 39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7"/>
                      <a:pt x="18" y="0"/>
                      <a:pt x="39" y="0"/>
                    </a:cubicBezTo>
                    <a:cubicBezTo>
                      <a:pt x="61" y="0"/>
                      <a:pt x="79" y="17"/>
                      <a:pt x="79" y="39"/>
                    </a:cubicBezTo>
                    <a:cubicBezTo>
                      <a:pt x="79" y="61"/>
                      <a:pt x="61" y="79"/>
                      <a:pt x="39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22">
                <a:extLst>
                  <a:ext uri="{FF2B5EF4-FFF2-40B4-BE49-F238E27FC236}">
                    <a16:creationId xmlns:a16="http://schemas.microsoft.com/office/drawing/2014/main" id="{E4E8057D-32A6-4338-8E1C-C689462EB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121" y="3265613"/>
                <a:ext cx="131036" cy="132320"/>
              </a:xfrm>
              <a:custGeom>
                <a:avLst/>
                <a:gdLst>
                  <a:gd name="T0" fmla="*/ 0 w 79"/>
                  <a:gd name="T1" fmla="*/ 39 h 79"/>
                  <a:gd name="T2" fmla="*/ 0 w 79"/>
                  <a:gd name="T3" fmla="*/ 39 h 79"/>
                  <a:gd name="T4" fmla="*/ 39 w 79"/>
                  <a:gd name="T5" fmla="*/ 0 h 79"/>
                  <a:gd name="T6" fmla="*/ 79 w 79"/>
                  <a:gd name="T7" fmla="*/ 39 h 79"/>
                  <a:gd name="T8" fmla="*/ 39 w 79"/>
                  <a:gd name="T9" fmla="*/ 79 h 79"/>
                  <a:gd name="T10" fmla="*/ 0 w 79"/>
                  <a:gd name="T11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79">
                    <a:moveTo>
                      <a:pt x="0" y="39"/>
                    </a:moveTo>
                    <a:lnTo>
                      <a:pt x="0" y="39"/>
                    </a:lnTo>
                    <a:cubicBezTo>
                      <a:pt x="0" y="17"/>
                      <a:pt x="18" y="0"/>
                      <a:pt x="39" y="0"/>
                    </a:cubicBezTo>
                    <a:cubicBezTo>
                      <a:pt x="61" y="0"/>
                      <a:pt x="79" y="17"/>
                      <a:pt x="79" y="39"/>
                    </a:cubicBezTo>
                    <a:cubicBezTo>
                      <a:pt x="79" y="61"/>
                      <a:pt x="61" y="79"/>
                      <a:pt x="39" y="79"/>
                    </a:cubicBezTo>
                    <a:cubicBezTo>
                      <a:pt x="18" y="79"/>
                      <a:pt x="0" y="61"/>
                      <a:pt x="0" y="39"/>
                    </a:cubicBezTo>
                    <a:close/>
                  </a:path>
                </a:pathLst>
              </a:custGeom>
              <a:solidFill>
                <a:srgbClr val="A63D16"/>
              </a:solidFill>
              <a:ln w="0">
                <a:solidFill>
                  <a:srgbClr val="A63D1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9">
              <a:extLst>
                <a:ext uri="{FF2B5EF4-FFF2-40B4-BE49-F238E27FC236}">
                  <a16:creationId xmlns:a16="http://schemas.microsoft.com/office/drawing/2014/main" id="{B4F3EB95-52B9-4DB9-A1E5-7D05BDC83AE6}"/>
                </a:ext>
              </a:extLst>
            </p:cNvPr>
            <p:cNvGrpSpPr/>
            <p:nvPr/>
          </p:nvGrpSpPr>
          <p:grpSpPr>
            <a:xfrm>
              <a:off x="6073317" y="3140968"/>
              <a:ext cx="747187" cy="831875"/>
              <a:chOff x="5070475" y="641350"/>
              <a:chExt cx="1344613" cy="1497013"/>
            </a:xfrm>
            <a:solidFill>
              <a:sysClr val="window" lastClr="FFFFFF"/>
            </a:solidFill>
          </p:grpSpPr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EAF5A160-59BD-445B-80B1-498B5C3816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87975" y="944563"/>
                <a:ext cx="1027113" cy="1049338"/>
              </a:xfrm>
              <a:custGeom>
                <a:avLst/>
                <a:gdLst>
                  <a:gd name="T0" fmla="*/ 262 w 392"/>
                  <a:gd name="T1" fmla="*/ 212 h 400"/>
                  <a:gd name="T2" fmla="*/ 278 w 392"/>
                  <a:gd name="T3" fmla="*/ 227 h 400"/>
                  <a:gd name="T4" fmla="*/ 377 w 392"/>
                  <a:gd name="T5" fmla="*/ 325 h 400"/>
                  <a:gd name="T6" fmla="*/ 391 w 392"/>
                  <a:gd name="T7" fmla="*/ 359 h 400"/>
                  <a:gd name="T8" fmla="*/ 336 w 392"/>
                  <a:gd name="T9" fmla="*/ 385 h 400"/>
                  <a:gd name="T10" fmla="*/ 326 w 392"/>
                  <a:gd name="T11" fmla="*/ 376 h 400"/>
                  <a:gd name="T12" fmla="*/ 224 w 392"/>
                  <a:gd name="T13" fmla="*/ 274 h 400"/>
                  <a:gd name="T14" fmla="*/ 214 w 392"/>
                  <a:gd name="T15" fmla="*/ 261 h 400"/>
                  <a:gd name="T16" fmla="*/ 35 w 392"/>
                  <a:gd name="T17" fmla="*/ 219 h 400"/>
                  <a:gd name="T18" fmla="*/ 55 w 392"/>
                  <a:gd name="T19" fmla="*/ 48 h 400"/>
                  <a:gd name="T20" fmla="*/ 223 w 392"/>
                  <a:gd name="T21" fmla="*/ 36 h 400"/>
                  <a:gd name="T22" fmla="*/ 262 w 392"/>
                  <a:gd name="T23" fmla="*/ 212 h 400"/>
                  <a:gd name="T24" fmla="*/ 249 w 392"/>
                  <a:gd name="T25" fmla="*/ 145 h 400"/>
                  <a:gd name="T26" fmla="*/ 146 w 392"/>
                  <a:gd name="T27" fmla="*/ 41 h 400"/>
                  <a:gd name="T28" fmla="*/ 43 w 392"/>
                  <a:gd name="T29" fmla="*/ 145 h 400"/>
                  <a:gd name="T30" fmla="*/ 146 w 392"/>
                  <a:gd name="T31" fmla="*/ 249 h 400"/>
                  <a:gd name="T32" fmla="*/ 249 w 392"/>
                  <a:gd name="T33" fmla="*/ 145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2" h="400">
                    <a:moveTo>
                      <a:pt x="262" y="212"/>
                    </a:moveTo>
                    <a:cubicBezTo>
                      <a:pt x="268" y="218"/>
                      <a:pt x="273" y="222"/>
                      <a:pt x="278" y="227"/>
                    </a:cubicBezTo>
                    <a:cubicBezTo>
                      <a:pt x="311" y="260"/>
                      <a:pt x="344" y="293"/>
                      <a:pt x="377" y="325"/>
                    </a:cubicBezTo>
                    <a:cubicBezTo>
                      <a:pt x="386" y="335"/>
                      <a:pt x="392" y="345"/>
                      <a:pt x="391" y="359"/>
                    </a:cubicBezTo>
                    <a:cubicBezTo>
                      <a:pt x="388" y="386"/>
                      <a:pt x="358" y="400"/>
                      <a:pt x="336" y="385"/>
                    </a:cubicBezTo>
                    <a:cubicBezTo>
                      <a:pt x="332" y="382"/>
                      <a:pt x="329" y="379"/>
                      <a:pt x="326" y="376"/>
                    </a:cubicBezTo>
                    <a:cubicBezTo>
                      <a:pt x="292" y="342"/>
                      <a:pt x="258" y="308"/>
                      <a:pt x="224" y="274"/>
                    </a:cubicBezTo>
                    <a:cubicBezTo>
                      <a:pt x="221" y="270"/>
                      <a:pt x="217" y="265"/>
                      <a:pt x="214" y="261"/>
                    </a:cubicBezTo>
                    <a:cubicBezTo>
                      <a:pt x="138" y="301"/>
                      <a:pt x="67" y="267"/>
                      <a:pt x="35" y="219"/>
                    </a:cubicBezTo>
                    <a:cubicBezTo>
                      <a:pt x="0" y="164"/>
                      <a:pt x="8" y="94"/>
                      <a:pt x="55" y="48"/>
                    </a:cubicBezTo>
                    <a:cubicBezTo>
                      <a:pt x="101" y="5"/>
                      <a:pt x="172" y="0"/>
                      <a:pt x="223" y="36"/>
                    </a:cubicBezTo>
                    <a:cubicBezTo>
                      <a:pt x="272" y="71"/>
                      <a:pt x="300" y="143"/>
                      <a:pt x="262" y="212"/>
                    </a:cubicBezTo>
                    <a:close/>
                    <a:moveTo>
                      <a:pt x="249" y="145"/>
                    </a:moveTo>
                    <a:cubicBezTo>
                      <a:pt x="249" y="88"/>
                      <a:pt x="204" y="41"/>
                      <a:pt x="146" y="41"/>
                    </a:cubicBezTo>
                    <a:cubicBezTo>
                      <a:pt x="90" y="41"/>
                      <a:pt x="43" y="88"/>
                      <a:pt x="43" y="145"/>
                    </a:cubicBezTo>
                    <a:cubicBezTo>
                      <a:pt x="43" y="202"/>
                      <a:pt x="89" y="249"/>
                      <a:pt x="146" y="249"/>
                    </a:cubicBezTo>
                    <a:cubicBezTo>
                      <a:pt x="203" y="250"/>
                      <a:pt x="249" y="203"/>
                      <a:pt x="249" y="145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13">
                <a:extLst>
                  <a:ext uri="{FF2B5EF4-FFF2-40B4-BE49-F238E27FC236}">
                    <a16:creationId xmlns:a16="http://schemas.microsoft.com/office/drawing/2014/main" id="{3A3A2BF4-605C-4B5A-AC89-3CAA095F1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9413" y="1587500"/>
                <a:ext cx="188913" cy="550863"/>
              </a:xfrm>
              <a:custGeom>
                <a:avLst/>
                <a:gdLst>
                  <a:gd name="T0" fmla="*/ 1 w 72"/>
                  <a:gd name="T1" fmla="*/ 0 h 210"/>
                  <a:gd name="T2" fmla="*/ 7 w 72"/>
                  <a:gd name="T3" fmla="*/ 6 h 210"/>
                  <a:gd name="T4" fmla="*/ 64 w 72"/>
                  <a:gd name="T5" fmla="*/ 44 h 210"/>
                  <a:gd name="T6" fmla="*/ 72 w 72"/>
                  <a:gd name="T7" fmla="*/ 54 h 210"/>
                  <a:gd name="T8" fmla="*/ 71 w 72"/>
                  <a:gd name="T9" fmla="*/ 171 h 210"/>
                  <a:gd name="T10" fmla="*/ 35 w 72"/>
                  <a:gd name="T11" fmla="*/ 209 h 210"/>
                  <a:gd name="T12" fmla="*/ 0 w 72"/>
                  <a:gd name="T13" fmla="*/ 170 h 210"/>
                  <a:gd name="T14" fmla="*/ 0 w 72"/>
                  <a:gd name="T15" fmla="*/ 10 h 210"/>
                  <a:gd name="T16" fmla="*/ 1 w 72"/>
                  <a:gd name="T1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210">
                    <a:moveTo>
                      <a:pt x="1" y="0"/>
                    </a:moveTo>
                    <a:cubicBezTo>
                      <a:pt x="4" y="2"/>
                      <a:pt x="6" y="4"/>
                      <a:pt x="7" y="6"/>
                    </a:cubicBezTo>
                    <a:cubicBezTo>
                      <a:pt x="23" y="23"/>
                      <a:pt x="42" y="36"/>
                      <a:pt x="64" y="44"/>
                    </a:cubicBezTo>
                    <a:cubicBezTo>
                      <a:pt x="69" y="46"/>
                      <a:pt x="72" y="48"/>
                      <a:pt x="72" y="54"/>
                    </a:cubicBezTo>
                    <a:cubicBezTo>
                      <a:pt x="71" y="93"/>
                      <a:pt x="72" y="132"/>
                      <a:pt x="71" y="171"/>
                    </a:cubicBezTo>
                    <a:cubicBezTo>
                      <a:pt x="71" y="194"/>
                      <a:pt x="56" y="210"/>
                      <a:pt x="35" y="209"/>
                    </a:cubicBezTo>
                    <a:cubicBezTo>
                      <a:pt x="15" y="209"/>
                      <a:pt x="0" y="193"/>
                      <a:pt x="0" y="170"/>
                    </a:cubicBezTo>
                    <a:cubicBezTo>
                      <a:pt x="0" y="117"/>
                      <a:pt x="0" y="64"/>
                      <a:pt x="0" y="10"/>
                    </a:cubicBezTo>
                    <a:cubicBezTo>
                      <a:pt x="0" y="7"/>
                      <a:pt x="1" y="4"/>
                      <a:pt x="1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14">
                <a:extLst>
                  <a:ext uri="{FF2B5EF4-FFF2-40B4-BE49-F238E27FC236}">
                    <a16:creationId xmlns:a16="http://schemas.microsoft.com/office/drawing/2014/main" id="{F8ADF51F-651B-4A52-BB71-E4877E57F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1350" y="1711325"/>
                <a:ext cx="188913" cy="427038"/>
              </a:xfrm>
              <a:custGeom>
                <a:avLst/>
                <a:gdLst>
                  <a:gd name="T0" fmla="*/ 0 w 72"/>
                  <a:gd name="T1" fmla="*/ 7 h 163"/>
                  <a:gd name="T2" fmla="*/ 36 w 72"/>
                  <a:gd name="T3" fmla="*/ 6 h 163"/>
                  <a:gd name="T4" fmla="*/ 71 w 72"/>
                  <a:gd name="T5" fmla="*/ 0 h 163"/>
                  <a:gd name="T6" fmla="*/ 72 w 72"/>
                  <a:gd name="T7" fmla="*/ 8 h 163"/>
                  <a:gd name="T8" fmla="*/ 72 w 72"/>
                  <a:gd name="T9" fmla="*/ 124 h 163"/>
                  <a:gd name="T10" fmla="*/ 38 w 72"/>
                  <a:gd name="T11" fmla="*/ 162 h 163"/>
                  <a:gd name="T12" fmla="*/ 2 w 72"/>
                  <a:gd name="T13" fmla="*/ 128 h 163"/>
                  <a:gd name="T14" fmla="*/ 0 w 72"/>
                  <a:gd name="T15" fmla="*/ 18 h 163"/>
                  <a:gd name="T16" fmla="*/ 0 w 72"/>
                  <a:gd name="T17" fmla="*/ 7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163">
                    <a:moveTo>
                      <a:pt x="0" y="7"/>
                    </a:moveTo>
                    <a:cubicBezTo>
                      <a:pt x="13" y="7"/>
                      <a:pt x="25" y="7"/>
                      <a:pt x="36" y="6"/>
                    </a:cubicBezTo>
                    <a:cubicBezTo>
                      <a:pt x="48" y="5"/>
                      <a:pt x="59" y="2"/>
                      <a:pt x="71" y="0"/>
                    </a:cubicBezTo>
                    <a:cubicBezTo>
                      <a:pt x="71" y="2"/>
                      <a:pt x="72" y="5"/>
                      <a:pt x="72" y="8"/>
                    </a:cubicBezTo>
                    <a:cubicBezTo>
                      <a:pt x="72" y="47"/>
                      <a:pt x="72" y="85"/>
                      <a:pt x="72" y="124"/>
                    </a:cubicBezTo>
                    <a:cubicBezTo>
                      <a:pt x="72" y="146"/>
                      <a:pt x="58" y="161"/>
                      <a:pt x="38" y="162"/>
                    </a:cubicBezTo>
                    <a:cubicBezTo>
                      <a:pt x="19" y="163"/>
                      <a:pt x="2" y="150"/>
                      <a:pt x="2" y="128"/>
                    </a:cubicBezTo>
                    <a:cubicBezTo>
                      <a:pt x="0" y="92"/>
                      <a:pt x="1" y="55"/>
                      <a:pt x="0" y="18"/>
                    </a:cubicBezTo>
                    <a:cubicBezTo>
                      <a:pt x="0" y="15"/>
                      <a:pt x="0" y="12"/>
                      <a:pt x="0" y="7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15">
                <a:extLst>
                  <a:ext uri="{FF2B5EF4-FFF2-40B4-BE49-F238E27FC236}">
                    <a16:creationId xmlns:a16="http://schemas.microsoft.com/office/drawing/2014/main" id="{FD16FB28-A885-4273-917E-9503AFA63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550" y="641350"/>
                <a:ext cx="282575" cy="279400"/>
              </a:xfrm>
              <a:custGeom>
                <a:avLst/>
                <a:gdLst>
                  <a:gd name="T0" fmla="*/ 54 w 108"/>
                  <a:gd name="T1" fmla="*/ 107 h 107"/>
                  <a:gd name="T2" fmla="*/ 1 w 108"/>
                  <a:gd name="T3" fmla="*/ 54 h 107"/>
                  <a:gd name="T4" fmla="*/ 54 w 108"/>
                  <a:gd name="T5" fmla="*/ 0 h 107"/>
                  <a:gd name="T6" fmla="*/ 108 w 108"/>
                  <a:gd name="T7" fmla="*/ 54 h 107"/>
                  <a:gd name="T8" fmla="*/ 54 w 108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7">
                    <a:moveTo>
                      <a:pt x="54" y="107"/>
                    </a:moveTo>
                    <a:cubicBezTo>
                      <a:pt x="25" y="107"/>
                      <a:pt x="1" y="83"/>
                      <a:pt x="1" y="54"/>
                    </a:cubicBezTo>
                    <a:cubicBezTo>
                      <a:pt x="0" y="24"/>
                      <a:pt x="25" y="0"/>
                      <a:pt x="54" y="0"/>
                    </a:cubicBezTo>
                    <a:cubicBezTo>
                      <a:pt x="84" y="0"/>
                      <a:pt x="108" y="25"/>
                      <a:pt x="108" y="54"/>
                    </a:cubicBezTo>
                    <a:cubicBezTo>
                      <a:pt x="107" y="84"/>
                      <a:pt x="83" y="107"/>
                      <a:pt x="54" y="107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:a16="http://schemas.microsoft.com/office/drawing/2014/main" id="{3BF696AB-40B8-45DD-A559-CD0223AC8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475" y="984250"/>
                <a:ext cx="482600" cy="155575"/>
              </a:xfrm>
              <a:custGeom>
                <a:avLst/>
                <a:gdLst>
                  <a:gd name="T0" fmla="*/ 184 w 184"/>
                  <a:gd name="T1" fmla="*/ 0 h 59"/>
                  <a:gd name="T2" fmla="*/ 133 w 184"/>
                  <a:gd name="T3" fmla="*/ 54 h 59"/>
                  <a:gd name="T4" fmla="*/ 125 w 184"/>
                  <a:gd name="T5" fmla="*/ 59 h 59"/>
                  <a:gd name="T6" fmla="*/ 30 w 184"/>
                  <a:gd name="T7" fmla="*/ 59 h 59"/>
                  <a:gd name="T8" fmla="*/ 1 w 184"/>
                  <a:gd name="T9" fmla="*/ 29 h 59"/>
                  <a:gd name="T10" fmla="*/ 30 w 184"/>
                  <a:gd name="T11" fmla="*/ 0 h 59"/>
                  <a:gd name="T12" fmla="*/ 178 w 184"/>
                  <a:gd name="T13" fmla="*/ 0 h 59"/>
                  <a:gd name="T14" fmla="*/ 184 w 184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4" h="59">
                    <a:moveTo>
                      <a:pt x="184" y="0"/>
                    </a:moveTo>
                    <a:cubicBezTo>
                      <a:pt x="162" y="16"/>
                      <a:pt x="146" y="33"/>
                      <a:pt x="133" y="54"/>
                    </a:cubicBezTo>
                    <a:cubicBezTo>
                      <a:pt x="132" y="57"/>
                      <a:pt x="128" y="59"/>
                      <a:pt x="125" y="59"/>
                    </a:cubicBezTo>
                    <a:cubicBezTo>
                      <a:pt x="93" y="59"/>
                      <a:pt x="61" y="59"/>
                      <a:pt x="30" y="59"/>
                    </a:cubicBezTo>
                    <a:cubicBezTo>
                      <a:pt x="13" y="59"/>
                      <a:pt x="0" y="45"/>
                      <a:pt x="1" y="29"/>
                    </a:cubicBezTo>
                    <a:cubicBezTo>
                      <a:pt x="1" y="12"/>
                      <a:pt x="13" y="0"/>
                      <a:pt x="30" y="0"/>
                    </a:cubicBezTo>
                    <a:cubicBezTo>
                      <a:pt x="80" y="0"/>
                      <a:pt x="129" y="0"/>
                      <a:pt x="178" y="0"/>
                    </a:cubicBezTo>
                    <a:cubicBezTo>
                      <a:pt x="179" y="0"/>
                      <a:pt x="181" y="0"/>
                      <a:pt x="184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17">
                <a:extLst>
                  <a:ext uri="{FF2B5EF4-FFF2-40B4-BE49-F238E27FC236}">
                    <a16:creationId xmlns:a16="http://schemas.microsoft.com/office/drawing/2014/main" id="{FD8781B5-43A5-41EE-8F2C-5B9CB03EC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981075"/>
                <a:ext cx="301625" cy="160338"/>
              </a:xfrm>
              <a:custGeom>
                <a:avLst/>
                <a:gdLst>
                  <a:gd name="T0" fmla="*/ 0 w 115"/>
                  <a:gd name="T1" fmla="*/ 1 h 61"/>
                  <a:gd name="T2" fmla="*/ 89 w 115"/>
                  <a:gd name="T3" fmla="*/ 1 h 61"/>
                  <a:gd name="T4" fmla="*/ 115 w 115"/>
                  <a:gd name="T5" fmla="*/ 31 h 61"/>
                  <a:gd name="T6" fmla="*/ 88 w 115"/>
                  <a:gd name="T7" fmla="*/ 60 h 61"/>
                  <a:gd name="T8" fmla="*/ 55 w 115"/>
                  <a:gd name="T9" fmla="*/ 60 h 61"/>
                  <a:gd name="T10" fmla="*/ 48 w 115"/>
                  <a:gd name="T11" fmla="*/ 56 h 61"/>
                  <a:gd name="T12" fmla="*/ 0 w 115"/>
                  <a:gd name="T13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61">
                    <a:moveTo>
                      <a:pt x="0" y="1"/>
                    </a:moveTo>
                    <a:cubicBezTo>
                      <a:pt x="30" y="1"/>
                      <a:pt x="60" y="0"/>
                      <a:pt x="89" y="1"/>
                    </a:cubicBezTo>
                    <a:cubicBezTo>
                      <a:pt x="104" y="2"/>
                      <a:pt x="115" y="16"/>
                      <a:pt x="115" y="31"/>
                    </a:cubicBezTo>
                    <a:cubicBezTo>
                      <a:pt x="115" y="46"/>
                      <a:pt x="103" y="59"/>
                      <a:pt x="88" y="60"/>
                    </a:cubicBezTo>
                    <a:cubicBezTo>
                      <a:pt x="77" y="61"/>
                      <a:pt x="66" y="60"/>
                      <a:pt x="55" y="60"/>
                    </a:cubicBezTo>
                    <a:cubicBezTo>
                      <a:pt x="53" y="60"/>
                      <a:pt x="50" y="58"/>
                      <a:pt x="48" y="56"/>
                    </a:cubicBezTo>
                    <a:cubicBezTo>
                      <a:pt x="36" y="34"/>
                      <a:pt x="20" y="17"/>
                      <a:pt x="0" y="1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18">
                <a:extLst>
                  <a:ext uri="{FF2B5EF4-FFF2-40B4-BE49-F238E27FC236}">
                    <a16:creationId xmlns:a16="http://schemas.microsoft.com/office/drawing/2014/main" id="{1BFC0E8F-59BF-43B7-BE74-A0C919181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75" y="1101725"/>
                <a:ext cx="369888" cy="457200"/>
              </a:xfrm>
              <a:custGeom>
                <a:avLst/>
                <a:gdLst>
                  <a:gd name="T0" fmla="*/ 141 w 141"/>
                  <a:gd name="T1" fmla="*/ 85 h 174"/>
                  <a:gd name="T2" fmla="*/ 140 w 141"/>
                  <a:gd name="T3" fmla="*/ 143 h 174"/>
                  <a:gd name="T4" fmla="*/ 134 w 141"/>
                  <a:gd name="T5" fmla="*/ 155 h 174"/>
                  <a:gd name="T6" fmla="*/ 42 w 141"/>
                  <a:gd name="T7" fmla="*/ 154 h 174"/>
                  <a:gd name="T8" fmla="*/ 8 w 141"/>
                  <a:gd name="T9" fmla="*/ 67 h 174"/>
                  <a:gd name="T10" fmla="*/ 74 w 141"/>
                  <a:gd name="T11" fmla="*/ 3 h 174"/>
                  <a:gd name="T12" fmla="*/ 132 w 141"/>
                  <a:gd name="T13" fmla="*/ 15 h 174"/>
                  <a:gd name="T14" fmla="*/ 141 w 141"/>
                  <a:gd name="T15" fmla="*/ 29 h 174"/>
                  <a:gd name="T16" fmla="*/ 141 w 141"/>
                  <a:gd name="T17" fmla="*/ 8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4">
                    <a:moveTo>
                      <a:pt x="141" y="85"/>
                    </a:moveTo>
                    <a:cubicBezTo>
                      <a:pt x="141" y="104"/>
                      <a:pt x="141" y="124"/>
                      <a:pt x="140" y="143"/>
                    </a:cubicBezTo>
                    <a:cubicBezTo>
                      <a:pt x="140" y="147"/>
                      <a:pt x="137" y="152"/>
                      <a:pt x="134" y="155"/>
                    </a:cubicBezTo>
                    <a:cubicBezTo>
                      <a:pt x="106" y="174"/>
                      <a:pt x="70" y="173"/>
                      <a:pt x="42" y="154"/>
                    </a:cubicBezTo>
                    <a:cubicBezTo>
                      <a:pt x="14" y="135"/>
                      <a:pt x="0" y="101"/>
                      <a:pt x="8" y="67"/>
                    </a:cubicBezTo>
                    <a:cubicBezTo>
                      <a:pt x="14" y="35"/>
                      <a:pt x="42" y="9"/>
                      <a:pt x="74" y="3"/>
                    </a:cubicBezTo>
                    <a:cubicBezTo>
                      <a:pt x="95" y="0"/>
                      <a:pt x="114" y="4"/>
                      <a:pt x="132" y="15"/>
                    </a:cubicBezTo>
                    <a:cubicBezTo>
                      <a:pt x="138" y="18"/>
                      <a:pt x="141" y="22"/>
                      <a:pt x="141" y="29"/>
                    </a:cubicBezTo>
                    <a:cubicBezTo>
                      <a:pt x="140" y="48"/>
                      <a:pt x="141" y="67"/>
                      <a:pt x="141" y="85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10">
              <a:extLst>
                <a:ext uri="{FF2B5EF4-FFF2-40B4-BE49-F238E27FC236}">
                  <a16:creationId xmlns:a16="http://schemas.microsoft.com/office/drawing/2014/main" id="{28C936CE-E7EC-4588-A484-82E819F77443}"/>
                </a:ext>
              </a:extLst>
            </p:cNvPr>
            <p:cNvGrpSpPr/>
            <p:nvPr/>
          </p:nvGrpSpPr>
          <p:grpSpPr>
            <a:xfrm>
              <a:off x="10620607" y="3161798"/>
              <a:ext cx="515607" cy="775939"/>
              <a:chOff x="-2362200" y="500062"/>
              <a:chExt cx="323850" cy="487363"/>
            </a:xfrm>
            <a:solidFill>
              <a:sysClr val="window" lastClr="FFFFFF"/>
            </a:solidFill>
          </p:grpSpPr>
          <p:sp>
            <p:nvSpPr>
              <p:cNvPr id="19" name="Freeform 116">
                <a:extLst>
                  <a:ext uri="{FF2B5EF4-FFF2-40B4-BE49-F238E27FC236}">
                    <a16:creationId xmlns:a16="http://schemas.microsoft.com/office/drawing/2014/main" id="{355E899D-7881-4E05-B57B-3255E60E50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62200" y="549275"/>
                <a:ext cx="323850" cy="438150"/>
              </a:xfrm>
              <a:custGeom>
                <a:avLst/>
                <a:gdLst>
                  <a:gd name="T0" fmla="*/ 140 w 235"/>
                  <a:gd name="T1" fmla="*/ 318 h 318"/>
                  <a:gd name="T2" fmla="*/ 22 w 235"/>
                  <a:gd name="T3" fmla="*/ 318 h 318"/>
                  <a:gd name="T4" fmla="*/ 0 w 235"/>
                  <a:gd name="T5" fmla="*/ 296 h 318"/>
                  <a:gd name="T6" fmla="*/ 0 w 235"/>
                  <a:gd name="T7" fmla="*/ 22 h 318"/>
                  <a:gd name="T8" fmla="*/ 22 w 235"/>
                  <a:gd name="T9" fmla="*/ 0 h 318"/>
                  <a:gd name="T10" fmla="*/ 213 w 235"/>
                  <a:gd name="T11" fmla="*/ 0 h 318"/>
                  <a:gd name="T12" fmla="*/ 235 w 235"/>
                  <a:gd name="T13" fmla="*/ 22 h 318"/>
                  <a:gd name="T14" fmla="*/ 235 w 235"/>
                  <a:gd name="T15" fmla="*/ 223 h 318"/>
                  <a:gd name="T16" fmla="*/ 227 w 235"/>
                  <a:gd name="T17" fmla="*/ 240 h 318"/>
                  <a:gd name="T18" fmla="*/ 157 w 235"/>
                  <a:gd name="T19" fmla="*/ 310 h 318"/>
                  <a:gd name="T20" fmla="*/ 140 w 235"/>
                  <a:gd name="T21" fmla="*/ 318 h 318"/>
                  <a:gd name="T22" fmla="*/ 22 w 235"/>
                  <a:gd name="T23" fmla="*/ 10 h 318"/>
                  <a:gd name="T24" fmla="*/ 10 w 235"/>
                  <a:gd name="T25" fmla="*/ 22 h 318"/>
                  <a:gd name="T26" fmla="*/ 10 w 235"/>
                  <a:gd name="T27" fmla="*/ 296 h 318"/>
                  <a:gd name="T28" fmla="*/ 22 w 235"/>
                  <a:gd name="T29" fmla="*/ 307 h 318"/>
                  <a:gd name="T30" fmla="*/ 140 w 235"/>
                  <a:gd name="T31" fmla="*/ 307 h 318"/>
                  <a:gd name="T32" fmla="*/ 150 w 235"/>
                  <a:gd name="T33" fmla="*/ 303 h 318"/>
                  <a:gd name="T34" fmla="*/ 220 w 235"/>
                  <a:gd name="T35" fmla="*/ 233 h 318"/>
                  <a:gd name="T36" fmla="*/ 224 w 235"/>
                  <a:gd name="T37" fmla="*/ 223 h 318"/>
                  <a:gd name="T38" fmla="*/ 224 w 235"/>
                  <a:gd name="T39" fmla="*/ 22 h 318"/>
                  <a:gd name="T40" fmla="*/ 213 w 235"/>
                  <a:gd name="T41" fmla="*/ 10 h 318"/>
                  <a:gd name="T42" fmla="*/ 22 w 235"/>
                  <a:gd name="T43" fmla="*/ 1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5" h="318">
                    <a:moveTo>
                      <a:pt x="140" y="318"/>
                    </a:moveTo>
                    <a:cubicBezTo>
                      <a:pt x="22" y="318"/>
                      <a:pt x="22" y="318"/>
                      <a:pt x="22" y="318"/>
                    </a:cubicBezTo>
                    <a:cubicBezTo>
                      <a:pt x="9" y="318"/>
                      <a:pt x="0" y="308"/>
                      <a:pt x="0" y="29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9" y="0"/>
                      <a:pt x="22" y="0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25" y="0"/>
                      <a:pt x="235" y="10"/>
                      <a:pt x="235" y="22"/>
                    </a:cubicBezTo>
                    <a:cubicBezTo>
                      <a:pt x="235" y="223"/>
                      <a:pt x="235" y="223"/>
                      <a:pt x="235" y="223"/>
                    </a:cubicBezTo>
                    <a:cubicBezTo>
                      <a:pt x="235" y="230"/>
                      <a:pt x="232" y="236"/>
                      <a:pt x="227" y="240"/>
                    </a:cubicBezTo>
                    <a:cubicBezTo>
                      <a:pt x="157" y="310"/>
                      <a:pt x="157" y="310"/>
                      <a:pt x="157" y="310"/>
                    </a:cubicBezTo>
                    <a:cubicBezTo>
                      <a:pt x="153" y="315"/>
                      <a:pt x="147" y="318"/>
                      <a:pt x="140" y="318"/>
                    </a:cubicBezTo>
                    <a:close/>
                    <a:moveTo>
                      <a:pt x="22" y="10"/>
                    </a:moveTo>
                    <a:cubicBezTo>
                      <a:pt x="15" y="10"/>
                      <a:pt x="10" y="15"/>
                      <a:pt x="10" y="22"/>
                    </a:cubicBezTo>
                    <a:cubicBezTo>
                      <a:pt x="10" y="296"/>
                      <a:pt x="10" y="296"/>
                      <a:pt x="10" y="296"/>
                    </a:cubicBezTo>
                    <a:cubicBezTo>
                      <a:pt x="10" y="302"/>
                      <a:pt x="15" y="307"/>
                      <a:pt x="22" y="307"/>
                    </a:cubicBezTo>
                    <a:cubicBezTo>
                      <a:pt x="140" y="307"/>
                      <a:pt x="140" y="307"/>
                      <a:pt x="140" y="307"/>
                    </a:cubicBezTo>
                    <a:cubicBezTo>
                      <a:pt x="144" y="307"/>
                      <a:pt x="148" y="306"/>
                      <a:pt x="150" y="30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3" y="231"/>
                      <a:pt x="224" y="227"/>
                      <a:pt x="224" y="223"/>
                    </a:cubicBezTo>
                    <a:cubicBezTo>
                      <a:pt x="224" y="22"/>
                      <a:pt x="224" y="22"/>
                      <a:pt x="224" y="22"/>
                    </a:cubicBezTo>
                    <a:cubicBezTo>
                      <a:pt x="224" y="15"/>
                      <a:pt x="219" y="10"/>
                      <a:pt x="213" y="10"/>
                    </a:cubicBezTo>
                    <a:lnTo>
                      <a:pt x="22" y="10"/>
                    </a:ln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117">
                <a:extLst>
                  <a:ext uri="{FF2B5EF4-FFF2-40B4-BE49-F238E27FC236}">
                    <a16:creationId xmlns:a16="http://schemas.microsoft.com/office/drawing/2014/main" id="{26E6B858-018E-41CE-9914-1E9DD1890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7413" y="868363"/>
                <a:ext cx="111125" cy="111125"/>
              </a:xfrm>
              <a:custGeom>
                <a:avLst/>
                <a:gdLst>
                  <a:gd name="T0" fmla="*/ 0 w 81"/>
                  <a:gd name="T1" fmla="*/ 81 h 81"/>
                  <a:gd name="T2" fmla="*/ 81 w 81"/>
                  <a:gd name="T3" fmla="*/ 0 h 81"/>
                  <a:gd name="T4" fmla="*/ 13 w 81"/>
                  <a:gd name="T5" fmla="*/ 0 h 81"/>
                  <a:gd name="T6" fmla="*/ 0 w 81"/>
                  <a:gd name="T7" fmla="*/ 13 h 81"/>
                  <a:gd name="T8" fmla="*/ 0 w 81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1">
                    <a:moveTo>
                      <a:pt x="0" y="81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lnTo>
                      <a:pt x="0" y="81"/>
                    </a:ln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118">
                <a:extLst>
                  <a:ext uri="{FF2B5EF4-FFF2-40B4-BE49-F238E27FC236}">
                    <a16:creationId xmlns:a16="http://schemas.microsoft.com/office/drawing/2014/main" id="{D3D445E1-629D-4B4C-B1BA-6028EB523E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159000" y="866775"/>
                <a:ext cx="115887" cy="115888"/>
              </a:xfrm>
              <a:custGeom>
                <a:avLst/>
                <a:gdLst>
                  <a:gd name="T0" fmla="*/ 1 w 84"/>
                  <a:gd name="T1" fmla="*/ 84 h 84"/>
                  <a:gd name="T2" fmla="*/ 1 w 84"/>
                  <a:gd name="T3" fmla="*/ 84 h 84"/>
                  <a:gd name="T4" fmla="*/ 0 w 84"/>
                  <a:gd name="T5" fmla="*/ 82 h 84"/>
                  <a:gd name="T6" fmla="*/ 0 w 84"/>
                  <a:gd name="T7" fmla="*/ 14 h 84"/>
                  <a:gd name="T8" fmla="*/ 14 w 84"/>
                  <a:gd name="T9" fmla="*/ 0 h 84"/>
                  <a:gd name="T10" fmla="*/ 82 w 84"/>
                  <a:gd name="T11" fmla="*/ 0 h 84"/>
                  <a:gd name="T12" fmla="*/ 84 w 84"/>
                  <a:gd name="T13" fmla="*/ 1 h 84"/>
                  <a:gd name="T14" fmla="*/ 84 w 84"/>
                  <a:gd name="T15" fmla="*/ 3 h 84"/>
                  <a:gd name="T16" fmla="*/ 3 w 84"/>
                  <a:gd name="T17" fmla="*/ 84 h 84"/>
                  <a:gd name="T18" fmla="*/ 1 w 84"/>
                  <a:gd name="T19" fmla="*/ 84 h 84"/>
                  <a:gd name="T20" fmla="*/ 14 w 84"/>
                  <a:gd name="T21" fmla="*/ 3 h 84"/>
                  <a:gd name="T22" fmla="*/ 3 w 84"/>
                  <a:gd name="T23" fmla="*/ 14 h 84"/>
                  <a:gd name="T24" fmla="*/ 3 w 84"/>
                  <a:gd name="T25" fmla="*/ 78 h 84"/>
                  <a:gd name="T26" fmla="*/ 78 w 84"/>
                  <a:gd name="T27" fmla="*/ 3 h 84"/>
                  <a:gd name="T28" fmla="*/ 14 w 84"/>
                  <a:gd name="T29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1" y="84"/>
                    </a:moveTo>
                    <a:cubicBezTo>
                      <a:pt x="1" y="84"/>
                      <a:pt x="1" y="84"/>
                      <a:pt x="1" y="84"/>
                    </a:cubicBezTo>
                    <a:cubicBezTo>
                      <a:pt x="0" y="84"/>
                      <a:pt x="0" y="83"/>
                      <a:pt x="0" y="8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3" y="0"/>
                      <a:pt x="84" y="0"/>
                      <a:pt x="84" y="1"/>
                    </a:cubicBezTo>
                    <a:cubicBezTo>
                      <a:pt x="84" y="1"/>
                      <a:pt x="84" y="2"/>
                      <a:pt x="84" y="3"/>
                    </a:cubicBezTo>
                    <a:cubicBezTo>
                      <a:pt x="3" y="84"/>
                      <a:pt x="3" y="84"/>
                      <a:pt x="3" y="84"/>
                    </a:cubicBezTo>
                    <a:cubicBezTo>
                      <a:pt x="2" y="84"/>
                      <a:pt x="2" y="84"/>
                      <a:pt x="1" y="84"/>
                    </a:cubicBezTo>
                    <a:close/>
                    <a:moveTo>
                      <a:pt x="14" y="3"/>
                    </a:moveTo>
                    <a:cubicBezTo>
                      <a:pt x="8" y="3"/>
                      <a:pt x="3" y="8"/>
                      <a:pt x="3" y="14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78" y="3"/>
                      <a:pt x="78" y="3"/>
                      <a:pt x="78" y="3"/>
                    </a:cubicBezTo>
                    <a:lnTo>
                      <a:pt x="14" y="3"/>
                    </a:ln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119">
                <a:extLst>
                  <a:ext uri="{FF2B5EF4-FFF2-40B4-BE49-F238E27FC236}">
                    <a16:creationId xmlns:a16="http://schemas.microsoft.com/office/drawing/2014/main" id="{46352C74-7C24-4CA3-ACB2-8C26F7862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762000"/>
                <a:ext cx="228600" cy="12700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2"/>
                      <a:pt x="166" y="5"/>
                    </a:cubicBezTo>
                    <a:cubicBezTo>
                      <a:pt x="166" y="7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120">
                <a:extLst>
                  <a:ext uri="{FF2B5EF4-FFF2-40B4-BE49-F238E27FC236}">
                    <a16:creationId xmlns:a16="http://schemas.microsoft.com/office/drawing/2014/main" id="{39D96181-28F7-4811-B1DD-05E96F19E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715963"/>
                <a:ext cx="228600" cy="14288"/>
              </a:xfrm>
              <a:custGeom>
                <a:avLst/>
                <a:gdLst>
                  <a:gd name="T0" fmla="*/ 161 w 166"/>
                  <a:gd name="T1" fmla="*/ 11 h 11"/>
                  <a:gd name="T2" fmla="*/ 5 w 166"/>
                  <a:gd name="T3" fmla="*/ 11 h 11"/>
                  <a:gd name="T4" fmla="*/ 0 w 166"/>
                  <a:gd name="T5" fmla="*/ 6 h 11"/>
                  <a:gd name="T6" fmla="*/ 5 w 166"/>
                  <a:gd name="T7" fmla="*/ 0 h 11"/>
                  <a:gd name="T8" fmla="*/ 161 w 166"/>
                  <a:gd name="T9" fmla="*/ 0 h 11"/>
                  <a:gd name="T10" fmla="*/ 166 w 166"/>
                  <a:gd name="T11" fmla="*/ 6 h 11"/>
                  <a:gd name="T12" fmla="*/ 161 w 166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1">
                    <a:moveTo>
                      <a:pt x="161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3"/>
                      <a:pt x="166" y="6"/>
                    </a:cubicBezTo>
                    <a:cubicBezTo>
                      <a:pt x="166" y="8"/>
                      <a:pt x="164" y="11"/>
                      <a:pt x="161" y="11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121">
                <a:extLst>
                  <a:ext uri="{FF2B5EF4-FFF2-40B4-BE49-F238E27FC236}">
                    <a16:creationId xmlns:a16="http://schemas.microsoft.com/office/drawing/2014/main" id="{B669E476-9D21-4EE0-AF02-F9E41512B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671513"/>
                <a:ext cx="228600" cy="14288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3"/>
                      <a:pt x="166" y="5"/>
                    </a:cubicBezTo>
                    <a:cubicBezTo>
                      <a:pt x="166" y="8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122">
                <a:extLst>
                  <a:ext uri="{FF2B5EF4-FFF2-40B4-BE49-F238E27FC236}">
                    <a16:creationId xmlns:a16="http://schemas.microsoft.com/office/drawing/2014/main" id="{EFF04906-3A95-4802-A9A1-998D94BE3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4575" y="627063"/>
                <a:ext cx="228600" cy="14288"/>
              </a:xfrm>
              <a:custGeom>
                <a:avLst/>
                <a:gdLst>
                  <a:gd name="T0" fmla="*/ 161 w 166"/>
                  <a:gd name="T1" fmla="*/ 10 h 10"/>
                  <a:gd name="T2" fmla="*/ 5 w 166"/>
                  <a:gd name="T3" fmla="*/ 10 h 10"/>
                  <a:gd name="T4" fmla="*/ 0 w 166"/>
                  <a:gd name="T5" fmla="*/ 5 h 10"/>
                  <a:gd name="T6" fmla="*/ 5 w 166"/>
                  <a:gd name="T7" fmla="*/ 0 h 10"/>
                  <a:gd name="T8" fmla="*/ 161 w 166"/>
                  <a:gd name="T9" fmla="*/ 0 h 10"/>
                  <a:gd name="T10" fmla="*/ 166 w 166"/>
                  <a:gd name="T11" fmla="*/ 5 h 10"/>
                  <a:gd name="T12" fmla="*/ 161 w 16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0">
                    <a:moveTo>
                      <a:pt x="161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64" y="0"/>
                      <a:pt x="166" y="2"/>
                      <a:pt x="166" y="5"/>
                    </a:cubicBezTo>
                    <a:cubicBezTo>
                      <a:pt x="166" y="8"/>
                      <a:pt x="164" y="10"/>
                      <a:pt x="161" y="1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123">
                <a:extLst>
                  <a:ext uri="{FF2B5EF4-FFF2-40B4-BE49-F238E27FC236}">
                    <a16:creationId xmlns:a16="http://schemas.microsoft.com/office/drawing/2014/main" id="{7BC4FD0C-AB48-46D6-85A0-3FBF3B935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65363" y="858838"/>
                <a:ext cx="19050" cy="85725"/>
              </a:xfrm>
              <a:custGeom>
                <a:avLst/>
                <a:gdLst>
                  <a:gd name="T0" fmla="*/ 7 w 14"/>
                  <a:gd name="T1" fmla="*/ 62 h 62"/>
                  <a:gd name="T2" fmla="*/ 0 w 14"/>
                  <a:gd name="T3" fmla="*/ 55 h 62"/>
                  <a:gd name="T4" fmla="*/ 0 w 14"/>
                  <a:gd name="T5" fmla="*/ 6 h 62"/>
                  <a:gd name="T6" fmla="*/ 7 w 14"/>
                  <a:gd name="T7" fmla="*/ 0 h 62"/>
                  <a:gd name="T8" fmla="*/ 14 w 14"/>
                  <a:gd name="T9" fmla="*/ 6 h 62"/>
                  <a:gd name="T10" fmla="*/ 14 w 14"/>
                  <a:gd name="T11" fmla="*/ 55 h 62"/>
                  <a:gd name="T12" fmla="*/ 7 w 14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2">
                    <a:moveTo>
                      <a:pt x="7" y="62"/>
                    </a:moveTo>
                    <a:cubicBezTo>
                      <a:pt x="3" y="62"/>
                      <a:pt x="0" y="59"/>
                      <a:pt x="0" y="5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6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9"/>
                      <a:pt x="11" y="62"/>
                      <a:pt x="7" y="62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124">
                <a:extLst>
                  <a:ext uri="{FF2B5EF4-FFF2-40B4-BE49-F238E27FC236}">
                    <a16:creationId xmlns:a16="http://schemas.microsoft.com/office/drawing/2014/main" id="{0C4DFC41-B507-4E02-8B22-3872AEFED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98700" y="892175"/>
                <a:ext cx="85725" cy="20638"/>
              </a:xfrm>
              <a:custGeom>
                <a:avLst/>
                <a:gdLst>
                  <a:gd name="T0" fmla="*/ 56 w 62"/>
                  <a:gd name="T1" fmla="*/ 14 h 14"/>
                  <a:gd name="T2" fmla="*/ 6 w 62"/>
                  <a:gd name="T3" fmla="*/ 14 h 14"/>
                  <a:gd name="T4" fmla="*/ 0 w 62"/>
                  <a:gd name="T5" fmla="*/ 7 h 14"/>
                  <a:gd name="T6" fmla="*/ 6 w 62"/>
                  <a:gd name="T7" fmla="*/ 0 h 14"/>
                  <a:gd name="T8" fmla="*/ 56 w 62"/>
                  <a:gd name="T9" fmla="*/ 0 h 14"/>
                  <a:gd name="T10" fmla="*/ 62 w 62"/>
                  <a:gd name="T11" fmla="*/ 7 h 14"/>
                  <a:gd name="T12" fmla="*/ 56 w 62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4">
                    <a:moveTo>
                      <a:pt x="56" y="14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2" y="3"/>
                      <a:pt x="62" y="7"/>
                    </a:cubicBezTo>
                    <a:cubicBezTo>
                      <a:pt x="62" y="11"/>
                      <a:pt x="59" y="14"/>
                      <a:pt x="56" y="14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125">
                <a:extLst>
                  <a:ext uri="{FF2B5EF4-FFF2-40B4-BE49-F238E27FC236}">
                    <a16:creationId xmlns:a16="http://schemas.microsoft.com/office/drawing/2014/main" id="{6E8E25FC-CD10-447A-B73B-96EF7969D3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57425" y="500062"/>
                <a:ext cx="112712" cy="82550"/>
              </a:xfrm>
              <a:custGeom>
                <a:avLst/>
                <a:gdLst>
                  <a:gd name="T0" fmla="*/ 74 w 82"/>
                  <a:gd name="T1" fmla="*/ 20 h 60"/>
                  <a:gd name="T2" fmla="*/ 60 w 82"/>
                  <a:gd name="T3" fmla="*/ 20 h 60"/>
                  <a:gd name="T4" fmla="*/ 60 w 82"/>
                  <a:gd name="T5" fmla="*/ 19 h 60"/>
                  <a:gd name="T6" fmla="*/ 41 w 82"/>
                  <a:gd name="T7" fmla="*/ 0 h 60"/>
                  <a:gd name="T8" fmla="*/ 22 w 82"/>
                  <a:gd name="T9" fmla="*/ 19 h 60"/>
                  <a:gd name="T10" fmla="*/ 23 w 82"/>
                  <a:gd name="T11" fmla="*/ 20 h 60"/>
                  <a:gd name="T12" fmla="*/ 8 w 82"/>
                  <a:gd name="T13" fmla="*/ 20 h 60"/>
                  <a:gd name="T14" fmla="*/ 0 w 82"/>
                  <a:gd name="T15" fmla="*/ 28 h 60"/>
                  <a:gd name="T16" fmla="*/ 0 w 82"/>
                  <a:gd name="T17" fmla="*/ 52 h 60"/>
                  <a:gd name="T18" fmla="*/ 8 w 82"/>
                  <a:gd name="T19" fmla="*/ 60 h 60"/>
                  <a:gd name="T20" fmla="*/ 74 w 82"/>
                  <a:gd name="T21" fmla="*/ 60 h 60"/>
                  <a:gd name="T22" fmla="*/ 82 w 82"/>
                  <a:gd name="T23" fmla="*/ 52 h 60"/>
                  <a:gd name="T24" fmla="*/ 82 w 82"/>
                  <a:gd name="T25" fmla="*/ 28 h 60"/>
                  <a:gd name="T26" fmla="*/ 74 w 82"/>
                  <a:gd name="T27" fmla="*/ 20 h 60"/>
                  <a:gd name="T28" fmla="*/ 41 w 82"/>
                  <a:gd name="T29" fmla="*/ 28 h 60"/>
                  <a:gd name="T30" fmla="*/ 32 w 82"/>
                  <a:gd name="T31" fmla="*/ 19 h 60"/>
                  <a:gd name="T32" fmla="*/ 41 w 82"/>
                  <a:gd name="T33" fmla="*/ 10 h 60"/>
                  <a:gd name="T34" fmla="*/ 50 w 82"/>
                  <a:gd name="T35" fmla="*/ 19 h 60"/>
                  <a:gd name="T36" fmla="*/ 41 w 82"/>
                  <a:gd name="T37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60">
                    <a:moveTo>
                      <a:pt x="74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19"/>
                      <a:pt x="60" y="19"/>
                    </a:cubicBezTo>
                    <a:cubicBezTo>
                      <a:pt x="60" y="9"/>
                      <a:pt x="51" y="0"/>
                      <a:pt x="41" y="0"/>
                    </a:cubicBezTo>
                    <a:cubicBezTo>
                      <a:pt x="31" y="0"/>
                      <a:pt x="22" y="9"/>
                      <a:pt x="22" y="19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3" y="20"/>
                      <a:pt x="0" y="24"/>
                      <a:pt x="0" y="2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6"/>
                      <a:pt x="3" y="60"/>
                      <a:pt x="8" y="60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9" y="60"/>
                      <a:pt x="82" y="56"/>
                      <a:pt x="82" y="52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82" y="24"/>
                      <a:pt x="79" y="20"/>
                      <a:pt x="74" y="20"/>
                    </a:cubicBezTo>
                    <a:close/>
                    <a:moveTo>
                      <a:pt x="41" y="28"/>
                    </a:moveTo>
                    <a:cubicBezTo>
                      <a:pt x="36" y="28"/>
                      <a:pt x="32" y="24"/>
                      <a:pt x="32" y="19"/>
                    </a:cubicBezTo>
                    <a:cubicBezTo>
                      <a:pt x="32" y="14"/>
                      <a:pt x="36" y="10"/>
                      <a:pt x="41" y="10"/>
                    </a:cubicBezTo>
                    <a:cubicBezTo>
                      <a:pt x="46" y="10"/>
                      <a:pt x="50" y="14"/>
                      <a:pt x="50" y="19"/>
                    </a:cubicBezTo>
                    <a:cubicBezTo>
                      <a:pt x="50" y="24"/>
                      <a:pt x="46" y="28"/>
                      <a:pt x="41" y="28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" name="Freeform 974">
              <a:extLst>
                <a:ext uri="{FF2B5EF4-FFF2-40B4-BE49-F238E27FC236}">
                  <a16:creationId xmlns:a16="http://schemas.microsoft.com/office/drawing/2014/main" id="{35FE40F5-36C7-4E15-9CB7-4850814B3ED4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842847" y="4194500"/>
              <a:ext cx="784623" cy="684459"/>
            </a:xfrm>
            <a:custGeom>
              <a:avLst/>
              <a:gdLst>
                <a:gd name="T0" fmla="*/ 100 w 348"/>
                <a:gd name="T1" fmla="*/ 256 h 307"/>
                <a:gd name="T2" fmla="*/ 170 w 348"/>
                <a:gd name="T3" fmla="*/ 227 h 307"/>
                <a:gd name="T4" fmla="*/ 85 w 348"/>
                <a:gd name="T5" fmla="*/ 307 h 307"/>
                <a:gd name="T6" fmla="*/ 0 w 348"/>
                <a:gd name="T7" fmla="*/ 227 h 307"/>
                <a:gd name="T8" fmla="*/ 70 w 348"/>
                <a:gd name="T9" fmla="*/ 256 h 307"/>
                <a:gd name="T10" fmla="*/ 25 w 348"/>
                <a:gd name="T11" fmla="*/ 144 h 307"/>
                <a:gd name="T12" fmla="*/ 25 w 348"/>
                <a:gd name="T13" fmla="*/ 144 h 307"/>
                <a:gd name="T14" fmla="*/ 0 w 348"/>
                <a:gd name="T15" fmla="*/ 84 h 307"/>
                <a:gd name="T16" fmla="*/ 25 w 348"/>
                <a:gd name="T17" fmla="*/ 25 h 307"/>
                <a:gd name="T18" fmla="*/ 25 w 348"/>
                <a:gd name="T19" fmla="*/ 25 h 307"/>
                <a:gd name="T20" fmla="*/ 145 w 348"/>
                <a:gd name="T21" fmla="*/ 25 h 307"/>
                <a:gd name="T22" fmla="*/ 145 w 348"/>
                <a:gd name="T23" fmla="*/ 25 h 307"/>
                <a:gd name="T24" fmla="*/ 170 w 348"/>
                <a:gd name="T25" fmla="*/ 84 h 307"/>
                <a:gd name="T26" fmla="*/ 100 w 348"/>
                <a:gd name="T27" fmla="*/ 168 h 307"/>
                <a:gd name="T28" fmla="*/ 323 w 348"/>
                <a:gd name="T29" fmla="*/ 162 h 307"/>
                <a:gd name="T30" fmla="*/ 323 w 348"/>
                <a:gd name="T31" fmla="*/ 162 h 307"/>
                <a:gd name="T32" fmla="*/ 323 w 348"/>
                <a:gd name="T33" fmla="*/ 282 h 307"/>
                <a:gd name="T34" fmla="*/ 323 w 348"/>
                <a:gd name="T35" fmla="*/ 282 h 307"/>
                <a:gd name="T36" fmla="*/ 203 w 348"/>
                <a:gd name="T37" fmla="*/ 282 h 307"/>
                <a:gd name="T38" fmla="*/ 203 w 348"/>
                <a:gd name="T39" fmla="*/ 282 h 307"/>
                <a:gd name="T40" fmla="*/ 203 w 348"/>
                <a:gd name="T41" fmla="*/ 162 h 307"/>
                <a:gd name="T42" fmla="*/ 203 w 348"/>
                <a:gd name="T43" fmla="*/ 162 h 307"/>
                <a:gd name="T44" fmla="*/ 248 w 348"/>
                <a:gd name="T45" fmla="*/ 84 h 307"/>
                <a:gd name="T46" fmla="*/ 197 w 348"/>
                <a:gd name="T47" fmla="*/ 69 h 307"/>
                <a:gd name="T48" fmla="*/ 197 w 348"/>
                <a:gd name="T49" fmla="*/ 54 h 307"/>
                <a:gd name="T50" fmla="*/ 248 w 348"/>
                <a:gd name="T51" fmla="*/ 0 h 307"/>
                <a:gd name="T52" fmla="*/ 278 w 348"/>
                <a:gd name="T53" fmla="*/ 0 h 307"/>
                <a:gd name="T54" fmla="*/ 330 w 348"/>
                <a:gd name="T55" fmla="*/ 54 h 307"/>
                <a:gd name="T56" fmla="*/ 330 w 348"/>
                <a:gd name="T57" fmla="*/ 84 h 307"/>
                <a:gd name="T58" fmla="*/ 278 w 348"/>
                <a:gd name="T59" fmla="*/ 139 h 307"/>
                <a:gd name="T60" fmla="*/ 263 w 348"/>
                <a:gd name="T61" fmla="*/ 167 h 307"/>
                <a:gd name="T62" fmla="*/ 224 w 348"/>
                <a:gd name="T63" fmla="*/ 183 h 307"/>
                <a:gd name="T64" fmla="*/ 224 w 348"/>
                <a:gd name="T65" fmla="*/ 261 h 307"/>
                <a:gd name="T66" fmla="*/ 263 w 348"/>
                <a:gd name="T67" fmla="*/ 277 h 307"/>
                <a:gd name="T68" fmla="*/ 302 w 348"/>
                <a:gd name="T69" fmla="*/ 261 h 307"/>
                <a:gd name="T70" fmla="*/ 302 w 348"/>
                <a:gd name="T71" fmla="*/ 183 h 307"/>
                <a:gd name="T72" fmla="*/ 46 w 348"/>
                <a:gd name="T73" fmla="*/ 123 h 307"/>
                <a:gd name="T74" fmla="*/ 93 w 348"/>
                <a:gd name="T75" fmla="*/ 139 h 307"/>
                <a:gd name="T76" fmla="*/ 140 w 348"/>
                <a:gd name="T77" fmla="*/ 84 h 307"/>
                <a:gd name="T78" fmla="*/ 124 w 348"/>
                <a:gd name="T79" fmla="*/ 45 h 307"/>
                <a:gd name="T80" fmla="*/ 46 w 348"/>
                <a:gd name="T81" fmla="*/ 45 h 307"/>
                <a:gd name="T82" fmla="*/ 30 w 348"/>
                <a:gd name="T83" fmla="*/ 8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8" h="307">
                  <a:moveTo>
                    <a:pt x="100" y="168"/>
                  </a:moveTo>
                  <a:cubicBezTo>
                    <a:pt x="100" y="256"/>
                    <a:pt x="100" y="256"/>
                    <a:pt x="100" y="256"/>
                  </a:cubicBezTo>
                  <a:cubicBezTo>
                    <a:pt x="149" y="207"/>
                    <a:pt x="149" y="207"/>
                    <a:pt x="149" y="207"/>
                  </a:cubicBezTo>
                  <a:cubicBezTo>
                    <a:pt x="170" y="227"/>
                    <a:pt x="170" y="227"/>
                    <a:pt x="170" y="227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3" y="305"/>
                    <a:pt x="89" y="307"/>
                    <a:pt x="85" y="307"/>
                  </a:cubicBezTo>
                  <a:cubicBezTo>
                    <a:pt x="81" y="307"/>
                    <a:pt x="77" y="305"/>
                    <a:pt x="74" y="302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70" y="256"/>
                    <a:pt x="70" y="256"/>
                    <a:pt x="70" y="256"/>
                  </a:cubicBezTo>
                  <a:cubicBezTo>
                    <a:pt x="70" y="168"/>
                    <a:pt x="70" y="168"/>
                    <a:pt x="70" y="168"/>
                  </a:cubicBezTo>
                  <a:cubicBezTo>
                    <a:pt x="53" y="165"/>
                    <a:pt x="37" y="156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10" y="129"/>
                    <a:pt x="0" y="108"/>
                    <a:pt x="0" y="84"/>
                  </a:cubicBezTo>
                  <a:cubicBezTo>
                    <a:pt x="0" y="61"/>
                    <a:pt x="10" y="40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41" y="9"/>
                    <a:pt x="62" y="0"/>
                    <a:pt x="85" y="0"/>
                  </a:cubicBezTo>
                  <a:cubicBezTo>
                    <a:pt x="108" y="0"/>
                    <a:pt x="129" y="9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45" y="25"/>
                    <a:pt x="145" y="25"/>
                    <a:pt x="145" y="25"/>
                  </a:cubicBezTo>
                  <a:cubicBezTo>
                    <a:pt x="160" y="40"/>
                    <a:pt x="170" y="61"/>
                    <a:pt x="170" y="84"/>
                  </a:cubicBezTo>
                  <a:cubicBezTo>
                    <a:pt x="170" y="106"/>
                    <a:pt x="162" y="125"/>
                    <a:pt x="149" y="140"/>
                  </a:cubicBezTo>
                  <a:cubicBezTo>
                    <a:pt x="136" y="154"/>
                    <a:pt x="119" y="164"/>
                    <a:pt x="100" y="168"/>
                  </a:cubicBezTo>
                  <a:close/>
                  <a:moveTo>
                    <a:pt x="278" y="139"/>
                  </a:moveTo>
                  <a:cubicBezTo>
                    <a:pt x="295" y="142"/>
                    <a:pt x="311" y="150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23" y="162"/>
                    <a:pt x="323" y="162"/>
                    <a:pt x="323" y="162"/>
                  </a:cubicBezTo>
                  <a:cubicBezTo>
                    <a:pt x="338" y="178"/>
                    <a:pt x="348" y="199"/>
                    <a:pt x="348" y="222"/>
                  </a:cubicBezTo>
                  <a:cubicBezTo>
                    <a:pt x="348" y="246"/>
                    <a:pt x="338" y="267"/>
                    <a:pt x="323" y="282"/>
                  </a:cubicBezTo>
                  <a:cubicBezTo>
                    <a:pt x="323" y="282"/>
                    <a:pt x="323" y="282"/>
                    <a:pt x="323" y="282"/>
                  </a:cubicBezTo>
                  <a:cubicBezTo>
                    <a:pt x="323" y="282"/>
                    <a:pt x="323" y="282"/>
                    <a:pt x="323" y="282"/>
                  </a:cubicBezTo>
                  <a:cubicBezTo>
                    <a:pt x="308" y="297"/>
                    <a:pt x="286" y="307"/>
                    <a:pt x="263" y="307"/>
                  </a:cubicBezTo>
                  <a:cubicBezTo>
                    <a:pt x="240" y="307"/>
                    <a:pt x="219" y="297"/>
                    <a:pt x="203" y="282"/>
                  </a:cubicBezTo>
                  <a:cubicBezTo>
                    <a:pt x="203" y="282"/>
                    <a:pt x="203" y="282"/>
                    <a:pt x="203" y="282"/>
                  </a:cubicBezTo>
                  <a:cubicBezTo>
                    <a:pt x="203" y="282"/>
                    <a:pt x="203" y="282"/>
                    <a:pt x="203" y="282"/>
                  </a:cubicBezTo>
                  <a:cubicBezTo>
                    <a:pt x="188" y="267"/>
                    <a:pt x="178" y="246"/>
                    <a:pt x="178" y="222"/>
                  </a:cubicBezTo>
                  <a:cubicBezTo>
                    <a:pt x="178" y="199"/>
                    <a:pt x="188" y="178"/>
                    <a:pt x="203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15" y="150"/>
                    <a:pt x="231" y="142"/>
                    <a:pt x="248" y="139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197" y="69"/>
                    <a:pt x="197" y="69"/>
                    <a:pt x="197" y="69"/>
                  </a:cubicBezTo>
                  <a:cubicBezTo>
                    <a:pt x="197" y="66"/>
                    <a:pt x="197" y="66"/>
                    <a:pt x="197" y="66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330" y="54"/>
                    <a:pt x="330" y="54"/>
                    <a:pt x="330" y="54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84"/>
                    <a:pt x="330" y="84"/>
                    <a:pt x="330" y="84"/>
                  </a:cubicBezTo>
                  <a:cubicBezTo>
                    <a:pt x="278" y="84"/>
                    <a:pt x="278" y="84"/>
                    <a:pt x="278" y="84"/>
                  </a:cubicBezTo>
                  <a:cubicBezTo>
                    <a:pt x="278" y="139"/>
                    <a:pt x="278" y="139"/>
                    <a:pt x="278" y="139"/>
                  </a:cubicBezTo>
                  <a:close/>
                  <a:moveTo>
                    <a:pt x="302" y="183"/>
                  </a:moveTo>
                  <a:cubicBezTo>
                    <a:pt x="292" y="173"/>
                    <a:pt x="278" y="167"/>
                    <a:pt x="263" y="167"/>
                  </a:cubicBezTo>
                  <a:cubicBezTo>
                    <a:pt x="248" y="167"/>
                    <a:pt x="234" y="173"/>
                    <a:pt x="224" y="183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14" y="193"/>
                    <a:pt x="208" y="207"/>
                    <a:pt x="208" y="222"/>
                  </a:cubicBezTo>
                  <a:cubicBezTo>
                    <a:pt x="208" y="238"/>
                    <a:pt x="214" y="25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34" y="271"/>
                    <a:pt x="248" y="277"/>
                    <a:pt x="263" y="277"/>
                  </a:cubicBezTo>
                  <a:cubicBezTo>
                    <a:pt x="278" y="277"/>
                    <a:pt x="292" y="271"/>
                    <a:pt x="302" y="261"/>
                  </a:cubicBezTo>
                  <a:cubicBezTo>
                    <a:pt x="302" y="261"/>
                    <a:pt x="302" y="261"/>
                    <a:pt x="302" y="261"/>
                  </a:cubicBezTo>
                  <a:cubicBezTo>
                    <a:pt x="312" y="251"/>
                    <a:pt x="318" y="238"/>
                    <a:pt x="318" y="222"/>
                  </a:cubicBezTo>
                  <a:cubicBezTo>
                    <a:pt x="318" y="207"/>
                    <a:pt x="312" y="193"/>
                    <a:pt x="302" y="183"/>
                  </a:cubicBezTo>
                  <a:cubicBezTo>
                    <a:pt x="302" y="183"/>
                    <a:pt x="302" y="183"/>
                    <a:pt x="302" y="183"/>
                  </a:cubicBezTo>
                  <a:close/>
                  <a:moveTo>
                    <a:pt x="46" y="123"/>
                  </a:moveTo>
                  <a:cubicBezTo>
                    <a:pt x="56" y="133"/>
                    <a:pt x="70" y="140"/>
                    <a:pt x="85" y="140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106" y="137"/>
                    <a:pt x="118" y="130"/>
                    <a:pt x="127" y="121"/>
                  </a:cubicBezTo>
                  <a:cubicBezTo>
                    <a:pt x="135" y="111"/>
                    <a:pt x="140" y="98"/>
                    <a:pt x="140" y="84"/>
                  </a:cubicBezTo>
                  <a:cubicBezTo>
                    <a:pt x="140" y="69"/>
                    <a:pt x="134" y="5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14" y="35"/>
                    <a:pt x="100" y="29"/>
                    <a:pt x="85" y="29"/>
                  </a:cubicBezTo>
                  <a:cubicBezTo>
                    <a:pt x="70" y="29"/>
                    <a:pt x="56" y="3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36" y="55"/>
                    <a:pt x="30" y="69"/>
                    <a:pt x="30" y="84"/>
                  </a:cubicBezTo>
                  <a:cubicBezTo>
                    <a:pt x="30" y="100"/>
                    <a:pt x="36" y="113"/>
                    <a:pt x="46" y="12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rgbClr val="A63D16"/>
              </a:solidFill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09B246C-10C2-4E44-B0FE-622E3F2DC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0109" y="4129218"/>
              <a:ext cx="951933" cy="887695"/>
            </a:xfrm>
            <a:custGeom>
              <a:avLst/>
              <a:gdLst>
                <a:gd name="T0" fmla="*/ 292 w 2917"/>
                <a:gd name="T1" fmla="*/ 619 h 2718"/>
                <a:gd name="T2" fmla="*/ 433 w 2917"/>
                <a:gd name="T3" fmla="*/ 563 h 2718"/>
                <a:gd name="T4" fmla="*/ 728 w 2917"/>
                <a:gd name="T5" fmla="*/ 306 h 2718"/>
                <a:gd name="T6" fmla="*/ 2506 w 2917"/>
                <a:gd name="T7" fmla="*/ 1505 h 2718"/>
                <a:gd name="T8" fmla="*/ 2411 w 2917"/>
                <a:gd name="T9" fmla="*/ 2257 h 2718"/>
                <a:gd name="T10" fmla="*/ 1000 w 2917"/>
                <a:gd name="T11" fmla="*/ 160 h 2718"/>
                <a:gd name="T12" fmla="*/ 1067 w 2917"/>
                <a:gd name="T13" fmla="*/ 102 h 2718"/>
                <a:gd name="T14" fmla="*/ 1031 w 2917"/>
                <a:gd name="T15" fmla="*/ 101 h 2718"/>
                <a:gd name="T16" fmla="*/ 843 w 2917"/>
                <a:gd name="T17" fmla="*/ 228 h 2718"/>
                <a:gd name="T18" fmla="*/ 561 w 2917"/>
                <a:gd name="T19" fmla="*/ 577 h 2718"/>
                <a:gd name="T20" fmla="*/ 238 w 2917"/>
                <a:gd name="T21" fmla="*/ 1827 h 2718"/>
                <a:gd name="T22" fmla="*/ 356 w 2917"/>
                <a:gd name="T23" fmla="*/ 2449 h 2718"/>
                <a:gd name="T24" fmla="*/ 876 w 2917"/>
                <a:gd name="T25" fmla="*/ 143 h 2718"/>
                <a:gd name="T26" fmla="*/ 1084 w 2917"/>
                <a:gd name="T27" fmla="*/ 62 h 2718"/>
                <a:gd name="T28" fmla="*/ 63 w 2917"/>
                <a:gd name="T29" fmla="*/ 1087 h 2718"/>
                <a:gd name="T30" fmla="*/ 1105 w 2917"/>
                <a:gd name="T31" fmla="*/ 65 h 2718"/>
                <a:gd name="T32" fmla="*/ 770 w 2917"/>
                <a:gd name="T33" fmla="*/ 183 h 2718"/>
                <a:gd name="T34" fmla="*/ 1791 w 2917"/>
                <a:gd name="T35" fmla="*/ 1032 h 2718"/>
                <a:gd name="T36" fmla="*/ 2910 w 2917"/>
                <a:gd name="T37" fmla="*/ 1456 h 2718"/>
                <a:gd name="T38" fmla="*/ 1744 w 2917"/>
                <a:gd name="T39" fmla="*/ 963 h 2718"/>
                <a:gd name="T40" fmla="*/ 1459 w 2917"/>
                <a:gd name="T41" fmla="*/ 912 h 2718"/>
                <a:gd name="T42" fmla="*/ 1818 w 2917"/>
                <a:gd name="T43" fmla="*/ 91 h 2718"/>
                <a:gd name="T44" fmla="*/ 1852 w 2917"/>
                <a:gd name="T45" fmla="*/ 320 h 2718"/>
                <a:gd name="T46" fmla="*/ 1554 w 2917"/>
                <a:gd name="T47" fmla="*/ 330 h 2718"/>
                <a:gd name="T48" fmla="*/ 1643 w 2917"/>
                <a:gd name="T49" fmla="*/ 582 h 2718"/>
                <a:gd name="T50" fmla="*/ 1280 w 2917"/>
                <a:gd name="T51" fmla="*/ 917 h 2718"/>
                <a:gd name="T52" fmla="*/ 1753 w 2917"/>
                <a:gd name="T53" fmla="*/ 940 h 2718"/>
                <a:gd name="T54" fmla="*/ 1082 w 2917"/>
                <a:gd name="T55" fmla="*/ 1059 h 2718"/>
                <a:gd name="T56" fmla="*/ 1657 w 2917"/>
                <a:gd name="T57" fmla="*/ 2697 h 2718"/>
                <a:gd name="T58" fmla="*/ 1987 w 2917"/>
                <a:gd name="T59" fmla="*/ 1151 h 2718"/>
                <a:gd name="T60" fmla="*/ 2377 w 2917"/>
                <a:gd name="T61" fmla="*/ 1211 h 2718"/>
                <a:gd name="T62" fmla="*/ 2865 w 2917"/>
                <a:gd name="T63" fmla="*/ 996 h 2718"/>
                <a:gd name="T64" fmla="*/ 1762 w 2917"/>
                <a:gd name="T65" fmla="*/ 977 h 2718"/>
                <a:gd name="T66" fmla="*/ 1163 w 2917"/>
                <a:gd name="T67" fmla="*/ 65 h 2718"/>
                <a:gd name="T68" fmla="*/ 1140 w 2917"/>
                <a:gd name="T69" fmla="*/ 352 h 2718"/>
                <a:gd name="T70" fmla="*/ 1237 w 2917"/>
                <a:gd name="T71" fmla="*/ 566 h 2718"/>
                <a:gd name="T72" fmla="*/ 1137 w 2917"/>
                <a:gd name="T73" fmla="*/ 372 h 2718"/>
                <a:gd name="T74" fmla="*/ 1752 w 2917"/>
                <a:gd name="T75" fmla="*/ 86 h 2718"/>
                <a:gd name="T76" fmla="*/ 1352 w 2917"/>
                <a:gd name="T77" fmla="*/ 636 h 2718"/>
                <a:gd name="T78" fmla="*/ 1238 w 2917"/>
                <a:gd name="T79" fmla="*/ 635 h 2718"/>
                <a:gd name="T80" fmla="*/ 1528 w 2917"/>
                <a:gd name="T81" fmla="*/ 116 h 2718"/>
                <a:gd name="T82" fmla="*/ 1811 w 2917"/>
                <a:gd name="T83" fmla="*/ 218 h 2718"/>
                <a:gd name="T84" fmla="*/ 1534 w 2917"/>
                <a:gd name="T85" fmla="*/ 139 h 2718"/>
                <a:gd name="T86" fmla="*/ 1809 w 2917"/>
                <a:gd name="T87" fmla="*/ 216 h 2718"/>
                <a:gd name="T88" fmla="*/ 1170 w 2917"/>
                <a:gd name="T89" fmla="*/ 639 h 2718"/>
                <a:gd name="T90" fmla="*/ 1208 w 2917"/>
                <a:gd name="T91" fmla="*/ 27 h 2718"/>
                <a:gd name="T92" fmla="*/ 105 w 2917"/>
                <a:gd name="T93" fmla="*/ 1160 h 2718"/>
                <a:gd name="T94" fmla="*/ 1281 w 2917"/>
                <a:gd name="T95" fmla="*/ 44 h 2718"/>
                <a:gd name="T96" fmla="*/ 1242 w 2917"/>
                <a:gd name="T97" fmla="*/ 78 h 2718"/>
                <a:gd name="T98" fmla="*/ 1331 w 2917"/>
                <a:gd name="T99" fmla="*/ 66 h 2718"/>
                <a:gd name="T100" fmla="*/ 1320 w 2917"/>
                <a:gd name="T101" fmla="*/ 57 h 2718"/>
                <a:gd name="T102" fmla="*/ 1267 w 2917"/>
                <a:gd name="T103" fmla="*/ 59 h 2718"/>
                <a:gd name="T104" fmla="*/ 1410 w 2917"/>
                <a:gd name="T105" fmla="*/ 123 h 2718"/>
                <a:gd name="T106" fmla="*/ 1182 w 2917"/>
                <a:gd name="T107" fmla="*/ 97 h 2718"/>
                <a:gd name="T108" fmla="*/ 1028 w 2917"/>
                <a:gd name="T109" fmla="*/ 305 h 2718"/>
                <a:gd name="T110" fmla="*/ 1276 w 2917"/>
                <a:gd name="T111" fmla="*/ 219 h 2718"/>
                <a:gd name="T112" fmla="*/ 1289 w 2917"/>
                <a:gd name="T113" fmla="*/ 205 h 2718"/>
                <a:gd name="T114" fmla="*/ 1165 w 2917"/>
                <a:gd name="T115" fmla="*/ 84 h 2718"/>
                <a:gd name="T116" fmla="*/ 1154 w 2917"/>
                <a:gd name="T117" fmla="*/ 75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7" h="2718">
                  <a:moveTo>
                    <a:pt x="1008" y="145"/>
                  </a:moveTo>
                  <a:lnTo>
                    <a:pt x="1008" y="145"/>
                  </a:lnTo>
                  <a:cubicBezTo>
                    <a:pt x="1013" y="143"/>
                    <a:pt x="1013" y="142"/>
                    <a:pt x="1008" y="145"/>
                  </a:cubicBezTo>
                  <a:close/>
                  <a:moveTo>
                    <a:pt x="615" y="310"/>
                  </a:moveTo>
                  <a:lnTo>
                    <a:pt x="615" y="310"/>
                  </a:lnTo>
                  <a:cubicBezTo>
                    <a:pt x="655" y="283"/>
                    <a:pt x="550" y="350"/>
                    <a:pt x="553" y="349"/>
                  </a:cubicBezTo>
                  <a:cubicBezTo>
                    <a:pt x="562" y="334"/>
                    <a:pt x="575" y="324"/>
                    <a:pt x="589" y="314"/>
                  </a:cubicBezTo>
                  <a:cubicBezTo>
                    <a:pt x="589" y="335"/>
                    <a:pt x="635" y="270"/>
                    <a:pt x="655" y="253"/>
                  </a:cubicBezTo>
                  <a:cubicBezTo>
                    <a:pt x="492" y="363"/>
                    <a:pt x="351" y="505"/>
                    <a:pt x="243" y="670"/>
                  </a:cubicBezTo>
                  <a:cubicBezTo>
                    <a:pt x="264" y="656"/>
                    <a:pt x="283" y="645"/>
                    <a:pt x="294" y="613"/>
                  </a:cubicBezTo>
                  <a:cubicBezTo>
                    <a:pt x="294" y="615"/>
                    <a:pt x="293" y="618"/>
                    <a:pt x="292" y="619"/>
                  </a:cubicBezTo>
                  <a:cubicBezTo>
                    <a:pt x="297" y="613"/>
                    <a:pt x="306" y="599"/>
                    <a:pt x="306" y="599"/>
                  </a:cubicBezTo>
                  <a:cubicBezTo>
                    <a:pt x="305" y="601"/>
                    <a:pt x="303" y="604"/>
                    <a:pt x="302" y="607"/>
                  </a:cubicBezTo>
                  <a:cubicBezTo>
                    <a:pt x="307" y="603"/>
                    <a:pt x="310" y="595"/>
                    <a:pt x="313" y="589"/>
                  </a:cubicBezTo>
                  <a:cubicBezTo>
                    <a:pt x="309" y="609"/>
                    <a:pt x="336" y="568"/>
                    <a:pt x="338" y="566"/>
                  </a:cubicBezTo>
                  <a:cubicBezTo>
                    <a:pt x="327" y="585"/>
                    <a:pt x="311" y="599"/>
                    <a:pt x="298" y="616"/>
                  </a:cubicBezTo>
                  <a:cubicBezTo>
                    <a:pt x="317" y="605"/>
                    <a:pt x="321" y="580"/>
                    <a:pt x="342" y="570"/>
                  </a:cubicBezTo>
                  <a:cubicBezTo>
                    <a:pt x="330" y="583"/>
                    <a:pt x="330" y="583"/>
                    <a:pt x="329" y="588"/>
                  </a:cubicBezTo>
                  <a:cubicBezTo>
                    <a:pt x="341" y="585"/>
                    <a:pt x="378" y="545"/>
                    <a:pt x="381" y="571"/>
                  </a:cubicBezTo>
                  <a:cubicBezTo>
                    <a:pt x="397" y="562"/>
                    <a:pt x="418" y="541"/>
                    <a:pt x="435" y="530"/>
                  </a:cubicBezTo>
                  <a:cubicBezTo>
                    <a:pt x="439" y="520"/>
                    <a:pt x="466" y="532"/>
                    <a:pt x="480" y="528"/>
                  </a:cubicBezTo>
                  <a:cubicBezTo>
                    <a:pt x="464" y="554"/>
                    <a:pt x="457" y="518"/>
                    <a:pt x="433" y="563"/>
                  </a:cubicBezTo>
                  <a:cubicBezTo>
                    <a:pt x="463" y="567"/>
                    <a:pt x="501" y="553"/>
                    <a:pt x="520" y="530"/>
                  </a:cubicBezTo>
                  <a:cubicBezTo>
                    <a:pt x="497" y="536"/>
                    <a:pt x="497" y="548"/>
                    <a:pt x="484" y="542"/>
                  </a:cubicBezTo>
                  <a:cubicBezTo>
                    <a:pt x="495" y="533"/>
                    <a:pt x="510" y="485"/>
                    <a:pt x="512" y="480"/>
                  </a:cubicBezTo>
                  <a:cubicBezTo>
                    <a:pt x="514" y="479"/>
                    <a:pt x="530" y="474"/>
                    <a:pt x="539" y="471"/>
                  </a:cubicBezTo>
                  <a:cubicBezTo>
                    <a:pt x="554" y="436"/>
                    <a:pt x="479" y="471"/>
                    <a:pt x="475" y="472"/>
                  </a:cubicBezTo>
                  <a:cubicBezTo>
                    <a:pt x="492" y="460"/>
                    <a:pt x="512" y="451"/>
                    <a:pt x="531" y="445"/>
                  </a:cubicBezTo>
                  <a:cubicBezTo>
                    <a:pt x="564" y="449"/>
                    <a:pt x="575" y="471"/>
                    <a:pt x="609" y="465"/>
                  </a:cubicBezTo>
                  <a:cubicBezTo>
                    <a:pt x="637" y="459"/>
                    <a:pt x="672" y="426"/>
                    <a:pt x="665" y="429"/>
                  </a:cubicBezTo>
                  <a:cubicBezTo>
                    <a:pt x="693" y="384"/>
                    <a:pt x="713" y="342"/>
                    <a:pt x="776" y="290"/>
                  </a:cubicBezTo>
                  <a:cubicBezTo>
                    <a:pt x="760" y="304"/>
                    <a:pt x="744" y="310"/>
                    <a:pt x="728" y="306"/>
                  </a:cubicBezTo>
                  <a:lnTo>
                    <a:pt x="728" y="306"/>
                  </a:lnTo>
                  <a:cubicBezTo>
                    <a:pt x="733" y="292"/>
                    <a:pt x="770" y="268"/>
                    <a:pt x="776" y="254"/>
                  </a:cubicBezTo>
                  <a:lnTo>
                    <a:pt x="776" y="254"/>
                  </a:lnTo>
                  <a:cubicBezTo>
                    <a:pt x="774" y="256"/>
                    <a:pt x="798" y="225"/>
                    <a:pt x="802" y="210"/>
                  </a:cubicBezTo>
                  <a:cubicBezTo>
                    <a:pt x="756" y="212"/>
                    <a:pt x="653" y="285"/>
                    <a:pt x="615" y="310"/>
                  </a:cubicBezTo>
                  <a:close/>
                  <a:moveTo>
                    <a:pt x="917" y="162"/>
                  </a:moveTo>
                  <a:lnTo>
                    <a:pt x="917" y="162"/>
                  </a:lnTo>
                  <a:cubicBezTo>
                    <a:pt x="917" y="162"/>
                    <a:pt x="940" y="164"/>
                    <a:pt x="944" y="154"/>
                  </a:cubicBezTo>
                  <a:cubicBezTo>
                    <a:pt x="943" y="154"/>
                    <a:pt x="943" y="154"/>
                    <a:pt x="943" y="154"/>
                  </a:cubicBezTo>
                  <a:cubicBezTo>
                    <a:pt x="938" y="152"/>
                    <a:pt x="919" y="157"/>
                    <a:pt x="917" y="162"/>
                  </a:cubicBezTo>
                  <a:close/>
                  <a:moveTo>
                    <a:pt x="2506" y="1505"/>
                  </a:moveTo>
                  <a:lnTo>
                    <a:pt x="2506" y="1505"/>
                  </a:lnTo>
                  <a:cubicBezTo>
                    <a:pt x="2506" y="1505"/>
                    <a:pt x="2506" y="1505"/>
                    <a:pt x="2506" y="1505"/>
                  </a:cubicBezTo>
                  <a:cubicBezTo>
                    <a:pt x="2505" y="1505"/>
                    <a:pt x="2505" y="1505"/>
                    <a:pt x="2505" y="1505"/>
                  </a:cubicBezTo>
                  <a:cubicBezTo>
                    <a:pt x="2498" y="1508"/>
                    <a:pt x="2484" y="1529"/>
                    <a:pt x="2502" y="1521"/>
                  </a:cubicBezTo>
                  <a:cubicBezTo>
                    <a:pt x="2514" y="1513"/>
                    <a:pt x="2515" y="1508"/>
                    <a:pt x="2506" y="1505"/>
                  </a:cubicBezTo>
                  <a:close/>
                  <a:moveTo>
                    <a:pt x="2411" y="2174"/>
                  </a:moveTo>
                  <a:lnTo>
                    <a:pt x="2411" y="2174"/>
                  </a:lnTo>
                  <a:cubicBezTo>
                    <a:pt x="2411" y="2175"/>
                    <a:pt x="2410" y="2175"/>
                    <a:pt x="2410" y="2175"/>
                  </a:cubicBezTo>
                  <a:cubicBezTo>
                    <a:pt x="2385" y="2193"/>
                    <a:pt x="2278" y="2319"/>
                    <a:pt x="2278" y="2338"/>
                  </a:cubicBezTo>
                  <a:cubicBezTo>
                    <a:pt x="2276" y="2390"/>
                    <a:pt x="2236" y="2420"/>
                    <a:pt x="2237" y="2473"/>
                  </a:cubicBezTo>
                  <a:cubicBezTo>
                    <a:pt x="2312" y="2533"/>
                    <a:pt x="2386" y="2270"/>
                    <a:pt x="2407" y="2247"/>
                  </a:cubicBezTo>
                  <a:cubicBezTo>
                    <a:pt x="2406" y="2252"/>
                    <a:pt x="2407" y="2256"/>
                    <a:pt x="2411" y="2257"/>
                  </a:cubicBezTo>
                  <a:cubicBezTo>
                    <a:pt x="2422" y="2250"/>
                    <a:pt x="2424" y="2192"/>
                    <a:pt x="2415" y="2178"/>
                  </a:cubicBezTo>
                  <a:cubicBezTo>
                    <a:pt x="2416" y="2177"/>
                    <a:pt x="2416" y="2176"/>
                    <a:pt x="2411" y="2174"/>
                  </a:cubicBezTo>
                  <a:close/>
                  <a:moveTo>
                    <a:pt x="843" y="228"/>
                  </a:moveTo>
                  <a:lnTo>
                    <a:pt x="843" y="228"/>
                  </a:lnTo>
                  <a:cubicBezTo>
                    <a:pt x="843" y="232"/>
                    <a:pt x="839" y="232"/>
                    <a:pt x="845" y="232"/>
                  </a:cubicBezTo>
                  <a:cubicBezTo>
                    <a:pt x="831" y="249"/>
                    <a:pt x="838" y="259"/>
                    <a:pt x="843" y="250"/>
                  </a:cubicBezTo>
                  <a:cubicBezTo>
                    <a:pt x="855" y="244"/>
                    <a:pt x="876" y="220"/>
                    <a:pt x="877" y="220"/>
                  </a:cubicBezTo>
                  <a:cubicBezTo>
                    <a:pt x="880" y="216"/>
                    <a:pt x="896" y="203"/>
                    <a:pt x="907" y="202"/>
                  </a:cubicBezTo>
                  <a:cubicBezTo>
                    <a:pt x="911" y="197"/>
                    <a:pt x="894" y="222"/>
                    <a:pt x="882" y="233"/>
                  </a:cubicBezTo>
                  <a:cubicBezTo>
                    <a:pt x="886" y="232"/>
                    <a:pt x="922" y="207"/>
                    <a:pt x="921" y="222"/>
                  </a:cubicBezTo>
                  <a:cubicBezTo>
                    <a:pt x="925" y="221"/>
                    <a:pt x="983" y="174"/>
                    <a:pt x="1000" y="160"/>
                  </a:cubicBezTo>
                  <a:cubicBezTo>
                    <a:pt x="972" y="162"/>
                    <a:pt x="1004" y="160"/>
                    <a:pt x="988" y="158"/>
                  </a:cubicBezTo>
                  <a:cubicBezTo>
                    <a:pt x="992" y="154"/>
                    <a:pt x="1027" y="147"/>
                    <a:pt x="995" y="151"/>
                  </a:cubicBezTo>
                  <a:cubicBezTo>
                    <a:pt x="1001" y="148"/>
                    <a:pt x="1005" y="146"/>
                    <a:pt x="1008" y="145"/>
                  </a:cubicBezTo>
                  <a:cubicBezTo>
                    <a:pt x="1006" y="145"/>
                    <a:pt x="1003" y="146"/>
                    <a:pt x="1000" y="147"/>
                  </a:cubicBezTo>
                  <a:cubicBezTo>
                    <a:pt x="1005" y="134"/>
                    <a:pt x="1023" y="149"/>
                    <a:pt x="1028" y="135"/>
                  </a:cubicBezTo>
                  <a:cubicBezTo>
                    <a:pt x="1024" y="136"/>
                    <a:pt x="1021" y="137"/>
                    <a:pt x="1017" y="137"/>
                  </a:cubicBezTo>
                  <a:cubicBezTo>
                    <a:pt x="1026" y="131"/>
                    <a:pt x="1054" y="124"/>
                    <a:pt x="1054" y="113"/>
                  </a:cubicBezTo>
                  <a:cubicBezTo>
                    <a:pt x="1048" y="114"/>
                    <a:pt x="1039" y="120"/>
                    <a:pt x="1033" y="116"/>
                  </a:cubicBezTo>
                  <a:cubicBezTo>
                    <a:pt x="1035" y="113"/>
                    <a:pt x="1036" y="111"/>
                    <a:pt x="1037" y="110"/>
                  </a:cubicBezTo>
                  <a:cubicBezTo>
                    <a:pt x="1037" y="118"/>
                    <a:pt x="1042" y="110"/>
                    <a:pt x="1042" y="107"/>
                  </a:cubicBezTo>
                  <a:cubicBezTo>
                    <a:pt x="1056" y="102"/>
                    <a:pt x="1067" y="102"/>
                    <a:pt x="1067" y="102"/>
                  </a:cubicBezTo>
                  <a:cubicBezTo>
                    <a:pt x="1053" y="104"/>
                    <a:pt x="1050" y="108"/>
                    <a:pt x="1059" y="115"/>
                  </a:cubicBezTo>
                  <a:cubicBezTo>
                    <a:pt x="1094" y="104"/>
                    <a:pt x="1072" y="103"/>
                    <a:pt x="1066" y="100"/>
                  </a:cubicBezTo>
                  <a:cubicBezTo>
                    <a:pt x="1100" y="83"/>
                    <a:pt x="1062" y="92"/>
                    <a:pt x="1063" y="91"/>
                  </a:cubicBezTo>
                  <a:cubicBezTo>
                    <a:pt x="1054" y="91"/>
                    <a:pt x="1049" y="96"/>
                    <a:pt x="1041" y="98"/>
                  </a:cubicBezTo>
                  <a:cubicBezTo>
                    <a:pt x="1046" y="95"/>
                    <a:pt x="1045" y="94"/>
                    <a:pt x="1039" y="96"/>
                  </a:cubicBezTo>
                  <a:cubicBezTo>
                    <a:pt x="1039" y="96"/>
                    <a:pt x="1038" y="96"/>
                    <a:pt x="1038" y="96"/>
                  </a:cubicBezTo>
                  <a:cubicBezTo>
                    <a:pt x="1058" y="91"/>
                    <a:pt x="1086" y="83"/>
                    <a:pt x="1086" y="84"/>
                  </a:cubicBezTo>
                  <a:cubicBezTo>
                    <a:pt x="1073" y="76"/>
                    <a:pt x="1011" y="89"/>
                    <a:pt x="1019" y="101"/>
                  </a:cubicBezTo>
                  <a:cubicBezTo>
                    <a:pt x="1019" y="101"/>
                    <a:pt x="1024" y="100"/>
                    <a:pt x="1032" y="98"/>
                  </a:cubicBezTo>
                  <a:cubicBezTo>
                    <a:pt x="1031" y="99"/>
                    <a:pt x="1029" y="100"/>
                    <a:pt x="1028" y="101"/>
                  </a:cubicBezTo>
                  <a:cubicBezTo>
                    <a:pt x="1029" y="101"/>
                    <a:pt x="1030" y="101"/>
                    <a:pt x="1031" y="101"/>
                  </a:cubicBezTo>
                  <a:cubicBezTo>
                    <a:pt x="1029" y="102"/>
                    <a:pt x="1013" y="106"/>
                    <a:pt x="1010" y="106"/>
                  </a:cubicBezTo>
                  <a:cubicBezTo>
                    <a:pt x="1024" y="98"/>
                    <a:pt x="999" y="101"/>
                    <a:pt x="983" y="121"/>
                  </a:cubicBezTo>
                  <a:cubicBezTo>
                    <a:pt x="995" y="119"/>
                    <a:pt x="985" y="123"/>
                    <a:pt x="981" y="130"/>
                  </a:cubicBezTo>
                  <a:cubicBezTo>
                    <a:pt x="989" y="122"/>
                    <a:pt x="994" y="121"/>
                    <a:pt x="997" y="127"/>
                  </a:cubicBezTo>
                  <a:cubicBezTo>
                    <a:pt x="1022" y="112"/>
                    <a:pt x="947" y="156"/>
                    <a:pt x="946" y="157"/>
                  </a:cubicBezTo>
                  <a:cubicBezTo>
                    <a:pt x="954" y="156"/>
                    <a:pt x="948" y="158"/>
                    <a:pt x="954" y="158"/>
                  </a:cubicBezTo>
                  <a:cubicBezTo>
                    <a:pt x="931" y="170"/>
                    <a:pt x="903" y="184"/>
                    <a:pt x="875" y="192"/>
                  </a:cubicBezTo>
                  <a:cubicBezTo>
                    <a:pt x="874" y="192"/>
                    <a:pt x="855" y="154"/>
                    <a:pt x="845" y="192"/>
                  </a:cubicBezTo>
                  <a:cubicBezTo>
                    <a:pt x="859" y="205"/>
                    <a:pt x="839" y="212"/>
                    <a:pt x="840" y="213"/>
                  </a:cubicBezTo>
                  <a:cubicBezTo>
                    <a:pt x="825" y="226"/>
                    <a:pt x="801" y="240"/>
                    <a:pt x="806" y="262"/>
                  </a:cubicBezTo>
                  <a:cubicBezTo>
                    <a:pt x="819" y="257"/>
                    <a:pt x="829" y="228"/>
                    <a:pt x="843" y="228"/>
                  </a:cubicBezTo>
                  <a:close/>
                  <a:moveTo>
                    <a:pt x="83" y="1091"/>
                  </a:moveTo>
                  <a:lnTo>
                    <a:pt x="83" y="1091"/>
                  </a:lnTo>
                  <a:cubicBezTo>
                    <a:pt x="82" y="1092"/>
                    <a:pt x="81" y="1093"/>
                    <a:pt x="80" y="1093"/>
                  </a:cubicBezTo>
                  <a:cubicBezTo>
                    <a:pt x="86" y="1093"/>
                    <a:pt x="86" y="1092"/>
                    <a:pt x="83" y="1091"/>
                  </a:cubicBezTo>
                  <a:close/>
                  <a:moveTo>
                    <a:pt x="541" y="524"/>
                  </a:moveTo>
                  <a:lnTo>
                    <a:pt x="541" y="524"/>
                  </a:lnTo>
                  <a:cubicBezTo>
                    <a:pt x="541" y="534"/>
                    <a:pt x="570" y="545"/>
                    <a:pt x="568" y="544"/>
                  </a:cubicBezTo>
                  <a:cubicBezTo>
                    <a:pt x="574" y="548"/>
                    <a:pt x="553" y="552"/>
                    <a:pt x="554" y="558"/>
                  </a:cubicBezTo>
                  <a:cubicBezTo>
                    <a:pt x="558" y="559"/>
                    <a:pt x="574" y="546"/>
                    <a:pt x="578" y="549"/>
                  </a:cubicBezTo>
                  <a:cubicBezTo>
                    <a:pt x="572" y="556"/>
                    <a:pt x="567" y="561"/>
                    <a:pt x="560" y="567"/>
                  </a:cubicBezTo>
                  <a:cubicBezTo>
                    <a:pt x="574" y="572"/>
                    <a:pt x="555" y="565"/>
                    <a:pt x="561" y="577"/>
                  </a:cubicBezTo>
                  <a:cubicBezTo>
                    <a:pt x="565" y="577"/>
                    <a:pt x="588" y="559"/>
                    <a:pt x="588" y="554"/>
                  </a:cubicBezTo>
                  <a:cubicBezTo>
                    <a:pt x="569" y="566"/>
                    <a:pt x="591" y="551"/>
                    <a:pt x="591" y="548"/>
                  </a:cubicBezTo>
                  <a:cubicBezTo>
                    <a:pt x="587" y="550"/>
                    <a:pt x="582" y="552"/>
                    <a:pt x="577" y="554"/>
                  </a:cubicBezTo>
                  <a:cubicBezTo>
                    <a:pt x="582" y="551"/>
                    <a:pt x="612" y="536"/>
                    <a:pt x="592" y="537"/>
                  </a:cubicBezTo>
                  <a:cubicBezTo>
                    <a:pt x="601" y="527"/>
                    <a:pt x="609" y="523"/>
                    <a:pt x="611" y="512"/>
                  </a:cubicBezTo>
                  <a:cubicBezTo>
                    <a:pt x="607" y="511"/>
                    <a:pt x="603" y="512"/>
                    <a:pt x="599" y="514"/>
                  </a:cubicBezTo>
                  <a:cubicBezTo>
                    <a:pt x="603" y="495"/>
                    <a:pt x="616" y="495"/>
                    <a:pt x="594" y="499"/>
                  </a:cubicBezTo>
                  <a:cubicBezTo>
                    <a:pt x="603" y="486"/>
                    <a:pt x="637" y="477"/>
                    <a:pt x="634" y="468"/>
                  </a:cubicBezTo>
                  <a:cubicBezTo>
                    <a:pt x="632" y="470"/>
                    <a:pt x="540" y="511"/>
                    <a:pt x="541" y="524"/>
                  </a:cubicBezTo>
                  <a:close/>
                  <a:moveTo>
                    <a:pt x="238" y="1827"/>
                  </a:moveTo>
                  <a:lnTo>
                    <a:pt x="238" y="1827"/>
                  </a:lnTo>
                  <a:cubicBezTo>
                    <a:pt x="242" y="1792"/>
                    <a:pt x="202" y="1724"/>
                    <a:pt x="174" y="1769"/>
                  </a:cubicBezTo>
                  <a:cubicBezTo>
                    <a:pt x="184" y="1735"/>
                    <a:pt x="165" y="1741"/>
                    <a:pt x="155" y="1717"/>
                  </a:cubicBezTo>
                  <a:cubicBezTo>
                    <a:pt x="154" y="1725"/>
                    <a:pt x="153" y="1732"/>
                    <a:pt x="152" y="1739"/>
                  </a:cubicBezTo>
                  <a:cubicBezTo>
                    <a:pt x="153" y="1729"/>
                    <a:pt x="153" y="1718"/>
                    <a:pt x="153" y="1708"/>
                  </a:cubicBezTo>
                  <a:cubicBezTo>
                    <a:pt x="148" y="1714"/>
                    <a:pt x="144" y="1721"/>
                    <a:pt x="141" y="1729"/>
                  </a:cubicBezTo>
                  <a:cubicBezTo>
                    <a:pt x="167" y="1629"/>
                    <a:pt x="114" y="1560"/>
                    <a:pt x="81" y="1444"/>
                  </a:cubicBezTo>
                  <a:cubicBezTo>
                    <a:pt x="72" y="1412"/>
                    <a:pt x="77" y="1330"/>
                    <a:pt x="69" y="1354"/>
                  </a:cubicBezTo>
                  <a:cubicBezTo>
                    <a:pt x="57" y="1306"/>
                    <a:pt x="22" y="1306"/>
                    <a:pt x="29" y="1234"/>
                  </a:cubicBezTo>
                  <a:cubicBezTo>
                    <a:pt x="24" y="1243"/>
                    <a:pt x="19" y="1260"/>
                    <a:pt x="15" y="1275"/>
                  </a:cubicBezTo>
                  <a:cubicBezTo>
                    <a:pt x="5" y="1343"/>
                    <a:pt x="0" y="1413"/>
                    <a:pt x="0" y="1485"/>
                  </a:cubicBezTo>
                  <a:cubicBezTo>
                    <a:pt x="0" y="1853"/>
                    <a:pt x="134" y="2190"/>
                    <a:pt x="356" y="2449"/>
                  </a:cubicBezTo>
                  <a:cubicBezTo>
                    <a:pt x="334" y="2388"/>
                    <a:pt x="279" y="2294"/>
                    <a:pt x="371" y="2322"/>
                  </a:cubicBezTo>
                  <a:cubicBezTo>
                    <a:pt x="388" y="2263"/>
                    <a:pt x="356" y="2170"/>
                    <a:pt x="368" y="2118"/>
                  </a:cubicBezTo>
                  <a:cubicBezTo>
                    <a:pt x="525" y="2054"/>
                    <a:pt x="268" y="1794"/>
                    <a:pt x="238" y="1827"/>
                  </a:cubicBezTo>
                  <a:close/>
                  <a:moveTo>
                    <a:pt x="830" y="167"/>
                  </a:moveTo>
                  <a:lnTo>
                    <a:pt x="830" y="167"/>
                  </a:lnTo>
                  <a:cubicBezTo>
                    <a:pt x="824" y="169"/>
                    <a:pt x="822" y="170"/>
                    <a:pt x="822" y="172"/>
                  </a:cubicBezTo>
                  <a:cubicBezTo>
                    <a:pt x="827" y="175"/>
                    <a:pt x="841" y="167"/>
                    <a:pt x="845" y="169"/>
                  </a:cubicBezTo>
                  <a:cubicBezTo>
                    <a:pt x="842" y="173"/>
                    <a:pt x="826" y="178"/>
                    <a:pt x="826" y="184"/>
                  </a:cubicBezTo>
                  <a:cubicBezTo>
                    <a:pt x="841" y="182"/>
                    <a:pt x="857" y="165"/>
                    <a:pt x="872" y="153"/>
                  </a:cubicBezTo>
                  <a:cubicBezTo>
                    <a:pt x="875" y="153"/>
                    <a:pt x="880" y="150"/>
                    <a:pt x="886" y="144"/>
                  </a:cubicBezTo>
                  <a:cubicBezTo>
                    <a:pt x="884" y="142"/>
                    <a:pt x="880" y="142"/>
                    <a:pt x="876" y="143"/>
                  </a:cubicBezTo>
                  <a:cubicBezTo>
                    <a:pt x="885" y="140"/>
                    <a:pt x="895" y="137"/>
                    <a:pt x="905" y="134"/>
                  </a:cubicBezTo>
                  <a:cubicBezTo>
                    <a:pt x="891" y="148"/>
                    <a:pt x="893" y="149"/>
                    <a:pt x="911" y="137"/>
                  </a:cubicBezTo>
                  <a:cubicBezTo>
                    <a:pt x="908" y="141"/>
                    <a:pt x="908" y="141"/>
                    <a:pt x="898" y="146"/>
                  </a:cubicBezTo>
                  <a:cubicBezTo>
                    <a:pt x="903" y="148"/>
                    <a:pt x="950" y="141"/>
                    <a:pt x="982" y="115"/>
                  </a:cubicBezTo>
                  <a:cubicBezTo>
                    <a:pt x="971" y="113"/>
                    <a:pt x="927" y="136"/>
                    <a:pt x="944" y="121"/>
                  </a:cubicBezTo>
                  <a:cubicBezTo>
                    <a:pt x="938" y="122"/>
                    <a:pt x="932" y="126"/>
                    <a:pt x="925" y="127"/>
                  </a:cubicBezTo>
                  <a:cubicBezTo>
                    <a:pt x="937" y="110"/>
                    <a:pt x="958" y="114"/>
                    <a:pt x="974" y="106"/>
                  </a:cubicBezTo>
                  <a:cubicBezTo>
                    <a:pt x="966" y="106"/>
                    <a:pt x="966" y="106"/>
                    <a:pt x="956" y="108"/>
                  </a:cubicBezTo>
                  <a:cubicBezTo>
                    <a:pt x="989" y="91"/>
                    <a:pt x="1051" y="75"/>
                    <a:pt x="1072" y="70"/>
                  </a:cubicBezTo>
                  <a:cubicBezTo>
                    <a:pt x="1054" y="85"/>
                    <a:pt x="1098" y="67"/>
                    <a:pt x="1105" y="65"/>
                  </a:cubicBezTo>
                  <a:cubicBezTo>
                    <a:pt x="1102" y="62"/>
                    <a:pt x="1094" y="61"/>
                    <a:pt x="1084" y="62"/>
                  </a:cubicBezTo>
                  <a:cubicBezTo>
                    <a:pt x="1086" y="62"/>
                    <a:pt x="1087" y="61"/>
                    <a:pt x="1088" y="61"/>
                  </a:cubicBezTo>
                  <a:cubicBezTo>
                    <a:pt x="1084" y="61"/>
                    <a:pt x="1081" y="62"/>
                    <a:pt x="1077" y="62"/>
                  </a:cubicBezTo>
                  <a:cubicBezTo>
                    <a:pt x="1082" y="61"/>
                    <a:pt x="1108" y="56"/>
                    <a:pt x="1108" y="56"/>
                  </a:cubicBezTo>
                  <a:cubicBezTo>
                    <a:pt x="1108" y="37"/>
                    <a:pt x="1109" y="65"/>
                    <a:pt x="1087" y="54"/>
                  </a:cubicBezTo>
                  <a:cubicBezTo>
                    <a:pt x="1087" y="54"/>
                    <a:pt x="1088" y="54"/>
                    <a:pt x="1089" y="53"/>
                  </a:cubicBezTo>
                  <a:cubicBezTo>
                    <a:pt x="1078" y="56"/>
                    <a:pt x="1067" y="59"/>
                    <a:pt x="1056" y="63"/>
                  </a:cubicBezTo>
                  <a:cubicBezTo>
                    <a:pt x="1036" y="69"/>
                    <a:pt x="1016" y="75"/>
                    <a:pt x="996" y="82"/>
                  </a:cubicBezTo>
                  <a:cubicBezTo>
                    <a:pt x="917" y="109"/>
                    <a:pt x="842" y="143"/>
                    <a:pt x="770" y="183"/>
                  </a:cubicBezTo>
                  <a:cubicBezTo>
                    <a:pt x="801" y="168"/>
                    <a:pt x="832" y="157"/>
                    <a:pt x="867" y="146"/>
                  </a:cubicBezTo>
                  <a:cubicBezTo>
                    <a:pt x="851" y="152"/>
                    <a:pt x="832" y="166"/>
                    <a:pt x="830" y="167"/>
                  </a:cubicBezTo>
                  <a:close/>
                  <a:moveTo>
                    <a:pt x="63" y="1087"/>
                  </a:moveTo>
                  <a:lnTo>
                    <a:pt x="63" y="1087"/>
                  </a:lnTo>
                  <a:cubicBezTo>
                    <a:pt x="63" y="1086"/>
                    <a:pt x="63" y="1086"/>
                    <a:pt x="63" y="1085"/>
                  </a:cubicBezTo>
                  <a:cubicBezTo>
                    <a:pt x="56" y="1083"/>
                    <a:pt x="54" y="1084"/>
                    <a:pt x="63" y="1087"/>
                  </a:cubicBezTo>
                  <a:close/>
                  <a:moveTo>
                    <a:pt x="559" y="456"/>
                  </a:moveTo>
                  <a:lnTo>
                    <a:pt x="559" y="456"/>
                  </a:lnTo>
                  <a:cubicBezTo>
                    <a:pt x="553" y="450"/>
                    <a:pt x="553" y="474"/>
                    <a:pt x="554" y="477"/>
                  </a:cubicBezTo>
                  <a:cubicBezTo>
                    <a:pt x="554" y="477"/>
                    <a:pt x="554" y="477"/>
                    <a:pt x="554" y="477"/>
                  </a:cubicBezTo>
                  <a:cubicBezTo>
                    <a:pt x="554" y="478"/>
                    <a:pt x="554" y="478"/>
                    <a:pt x="554" y="477"/>
                  </a:cubicBezTo>
                  <a:cubicBezTo>
                    <a:pt x="561" y="493"/>
                    <a:pt x="563" y="461"/>
                    <a:pt x="559" y="456"/>
                  </a:cubicBezTo>
                  <a:close/>
                  <a:moveTo>
                    <a:pt x="1105" y="65"/>
                  </a:moveTo>
                  <a:lnTo>
                    <a:pt x="1105" y="65"/>
                  </a:lnTo>
                  <a:cubicBezTo>
                    <a:pt x="1106" y="65"/>
                    <a:pt x="1106" y="65"/>
                    <a:pt x="1106" y="65"/>
                  </a:cubicBezTo>
                  <a:cubicBezTo>
                    <a:pt x="1107" y="64"/>
                    <a:pt x="1107" y="64"/>
                    <a:pt x="1105" y="65"/>
                  </a:cubicBezTo>
                  <a:close/>
                  <a:moveTo>
                    <a:pt x="2831" y="1649"/>
                  </a:moveTo>
                  <a:lnTo>
                    <a:pt x="2831" y="1649"/>
                  </a:lnTo>
                  <a:cubicBezTo>
                    <a:pt x="2830" y="1638"/>
                    <a:pt x="2828" y="1611"/>
                    <a:pt x="2824" y="1601"/>
                  </a:cubicBezTo>
                  <a:cubicBezTo>
                    <a:pt x="2805" y="1594"/>
                    <a:pt x="2841" y="1701"/>
                    <a:pt x="2831" y="1649"/>
                  </a:cubicBezTo>
                  <a:cubicBezTo>
                    <a:pt x="2832" y="1650"/>
                    <a:pt x="2831" y="1649"/>
                    <a:pt x="2831" y="1649"/>
                  </a:cubicBezTo>
                  <a:close/>
                  <a:moveTo>
                    <a:pt x="658" y="250"/>
                  </a:moveTo>
                  <a:lnTo>
                    <a:pt x="658" y="250"/>
                  </a:lnTo>
                  <a:cubicBezTo>
                    <a:pt x="657" y="251"/>
                    <a:pt x="656" y="252"/>
                    <a:pt x="655" y="253"/>
                  </a:cubicBezTo>
                  <a:cubicBezTo>
                    <a:pt x="692" y="228"/>
                    <a:pt x="730" y="205"/>
                    <a:pt x="770" y="183"/>
                  </a:cubicBezTo>
                  <a:cubicBezTo>
                    <a:pt x="735" y="199"/>
                    <a:pt x="700" y="220"/>
                    <a:pt x="658" y="250"/>
                  </a:cubicBezTo>
                  <a:close/>
                  <a:moveTo>
                    <a:pt x="1780" y="968"/>
                  </a:moveTo>
                  <a:lnTo>
                    <a:pt x="1780" y="968"/>
                  </a:lnTo>
                  <a:cubicBezTo>
                    <a:pt x="1782" y="957"/>
                    <a:pt x="1759" y="949"/>
                    <a:pt x="1751" y="948"/>
                  </a:cubicBezTo>
                  <a:cubicBezTo>
                    <a:pt x="1750" y="949"/>
                    <a:pt x="1751" y="949"/>
                    <a:pt x="1751" y="949"/>
                  </a:cubicBezTo>
                  <a:cubicBezTo>
                    <a:pt x="1743" y="950"/>
                    <a:pt x="1780" y="972"/>
                    <a:pt x="1780" y="968"/>
                  </a:cubicBezTo>
                  <a:close/>
                  <a:moveTo>
                    <a:pt x="1791" y="1032"/>
                  </a:moveTo>
                  <a:lnTo>
                    <a:pt x="1791" y="1032"/>
                  </a:lnTo>
                  <a:cubicBezTo>
                    <a:pt x="1791" y="1032"/>
                    <a:pt x="1791" y="1032"/>
                    <a:pt x="1791" y="1032"/>
                  </a:cubicBezTo>
                  <a:cubicBezTo>
                    <a:pt x="1796" y="1037"/>
                    <a:pt x="1829" y="1041"/>
                    <a:pt x="1830" y="1033"/>
                  </a:cubicBezTo>
                  <a:cubicBezTo>
                    <a:pt x="1830" y="1030"/>
                    <a:pt x="1789" y="1028"/>
                    <a:pt x="1791" y="1032"/>
                  </a:cubicBezTo>
                  <a:cubicBezTo>
                    <a:pt x="1791" y="1032"/>
                    <a:pt x="1791" y="1031"/>
                    <a:pt x="1791" y="1032"/>
                  </a:cubicBezTo>
                  <a:close/>
                  <a:moveTo>
                    <a:pt x="1524" y="562"/>
                  </a:moveTo>
                  <a:lnTo>
                    <a:pt x="1524" y="562"/>
                  </a:lnTo>
                  <a:cubicBezTo>
                    <a:pt x="1519" y="569"/>
                    <a:pt x="1512" y="566"/>
                    <a:pt x="1510" y="570"/>
                  </a:cubicBezTo>
                  <a:cubicBezTo>
                    <a:pt x="1500" y="593"/>
                    <a:pt x="1531" y="569"/>
                    <a:pt x="1527" y="572"/>
                  </a:cubicBezTo>
                  <a:cubicBezTo>
                    <a:pt x="1529" y="570"/>
                    <a:pt x="1538" y="562"/>
                    <a:pt x="1524" y="562"/>
                  </a:cubicBezTo>
                  <a:close/>
                  <a:moveTo>
                    <a:pt x="1986" y="1006"/>
                  </a:moveTo>
                  <a:lnTo>
                    <a:pt x="1986" y="1006"/>
                  </a:lnTo>
                  <a:cubicBezTo>
                    <a:pt x="1975" y="1006"/>
                    <a:pt x="1965" y="1015"/>
                    <a:pt x="1957" y="1019"/>
                  </a:cubicBezTo>
                  <a:cubicBezTo>
                    <a:pt x="1939" y="1026"/>
                    <a:pt x="2001" y="1034"/>
                    <a:pt x="1986" y="1006"/>
                  </a:cubicBezTo>
                  <a:close/>
                  <a:moveTo>
                    <a:pt x="2910" y="1456"/>
                  </a:moveTo>
                  <a:lnTo>
                    <a:pt x="2910" y="1456"/>
                  </a:lnTo>
                  <a:cubicBezTo>
                    <a:pt x="2911" y="1457"/>
                    <a:pt x="2910" y="1456"/>
                    <a:pt x="2910" y="1456"/>
                  </a:cubicBezTo>
                  <a:cubicBezTo>
                    <a:pt x="2900" y="1444"/>
                    <a:pt x="2902" y="1409"/>
                    <a:pt x="2886" y="1400"/>
                  </a:cubicBezTo>
                  <a:cubicBezTo>
                    <a:pt x="2882" y="1402"/>
                    <a:pt x="2887" y="1497"/>
                    <a:pt x="2900" y="1503"/>
                  </a:cubicBezTo>
                  <a:cubicBezTo>
                    <a:pt x="2911" y="1509"/>
                    <a:pt x="2917" y="1464"/>
                    <a:pt x="2910" y="1456"/>
                  </a:cubicBezTo>
                  <a:close/>
                  <a:moveTo>
                    <a:pt x="1761" y="1004"/>
                  </a:moveTo>
                  <a:lnTo>
                    <a:pt x="1761" y="1004"/>
                  </a:lnTo>
                  <a:cubicBezTo>
                    <a:pt x="1759" y="999"/>
                    <a:pt x="1761" y="980"/>
                    <a:pt x="1762" y="977"/>
                  </a:cubicBezTo>
                  <a:cubicBezTo>
                    <a:pt x="1760" y="968"/>
                    <a:pt x="1754" y="965"/>
                    <a:pt x="1744" y="963"/>
                  </a:cubicBezTo>
                  <a:cubicBezTo>
                    <a:pt x="1745" y="963"/>
                    <a:pt x="1745" y="963"/>
                    <a:pt x="1744" y="963"/>
                  </a:cubicBezTo>
                  <a:cubicBezTo>
                    <a:pt x="1744" y="963"/>
                    <a:pt x="1744" y="963"/>
                    <a:pt x="1744" y="963"/>
                  </a:cubicBezTo>
                  <a:cubicBezTo>
                    <a:pt x="1704" y="955"/>
                    <a:pt x="1746" y="997"/>
                    <a:pt x="1761" y="1004"/>
                  </a:cubicBezTo>
                  <a:close/>
                  <a:moveTo>
                    <a:pt x="1463" y="948"/>
                  </a:moveTo>
                  <a:lnTo>
                    <a:pt x="1463" y="948"/>
                  </a:lnTo>
                  <a:cubicBezTo>
                    <a:pt x="1517" y="933"/>
                    <a:pt x="1450" y="878"/>
                    <a:pt x="1459" y="912"/>
                  </a:cubicBezTo>
                  <a:cubicBezTo>
                    <a:pt x="1460" y="917"/>
                    <a:pt x="1454" y="951"/>
                    <a:pt x="1463" y="948"/>
                  </a:cubicBezTo>
                  <a:close/>
                  <a:moveTo>
                    <a:pt x="2820" y="1533"/>
                  </a:moveTo>
                  <a:lnTo>
                    <a:pt x="2820" y="1533"/>
                  </a:lnTo>
                  <a:cubicBezTo>
                    <a:pt x="2811" y="1542"/>
                    <a:pt x="2816" y="1579"/>
                    <a:pt x="2822" y="1589"/>
                  </a:cubicBezTo>
                  <a:cubicBezTo>
                    <a:pt x="2837" y="1589"/>
                    <a:pt x="2821" y="1536"/>
                    <a:pt x="2820" y="1533"/>
                  </a:cubicBezTo>
                  <a:close/>
                  <a:moveTo>
                    <a:pt x="1459" y="912"/>
                  </a:moveTo>
                  <a:lnTo>
                    <a:pt x="1459" y="912"/>
                  </a:lnTo>
                  <a:cubicBezTo>
                    <a:pt x="1458" y="909"/>
                    <a:pt x="1459" y="913"/>
                    <a:pt x="1459" y="912"/>
                  </a:cubicBezTo>
                  <a:close/>
                  <a:moveTo>
                    <a:pt x="2899" y="1030"/>
                  </a:moveTo>
                  <a:lnTo>
                    <a:pt x="2899" y="1030"/>
                  </a:lnTo>
                  <a:cubicBezTo>
                    <a:pt x="2746" y="554"/>
                    <a:pt x="2358" y="182"/>
                    <a:pt x="1872" y="51"/>
                  </a:cubicBezTo>
                  <a:cubicBezTo>
                    <a:pt x="1890" y="58"/>
                    <a:pt x="1888" y="59"/>
                    <a:pt x="1902" y="65"/>
                  </a:cubicBezTo>
                  <a:cubicBezTo>
                    <a:pt x="1893" y="65"/>
                    <a:pt x="1881" y="59"/>
                    <a:pt x="1900" y="75"/>
                  </a:cubicBezTo>
                  <a:cubicBezTo>
                    <a:pt x="1897" y="74"/>
                    <a:pt x="1894" y="74"/>
                    <a:pt x="1891" y="74"/>
                  </a:cubicBezTo>
                  <a:cubicBezTo>
                    <a:pt x="1894" y="75"/>
                    <a:pt x="1919" y="88"/>
                    <a:pt x="1930" y="99"/>
                  </a:cubicBezTo>
                  <a:cubicBezTo>
                    <a:pt x="1894" y="78"/>
                    <a:pt x="1826" y="49"/>
                    <a:pt x="1801" y="74"/>
                  </a:cubicBezTo>
                  <a:cubicBezTo>
                    <a:pt x="1816" y="80"/>
                    <a:pt x="1832" y="88"/>
                    <a:pt x="1846" y="95"/>
                  </a:cubicBezTo>
                  <a:cubicBezTo>
                    <a:pt x="1839" y="95"/>
                    <a:pt x="1823" y="92"/>
                    <a:pt x="1818" y="91"/>
                  </a:cubicBezTo>
                  <a:cubicBezTo>
                    <a:pt x="1831" y="99"/>
                    <a:pt x="1848" y="106"/>
                    <a:pt x="1861" y="113"/>
                  </a:cubicBezTo>
                  <a:cubicBezTo>
                    <a:pt x="1858" y="125"/>
                    <a:pt x="1879" y="128"/>
                    <a:pt x="1898" y="137"/>
                  </a:cubicBezTo>
                  <a:cubicBezTo>
                    <a:pt x="1858" y="132"/>
                    <a:pt x="1937" y="170"/>
                    <a:pt x="1933" y="169"/>
                  </a:cubicBezTo>
                  <a:cubicBezTo>
                    <a:pt x="1911" y="171"/>
                    <a:pt x="1911" y="177"/>
                    <a:pt x="1926" y="186"/>
                  </a:cubicBezTo>
                  <a:cubicBezTo>
                    <a:pt x="1950" y="185"/>
                    <a:pt x="1951" y="188"/>
                    <a:pt x="1929" y="193"/>
                  </a:cubicBezTo>
                  <a:cubicBezTo>
                    <a:pt x="1915" y="186"/>
                    <a:pt x="1900" y="179"/>
                    <a:pt x="1885" y="173"/>
                  </a:cubicBezTo>
                  <a:cubicBezTo>
                    <a:pt x="1934" y="197"/>
                    <a:pt x="1895" y="178"/>
                    <a:pt x="1870" y="184"/>
                  </a:cubicBezTo>
                  <a:cubicBezTo>
                    <a:pt x="1877" y="211"/>
                    <a:pt x="1941" y="226"/>
                    <a:pt x="1963" y="246"/>
                  </a:cubicBezTo>
                  <a:cubicBezTo>
                    <a:pt x="1952" y="249"/>
                    <a:pt x="1895" y="237"/>
                    <a:pt x="1890" y="246"/>
                  </a:cubicBezTo>
                  <a:cubicBezTo>
                    <a:pt x="1898" y="250"/>
                    <a:pt x="1905" y="257"/>
                    <a:pt x="1910" y="264"/>
                  </a:cubicBezTo>
                  <a:cubicBezTo>
                    <a:pt x="1899" y="276"/>
                    <a:pt x="1823" y="281"/>
                    <a:pt x="1852" y="320"/>
                  </a:cubicBezTo>
                  <a:cubicBezTo>
                    <a:pt x="1835" y="328"/>
                    <a:pt x="1804" y="296"/>
                    <a:pt x="1787" y="290"/>
                  </a:cubicBezTo>
                  <a:cubicBezTo>
                    <a:pt x="1797" y="306"/>
                    <a:pt x="1825" y="327"/>
                    <a:pt x="1841" y="333"/>
                  </a:cubicBezTo>
                  <a:cubicBezTo>
                    <a:pt x="1815" y="336"/>
                    <a:pt x="1796" y="331"/>
                    <a:pt x="1810" y="363"/>
                  </a:cubicBezTo>
                  <a:cubicBezTo>
                    <a:pt x="1810" y="375"/>
                    <a:pt x="1787" y="366"/>
                    <a:pt x="1780" y="364"/>
                  </a:cubicBezTo>
                  <a:cubicBezTo>
                    <a:pt x="1777" y="379"/>
                    <a:pt x="1796" y="372"/>
                    <a:pt x="1799" y="385"/>
                  </a:cubicBezTo>
                  <a:lnTo>
                    <a:pt x="1799" y="385"/>
                  </a:lnTo>
                  <a:cubicBezTo>
                    <a:pt x="1765" y="381"/>
                    <a:pt x="1742" y="364"/>
                    <a:pt x="1718" y="339"/>
                  </a:cubicBezTo>
                  <a:cubicBezTo>
                    <a:pt x="1738" y="342"/>
                    <a:pt x="1787" y="356"/>
                    <a:pt x="1797" y="326"/>
                  </a:cubicBezTo>
                  <a:cubicBezTo>
                    <a:pt x="1769" y="298"/>
                    <a:pt x="1636" y="267"/>
                    <a:pt x="1628" y="289"/>
                  </a:cubicBezTo>
                  <a:cubicBezTo>
                    <a:pt x="1619" y="272"/>
                    <a:pt x="1543" y="317"/>
                    <a:pt x="1519" y="339"/>
                  </a:cubicBezTo>
                  <a:cubicBezTo>
                    <a:pt x="1527" y="335"/>
                    <a:pt x="1548" y="319"/>
                    <a:pt x="1554" y="330"/>
                  </a:cubicBezTo>
                  <a:cubicBezTo>
                    <a:pt x="1518" y="348"/>
                    <a:pt x="1515" y="392"/>
                    <a:pt x="1481" y="414"/>
                  </a:cubicBezTo>
                  <a:cubicBezTo>
                    <a:pt x="1399" y="467"/>
                    <a:pt x="1431" y="563"/>
                    <a:pt x="1499" y="493"/>
                  </a:cubicBezTo>
                  <a:cubicBezTo>
                    <a:pt x="1521" y="508"/>
                    <a:pt x="1544" y="624"/>
                    <a:pt x="1583" y="550"/>
                  </a:cubicBezTo>
                  <a:cubicBezTo>
                    <a:pt x="1596" y="525"/>
                    <a:pt x="1605" y="484"/>
                    <a:pt x="1593" y="470"/>
                  </a:cubicBezTo>
                  <a:cubicBezTo>
                    <a:pt x="1564" y="435"/>
                    <a:pt x="1617" y="408"/>
                    <a:pt x="1618" y="381"/>
                  </a:cubicBezTo>
                  <a:cubicBezTo>
                    <a:pt x="1619" y="340"/>
                    <a:pt x="1713" y="395"/>
                    <a:pt x="1628" y="417"/>
                  </a:cubicBezTo>
                  <a:cubicBezTo>
                    <a:pt x="1600" y="497"/>
                    <a:pt x="1719" y="468"/>
                    <a:pt x="1744" y="468"/>
                  </a:cubicBezTo>
                  <a:cubicBezTo>
                    <a:pt x="1730" y="481"/>
                    <a:pt x="1682" y="476"/>
                    <a:pt x="1673" y="495"/>
                  </a:cubicBezTo>
                  <a:cubicBezTo>
                    <a:pt x="1681" y="514"/>
                    <a:pt x="1695" y="522"/>
                    <a:pt x="1703" y="545"/>
                  </a:cubicBezTo>
                  <a:cubicBezTo>
                    <a:pt x="1684" y="555"/>
                    <a:pt x="1671" y="511"/>
                    <a:pt x="1657" y="530"/>
                  </a:cubicBezTo>
                  <a:cubicBezTo>
                    <a:pt x="1643" y="548"/>
                    <a:pt x="1680" y="583"/>
                    <a:pt x="1643" y="582"/>
                  </a:cubicBezTo>
                  <a:cubicBezTo>
                    <a:pt x="1647" y="593"/>
                    <a:pt x="1555" y="603"/>
                    <a:pt x="1547" y="601"/>
                  </a:cubicBezTo>
                  <a:cubicBezTo>
                    <a:pt x="1538" y="599"/>
                    <a:pt x="1526" y="606"/>
                    <a:pt x="1506" y="606"/>
                  </a:cubicBezTo>
                  <a:cubicBezTo>
                    <a:pt x="1505" y="599"/>
                    <a:pt x="1502" y="533"/>
                    <a:pt x="1493" y="530"/>
                  </a:cubicBezTo>
                  <a:cubicBezTo>
                    <a:pt x="1460" y="564"/>
                    <a:pt x="1487" y="612"/>
                    <a:pt x="1448" y="611"/>
                  </a:cubicBezTo>
                  <a:cubicBezTo>
                    <a:pt x="1433" y="628"/>
                    <a:pt x="1400" y="635"/>
                    <a:pt x="1379" y="650"/>
                  </a:cubicBezTo>
                  <a:cubicBezTo>
                    <a:pt x="1312" y="697"/>
                    <a:pt x="1296" y="703"/>
                    <a:pt x="1229" y="712"/>
                  </a:cubicBezTo>
                  <a:cubicBezTo>
                    <a:pt x="1229" y="721"/>
                    <a:pt x="1277" y="772"/>
                    <a:pt x="1288" y="795"/>
                  </a:cubicBezTo>
                  <a:cubicBezTo>
                    <a:pt x="1332" y="838"/>
                    <a:pt x="1133" y="821"/>
                    <a:pt x="1131" y="823"/>
                  </a:cubicBezTo>
                  <a:cubicBezTo>
                    <a:pt x="1088" y="825"/>
                    <a:pt x="1103" y="941"/>
                    <a:pt x="1085" y="970"/>
                  </a:cubicBezTo>
                  <a:cubicBezTo>
                    <a:pt x="1098" y="995"/>
                    <a:pt x="1158" y="997"/>
                    <a:pt x="1183" y="992"/>
                  </a:cubicBezTo>
                  <a:cubicBezTo>
                    <a:pt x="1249" y="978"/>
                    <a:pt x="1260" y="976"/>
                    <a:pt x="1280" y="917"/>
                  </a:cubicBezTo>
                  <a:cubicBezTo>
                    <a:pt x="1307" y="850"/>
                    <a:pt x="1400" y="852"/>
                    <a:pt x="1448" y="826"/>
                  </a:cubicBezTo>
                  <a:cubicBezTo>
                    <a:pt x="1492" y="803"/>
                    <a:pt x="1521" y="858"/>
                    <a:pt x="1552" y="883"/>
                  </a:cubicBezTo>
                  <a:cubicBezTo>
                    <a:pt x="1581" y="906"/>
                    <a:pt x="1620" y="922"/>
                    <a:pt x="1595" y="922"/>
                  </a:cubicBezTo>
                  <a:cubicBezTo>
                    <a:pt x="1627" y="936"/>
                    <a:pt x="1599" y="953"/>
                    <a:pt x="1609" y="970"/>
                  </a:cubicBezTo>
                  <a:cubicBezTo>
                    <a:pt x="1616" y="984"/>
                    <a:pt x="1657" y="920"/>
                    <a:pt x="1621" y="922"/>
                  </a:cubicBezTo>
                  <a:cubicBezTo>
                    <a:pt x="1628" y="921"/>
                    <a:pt x="1645" y="921"/>
                    <a:pt x="1661" y="920"/>
                  </a:cubicBezTo>
                  <a:cubicBezTo>
                    <a:pt x="1643" y="892"/>
                    <a:pt x="1508" y="851"/>
                    <a:pt x="1532" y="796"/>
                  </a:cubicBezTo>
                  <a:cubicBezTo>
                    <a:pt x="1603" y="782"/>
                    <a:pt x="1676" y="919"/>
                    <a:pt x="1727" y="917"/>
                  </a:cubicBezTo>
                  <a:cubicBezTo>
                    <a:pt x="1636" y="923"/>
                    <a:pt x="1733" y="957"/>
                    <a:pt x="1736" y="955"/>
                  </a:cubicBezTo>
                  <a:cubicBezTo>
                    <a:pt x="1737" y="952"/>
                    <a:pt x="1717" y="949"/>
                    <a:pt x="1725" y="940"/>
                  </a:cubicBezTo>
                  <a:cubicBezTo>
                    <a:pt x="1722" y="943"/>
                    <a:pt x="1749" y="944"/>
                    <a:pt x="1753" y="940"/>
                  </a:cubicBezTo>
                  <a:cubicBezTo>
                    <a:pt x="1753" y="931"/>
                    <a:pt x="1740" y="916"/>
                    <a:pt x="1745" y="905"/>
                  </a:cubicBezTo>
                  <a:cubicBezTo>
                    <a:pt x="1774" y="910"/>
                    <a:pt x="1822" y="890"/>
                    <a:pt x="1860" y="889"/>
                  </a:cubicBezTo>
                  <a:cubicBezTo>
                    <a:pt x="1844" y="911"/>
                    <a:pt x="1771" y="920"/>
                    <a:pt x="1836" y="958"/>
                  </a:cubicBezTo>
                  <a:cubicBezTo>
                    <a:pt x="1851" y="1028"/>
                    <a:pt x="1984" y="968"/>
                    <a:pt x="2018" y="968"/>
                  </a:cubicBezTo>
                  <a:cubicBezTo>
                    <a:pt x="1995" y="1095"/>
                    <a:pt x="2059" y="1121"/>
                    <a:pt x="1884" y="1120"/>
                  </a:cubicBezTo>
                  <a:cubicBezTo>
                    <a:pt x="1854" y="1120"/>
                    <a:pt x="1768" y="1087"/>
                    <a:pt x="1745" y="1092"/>
                  </a:cubicBezTo>
                  <a:cubicBezTo>
                    <a:pt x="1678" y="1106"/>
                    <a:pt x="1717" y="1202"/>
                    <a:pt x="1618" y="1138"/>
                  </a:cubicBezTo>
                  <a:cubicBezTo>
                    <a:pt x="1581" y="1114"/>
                    <a:pt x="1538" y="1088"/>
                    <a:pt x="1491" y="1079"/>
                  </a:cubicBezTo>
                  <a:cubicBezTo>
                    <a:pt x="1485" y="1057"/>
                    <a:pt x="1517" y="1024"/>
                    <a:pt x="1506" y="1002"/>
                  </a:cubicBezTo>
                  <a:cubicBezTo>
                    <a:pt x="1477" y="1015"/>
                    <a:pt x="1352" y="1000"/>
                    <a:pt x="1300" y="1006"/>
                  </a:cubicBezTo>
                  <a:cubicBezTo>
                    <a:pt x="1215" y="1016"/>
                    <a:pt x="1142" y="1011"/>
                    <a:pt x="1082" y="1059"/>
                  </a:cubicBezTo>
                  <a:cubicBezTo>
                    <a:pt x="1045" y="1089"/>
                    <a:pt x="1046" y="1130"/>
                    <a:pt x="1017" y="1159"/>
                  </a:cubicBezTo>
                  <a:cubicBezTo>
                    <a:pt x="992" y="1185"/>
                    <a:pt x="962" y="1178"/>
                    <a:pt x="937" y="1198"/>
                  </a:cubicBezTo>
                  <a:cubicBezTo>
                    <a:pt x="821" y="1291"/>
                    <a:pt x="856" y="1360"/>
                    <a:pt x="821" y="1474"/>
                  </a:cubicBezTo>
                  <a:cubicBezTo>
                    <a:pt x="790" y="1577"/>
                    <a:pt x="810" y="1584"/>
                    <a:pt x="845" y="1658"/>
                  </a:cubicBezTo>
                  <a:cubicBezTo>
                    <a:pt x="916" y="1812"/>
                    <a:pt x="997" y="1824"/>
                    <a:pt x="1155" y="1834"/>
                  </a:cubicBezTo>
                  <a:cubicBezTo>
                    <a:pt x="1209" y="1837"/>
                    <a:pt x="1337" y="1745"/>
                    <a:pt x="1353" y="1841"/>
                  </a:cubicBezTo>
                  <a:cubicBezTo>
                    <a:pt x="1362" y="1892"/>
                    <a:pt x="1445" y="1824"/>
                    <a:pt x="1450" y="1865"/>
                  </a:cubicBezTo>
                  <a:cubicBezTo>
                    <a:pt x="1517" y="1883"/>
                    <a:pt x="1444" y="1986"/>
                    <a:pt x="1466" y="2028"/>
                  </a:cubicBezTo>
                  <a:cubicBezTo>
                    <a:pt x="1490" y="2073"/>
                    <a:pt x="1643" y="2247"/>
                    <a:pt x="1562" y="2288"/>
                  </a:cubicBezTo>
                  <a:cubicBezTo>
                    <a:pt x="1444" y="2350"/>
                    <a:pt x="1598" y="2457"/>
                    <a:pt x="1590" y="2518"/>
                  </a:cubicBezTo>
                  <a:cubicBezTo>
                    <a:pt x="1581" y="2585"/>
                    <a:pt x="1680" y="2651"/>
                    <a:pt x="1657" y="2697"/>
                  </a:cubicBezTo>
                  <a:cubicBezTo>
                    <a:pt x="1749" y="2718"/>
                    <a:pt x="1866" y="2675"/>
                    <a:pt x="1944" y="2610"/>
                  </a:cubicBezTo>
                  <a:cubicBezTo>
                    <a:pt x="1970" y="2587"/>
                    <a:pt x="1993" y="2567"/>
                    <a:pt x="1999" y="2532"/>
                  </a:cubicBezTo>
                  <a:cubicBezTo>
                    <a:pt x="2006" y="2524"/>
                    <a:pt x="2076" y="2500"/>
                    <a:pt x="2067" y="2482"/>
                  </a:cubicBezTo>
                  <a:cubicBezTo>
                    <a:pt x="2079" y="2456"/>
                    <a:pt x="2062" y="2428"/>
                    <a:pt x="2070" y="2413"/>
                  </a:cubicBezTo>
                  <a:cubicBezTo>
                    <a:pt x="2099" y="2356"/>
                    <a:pt x="2310" y="2283"/>
                    <a:pt x="2233" y="2183"/>
                  </a:cubicBezTo>
                  <a:cubicBezTo>
                    <a:pt x="2131" y="2051"/>
                    <a:pt x="2323" y="1898"/>
                    <a:pt x="2388" y="1793"/>
                  </a:cubicBezTo>
                  <a:cubicBezTo>
                    <a:pt x="2406" y="1764"/>
                    <a:pt x="2495" y="1584"/>
                    <a:pt x="2457" y="1544"/>
                  </a:cubicBezTo>
                  <a:cubicBezTo>
                    <a:pt x="2436" y="1551"/>
                    <a:pt x="2416" y="1571"/>
                    <a:pt x="2393" y="1580"/>
                  </a:cubicBezTo>
                  <a:cubicBezTo>
                    <a:pt x="2352" y="1596"/>
                    <a:pt x="2321" y="1589"/>
                    <a:pt x="2286" y="1594"/>
                  </a:cubicBezTo>
                  <a:cubicBezTo>
                    <a:pt x="2295" y="1556"/>
                    <a:pt x="2262" y="1530"/>
                    <a:pt x="2225" y="1512"/>
                  </a:cubicBezTo>
                  <a:cubicBezTo>
                    <a:pt x="2157" y="1486"/>
                    <a:pt x="2018" y="1226"/>
                    <a:pt x="1987" y="1151"/>
                  </a:cubicBezTo>
                  <a:cubicBezTo>
                    <a:pt x="1998" y="1171"/>
                    <a:pt x="2012" y="1188"/>
                    <a:pt x="2029" y="1202"/>
                  </a:cubicBezTo>
                  <a:cubicBezTo>
                    <a:pt x="2042" y="1190"/>
                    <a:pt x="2032" y="1171"/>
                    <a:pt x="2036" y="1154"/>
                  </a:cubicBezTo>
                  <a:cubicBezTo>
                    <a:pt x="2047" y="1196"/>
                    <a:pt x="2068" y="1210"/>
                    <a:pt x="2094" y="1250"/>
                  </a:cubicBezTo>
                  <a:cubicBezTo>
                    <a:pt x="2120" y="1289"/>
                    <a:pt x="2156" y="1357"/>
                    <a:pt x="2190" y="1387"/>
                  </a:cubicBezTo>
                  <a:cubicBezTo>
                    <a:pt x="2235" y="1429"/>
                    <a:pt x="2278" y="1582"/>
                    <a:pt x="2334" y="1547"/>
                  </a:cubicBezTo>
                  <a:cubicBezTo>
                    <a:pt x="2374" y="1521"/>
                    <a:pt x="2424" y="1481"/>
                    <a:pt x="2454" y="1445"/>
                  </a:cubicBezTo>
                  <a:cubicBezTo>
                    <a:pt x="2473" y="1422"/>
                    <a:pt x="2543" y="1337"/>
                    <a:pt x="2533" y="1301"/>
                  </a:cubicBezTo>
                  <a:cubicBezTo>
                    <a:pt x="2528" y="1285"/>
                    <a:pt x="2558" y="1228"/>
                    <a:pt x="2540" y="1220"/>
                  </a:cubicBezTo>
                  <a:cubicBezTo>
                    <a:pt x="2503" y="1203"/>
                    <a:pt x="2478" y="1190"/>
                    <a:pt x="2460" y="1148"/>
                  </a:cubicBezTo>
                  <a:cubicBezTo>
                    <a:pt x="2410" y="1257"/>
                    <a:pt x="2426" y="1212"/>
                    <a:pt x="2376" y="1174"/>
                  </a:cubicBezTo>
                  <a:cubicBezTo>
                    <a:pt x="2363" y="1181"/>
                    <a:pt x="2364" y="1193"/>
                    <a:pt x="2377" y="1211"/>
                  </a:cubicBezTo>
                  <a:cubicBezTo>
                    <a:pt x="2340" y="1184"/>
                    <a:pt x="2328" y="1117"/>
                    <a:pt x="2286" y="1095"/>
                  </a:cubicBezTo>
                  <a:cubicBezTo>
                    <a:pt x="2307" y="1080"/>
                    <a:pt x="2479" y="1152"/>
                    <a:pt x="2472" y="1138"/>
                  </a:cubicBezTo>
                  <a:cubicBezTo>
                    <a:pt x="2484" y="1163"/>
                    <a:pt x="2564" y="1145"/>
                    <a:pt x="2576" y="1124"/>
                  </a:cubicBezTo>
                  <a:cubicBezTo>
                    <a:pt x="2629" y="1112"/>
                    <a:pt x="2600" y="1098"/>
                    <a:pt x="2638" y="1121"/>
                  </a:cubicBezTo>
                  <a:cubicBezTo>
                    <a:pt x="2637" y="1140"/>
                    <a:pt x="2679" y="1156"/>
                    <a:pt x="2690" y="1141"/>
                  </a:cubicBezTo>
                  <a:cubicBezTo>
                    <a:pt x="2690" y="1160"/>
                    <a:pt x="2670" y="1188"/>
                    <a:pt x="2714" y="1191"/>
                  </a:cubicBezTo>
                  <a:cubicBezTo>
                    <a:pt x="2726" y="1178"/>
                    <a:pt x="2728" y="1164"/>
                    <a:pt x="2720" y="1147"/>
                  </a:cubicBezTo>
                  <a:cubicBezTo>
                    <a:pt x="2761" y="1203"/>
                    <a:pt x="2807" y="1452"/>
                    <a:pt x="2865" y="1468"/>
                  </a:cubicBezTo>
                  <a:cubicBezTo>
                    <a:pt x="2889" y="1411"/>
                    <a:pt x="2875" y="1350"/>
                    <a:pt x="2860" y="1292"/>
                  </a:cubicBezTo>
                  <a:cubicBezTo>
                    <a:pt x="2841" y="1213"/>
                    <a:pt x="2855" y="1111"/>
                    <a:pt x="2859" y="1026"/>
                  </a:cubicBezTo>
                  <a:cubicBezTo>
                    <a:pt x="2866" y="1044"/>
                    <a:pt x="2866" y="999"/>
                    <a:pt x="2865" y="996"/>
                  </a:cubicBezTo>
                  <a:cubicBezTo>
                    <a:pt x="2864" y="998"/>
                    <a:pt x="2864" y="993"/>
                    <a:pt x="2863" y="991"/>
                  </a:cubicBezTo>
                  <a:cubicBezTo>
                    <a:pt x="2877" y="997"/>
                    <a:pt x="2889" y="1012"/>
                    <a:pt x="2899" y="1030"/>
                  </a:cubicBezTo>
                  <a:close/>
                  <a:moveTo>
                    <a:pt x="1601" y="968"/>
                  </a:moveTo>
                  <a:lnTo>
                    <a:pt x="1601" y="968"/>
                  </a:lnTo>
                  <a:cubicBezTo>
                    <a:pt x="1590" y="968"/>
                    <a:pt x="1535" y="972"/>
                    <a:pt x="1541" y="982"/>
                  </a:cubicBezTo>
                  <a:cubicBezTo>
                    <a:pt x="1572" y="1035"/>
                    <a:pt x="1611" y="969"/>
                    <a:pt x="1601" y="968"/>
                  </a:cubicBezTo>
                  <a:cubicBezTo>
                    <a:pt x="1602" y="968"/>
                    <a:pt x="1602" y="968"/>
                    <a:pt x="1601" y="968"/>
                  </a:cubicBezTo>
                  <a:close/>
                  <a:moveTo>
                    <a:pt x="1762" y="977"/>
                  </a:moveTo>
                  <a:lnTo>
                    <a:pt x="1762" y="977"/>
                  </a:lnTo>
                  <a:cubicBezTo>
                    <a:pt x="1762" y="977"/>
                    <a:pt x="1762" y="977"/>
                    <a:pt x="1762" y="978"/>
                  </a:cubicBezTo>
                  <a:cubicBezTo>
                    <a:pt x="1762" y="976"/>
                    <a:pt x="1762" y="975"/>
                    <a:pt x="1762" y="977"/>
                  </a:cubicBezTo>
                  <a:close/>
                  <a:moveTo>
                    <a:pt x="1461" y="873"/>
                  </a:moveTo>
                  <a:lnTo>
                    <a:pt x="1461" y="873"/>
                  </a:lnTo>
                  <a:cubicBezTo>
                    <a:pt x="1461" y="875"/>
                    <a:pt x="1461" y="872"/>
                    <a:pt x="1461" y="873"/>
                  </a:cubicBezTo>
                  <a:close/>
                  <a:moveTo>
                    <a:pt x="1477" y="853"/>
                  </a:moveTo>
                  <a:lnTo>
                    <a:pt x="1477" y="853"/>
                  </a:lnTo>
                  <a:cubicBezTo>
                    <a:pt x="1469" y="857"/>
                    <a:pt x="1461" y="863"/>
                    <a:pt x="1461" y="873"/>
                  </a:cubicBezTo>
                  <a:cubicBezTo>
                    <a:pt x="1461" y="879"/>
                    <a:pt x="1469" y="887"/>
                    <a:pt x="1473" y="891"/>
                  </a:cubicBezTo>
                  <a:cubicBezTo>
                    <a:pt x="1471" y="889"/>
                    <a:pt x="1487" y="858"/>
                    <a:pt x="1477" y="853"/>
                  </a:cubicBezTo>
                  <a:close/>
                  <a:moveTo>
                    <a:pt x="1157" y="65"/>
                  </a:moveTo>
                  <a:lnTo>
                    <a:pt x="1157" y="65"/>
                  </a:lnTo>
                  <a:cubicBezTo>
                    <a:pt x="1157" y="65"/>
                    <a:pt x="1159" y="65"/>
                    <a:pt x="1163" y="65"/>
                  </a:cubicBezTo>
                  <a:cubicBezTo>
                    <a:pt x="1163" y="65"/>
                    <a:pt x="1163" y="65"/>
                    <a:pt x="1163" y="65"/>
                  </a:cubicBezTo>
                  <a:cubicBezTo>
                    <a:pt x="1161" y="65"/>
                    <a:pt x="1159" y="65"/>
                    <a:pt x="1157" y="65"/>
                  </a:cubicBezTo>
                  <a:close/>
                  <a:moveTo>
                    <a:pt x="1280" y="435"/>
                  </a:moveTo>
                  <a:lnTo>
                    <a:pt x="1280" y="435"/>
                  </a:lnTo>
                  <a:cubicBezTo>
                    <a:pt x="1288" y="424"/>
                    <a:pt x="1277" y="415"/>
                    <a:pt x="1271" y="428"/>
                  </a:cubicBezTo>
                  <a:cubicBezTo>
                    <a:pt x="1270" y="430"/>
                    <a:pt x="1271" y="449"/>
                    <a:pt x="1280" y="435"/>
                  </a:cubicBezTo>
                  <a:close/>
                  <a:moveTo>
                    <a:pt x="1232" y="348"/>
                  </a:moveTo>
                  <a:lnTo>
                    <a:pt x="1232" y="348"/>
                  </a:lnTo>
                  <a:cubicBezTo>
                    <a:pt x="1223" y="343"/>
                    <a:pt x="1212" y="349"/>
                    <a:pt x="1205" y="346"/>
                  </a:cubicBezTo>
                  <a:lnTo>
                    <a:pt x="1205" y="346"/>
                  </a:lnTo>
                  <a:cubicBezTo>
                    <a:pt x="1195" y="345"/>
                    <a:pt x="1151" y="337"/>
                    <a:pt x="1140" y="352"/>
                  </a:cubicBezTo>
                  <a:cubicBezTo>
                    <a:pt x="1143" y="355"/>
                    <a:pt x="1147" y="356"/>
                    <a:pt x="1153" y="355"/>
                  </a:cubicBezTo>
                  <a:cubicBezTo>
                    <a:pt x="1149" y="361"/>
                    <a:pt x="1143" y="367"/>
                    <a:pt x="1137" y="372"/>
                  </a:cubicBezTo>
                  <a:cubicBezTo>
                    <a:pt x="1158" y="385"/>
                    <a:pt x="1241" y="393"/>
                    <a:pt x="1232" y="348"/>
                  </a:cubicBezTo>
                  <a:close/>
                  <a:moveTo>
                    <a:pt x="1260" y="505"/>
                  </a:moveTo>
                  <a:lnTo>
                    <a:pt x="1260" y="505"/>
                  </a:lnTo>
                  <a:cubicBezTo>
                    <a:pt x="1248" y="500"/>
                    <a:pt x="1239" y="516"/>
                    <a:pt x="1236" y="525"/>
                  </a:cubicBezTo>
                  <a:cubicBezTo>
                    <a:pt x="1234" y="529"/>
                    <a:pt x="1256" y="503"/>
                    <a:pt x="1260" y="505"/>
                  </a:cubicBezTo>
                  <a:close/>
                  <a:moveTo>
                    <a:pt x="1237" y="566"/>
                  </a:moveTo>
                  <a:lnTo>
                    <a:pt x="1237" y="566"/>
                  </a:lnTo>
                  <a:cubicBezTo>
                    <a:pt x="1191" y="539"/>
                    <a:pt x="1167" y="639"/>
                    <a:pt x="1170" y="639"/>
                  </a:cubicBezTo>
                  <a:cubicBezTo>
                    <a:pt x="1187" y="636"/>
                    <a:pt x="1273" y="587"/>
                    <a:pt x="1237" y="566"/>
                  </a:cubicBezTo>
                  <a:close/>
                  <a:moveTo>
                    <a:pt x="1352" y="636"/>
                  </a:moveTo>
                  <a:lnTo>
                    <a:pt x="1352" y="636"/>
                  </a:lnTo>
                  <a:cubicBezTo>
                    <a:pt x="1351" y="642"/>
                    <a:pt x="1352" y="637"/>
                    <a:pt x="1352" y="636"/>
                  </a:cubicBezTo>
                  <a:close/>
                  <a:moveTo>
                    <a:pt x="78" y="1020"/>
                  </a:moveTo>
                  <a:lnTo>
                    <a:pt x="78" y="1020"/>
                  </a:lnTo>
                  <a:cubicBezTo>
                    <a:pt x="70" y="1022"/>
                    <a:pt x="71" y="1062"/>
                    <a:pt x="67" y="1066"/>
                  </a:cubicBezTo>
                  <a:cubicBezTo>
                    <a:pt x="66" y="1064"/>
                    <a:pt x="64" y="1063"/>
                    <a:pt x="63" y="1062"/>
                  </a:cubicBezTo>
                  <a:cubicBezTo>
                    <a:pt x="64" y="1069"/>
                    <a:pt x="63" y="1079"/>
                    <a:pt x="63" y="1085"/>
                  </a:cubicBezTo>
                  <a:cubicBezTo>
                    <a:pt x="69" y="1086"/>
                    <a:pt x="79" y="1089"/>
                    <a:pt x="83" y="1091"/>
                  </a:cubicBezTo>
                  <a:cubicBezTo>
                    <a:pt x="93" y="1076"/>
                    <a:pt x="80" y="1023"/>
                    <a:pt x="78" y="1020"/>
                  </a:cubicBezTo>
                  <a:close/>
                  <a:moveTo>
                    <a:pt x="1137" y="372"/>
                  </a:moveTo>
                  <a:lnTo>
                    <a:pt x="1137" y="372"/>
                  </a:lnTo>
                  <a:cubicBezTo>
                    <a:pt x="1137" y="372"/>
                    <a:pt x="1140" y="364"/>
                    <a:pt x="1137" y="372"/>
                  </a:cubicBezTo>
                  <a:close/>
                  <a:moveTo>
                    <a:pt x="1746" y="73"/>
                  </a:moveTo>
                  <a:lnTo>
                    <a:pt x="1746" y="73"/>
                  </a:lnTo>
                  <a:cubicBezTo>
                    <a:pt x="1726" y="72"/>
                    <a:pt x="1726" y="72"/>
                    <a:pt x="1725" y="71"/>
                  </a:cubicBezTo>
                  <a:cubicBezTo>
                    <a:pt x="1726" y="71"/>
                    <a:pt x="1726" y="71"/>
                    <a:pt x="1726" y="71"/>
                  </a:cubicBezTo>
                  <a:cubicBezTo>
                    <a:pt x="1722" y="69"/>
                    <a:pt x="1705" y="70"/>
                    <a:pt x="1705" y="70"/>
                  </a:cubicBezTo>
                  <a:cubicBezTo>
                    <a:pt x="1713" y="77"/>
                    <a:pt x="1728" y="76"/>
                    <a:pt x="1741" y="82"/>
                  </a:cubicBezTo>
                  <a:cubicBezTo>
                    <a:pt x="1738" y="82"/>
                    <a:pt x="1738" y="82"/>
                    <a:pt x="1737" y="82"/>
                  </a:cubicBezTo>
                  <a:cubicBezTo>
                    <a:pt x="1737" y="83"/>
                    <a:pt x="1752" y="87"/>
                    <a:pt x="1753" y="86"/>
                  </a:cubicBezTo>
                  <a:cubicBezTo>
                    <a:pt x="1752" y="86"/>
                    <a:pt x="1752" y="86"/>
                    <a:pt x="1752" y="86"/>
                  </a:cubicBezTo>
                  <a:cubicBezTo>
                    <a:pt x="1757" y="86"/>
                    <a:pt x="1753" y="86"/>
                    <a:pt x="1751" y="84"/>
                  </a:cubicBezTo>
                  <a:cubicBezTo>
                    <a:pt x="1753" y="85"/>
                    <a:pt x="1755" y="85"/>
                    <a:pt x="1758" y="85"/>
                  </a:cubicBezTo>
                  <a:cubicBezTo>
                    <a:pt x="1758" y="86"/>
                    <a:pt x="1758" y="86"/>
                    <a:pt x="1759" y="86"/>
                  </a:cubicBezTo>
                  <a:cubicBezTo>
                    <a:pt x="1759" y="85"/>
                    <a:pt x="1754" y="83"/>
                    <a:pt x="1751" y="82"/>
                  </a:cubicBezTo>
                  <a:cubicBezTo>
                    <a:pt x="1758" y="81"/>
                    <a:pt x="1768" y="84"/>
                    <a:pt x="1771" y="82"/>
                  </a:cubicBezTo>
                  <a:cubicBezTo>
                    <a:pt x="1769" y="79"/>
                    <a:pt x="1766" y="80"/>
                    <a:pt x="1764" y="79"/>
                  </a:cubicBezTo>
                  <a:cubicBezTo>
                    <a:pt x="1767" y="79"/>
                    <a:pt x="1770" y="80"/>
                    <a:pt x="1772" y="81"/>
                  </a:cubicBezTo>
                  <a:cubicBezTo>
                    <a:pt x="1768" y="78"/>
                    <a:pt x="1773" y="81"/>
                    <a:pt x="1776" y="79"/>
                  </a:cubicBezTo>
                  <a:cubicBezTo>
                    <a:pt x="1774" y="79"/>
                    <a:pt x="1772" y="79"/>
                    <a:pt x="1770" y="78"/>
                  </a:cubicBezTo>
                  <a:cubicBezTo>
                    <a:pt x="1788" y="79"/>
                    <a:pt x="1726" y="66"/>
                    <a:pt x="1746" y="73"/>
                  </a:cubicBezTo>
                  <a:close/>
                  <a:moveTo>
                    <a:pt x="1352" y="636"/>
                  </a:moveTo>
                  <a:lnTo>
                    <a:pt x="1352" y="636"/>
                  </a:lnTo>
                  <a:cubicBezTo>
                    <a:pt x="1352" y="636"/>
                    <a:pt x="1304" y="588"/>
                    <a:pt x="1310" y="587"/>
                  </a:cubicBezTo>
                  <a:cubicBezTo>
                    <a:pt x="1305" y="580"/>
                    <a:pt x="1311" y="538"/>
                    <a:pt x="1288" y="557"/>
                  </a:cubicBezTo>
                  <a:cubicBezTo>
                    <a:pt x="1337" y="491"/>
                    <a:pt x="1312" y="540"/>
                    <a:pt x="1289" y="518"/>
                  </a:cubicBezTo>
                  <a:cubicBezTo>
                    <a:pt x="1291" y="517"/>
                    <a:pt x="1306" y="503"/>
                    <a:pt x="1299" y="502"/>
                  </a:cubicBezTo>
                  <a:cubicBezTo>
                    <a:pt x="1268" y="502"/>
                    <a:pt x="1234" y="538"/>
                    <a:pt x="1249" y="564"/>
                  </a:cubicBezTo>
                  <a:cubicBezTo>
                    <a:pt x="1255" y="564"/>
                    <a:pt x="1258" y="552"/>
                    <a:pt x="1267" y="552"/>
                  </a:cubicBezTo>
                  <a:cubicBezTo>
                    <a:pt x="1265" y="557"/>
                    <a:pt x="1255" y="573"/>
                    <a:pt x="1257" y="576"/>
                  </a:cubicBezTo>
                  <a:cubicBezTo>
                    <a:pt x="1262" y="576"/>
                    <a:pt x="1280" y="574"/>
                    <a:pt x="1283" y="577"/>
                  </a:cubicBezTo>
                  <a:cubicBezTo>
                    <a:pt x="1276" y="584"/>
                    <a:pt x="1257" y="604"/>
                    <a:pt x="1250" y="616"/>
                  </a:cubicBezTo>
                  <a:cubicBezTo>
                    <a:pt x="1251" y="615"/>
                    <a:pt x="1253" y="618"/>
                    <a:pt x="1238" y="635"/>
                  </a:cubicBezTo>
                  <a:cubicBezTo>
                    <a:pt x="1232" y="641"/>
                    <a:pt x="1273" y="647"/>
                    <a:pt x="1281" y="647"/>
                  </a:cubicBezTo>
                  <a:cubicBezTo>
                    <a:pt x="1264" y="653"/>
                    <a:pt x="1233" y="653"/>
                    <a:pt x="1225" y="676"/>
                  </a:cubicBezTo>
                  <a:cubicBezTo>
                    <a:pt x="1225" y="676"/>
                    <a:pt x="1343" y="663"/>
                    <a:pt x="1343" y="659"/>
                  </a:cubicBezTo>
                  <a:cubicBezTo>
                    <a:pt x="1308" y="637"/>
                    <a:pt x="1347" y="658"/>
                    <a:pt x="1352" y="636"/>
                  </a:cubicBezTo>
                  <a:cubicBezTo>
                    <a:pt x="1352" y="636"/>
                    <a:pt x="1352" y="636"/>
                    <a:pt x="1352" y="636"/>
                  </a:cubicBezTo>
                  <a:lnTo>
                    <a:pt x="1352" y="636"/>
                  </a:lnTo>
                  <a:close/>
                  <a:moveTo>
                    <a:pt x="1375" y="66"/>
                  </a:moveTo>
                  <a:lnTo>
                    <a:pt x="1375" y="66"/>
                  </a:lnTo>
                  <a:cubicBezTo>
                    <a:pt x="1364" y="69"/>
                    <a:pt x="1366" y="66"/>
                    <a:pt x="1358" y="74"/>
                  </a:cubicBezTo>
                  <a:cubicBezTo>
                    <a:pt x="1361" y="74"/>
                    <a:pt x="1409" y="81"/>
                    <a:pt x="1404" y="84"/>
                  </a:cubicBezTo>
                  <a:cubicBezTo>
                    <a:pt x="1420" y="82"/>
                    <a:pt x="1478" y="180"/>
                    <a:pt x="1528" y="116"/>
                  </a:cubicBezTo>
                  <a:cubicBezTo>
                    <a:pt x="1593" y="108"/>
                    <a:pt x="1633" y="97"/>
                    <a:pt x="1690" y="93"/>
                  </a:cubicBezTo>
                  <a:cubicBezTo>
                    <a:pt x="1670" y="85"/>
                    <a:pt x="1698" y="83"/>
                    <a:pt x="1703" y="81"/>
                  </a:cubicBezTo>
                  <a:cubicBezTo>
                    <a:pt x="1685" y="58"/>
                    <a:pt x="1706" y="67"/>
                    <a:pt x="1741" y="62"/>
                  </a:cubicBezTo>
                  <a:cubicBezTo>
                    <a:pt x="1739" y="61"/>
                    <a:pt x="1737" y="60"/>
                    <a:pt x="1735" y="59"/>
                  </a:cubicBezTo>
                  <a:cubicBezTo>
                    <a:pt x="1756" y="62"/>
                    <a:pt x="1756" y="62"/>
                    <a:pt x="1847" y="62"/>
                  </a:cubicBezTo>
                  <a:cubicBezTo>
                    <a:pt x="1822" y="50"/>
                    <a:pt x="1808" y="44"/>
                    <a:pt x="1799" y="33"/>
                  </a:cubicBezTo>
                  <a:cubicBezTo>
                    <a:pt x="1698" y="11"/>
                    <a:pt x="1593" y="0"/>
                    <a:pt x="1485" y="0"/>
                  </a:cubicBezTo>
                  <a:cubicBezTo>
                    <a:pt x="1422" y="0"/>
                    <a:pt x="1359" y="4"/>
                    <a:pt x="1298" y="11"/>
                  </a:cubicBezTo>
                  <a:cubicBezTo>
                    <a:pt x="1255" y="53"/>
                    <a:pt x="1364" y="32"/>
                    <a:pt x="1375" y="66"/>
                  </a:cubicBezTo>
                  <a:close/>
                  <a:moveTo>
                    <a:pt x="1811" y="218"/>
                  </a:moveTo>
                  <a:lnTo>
                    <a:pt x="1811" y="218"/>
                  </a:lnTo>
                  <a:cubicBezTo>
                    <a:pt x="1822" y="230"/>
                    <a:pt x="1842" y="229"/>
                    <a:pt x="1854" y="237"/>
                  </a:cubicBezTo>
                  <a:cubicBezTo>
                    <a:pt x="1841" y="228"/>
                    <a:pt x="1825" y="223"/>
                    <a:pt x="1811" y="218"/>
                  </a:cubicBezTo>
                  <a:close/>
                  <a:moveTo>
                    <a:pt x="1555" y="183"/>
                  </a:moveTo>
                  <a:lnTo>
                    <a:pt x="1555" y="183"/>
                  </a:lnTo>
                  <a:cubicBezTo>
                    <a:pt x="1555" y="183"/>
                    <a:pt x="1555" y="183"/>
                    <a:pt x="1555" y="183"/>
                  </a:cubicBezTo>
                  <a:lnTo>
                    <a:pt x="1555" y="183"/>
                  </a:lnTo>
                  <a:cubicBezTo>
                    <a:pt x="1566" y="184"/>
                    <a:pt x="1568" y="178"/>
                    <a:pt x="1573" y="178"/>
                  </a:cubicBezTo>
                  <a:cubicBezTo>
                    <a:pt x="1576" y="177"/>
                    <a:pt x="1574" y="177"/>
                    <a:pt x="1567" y="176"/>
                  </a:cubicBezTo>
                  <a:cubicBezTo>
                    <a:pt x="1565" y="174"/>
                    <a:pt x="1543" y="160"/>
                    <a:pt x="1543" y="157"/>
                  </a:cubicBezTo>
                  <a:cubicBezTo>
                    <a:pt x="1552" y="154"/>
                    <a:pt x="1564" y="160"/>
                    <a:pt x="1569" y="150"/>
                  </a:cubicBezTo>
                  <a:cubicBezTo>
                    <a:pt x="1571" y="146"/>
                    <a:pt x="1532" y="138"/>
                    <a:pt x="1534" y="139"/>
                  </a:cubicBezTo>
                  <a:cubicBezTo>
                    <a:pt x="1526" y="146"/>
                    <a:pt x="1533" y="152"/>
                    <a:pt x="1521" y="149"/>
                  </a:cubicBezTo>
                  <a:cubicBezTo>
                    <a:pt x="1521" y="150"/>
                    <a:pt x="1520" y="150"/>
                    <a:pt x="1520" y="150"/>
                  </a:cubicBezTo>
                  <a:cubicBezTo>
                    <a:pt x="1521" y="154"/>
                    <a:pt x="1522" y="159"/>
                    <a:pt x="1525" y="163"/>
                  </a:cubicBezTo>
                  <a:cubicBezTo>
                    <a:pt x="1515" y="158"/>
                    <a:pt x="1505" y="157"/>
                    <a:pt x="1498" y="153"/>
                  </a:cubicBezTo>
                  <a:cubicBezTo>
                    <a:pt x="1495" y="155"/>
                    <a:pt x="1500" y="174"/>
                    <a:pt x="1505" y="175"/>
                  </a:cubicBezTo>
                  <a:cubicBezTo>
                    <a:pt x="1512" y="159"/>
                    <a:pt x="1531" y="208"/>
                    <a:pt x="1536" y="197"/>
                  </a:cubicBezTo>
                  <a:cubicBezTo>
                    <a:pt x="1538" y="194"/>
                    <a:pt x="1542" y="177"/>
                    <a:pt x="1541" y="172"/>
                  </a:cubicBezTo>
                  <a:cubicBezTo>
                    <a:pt x="1539" y="159"/>
                    <a:pt x="1552" y="179"/>
                    <a:pt x="1555" y="183"/>
                  </a:cubicBezTo>
                  <a:close/>
                  <a:moveTo>
                    <a:pt x="1811" y="218"/>
                  </a:moveTo>
                  <a:lnTo>
                    <a:pt x="1811" y="218"/>
                  </a:lnTo>
                  <a:cubicBezTo>
                    <a:pt x="1811" y="218"/>
                    <a:pt x="1810" y="217"/>
                    <a:pt x="1809" y="216"/>
                  </a:cubicBezTo>
                  <a:cubicBezTo>
                    <a:pt x="1798" y="202"/>
                    <a:pt x="1782" y="140"/>
                    <a:pt x="1769" y="142"/>
                  </a:cubicBezTo>
                  <a:cubicBezTo>
                    <a:pt x="1759" y="196"/>
                    <a:pt x="1783" y="208"/>
                    <a:pt x="1811" y="218"/>
                  </a:cubicBezTo>
                  <a:close/>
                  <a:moveTo>
                    <a:pt x="1686" y="125"/>
                  </a:moveTo>
                  <a:lnTo>
                    <a:pt x="1686" y="125"/>
                  </a:lnTo>
                  <a:cubicBezTo>
                    <a:pt x="1688" y="120"/>
                    <a:pt x="1673" y="122"/>
                    <a:pt x="1672" y="118"/>
                  </a:cubicBezTo>
                  <a:cubicBezTo>
                    <a:pt x="1671" y="118"/>
                    <a:pt x="1630" y="94"/>
                    <a:pt x="1656" y="124"/>
                  </a:cubicBezTo>
                  <a:cubicBezTo>
                    <a:pt x="1654" y="124"/>
                    <a:pt x="1652" y="122"/>
                    <a:pt x="1649" y="121"/>
                  </a:cubicBezTo>
                  <a:cubicBezTo>
                    <a:pt x="1654" y="132"/>
                    <a:pt x="1677" y="123"/>
                    <a:pt x="1686" y="125"/>
                  </a:cubicBezTo>
                  <a:close/>
                  <a:moveTo>
                    <a:pt x="1170" y="639"/>
                  </a:moveTo>
                  <a:lnTo>
                    <a:pt x="1170" y="639"/>
                  </a:lnTo>
                  <a:cubicBezTo>
                    <a:pt x="1170" y="639"/>
                    <a:pt x="1165" y="640"/>
                    <a:pt x="1170" y="639"/>
                  </a:cubicBezTo>
                  <a:close/>
                  <a:moveTo>
                    <a:pt x="1125" y="58"/>
                  </a:moveTo>
                  <a:lnTo>
                    <a:pt x="1125" y="58"/>
                  </a:lnTo>
                  <a:cubicBezTo>
                    <a:pt x="1126" y="56"/>
                    <a:pt x="1129" y="55"/>
                    <a:pt x="1132" y="56"/>
                  </a:cubicBezTo>
                  <a:cubicBezTo>
                    <a:pt x="1132" y="55"/>
                    <a:pt x="1131" y="55"/>
                    <a:pt x="1131" y="55"/>
                  </a:cubicBezTo>
                  <a:cubicBezTo>
                    <a:pt x="1148" y="36"/>
                    <a:pt x="1110" y="68"/>
                    <a:pt x="1125" y="58"/>
                  </a:cubicBezTo>
                  <a:close/>
                  <a:moveTo>
                    <a:pt x="1177" y="35"/>
                  </a:moveTo>
                  <a:lnTo>
                    <a:pt x="1177" y="35"/>
                  </a:lnTo>
                  <a:cubicBezTo>
                    <a:pt x="1182" y="35"/>
                    <a:pt x="1185" y="35"/>
                    <a:pt x="1181" y="33"/>
                  </a:cubicBezTo>
                  <a:cubicBezTo>
                    <a:pt x="1183" y="32"/>
                    <a:pt x="1185" y="31"/>
                    <a:pt x="1187" y="30"/>
                  </a:cubicBezTo>
                  <a:cubicBezTo>
                    <a:pt x="1194" y="29"/>
                    <a:pt x="1201" y="30"/>
                    <a:pt x="1208" y="27"/>
                  </a:cubicBezTo>
                  <a:cubicBezTo>
                    <a:pt x="1207" y="27"/>
                    <a:pt x="1207" y="28"/>
                    <a:pt x="1208" y="27"/>
                  </a:cubicBezTo>
                  <a:cubicBezTo>
                    <a:pt x="1208" y="26"/>
                    <a:pt x="1208" y="26"/>
                    <a:pt x="1207" y="26"/>
                  </a:cubicBezTo>
                  <a:cubicBezTo>
                    <a:pt x="1193" y="28"/>
                    <a:pt x="1179" y="31"/>
                    <a:pt x="1164" y="34"/>
                  </a:cubicBezTo>
                  <a:cubicBezTo>
                    <a:pt x="1166" y="35"/>
                    <a:pt x="1167" y="35"/>
                    <a:pt x="1168" y="35"/>
                  </a:cubicBezTo>
                  <a:cubicBezTo>
                    <a:pt x="1123" y="63"/>
                    <a:pt x="1149" y="50"/>
                    <a:pt x="1177" y="35"/>
                  </a:cubicBezTo>
                  <a:close/>
                  <a:moveTo>
                    <a:pt x="61" y="1060"/>
                  </a:moveTo>
                  <a:lnTo>
                    <a:pt x="61" y="1060"/>
                  </a:lnTo>
                  <a:cubicBezTo>
                    <a:pt x="62" y="1061"/>
                    <a:pt x="62" y="1061"/>
                    <a:pt x="63" y="1062"/>
                  </a:cubicBezTo>
                  <a:cubicBezTo>
                    <a:pt x="63" y="1061"/>
                    <a:pt x="62" y="1060"/>
                    <a:pt x="62" y="1058"/>
                  </a:cubicBezTo>
                  <a:cubicBezTo>
                    <a:pt x="62" y="1059"/>
                    <a:pt x="62" y="1060"/>
                    <a:pt x="61" y="1060"/>
                  </a:cubicBezTo>
                  <a:close/>
                  <a:moveTo>
                    <a:pt x="105" y="1160"/>
                  </a:moveTo>
                  <a:lnTo>
                    <a:pt x="105" y="1160"/>
                  </a:lnTo>
                  <a:cubicBezTo>
                    <a:pt x="65" y="1184"/>
                    <a:pt x="144" y="1160"/>
                    <a:pt x="105" y="1160"/>
                  </a:cubicBezTo>
                  <a:close/>
                  <a:moveTo>
                    <a:pt x="1202" y="59"/>
                  </a:moveTo>
                  <a:lnTo>
                    <a:pt x="1202" y="59"/>
                  </a:lnTo>
                  <a:cubicBezTo>
                    <a:pt x="1206" y="59"/>
                    <a:pt x="1209" y="56"/>
                    <a:pt x="1212" y="58"/>
                  </a:cubicBezTo>
                  <a:cubicBezTo>
                    <a:pt x="1211" y="58"/>
                    <a:pt x="1209" y="58"/>
                    <a:pt x="1208" y="59"/>
                  </a:cubicBezTo>
                  <a:cubicBezTo>
                    <a:pt x="1213" y="59"/>
                    <a:pt x="1218" y="56"/>
                    <a:pt x="1224" y="58"/>
                  </a:cubicBezTo>
                  <a:cubicBezTo>
                    <a:pt x="1221" y="58"/>
                    <a:pt x="1218" y="58"/>
                    <a:pt x="1214" y="59"/>
                  </a:cubicBezTo>
                  <a:cubicBezTo>
                    <a:pt x="1221" y="60"/>
                    <a:pt x="1239" y="58"/>
                    <a:pt x="1236" y="57"/>
                  </a:cubicBezTo>
                  <a:cubicBezTo>
                    <a:pt x="1244" y="55"/>
                    <a:pt x="1267" y="56"/>
                    <a:pt x="1270" y="49"/>
                  </a:cubicBezTo>
                  <a:cubicBezTo>
                    <a:pt x="1287" y="46"/>
                    <a:pt x="1293" y="50"/>
                    <a:pt x="1280" y="44"/>
                  </a:cubicBezTo>
                  <a:cubicBezTo>
                    <a:pt x="1281" y="44"/>
                    <a:pt x="1281" y="44"/>
                    <a:pt x="1281" y="44"/>
                  </a:cubicBezTo>
                  <a:cubicBezTo>
                    <a:pt x="1274" y="45"/>
                    <a:pt x="1271" y="45"/>
                    <a:pt x="1273" y="43"/>
                  </a:cubicBezTo>
                  <a:cubicBezTo>
                    <a:pt x="1269" y="41"/>
                    <a:pt x="1265" y="41"/>
                    <a:pt x="1260" y="42"/>
                  </a:cubicBezTo>
                  <a:cubicBezTo>
                    <a:pt x="1242" y="43"/>
                    <a:pt x="1206" y="52"/>
                    <a:pt x="1213" y="56"/>
                  </a:cubicBezTo>
                  <a:cubicBezTo>
                    <a:pt x="1209" y="57"/>
                    <a:pt x="1205" y="56"/>
                    <a:pt x="1202" y="59"/>
                  </a:cubicBezTo>
                  <a:close/>
                  <a:moveTo>
                    <a:pt x="63" y="1053"/>
                  </a:moveTo>
                  <a:lnTo>
                    <a:pt x="63" y="1053"/>
                  </a:lnTo>
                  <a:cubicBezTo>
                    <a:pt x="63" y="1054"/>
                    <a:pt x="63" y="1055"/>
                    <a:pt x="63" y="1055"/>
                  </a:cubicBezTo>
                  <a:cubicBezTo>
                    <a:pt x="66" y="1054"/>
                    <a:pt x="65" y="1054"/>
                    <a:pt x="63" y="1053"/>
                  </a:cubicBezTo>
                  <a:close/>
                  <a:moveTo>
                    <a:pt x="1232" y="74"/>
                  </a:moveTo>
                  <a:lnTo>
                    <a:pt x="1232" y="74"/>
                  </a:lnTo>
                  <a:cubicBezTo>
                    <a:pt x="1220" y="80"/>
                    <a:pt x="1241" y="77"/>
                    <a:pt x="1242" y="78"/>
                  </a:cubicBezTo>
                  <a:cubicBezTo>
                    <a:pt x="1231" y="83"/>
                    <a:pt x="1253" y="82"/>
                    <a:pt x="1248" y="79"/>
                  </a:cubicBezTo>
                  <a:cubicBezTo>
                    <a:pt x="1253" y="80"/>
                    <a:pt x="1257" y="80"/>
                    <a:pt x="1262" y="78"/>
                  </a:cubicBezTo>
                  <a:cubicBezTo>
                    <a:pt x="1252" y="84"/>
                    <a:pt x="1304" y="86"/>
                    <a:pt x="1286" y="78"/>
                  </a:cubicBezTo>
                  <a:cubicBezTo>
                    <a:pt x="1294" y="75"/>
                    <a:pt x="1314" y="86"/>
                    <a:pt x="1319" y="78"/>
                  </a:cubicBezTo>
                  <a:lnTo>
                    <a:pt x="1319" y="78"/>
                  </a:lnTo>
                  <a:cubicBezTo>
                    <a:pt x="1321" y="76"/>
                    <a:pt x="1320" y="77"/>
                    <a:pt x="1318" y="77"/>
                  </a:cubicBezTo>
                  <a:cubicBezTo>
                    <a:pt x="1318" y="77"/>
                    <a:pt x="1326" y="74"/>
                    <a:pt x="1329" y="73"/>
                  </a:cubicBezTo>
                  <a:cubicBezTo>
                    <a:pt x="1324" y="74"/>
                    <a:pt x="1327" y="69"/>
                    <a:pt x="1326" y="69"/>
                  </a:cubicBezTo>
                  <a:cubicBezTo>
                    <a:pt x="1327" y="68"/>
                    <a:pt x="1329" y="68"/>
                    <a:pt x="1330" y="68"/>
                  </a:cubicBezTo>
                  <a:cubicBezTo>
                    <a:pt x="1329" y="68"/>
                    <a:pt x="1328" y="68"/>
                    <a:pt x="1328" y="67"/>
                  </a:cubicBezTo>
                  <a:cubicBezTo>
                    <a:pt x="1330" y="67"/>
                    <a:pt x="1330" y="67"/>
                    <a:pt x="1331" y="66"/>
                  </a:cubicBezTo>
                  <a:cubicBezTo>
                    <a:pt x="1329" y="66"/>
                    <a:pt x="1327" y="66"/>
                    <a:pt x="1324" y="66"/>
                  </a:cubicBezTo>
                  <a:cubicBezTo>
                    <a:pt x="1327" y="65"/>
                    <a:pt x="1329" y="65"/>
                    <a:pt x="1331" y="65"/>
                  </a:cubicBezTo>
                  <a:cubicBezTo>
                    <a:pt x="1325" y="63"/>
                    <a:pt x="1329" y="66"/>
                    <a:pt x="1317" y="66"/>
                  </a:cubicBezTo>
                  <a:cubicBezTo>
                    <a:pt x="1333" y="60"/>
                    <a:pt x="1327" y="64"/>
                    <a:pt x="1311" y="63"/>
                  </a:cubicBezTo>
                  <a:cubicBezTo>
                    <a:pt x="1315" y="62"/>
                    <a:pt x="1320" y="61"/>
                    <a:pt x="1324" y="60"/>
                  </a:cubicBezTo>
                  <a:cubicBezTo>
                    <a:pt x="1321" y="60"/>
                    <a:pt x="1321" y="60"/>
                    <a:pt x="1321" y="59"/>
                  </a:cubicBezTo>
                  <a:cubicBezTo>
                    <a:pt x="1322" y="59"/>
                    <a:pt x="1323" y="59"/>
                    <a:pt x="1324" y="59"/>
                  </a:cubicBezTo>
                  <a:cubicBezTo>
                    <a:pt x="1324" y="59"/>
                    <a:pt x="1323" y="58"/>
                    <a:pt x="1322" y="58"/>
                  </a:cubicBezTo>
                  <a:cubicBezTo>
                    <a:pt x="1323" y="58"/>
                    <a:pt x="1323" y="58"/>
                    <a:pt x="1324" y="58"/>
                  </a:cubicBezTo>
                  <a:cubicBezTo>
                    <a:pt x="1321" y="58"/>
                    <a:pt x="1319" y="58"/>
                    <a:pt x="1316" y="58"/>
                  </a:cubicBezTo>
                  <a:cubicBezTo>
                    <a:pt x="1319" y="57"/>
                    <a:pt x="1319" y="57"/>
                    <a:pt x="1320" y="57"/>
                  </a:cubicBezTo>
                  <a:cubicBezTo>
                    <a:pt x="1318" y="57"/>
                    <a:pt x="1317" y="57"/>
                    <a:pt x="1315" y="56"/>
                  </a:cubicBezTo>
                  <a:cubicBezTo>
                    <a:pt x="1316" y="56"/>
                    <a:pt x="1316" y="56"/>
                    <a:pt x="1318" y="56"/>
                  </a:cubicBezTo>
                  <a:cubicBezTo>
                    <a:pt x="1312" y="56"/>
                    <a:pt x="1307" y="59"/>
                    <a:pt x="1301" y="57"/>
                  </a:cubicBezTo>
                  <a:cubicBezTo>
                    <a:pt x="1300" y="53"/>
                    <a:pt x="1304" y="56"/>
                    <a:pt x="1312" y="53"/>
                  </a:cubicBezTo>
                  <a:cubicBezTo>
                    <a:pt x="1317" y="53"/>
                    <a:pt x="1299" y="52"/>
                    <a:pt x="1299" y="52"/>
                  </a:cubicBezTo>
                  <a:cubicBezTo>
                    <a:pt x="1310" y="50"/>
                    <a:pt x="1296" y="46"/>
                    <a:pt x="1292" y="47"/>
                  </a:cubicBezTo>
                  <a:cubicBezTo>
                    <a:pt x="1307" y="53"/>
                    <a:pt x="1272" y="50"/>
                    <a:pt x="1265" y="54"/>
                  </a:cubicBezTo>
                  <a:cubicBezTo>
                    <a:pt x="1268" y="55"/>
                    <a:pt x="1273" y="52"/>
                    <a:pt x="1277" y="53"/>
                  </a:cubicBezTo>
                  <a:cubicBezTo>
                    <a:pt x="1275" y="53"/>
                    <a:pt x="1275" y="55"/>
                    <a:pt x="1278" y="55"/>
                  </a:cubicBezTo>
                  <a:cubicBezTo>
                    <a:pt x="1272" y="55"/>
                    <a:pt x="1267" y="53"/>
                    <a:pt x="1262" y="56"/>
                  </a:cubicBezTo>
                  <a:cubicBezTo>
                    <a:pt x="1266" y="58"/>
                    <a:pt x="1251" y="55"/>
                    <a:pt x="1267" y="59"/>
                  </a:cubicBezTo>
                  <a:cubicBezTo>
                    <a:pt x="1249" y="64"/>
                    <a:pt x="1277" y="64"/>
                    <a:pt x="1278" y="64"/>
                  </a:cubicBezTo>
                  <a:cubicBezTo>
                    <a:pt x="1268" y="66"/>
                    <a:pt x="1261" y="65"/>
                    <a:pt x="1257" y="64"/>
                  </a:cubicBezTo>
                  <a:cubicBezTo>
                    <a:pt x="1250" y="55"/>
                    <a:pt x="1254" y="71"/>
                    <a:pt x="1234" y="66"/>
                  </a:cubicBezTo>
                  <a:cubicBezTo>
                    <a:pt x="1249" y="60"/>
                    <a:pt x="1249" y="63"/>
                    <a:pt x="1254" y="57"/>
                  </a:cubicBezTo>
                  <a:cubicBezTo>
                    <a:pt x="1241" y="56"/>
                    <a:pt x="1218" y="73"/>
                    <a:pt x="1206" y="69"/>
                  </a:cubicBezTo>
                  <a:cubicBezTo>
                    <a:pt x="1235" y="57"/>
                    <a:pt x="1199" y="60"/>
                    <a:pt x="1198" y="63"/>
                  </a:cubicBezTo>
                  <a:cubicBezTo>
                    <a:pt x="1208" y="64"/>
                    <a:pt x="1160" y="64"/>
                    <a:pt x="1193" y="70"/>
                  </a:cubicBezTo>
                  <a:cubicBezTo>
                    <a:pt x="1188" y="72"/>
                    <a:pt x="1185" y="74"/>
                    <a:pt x="1182" y="74"/>
                  </a:cubicBezTo>
                  <a:cubicBezTo>
                    <a:pt x="1154" y="87"/>
                    <a:pt x="1223" y="73"/>
                    <a:pt x="1232" y="74"/>
                  </a:cubicBezTo>
                  <a:close/>
                  <a:moveTo>
                    <a:pt x="1410" y="123"/>
                  </a:moveTo>
                  <a:lnTo>
                    <a:pt x="1410" y="123"/>
                  </a:lnTo>
                  <a:cubicBezTo>
                    <a:pt x="1398" y="113"/>
                    <a:pt x="1374" y="127"/>
                    <a:pt x="1362" y="128"/>
                  </a:cubicBezTo>
                  <a:cubicBezTo>
                    <a:pt x="1370" y="124"/>
                    <a:pt x="1377" y="121"/>
                    <a:pt x="1385" y="118"/>
                  </a:cubicBezTo>
                  <a:cubicBezTo>
                    <a:pt x="1385" y="115"/>
                    <a:pt x="1385" y="114"/>
                    <a:pt x="1384" y="113"/>
                  </a:cubicBezTo>
                  <a:cubicBezTo>
                    <a:pt x="1389" y="113"/>
                    <a:pt x="1394" y="112"/>
                    <a:pt x="1398" y="108"/>
                  </a:cubicBezTo>
                  <a:cubicBezTo>
                    <a:pt x="1371" y="87"/>
                    <a:pt x="1353" y="111"/>
                    <a:pt x="1328" y="98"/>
                  </a:cubicBezTo>
                  <a:cubicBezTo>
                    <a:pt x="1347" y="84"/>
                    <a:pt x="1322" y="93"/>
                    <a:pt x="1317" y="93"/>
                  </a:cubicBezTo>
                  <a:cubicBezTo>
                    <a:pt x="1338" y="83"/>
                    <a:pt x="1311" y="91"/>
                    <a:pt x="1306" y="92"/>
                  </a:cubicBezTo>
                  <a:cubicBezTo>
                    <a:pt x="1322" y="87"/>
                    <a:pt x="1322" y="87"/>
                    <a:pt x="1324" y="85"/>
                  </a:cubicBezTo>
                  <a:cubicBezTo>
                    <a:pt x="1303" y="88"/>
                    <a:pt x="1296" y="81"/>
                    <a:pt x="1276" y="86"/>
                  </a:cubicBezTo>
                  <a:cubicBezTo>
                    <a:pt x="1278" y="85"/>
                    <a:pt x="1280" y="84"/>
                    <a:pt x="1282" y="83"/>
                  </a:cubicBezTo>
                  <a:cubicBezTo>
                    <a:pt x="1251" y="83"/>
                    <a:pt x="1209" y="83"/>
                    <a:pt x="1182" y="97"/>
                  </a:cubicBezTo>
                  <a:cubicBezTo>
                    <a:pt x="1197" y="108"/>
                    <a:pt x="1166" y="99"/>
                    <a:pt x="1152" y="106"/>
                  </a:cubicBezTo>
                  <a:cubicBezTo>
                    <a:pt x="1148" y="115"/>
                    <a:pt x="1157" y="117"/>
                    <a:pt x="1155" y="117"/>
                  </a:cubicBezTo>
                  <a:cubicBezTo>
                    <a:pt x="1174" y="115"/>
                    <a:pt x="1068" y="174"/>
                    <a:pt x="1060" y="182"/>
                  </a:cubicBezTo>
                  <a:cubicBezTo>
                    <a:pt x="1064" y="188"/>
                    <a:pt x="1084" y="177"/>
                    <a:pt x="1085" y="177"/>
                  </a:cubicBezTo>
                  <a:cubicBezTo>
                    <a:pt x="1081" y="185"/>
                    <a:pt x="1073" y="190"/>
                    <a:pt x="1063" y="191"/>
                  </a:cubicBezTo>
                  <a:cubicBezTo>
                    <a:pt x="1050" y="194"/>
                    <a:pt x="938" y="249"/>
                    <a:pt x="916" y="282"/>
                  </a:cubicBezTo>
                  <a:cubicBezTo>
                    <a:pt x="932" y="276"/>
                    <a:pt x="924" y="278"/>
                    <a:pt x="935" y="280"/>
                  </a:cubicBezTo>
                  <a:cubicBezTo>
                    <a:pt x="918" y="304"/>
                    <a:pt x="885" y="314"/>
                    <a:pt x="868" y="348"/>
                  </a:cubicBezTo>
                  <a:cubicBezTo>
                    <a:pt x="874" y="347"/>
                    <a:pt x="879" y="348"/>
                    <a:pt x="885" y="349"/>
                  </a:cubicBezTo>
                  <a:cubicBezTo>
                    <a:pt x="880" y="356"/>
                    <a:pt x="877" y="368"/>
                    <a:pt x="877" y="376"/>
                  </a:cubicBezTo>
                  <a:cubicBezTo>
                    <a:pt x="893" y="380"/>
                    <a:pt x="1052" y="269"/>
                    <a:pt x="1028" y="305"/>
                  </a:cubicBezTo>
                  <a:cubicBezTo>
                    <a:pt x="1057" y="308"/>
                    <a:pt x="1094" y="288"/>
                    <a:pt x="1118" y="274"/>
                  </a:cubicBezTo>
                  <a:cubicBezTo>
                    <a:pt x="1115" y="295"/>
                    <a:pt x="1196" y="283"/>
                    <a:pt x="1208" y="268"/>
                  </a:cubicBezTo>
                  <a:cubicBezTo>
                    <a:pt x="1204" y="267"/>
                    <a:pt x="1178" y="263"/>
                    <a:pt x="1175" y="261"/>
                  </a:cubicBezTo>
                  <a:cubicBezTo>
                    <a:pt x="1195" y="249"/>
                    <a:pt x="1212" y="259"/>
                    <a:pt x="1194" y="249"/>
                  </a:cubicBezTo>
                  <a:cubicBezTo>
                    <a:pt x="1201" y="248"/>
                    <a:pt x="1214" y="248"/>
                    <a:pt x="1204" y="242"/>
                  </a:cubicBezTo>
                  <a:cubicBezTo>
                    <a:pt x="1217" y="237"/>
                    <a:pt x="1211" y="276"/>
                    <a:pt x="1220" y="263"/>
                  </a:cubicBezTo>
                  <a:cubicBezTo>
                    <a:pt x="1244" y="269"/>
                    <a:pt x="1225" y="234"/>
                    <a:pt x="1223" y="232"/>
                  </a:cubicBezTo>
                  <a:cubicBezTo>
                    <a:pt x="1225" y="230"/>
                    <a:pt x="1238" y="223"/>
                    <a:pt x="1239" y="222"/>
                  </a:cubicBezTo>
                  <a:cubicBezTo>
                    <a:pt x="1241" y="225"/>
                    <a:pt x="1239" y="231"/>
                    <a:pt x="1240" y="238"/>
                  </a:cubicBezTo>
                  <a:cubicBezTo>
                    <a:pt x="1264" y="239"/>
                    <a:pt x="1245" y="214"/>
                    <a:pt x="1254" y="216"/>
                  </a:cubicBezTo>
                  <a:cubicBezTo>
                    <a:pt x="1252" y="228"/>
                    <a:pt x="1271" y="224"/>
                    <a:pt x="1276" y="219"/>
                  </a:cubicBezTo>
                  <a:cubicBezTo>
                    <a:pt x="1274" y="213"/>
                    <a:pt x="1272" y="216"/>
                    <a:pt x="1270" y="211"/>
                  </a:cubicBezTo>
                  <a:cubicBezTo>
                    <a:pt x="1278" y="209"/>
                    <a:pt x="1285" y="206"/>
                    <a:pt x="1289" y="205"/>
                  </a:cubicBezTo>
                  <a:cubicBezTo>
                    <a:pt x="1295" y="199"/>
                    <a:pt x="1321" y="195"/>
                    <a:pt x="1306" y="183"/>
                  </a:cubicBezTo>
                  <a:cubicBezTo>
                    <a:pt x="1309" y="179"/>
                    <a:pt x="1352" y="175"/>
                    <a:pt x="1325" y="170"/>
                  </a:cubicBezTo>
                  <a:cubicBezTo>
                    <a:pt x="1334" y="165"/>
                    <a:pt x="1346" y="164"/>
                    <a:pt x="1326" y="165"/>
                  </a:cubicBezTo>
                  <a:cubicBezTo>
                    <a:pt x="1335" y="159"/>
                    <a:pt x="1411" y="125"/>
                    <a:pt x="1411" y="124"/>
                  </a:cubicBezTo>
                  <a:cubicBezTo>
                    <a:pt x="1405" y="118"/>
                    <a:pt x="1408" y="122"/>
                    <a:pt x="1410" y="123"/>
                  </a:cubicBezTo>
                  <a:close/>
                  <a:moveTo>
                    <a:pt x="1289" y="205"/>
                  </a:moveTo>
                  <a:lnTo>
                    <a:pt x="1289" y="205"/>
                  </a:lnTo>
                  <a:cubicBezTo>
                    <a:pt x="1288" y="205"/>
                    <a:pt x="1288" y="205"/>
                    <a:pt x="1288" y="205"/>
                  </a:cubicBezTo>
                  <a:cubicBezTo>
                    <a:pt x="1291" y="204"/>
                    <a:pt x="1291" y="204"/>
                    <a:pt x="1289" y="205"/>
                  </a:cubicBezTo>
                  <a:close/>
                  <a:moveTo>
                    <a:pt x="1347" y="459"/>
                  </a:moveTo>
                  <a:lnTo>
                    <a:pt x="1347" y="459"/>
                  </a:lnTo>
                  <a:cubicBezTo>
                    <a:pt x="1343" y="459"/>
                    <a:pt x="1329" y="470"/>
                    <a:pt x="1331" y="473"/>
                  </a:cubicBezTo>
                  <a:cubicBezTo>
                    <a:pt x="1331" y="473"/>
                    <a:pt x="1335" y="476"/>
                    <a:pt x="1336" y="476"/>
                  </a:cubicBezTo>
                  <a:cubicBezTo>
                    <a:pt x="1341" y="478"/>
                    <a:pt x="1352" y="463"/>
                    <a:pt x="1347" y="459"/>
                  </a:cubicBezTo>
                  <a:close/>
                  <a:moveTo>
                    <a:pt x="1192" y="62"/>
                  </a:moveTo>
                  <a:lnTo>
                    <a:pt x="1192" y="62"/>
                  </a:lnTo>
                  <a:cubicBezTo>
                    <a:pt x="1192" y="58"/>
                    <a:pt x="1188" y="60"/>
                    <a:pt x="1184" y="63"/>
                  </a:cubicBezTo>
                  <a:cubicBezTo>
                    <a:pt x="1190" y="63"/>
                    <a:pt x="1194" y="62"/>
                    <a:pt x="1192" y="62"/>
                  </a:cubicBezTo>
                  <a:close/>
                  <a:moveTo>
                    <a:pt x="1165" y="84"/>
                  </a:moveTo>
                  <a:lnTo>
                    <a:pt x="1165" y="84"/>
                  </a:lnTo>
                  <a:cubicBezTo>
                    <a:pt x="1160" y="84"/>
                    <a:pt x="1160" y="84"/>
                    <a:pt x="1159" y="84"/>
                  </a:cubicBezTo>
                  <a:cubicBezTo>
                    <a:pt x="1167" y="81"/>
                    <a:pt x="1176" y="78"/>
                    <a:pt x="1169" y="76"/>
                  </a:cubicBezTo>
                  <a:cubicBezTo>
                    <a:pt x="1169" y="76"/>
                    <a:pt x="1179" y="74"/>
                    <a:pt x="1182" y="74"/>
                  </a:cubicBezTo>
                  <a:cubicBezTo>
                    <a:pt x="1180" y="74"/>
                    <a:pt x="1179" y="73"/>
                    <a:pt x="1179" y="71"/>
                  </a:cubicBezTo>
                  <a:cubicBezTo>
                    <a:pt x="1172" y="75"/>
                    <a:pt x="1178" y="68"/>
                    <a:pt x="1184" y="63"/>
                  </a:cubicBezTo>
                  <a:cubicBezTo>
                    <a:pt x="1177" y="64"/>
                    <a:pt x="1168" y="65"/>
                    <a:pt x="1163" y="65"/>
                  </a:cubicBezTo>
                  <a:cubicBezTo>
                    <a:pt x="1155" y="66"/>
                    <a:pt x="1155" y="67"/>
                    <a:pt x="1153" y="68"/>
                  </a:cubicBezTo>
                  <a:cubicBezTo>
                    <a:pt x="1158" y="68"/>
                    <a:pt x="1158" y="68"/>
                    <a:pt x="1159" y="68"/>
                  </a:cubicBezTo>
                  <a:cubicBezTo>
                    <a:pt x="1154" y="69"/>
                    <a:pt x="1154" y="69"/>
                    <a:pt x="1153" y="70"/>
                  </a:cubicBezTo>
                  <a:cubicBezTo>
                    <a:pt x="1161" y="69"/>
                    <a:pt x="1159" y="71"/>
                    <a:pt x="1148" y="75"/>
                  </a:cubicBezTo>
                  <a:cubicBezTo>
                    <a:pt x="1150" y="75"/>
                    <a:pt x="1152" y="75"/>
                    <a:pt x="1154" y="75"/>
                  </a:cubicBezTo>
                  <a:cubicBezTo>
                    <a:pt x="1153" y="75"/>
                    <a:pt x="1152" y="76"/>
                    <a:pt x="1151" y="76"/>
                  </a:cubicBezTo>
                  <a:cubicBezTo>
                    <a:pt x="1154" y="76"/>
                    <a:pt x="1156" y="75"/>
                    <a:pt x="1158" y="75"/>
                  </a:cubicBezTo>
                  <a:cubicBezTo>
                    <a:pt x="1151" y="78"/>
                    <a:pt x="1151" y="78"/>
                    <a:pt x="1150" y="79"/>
                  </a:cubicBezTo>
                  <a:cubicBezTo>
                    <a:pt x="1152" y="78"/>
                    <a:pt x="1154" y="78"/>
                    <a:pt x="1156" y="78"/>
                  </a:cubicBezTo>
                  <a:cubicBezTo>
                    <a:pt x="1138" y="82"/>
                    <a:pt x="1148" y="94"/>
                    <a:pt x="1165" y="84"/>
                  </a:cubicBezTo>
                  <a:close/>
                  <a:moveTo>
                    <a:pt x="1182" y="74"/>
                  </a:moveTo>
                  <a:lnTo>
                    <a:pt x="1182" y="74"/>
                  </a:lnTo>
                  <a:cubicBezTo>
                    <a:pt x="1182" y="74"/>
                    <a:pt x="1182" y="74"/>
                    <a:pt x="1182" y="74"/>
                  </a:cubicBezTo>
                  <a:cubicBezTo>
                    <a:pt x="1182" y="74"/>
                    <a:pt x="1182" y="74"/>
                    <a:pt x="1182" y="74"/>
                  </a:cubicBezTo>
                  <a:cubicBezTo>
                    <a:pt x="1182" y="74"/>
                    <a:pt x="1182" y="74"/>
                    <a:pt x="1182" y="7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rgbClr val="A63D1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" name="Group 13">
              <a:extLst>
                <a:ext uri="{FF2B5EF4-FFF2-40B4-BE49-F238E27FC236}">
                  <a16:creationId xmlns:a16="http://schemas.microsoft.com/office/drawing/2014/main" id="{DCDBE45C-7E8D-4EAF-94B2-D8F491586554}"/>
                </a:ext>
              </a:extLst>
            </p:cNvPr>
            <p:cNvGrpSpPr/>
            <p:nvPr/>
          </p:nvGrpSpPr>
          <p:grpSpPr>
            <a:xfrm>
              <a:off x="1635047" y="3196526"/>
              <a:ext cx="777736" cy="763332"/>
              <a:chOff x="1998663" y="1582738"/>
              <a:chExt cx="685801" cy="673100"/>
            </a:xfrm>
            <a:solidFill>
              <a:sysClr val="window" lastClr="FFFFFF"/>
            </a:solidFill>
          </p:grpSpPr>
          <p:sp>
            <p:nvSpPr>
              <p:cNvPr id="16" name="Freeform 24">
                <a:extLst>
                  <a:ext uri="{FF2B5EF4-FFF2-40B4-BE49-F238E27FC236}">
                    <a16:creationId xmlns:a16="http://schemas.microsoft.com/office/drawing/2014/main" id="{1AA59DD3-F865-4A58-A13B-8FF5A1A61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3438" y="1582738"/>
                <a:ext cx="479425" cy="393700"/>
              </a:xfrm>
              <a:custGeom>
                <a:avLst/>
                <a:gdLst>
                  <a:gd name="T0" fmla="*/ 85 w 171"/>
                  <a:gd name="T1" fmla="*/ 139 h 139"/>
                  <a:gd name="T2" fmla="*/ 71 w 171"/>
                  <a:gd name="T3" fmla="*/ 125 h 139"/>
                  <a:gd name="T4" fmla="*/ 29 w 171"/>
                  <a:gd name="T5" fmla="*/ 93 h 139"/>
                  <a:gd name="T6" fmla="*/ 5 w 171"/>
                  <a:gd name="T7" fmla="*/ 62 h 139"/>
                  <a:gd name="T8" fmla="*/ 17 w 171"/>
                  <a:gd name="T9" fmla="*/ 13 h 139"/>
                  <a:gd name="T10" fmla="*/ 41 w 171"/>
                  <a:gd name="T11" fmla="*/ 1 h 139"/>
                  <a:gd name="T12" fmla="*/ 82 w 171"/>
                  <a:gd name="T13" fmla="*/ 23 h 139"/>
                  <a:gd name="T14" fmla="*/ 85 w 171"/>
                  <a:gd name="T15" fmla="*/ 30 h 139"/>
                  <a:gd name="T16" fmla="*/ 86 w 171"/>
                  <a:gd name="T17" fmla="*/ 28 h 139"/>
                  <a:gd name="T18" fmla="*/ 123 w 171"/>
                  <a:gd name="T19" fmla="*/ 1 h 139"/>
                  <a:gd name="T20" fmla="*/ 165 w 171"/>
                  <a:gd name="T21" fmla="*/ 34 h 139"/>
                  <a:gd name="T22" fmla="*/ 151 w 171"/>
                  <a:gd name="T23" fmla="*/ 85 h 139"/>
                  <a:gd name="T24" fmla="*/ 141 w 171"/>
                  <a:gd name="T25" fmla="*/ 94 h 139"/>
                  <a:gd name="T26" fmla="*/ 85 w 171"/>
                  <a:gd name="T2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1" h="139">
                    <a:moveTo>
                      <a:pt x="85" y="139"/>
                    </a:moveTo>
                    <a:cubicBezTo>
                      <a:pt x="81" y="134"/>
                      <a:pt x="76" y="130"/>
                      <a:pt x="71" y="125"/>
                    </a:cubicBezTo>
                    <a:cubicBezTo>
                      <a:pt x="58" y="113"/>
                      <a:pt x="43" y="103"/>
                      <a:pt x="29" y="93"/>
                    </a:cubicBezTo>
                    <a:cubicBezTo>
                      <a:pt x="18" y="85"/>
                      <a:pt x="9" y="75"/>
                      <a:pt x="5" y="62"/>
                    </a:cubicBezTo>
                    <a:cubicBezTo>
                      <a:pt x="0" y="44"/>
                      <a:pt x="4" y="27"/>
                      <a:pt x="17" y="13"/>
                    </a:cubicBezTo>
                    <a:cubicBezTo>
                      <a:pt x="23" y="6"/>
                      <a:pt x="32" y="2"/>
                      <a:pt x="41" y="1"/>
                    </a:cubicBezTo>
                    <a:cubicBezTo>
                      <a:pt x="60" y="0"/>
                      <a:pt x="73" y="8"/>
                      <a:pt x="82" y="23"/>
                    </a:cubicBezTo>
                    <a:cubicBezTo>
                      <a:pt x="84" y="25"/>
                      <a:pt x="84" y="28"/>
                      <a:pt x="85" y="30"/>
                    </a:cubicBezTo>
                    <a:cubicBezTo>
                      <a:pt x="86" y="29"/>
                      <a:pt x="86" y="28"/>
                      <a:pt x="86" y="28"/>
                    </a:cubicBezTo>
                    <a:cubicBezTo>
                      <a:pt x="91" y="13"/>
                      <a:pt x="108" y="1"/>
                      <a:pt x="123" y="1"/>
                    </a:cubicBezTo>
                    <a:cubicBezTo>
                      <a:pt x="145" y="1"/>
                      <a:pt x="160" y="14"/>
                      <a:pt x="165" y="34"/>
                    </a:cubicBezTo>
                    <a:cubicBezTo>
                      <a:pt x="171" y="54"/>
                      <a:pt x="165" y="71"/>
                      <a:pt x="151" y="85"/>
                    </a:cubicBezTo>
                    <a:cubicBezTo>
                      <a:pt x="148" y="88"/>
                      <a:pt x="144" y="91"/>
                      <a:pt x="141" y="94"/>
                    </a:cubicBezTo>
                    <a:cubicBezTo>
                      <a:pt x="121" y="107"/>
                      <a:pt x="102" y="121"/>
                      <a:pt x="85" y="139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25">
                <a:extLst>
                  <a:ext uri="{FF2B5EF4-FFF2-40B4-BE49-F238E27FC236}">
                    <a16:creationId xmlns:a16="http://schemas.microsoft.com/office/drawing/2014/main" id="{86FE1573-34D5-465A-8291-98576CF14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6" y="1697038"/>
                <a:ext cx="280988" cy="558800"/>
              </a:xfrm>
              <a:custGeom>
                <a:avLst/>
                <a:gdLst>
                  <a:gd name="T0" fmla="*/ 70 w 100"/>
                  <a:gd name="T1" fmla="*/ 69 h 198"/>
                  <a:gd name="T2" fmla="*/ 74 w 100"/>
                  <a:gd name="T3" fmla="*/ 40 h 198"/>
                  <a:gd name="T4" fmla="*/ 77 w 100"/>
                  <a:gd name="T5" fmla="*/ 11 h 198"/>
                  <a:gd name="T6" fmla="*/ 89 w 100"/>
                  <a:gd name="T7" fmla="*/ 0 h 198"/>
                  <a:gd name="T8" fmla="*/ 100 w 100"/>
                  <a:gd name="T9" fmla="*/ 12 h 198"/>
                  <a:gd name="T10" fmla="*/ 100 w 100"/>
                  <a:gd name="T11" fmla="*/ 116 h 198"/>
                  <a:gd name="T12" fmla="*/ 95 w 100"/>
                  <a:gd name="T13" fmla="*/ 125 h 198"/>
                  <a:gd name="T14" fmla="*/ 66 w 100"/>
                  <a:gd name="T15" fmla="*/ 151 h 198"/>
                  <a:gd name="T16" fmla="*/ 55 w 100"/>
                  <a:gd name="T17" fmla="*/ 161 h 198"/>
                  <a:gd name="T18" fmla="*/ 48 w 100"/>
                  <a:gd name="T19" fmla="*/ 177 h 198"/>
                  <a:gd name="T20" fmla="*/ 48 w 100"/>
                  <a:gd name="T21" fmla="*/ 189 h 198"/>
                  <a:gd name="T22" fmla="*/ 40 w 100"/>
                  <a:gd name="T23" fmla="*/ 197 h 198"/>
                  <a:gd name="T24" fmla="*/ 8 w 100"/>
                  <a:gd name="T25" fmla="*/ 197 h 198"/>
                  <a:gd name="T26" fmla="*/ 0 w 100"/>
                  <a:gd name="T27" fmla="*/ 189 h 198"/>
                  <a:gd name="T28" fmla="*/ 0 w 100"/>
                  <a:gd name="T29" fmla="*/ 148 h 198"/>
                  <a:gd name="T30" fmla="*/ 9 w 100"/>
                  <a:gd name="T31" fmla="*/ 126 h 198"/>
                  <a:gd name="T32" fmla="*/ 61 w 100"/>
                  <a:gd name="T33" fmla="*/ 79 h 198"/>
                  <a:gd name="T34" fmla="*/ 77 w 100"/>
                  <a:gd name="T35" fmla="*/ 80 h 198"/>
                  <a:gd name="T36" fmla="*/ 76 w 100"/>
                  <a:gd name="T37" fmla="*/ 96 h 198"/>
                  <a:gd name="T38" fmla="*/ 40 w 100"/>
                  <a:gd name="T39" fmla="*/ 129 h 198"/>
                  <a:gd name="T40" fmla="*/ 38 w 100"/>
                  <a:gd name="T41" fmla="*/ 136 h 198"/>
                  <a:gd name="T42" fmla="*/ 44 w 100"/>
                  <a:gd name="T43" fmla="*/ 135 h 198"/>
                  <a:gd name="T44" fmla="*/ 81 w 100"/>
                  <a:gd name="T45" fmla="*/ 101 h 198"/>
                  <a:gd name="T46" fmla="*/ 87 w 100"/>
                  <a:gd name="T47" fmla="*/ 83 h 198"/>
                  <a:gd name="T48" fmla="*/ 73 w 100"/>
                  <a:gd name="T49" fmla="*/ 70 h 198"/>
                  <a:gd name="T50" fmla="*/ 70 w 100"/>
                  <a:gd name="T51" fmla="*/ 6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0" h="198">
                    <a:moveTo>
                      <a:pt x="70" y="69"/>
                    </a:moveTo>
                    <a:cubicBezTo>
                      <a:pt x="72" y="59"/>
                      <a:pt x="73" y="49"/>
                      <a:pt x="74" y="40"/>
                    </a:cubicBezTo>
                    <a:cubicBezTo>
                      <a:pt x="75" y="30"/>
                      <a:pt x="76" y="20"/>
                      <a:pt x="77" y="11"/>
                    </a:cubicBezTo>
                    <a:cubicBezTo>
                      <a:pt x="78" y="5"/>
                      <a:pt x="83" y="0"/>
                      <a:pt x="89" y="0"/>
                    </a:cubicBezTo>
                    <a:cubicBezTo>
                      <a:pt x="96" y="1"/>
                      <a:pt x="100" y="5"/>
                      <a:pt x="100" y="12"/>
                    </a:cubicBezTo>
                    <a:cubicBezTo>
                      <a:pt x="100" y="47"/>
                      <a:pt x="100" y="81"/>
                      <a:pt x="100" y="116"/>
                    </a:cubicBezTo>
                    <a:cubicBezTo>
                      <a:pt x="100" y="120"/>
                      <a:pt x="98" y="122"/>
                      <a:pt x="95" y="125"/>
                    </a:cubicBezTo>
                    <a:cubicBezTo>
                      <a:pt x="86" y="134"/>
                      <a:pt x="76" y="142"/>
                      <a:pt x="66" y="151"/>
                    </a:cubicBezTo>
                    <a:cubicBezTo>
                      <a:pt x="62" y="154"/>
                      <a:pt x="59" y="158"/>
                      <a:pt x="55" y="161"/>
                    </a:cubicBezTo>
                    <a:cubicBezTo>
                      <a:pt x="50" y="166"/>
                      <a:pt x="47" y="171"/>
                      <a:pt x="48" y="177"/>
                    </a:cubicBezTo>
                    <a:cubicBezTo>
                      <a:pt x="48" y="181"/>
                      <a:pt x="48" y="185"/>
                      <a:pt x="48" y="189"/>
                    </a:cubicBezTo>
                    <a:cubicBezTo>
                      <a:pt x="48" y="194"/>
                      <a:pt x="45" y="197"/>
                      <a:pt x="40" y="197"/>
                    </a:cubicBezTo>
                    <a:cubicBezTo>
                      <a:pt x="29" y="198"/>
                      <a:pt x="19" y="198"/>
                      <a:pt x="8" y="197"/>
                    </a:cubicBezTo>
                    <a:cubicBezTo>
                      <a:pt x="3" y="197"/>
                      <a:pt x="0" y="194"/>
                      <a:pt x="0" y="189"/>
                    </a:cubicBezTo>
                    <a:cubicBezTo>
                      <a:pt x="0" y="175"/>
                      <a:pt x="0" y="161"/>
                      <a:pt x="0" y="148"/>
                    </a:cubicBezTo>
                    <a:cubicBezTo>
                      <a:pt x="0" y="139"/>
                      <a:pt x="3" y="132"/>
                      <a:pt x="9" y="126"/>
                    </a:cubicBezTo>
                    <a:cubicBezTo>
                      <a:pt x="26" y="110"/>
                      <a:pt x="44" y="95"/>
                      <a:pt x="61" y="79"/>
                    </a:cubicBezTo>
                    <a:cubicBezTo>
                      <a:pt x="65" y="75"/>
                      <a:pt x="73" y="75"/>
                      <a:pt x="77" y="80"/>
                    </a:cubicBezTo>
                    <a:cubicBezTo>
                      <a:pt x="81" y="85"/>
                      <a:pt x="81" y="92"/>
                      <a:pt x="76" y="96"/>
                    </a:cubicBezTo>
                    <a:cubicBezTo>
                      <a:pt x="64" y="107"/>
                      <a:pt x="52" y="118"/>
                      <a:pt x="40" y="129"/>
                    </a:cubicBezTo>
                    <a:cubicBezTo>
                      <a:pt x="37" y="132"/>
                      <a:pt x="36" y="134"/>
                      <a:pt x="38" y="136"/>
                    </a:cubicBezTo>
                    <a:cubicBezTo>
                      <a:pt x="39" y="138"/>
                      <a:pt x="42" y="137"/>
                      <a:pt x="44" y="135"/>
                    </a:cubicBezTo>
                    <a:cubicBezTo>
                      <a:pt x="57" y="123"/>
                      <a:pt x="69" y="112"/>
                      <a:pt x="81" y="101"/>
                    </a:cubicBezTo>
                    <a:cubicBezTo>
                      <a:pt x="87" y="96"/>
                      <a:pt x="89" y="90"/>
                      <a:pt x="87" y="83"/>
                    </a:cubicBezTo>
                    <a:cubicBezTo>
                      <a:pt x="85" y="76"/>
                      <a:pt x="80" y="71"/>
                      <a:pt x="73" y="70"/>
                    </a:cubicBezTo>
                    <a:cubicBezTo>
                      <a:pt x="72" y="69"/>
                      <a:pt x="71" y="69"/>
                      <a:pt x="70" y="69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26">
                <a:extLst>
                  <a:ext uri="{FF2B5EF4-FFF2-40B4-BE49-F238E27FC236}">
                    <a16:creationId xmlns:a16="http://schemas.microsoft.com/office/drawing/2014/main" id="{FCBAA9B2-E36B-4705-974C-25961BB68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663" y="1693863"/>
                <a:ext cx="284163" cy="561975"/>
              </a:xfrm>
              <a:custGeom>
                <a:avLst/>
                <a:gdLst>
                  <a:gd name="T0" fmla="*/ 30 w 101"/>
                  <a:gd name="T1" fmla="*/ 70 h 199"/>
                  <a:gd name="T2" fmla="*/ 16 w 101"/>
                  <a:gd name="T3" fmla="*/ 79 h 199"/>
                  <a:gd name="T4" fmla="*/ 18 w 101"/>
                  <a:gd name="T5" fmla="*/ 101 h 199"/>
                  <a:gd name="T6" fmla="*/ 57 w 101"/>
                  <a:gd name="T7" fmla="*/ 137 h 199"/>
                  <a:gd name="T8" fmla="*/ 63 w 101"/>
                  <a:gd name="T9" fmla="*/ 137 h 199"/>
                  <a:gd name="T10" fmla="*/ 62 w 101"/>
                  <a:gd name="T11" fmla="*/ 131 h 199"/>
                  <a:gd name="T12" fmla="*/ 30 w 101"/>
                  <a:gd name="T13" fmla="*/ 102 h 199"/>
                  <a:gd name="T14" fmla="*/ 25 w 101"/>
                  <a:gd name="T15" fmla="*/ 97 h 199"/>
                  <a:gd name="T16" fmla="*/ 24 w 101"/>
                  <a:gd name="T17" fmla="*/ 81 h 199"/>
                  <a:gd name="T18" fmla="*/ 40 w 101"/>
                  <a:gd name="T19" fmla="*/ 81 h 199"/>
                  <a:gd name="T20" fmla="*/ 91 w 101"/>
                  <a:gd name="T21" fmla="*/ 127 h 199"/>
                  <a:gd name="T22" fmla="*/ 101 w 101"/>
                  <a:gd name="T23" fmla="*/ 149 h 199"/>
                  <a:gd name="T24" fmla="*/ 101 w 101"/>
                  <a:gd name="T25" fmla="*/ 189 h 199"/>
                  <a:gd name="T26" fmla="*/ 92 w 101"/>
                  <a:gd name="T27" fmla="*/ 198 h 199"/>
                  <a:gd name="T28" fmla="*/ 62 w 101"/>
                  <a:gd name="T29" fmla="*/ 198 h 199"/>
                  <a:gd name="T30" fmla="*/ 53 w 101"/>
                  <a:gd name="T31" fmla="*/ 189 h 199"/>
                  <a:gd name="T32" fmla="*/ 53 w 101"/>
                  <a:gd name="T33" fmla="*/ 178 h 199"/>
                  <a:gd name="T34" fmla="*/ 45 w 101"/>
                  <a:gd name="T35" fmla="*/ 162 h 199"/>
                  <a:gd name="T36" fmla="*/ 6 w 101"/>
                  <a:gd name="T37" fmla="*/ 127 h 199"/>
                  <a:gd name="T38" fmla="*/ 0 w 101"/>
                  <a:gd name="T39" fmla="*/ 114 h 199"/>
                  <a:gd name="T40" fmla="*/ 0 w 101"/>
                  <a:gd name="T41" fmla="*/ 13 h 199"/>
                  <a:gd name="T42" fmla="*/ 6 w 101"/>
                  <a:gd name="T43" fmla="*/ 3 h 199"/>
                  <a:gd name="T44" fmla="*/ 18 w 101"/>
                  <a:gd name="T45" fmla="*/ 3 h 199"/>
                  <a:gd name="T46" fmla="*/ 23 w 101"/>
                  <a:gd name="T47" fmla="*/ 11 h 199"/>
                  <a:gd name="T48" fmla="*/ 30 w 101"/>
                  <a:gd name="T49" fmla="*/ 69 h 199"/>
                  <a:gd name="T50" fmla="*/ 30 w 101"/>
                  <a:gd name="T51" fmla="*/ 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1" h="199">
                    <a:moveTo>
                      <a:pt x="30" y="70"/>
                    </a:moveTo>
                    <a:cubicBezTo>
                      <a:pt x="24" y="71"/>
                      <a:pt x="19" y="74"/>
                      <a:pt x="16" y="79"/>
                    </a:cubicBezTo>
                    <a:cubicBezTo>
                      <a:pt x="11" y="86"/>
                      <a:pt x="12" y="96"/>
                      <a:pt x="18" y="101"/>
                    </a:cubicBezTo>
                    <a:cubicBezTo>
                      <a:pt x="31" y="113"/>
                      <a:pt x="44" y="125"/>
                      <a:pt x="57" y="137"/>
                    </a:cubicBezTo>
                    <a:cubicBezTo>
                      <a:pt x="59" y="138"/>
                      <a:pt x="61" y="138"/>
                      <a:pt x="63" y="137"/>
                    </a:cubicBezTo>
                    <a:cubicBezTo>
                      <a:pt x="64" y="135"/>
                      <a:pt x="64" y="133"/>
                      <a:pt x="62" y="131"/>
                    </a:cubicBezTo>
                    <a:cubicBezTo>
                      <a:pt x="51" y="122"/>
                      <a:pt x="41" y="112"/>
                      <a:pt x="30" y="102"/>
                    </a:cubicBezTo>
                    <a:cubicBezTo>
                      <a:pt x="28" y="101"/>
                      <a:pt x="26" y="99"/>
                      <a:pt x="25" y="97"/>
                    </a:cubicBezTo>
                    <a:cubicBezTo>
                      <a:pt x="19" y="92"/>
                      <a:pt x="19" y="86"/>
                      <a:pt x="24" y="81"/>
                    </a:cubicBezTo>
                    <a:cubicBezTo>
                      <a:pt x="28" y="76"/>
                      <a:pt x="35" y="76"/>
                      <a:pt x="40" y="81"/>
                    </a:cubicBezTo>
                    <a:cubicBezTo>
                      <a:pt x="57" y="96"/>
                      <a:pt x="74" y="111"/>
                      <a:pt x="91" y="127"/>
                    </a:cubicBezTo>
                    <a:cubicBezTo>
                      <a:pt x="97" y="133"/>
                      <a:pt x="101" y="140"/>
                      <a:pt x="101" y="149"/>
                    </a:cubicBezTo>
                    <a:cubicBezTo>
                      <a:pt x="100" y="163"/>
                      <a:pt x="101" y="176"/>
                      <a:pt x="101" y="189"/>
                    </a:cubicBezTo>
                    <a:cubicBezTo>
                      <a:pt x="101" y="195"/>
                      <a:pt x="97" y="198"/>
                      <a:pt x="92" y="198"/>
                    </a:cubicBezTo>
                    <a:cubicBezTo>
                      <a:pt x="82" y="199"/>
                      <a:pt x="72" y="199"/>
                      <a:pt x="62" y="198"/>
                    </a:cubicBezTo>
                    <a:cubicBezTo>
                      <a:pt x="56" y="198"/>
                      <a:pt x="53" y="195"/>
                      <a:pt x="53" y="189"/>
                    </a:cubicBezTo>
                    <a:cubicBezTo>
                      <a:pt x="53" y="186"/>
                      <a:pt x="53" y="182"/>
                      <a:pt x="53" y="178"/>
                    </a:cubicBezTo>
                    <a:cubicBezTo>
                      <a:pt x="53" y="172"/>
                      <a:pt x="50" y="166"/>
                      <a:pt x="45" y="162"/>
                    </a:cubicBezTo>
                    <a:cubicBezTo>
                      <a:pt x="32" y="150"/>
                      <a:pt x="19" y="138"/>
                      <a:pt x="6" y="127"/>
                    </a:cubicBezTo>
                    <a:cubicBezTo>
                      <a:pt x="2" y="123"/>
                      <a:pt x="0" y="120"/>
                      <a:pt x="0" y="114"/>
                    </a:cubicBezTo>
                    <a:cubicBezTo>
                      <a:pt x="0" y="80"/>
                      <a:pt x="0" y="47"/>
                      <a:pt x="0" y="13"/>
                    </a:cubicBezTo>
                    <a:cubicBezTo>
                      <a:pt x="0" y="8"/>
                      <a:pt x="2" y="5"/>
                      <a:pt x="6" y="3"/>
                    </a:cubicBezTo>
                    <a:cubicBezTo>
                      <a:pt x="10" y="0"/>
                      <a:pt x="14" y="1"/>
                      <a:pt x="18" y="3"/>
                    </a:cubicBezTo>
                    <a:cubicBezTo>
                      <a:pt x="21" y="5"/>
                      <a:pt x="23" y="8"/>
                      <a:pt x="23" y="11"/>
                    </a:cubicBezTo>
                    <a:cubicBezTo>
                      <a:pt x="25" y="31"/>
                      <a:pt x="28" y="50"/>
                      <a:pt x="30" y="69"/>
                    </a:cubicBezTo>
                    <a:cubicBezTo>
                      <a:pt x="30" y="70"/>
                      <a:pt x="30" y="70"/>
                      <a:pt x="30" y="70"/>
                    </a:cubicBezTo>
                    <a:close/>
                  </a:path>
                </a:pathLst>
              </a:custGeom>
              <a:grpFill/>
              <a:ln w="12700">
                <a:solidFill>
                  <a:srgbClr val="A63D16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0CCD787D-882A-4EE5-8988-D9CAA309D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791" y="5118469"/>
              <a:ext cx="134734" cy="134733"/>
            </a:xfrm>
            <a:custGeom>
              <a:avLst/>
              <a:gdLst>
                <a:gd name="T0" fmla="*/ 0 w 79"/>
                <a:gd name="T1" fmla="*/ 39 h 79"/>
                <a:gd name="T2" fmla="*/ 0 w 79"/>
                <a:gd name="T3" fmla="*/ 39 h 79"/>
                <a:gd name="T4" fmla="*/ 40 w 79"/>
                <a:gd name="T5" fmla="*/ 0 h 79"/>
                <a:gd name="T6" fmla="*/ 79 w 79"/>
                <a:gd name="T7" fmla="*/ 39 h 79"/>
                <a:gd name="T8" fmla="*/ 40 w 79"/>
                <a:gd name="T9" fmla="*/ 79 h 79"/>
                <a:gd name="T10" fmla="*/ 0 w 79"/>
                <a:gd name="T11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79">
                  <a:moveTo>
                    <a:pt x="0" y="39"/>
                  </a:moveTo>
                  <a:lnTo>
                    <a:pt x="0" y="39"/>
                  </a:lnTo>
                  <a:cubicBezTo>
                    <a:pt x="0" y="18"/>
                    <a:pt x="18" y="0"/>
                    <a:pt x="40" y="0"/>
                  </a:cubicBezTo>
                  <a:cubicBezTo>
                    <a:pt x="61" y="0"/>
                    <a:pt x="79" y="18"/>
                    <a:pt x="79" y="39"/>
                  </a:cubicBezTo>
                  <a:cubicBezTo>
                    <a:pt x="79" y="61"/>
                    <a:pt x="61" y="79"/>
                    <a:pt x="40" y="79"/>
                  </a:cubicBezTo>
                  <a:cubicBezTo>
                    <a:pt x="18" y="79"/>
                    <a:pt x="0" y="61"/>
                    <a:pt x="0" y="39"/>
                  </a:cubicBezTo>
                  <a:close/>
                </a:path>
              </a:pathLst>
            </a:custGeom>
            <a:solidFill>
              <a:srgbClr val="A63D16"/>
            </a:solidFill>
            <a:ln w="0">
              <a:solidFill>
                <a:srgbClr val="A63D1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65">
            <a:extLst>
              <a:ext uri="{FF2B5EF4-FFF2-40B4-BE49-F238E27FC236}">
                <a16:creationId xmlns:a16="http://schemas.microsoft.com/office/drawing/2014/main" id="{AFDED32C-269A-4D34-A678-63F04C0F29D0}"/>
              </a:ext>
            </a:extLst>
          </p:cNvPr>
          <p:cNvGrpSpPr/>
          <p:nvPr/>
        </p:nvGrpSpPr>
        <p:grpSpPr>
          <a:xfrm>
            <a:off x="505490" y="3165010"/>
            <a:ext cx="5644505" cy="2095873"/>
            <a:chOff x="1008580" y="1401763"/>
            <a:chExt cx="9886682" cy="3671043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5A7E0877-87D0-4CA7-A2D3-AD0BD41ED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4418083" y="1401763"/>
              <a:ext cx="844779" cy="798940"/>
            </a:xfrm>
            <a:prstGeom prst="rect">
              <a:avLst/>
            </a:prstGeom>
          </p:spPr>
        </p:pic>
        <p:grpSp>
          <p:nvGrpSpPr>
            <p:cNvPr id="66" name="Group 67">
              <a:extLst>
                <a:ext uri="{FF2B5EF4-FFF2-40B4-BE49-F238E27FC236}">
                  <a16:creationId xmlns:a16="http://schemas.microsoft.com/office/drawing/2014/main" id="{7045452A-99AE-4325-9F50-B6011FB89E22}"/>
                </a:ext>
              </a:extLst>
            </p:cNvPr>
            <p:cNvGrpSpPr/>
            <p:nvPr/>
          </p:nvGrpSpPr>
          <p:grpSpPr>
            <a:xfrm>
              <a:off x="1459886" y="1565989"/>
              <a:ext cx="2928467" cy="431270"/>
              <a:chOff x="405027" y="1513928"/>
              <a:chExt cx="3298899" cy="485821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CBBFC56-CB1B-4D7B-9490-3F20163B7667}"/>
                  </a:ext>
                </a:extLst>
              </p:cNvPr>
              <p:cNvSpPr txBox="1"/>
              <p:nvPr/>
            </p:nvSpPr>
            <p:spPr>
              <a:xfrm>
                <a:off x="405027" y="1513928"/>
                <a:ext cx="2954797" cy="485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Waist circumference</a:t>
                </a:r>
              </a:p>
            </p:txBody>
          </p:sp>
          <p:pic>
            <p:nvPicPr>
              <p:cNvPr id="102" name="Picture 2">
                <a:extLst>
                  <a:ext uri="{FF2B5EF4-FFF2-40B4-BE49-F238E27FC236}">
                    <a16:creationId xmlns:a16="http://schemas.microsoft.com/office/drawing/2014/main" id="{5F300AF8-C143-4F9A-9FE8-76CB6462A0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4601" y="1589104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0215D85A-557A-48B1-A960-BD20E3E3A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4413893" y="2616322"/>
              <a:ext cx="844779" cy="798940"/>
            </a:xfrm>
            <a:prstGeom prst="rect">
              <a:avLst/>
            </a:prstGeom>
          </p:spPr>
        </p:pic>
        <p:grpSp>
          <p:nvGrpSpPr>
            <p:cNvPr id="68" name="Group 69">
              <a:extLst>
                <a:ext uri="{FF2B5EF4-FFF2-40B4-BE49-F238E27FC236}">
                  <a16:creationId xmlns:a16="http://schemas.microsoft.com/office/drawing/2014/main" id="{B0C2210F-48FF-4C68-9ECF-435D131B212A}"/>
                </a:ext>
              </a:extLst>
            </p:cNvPr>
            <p:cNvGrpSpPr/>
            <p:nvPr/>
          </p:nvGrpSpPr>
          <p:grpSpPr>
            <a:xfrm>
              <a:off x="2045270" y="2866358"/>
              <a:ext cx="2341575" cy="431271"/>
              <a:chOff x="1066160" y="2728561"/>
              <a:chExt cx="2637766" cy="485821"/>
            </a:xfrm>
          </p:grpSpPr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B867CA48-FB53-4A8F-A3DC-361320FF03F5}"/>
                  </a:ext>
                </a:extLst>
              </p:cNvPr>
              <p:cNvSpPr txBox="1"/>
              <p:nvPr/>
            </p:nvSpPr>
            <p:spPr>
              <a:xfrm>
                <a:off x="1066160" y="2728561"/>
                <a:ext cx="2268442" cy="485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Blood pressure</a:t>
                </a:r>
              </a:p>
            </p:txBody>
          </p:sp>
          <p:pic>
            <p:nvPicPr>
              <p:cNvPr id="100" name="Picture 2">
                <a:extLst>
                  <a:ext uri="{FF2B5EF4-FFF2-40B4-BE49-F238E27FC236}">
                    <a16:creationId xmlns:a16="http://schemas.microsoft.com/office/drawing/2014/main" id="{B132AB6F-9415-4192-9D03-178B432516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4601" y="2765946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6F315CA-185A-4415-AD7D-CD6463174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4409423" y="3774239"/>
              <a:ext cx="844779" cy="798940"/>
            </a:xfrm>
            <a:prstGeom prst="rect">
              <a:avLst/>
            </a:prstGeom>
          </p:spPr>
        </p:pic>
        <p:grpSp>
          <p:nvGrpSpPr>
            <p:cNvPr id="70" name="Group 71">
              <a:extLst>
                <a:ext uri="{FF2B5EF4-FFF2-40B4-BE49-F238E27FC236}">
                  <a16:creationId xmlns:a16="http://schemas.microsoft.com/office/drawing/2014/main" id="{94787DF0-EC81-4893-B3F5-12539B8D7C4B}"/>
                </a:ext>
              </a:extLst>
            </p:cNvPr>
            <p:cNvGrpSpPr/>
            <p:nvPr/>
          </p:nvGrpSpPr>
          <p:grpSpPr>
            <a:xfrm>
              <a:off x="1008580" y="3957549"/>
              <a:ext cx="3378264" cy="431270"/>
              <a:chOff x="-101664" y="3858067"/>
              <a:chExt cx="3805590" cy="485823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1BD45AFF-13E9-4F7A-A698-241834A078B1}"/>
                  </a:ext>
                </a:extLst>
              </p:cNvPr>
              <p:cNvSpPr txBox="1"/>
              <p:nvPr/>
            </p:nvSpPr>
            <p:spPr>
              <a:xfrm>
                <a:off x="-101664" y="3858067"/>
                <a:ext cx="3436272" cy="48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High-density lipoprotein</a:t>
                </a:r>
              </a:p>
            </p:txBody>
          </p:sp>
          <p:pic>
            <p:nvPicPr>
              <p:cNvPr id="98" name="Picture 2">
                <a:extLst>
                  <a:ext uri="{FF2B5EF4-FFF2-40B4-BE49-F238E27FC236}">
                    <a16:creationId xmlns:a16="http://schemas.microsoft.com/office/drawing/2014/main" id="{DA59B117-D051-4704-8101-E5A8E1D730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3334601" y="3958189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2" name="Group 72">
              <a:extLst>
                <a:ext uri="{FF2B5EF4-FFF2-40B4-BE49-F238E27FC236}">
                  <a16:creationId xmlns:a16="http://schemas.microsoft.com/office/drawing/2014/main" id="{3677688B-1966-4BCB-9BC2-BAA05447B9AF}"/>
                </a:ext>
              </a:extLst>
            </p:cNvPr>
            <p:cNvGrpSpPr/>
            <p:nvPr/>
          </p:nvGrpSpPr>
          <p:grpSpPr>
            <a:xfrm>
              <a:off x="8250452" y="1570089"/>
              <a:ext cx="2187148" cy="431270"/>
              <a:chOff x="8668380" y="1303219"/>
              <a:chExt cx="2463806" cy="485821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2D28E27-A96F-41B3-B91F-DF62D5F8B6C9}"/>
                  </a:ext>
                </a:extLst>
              </p:cNvPr>
              <p:cNvSpPr txBox="1"/>
              <p:nvPr/>
            </p:nvSpPr>
            <p:spPr>
              <a:xfrm>
                <a:off x="9037704" y="1303219"/>
                <a:ext cx="2094482" cy="485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Basal glucose</a:t>
                </a:r>
              </a:p>
            </p:txBody>
          </p:sp>
          <p:pic>
            <p:nvPicPr>
              <p:cNvPr id="96" name="Picture 2">
                <a:extLst>
                  <a:ext uri="{FF2B5EF4-FFF2-40B4-BE49-F238E27FC236}">
                    <a16:creationId xmlns:a16="http://schemas.microsoft.com/office/drawing/2014/main" id="{FC0D912C-6885-4967-930B-7A86F5B10A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1359601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3" name="Group 73">
              <a:extLst>
                <a:ext uri="{FF2B5EF4-FFF2-40B4-BE49-F238E27FC236}">
                  <a16:creationId xmlns:a16="http://schemas.microsoft.com/office/drawing/2014/main" id="{5CB37237-FFD7-488F-984D-22F97E3DDFAC}"/>
                </a:ext>
              </a:extLst>
            </p:cNvPr>
            <p:cNvGrpSpPr/>
            <p:nvPr/>
          </p:nvGrpSpPr>
          <p:grpSpPr>
            <a:xfrm>
              <a:off x="8250451" y="2749695"/>
              <a:ext cx="2644811" cy="431270"/>
              <a:chOff x="8668380" y="2578631"/>
              <a:chExt cx="2979360" cy="485821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579A1FDB-987D-4FF2-ABFC-C2DCA465B41E}"/>
                  </a:ext>
                </a:extLst>
              </p:cNvPr>
              <p:cNvSpPr txBox="1"/>
              <p:nvPr/>
            </p:nvSpPr>
            <p:spPr>
              <a:xfrm>
                <a:off x="9037704" y="2578631"/>
                <a:ext cx="2610036" cy="485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Insulin resistance</a:t>
                </a:r>
              </a:p>
            </p:txBody>
          </p:sp>
          <p:pic>
            <p:nvPicPr>
              <p:cNvPr id="94" name="Picture 2">
                <a:extLst>
                  <a:ext uri="{FF2B5EF4-FFF2-40B4-BE49-F238E27FC236}">
                    <a16:creationId xmlns:a16="http://schemas.microsoft.com/office/drawing/2014/main" id="{DAF54F04-59E3-4767-9CCB-B632C7128B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2639052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FFCD4E39-984A-4831-A777-0326771F6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7355049" y="1401763"/>
              <a:ext cx="844779" cy="798940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6D8BC835-CBD4-449E-8B2E-64F55F3AB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7355049" y="2615630"/>
              <a:ext cx="844779" cy="798940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769B680C-A654-499C-89BD-947DF0497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duotone>
                <a:srgbClr val="F39325">
                  <a:shade val="45000"/>
                  <a:satMod val="135000"/>
                </a:srgbClr>
                <a:prstClr val="white"/>
              </a:duotone>
            </a:blip>
            <a:stretch>
              <a:fillRect/>
            </a:stretch>
          </p:blipFill>
          <p:spPr>
            <a:xfrm>
              <a:off x="7371470" y="3772239"/>
              <a:ext cx="828408" cy="798940"/>
            </a:xfrm>
            <a:prstGeom prst="rect">
              <a:avLst/>
            </a:prstGeom>
          </p:spPr>
        </p:pic>
        <p:grpSp>
          <p:nvGrpSpPr>
            <p:cNvPr id="74" name="Group 77">
              <a:extLst>
                <a:ext uri="{FF2B5EF4-FFF2-40B4-BE49-F238E27FC236}">
                  <a16:creationId xmlns:a16="http://schemas.microsoft.com/office/drawing/2014/main" id="{3B751269-0DF1-437B-8E4D-757FF521041F}"/>
                </a:ext>
              </a:extLst>
            </p:cNvPr>
            <p:cNvGrpSpPr/>
            <p:nvPr/>
          </p:nvGrpSpPr>
          <p:grpSpPr>
            <a:xfrm>
              <a:off x="8250445" y="3957816"/>
              <a:ext cx="2083260" cy="431271"/>
              <a:chOff x="8668380" y="3785431"/>
              <a:chExt cx="2346778" cy="485823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67D5546-0A21-4B17-ABA1-3248CF792E27}"/>
                  </a:ext>
                </a:extLst>
              </p:cNvPr>
              <p:cNvSpPr txBox="1"/>
              <p:nvPr/>
            </p:nvSpPr>
            <p:spPr>
              <a:xfrm>
                <a:off x="9037704" y="3785431"/>
                <a:ext cx="1977454" cy="485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Triglycerides</a:t>
                </a:r>
              </a:p>
            </p:txBody>
          </p:sp>
          <p:pic>
            <p:nvPicPr>
              <p:cNvPr id="92" name="Picture 2">
                <a:extLst>
                  <a:ext uri="{FF2B5EF4-FFF2-40B4-BE49-F238E27FC236}">
                    <a16:creationId xmlns:a16="http://schemas.microsoft.com/office/drawing/2014/main" id="{5916640E-BA8A-49D9-BEF1-9A681DDF34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8380" y="3831294"/>
                <a:ext cx="369325" cy="3513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8" name="Group 78">
              <a:extLst>
                <a:ext uri="{FF2B5EF4-FFF2-40B4-BE49-F238E27FC236}">
                  <a16:creationId xmlns:a16="http://schemas.microsoft.com/office/drawing/2014/main" id="{CE9A6BDD-7616-4450-A968-BA044E91E370}"/>
                </a:ext>
              </a:extLst>
            </p:cNvPr>
            <p:cNvGrpSpPr/>
            <p:nvPr/>
          </p:nvGrpSpPr>
          <p:grpSpPr bwMode="black">
            <a:xfrm>
              <a:off x="5617968" y="1458280"/>
              <a:ext cx="1237248" cy="3218706"/>
              <a:chOff x="7858105" y="406909"/>
              <a:chExt cx="211138" cy="549275"/>
            </a:xfrm>
            <a:solidFill>
              <a:srgbClr val="000000">
                <a:lumMod val="95000"/>
                <a:lumOff val="5000"/>
                <a:alpha val="25098"/>
              </a:srgbClr>
            </a:solidFill>
          </p:grpSpPr>
          <p:sp>
            <p:nvSpPr>
              <p:cNvPr id="89" name="Oval 76">
                <a:extLst>
                  <a:ext uri="{FF2B5EF4-FFF2-40B4-BE49-F238E27FC236}">
                    <a16:creationId xmlns:a16="http://schemas.microsoft.com/office/drawing/2014/main" id="{45FF6C24-B4DD-4E3C-965A-2FD59F1B7DA7}"/>
                  </a:ext>
                </a:extLst>
              </p:cNvPr>
              <p:cNvSpPr>
                <a:spLocks noChangeArrowheads="1"/>
              </p:cNvSpPr>
              <p:nvPr/>
            </p:nvSpPr>
            <p:spPr bwMode="black">
              <a:xfrm>
                <a:off x="7918430" y="406909"/>
                <a:ext cx="92075" cy="920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77">
                <a:extLst>
                  <a:ext uri="{FF2B5EF4-FFF2-40B4-BE49-F238E27FC236}">
                    <a16:creationId xmlns:a16="http://schemas.microsoft.com/office/drawing/2014/main" id="{D5BE57B9-9285-43ED-ACAB-4161DFDF9C85}"/>
                  </a:ext>
                </a:extLst>
              </p:cNvPr>
              <p:cNvSpPr>
                <a:spLocks/>
              </p:cNvSpPr>
              <p:nvPr/>
            </p:nvSpPr>
            <p:spPr bwMode="black">
              <a:xfrm>
                <a:off x="7858105" y="508509"/>
                <a:ext cx="211138" cy="447675"/>
              </a:xfrm>
              <a:custGeom>
                <a:avLst/>
                <a:gdLst>
                  <a:gd name="T0" fmla="*/ 83 w 106"/>
                  <a:gd name="T1" fmla="*/ 0 h 224"/>
                  <a:gd name="T2" fmla="*/ 24 w 106"/>
                  <a:gd name="T3" fmla="*/ 0 h 224"/>
                  <a:gd name="T4" fmla="*/ 0 w 106"/>
                  <a:gd name="T5" fmla="*/ 23 h 224"/>
                  <a:gd name="T6" fmla="*/ 0 w 106"/>
                  <a:gd name="T7" fmla="*/ 99 h 224"/>
                  <a:gd name="T8" fmla="*/ 10 w 106"/>
                  <a:gd name="T9" fmla="*/ 109 h 224"/>
                  <a:gd name="T10" fmla="*/ 21 w 106"/>
                  <a:gd name="T11" fmla="*/ 99 h 224"/>
                  <a:gd name="T12" fmla="*/ 21 w 106"/>
                  <a:gd name="T13" fmla="*/ 35 h 224"/>
                  <a:gd name="T14" fmla="*/ 24 w 106"/>
                  <a:gd name="T15" fmla="*/ 35 h 224"/>
                  <a:gd name="T16" fmla="*/ 24 w 106"/>
                  <a:gd name="T17" fmla="*/ 211 h 224"/>
                  <a:gd name="T18" fmla="*/ 38 w 106"/>
                  <a:gd name="T19" fmla="*/ 224 h 224"/>
                  <a:gd name="T20" fmla="*/ 51 w 106"/>
                  <a:gd name="T21" fmla="*/ 211 h 224"/>
                  <a:gd name="T22" fmla="*/ 51 w 106"/>
                  <a:gd name="T23" fmla="*/ 108 h 224"/>
                  <a:gd name="T24" fmla="*/ 55 w 106"/>
                  <a:gd name="T25" fmla="*/ 108 h 224"/>
                  <a:gd name="T26" fmla="*/ 55 w 106"/>
                  <a:gd name="T27" fmla="*/ 211 h 224"/>
                  <a:gd name="T28" fmla="*/ 69 w 106"/>
                  <a:gd name="T29" fmla="*/ 224 h 224"/>
                  <a:gd name="T30" fmla="*/ 82 w 106"/>
                  <a:gd name="T31" fmla="*/ 211 h 224"/>
                  <a:gd name="T32" fmla="*/ 82 w 106"/>
                  <a:gd name="T33" fmla="*/ 35 h 224"/>
                  <a:gd name="T34" fmla="*/ 86 w 106"/>
                  <a:gd name="T35" fmla="*/ 35 h 224"/>
                  <a:gd name="T36" fmla="*/ 86 w 106"/>
                  <a:gd name="T37" fmla="*/ 99 h 224"/>
                  <a:gd name="T38" fmla="*/ 96 w 106"/>
                  <a:gd name="T39" fmla="*/ 109 h 224"/>
                  <a:gd name="T40" fmla="*/ 106 w 106"/>
                  <a:gd name="T41" fmla="*/ 99 h 224"/>
                  <a:gd name="T42" fmla="*/ 106 w 106"/>
                  <a:gd name="T43" fmla="*/ 23 h 224"/>
                  <a:gd name="T44" fmla="*/ 83 w 106"/>
                  <a:gd name="T4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224">
                    <a:moveTo>
                      <a:pt x="83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04"/>
                      <a:pt x="5" y="109"/>
                      <a:pt x="10" y="109"/>
                    </a:cubicBezTo>
                    <a:cubicBezTo>
                      <a:pt x="16" y="109"/>
                      <a:pt x="21" y="104"/>
                      <a:pt x="21" y="99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211"/>
                      <a:pt x="24" y="211"/>
                      <a:pt x="24" y="211"/>
                    </a:cubicBezTo>
                    <a:cubicBezTo>
                      <a:pt x="24" y="218"/>
                      <a:pt x="30" y="224"/>
                      <a:pt x="38" y="224"/>
                    </a:cubicBezTo>
                    <a:cubicBezTo>
                      <a:pt x="45" y="224"/>
                      <a:pt x="51" y="218"/>
                      <a:pt x="51" y="211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55" y="108"/>
                      <a:pt x="55" y="108"/>
                      <a:pt x="55" y="108"/>
                    </a:cubicBezTo>
                    <a:cubicBezTo>
                      <a:pt x="55" y="211"/>
                      <a:pt x="55" y="211"/>
                      <a:pt x="55" y="211"/>
                    </a:cubicBezTo>
                    <a:cubicBezTo>
                      <a:pt x="55" y="218"/>
                      <a:pt x="61" y="224"/>
                      <a:pt x="69" y="224"/>
                    </a:cubicBezTo>
                    <a:cubicBezTo>
                      <a:pt x="76" y="224"/>
                      <a:pt x="82" y="218"/>
                      <a:pt x="82" y="211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104"/>
                      <a:pt x="91" y="109"/>
                      <a:pt x="96" y="109"/>
                    </a:cubicBezTo>
                    <a:cubicBezTo>
                      <a:pt x="102" y="109"/>
                      <a:pt x="106" y="104"/>
                      <a:pt x="106" y="99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6" y="10"/>
                      <a:pt x="96" y="0"/>
                      <a:pt x="8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0" name="Freeform 43">
              <a:extLst>
                <a:ext uri="{FF2B5EF4-FFF2-40B4-BE49-F238E27FC236}">
                  <a16:creationId xmlns:a16="http://schemas.microsoft.com/office/drawing/2014/main" id="{FA0BF14E-6C1F-498A-98B1-E4A1C0CEAB39}"/>
                </a:ext>
              </a:extLst>
            </p:cNvPr>
            <p:cNvSpPr/>
            <p:nvPr/>
          </p:nvSpPr>
          <p:spPr>
            <a:xfrm>
              <a:off x="5187591" y="1779604"/>
              <a:ext cx="890079" cy="42914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46">
              <a:extLst>
                <a:ext uri="{FF2B5EF4-FFF2-40B4-BE49-F238E27FC236}">
                  <a16:creationId xmlns:a16="http://schemas.microsoft.com/office/drawing/2014/main" id="{62B4A010-7081-4B57-8A6F-447FD090EDA9}"/>
                </a:ext>
              </a:extLst>
            </p:cNvPr>
            <p:cNvSpPr/>
            <p:nvPr/>
          </p:nvSpPr>
          <p:spPr>
            <a:xfrm>
              <a:off x="5187591" y="3013789"/>
              <a:ext cx="890079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 47">
              <a:extLst>
                <a:ext uri="{FF2B5EF4-FFF2-40B4-BE49-F238E27FC236}">
                  <a16:creationId xmlns:a16="http://schemas.microsoft.com/office/drawing/2014/main" id="{2DCEE7AD-4E51-4992-9C8A-BAB7EE914BBD}"/>
                </a:ext>
              </a:extLst>
            </p:cNvPr>
            <p:cNvSpPr/>
            <p:nvPr/>
          </p:nvSpPr>
          <p:spPr>
            <a:xfrm flipV="1">
              <a:off x="5165326" y="4068155"/>
              <a:ext cx="890079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48">
              <a:extLst>
                <a:ext uri="{FF2B5EF4-FFF2-40B4-BE49-F238E27FC236}">
                  <a16:creationId xmlns:a16="http://schemas.microsoft.com/office/drawing/2014/main" id="{7109B7A7-EB99-4609-BEFB-CDFA43224356}"/>
                </a:ext>
              </a:extLst>
            </p:cNvPr>
            <p:cNvSpPr/>
            <p:nvPr/>
          </p:nvSpPr>
          <p:spPr>
            <a:xfrm flipH="1">
              <a:off x="6462049" y="1801233"/>
              <a:ext cx="948557" cy="42914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50">
              <a:extLst>
                <a:ext uri="{FF2B5EF4-FFF2-40B4-BE49-F238E27FC236}">
                  <a16:creationId xmlns:a16="http://schemas.microsoft.com/office/drawing/2014/main" id="{23961F15-EFFC-47BD-97F3-4B92E5B90515}"/>
                </a:ext>
              </a:extLst>
            </p:cNvPr>
            <p:cNvSpPr/>
            <p:nvPr/>
          </p:nvSpPr>
          <p:spPr>
            <a:xfrm flipH="1">
              <a:off x="6462048" y="3024604"/>
              <a:ext cx="948557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51">
              <a:extLst>
                <a:ext uri="{FF2B5EF4-FFF2-40B4-BE49-F238E27FC236}">
                  <a16:creationId xmlns:a16="http://schemas.microsoft.com/office/drawing/2014/main" id="{3376DAF4-BEF3-40B5-B15A-B72FC251801D}"/>
                </a:ext>
              </a:extLst>
            </p:cNvPr>
            <p:cNvSpPr/>
            <p:nvPr/>
          </p:nvSpPr>
          <p:spPr>
            <a:xfrm flipH="1" flipV="1">
              <a:off x="6459930" y="4072804"/>
              <a:ext cx="948557" cy="119053"/>
            </a:xfrm>
            <a:custGeom>
              <a:avLst/>
              <a:gdLst>
                <a:gd name="connsiteX0" fmla="*/ 0 w 1112520"/>
                <a:gd name="connsiteY0" fmla="*/ 0 h 508000"/>
                <a:gd name="connsiteX1" fmla="*/ 604520 w 1112520"/>
                <a:gd name="connsiteY1" fmla="*/ 0 h 508000"/>
                <a:gd name="connsiteX2" fmla="*/ 1112520 w 1112520"/>
                <a:gd name="connsiteY2" fmla="*/ 5080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508000">
                  <a:moveTo>
                    <a:pt x="0" y="0"/>
                  </a:moveTo>
                  <a:lnTo>
                    <a:pt x="604520" y="0"/>
                  </a:lnTo>
                  <a:lnTo>
                    <a:pt x="1112520" y="508000"/>
                  </a:lnTo>
                </a:path>
              </a:pathLst>
            </a:custGeom>
            <a:noFill/>
            <a:ln w="12700" cap="flat" cmpd="sng" algn="ctr">
              <a:solidFill>
                <a:srgbClr val="F89E4B"/>
              </a:solidFill>
              <a:prstDash val="solid"/>
              <a:miter lim="800000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6A28161-0DF9-46B3-8E9F-C92AB4677A89}"/>
                </a:ext>
              </a:extLst>
            </p:cNvPr>
            <p:cNvSpPr txBox="1"/>
            <p:nvPr/>
          </p:nvSpPr>
          <p:spPr>
            <a:xfrm>
              <a:off x="1813788" y="4641536"/>
              <a:ext cx="8853427" cy="431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          Features of MetS </a:t>
              </a:r>
              <a:r>
                <a:rPr kumimoji="0" lang="ro-RO" sz="1000" b="1" i="0" u="none" strike="noStrike" kern="0" cap="none" spc="0" normalizeH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      </a:t>
              </a: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NAFLD </a:t>
              </a:r>
              <a:r>
                <a:rPr lang="ro-RO" sz="1000" b="1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development and progression</a:t>
              </a:r>
              <a:r>
                <a:rPr lang="en-US" sz="1000" kern="0" baseline="300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2,3</a:t>
              </a:r>
              <a:endParaRPr kumimoji="0" lang="en-GB" sz="1000" i="0" u="none" strike="noStrike" kern="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DEBF3DC-45C9-4517-8056-700C14B9DDE5}"/>
              </a:ext>
            </a:extLst>
          </p:cNvPr>
          <p:cNvSpPr/>
          <p:nvPr/>
        </p:nvSpPr>
        <p:spPr>
          <a:xfrm>
            <a:off x="6383867" y="3957319"/>
            <a:ext cx="5207000" cy="80394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Metabolic burden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is associated with </a:t>
            </a:r>
            <a:b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higher risk of NAFLD</a:t>
            </a:r>
            <a:r>
              <a:rPr kumimoji="0" lang="en-GB" sz="1400" i="0" u="none" strike="noStrike" kern="0" cap="none" spc="0" normalizeH="0" baseline="30000" noProof="0" dirty="0">
                <a:ln>
                  <a:noFill/>
                </a:ln>
                <a:solidFill>
                  <a:srgbClr val="A63D1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A63D16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lvl="0" indent="-285750"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Patients with </a:t>
            </a:r>
            <a:r>
              <a:rPr lang="en-US" sz="1400" b="1" kern="0" dirty="0" err="1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MetS</a:t>
            </a:r>
            <a:r>
              <a:rPr lang="en-US" sz="1400" b="1" kern="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kern="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have </a:t>
            </a:r>
            <a:r>
              <a:rPr lang="en-US" sz="1400" b="1" kern="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&gt;4-fold higher risk of developing NAFLD</a:t>
            </a:r>
            <a:r>
              <a:rPr lang="en-US" sz="1400" kern="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than patients without MetS</a:t>
            </a:r>
            <a:r>
              <a:rPr lang="en-US" sz="1400" kern="0" baseline="30000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A63D16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A63D16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5" name="Text Placeholder 5">
            <a:extLst>
              <a:ext uri="{FF2B5EF4-FFF2-40B4-BE49-F238E27FC236}">
                <a16:creationId xmlns:a16="http://schemas.microsoft.com/office/drawing/2014/main" id="{FBC22B15-2E01-4B8F-806C-2A373AD23921}"/>
              </a:ext>
            </a:extLst>
          </p:cNvPr>
          <p:cNvSpPr txBox="1">
            <a:spLocks/>
          </p:cNvSpPr>
          <p:nvPr/>
        </p:nvSpPr>
        <p:spPr>
          <a:xfrm>
            <a:off x="1666181" y="6161154"/>
            <a:ext cx="9256890" cy="333375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000" dirty="0"/>
              <a:t>*Co-morbidities include Type 2 diabetes, hypercholesterolemia and hypertension.</a:t>
            </a:r>
            <a:br>
              <a:rPr lang="en-GB" sz="1000" dirty="0"/>
            </a:br>
            <a:r>
              <a:rPr lang="en-GB" sz="1000" dirty="0"/>
              <a:t> BMI, body mass index; </a:t>
            </a:r>
            <a:r>
              <a:rPr lang="en-GB" sz="1000" dirty="0" err="1"/>
              <a:t>MetS</a:t>
            </a:r>
            <a:r>
              <a:rPr lang="en-GB" sz="1000" dirty="0"/>
              <a:t>, metabolic syndrome</a:t>
            </a:r>
            <a:r>
              <a:rPr lang="ro-RO" sz="1000" dirty="0"/>
              <a:t>; </a:t>
            </a:r>
            <a:r>
              <a:rPr lang="en-GB" sz="1000" dirty="0"/>
              <a:t>NAFLD, non-alcoholic fatty liver disease</a:t>
            </a:r>
            <a:br>
              <a:rPr lang="en-GB" sz="1000" dirty="0"/>
            </a:br>
            <a:r>
              <a:rPr lang="en-GB" sz="1000" dirty="0"/>
              <a:t>1. Younossi Z, et al. Gut 2020;69:564–</a:t>
            </a:r>
            <a:r>
              <a:rPr lang="ro-RO" sz="1000" dirty="0"/>
              <a:t>5</a:t>
            </a:r>
            <a:r>
              <a:rPr lang="en-GB" sz="1000" dirty="0"/>
              <a:t>68; 2. Yang KC, et al. Sci Rep 2016;6:27034; 3. </a:t>
            </a:r>
            <a:r>
              <a:rPr lang="ro-RO" sz="1000" dirty="0"/>
              <a:t>Pipitone RM</a:t>
            </a:r>
            <a:r>
              <a:rPr lang="en-GB" sz="1000" dirty="0"/>
              <a:t>, et al. </a:t>
            </a:r>
            <a:r>
              <a:rPr lang="en-US" sz="1000" dirty="0" err="1"/>
              <a:t>Ther</a:t>
            </a:r>
            <a:r>
              <a:rPr lang="en-US" sz="1000" dirty="0"/>
              <a:t> Adv </a:t>
            </a:r>
            <a:r>
              <a:rPr lang="en-US" sz="1000" dirty="0" err="1"/>
              <a:t>Endocrinol</a:t>
            </a:r>
            <a:r>
              <a:rPr lang="en-US" sz="1000" dirty="0"/>
              <a:t> </a:t>
            </a:r>
            <a:r>
              <a:rPr lang="en-US" sz="1000" dirty="0" err="1"/>
              <a:t>Metab</a:t>
            </a:r>
            <a:r>
              <a:rPr lang="en-US" sz="1000" dirty="0"/>
              <a:t> 2023;14:20420188221145549; 4. </a:t>
            </a:r>
            <a:r>
              <a:rPr lang="en-US" sz="1000" dirty="0" err="1"/>
              <a:t>Dajani</a:t>
            </a:r>
            <a:r>
              <a:rPr lang="en-US" sz="1000" dirty="0"/>
              <a:t> AI and </a:t>
            </a:r>
            <a:r>
              <a:rPr lang="en-US" sz="1000" dirty="0" err="1"/>
              <a:t>Popovic</a:t>
            </a:r>
            <a:r>
              <a:rPr lang="en-US" sz="1000" dirty="0"/>
              <a:t> B. World J Clin Cases 2020;8:5235</a:t>
            </a:r>
            <a:r>
              <a:rPr lang="en-GB" sz="1000" dirty="0"/>
              <a:t>–</a:t>
            </a:r>
            <a:r>
              <a:rPr lang="en-US" sz="1000" dirty="0"/>
              <a:t>5249 </a:t>
            </a:r>
            <a:endParaRPr lang="en-GB" sz="1000" dirty="0"/>
          </a:p>
        </p:txBody>
      </p:sp>
      <p:pic>
        <p:nvPicPr>
          <p:cNvPr id="106" name="Picture 2">
            <a:extLst>
              <a:ext uri="{FF2B5EF4-FFF2-40B4-BE49-F238E27FC236}">
                <a16:creationId xmlns:a16="http://schemas.microsoft.com/office/drawing/2014/main" id="{CF66E63B-D50E-4ACF-AEDC-5E9C54938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78" y="5080000"/>
            <a:ext cx="159820" cy="1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itle 1">
            <a:extLst>
              <a:ext uri="{FF2B5EF4-FFF2-40B4-BE49-F238E27FC236}">
                <a16:creationId xmlns:a16="http://schemas.microsoft.com/office/drawing/2014/main" id="{5713C562-103D-268E-86AF-8FDE8CE51FAB}"/>
              </a:ext>
            </a:extLst>
          </p:cNvPr>
          <p:cNvSpPr txBox="1">
            <a:spLocks/>
          </p:cNvSpPr>
          <p:nvPr/>
        </p:nvSpPr>
        <p:spPr>
          <a:xfrm>
            <a:off x="401351" y="209403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Pharmacists are able to screen for NAFLD risk </a:t>
            </a:r>
            <a:br>
              <a:rPr lang="en-GB" dirty="0"/>
            </a:br>
            <a:r>
              <a:rPr lang="en-GB" dirty="0"/>
              <a:t>factors in patients</a:t>
            </a:r>
          </a:p>
        </p:txBody>
      </p:sp>
    </p:spTree>
    <p:extLst>
      <p:ext uri="{BB962C8B-B14F-4D97-AF65-F5344CB8AC3E}">
        <p14:creationId xmlns:p14="http://schemas.microsoft.com/office/powerpoint/2010/main" val="962018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9840" y="1717670"/>
            <a:ext cx="743729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Identification of central adiposity/obesity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by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sym typeface="Wingdings"/>
              </a:rPr>
              <a:t>visual assessment, measurement of WC, height and weight and calculation of BMI</a:t>
            </a:r>
            <a:r>
              <a:rPr lang="en-US" sz="1800" cap="all" baseline="30000" dirty="0">
                <a:solidFill>
                  <a:schemeClr val="bg2">
                    <a:lumMod val="25000"/>
                  </a:schemeClr>
                </a:solidFill>
                <a:sym typeface="Wingdings"/>
              </a:rPr>
              <a:t>1,2</a:t>
            </a:r>
            <a:r>
              <a:rPr lang="ro-RO" sz="1800" cap="all" baseline="30000" dirty="0">
                <a:solidFill>
                  <a:schemeClr val="bg2">
                    <a:lumMod val="25000"/>
                  </a:schemeClr>
                </a:solidFill>
                <a:sym typeface="Wingdings"/>
              </a:rPr>
              <a:t>,3</a:t>
            </a:r>
            <a:endParaRPr lang="en-US" sz="1800" dirty="0">
              <a:solidFill>
                <a:schemeClr val="bg2">
                  <a:lumMod val="25000"/>
                </a:schemeClr>
              </a:solidFill>
              <a:sym typeface="Wingdings"/>
            </a:endParaRPr>
          </a:p>
        </p:txBody>
      </p:sp>
      <p:pic>
        <p:nvPicPr>
          <p:cNvPr id="6" name="Picture 8" descr="24 Hour Blood Pressure Measur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9799" y="2539999"/>
            <a:ext cx="2639786" cy="1761063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pic>
        <p:nvPicPr>
          <p:cNvPr id="7" name="Picture 16" descr="Capillary Blood Collection: Advantages And Disadvant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01653" y="4589293"/>
            <a:ext cx="1854214" cy="123861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pic>
        <p:nvPicPr>
          <p:cNvPr id="8" name="Picture 20" descr="Lec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6986" y="1354660"/>
            <a:ext cx="1828800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</p:pic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435773" y="6142296"/>
            <a:ext cx="10654627" cy="6463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BMI, body mass index; HDL-C, high-density lipoprotein cholesterol; LDL-C, low-density lipoprotein cholesterol;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NAFLD, non-alcoholic fatty liver disease;</a:t>
            </a:r>
            <a:r>
              <a:rPr kumimoji="0" lang="en-GB" sz="9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TC, total cholesterol; TG, triglycerides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; </a:t>
            </a:r>
            <a:r>
              <a:rPr kumimoji="0" lang="en-GB" sz="9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WC, waist circumference</a:t>
            </a:r>
            <a:r>
              <a:rPr kumimoji="0" lang="en-GB" sz="900" b="0" i="0" u="none" strike="noStrike" kern="1200" cap="none" spc="0" normalizeH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Images provided by speaker.</a:t>
            </a:r>
            <a:endParaRPr lang="en-GB" sz="9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</a:endParaRPr>
          </a:p>
          <a:p>
            <a:pPr lvl="0"/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1. Alzubaidi HT, et al. BMJ Open 2019;9:e031246; 2. Peletidi A and Kayyali R.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Pharmacy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2019;7:82; 3. Peletidi A and Kayyali R. J of Pharm Policy and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Pract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2021;14:54; </a:t>
            </a:r>
          </a:p>
          <a:p>
            <a:pPr lvl="0"/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4.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Krass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I, et al. BMJ Open 2017;7:e017725. 5.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Zaninotto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M, et al. Clin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Chem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Lab </a:t>
            </a:r>
            <a:r>
              <a:rPr lang="nl-NL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Med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 2016;54:1745</a:t>
            </a:r>
            <a:r>
              <a:rPr lang="en-GB" sz="900" dirty="0"/>
              <a:t>–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1751. 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21373" y="2869139"/>
            <a:ext cx="743729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Identification of elevated blood pressure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by the measurement of blood pressure</a:t>
            </a:r>
            <a:r>
              <a:rPr lang="en-US" sz="1800" cap="all" baseline="30000" dirty="0">
                <a:solidFill>
                  <a:schemeClr val="bg2">
                    <a:lumMod val="25000"/>
                  </a:schemeClr>
                </a:solidFill>
                <a:sym typeface="Wingdings"/>
              </a:rPr>
              <a:t>1,3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12904" y="3876705"/>
            <a:ext cx="743729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Identification of elevated blood glucose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by the measurement of blood glucose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4,5</a:t>
            </a:r>
            <a:endParaRPr lang="en-US" sz="1800" cap="all" baseline="30000" dirty="0">
              <a:solidFill>
                <a:schemeClr val="bg2">
                  <a:lumMod val="25000"/>
                </a:schemeClr>
              </a:solidFill>
              <a:sym typeface="Wingdings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504446" y="4757223"/>
            <a:ext cx="743729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Identification of dyslipidemia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by the measurement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of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blood levels of TC, HDL-C, LDL-C, TG</a:t>
            </a:r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</a:rPr>
              <a:t>1,5</a:t>
            </a:r>
            <a:endParaRPr lang="ro-RO" sz="1800" baseline="30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D99478-403E-4765-FCEC-18EB55B255DE}"/>
              </a:ext>
            </a:extLst>
          </p:cNvPr>
          <p:cNvSpPr txBox="1">
            <a:spLocks/>
          </p:cNvSpPr>
          <p:nvPr/>
        </p:nvSpPr>
        <p:spPr>
          <a:xfrm>
            <a:off x="401351" y="209534"/>
            <a:ext cx="11362660" cy="10341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US" dirty="0"/>
              <a:t>Pharmacists are able to screen for NAFLD risk </a:t>
            </a:r>
            <a:br>
              <a:rPr lang="en-US" dirty="0"/>
            </a:br>
            <a:r>
              <a:rPr lang="en-US" dirty="0"/>
              <a:t>factors in patients</a:t>
            </a:r>
            <a:br>
              <a:rPr lang="en-US" dirty="0"/>
            </a:b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Pharmacists can identify metabolic abnormalities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3228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C297857E-23E0-489E-A0AB-19BDAD835C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C758332-0BCC-4C68-A78C-41239B9876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59199" y="4075390"/>
            <a:ext cx="2434735" cy="1089529"/>
          </a:xfrm>
        </p:spPr>
        <p:txBody>
          <a:bodyPr/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Calculated using the presence of the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metabolic syndrome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T2DM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fasting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serum insulin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fasting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serum AST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the </a:t>
            </a: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AST/ALT ratio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C6DCBB03-AC40-46E7-A5A2-416F64217F0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10371" y="6312876"/>
            <a:ext cx="10781629" cy="466281"/>
          </a:xfrm>
        </p:spPr>
        <p:txBody>
          <a:bodyPr/>
          <a:lstStyle/>
          <a:p>
            <a:r>
              <a:rPr lang="en-GB" dirty="0"/>
              <a:t>ALT, alanine aminotransferase; AST, aspartate aminotransaminase; NAFLD, non-alcoholic fatty liver disease; St-index, steatosis index; T2D, Type 2 diabetes mellitus.</a:t>
            </a:r>
            <a:br>
              <a:rPr lang="en-GB" dirty="0"/>
            </a:br>
            <a:r>
              <a:rPr lang="en-GB" dirty="0"/>
              <a:t>1. Bedongi G, et al. GMC Gastroenterol 2006;6:33; 2. Kotronen A, et al. </a:t>
            </a:r>
            <a:r>
              <a:rPr lang="en-GB" dirty="0" err="1"/>
              <a:t>Gasteronterology</a:t>
            </a:r>
            <a:r>
              <a:rPr lang="en-GB" dirty="0"/>
              <a:t> 2009;137:865–</a:t>
            </a:r>
            <a:r>
              <a:rPr lang="ro-RO" dirty="0"/>
              <a:t>8</a:t>
            </a:r>
            <a:r>
              <a:rPr lang="en-GB" dirty="0"/>
              <a:t>72; 3. Lee HJ, et al. Dig Liver </a:t>
            </a:r>
            <a:r>
              <a:rPr lang="en-GB" dirty="0" err="1"/>
              <a:t>Dis</a:t>
            </a:r>
            <a:r>
              <a:rPr lang="en-GB" dirty="0"/>
              <a:t> 2010;42:503–</a:t>
            </a:r>
            <a:r>
              <a:rPr lang="ro-RO" dirty="0"/>
              <a:t>50</a:t>
            </a:r>
            <a:r>
              <a:rPr lang="en-GB" dirty="0"/>
              <a:t>8; </a:t>
            </a:r>
            <a:br>
              <a:rPr lang="en-GB" dirty="0"/>
            </a:br>
            <a:r>
              <a:rPr lang="en-GB" dirty="0"/>
              <a:t>4. </a:t>
            </a:r>
            <a:r>
              <a:rPr lang="da-DK" dirty="0"/>
              <a:t>Maev IV, et al. Adv Ther 2020;37:4627–4640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5490" y="470726"/>
            <a:ext cx="11362660" cy="103412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A63D16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grpSp>
        <p:nvGrpSpPr>
          <p:cNvPr id="2" name="Group 49">
            <a:extLst>
              <a:ext uri="{FF2B5EF4-FFF2-40B4-BE49-F238E27FC236}">
                <a16:creationId xmlns:a16="http://schemas.microsoft.com/office/drawing/2014/main" id="{308B234B-5326-46D2-901F-D61DDBF9602F}"/>
              </a:ext>
            </a:extLst>
          </p:cNvPr>
          <p:cNvGrpSpPr/>
          <p:nvPr/>
        </p:nvGrpSpPr>
        <p:grpSpPr>
          <a:xfrm>
            <a:off x="1249342" y="1580514"/>
            <a:ext cx="9693315" cy="2293585"/>
            <a:chOff x="1067439" y="1611427"/>
            <a:chExt cx="10052130" cy="2539436"/>
          </a:xfrm>
        </p:grpSpPr>
        <p:grpSp>
          <p:nvGrpSpPr>
            <p:cNvPr id="5" name="Group 50">
              <a:extLst>
                <a:ext uri="{FF2B5EF4-FFF2-40B4-BE49-F238E27FC236}">
                  <a16:creationId xmlns:a16="http://schemas.microsoft.com/office/drawing/2014/main" id="{F187D0D8-B44A-4776-8BB4-2816BB4FBE67}"/>
                </a:ext>
              </a:extLst>
            </p:cNvPr>
            <p:cNvGrpSpPr/>
            <p:nvPr/>
          </p:nvGrpSpPr>
          <p:grpSpPr>
            <a:xfrm>
              <a:off x="1067439" y="1611427"/>
              <a:ext cx="7527933" cy="2529748"/>
              <a:chOff x="1179846" y="2093280"/>
              <a:chExt cx="8514698" cy="2861349"/>
            </a:xfrm>
          </p:grpSpPr>
          <p:sp>
            <p:nvSpPr>
              <p:cNvPr id="55" name="Oval 29">
                <a:extLst>
                  <a:ext uri="{FF2B5EF4-FFF2-40B4-BE49-F238E27FC236}">
                    <a16:creationId xmlns:a16="http://schemas.microsoft.com/office/drawing/2014/main" id="{CB82108D-9C7E-4B6C-B6A9-03F22438E820}"/>
                  </a:ext>
                </a:extLst>
              </p:cNvPr>
              <p:cNvSpPr/>
              <p:nvPr/>
            </p:nvSpPr>
            <p:spPr>
              <a:xfrm>
                <a:off x="1179846" y="3512808"/>
                <a:ext cx="1409293" cy="1409291"/>
              </a:xfrm>
              <a:custGeom>
                <a:avLst/>
                <a:gdLst>
                  <a:gd name="connsiteX0" fmla="*/ 0 w 1769533"/>
                  <a:gd name="connsiteY0" fmla="*/ 884767 h 1769533"/>
                  <a:gd name="connsiteX1" fmla="*/ 884767 w 1769533"/>
                  <a:gd name="connsiteY1" fmla="*/ 0 h 1769533"/>
                  <a:gd name="connsiteX2" fmla="*/ 1769534 w 1769533"/>
                  <a:gd name="connsiteY2" fmla="*/ 884767 h 1769533"/>
                  <a:gd name="connsiteX3" fmla="*/ 884767 w 1769533"/>
                  <a:gd name="connsiteY3" fmla="*/ 1769534 h 1769533"/>
                  <a:gd name="connsiteX4" fmla="*/ 0 w 1769533"/>
                  <a:gd name="connsiteY4" fmla="*/ 884767 h 1769533"/>
                  <a:gd name="connsiteX0" fmla="*/ 884767 w 1769534"/>
                  <a:gd name="connsiteY0" fmla="*/ 0 h 1769534"/>
                  <a:gd name="connsiteX1" fmla="*/ 1769534 w 1769534"/>
                  <a:gd name="connsiteY1" fmla="*/ 884767 h 1769534"/>
                  <a:gd name="connsiteX2" fmla="*/ 884767 w 1769534"/>
                  <a:gd name="connsiteY2" fmla="*/ 1769534 h 1769534"/>
                  <a:gd name="connsiteX3" fmla="*/ 0 w 1769534"/>
                  <a:gd name="connsiteY3" fmla="*/ 884767 h 1769534"/>
                  <a:gd name="connsiteX4" fmla="*/ 976207 w 1769534"/>
                  <a:gd name="connsiteY4" fmla="*/ 91440 h 1769534"/>
                  <a:gd name="connsiteX0" fmla="*/ 884767 w 1769534"/>
                  <a:gd name="connsiteY0" fmla="*/ 0 h 1769534"/>
                  <a:gd name="connsiteX1" fmla="*/ 1769534 w 1769534"/>
                  <a:gd name="connsiteY1" fmla="*/ 884767 h 1769534"/>
                  <a:gd name="connsiteX2" fmla="*/ 884767 w 1769534"/>
                  <a:gd name="connsiteY2" fmla="*/ 1769534 h 1769534"/>
                  <a:gd name="connsiteX3" fmla="*/ 0 w 1769534"/>
                  <a:gd name="connsiteY3" fmla="*/ 884767 h 1769534"/>
                  <a:gd name="connsiteX0" fmla="*/ 1769534 w 1769534"/>
                  <a:gd name="connsiteY0" fmla="*/ 0 h 884767"/>
                  <a:gd name="connsiteX1" fmla="*/ 884767 w 1769534"/>
                  <a:gd name="connsiteY1" fmla="*/ 884767 h 884767"/>
                  <a:gd name="connsiteX2" fmla="*/ 0 w 1769534"/>
                  <a:gd name="connsiteY2" fmla="*/ 0 h 884767"/>
                  <a:gd name="connsiteX0" fmla="*/ 884767 w 884767"/>
                  <a:gd name="connsiteY0" fmla="*/ 884767 h 884767"/>
                  <a:gd name="connsiteX1" fmla="*/ 0 w 884767"/>
                  <a:gd name="connsiteY1" fmla="*/ 0 h 884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4767" h="884767">
                    <a:moveTo>
                      <a:pt x="884767" y="884767"/>
                    </a:moveTo>
                    <a:cubicBezTo>
                      <a:pt x="396124" y="884767"/>
                      <a:pt x="0" y="488643"/>
                      <a:pt x="0" y="0"/>
                    </a:cubicBezTo>
                  </a:path>
                </a:pathLst>
              </a:custGeom>
              <a:noFill/>
              <a:ln w="254000" cap="flat" cmpd="sng" algn="ctr">
                <a:solidFill>
                  <a:srgbClr val="DC6413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" name="Group 55">
                <a:extLst>
                  <a:ext uri="{FF2B5EF4-FFF2-40B4-BE49-F238E27FC236}">
                    <a16:creationId xmlns:a16="http://schemas.microsoft.com/office/drawing/2014/main" id="{99DCCA8A-9D3A-41C8-A6D2-78B649D6D345}"/>
                  </a:ext>
                </a:extLst>
              </p:cNvPr>
              <p:cNvGrpSpPr/>
              <p:nvPr/>
            </p:nvGrpSpPr>
            <p:grpSpPr>
              <a:xfrm>
                <a:off x="2561474" y="2093280"/>
                <a:ext cx="2864978" cy="2861348"/>
                <a:chOff x="4131736" y="2345267"/>
                <a:chExt cx="1772706" cy="1770461"/>
              </a:xfrm>
            </p:grpSpPr>
            <p:sp>
              <p:nvSpPr>
                <p:cNvPr id="64" name="Oval 29">
                  <a:extLst>
                    <a:ext uri="{FF2B5EF4-FFF2-40B4-BE49-F238E27FC236}">
                      <a16:creationId xmlns:a16="http://schemas.microsoft.com/office/drawing/2014/main" id="{87413AF5-4D71-41DF-B8E8-6DC041E0B1CA}"/>
                    </a:ext>
                  </a:extLst>
                </p:cNvPr>
                <p:cNvSpPr/>
                <p:nvPr/>
              </p:nvSpPr>
              <p:spPr>
                <a:xfrm>
                  <a:off x="5019675" y="3230961"/>
                  <a:ext cx="884767" cy="884767"/>
                </a:xfrm>
                <a:custGeom>
                  <a:avLst/>
                  <a:gdLst>
                    <a:gd name="connsiteX0" fmla="*/ 0 w 1769533"/>
                    <a:gd name="connsiteY0" fmla="*/ 884767 h 1769533"/>
                    <a:gd name="connsiteX1" fmla="*/ 884767 w 1769533"/>
                    <a:gd name="connsiteY1" fmla="*/ 0 h 1769533"/>
                    <a:gd name="connsiteX2" fmla="*/ 1769534 w 1769533"/>
                    <a:gd name="connsiteY2" fmla="*/ 884767 h 1769533"/>
                    <a:gd name="connsiteX3" fmla="*/ 884767 w 1769533"/>
                    <a:gd name="connsiteY3" fmla="*/ 1769534 h 1769533"/>
                    <a:gd name="connsiteX4" fmla="*/ 0 w 1769533"/>
                    <a:gd name="connsiteY4" fmla="*/ 884767 h 1769533"/>
                    <a:gd name="connsiteX0" fmla="*/ 884767 w 1769534"/>
                    <a:gd name="connsiteY0" fmla="*/ 0 h 1769534"/>
                    <a:gd name="connsiteX1" fmla="*/ 1769534 w 1769534"/>
                    <a:gd name="connsiteY1" fmla="*/ 884767 h 1769534"/>
                    <a:gd name="connsiteX2" fmla="*/ 884767 w 1769534"/>
                    <a:gd name="connsiteY2" fmla="*/ 1769534 h 1769534"/>
                    <a:gd name="connsiteX3" fmla="*/ 0 w 1769534"/>
                    <a:gd name="connsiteY3" fmla="*/ 884767 h 1769534"/>
                    <a:gd name="connsiteX4" fmla="*/ 976207 w 1769534"/>
                    <a:gd name="connsiteY4" fmla="*/ 91440 h 1769534"/>
                    <a:gd name="connsiteX0" fmla="*/ 884767 w 1769534"/>
                    <a:gd name="connsiteY0" fmla="*/ 0 h 1769534"/>
                    <a:gd name="connsiteX1" fmla="*/ 1769534 w 1769534"/>
                    <a:gd name="connsiteY1" fmla="*/ 884767 h 1769534"/>
                    <a:gd name="connsiteX2" fmla="*/ 884767 w 1769534"/>
                    <a:gd name="connsiteY2" fmla="*/ 1769534 h 1769534"/>
                    <a:gd name="connsiteX3" fmla="*/ 0 w 1769534"/>
                    <a:gd name="connsiteY3" fmla="*/ 884767 h 1769534"/>
                    <a:gd name="connsiteX0" fmla="*/ 1769534 w 1769534"/>
                    <a:gd name="connsiteY0" fmla="*/ 0 h 884767"/>
                    <a:gd name="connsiteX1" fmla="*/ 884767 w 1769534"/>
                    <a:gd name="connsiteY1" fmla="*/ 884767 h 884767"/>
                    <a:gd name="connsiteX2" fmla="*/ 0 w 1769534"/>
                    <a:gd name="connsiteY2" fmla="*/ 0 h 884767"/>
                    <a:gd name="connsiteX0" fmla="*/ 884767 w 884767"/>
                    <a:gd name="connsiteY0" fmla="*/ 884767 h 884767"/>
                    <a:gd name="connsiteX1" fmla="*/ 0 w 884767"/>
                    <a:gd name="connsiteY1" fmla="*/ 0 h 88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84767" h="884767">
                      <a:moveTo>
                        <a:pt x="884767" y="884767"/>
                      </a:moveTo>
                      <a:cubicBezTo>
                        <a:pt x="396124" y="884767"/>
                        <a:pt x="0" y="488643"/>
                        <a:pt x="0" y="0"/>
                      </a:cubicBezTo>
                    </a:path>
                  </a:pathLst>
                </a:custGeom>
                <a:noFill/>
                <a:ln w="254000" cap="flat" cmpd="sng" algn="ctr">
                  <a:solidFill>
                    <a:srgbClr val="DC6413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32">
                  <a:extLst>
                    <a:ext uri="{FF2B5EF4-FFF2-40B4-BE49-F238E27FC236}">
                      <a16:creationId xmlns:a16="http://schemas.microsoft.com/office/drawing/2014/main" id="{B88A27A9-EEDD-47C4-ADDE-C7EB7BA61CA1}"/>
                    </a:ext>
                  </a:extLst>
                </p:cNvPr>
                <p:cNvSpPr/>
                <p:nvPr/>
              </p:nvSpPr>
              <p:spPr>
                <a:xfrm>
                  <a:off x="4131736" y="2345267"/>
                  <a:ext cx="884767" cy="884767"/>
                </a:xfrm>
                <a:custGeom>
                  <a:avLst/>
                  <a:gdLst>
                    <a:gd name="connsiteX0" fmla="*/ 0 w 1769533"/>
                    <a:gd name="connsiteY0" fmla="*/ 884767 h 1769533"/>
                    <a:gd name="connsiteX1" fmla="*/ 884767 w 1769533"/>
                    <a:gd name="connsiteY1" fmla="*/ 0 h 1769533"/>
                    <a:gd name="connsiteX2" fmla="*/ 1769534 w 1769533"/>
                    <a:gd name="connsiteY2" fmla="*/ 884767 h 1769533"/>
                    <a:gd name="connsiteX3" fmla="*/ 884767 w 1769533"/>
                    <a:gd name="connsiteY3" fmla="*/ 1769534 h 1769533"/>
                    <a:gd name="connsiteX4" fmla="*/ 0 w 1769533"/>
                    <a:gd name="connsiteY4" fmla="*/ 884767 h 1769533"/>
                    <a:gd name="connsiteX0" fmla="*/ 0 w 1769534"/>
                    <a:gd name="connsiteY0" fmla="*/ 884767 h 1769534"/>
                    <a:gd name="connsiteX1" fmla="*/ 884767 w 1769534"/>
                    <a:gd name="connsiteY1" fmla="*/ 0 h 1769534"/>
                    <a:gd name="connsiteX2" fmla="*/ 1769534 w 1769534"/>
                    <a:gd name="connsiteY2" fmla="*/ 884767 h 1769534"/>
                    <a:gd name="connsiteX3" fmla="*/ 884767 w 1769534"/>
                    <a:gd name="connsiteY3" fmla="*/ 1769534 h 1769534"/>
                    <a:gd name="connsiteX4" fmla="*/ 91440 w 1769534"/>
                    <a:gd name="connsiteY4" fmla="*/ 976207 h 1769534"/>
                    <a:gd name="connsiteX0" fmla="*/ 806535 w 1691302"/>
                    <a:gd name="connsiteY0" fmla="*/ 0 h 1769534"/>
                    <a:gd name="connsiteX1" fmla="*/ 1691302 w 1691302"/>
                    <a:gd name="connsiteY1" fmla="*/ 884767 h 1769534"/>
                    <a:gd name="connsiteX2" fmla="*/ 806535 w 1691302"/>
                    <a:gd name="connsiteY2" fmla="*/ 1769534 h 1769534"/>
                    <a:gd name="connsiteX3" fmla="*/ 13208 w 1691302"/>
                    <a:gd name="connsiteY3" fmla="*/ 976207 h 1769534"/>
                    <a:gd name="connsiteX0" fmla="*/ 0 w 884767"/>
                    <a:gd name="connsiteY0" fmla="*/ 0 h 1769534"/>
                    <a:gd name="connsiteX1" fmla="*/ 884767 w 884767"/>
                    <a:gd name="connsiteY1" fmla="*/ 884767 h 1769534"/>
                    <a:gd name="connsiteX2" fmla="*/ 0 w 884767"/>
                    <a:gd name="connsiteY2" fmla="*/ 1769534 h 1769534"/>
                    <a:gd name="connsiteX0" fmla="*/ 0 w 884767"/>
                    <a:gd name="connsiteY0" fmla="*/ 0 h 884767"/>
                    <a:gd name="connsiteX1" fmla="*/ 884767 w 884767"/>
                    <a:gd name="connsiteY1" fmla="*/ 884767 h 88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84767" h="884767">
                      <a:moveTo>
                        <a:pt x="0" y="0"/>
                      </a:moveTo>
                      <a:cubicBezTo>
                        <a:pt x="488643" y="0"/>
                        <a:pt x="884767" y="396124"/>
                        <a:pt x="884767" y="884767"/>
                      </a:cubicBezTo>
                    </a:path>
                  </a:pathLst>
                </a:custGeom>
                <a:noFill/>
                <a:ln w="254000" cap="flat" cmpd="sng" algn="ctr">
                  <a:solidFill>
                    <a:srgbClr val="DC6413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" name="Group 56">
                <a:extLst>
                  <a:ext uri="{FF2B5EF4-FFF2-40B4-BE49-F238E27FC236}">
                    <a16:creationId xmlns:a16="http://schemas.microsoft.com/office/drawing/2014/main" id="{F899391A-CC59-42AE-8779-40F6A4DFA566}"/>
                  </a:ext>
                </a:extLst>
              </p:cNvPr>
              <p:cNvGrpSpPr/>
              <p:nvPr/>
            </p:nvGrpSpPr>
            <p:grpSpPr>
              <a:xfrm>
                <a:off x="5414456" y="2098566"/>
                <a:ext cx="2859685" cy="2856063"/>
                <a:chOff x="4131736" y="2345267"/>
                <a:chExt cx="1772706" cy="1770462"/>
              </a:xfrm>
            </p:grpSpPr>
            <p:sp>
              <p:nvSpPr>
                <p:cNvPr id="62" name="Oval 29">
                  <a:extLst>
                    <a:ext uri="{FF2B5EF4-FFF2-40B4-BE49-F238E27FC236}">
                      <a16:creationId xmlns:a16="http://schemas.microsoft.com/office/drawing/2014/main" id="{D6136BD3-4273-400D-A7C6-B2679B62C20F}"/>
                    </a:ext>
                  </a:extLst>
                </p:cNvPr>
                <p:cNvSpPr/>
                <p:nvPr/>
              </p:nvSpPr>
              <p:spPr>
                <a:xfrm>
                  <a:off x="5019675" y="3230962"/>
                  <a:ext cx="884767" cy="884767"/>
                </a:xfrm>
                <a:custGeom>
                  <a:avLst/>
                  <a:gdLst>
                    <a:gd name="connsiteX0" fmla="*/ 0 w 1769533"/>
                    <a:gd name="connsiteY0" fmla="*/ 884767 h 1769533"/>
                    <a:gd name="connsiteX1" fmla="*/ 884767 w 1769533"/>
                    <a:gd name="connsiteY1" fmla="*/ 0 h 1769533"/>
                    <a:gd name="connsiteX2" fmla="*/ 1769534 w 1769533"/>
                    <a:gd name="connsiteY2" fmla="*/ 884767 h 1769533"/>
                    <a:gd name="connsiteX3" fmla="*/ 884767 w 1769533"/>
                    <a:gd name="connsiteY3" fmla="*/ 1769534 h 1769533"/>
                    <a:gd name="connsiteX4" fmla="*/ 0 w 1769533"/>
                    <a:gd name="connsiteY4" fmla="*/ 884767 h 1769533"/>
                    <a:gd name="connsiteX0" fmla="*/ 884767 w 1769534"/>
                    <a:gd name="connsiteY0" fmla="*/ 0 h 1769534"/>
                    <a:gd name="connsiteX1" fmla="*/ 1769534 w 1769534"/>
                    <a:gd name="connsiteY1" fmla="*/ 884767 h 1769534"/>
                    <a:gd name="connsiteX2" fmla="*/ 884767 w 1769534"/>
                    <a:gd name="connsiteY2" fmla="*/ 1769534 h 1769534"/>
                    <a:gd name="connsiteX3" fmla="*/ 0 w 1769534"/>
                    <a:gd name="connsiteY3" fmla="*/ 884767 h 1769534"/>
                    <a:gd name="connsiteX4" fmla="*/ 976207 w 1769534"/>
                    <a:gd name="connsiteY4" fmla="*/ 91440 h 1769534"/>
                    <a:gd name="connsiteX0" fmla="*/ 884767 w 1769534"/>
                    <a:gd name="connsiteY0" fmla="*/ 0 h 1769534"/>
                    <a:gd name="connsiteX1" fmla="*/ 1769534 w 1769534"/>
                    <a:gd name="connsiteY1" fmla="*/ 884767 h 1769534"/>
                    <a:gd name="connsiteX2" fmla="*/ 884767 w 1769534"/>
                    <a:gd name="connsiteY2" fmla="*/ 1769534 h 1769534"/>
                    <a:gd name="connsiteX3" fmla="*/ 0 w 1769534"/>
                    <a:gd name="connsiteY3" fmla="*/ 884767 h 1769534"/>
                    <a:gd name="connsiteX0" fmla="*/ 1769534 w 1769534"/>
                    <a:gd name="connsiteY0" fmla="*/ 0 h 884767"/>
                    <a:gd name="connsiteX1" fmla="*/ 884767 w 1769534"/>
                    <a:gd name="connsiteY1" fmla="*/ 884767 h 884767"/>
                    <a:gd name="connsiteX2" fmla="*/ 0 w 1769534"/>
                    <a:gd name="connsiteY2" fmla="*/ 0 h 884767"/>
                    <a:gd name="connsiteX0" fmla="*/ 884767 w 884767"/>
                    <a:gd name="connsiteY0" fmla="*/ 884767 h 884767"/>
                    <a:gd name="connsiteX1" fmla="*/ 0 w 884767"/>
                    <a:gd name="connsiteY1" fmla="*/ 0 h 88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84767" h="884767">
                      <a:moveTo>
                        <a:pt x="884767" y="884767"/>
                      </a:moveTo>
                      <a:cubicBezTo>
                        <a:pt x="396124" y="884767"/>
                        <a:pt x="0" y="488643"/>
                        <a:pt x="0" y="0"/>
                      </a:cubicBezTo>
                    </a:path>
                  </a:pathLst>
                </a:custGeom>
                <a:noFill/>
                <a:ln w="254000" cap="flat" cmpd="sng" algn="ctr">
                  <a:solidFill>
                    <a:srgbClr val="DC6413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Oval 32">
                  <a:extLst>
                    <a:ext uri="{FF2B5EF4-FFF2-40B4-BE49-F238E27FC236}">
                      <a16:creationId xmlns:a16="http://schemas.microsoft.com/office/drawing/2014/main" id="{9D21E606-D38F-4C7B-919B-6A8C7BC54EAE}"/>
                    </a:ext>
                  </a:extLst>
                </p:cNvPr>
                <p:cNvSpPr/>
                <p:nvPr/>
              </p:nvSpPr>
              <p:spPr>
                <a:xfrm>
                  <a:off x="4131736" y="2345267"/>
                  <a:ext cx="884767" cy="884767"/>
                </a:xfrm>
                <a:custGeom>
                  <a:avLst/>
                  <a:gdLst>
                    <a:gd name="connsiteX0" fmla="*/ 0 w 1769533"/>
                    <a:gd name="connsiteY0" fmla="*/ 884767 h 1769533"/>
                    <a:gd name="connsiteX1" fmla="*/ 884767 w 1769533"/>
                    <a:gd name="connsiteY1" fmla="*/ 0 h 1769533"/>
                    <a:gd name="connsiteX2" fmla="*/ 1769534 w 1769533"/>
                    <a:gd name="connsiteY2" fmla="*/ 884767 h 1769533"/>
                    <a:gd name="connsiteX3" fmla="*/ 884767 w 1769533"/>
                    <a:gd name="connsiteY3" fmla="*/ 1769534 h 1769533"/>
                    <a:gd name="connsiteX4" fmla="*/ 0 w 1769533"/>
                    <a:gd name="connsiteY4" fmla="*/ 884767 h 1769533"/>
                    <a:gd name="connsiteX0" fmla="*/ 0 w 1769534"/>
                    <a:gd name="connsiteY0" fmla="*/ 884767 h 1769534"/>
                    <a:gd name="connsiteX1" fmla="*/ 884767 w 1769534"/>
                    <a:gd name="connsiteY1" fmla="*/ 0 h 1769534"/>
                    <a:gd name="connsiteX2" fmla="*/ 1769534 w 1769534"/>
                    <a:gd name="connsiteY2" fmla="*/ 884767 h 1769534"/>
                    <a:gd name="connsiteX3" fmla="*/ 884767 w 1769534"/>
                    <a:gd name="connsiteY3" fmla="*/ 1769534 h 1769534"/>
                    <a:gd name="connsiteX4" fmla="*/ 91440 w 1769534"/>
                    <a:gd name="connsiteY4" fmla="*/ 976207 h 1769534"/>
                    <a:gd name="connsiteX0" fmla="*/ 806535 w 1691302"/>
                    <a:gd name="connsiteY0" fmla="*/ 0 h 1769534"/>
                    <a:gd name="connsiteX1" fmla="*/ 1691302 w 1691302"/>
                    <a:gd name="connsiteY1" fmla="*/ 884767 h 1769534"/>
                    <a:gd name="connsiteX2" fmla="*/ 806535 w 1691302"/>
                    <a:gd name="connsiteY2" fmla="*/ 1769534 h 1769534"/>
                    <a:gd name="connsiteX3" fmla="*/ 13208 w 1691302"/>
                    <a:gd name="connsiteY3" fmla="*/ 976207 h 1769534"/>
                    <a:gd name="connsiteX0" fmla="*/ 0 w 884767"/>
                    <a:gd name="connsiteY0" fmla="*/ 0 h 1769534"/>
                    <a:gd name="connsiteX1" fmla="*/ 884767 w 884767"/>
                    <a:gd name="connsiteY1" fmla="*/ 884767 h 1769534"/>
                    <a:gd name="connsiteX2" fmla="*/ 0 w 884767"/>
                    <a:gd name="connsiteY2" fmla="*/ 1769534 h 1769534"/>
                    <a:gd name="connsiteX0" fmla="*/ 0 w 884767"/>
                    <a:gd name="connsiteY0" fmla="*/ 0 h 884767"/>
                    <a:gd name="connsiteX1" fmla="*/ 884767 w 884767"/>
                    <a:gd name="connsiteY1" fmla="*/ 884767 h 88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84767" h="884767">
                      <a:moveTo>
                        <a:pt x="0" y="0"/>
                      </a:moveTo>
                      <a:cubicBezTo>
                        <a:pt x="488643" y="0"/>
                        <a:pt x="884767" y="396124"/>
                        <a:pt x="884767" y="884767"/>
                      </a:cubicBezTo>
                    </a:path>
                  </a:pathLst>
                </a:custGeom>
                <a:noFill/>
                <a:ln w="254000" cap="flat" cmpd="sng" algn="ctr">
                  <a:solidFill>
                    <a:srgbClr val="DC6413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5F851DF5-DC0A-4473-AF4F-6FD484B2BC10}"/>
                  </a:ext>
                </a:extLst>
              </p:cNvPr>
              <p:cNvSpPr/>
              <p:nvPr/>
            </p:nvSpPr>
            <p:spPr>
              <a:xfrm>
                <a:off x="1380286" y="2316503"/>
                <a:ext cx="2399372" cy="2399369"/>
              </a:xfrm>
              <a:prstGeom prst="ellipse">
                <a:avLst/>
              </a:prstGeom>
              <a:solidFill>
                <a:sysClr val="window" lastClr="FFFFFF"/>
              </a:solidFill>
              <a:ln w="76200" cap="flat" cmpd="sng" algn="ctr">
                <a:solidFill>
                  <a:srgbClr val="A63D1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Fatty liver index</a:t>
                </a:r>
                <a:r>
                  <a:rPr kumimoji="0" lang="en-US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CBD1C2C-42D1-4FCC-9F14-976D777A5A94}"/>
                  </a:ext>
                </a:extLst>
              </p:cNvPr>
              <p:cNvSpPr/>
              <p:nvPr/>
            </p:nvSpPr>
            <p:spPr>
              <a:xfrm>
                <a:off x="4216114" y="2321790"/>
                <a:ext cx="2399372" cy="2399369"/>
              </a:xfrm>
              <a:prstGeom prst="ellipse">
                <a:avLst/>
              </a:prstGeom>
              <a:solidFill>
                <a:sysClr val="window" lastClr="FFFFFF"/>
              </a:solidFill>
              <a:ln w="76200" cap="flat" cmpd="sng" algn="ctr">
                <a:solidFill>
                  <a:srgbClr val="A63D1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NAFLD liver fat score</a:t>
                </a:r>
                <a:r>
                  <a:rPr kumimoji="0" lang="en-US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217FEDF-29A5-49AD-9DB7-7738703B62CD}"/>
                  </a:ext>
                </a:extLst>
              </p:cNvPr>
              <p:cNvSpPr/>
              <p:nvPr/>
            </p:nvSpPr>
            <p:spPr>
              <a:xfrm>
                <a:off x="7070442" y="2331089"/>
                <a:ext cx="2399372" cy="2399369"/>
              </a:xfrm>
              <a:prstGeom prst="ellipse">
                <a:avLst/>
              </a:prstGeom>
              <a:solidFill>
                <a:sysClr val="window" lastClr="FFFFFF"/>
              </a:solidFill>
              <a:ln w="76200" cap="flat" cmpd="sng" algn="ctr">
                <a:solidFill>
                  <a:srgbClr val="A63D1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Hepatic steatosis index</a:t>
                </a:r>
                <a:r>
                  <a:rPr kumimoji="0" lang="en-US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A63D16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61" name="Oval 32">
                <a:extLst>
                  <a:ext uri="{FF2B5EF4-FFF2-40B4-BE49-F238E27FC236}">
                    <a16:creationId xmlns:a16="http://schemas.microsoft.com/office/drawing/2014/main" id="{E847E6D0-A55F-4563-AD65-FC581A0F339B}"/>
                  </a:ext>
                </a:extLst>
              </p:cNvPr>
              <p:cNvSpPr/>
              <p:nvPr/>
            </p:nvSpPr>
            <p:spPr>
              <a:xfrm>
                <a:off x="8264243" y="2107866"/>
                <a:ext cx="1430301" cy="1430299"/>
              </a:xfrm>
              <a:custGeom>
                <a:avLst/>
                <a:gdLst>
                  <a:gd name="connsiteX0" fmla="*/ 0 w 1769533"/>
                  <a:gd name="connsiteY0" fmla="*/ 884767 h 1769533"/>
                  <a:gd name="connsiteX1" fmla="*/ 884767 w 1769533"/>
                  <a:gd name="connsiteY1" fmla="*/ 0 h 1769533"/>
                  <a:gd name="connsiteX2" fmla="*/ 1769534 w 1769533"/>
                  <a:gd name="connsiteY2" fmla="*/ 884767 h 1769533"/>
                  <a:gd name="connsiteX3" fmla="*/ 884767 w 1769533"/>
                  <a:gd name="connsiteY3" fmla="*/ 1769534 h 1769533"/>
                  <a:gd name="connsiteX4" fmla="*/ 0 w 1769533"/>
                  <a:gd name="connsiteY4" fmla="*/ 884767 h 1769533"/>
                  <a:gd name="connsiteX0" fmla="*/ 0 w 1769534"/>
                  <a:gd name="connsiteY0" fmla="*/ 884767 h 1769534"/>
                  <a:gd name="connsiteX1" fmla="*/ 884767 w 1769534"/>
                  <a:gd name="connsiteY1" fmla="*/ 0 h 1769534"/>
                  <a:gd name="connsiteX2" fmla="*/ 1769534 w 1769534"/>
                  <a:gd name="connsiteY2" fmla="*/ 884767 h 1769534"/>
                  <a:gd name="connsiteX3" fmla="*/ 884767 w 1769534"/>
                  <a:gd name="connsiteY3" fmla="*/ 1769534 h 1769534"/>
                  <a:gd name="connsiteX4" fmla="*/ 91440 w 1769534"/>
                  <a:gd name="connsiteY4" fmla="*/ 976207 h 1769534"/>
                  <a:gd name="connsiteX0" fmla="*/ 806535 w 1691302"/>
                  <a:gd name="connsiteY0" fmla="*/ 0 h 1769534"/>
                  <a:gd name="connsiteX1" fmla="*/ 1691302 w 1691302"/>
                  <a:gd name="connsiteY1" fmla="*/ 884767 h 1769534"/>
                  <a:gd name="connsiteX2" fmla="*/ 806535 w 1691302"/>
                  <a:gd name="connsiteY2" fmla="*/ 1769534 h 1769534"/>
                  <a:gd name="connsiteX3" fmla="*/ 13208 w 1691302"/>
                  <a:gd name="connsiteY3" fmla="*/ 976207 h 1769534"/>
                  <a:gd name="connsiteX0" fmla="*/ 0 w 884767"/>
                  <a:gd name="connsiteY0" fmla="*/ 0 h 1769534"/>
                  <a:gd name="connsiteX1" fmla="*/ 884767 w 884767"/>
                  <a:gd name="connsiteY1" fmla="*/ 884767 h 1769534"/>
                  <a:gd name="connsiteX2" fmla="*/ 0 w 884767"/>
                  <a:gd name="connsiteY2" fmla="*/ 1769534 h 1769534"/>
                  <a:gd name="connsiteX0" fmla="*/ 0 w 884767"/>
                  <a:gd name="connsiteY0" fmla="*/ 0 h 884767"/>
                  <a:gd name="connsiteX1" fmla="*/ 884767 w 884767"/>
                  <a:gd name="connsiteY1" fmla="*/ 884767 h 884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4767" h="884767">
                    <a:moveTo>
                      <a:pt x="0" y="0"/>
                    </a:moveTo>
                    <a:cubicBezTo>
                      <a:pt x="488643" y="0"/>
                      <a:pt x="884767" y="396124"/>
                      <a:pt x="884767" y="884767"/>
                    </a:cubicBezTo>
                  </a:path>
                </a:pathLst>
              </a:custGeom>
              <a:noFill/>
              <a:ln w="254000" cap="flat" cmpd="sng" algn="ctr">
                <a:solidFill>
                  <a:srgbClr val="DC6413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2" name="Oval 29">
              <a:extLst>
                <a:ext uri="{FF2B5EF4-FFF2-40B4-BE49-F238E27FC236}">
                  <a16:creationId xmlns:a16="http://schemas.microsoft.com/office/drawing/2014/main" id="{92B6BF1E-8EFE-4118-A8A8-436308EB69AD}"/>
                </a:ext>
              </a:extLst>
            </p:cNvPr>
            <p:cNvSpPr/>
            <p:nvPr/>
          </p:nvSpPr>
          <p:spPr>
            <a:xfrm>
              <a:off x="8601899" y="2888987"/>
              <a:ext cx="1261877" cy="1261876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4" fmla="*/ 976207 w 1769534"/>
                <a:gd name="connsiteY4" fmla="*/ 91440 h 1769534"/>
                <a:gd name="connsiteX0" fmla="*/ 884767 w 1769534"/>
                <a:gd name="connsiteY0" fmla="*/ 0 h 1769534"/>
                <a:gd name="connsiteX1" fmla="*/ 1769534 w 1769534"/>
                <a:gd name="connsiteY1" fmla="*/ 884767 h 1769534"/>
                <a:gd name="connsiteX2" fmla="*/ 884767 w 1769534"/>
                <a:gd name="connsiteY2" fmla="*/ 1769534 h 1769534"/>
                <a:gd name="connsiteX3" fmla="*/ 0 w 1769534"/>
                <a:gd name="connsiteY3" fmla="*/ 884767 h 1769534"/>
                <a:gd name="connsiteX0" fmla="*/ 1769534 w 1769534"/>
                <a:gd name="connsiteY0" fmla="*/ 0 h 884767"/>
                <a:gd name="connsiteX1" fmla="*/ 884767 w 1769534"/>
                <a:gd name="connsiteY1" fmla="*/ 884767 h 884767"/>
                <a:gd name="connsiteX2" fmla="*/ 0 w 1769534"/>
                <a:gd name="connsiteY2" fmla="*/ 0 h 884767"/>
                <a:gd name="connsiteX0" fmla="*/ 884767 w 884767"/>
                <a:gd name="connsiteY0" fmla="*/ 884767 h 884767"/>
                <a:gd name="connsiteX1" fmla="*/ 0 w 884767"/>
                <a:gd name="connsiteY1" fmla="*/ 0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884767" y="884767"/>
                  </a:moveTo>
                  <a:cubicBezTo>
                    <a:pt x="396124" y="884767"/>
                    <a:pt x="0" y="488643"/>
                    <a:pt x="0" y="0"/>
                  </a:cubicBezTo>
                </a:path>
              </a:pathLst>
            </a:custGeom>
            <a:noFill/>
            <a:ln w="254000" cap="flat" cmpd="sng" algn="ctr">
              <a:solidFill>
                <a:srgbClr val="DC6413">
                  <a:alpha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94801CD-2F62-4997-A8B4-21FEBDA77B16}"/>
                </a:ext>
              </a:extLst>
            </p:cNvPr>
            <p:cNvSpPr/>
            <p:nvPr/>
          </p:nvSpPr>
          <p:spPr>
            <a:xfrm>
              <a:off x="8799573" y="1831364"/>
              <a:ext cx="2121310" cy="2121307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A63D1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A63D16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St-index</a:t>
              </a:r>
              <a:r>
                <a:rPr kumimoji="0" lang="en-US" b="1" i="0" u="none" strike="noStrike" kern="0" cap="none" spc="0" normalizeH="0" baseline="30000" noProof="0" dirty="0">
                  <a:ln>
                    <a:noFill/>
                  </a:ln>
                  <a:solidFill>
                    <a:srgbClr val="A63D16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54" name="Oval 32">
              <a:extLst>
                <a:ext uri="{FF2B5EF4-FFF2-40B4-BE49-F238E27FC236}">
                  <a16:creationId xmlns:a16="http://schemas.microsoft.com/office/drawing/2014/main" id="{E1784DA9-2828-40ED-96C3-E9621D683810}"/>
                </a:ext>
              </a:extLst>
            </p:cNvPr>
            <p:cNvSpPr/>
            <p:nvPr/>
          </p:nvSpPr>
          <p:spPr>
            <a:xfrm>
              <a:off x="9855025" y="1634011"/>
              <a:ext cx="1264544" cy="1264542"/>
            </a:xfrm>
            <a:custGeom>
              <a:avLst/>
              <a:gdLst>
                <a:gd name="connsiteX0" fmla="*/ 0 w 1769533"/>
                <a:gd name="connsiteY0" fmla="*/ 884767 h 1769533"/>
                <a:gd name="connsiteX1" fmla="*/ 884767 w 1769533"/>
                <a:gd name="connsiteY1" fmla="*/ 0 h 1769533"/>
                <a:gd name="connsiteX2" fmla="*/ 1769534 w 1769533"/>
                <a:gd name="connsiteY2" fmla="*/ 884767 h 1769533"/>
                <a:gd name="connsiteX3" fmla="*/ 884767 w 1769533"/>
                <a:gd name="connsiteY3" fmla="*/ 1769534 h 1769533"/>
                <a:gd name="connsiteX4" fmla="*/ 0 w 1769533"/>
                <a:gd name="connsiteY4" fmla="*/ 884767 h 1769533"/>
                <a:gd name="connsiteX0" fmla="*/ 0 w 1769534"/>
                <a:gd name="connsiteY0" fmla="*/ 884767 h 1769534"/>
                <a:gd name="connsiteX1" fmla="*/ 884767 w 1769534"/>
                <a:gd name="connsiteY1" fmla="*/ 0 h 1769534"/>
                <a:gd name="connsiteX2" fmla="*/ 1769534 w 1769534"/>
                <a:gd name="connsiteY2" fmla="*/ 884767 h 1769534"/>
                <a:gd name="connsiteX3" fmla="*/ 884767 w 1769534"/>
                <a:gd name="connsiteY3" fmla="*/ 1769534 h 1769534"/>
                <a:gd name="connsiteX4" fmla="*/ 91440 w 1769534"/>
                <a:gd name="connsiteY4" fmla="*/ 976207 h 1769534"/>
                <a:gd name="connsiteX0" fmla="*/ 806535 w 1691302"/>
                <a:gd name="connsiteY0" fmla="*/ 0 h 1769534"/>
                <a:gd name="connsiteX1" fmla="*/ 1691302 w 1691302"/>
                <a:gd name="connsiteY1" fmla="*/ 884767 h 1769534"/>
                <a:gd name="connsiteX2" fmla="*/ 806535 w 1691302"/>
                <a:gd name="connsiteY2" fmla="*/ 1769534 h 1769534"/>
                <a:gd name="connsiteX3" fmla="*/ 13208 w 1691302"/>
                <a:gd name="connsiteY3" fmla="*/ 976207 h 1769534"/>
                <a:gd name="connsiteX0" fmla="*/ 0 w 884767"/>
                <a:gd name="connsiteY0" fmla="*/ 0 h 1769534"/>
                <a:gd name="connsiteX1" fmla="*/ 884767 w 884767"/>
                <a:gd name="connsiteY1" fmla="*/ 884767 h 1769534"/>
                <a:gd name="connsiteX2" fmla="*/ 0 w 884767"/>
                <a:gd name="connsiteY2" fmla="*/ 1769534 h 1769534"/>
                <a:gd name="connsiteX0" fmla="*/ 0 w 884767"/>
                <a:gd name="connsiteY0" fmla="*/ 0 h 884767"/>
                <a:gd name="connsiteX1" fmla="*/ 884767 w 884767"/>
                <a:gd name="connsiteY1" fmla="*/ 884767 h 88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4767" h="884767">
                  <a:moveTo>
                    <a:pt x="0" y="0"/>
                  </a:moveTo>
                  <a:cubicBezTo>
                    <a:pt x="488643" y="0"/>
                    <a:pt x="884767" y="396124"/>
                    <a:pt x="884767" y="884767"/>
                  </a:cubicBezTo>
                </a:path>
              </a:pathLst>
            </a:custGeom>
            <a:noFill/>
            <a:ln w="254000" cap="flat" cmpd="sng" algn="ctr">
              <a:solidFill>
                <a:srgbClr val="DC6413">
                  <a:alpha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907A3CE4-925F-426F-BD8F-B9755F9BAC5D}"/>
              </a:ext>
            </a:extLst>
          </p:cNvPr>
          <p:cNvSpPr txBox="1">
            <a:spLocks/>
          </p:cNvSpPr>
          <p:nvPr/>
        </p:nvSpPr>
        <p:spPr>
          <a:xfrm>
            <a:off x="957373" y="4054723"/>
            <a:ext cx="2873625" cy="12645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An algorithm based on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waist circumference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body mass index (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BMI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triglyceride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and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gamma-glutamyl-transferase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F75753C2-EC8D-4592-8E12-76701A5572A9}"/>
              </a:ext>
            </a:extLst>
          </p:cNvPr>
          <p:cNvSpPr txBox="1">
            <a:spLocks/>
          </p:cNvSpPr>
          <p:nvPr/>
        </p:nvSpPr>
        <p:spPr>
          <a:xfrm>
            <a:off x="8548372" y="4049415"/>
            <a:ext cx="2554438" cy="12645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o-RO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alculated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using the patient’s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age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diagnosis of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T2DM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waist-to-height ratio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AC01C87-531C-477B-AD06-89FB791178A9}"/>
              </a:ext>
            </a:extLst>
          </p:cNvPr>
          <p:cNvSpPr txBox="1">
            <a:spLocks/>
          </p:cNvSpPr>
          <p:nvPr/>
        </p:nvSpPr>
        <p:spPr>
          <a:xfrm>
            <a:off x="6185435" y="4054723"/>
            <a:ext cx="2321742" cy="12645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Calculated using the patient’s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sex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BMI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ALT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AST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levels and diagnosis of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T2DM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1EFD29-36C5-2F55-87C5-535656B06BFF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 sz="2800" dirty="0"/>
              <a:t>Pharmacists </a:t>
            </a:r>
            <a:r>
              <a:rPr lang="en-US" sz="2800" dirty="0"/>
              <a:t>are able to </a:t>
            </a:r>
            <a:r>
              <a:rPr lang="ro-RO" sz="2800" dirty="0"/>
              <a:t>use</a:t>
            </a:r>
            <a:r>
              <a:rPr lang="en-GB" sz="2800" dirty="0"/>
              <a:t> </a:t>
            </a:r>
            <a:r>
              <a:rPr lang="ro-RO" sz="2800" dirty="0"/>
              <a:t>scoring systems </a:t>
            </a:r>
            <a:r>
              <a:rPr lang="en-GB" sz="2800" dirty="0"/>
              <a:t>for</a:t>
            </a:r>
            <a:r>
              <a:rPr lang="ro-RO" sz="2800" dirty="0"/>
              <a:t> </a:t>
            </a:r>
            <a:r>
              <a:rPr lang="en-GB" sz="2800" dirty="0"/>
              <a:t>NAFLD </a:t>
            </a:r>
            <a:r>
              <a:rPr lang="ro-RO" sz="2800" dirty="0"/>
              <a:t>screening, </a:t>
            </a:r>
            <a:r>
              <a:rPr lang="en-US" sz="2800" dirty="0"/>
              <a:t>following</a:t>
            </a:r>
            <a:r>
              <a:rPr lang="ro-RO" sz="2800" dirty="0"/>
              <a:t> </a:t>
            </a:r>
            <a:r>
              <a:rPr lang="en-US" sz="2800" dirty="0"/>
              <a:t>specialized training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97233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702237-8EA3-4F6C-8013-3B043F7C19EE}"/>
              </a:ext>
            </a:extLst>
          </p:cNvPr>
          <p:cNvSpPr txBox="1">
            <a:spLocks/>
          </p:cNvSpPr>
          <p:nvPr/>
        </p:nvSpPr>
        <p:spPr>
          <a:xfrm>
            <a:off x="470573" y="1302798"/>
            <a:ext cx="11146223" cy="369332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ro-RO" sz="1000" dirty="0"/>
          </a:p>
          <a:p>
            <a:pPr algn="ctr">
              <a:buNone/>
            </a:pPr>
            <a:r>
              <a:rPr lang="en-US" dirty="0"/>
              <a:t>The </a:t>
            </a:r>
            <a:r>
              <a:rPr lang="en-US" b="1" dirty="0"/>
              <a:t>most common symptoms of NAFLD </a:t>
            </a:r>
            <a:r>
              <a:rPr lang="en-US" dirty="0"/>
              <a:t>reported by gastroenterologists</a:t>
            </a:r>
            <a:r>
              <a:rPr lang="ro-RO" dirty="0"/>
              <a:t>/</a:t>
            </a:r>
            <a:r>
              <a:rPr lang="en-US" dirty="0"/>
              <a:t>general practitioners </a:t>
            </a:r>
            <a:r>
              <a:rPr lang="en-US" b="1" dirty="0"/>
              <a:t>using patients’ language</a:t>
            </a:r>
            <a:r>
              <a:rPr lang="en-US" baseline="30000" dirty="0"/>
              <a:t>1</a:t>
            </a:r>
            <a:r>
              <a:rPr lang="en-US" dirty="0"/>
              <a:t>: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725F6BE5-D7F1-4662-84FD-F5FAD3B98AD9}"/>
              </a:ext>
            </a:extLst>
          </p:cNvPr>
          <p:cNvSpPr txBox="1">
            <a:spLocks/>
          </p:cNvSpPr>
          <p:nvPr/>
        </p:nvSpPr>
        <p:spPr>
          <a:xfrm>
            <a:off x="1490133" y="6350169"/>
            <a:ext cx="9177867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/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NAFLD, non-alcoholic fatty liver disease. Images provided by speaker.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</a:br>
            <a:r>
              <a:rPr kumimoji="0" lang="ro-RO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1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. 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Hartleb et al. Eur J Gastroenterol Hepatol. 2022;34:426–</a:t>
            </a:r>
            <a:r>
              <a:rPr lang="ro-RO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4</a:t>
            </a:r>
            <a:r>
              <a:rPr lang="nl-N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</a:rPr>
              <a:t>34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grpSp>
        <p:nvGrpSpPr>
          <p:cNvPr id="3" name="Group 6">
            <a:extLst>
              <a:ext uri="{FF2B5EF4-FFF2-40B4-BE49-F238E27FC236}">
                <a16:creationId xmlns:a16="http://schemas.microsoft.com/office/drawing/2014/main" id="{41DA60E8-9F71-9A0B-7FD8-DA1B1C180A7F}"/>
              </a:ext>
            </a:extLst>
          </p:cNvPr>
          <p:cNvGrpSpPr/>
          <p:nvPr/>
        </p:nvGrpSpPr>
        <p:grpSpPr>
          <a:xfrm>
            <a:off x="2261506" y="4500317"/>
            <a:ext cx="9748159" cy="738664"/>
            <a:chOff x="2415190" y="3686947"/>
            <a:chExt cx="8883130" cy="66768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030BDDC-1C0C-3DA8-34A6-6442F513B109}"/>
                </a:ext>
              </a:extLst>
            </p:cNvPr>
            <p:cNvSpPr txBox="1"/>
            <p:nvPr/>
          </p:nvSpPr>
          <p:spPr>
            <a:xfrm>
              <a:off x="2415190" y="3712083"/>
              <a:ext cx="1726864" cy="472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42938">
                <a:defRPr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Abdominal bloating</a:t>
              </a:r>
              <a:r>
                <a:rPr lang="en-US" sz="1400" b="1" kern="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9A1AB6-4D04-50E3-A554-86AD1F8F26AD}"/>
                </a:ext>
              </a:extLst>
            </p:cNvPr>
            <p:cNvSpPr txBox="1"/>
            <p:nvPr/>
          </p:nvSpPr>
          <p:spPr>
            <a:xfrm>
              <a:off x="4319169" y="3719941"/>
              <a:ext cx="1911357" cy="278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42938">
                <a:defRPr/>
              </a:pPr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Tiredness/fatigue</a:t>
              </a:r>
              <a:endParaRPr lang="en-US" sz="1400" b="1" kern="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624DA06-CE85-1130-E656-CFD7B32A4F91}"/>
                </a:ext>
              </a:extLst>
            </p:cNvPr>
            <p:cNvSpPr txBox="1"/>
            <p:nvPr/>
          </p:nvSpPr>
          <p:spPr>
            <a:xfrm>
              <a:off x="6481438" y="3706555"/>
              <a:ext cx="2086011" cy="278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42938">
                <a:defRPr/>
              </a:pPr>
              <a:r>
                <a:rPr lang="en-US" sz="1400" b="1" kern="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Lack of energy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26AF19-B877-D1C8-349E-239C3065154F}"/>
                </a:ext>
              </a:extLst>
            </p:cNvPr>
            <p:cNvSpPr txBox="1"/>
            <p:nvPr/>
          </p:nvSpPr>
          <p:spPr>
            <a:xfrm>
              <a:off x="8843183" y="3686947"/>
              <a:ext cx="2455137" cy="667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42938">
                <a:defRPr/>
              </a:pPr>
              <a:r>
                <a:rPr lang="en-US" sz="1100" kern="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US" sz="1400" b="1" kern="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Abdominal pain </a:t>
              </a:r>
            </a:p>
            <a:p>
              <a:pPr algn="ctr" defTabSz="642938">
                <a:defRPr/>
              </a:pPr>
              <a:r>
                <a:rPr lang="en-US" sz="1400" kern="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(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the upper right side </a:t>
              </a:r>
            </a:p>
            <a:p>
              <a:pPr algn="ctr" defTabSz="642938">
                <a:defRPr/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of the abdomen)</a:t>
              </a:r>
              <a:endParaRPr lang="en-US" sz="1400" kern="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030BDDC-1C0C-3DA8-34A6-6442F513B109}"/>
              </a:ext>
            </a:extLst>
          </p:cNvPr>
          <p:cNvSpPr txBox="1"/>
          <p:nvPr/>
        </p:nvSpPr>
        <p:spPr>
          <a:xfrm>
            <a:off x="179615" y="4518235"/>
            <a:ext cx="1894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42938">
              <a:defRPr/>
            </a:pPr>
            <a:r>
              <a:rPr lang="en-US" sz="1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Abdominal discomfort</a:t>
            </a:r>
            <a:endParaRPr lang="en-US" sz="1400" b="1" kern="0" dirty="0">
              <a:solidFill>
                <a:schemeClr val="bg2">
                  <a:lumMod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11" descr="Authentic Stomach Bloating Remedies|Causes &amp; Treatment 2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2388" y="3077006"/>
            <a:ext cx="1915886" cy="12772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3977" y="2522764"/>
            <a:ext cx="2107242" cy="197998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48820" y="2522764"/>
            <a:ext cx="2318980" cy="192379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8" name="Picture 17" descr="Fatty Liver Disease Symptoms: Common Digestive Issues You Might Experience  If You Fatty Liv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07288" y="2717775"/>
            <a:ext cx="2667000" cy="16412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51BA3CA-BFD0-1912-4B01-40BB12897080}"/>
              </a:ext>
            </a:extLst>
          </p:cNvPr>
          <p:cNvSpPr txBox="1">
            <a:spLocks/>
          </p:cNvSpPr>
          <p:nvPr/>
        </p:nvSpPr>
        <p:spPr>
          <a:xfrm>
            <a:off x="401351" y="314178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ro-RO" sz="2800" dirty="0"/>
              <a:t>P</a:t>
            </a:r>
            <a:r>
              <a:rPr lang="en-US" sz="2800" dirty="0" err="1"/>
              <a:t>harmacists</a:t>
            </a:r>
            <a:r>
              <a:rPr lang="en-US" sz="2800" dirty="0"/>
              <a:t> are able to screen for symptoms of </a:t>
            </a:r>
            <a:br>
              <a:rPr lang="en-US" sz="2800" dirty="0"/>
            </a:br>
            <a:r>
              <a:rPr lang="en-US" sz="2800" dirty="0"/>
              <a:t>NAFLD </a:t>
            </a:r>
            <a:r>
              <a:rPr lang="ro-RO" sz="2800" dirty="0"/>
              <a:t>i</a:t>
            </a:r>
            <a:r>
              <a:rPr lang="en-US" sz="2800" dirty="0"/>
              <a:t>n patients</a:t>
            </a:r>
            <a:endParaRPr lang="en-GB" sz="2800" dirty="0"/>
          </a:p>
        </p:txBody>
      </p:sp>
      <p:pic>
        <p:nvPicPr>
          <p:cNvPr id="9220" name="Picture 4" descr="The Female Factor: Halting the Epidemic of Non-Alcoholic Fatty Liver  Disease - A Womans Healt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4105" y="2620734"/>
            <a:ext cx="1861457" cy="18614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33306138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27cgdYoLJRucKM39o5LL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27cgdYoLJRucKM39o5LL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EwCXAAUu7iG8CBt55hTzQ"/>
</p:tagLst>
</file>

<file path=ppt/theme/theme1.xml><?xml version="1.0" encoding="utf-8"?>
<a:theme xmlns:a="http://schemas.openxmlformats.org/drawingml/2006/main" name="9_Thème Office">
  <a:themeElements>
    <a:clrScheme name="Sanofi Liver Forum">
      <a:dk1>
        <a:srgbClr val="000000"/>
      </a:dk1>
      <a:lt1>
        <a:sysClr val="window" lastClr="FFFFFF"/>
      </a:lt1>
      <a:dk2>
        <a:srgbClr val="9D9E9C"/>
      </a:dk2>
      <a:lt2>
        <a:srgbClr val="E7E6E6"/>
      </a:lt2>
      <a:accent1>
        <a:srgbClr val="F39325"/>
      </a:accent1>
      <a:accent2>
        <a:srgbClr val="A63D16"/>
      </a:accent2>
      <a:accent3>
        <a:srgbClr val="DC6413"/>
      </a:accent3>
      <a:accent4>
        <a:srgbClr val="FBBB21"/>
      </a:accent4>
      <a:accent5>
        <a:srgbClr val="DC6413"/>
      </a:accent5>
      <a:accent6>
        <a:srgbClr val="F39325"/>
      </a:accent6>
      <a:hlink>
        <a:srgbClr val="A63D16"/>
      </a:hlink>
      <a:folHlink>
        <a:srgbClr val="F3932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6"/>
          </a:solidFill>
        </a:ln>
        <a:effectLst/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6" ma:contentTypeDescription="Create a new document." ma:contentTypeScope="" ma:versionID="3c3878356ad1c65f04b2e74c0733d67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2f42b745c97210aeee00f50ceb60d93c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CD0BC54-EE05-4560-86E3-DEB6248C1D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E955D4-6F53-4CBF-932C-066F2B3A66B5}"/>
</file>

<file path=customXml/itemProps3.xml><?xml version="1.0" encoding="utf-8"?>
<ds:datastoreItem xmlns:ds="http://schemas.openxmlformats.org/officeDocument/2006/customXml" ds:itemID="{D6D92797-1A11-4225-94E6-B8A69576B798}">
  <ds:schemaRefs>
    <ds:schemaRef ds:uri="http://schemas.microsoft.com/office/2006/metadata/properties"/>
    <ds:schemaRef ds:uri="http://schemas.microsoft.com/office/infopath/2007/PartnerControls"/>
    <ds:schemaRef ds:uri="5f273fc7-18a2-40a6-87be-02238c84aa1d"/>
    <ds:schemaRef ds:uri="592ce88b-3d2e-4750-92e3-b404969ca63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2068</Words>
  <Application>Microsoft Office PowerPoint</Application>
  <PresentationFormat>Widescreen</PresentationFormat>
  <Paragraphs>168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9_Thème Office</vt:lpstr>
      <vt:lpstr>PowerPoint Presentation</vt:lpstr>
      <vt:lpstr>Disclosures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Medical Writer</dc:creator>
  <cp:lastModifiedBy>Mali, Yogesh /IN</cp:lastModifiedBy>
  <cp:revision>167</cp:revision>
  <dcterms:created xsi:type="dcterms:W3CDTF">2023-04-21T12:33:13Z</dcterms:created>
  <dcterms:modified xsi:type="dcterms:W3CDTF">2023-09-14T07:51:56Z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0x010100BB12E611EC35D743B3D9BA785C61CD0C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2023-09-14T07:51:00Z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937947e7-309e-468f-9630-9ed6db3b2d1f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9_Thème Office:10</vt:lpwstr>
  </property>
  <property fmtid="{D5CDD505-2E9C-101B-9397-08002B2CF9AE}" pid="12" name="ClassificationContentMarkingHeaderText">
    <vt:lpwstr>Internal</vt:lpwstr>
  </property>
</Properties>
</file>