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4"/>
  </p:sldMasterIdLst>
  <p:notesMasterIdLst>
    <p:notesMasterId r:id="rId6"/>
  </p:notesMasterIdLst>
  <p:handoutMasterIdLst>
    <p:handoutMasterId r:id="rId7"/>
  </p:handoutMasterIdLst>
  <p:sldIdLst>
    <p:sldId id="321" r:id="rId5"/>
  </p:sldIdLst>
  <p:sldSz cx="6858000" cy="10799763"/>
  <p:notesSz cx="9144000" cy="6858000"/>
  <p:defaultTextStyle>
    <a:defPPr>
      <a:defRPr lang="en-US"/>
    </a:defPPr>
    <a:lvl1pPr marL="0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DF787A1E-7C74-39BE-D953-766F9A7A8B18}" name="Shringarpure, Dipti /IN" initials="SD/" userId="S::Dipti.Shringarpure@sanofi.com::d9e4fcc3-bf03-47dc-b71d-30f62ce47a97" providerId="AD"/>
  <p188:author id="{55B8872A-0263-52A8-9487-D5DA46F0B713}" name="Samanta, Moumita /IN" initials="MS" userId="S::Moumita.Samanta@sanofi.com::8d0f9159-92b1-4d41-aa8b-6fd7576532ce" providerId="AD"/>
  <p188:author id="{809B872E-5BE4-D964-0AB3-17B210275989}" name="Kolati, Sambasiva /IN" initials="KS/" userId="S::Sambasiva.Kolati@sanofi.com::002165ab-8243-4b7b-8d7a-aac2b4ba19d9" providerId="AD"/>
  <p188:author id="{0677BC3E-60CE-FE07-33A3-7CE716D57F5C}" name="Rayasam, Vijay /IN Opella" initials="VR" userId="S::Vijay.Rayasam@sanofi.com::34e3cc5c-93bf-4ff8-9810-74fd828c74fd" providerId="AD"/>
  <p188:author id="{38917A47-35D1-4182-8F68-09D920D864B2}" name="Yadav, Bala Mahendra /IN" initials="BY" userId="S::BalaMahendra.Yadav@sanofi.com::e3ea8a65-6f99-4449-b9ce-1dd4f0d50f0e" providerId="AD"/>
  <p188:author id="{742AAA5B-4D39-0499-ED00-5BB7ECC477B4}" name="Popovic, Branko /DE Opella" initials="BP" userId="S::Branko.Popovic@sanofi.com::1bc4e505-0fa0-4500-a521-42dabbaf1e71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76B18BA1-B06F-9113-DA20-24E14854374B}" name="Pandey, Nandini /IN Opella" initials="NP" userId="S::Nandini.Pandey@sanofi.com::cb9e3119-34bb-4fb5-95d1-b4333e8c92c8" providerId="AD"/>
  <p188:author id="{BAD957DA-45D5-A5E1-9CAA-28DE645AA5C9}" name="Goswami, Debayan /IN" initials="DG" userId="S::Debayan.Goswami@sanofi.com::ee59028d-6199-4e66-80ba-d66aa6527f9f" providerId="AD"/>
  <p188:author id="{B73532E4-5574-12A8-8B94-1F9D44C511C7}" name="Komatireddy, Sreelatha /IN" initials="SK" userId="S::Sreelatha.Komatireddy@sanofi.com::f83952d3-b8b7-4399-b5f1-22ab438cde9e" providerId="AD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53C"/>
    <a:srgbClr val="4F6B54"/>
    <a:srgbClr val="CDD5CE"/>
    <a:srgbClr val="F26B43"/>
    <a:srgbClr val="CACACA"/>
    <a:srgbClr val="D8BCDB"/>
    <a:srgbClr val="FFFFFF"/>
    <a:srgbClr val="F7EFE6"/>
    <a:srgbClr val="7A00E6"/>
    <a:srgbClr val="23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AB8BB0-7543-42EC-9D61-4FE9D03388A3}" v="1237" dt="2025-05-15T10:14:31.6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38" autoAdjust="0"/>
    <p:restoredTop sz="94660"/>
  </p:normalViewPr>
  <p:slideViewPr>
    <p:cSldViewPr snapToGrid="0">
      <p:cViewPr>
        <p:scale>
          <a:sx n="66" d="100"/>
          <a:sy n="66" d="100"/>
        </p:scale>
        <p:origin x="2072" y="5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50" d="100"/>
          <a:sy n="50" d="100"/>
        </p:scale>
        <p:origin x="3120" y="106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76840786275069"/>
          <c:y val="0.13891409454268741"/>
          <c:w val="0.79823159213724937"/>
          <c:h val="0.8255801437577520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EPL + SoC (N=82)</c:v>
                </c:pt>
              </c:strCache>
            </c:strRef>
          </c:tx>
          <c:spPr>
            <a:ln w="19050" cap="rnd">
              <a:solidFill>
                <a:srgbClr val="FF78D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78D2"/>
              </a:solidFill>
              <a:ln w="19050">
                <a:solidFill>
                  <a:srgbClr val="FF78D2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FF78D2"/>
                </a:solidFill>
                <a:ln w="19050">
                  <a:solidFill>
                    <a:srgbClr val="FF78D2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FF78D2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987-4724-8DF8-64C4E2D8CCD5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987-4724-8DF8-64C4E2D8CCD5}"/>
                </c:ext>
              </c:extLst>
            </c:dLbl>
            <c:dLbl>
              <c:idx val="1"/>
              <c:layout>
                <c:manualLayout>
                  <c:x val="-9.2195064029016729E-4"/>
                  <c:y val="-3.2643460380110262E-2"/>
                </c:manualLayout>
              </c:layout>
              <c:tx>
                <c:rich>
                  <a:bodyPr/>
                  <a:lstStyle/>
                  <a:p>
                    <a:fld id="{FDB88F91-6188-4603-AF75-1AB13BA28057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*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987-4724-8DF8-64C4E2D8CCD5}"/>
                </c:ext>
              </c:extLst>
            </c:dLbl>
            <c:dLbl>
              <c:idx val="2"/>
              <c:layout>
                <c:manualLayout>
                  <c:x val="1.9713481705621763E-3"/>
                  <c:y val="-0.1119780178065411"/>
                </c:manualLayout>
              </c:layout>
              <c:tx>
                <c:rich>
                  <a:bodyPr/>
                  <a:lstStyle/>
                  <a:p>
                    <a:fld id="{70C6FDBE-E433-4CEA-88CC-3FF8C6915584}" type="VALUE">
                      <a:rPr lang="en-US"/>
                      <a:pPr/>
                      <a:t>[VALUE]</a:t>
                    </a:fld>
                    <a:r>
                      <a:rPr lang="en-US"/>
                      <a:t>*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873611037768321"/>
                      <c:h val="9.5817371124184092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4987-4724-8DF8-64C4E2D8CCD5}"/>
                </c:ext>
              </c:extLst>
            </c:dLbl>
            <c:dLbl>
              <c:idx val="3"/>
              <c:layout>
                <c:manualLayout>
                  <c:x val="-1.481330525795933E-16"/>
                  <c:y val="0.15132328167288728"/>
                </c:manualLayout>
              </c:layout>
              <c:tx>
                <c:rich>
                  <a:bodyPr/>
                  <a:lstStyle/>
                  <a:p>
                    <a:fld id="{136684FE-68BF-4FF9-B507-B8584A0856C3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*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987-4724-8DF8-64C4E2D8CC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rgbClr val="FF78D2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Sheet1!$B$7:$B$10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</c:v>
                  </c:pt>
                  <c:pt idx="2">
                    <c:v>4.68</c:v>
                  </c:pt>
                  <c:pt idx="3">
                    <c:v>4.7</c:v>
                  </c:pt>
                </c:numCache>
              </c:numRef>
            </c:plus>
            <c:minus>
              <c:numRef>
                <c:f>Sheet1!$B$7:$B$10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</c:v>
                  </c:pt>
                  <c:pt idx="2">
                    <c:v>4.68</c:v>
                  </c:pt>
                  <c:pt idx="3">
                    <c:v>4.7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FF78D2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</c:v>
                </c:pt>
                <c:pt idx="1">
                  <c:v>3 Month</c:v>
                </c:pt>
                <c:pt idx="2">
                  <c:v>6 Month</c:v>
                </c:pt>
                <c:pt idx="3">
                  <c:v>9 months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-21.44</c:v>
                </c:pt>
                <c:pt idx="2">
                  <c:v>-24.6</c:v>
                </c:pt>
                <c:pt idx="3">
                  <c:v>-22.72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987-4724-8DF8-64C4E2D8CCD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 + SoC (N=83)</c:v>
                </c:pt>
              </c:strCache>
            </c:strRef>
          </c:tx>
          <c:spPr>
            <a:ln w="19050" cap="rnd">
              <a:solidFill>
                <a:schemeClr val="accent3">
                  <a:alpha val="8902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9050">
                <a:solidFill>
                  <a:schemeClr val="accent3">
                    <a:alpha val="89020"/>
                  </a:schemeClr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3"/>
                </a:solidFill>
                <a:ln w="19050">
                  <a:solidFill>
                    <a:schemeClr val="accent3">
                      <a:alpha val="89020"/>
                    </a:schemeClr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chemeClr val="accent3">
                    <a:alpha val="8902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4987-4724-8DF8-64C4E2D8CCD5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chemeClr val="accent3"/>
                </a:solidFill>
                <a:ln w="19050">
                  <a:solidFill>
                    <a:schemeClr val="accent3">
                      <a:alpha val="89020"/>
                    </a:schemeClr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chemeClr val="accent3">
                    <a:alpha val="89020"/>
                  </a:schemeClr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4987-4724-8DF8-64C4E2D8CCD5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987-4724-8DF8-64C4E2D8CCD5}"/>
                </c:ext>
              </c:extLst>
            </c:dLbl>
            <c:dLbl>
              <c:idx val="1"/>
              <c:layout>
                <c:manualLayout>
                  <c:x val="1.7838228173990061E-3"/>
                  <c:y val="-2.75128416961744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987-4724-8DF8-64C4E2D8CCD5}"/>
                </c:ext>
              </c:extLst>
            </c:dLbl>
            <c:dLbl>
              <c:idx val="2"/>
              <c:layout>
                <c:manualLayout>
                  <c:x val="-2.8991574450920526E-2"/>
                  <c:y val="-7.53825800401765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355478261090861"/>
                      <c:h val="0.1461621958801597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4987-4724-8DF8-64C4E2D8CCD5}"/>
                </c:ext>
              </c:extLst>
            </c:dLbl>
            <c:dLbl>
              <c:idx val="3"/>
              <c:layout>
                <c:manualLayout>
                  <c:x val="4.8981527835194388E-3"/>
                  <c:y val="4.41792206157490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987-4724-8DF8-64C4E2D8CC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accent3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Sheet1!$C$7:$C$10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3.98</c:v>
                  </c:pt>
                  <c:pt idx="2">
                    <c:v>4.68</c:v>
                  </c:pt>
                  <c:pt idx="3">
                    <c:v>4.67</c:v>
                  </c:pt>
                </c:numCache>
              </c:numRef>
            </c:plus>
            <c:minus>
              <c:numRef>
                <c:f>Sheet1!$C$7:$C$10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3.98</c:v>
                  </c:pt>
                  <c:pt idx="2">
                    <c:v>4.68</c:v>
                  </c:pt>
                  <c:pt idx="3">
                    <c:v>4.67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accent3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</c:v>
                </c:pt>
                <c:pt idx="1">
                  <c:v>3 Month</c:v>
                </c:pt>
                <c:pt idx="2">
                  <c:v>6 Month</c:v>
                </c:pt>
                <c:pt idx="3">
                  <c:v>9 months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-5.32</c:v>
                </c:pt>
                <c:pt idx="2">
                  <c:v>-9.7899999999999991</c:v>
                </c:pt>
                <c:pt idx="3">
                  <c:v>-7.53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4987-4724-8DF8-64C4E2D8CCD5}"/>
            </c:ext>
          </c:extLst>
        </c:ser>
        <c:dLbls>
          <c:dLblPos val="b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22712303"/>
        <c:axId val="622712783"/>
      </c:lineChart>
      <c:catAx>
        <c:axId val="622712303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one"/>
        <c:spPr>
          <a:noFill/>
          <a:ln w="12700" cap="flat" cmpd="sng" algn="ctr">
            <a:solidFill>
              <a:schemeClr val="bg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712783"/>
        <c:crosses val="autoZero"/>
        <c:auto val="1"/>
        <c:lblAlgn val="ctr"/>
        <c:lblOffset val="100"/>
        <c:noMultiLvlLbl val="0"/>
      </c:catAx>
      <c:valAx>
        <c:axId val="622712783"/>
        <c:scaling>
          <c:orientation val="minMax"/>
          <c:max val="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sz="800" b="1" dirty="0">
                    <a:solidFill>
                      <a:schemeClr val="accent1"/>
                    </a:solidFill>
                  </a:rPr>
                  <a:t>LS mean change from baseline (±SE)dB/m</a:t>
                </a:r>
              </a:p>
            </c:rich>
          </c:tx>
          <c:layout>
            <c:manualLayout>
              <c:xMode val="edge"/>
              <c:yMode val="edge"/>
              <c:x val="4.97706295655094E-2"/>
              <c:y val="0.192149551606841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bg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7123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0346745587532922E-2"/>
          <c:y val="0"/>
          <c:w val="0.91839853874760524"/>
          <c:h val="6.66692800080165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accent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749142021282"/>
          <c:y val="4.6747444986042587E-2"/>
          <c:w val="0.78608080703987249"/>
          <c:h val="0.7935555313868757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EPL + SOC</c:v>
                </c:pt>
              </c:strCache>
            </c:strRef>
          </c:tx>
          <c:spPr>
            <a:ln w="19050" cap="rnd">
              <a:solidFill>
                <a:srgbClr val="FF78D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78D2"/>
              </a:solidFill>
              <a:ln w="19050">
                <a:solidFill>
                  <a:srgbClr val="FF78D2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FF78D2"/>
                </a:solidFill>
                <a:ln w="19050">
                  <a:solidFill>
                    <a:srgbClr val="FF78D2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FF78D2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5F4-4AAB-BA1D-5DED7A5EF9D1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5F4-4AAB-BA1D-5DED7A5EF9D1}"/>
                </c:ext>
              </c:extLst>
            </c:dLbl>
            <c:dLbl>
              <c:idx val="1"/>
              <c:layout>
                <c:manualLayout>
                  <c:x val="-0.13659639381667868"/>
                  <c:y val="-1.8735442187505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5F4-4AAB-BA1D-5DED7A5EF9D1}"/>
                </c:ext>
              </c:extLst>
            </c:dLbl>
            <c:dLbl>
              <c:idx val="2"/>
              <c:layout>
                <c:manualLayout>
                  <c:x val="-5.3501033837279246E-3"/>
                  <c:y val="-3.74706252582005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5F4-4AAB-BA1D-5DED7A5EF9D1}"/>
                </c:ext>
              </c:extLst>
            </c:dLbl>
            <c:dLbl>
              <c:idx val="3"/>
              <c:layout>
                <c:manualLayout>
                  <c:x val="-1.2249965647525287E-2"/>
                  <c:y val="-4.01470984909291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F4-4AAB-BA1D-5DED7A5EF9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rgbClr val="FF78D2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Sheet1!$B$6:$B$9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0.1</c:v>
                  </c:pt>
                  <c:pt idx="3">
                    <c:v>0.1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0.09</c:v>
                  </c:pt>
                  <c:pt idx="3">
                    <c:v>0.1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FF78D2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 </c:v>
                </c:pt>
                <c:pt idx="1">
                  <c:v>3 months</c:v>
                </c:pt>
                <c:pt idx="2">
                  <c:v>6 months</c:v>
                </c:pt>
                <c:pt idx="3">
                  <c:v>9 months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0.57999999999999996</c:v>
                </c:pt>
                <c:pt idx="2">
                  <c:v>0.57999999999999996</c:v>
                </c:pt>
                <c:pt idx="3">
                  <c:v>0.48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5F4-4AAB-BA1D-5DED7A5EF9D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 + SOC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9050">
                <a:solidFill>
                  <a:schemeClr val="accent3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chemeClr val="accent3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45F4-4AAB-BA1D-5DED7A5EF9D1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5F4-4AAB-BA1D-5DED7A5EF9D1}"/>
                </c:ext>
              </c:extLst>
            </c:dLbl>
            <c:dLbl>
              <c:idx val="1"/>
              <c:layout>
                <c:manualLayout>
                  <c:x val="-4.7945178163355355E-2"/>
                  <c:y val="0.1153452426435070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5F4-4AAB-BA1D-5DED7A5EF9D1}"/>
                </c:ext>
              </c:extLst>
            </c:dLbl>
            <c:dLbl>
              <c:idx val="2"/>
              <c:layout>
                <c:manualLayout>
                  <c:x val="-4.7945178163355355E-2"/>
                  <c:y val="0.1057565383164326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5F4-4AAB-BA1D-5DED7A5EF9D1}"/>
                </c:ext>
              </c:extLst>
            </c:dLbl>
            <c:dLbl>
              <c:idx val="3"/>
              <c:layout>
                <c:manualLayout>
                  <c:x val="-8.8138117614897701E-3"/>
                  <c:y val="3.7470625258200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5F4-4AAB-BA1D-5DED7A5EF9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accent4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0.09</c:v>
                  </c:pt>
                  <c:pt idx="3">
                    <c:v>0.1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0.09</c:v>
                  </c:pt>
                  <c:pt idx="3">
                    <c:v>0.1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3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 </c:v>
                </c:pt>
                <c:pt idx="1">
                  <c:v>3 months</c:v>
                </c:pt>
                <c:pt idx="2">
                  <c:v>6 months</c:v>
                </c:pt>
                <c:pt idx="3">
                  <c:v>9 months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0.42</c:v>
                </c:pt>
                <c:pt idx="2">
                  <c:v>0.27</c:v>
                </c:pt>
                <c:pt idx="3">
                  <c:v>0.24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45F4-4AAB-BA1D-5DED7A5EF9D1}"/>
            </c:ext>
          </c:extLst>
        </c:ser>
        <c:dLbls>
          <c:dLblPos val="l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5683487"/>
        <c:axId val="175683007"/>
      </c:lineChart>
      <c:catAx>
        <c:axId val="17568348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bg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683007"/>
        <c:crosses val="autoZero"/>
        <c:auto val="1"/>
        <c:lblAlgn val="ctr"/>
        <c:lblOffset val="100"/>
        <c:noMultiLvlLbl val="0"/>
      </c:catAx>
      <c:valAx>
        <c:axId val="175683007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b="1">
                    <a:solidFill>
                      <a:schemeClr val="accent1"/>
                    </a:solidFill>
                  </a:rPr>
                  <a:t>LS mean change from baseline </a:t>
                </a:r>
              </a:p>
            </c:rich>
          </c:tx>
          <c:layout>
            <c:manualLayout>
              <c:xMode val="edge"/>
              <c:yMode val="edge"/>
              <c:x val="1.9747376670789869E-2"/>
              <c:y val="9.559903564643110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chemeClr val="bg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683487"/>
        <c:crosses val="autoZero"/>
        <c:crossBetween val="between"/>
        <c:majorUnit val="0.2"/>
      </c:valAx>
      <c:spPr>
        <a:noFill/>
        <a:ln w="25400">
          <a:noFill/>
        </a:ln>
        <a:effectLst>
          <a:outerShdw dist="50800" sx="1000" sy="1000" algn="ctr" rotWithShape="0">
            <a:srgbClr val="000000"/>
          </a:outerShdw>
        </a:effectLst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70964249647592"/>
          <c:y val="4.3410562177838938E-2"/>
          <c:w val="0.80902399368783762"/>
          <c:h val="0.8170696194672205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EPL+SoC</c:v>
                </c:pt>
              </c:strCache>
            </c:strRef>
          </c:tx>
          <c:spPr>
            <a:ln w="19050" cap="rnd">
              <a:solidFill>
                <a:srgbClr val="FF78D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78D2"/>
              </a:solidFill>
              <a:ln w="19050">
                <a:solidFill>
                  <a:srgbClr val="FF78D2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FF78D2"/>
                </a:solidFill>
                <a:ln w="19050">
                  <a:solidFill>
                    <a:srgbClr val="FF78D2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FF78D2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A97-44B6-B9B2-FF5D6EFA403B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97-44B6-B9B2-FF5D6EFA403B}"/>
                </c:ext>
              </c:extLst>
            </c:dLbl>
            <c:dLbl>
              <c:idx val="1"/>
              <c:layout>
                <c:manualLayout>
                  <c:x val="-0.12688596313633446"/>
                  <c:y val="6.88141452388256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A97-44B6-B9B2-FF5D6EFA403B}"/>
                </c:ext>
              </c:extLst>
            </c:dLbl>
            <c:dLbl>
              <c:idx val="2"/>
              <c:layout>
                <c:manualLayout>
                  <c:x val="-7.6523536793042324E-3"/>
                  <c:y val="4.5810454336460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A97-44B6-B9B2-FF5D6EFA403B}"/>
                </c:ext>
              </c:extLst>
            </c:dLbl>
            <c:dLbl>
              <c:idx val="3"/>
              <c:layout>
                <c:manualLayout>
                  <c:x val="-1.3624223897310803E-2"/>
                  <c:y val="9.96430894379108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97-44B6-B9B2-FF5D6EFA40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rgbClr val="FF78D2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Sheet1!$B$6:$B$9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0.14000000000000001</c:v>
                  </c:pt>
                  <c:pt idx="3">
                    <c:v>0.18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0.14000000000000001</c:v>
                  </c:pt>
                  <c:pt idx="3">
                    <c:v>0.18</c:v>
                  </c:pt>
                </c:numCache>
              </c:numRef>
            </c:minus>
            <c:spPr>
              <a:noFill/>
              <a:ln w="19050" cap="flat" cmpd="sng" algn="ctr">
                <a:solidFill>
                  <a:srgbClr val="FF78D2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 </c:v>
                </c:pt>
                <c:pt idx="1">
                  <c:v>3 months</c:v>
                </c:pt>
                <c:pt idx="2">
                  <c:v>6 months</c:v>
                </c:pt>
                <c:pt idx="3">
                  <c:v>9 months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-0.05</c:v>
                </c:pt>
                <c:pt idx="2">
                  <c:v>-0.25</c:v>
                </c:pt>
                <c:pt idx="3">
                  <c:v>-0.06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A97-44B6-B9B2-FF5D6EFA40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Placebo+SoC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9050">
                <a:solidFill>
                  <a:schemeClr val="accent3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chemeClr val="accent3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A97-44B6-B9B2-FF5D6EFA403B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A97-44B6-B9B2-FF5D6EFA403B}"/>
                </c:ext>
              </c:extLst>
            </c:dLbl>
            <c:dLbl>
              <c:idx val="1"/>
              <c:layout>
                <c:manualLayout>
                  <c:x val="-0.11789921545022378"/>
                  <c:y val="-0.1021781037841620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A97-44B6-B9B2-FF5D6EFA403B}"/>
                </c:ext>
              </c:extLst>
            </c:dLbl>
            <c:dLbl>
              <c:idx val="2"/>
              <c:layout>
                <c:manualLayout>
                  <c:x val="-0.11474767794430742"/>
                  <c:y val="-6.64486026037445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A97-44B6-B9B2-FF5D6EFA403B}"/>
                </c:ext>
              </c:extLst>
            </c:dLbl>
            <c:dLbl>
              <c:idx val="3"/>
              <c:layout>
                <c:manualLayout>
                  <c:x val="-0.1317330427921086"/>
                  <c:y val="-8.13424984053182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A97-44B6-B9B2-FF5D6EFA40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accent4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0.14000000000000001</c:v>
                  </c:pt>
                  <c:pt idx="3">
                    <c:v>0.18</c:v>
                  </c:pt>
                </c:numCache>
              </c:numRef>
            </c:plus>
            <c:minus>
              <c:numRef>
                <c:f>Sheet1!$C$6:$C$9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0.09</c:v>
                  </c:pt>
                  <c:pt idx="2">
                    <c:v>0.14000000000000001</c:v>
                  </c:pt>
                  <c:pt idx="3">
                    <c:v>0.18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3"/>
                </a:solidFill>
                <a:round/>
              </a:ln>
              <a:effectLst/>
            </c:spPr>
          </c:errBars>
          <c:cat>
            <c:strRef>
              <c:f>Sheet1!$A$2:$A$5</c:f>
              <c:strCache>
                <c:ptCount val="4"/>
                <c:pt idx="0">
                  <c:v>Baseline </c:v>
                </c:pt>
                <c:pt idx="1">
                  <c:v>3 months</c:v>
                </c:pt>
                <c:pt idx="2">
                  <c:v>6 months</c:v>
                </c:pt>
                <c:pt idx="3">
                  <c:v>9 months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0.08</c:v>
                </c:pt>
                <c:pt idx="2">
                  <c:v>0.3</c:v>
                </c:pt>
                <c:pt idx="3">
                  <c:v>0.37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FA97-44B6-B9B2-FF5D6EFA403B}"/>
            </c:ext>
          </c:extLst>
        </c:ser>
        <c:dLbls>
          <c:dLblPos val="l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5683487"/>
        <c:axId val="175683007"/>
      </c:lineChart>
      <c:catAx>
        <c:axId val="17568348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2700" cap="flat" cmpd="sng" algn="ctr">
            <a:solidFill>
              <a:schemeClr val="bg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683007"/>
        <c:crosses val="autoZero"/>
        <c:auto val="1"/>
        <c:lblAlgn val="ctr"/>
        <c:lblOffset val="100"/>
        <c:noMultiLvlLbl val="0"/>
      </c:catAx>
      <c:valAx>
        <c:axId val="175683007"/>
        <c:scaling>
          <c:orientation val="minMax"/>
          <c:max val="0.60000000000000009"/>
          <c:min val="-0.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sz="800" b="1" dirty="0">
                    <a:solidFill>
                      <a:schemeClr val="accent1"/>
                    </a:solidFill>
                  </a:rPr>
                  <a:t>LS mean change from baseline</a:t>
                </a:r>
              </a:p>
            </c:rich>
          </c:tx>
          <c:layout>
            <c:manualLayout>
              <c:xMode val="edge"/>
              <c:yMode val="edge"/>
              <c:x val="2.7736863839859251E-4"/>
              <c:y val="9.44605715654460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chemeClr val="bg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683487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63EB7EE-865A-07C7-0541-3F2C021B1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023D8D-8EDD-CC6A-B0F1-84B21E2A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BE74-BBA2-485C-8FDE-CBCA431F0798}" type="datetimeFigureOut">
              <a:rPr lang="en-IN" smtClean="0"/>
              <a:t>19-05-2025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CB7DB1-C6FF-E44C-6F7D-18B8D41ED8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352919-82ED-3C1C-2292-15DE6DF601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C71FD-C2B3-4A4F-AC4A-7E010E02D8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531310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15F01-94FF-4B0B-B8CA-BD0F95A01A4C}" type="datetimeFigureOut">
              <a:rPr lang="en-IN" smtClean="0"/>
              <a:t>19-05-2025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36988" y="857250"/>
            <a:ext cx="1470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AF8-E7F7-4C76-86FC-EA1CF7562B8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0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F08DCB-168B-66BF-A58B-F03F8910B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00B267-99A0-05F0-D4C1-3B3A7C07F0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36988" y="857250"/>
            <a:ext cx="1470025" cy="23145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61E67E-3697-A843-6520-AD772A2D70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6B5FC2-F89D-410D-0756-446F9F395A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C3AF8-E7F7-4C76-86FC-EA1CF7562B8A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5860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182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192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DD07B1-9EBD-D5D1-99DA-8FC9316CF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537" y="10356707"/>
            <a:ext cx="943518" cy="39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4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34" r:id="rId2"/>
  </p:sldLayoutIdLst>
  <p:hf hdr="0"/>
  <p:txStyles>
    <p:titleStyle>
      <a:lvl1pPr algn="l" defTabSz="858618" rtl="0" eaLnBrk="1" latinLnBrk="0" hangingPunct="1">
        <a:lnSpc>
          <a:spcPct val="90000"/>
        </a:lnSpc>
        <a:spcBef>
          <a:spcPct val="0"/>
        </a:spcBef>
        <a:buNone/>
        <a:defRPr sz="3379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2823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1pPr>
      <a:lvl2pPr marL="405646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2pPr>
      <a:lvl3pPr marL="608469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3pPr>
      <a:lvl4pPr marL="811292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4pPr>
      <a:lvl5pPr marL="1014115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5pPr>
      <a:lvl6pPr marL="236119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79050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219816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649125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1pPr>
      <a:lvl2pPr marL="42931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2pPr>
      <a:lvl3pPr marL="858618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3pPr>
      <a:lvl4pPr marL="1287926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4pPr>
      <a:lvl5pPr marL="1717235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5pPr>
      <a:lvl6pPr marL="2146544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575853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005162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43447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3" pos="4178" userDrawn="1">
          <p15:clr>
            <a:srgbClr val="F26B43"/>
          </p15:clr>
        </p15:guide>
        <p15:guide id="26" orient="horz" pos="159">
          <p15:clr>
            <a:srgbClr val="F26B43"/>
          </p15:clr>
        </p15:guide>
        <p15:guide id="28" pos="127">
          <p15:clr>
            <a:srgbClr val="F26B43"/>
          </p15:clr>
        </p15:guide>
        <p15:guide id="30" orient="horz" pos="64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9D420-0BFE-F32B-166C-2A571639A1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Rectangle: Rounded Corners 240">
            <a:extLst>
              <a:ext uri="{FF2B5EF4-FFF2-40B4-BE49-F238E27FC236}">
                <a16:creationId xmlns:a16="http://schemas.microsoft.com/office/drawing/2014/main" id="{E6E19C04-B45E-82C6-6414-3E998F03C694}"/>
              </a:ext>
            </a:extLst>
          </p:cNvPr>
          <p:cNvSpPr/>
          <p:nvPr/>
        </p:nvSpPr>
        <p:spPr>
          <a:xfrm>
            <a:off x="203089" y="8397426"/>
            <a:ext cx="3081655" cy="608774"/>
          </a:xfrm>
          <a:prstGeom prst="roundRect">
            <a:avLst>
              <a:gd name="adj" fmla="val 14100"/>
            </a:avLst>
          </a:prstGeom>
          <a:solidFill>
            <a:srgbClr val="CDD5CE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t"/>
          <a:lstStyle/>
          <a:p>
            <a:pPr defTabSz="862358">
              <a:spcAft>
                <a:spcPts val="300"/>
              </a:spcAft>
              <a:defRPr/>
            </a:pPr>
            <a:r>
              <a:rPr lang="en-IN" sz="1000" b="1" dirty="0">
                <a:solidFill>
                  <a:schemeClr val="accent1"/>
                </a:solidFill>
              </a:rPr>
              <a:t>QoL </a:t>
            </a:r>
            <a:r>
              <a:rPr lang="en-IN" sz="1000" b="1" dirty="0" err="1">
                <a:solidFill>
                  <a:schemeClr val="accent1"/>
                </a:solidFill>
              </a:rPr>
              <a:t>subscore</a:t>
            </a:r>
            <a:r>
              <a:rPr lang="en-IN" sz="1000" b="1" dirty="0">
                <a:solidFill>
                  <a:schemeClr val="accent1"/>
                </a:solidFill>
              </a:rPr>
              <a:t>: </a:t>
            </a:r>
          </a:p>
          <a:p>
            <a:pPr defTabSz="862358">
              <a:spcAft>
                <a:spcPts val="300"/>
              </a:spcAft>
              <a:defRPr/>
            </a:pPr>
            <a:r>
              <a:rPr lang="en-IN" sz="1000" dirty="0">
                <a:solidFill>
                  <a:schemeClr val="accent1"/>
                </a:solidFill>
              </a:rPr>
              <a:t>The improvement was significant in fatigue </a:t>
            </a:r>
            <a:r>
              <a:rPr lang="en-IN" sz="1000" dirty="0" err="1">
                <a:solidFill>
                  <a:schemeClr val="accent1"/>
                </a:solidFill>
              </a:rPr>
              <a:t>subscore</a:t>
            </a:r>
            <a:r>
              <a:rPr lang="en-IN" sz="1000" dirty="0">
                <a:solidFill>
                  <a:schemeClr val="accent1"/>
                </a:solidFill>
              </a:rPr>
              <a:t> at month 6 (LSMD: 0.31; p=0.0229)</a:t>
            </a:r>
            <a:r>
              <a:rPr lang="en-IN" sz="1000" baseline="30000" dirty="0">
                <a:solidFill>
                  <a:schemeClr val="accent1"/>
                </a:solidFill>
              </a:rPr>
              <a:t>3</a:t>
            </a:r>
            <a:endParaRPr lang="en-IN" sz="1000" dirty="0">
              <a:solidFill>
                <a:schemeClr val="accent1"/>
              </a:solidFill>
            </a:endParaRPr>
          </a:p>
        </p:txBody>
      </p:sp>
      <p:sp>
        <p:nvSpPr>
          <p:cNvPr id="246" name="Rectangle: Rounded Corners 245">
            <a:extLst>
              <a:ext uri="{FF2B5EF4-FFF2-40B4-BE49-F238E27FC236}">
                <a16:creationId xmlns:a16="http://schemas.microsoft.com/office/drawing/2014/main" id="{3B80DFE5-5EBC-70AA-7986-DAC0391D1385}"/>
              </a:ext>
            </a:extLst>
          </p:cNvPr>
          <p:cNvSpPr>
            <a:spLocks/>
          </p:cNvSpPr>
          <p:nvPr/>
        </p:nvSpPr>
        <p:spPr>
          <a:xfrm>
            <a:off x="3550094" y="8397426"/>
            <a:ext cx="3081655" cy="608774"/>
          </a:xfrm>
          <a:prstGeom prst="roundRect">
            <a:avLst>
              <a:gd name="adj" fmla="val 12883"/>
            </a:avLst>
          </a:prstGeom>
          <a:solidFill>
            <a:srgbClr val="CDD5CE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t"/>
          <a:lstStyle/>
          <a:p>
            <a:pPr defTabSz="431180">
              <a:spcAft>
                <a:spcPts val="300"/>
              </a:spcAft>
              <a:defRPr/>
            </a:pPr>
            <a:r>
              <a:rPr lang="en-IN" sz="1000" b="1" dirty="0">
                <a:solidFill>
                  <a:schemeClr val="accent1"/>
                </a:solidFill>
              </a:rPr>
              <a:t>Exploratory results:</a:t>
            </a:r>
            <a:r>
              <a:rPr lang="en-IN" sz="1000" dirty="0">
                <a:solidFill>
                  <a:schemeClr val="accent1"/>
                </a:solidFill>
              </a:rPr>
              <a:t> </a:t>
            </a:r>
          </a:p>
          <a:p>
            <a:pPr defTabSz="431180">
              <a:spcAft>
                <a:spcPts val="300"/>
              </a:spcAft>
              <a:defRPr/>
            </a:pPr>
            <a:r>
              <a:rPr lang="en-IN" sz="1000" dirty="0">
                <a:solidFill>
                  <a:schemeClr val="accent1"/>
                </a:solidFill>
              </a:rPr>
              <a:t>EPL + SoC significantly reduced HbA1C levels compared with placebo + SoC at 6 months</a:t>
            </a:r>
            <a:r>
              <a:rPr lang="en-IN" sz="1000" baseline="30000" dirty="0">
                <a:solidFill>
                  <a:schemeClr val="accent1"/>
                </a:solidFill>
              </a:rPr>
              <a:t>4</a:t>
            </a:r>
            <a:endParaRPr lang="en-IN" sz="1000" dirty="0">
              <a:solidFill>
                <a:schemeClr val="accent1"/>
              </a:solidFill>
              <a:latin typeface="Verdana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76D5717-FFF6-5D4E-A9AB-D3384BD9C43F}"/>
              </a:ext>
            </a:extLst>
          </p:cNvPr>
          <p:cNvSpPr/>
          <p:nvPr/>
        </p:nvSpPr>
        <p:spPr>
          <a:xfrm>
            <a:off x="-4979" y="-6352"/>
            <a:ext cx="5093208" cy="14081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036" b="0" i="0" u="none" strike="noStrike" kern="1200" cap="none" spc="-18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27C48EF-695D-0C85-0710-09540E6D1BF0}"/>
              </a:ext>
            </a:extLst>
          </p:cNvPr>
          <p:cNvSpPr/>
          <p:nvPr/>
        </p:nvSpPr>
        <p:spPr>
          <a:xfrm>
            <a:off x="3952240" y="-6350"/>
            <a:ext cx="2905760" cy="1407892"/>
          </a:xfrm>
          <a:custGeom>
            <a:avLst/>
            <a:gdLst>
              <a:gd name="connsiteX0" fmla="*/ 106295 w 2059842"/>
              <a:gd name="connsiteY0" fmla="*/ 0 h 1405839"/>
              <a:gd name="connsiteX1" fmla="*/ 2032795 w 2059842"/>
              <a:gd name="connsiteY1" fmla="*/ 0 h 1405839"/>
              <a:gd name="connsiteX2" fmla="*/ 2059842 w 2059842"/>
              <a:gd name="connsiteY2" fmla="*/ 5460 h 1405839"/>
              <a:gd name="connsiteX3" fmla="*/ 2059842 w 2059842"/>
              <a:gd name="connsiteY3" fmla="*/ 1400379 h 1405839"/>
              <a:gd name="connsiteX4" fmla="*/ 2032795 w 2059842"/>
              <a:gd name="connsiteY4" fmla="*/ 1405839 h 1405839"/>
              <a:gd name="connsiteX5" fmla="*/ 106295 w 2059842"/>
              <a:gd name="connsiteY5" fmla="*/ 1405839 h 1405839"/>
              <a:gd name="connsiteX6" fmla="*/ 0 w 2059842"/>
              <a:gd name="connsiteY6" fmla="*/ 1299544 h 1405839"/>
              <a:gd name="connsiteX7" fmla="*/ 0 w 2059842"/>
              <a:gd name="connsiteY7" fmla="*/ 106295 h 1405839"/>
              <a:gd name="connsiteX8" fmla="*/ 106295 w 2059842"/>
              <a:gd name="connsiteY8" fmla="*/ 0 h 140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9842" h="1405839">
                <a:moveTo>
                  <a:pt x="106295" y="0"/>
                </a:moveTo>
                <a:lnTo>
                  <a:pt x="2032795" y="0"/>
                </a:lnTo>
                <a:lnTo>
                  <a:pt x="2059842" y="5460"/>
                </a:lnTo>
                <a:lnTo>
                  <a:pt x="2059842" y="1400379"/>
                </a:lnTo>
                <a:lnTo>
                  <a:pt x="2032795" y="1405839"/>
                </a:lnTo>
                <a:lnTo>
                  <a:pt x="106295" y="1405839"/>
                </a:lnTo>
                <a:cubicBezTo>
                  <a:pt x="47590" y="1405839"/>
                  <a:pt x="0" y="1358249"/>
                  <a:pt x="0" y="1299544"/>
                </a:cubicBezTo>
                <a:lnTo>
                  <a:pt x="0" y="106295"/>
                </a:lnTo>
                <a:cubicBezTo>
                  <a:pt x="0" y="47590"/>
                  <a:pt x="47590" y="0"/>
                  <a:pt x="1062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43" name="Rectangle: Rounded Corners 62">
            <a:extLst>
              <a:ext uri="{FF2B5EF4-FFF2-40B4-BE49-F238E27FC236}">
                <a16:creationId xmlns:a16="http://schemas.microsoft.com/office/drawing/2014/main" id="{68816AF4-A3C3-96A1-F2EA-8F922B290AA9}"/>
              </a:ext>
            </a:extLst>
          </p:cNvPr>
          <p:cNvSpPr>
            <a:spLocks/>
          </p:cNvSpPr>
          <p:nvPr/>
        </p:nvSpPr>
        <p:spPr>
          <a:xfrm>
            <a:off x="1407160" y="2053487"/>
            <a:ext cx="5225415" cy="525495"/>
          </a:xfrm>
          <a:prstGeom prst="roundRect">
            <a:avLst>
              <a:gd name="adj" fmla="val 484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tlCol="0" anchor="ctr"/>
          <a:lstStyle/>
          <a:p>
            <a:r>
              <a:rPr lang="en-US" sz="1000" b="1" i="1" dirty="0">
                <a:solidFill>
                  <a:schemeClr val="bg2"/>
                </a:solidFill>
                <a:latin typeface="Opella Sans" panose="020B0604020202020204"/>
              </a:rPr>
              <a:t>A phase 4 multicenter, multinational, double-blind, randomized, placebo-controlled, parallel-group study, conducted in Germany and Poland (study duration was 10 months)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F8E7A9-52D3-8A3F-7A04-33816FE1919B}"/>
              </a:ext>
            </a:extLst>
          </p:cNvPr>
          <p:cNvSpPr txBox="1">
            <a:spLocks/>
          </p:cNvSpPr>
          <p:nvPr/>
        </p:nvSpPr>
        <p:spPr>
          <a:xfrm>
            <a:off x="200670" y="2053487"/>
            <a:ext cx="1335230" cy="525495"/>
          </a:xfrm>
          <a:prstGeom prst="roundRect">
            <a:avLst>
              <a:gd name="adj" fmla="val 8060"/>
            </a:avLst>
          </a:prstGeom>
          <a:solidFill>
            <a:schemeClr val="accent5"/>
          </a:solidFill>
        </p:spPr>
        <p:txBody>
          <a:bodyPr wrap="square" lIns="72000" tIns="0" rIns="0" bIns="0" anchor="ctr" anchorCtr="0">
            <a:noAutofit/>
          </a:bodyPr>
          <a:lstStyle/>
          <a:p>
            <a:pPr>
              <a:spcBef>
                <a:spcPts val="283"/>
              </a:spcBef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EXCEL study design</a:t>
            </a:r>
            <a:r>
              <a:rPr lang="en-US" sz="1200" b="1" baseline="300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BC4858BC-87F8-ED1C-573E-86D81A7A44FF}"/>
              </a:ext>
            </a:extLst>
          </p:cNvPr>
          <p:cNvSpPr>
            <a:spLocks/>
          </p:cNvSpPr>
          <p:nvPr/>
        </p:nvSpPr>
        <p:spPr>
          <a:xfrm>
            <a:off x="207201" y="4525465"/>
            <a:ext cx="3017081" cy="1102584"/>
          </a:xfrm>
          <a:prstGeom prst="roundRect">
            <a:avLst>
              <a:gd name="adj" fmla="val 4956"/>
            </a:avLst>
          </a:prstGeom>
          <a:solidFill>
            <a:schemeClr val="accent5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31180">
              <a:spcAft>
                <a:spcPts val="300"/>
              </a:spcAft>
              <a:defRPr/>
            </a:pPr>
            <a:r>
              <a:rPr lang="en-IN" sz="1100" b="1" dirty="0">
                <a:solidFill>
                  <a:schemeClr val="bg2"/>
                </a:solidFill>
              </a:rPr>
              <a:t>Primary outcome: </a:t>
            </a:r>
            <a:endParaRPr lang="en-IN" sz="1100" dirty="0">
              <a:solidFill>
                <a:schemeClr val="bg2"/>
              </a:solidFill>
            </a:endParaRPr>
          </a:p>
          <a:p>
            <a:pPr marL="92075" indent="-92075" defTabSz="43118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2"/>
                </a:solidFill>
              </a:rPr>
              <a:t>A </a:t>
            </a:r>
            <a:r>
              <a:rPr lang="en-IN" sz="1000" b="1" dirty="0">
                <a:solidFill>
                  <a:schemeClr val="bg2"/>
                </a:solidFill>
              </a:rPr>
              <a:t>statistically significant reduction in CAP score </a:t>
            </a:r>
            <a:r>
              <a:rPr lang="en-IN" sz="1000" dirty="0">
                <a:solidFill>
                  <a:schemeClr val="bg2"/>
                </a:solidFill>
              </a:rPr>
              <a:t>was observed in the EPL vs placebo group at 6 months (p=0.0269)</a:t>
            </a:r>
            <a:r>
              <a:rPr lang="en-IN" sz="1000" baseline="30000" dirty="0">
                <a:solidFill>
                  <a:schemeClr val="bg2"/>
                </a:solidFill>
              </a:rPr>
              <a:t>3 </a:t>
            </a:r>
          </a:p>
          <a:p>
            <a:pPr marL="92075" indent="-92075" defTabSz="43118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IN" sz="1000" dirty="0">
                <a:solidFill>
                  <a:schemeClr val="bg2"/>
                </a:solidFill>
              </a:rPr>
              <a:t>Reduction in CAP score was observed as early as 3 months and sustained at 9 months</a:t>
            </a:r>
            <a:r>
              <a:rPr lang="en-IN" sz="1000" baseline="30000" dirty="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5B0B39A8-3AD3-DAAA-C282-1D6841EF2DF9}"/>
              </a:ext>
            </a:extLst>
          </p:cNvPr>
          <p:cNvSpPr txBox="1"/>
          <p:nvPr/>
        </p:nvSpPr>
        <p:spPr>
          <a:xfrm>
            <a:off x="1079501" y="10130128"/>
            <a:ext cx="5553074" cy="58169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</a:pP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CAP, controlled attenuation parameter; CLDQ, chronic liver disease questionnaire;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EPL, essential phosphilipids; 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EXCEL, Exploring Efficacy of Essentiale in Fatty Liver Disease; HbA1c, glycated Haemoglobin A1c; 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LSMD, least square mean difference; MASH, metabolic-dysfunction associated steatohepatitis; MASLD, metabolic-dysfunction associated steatotic liver disease; 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MMRM, mixed-effects model with repeated measures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mITT, modified intention-to-treat; 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QoL, quality of life; SE, standard error; 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SoC, 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standard-of-care (lifestyle modification [diet and physical activity/exercise]) 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; T2DM, type 2 diabetes mellitus. </a:t>
            </a:r>
            <a:b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1) Stefan N, et al. </a:t>
            </a:r>
            <a:r>
              <a:rPr lang="en-IN" sz="600" i="1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Trials.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2024;25:374; 2) </a:t>
            </a:r>
            <a:r>
              <a:rPr lang="nb-NO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Gundermann KJ, et al. </a:t>
            </a:r>
            <a:r>
              <a:rPr lang="nb-NO" sz="600" i="1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Pharmacol Rep</a:t>
            </a:r>
            <a:r>
              <a:rPr lang="nb-NO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2016;3:643–659; </a:t>
            </a:r>
            <a:r>
              <a:rPr lang="en-IN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3) Stefan N, et al. Poster presented at: AASLD; November 15 – 19, 2024; San Diego, CA, USA. (Poster ID: 5037); 4) Stefan N, et al. Poster presented at: SLD-EASL Summit; January 23 – 25, 2025; Estoril, Portugal. (Poster ID: PO7-01).</a:t>
            </a:r>
            <a:r>
              <a:rPr lang="nl-NL" sz="600" dirty="0">
                <a:solidFill>
                  <a:srgbClr val="8295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endParaRPr lang="en-US" sz="600" dirty="0">
              <a:solidFill>
                <a:srgbClr val="82958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1" name="Picture 60" descr="A person in a suit&#10;&#10;AI-generated content may be incorrect.">
            <a:extLst>
              <a:ext uri="{FF2B5EF4-FFF2-40B4-BE49-F238E27FC236}">
                <a16:creationId xmlns:a16="http://schemas.microsoft.com/office/drawing/2014/main" id="{FAAD3C07-761F-3A70-4A1A-A266ADB3C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363" y="56328"/>
            <a:ext cx="786440" cy="81246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74C7BFD-00C5-5F61-09D1-0765AB3782FF}"/>
              </a:ext>
            </a:extLst>
          </p:cNvPr>
          <p:cNvSpPr>
            <a:spLocks/>
          </p:cNvSpPr>
          <p:nvPr/>
        </p:nvSpPr>
        <p:spPr>
          <a:xfrm>
            <a:off x="5340791" y="3603814"/>
            <a:ext cx="435533" cy="176718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IN" sz="900" b="1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Visit 4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67A9022-2E6A-3A3A-D601-4F87A5AAE09D}"/>
              </a:ext>
            </a:extLst>
          </p:cNvPr>
          <p:cNvSpPr>
            <a:spLocks/>
          </p:cNvSpPr>
          <p:nvPr/>
        </p:nvSpPr>
        <p:spPr>
          <a:xfrm>
            <a:off x="3945409" y="3603814"/>
            <a:ext cx="431221" cy="176718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IN" sz="900" b="1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Visit 3</a:t>
            </a:r>
            <a:endParaRPr lang="en-US" sz="900" b="1" i="1" kern="0" dirty="0">
              <a:solidFill>
                <a:schemeClr val="accent1"/>
              </a:solidFill>
              <a:latin typeface="Opella Sans" panose="020B0604020202020204"/>
              <a:ea typeface="Verdana" panose="020B0604030504040204" pitchFamily="34" charset="0"/>
              <a:cs typeface="Opella Sans" pitchFamily="2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BBFA4CE-A17D-0C05-8FAD-AA74E9ADF9CA}"/>
              </a:ext>
            </a:extLst>
          </p:cNvPr>
          <p:cNvSpPr/>
          <p:nvPr/>
        </p:nvSpPr>
        <p:spPr>
          <a:xfrm>
            <a:off x="559765" y="3603814"/>
            <a:ext cx="431221" cy="176718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IN" sz="900" b="1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Visit 1</a:t>
            </a:r>
            <a:endParaRPr lang="en-US" sz="900" b="1" i="1" kern="0" dirty="0">
              <a:solidFill>
                <a:schemeClr val="accent1"/>
              </a:solidFill>
              <a:latin typeface="Opella Sans" panose="020B0604020202020204"/>
              <a:ea typeface="Verdana" panose="020B0604030504040204" pitchFamily="34" charset="0"/>
              <a:cs typeface="Opella Sans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BBF6DAC-B11F-0534-156F-3071C0BAB75F}"/>
              </a:ext>
            </a:extLst>
          </p:cNvPr>
          <p:cNvSpPr>
            <a:spLocks/>
          </p:cNvSpPr>
          <p:nvPr/>
        </p:nvSpPr>
        <p:spPr>
          <a:xfrm>
            <a:off x="2321713" y="3603814"/>
            <a:ext cx="431221" cy="176718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IN" sz="900" b="1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Visit 2</a:t>
            </a:r>
            <a:endParaRPr lang="en-US" sz="900" b="1" i="1" kern="0" dirty="0">
              <a:solidFill>
                <a:schemeClr val="accent1"/>
              </a:solidFill>
              <a:latin typeface="Opella Sans" panose="020B0604020202020204"/>
              <a:ea typeface="Verdana" panose="020B0604030504040204" pitchFamily="34" charset="0"/>
              <a:cs typeface="Opella Sans" pitchFamily="2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C61EAB7-1918-3DF4-01B2-3D9D27436DAD}"/>
              </a:ext>
            </a:extLst>
          </p:cNvPr>
          <p:cNvSpPr>
            <a:spLocks/>
          </p:cNvSpPr>
          <p:nvPr/>
        </p:nvSpPr>
        <p:spPr>
          <a:xfrm>
            <a:off x="200670" y="2638803"/>
            <a:ext cx="6428663" cy="1310377"/>
          </a:xfrm>
          <a:prstGeom prst="roundRect">
            <a:avLst>
              <a:gd name="adj" fmla="val 2727"/>
            </a:avLst>
          </a:prstGeom>
          <a:noFill/>
          <a:ln w="3175">
            <a:solidFill>
              <a:srgbClr val="82958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400">
              <a:defRPr/>
            </a:pPr>
            <a:endParaRPr lang="en-IN" sz="800" spc="-20" dirty="0">
              <a:solidFill>
                <a:srgbClr val="F7EFE6"/>
              </a:solidFill>
              <a:latin typeface="Opella Sans"/>
              <a:cs typeface="Opella Sans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83D0A1E-85E3-093D-106A-D8DAC7CAC58F}"/>
              </a:ext>
            </a:extLst>
          </p:cNvPr>
          <p:cNvSpPr>
            <a:spLocks/>
          </p:cNvSpPr>
          <p:nvPr/>
        </p:nvSpPr>
        <p:spPr>
          <a:xfrm>
            <a:off x="1262713" y="3847162"/>
            <a:ext cx="4378864" cy="210225"/>
          </a:xfrm>
          <a:prstGeom prst="roundRect">
            <a:avLst>
              <a:gd name="adj" fmla="val 12705"/>
            </a:avLst>
          </a:prstGeom>
          <a:solidFill>
            <a:srgbClr val="36553C"/>
          </a:solidFill>
          <a:ln w="6350" cap="flat" cmpd="sng" algn="ctr">
            <a:noFill/>
            <a:prstDash val="solid"/>
            <a:bevel/>
          </a:ln>
          <a:effectLst/>
        </p:spPr>
        <p:txBody>
          <a:bodyPr lIns="36000" tIns="72000" rIns="36000" bIns="72000" rtlCol="0" anchor="ctr"/>
          <a:lstStyle/>
          <a:p>
            <a:pPr algn="ctr" defTabSz="588836">
              <a:defRPr/>
            </a:pPr>
            <a:r>
              <a:rPr lang="en-IN" sz="1000" b="1" kern="0" dirty="0">
                <a:solidFill>
                  <a:schemeClr val="tx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rPr>
              <a:t>Active ingredient of EPL: 1,2-dilinoleoylphosphatidylcholine (DLPC)</a:t>
            </a:r>
            <a:r>
              <a:rPr lang="en-IN" sz="1000" b="1" kern="0" baseline="30000" dirty="0">
                <a:solidFill>
                  <a:schemeClr val="tx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rPr>
              <a:t>2</a:t>
            </a:r>
            <a:endParaRPr lang="en-US" sz="1000" b="1" kern="0" baseline="30000" dirty="0">
              <a:solidFill>
                <a:schemeClr val="tx2"/>
              </a:solidFill>
              <a:latin typeface="Opella Sans" pitchFamily="2" charset="0"/>
              <a:ea typeface="Verdana" panose="020B0604030504040204" pitchFamily="34" charset="0"/>
              <a:cs typeface="Opella Sans" pitchFamily="2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8459FE9-1CEA-D8A4-E3BA-5123C975B2D5}"/>
              </a:ext>
            </a:extLst>
          </p:cNvPr>
          <p:cNvGrpSpPr/>
          <p:nvPr/>
        </p:nvGrpSpPr>
        <p:grpSpPr>
          <a:xfrm>
            <a:off x="503089" y="2706717"/>
            <a:ext cx="5147537" cy="912371"/>
            <a:chOff x="2790472" y="1801833"/>
            <a:chExt cx="8861484" cy="1970526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350E3B4-BE65-3675-42CB-217BC010BF09}"/>
                </a:ext>
              </a:extLst>
            </p:cNvPr>
            <p:cNvCxnSpPr>
              <a:cxnSpLocks/>
            </p:cNvCxnSpPr>
            <p:nvPr/>
          </p:nvCxnSpPr>
          <p:spPr>
            <a:xfrm>
              <a:off x="3454197" y="1801833"/>
              <a:ext cx="7560000" cy="0"/>
            </a:xfrm>
            <a:prstGeom prst="line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</p:cxn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id="{E39501E2-455C-75DF-BB6F-311CC70B062A}"/>
                </a:ext>
              </a:extLst>
            </p:cNvPr>
            <p:cNvSpPr>
              <a:spLocks/>
            </p:cNvSpPr>
            <p:nvPr/>
          </p:nvSpPr>
          <p:spPr>
            <a:xfrm>
              <a:off x="2790472" y="2243606"/>
              <a:ext cx="790793" cy="1018734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 defTabSz="312176">
                <a:defRPr/>
              </a:pPr>
              <a:endParaRPr lang="en-US" sz="800" b="1" i="1" kern="0" dirty="0">
                <a:solidFill>
                  <a:schemeClr val="tx2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AC4308A-EDED-940A-B72E-0CBE43862DD9}"/>
                </a:ext>
              </a:extLst>
            </p:cNvPr>
            <p:cNvCxnSpPr>
              <a:cxnSpLocks/>
            </p:cNvCxnSpPr>
            <p:nvPr/>
          </p:nvCxnSpPr>
          <p:spPr>
            <a:xfrm>
              <a:off x="11651956" y="2016988"/>
              <a:ext cx="0" cy="1755371"/>
            </a:xfrm>
            <a:prstGeom prst="line">
              <a:avLst/>
            </a:prstGeom>
            <a:noFill/>
            <a:ln w="15875" cap="flat" cmpd="sng" algn="ctr">
              <a:solidFill>
                <a:schemeClr val="accent6"/>
              </a:solidFill>
              <a:prstDash val="sysDot"/>
              <a:miter lim="800000"/>
            </a:ln>
            <a:effectLst/>
          </p:spPr>
        </p:cxn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EE39B3E1-A7CD-3A7C-07DA-B8CA8FC9A246}"/>
                </a:ext>
              </a:extLst>
            </p:cNvPr>
            <p:cNvSpPr/>
            <p:nvPr/>
          </p:nvSpPr>
          <p:spPr>
            <a:xfrm>
              <a:off x="4018084" y="2412529"/>
              <a:ext cx="1986667" cy="252000"/>
            </a:xfrm>
            <a:prstGeom prst="roundRect">
              <a:avLst>
                <a:gd name="adj" fmla="val 0"/>
              </a:avLst>
            </a:prstGeom>
            <a:noFill/>
            <a:ln w="6350" cap="flat" cmpd="sng" algn="ctr">
              <a:noFill/>
              <a:prstDash val="solid"/>
              <a:bevel/>
            </a:ln>
            <a:effectLst/>
          </p:spPr>
          <p:txBody>
            <a:bodyPr lIns="0" tIns="0" rIns="0" bIns="0" rtlCol="0" anchor="ctr"/>
            <a:lstStyle/>
            <a:p>
              <a:pPr defTabSz="624352">
                <a:defRPr/>
              </a:pPr>
              <a:r>
                <a:rPr lang="en-IN" sz="1050" i="1" kern="0" dirty="0">
                  <a:solidFill>
                    <a:srgbClr val="36553C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Treatment period</a:t>
              </a:r>
              <a:endParaRPr lang="en-US" sz="1050" i="1" kern="0" dirty="0">
                <a:solidFill>
                  <a:srgbClr val="36553C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1A861917-5DAB-1133-92A5-FC12C446A802}"/>
                </a:ext>
              </a:extLst>
            </p:cNvPr>
            <p:cNvSpPr/>
            <p:nvPr/>
          </p:nvSpPr>
          <p:spPr>
            <a:xfrm>
              <a:off x="9471262" y="2223790"/>
              <a:ext cx="1172121" cy="444246"/>
            </a:xfrm>
            <a:prstGeom prst="roundRect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  <a:bevel/>
            </a:ln>
            <a:effectLst/>
          </p:spPr>
          <p:txBody>
            <a:bodyPr lIns="36000" tIns="36000" rIns="36000" bIns="36000" rtlCol="0" anchor="ctr"/>
            <a:lstStyle/>
            <a:p>
              <a:pPr defTabSz="624352">
                <a:defRPr/>
              </a:pPr>
              <a:r>
                <a:rPr lang="en-IN" sz="1000" i="1" kern="0" dirty="0">
                  <a:solidFill>
                    <a:schemeClr val="tx2"/>
                  </a:solidFill>
                  <a:latin typeface="Opella Sans" panose="020B0604020202020204"/>
                  <a:ea typeface="Verdana" panose="020B0604030504040204" pitchFamily="34" charset="0"/>
                  <a:cs typeface="Opella Sans" pitchFamily="2" charset="0"/>
                </a:rPr>
                <a:t>Follow-up</a:t>
              </a:r>
              <a:endParaRPr lang="en-US" sz="1000" i="1" kern="0" dirty="0">
                <a:solidFill>
                  <a:schemeClr val="tx2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endParaRPr>
            </a:p>
          </p:txBody>
        </p: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640DF274-7831-4097-ACC9-A2EF19FE0046}"/>
                </a:ext>
              </a:extLst>
            </p:cNvPr>
            <p:cNvCxnSpPr>
              <a:cxnSpLocks/>
            </p:cNvCxnSpPr>
            <p:nvPr/>
          </p:nvCxnSpPr>
          <p:spPr>
            <a:xfrm>
              <a:off x="6363906" y="2016988"/>
              <a:ext cx="0" cy="1755371"/>
            </a:xfrm>
            <a:prstGeom prst="line">
              <a:avLst/>
            </a:prstGeom>
            <a:noFill/>
            <a:ln w="15875" cap="flat" cmpd="sng" algn="ctr">
              <a:solidFill>
                <a:schemeClr val="accent6"/>
              </a:solidFill>
              <a:prstDash val="sysDot"/>
              <a:miter lim="800000"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5494E9D0-7173-58D2-4AD2-A06643927F5B}"/>
                </a:ext>
              </a:extLst>
            </p:cNvPr>
            <p:cNvCxnSpPr>
              <a:cxnSpLocks/>
            </p:cNvCxnSpPr>
            <p:nvPr/>
          </p:nvCxnSpPr>
          <p:spPr>
            <a:xfrm>
              <a:off x="9151133" y="2016988"/>
              <a:ext cx="0" cy="1755371"/>
            </a:xfrm>
            <a:prstGeom prst="line">
              <a:avLst/>
            </a:prstGeom>
            <a:noFill/>
            <a:ln w="15875" cap="flat" cmpd="sng" algn="ctr">
              <a:solidFill>
                <a:schemeClr val="accent6"/>
              </a:solidFill>
              <a:prstDash val="sysDot"/>
              <a:miter lim="800000"/>
            </a:ln>
            <a:effectLst/>
          </p:spPr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719CA404-085F-E4FD-0554-404FB13933CD}"/>
                </a:ext>
              </a:extLst>
            </p:cNvPr>
            <p:cNvCxnSpPr>
              <a:cxnSpLocks/>
            </p:cNvCxnSpPr>
            <p:nvPr/>
          </p:nvCxnSpPr>
          <p:spPr>
            <a:xfrm>
              <a:off x="3193709" y="3486298"/>
              <a:ext cx="0" cy="260924"/>
            </a:xfrm>
            <a:prstGeom prst="line">
              <a:avLst/>
            </a:prstGeom>
            <a:noFill/>
            <a:ln w="12700" cap="flat" cmpd="sng" algn="ctr">
              <a:solidFill>
                <a:schemeClr val="accent5"/>
              </a:solidFill>
              <a:prstDash val="sysDot"/>
              <a:miter lim="800000"/>
            </a:ln>
            <a:effectLst/>
          </p:spPr>
        </p:cxn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EE2C194-61D9-F0FA-6695-A2D625DD0D30}"/>
              </a:ext>
            </a:extLst>
          </p:cNvPr>
          <p:cNvSpPr/>
          <p:nvPr/>
        </p:nvSpPr>
        <p:spPr>
          <a:xfrm>
            <a:off x="1354691" y="2702700"/>
            <a:ext cx="2800561" cy="211993"/>
          </a:xfrm>
          <a:prstGeom prst="roundRect">
            <a:avLst/>
          </a:prstGeom>
          <a:solidFill>
            <a:srgbClr val="FF78D2"/>
          </a:solidFill>
          <a:ln w="6350" cap="flat" cmpd="sng" algn="ctr">
            <a:noFill/>
            <a:prstDash val="solid"/>
            <a:bevel/>
          </a:ln>
          <a:effectLst/>
        </p:spPr>
        <p:txBody>
          <a:bodyPr lIns="36000" tIns="72000" rIns="36000" bIns="72000" rtlCol="0" anchor="ctr"/>
          <a:lstStyle/>
          <a:p>
            <a:pPr defTabSz="624352">
              <a:defRPr/>
            </a:pPr>
            <a:r>
              <a:rPr lang="en-IN" sz="1000" b="1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Arm A</a:t>
            </a:r>
            <a:r>
              <a:rPr lang="en-IN" sz="1000" i="1" kern="0" dirty="0">
                <a:solidFill>
                  <a:schemeClr val="accent1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: EPL + SoC (N=97)</a:t>
            </a:r>
            <a:endParaRPr lang="en-US" sz="1000" i="1" kern="0" baseline="30000" dirty="0">
              <a:solidFill>
                <a:schemeClr val="accent1"/>
              </a:solidFill>
              <a:latin typeface="Opella Sans" panose="020B0604020202020204"/>
              <a:ea typeface="Verdana" panose="020B0604030504040204" pitchFamily="34" charset="0"/>
              <a:cs typeface="Opella Sans" pitchFamily="2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8042544-12ED-667D-7841-80FE4BDDA7B0}"/>
              </a:ext>
            </a:extLst>
          </p:cNvPr>
          <p:cNvSpPr>
            <a:spLocks/>
          </p:cNvSpPr>
          <p:nvPr/>
        </p:nvSpPr>
        <p:spPr>
          <a:xfrm>
            <a:off x="1354691" y="3369719"/>
            <a:ext cx="2800561" cy="211993"/>
          </a:xfrm>
          <a:prstGeom prst="roundRect">
            <a:avLst/>
          </a:prstGeom>
          <a:solidFill>
            <a:schemeClr val="accent2"/>
          </a:solidFill>
          <a:ln w="6350" cap="flat" cmpd="sng" algn="ctr">
            <a:noFill/>
            <a:prstDash val="solid"/>
            <a:bevel/>
          </a:ln>
          <a:effectLst/>
        </p:spPr>
        <p:txBody>
          <a:bodyPr lIns="36000" tIns="72000" rIns="36000" bIns="72000" rtlCol="0" anchor="ctr"/>
          <a:lstStyle/>
          <a:p>
            <a:pPr defTabSz="624352">
              <a:defRPr/>
            </a:pPr>
            <a:r>
              <a:rPr lang="en-IN" sz="1000" b="1" i="1" kern="0" dirty="0">
                <a:solidFill>
                  <a:srgbClr val="F7EFE6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Arm B</a:t>
            </a:r>
            <a:r>
              <a:rPr lang="en-IN" sz="1000" i="1" kern="0" dirty="0">
                <a:solidFill>
                  <a:srgbClr val="F7EFE6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: Placebo + SoC (N=96)</a:t>
            </a:r>
            <a:endParaRPr lang="en-US" sz="1000" i="1" kern="0" baseline="30000" dirty="0">
              <a:solidFill>
                <a:srgbClr val="F7EFE6"/>
              </a:solidFill>
              <a:latin typeface="Opella Sans" panose="020B0604020202020204"/>
              <a:ea typeface="Verdana" panose="020B0604030504040204" pitchFamily="34" charset="0"/>
              <a:cs typeface="Opella Sans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D5E035-D443-A579-6E55-1B3FC60A0F95}"/>
              </a:ext>
            </a:extLst>
          </p:cNvPr>
          <p:cNvSpPr txBox="1"/>
          <p:nvPr/>
        </p:nvSpPr>
        <p:spPr>
          <a:xfrm>
            <a:off x="302333" y="3015435"/>
            <a:ext cx="191772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4400">
              <a:defRPr/>
            </a:pPr>
            <a:r>
              <a:rPr lang="en-IN" sz="1000" b="1" kern="0" dirty="0">
                <a:solidFill>
                  <a:schemeClr val="bg2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1:1</a:t>
            </a:r>
          </a:p>
          <a:p>
            <a:pPr defTabSz="914400">
              <a:defRPr/>
            </a:pPr>
            <a:r>
              <a:rPr lang="en-IN" sz="1000" b="1" kern="0" dirty="0">
                <a:solidFill>
                  <a:schemeClr val="bg2"/>
                </a:solidFill>
                <a:latin typeface="Opella Sans" pitchFamily="2" charset="0"/>
                <a:ea typeface="Verdana" panose="020B0604030504040204" pitchFamily="34" charset="0"/>
                <a:cs typeface="Opella Sans" pitchFamily="2" charset="0"/>
              </a:rPr>
              <a:t>R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6160C35-B715-3ACA-CE5B-11F0147A7C5F}"/>
              </a:ext>
            </a:extLst>
          </p:cNvPr>
          <p:cNvSpPr/>
          <p:nvPr/>
        </p:nvSpPr>
        <p:spPr>
          <a:xfrm>
            <a:off x="2812101" y="2999598"/>
            <a:ext cx="1079155" cy="96428"/>
          </a:xfrm>
          <a:prstGeom prst="roundRect">
            <a:avLst>
              <a:gd name="adj" fmla="val 0"/>
            </a:avLst>
          </a:prstGeom>
          <a:noFill/>
          <a:ln w="6350" cap="flat" cmpd="sng" algn="ctr">
            <a:noFill/>
            <a:prstDash val="solid"/>
            <a:bevel/>
          </a:ln>
          <a:effectLst/>
        </p:spPr>
        <p:txBody>
          <a:bodyPr lIns="0" tIns="0" rIns="0" bIns="0" rtlCol="0" anchor="ctr"/>
          <a:lstStyle/>
          <a:p>
            <a:pPr defTabSz="624352">
              <a:defRPr/>
            </a:pPr>
            <a:r>
              <a:rPr lang="en-IN" sz="1050" i="1" kern="0" dirty="0">
                <a:solidFill>
                  <a:srgbClr val="36553C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Treatment period</a:t>
            </a:r>
            <a:endParaRPr lang="en-US" sz="1050" i="1" kern="0" dirty="0">
              <a:solidFill>
                <a:srgbClr val="36553C"/>
              </a:solidFill>
              <a:latin typeface="Opella Sans" panose="020B0604020202020204"/>
              <a:ea typeface="Verdana" panose="020B0604030504040204" pitchFamily="34" charset="0"/>
              <a:cs typeface="Opella Sans" pitchFamily="2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C6FE1CB-995F-CE05-E76B-B1BF642EF6B3}"/>
              </a:ext>
            </a:extLst>
          </p:cNvPr>
          <p:cNvCxnSpPr>
            <a:cxnSpLocks/>
          </p:cNvCxnSpPr>
          <p:nvPr/>
        </p:nvCxnSpPr>
        <p:spPr>
          <a:xfrm>
            <a:off x="796958" y="3155190"/>
            <a:ext cx="3393229" cy="0"/>
          </a:xfrm>
          <a:prstGeom prst="straightConnector1">
            <a:avLst/>
          </a:prstGeom>
          <a:ln w="31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F74836F-5227-A315-65AB-EB91DEDF2BA8}"/>
              </a:ext>
            </a:extLst>
          </p:cNvPr>
          <p:cNvCxnSpPr>
            <a:cxnSpLocks/>
          </p:cNvCxnSpPr>
          <p:nvPr/>
        </p:nvCxnSpPr>
        <p:spPr>
          <a:xfrm>
            <a:off x="4239773" y="3149739"/>
            <a:ext cx="1410853" cy="0"/>
          </a:xfrm>
          <a:prstGeom prst="straightConnector1">
            <a:avLst/>
          </a:prstGeom>
          <a:ln w="31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1587956-9A17-728B-D9E2-AD37A916A083}"/>
              </a:ext>
            </a:extLst>
          </p:cNvPr>
          <p:cNvSpPr/>
          <p:nvPr/>
        </p:nvSpPr>
        <p:spPr>
          <a:xfrm>
            <a:off x="1216195" y="3192945"/>
            <a:ext cx="1129421" cy="116678"/>
          </a:xfrm>
          <a:prstGeom prst="roundRect">
            <a:avLst>
              <a:gd name="adj" fmla="val 0"/>
            </a:avLst>
          </a:prstGeom>
          <a:noFill/>
          <a:ln w="6350" cap="flat" cmpd="sng" algn="ctr">
            <a:noFill/>
            <a:prstDash val="solid"/>
            <a:bevel/>
          </a:ln>
          <a:effectLst/>
        </p:spPr>
        <p:txBody>
          <a:bodyPr lIns="0" tIns="0" rIns="0" bIns="0" rtlCol="0" anchor="ctr"/>
          <a:lstStyle/>
          <a:p>
            <a:pPr defTabSz="624352">
              <a:defRPr/>
            </a:pPr>
            <a:r>
              <a:rPr lang="en-IN" sz="1050" i="1" kern="0" dirty="0">
                <a:solidFill>
                  <a:srgbClr val="36553C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3 months</a:t>
            </a:r>
            <a:endParaRPr lang="en-US" sz="1050" i="1" kern="0" dirty="0">
              <a:solidFill>
                <a:srgbClr val="36553C"/>
              </a:solidFill>
              <a:latin typeface="Opella Sans" panose="020B0604020202020204"/>
              <a:ea typeface="Verdana" panose="020B0604030504040204" pitchFamily="34" charset="0"/>
              <a:cs typeface="Opella Sans" pitchFamily="2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5F1EF02-3B83-65C9-6F9E-108AB8F16920}"/>
              </a:ext>
            </a:extLst>
          </p:cNvPr>
          <p:cNvSpPr/>
          <p:nvPr/>
        </p:nvSpPr>
        <p:spPr>
          <a:xfrm>
            <a:off x="2812101" y="3192945"/>
            <a:ext cx="1361479" cy="116678"/>
          </a:xfrm>
          <a:prstGeom prst="roundRect">
            <a:avLst>
              <a:gd name="adj" fmla="val 0"/>
            </a:avLst>
          </a:prstGeom>
          <a:noFill/>
          <a:ln w="6350" cap="flat" cmpd="sng" algn="ctr">
            <a:noFill/>
            <a:prstDash val="solid"/>
            <a:bevel/>
          </a:ln>
          <a:effectLst/>
        </p:spPr>
        <p:txBody>
          <a:bodyPr lIns="0" tIns="0" rIns="0" bIns="0" rtlCol="0" anchor="ctr"/>
          <a:lstStyle/>
          <a:p>
            <a:pPr defTabSz="624352">
              <a:defRPr/>
            </a:pPr>
            <a:r>
              <a:rPr lang="en-IN" sz="1050" i="1" kern="0" dirty="0">
                <a:solidFill>
                  <a:srgbClr val="36553C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3 months</a:t>
            </a:r>
            <a:endParaRPr lang="en-US" sz="1050" i="1" kern="0" dirty="0">
              <a:solidFill>
                <a:srgbClr val="36553C"/>
              </a:solidFill>
              <a:latin typeface="Opella Sans" panose="020B0604020202020204"/>
              <a:ea typeface="Verdana" panose="020B0604030504040204" pitchFamily="34" charset="0"/>
              <a:cs typeface="Opella Sans" pitchFamily="2" charset="0"/>
            </a:endParaRPr>
          </a:p>
        </p:txBody>
      </p:sp>
      <p:sp>
        <p:nvSpPr>
          <p:cNvPr id="211" name="Rectangle: Rounded Corners 210">
            <a:extLst>
              <a:ext uri="{FF2B5EF4-FFF2-40B4-BE49-F238E27FC236}">
                <a16:creationId xmlns:a16="http://schemas.microsoft.com/office/drawing/2014/main" id="{C64753F9-A383-8451-CE59-84E3F062DCC4}"/>
              </a:ext>
            </a:extLst>
          </p:cNvPr>
          <p:cNvSpPr/>
          <p:nvPr/>
        </p:nvSpPr>
        <p:spPr>
          <a:xfrm>
            <a:off x="4376254" y="3192944"/>
            <a:ext cx="711976" cy="147447"/>
          </a:xfrm>
          <a:prstGeom prst="roundRect">
            <a:avLst>
              <a:gd name="adj" fmla="val 0"/>
            </a:avLst>
          </a:prstGeom>
          <a:noFill/>
          <a:ln w="6350" cap="flat" cmpd="sng" algn="ctr">
            <a:noFill/>
            <a:prstDash val="solid"/>
            <a:bevel/>
          </a:ln>
          <a:effectLst/>
        </p:spPr>
        <p:txBody>
          <a:bodyPr lIns="0" tIns="0" rIns="0" bIns="0" rtlCol="0" anchor="ctr"/>
          <a:lstStyle/>
          <a:p>
            <a:pPr defTabSz="624352">
              <a:defRPr/>
            </a:pPr>
            <a:r>
              <a:rPr lang="en-IN" sz="1050" i="1" kern="0" dirty="0">
                <a:solidFill>
                  <a:srgbClr val="36553C"/>
                </a:solidFill>
                <a:latin typeface="Opella Sans" panose="020B0604020202020204"/>
                <a:ea typeface="Verdana" panose="020B0604030504040204" pitchFamily="34" charset="0"/>
                <a:cs typeface="Opella Sans" pitchFamily="2" charset="0"/>
              </a:rPr>
              <a:t>3 months</a:t>
            </a:r>
            <a:endParaRPr lang="en-US" sz="1050" i="1" kern="0" dirty="0">
              <a:solidFill>
                <a:srgbClr val="36553C"/>
              </a:solidFill>
              <a:latin typeface="Opella Sans" panose="020B0604020202020204"/>
              <a:ea typeface="Verdana" panose="020B0604030504040204" pitchFamily="34" charset="0"/>
              <a:cs typeface="Opella Sans" pitchFamily="2" charset="0"/>
            </a:endParaRPr>
          </a:p>
        </p:txBody>
      </p:sp>
      <p:cxnSp>
        <p:nvCxnSpPr>
          <p:cNvPr id="223" name="Connector: Elbow 222">
            <a:extLst>
              <a:ext uri="{FF2B5EF4-FFF2-40B4-BE49-F238E27FC236}">
                <a16:creationId xmlns:a16="http://schemas.microsoft.com/office/drawing/2014/main" id="{0C607F9F-74B2-DF86-FA96-94D0A4D4AC83}"/>
              </a:ext>
            </a:extLst>
          </p:cNvPr>
          <p:cNvCxnSpPr>
            <a:cxnSpLocks/>
            <a:stCxn id="34" idx="0"/>
            <a:endCxn id="16" idx="1"/>
          </p:cNvCxnSpPr>
          <p:nvPr/>
        </p:nvCxnSpPr>
        <p:spPr>
          <a:xfrm rot="5400000" flipH="1" flipV="1">
            <a:off x="992449" y="2549020"/>
            <a:ext cx="102565" cy="621920"/>
          </a:xfrm>
          <a:prstGeom prst="bentConnector2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Connector: Elbow 223">
            <a:extLst>
              <a:ext uri="{FF2B5EF4-FFF2-40B4-BE49-F238E27FC236}">
                <a16:creationId xmlns:a16="http://schemas.microsoft.com/office/drawing/2014/main" id="{E80A8974-B9F2-1B84-3D44-BA50D981B77F}"/>
              </a:ext>
            </a:extLst>
          </p:cNvPr>
          <p:cNvCxnSpPr>
            <a:cxnSpLocks/>
            <a:stCxn id="34" idx="4"/>
            <a:endCxn id="17" idx="1"/>
          </p:cNvCxnSpPr>
          <p:nvPr/>
        </p:nvCxnSpPr>
        <p:spPr>
          <a:xfrm rot="16200000" flipH="1">
            <a:off x="997346" y="3118370"/>
            <a:ext cx="92771" cy="621920"/>
          </a:xfrm>
          <a:prstGeom prst="bentConnector2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8" name="Picture 227">
            <a:extLst>
              <a:ext uri="{FF2B5EF4-FFF2-40B4-BE49-F238E27FC236}">
                <a16:creationId xmlns:a16="http://schemas.microsoft.com/office/drawing/2014/main" id="{3E7D84A8-A375-A96C-8A20-BA6C6C6957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97" y="3044906"/>
            <a:ext cx="238614" cy="188219"/>
          </a:xfrm>
          <a:prstGeom prst="rect">
            <a:avLst/>
          </a:prstGeom>
        </p:spPr>
      </p:pic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BD880E5A-3DC3-BB0D-D299-0372120F5884}"/>
              </a:ext>
            </a:extLst>
          </p:cNvPr>
          <p:cNvSpPr>
            <a:spLocks/>
          </p:cNvSpPr>
          <p:nvPr/>
        </p:nvSpPr>
        <p:spPr>
          <a:xfrm>
            <a:off x="1407160" y="1498794"/>
            <a:ext cx="5225415" cy="525495"/>
          </a:xfrm>
          <a:prstGeom prst="roundRect">
            <a:avLst>
              <a:gd name="adj" fmla="val 484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tlCol="0" anchor="ctr"/>
          <a:lstStyle/>
          <a:p>
            <a:r>
              <a:rPr lang="en-IN" sz="1000" dirty="0">
                <a:solidFill>
                  <a:schemeClr val="tx2"/>
                </a:solidFill>
              </a:rPr>
              <a:t>First study to systematically assess steatosis and QoL improvement with EPL (Opella</a:t>
            </a:r>
            <a:r>
              <a:rPr lang="en-IN" sz="1000" baseline="30000" dirty="0">
                <a:solidFill>
                  <a:schemeClr val="tx2"/>
                </a:solidFill>
              </a:rPr>
              <a:t>®</a:t>
            </a:r>
            <a:r>
              <a:rPr lang="en-IN" sz="1000" dirty="0">
                <a:solidFill>
                  <a:schemeClr val="tx2"/>
                </a:solidFill>
              </a:rPr>
              <a:t>) via CAP and CLDQ-MASLD/MASH questionnaire, respectively, in patients with MASLD associated with T2DM and/or </a:t>
            </a:r>
            <a:r>
              <a:rPr lang="en-IN" sz="1000" dirty="0" err="1">
                <a:solidFill>
                  <a:schemeClr val="tx2"/>
                </a:solidFill>
              </a:rPr>
              <a:t>hyperlipidemia</a:t>
            </a:r>
            <a:r>
              <a:rPr lang="en-IN" sz="1000" dirty="0">
                <a:solidFill>
                  <a:schemeClr val="tx2"/>
                </a:solidFill>
              </a:rPr>
              <a:t> and/or obesity</a:t>
            </a:r>
            <a:r>
              <a:rPr lang="en-IN" sz="1000" baseline="30000" dirty="0">
                <a:solidFill>
                  <a:schemeClr val="tx2"/>
                </a:solidFill>
              </a:rPr>
              <a:t>1</a:t>
            </a:r>
            <a:endParaRPr lang="en-IN" sz="1000" dirty="0">
              <a:solidFill>
                <a:schemeClr val="tx2"/>
              </a:solidFill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BDFB8672-49A6-4D34-D3D6-D0A29D544014}"/>
              </a:ext>
            </a:extLst>
          </p:cNvPr>
          <p:cNvSpPr txBox="1"/>
          <p:nvPr/>
        </p:nvSpPr>
        <p:spPr>
          <a:xfrm>
            <a:off x="200670" y="1498794"/>
            <a:ext cx="1335230" cy="525495"/>
          </a:xfrm>
          <a:prstGeom prst="roundRect">
            <a:avLst>
              <a:gd name="adj" fmla="val 8060"/>
            </a:avLst>
          </a:prstGeom>
          <a:solidFill>
            <a:schemeClr val="accent1"/>
          </a:solidFill>
        </p:spPr>
        <p:txBody>
          <a:bodyPr wrap="square" lIns="72000" tIns="0" rIns="0" bIns="0" anchor="ctr" anchorCtr="0">
            <a:noAutofit/>
          </a:bodyPr>
          <a:lstStyle/>
          <a:p>
            <a:pPr>
              <a:spcBef>
                <a:spcPts val="283"/>
              </a:spcBef>
            </a:pPr>
            <a:r>
              <a:rPr lang="en-US" sz="1200" b="1" dirty="0">
                <a:solidFill>
                  <a:schemeClr val="tx2"/>
                </a:solidFill>
                <a:latin typeface="+mj-lt"/>
              </a:rPr>
              <a:t>What is EXCEL clinical trial?</a:t>
            </a:r>
          </a:p>
        </p:txBody>
      </p:sp>
      <p:sp>
        <p:nvSpPr>
          <p:cNvPr id="194" name="Rectangle: Rounded Corners 193">
            <a:extLst>
              <a:ext uri="{FF2B5EF4-FFF2-40B4-BE49-F238E27FC236}">
                <a16:creationId xmlns:a16="http://schemas.microsoft.com/office/drawing/2014/main" id="{B7F632C5-7ECE-D07F-1630-3D683E5F9A5A}"/>
              </a:ext>
            </a:extLst>
          </p:cNvPr>
          <p:cNvSpPr>
            <a:spLocks/>
          </p:cNvSpPr>
          <p:nvPr/>
        </p:nvSpPr>
        <p:spPr>
          <a:xfrm>
            <a:off x="200670" y="4144827"/>
            <a:ext cx="6431905" cy="294795"/>
          </a:xfrm>
          <a:prstGeom prst="roundRect">
            <a:avLst>
              <a:gd name="adj" fmla="val 955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2"/>
                </a:solidFill>
                <a:latin typeface="Opella Sans" panose="020B0604020202020204"/>
              </a:rPr>
              <a:t>Results: Total of 193 patients were enrolled; of these 165 constituted </a:t>
            </a:r>
            <a:r>
              <a:rPr lang="en-US" sz="1200" b="1" dirty="0" err="1">
                <a:solidFill>
                  <a:schemeClr val="tx2"/>
                </a:solidFill>
                <a:latin typeface="Opella Sans" panose="020B0604020202020204"/>
              </a:rPr>
              <a:t>mITT</a:t>
            </a:r>
            <a:r>
              <a:rPr lang="en-US" sz="1200" b="1" dirty="0">
                <a:solidFill>
                  <a:schemeClr val="tx2"/>
                </a:solidFill>
                <a:latin typeface="Opella Sans" panose="020B0604020202020204"/>
              </a:rPr>
              <a:t> set</a:t>
            </a:r>
            <a:endParaRPr lang="en-IN" sz="1200" b="1" spc="-20" dirty="0" err="1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72A16D7-FCA3-02CD-438D-92EBB14098E4}"/>
              </a:ext>
            </a:extLst>
          </p:cNvPr>
          <p:cNvSpPr txBox="1"/>
          <p:nvPr/>
        </p:nvSpPr>
        <p:spPr>
          <a:xfrm>
            <a:off x="208290" y="9018641"/>
            <a:ext cx="4582434" cy="146815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defTabSz="2941011">
              <a:defRPr/>
            </a:pPr>
            <a:r>
              <a:rPr lang="en-US" sz="550" kern="100" dirty="0">
                <a:solidFill>
                  <a:srgbClr val="1D4023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*P&lt; 0.05; </a:t>
            </a:r>
            <a:r>
              <a:rPr lang="en-US" sz="550" kern="100" baseline="30000" dirty="0">
                <a:solidFill>
                  <a:srgbClr val="1D4023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#</a:t>
            </a:r>
            <a:r>
              <a:rPr lang="en-US" sz="550" kern="100" dirty="0">
                <a:solidFill>
                  <a:srgbClr val="1D4023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Analysis was carried out in </a:t>
            </a:r>
            <a:r>
              <a:rPr lang="en-US" sz="550" kern="100" dirty="0" err="1">
                <a:solidFill>
                  <a:srgbClr val="1D4023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mITT</a:t>
            </a:r>
            <a:r>
              <a:rPr lang="en-US" sz="550" kern="100" dirty="0">
                <a:solidFill>
                  <a:srgbClr val="1D4023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population using MMRM; </a:t>
            </a:r>
            <a:r>
              <a:rPr lang="en-US" altLang="en-US" sz="550" kern="0" dirty="0">
                <a:solidFill>
                  <a:srgbClr val="1D4023"/>
                </a:solidFill>
                <a:cs typeface="Opella Sans" pitchFamily="2" charset="0"/>
              </a:rPr>
              <a:t>The dotted line indicates a 3 months follow-up after end of treatment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8E16F15-34D6-C064-3BB5-444FE55FDA5F}"/>
              </a:ext>
            </a:extLst>
          </p:cNvPr>
          <p:cNvGrpSpPr/>
          <p:nvPr/>
        </p:nvGrpSpPr>
        <p:grpSpPr>
          <a:xfrm>
            <a:off x="3216774" y="4561344"/>
            <a:ext cx="3329587" cy="1866989"/>
            <a:chOff x="192767" y="4441480"/>
            <a:chExt cx="3486956" cy="1827937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090D76D-E24A-EB67-6E48-1AA1F7C58360}"/>
                </a:ext>
              </a:extLst>
            </p:cNvPr>
            <p:cNvSpPr txBox="1"/>
            <p:nvPr/>
          </p:nvSpPr>
          <p:spPr>
            <a:xfrm>
              <a:off x="794467" y="4441480"/>
              <a:ext cx="2858432" cy="91881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r>
                <a:rPr lang="en-IN" sz="900" b="1" kern="100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Change in CAP score from baseline to 9 months</a:t>
              </a:r>
              <a:r>
                <a:rPr lang="en-US" sz="900" b="1" kern="100" baseline="30000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#</a:t>
              </a:r>
              <a:endParaRPr lang="en-IN" sz="900" dirty="0">
                <a:solidFill>
                  <a:schemeClr val="accent1"/>
                </a:solidFill>
              </a:endParaRPr>
            </a:p>
          </p:txBody>
        </p:sp>
        <p:graphicFrame>
          <p:nvGraphicFramePr>
            <p:cNvPr id="23" name="Chart 22">
              <a:extLst>
                <a:ext uri="{FF2B5EF4-FFF2-40B4-BE49-F238E27FC236}">
                  <a16:creationId xmlns:a16="http://schemas.microsoft.com/office/drawing/2014/main" id="{1882D651-3BEC-8A6B-2C88-3C8062FBDCE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96991133"/>
                </p:ext>
              </p:extLst>
            </p:nvPr>
          </p:nvGraphicFramePr>
          <p:xfrm>
            <a:off x="192767" y="4671451"/>
            <a:ext cx="3486956" cy="15979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F05E621-5BB6-099C-584F-EB294E896A23}"/>
                </a:ext>
              </a:extLst>
            </p:cNvPr>
            <p:cNvSpPr txBox="1"/>
            <p:nvPr/>
          </p:nvSpPr>
          <p:spPr>
            <a:xfrm>
              <a:off x="1089255" y="4872768"/>
              <a:ext cx="393010" cy="1052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ct val="90000"/>
                </a:lnSpc>
                <a:spcBef>
                  <a:spcPts val="900"/>
                </a:spcBef>
              </a:pPr>
              <a:r>
                <a:rPr lang="en-US" sz="800" spc="-20" dirty="0">
                  <a:solidFill>
                    <a:schemeClr val="accent1"/>
                  </a:solidFill>
                </a:rPr>
                <a:t>Baseline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CCC923F-8424-DB02-2486-ABCE67FE20A0}"/>
                </a:ext>
              </a:extLst>
            </p:cNvPr>
            <p:cNvSpPr txBox="1"/>
            <p:nvPr/>
          </p:nvSpPr>
          <p:spPr>
            <a:xfrm>
              <a:off x="1743782" y="4882411"/>
              <a:ext cx="430487" cy="1052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ct val="90000"/>
                </a:lnSpc>
                <a:spcBef>
                  <a:spcPts val="900"/>
                </a:spcBef>
              </a:pPr>
              <a:r>
                <a:rPr lang="en-US" sz="800" spc="-20" dirty="0">
                  <a:solidFill>
                    <a:schemeClr val="accent1"/>
                  </a:solidFill>
                </a:rPr>
                <a:t>3 months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1250256-625D-47B2-F9D8-964341846D55}"/>
                </a:ext>
              </a:extLst>
            </p:cNvPr>
            <p:cNvSpPr txBox="1"/>
            <p:nvPr/>
          </p:nvSpPr>
          <p:spPr>
            <a:xfrm>
              <a:off x="2429602" y="4879894"/>
              <a:ext cx="430487" cy="1052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ct val="90000"/>
                </a:lnSpc>
                <a:spcBef>
                  <a:spcPts val="900"/>
                </a:spcBef>
              </a:pPr>
              <a:r>
                <a:rPr lang="en-US" sz="800" spc="-20" dirty="0">
                  <a:solidFill>
                    <a:schemeClr val="accent1"/>
                  </a:solidFill>
                </a:rPr>
                <a:t>6 months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856BDA9-A8E5-44B3-28DC-1EEB582A99E3}"/>
                </a:ext>
              </a:extLst>
            </p:cNvPr>
            <p:cNvSpPr txBox="1"/>
            <p:nvPr/>
          </p:nvSpPr>
          <p:spPr>
            <a:xfrm>
              <a:off x="3093165" y="4885194"/>
              <a:ext cx="430487" cy="1052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ct val="90000"/>
                </a:lnSpc>
                <a:spcBef>
                  <a:spcPts val="900"/>
                </a:spcBef>
              </a:pPr>
              <a:r>
                <a:rPr lang="en-US" sz="800" spc="-20" dirty="0">
                  <a:solidFill>
                    <a:schemeClr val="accent1"/>
                  </a:solidFill>
                </a:rPr>
                <a:t>9 months</a:t>
              </a:r>
            </a:p>
          </p:txBody>
        </p:sp>
      </p:grpSp>
      <p:sp>
        <p:nvSpPr>
          <p:cNvPr id="225" name="Rectangle: Rounded Corners 224">
            <a:extLst>
              <a:ext uri="{FF2B5EF4-FFF2-40B4-BE49-F238E27FC236}">
                <a16:creationId xmlns:a16="http://schemas.microsoft.com/office/drawing/2014/main" id="{CC444915-49E6-CDE3-F8B7-848047A55617}"/>
              </a:ext>
            </a:extLst>
          </p:cNvPr>
          <p:cNvSpPr/>
          <p:nvPr/>
        </p:nvSpPr>
        <p:spPr>
          <a:xfrm>
            <a:off x="207201" y="9515060"/>
            <a:ext cx="6425374" cy="535634"/>
          </a:xfrm>
          <a:prstGeom prst="roundRect">
            <a:avLst>
              <a:gd name="adj" fmla="val 955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1000" b="1" i="1" dirty="0">
                <a:solidFill>
                  <a:schemeClr val="tx2"/>
                </a:solidFill>
                <a:ea typeface="+mj-ea"/>
                <a:cs typeface="+mj-cs"/>
              </a:rPr>
              <a:t>EPL + SoC, demonstrated significant efficacy in reducing hepatic steatosis, showed overall numerical QoL improvement and significant improvement in the fatigue subgroup, in patients with MASLD at 6 months, compared to placebo + SoC </a:t>
            </a:r>
          </a:p>
        </p:txBody>
      </p:sp>
      <p:sp>
        <p:nvSpPr>
          <p:cNvPr id="229" name="Rectangle: Rounded Corners 228">
            <a:extLst>
              <a:ext uri="{FF2B5EF4-FFF2-40B4-BE49-F238E27FC236}">
                <a16:creationId xmlns:a16="http://schemas.microsoft.com/office/drawing/2014/main" id="{D5C8AE3C-5BF7-4012-75C4-79B9C3C04D8B}"/>
              </a:ext>
            </a:extLst>
          </p:cNvPr>
          <p:cNvSpPr/>
          <p:nvPr/>
        </p:nvSpPr>
        <p:spPr>
          <a:xfrm>
            <a:off x="1150620" y="9230305"/>
            <a:ext cx="5481955" cy="250807"/>
          </a:xfrm>
          <a:prstGeom prst="roundRect">
            <a:avLst>
              <a:gd name="adj" fmla="val 803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72000" bIns="72000" rtlCol="0" anchor="ctr"/>
          <a:lstStyle/>
          <a:p>
            <a:pPr>
              <a:spcBef>
                <a:spcPts val="300"/>
              </a:spcBef>
            </a:pPr>
            <a:r>
              <a:rPr lang="en-IN" sz="1000" dirty="0">
                <a:solidFill>
                  <a:schemeClr val="accent1"/>
                </a:solidFill>
              </a:rPr>
              <a:t>The overall safety profile of EPL + SoC group was comparable with that of placebo + SoC</a:t>
            </a:r>
            <a:r>
              <a:rPr lang="en-IN" sz="1000" baseline="30000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230" name="Rectangle: Rounded Corners 229">
            <a:extLst>
              <a:ext uri="{FF2B5EF4-FFF2-40B4-BE49-F238E27FC236}">
                <a16:creationId xmlns:a16="http://schemas.microsoft.com/office/drawing/2014/main" id="{A36D0FA5-7968-3752-466E-2EFF4254CEEB}"/>
              </a:ext>
            </a:extLst>
          </p:cNvPr>
          <p:cNvSpPr>
            <a:spLocks/>
          </p:cNvSpPr>
          <p:nvPr/>
        </p:nvSpPr>
        <p:spPr>
          <a:xfrm>
            <a:off x="207201" y="9230306"/>
            <a:ext cx="993706" cy="250806"/>
          </a:xfrm>
          <a:prstGeom prst="roundRect">
            <a:avLst>
              <a:gd name="adj" fmla="val 803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72000" rIns="72000" bIns="72000" rtlCol="0" anchor="ctr"/>
          <a:lstStyle/>
          <a:p>
            <a:r>
              <a:rPr lang="en-IN" sz="1400" b="1" spc="-19" dirty="0">
                <a:solidFill>
                  <a:schemeClr val="tx2"/>
                </a:solidFill>
              </a:rPr>
              <a:t>Safety</a:t>
            </a:r>
            <a:endParaRPr lang="en-IN" sz="800" b="1" spc="-19" dirty="0">
              <a:solidFill>
                <a:schemeClr val="tx2"/>
              </a:solidFill>
            </a:endParaRPr>
          </a:p>
        </p:txBody>
      </p:sp>
      <p:pic>
        <p:nvPicPr>
          <p:cNvPr id="231" name="Picture 230" descr="A white shield with a black cross&#10;&#10;AI-generated content may be incorrect.">
            <a:extLst>
              <a:ext uri="{FF2B5EF4-FFF2-40B4-BE49-F238E27FC236}">
                <a16:creationId xmlns:a16="http://schemas.microsoft.com/office/drawing/2014/main" id="{704F1A3F-2EAF-73E9-4EEF-E4BFE81E4E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34" y="9284509"/>
            <a:ext cx="140469" cy="142398"/>
          </a:xfrm>
          <a:prstGeom prst="rect">
            <a:avLst/>
          </a:prstGeom>
        </p:spPr>
      </p:pic>
      <p:graphicFrame>
        <p:nvGraphicFramePr>
          <p:cNvPr id="236" name="Chart 235">
            <a:extLst>
              <a:ext uri="{FF2B5EF4-FFF2-40B4-BE49-F238E27FC236}">
                <a16:creationId xmlns:a16="http://schemas.microsoft.com/office/drawing/2014/main" id="{273CB854-EF8C-1783-4859-8037154B39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9412125"/>
              </p:ext>
            </p:extLst>
          </p:nvPr>
        </p:nvGraphicFramePr>
        <p:xfrm>
          <a:off x="185828" y="6715360"/>
          <a:ext cx="3046987" cy="1702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37" name="TextBox 236">
            <a:extLst>
              <a:ext uri="{FF2B5EF4-FFF2-40B4-BE49-F238E27FC236}">
                <a16:creationId xmlns:a16="http://schemas.microsoft.com/office/drawing/2014/main" id="{1CC6E033-F2BD-E7A1-0817-D1CEBC7F5BE4}"/>
              </a:ext>
            </a:extLst>
          </p:cNvPr>
          <p:cNvSpPr txBox="1"/>
          <p:nvPr/>
        </p:nvSpPr>
        <p:spPr>
          <a:xfrm>
            <a:off x="857015" y="6630935"/>
            <a:ext cx="2147583" cy="91881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Opella Sans" pitchFamily="2" charset="0"/>
                <a:cs typeface="Opella Sans" pitchFamily="2" charset="0"/>
              </a:rPr>
              <a:t>EPL improved QoL fatigue </a:t>
            </a:r>
            <a:r>
              <a:rPr lang="en-US" sz="900" b="1" dirty="0" err="1">
                <a:solidFill>
                  <a:schemeClr val="accent1"/>
                </a:solidFill>
                <a:latin typeface="Opella Sans" pitchFamily="2" charset="0"/>
                <a:cs typeface="Opella Sans" pitchFamily="2" charset="0"/>
              </a:rPr>
              <a:t>subscore</a:t>
            </a:r>
            <a:endParaRPr lang="en-US" sz="900" b="1" dirty="0">
              <a:solidFill>
                <a:schemeClr val="accent1"/>
              </a:solidFill>
              <a:latin typeface="Opella Sans" pitchFamily="2" charset="0"/>
              <a:cs typeface="Opella Sans" pitchFamily="2" charset="0"/>
            </a:endParaRP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E390A72E-83D9-27E7-9C24-F3B07BAFB6A7}"/>
              </a:ext>
            </a:extLst>
          </p:cNvPr>
          <p:cNvSpPr txBox="1"/>
          <p:nvPr/>
        </p:nvSpPr>
        <p:spPr>
          <a:xfrm>
            <a:off x="2584314" y="7234604"/>
            <a:ext cx="132343" cy="969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90000"/>
              </a:lnSpc>
              <a:spcBef>
                <a:spcPts val="900"/>
              </a:spcBef>
            </a:pPr>
            <a:r>
              <a:rPr lang="en-IN" sz="700" b="1" spc="-20" dirty="0">
                <a:solidFill>
                  <a:srgbClr val="1D4023"/>
                </a:solidFill>
              </a:rPr>
              <a:t>*</a:t>
            </a:r>
          </a:p>
        </p:txBody>
      </p:sp>
      <p:sp>
        <p:nvSpPr>
          <p:cNvPr id="8" name="Title 30">
            <a:extLst>
              <a:ext uri="{FF2B5EF4-FFF2-40B4-BE49-F238E27FC236}">
                <a16:creationId xmlns:a16="http://schemas.microsoft.com/office/drawing/2014/main" id="{01E20B29-6EE0-3D84-A80B-CC5385BA5F85}"/>
              </a:ext>
            </a:extLst>
          </p:cNvPr>
          <p:cNvSpPr txBox="1">
            <a:spLocks/>
          </p:cNvSpPr>
          <p:nvPr/>
        </p:nvSpPr>
        <p:spPr>
          <a:xfrm>
            <a:off x="173064" y="-1378743"/>
            <a:ext cx="4132515" cy="1187448"/>
          </a:xfrm>
          <a:prstGeom prst="rect">
            <a:avLst/>
          </a:prstGeom>
        </p:spPr>
        <p:txBody>
          <a:bodyPr lIns="0" tIns="0" rIns="0" bIns="0" anchor="t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452"/>
              </a:lnSpc>
            </a:pPr>
            <a:endParaRPr lang="en-IN" sz="2200" b="1" dirty="0">
              <a:solidFill>
                <a:schemeClr val="tx2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05F6E16-B1C6-E655-5EF1-027D4C110426}"/>
              </a:ext>
            </a:extLst>
          </p:cNvPr>
          <p:cNvSpPr/>
          <p:nvPr/>
        </p:nvSpPr>
        <p:spPr>
          <a:xfrm>
            <a:off x="207202" y="5703596"/>
            <a:ext cx="3025614" cy="777327"/>
          </a:xfrm>
          <a:prstGeom prst="roundRect">
            <a:avLst>
              <a:gd name="adj" fmla="val 4921"/>
            </a:avLst>
          </a:prstGeom>
          <a:solidFill>
            <a:schemeClr val="accent3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431180">
              <a:spcAft>
                <a:spcPts val="300"/>
              </a:spcAft>
            </a:pPr>
            <a:r>
              <a:rPr lang="en-IN" sz="1100" b="1" dirty="0">
                <a:solidFill>
                  <a:schemeClr val="tx2"/>
                </a:solidFill>
              </a:rPr>
              <a:t>Secondary outcome:</a:t>
            </a:r>
            <a:r>
              <a:rPr lang="en-IN" sz="1100" dirty="0">
                <a:solidFill>
                  <a:schemeClr val="tx2"/>
                </a:solidFill>
              </a:rPr>
              <a:t> </a:t>
            </a:r>
          </a:p>
          <a:p>
            <a:pPr marL="92075" indent="-92075" defTabSz="43118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IN" sz="1000" dirty="0">
                <a:solidFill>
                  <a:schemeClr val="tx2"/>
                </a:solidFill>
              </a:rPr>
              <a:t>At month 6, CLDQ-MASLD/MASH total score was numerically improved in EPL vs placebo group (LSMD: 0.17; p=0.2445)</a:t>
            </a:r>
            <a:r>
              <a:rPr lang="en-IN" sz="1000" baseline="30000" dirty="0">
                <a:solidFill>
                  <a:schemeClr val="tx2"/>
                </a:solidFill>
              </a:rPr>
              <a:t>3</a:t>
            </a:r>
            <a:r>
              <a:rPr lang="en-IN" sz="10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A541AB3-A55D-17FC-AD6A-F9EB8FEB8E6B}"/>
              </a:ext>
            </a:extLst>
          </p:cNvPr>
          <p:cNvSpPr txBox="1"/>
          <p:nvPr/>
        </p:nvSpPr>
        <p:spPr>
          <a:xfrm>
            <a:off x="263703" y="3835216"/>
            <a:ext cx="614174" cy="10690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defTabSz="2941011">
              <a:defRPr/>
            </a:pPr>
            <a:r>
              <a:rPr lang="en-US" altLang="en-US" sz="550" kern="100" dirty="0">
                <a:solidFill>
                  <a:srgbClr val="1D4023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R, randomization</a:t>
            </a:r>
            <a:endParaRPr lang="en-US" altLang="en-US" sz="550" kern="0" dirty="0">
              <a:solidFill>
                <a:srgbClr val="1D4023"/>
              </a:solidFill>
              <a:cs typeface="Opella Sans" pitchFamily="2" charset="0"/>
            </a:endParaRPr>
          </a:p>
        </p:txBody>
      </p:sp>
      <p:sp>
        <p:nvSpPr>
          <p:cNvPr id="33" name="Subtitle 68">
            <a:extLst>
              <a:ext uri="{FF2B5EF4-FFF2-40B4-BE49-F238E27FC236}">
                <a16:creationId xmlns:a16="http://schemas.microsoft.com/office/drawing/2014/main" id="{AC866926-33A8-EB5F-236D-7045DAFFC5EB}"/>
              </a:ext>
            </a:extLst>
          </p:cNvPr>
          <p:cNvSpPr txBox="1">
            <a:spLocks/>
          </p:cNvSpPr>
          <p:nvPr/>
        </p:nvSpPr>
        <p:spPr>
          <a:xfrm rot="16200000">
            <a:off x="5405542" y="8536035"/>
            <a:ext cx="2659680" cy="112176"/>
          </a:xfrm>
          <a:prstGeom prst="rect">
            <a:avLst/>
          </a:prstGeom>
        </p:spPr>
        <p:txBody>
          <a:bodyPr anchor="ctr"/>
          <a:lstStyle>
            <a:lvl1pPr marL="202823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05646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8469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11292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4115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36119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050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19816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9125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700" dirty="0" err="1">
                <a:solidFill>
                  <a:schemeClr val="accent3"/>
                </a:solidFill>
              </a:rPr>
              <a:t>PromoMats</a:t>
            </a:r>
            <a:r>
              <a:rPr lang="en-GB" sz="700" dirty="0">
                <a:solidFill>
                  <a:schemeClr val="accent3"/>
                </a:solidFill>
              </a:rPr>
              <a:t> ID: MAT-GLB-2502572; Date of approval: May 2025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83288BF-81E2-0237-513F-D58489120EC9}"/>
              </a:ext>
            </a:extLst>
          </p:cNvPr>
          <p:cNvGrpSpPr/>
          <p:nvPr/>
        </p:nvGrpSpPr>
        <p:grpSpPr>
          <a:xfrm>
            <a:off x="3385934" y="6630935"/>
            <a:ext cx="3230358" cy="1711452"/>
            <a:chOff x="3441814" y="6671575"/>
            <a:chExt cx="3230358" cy="171145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45CE074-31A6-0A8A-466C-223846BE36A7}"/>
                </a:ext>
              </a:extLst>
            </p:cNvPr>
            <p:cNvSpPr txBox="1"/>
            <p:nvPr/>
          </p:nvSpPr>
          <p:spPr>
            <a:xfrm>
              <a:off x="4037481" y="6671575"/>
              <a:ext cx="2147583" cy="9188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r>
                <a:rPr lang="en-IN" sz="900" b="1" dirty="0">
                  <a:solidFill>
                    <a:schemeClr val="accent1"/>
                  </a:solidFill>
                  <a:latin typeface="Opella Sans" pitchFamily="2" charset="0"/>
                  <a:cs typeface="Opella Sans" pitchFamily="2" charset="0"/>
                </a:rPr>
                <a:t>Change from baseline in HbA1c levels</a:t>
              </a:r>
            </a:p>
          </p:txBody>
        </p:sp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51FAA94E-247C-70B8-3DCC-D8FAAF0EF7F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62685540"/>
                </p:ext>
              </p:extLst>
            </p:nvPr>
          </p:nvGraphicFramePr>
          <p:xfrm>
            <a:off x="3441814" y="6804940"/>
            <a:ext cx="3230358" cy="15780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5DAFACD-23FB-2286-4E0B-08E7386EBC3C}"/>
                </a:ext>
              </a:extLst>
            </p:cNvPr>
            <p:cNvSpPr txBox="1"/>
            <p:nvPr/>
          </p:nvSpPr>
          <p:spPr>
            <a:xfrm>
              <a:off x="5970112" y="7978073"/>
              <a:ext cx="132343" cy="969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lnSpc>
                  <a:spcPct val="90000"/>
                </a:lnSpc>
                <a:spcBef>
                  <a:spcPts val="900"/>
                </a:spcBef>
              </a:pPr>
              <a:r>
                <a:rPr lang="en-IN" sz="700" b="1" spc="-20" dirty="0">
                  <a:solidFill>
                    <a:srgbClr val="1D4023"/>
                  </a:solidFill>
                </a:rPr>
                <a:t>*</a:t>
              </a:r>
            </a:p>
          </p:txBody>
        </p:sp>
      </p:grpSp>
      <p:sp>
        <p:nvSpPr>
          <p:cNvPr id="47" name="Title 30">
            <a:extLst>
              <a:ext uri="{FF2B5EF4-FFF2-40B4-BE49-F238E27FC236}">
                <a16:creationId xmlns:a16="http://schemas.microsoft.com/office/drawing/2014/main" id="{FCFF97E2-5C31-24E0-E05B-B6719EFD8092}"/>
              </a:ext>
            </a:extLst>
          </p:cNvPr>
          <p:cNvSpPr txBox="1">
            <a:spLocks/>
          </p:cNvSpPr>
          <p:nvPr/>
        </p:nvSpPr>
        <p:spPr>
          <a:xfrm>
            <a:off x="201238" y="252996"/>
            <a:ext cx="3657989" cy="939866"/>
          </a:xfrm>
          <a:prstGeom prst="rect">
            <a:avLst/>
          </a:prstGeom>
        </p:spPr>
        <p:txBody>
          <a:bodyPr lIns="0" tIns="0" rIns="0" bIns="0" anchor="ctr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452"/>
              </a:lnSpc>
            </a:pPr>
            <a:r>
              <a:rPr lang="en-IN" sz="2000" dirty="0">
                <a:effectLst/>
              </a:rPr>
              <a:t>Focusing on metabolic risk of MASLD/MAFLD. EXCEL study design and major outcomes</a:t>
            </a:r>
            <a:r>
              <a:rPr lang="en-IN" sz="20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AC859B1-4E69-0406-EDF1-0A5B489A0476}"/>
              </a:ext>
            </a:extLst>
          </p:cNvPr>
          <p:cNvSpPr txBox="1"/>
          <p:nvPr/>
        </p:nvSpPr>
        <p:spPr>
          <a:xfrm>
            <a:off x="4079363" y="851438"/>
            <a:ext cx="2553212" cy="407804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en-GB" sz="1050" b="1" spc="-14" dirty="0">
                <a:latin typeface="+mj-lt"/>
                <a:cs typeface="Opella Serif" pitchFamily="2" charset="77"/>
              </a:rPr>
              <a:t>Professor Norbert Stefan </a:t>
            </a:r>
          </a:p>
          <a:p>
            <a:r>
              <a:rPr lang="en-IN" sz="800" i="1" dirty="0">
                <a:ea typeface="+mn-lt"/>
                <a:cs typeface="+mn-lt"/>
              </a:rPr>
              <a:t>Department of Internal Medicine IV, University Hospital Tübingen, Tübingen, Germany</a:t>
            </a:r>
            <a:endParaRPr lang="en-IN" sz="800" i="1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4F26A23D-CE42-6F6A-CD20-39D72927E040}"/>
              </a:ext>
            </a:extLst>
          </p:cNvPr>
          <p:cNvSpPr>
            <a:spLocks/>
          </p:cNvSpPr>
          <p:nvPr/>
        </p:nvSpPr>
        <p:spPr>
          <a:xfrm>
            <a:off x="3327322" y="4525465"/>
            <a:ext cx="3304427" cy="1955458"/>
          </a:xfrm>
          <a:prstGeom prst="roundRect">
            <a:avLst>
              <a:gd name="adj" fmla="val 3431"/>
            </a:avLst>
          </a:prstGeom>
          <a:noFill/>
          <a:ln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31180">
              <a:spcAft>
                <a:spcPts val="300"/>
              </a:spcAft>
              <a:defRPr/>
            </a:pPr>
            <a:endParaRPr lang="en-IN" sz="1000" baseline="30000" dirty="0">
              <a:solidFill>
                <a:schemeClr val="bg2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842C271F-F2AF-0A35-B3E8-1CA87C44BF1B}"/>
              </a:ext>
            </a:extLst>
          </p:cNvPr>
          <p:cNvSpPr>
            <a:spLocks/>
          </p:cNvSpPr>
          <p:nvPr/>
        </p:nvSpPr>
        <p:spPr>
          <a:xfrm>
            <a:off x="203089" y="6558279"/>
            <a:ext cx="6428660" cy="2449093"/>
          </a:xfrm>
          <a:prstGeom prst="roundRect">
            <a:avLst>
              <a:gd name="adj" fmla="val 3431"/>
            </a:avLst>
          </a:prstGeom>
          <a:noFill/>
          <a:ln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31180">
              <a:spcAft>
                <a:spcPts val="300"/>
              </a:spcAft>
              <a:defRPr/>
            </a:pPr>
            <a:endParaRPr lang="en-IN" sz="1000" baseline="30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871800"/>
      </p:ext>
    </p:extLst>
  </p:cSld>
  <p:clrMapOvr>
    <a:masterClrMapping/>
  </p:clrMapOvr>
</p:sld>
</file>

<file path=ppt/theme/theme1.xml><?xml version="1.0" encoding="utf-8"?>
<a:theme xmlns:a="http://schemas.openxmlformats.org/drawingml/2006/main" name="1_opella theme">
  <a:themeElements>
    <a:clrScheme name="Sanofi_Opella">
      <a:dk1>
        <a:srgbClr val="000000"/>
      </a:dk1>
      <a:lt1>
        <a:srgbClr val="FFFFFF"/>
      </a:lt1>
      <a:dk2>
        <a:srgbClr val="042B0B"/>
      </a:dk2>
      <a:lt2>
        <a:srgbClr val="F7EFE6"/>
      </a:lt2>
      <a:accent1>
        <a:srgbClr val="042B0B"/>
      </a:accent1>
      <a:accent2>
        <a:srgbClr val="36553C"/>
      </a:accent2>
      <a:accent3>
        <a:srgbClr val="4F6B54"/>
      </a:accent3>
      <a:accent4>
        <a:srgbClr val="829585"/>
      </a:accent4>
      <a:accent5>
        <a:srgbClr val="B4BFB6"/>
      </a:accent5>
      <a:accent6>
        <a:srgbClr val="CDD5CE"/>
      </a:accent6>
      <a:hlink>
        <a:srgbClr val="FF78D2"/>
      </a:hlink>
      <a:folHlink>
        <a:srgbClr val="FF78D2"/>
      </a:folHlink>
    </a:clrScheme>
    <a:fontScheme name="Sanofi_Opella">
      <a:majorFont>
        <a:latin typeface="Opella Sans"/>
        <a:ea typeface=""/>
        <a:cs typeface="Opella Sans"/>
      </a:majorFont>
      <a:minorFont>
        <a:latin typeface="Opella Sans"/>
        <a:ea typeface=""/>
        <a:cs typeface="Opell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pc="-2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216000" indent="-216000" algn="l">
          <a:lnSpc>
            <a:spcPct val="90000"/>
          </a:lnSpc>
          <a:spcBef>
            <a:spcPts val="900"/>
          </a:spcBef>
          <a:buFont typeface="Opella Sans" panose="020B0604020202020204" pitchFamily="34" charset="0"/>
          <a:buChar char="•"/>
          <a:defRPr sz="1600" spc="-20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Bold Green">
      <a:srgbClr val="042B0B"/>
    </a:custClr>
    <a:custClr name="Bold Green, Lighter 90%">
      <a:srgbClr val="1D4023"/>
    </a:custClr>
    <a:custClr name="Bold Green, Lighter 80%">
      <a:srgbClr val="36553C"/>
    </a:custClr>
    <a:custClr name="Bold Green, Lighter 70%">
      <a:srgbClr val="4F6B54"/>
    </a:custClr>
    <a:custClr name="Bold Green, Lighter 60%">
      <a:srgbClr val="68806D"/>
    </a:custClr>
    <a:custClr name="Bold Green, Lighter 50%">
      <a:srgbClr val="829585"/>
    </a:custClr>
    <a:custClr name="Bold Green, Lighter 40%">
      <a:srgbClr val="9BAA9D"/>
    </a:custClr>
    <a:custClr name="Bold Green, Lighter 30%">
      <a:srgbClr val="B4BFB6"/>
    </a:custClr>
    <a:custClr name="Bold Green, Lighter 20%">
      <a:srgbClr val="CDD5CE"/>
    </a:custClr>
    <a:custClr name="Bold Green, Lighter 10%">
      <a:srgbClr val="E6EAE7"/>
    </a:custClr>
    <a:custClr name="Challenger">
      <a:srgbClr val="FF78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opella theme" id="{919782FF-58CB-4AC2-B47A-69AB044EBB79}" vid="{FB3A824F-69AF-446E-BB93-2814A2933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B24A051-CF89-4D0E-884C-38198A887417}">
  <we:reference id="c22bf5f7-55ef-4467-ac55-88a268666587" version="1.0.0.3" store="EXCatalog" storeType="EXCatalog"/>
  <we:alternateReferences>
    <we:reference id="WA200006038" version="1.0.0.3" store="en-US" storeType="OMEX"/>
  </we:alternateReferences>
  <we:properties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394913-660e-41e9-9f09-b3173fdbf396" xsi:nil="true"/>
    <lcf76f155ced4ddcb4097134ff3c332f xmlns="4a615a75-1d40-4834-a16a-462b4b5926d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56E41D6AED804D962431413DB01171" ma:contentTypeVersion="16" ma:contentTypeDescription="Create a new document." ma:contentTypeScope="" ma:versionID="9d50f2d662f49cb7aea2db9c85218638">
  <xsd:schema xmlns:xsd="http://www.w3.org/2001/XMLSchema" xmlns:xs="http://www.w3.org/2001/XMLSchema" xmlns:p="http://schemas.microsoft.com/office/2006/metadata/properties" xmlns:ns2="4a615a75-1d40-4834-a16a-462b4b5926d5" xmlns:ns3="cb394913-660e-41e9-9f09-b3173fdbf396" targetNamespace="http://schemas.microsoft.com/office/2006/metadata/properties" ma:root="true" ma:fieldsID="af39e783dee0221ba45de36db6c14ae5" ns2:_="" ns3:_="">
    <xsd:import namespace="4a615a75-1d40-4834-a16a-462b4b5926d5"/>
    <xsd:import namespace="cb394913-660e-41e9-9f09-b3173fdbf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615a75-1d40-4834-a16a-462b4b592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94913-660e-41e9-9f09-b3173fdbf39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2ae67-6097-47aa-9096-1e0d89ec9ef6}" ma:internalName="TaxCatchAll" ma:showField="CatchAllData" ma:web="cb394913-660e-41e9-9f09-b3173fdbf3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1500A7-8E75-49E1-BF46-06B83FF2F5C9}">
  <ds:schemaRefs>
    <ds:schemaRef ds:uri="http://purl.org/dc/terms/"/>
    <ds:schemaRef ds:uri="http://purl.org/dc/dcmitype/"/>
    <ds:schemaRef ds:uri="cb394913-660e-41e9-9f09-b3173fdbf396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4a615a75-1d40-4834-a16a-462b4b5926d5"/>
  </ds:schemaRefs>
</ds:datastoreItem>
</file>

<file path=customXml/itemProps2.xml><?xml version="1.0" encoding="utf-8"?>
<ds:datastoreItem xmlns:ds="http://schemas.openxmlformats.org/officeDocument/2006/customXml" ds:itemID="{7620B9BB-33F3-481B-A002-F3769199D7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4E26CC-C113-4249-904F-0DB13345AE42}">
  <ds:schemaRefs>
    <ds:schemaRef ds:uri="4a615a75-1d40-4834-a16a-462b4b5926d5"/>
    <ds:schemaRef ds:uri="cb394913-660e-41e9-9f09-b3173fdbf3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5030</TotalTime>
  <Words>647</Words>
  <Application>Microsoft Office PowerPoint</Application>
  <PresentationFormat>Custom</PresentationFormat>
  <Paragraphs>70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Opella Sans</vt:lpstr>
      <vt:lpstr>Open Sans</vt:lpstr>
      <vt:lpstr>Verdana</vt:lpstr>
      <vt:lpstr>1_opella theme</vt:lpstr>
      <vt:lpstr>PowerPoint Presentation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Shringarpure, Dipti /IN</dc:creator>
  <cp:lastModifiedBy>Goswami, Debayan /IN Opella</cp:lastModifiedBy>
  <cp:revision>9</cp:revision>
  <dcterms:created xsi:type="dcterms:W3CDTF">2024-02-07T04:43:41Z</dcterms:created>
  <dcterms:modified xsi:type="dcterms:W3CDTF">2025-05-19T04:54:57Z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2024-02-07T05:47:29Z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f473dbf9-543a-430c-8729-b056a2c00e17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PUBCARD:3\Office Theme:8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0x0101000156E41D6AED804D962431413DB01171</vt:lpwstr>
  </property>
  <property fmtid="{D5CDD505-2E9C-101B-9397-08002B2CF9AE}" pid="12" name="MediaServiceImageTags">
    <vt:lpwstr/>
  </property>
</Properties>
</file>