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6" Type="http://schemas.openxmlformats.org/officeDocument/2006/relationships/custom-properties" Target="docProps/custom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4"/>
  </p:sldMasterIdLst>
  <p:notesMasterIdLst>
    <p:notesMasterId r:id="rId6"/>
  </p:notesMasterIdLst>
  <p:sldIdLst>
    <p:sldId id="306" r:id="rId5"/>
  </p:sldIdLst>
  <p:sldSz cx="6858000" cy="10799763"/>
  <p:notesSz cx="9144000" cy="6858000"/>
  <p:defaultTextStyle>
    <a:defPPr>
      <a:defRPr lang="en-US"/>
    </a:defPPr>
    <a:lvl1pPr marL="0" algn="l" defTabSz="208712" rtl="0" eaLnBrk="1" latinLnBrk="0" hangingPunct="1">
      <a:defRPr sz="822" kern="1200">
        <a:solidFill>
          <a:schemeClr val="tx1"/>
        </a:solidFill>
        <a:latin typeface="+mn-lt"/>
        <a:ea typeface="+mn-ea"/>
        <a:cs typeface="+mn-cs"/>
      </a:defRPr>
    </a:lvl1pPr>
    <a:lvl2pPr marL="208712" algn="l" defTabSz="208712" rtl="0" eaLnBrk="1" latinLnBrk="0" hangingPunct="1">
      <a:defRPr sz="822" kern="1200">
        <a:solidFill>
          <a:schemeClr val="tx1"/>
        </a:solidFill>
        <a:latin typeface="+mn-lt"/>
        <a:ea typeface="+mn-ea"/>
        <a:cs typeface="+mn-cs"/>
      </a:defRPr>
    </a:lvl2pPr>
    <a:lvl3pPr marL="417424" algn="l" defTabSz="208712" rtl="0" eaLnBrk="1" latinLnBrk="0" hangingPunct="1">
      <a:defRPr sz="822" kern="1200">
        <a:solidFill>
          <a:schemeClr val="tx1"/>
        </a:solidFill>
        <a:latin typeface="+mn-lt"/>
        <a:ea typeface="+mn-ea"/>
        <a:cs typeface="+mn-cs"/>
      </a:defRPr>
    </a:lvl3pPr>
    <a:lvl4pPr marL="626135" algn="l" defTabSz="208712" rtl="0" eaLnBrk="1" latinLnBrk="0" hangingPunct="1">
      <a:defRPr sz="822" kern="1200">
        <a:solidFill>
          <a:schemeClr val="tx1"/>
        </a:solidFill>
        <a:latin typeface="+mn-lt"/>
        <a:ea typeface="+mn-ea"/>
        <a:cs typeface="+mn-cs"/>
      </a:defRPr>
    </a:lvl4pPr>
    <a:lvl5pPr marL="834847" algn="l" defTabSz="208712" rtl="0" eaLnBrk="1" latinLnBrk="0" hangingPunct="1">
      <a:defRPr sz="822" kern="1200">
        <a:solidFill>
          <a:schemeClr val="tx1"/>
        </a:solidFill>
        <a:latin typeface="+mn-lt"/>
        <a:ea typeface="+mn-ea"/>
        <a:cs typeface="+mn-cs"/>
      </a:defRPr>
    </a:lvl5pPr>
    <a:lvl6pPr marL="1043559" algn="l" defTabSz="208712" rtl="0" eaLnBrk="1" latinLnBrk="0" hangingPunct="1">
      <a:defRPr sz="822" kern="1200">
        <a:solidFill>
          <a:schemeClr val="tx1"/>
        </a:solidFill>
        <a:latin typeface="+mn-lt"/>
        <a:ea typeface="+mn-ea"/>
        <a:cs typeface="+mn-cs"/>
      </a:defRPr>
    </a:lvl6pPr>
    <a:lvl7pPr marL="1252271" algn="l" defTabSz="208712" rtl="0" eaLnBrk="1" latinLnBrk="0" hangingPunct="1">
      <a:defRPr sz="822" kern="1200">
        <a:solidFill>
          <a:schemeClr val="tx1"/>
        </a:solidFill>
        <a:latin typeface="+mn-lt"/>
        <a:ea typeface="+mn-ea"/>
        <a:cs typeface="+mn-cs"/>
      </a:defRPr>
    </a:lvl7pPr>
    <a:lvl8pPr marL="1460983" algn="l" defTabSz="208712" rtl="0" eaLnBrk="1" latinLnBrk="0" hangingPunct="1">
      <a:defRPr sz="822" kern="1200">
        <a:solidFill>
          <a:schemeClr val="tx1"/>
        </a:solidFill>
        <a:latin typeface="+mn-lt"/>
        <a:ea typeface="+mn-ea"/>
        <a:cs typeface="+mn-cs"/>
      </a:defRPr>
    </a:lvl8pPr>
    <a:lvl9pPr marL="1669694" algn="l" defTabSz="208712" rtl="0" eaLnBrk="1" latinLnBrk="0" hangingPunct="1">
      <a:defRPr sz="82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  <p188:author id="{DF787A1E-7C74-39BE-D953-766F9A7A8B18}" name="Shringarpure, Dipti /IN" initials="SD/" userId="S::Dipti.Shringarpure@sanofi.com::d9e4fcc3-bf03-47dc-b71d-30f62ce47a97" providerId="AD"/>
  <p188:author id="{55B8872A-0263-52A8-9487-D5DA46F0B713}" name="Samanta, Moumita /IN" initials="MS" userId="S::Moumita.Samanta@sanofi.com::8d0f9159-92b1-4d41-aa8b-6fd7576532ce" providerId="AD"/>
  <p188:author id="{809B872E-5BE4-D964-0AB3-17B210275989}" name="Kolati, Sambasiva /IN" initials="KS/" userId="S::Sambasiva.Kolati@sanofi.com::002165ab-8243-4b7b-8d7a-aac2b4ba19d9" providerId="AD"/>
  <p188:author id="{A43CEF3D-B31E-2992-E89E-170EEA2DB942}" name="Yadav, Bala Mahendra /IN" initials="Y/" userId="S::balamahendra.yadav@sanofi.com::e3ea8a65-6f99-4449-b9ce-1dd4f0d50f0e" providerId="AD"/>
  <p188:author id="{38917A47-35D1-4182-8F68-09D920D864B2}" name="Yadav, Bala Mahendra /IN" initials="BY" userId="S::BalaMahendra.Yadav@sanofi.com::e3ea8a65-6f99-4449-b9ce-1dd4f0d50f0e" providerId="AD"/>
  <p188:author id="{AAB31566-3E5B-E569-CB88-EBB1DB194127}" name="Wielgus, Katarzyna /PL" initials="KW" userId="S::Katarzyna.Wielgus@sanofi.com::abf8a2ab-8eb7-4a59-ae1c-3cc764e6fd48" providerId="AD"/>
  <p188:author id="{89AC4D6F-E996-85CB-6A34-E15D3EC75163}" name="Blanchard, Guillaume /ES" initials="GB" userId="S::Guillaume.Blanchard@sanofi.com::fc1bc002-66f2-4ce7-8e96-0eb1cd5ce8db" providerId="AD"/>
  <p188:author id="{74A3CA81-377F-03FA-0474-B088DB1A790D}" name="Khainal, Dipali /IN" initials="KD/" userId="S::Dipali.Khainal@sanofi.com::a6ba6b73-3eff-4483-85da-97502f55bd3c" providerId="AD"/>
  <p188:author id="{76B18BA1-B06F-9113-DA20-24E14854374B}" name="Pandey, Nandini /IN" initials="NP" userId="S::Nandini.Pandey@sanofi.com::cb9e3119-34bb-4fb5-95d1-b4333e8c92c8" providerId="AD"/>
  <p188:author id="{BAD957DA-45D5-A5E1-9CAA-28DE645AA5C9}" name="Goswami, Debayan /IN" initials="DG" userId="S::Debayan.Goswami@sanofi.com::ee59028d-6199-4e66-80ba-d66aa6527f9f" providerId="AD"/>
  <p188:author id="{B73532E4-5574-12A8-8B94-1F9D44C511C7}" name="Komatireddy, Sreelatha /IN" initials="SK" userId="S::Sreelatha.Komatireddy@sanofi.com::f83952d3-b8b7-4399-b5f1-22ab438cde9e" providerId="AD"/>
  <p188:author id="{7872C2FC-A096-1314-482D-1FAE70D4226C}" name="Bhandari, Swati /IN" initials="BS/" userId="S::Swati.Bhandari@sanofi.com::13333ca9-377b-4710-a300-7add9d57d09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ACACA"/>
    <a:srgbClr val="4F6B54"/>
    <a:srgbClr val="CDD5CE"/>
    <a:srgbClr val="D8BCDB"/>
    <a:srgbClr val="FFFFFF"/>
    <a:srgbClr val="F7EFE6"/>
    <a:srgbClr val="7A00E6"/>
    <a:srgbClr val="23004C"/>
    <a:srgbClr val="F4F2F6"/>
    <a:srgbClr val="6651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E7DA1D9-C775-4695-A4FF-447F34A99030}" v="1" dt="2025-03-28T10:59:24.88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25" d="100"/>
          <a:sy n="125" d="100"/>
        </p:scale>
        <p:origin x="480" y="-5488"/>
      </p:cViewPr>
      <p:guideLst/>
    </p:cSldViewPr>
  </p:slideViewPr>
  <p:notesTextViewPr>
    <p:cViewPr>
      <p:scale>
        <a:sx n="400" d="100"/>
        <a:sy n="4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microsoft.com/office/2018/10/relationships/authors" Target="author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Yadav, Bala Mahendra /IN" userId="e3ea8a65-6f99-4449-b9ce-1dd4f0d50f0e" providerId="ADAL" clId="{7E7DA1D9-C775-4695-A4FF-447F34A99030}"/>
    <pc:docChg chg="undo custSel modSld">
      <pc:chgData name="Yadav, Bala Mahendra /IN" userId="e3ea8a65-6f99-4449-b9ce-1dd4f0d50f0e" providerId="ADAL" clId="{7E7DA1D9-C775-4695-A4FF-447F34A99030}" dt="2025-03-28T11:09:02.126" v="116" actId="1036"/>
      <pc:docMkLst>
        <pc:docMk/>
      </pc:docMkLst>
      <pc:sldChg chg="addSp modSp mod">
        <pc:chgData name="Yadav, Bala Mahendra /IN" userId="e3ea8a65-6f99-4449-b9ce-1dd4f0d50f0e" providerId="ADAL" clId="{7E7DA1D9-C775-4695-A4FF-447F34A99030}" dt="2025-03-28T11:09:02.126" v="116" actId="1036"/>
        <pc:sldMkLst>
          <pc:docMk/>
          <pc:sldMk cId="3146395603" sldId="306"/>
        </pc:sldMkLst>
        <pc:spChg chg="add mod">
          <ac:chgData name="Yadav, Bala Mahendra /IN" userId="e3ea8a65-6f99-4449-b9ce-1dd4f0d50f0e" providerId="ADAL" clId="{7E7DA1D9-C775-4695-A4FF-447F34A99030}" dt="2025-03-28T11:09:02.126" v="116" actId="1036"/>
          <ac:spMkLst>
            <pc:docMk/>
            <pc:sldMk cId="3146395603" sldId="306"/>
            <ac:spMk id="3" creationId="{A2B23F50-D105-381C-B8F1-BB522C83934E}"/>
          </ac:spMkLst>
        </pc:spChg>
        <pc:spChg chg="mod">
          <ac:chgData name="Yadav, Bala Mahendra /IN" userId="e3ea8a65-6f99-4449-b9ce-1dd4f0d50f0e" providerId="ADAL" clId="{7E7DA1D9-C775-4695-A4FF-447F34A99030}" dt="2025-03-28T11:08:57.458" v="115" actId="1036"/>
          <ac:spMkLst>
            <pc:docMk/>
            <pc:sldMk cId="3146395603" sldId="306"/>
            <ac:spMk id="35" creationId="{C4DF556B-08DF-1D34-EF40-15F97DA094ED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6791976980637929"/>
          <c:y val="9.7600632405386231E-2"/>
          <c:w val="0.75941823836588618"/>
          <c:h val="0.78569631965217712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EPL+SOC</c:v>
                </c:pt>
              </c:strCache>
            </c:strRef>
          </c:tx>
          <c:spPr>
            <a:ln w="19050" cap="rnd">
              <a:solidFill>
                <a:srgbClr val="4F6B54"/>
              </a:solidFill>
              <a:round/>
            </a:ln>
            <a:effectLst/>
          </c:spPr>
          <c:marker>
            <c:symbol val="circle"/>
            <c:size val="8"/>
            <c:spPr>
              <a:solidFill>
                <a:srgbClr val="4F6B54"/>
              </a:solidFill>
              <a:ln w="19050">
                <a:solidFill>
                  <a:srgbClr val="4F6B54"/>
                </a:solidFill>
              </a:ln>
              <a:effectLst/>
            </c:spPr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DA87-4963-B762-8098DA0C94CC}"/>
                </c:ext>
              </c:extLst>
            </c:dLbl>
            <c:dLbl>
              <c:idx val="1"/>
              <c:layout>
                <c:manualLayout>
                  <c:x val="6.1885085432601041E-3"/>
                  <c:y val="-3.74706928611852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A87-4963-B762-8098DA0C94C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l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errBars>
            <c:errDir val="y"/>
            <c:errBarType val="both"/>
            <c:errValType val="cust"/>
            <c:noEndCap val="0"/>
            <c:plus>
              <c:numRef>
                <c:f>Sheet1!$B$6:$B$8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0.1</c:v>
                  </c:pt>
                </c:numCache>
              </c:numRef>
            </c:plus>
            <c:minus>
              <c:numRef>
                <c:f>Sheet1!$C$6:$C$8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0.09</c:v>
                  </c:pt>
                </c:numCache>
              </c:numRef>
            </c:minus>
            <c:spPr>
              <a:noFill/>
              <a:ln w="19050" cap="flat" cmpd="sng" algn="ctr">
                <a:solidFill>
                  <a:srgbClr val="4F6B54"/>
                </a:solidFill>
                <a:round/>
              </a:ln>
              <a:effectLst/>
            </c:spPr>
          </c:errBars>
          <c:cat>
            <c:strRef>
              <c:f>Sheet1!$A$2:$A$3</c:f>
              <c:strCache>
                <c:ptCount val="2"/>
                <c:pt idx="0">
                  <c:v>Baseline </c:v>
                </c:pt>
                <c:pt idx="1">
                  <c:v>6 months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0</c:v>
                </c:pt>
                <c:pt idx="1">
                  <c:v>0.57999999999999996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DA87-4963-B762-8098DA0C94C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Placebo+SOC</c:v>
                </c:pt>
              </c:strCache>
            </c:strRef>
          </c:tx>
          <c:spPr>
            <a:ln w="19050" cap="rnd">
              <a:solidFill>
                <a:srgbClr val="042B0B"/>
              </a:solidFill>
              <a:round/>
            </a:ln>
            <a:effectLst/>
          </c:spPr>
          <c:marker>
            <c:symbol val="circle"/>
            <c:size val="7"/>
            <c:spPr>
              <a:solidFill>
                <a:srgbClr val="042B0B"/>
              </a:solidFill>
              <a:ln w="19050">
                <a:solidFill>
                  <a:srgbClr val="042B0B"/>
                </a:solidFill>
              </a:ln>
              <a:effectLst/>
            </c:spPr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A87-4963-B762-8098DA0C94CC}"/>
                </c:ext>
              </c:extLst>
            </c:dLbl>
            <c:dLbl>
              <c:idx val="1"/>
              <c:layout>
                <c:manualLayout>
                  <c:x val="7.7808673272754371E-3"/>
                  <c:y val="3.747069286118511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DA87-4963-B762-8098DA0C94C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l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errBars>
            <c:errDir val="y"/>
            <c:errBarType val="both"/>
            <c:errValType val="cust"/>
            <c:noEndCap val="0"/>
            <c:plus>
              <c:numRef>
                <c:f>Sheet1!$C$6:$C$8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0.09</c:v>
                  </c:pt>
                </c:numCache>
              </c:numRef>
            </c:plus>
            <c:minus>
              <c:numRef>
                <c:f>Sheet1!$C$6:$C$8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0.09</c:v>
                  </c:pt>
                </c:numCache>
              </c:numRef>
            </c:minus>
            <c:spPr>
              <a:noFill/>
              <a:ln w="19050" cap="flat" cmpd="sng" algn="ctr">
                <a:solidFill>
                  <a:srgbClr val="042B0B"/>
                </a:solidFill>
                <a:round/>
              </a:ln>
              <a:effectLst/>
            </c:spPr>
          </c:errBars>
          <c:cat>
            <c:strRef>
              <c:f>Sheet1!$A$2:$A$3</c:f>
              <c:strCache>
                <c:ptCount val="2"/>
                <c:pt idx="0">
                  <c:v>Baseline </c:v>
                </c:pt>
                <c:pt idx="1">
                  <c:v>6 months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0</c:v>
                </c:pt>
                <c:pt idx="1">
                  <c:v>0.27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DA87-4963-B762-8098DA0C94CC}"/>
            </c:ext>
          </c:extLst>
        </c:ser>
        <c:dLbls>
          <c:dLblPos val="l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75683487"/>
        <c:axId val="175683007"/>
      </c:lineChart>
      <c:catAx>
        <c:axId val="175683487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rgbClr val="000000">
                <a:lumMod val="50000"/>
                <a:lumOff val="50000"/>
              </a:srgb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5683007"/>
        <c:crosses val="autoZero"/>
        <c:auto val="1"/>
        <c:lblAlgn val="ctr"/>
        <c:lblOffset val="100"/>
        <c:noMultiLvlLbl val="0"/>
      </c:catAx>
      <c:valAx>
        <c:axId val="175683007"/>
        <c:scaling>
          <c:orientation val="minMax"/>
          <c:max val="1"/>
          <c:min val="0"/>
        </c:scaling>
        <c:delete val="0"/>
        <c:axPos val="l"/>
        <c:numFmt formatCode="#,##0.0" sourceLinked="0"/>
        <c:majorTickMark val="out"/>
        <c:minorTickMark val="none"/>
        <c:tickLblPos val="nextTo"/>
        <c:spPr>
          <a:noFill/>
          <a:ln w="12700">
            <a:solidFill>
              <a:srgbClr val="000000">
                <a:lumMod val="50000"/>
                <a:lumOff val="50000"/>
              </a:srgb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5683487"/>
        <c:crosses val="autoZero"/>
        <c:crossBetween val="between"/>
        <c:majorUnit val="0.2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800" baseline="0"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8032179309584881"/>
          <c:y val="3.0045982209762127E-2"/>
          <c:w val="0.81967818918551971"/>
          <c:h val="0.82684382412507529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EPL + SOC</c:v>
                </c:pt>
              </c:strCache>
            </c:strRef>
          </c:tx>
          <c:spPr>
            <a:ln w="19050" cap="rnd">
              <a:solidFill>
                <a:srgbClr val="4F6B5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4F6B54"/>
              </a:solidFill>
              <a:ln w="19050">
                <a:solidFill>
                  <a:srgbClr val="4F6B54"/>
                </a:solidFill>
              </a:ln>
              <a:effectLst/>
            </c:spPr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CF56-4E1E-83F0-943462745DC1}"/>
                </c:ext>
              </c:extLst>
            </c:dLbl>
            <c:dLbl>
              <c:idx val="1"/>
              <c:layout>
                <c:manualLayout>
                  <c:x val="-9.2195064029016729E-4"/>
                  <c:y val="-3.264346038011026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F56-4E1E-83F0-943462745DC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Opella Sans" pitchFamily="2" charset="0"/>
                    <a:ea typeface="+mn-ea"/>
                    <a:cs typeface="Opella Sans" pitchFamily="2" charset="0"/>
                  </a:defRPr>
                </a:pPr>
                <a:endParaRPr lang="en-US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errBars>
            <c:errDir val="y"/>
            <c:errBarType val="both"/>
            <c:errValType val="cust"/>
            <c:noEndCap val="0"/>
            <c:plus>
              <c:numRef>
                <c:f>Sheet1!$B$5:$B$6</c:f>
                <c:numCache>
                  <c:formatCode>General</c:formatCode>
                  <c:ptCount val="2"/>
                  <c:pt idx="0">
                    <c:v>0</c:v>
                  </c:pt>
                  <c:pt idx="1">
                    <c:v>0.06</c:v>
                  </c:pt>
                </c:numCache>
              </c:numRef>
            </c:plus>
            <c:minus>
              <c:numRef>
                <c:f>Sheet1!$B$5:$B$6</c:f>
                <c:numCache>
                  <c:formatCode>General</c:formatCode>
                  <c:ptCount val="2"/>
                  <c:pt idx="0">
                    <c:v>0</c:v>
                  </c:pt>
                  <c:pt idx="1">
                    <c:v>0.06</c:v>
                  </c:pt>
                </c:numCache>
              </c:numRef>
            </c:minus>
            <c:spPr>
              <a:noFill/>
              <a:ln w="19050" cap="flat" cmpd="sng" algn="ctr">
                <a:solidFill>
                  <a:srgbClr val="4F6B54"/>
                </a:solidFill>
                <a:round/>
              </a:ln>
              <a:effectLst/>
            </c:spPr>
          </c:errBars>
          <c:cat>
            <c:strRef>
              <c:f>Sheet1!$A$2:$A$3</c:f>
              <c:strCache>
                <c:ptCount val="2"/>
                <c:pt idx="0">
                  <c:v>Baseline</c:v>
                </c:pt>
                <c:pt idx="1">
                  <c:v>6 Month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0</c:v>
                </c:pt>
                <c:pt idx="1">
                  <c:v>0.44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CF56-4E1E-83F0-943462745DC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Placebo + SOC</c:v>
                </c:pt>
              </c:strCache>
            </c:strRef>
          </c:tx>
          <c:spPr>
            <a:ln w="19050" cap="rnd">
              <a:solidFill>
                <a:srgbClr val="042B0B">
                  <a:alpha val="89020"/>
                </a:srgb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42B0B"/>
              </a:solidFill>
              <a:ln w="19050">
                <a:solidFill>
                  <a:srgbClr val="042B0B">
                    <a:alpha val="89020"/>
                  </a:srgbClr>
                </a:solidFill>
              </a:ln>
              <a:effectLst/>
            </c:spPr>
          </c:marker>
          <c:dPt>
            <c:idx val="1"/>
            <c:marker>
              <c:symbol val="circle"/>
              <c:size val="5"/>
              <c:spPr>
                <a:solidFill>
                  <a:srgbClr val="042B0B"/>
                </a:solidFill>
                <a:ln w="19050">
                  <a:solidFill>
                    <a:srgbClr val="042B0B">
                      <a:alpha val="89020"/>
                    </a:srgbClr>
                  </a:solidFill>
                </a:ln>
                <a:effectLst/>
              </c:spPr>
            </c:marker>
            <c:bubble3D val="0"/>
            <c:spPr>
              <a:ln w="19050" cap="rnd">
                <a:solidFill>
                  <a:srgbClr val="042B0B">
                    <a:alpha val="89020"/>
                  </a:srgb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4-CF56-4E1E-83F0-943462745DC1}"/>
              </c:ext>
            </c:extLst>
          </c:dPt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CF56-4E1E-83F0-943462745DC1}"/>
                </c:ext>
              </c:extLst>
            </c:dLbl>
            <c:dLbl>
              <c:idx val="1"/>
              <c:layout>
                <c:manualLayout>
                  <c:x val="1.1456572740070118E-2"/>
                  <c:y val="7.1536747082131355E-2"/>
                </c:manualLayout>
              </c:layout>
              <c:tx>
                <c:rich>
                  <a:bodyPr/>
                  <a:lstStyle/>
                  <a:p>
                    <a:fld id="{DDA88D15-6521-4A0A-A8F6-45DB13564649}" type="VALUE">
                      <a:rPr lang="en-US" sz="800"/>
                      <a:pPr/>
                      <a:t>[VALUE]</a:t>
                    </a:fld>
                    <a:endParaRPr lang="en-IN"/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4-CF56-4E1E-83F0-943462745DC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/>
                    </a:solidFill>
                    <a:latin typeface="Opella Sans" pitchFamily="2" charset="0"/>
                    <a:ea typeface="+mn-ea"/>
                    <a:cs typeface="Opella Sans" pitchFamily="2" charset="0"/>
                  </a:defRPr>
                </a:pPr>
                <a:endParaRPr lang="en-US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errBars>
            <c:errDir val="y"/>
            <c:errBarType val="both"/>
            <c:errValType val="cust"/>
            <c:noEndCap val="0"/>
            <c:plus>
              <c:numRef>
                <c:f>Sheet1!$C$5:$C$6</c:f>
                <c:numCache>
                  <c:formatCode>General</c:formatCode>
                  <c:ptCount val="2"/>
                  <c:pt idx="0">
                    <c:v>0</c:v>
                  </c:pt>
                  <c:pt idx="1">
                    <c:v>0.06</c:v>
                  </c:pt>
                </c:numCache>
              </c:numRef>
            </c:plus>
            <c:minus>
              <c:numRef>
                <c:f>Sheet1!$C$5:$C$6</c:f>
                <c:numCache>
                  <c:formatCode>General</c:formatCode>
                  <c:ptCount val="2"/>
                  <c:pt idx="0">
                    <c:v>0</c:v>
                  </c:pt>
                  <c:pt idx="1">
                    <c:v>0.06</c:v>
                  </c:pt>
                </c:numCache>
              </c:numRef>
            </c:minus>
            <c:spPr>
              <a:noFill/>
              <a:ln w="19050" cap="flat" cmpd="sng" algn="ctr">
                <a:solidFill>
                  <a:srgbClr val="042B0B"/>
                </a:solidFill>
                <a:round/>
              </a:ln>
              <a:effectLst/>
            </c:spPr>
          </c:errBars>
          <c:cat>
            <c:strRef>
              <c:f>Sheet1!$A$2:$A$3</c:f>
              <c:strCache>
                <c:ptCount val="2"/>
                <c:pt idx="0">
                  <c:v>Baseline</c:v>
                </c:pt>
                <c:pt idx="1">
                  <c:v>6 Month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0</c:v>
                </c:pt>
                <c:pt idx="1">
                  <c:v>0.28000000000000003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CF56-4E1E-83F0-943462745DC1}"/>
            </c:ext>
          </c:extLst>
        </c:ser>
        <c:dLbls>
          <c:dLblPos val="b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622712303"/>
        <c:axId val="622712783"/>
      </c:lineChart>
      <c:catAx>
        <c:axId val="622712303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noFill/>
          <a:ln w="12700" cap="flat" cmpd="sng" algn="ctr">
            <a:solidFill>
              <a:srgbClr val="000000">
                <a:lumMod val="50000"/>
                <a:lumOff val="50000"/>
              </a:srgb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accent1"/>
                </a:solidFill>
                <a:latin typeface="Opella Sans" pitchFamily="2" charset="0"/>
                <a:ea typeface="+mn-ea"/>
                <a:cs typeface="Opella Sans" pitchFamily="2" charset="0"/>
              </a:defRPr>
            </a:pPr>
            <a:endParaRPr lang="en-US"/>
          </a:p>
        </c:txPr>
        <c:crossAx val="622712783"/>
        <c:crosses val="autoZero"/>
        <c:auto val="1"/>
        <c:lblAlgn val="ctr"/>
        <c:lblOffset val="100"/>
        <c:noMultiLvlLbl val="0"/>
      </c:catAx>
      <c:valAx>
        <c:axId val="622712783"/>
        <c:scaling>
          <c:orientation val="minMax"/>
          <c:max val="1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accent1"/>
                    </a:solidFill>
                    <a:latin typeface="Opella Sans" pitchFamily="2" charset="0"/>
                    <a:ea typeface="+mn-ea"/>
                    <a:cs typeface="Opella Sans" pitchFamily="2" charset="0"/>
                  </a:defRPr>
                </a:pPr>
                <a:r>
                  <a:rPr lang="en-IN" sz="800" b="1" baseline="0">
                    <a:solidFill>
                      <a:schemeClr val="accent1"/>
                    </a:solidFill>
                    <a:latin typeface="Opella Sans" pitchFamily="2" charset="0"/>
                    <a:cs typeface="Opella Sans" pitchFamily="2" charset="0"/>
                  </a:rPr>
                  <a:t>LS mean change from </a:t>
                </a:r>
              </a:p>
              <a:p>
                <a:pPr>
                  <a:defRPr sz="1200" b="1">
                    <a:solidFill>
                      <a:schemeClr val="accent1"/>
                    </a:solidFill>
                    <a:latin typeface="Opella Sans" pitchFamily="2" charset="0"/>
                    <a:cs typeface="Opella Sans" pitchFamily="2" charset="0"/>
                  </a:defRPr>
                </a:pPr>
                <a:r>
                  <a:rPr lang="en-IN" sz="800" b="1" baseline="0">
                    <a:solidFill>
                      <a:schemeClr val="accent1"/>
                    </a:solidFill>
                    <a:latin typeface="Opella Sans" pitchFamily="2" charset="0"/>
                    <a:cs typeface="Opella Sans" pitchFamily="2" charset="0"/>
                  </a:rPr>
                  <a:t>baseline </a:t>
                </a:r>
              </a:p>
            </c:rich>
          </c:tx>
          <c:layout>
            <c:manualLayout>
              <c:xMode val="edge"/>
              <c:yMode val="edge"/>
              <c:x val="0"/>
              <c:y val="5.8190579448259235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accent1"/>
                  </a:solidFill>
                  <a:latin typeface="Opella Sans" pitchFamily="2" charset="0"/>
                  <a:ea typeface="+mn-ea"/>
                  <a:cs typeface="Opella Sans" pitchFamily="2" charset="0"/>
                </a:defRPr>
              </a:pPr>
              <a:endParaRPr lang="en-US"/>
            </a:p>
          </c:txPr>
        </c:title>
        <c:numFmt formatCode="#,##0.0" sourceLinked="0"/>
        <c:majorTickMark val="out"/>
        <c:minorTickMark val="none"/>
        <c:tickLblPos val="nextTo"/>
        <c:spPr>
          <a:noFill/>
          <a:ln w="12700">
            <a:solidFill>
              <a:srgbClr val="000000">
                <a:lumMod val="50000"/>
                <a:lumOff val="50000"/>
              </a:srgb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accent1"/>
                </a:solidFill>
                <a:latin typeface="Opella Sans" pitchFamily="2" charset="0"/>
                <a:ea typeface="+mn-ea"/>
                <a:cs typeface="Opella Sans" pitchFamily="2" charset="0"/>
              </a:defRPr>
            </a:pPr>
            <a:endParaRPr lang="en-US"/>
          </a:p>
        </c:txPr>
        <c:crossAx val="622712303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515F01-94FF-4B0B-B8CA-BD0F95A01A4C}" type="datetimeFigureOut">
              <a:rPr lang="en-IN" smtClean="0"/>
              <a:t>28-03-2025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36988" y="857250"/>
            <a:ext cx="147002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4C3AF8-E7F7-4C76-86FC-EA1CF7562B8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55075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17424" rtl="0" eaLnBrk="1" latinLnBrk="0" hangingPunct="1">
      <a:defRPr sz="548" kern="1200">
        <a:solidFill>
          <a:schemeClr val="tx1"/>
        </a:solidFill>
        <a:latin typeface="+mn-lt"/>
        <a:ea typeface="+mn-ea"/>
        <a:cs typeface="+mn-cs"/>
      </a:defRPr>
    </a:lvl1pPr>
    <a:lvl2pPr marL="208712" algn="l" defTabSz="417424" rtl="0" eaLnBrk="1" latinLnBrk="0" hangingPunct="1">
      <a:defRPr sz="548" kern="1200">
        <a:solidFill>
          <a:schemeClr val="tx1"/>
        </a:solidFill>
        <a:latin typeface="+mn-lt"/>
        <a:ea typeface="+mn-ea"/>
        <a:cs typeface="+mn-cs"/>
      </a:defRPr>
    </a:lvl2pPr>
    <a:lvl3pPr marL="417424" algn="l" defTabSz="417424" rtl="0" eaLnBrk="1" latinLnBrk="0" hangingPunct="1">
      <a:defRPr sz="548" kern="1200">
        <a:solidFill>
          <a:schemeClr val="tx1"/>
        </a:solidFill>
        <a:latin typeface="+mn-lt"/>
        <a:ea typeface="+mn-ea"/>
        <a:cs typeface="+mn-cs"/>
      </a:defRPr>
    </a:lvl3pPr>
    <a:lvl4pPr marL="626135" algn="l" defTabSz="417424" rtl="0" eaLnBrk="1" latinLnBrk="0" hangingPunct="1">
      <a:defRPr sz="548" kern="1200">
        <a:solidFill>
          <a:schemeClr val="tx1"/>
        </a:solidFill>
        <a:latin typeface="+mn-lt"/>
        <a:ea typeface="+mn-ea"/>
        <a:cs typeface="+mn-cs"/>
      </a:defRPr>
    </a:lvl4pPr>
    <a:lvl5pPr marL="834847" algn="l" defTabSz="417424" rtl="0" eaLnBrk="1" latinLnBrk="0" hangingPunct="1">
      <a:defRPr sz="548" kern="1200">
        <a:solidFill>
          <a:schemeClr val="tx1"/>
        </a:solidFill>
        <a:latin typeface="+mn-lt"/>
        <a:ea typeface="+mn-ea"/>
        <a:cs typeface="+mn-cs"/>
      </a:defRPr>
    </a:lvl5pPr>
    <a:lvl6pPr marL="1043559" algn="l" defTabSz="417424" rtl="0" eaLnBrk="1" latinLnBrk="0" hangingPunct="1">
      <a:defRPr sz="548" kern="1200">
        <a:solidFill>
          <a:schemeClr val="tx1"/>
        </a:solidFill>
        <a:latin typeface="+mn-lt"/>
        <a:ea typeface="+mn-ea"/>
        <a:cs typeface="+mn-cs"/>
      </a:defRPr>
    </a:lvl6pPr>
    <a:lvl7pPr marL="1252271" algn="l" defTabSz="417424" rtl="0" eaLnBrk="1" latinLnBrk="0" hangingPunct="1">
      <a:defRPr sz="548" kern="1200">
        <a:solidFill>
          <a:schemeClr val="tx1"/>
        </a:solidFill>
        <a:latin typeface="+mn-lt"/>
        <a:ea typeface="+mn-ea"/>
        <a:cs typeface="+mn-cs"/>
      </a:defRPr>
    </a:lvl7pPr>
    <a:lvl8pPr marL="1460983" algn="l" defTabSz="417424" rtl="0" eaLnBrk="1" latinLnBrk="0" hangingPunct="1">
      <a:defRPr sz="548" kern="1200">
        <a:solidFill>
          <a:schemeClr val="tx1"/>
        </a:solidFill>
        <a:latin typeface="+mn-lt"/>
        <a:ea typeface="+mn-ea"/>
        <a:cs typeface="+mn-cs"/>
      </a:defRPr>
    </a:lvl8pPr>
    <a:lvl9pPr marL="1669694" algn="l" defTabSz="417424" rtl="0" eaLnBrk="1" latinLnBrk="0" hangingPunct="1">
      <a:defRPr sz="54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49513" y="1143000"/>
            <a:ext cx="195897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8498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F576107-2EC1-4836-BBE2-B29C7F5CEAC4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84989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513819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Dark B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658408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hf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Dark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020126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hf hdr="0"/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5DD07B1-9EBD-D5D1-99DA-8FC9316CFDA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5677" y="10356707"/>
            <a:ext cx="943518" cy="392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5562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</p:sldLayoutIdLst>
  <p:hf hdr="0"/>
  <p:txStyles>
    <p:titleStyle>
      <a:lvl1pPr algn="l" defTabSz="858618" rtl="0" eaLnBrk="1" latinLnBrk="0" hangingPunct="1">
        <a:lnSpc>
          <a:spcPct val="90000"/>
        </a:lnSpc>
        <a:spcBef>
          <a:spcPct val="0"/>
        </a:spcBef>
        <a:buNone/>
        <a:defRPr sz="3379" b="1" kern="1200" spc="-75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02823" indent="-202823" algn="l" defTabSz="858618" rtl="0" eaLnBrk="1" latinLnBrk="0" hangingPunct="1">
        <a:lnSpc>
          <a:spcPct val="90000"/>
        </a:lnSpc>
        <a:spcBef>
          <a:spcPts val="846"/>
        </a:spcBef>
        <a:buFont typeface="Opella Sans" panose="020B0604020202020204" pitchFamily="34" charset="0"/>
        <a:buChar char="•"/>
        <a:defRPr sz="2254" kern="1200" spc="-18" baseline="0">
          <a:solidFill>
            <a:schemeClr val="tx2"/>
          </a:solidFill>
          <a:latin typeface="+mn-lt"/>
          <a:ea typeface="+mn-ea"/>
          <a:cs typeface="+mn-cs"/>
        </a:defRPr>
      </a:lvl1pPr>
      <a:lvl2pPr marL="405646" indent="-202823" algn="l" defTabSz="858618" rtl="0" eaLnBrk="1" latinLnBrk="0" hangingPunct="1">
        <a:lnSpc>
          <a:spcPct val="90000"/>
        </a:lnSpc>
        <a:spcBef>
          <a:spcPts val="846"/>
        </a:spcBef>
        <a:buFont typeface="Opella Sans" panose="020B0604020202020204" pitchFamily="34" charset="0"/>
        <a:buChar char="•"/>
        <a:defRPr sz="2254" kern="1200" spc="-18" baseline="0">
          <a:solidFill>
            <a:schemeClr val="tx2"/>
          </a:solidFill>
          <a:latin typeface="+mn-lt"/>
          <a:ea typeface="+mn-ea"/>
          <a:cs typeface="+mn-cs"/>
        </a:defRPr>
      </a:lvl2pPr>
      <a:lvl3pPr marL="608469" indent="-202823" algn="l" defTabSz="858618" rtl="0" eaLnBrk="1" latinLnBrk="0" hangingPunct="1">
        <a:lnSpc>
          <a:spcPct val="90000"/>
        </a:lnSpc>
        <a:spcBef>
          <a:spcPts val="846"/>
        </a:spcBef>
        <a:buFont typeface="Opella Sans" panose="020B0604020202020204" pitchFamily="34" charset="0"/>
        <a:buChar char="•"/>
        <a:defRPr sz="2254" kern="1200" spc="-18" baseline="0">
          <a:solidFill>
            <a:schemeClr val="tx2"/>
          </a:solidFill>
          <a:latin typeface="+mn-lt"/>
          <a:ea typeface="+mn-ea"/>
          <a:cs typeface="+mn-cs"/>
        </a:defRPr>
      </a:lvl3pPr>
      <a:lvl4pPr marL="811292" indent="-202823" algn="l" defTabSz="858618" rtl="0" eaLnBrk="1" latinLnBrk="0" hangingPunct="1">
        <a:lnSpc>
          <a:spcPct val="90000"/>
        </a:lnSpc>
        <a:spcBef>
          <a:spcPts val="846"/>
        </a:spcBef>
        <a:buFont typeface="Opella Sans" panose="020B0604020202020204" pitchFamily="34" charset="0"/>
        <a:buChar char="•"/>
        <a:defRPr sz="2254" kern="1200" spc="-18" baseline="0">
          <a:solidFill>
            <a:schemeClr val="tx2"/>
          </a:solidFill>
          <a:latin typeface="+mn-lt"/>
          <a:ea typeface="+mn-ea"/>
          <a:cs typeface="+mn-cs"/>
        </a:defRPr>
      </a:lvl4pPr>
      <a:lvl5pPr marL="1014115" indent="-202823" algn="l" defTabSz="858618" rtl="0" eaLnBrk="1" latinLnBrk="0" hangingPunct="1">
        <a:lnSpc>
          <a:spcPct val="90000"/>
        </a:lnSpc>
        <a:spcBef>
          <a:spcPts val="846"/>
        </a:spcBef>
        <a:buFont typeface="Opella Sans" panose="020B0604020202020204" pitchFamily="34" charset="0"/>
        <a:buChar char="•"/>
        <a:defRPr sz="2254" kern="1200" spc="-18" baseline="0">
          <a:solidFill>
            <a:schemeClr val="tx2"/>
          </a:solidFill>
          <a:latin typeface="+mn-lt"/>
          <a:ea typeface="+mn-ea"/>
          <a:cs typeface="+mn-cs"/>
        </a:defRPr>
      </a:lvl5pPr>
      <a:lvl6pPr marL="2361198" indent="-214655" algn="l" defTabSz="858618" rtl="0" eaLnBrk="1" latinLnBrk="0" hangingPunct="1">
        <a:lnSpc>
          <a:spcPct val="90000"/>
        </a:lnSpc>
        <a:spcBef>
          <a:spcPts val="469"/>
        </a:spcBef>
        <a:buFont typeface="Opella Sans" panose="020B0604020202020204" pitchFamily="34" charset="0"/>
        <a:buChar char="•"/>
        <a:defRPr sz="1691" kern="1200">
          <a:solidFill>
            <a:schemeClr val="tx1"/>
          </a:solidFill>
          <a:latin typeface="+mn-lt"/>
          <a:ea typeface="+mn-ea"/>
          <a:cs typeface="+mn-cs"/>
        </a:defRPr>
      </a:lvl6pPr>
      <a:lvl7pPr marL="2790508" indent="-214655" algn="l" defTabSz="858618" rtl="0" eaLnBrk="1" latinLnBrk="0" hangingPunct="1">
        <a:lnSpc>
          <a:spcPct val="90000"/>
        </a:lnSpc>
        <a:spcBef>
          <a:spcPts val="469"/>
        </a:spcBef>
        <a:buFont typeface="Opella Sans" panose="020B0604020202020204" pitchFamily="34" charset="0"/>
        <a:buChar char="•"/>
        <a:defRPr sz="1691" kern="1200">
          <a:solidFill>
            <a:schemeClr val="tx1"/>
          </a:solidFill>
          <a:latin typeface="+mn-lt"/>
          <a:ea typeface="+mn-ea"/>
          <a:cs typeface="+mn-cs"/>
        </a:defRPr>
      </a:lvl7pPr>
      <a:lvl8pPr marL="3219816" indent="-214655" algn="l" defTabSz="858618" rtl="0" eaLnBrk="1" latinLnBrk="0" hangingPunct="1">
        <a:lnSpc>
          <a:spcPct val="90000"/>
        </a:lnSpc>
        <a:spcBef>
          <a:spcPts val="469"/>
        </a:spcBef>
        <a:buFont typeface="Opella Sans" panose="020B0604020202020204" pitchFamily="34" charset="0"/>
        <a:buChar char="•"/>
        <a:defRPr sz="1691" kern="1200">
          <a:solidFill>
            <a:schemeClr val="tx1"/>
          </a:solidFill>
          <a:latin typeface="+mn-lt"/>
          <a:ea typeface="+mn-ea"/>
          <a:cs typeface="+mn-cs"/>
        </a:defRPr>
      </a:lvl8pPr>
      <a:lvl9pPr marL="3649125" indent="-214655" algn="l" defTabSz="858618" rtl="0" eaLnBrk="1" latinLnBrk="0" hangingPunct="1">
        <a:lnSpc>
          <a:spcPct val="90000"/>
        </a:lnSpc>
        <a:spcBef>
          <a:spcPts val="469"/>
        </a:spcBef>
        <a:buFont typeface="Opella Sans" panose="020B0604020202020204" pitchFamily="34" charset="0"/>
        <a:buChar char="•"/>
        <a:defRPr sz="169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58618" rtl="0" eaLnBrk="1" latinLnBrk="0" hangingPunct="1">
        <a:defRPr sz="1691" kern="1200">
          <a:solidFill>
            <a:schemeClr val="tx1"/>
          </a:solidFill>
          <a:latin typeface="+mn-lt"/>
          <a:ea typeface="+mn-ea"/>
          <a:cs typeface="+mn-cs"/>
        </a:defRPr>
      </a:lvl1pPr>
      <a:lvl2pPr marL="429310" algn="l" defTabSz="858618" rtl="0" eaLnBrk="1" latinLnBrk="0" hangingPunct="1">
        <a:defRPr sz="1691" kern="1200">
          <a:solidFill>
            <a:schemeClr val="tx1"/>
          </a:solidFill>
          <a:latin typeface="+mn-lt"/>
          <a:ea typeface="+mn-ea"/>
          <a:cs typeface="+mn-cs"/>
        </a:defRPr>
      </a:lvl2pPr>
      <a:lvl3pPr marL="858618" algn="l" defTabSz="858618" rtl="0" eaLnBrk="1" latinLnBrk="0" hangingPunct="1">
        <a:defRPr sz="1691" kern="1200">
          <a:solidFill>
            <a:schemeClr val="tx1"/>
          </a:solidFill>
          <a:latin typeface="+mn-lt"/>
          <a:ea typeface="+mn-ea"/>
          <a:cs typeface="+mn-cs"/>
        </a:defRPr>
      </a:lvl3pPr>
      <a:lvl4pPr marL="1287926" algn="l" defTabSz="858618" rtl="0" eaLnBrk="1" latinLnBrk="0" hangingPunct="1">
        <a:defRPr sz="1691" kern="1200">
          <a:solidFill>
            <a:schemeClr val="tx1"/>
          </a:solidFill>
          <a:latin typeface="+mn-lt"/>
          <a:ea typeface="+mn-ea"/>
          <a:cs typeface="+mn-cs"/>
        </a:defRPr>
      </a:lvl4pPr>
      <a:lvl5pPr marL="1717235" algn="l" defTabSz="858618" rtl="0" eaLnBrk="1" latinLnBrk="0" hangingPunct="1">
        <a:defRPr sz="1691" kern="1200">
          <a:solidFill>
            <a:schemeClr val="tx1"/>
          </a:solidFill>
          <a:latin typeface="+mn-lt"/>
          <a:ea typeface="+mn-ea"/>
          <a:cs typeface="+mn-cs"/>
        </a:defRPr>
      </a:lvl5pPr>
      <a:lvl6pPr marL="2146544" algn="l" defTabSz="858618" rtl="0" eaLnBrk="1" latinLnBrk="0" hangingPunct="1">
        <a:defRPr sz="1691" kern="1200">
          <a:solidFill>
            <a:schemeClr val="tx1"/>
          </a:solidFill>
          <a:latin typeface="+mn-lt"/>
          <a:ea typeface="+mn-ea"/>
          <a:cs typeface="+mn-cs"/>
        </a:defRPr>
      </a:lvl6pPr>
      <a:lvl7pPr marL="2575853" algn="l" defTabSz="858618" rtl="0" eaLnBrk="1" latinLnBrk="0" hangingPunct="1">
        <a:defRPr sz="1691" kern="1200">
          <a:solidFill>
            <a:schemeClr val="tx1"/>
          </a:solidFill>
          <a:latin typeface="+mn-lt"/>
          <a:ea typeface="+mn-ea"/>
          <a:cs typeface="+mn-cs"/>
        </a:defRPr>
      </a:lvl7pPr>
      <a:lvl8pPr marL="3005162" algn="l" defTabSz="858618" rtl="0" eaLnBrk="1" latinLnBrk="0" hangingPunct="1">
        <a:defRPr sz="1691" kern="1200">
          <a:solidFill>
            <a:schemeClr val="tx1"/>
          </a:solidFill>
          <a:latin typeface="+mn-lt"/>
          <a:ea typeface="+mn-ea"/>
          <a:cs typeface="+mn-cs"/>
        </a:defRPr>
      </a:lvl8pPr>
      <a:lvl9pPr marL="3434470" algn="l" defTabSz="858618" rtl="0" eaLnBrk="1" latinLnBrk="0" hangingPunct="1">
        <a:defRPr sz="169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3" pos="3800">
          <p15:clr>
            <a:srgbClr val="F26B43"/>
          </p15:clr>
        </p15:guide>
        <p15:guide id="26" orient="horz" pos="159">
          <p15:clr>
            <a:srgbClr val="F26B43"/>
          </p15:clr>
        </p15:guide>
        <p15:guide id="28" pos="127">
          <p15:clr>
            <a:srgbClr val="F26B43"/>
          </p15:clr>
        </p15:guide>
        <p15:guide id="30" orient="horz" pos="587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2.jpe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2.xml"/><Relationship Id="rId5" Type="http://schemas.openxmlformats.org/officeDocument/2006/relationships/chart" Target="../charts/chart1.xml"/><Relationship Id="rId4" Type="http://schemas.openxmlformats.org/officeDocument/2006/relationships/hyperlink" Target="https://www.gastroenterologyadvisor.com/features/rising-masld-cases-in-the-us-prepare-for-liver-cancer-liver-transplants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25959A28-604B-3820-9BAE-AF5FABB2AF61}"/>
              </a:ext>
            </a:extLst>
          </p:cNvPr>
          <p:cNvSpPr/>
          <p:nvPr/>
        </p:nvSpPr>
        <p:spPr>
          <a:xfrm>
            <a:off x="142853" y="1877899"/>
            <a:ext cx="2107587" cy="1795047"/>
          </a:xfrm>
          <a:prstGeom prst="roundRect">
            <a:avLst>
              <a:gd name="adj" fmla="val 5669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504000" rIns="72000" bIns="72000" rtlCol="0" anchor="t"/>
          <a:lstStyle/>
          <a:p>
            <a:pPr marL="0" marR="0" lvl="0" indent="0" algn="l" defTabSz="8498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042B0B"/>
              </a:solidFill>
              <a:effectLst/>
              <a:uLnTx/>
              <a:uFillTx/>
              <a:latin typeface="Opella Sans"/>
              <a:ea typeface="+mn-ea"/>
              <a:cs typeface="Opella Sans"/>
            </a:endParaRPr>
          </a:p>
        </p:txBody>
      </p:sp>
      <p:sp>
        <p:nvSpPr>
          <p:cNvPr id="81" name="Rectangle: Rounded Corners 80">
            <a:extLst>
              <a:ext uri="{FF2B5EF4-FFF2-40B4-BE49-F238E27FC236}">
                <a16:creationId xmlns:a16="http://schemas.microsoft.com/office/drawing/2014/main" id="{448F4C02-4AC5-EC0C-2D79-BC9CCA2265BD}"/>
              </a:ext>
            </a:extLst>
          </p:cNvPr>
          <p:cNvSpPr/>
          <p:nvPr/>
        </p:nvSpPr>
        <p:spPr>
          <a:xfrm>
            <a:off x="2343044" y="1877901"/>
            <a:ext cx="4372103" cy="1790896"/>
          </a:xfrm>
          <a:prstGeom prst="roundRect">
            <a:avLst>
              <a:gd name="adj" fmla="val 3971"/>
            </a:avLst>
          </a:prstGeom>
          <a:solidFill>
            <a:schemeClr val="accent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504000" rIns="72000" bIns="72000" rtlCol="0" anchor="t"/>
          <a:lstStyle/>
          <a:p>
            <a:pPr marL="0" marR="0" lvl="0" indent="0" algn="l" defTabSz="8498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042B0B"/>
              </a:solidFill>
              <a:effectLst/>
              <a:uLnTx/>
              <a:uFillTx/>
              <a:latin typeface="Opella Sans"/>
              <a:ea typeface="+mn-ea"/>
              <a:cs typeface="Opella Sans"/>
            </a:endParaRPr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6ECCCD00-21A8-F8EB-3E83-268FBA6F2E17}"/>
              </a:ext>
            </a:extLst>
          </p:cNvPr>
          <p:cNvSpPr/>
          <p:nvPr/>
        </p:nvSpPr>
        <p:spPr>
          <a:xfrm>
            <a:off x="2431891" y="2195769"/>
            <a:ext cx="1756061" cy="1400091"/>
          </a:xfrm>
          <a:prstGeom prst="roundRect">
            <a:avLst>
              <a:gd name="adj" fmla="val 5280"/>
            </a:avLst>
          </a:prstGeom>
          <a:noFill/>
          <a:ln w="9525"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20871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822" b="0" i="0" u="none" strike="noStrike" kern="1200" cap="none" spc="-20" normalizeH="0" baseline="0" noProof="0" err="1">
              <a:ln>
                <a:noFill/>
              </a:ln>
              <a:solidFill>
                <a:srgbClr val="042B0B"/>
              </a:solidFill>
              <a:effectLst/>
              <a:uLnTx/>
              <a:uFillTx/>
              <a:latin typeface="Opella Sans"/>
              <a:ea typeface="+mn-ea"/>
              <a:cs typeface="Opella Sans"/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4663EE4F-4406-AF94-9C36-5AD58A550A14}"/>
              </a:ext>
            </a:extLst>
          </p:cNvPr>
          <p:cNvSpPr/>
          <p:nvPr/>
        </p:nvSpPr>
        <p:spPr>
          <a:xfrm>
            <a:off x="235458" y="2721938"/>
            <a:ext cx="488253" cy="488253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20871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822" b="0" i="0" u="none" strike="noStrike" kern="1200" cap="none" spc="-20" normalizeH="0" baseline="0" noProof="0" err="1">
              <a:ln>
                <a:noFill/>
              </a:ln>
              <a:solidFill>
                <a:srgbClr val="042B0B"/>
              </a:solidFill>
              <a:effectLst/>
              <a:uLnTx/>
              <a:uFillTx/>
              <a:latin typeface="Opella Sans"/>
              <a:ea typeface="+mn-ea"/>
              <a:cs typeface="Opella Sans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B34FD48-B4CF-9490-B001-0AD468F0547E}"/>
              </a:ext>
            </a:extLst>
          </p:cNvPr>
          <p:cNvSpPr/>
          <p:nvPr/>
        </p:nvSpPr>
        <p:spPr>
          <a:xfrm>
            <a:off x="0" y="-6351"/>
            <a:ext cx="6858000" cy="140583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498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3036" b="0" i="0" u="none" strike="noStrike" kern="1200" cap="none" spc="-18" normalizeH="0" baseline="0" noProof="0">
              <a:ln>
                <a:noFill/>
              </a:ln>
              <a:solidFill>
                <a:srgbClr val="042B0B"/>
              </a:solidFill>
              <a:effectLst/>
              <a:uLnTx/>
              <a:uFillTx/>
              <a:latin typeface="Opella Sans"/>
              <a:ea typeface="+mn-ea"/>
              <a:cs typeface="Opella Sans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31CBD8A9-FB77-0658-DF13-DE963E641360}"/>
              </a:ext>
            </a:extLst>
          </p:cNvPr>
          <p:cNvSpPr/>
          <p:nvPr/>
        </p:nvSpPr>
        <p:spPr>
          <a:xfrm>
            <a:off x="4414520" y="-6350"/>
            <a:ext cx="2443480" cy="1405839"/>
          </a:xfrm>
          <a:custGeom>
            <a:avLst/>
            <a:gdLst>
              <a:gd name="connsiteX0" fmla="*/ 106295 w 2059842"/>
              <a:gd name="connsiteY0" fmla="*/ 0 h 1405839"/>
              <a:gd name="connsiteX1" fmla="*/ 2032795 w 2059842"/>
              <a:gd name="connsiteY1" fmla="*/ 0 h 1405839"/>
              <a:gd name="connsiteX2" fmla="*/ 2059842 w 2059842"/>
              <a:gd name="connsiteY2" fmla="*/ 5460 h 1405839"/>
              <a:gd name="connsiteX3" fmla="*/ 2059842 w 2059842"/>
              <a:gd name="connsiteY3" fmla="*/ 1400379 h 1405839"/>
              <a:gd name="connsiteX4" fmla="*/ 2032795 w 2059842"/>
              <a:gd name="connsiteY4" fmla="*/ 1405839 h 1405839"/>
              <a:gd name="connsiteX5" fmla="*/ 106295 w 2059842"/>
              <a:gd name="connsiteY5" fmla="*/ 1405839 h 1405839"/>
              <a:gd name="connsiteX6" fmla="*/ 0 w 2059842"/>
              <a:gd name="connsiteY6" fmla="*/ 1299544 h 1405839"/>
              <a:gd name="connsiteX7" fmla="*/ 0 w 2059842"/>
              <a:gd name="connsiteY7" fmla="*/ 106295 h 1405839"/>
              <a:gd name="connsiteX8" fmla="*/ 106295 w 2059842"/>
              <a:gd name="connsiteY8" fmla="*/ 0 h 14058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59842" h="1405839">
                <a:moveTo>
                  <a:pt x="106295" y="0"/>
                </a:moveTo>
                <a:lnTo>
                  <a:pt x="2032795" y="0"/>
                </a:lnTo>
                <a:lnTo>
                  <a:pt x="2059842" y="5460"/>
                </a:lnTo>
                <a:lnTo>
                  <a:pt x="2059842" y="1400379"/>
                </a:lnTo>
                <a:lnTo>
                  <a:pt x="2032795" y="1405839"/>
                </a:lnTo>
                <a:lnTo>
                  <a:pt x="106295" y="1405839"/>
                </a:lnTo>
                <a:cubicBezTo>
                  <a:pt x="47590" y="1405839"/>
                  <a:pt x="0" y="1358249"/>
                  <a:pt x="0" y="1299544"/>
                </a:cubicBezTo>
                <a:lnTo>
                  <a:pt x="0" y="106295"/>
                </a:lnTo>
                <a:cubicBezTo>
                  <a:pt x="0" y="47590"/>
                  <a:pt x="47590" y="0"/>
                  <a:pt x="10629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20871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822" b="0" i="0" u="none" strike="noStrike" kern="1200" cap="none" spc="-20" normalizeH="0" baseline="0" noProof="0" err="1">
              <a:ln>
                <a:noFill/>
              </a:ln>
              <a:solidFill>
                <a:srgbClr val="042B0B"/>
              </a:solidFill>
              <a:effectLst/>
              <a:uLnTx/>
              <a:uFillTx/>
              <a:latin typeface="Opella Sans"/>
              <a:ea typeface="+mn-ea"/>
              <a:cs typeface="Opella Sans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83CA1719-53B8-C44E-09AB-D6963C03B4F8}"/>
              </a:ext>
            </a:extLst>
          </p:cNvPr>
          <p:cNvSpPr/>
          <p:nvPr/>
        </p:nvSpPr>
        <p:spPr>
          <a:xfrm>
            <a:off x="142853" y="1490603"/>
            <a:ext cx="6572293" cy="28202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8498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Lato" panose="020F0502020204030203" pitchFamily="34" charset="0"/>
                <a:cs typeface="Lato" panose="020F0502020204030203" pitchFamily="34" charset="0"/>
              </a:rPr>
              <a:t>MASLD 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Lato" panose="020F0502020204030203" pitchFamily="34" charset="0"/>
                <a:cs typeface="Lato" panose="020F0502020204030203" pitchFamily="34" charset="0"/>
              </a:rPr>
              <a:t>is a major public health concern due of its </a:t>
            </a:r>
            <a:r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Lato" panose="020F0502020204030203" pitchFamily="34" charset="0"/>
                <a:cs typeface="Lato" panose="020F0502020204030203" pitchFamily="34" charset="0"/>
              </a:rPr>
              <a:t>rising prevalence 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Lato" panose="020F0502020204030203" pitchFamily="34" charset="0"/>
                <a:cs typeface="Lato" panose="020F0502020204030203" pitchFamily="34" charset="0"/>
              </a:rPr>
              <a:t>and substantial </a:t>
            </a:r>
            <a:r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Lato" panose="020F0502020204030203" pitchFamily="34" charset="0"/>
                <a:cs typeface="Lato" panose="020F0502020204030203" pitchFamily="34" charset="0"/>
              </a:rPr>
              <a:t>economic burden</a:t>
            </a:r>
          </a:p>
        </p:txBody>
      </p:sp>
      <p:sp>
        <p:nvSpPr>
          <p:cNvPr id="27" name="Graphic 153">
            <a:extLst>
              <a:ext uri="{FF2B5EF4-FFF2-40B4-BE49-F238E27FC236}">
                <a16:creationId xmlns:a16="http://schemas.microsoft.com/office/drawing/2014/main" id="{074D49BE-48A3-9989-602C-207D9C797866}"/>
              </a:ext>
            </a:extLst>
          </p:cNvPr>
          <p:cNvSpPr>
            <a:spLocks/>
          </p:cNvSpPr>
          <p:nvPr/>
        </p:nvSpPr>
        <p:spPr>
          <a:xfrm>
            <a:off x="4567238" y="64707"/>
            <a:ext cx="786440" cy="812469"/>
          </a:xfrm>
          <a:custGeom>
            <a:avLst/>
            <a:gdLst>
              <a:gd name="connsiteX0" fmla="*/ 3859823 w 7558868"/>
              <a:gd name="connsiteY0" fmla="*/ 7505306 h 7505305"/>
              <a:gd name="connsiteX1" fmla="*/ 7558869 w 7558868"/>
              <a:gd name="connsiteY1" fmla="*/ 3752608 h 7505305"/>
              <a:gd name="connsiteX2" fmla="*/ 3699046 w 7558868"/>
              <a:gd name="connsiteY2" fmla="*/ 0 h 7505305"/>
              <a:gd name="connsiteX3" fmla="*/ 0 w 7558868"/>
              <a:gd name="connsiteY3" fmla="*/ 3752608 h 7505305"/>
              <a:gd name="connsiteX4" fmla="*/ 3859823 w 7558868"/>
              <a:gd name="connsiteY4" fmla="*/ 7505306 h 7505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58868" h="7505305">
                <a:moveTo>
                  <a:pt x="3859823" y="7505306"/>
                </a:moveTo>
                <a:cubicBezTo>
                  <a:pt x="6057772" y="7505306"/>
                  <a:pt x="7558869" y="6057862"/>
                  <a:pt x="7558869" y="3752608"/>
                </a:cubicBezTo>
                <a:cubicBezTo>
                  <a:pt x="7558869" y="1447355"/>
                  <a:pt x="6057862" y="0"/>
                  <a:pt x="3699046" y="0"/>
                </a:cubicBezTo>
                <a:cubicBezTo>
                  <a:pt x="1340230" y="0"/>
                  <a:pt x="0" y="1393793"/>
                  <a:pt x="0" y="3752608"/>
                </a:cubicBezTo>
                <a:cubicBezTo>
                  <a:pt x="0" y="6111424"/>
                  <a:pt x="1447445" y="7505306"/>
                  <a:pt x="3859823" y="7505306"/>
                </a:cubicBezTo>
                <a:close/>
              </a:path>
            </a:pathLst>
          </a:custGeom>
          <a:blipFill>
            <a:blip r:embed="rId3"/>
            <a:srcRect/>
            <a:stretch>
              <a:fillRect t="-357" b="-357"/>
            </a:stretch>
          </a:blipFill>
          <a:ln w="1587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8498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26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lla Sans"/>
              <a:ea typeface="+mn-ea"/>
              <a:cs typeface="Opella Sans"/>
            </a:endParaRPr>
          </a:p>
        </p:txBody>
      </p:sp>
      <p:sp>
        <p:nvSpPr>
          <p:cNvPr id="138" name="Arrow: Right 137">
            <a:extLst>
              <a:ext uri="{FF2B5EF4-FFF2-40B4-BE49-F238E27FC236}">
                <a16:creationId xmlns:a16="http://schemas.microsoft.com/office/drawing/2014/main" id="{2F084D5A-5FA9-C30F-6BD4-A9E3741F642E}"/>
              </a:ext>
            </a:extLst>
          </p:cNvPr>
          <p:cNvSpPr/>
          <p:nvPr/>
        </p:nvSpPr>
        <p:spPr>
          <a:xfrm rot="16200000" flipV="1">
            <a:off x="369596" y="3004278"/>
            <a:ext cx="219976" cy="274717"/>
          </a:xfrm>
          <a:prstGeom prst="rightArrow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498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903" b="0" i="0" u="none" strike="noStrike" kern="1200" cap="none" spc="-18" normalizeH="0" baseline="0" noProof="0" err="1">
              <a:ln>
                <a:noFill/>
              </a:ln>
              <a:solidFill>
                <a:srgbClr val="042B0B"/>
              </a:solidFill>
              <a:effectLst/>
              <a:uLnTx/>
              <a:uFillTx/>
              <a:latin typeface="Opella Sans"/>
              <a:ea typeface="+mn-ea"/>
              <a:cs typeface="Opella Sans"/>
            </a:endParaRP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EADB5D88-7A83-B47B-638C-706B4720E45E}"/>
              </a:ext>
            </a:extLst>
          </p:cNvPr>
          <p:cNvSpPr txBox="1"/>
          <p:nvPr/>
        </p:nvSpPr>
        <p:spPr>
          <a:xfrm>
            <a:off x="295922" y="2858595"/>
            <a:ext cx="367324" cy="153888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/>
          <a:p>
            <a:pPr marL="0" marR="0" lvl="0" indent="0" algn="ctr" defTabSz="8498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19%</a:t>
            </a: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F84F20D5-5C88-257C-9D30-29A5526F7712}"/>
              </a:ext>
            </a:extLst>
          </p:cNvPr>
          <p:cNvSpPr txBox="1"/>
          <p:nvPr/>
        </p:nvSpPr>
        <p:spPr>
          <a:xfrm>
            <a:off x="235458" y="3274883"/>
            <a:ext cx="1231391" cy="30777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0" marR="0" lvl="0" indent="0" algn="l" defTabSz="8498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042B0B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Age-standardized </a:t>
            </a:r>
          </a:p>
          <a:p>
            <a:pPr marL="0" marR="0" lvl="0" indent="0" algn="l" defTabSz="8498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042B0B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rates</a:t>
            </a: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08D1C00C-800A-1ED5-491B-A4DAB9D643BA}"/>
              </a:ext>
            </a:extLst>
          </p:cNvPr>
          <p:cNvSpPr txBox="1"/>
          <p:nvPr/>
        </p:nvSpPr>
        <p:spPr>
          <a:xfrm>
            <a:off x="1710849" y="3274883"/>
            <a:ext cx="493607" cy="15388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0" marR="0" lvl="0" indent="0" algn="l" defTabSz="8498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042B0B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Deaths</a:t>
            </a:r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8CB7430C-5F98-9FAA-0458-39E4C40DFFE7}"/>
              </a:ext>
            </a:extLst>
          </p:cNvPr>
          <p:cNvSpPr/>
          <p:nvPr/>
        </p:nvSpPr>
        <p:spPr>
          <a:xfrm>
            <a:off x="2532213" y="2241149"/>
            <a:ext cx="334559" cy="1844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marL="0" marR="0" lvl="0" indent="0" algn="l" defTabSz="8498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-18" normalizeH="0" baseline="0" noProof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USA</a:t>
            </a:r>
          </a:p>
        </p:txBody>
      </p:sp>
      <p:sp>
        <p:nvSpPr>
          <p:cNvPr id="16" name="Title 30">
            <a:extLst>
              <a:ext uri="{FF2B5EF4-FFF2-40B4-BE49-F238E27FC236}">
                <a16:creationId xmlns:a16="http://schemas.microsoft.com/office/drawing/2014/main" id="{25856015-8988-4E1B-3D52-C495F6016CAA}"/>
              </a:ext>
            </a:extLst>
          </p:cNvPr>
          <p:cNvSpPr txBox="1">
            <a:spLocks/>
          </p:cNvSpPr>
          <p:nvPr/>
        </p:nvSpPr>
        <p:spPr>
          <a:xfrm>
            <a:off x="159787" y="181112"/>
            <a:ext cx="3887515" cy="1187448"/>
          </a:xfrm>
          <a:prstGeom prst="rect">
            <a:avLst/>
          </a:prstGeom>
        </p:spPr>
        <p:txBody>
          <a:bodyPr lIns="0" tIns="0" rIns="0" bIns="0" anchor="t"/>
          <a:lstStyle>
            <a:lvl1pPr algn="l" defTabSz="94644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725" b="1" kern="1200" spc="-83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46448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-83" normalizeH="0" baseline="0" noProof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j-ea"/>
                <a:cs typeface="Opella Sans"/>
              </a:rPr>
              <a:t>Understanding burden of MASLD: The importance on </a:t>
            </a:r>
          </a:p>
          <a:p>
            <a:pPr marL="0" marR="0" lvl="0" indent="0" algn="l" defTabSz="946448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-83" normalizeH="0" baseline="0" noProof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j-ea"/>
                <a:cs typeface="Opella Sans"/>
              </a:rPr>
              <a:t>quality of life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6B8CD2B-A420-68C5-DC52-55568367A336}"/>
              </a:ext>
            </a:extLst>
          </p:cNvPr>
          <p:cNvSpPr txBox="1"/>
          <p:nvPr/>
        </p:nvSpPr>
        <p:spPr>
          <a:xfrm>
            <a:off x="4567238" y="866726"/>
            <a:ext cx="2212021" cy="484748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/>
          <a:p>
            <a:pPr marL="0" marR="0" lvl="0" indent="0" algn="l" defTabSz="8498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Professor Marek Hartleb</a:t>
            </a:r>
          </a:p>
          <a:p>
            <a:pPr marL="0" marR="0" lvl="0" indent="0" algn="l" defTabSz="8498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Department of Gastroenterology and Hepatology, Faculty of Medicine, Medical University of Silesia, Katowice, Poland</a:t>
            </a:r>
            <a:endParaRPr kumimoji="0" lang="en-GB" sz="7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lla Sans"/>
              <a:ea typeface="+mn-ea"/>
              <a:cs typeface="Opella Sans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4DF556B-08DF-1D34-EF40-15F97DA094ED}"/>
              </a:ext>
            </a:extLst>
          </p:cNvPr>
          <p:cNvSpPr txBox="1"/>
          <p:nvPr/>
        </p:nvSpPr>
        <p:spPr>
          <a:xfrm>
            <a:off x="1140714" y="9676887"/>
            <a:ext cx="5568788" cy="1015663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defTabSz="829544">
              <a:defRPr/>
            </a:pPr>
            <a:r>
              <a:rPr kumimoji="0" lang="en-US" sz="600" b="0" i="0" u="none" strike="noStrike" kern="1200" cap="none" spc="-18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1. </a:t>
            </a: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Rose TC, et al. </a:t>
            </a:r>
            <a:r>
              <a:rPr kumimoji="0" lang="en-US" sz="600" b="0" i="1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United European Gastroenterol J</a:t>
            </a: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. White Book, Part 1, UEG. 2022;10(7):657–662; 2. </a:t>
            </a:r>
            <a:r>
              <a:rPr kumimoji="0" lang="en-US" sz="600" b="0" i="0" u="none" strike="noStrike" kern="1200" cap="none" spc="-18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Younossi et al. </a:t>
            </a:r>
            <a:r>
              <a:rPr kumimoji="0" lang="en-US" sz="600" b="0" i="1" u="none" strike="noStrike" kern="1200" cap="none" spc="-18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Hepatol.</a:t>
            </a:r>
            <a:r>
              <a:rPr kumimoji="0" lang="en-US" sz="600" b="0" i="0" u="none" strike="noStrike" kern="1200" cap="none" spc="-18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 2016;64:1577–1586; 3. </a:t>
            </a: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Sena E, et al. </a:t>
            </a:r>
            <a:r>
              <a:rPr kumimoji="0" lang="en-US" sz="600" b="0" i="1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JHEP</a:t>
            </a: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 Reports. 2023;5:100597; 4. Younossi ZM, et al. </a:t>
            </a:r>
            <a:r>
              <a:rPr kumimoji="0" lang="en-US" sz="600" b="0" i="1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Liver Int</a:t>
            </a: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. 2017;37:1209–18; 5. Golabi P, et al. </a:t>
            </a:r>
            <a:r>
              <a:rPr kumimoji="0" lang="en-US" sz="600" b="0" i="1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Health Qual Life Outcomes. </a:t>
            </a: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2016;14:18; 6. </a:t>
            </a:r>
            <a:r>
              <a:rPr kumimoji="0" lang="en-IN" sz="600" b="0" i="0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Assimakopoulos K, et al. </a:t>
            </a:r>
            <a:r>
              <a:rPr kumimoji="0" lang="en-IN" sz="600" b="0" i="1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J Psychosom Res. </a:t>
            </a:r>
            <a:r>
              <a:rPr kumimoji="0" lang="en-IN" sz="600" b="0" i="0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2018;112:73–80;</a:t>
            </a: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 7. Hartleb M, et al. </a:t>
            </a:r>
            <a:r>
              <a:rPr kumimoji="0" lang="en-US" sz="600" b="0" i="1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Eur J Gastroenterol Hepatol. </a:t>
            </a: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2022;34:426–434; 8. Younossi ZM, et al. </a:t>
            </a:r>
            <a:r>
              <a:rPr kumimoji="0" lang="en-US" sz="600" b="0" i="1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Gastroenterology.</a:t>
            </a: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 2021;160(3):912–918; 9. Francque SM, et al. </a:t>
            </a:r>
            <a:r>
              <a:rPr kumimoji="0" lang="en-US" sz="600" b="0" i="1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JHEP Rep. </a:t>
            </a: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2021;3(5):100322; 10. Montemayor S, et al. </a:t>
            </a:r>
            <a:r>
              <a:rPr kumimoji="0" lang="en-US" sz="600" b="0" i="1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Nutrients.</a:t>
            </a: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 2022;14(15):3186; 11. </a:t>
            </a:r>
            <a:r>
              <a:rPr kumimoji="0" lang="en-US" altLang="en-US" sz="600" b="0" i="0" u="none" strike="noStrike" kern="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lla Sans"/>
                <a:ea typeface="+mn-ea"/>
                <a:cs typeface="Opella Sans" pitchFamily="2" charset="0"/>
              </a:rPr>
              <a:t>Stefan N, et al. Poster presented at: </a:t>
            </a:r>
            <a:r>
              <a:rPr kumimoji="0" lang="en-US" altLang="en-US" sz="600" b="0" i="1" u="none" strike="noStrike" kern="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lla Sans"/>
                <a:ea typeface="+mn-ea"/>
                <a:cs typeface="Opella Sans" pitchFamily="2" charset="0"/>
              </a:rPr>
              <a:t>AASLD;</a:t>
            </a:r>
            <a:r>
              <a:rPr kumimoji="0" lang="en-US" altLang="en-US" sz="600" b="0" i="0" u="none" strike="noStrike" kern="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lla Sans"/>
                <a:ea typeface="+mn-ea"/>
                <a:cs typeface="Opella Sans" pitchFamily="2" charset="0"/>
              </a:rPr>
              <a:t> November 15 – 19, 2024; San Diego, CA, USA. (Poster ID: 5037); </a:t>
            </a: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12. Eskridge W, et al. </a:t>
            </a:r>
            <a:r>
              <a:rPr kumimoji="0" lang="en-US" sz="600" b="0" i="1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J Clin Med</a:t>
            </a: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. 2023;12(19):6216; 13. Rao M. </a:t>
            </a:r>
            <a:r>
              <a:rPr kumimoji="0" lang="en-US" sz="600" b="0" i="1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Gastroenterology Advisor</a:t>
            </a: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. Updated: 2024. Cited: November 2024. Available at: </a:t>
            </a: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lla Sans"/>
                <a:ea typeface="+mn-ea"/>
                <a:cs typeface="Opella Sans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https://www.gastroenterologyadvisor.com/features/rising-masld-cases-in-the-us-prepare-for-liver-cancer-liver-transplants/</a:t>
            </a: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; 14. Haraldstad K, et al. </a:t>
            </a:r>
            <a:r>
              <a:rPr kumimoji="0" lang="en-US" sz="600" b="0" i="1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Qual Life Res</a:t>
            </a: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. 2019;28:2641–2650.</a:t>
            </a:r>
            <a:endParaRPr kumimoji="0" lang="en-US" altLang="en-US" sz="600" b="0" i="0" u="none" strike="noStrike" kern="0" cap="none" spc="0" normalizeH="0" baseline="0" noProof="0" dirty="0">
              <a:ln>
                <a:noFill/>
              </a:ln>
              <a:solidFill>
                <a:srgbClr val="829585"/>
              </a:solidFill>
              <a:effectLst/>
              <a:uLnTx/>
              <a:uFillTx/>
              <a:latin typeface="Opella Sans"/>
              <a:ea typeface="+mn-ea"/>
              <a:cs typeface="Opella Sans" pitchFamily="2" charset="0"/>
            </a:endParaRPr>
          </a:p>
          <a:p>
            <a:pPr marL="0" marR="0" lvl="0" indent="0" algn="l" defTabSz="82954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CLDQ, chronic liver disease questionnaires; EPL, essential phospholipid; EXCEL, </a:t>
            </a:r>
            <a:r>
              <a:rPr kumimoji="0" lang="en-IN" sz="600" b="0" i="0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Exploring Efficacy of Essentiale in Fatty Liver Disease; </a:t>
            </a: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HRQoL, health-related quality of life; LS, least square; LSMD, least square mean difference; </a:t>
            </a:r>
            <a:r>
              <a:rPr kumimoji="0" lang="en-US" sz="600" b="0" i="0" u="none" strike="noStrike" kern="1200" cap="none" spc="-18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lla Sans"/>
                <a:ea typeface="Lato" panose="020F0502020204030203" pitchFamily="34" charset="0"/>
                <a:cs typeface="Lato" panose="020F0502020204030203" pitchFamily="34" charset="0"/>
              </a:rPr>
              <a:t>MASLD, metabolic dysfunction-associated steatotic liver disease; </a:t>
            </a: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MASH, metabolic dysfunction-associated steatohepatitis; PROs, patient-reported outcomes; QoL, Quality of Life; </a:t>
            </a:r>
            <a:r>
              <a:rPr kumimoji="0" lang="en-IN" sz="600" b="0" i="0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RCT, randomized controlled trial; </a:t>
            </a: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RWE, real-world evidence; SE, standard error; SoC, standard-of-care [lifestyle modification (diet and physical activity/exercise)]; </a:t>
            </a:r>
            <a:r>
              <a:rPr kumimoji="0" lang="en-US" sz="600" b="0" i="0" u="none" strike="noStrike" kern="1200" cap="none" spc="-18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lla Sans"/>
                <a:ea typeface="Lato" panose="020F0502020204030203" pitchFamily="34" charset="0"/>
                <a:cs typeface="Lato" panose="020F0502020204030203" pitchFamily="34" charset="0"/>
              </a:rPr>
              <a:t>UEG, </a:t>
            </a: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United European Gastroenterology; UK, </a:t>
            </a: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lla Sans"/>
                <a:ea typeface="Verdana" panose="020B0604030504040204" pitchFamily="34" charset="0"/>
                <a:cs typeface="Verdana" panose="020B0604030504040204" pitchFamily="34" charset="0"/>
              </a:rPr>
              <a:t>United Kingdom;</a:t>
            </a:r>
            <a:r>
              <a:rPr kumimoji="0" lang="en-GB" sz="600" b="0" i="0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 </a:t>
            </a: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USA, United States of America.</a:t>
            </a: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193DFA1E-4F6B-9BBF-DBB0-1DD94DE64C3A}"/>
              </a:ext>
            </a:extLst>
          </p:cNvPr>
          <p:cNvSpPr>
            <a:spLocks/>
          </p:cNvSpPr>
          <p:nvPr/>
        </p:nvSpPr>
        <p:spPr>
          <a:xfrm>
            <a:off x="245036" y="1939472"/>
            <a:ext cx="2000324" cy="458368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72000" rIns="0" bIns="72000" rtlCol="0" anchor="ctr"/>
          <a:lstStyle/>
          <a:p>
            <a:pPr marL="0" marR="0" lvl="0" indent="0" algn="l" defTabSz="8498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042B0B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44 UEG countries reported age-specific prevalence rates for MASLD-related cirrhosis in 2019</a:t>
            </a:r>
            <a:r>
              <a:rPr kumimoji="0" lang="en-US" sz="1000" b="1" i="0" u="none" strike="noStrike" kern="1200" cap="none" spc="0" normalizeH="0" baseline="30000" noProof="0">
                <a:ln>
                  <a:noFill/>
                </a:ln>
                <a:solidFill>
                  <a:srgbClr val="042B0B"/>
                </a:solidFill>
                <a:effectLst/>
                <a:uLnTx/>
                <a:uFillTx/>
                <a:latin typeface="Opella Sans" pitchFamily="2" charset="77"/>
                <a:ea typeface="+mn-ea"/>
                <a:cs typeface="Opella Sans"/>
              </a:rPr>
              <a:t>1</a:t>
            </a: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042B0B"/>
              </a:solidFill>
              <a:effectLst/>
              <a:uLnTx/>
              <a:uFillTx/>
              <a:latin typeface="Opella Sans"/>
              <a:ea typeface="+mn-ea"/>
              <a:cs typeface="Opella Sans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94CFB51D-1C2F-9EAF-A872-C9A544FC610B}"/>
              </a:ext>
            </a:extLst>
          </p:cNvPr>
          <p:cNvSpPr>
            <a:spLocks/>
          </p:cNvSpPr>
          <p:nvPr/>
        </p:nvSpPr>
        <p:spPr>
          <a:xfrm>
            <a:off x="1646988" y="2726989"/>
            <a:ext cx="488253" cy="488253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20871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822" b="0" i="0" u="none" strike="noStrike" kern="1200" cap="none" spc="-20" normalizeH="0" baseline="0" noProof="0" err="1">
              <a:ln>
                <a:noFill/>
              </a:ln>
              <a:solidFill>
                <a:srgbClr val="042B0B"/>
              </a:solidFill>
              <a:effectLst/>
              <a:uLnTx/>
              <a:uFillTx/>
              <a:latin typeface="Opella Sans"/>
              <a:ea typeface="+mn-ea"/>
              <a:cs typeface="Opella Sans"/>
            </a:endParaRPr>
          </a:p>
        </p:txBody>
      </p:sp>
      <p:sp>
        <p:nvSpPr>
          <p:cNvPr id="49" name="Arrow: Right 48">
            <a:extLst>
              <a:ext uri="{FF2B5EF4-FFF2-40B4-BE49-F238E27FC236}">
                <a16:creationId xmlns:a16="http://schemas.microsoft.com/office/drawing/2014/main" id="{469651D1-7D71-882C-8CF7-AA3F0FF85843}"/>
              </a:ext>
            </a:extLst>
          </p:cNvPr>
          <p:cNvSpPr>
            <a:spLocks/>
          </p:cNvSpPr>
          <p:nvPr/>
        </p:nvSpPr>
        <p:spPr>
          <a:xfrm rot="16200000" flipV="1">
            <a:off x="1744971" y="2968123"/>
            <a:ext cx="292287" cy="274717"/>
          </a:xfrm>
          <a:prstGeom prst="rightArrow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498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903" b="0" i="0" u="none" strike="noStrike" kern="1200" cap="none" spc="-18" normalizeH="0" baseline="0" noProof="0" err="1">
              <a:ln>
                <a:noFill/>
              </a:ln>
              <a:solidFill>
                <a:srgbClr val="042B0B"/>
              </a:solidFill>
              <a:effectLst/>
              <a:uLnTx/>
              <a:uFillTx/>
              <a:latin typeface="Opella Sans"/>
              <a:ea typeface="+mn-ea"/>
              <a:cs typeface="Opella Sans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054E341-ADA0-8481-4DE3-E855E0C5171E}"/>
              </a:ext>
            </a:extLst>
          </p:cNvPr>
          <p:cNvSpPr txBox="1"/>
          <p:nvPr/>
        </p:nvSpPr>
        <p:spPr>
          <a:xfrm>
            <a:off x="1707452" y="2803714"/>
            <a:ext cx="367324" cy="15388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0" marR="0" lvl="0" indent="0" algn="ctr" defTabSz="8498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35%</a:t>
            </a: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D4A611F4-7F65-3BA1-432F-9D9A8F9790BE}"/>
              </a:ext>
            </a:extLst>
          </p:cNvPr>
          <p:cNvSpPr/>
          <p:nvPr/>
        </p:nvSpPr>
        <p:spPr>
          <a:xfrm>
            <a:off x="311658" y="2480301"/>
            <a:ext cx="399329" cy="1676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l" defTabSz="8498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-18" normalizeH="0" baseline="0" noProof="0">
                <a:ln>
                  <a:noFill/>
                </a:ln>
                <a:solidFill>
                  <a:srgbClr val="042B0B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2000</a:t>
            </a: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DD4A37FD-2080-55AE-A685-33CABF9642CD}"/>
              </a:ext>
            </a:extLst>
          </p:cNvPr>
          <p:cNvSpPr/>
          <p:nvPr/>
        </p:nvSpPr>
        <p:spPr>
          <a:xfrm>
            <a:off x="1735912" y="2480301"/>
            <a:ext cx="399329" cy="1676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l" defTabSz="8498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-18" normalizeH="0" baseline="0" noProof="0">
                <a:ln>
                  <a:noFill/>
                </a:ln>
                <a:solidFill>
                  <a:srgbClr val="042B0B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2019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32D55A24-4B36-803E-AC41-04862925D252}"/>
              </a:ext>
            </a:extLst>
          </p:cNvPr>
          <p:cNvCxnSpPr>
            <a:cxnSpLocks/>
          </p:cNvCxnSpPr>
          <p:nvPr/>
        </p:nvCxnSpPr>
        <p:spPr>
          <a:xfrm>
            <a:off x="705342" y="2570711"/>
            <a:ext cx="966987" cy="0"/>
          </a:xfrm>
          <a:prstGeom prst="straightConnector1">
            <a:avLst/>
          </a:prstGeom>
          <a:ln w="12700">
            <a:solidFill>
              <a:srgbClr val="042B0B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63D60497-2788-B50C-F68C-4073E18730B7}"/>
              </a:ext>
            </a:extLst>
          </p:cNvPr>
          <p:cNvSpPr>
            <a:spLocks/>
          </p:cNvSpPr>
          <p:nvPr/>
        </p:nvSpPr>
        <p:spPr>
          <a:xfrm>
            <a:off x="142853" y="3781971"/>
            <a:ext cx="3887513" cy="845291"/>
          </a:xfrm>
          <a:prstGeom prst="roundRect">
            <a:avLst>
              <a:gd name="adj" fmla="val 7186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t"/>
          <a:lstStyle/>
          <a:p>
            <a:pPr marL="0" marR="0" lvl="0" indent="0" algn="l" defTabSz="8498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42B0B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Role of PROs in MASLD</a:t>
            </a:r>
            <a:r>
              <a:rPr kumimoji="0" lang="en-US" sz="1200" b="1" i="0" u="none" strike="noStrike" kern="1200" cap="none" spc="0" normalizeH="0" baseline="30000" noProof="0" dirty="0">
                <a:ln>
                  <a:noFill/>
                </a:ln>
                <a:solidFill>
                  <a:srgbClr val="042B0B"/>
                </a:solidFill>
                <a:effectLst/>
                <a:uLnTx/>
                <a:uFillTx/>
                <a:latin typeface="Opella Sans" pitchFamily="2" charset="77"/>
                <a:ea typeface="+mn-ea"/>
                <a:cs typeface="Opella Sans"/>
              </a:rPr>
              <a:t>3</a:t>
            </a:r>
          </a:p>
          <a:p>
            <a:pPr marL="180000" marR="0" lvl="0" indent="-180000" algn="l" defTabSz="849892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42B0B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42B0B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Offer patient insights on symptoms, functioning, and </a:t>
            </a: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042B0B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HRQoL</a:t>
            </a:r>
          </a:p>
          <a:p>
            <a:pPr marL="180000" marR="0" lvl="0" indent="-180000" algn="l" defTabSz="849892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42B0B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42B0B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Help identify new diagnostic and treatment methods</a:t>
            </a:r>
          </a:p>
        </p:txBody>
      </p: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A4B93ADB-7D07-5677-3E38-B2BCE03D2ED9}"/>
              </a:ext>
            </a:extLst>
          </p:cNvPr>
          <p:cNvSpPr>
            <a:spLocks/>
          </p:cNvSpPr>
          <p:nvPr/>
        </p:nvSpPr>
        <p:spPr>
          <a:xfrm>
            <a:off x="4137660" y="3781971"/>
            <a:ext cx="2572406" cy="845291"/>
          </a:xfrm>
          <a:prstGeom prst="roundRect">
            <a:avLst>
              <a:gd name="adj" fmla="val 7186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t"/>
          <a:lstStyle/>
          <a:p>
            <a:pPr marL="0" marR="0" lvl="0" indent="0" algn="l" defTabSz="8498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200" b="1" i="0" u="none" strike="noStrike" kern="1200" cap="none" spc="0" normalizeH="0" baseline="0" noProof="0">
                <a:ln>
                  <a:noFill/>
                </a:ln>
                <a:solidFill>
                  <a:srgbClr val="042B0B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Tools for HRQoL Assessment</a:t>
            </a:r>
          </a:p>
          <a:p>
            <a:pPr marL="180000" marR="0" lvl="0" indent="-180000" algn="l" defTabSz="849892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42B0B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1" i="0" u="none" strike="noStrike" kern="1200" cap="none" spc="0" normalizeH="0" baseline="0" noProof="0">
                <a:ln>
                  <a:noFill/>
                </a:ln>
                <a:solidFill>
                  <a:srgbClr val="042B0B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CLDQ-MASLD/MASH </a:t>
            </a: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042B0B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is the only validated questionnaire for MASLD/MASH</a:t>
            </a:r>
            <a:r>
              <a:rPr kumimoji="0" lang="en-US" sz="1000" b="0" i="0" u="none" strike="noStrike" kern="1200" cap="none" spc="0" normalizeH="0" baseline="30000" noProof="0">
                <a:ln>
                  <a:noFill/>
                </a:ln>
                <a:solidFill>
                  <a:srgbClr val="042B0B"/>
                </a:solidFill>
                <a:effectLst/>
                <a:uLnTx/>
                <a:uFillTx/>
                <a:latin typeface="Opella Sans" pitchFamily="2" charset="77"/>
                <a:ea typeface="+mn-ea"/>
                <a:cs typeface="Opella Sans"/>
              </a:rPr>
              <a:t>4</a:t>
            </a:r>
          </a:p>
          <a:p>
            <a:pPr marL="180000" marR="0" lvl="0" indent="-180000" algn="l" defTabSz="849892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42B0B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042B0B"/>
              </a:solidFill>
              <a:effectLst/>
              <a:uLnTx/>
              <a:uFillTx/>
              <a:latin typeface="Opella Sans"/>
              <a:ea typeface="+mn-ea"/>
              <a:cs typeface="Opella Sans"/>
            </a:endParaRPr>
          </a:p>
        </p:txBody>
      </p:sp>
      <p:sp>
        <p:nvSpPr>
          <p:cNvPr id="71" name="Rectangle: Rounded Corners 70">
            <a:extLst>
              <a:ext uri="{FF2B5EF4-FFF2-40B4-BE49-F238E27FC236}">
                <a16:creationId xmlns:a16="http://schemas.microsoft.com/office/drawing/2014/main" id="{4F7D1547-05E3-9A58-50BE-534EFC8B0415}"/>
              </a:ext>
            </a:extLst>
          </p:cNvPr>
          <p:cNvSpPr/>
          <p:nvPr/>
        </p:nvSpPr>
        <p:spPr>
          <a:xfrm>
            <a:off x="142853" y="4723632"/>
            <a:ext cx="6567213" cy="939604"/>
          </a:xfrm>
          <a:prstGeom prst="roundRect">
            <a:avLst>
              <a:gd name="adj" fmla="val 718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72000" bIns="72000" rtlCol="0" anchor="t"/>
          <a:lstStyle/>
          <a:p>
            <a:pPr marL="360000" marR="0" lvl="0" indent="0" algn="l" defTabSz="8498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Outcomes of RWE Data in Evaluating MASLD</a:t>
            </a:r>
          </a:p>
          <a:p>
            <a:pPr marL="540000" marR="0" lvl="0" indent="-180000" algn="l" defTabSz="849892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F7EFE6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MASLD, impairs patient </a:t>
            </a: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HRQoL</a:t>
            </a:r>
            <a:r>
              <a:rPr kumimoji="0" lang="en-IN" sz="1000" b="0" i="0" u="none" strike="noStrike" kern="1200" cap="none" spc="0" normalizeH="0" baseline="30000" noProof="0" dirty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5,6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7EFE6"/>
              </a:solidFill>
              <a:effectLst/>
              <a:uLnTx/>
              <a:uFillTx/>
              <a:latin typeface="Opella Sans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540000" marR="0" lvl="0" indent="-180000" algn="l" defTabSz="849892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F7EFE6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MASLD is </a:t>
            </a: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symptomatic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; abdominal and tiredness-related symptoms are commonly reported</a:t>
            </a:r>
            <a:r>
              <a:rPr kumimoji="0" lang="en-IN" sz="1000" b="0" i="0" u="none" strike="noStrike" kern="1200" cap="none" spc="0" normalizeH="0" baseline="30000" noProof="0" dirty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7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7EFE6"/>
              </a:solidFill>
              <a:effectLst/>
              <a:uLnTx/>
              <a:uFillTx/>
              <a:latin typeface="Opella Sans"/>
              <a:ea typeface="+mn-ea"/>
              <a:cs typeface="Opella Sans"/>
            </a:endParaRPr>
          </a:p>
          <a:p>
            <a:pPr marL="540000" marR="0" lvl="0" indent="-180000" algn="l" defTabSz="849892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F7EFE6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Better lifestyle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patterns prevents and controls MASLD and metabolic comorbidities</a:t>
            </a:r>
            <a:r>
              <a:rPr kumimoji="0" lang="en-IN" sz="1000" b="0" i="0" u="none" strike="noStrike" kern="1200" cap="none" spc="0" normalizeH="0" baseline="30000" noProof="0" dirty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8,9,10</a:t>
            </a:r>
            <a:endParaRPr kumimoji="0" lang="en-IN" sz="1000" b="0" i="0" u="none" strike="noStrike" kern="1200" cap="none" spc="-18" normalizeH="0" baseline="0" noProof="0" dirty="0">
              <a:ln>
                <a:noFill/>
              </a:ln>
              <a:solidFill>
                <a:srgbClr val="F7EFE6"/>
              </a:solidFill>
              <a:effectLst/>
              <a:uLnTx/>
              <a:uFillTx/>
              <a:latin typeface="Opella Sans"/>
              <a:ea typeface="+mn-ea"/>
              <a:cs typeface="Opella Sans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4A67D25B-F09A-B768-DA11-9016CF979DEC}"/>
              </a:ext>
            </a:extLst>
          </p:cNvPr>
          <p:cNvSpPr txBox="1"/>
          <p:nvPr/>
        </p:nvSpPr>
        <p:spPr>
          <a:xfrm>
            <a:off x="2431890" y="1923368"/>
            <a:ext cx="3360114" cy="21544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0" marR="0" lvl="0" indent="0" algn="l" defTabSz="8498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Economic Burden of MASLD</a:t>
            </a:r>
            <a:r>
              <a:rPr kumimoji="0" lang="en-US" sz="1400" b="1" i="0" u="none" strike="noStrike" kern="1200" cap="none" spc="0" normalizeH="0" baseline="30000" noProof="0">
                <a:ln>
                  <a:noFill/>
                </a:ln>
                <a:solidFill>
                  <a:srgbClr val="E6EAE7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2</a:t>
            </a:r>
            <a:endParaRPr kumimoji="0" lang="en-US" sz="1400" b="1" i="0" u="none" strike="noStrike" kern="1200" cap="none" spc="0" normalizeH="0" baseline="0" noProof="0">
              <a:ln>
                <a:noFill/>
              </a:ln>
              <a:solidFill>
                <a:srgbClr val="F7EFE6"/>
              </a:solidFill>
              <a:effectLst/>
              <a:uLnTx/>
              <a:uFillTx/>
              <a:latin typeface="Opella Sans"/>
              <a:ea typeface="+mn-ea"/>
              <a:cs typeface="Opella Sans"/>
            </a:endParaRP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3BAA8C43-FE20-8DD8-B912-78C0786B7D58}"/>
              </a:ext>
            </a:extLst>
          </p:cNvPr>
          <p:cNvSpPr/>
          <p:nvPr/>
        </p:nvSpPr>
        <p:spPr>
          <a:xfrm>
            <a:off x="4418357" y="2241149"/>
            <a:ext cx="2121890" cy="1676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marL="0" marR="0" lvl="0" indent="0" algn="l" defTabSz="8498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-18" normalizeH="0" baseline="0" noProof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Europe (Germany, France, Italy, UK)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223C0ED6-843C-E6E4-5EB1-8915B8FC38B1}"/>
              </a:ext>
            </a:extLst>
          </p:cNvPr>
          <p:cNvSpPr txBox="1"/>
          <p:nvPr/>
        </p:nvSpPr>
        <p:spPr>
          <a:xfrm>
            <a:off x="4418357" y="2448053"/>
            <a:ext cx="164481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8498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-18" normalizeH="0" baseline="0" noProof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52</a:t>
            </a:r>
          </a:p>
          <a:p>
            <a:pPr marL="0" marR="0" lvl="0" indent="0" algn="l" defTabSz="8498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CDD5CE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million people with MASLD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F31B6F89-4381-4655-6EAB-90B97D70FB58}"/>
              </a:ext>
            </a:extLst>
          </p:cNvPr>
          <p:cNvSpPr txBox="1"/>
          <p:nvPr/>
        </p:nvSpPr>
        <p:spPr>
          <a:xfrm>
            <a:off x="4418357" y="2840474"/>
            <a:ext cx="102774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8498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000" b="0" i="0" u="none" strike="noStrike" kern="1200" cap="none" spc="0" normalizeH="0" baseline="0" noProof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€</a:t>
            </a:r>
            <a:r>
              <a:rPr kumimoji="0" lang="en-US" sz="1000" b="1" i="0" u="none" strike="noStrike" kern="1200" cap="none" spc="-18" normalizeH="0" baseline="0" noProof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 35</a:t>
            </a:r>
          </a:p>
          <a:p>
            <a:pPr marL="0" marR="0" lvl="0" indent="0" algn="l" defTabSz="8498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CDD5CE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billion per year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F22E3673-8ED8-2D76-30AA-B95A45DA7531}"/>
              </a:ext>
            </a:extLst>
          </p:cNvPr>
          <p:cNvSpPr txBox="1"/>
          <p:nvPr/>
        </p:nvSpPr>
        <p:spPr>
          <a:xfrm>
            <a:off x="4418357" y="3217508"/>
            <a:ext cx="1704088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8498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000" b="0" i="0" u="none" strike="noStrike" kern="1200" cap="none" spc="0" normalizeH="0" baseline="0" noProof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€</a:t>
            </a:r>
            <a:r>
              <a:rPr kumimoji="0" lang="en-US" sz="1000" b="1" i="0" u="none" strike="noStrike" kern="1200" cap="none" spc="0" normalizeH="0" baseline="0" noProof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 354 - 1,163</a:t>
            </a:r>
            <a:endParaRPr kumimoji="0" lang="en-US" sz="1000" b="1" i="0" u="none" strike="noStrike" kern="1200" cap="none" spc="-18" normalizeH="0" baseline="0" noProof="0">
              <a:ln>
                <a:noFill/>
              </a:ln>
              <a:solidFill>
                <a:srgbClr val="F7EFE6"/>
              </a:solidFill>
              <a:effectLst/>
              <a:uLnTx/>
              <a:uFillTx/>
              <a:latin typeface="Opella Sans"/>
              <a:ea typeface="+mn-ea"/>
              <a:cs typeface="Opella Sans"/>
            </a:endParaRPr>
          </a:p>
          <a:p>
            <a:pPr marL="0" marR="0" lvl="0" indent="0" algn="l" defTabSz="8498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CDD5CE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annual cost per patient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B5FDDCA0-6965-D2FB-AD3A-1AF955B9AD34}"/>
              </a:ext>
            </a:extLst>
          </p:cNvPr>
          <p:cNvSpPr txBox="1"/>
          <p:nvPr/>
        </p:nvSpPr>
        <p:spPr>
          <a:xfrm>
            <a:off x="2532213" y="2448053"/>
            <a:ext cx="161079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8498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-18" normalizeH="0" baseline="0" noProof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64</a:t>
            </a:r>
          </a:p>
          <a:p>
            <a:pPr marL="0" marR="0" lvl="0" indent="0" algn="l" defTabSz="8498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CDD5CE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million people with MASLD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1A5FE3F3-BC72-7B9B-C649-F026D6783AE7}"/>
              </a:ext>
            </a:extLst>
          </p:cNvPr>
          <p:cNvSpPr txBox="1"/>
          <p:nvPr/>
        </p:nvSpPr>
        <p:spPr>
          <a:xfrm>
            <a:off x="2532213" y="2840474"/>
            <a:ext cx="111626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8498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-18" normalizeH="0" baseline="0" noProof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$ 103</a:t>
            </a:r>
          </a:p>
          <a:p>
            <a:pPr marL="0" marR="0" lvl="0" indent="0" algn="l" defTabSz="8498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CDD5CE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billion per year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FEF51A89-BF68-2C4C-3702-7C6166D575FE}"/>
              </a:ext>
            </a:extLst>
          </p:cNvPr>
          <p:cNvSpPr txBox="1"/>
          <p:nvPr/>
        </p:nvSpPr>
        <p:spPr>
          <a:xfrm>
            <a:off x="2532213" y="3217508"/>
            <a:ext cx="1352728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8498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$ </a:t>
            </a:r>
            <a:r>
              <a:rPr kumimoji="0" lang="en-US" sz="1000" b="1" i="0" u="none" strike="noStrike" kern="1200" cap="none" spc="-18" normalizeH="0" baseline="0" noProof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1613</a:t>
            </a:r>
          </a:p>
          <a:p>
            <a:pPr marL="0" marR="0" lvl="0" indent="0" algn="l" defTabSz="8498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CDD5CE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annual cost per patient</a:t>
            </a:r>
          </a:p>
        </p:txBody>
      </p:sp>
      <p:sp>
        <p:nvSpPr>
          <p:cNvPr id="119" name="Rectangle: Rounded Corners 118">
            <a:extLst>
              <a:ext uri="{FF2B5EF4-FFF2-40B4-BE49-F238E27FC236}">
                <a16:creationId xmlns:a16="http://schemas.microsoft.com/office/drawing/2014/main" id="{B837D919-DF41-F96A-655A-BCB44744B4F8}"/>
              </a:ext>
            </a:extLst>
          </p:cNvPr>
          <p:cNvSpPr/>
          <p:nvPr/>
        </p:nvSpPr>
        <p:spPr>
          <a:xfrm>
            <a:off x="142853" y="5744510"/>
            <a:ext cx="6567213" cy="513869"/>
          </a:xfrm>
          <a:prstGeom prst="roundRect">
            <a:avLst>
              <a:gd name="adj" fmla="val 1074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8000" tIns="72000" rIns="72000" bIns="72000" rtlCol="0" anchor="t"/>
          <a:lstStyle/>
          <a:p>
            <a:pPr marL="0" marR="0" lvl="0" indent="0" algn="l" defTabSz="8498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EXCEL Study </a:t>
            </a:r>
          </a:p>
        </p:txBody>
      </p:sp>
      <p:sp>
        <p:nvSpPr>
          <p:cNvPr id="192" name="TextBox 191">
            <a:extLst>
              <a:ext uri="{FF2B5EF4-FFF2-40B4-BE49-F238E27FC236}">
                <a16:creationId xmlns:a16="http://schemas.microsoft.com/office/drawing/2014/main" id="{F67E7F14-7613-AD95-F1F1-590AFF238687}"/>
              </a:ext>
            </a:extLst>
          </p:cNvPr>
          <p:cNvSpPr txBox="1"/>
          <p:nvPr/>
        </p:nvSpPr>
        <p:spPr>
          <a:xfrm>
            <a:off x="2044274" y="5862945"/>
            <a:ext cx="453612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849892" rtl="0" eaLnBrk="1" fontAlgn="auto" latinLnBrk="0" hangingPunct="1">
              <a:lnSpc>
                <a:spcPct val="90000"/>
              </a:lnSpc>
              <a:spcBef>
                <a:spcPts val="816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The first </a:t>
            </a:r>
            <a:r>
              <a:rPr kumimoji="0" lang="en-US" alt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RCT</a:t>
            </a:r>
            <a:r>
              <a:rPr kumimoji="0" lang="en-US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 to evaluate the impact of </a:t>
            </a:r>
            <a:r>
              <a:rPr kumimoji="0" lang="en-US" alt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EPL</a:t>
            </a:r>
            <a:r>
              <a:rPr kumimoji="0" lang="en-US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 on in patients with MASLD/MASH, by using the only validated </a:t>
            </a:r>
            <a:r>
              <a:rPr kumimoji="0" lang="en-US" alt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CLDQ-MASLD/MASH </a:t>
            </a:r>
            <a:r>
              <a:rPr kumimoji="0" lang="en-US" alt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</a:rPr>
              <a:t>HRQoL </a:t>
            </a:r>
            <a:r>
              <a:rPr kumimoji="0" lang="en-US" alt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questionnaire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418EA40-F036-144E-5988-39684587BC97}"/>
              </a:ext>
            </a:extLst>
          </p:cNvPr>
          <p:cNvSpPr txBox="1"/>
          <p:nvPr/>
        </p:nvSpPr>
        <p:spPr>
          <a:xfrm>
            <a:off x="1024238" y="7367225"/>
            <a:ext cx="2598256" cy="1508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849892" rtl="0" eaLnBrk="1" fontAlgn="auto" latinLnBrk="0" hangingPunct="1">
              <a:lnSpc>
                <a:spcPct val="90000"/>
              </a:lnSpc>
              <a:spcBef>
                <a:spcPts val="816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089" b="0" i="0" u="none" strike="noStrike" kern="1200" cap="none" spc="-18" normalizeH="0" baseline="0" noProof="0">
              <a:ln>
                <a:noFill/>
              </a:ln>
              <a:solidFill>
                <a:srgbClr val="F7EFE6"/>
              </a:solidFill>
              <a:effectLst/>
              <a:uLnTx/>
              <a:uFillTx/>
              <a:latin typeface="Opella Sans"/>
              <a:ea typeface="+mn-ea"/>
              <a:cs typeface="Opella Sans"/>
            </a:endParaRPr>
          </a:p>
        </p:txBody>
      </p:sp>
      <p:graphicFrame>
        <p:nvGraphicFramePr>
          <p:cNvPr id="32" name="Chart 31">
            <a:extLst>
              <a:ext uri="{FF2B5EF4-FFF2-40B4-BE49-F238E27FC236}">
                <a16:creationId xmlns:a16="http://schemas.microsoft.com/office/drawing/2014/main" id="{CA1ED1F4-03EB-1E9B-5501-25D54ACB2C9A}"/>
              </a:ext>
            </a:extLst>
          </p:cNvPr>
          <p:cNvGraphicFramePr/>
          <p:nvPr/>
        </p:nvGraphicFramePr>
        <p:xfrm>
          <a:off x="3543280" y="6591143"/>
          <a:ext cx="3243495" cy="15225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2F575CD2-7022-6411-7808-B22E2EC750E5}"/>
              </a:ext>
            </a:extLst>
          </p:cNvPr>
          <p:cNvSpPr/>
          <p:nvPr/>
        </p:nvSpPr>
        <p:spPr>
          <a:xfrm>
            <a:off x="147760" y="6353322"/>
            <a:ext cx="3255168" cy="2171589"/>
          </a:xfrm>
          <a:prstGeom prst="roundRect">
            <a:avLst>
              <a:gd name="adj" fmla="val 3277"/>
            </a:avLst>
          </a:prstGeom>
          <a:noFill/>
          <a:ln>
            <a:solidFill>
              <a:schemeClr val="accent3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147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633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Opella Sans"/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E3308698-28F5-C403-8C14-16C7B8BC1DB8}"/>
              </a:ext>
            </a:extLst>
          </p:cNvPr>
          <p:cNvSpPr>
            <a:spLocks/>
          </p:cNvSpPr>
          <p:nvPr/>
        </p:nvSpPr>
        <p:spPr>
          <a:xfrm>
            <a:off x="142853" y="6340283"/>
            <a:ext cx="3260249" cy="260662"/>
          </a:xfrm>
          <a:prstGeom prst="round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8498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Change in total QoL score</a:t>
            </a:r>
            <a:r>
              <a:rPr kumimoji="0" lang="en-US" sz="1200" b="1" i="0" u="none" strike="noStrike" kern="1200" cap="none" spc="0" normalizeH="0" baseline="30000" noProof="0">
                <a:ln>
                  <a:noFill/>
                </a:ln>
                <a:solidFill>
                  <a:srgbClr val="E6EAE7"/>
                </a:solidFill>
                <a:effectLst/>
                <a:uLnTx/>
                <a:uFillTx/>
                <a:latin typeface="Opella Sans"/>
                <a:ea typeface="+mn-ea"/>
                <a:cs typeface="Opella Sans" pitchFamily="2" charset="77"/>
              </a:rPr>
              <a:t>11</a:t>
            </a:r>
            <a:endParaRPr kumimoji="0" lang="en-IN" sz="1200" b="1" i="0" u="none" strike="noStrike" kern="1200" cap="none" spc="0" normalizeH="0" baseline="0" noProof="0">
              <a:ln>
                <a:noFill/>
              </a:ln>
              <a:solidFill>
                <a:srgbClr val="E6EAE7"/>
              </a:solidFill>
              <a:effectLst/>
              <a:uLnTx/>
              <a:uFillTx/>
              <a:latin typeface="Opella Sans"/>
              <a:ea typeface="+mn-ea"/>
              <a:cs typeface="Opella Sans"/>
            </a:endParaRPr>
          </a:p>
        </p:txBody>
      </p:sp>
      <p:graphicFrame>
        <p:nvGraphicFramePr>
          <p:cNvPr id="28" name="Chart 27">
            <a:extLst>
              <a:ext uri="{FF2B5EF4-FFF2-40B4-BE49-F238E27FC236}">
                <a16:creationId xmlns:a16="http://schemas.microsoft.com/office/drawing/2014/main" id="{536F95E2-9D7F-C2B5-1D4F-309097B1295E}"/>
              </a:ext>
            </a:extLst>
          </p:cNvPr>
          <p:cNvGraphicFramePr/>
          <p:nvPr/>
        </p:nvGraphicFramePr>
        <p:xfrm>
          <a:off x="201169" y="6691791"/>
          <a:ext cx="3073514" cy="14526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98C09A41-122E-4752-F45B-50B0A8970094}"/>
              </a:ext>
            </a:extLst>
          </p:cNvPr>
          <p:cNvSpPr/>
          <p:nvPr/>
        </p:nvSpPr>
        <p:spPr>
          <a:xfrm>
            <a:off x="2027169" y="6799599"/>
            <a:ext cx="1244752" cy="287095"/>
          </a:xfrm>
          <a:prstGeom prst="roundRect">
            <a:avLst>
              <a:gd name="adj" fmla="val 13105"/>
            </a:avLst>
          </a:prstGeom>
          <a:solidFill>
            <a:srgbClr val="042B0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000" rIns="72000" rtlCol="0" anchor="ctr"/>
          <a:lstStyle/>
          <a:p>
            <a:pPr marL="0" marR="0" lvl="0" indent="0" algn="l" defTabSz="82954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LSMD (SE): 0.17 (0.08) </a:t>
            </a:r>
            <a:br>
              <a: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</a:br>
            <a:r>
              <a: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p=0.2445</a:t>
            </a: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B0A7364B-581A-A9AF-0594-9B0DC7547B5B}"/>
              </a:ext>
            </a:extLst>
          </p:cNvPr>
          <p:cNvGrpSpPr/>
          <p:nvPr/>
        </p:nvGrpSpPr>
        <p:grpSpPr>
          <a:xfrm>
            <a:off x="1568934" y="6653479"/>
            <a:ext cx="1719682" cy="110800"/>
            <a:chOff x="1303217" y="9153946"/>
            <a:chExt cx="1719682" cy="110800"/>
          </a:xfrm>
        </p:grpSpPr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2E3A85BB-2E22-3A60-0AA5-5EEC83D98DF3}"/>
                </a:ext>
              </a:extLst>
            </p:cNvPr>
            <p:cNvCxnSpPr/>
            <p:nvPr/>
          </p:nvCxnSpPr>
          <p:spPr>
            <a:xfrm>
              <a:off x="1303217" y="9199880"/>
              <a:ext cx="176447" cy="0"/>
            </a:xfrm>
            <a:prstGeom prst="line">
              <a:avLst/>
            </a:prstGeom>
            <a:ln w="127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3AA5397F-9D05-5CA6-544E-EF23A7459BEC}"/>
                </a:ext>
              </a:extLst>
            </p:cNvPr>
            <p:cNvCxnSpPr/>
            <p:nvPr/>
          </p:nvCxnSpPr>
          <p:spPr>
            <a:xfrm>
              <a:off x="2103188" y="9199880"/>
              <a:ext cx="176447" cy="0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DA32B772-6D96-E217-861D-D8C4609E33BB}"/>
                </a:ext>
              </a:extLst>
            </p:cNvPr>
            <p:cNvSpPr txBox="1"/>
            <p:nvPr/>
          </p:nvSpPr>
          <p:spPr>
            <a:xfrm>
              <a:off x="1523195" y="9153946"/>
              <a:ext cx="546742" cy="1108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l" defTabSz="849892" rtl="0" eaLnBrk="1" fontAlgn="auto" latinLnBrk="0" hangingPunct="1">
                <a:lnSpc>
                  <a:spcPct val="90000"/>
                </a:lnSpc>
                <a:spcBef>
                  <a:spcPts val="816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1200" cap="none" spc="0" normalizeH="0" baseline="0" noProof="0">
                  <a:ln>
                    <a:noFill/>
                  </a:ln>
                  <a:solidFill>
                    <a:srgbClr val="042B0B"/>
                  </a:solidFill>
                  <a:effectLst/>
                  <a:uLnTx/>
                  <a:uFillTx/>
                  <a:latin typeface="Opella Sans"/>
                  <a:ea typeface="+mn-ea"/>
                  <a:cs typeface="Opella Sans"/>
                </a:rPr>
                <a:t>EPL + SoC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E4CF9853-7EF5-438F-31DF-D8AA075B0E82}"/>
                </a:ext>
              </a:extLst>
            </p:cNvPr>
            <p:cNvSpPr txBox="1"/>
            <p:nvPr/>
          </p:nvSpPr>
          <p:spPr>
            <a:xfrm>
              <a:off x="2314539" y="9153946"/>
              <a:ext cx="708360" cy="1108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l" defTabSz="849892" rtl="0" eaLnBrk="1" fontAlgn="auto" latinLnBrk="0" hangingPunct="1">
                <a:lnSpc>
                  <a:spcPct val="90000"/>
                </a:lnSpc>
                <a:spcBef>
                  <a:spcPts val="816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1200" cap="none" spc="0" normalizeH="0" baseline="0" noProof="0">
                  <a:ln>
                    <a:noFill/>
                  </a:ln>
                  <a:solidFill>
                    <a:srgbClr val="042B0B"/>
                  </a:solidFill>
                  <a:effectLst/>
                  <a:uLnTx/>
                  <a:uFillTx/>
                  <a:latin typeface="Opella Sans"/>
                  <a:ea typeface="+mn-ea"/>
                  <a:cs typeface="Opella Sans"/>
                </a:rPr>
                <a:t>Placebo + SoC</a:t>
              </a:r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4C232B3A-CB36-052C-9DF2-5EC72E4E613E}"/>
                </a:ext>
              </a:extLst>
            </p:cNvPr>
            <p:cNvSpPr/>
            <p:nvPr/>
          </p:nvSpPr>
          <p:spPr>
            <a:xfrm>
              <a:off x="1360892" y="9170493"/>
              <a:ext cx="58773" cy="5877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2087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822" b="0" i="0" u="none" strike="noStrike" kern="1200" cap="none" spc="-20" normalizeH="0" baseline="0" noProof="0" err="1">
                <a:ln>
                  <a:noFill/>
                </a:ln>
                <a:solidFill>
                  <a:srgbClr val="042B0B"/>
                </a:solidFill>
                <a:effectLst/>
                <a:uLnTx/>
                <a:uFillTx/>
                <a:latin typeface="Opella Sans"/>
                <a:ea typeface="+mn-ea"/>
                <a:cs typeface="Opella Sans"/>
              </a:endParaRPr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CF962D4B-C04F-6FC9-0822-3A99CA9C607A}"/>
                </a:ext>
              </a:extLst>
            </p:cNvPr>
            <p:cNvSpPr/>
            <p:nvPr/>
          </p:nvSpPr>
          <p:spPr>
            <a:xfrm>
              <a:off x="2162025" y="9170493"/>
              <a:ext cx="58773" cy="5877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2087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822" b="0" i="0" u="none" strike="noStrike" kern="1200" cap="none" spc="-20" normalizeH="0" baseline="0" noProof="0" err="1">
                <a:ln>
                  <a:noFill/>
                </a:ln>
                <a:solidFill>
                  <a:srgbClr val="042B0B"/>
                </a:solidFill>
                <a:effectLst/>
                <a:uLnTx/>
                <a:uFillTx/>
                <a:latin typeface="Opella Sans"/>
                <a:ea typeface="+mn-ea"/>
                <a:cs typeface="Opella Sans"/>
              </a:endParaRPr>
            </a:p>
          </p:txBody>
        </p:sp>
      </p:grp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B142CECA-1A02-3BC0-D5FA-127A8CD9A660}"/>
              </a:ext>
            </a:extLst>
          </p:cNvPr>
          <p:cNvSpPr/>
          <p:nvPr/>
        </p:nvSpPr>
        <p:spPr>
          <a:xfrm>
            <a:off x="3491161" y="6456019"/>
            <a:ext cx="3218905" cy="2068221"/>
          </a:xfrm>
          <a:prstGeom prst="roundRect">
            <a:avLst>
              <a:gd name="adj" fmla="val 3277"/>
            </a:avLst>
          </a:prstGeom>
          <a:noFill/>
          <a:ln>
            <a:solidFill>
              <a:schemeClr val="accent3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147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633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Opella Sans"/>
            </a:endParaRP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33E9EFF5-D03D-BADB-C929-7D8F15EC937D}"/>
              </a:ext>
            </a:extLst>
          </p:cNvPr>
          <p:cNvSpPr>
            <a:spLocks/>
          </p:cNvSpPr>
          <p:nvPr/>
        </p:nvSpPr>
        <p:spPr>
          <a:xfrm>
            <a:off x="3490597" y="6337255"/>
            <a:ext cx="3218905" cy="266516"/>
          </a:xfrm>
          <a:prstGeom prst="round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8498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QoL sub-score analysis: Fatigue</a:t>
            </a:r>
            <a:r>
              <a:rPr kumimoji="0" lang="en-US" sz="1200" b="1" i="0" u="none" strike="noStrike" kern="1200" cap="none" spc="0" normalizeH="0" baseline="30000" noProof="0">
                <a:ln>
                  <a:noFill/>
                </a:ln>
                <a:solidFill>
                  <a:srgbClr val="E6EAE7"/>
                </a:solidFill>
                <a:effectLst/>
                <a:uLnTx/>
                <a:uFillTx/>
                <a:latin typeface="Opella Sans" pitchFamily="2" charset="77"/>
                <a:ea typeface="+mn-ea"/>
                <a:cs typeface="Opella Sans" pitchFamily="2" charset="77"/>
              </a:rPr>
              <a:t>11</a:t>
            </a:r>
            <a:endParaRPr kumimoji="0" lang="en-IN" sz="1200" b="1" i="0" u="none" strike="noStrike" kern="1200" cap="none" spc="0" normalizeH="0" baseline="0" noProof="0">
              <a:ln>
                <a:noFill/>
              </a:ln>
              <a:solidFill>
                <a:srgbClr val="F7EFE6"/>
              </a:solidFill>
              <a:effectLst/>
              <a:uLnTx/>
              <a:uFillTx/>
              <a:latin typeface="Opella Sans"/>
              <a:ea typeface="+mn-ea"/>
              <a:cs typeface="Opella Sans"/>
            </a:endParaRPr>
          </a:p>
        </p:txBody>
      </p:sp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9E8AA501-0BB7-10C9-CA8B-4994537464E2}"/>
              </a:ext>
            </a:extLst>
          </p:cNvPr>
          <p:cNvSpPr txBox="1">
            <a:spLocks/>
          </p:cNvSpPr>
          <p:nvPr/>
        </p:nvSpPr>
        <p:spPr>
          <a:xfrm>
            <a:off x="3578489" y="8161902"/>
            <a:ext cx="3044249" cy="318097"/>
          </a:xfrm>
          <a:prstGeom prst="roundRect">
            <a:avLst>
              <a:gd name="adj" fmla="val 7343"/>
            </a:avLst>
          </a:prstGeom>
          <a:solidFill>
            <a:schemeClr val="accent3"/>
          </a:solidFill>
        </p:spPr>
        <p:txBody>
          <a:bodyPr vert="horz" lIns="36000" tIns="0" rIns="36000" bIns="0" rtlCol="0" anchor="t" anchorCtr="0">
            <a:noAutofit/>
          </a:bodyPr>
          <a:lstStyle>
            <a:lvl1pPr marL="0" indent="0" algn="l" defTabSz="1339230" rtl="0" eaLnBrk="1" latinLnBrk="0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None/>
              <a:defRPr sz="3124" b="0" i="0" kern="1200">
                <a:solidFill>
                  <a:schemeClr val="tx2"/>
                </a:solidFill>
                <a:latin typeface="Opella Sans" pitchFamily="2" charset="0"/>
                <a:ea typeface="Verdana" panose="020B0604030504040204" pitchFamily="34" charset="0"/>
                <a:cs typeface="Opella Sans" pitchFamily="2" charset="0"/>
              </a:defRPr>
            </a:lvl1pPr>
            <a:lvl2pPr marL="442895" indent="-442895" algn="l" defTabSz="133923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3124" b="0" i="0" kern="1200">
                <a:solidFill>
                  <a:schemeClr val="tx2"/>
                </a:solidFill>
                <a:latin typeface="Opella Sans" pitchFamily="2" charset="0"/>
                <a:ea typeface="Verdana" panose="020B0604030504040204" pitchFamily="34" charset="0"/>
                <a:cs typeface="Opella Sans" pitchFamily="2" charset="0"/>
              </a:defRPr>
            </a:lvl2pPr>
            <a:lvl3pPr marL="892820" indent="-442895" algn="l" defTabSz="133923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3124" b="0" i="0" kern="1200">
                <a:solidFill>
                  <a:schemeClr val="tx2"/>
                </a:solidFill>
                <a:latin typeface="Opella Sans" pitchFamily="2" charset="0"/>
                <a:ea typeface="Verdana" panose="020B0604030504040204" pitchFamily="34" charset="0"/>
                <a:cs typeface="Opella Sans" pitchFamily="2" charset="0"/>
              </a:defRPr>
            </a:lvl3pPr>
            <a:lvl4pPr marL="1335715" indent="-442895" algn="l" defTabSz="133923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3124" b="0" i="0" kern="1200">
                <a:solidFill>
                  <a:schemeClr val="tx2"/>
                </a:solidFill>
                <a:latin typeface="Opella Sans" pitchFamily="2" charset="0"/>
                <a:ea typeface="Verdana" panose="020B0604030504040204" pitchFamily="34" charset="0"/>
                <a:cs typeface="Opella Sans" pitchFamily="2" charset="0"/>
              </a:defRPr>
            </a:lvl4pPr>
            <a:lvl5pPr marL="0" indent="0" algn="l" defTabSz="1339230" rtl="0" eaLnBrk="1" latinLnBrk="0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None/>
              <a:defRPr sz="3124" b="1" i="0" kern="1200">
                <a:solidFill>
                  <a:schemeClr val="tx2"/>
                </a:solidFill>
                <a:latin typeface="Opella Sans" pitchFamily="2" charset="0"/>
                <a:ea typeface="Verdana" panose="020B0604030504040204" pitchFamily="34" charset="0"/>
                <a:cs typeface="Opella Sans" pitchFamily="2" charset="0"/>
              </a:defRPr>
            </a:lvl5pPr>
            <a:lvl6pPr marL="3682883" indent="-334808" algn="l" defTabSz="1339230" rtl="0" eaLnBrk="1" latinLnBrk="0" hangingPunct="1">
              <a:lnSpc>
                <a:spcPct val="90000"/>
              </a:lnSpc>
              <a:spcBef>
                <a:spcPts val="732"/>
              </a:spcBef>
              <a:buFont typeface="Arial" panose="020B0604020202020204" pitchFamily="34" charset="0"/>
              <a:buChar char="•"/>
              <a:defRPr sz="263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2498" indent="-334808" algn="l" defTabSz="1339230" rtl="0" eaLnBrk="1" latinLnBrk="0" hangingPunct="1">
              <a:lnSpc>
                <a:spcPct val="90000"/>
              </a:lnSpc>
              <a:spcBef>
                <a:spcPts val="732"/>
              </a:spcBef>
              <a:buFont typeface="Arial" panose="020B0604020202020204" pitchFamily="34" charset="0"/>
              <a:buChar char="•"/>
              <a:defRPr sz="263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22113" indent="-334808" algn="l" defTabSz="1339230" rtl="0" eaLnBrk="1" latinLnBrk="0" hangingPunct="1">
              <a:lnSpc>
                <a:spcPct val="90000"/>
              </a:lnSpc>
              <a:spcBef>
                <a:spcPts val="732"/>
              </a:spcBef>
              <a:buFont typeface="Arial" panose="020B0604020202020204" pitchFamily="34" charset="0"/>
              <a:buChar char="•"/>
              <a:defRPr sz="263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691729" indent="-334808" algn="l" defTabSz="1339230" rtl="0" eaLnBrk="1" latinLnBrk="0" hangingPunct="1">
              <a:lnSpc>
                <a:spcPct val="90000"/>
              </a:lnSpc>
              <a:spcBef>
                <a:spcPts val="732"/>
              </a:spcBef>
              <a:buFont typeface="Arial" panose="020B0604020202020204" pitchFamily="34" charset="0"/>
              <a:buChar char="•"/>
              <a:defRPr sz="263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33923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Verdana" panose="020B0604030504040204" pitchFamily="34" charset="0"/>
                <a:cs typeface="Opella Sans" pitchFamily="2" charset="0"/>
              </a:rPr>
              <a:t>EPL + SoC </a:t>
            </a: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Verdana" panose="020B0604030504040204" pitchFamily="34" charset="0"/>
                <a:cs typeface="Opella Sans" pitchFamily="2" charset="0"/>
              </a:rPr>
              <a:t>significantly improved </a:t>
            </a:r>
            <a:r>
              <a:rPr kumimoji="0" lang="en-US" sz="1000" b="1" i="0" u="none" strike="noStrike" kern="1200" cap="none" spc="0" normalizeH="0" baseline="0" noProof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Verdana" panose="020B0604030504040204" pitchFamily="34" charset="0"/>
                <a:cs typeface="Opella Sans" pitchFamily="2" charset="0"/>
              </a:rPr>
              <a:t>QoL fatigue scores </a:t>
            </a: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Verdana" panose="020B0604030504040204" pitchFamily="34" charset="0"/>
                <a:cs typeface="Opella Sans" pitchFamily="2" charset="0"/>
              </a:rPr>
              <a:t>vs</a:t>
            </a:r>
            <a:r>
              <a:rPr kumimoji="0" lang="en-US" sz="1000" b="1" i="0" u="none" strike="noStrike" kern="1200" cap="none" spc="0" normalizeH="0" baseline="0" noProof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Verdana" panose="020B0604030504040204" pitchFamily="34" charset="0"/>
                <a:cs typeface="Opella Sans" pitchFamily="2" charset="0"/>
              </a:rPr>
              <a:t> placebo + SoC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FEF3A57-4256-286B-84D5-E4DFCA7D8FC6}"/>
              </a:ext>
            </a:extLst>
          </p:cNvPr>
          <p:cNvSpPr txBox="1"/>
          <p:nvPr/>
        </p:nvSpPr>
        <p:spPr>
          <a:xfrm rot="16200000">
            <a:off x="3093572" y="7154633"/>
            <a:ext cx="123444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82954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1" i="0" u="none" strike="noStrike" kern="1200" baseline="0">
                <a:solidFill>
                  <a:srgbClr val="000000">
                    <a:lumMod val="65000"/>
                    <a:lumOff val="35000"/>
                  </a:srgbClr>
                </a:solidFill>
                <a:latin typeface="Opella Sans" pitchFamily="2" charset="0"/>
                <a:ea typeface="+mn-ea"/>
                <a:cs typeface="Opella Sans" pitchFamily="2" charset="0"/>
              </a:defRPr>
            </a:pPr>
            <a:r>
              <a:rPr kumimoji="0" lang="en-IN" sz="800" b="1" i="0" u="none" strike="noStrike" kern="1200" cap="none" spc="0" normalizeH="0" baseline="0" noProof="0">
                <a:ln>
                  <a:noFill/>
                </a:ln>
                <a:solidFill>
                  <a:srgbClr val="042B0B"/>
                </a:solidFill>
                <a:effectLst/>
                <a:uLnTx/>
                <a:uFillTx/>
                <a:latin typeface="Opella Sans" pitchFamily="2" charset="0"/>
                <a:ea typeface="+mn-ea"/>
                <a:cs typeface="Opella Sans" pitchFamily="2" charset="0"/>
              </a:rPr>
              <a:t>LS mean change from </a:t>
            </a:r>
          </a:p>
          <a:p>
            <a:pPr marL="0" marR="0" lvl="0" indent="0" algn="ctr" defTabSz="82954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1" i="0" u="none" strike="noStrike" kern="1200" baseline="0">
                <a:solidFill>
                  <a:srgbClr val="000000">
                    <a:lumMod val="65000"/>
                    <a:lumOff val="35000"/>
                  </a:srgbClr>
                </a:solidFill>
                <a:latin typeface="Opella Sans" pitchFamily="2" charset="0"/>
                <a:ea typeface="+mn-ea"/>
                <a:cs typeface="Opella Sans" pitchFamily="2" charset="0"/>
              </a:defRPr>
            </a:pPr>
            <a:r>
              <a:rPr kumimoji="0" lang="en-IN" sz="800" b="1" i="0" u="none" strike="noStrike" kern="1200" cap="none" spc="0" normalizeH="0" baseline="0" noProof="0">
                <a:ln>
                  <a:noFill/>
                </a:ln>
                <a:solidFill>
                  <a:srgbClr val="042B0B"/>
                </a:solidFill>
                <a:effectLst/>
                <a:uLnTx/>
                <a:uFillTx/>
                <a:latin typeface="Opella Sans" pitchFamily="2" charset="0"/>
                <a:ea typeface="+mn-ea"/>
                <a:cs typeface="Opella Sans" pitchFamily="2" charset="0"/>
              </a:rPr>
              <a:t>baseline </a:t>
            </a: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970AFB57-CC7E-A219-8E5E-883D14A006C0}"/>
              </a:ext>
            </a:extLst>
          </p:cNvPr>
          <p:cNvSpPr/>
          <p:nvPr/>
        </p:nvSpPr>
        <p:spPr>
          <a:xfrm>
            <a:off x="5317309" y="6799661"/>
            <a:ext cx="1250614" cy="280778"/>
          </a:xfrm>
          <a:prstGeom prst="roundRect">
            <a:avLst>
              <a:gd name="adj" fmla="val 9780"/>
            </a:avLst>
          </a:prstGeom>
          <a:solidFill>
            <a:srgbClr val="042B0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000" rIns="72000" rtlCol="0" anchor="ctr"/>
          <a:lstStyle/>
          <a:p>
            <a:pPr marL="0" marR="0" lvl="0" indent="0" algn="l" defTabSz="82954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LSMD (SE): </a:t>
            </a:r>
            <a:r>
              <a:rPr kumimoji="0" lang="en-IN" sz="800" b="0" i="0" u="none" strike="noStrike" kern="100" cap="none" spc="0" normalizeH="0" baseline="0" noProof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Times New Roman" panose="02020603050405020304" pitchFamily="18" charset="0"/>
                <a:cs typeface="Opella Sans"/>
              </a:rPr>
              <a:t>0.31 (0.13)</a:t>
            </a:r>
          </a:p>
          <a:p>
            <a:pPr marL="0" marR="0" lvl="0" indent="0" algn="l" defTabSz="82954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FF78D2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p=0.0229</a:t>
            </a:r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057CCC0D-1AD2-2589-311E-DCE25D25672B}"/>
              </a:ext>
            </a:extLst>
          </p:cNvPr>
          <p:cNvGrpSpPr/>
          <p:nvPr/>
        </p:nvGrpSpPr>
        <p:grpSpPr>
          <a:xfrm>
            <a:off x="4919205" y="6653479"/>
            <a:ext cx="1719682" cy="110800"/>
            <a:chOff x="1303217" y="9153946"/>
            <a:chExt cx="1719682" cy="110800"/>
          </a:xfrm>
        </p:grpSpPr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E2D9DF1D-1258-F48F-D6A0-C92B31B9691C}"/>
                </a:ext>
              </a:extLst>
            </p:cNvPr>
            <p:cNvCxnSpPr/>
            <p:nvPr/>
          </p:nvCxnSpPr>
          <p:spPr>
            <a:xfrm>
              <a:off x="1303217" y="9199880"/>
              <a:ext cx="176447" cy="0"/>
            </a:xfrm>
            <a:prstGeom prst="line">
              <a:avLst/>
            </a:prstGeom>
            <a:ln w="127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71243A1A-4ED4-6A48-F728-2B0500FE9E85}"/>
                </a:ext>
              </a:extLst>
            </p:cNvPr>
            <p:cNvCxnSpPr/>
            <p:nvPr/>
          </p:nvCxnSpPr>
          <p:spPr>
            <a:xfrm>
              <a:off x="2103188" y="9199880"/>
              <a:ext cx="176447" cy="0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E03B3DB6-EAF8-6DCF-5636-933537CCE706}"/>
                </a:ext>
              </a:extLst>
            </p:cNvPr>
            <p:cNvSpPr txBox="1"/>
            <p:nvPr/>
          </p:nvSpPr>
          <p:spPr>
            <a:xfrm>
              <a:off x="1523195" y="9153946"/>
              <a:ext cx="546742" cy="1108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l" defTabSz="849892" rtl="0" eaLnBrk="1" fontAlgn="auto" latinLnBrk="0" hangingPunct="1">
                <a:lnSpc>
                  <a:spcPct val="90000"/>
                </a:lnSpc>
                <a:spcBef>
                  <a:spcPts val="816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1200" cap="none" spc="0" normalizeH="0" baseline="0" noProof="0">
                  <a:ln>
                    <a:noFill/>
                  </a:ln>
                  <a:solidFill>
                    <a:srgbClr val="042B0B"/>
                  </a:solidFill>
                  <a:effectLst/>
                  <a:uLnTx/>
                  <a:uFillTx/>
                  <a:latin typeface="Opella Sans"/>
                  <a:ea typeface="+mn-ea"/>
                  <a:cs typeface="Opella Sans"/>
                </a:rPr>
                <a:t>EPL + SoC</a:t>
              </a: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E4A8AAB1-FD01-3A3E-06EA-2A838A421DEC}"/>
                </a:ext>
              </a:extLst>
            </p:cNvPr>
            <p:cNvSpPr txBox="1"/>
            <p:nvPr/>
          </p:nvSpPr>
          <p:spPr>
            <a:xfrm>
              <a:off x="2314539" y="9153946"/>
              <a:ext cx="708360" cy="1108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l" defTabSz="849892" rtl="0" eaLnBrk="1" fontAlgn="auto" latinLnBrk="0" hangingPunct="1">
                <a:lnSpc>
                  <a:spcPct val="90000"/>
                </a:lnSpc>
                <a:spcBef>
                  <a:spcPts val="816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1200" cap="none" spc="0" normalizeH="0" baseline="0" noProof="0">
                  <a:ln>
                    <a:noFill/>
                  </a:ln>
                  <a:solidFill>
                    <a:srgbClr val="042B0B"/>
                  </a:solidFill>
                  <a:effectLst/>
                  <a:uLnTx/>
                  <a:uFillTx/>
                  <a:latin typeface="Opella Sans"/>
                  <a:ea typeface="+mn-ea"/>
                  <a:cs typeface="Opella Sans"/>
                </a:rPr>
                <a:t>Placebo + SoC</a:t>
              </a:r>
            </a:p>
          </p:txBody>
        </p:sp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435D0E65-163F-3FC3-6E84-5A0415CCEDA6}"/>
                </a:ext>
              </a:extLst>
            </p:cNvPr>
            <p:cNvSpPr/>
            <p:nvPr/>
          </p:nvSpPr>
          <p:spPr>
            <a:xfrm>
              <a:off x="1360892" y="9170493"/>
              <a:ext cx="58773" cy="5877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2087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822" b="0" i="0" u="none" strike="noStrike" kern="1200" cap="none" spc="-20" normalizeH="0" baseline="0" noProof="0" err="1">
                <a:ln>
                  <a:noFill/>
                </a:ln>
                <a:solidFill>
                  <a:srgbClr val="042B0B"/>
                </a:solidFill>
                <a:effectLst/>
                <a:uLnTx/>
                <a:uFillTx/>
                <a:latin typeface="Opella Sans"/>
                <a:ea typeface="+mn-ea"/>
                <a:cs typeface="Opella Sans"/>
              </a:endParaRPr>
            </a:p>
          </p:txBody>
        </p:sp>
        <p:sp>
          <p:nvSpPr>
            <p:cNvPr id="86" name="Oval 85">
              <a:extLst>
                <a:ext uri="{FF2B5EF4-FFF2-40B4-BE49-F238E27FC236}">
                  <a16:creationId xmlns:a16="http://schemas.microsoft.com/office/drawing/2014/main" id="{2ED68734-D7CE-2924-D2D6-65A1B88ADDAC}"/>
                </a:ext>
              </a:extLst>
            </p:cNvPr>
            <p:cNvSpPr/>
            <p:nvPr/>
          </p:nvSpPr>
          <p:spPr>
            <a:xfrm>
              <a:off x="2162025" y="9170493"/>
              <a:ext cx="58773" cy="5877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2087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822" b="0" i="0" u="none" strike="noStrike" kern="1200" cap="none" spc="-20" normalizeH="0" baseline="0" noProof="0" err="1">
                <a:ln>
                  <a:noFill/>
                </a:ln>
                <a:solidFill>
                  <a:srgbClr val="042B0B"/>
                </a:solidFill>
                <a:effectLst/>
                <a:uLnTx/>
                <a:uFillTx/>
                <a:latin typeface="Opella Sans"/>
                <a:ea typeface="+mn-ea"/>
                <a:cs typeface="Opella Sans"/>
              </a:endParaRPr>
            </a:p>
          </p:txBody>
        </p: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0294E87B-360F-7D71-3707-BAE8F0031843}"/>
              </a:ext>
            </a:extLst>
          </p:cNvPr>
          <p:cNvSpPr/>
          <p:nvPr/>
        </p:nvSpPr>
        <p:spPr>
          <a:xfrm>
            <a:off x="142853" y="8602649"/>
            <a:ext cx="6566649" cy="1038767"/>
          </a:xfrm>
          <a:prstGeom prst="roundRect">
            <a:avLst>
              <a:gd name="adj" fmla="val 551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marL="180000" marR="0" lvl="0" indent="-180000" algn="l" defTabSz="849892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Many patients with </a:t>
            </a: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MASLD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 show liver dysfunction and suffer from symptoms like </a:t>
            </a: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fatigue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 and</a:t>
            </a:r>
            <a:b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</a:b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abdominal pain</a:t>
            </a:r>
            <a:endParaRPr kumimoji="0" lang="en-IN" sz="1000" b="1" i="0" u="none" strike="noStrike" kern="1200" cap="none" spc="-18" normalizeH="0" baseline="0" noProof="0" dirty="0">
              <a:ln>
                <a:noFill/>
              </a:ln>
              <a:solidFill>
                <a:srgbClr val="F7EFE6"/>
              </a:solidFill>
              <a:effectLst/>
              <a:uLnTx/>
              <a:uFillTx/>
              <a:latin typeface="Opella Sans"/>
              <a:ea typeface="+mn-ea"/>
              <a:cs typeface="Opella Sans"/>
            </a:endParaRPr>
          </a:p>
          <a:p>
            <a:pPr marL="180000" marR="0" lvl="0" indent="-180000" algn="l" defTabSz="849892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MASLD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 imposes </a:t>
            </a: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substantial healthcare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and </a:t>
            </a: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economic burden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 due to high medical costs and lost productivity</a:t>
            </a:r>
            <a:r>
              <a:rPr kumimoji="0" lang="en-US" sz="1000" b="0" i="0" u="none" strike="noStrike" kern="1200" cap="none" spc="0" normalizeH="0" baseline="30000" noProof="0" dirty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  <a:cs typeface="Opella Sans" pitchFamily="2" charset="77"/>
              </a:rPr>
              <a:t>12,13</a:t>
            </a:r>
          </a:p>
          <a:p>
            <a:pPr marL="180000" marR="0" lvl="0" indent="-180000" algn="l" defTabSz="849892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Assessing </a:t>
            </a: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QoL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 is vital for </a:t>
            </a:r>
            <a:r>
              <a:rPr kumimoji="0" lang="en-IN" sz="1000" b="0" i="0" u="none" strike="noStrike" kern="1200" cap="none" spc="0" normalizeH="0" baseline="0" noProof="0" dirty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diagnostic, prognostic, and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medical decisions</a:t>
            </a:r>
            <a:r>
              <a:rPr kumimoji="0" lang="en-US" sz="1000" b="0" i="0" u="none" strike="noStrike" kern="1200" cap="none" spc="0" normalizeH="0" baseline="30000" noProof="0" dirty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  <a:cs typeface="Opella Sans" pitchFamily="2" charset="77"/>
              </a:rPr>
              <a:t>14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 </a:t>
            </a:r>
          </a:p>
          <a:p>
            <a:pPr marL="180000" marR="0" lvl="0" indent="-180000" algn="l" defTabSz="849892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000" dirty="0">
                <a:solidFill>
                  <a:srgbClr val="F7EFE6"/>
                </a:solidFill>
                <a:latin typeface="Opella Sans"/>
                <a:cs typeface="Opella Sans"/>
              </a:rPr>
              <a:t>T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he </a:t>
            </a: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EXCEL study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 showed significant </a:t>
            </a: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QoL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 improvements in the </a:t>
            </a: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EPL + SoC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 group, especially in fatigue at 6 months</a:t>
            </a:r>
            <a:endParaRPr kumimoji="0" lang="en-IN" sz="1000" b="0" i="0" u="none" strike="noStrike" kern="1200" cap="none" spc="-18" normalizeH="0" baseline="0" noProof="0" dirty="0">
              <a:ln>
                <a:noFill/>
              </a:ln>
              <a:solidFill>
                <a:srgbClr val="F7EFE6"/>
              </a:solidFill>
              <a:effectLst/>
              <a:uLnTx/>
              <a:uFillTx/>
              <a:latin typeface="Opella Sans"/>
              <a:ea typeface="+mn-ea"/>
              <a:cs typeface="Opella Sans"/>
            </a:endParaRPr>
          </a:p>
        </p:txBody>
      </p:sp>
      <p:pic>
        <p:nvPicPr>
          <p:cNvPr id="92" name="Picture 91" descr="A black and white logo&#10;&#10;AI-generated content may be incorrect.">
            <a:extLst>
              <a:ext uri="{FF2B5EF4-FFF2-40B4-BE49-F238E27FC236}">
                <a16:creationId xmlns:a16="http://schemas.microsoft.com/office/drawing/2014/main" id="{22862BB2-16F6-6CC9-5484-625944F04C7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34" y="5842648"/>
            <a:ext cx="317594" cy="317594"/>
          </a:xfrm>
          <a:prstGeom prst="rect">
            <a:avLst/>
          </a:prstGeom>
        </p:spPr>
      </p:pic>
      <p:pic>
        <p:nvPicPr>
          <p:cNvPr id="109" name="Picture 108">
            <a:extLst>
              <a:ext uri="{FF2B5EF4-FFF2-40B4-BE49-F238E27FC236}">
                <a16:creationId xmlns:a16="http://schemas.microsoft.com/office/drawing/2014/main" id="{D45BEBBB-F106-2D54-93B2-F05E16BA355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555" y="4855093"/>
            <a:ext cx="349353" cy="349353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74259847-5452-D863-F1D8-58440FAE317D}"/>
              </a:ext>
            </a:extLst>
          </p:cNvPr>
          <p:cNvSpPr/>
          <p:nvPr/>
        </p:nvSpPr>
        <p:spPr>
          <a:xfrm>
            <a:off x="4297276" y="2195769"/>
            <a:ext cx="2329419" cy="1400091"/>
          </a:xfrm>
          <a:prstGeom prst="roundRect">
            <a:avLst>
              <a:gd name="adj" fmla="val 5280"/>
            </a:avLst>
          </a:prstGeom>
          <a:noFill/>
          <a:ln w="9525"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20871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822" b="0" i="0" u="none" strike="noStrike" kern="1200" cap="none" spc="-20" normalizeH="0" baseline="0" noProof="0" err="1">
              <a:ln>
                <a:noFill/>
              </a:ln>
              <a:solidFill>
                <a:srgbClr val="042B0B"/>
              </a:solidFill>
              <a:effectLst/>
              <a:uLnTx/>
              <a:uFillTx/>
              <a:latin typeface="Opella Sans"/>
              <a:ea typeface="+mn-ea"/>
              <a:cs typeface="Opella San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1492251-6797-294E-7CCE-44668D1704E4}"/>
              </a:ext>
            </a:extLst>
          </p:cNvPr>
          <p:cNvSpPr txBox="1">
            <a:spLocks/>
          </p:cNvSpPr>
          <p:nvPr/>
        </p:nvSpPr>
        <p:spPr>
          <a:xfrm>
            <a:off x="230434" y="8161902"/>
            <a:ext cx="3044249" cy="328613"/>
          </a:xfrm>
          <a:prstGeom prst="roundRect">
            <a:avLst>
              <a:gd name="adj" fmla="val 11072"/>
            </a:avLst>
          </a:prstGeom>
          <a:solidFill>
            <a:schemeClr val="accent3"/>
          </a:solidFill>
        </p:spPr>
        <p:txBody>
          <a:bodyPr wrap="square" lIns="36000" tIns="0" rIns="36000" bIns="0" rtlCol="0" anchor="t">
            <a:spAutoFit/>
          </a:bodyPr>
          <a:lstStyle/>
          <a:p>
            <a:pPr marL="0" marR="0" lvl="0" indent="0" algn="l" defTabSz="849892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EPL + SoC</a:t>
            </a: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 shows trend in </a:t>
            </a:r>
            <a:r>
              <a:rPr kumimoji="0" lang="en-US" sz="1000" b="1" i="0" u="none" strike="noStrike" kern="1200" cap="none" spc="0" normalizeH="0" baseline="0" noProof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QoL</a:t>
            </a: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 improvement for patients with MASLD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2B23F50-D105-381C-B8F1-BB522C83934E}"/>
              </a:ext>
            </a:extLst>
          </p:cNvPr>
          <p:cNvSpPr txBox="1"/>
          <p:nvPr/>
        </p:nvSpPr>
        <p:spPr>
          <a:xfrm>
            <a:off x="5959025" y="10663161"/>
            <a:ext cx="755015" cy="11080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lnSpc>
                <a:spcPct val="90000"/>
              </a:lnSpc>
              <a:spcBef>
                <a:spcPts val="900"/>
              </a:spcBef>
            </a:pPr>
            <a:r>
              <a:rPr lang="en-IN" sz="800" b="1" spc="-20" dirty="0">
                <a:solidFill>
                  <a:srgbClr val="829585"/>
                </a:solidFill>
                <a:latin typeface="+mj-lt"/>
              </a:rPr>
              <a:t>MAT-GLB-2501622</a:t>
            </a:r>
          </a:p>
        </p:txBody>
      </p:sp>
    </p:spTree>
    <p:extLst>
      <p:ext uri="{BB962C8B-B14F-4D97-AF65-F5344CB8AC3E}">
        <p14:creationId xmlns:p14="http://schemas.microsoft.com/office/powerpoint/2010/main" val="3146395603"/>
      </p:ext>
    </p:extLst>
  </p:cSld>
  <p:clrMapOvr>
    <a:masterClrMapping/>
  </p:clrMapOvr>
</p:sld>
</file>

<file path=ppt/theme/theme1.xml><?xml version="1.0" encoding="utf-8"?>
<a:theme xmlns:a="http://schemas.openxmlformats.org/drawingml/2006/main" name="1_opella theme">
  <a:themeElements>
    <a:clrScheme name="Sanofi_Opella">
      <a:dk1>
        <a:srgbClr val="000000"/>
      </a:dk1>
      <a:lt1>
        <a:srgbClr val="FFFFFF"/>
      </a:lt1>
      <a:dk2>
        <a:srgbClr val="042B0B"/>
      </a:dk2>
      <a:lt2>
        <a:srgbClr val="F7EFE6"/>
      </a:lt2>
      <a:accent1>
        <a:srgbClr val="042B0B"/>
      </a:accent1>
      <a:accent2>
        <a:srgbClr val="36553C"/>
      </a:accent2>
      <a:accent3>
        <a:srgbClr val="4F6B54"/>
      </a:accent3>
      <a:accent4>
        <a:srgbClr val="829585"/>
      </a:accent4>
      <a:accent5>
        <a:srgbClr val="B4BFB6"/>
      </a:accent5>
      <a:accent6>
        <a:srgbClr val="CDD5CE"/>
      </a:accent6>
      <a:hlink>
        <a:srgbClr val="FF78D2"/>
      </a:hlink>
      <a:folHlink>
        <a:srgbClr val="FF78D2"/>
      </a:folHlink>
    </a:clrScheme>
    <a:fontScheme name="Sanofi_Opella">
      <a:majorFont>
        <a:latin typeface="Opella Sans"/>
        <a:ea typeface=""/>
        <a:cs typeface="Opella Sans"/>
      </a:majorFont>
      <a:minorFont>
        <a:latin typeface="Opella Sans"/>
        <a:ea typeface=""/>
        <a:cs typeface="Opella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tlCol="0" anchor="ctr"/>
      <a:lstStyle>
        <a:defPPr algn="ctr">
          <a:defRPr spc="-20" dirty="0" err="1" smtClean="0">
            <a:solidFill>
              <a:schemeClr val="bg2"/>
            </a:solidFill>
          </a:defRPr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 marL="216000" indent="-216000" algn="l">
          <a:lnSpc>
            <a:spcPct val="90000"/>
          </a:lnSpc>
          <a:spcBef>
            <a:spcPts val="900"/>
          </a:spcBef>
          <a:buFont typeface="Opella Sans" panose="020B0604020202020204" pitchFamily="34" charset="0"/>
          <a:buChar char="•"/>
          <a:defRPr sz="1600" spc="-20" dirty="0" smtClean="0">
            <a:solidFill>
              <a:schemeClr val="tx2"/>
            </a:solidFill>
          </a:defRPr>
        </a:defPPr>
      </a:lstStyle>
    </a:txDef>
  </a:objectDefaults>
  <a:extraClrSchemeLst/>
  <a:custClrLst>
    <a:custClr name="Bold Green">
      <a:srgbClr val="042B0B"/>
    </a:custClr>
    <a:custClr name="Bold Green, Lighter 90%">
      <a:srgbClr val="1D4023"/>
    </a:custClr>
    <a:custClr name="Bold Green, Lighter 80%">
      <a:srgbClr val="36553C"/>
    </a:custClr>
    <a:custClr name="Bold Green, Lighter 70%">
      <a:srgbClr val="4F6B54"/>
    </a:custClr>
    <a:custClr name="Bold Green, Lighter 60%">
      <a:srgbClr val="68806D"/>
    </a:custClr>
    <a:custClr name="Bold Green, Lighter 50%">
      <a:srgbClr val="829585"/>
    </a:custClr>
    <a:custClr name="Bold Green, Lighter 40%">
      <a:srgbClr val="9BAA9D"/>
    </a:custClr>
    <a:custClr name="Bold Green, Lighter 30%">
      <a:srgbClr val="B4BFB6"/>
    </a:custClr>
    <a:custClr name="Bold Green, Lighter 20%">
      <a:srgbClr val="CDD5CE"/>
    </a:custClr>
    <a:custClr name="Bold Green, Lighter 10%">
      <a:srgbClr val="E6EAE7"/>
    </a:custClr>
    <a:custClr name="Challenger">
      <a:srgbClr val="FF78D2"/>
    </a:custClr>
    <a:custClr name="Blank">
      <a:srgbClr val="FFFFFF"/>
    </a:custClr>
    <a:custClr name="Blank">
      <a:srgbClr val="FFFFFF"/>
    </a:custClr>
    <a:custClr name="Blank">
      <a:srgbClr val="FFFFFF"/>
    </a:custClr>
    <a:custClr name="Blank">
      <a:srgbClr val="FFFFFF"/>
    </a:custClr>
    <a:custClr name="Blank">
      <a:srgbClr val="FFFFFF"/>
    </a:custClr>
    <a:custClr name="Blank">
      <a:srgbClr val="FFFFFF"/>
    </a:custClr>
    <a:custClr name="Blank">
      <a:srgbClr val="FFFFFF"/>
    </a:custClr>
    <a:custClr name="Blank">
      <a:srgbClr val="FFFFFF"/>
    </a:custClr>
    <a:custClr name="Blank">
      <a:srgbClr val="FFFFFF"/>
    </a:custClr>
  </a:custClrLst>
  <a:extLst>
    <a:ext uri="{05A4C25C-085E-4340-85A3-A5531E510DB2}">
      <thm15:themeFamily xmlns:thm15="http://schemas.microsoft.com/office/thememl/2012/main" name="opella theme" id="{919782FF-58CB-4AC2-B47A-69AB044EBB79}" vid="{FB3A824F-69AF-446E-BB93-2814A293343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Sanofi_Opella">
    <a:dk1>
      <a:srgbClr val="000000"/>
    </a:dk1>
    <a:lt1>
      <a:srgbClr val="FFFFFF"/>
    </a:lt1>
    <a:dk2>
      <a:srgbClr val="042B0B"/>
    </a:dk2>
    <a:lt2>
      <a:srgbClr val="F7EFE6"/>
    </a:lt2>
    <a:accent1>
      <a:srgbClr val="042B0B"/>
    </a:accent1>
    <a:accent2>
      <a:srgbClr val="36553C"/>
    </a:accent2>
    <a:accent3>
      <a:srgbClr val="4F6B54"/>
    </a:accent3>
    <a:accent4>
      <a:srgbClr val="829585"/>
    </a:accent4>
    <a:accent5>
      <a:srgbClr val="B4BFB6"/>
    </a:accent5>
    <a:accent6>
      <a:srgbClr val="CDD5CE"/>
    </a:accent6>
    <a:hlink>
      <a:srgbClr val="FF78D2"/>
    </a:hlink>
    <a:folHlink>
      <a:srgbClr val="FF78D2"/>
    </a:folHlink>
  </a:clrScheme>
  <a:fontScheme name="Sanofi_Opella">
    <a:majorFont>
      <a:latin typeface="Opella Sans"/>
      <a:ea typeface=""/>
      <a:cs typeface="Opella Sans"/>
    </a:majorFont>
    <a:minorFont>
      <a:latin typeface="Opella Sans"/>
      <a:ea typeface=""/>
      <a:cs typeface="Opella Sans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Sanofi_Opella">
    <a:dk1>
      <a:srgbClr val="000000"/>
    </a:dk1>
    <a:lt1>
      <a:srgbClr val="FFFFFF"/>
    </a:lt1>
    <a:dk2>
      <a:srgbClr val="042B0B"/>
    </a:dk2>
    <a:lt2>
      <a:srgbClr val="F7EFE6"/>
    </a:lt2>
    <a:accent1>
      <a:srgbClr val="042B0B"/>
    </a:accent1>
    <a:accent2>
      <a:srgbClr val="36553C"/>
    </a:accent2>
    <a:accent3>
      <a:srgbClr val="4F6B54"/>
    </a:accent3>
    <a:accent4>
      <a:srgbClr val="829585"/>
    </a:accent4>
    <a:accent5>
      <a:srgbClr val="B4BFB6"/>
    </a:accent5>
    <a:accent6>
      <a:srgbClr val="CDD5CE"/>
    </a:accent6>
    <a:hlink>
      <a:srgbClr val="FF78D2"/>
    </a:hlink>
    <a:folHlink>
      <a:srgbClr val="FF78D2"/>
    </a:folHlink>
  </a:clrScheme>
  <a:fontScheme name="Sanofi_Opella">
    <a:majorFont>
      <a:latin typeface="Opella Sans"/>
      <a:ea typeface=""/>
      <a:cs typeface="Opella Sans"/>
    </a:majorFont>
    <a:minorFont>
      <a:latin typeface="Opella Sans"/>
      <a:ea typeface=""/>
      <a:cs typeface="Opella Sans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1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FB24A051-CF89-4D0E-884C-38198A887417}">
  <we:reference id="c22bf5f7-55ef-4467-ac55-88a268666587" version="1.0.0.3" store="EXCatalog" storeType="EXCatalog"/>
  <we:alternateReferences>
    <we:reference id="WA200006038" version="1.0.0.3" store="en-US" storeType="OMEX"/>
  </we:alternateReferences>
  <we:properties>
    <we:property name="pptx_export_from_biorender" value="false"/>
  </we:properties>
  <we:bindings/>
  <we:snapshot xmlns:r="http://schemas.openxmlformats.org/officeDocument/2006/relationships"/>
  <we:extLst>
    <a:ext xmlns:a="http://schemas.openxmlformats.org/drawingml/2006/main" uri="{0858819E-0033-43BF-8937-05EC82904868}">
      <we:backgroundApp state="1" runtimeId="Taskpane.Url"/>
    </a:ext>
  </we:extLst>
</we:webextension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cb394913-660e-41e9-9f09-b3173fdbf396" xsi:nil="true"/>
    <lcf76f155ced4ddcb4097134ff3c332f xmlns="4a615a75-1d40-4834-a16a-462b4b5926d5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156E41D6AED804D962431413DB01171" ma:contentTypeVersion="16" ma:contentTypeDescription="Create a new document." ma:contentTypeScope="" ma:versionID="9d50f2d662f49cb7aea2db9c85218638">
  <xsd:schema xmlns:xsd="http://www.w3.org/2001/XMLSchema" xmlns:xs="http://www.w3.org/2001/XMLSchema" xmlns:p="http://schemas.microsoft.com/office/2006/metadata/properties" xmlns:ns2="4a615a75-1d40-4834-a16a-462b4b5926d5" xmlns:ns3="cb394913-660e-41e9-9f09-b3173fdbf396" targetNamespace="http://schemas.microsoft.com/office/2006/metadata/properties" ma:root="true" ma:fieldsID="af39e783dee0221ba45de36db6c14ae5" ns2:_="" ns3:_="">
    <xsd:import namespace="4a615a75-1d40-4834-a16a-462b4b5926d5"/>
    <xsd:import namespace="cb394913-660e-41e9-9f09-b3173fdbf39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615a75-1d40-4834-a16a-462b4b5926d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4fb0b088-da3c-47ed-872c-fc1360427a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b394913-660e-41e9-9f09-b3173fdbf396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b692ae67-6097-47aa-9096-1e0d89ec9ef6}" ma:internalName="TaxCatchAll" ma:showField="CatchAllData" ma:web="cb394913-660e-41e9-9f09-b3173fdbf39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E1500A7-8E75-49E1-BF46-06B83FF2F5C9}">
  <ds:schemaRefs>
    <ds:schemaRef ds:uri="http://schemas.microsoft.com/office/2006/documentManagement/types"/>
    <ds:schemaRef ds:uri="4a615a75-1d40-4834-a16a-462b4b5926d5"/>
    <ds:schemaRef ds:uri="http://purl.org/dc/dcmitype/"/>
    <ds:schemaRef ds:uri="http://www.w3.org/XML/1998/namespace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cb394913-660e-41e9-9f09-b3173fdbf396"/>
    <ds:schemaRef ds:uri="http://purl.org/dc/terms/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85DA3B8A-BD34-480C-BC7A-0573DA3FACAE}">
  <ds:schemaRefs>
    <ds:schemaRef ds:uri="4a615a75-1d40-4834-a16a-462b4b5926d5"/>
    <ds:schemaRef ds:uri="cb394913-660e-41e9-9f09-b3173fdbf396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7620B9BB-33F3-481B-A002-F3769199D73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12</TotalTime>
  <Words>729</Words>
  <Application>Microsoft Office PowerPoint</Application>
  <PresentationFormat>Custom</PresentationFormat>
  <Paragraphs>66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Opella Sans</vt:lpstr>
      <vt:lpstr>Verdana</vt:lpstr>
      <vt:lpstr>1_opella theme</vt:lpstr>
      <vt:lpstr>PowerPoint Presentation</vt:lpstr>
    </vt:vector>
  </TitlesOfParts>
  <Company>Sanofi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Shringarpure, Dipti /IN</dc:creator>
  <cp:lastModifiedBy>Yadav, Bala Mahendra /IN</cp:lastModifiedBy>
  <cp:revision>2</cp:revision>
  <dcterms:created xsi:type="dcterms:W3CDTF">2024-02-07T04:43:41Z</dcterms:created>
  <dcterms:modified xsi:type="dcterms:W3CDTF">2025-03-28T11:09:04Z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9e3dcb88-8425-4e1d-b1a3-bd5572915bbc_Enabled">
    <vt:lpwstr>true</vt:lpwstr>
  </property>
  <property fmtid="{D5CDD505-2E9C-101B-9397-08002B2CF9AE}" pid="3" name="MSIP_Label_9e3dcb88-8425-4e1d-b1a3-bd5572915bbc_SetDate">
    <vt:lpwstr>2024-02-07T05:47:29Z</vt:lpwstr>
  </property>
  <property fmtid="{D5CDD505-2E9C-101B-9397-08002B2CF9AE}" pid="4" name="MSIP_Label_9e3dcb88-8425-4e1d-b1a3-bd5572915bbc_Method">
    <vt:lpwstr>Privileged</vt:lpwstr>
  </property>
  <property fmtid="{D5CDD505-2E9C-101B-9397-08002B2CF9AE}" pid="5" name="MSIP_Label_9e3dcb88-8425-4e1d-b1a3-bd5572915bbc_Name">
    <vt:lpwstr>Internal</vt:lpwstr>
  </property>
  <property fmtid="{D5CDD505-2E9C-101B-9397-08002B2CF9AE}" pid="6" name="MSIP_Label_9e3dcb88-8425-4e1d-b1a3-bd5572915bbc_SiteId">
    <vt:lpwstr>aca3c8d6-aa71-4e1a-a10e-03572fc58c0b</vt:lpwstr>
  </property>
  <property fmtid="{D5CDD505-2E9C-101B-9397-08002B2CF9AE}" pid="7" name="MSIP_Label_9e3dcb88-8425-4e1d-b1a3-bd5572915bbc_ActionId">
    <vt:lpwstr>f473dbf9-543a-430c-8729-b056a2c00e17</vt:lpwstr>
  </property>
  <property fmtid="{D5CDD505-2E9C-101B-9397-08002B2CF9AE}" pid="8" name="MSIP_Label_9e3dcb88-8425-4e1d-b1a3-bd5572915bbc_ContentBits">
    <vt:lpwstr>1</vt:lpwstr>
  </property>
  <property fmtid="{D5CDD505-2E9C-101B-9397-08002B2CF9AE}" pid="9" name="ClassificationContentMarkingHeaderLocations">
    <vt:lpwstr>PUBCARD:3\Office Theme:8</vt:lpwstr>
  </property>
  <property fmtid="{D5CDD505-2E9C-101B-9397-08002B2CF9AE}" pid="10" name="ClassificationContentMarkingHeaderText">
    <vt:lpwstr>Internal</vt:lpwstr>
  </property>
  <property fmtid="{D5CDD505-2E9C-101B-9397-08002B2CF9AE}" pid="11" name="ContentTypeId">
    <vt:lpwstr>0x0101000156E41D6AED804D962431413DB01171</vt:lpwstr>
  </property>
  <property fmtid="{D5CDD505-2E9C-101B-9397-08002B2CF9AE}" pid="12" name="MediaServiceImageTags">
    <vt:lpwstr/>
  </property>
</Properties>
</file>