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27"/>
  </p:notesMasterIdLst>
  <p:handoutMasterIdLst>
    <p:handoutMasterId r:id="rId28"/>
  </p:handoutMasterIdLst>
  <p:sldIdLst>
    <p:sldId id="2147474916" r:id="rId5"/>
    <p:sldId id="2147474917" r:id="rId6"/>
    <p:sldId id="2147474918" r:id="rId7"/>
    <p:sldId id="2147474876" r:id="rId8"/>
    <p:sldId id="2147474867" r:id="rId9"/>
    <p:sldId id="2147474877" r:id="rId10"/>
    <p:sldId id="2147474882" r:id="rId11"/>
    <p:sldId id="2147474878" r:id="rId12"/>
    <p:sldId id="2147474890" r:id="rId13"/>
    <p:sldId id="2147474879" r:id="rId14"/>
    <p:sldId id="2147474881" r:id="rId15"/>
    <p:sldId id="2147474919" r:id="rId16"/>
    <p:sldId id="2147474889" r:id="rId17"/>
    <p:sldId id="2147474872" r:id="rId18"/>
    <p:sldId id="2147474892" r:id="rId19"/>
    <p:sldId id="2147474862" r:id="rId20"/>
    <p:sldId id="2147474863" r:id="rId21"/>
    <p:sldId id="2147474891" r:id="rId22"/>
    <p:sldId id="2147474865" r:id="rId23"/>
    <p:sldId id="337" r:id="rId24"/>
    <p:sldId id="2147474883" r:id="rId25"/>
    <p:sldId id="2147474873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880">
          <p15:clr>
            <a:srgbClr val="A4A3A4"/>
          </p15:clr>
        </p15:guide>
        <p15:guide id="4" orient="horz" pos="15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E0473F-063F-B18A-0282-E8E86CE5C45A}" name="Bandlamudi, Sampath /IN" initials="BS/" userId="S::Sampath.Bandlamudi@sanofi.com::a3dcaf43-ecaf-443b-a123-e3bdd60d9c95" providerId="AD"/>
  <p188:author id="{742AAA5B-4D39-0499-ED00-5BB7ECC477B4}" name="Popovic, Branko /DE" initials="PB/" userId="S::Branko.Popovic@sanofi.com::1bc4e505-0fa0-4500-a521-42dabbaf1e71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47BD893-2858-2FB9-7B9C-E7CFC97B75B4}" name="Ravuri, Meena /IN" initials="RM/" userId="S::Meena.Ravuri@sanofi.com::e07af1d3-b256-4d22-9535-26288e30ff0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4640"/>
    <a:srgbClr val="F6B167"/>
    <a:srgbClr val="D3FFC1"/>
    <a:srgbClr val="1D6400"/>
    <a:srgbClr val="7A00E6"/>
    <a:srgbClr val="E9E6ED"/>
    <a:srgbClr val="F5F5F5"/>
    <a:srgbClr val="23004C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7B1003-57BC-4C6B-B8E6-D312EE0DB004}" v="29" dt="2024-06-06T04:04:14.932"/>
  </p1510:revLst>
</p1510:revInfo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8" y="619"/>
      </p:cViewPr>
      <p:guideLst>
        <p:guide pos="2880"/>
        <p:guide orient="horz" pos="15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57957088795911"/>
          <c:y val="4.7165783587484369E-2"/>
          <c:w val="0.85865794539842477"/>
          <c:h val="0.712282766773543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Low-risk group FIB-4 score &lt; 1.3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Total</c:v>
                </c:pt>
                <c:pt idx="1">
                  <c:v>T2DM only</c:v>
                </c:pt>
                <c:pt idx="2">
                  <c:v>Hypertension only</c:v>
                </c:pt>
                <c:pt idx="3">
                  <c:v>Hyperlipidaemia only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54.26</c:v>
                </c:pt>
                <c:pt idx="1">
                  <c:v>49.85</c:v>
                </c:pt>
                <c:pt idx="2">
                  <c:v>47.09</c:v>
                </c:pt>
                <c:pt idx="3">
                  <c:v>67.83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63-475C-A2AB-05CC907B68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Intermediate-risk group FIB-4 score 1.3-2.67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Total</c:v>
                </c:pt>
                <c:pt idx="1">
                  <c:v>T2DM only</c:v>
                </c:pt>
                <c:pt idx="2">
                  <c:v>Hypertension only</c:v>
                </c:pt>
                <c:pt idx="3">
                  <c:v>Hyperlipidaemia only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33.42</c:v>
                </c:pt>
                <c:pt idx="1">
                  <c:v>32.35</c:v>
                </c:pt>
                <c:pt idx="2">
                  <c:v>37.89</c:v>
                </c:pt>
                <c:pt idx="3">
                  <c:v>26.41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63-475C-A2AB-05CC907B68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High-risk group FIB-4 score &gt;2.67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Total</c:v>
                </c:pt>
                <c:pt idx="1">
                  <c:v>T2DM only</c:v>
                </c:pt>
                <c:pt idx="2">
                  <c:v>Hypertension only</c:v>
                </c:pt>
                <c:pt idx="3">
                  <c:v>Hyperlipidaemia only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12.32</c:v>
                </c:pt>
                <c:pt idx="1">
                  <c:v>17.79</c:v>
                </c:pt>
                <c:pt idx="2">
                  <c:v>15.02</c:v>
                </c:pt>
                <c:pt idx="3">
                  <c:v>5.76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63-475C-A2AB-05CC907B68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85288831"/>
        <c:axId val="601666015"/>
      </c:barChart>
      <c:catAx>
        <c:axId val="198528883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666015"/>
        <c:crosses val="autoZero"/>
        <c:auto val="1"/>
        <c:lblAlgn val="ctr"/>
        <c:lblOffset val="100"/>
        <c:noMultiLvlLbl val="0"/>
      </c:catAx>
      <c:valAx>
        <c:axId val="601666015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b="1">
                    <a:solidFill>
                      <a:schemeClr val="tx1"/>
                    </a:solidFill>
                  </a:rPr>
                  <a:t>Percentage (%) of MAFLD patients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288831"/>
        <c:crossesAt val="1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05722813758E-2"/>
          <c:y val="0.9316542638691625"/>
          <c:w val="0.9"/>
          <c:h val="5.71031033925549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818815806140178"/>
          <c:y val="0.12699861456056843"/>
          <c:w val="0.74795471804229896"/>
          <c:h val="0.785516430729846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381557040437717E-17"/>
                  <c:y val="6.05856768092167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80-4780-B120-1A8A3B0E94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Sheet1!$B$3</c:f>
                <c:numCache>
                  <c:formatCode>General</c:formatCode>
                  <c:ptCount val="1"/>
                  <c:pt idx="0">
                    <c:v>0.5</c:v>
                  </c:pt>
                </c:numCache>
              </c:numRef>
            </c:plus>
            <c:minus>
              <c:numRef>
                <c:f>Sheet1!$B$3</c:f>
                <c:numCache>
                  <c:formatCode>General</c:formatCode>
                  <c:ptCount val="1"/>
                  <c:pt idx="0">
                    <c:v>0.5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FIB-4 changes from baseline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0-4780-B120-1A8A3B0E94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EPL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8484163131247175E-3"/>
                  <c:y val="6.99890517649599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ctr" anchorCtr="1">
                  <a:spAutoFit/>
                </a:bodyPr>
                <a:lstStyle/>
                <a:p>
                  <a:pPr>
                    <a:defRPr sz="7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3D80-4780-B120-1A8A3B0E94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Sheet1!$C$3</c:f>
                <c:numCache>
                  <c:formatCode>General</c:formatCode>
                  <c:ptCount val="1"/>
                  <c:pt idx="0">
                    <c:v>0.62</c:v>
                  </c:pt>
                </c:numCache>
              </c:numRef>
            </c:plus>
            <c:minus>
              <c:numRef>
                <c:f>Sheet1!$C$3</c:f>
                <c:numCache>
                  <c:formatCode>General</c:formatCode>
                  <c:ptCount val="1"/>
                  <c:pt idx="0">
                    <c:v>0.62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FIB-4 changes from baseline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-0.12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0-4780-B120-1A8A3B0E94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852655"/>
        <c:axId val="1293815327"/>
      </c:barChart>
      <c:catAx>
        <c:axId val="1290852655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sz="700" b="1"/>
                  <a:t>24 weeks</a:t>
                </a:r>
              </a:p>
            </c:rich>
          </c:tx>
          <c:layout>
            <c:manualLayout>
              <c:xMode val="edge"/>
              <c:yMode val="edge"/>
              <c:x val="0.47251816193408919"/>
              <c:y val="2.9392233131684983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crossAx val="1293815327"/>
        <c:crosses val="autoZero"/>
        <c:auto val="1"/>
        <c:lblAlgn val="ctr"/>
        <c:lblOffset val="100"/>
        <c:noMultiLvlLbl val="0"/>
      </c:catAx>
      <c:valAx>
        <c:axId val="1293815327"/>
        <c:scaling>
          <c:orientation val="minMax"/>
          <c:max val="0.8"/>
          <c:min val="-0.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US" sz="700" b="1" dirty="0">
                    <a:latin typeface="+mj-lt"/>
                  </a:rPr>
                  <a:t>FIB-4 changes from baseline</a:t>
                </a:r>
              </a:p>
            </c:rich>
          </c:tx>
          <c:layout>
            <c:manualLayout>
              <c:xMode val="edge"/>
              <c:yMode val="edge"/>
              <c:x val="6.9272013561072404E-2"/>
              <c:y val="0.1399584804482197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852655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311648913486913"/>
          <c:y val="3.8102964386972513E-2"/>
          <c:w val="0.14470578181921764"/>
          <c:h val="0.1119579498563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09748687437769"/>
          <c:y val="0.12699861456056843"/>
          <c:w val="0.71716715645960016"/>
          <c:h val="0.785516430729846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1501484786519152E-3"/>
                  <c:y val="8.07279726503732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C5-465E-A931-89EA025C362D}"/>
                </c:ext>
              </c:extLst>
            </c:dLbl>
            <c:dLbl>
              <c:idx val="1"/>
              <c:layout>
                <c:manualLayout>
                  <c:x val="-8.1007028262746098E-17"/>
                  <c:y val="8.3516322125304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C5-465E-A931-89EA025C36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minus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15.4</c:v>
                  </c:pt>
                  <c:pt idx="1">
                    <c:v>10.34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15.4</c:v>
                  </c:pt>
                  <c:pt idx="1">
                    <c:v>10.34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-2.41</c:v>
                </c:pt>
                <c:pt idx="1">
                  <c:v>-2.31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C5-465E-A931-89EA025C36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EPL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4186162216099155E-3"/>
                  <c:y val="0.121389110984095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C5-465E-A931-89EA025C362D}"/>
                </c:ext>
              </c:extLst>
            </c:dLbl>
            <c:dLbl>
              <c:idx val="1"/>
              <c:layout>
                <c:manualLayout>
                  <c:x val="-8.1007028262746098E-17"/>
                  <c:y val="0.122576094932411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9C5-465E-A931-89EA025C36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min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15.18</c:v>
                  </c:pt>
                  <c:pt idx="1">
                    <c:v>14.71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15.18</c:v>
                  </c:pt>
                  <c:pt idx="1">
                    <c:v>14.71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-6.25</c:v>
                </c:pt>
                <c:pt idx="1">
                  <c:v>-5.34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9C5-465E-A931-89EA025C3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852655"/>
        <c:axId val="1293815327"/>
      </c:barChart>
      <c:catAx>
        <c:axId val="12908526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3815327"/>
        <c:crosses val="autoZero"/>
        <c:auto val="1"/>
        <c:lblAlgn val="ctr"/>
        <c:lblOffset val="100"/>
        <c:noMultiLvlLbl val="0"/>
      </c:catAx>
      <c:valAx>
        <c:axId val="1293815327"/>
        <c:scaling>
          <c:orientation val="minMax"/>
          <c:max val="0"/>
          <c:min val="-4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b="1" dirty="0"/>
                  <a:t>AST changes from baseline (U/L)</a:t>
                </a:r>
              </a:p>
            </c:rich>
          </c:tx>
          <c:layout>
            <c:manualLayout>
              <c:xMode val="edge"/>
              <c:yMode val="edge"/>
              <c:x val="4.7252227179778727E-2"/>
              <c:y val="0.1469180688700649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852655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529414589018238"/>
          <c:y val="0.10266424739682803"/>
          <c:w val="0.14470578181921764"/>
          <c:h val="0.18276891524819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09748687437769"/>
          <c:y val="0.12699861456056843"/>
          <c:w val="0.71716715645960016"/>
          <c:h val="0.785516430729846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073252069290583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90-430C-9881-7E7656180401}"/>
                </c:ext>
              </c:extLst>
            </c:dLbl>
            <c:dLbl>
              <c:idx val="1"/>
              <c:layout>
                <c:manualLayout>
                  <c:x val="-1.1550410990390291E-16"/>
                  <c:y val="0.1329483683489034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90-430C-9881-7E76561804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minus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23.02</c:v>
                  </c:pt>
                  <c:pt idx="1">
                    <c:v>14.03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23.02</c:v>
                  </c:pt>
                  <c:pt idx="1">
                    <c:v>14.03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-3.5</c:v>
                </c:pt>
                <c:pt idx="1">
                  <c:v>-4.8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90-430C-9881-7E76561804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PPC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8816556188231046E-3"/>
                  <c:y val="0.160934876410826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90-430C-9881-7E7656180401}"/>
                </c:ext>
              </c:extLst>
            </c:dLbl>
            <c:dLbl>
              <c:idx val="1"/>
              <c:layout>
                <c:manualLayout>
                  <c:x val="3.1501484786519152E-3"/>
                  <c:y val="0.142349599375379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90-430C-9881-7E76561804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min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30.46</c:v>
                  </c:pt>
                  <c:pt idx="1">
                    <c:v>29.82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30.46</c:v>
                  </c:pt>
                  <c:pt idx="1">
                    <c:v>29.82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-11.55</c:v>
                </c:pt>
                <c:pt idx="1">
                  <c:v>-10.01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C90-430C-9881-7E7656180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852655"/>
        <c:axId val="1293815327"/>
      </c:barChart>
      <c:catAx>
        <c:axId val="12908526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3815327"/>
        <c:crosses val="autoZero"/>
        <c:auto val="1"/>
        <c:lblAlgn val="ctr"/>
        <c:lblOffset val="100"/>
        <c:noMultiLvlLbl val="0"/>
      </c:catAx>
      <c:valAx>
        <c:axId val="1293815327"/>
        <c:scaling>
          <c:orientation val="minMax"/>
          <c:max val="0"/>
          <c:min val="-4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b="1" dirty="0"/>
                  <a:t>ALT changes from baseline (U/L)</a:t>
                </a:r>
              </a:p>
            </c:rich>
          </c:tx>
          <c:layout>
            <c:manualLayout>
              <c:xMode val="edge"/>
              <c:yMode val="edge"/>
              <c:x val="2.2051039350563406E-2"/>
              <c:y val="0.1469182691521766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852655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529414589018238"/>
          <c:y val="0.10266424739682803"/>
          <c:w val="0.14470578181921764"/>
          <c:h val="0.18276891524819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9126766572711"/>
          <c:y val="0.12699861456056843"/>
          <c:w val="0.70177337566825071"/>
          <c:h val="0.785516430729846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5277006790516343E-17"/>
                  <c:y val="0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94E-489A-838D-08FCE98378AE}"/>
                </c:ext>
              </c:extLst>
            </c:dLbl>
            <c:dLbl>
              <c:idx val="1"/>
              <c:layout>
                <c:manualLayout>
                  <c:x val="0"/>
                  <c:y val="0.11980717087984859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4E-489A-838D-08FCE98378AE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0.67</c:v>
                  </c:pt>
                  <c:pt idx="1">
                    <c:v>-0.82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0.67</c:v>
                  </c:pt>
                  <c:pt idx="1">
                    <c:v>-0.82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0.13</c:v>
                </c:pt>
                <c:pt idx="1">
                  <c:v>-0.03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4E-489A-838D-08FCE98378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EPL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177056349722358E-3"/>
                  <c:y val="0.110437983981813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4E-489A-838D-08FCE98378AE}"/>
                </c:ext>
              </c:extLst>
            </c:dLbl>
            <c:dLbl>
              <c:idx val="1"/>
              <c:layout>
                <c:manualLayout>
                  <c:x val="-1.1649072044574333E-16"/>
                  <c:y val="0.112614885046104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94E-489A-838D-08FCE98378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0.71</c:v>
                  </c:pt>
                  <c:pt idx="1">
                    <c:v>0.95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0.71</c:v>
                  </c:pt>
                  <c:pt idx="1">
                    <c:v>0.95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-0.23</c:v>
                </c:pt>
                <c:pt idx="1">
                  <c:v>-0.24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4E-489A-838D-08FCE98378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852655"/>
        <c:axId val="1293815327"/>
      </c:barChart>
      <c:catAx>
        <c:axId val="12908526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3815327"/>
        <c:crosses val="autoZero"/>
        <c:auto val="1"/>
        <c:lblAlgn val="ctr"/>
        <c:lblOffset val="100"/>
        <c:noMultiLvlLbl val="0"/>
      </c:catAx>
      <c:valAx>
        <c:axId val="1293815327"/>
        <c:scaling>
          <c:orientation val="minMax"/>
          <c:max val="1"/>
          <c:min val="-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b="1" dirty="0"/>
                  <a:t>LDL-C changes from baseline (mmol/L)</a:t>
                </a:r>
              </a:p>
            </c:rich>
          </c:tx>
          <c:layout>
            <c:manualLayout>
              <c:xMode val="edge"/>
              <c:yMode val="edge"/>
              <c:x val="3.8484451978373557E-3"/>
              <c:y val="0.139958473180292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85265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85144577298294499"/>
          <c:y val="0.1026643345708956"/>
          <c:w val="0.14470578181921764"/>
          <c:h val="0.18276891524819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09748687437769"/>
          <c:y val="0.12699861456056843"/>
          <c:w val="0.71716715645960016"/>
          <c:h val="0.785516430729846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6728742594040766E-17"/>
                  <c:y val="0.126871101508426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F90-4AD5-BEE6-6056A434EBE7}"/>
                </c:ext>
              </c:extLst>
            </c:dLbl>
            <c:dLbl>
              <c:idx val="1"/>
              <c:layout>
                <c:manualLayout>
                  <c:x val="1.2182404709230365E-7"/>
                  <c:y val="7.504451567516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0127817790209235E-2"/>
                      <c:h val="9.27277213873793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F90-4AD5-BEE6-6056A434EBE7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Sheet1!$D$2:$D$3</c:f>
                <c:numCache>
                  <c:formatCode>General</c:formatCode>
                  <c:ptCount val="2"/>
                  <c:pt idx="0">
                    <c:v>6.12</c:v>
                  </c:pt>
                  <c:pt idx="1">
                    <c:v>3.94</c:v>
                  </c:pt>
                </c:numCache>
              </c:numRef>
            </c:plus>
            <c:minus>
              <c:numRef>
                <c:f>Sheet1!$D$2:$D$3</c:f>
                <c:numCache>
                  <c:formatCode>General</c:formatCode>
                  <c:ptCount val="2"/>
                  <c:pt idx="0">
                    <c:v>6.12</c:v>
                  </c:pt>
                  <c:pt idx="1">
                    <c:v>3.94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0.23</c:v>
                </c:pt>
                <c:pt idx="1">
                  <c:v>1.24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90-4AD5-BEE6-6056A434EB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EPL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10759186531938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F90-4AD5-BEE6-6056A434EBE7}"/>
                </c:ext>
              </c:extLst>
            </c:dLbl>
            <c:dLbl>
              <c:idx val="1"/>
              <c:layout>
                <c:manualLayout>
                  <c:x val="0"/>
                  <c:y val="0.121226859343352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F90-4AD5-BEE6-6056A434EB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5.93</c:v>
                  </c:pt>
                  <c:pt idx="1">
                    <c:v>5.65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5.93</c:v>
                  </c:pt>
                  <c:pt idx="1">
                    <c:v>5.65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12 weeks</c:v>
                </c:pt>
                <c:pt idx="1">
                  <c:v>24 weeks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-1.97</c:v>
                </c:pt>
                <c:pt idx="1">
                  <c:v>-3.39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F90-4AD5-BEE6-6056A434EB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852655"/>
        <c:axId val="1293815327"/>
      </c:barChart>
      <c:catAx>
        <c:axId val="12908526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3815327"/>
        <c:crosses val="autoZero"/>
        <c:auto val="1"/>
        <c:lblAlgn val="ctr"/>
        <c:lblOffset val="100"/>
        <c:noMultiLvlLbl val="0"/>
      </c:catAx>
      <c:valAx>
        <c:axId val="1293815327"/>
        <c:scaling>
          <c:orientation val="minMax"/>
          <c:max val="8"/>
          <c:min val="-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b="1" dirty="0" err="1">
                    <a:solidFill>
                      <a:schemeClr val="tx1"/>
                    </a:solidFill>
                  </a:rPr>
                  <a:t>TBil</a:t>
                </a:r>
                <a:r>
                  <a:rPr lang="en-US" sz="700" b="1" dirty="0">
                    <a:solidFill>
                      <a:schemeClr val="tx1"/>
                    </a:solidFill>
                  </a:rPr>
                  <a:t> changes from baseline (U/L)</a:t>
                </a:r>
              </a:p>
            </c:rich>
          </c:tx>
          <c:layout>
            <c:manualLayout>
              <c:xMode val="edge"/>
              <c:yMode val="edge"/>
              <c:x val="2.6939116384861489E-2"/>
              <c:y val="0.139958473180292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852655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144577298294499"/>
          <c:y val="0.1026643345708956"/>
          <c:w val="0.13237136344655842"/>
          <c:h val="0.152594698966920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0.20319</cdr:x>
      <cdr:y>0.51876</cdr:y>
    </cdr:from>
    <cdr:to>
      <cdr:x>1</cdr:x>
      <cdr:y>0.51876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C489A1E2-2A7F-5D02-9E4F-EC38B4F18B7F}"/>
            </a:ext>
          </a:extLst>
        </cdr:cNvPr>
        <cdr:cNvCxnSpPr/>
      </cdr:nvCxnSpPr>
      <cdr:spPr>
        <a:xfrm xmlns:a="http://schemas.openxmlformats.org/drawingml/2006/main">
          <a:off x="670534" y="1040530"/>
          <a:ext cx="2629500" cy="0"/>
        </a:xfrm>
        <a:prstGeom xmlns:a="http://schemas.openxmlformats.org/drawingml/2006/main" prst="line">
          <a:avLst/>
        </a:prstGeom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0.18371</cdr:x>
      <cdr:y>0.12694</cdr:y>
    </cdr:from>
    <cdr:to>
      <cdr:x>0.86007</cdr:x>
      <cdr:y>0.12694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6D2E7856-50C8-1BA3-0ECC-E25DE5124123}"/>
            </a:ext>
          </a:extLst>
        </cdr:cNvPr>
        <cdr:cNvCxnSpPr/>
      </cdr:nvCxnSpPr>
      <cdr:spPr>
        <a:xfrm xmlns:a="http://schemas.openxmlformats.org/drawingml/2006/main">
          <a:off x="740637" y="192970"/>
          <a:ext cx="2726783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0.18371</cdr:x>
      <cdr:y>0.12694</cdr:y>
    </cdr:from>
    <cdr:to>
      <cdr:x>0.86007</cdr:x>
      <cdr:y>0.12694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6D2E7856-50C8-1BA3-0ECC-E25DE5124123}"/>
            </a:ext>
          </a:extLst>
        </cdr:cNvPr>
        <cdr:cNvCxnSpPr/>
      </cdr:nvCxnSpPr>
      <cdr:spPr>
        <a:xfrm xmlns:a="http://schemas.openxmlformats.org/drawingml/2006/main">
          <a:off x="740637" y="163070"/>
          <a:ext cx="2726783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8353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49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752F5A5E-FAC5-484B-A393-B3A5D5DB4B1F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8E9B28EB-F29D-4637-896D-8F88232D3C70}" type="datetime1">
              <a:rPr lang="en-US" smtClean="0"/>
              <a:t>11/4/2024</a:t>
            </a:fld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2B3ADAA-8887-47A3-825F-06C174246084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721FE872-7054-4639-AE4A-684E1A2B03D8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77122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F45AB959-482D-4D62-BAFA-6647233ABD47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FDDBAE37-890C-4410-AFF0-023E4CB0E6FC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88F7F07C-DC53-4D06-80D1-A948E74D6723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C6221E78-C61D-4519-9444-12774D24BC5B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37B8ADC-306B-47E1-AE00-211124872DC5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9822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6A4A7A52-6E2B-4E0A-8C44-3BE76F51DCDD}" type="datetime1">
              <a:rPr lang="en-US" smtClean="0"/>
              <a:t>11/4/2024</a:t>
            </a:fld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20603EF3-3EC8-48CE-B3F4-DB38497A57F8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E418EE89-BCDC-4939-8C62-43A967E14DCC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fld id="{510D4087-37A5-4CF2-93F5-88F19ABFDD1D}" type="datetime1">
              <a:rPr lang="en-US" smtClean="0"/>
              <a:t>11/4/2024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71B1B801-B607-4D46-9D65-33F1590DD278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F805909-1384-4540-A9FB-E8C1541D23C1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4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7E3C8DD1-A983-431A-A61B-50E29CDA734D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AD2875C0-AC27-4103-A7D5-C50594CDADC5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17" y="512305"/>
            <a:ext cx="8521995" cy="36009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C96011B-9518-4C39-87A1-AD23D10734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86949" y="1182799"/>
            <a:ext cx="3014164" cy="3214688"/>
          </a:xfrm>
          <a:prstGeom prst="round2DiagRect">
            <a:avLst>
              <a:gd name="adj1" fmla="val 11690"/>
              <a:gd name="adj2" fmla="val 0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n-lt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1000" y="1182799"/>
            <a:ext cx="5151489" cy="3214688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952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0E777F01-A558-4D55-AFCD-E65A93CF767A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3EDA0417-288A-4B1C-82FA-7C3BA33E2E2C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989D2E2A-C60E-4818-A62A-6494C69BB036}" type="datetime1">
              <a:rPr lang="en-US" smtClean="0"/>
              <a:t>11/4/2024</a:t>
            </a:fld>
            <a:endParaRPr lang="en-US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944685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33FE913-919F-8F1C-BF32-3A81BA4472AF}"/>
              </a:ext>
            </a:extLst>
          </p:cNvPr>
          <p:cNvCxnSpPr>
            <a:cxnSpLocks/>
          </p:cNvCxnSpPr>
          <p:nvPr userDrawn="1"/>
        </p:nvCxnSpPr>
        <p:spPr>
          <a:xfrm flipV="1">
            <a:off x="6937491" y="387184"/>
            <a:ext cx="0" cy="24017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49AB54DC-B862-EAF9-6354-8BB6BC350C8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079287" y="368968"/>
            <a:ext cx="900000" cy="252000"/>
          </a:xfrm>
        </p:spPr>
        <p:txBody>
          <a:bodyPr/>
          <a:lstStyle>
            <a:lvl1pPr>
              <a:defRPr sz="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D11E6D14-D4FE-4252-BA1D-C1DEACF7392C}" type="datetime1">
              <a:rPr lang="en-US" smtClean="0"/>
              <a:t>11/4/2024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6984F9-B184-339C-6165-DF2D8F7B1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cxnSp>
        <p:nvCxnSpPr>
          <p:cNvPr id="6" name="Straight Arrow Connector 1">
            <a:extLst>
              <a:ext uri="{FF2B5EF4-FFF2-40B4-BE49-F238E27FC236}">
                <a16:creationId xmlns:a16="http://schemas.microsoft.com/office/drawing/2014/main" id="{99D8AD53-2E55-0829-7091-418B802B405B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628EDFD9-5DD7-F7AA-09B4-BE8D34F712A6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fld id="{8B521377-28E5-4609-BD2C-98996DC16F7C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589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fld id="{859CDC4E-8C2F-48A4-8DF0-DA399D7DA589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fld id="{52B4A988-90E8-4FC3-B531-BD348456AF79}" type="datetime1">
              <a:rPr lang="en-US" smtClean="0"/>
              <a:t>11/4/2024</a:t>
            </a:fld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479C0E-037F-A749-DB8C-A565D3FB7A4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673" r:id="rId10"/>
    <p:sldLayoutId id="2147483710" r:id="rId11"/>
    <p:sldLayoutId id="2147483747" r:id="rId12"/>
    <p:sldLayoutId id="2147483713" r:id="rId13"/>
    <p:sldLayoutId id="2147483739" r:id="rId14"/>
    <p:sldLayoutId id="2147483741" r:id="rId15"/>
    <p:sldLayoutId id="2147483742" r:id="rId16"/>
    <p:sldLayoutId id="2147483748" r:id="rId17"/>
    <p:sldLayoutId id="2147483743" r:id="rId18"/>
    <p:sldLayoutId id="2147483744" r:id="rId19"/>
    <p:sldLayoutId id="2147483745" r:id="rId20"/>
    <p:sldLayoutId id="2147483746" r:id="rId21"/>
    <p:sldLayoutId id="2147483749" r:id="rId22"/>
    <p:sldLayoutId id="2147483671" r:id="rId23"/>
    <p:sldLayoutId id="2147483683" r:id="rId24"/>
    <p:sldLayoutId id="2147483751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641" userDrawn="1">
          <p15:clr>
            <a:srgbClr val="F26B43"/>
          </p15:clr>
        </p15:guide>
        <p15:guide id="4" orient="horz" pos="756" userDrawn="1">
          <p15:clr>
            <a:srgbClr val="F26B43"/>
          </p15:clr>
        </p15:guide>
        <p15:guide id="5" orient="horz" pos="2869" userDrawn="1">
          <p15:clr>
            <a:srgbClr val="F26B43"/>
          </p15:clr>
        </p15:guide>
        <p15:guide id="6" orient="horz" pos="3128" userDrawn="1">
          <p15:clr>
            <a:srgbClr val="F26B43"/>
          </p15:clr>
        </p15:guide>
        <p15:guide id="7" pos="208" userDrawn="1">
          <p15:clr>
            <a:srgbClr val="F26B43"/>
          </p15:clr>
        </p15:guide>
        <p15:guide id="8" pos="55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svg"/><Relationship Id="rId7" Type="http://schemas.openxmlformats.org/officeDocument/2006/relationships/image" Target="../media/image37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11" Type="http://schemas.openxmlformats.org/officeDocument/2006/relationships/image" Target="../media/image40.svg"/><Relationship Id="rId5" Type="http://schemas.openxmlformats.org/officeDocument/2006/relationships/image" Target="../media/image35.sv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svg"/><Relationship Id="rId7" Type="http://schemas.openxmlformats.org/officeDocument/2006/relationships/image" Target="../media/image47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10" Type="http://schemas.openxmlformats.org/officeDocument/2006/relationships/image" Target="../media/image50.sv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25.svg"/><Relationship Id="rId17" Type="http://schemas.openxmlformats.org/officeDocument/2006/relationships/image" Target="../media/image30.png"/><Relationship Id="rId2" Type="http://schemas.openxmlformats.org/officeDocument/2006/relationships/tags" Target="../tags/tag2.xml"/><Relationship Id="rId16" Type="http://schemas.openxmlformats.org/officeDocument/2006/relationships/image" Target="../media/image29.sv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4.png"/><Relationship Id="rId5" Type="http://schemas.openxmlformats.org/officeDocument/2006/relationships/tags" Target="../tags/tag5.xml"/><Relationship Id="rId15" Type="http://schemas.openxmlformats.org/officeDocument/2006/relationships/image" Target="../media/image28.png"/><Relationship Id="rId10" Type="http://schemas.openxmlformats.org/officeDocument/2006/relationships/image" Target="../media/image23.svg"/><Relationship Id="rId4" Type="http://schemas.openxmlformats.org/officeDocument/2006/relationships/tags" Target="../tags/tag4.xml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burden </a:t>
            </a:r>
            <a:br>
              <a:rPr lang="en-US" dirty="0"/>
            </a:br>
            <a:r>
              <a:rPr lang="en-US" dirty="0"/>
              <a:t>of liver disease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EDC4C9-B77D-0F94-E519-F39A7F935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New evidence revealed</a:t>
            </a:r>
          </a:p>
        </p:txBody>
      </p:sp>
      <p:sp>
        <p:nvSpPr>
          <p:cNvPr id="18" name="SmartArt Placeholder 17">
            <a:extLst>
              <a:ext uri="{FF2B5EF4-FFF2-40B4-BE49-F238E27FC236}">
                <a16:creationId xmlns:a16="http://schemas.microsoft.com/office/drawing/2014/main" id="{2A3B2B88-4889-209C-D618-8493FAE24661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martArt Placeholder 18">
            <a:extLst>
              <a:ext uri="{FF2B5EF4-FFF2-40B4-BE49-F238E27FC236}">
                <a16:creationId xmlns:a16="http://schemas.microsoft.com/office/drawing/2014/main" id="{C8C66375-2814-F072-AB16-EA63CF455209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04C10-4B5D-2FD0-94BE-FB03EA6C884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87430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0658997-CA46-D23B-872C-C390EC5F2270}"/>
              </a:ext>
            </a:extLst>
          </p:cNvPr>
          <p:cNvSpPr txBox="1"/>
          <p:nvPr/>
        </p:nvSpPr>
        <p:spPr>
          <a:xfrm>
            <a:off x="347839" y="2029885"/>
            <a:ext cx="4096401" cy="2311561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D74166-CC55-5D91-6BDB-4C9FF3B5CC4E}"/>
              </a:ext>
            </a:extLst>
          </p:cNvPr>
          <p:cNvSpPr txBox="1"/>
          <p:nvPr/>
        </p:nvSpPr>
        <p:spPr>
          <a:xfrm>
            <a:off x="4699760" y="2029885"/>
            <a:ext cx="4096401" cy="2311561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Reduction in ALT and AST from baseline has been </a:t>
            </a:r>
            <a:br>
              <a:rPr lang="en-IN" dirty="0"/>
            </a:br>
            <a:r>
              <a:rPr lang="en-IN" dirty="0"/>
              <a:t>seen with EPL</a:t>
            </a: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4C46BA5-6C89-3036-59DD-3B750222DCE2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62CD7B8-FE1B-7630-D0DF-BEB450C429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200150"/>
            <a:ext cx="8478000" cy="320901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effectLst/>
              </a:rPr>
              <a:t>Liver enzyme levels and aminotransferase activity are </a:t>
            </a:r>
            <a:r>
              <a:rPr lang="en-IN" sz="1000" dirty="0"/>
              <a:t>in</a:t>
            </a:r>
            <a:r>
              <a:rPr lang="en-IN" sz="1000" b="0" i="0" dirty="0">
                <a:effectLst/>
              </a:rPr>
              <a:t>sensitive tools to follow changes in liver histological features in NAFLD</a:t>
            </a:r>
            <a:r>
              <a:rPr lang="en-IN" sz="1000" b="0" i="0" baseline="30000" dirty="0">
                <a:effectLst/>
              </a:rPr>
              <a:t>1</a:t>
            </a:r>
          </a:p>
          <a:p>
            <a:pPr marL="171450" indent="-171450">
              <a:lnSpc>
                <a:spcPct val="150000"/>
              </a:lnSpc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A significantly greater reduction in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ALT </a:t>
            </a: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and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 AST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 levels was achieved with EPL + AD therapy compared with AD therapy alone</a:t>
            </a:r>
            <a:r>
              <a:rPr kumimoji="0" lang="en-GB" sz="10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+mn-cs"/>
              </a:rPr>
              <a:t>2</a:t>
            </a:r>
            <a:endParaRPr lang="en-IN" sz="1000" b="0" i="0" dirty="0">
              <a:effectLst/>
            </a:endParaRP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400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1) </a:t>
            </a:r>
            <a:r>
              <a:rPr lang="en-US" dirty="0" err="1"/>
              <a:t>Charatcharoenwitthaya</a:t>
            </a:r>
            <a:r>
              <a:rPr lang="en-US" dirty="0"/>
              <a:t> P et al. Dig Dis Sci</a:t>
            </a:r>
            <a:r>
              <a:rPr lang="en-US" i="1" dirty="0"/>
              <a:t>.</a:t>
            </a:r>
            <a:r>
              <a:rPr lang="en-US" dirty="0"/>
              <a:t> 2012;57(7):1925–1931; 2) </a:t>
            </a:r>
            <a:r>
              <a:rPr lang="en-IN" dirty="0" err="1"/>
              <a:t>Dajani</a:t>
            </a:r>
            <a:r>
              <a:rPr lang="en-IN" dirty="0"/>
              <a:t> A et al. World J Clin Cases</a:t>
            </a:r>
            <a:r>
              <a:rPr lang="en-IN" i="1" dirty="0"/>
              <a:t>.</a:t>
            </a:r>
            <a:r>
              <a:rPr lang="en-IN" dirty="0"/>
              <a:t> 2020;8:5235–1949.</a:t>
            </a:r>
            <a:endParaRPr lang="en-US" dirty="0"/>
          </a:p>
          <a:p>
            <a:r>
              <a:rPr lang="en-US" dirty="0"/>
              <a:t>AD, anti-diabetic treatment; ALT, alanine aminotransferase; AST, aspartate aminotransferase; CI, confidence interval; </a:t>
            </a:r>
            <a:r>
              <a:rPr lang="en-US" dirty="0" err="1"/>
              <a:t>df</a:t>
            </a:r>
            <a:r>
              <a:rPr lang="en-US" dirty="0"/>
              <a:t>, degrees of freedom; </a:t>
            </a:r>
            <a:r>
              <a:rPr lang="en-IN" dirty="0"/>
              <a:t>EPL, essential phospholipids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/>
              <a:t>MAFLD, metabolic dysfunction-associated fatty liver disease; MD, mean difference; NAFLD, non-alcoholic fatty liver disease; RE, random effects.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FC60B2-5353-D202-33EE-C83B0641607E}"/>
              </a:ext>
            </a:extLst>
          </p:cNvPr>
          <p:cNvSpPr/>
          <p:nvPr/>
        </p:nvSpPr>
        <p:spPr>
          <a:xfrm>
            <a:off x="741396" y="904178"/>
            <a:ext cx="8259931" cy="2752436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338ACB-ED4A-003E-A7B4-CE53CC384FF3}"/>
              </a:ext>
            </a:extLst>
          </p:cNvPr>
          <p:cNvSpPr txBox="1"/>
          <p:nvPr/>
        </p:nvSpPr>
        <p:spPr>
          <a:xfrm>
            <a:off x="1606125" y="3795172"/>
            <a:ext cx="2051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F788E7-93AC-7BC9-2367-6D65CE5CEB96}"/>
              </a:ext>
            </a:extLst>
          </p:cNvPr>
          <p:cNvSpPr txBox="1"/>
          <p:nvPr/>
        </p:nvSpPr>
        <p:spPr>
          <a:xfrm>
            <a:off x="1891844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0BB0BB-C5A0-A9F9-A9E8-2A58217DDD5E}"/>
              </a:ext>
            </a:extLst>
          </p:cNvPr>
          <p:cNvSpPr txBox="1"/>
          <p:nvPr/>
        </p:nvSpPr>
        <p:spPr>
          <a:xfrm>
            <a:off x="2127241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104640-4757-08CF-BAE8-6649AAADD733}"/>
              </a:ext>
            </a:extLst>
          </p:cNvPr>
          <p:cNvSpPr txBox="1"/>
          <p:nvPr/>
        </p:nvSpPr>
        <p:spPr>
          <a:xfrm>
            <a:off x="2409240" y="3795172"/>
            <a:ext cx="11541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506DDA-6BD8-7CEA-A237-56F5DF6C49DF}"/>
              </a:ext>
            </a:extLst>
          </p:cNvPr>
          <p:cNvSpPr txBox="1"/>
          <p:nvPr/>
        </p:nvSpPr>
        <p:spPr>
          <a:xfrm>
            <a:off x="2680823" y="3795172"/>
            <a:ext cx="5770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2B4B1F-D3E6-5408-8678-38635E57FE7C}"/>
              </a:ext>
            </a:extLst>
          </p:cNvPr>
          <p:cNvSpPr txBox="1"/>
          <p:nvPr/>
        </p:nvSpPr>
        <p:spPr>
          <a:xfrm>
            <a:off x="2912989" y="3795172"/>
            <a:ext cx="5770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5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4AE84B-99D9-240F-B339-21F03A0B31FF}"/>
              </a:ext>
            </a:extLst>
          </p:cNvPr>
          <p:cNvCxnSpPr/>
          <p:nvPr/>
        </p:nvCxnSpPr>
        <p:spPr>
          <a:xfrm flipV="1">
            <a:off x="2706022" y="2592064"/>
            <a:ext cx="0" cy="1165036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15840C1-B092-3D73-E2EA-24EFED608B0F}"/>
              </a:ext>
            </a:extLst>
          </p:cNvPr>
          <p:cNvCxnSpPr>
            <a:cxnSpLocks/>
          </p:cNvCxnSpPr>
          <p:nvPr/>
        </p:nvCxnSpPr>
        <p:spPr>
          <a:xfrm>
            <a:off x="1733596" y="372280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8126D3-DA73-3830-0E8F-03E29D28A219}"/>
              </a:ext>
            </a:extLst>
          </p:cNvPr>
          <p:cNvCxnSpPr/>
          <p:nvPr/>
        </p:nvCxnSpPr>
        <p:spPr>
          <a:xfrm>
            <a:off x="1980045" y="372552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7C0FEB-12FE-9C81-42BC-C21EFAA796AB}"/>
              </a:ext>
            </a:extLst>
          </p:cNvPr>
          <p:cNvCxnSpPr/>
          <p:nvPr/>
        </p:nvCxnSpPr>
        <p:spPr>
          <a:xfrm>
            <a:off x="2219068" y="3725518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79E427-9601-7905-8EB0-45513B73901F}"/>
              </a:ext>
            </a:extLst>
          </p:cNvPr>
          <p:cNvCxnSpPr/>
          <p:nvPr/>
        </p:nvCxnSpPr>
        <p:spPr>
          <a:xfrm>
            <a:off x="2467143" y="3722797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B8A2F92-77B3-736F-936A-15D6E1B6FAA0}"/>
              </a:ext>
            </a:extLst>
          </p:cNvPr>
          <p:cNvCxnSpPr/>
          <p:nvPr/>
        </p:nvCxnSpPr>
        <p:spPr>
          <a:xfrm>
            <a:off x="2941566" y="372279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6B04A76-058F-EADB-81A2-7B603603B970}"/>
              </a:ext>
            </a:extLst>
          </p:cNvPr>
          <p:cNvSpPr txBox="1"/>
          <p:nvPr/>
        </p:nvSpPr>
        <p:spPr>
          <a:xfrm>
            <a:off x="498792" y="2504738"/>
            <a:ext cx="69249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AC5A21E-2D22-7CA2-74DF-0F1CED5BDD20}"/>
              </a:ext>
            </a:extLst>
          </p:cNvPr>
          <p:cNvSpPr txBox="1"/>
          <p:nvPr/>
        </p:nvSpPr>
        <p:spPr>
          <a:xfrm>
            <a:off x="3113642" y="2504735"/>
            <a:ext cx="67326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MD [95% CI]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5CC6E4-56F0-0120-B422-5BDD68CF519F}"/>
              </a:ext>
            </a:extLst>
          </p:cNvPr>
          <p:cNvGrpSpPr/>
          <p:nvPr/>
        </p:nvGrpSpPr>
        <p:grpSpPr>
          <a:xfrm>
            <a:off x="498792" y="2816060"/>
            <a:ext cx="3695274" cy="107722"/>
            <a:chOff x="330200" y="6268967"/>
            <a:chExt cx="3695274" cy="10772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A09726A-8605-54B5-7FE2-DC1EF42DAEB2}"/>
                </a:ext>
              </a:extLst>
            </p:cNvPr>
            <p:cNvCxnSpPr>
              <a:cxnSpLocks/>
            </p:cNvCxnSpPr>
            <p:nvPr/>
          </p:nvCxnSpPr>
          <p:spPr>
            <a:xfrm>
              <a:off x="2217060" y="630226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5456069-F2A7-266C-2089-F7CD698524CA}"/>
                </a:ext>
              </a:extLst>
            </p:cNvPr>
            <p:cNvCxnSpPr>
              <a:cxnSpLocks/>
            </p:cNvCxnSpPr>
            <p:nvPr/>
          </p:nvCxnSpPr>
          <p:spPr>
            <a:xfrm>
              <a:off x="1686497" y="630226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20B7FD2-3BB8-3F5D-7158-B22D817AFB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86498" y="6322828"/>
              <a:ext cx="530562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BF94E55-ABC4-8F4C-EAB5-5FE3DE46BBB2}"/>
                </a:ext>
              </a:extLst>
            </p:cNvPr>
            <p:cNvSpPr/>
            <p:nvPr/>
          </p:nvSpPr>
          <p:spPr>
            <a:xfrm>
              <a:off x="1934396" y="6296716"/>
              <a:ext cx="34766" cy="522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697776-0D3B-5278-8912-43976CC0D951}"/>
                </a:ext>
              </a:extLst>
            </p:cNvPr>
            <p:cNvSpPr txBox="1"/>
            <p:nvPr/>
          </p:nvSpPr>
          <p:spPr>
            <a:xfrm>
              <a:off x="330200" y="6268967"/>
              <a:ext cx="605935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Wu Y. (2009)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E3E2798-9925-8C8F-A6D0-2EF8A3C2952A}"/>
                </a:ext>
              </a:extLst>
            </p:cNvPr>
            <p:cNvSpPr txBox="1"/>
            <p:nvPr/>
          </p:nvSpPr>
          <p:spPr>
            <a:xfrm>
              <a:off x="2945050" y="6268967"/>
              <a:ext cx="108042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Segoe UI" panose="020B0502040204020203" pitchFamily="34" charset="0"/>
                </a:rPr>
                <a:t>–</a:t>
              </a: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12.00 [–17.50, –6.50]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EC63B6-5925-4858-1F9A-85453990234F}"/>
              </a:ext>
            </a:extLst>
          </p:cNvPr>
          <p:cNvGrpSpPr/>
          <p:nvPr/>
        </p:nvGrpSpPr>
        <p:grpSpPr>
          <a:xfrm>
            <a:off x="498792" y="3016550"/>
            <a:ext cx="3752983" cy="107722"/>
            <a:chOff x="330200" y="6469457"/>
            <a:chExt cx="3752983" cy="10772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CE77F29-3B0C-40A4-C0E9-CD5E1B90E34B}"/>
                </a:ext>
              </a:extLst>
            </p:cNvPr>
            <p:cNvCxnSpPr>
              <a:cxnSpLocks/>
            </p:cNvCxnSpPr>
            <p:nvPr/>
          </p:nvCxnSpPr>
          <p:spPr>
            <a:xfrm>
              <a:off x="1844036" y="650275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FEBBE75-E065-6714-9170-068E671E1EF4}"/>
                </a:ext>
              </a:extLst>
            </p:cNvPr>
            <p:cNvCxnSpPr>
              <a:cxnSpLocks/>
            </p:cNvCxnSpPr>
            <p:nvPr/>
          </p:nvCxnSpPr>
          <p:spPr>
            <a:xfrm>
              <a:off x="1764360" y="650275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8B2AA4A-702D-CAB7-485F-87BD58783A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4361" y="6523318"/>
              <a:ext cx="79675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53F9058-E28F-8C38-7445-18A3A2C28FF9}"/>
                </a:ext>
              </a:extLst>
            </p:cNvPr>
            <p:cNvSpPr/>
            <p:nvPr/>
          </p:nvSpPr>
          <p:spPr>
            <a:xfrm>
              <a:off x="1785609" y="6491132"/>
              <a:ext cx="42854" cy="643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CEBF2DE-BD30-3434-CB64-6DDA2EE86B26}"/>
                </a:ext>
              </a:extLst>
            </p:cNvPr>
            <p:cNvSpPr txBox="1"/>
            <p:nvPr/>
          </p:nvSpPr>
          <p:spPr>
            <a:xfrm>
              <a:off x="330200" y="6469457"/>
              <a:ext cx="610745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Yin D. (2000)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C38060-42E5-0DCF-3F8B-79BB6AB38C69}"/>
                </a:ext>
              </a:extLst>
            </p:cNvPr>
            <p:cNvSpPr txBox="1"/>
            <p:nvPr/>
          </p:nvSpPr>
          <p:spPr>
            <a:xfrm>
              <a:off x="2945051" y="6469457"/>
              <a:ext cx="1138132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–15.36 [–16.33, –14.39]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1CBA0B-3F1E-B395-7545-D79D5AB1F859}"/>
              </a:ext>
            </a:extLst>
          </p:cNvPr>
          <p:cNvGrpSpPr/>
          <p:nvPr/>
        </p:nvGrpSpPr>
        <p:grpSpPr>
          <a:xfrm>
            <a:off x="498792" y="3201610"/>
            <a:ext cx="3579860" cy="107722"/>
            <a:chOff x="330200" y="6654517"/>
            <a:chExt cx="3579860" cy="107722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2FF39FE-B98D-4C20-5A69-DE33BEFFACD3}"/>
                </a:ext>
              </a:extLst>
            </p:cNvPr>
            <p:cNvCxnSpPr>
              <a:cxnSpLocks/>
            </p:cNvCxnSpPr>
            <p:nvPr/>
          </p:nvCxnSpPr>
          <p:spPr>
            <a:xfrm>
              <a:off x="2718650" y="668781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548167-B961-5F55-7896-E92D57B55CDA}"/>
                </a:ext>
              </a:extLst>
            </p:cNvPr>
            <p:cNvCxnSpPr>
              <a:cxnSpLocks/>
            </p:cNvCxnSpPr>
            <p:nvPr/>
          </p:nvCxnSpPr>
          <p:spPr>
            <a:xfrm>
              <a:off x="2012441" y="6687817"/>
              <a:ext cx="0" cy="41123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8EE00EF-E37F-9050-487B-7338FA9FAF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2442" y="6708378"/>
              <a:ext cx="706208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5212C72-06C2-B706-43DB-6E70A7561097}"/>
                </a:ext>
              </a:extLst>
            </p:cNvPr>
            <p:cNvSpPr/>
            <p:nvPr/>
          </p:nvSpPr>
          <p:spPr>
            <a:xfrm>
              <a:off x="2349550" y="6687817"/>
              <a:ext cx="27376" cy="411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21E71BB-C3C3-8A63-6B13-259F2BD4DC19}"/>
                </a:ext>
              </a:extLst>
            </p:cNvPr>
            <p:cNvSpPr txBox="1"/>
            <p:nvPr/>
          </p:nvSpPr>
          <p:spPr>
            <a:xfrm>
              <a:off x="330200" y="6654517"/>
              <a:ext cx="541815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Li Z. (2013)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04C7C36-6B51-42F1-A9ED-5B99FC59E81A}"/>
                </a:ext>
              </a:extLst>
            </p:cNvPr>
            <p:cNvSpPr txBox="1"/>
            <p:nvPr/>
          </p:nvSpPr>
          <p:spPr>
            <a:xfrm>
              <a:off x="2945052" y="6654517"/>
              <a:ext cx="965008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Calibri" panose="020F0502020204030204" pitchFamily="34" charset="0"/>
                </a:rPr>
                <a:t>–3.84 [–11.17, 3.49]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E31C77-7EDE-B480-2EB0-01B71DAE5C7C}"/>
              </a:ext>
            </a:extLst>
          </p:cNvPr>
          <p:cNvCxnSpPr>
            <a:cxnSpLocks/>
          </p:cNvCxnSpPr>
          <p:nvPr/>
        </p:nvCxnSpPr>
        <p:spPr>
          <a:xfrm>
            <a:off x="1733596" y="3721711"/>
            <a:ext cx="1208247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Decision 45">
            <a:extLst>
              <a:ext uri="{FF2B5EF4-FFF2-40B4-BE49-F238E27FC236}">
                <a16:creationId xmlns:a16="http://schemas.microsoft.com/office/drawing/2014/main" id="{84E06855-6E67-E683-5141-C893098E2DE6}"/>
              </a:ext>
            </a:extLst>
          </p:cNvPr>
          <p:cNvSpPr/>
          <p:nvPr/>
        </p:nvSpPr>
        <p:spPr>
          <a:xfrm>
            <a:off x="1853600" y="3513216"/>
            <a:ext cx="597781" cy="52225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B9C00A9-85D2-42A7-A894-9A98122519BA}"/>
              </a:ext>
            </a:extLst>
          </p:cNvPr>
          <p:cNvSpPr txBox="1"/>
          <p:nvPr/>
        </p:nvSpPr>
        <p:spPr>
          <a:xfrm>
            <a:off x="498792" y="3431606"/>
            <a:ext cx="14097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RE Model (Chi</a:t>
            </a:r>
            <a:r>
              <a:rPr kumimoji="0" lang="en-GB" sz="7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=10.55, df=2, p=0.0003, I</a:t>
            </a:r>
            <a:r>
              <a:rPr kumimoji="0" lang="en-GB" sz="7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=81.0%)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DEBD642-56E9-DF74-1F8D-6491770BF339}"/>
              </a:ext>
            </a:extLst>
          </p:cNvPr>
          <p:cNvSpPr txBox="1"/>
          <p:nvPr/>
        </p:nvSpPr>
        <p:spPr>
          <a:xfrm>
            <a:off x="3114515" y="3431606"/>
            <a:ext cx="108042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–11.28 [–17.33, –5.23]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701687D-DBAD-1F65-3A43-CBDBD438E6CA}"/>
              </a:ext>
            </a:extLst>
          </p:cNvPr>
          <p:cNvSpPr txBox="1"/>
          <p:nvPr/>
        </p:nvSpPr>
        <p:spPr>
          <a:xfrm>
            <a:off x="1905675" y="2426342"/>
            <a:ext cx="120796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F13E76F-46B3-8362-3DB9-3D047538FFC6}"/>
              </a:ext>
            </a:extLst>
          </p:cNvPr>
          <p:cNvSpPr txBox="1"/>
          <p:nvPr/>
        </p:nvSpPr>
        <p:spPr>
          <a:xfrm>
            <a:off x="498792" y="3869744"/>
            <a:ext cx="128184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Total n=371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Mean treatment 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duration: 1.97 months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43F049-E69A-684F-DF27-34B0D6CAF25B}"/>
              </a:ext>
            </a:extLst>
          </p:cNvPr>
          <p:cNvSpPr txBox="1"/>
          <p:nvPr/>
        </p:nvSpPr>
        <p:spPr>
          <a:xfrm>
            <a:off x="347839" y="1959170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Change in ALT (IU/L) levels from baseline</a:t>
            </a:r>
            <a:r>
              <a:rPr lang="en-IN" sz="800" b="1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2541966-069C-0102-42D0-94A97F1211FE}"/>
              </a:ext>
            </a:extLst>
          </p:cNvPr>
          <p:cNvSpPr txBox="1"/>
          <p:nvPr/>
        </p:nvSpPr>
        <p:spPr>
          <a:xfrm>
            <a:off x="5978801" y="3795172"/>
            <a:ext cx="2051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40D7A02-11D0-2631-7E56-ADFAF1194608}"/>
              </a:ext>
            </a:extLst>
          </p:cNvPr>
          <p:cNvSpPr txBox="1"/>
          <p:nvPr/>
        </p:nvSpPr>
        <p:spPr>
          <a:xfrm>
            <a:off x="6264520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18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B45D8E4-BC69-7B1F-3B54-AE612903A03B}"/>
              </a:ext>
            </a:extLst>
          </p:cNvPr>
          <p:cNvSpPr txBox="1"/>
          <p:nvPr/>
        </p:nvSpPr>
        <p:spPr>
          <a:xfrm>
            <a:off x="6499917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16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C17A7A4-803B-6BE6-8675-17C60DB53AD3}"/>
              </a:ext>
            </a:extLst>
          </p:cNvPr>
          <p:cNvSpPr txBox="1"/>
          <p:nvPr/>
        </p:nvSpPr>
        <p:spPr>
          <a:xfrm>
            <a:off x="6753341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B4E33EEA-FBB4-036E-0119-1C23C2703D39}"/>
              </a:ext>
            </a:extLst>
          </p:cNvPr>
          <p:cNvSpPr txBox="1"/>
          <p:nvPr/>
        </p:nvSpPr>
        <p:spPr>
          <a:xfrm>
            <a:off x="6990914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1861351-11CB-CB40-4EB3-1EC59CCD55F7}"/>
              </a:ext>
            </a:extLst>
          </p:cNvPr>
          <p:cNvSpPr txBox="1"/>
          <p:nvPr/>
        </p:nvSpPr>
        <p:spPr>
          <a:xfrm>
            <a:off x="7224677" y="3795172"/>
            <a:ext cx="17312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10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2781B9D-27CD-9430-ED12-42BFE25061FE}"/>
              </a:ext>
            </a:extLst>
          </p:cNvPr>
          <p:cNvCxnSpPr>
            <a:cxnSpLocks/>
          </p:cNvCxnSpPr>
          <p:nvPr/>
        </p:nvCxnSpPr>
        <p:spPr>
          <a:xfrm>
            <a:off x="6106272" y="372280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3ECE6FDB-E5CE-43AD-B8DA-9ECBE4CEC485}"/>
              </a:ext>
            </a:extLst>
          </p:cNvPr>
          <p:cNvCxnSpPr/>
          <p:nvPr/>
        </p:nvCxnSpPr>
        <p:spPr>
          <a:xfrm>
            <a:off x="6352721" y="372552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ACD0631-1BF0-CBFE-636F-61870994C07E}"/>
              </a:ext>
            </a:extLst>
          </p:cNvPr>
          <p:cNvCxnSpPr/>
          <p:nvPr/>
        </p:nvCxnSpPr>
        <p:spPr>
          <a:xfrm>
            <a:off x="6591744" y="3725518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F72B964-D10E-D9B4-B960-65E3443402A9}"/>
              </a:ext>
            </a:extLst>
          </p:cNvPr>
          <p:cNvCxnSpPr/>
          <p:nvPr/>
        </p:nvCxnSpPr>
        <p:spPr>
          <a:xfrm>
            <a:off x="6839819" y="3722797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F6CF6255-D430-0420-7297-A136EBD47942}"/>
              </a:ext>
            </a:extLst>
          </p:cNvPr>
          <p:cNvCxnSpPr/>
          <p:nvPr/>
        </p:nvCxnSpPr>
        <p:spPr>
          <a:xfrm>
            <a:off x="7314242" y="372279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7A44AE6E-985B-F05E-14E7-3196E8B62775}"/>
              </a:ext>
            </a:extLst>
          </p:cNvPr>
          <p:cNvSpPr txBox="1"/>
          <p:nvPr/>
        </p:nvSpPr>
        <p:spPr>
          <a:xfrm>
            <a:off x="4871468" y="2504738"/>
            <a:ext cx="69249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C76CCC-9D79-B201-7924-A13DA1E6103C}"/>
              </a:ext>
            </a:extLst>
          </p:cNvPr>
          <p:cNvSpPr txBox="1"/>
          <p:nvPr/>
        </p:nvSpPr>
        <p:spPr>
          <a:xfrm>
            <a:off x="7605698" y="2504735"/>
            <a:ext cx="67326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MD [95% CI]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2768593-C092-9C1B-C065-787BC67BB1D3}"/>
              </a:ext>
            </a:extLst>
          </p:cNvPr>
          <p:cNvCxnSpPr>
            <a:cxnSpLocks/>
          </p:cNvCxnSpPr>
          <p:nvPr/>
        </p:nvCxnSpPr>
        <p:spPr>
          <a:xfrm>
            <a:off x="6782596" y="2853162"/>
            <a:ext cx="0" cy="3351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5CEBC34-C1CF-2E70-32DE-3EDCCD4DBCEB}"/>
              </a:ext>
            </a:extLst>
          </p:cNvPr>
          <p:cNvCxnSpPr>
            <a:cxnSpLocks/>
          </p:cNvCxnSpPr>
          <p:nvPr/>
        </p:nvCxnSpPr>
        <p:spPr>
          <a:xfrm>
            <a:off x="6106272" y="2853162"/>
            <a:ext cx="0" cy="3351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781F388-83A5-8693-D050-A151AFAF9688}"/>
              </a:ext>
            </a:extLst>
          </p:cNvPr>
          <p:cNvCxnSpPr>
            <a:cxnSpLocks/>
          </p:cNvCxnSpPr>
          <p:nvPr/>
        </p:nvCxnSpPr>
        <p:spPr>
          <a:xfrm flipH="1">
            <a:off x="6106273" y="2869921"/>
            <a:ext cx="67632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22D33804-49F1-46D9-BA53-777FC80E4097}"/>
              </a:ext>
            </a:extLst>
          </p:cNvPr>
          <p:cNvSpPr/>
          <p:nvPr/>
        </p:nvSpPr>
        <p:spPr>
          <a:xfrm>
            <a:off x="6429023" y="2853162"/>
            <a:ext cx="22544" cy="335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DA1A1FA6-AE10-E02E-9E2C-2F7E2E305BFD}"/>
              </a:ext>
            </a:extLst>
          </p:cNvPr>
          <p:cNvSpPr txBox="1"/>
          <p:nvPr/>
        </p:nvSpPr>
        <p:spPr>
          <a:xfrm>
            <a:off x="4871468" y="2816060"/>
            <a:ext cx="60593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Wu Y. (2009)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59212E1D-1B46-F911-1982-705FF6614EC2}"/>
              </a:ext>
            </a:extLst>
          </p:cNvPr>
          <p:cNvSpPr txBox="1"/>
          <p:nvPr/>
        </p:nvSpPr>
        <p:spPr>
          <a:xfrm>
            <a:off x="7570138" y="2816060"/>
            <a:ext cx="113813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–17.00 [–19.63, –14.37]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ED7AE3A-A7BA-C35A-ED91-474AFE3A6C7B}"/>
              </a:ext>
            </a:extLst>
          </p:cNvPr>
          <p:cNvCxnSpPr>
            <a:cxnSpLocks/>
          </p:cNvCxnSpPr>
          <p:nvPr/>
        </p:nvCxnSpPr>
        <p:spPr>
          <a:xfrm>
            <a:off x="7122893" y="3098660"/>
            <a:ext cx="0" cy="3351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816A3EE-BD3F-9B18-A921-66CE5B2CF1F2}"/>
              </a:ext>
            </a:extLst>
          </p:cNvPr>
          <p:cNvCxnSpPr>
            <a:cxnSpLocks/>
          </p:cNvCxnSpPr>
          <p:nvPr/>
        </p:nvCxnSpPr>
        <p:spPr>
          <a:xfrm>
            <a:off x="6874907" y="3098660"/>
            <a:ext cx="0" cy="3351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3479E7-3C75-7A66-CF6E-280CB67533A0}"/>
              </a:ext>
            </a:extLst>
          </p:cNvPr>
          <p:cNvCxnSpPr>
            <a:cxnSpLocks/>
          </p:cNvCxnSpPr>
          <p:nvPr/>
        </p:nvCxnSpPr>
        <p:spPr>
          <a:xfrm flipH="1">
            <a:off x="6874910" y="3115419"/>
            <a:ext cx="24798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FFEBDF45-4467-7A03-6327-B8C2431F7983}"/>
              </a:ext>
            </a:extLst>
          </p:cNvPr>
          <p:cNvSpPr/>
          <p:nvPr/>
        </p:nvSpPr>
        <p:spPr>
          <a:xfrm>
            <a:off x="6976396" y="3089184"/>
            <a:ext cx="42449" cy="524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14E1A43-F8C2-F383-3F18-D8EFA14EBC50}"/>
              </a:ext>
            </a:extLst>
          </p:cNvPr>
          <p:cNvSpPr txBox="1"/>
          <p:nvPr/>
        </p:nvSpPr>
        <p:spPr>
          <a:xfrm>
            <a:off x="4871468" y="3061558"/>
            <a:ext cx="62517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Sas E. (2013)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6C9E678-4EFD-3CA2-97F5-3A0ED1A34878}"/>
              </a:ext>
            </a:extLst>
          </p:cNvPr>
          <p:cNvSpPr txBox="1"/>
          <p:nvPr/>
        </p:nvSpPr>
        <p:spPr>
          <a:xfrm>
            <a:off x="7570139" y="3061558"/>
            <a:ext cx="113813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–12.50 [–13.54, –11.46]</a:t>
            </a:r>
          </a:p>
        </p:txBody>
      </p:sp>
      <p:sp>
        <p:nvSpPr>
          <p:cNvPr id="88" name="Flowchart: Decision 87">
            <a:extLst>
              <a:ext uri="{FF2B5EF4-FFF2-40B4-BE49-F238E27FC236}">
                <a16:creationId xmlns:a16="http://schemas.microsoft.com/office/drawing/2014/main" id="{175605B2-E25A-D2A2-AB00-368068FF294E}"/>
              </a:ext>
            </a:extLst>
          </p:cNvPr>
          <p:cNvSpPr/>
          <p:nvPr/>
        </p:nvSpPr>
        <p:spPr>
          <a:xfrm>
            <a:off x="6203929" y="3445051"/>
            <a:ext cx="1110310" cy="471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9811B22-A3D3-1B4A-04CE-864D22334EDF}"/>
              </a:ext>
            </a:extLst>
          </p:cNvPr>
          <p:cNvSpPr txBox="1"/>
          <p:nvPr/>
        </p:nvSpPr>
        <p:spPr>
          <a:xfrm>
            <a:off x="4871468" y="3307055"/>
            <a:ext cx="977832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RE Model (Chi</a:t>
            </a:r>
            <a:r>
              <a:rPr kumimoji="0" lang="it-IT" sz="7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</a:t>
            </a: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=9.75,</a:t>
            </a:r>
            <a:b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</a:b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df=1, p&lt;0.00001, </a:t>
            </a:r>
            <a:b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</a:b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I</a:t>
            </a:r>
            <a:r>
              <a:rPr kumimoji="0" lang="it-IT" sz="7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2</a:t>
            </a: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=90%)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68EFFED-F597-C4E3-B5B2-FFBCC6D384FE}"/>
              </a:ext>
            </a:extLst>
          </p:cNvPr>
          <p:cNvSpPr txBox="1"/>
          <p:nvPr/>
        </p:nvSpPr>
        <p:spPr>
          <a:xfrm>
            <a:off x="7570140" y="3414776"/>
            <a:ext cx="113813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–14.58 [–18.98, –10.18]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4AFF4E0-628E-904D-9E4D-1D41D891D292}"/>
              </a:ext>
            </a:extLst>
          </p:cNvPr>
          <p:cNvCxnSpPr>
            <a:cxnSpLocks/>
          </p:cNvCxnSpPr>
          <p:nvPr/>
        </p:nvCxnSpPr>
        <p:spPr>
          <a:xfrm>
            <a:off x="6106271" y="3721711"/>
            <a:ext cx="1660413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46B30EF2-F53B-7C67-0E91-818A1F4004ED}"/>
              </a:ext>
            </a:extLst>
          </p:cNvPr>
          <p:cNvSpPr txBox="1"/>
          <p:nvPr/>
        </p:nvSpPr>
        <p:spPr>
          <a:xfrm>
            <a:off x="6143976" y="2426342"/>
            <a:ext cx="120796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E6997F6-096F-A7C0-44EE-1512E8A7756E}"/>
              </a:ext>
            </a:extLst>
          </p:cNvPr>
          <p:cNvSpPr txBox="1"/>
          <p:nvPr/>
        </p:nvSpPr>
        <p:spPr>
          <a:xfrm>
            <a:off x="4871468" y="3869744"/>
            <a:ext cx="128184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Total n=202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Mean treatment </a:t>
            </a:r>
            <a:br>
              <a:rPr kumimoji="0" lang="en-IN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duration: 4.76 months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AE032E6-A014-E059-0921-C2F9CC8375E5}"/>
              </a:ext>
            </a:extLst>
          </p:cNvPr>
          <p:cNvSpPr txBox="1"/>
          <p:nvPr/>
        </p:nvSpPr>
        <p:spPr>
          <a:xfrm>
            <a:off x="4699760" y="1959170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Change in AST levels from baseline (U/L)</a:t>
            </a:r>
            <a:r>
              <a:rPr lang="en-IN" sz="800" b="1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D914A4-95F2-F6B6-EF0F-25608084DFF2}"/>
              </a:ext>
            </a:extLst>
          </p:cNvPr>
          <p:cNvSpPr txBox="1"/>
          <p:nvPr/>
        </p:nvSpPr>
        <p:spPr>
          <a:xfrm>
            <a:off x="1435317" y="4087716"/>
            <a:ext cx="120796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Favours EPL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539D8B-68A4-E4F6-8E86-A293592C92ED}"/>
              </a:ext>
            </a:extLst>
          </p:cNvPr>
          <p:cNvSpPr txBox="1"/>
          <p:nvPr/>
        </p:nvSpPr>
        <p:spPr>
          <a:xfrm>
            <a:off x="2782953" y="4087716"/>
            <a:ext cx="105037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Favours 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075318-6931-062F-4830-7EEE548757DA}"/>
              </a:ext>
            </a:extLst>
          </p:cNvPr>
          <p:cNvSpPr txBox="1"/>
          <p:nvPr/>
        </p:nvSpPr>
        <p:spPr>
          <a:xfrm>
            <a:off x="6286775" y="4094969"/>
            <a:ext cx="120796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Favours EPL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AEF12A-F9B4-B44D-FF76-6F04FD2A5112}"/>
              </a:ext>
            </a:extLst>
          </p:cNvPr>
          <p:cNvCxnSpPr>
            <a:cxnSpLocks/>
          </p:cNvCxnSpPr>
          <p:nvPr/>
        </p:nvCxnSpPr>
        <p:spPr>
          <a:xfrm flipH="1">
            <a:off x="2101835" y="4017247"/>
            <a:ext cx="54144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A693852-561F-4C1A-829A-9D7AD1D5A502}"/>
              </a:ext>
            </a:extLst>
          </p:cNvPr>
          <p:cNvCxnSpPr/>
          <p:nvPr/>
        </p:nvCxnSpPr>
        <p:spPr>
          <a:xfrm>
            <a:off x="7089374" y="3722797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C05FE9-AB88-59EF-05BF-BABDFEBB2DEA}"/>
              </a:ext>
            </a:extLst>
          </p:cNvPr>
          <p:cNvCxnSpPr>
            <a:cxnSpLocks/>
          </p:cNvCxnSpPr>
          <p:nvPr/>
        </p:nvCxnSpPr>
        <p:spPr>
          <a:xfrm>
            <a:off x="7539032" y="372279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F2F388C-B9D7-FD9B-7A3E-9A5747B330D5}"/>
              </a:ext>
            </a:extLst>
          </p:cNvPr>
          <p:cNvCxnSpPr/>
          <p:nvPr/>
        </p:nvCxnSpPr>
        <p:spPr>
          <a:xfrm>
            <a:off x="7765727" y="3722795"/>
            <a:ext cx="0" cy="4112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1629DC3A-176F-7660-0D8D-45E3FE2C448D}"/>
              </a:ext>
            </a:extLst>
          </p:cNvPr>
          <p:cNvSpPr txBox="1"/>
          <p:nvPr/>
        </p:nvSpPr>
        <p:spPr>
          <a:xfrm>
            <a:off x="7508522" y="3795172"/>
            <a:ext cx="5770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0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F944307-665D-E40D-1736-E0FE42F7D41F}"/>
              </a:ext>
            </a:extLst>
          </p:cNvPr>
          <p:cNvSpPr txBox="1"/>
          <p:nvPr/>
        </p:nvSpPr>
        <p:spPr>
          <a:xfrm>
            <a:off x="7712357" y="3795172"/>
            <a:ext cx="11541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10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898B7DE-7A14-850E-FC08-2FB39B21BF9F}"/>
              </a:ext>
            </a:extLst>
          </p:cNvPr>
          <p:cNvCxnSpPr>
            <a:cxnSpLocks/>
          </p:cNvCxnSpPr>
          <p:nvPr/>
        </p:nvCxnSpPr>
        <p:spPr>
          <a:xfrm flipV="1">
            <a:off x="7539032" y="2571750"/>
            <a:ext cx="0" cy="1165036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D96AA3E-D93B-3085-C4EA-3A666F89ED5F}"/>
              </a:ext>
            </a:extLst>
          </p:cNvPr>
          <p:cNvCxnSpPr>
            <a:cxnSpLocks/>
          </p:cNvCxnSpPr>
          <p:nvPr/>
        </p:nvCxnSpPr>
        <p:spPr>
          <a:xfrm>
            <a:off x="2782953" y="4017247"/>
            <a:ext cx="54144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042EC4F-00F6-3380-D199-FAA89B05F0AB}"/>
              </a:ext>
            </a:extLst>
          </p:cNvPr>
          <p:cNvCxnSpPr>
            <a:cxnSpLocks/>
          </p:cNvCxnSpPr>
          <p:nvPr/>
        </p:nvCxnSpPr>
        <p:spPr>
          <a:xfrm flipH="1">
            <a:off x="6926819" y="4017247"/>
            <a:ext cx="54144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9FA7D92-22C3-77E8-10D8-F8176315D8FC}"/>
              </a:ext>
            </a:extLst>
          </p:cNvPr>
          <p:cNvCxnSpPr>
            <a:cxnSpLocks/>
          </p:cNvCxnSpPr>
          <p:nvPr/>
        </p:nvCxnSpPr>
        <p:spPr>
          <a:xfrm>
            <a:off x="7607937" y="4017247"/>
            <a:ext cx="54144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E220C703-EDE5-860E-ED45-8AAF7424C037}"/>
              </a:ext>
            </a:extLst>
          </p:cNvPr>
          <p:cNvSpPr txBox="1"/>
          <p:nvPr/>
        </p:nvSpPr>
        <p:spPr>
          <a:xfrm>
            <a:off x="7607937" y="4087716"/>
            <a:ext cx="105037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Favours control</a:t>
            </a:r>
          </a:p>
        </p:txBody>
      </p:sp>
    </p:spTree>
    <p:extLst>
      <p:ext uri="{BB962C8B-B14F-4D97-AF65-F5344CB8AC3E}">
        <p14:creationId xmlns:p14="http://schemas.microsoft.com/office/powerpoint/2010/main" val="1553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274CE65-1907-53D5-6E68-7C8D1E943A2F}"/>
              </a:ext>
            </a:extLst>
          </p:cNvPr>
          <p:cNvSpPr txBox="1">
            <a:spLocks/>
          </p:cNvSpPr>
          <p:nvPr/>
        </p:nvSpPr>
        <p:spPr>
          <a:xfrm>
            <a:off x="1247447" y="4689349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br>
              <a:rPr lang="en-US" sz="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endParaRPr lang="en-US" sz="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1A8989-19F8-1618-4CA3-F9B1C3D5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317" y="2278105"/>
            <a:ext cx="5661483" cy="320041"/>
          </a:xfrm>
        </p:spPr>
        <p:txBody>
          <a:bodyPr/>
          <a:lstStyle/>
          <a:p>
            <a:r>
              <a:rPr lang="en-IN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RWE: Highlights from the China RELIEF study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BDAAA-3352-4FCF-F589-A580039D86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D0C28-A155-1D9C-CDBA-13AAF81D485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C72AC-7C08-B7E0-F9B6-A8E583D5CD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0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BFEDE17E-0A2A-D95B-8FDB-587F2339E29C}"/>
              </a:ext>
            </a:extLst>
          </p:cNvPr>
          <p:cNvSpPr>
            <a:spLocks/>
          </p:cNvSpPr>
          <p:nvPr/>
        </p:nvSpPr>
        <p:spPr>
          <a:xfrm>
            <a:off x="331788" y="3158841"/>
            <a:ext cx="8484612" cy="522907"/>
          </a:xfrm>
          <a:prstGeom prst="roundRect">
            <a:avLst>
              <a:gd name="adj" fmla="val 8920"/>
            </a:avLst>
          </a:prstGeom>
          <a:solidFill>
            <a:schemeClr val="tx2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72000" rIns="72000" bIns="72000" rtlCol="0" anchor="ctr" anchorCtr="0"/>
          <a:lstStyle/>
          <a:p>
            <a:pPr>
              <a:spcAft>
                <a:spcPts val="600"/>
              </a:spcAft>
              <a:buClr>
                <a:schemeClr val="accent2"/>
              </a:buClr>
            </a:pP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Hence there is a huge unmet need to prevent liver damage by delaying progression of liver fibrosis and thereby reduce liver failure </a:t>
            </a:r>
            <a:b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</a:b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and death</a:t>
            </a:r>
            <a:r>
              <a:rPr lang="en-US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 </a:t>
            </a:r>
            <a:endParaRPr lang="en-IN" sz="900" dirty="0">
              <a:solidFill>
                <a:schemeClr val="tx1"/>
              </a:solidFill>
              <a:latin typeface="+mj-lt"/>
              <a:ea typeface="Verdana" panose="020B060403050404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5D111AA-4C53-97A5-04A4-0668DE7847E7}"/>
              </a:ext>
            </a:extLst>
          </p:cNvPr>
          <p:cNvSpPr>
            <a:spLocks/>
          </p:cNvSpPr>
          <p:nvPr/>
        </p:nvSpPr>
        <p:spPr>
          <a:xfrm>
            <a:off x="331788" y="1206965"/>
            <a:ext cx="2635004" cy="1776885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04000" rIns="72000" bIns="72000" rtlCol="0" anchor="t" anchorCtr="0"/>
          <a:lstStyle/>
          <a:p>
            <a:pPr marL="17145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MAFLD is highly prevalent in China and is more often linked to metabolic disorders</a:t>
            </a:r>
            <a:r>
              <a:rPr lang="en-US" sz="900" baseline="30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1</a:t>
            </a:r>
          </a:p>
          <a:p>
            <a:pPr marL="17145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Number of NAFLD patients are predicted to reach ~315 million by 2030 in China</a:t>
            </a:r>
            <a:r>
              <a:rPr lang="en-IN" sz="900" baseline="30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2</a:t>
            </a:r>
            <a:endParaRPr lang="en-IN" sz="900" b="1" baseline="30000" dirty="0">
              <a:solidFill>
                <a:schemeClr val="tx1"/>
              </a:solidFill>
              <a:latin typeface="+mj-lt"/>
              <a:ea typeface="Verdana" panose="020B0604030504040204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E2F7873-F05C-9B36-6CAB-626F6789ECE3}"/>
              </a:ext>
            </a:extLst>
          </p:cNvPr>
          <p:cNvSpPr>
            <a:spLocks/>
          </p:cNvSpPr>
          <p:nvPr/>
        </p:nvSpPr>
        <p:spPr>
          <a:xfrm>
            <a:off x="6181396" y="1206965"/>
            <a:ext cx="2635004" cy="1776885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04000" rIns="72000" bIns="72000" rtlCol="0" anchor="t" anchorCtr="0"/>
          <a:lstStyle/>
          <a:p>
            <a:pPr marL="17145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EPL (essential phospholipids) has a role in protecting liver function, stabilizing glucose control, and lowering blood lipids</a:t>
            </a:r>
            <a:r>
              <a:rPr lang="en-IN" sz="900" baseline="30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3,4</a:t>
            </a:r>
          </a:p>
          <a:p>
            <a:pPr marL="17145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However, </a:t>
            </a: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no clinical evidence supporting its role in delaying progression of liver fibrosis among MAFLD patients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1AAA36CF-E8B9-EB73-B6C8-16787EC2C902}"/>
              </a:ext>
            </a:extLst>
          </p:cNvPr>
          <p:cNvSpPr>
            <a:spLocks/>
          </p:cNvSpPr>
          <p:nvPr/>
        </p:nvSpPr>
        <p:spPr>
          <a:xfrm>
            <a:off x="3256592" y="1206965"/>
            <a:ext cx="2635004" cy="1776885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04000" rIns="72000" bIns="72000" rtlCol="0" anchor="t" anchorCtr="0"/>
          <a:lstStyle/>
          <a:p>
            <a:pPr marL="17145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Unfortunately, facing such a severe public health burden, MAFLD as a new concept still lacks direct and strong evidence for effective pharmacotherapy in China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0AEEA98-17F1-6CDB-6680-3CE963D91C34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CF772AA-9D80-6402-36D8-D18E59AEE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RELIEF study</a:t>
            </a:r>
            <a:br>
              <a:rPr lang="en-IN" dirty="0"/>
            </a:br>
            <a:endParaRPr lang="en-IN" dirty="0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36C10609-7CBA-04E9-A2DD-A36D3F779995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1) </a:t>
            </a:r>
            <a:r>
              <a:rPr lang="en-IN" dirty="0"/>
              <a:t>Eslam M et al. J Hepatol. 2020;73(1):202</a:t>
            </a:r>
            <a:r>
              <a:rPr lang="nl-NL" dirty="0"/>
              <a:t>–</a:t>
            </a:r>
            <a:r>
              <a:rPr lang="en-IN" dirty="0"/>
              <a:t>209; 2) Estes C et al. J Hepatol. 2018;69(4):896</a:t>
            </a:r>
            <a:r>
              <a:rPr lang="nl-NL" dirty="0"/>
              <a:t>–</a:t>
            </a:r>
            <a:r>
              <a:rPr lang="en-IN" dirty="0"/>
              <a:t>904; 3) </a:t>
            </a:r>
            <a:r>
              <a:rPr lang="nl-NL" dirty="0"/>
              <a:t>Maev IV et al. BMJ Open Gastro. 2020;7:e000368; </a:t>
            </a:r>
            <a:br>
              <a:rPr lang="nl-NL" dirty="0"/>
            </a:br>
            <a:r>
              <a:rPr lang="nl-NL" dirty="0"/>
              <a:t>4) Dajani AI et al. </a:t>
            </a:r>
            <a:r>
              <a:rPr lang="en-IN" dirty="0"/>
              <a:t>World J Clin Cases. 2020;8(21):5235-5249</a:t>
            </a:r>
            <a:r>
              <a:rPr lang="en-IN"/>
              <a:t>; </a:t>
            </a:r>
            <a:br>
              <a:rPr lang="en-IN"/>
            </a:br>
            <a:r>
              <a:rPr lang="en-IN"/>
              <a:t>5</a:t>
            </a:r>
            <a:r>
              <a:rPr lang="en-IN" dirty="0"/>
              <a:t>) Yi Pan et al. Clinical features and real-world treatment patterns of MAFLD patients in China. Hepatol Int. 2024;18(S555):P-0318.</a:t>
            </a:r>
          </a:p>
          <a:p>
            <a:r>
              <a:rPr lang="en-US" dirty="0"/>
              <a:t>EPL, essential phospholipids; MAFLD, </a:t>
            </a:r>
            <a:r>
              <a:rPr lang="en-IN" dirty="0"/>
              <a:t>metabolic dysfunction-associated fatty liver disease.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F343472-94A6-474F-F1BB-26AA68564CC9}"/>
              </a:ext>
            </a:extLst>
          </p:cNvPr>
          <p:cNvSpPr txBox="1"/>
          <p:nvPr/>
        </p:nvSpPr>
        <p:spPr>
          <a:xfrm>
            <a:off x="330201" y="3856739"/>
            <a:ext cx="8478838" cy="643423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540000" tIns="90000" rIns="360000" bIns="90000" anchor="ctr" anchorCtr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Study objective</a:t>
            </a:r>
            <a:r>
              <a:rPr lang="en-US" sz="1000" b="1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  <a:p>
            <a:r>
              <a:rPr lang="en-IN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evaluate the effectiveness of EPL capsule and its association in delaying progression of liver fibrosis of patients with MAFLD in China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261364F-BC2F-24D3-5E25-618677C919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98765" y="1322137"/>
            <a:ext cx="326356" cy="32635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2CBC0C-3EAC-47A4-1E27-432ACD83EC1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49932" y="3257116"/>
            <a:ext cx="326356" cy="326356"/>
          </a:xfrm>
          <a:prstGeom prst="rect">
            <a:avLst/>
          </a:prstGeom>
          <a:noFill/>
        </p:spPr>
      </p:pic>
      <p:pic>
        <p:nvPicPr>
          <p:cNvPr id="56" name="Picture 53">
            <a:extLst>
              <a:ext uri="{FF2B5EF4-FFF2-40B4-BE49-F238E27FC236}">
                <a16:creationId xmlns:a16="http://schemas.microsoft.com/office/drawing/2014/main" id="{5484E663-7D92-9C6D-D9AB-96CFE6BFBB5D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368435" y="1322137"/>
            <a:ext cx="326356" cy="326356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A80A4A4-2683-DA4E-3ECE-326BFEDC2241}"/>
              </a:ext>
            </a:extLst>
          </p:cNvPr>
          <p:cNvPicPr>
            <a:picLocks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32" y="1322137"/>
            <a:ext cx="326356" cy="326356"/>
          </a:xfrm>
          <a:prstGeom prst="rect">
            <a:avLst/>
          </a:prstGeom>
          <a:noFill/>
          <a:ln w="25400">
            <a:noFill/>
          </a:ln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06446930-1FEA-F8AB-2375-47D8CC9836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38486" y="4003389"/>
            <a:ext cx="349249" cy="350123"/>
          </a:xfrm>
          <a:prstGeom prst="rect">
            <a:avLst/>
          </a:prstGeom>
          <a:effectLst/>
          <a:sp3d/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85F9AC5-74C2-9D0C-C2D8-0DFDCC36F65D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035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3645A6A-5E0D-255F-67CE-8DE14F288A40}"/>
              </a:ext>
            </a:extLst>
          </p:cNvPr>
          <p:cNvSpPr/>
          <p:nvPr/>
        </p:nvSpPr>
        <p:spPr>
          <a:xfrm>
            <a:off x="3435199" y="2155341"/>
            <a:ext cx="5350025" cy="1266959"/>
          </a:xfrm>
          <a:prstGeom prst="roundRect">
            <a:avLst>
              <a:gd name="adj" fmla="val 8252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lt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D9CF72-85AF-FD08-B6D0-4B6939CE57FB}"/>
              </a:ext>
            </a:extLst>
          </p:cNvPr>
          <p:cNvGrpSpPr/>
          <p:nvPr/>
        </p:nvGrpSpPr>
        <p:grpSpPr>
          <a:xfrm>
            <a:off x="3179996" y="2532544"/>
            <a:ext cx="517365" cy="512552"/>
            <a:chOff x="3179996" y="2629151"/>
            <a:chExt cx="517365" cy="51255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C409050-453E-EE0A-6F29-69F0A0A2B7CC}"/>
                </a:ext>
              </a:extLst>
            </p:cNvPr>
            <p:cNvSpPr/>
            <p:nvPr/>
          </p:nvSpPr>
          <p:spPr>
            <a:xfrm rot="5400000">
              <a:off x="3182403" y="2626744"/>
              <a:ext cx="512552" cy="51736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F3E0476-94B7-4A2D-7E33-2495C1DC1C4D}"/>
                </a:ext>
              </a:extLst>
            </p:cNvPr>
            <p:cNvSpPr/>
            <p:nvPr/>
          </p:nvSpPr>
          <p:spPr>
            <a:xfrm rot="5400000">
              <a:off x="3244918" y="2691234"/>
              <a:ext cx="387521" cy="39116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F997DBA8-5340-BB19-8C06-A0269619F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Study design: </a:t>
            </a:r>
            <a:r>
              <a:rPr lang="en-IN" dirty="0" err="1"/>
              <a:t>Multicenter</a:t>
            </a:r>
            <a:r>
              <a:rPr lang="en-IN" dirty="0"/>
              <a:t>, retrospective observational (BRAINPOWER database)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679A1911-F09A-FE30-B9BE-C964DA5E4129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0E0700B6-DCA2-6E94-B8DF-558B144D5F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46AE29EF-16C9-BDA6-BC96-B10FE06E2FB6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50" baseline="30000" dirty="0"/>
              <a:t>a</a:t>
            </a:r>
            <a:r>
              <a:rPr lang="en-US" sz="550" dirty="0"/>
              <a:t>FIB-4 score is recommended by guidelines for evaluating liver fibrosis of MAFLD patients.</a:t>
            </a:r>
            <a:r>
              <a:rPr lang="en-IN" sz="550" dirty="0"/>
              <a:t> </a:t>
            </a:r>
            <a:r>
              <a:rPr lang="en-IN" sz="550" baseline="30000" dirty="0" err="1"/>
              <a:t>b</a:t>
            </a:r>
            <a:r>
              <a:rPr lang="en-IN" sz="550" dirty="0" err="1"/>
              <a:t>Tested</a:t>
            </a:r>
            <a:r>
              <a:rPr lang="en-IN" sz="550" dirty="0"/>
              <a:t>-drugs group: The date of firstly prescribed of tested drugs; Non-hepatoprotective treatment group: the index date was selected as the first eligible patients encounter/service/visit dates that meet the inclusion and exclusion criteria.</a:t>
            </a:r>
          </a:p>
          <a:p>
            <a:r>
              <a:rPr lang="en-IN" sz="550" dirty="0"/>
              <a:t>Yi Pan et al. Clinical features and real-world treatment patterns of MAFLD patients in China. Hepatol Int. 2024;18(S555):P-0318.</a:t>
            </a:r>
            <a:br>
              <a:rPr lang="en-IN" sz="550" dirty="0"/>
            </a:br>
            <a:r>
              <a:rPr lang="en-IN" sz="550" dirty="0"/>
              <a:t>BP, blood pressure; CVD, cardiovascular disease; </a:t>
            </a:r>
            <a:r>
              <a:rPr lang="en-US" sz="550" dirty="0"/>
              <a:t>EPL, </a:t>
            </a:r>
            <a:r>
              <a:rPr lang="en-IN" sz="550" dirty="0"/>
              <a:t>essential phospholipids</a:t>
            </a:r>
            <a:r>
              <a:rPr lang="en-US" sz="550" dirty="0"/>
              <a:t>; FIB-4, fibrosis-4; FPG, fasting plasma glucose; HDL-C, high-density lipoprotein cholesterol; </a:t>
            </a:r>
            <a:br>
              <a:rPr lang="en-US" sz="550" dirty="0"/>
            </a:br>
            <a:r>
              <a:rPr lang="en-US" sz="550" dirty="0"/>
              <a:t>HOMA-IR, </a:t>
            </a:r>
            <a:r>
              <a:rPr lang="en-IN" sz="550" dirty="0"/>
              <a:t>Homeostatic Model Assessment for Insulin Resistance; </a:t>
            </a:r>
            <a:r>
              <a:rPr lang="en-US" sz="550" dirty="0" err="1"/>
              <a:t>hs</a:t>
            </a:r>
            <a:r>
              <a:rPr lang="en-US" sz="550" dirty="0"/>
              <a:t>-CRP, high-sensitivity C-reactive protein; </a:t>
            </a:r>
            <a:r>
              <a:rPr lang="en-IN" sz="550" dirty="0"/>
              <a:t>MAFLD, metabolic dysfunction-associated fatty liver disease; </a:t>
            </a:r>
            <a:br>
              <a:rPr lang="en-IN" sz="550" dirty="0"/>
            </a:br>
            <a:r>
              <a:rPr lang="en-IN" sz="550" dirty="0"/>
              <a:t>PPG, postprandial plasma glucose; </a:t>
            </a:r>
            <a:r>
              <a:rPr lang="en-US" sz="550" dirty="0"/>
              <a:t>PSM, propensity score matching; TG, triglycerides; T2DM, type 2 diabetes mellitus.</a:t>
            </a:r>
            <a:r>
              <a:rPr lang="en-IN" sz="550" dirty="0"/>
              <a:t>   </a:t>
            </a:r>
            <a:endParaRPr lang="en-US" sz="550" dirty="0"/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B8D14EE4-F380-4DD4-EA8B-7633AB94A1D9}"/>
              </a:ext>
            </a:extLst>
          </p:cNvPr>
          <p:cNvSpPr/>
          <p:nvPr/>
        </p:nvSpPr>
        <p:spPr>
          <a:xfrm>
            <a:off x="337550" y="1209082"/>
            <a:ext cx="1251166" cy="413467"/>
          </a:xfrm>
          <a:prstGeom prst="round2Same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800" dirty="0">
                <a:latin typeface="+mj-lt"/>
              </a:rPr>
              <a:t>Patients diagnosed as MAFLD </a:t>
            </a:r>
            <a:br>
              <a:rPr lang="en-IN" sz="800" dirty="0">
                <a:latin typeface="+mj-lt"/>
              </a:rPr>
            </a:br>
            <a:r>
              <a:rPr lang="en-IN" sz="800" dirty="0">
                <a:latin typeface="+mj-lt"/>
              </a:rPr>
              <a:t>(N = 82,908)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C44C4DA-DCB8-4894-8AE3-32090A643035}"/>
              </a:ext>
            </a:extLst>
          </p:cNvPr>
          <p:cNvCxnSpPr>
            <a:cxnSpLocks/>
          </p:cNvCxnSpPr>
          <p:nvPr/>
        </p:nvCxnSpPr>
        <p:spPr>
          <a:xfrm>
            <a:off x="1574161" y="1477893"/>
            <a:ext cx="180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CE2BC41-2392-1CC7-4F84-56FDA6843B77}"/>
              </a:ext>
            </a:extLst>
          </p:cNvPr>
          <p:cNvSpPr/>
          <p:nvPr/>
        </p:nvSpPr>
        <p:spPr>
          <a:xfrm>
            <a:off x="1743926" y="1209082"/>
            <a:ext cx="1180866" cy="413466"/>
          </a:xfrm>
          <a:prstGeom prst="round2Same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800" dirty="0">
                <a:latin typeface="+mj-lt"/>
              </a:rPr>
              <a:t>Eligible MAFLD</a:t>
            </a:r>
          </a:p>
          <a:p>
            <a:pPr algn="ctr"/>
            <a:r>
              <a:rPr lang="en-IN" sz="800" dirty="0">
                <a:latin typeface="+mj-lt"/>
              </a:rPr>
              <a:t>Patients </a:t>
            </a:r>
            <a:br>
              <a:rPr lang="en-IN" sz="800" dirty="0">
                <a:latin typeface="+mj-lt"/>
              </a:rPr>
            </a:br>
            <a:r>
              <a:rPr lang="en-IN" sz="800" dirty="0">
                <a:latin typeface="+mj-lt"/>
              </a:rPr>
              <a:t>(n = 70,488)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556678-BA23-1FB8-C1AB-520EA35581D1}"/>
              </a:ext>
            </a:extLst>
          </p:cNvPr>
          <p:cNvSpPr/>
          <p:nvPr/>
        </p:nvSpPr>
        <p:spPr>
          <a:xfrm>
            <a:off x="340039" y="1735263"/>
            <a:ext cx="1248678" cy="1772886"/>
          </a:xfrm>
          <a:prstGeom prst="rect">
            <a:avLst/>
          </a:prstGeom>
          <a:noFill/>
          <a:ln>
            <a:solidFill>
              <a:schemeClr val="accent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lvl="0">
              <a:buClr>
                <a:schemeClr val="accent2"/>
              </a:buClr>
              <a:buSzPct val="100000"/>
            </a:pPr>
            <a:r>
              <a:rPr lang="en-IN" sz="800" b="1" dirty="0">
                <a:solidFill>
                  <a:schemeClr val="tx1"/>
                </a:solidFill>
                <a:latin typeface="+mj-lt"/>
              </a:rPr>
              <a:t>Inclusion criteria</a:t>
            </a:r>
            <a:endParaRPr lang="en-IN" sz="800" b="1" dirty="0">
              <a:solidFill>
                <a:schemeClr val="tx1"/>
              </a:solidFill>
              <a:latin typeface="+mj-lt"/>
              <a:cs typeface="+mn-cs"/>
            </a:endParaRPr>
          </a:p>
          <a:p>
            <a:pPr marL="88900" indent="-8890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700" dirty="0">
                <a:solidFill>
                  <a:schemeClr val="tx1"/>
                </a:solidFill>
                <a:latin typeface="+mj-lt"/>
              </a:rPr>
              <a:t>Age ≥18 years</a:t>
            </a:r>
          </a:p>
          <a:p>
            <a:pPr marL="88900" indent="-8890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700" dirty="0">
                <a:solidFill>
                  <a:schemeClr val="tx1"/>
                </a:solidFill>
                <a:latin typeface="+mj-lt"/>
              </a:rPr>
              <a:t>Diagnosed as T2DM</a:t>
            </a:r>
            <a:r>
              <a:rPr lang="en-IN" sz="700" b="0" dirty="0">
                <a:solidFill>
                  <a:schemeClr val="tx1"/>
                </a:solidFill>
                <a:latin typeface="+mj-lt"/>
                <a:cs typeface="+mn-cs"/>
              </a:rPr>
              <a:t> </a:t>
            </a:r>
          </a:p>
          <a:p>
            <a:pPr marL="88900" lvl="0" indent="-8890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700" b="0" dirty="0">
                <a:solidFill>
                  <a:schemeClr val="tx1"/>
                </a:solidFill>
                <a:latin typeface="+mj-lt"/>
                <a:cs typeface="+mn-cs"/>
              </a:rPr>
              <a:t>Or had 2 or more risk factors for metabolic abnormalities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BP: ≥130/85 mmHg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TG: ≥1.7 mmol/L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dirty="0">
                <a:solidFill>
                  <a:schemeClr val="tx1"/>
                </a:solidFill>
                <a:latin typeface="+mj-lt"/>
              </a:rPr>
              <a:t>H</a:t>
            </a: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DL-C: Men &lt;1.0 and women </a:t>
            </a:r>
            <a:b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</a:b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&lt;1.3 mmol/L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Prediabetes: FPG 5.6-6.9 mmol/L or PPG 7.8-11.0 mmol/L or HbA1c 5.7%-6.4%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b="0" dirty="0" err="1">
                <a:solidFill>
                  <a:schemeClr val="tx1"/>
                </a:solidFill>
                <a:latin typeface="+mj-lt"/>
                <a:cs typeface="+mn-cs"/>
              </a:rPr>
              <a:t>hs</a:t>
            </a: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-CRP: &gt;2mg/L </a:t>
            </a:r>
          </a:p>
          <a:p>
            <a:pPr marL="179388" lvl="0" indent="-84138">
              <a:buClr>
                <a:schemeClr val="accent2"/>
              </a:buClr>
              <a:buSzPct val="100000"/>
              <a:buFont typeface="Verdana" panose="020B0604030504040204" pitchFamily="34" charset="0"/>
              <a:buChar char="–"/>
            </a:pPr>
            <a:r>
              <a:rPr lang="en-IN" sz="600" b="0" dirty="0">
                <a:solidFill>
                  <a:schemeClr val="tx1"/>
                </a:solidFill>
                <a:latin typeface="+mj-lt"/>
                <a:cs typeface="+mn-cs"/>
              </a:rPr>
              <a:t>HOMA-IR score: ≥2.5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F4294D-82C2-B7ED-DFBF-3D961027E229}"/>
              </a:ext>
            </a:extLst>
          </p:cNvPr>
          <p:cNvSpPr/>
          <p:nvPr/>
        </p:nvSpPr>
        <p:spPr>
          <a:xfrm>
            <a:off x="1746592" y="1735263"/>
            <a:ext cx="1175535" cy="176473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t"/>
          <a:lstStyle/>
          <a:p>
            <a:pPr>
              <a:buClr>
                <a:schemeClr val="accent2"/>
              </a:buClr>
              <a:buSzPct val="100000"/>
            </a:pPr>
            <a:r>
              <a:rPr lang="en-IN" sz="800" b="1" dirty="0">
                <a:solidFill>
                  <a:schemeClr val="tx1"/>
                </a:solidFill>
                <a:latin typeface="+mj-lt"/>
              </a:rPr>
              <a:t>Exclusion criteria</a:t>
            </a:r>
            <a:endParaRPr lang="en-IN" sz="800" dirty="0">
              <a:solidFill>
                <a:schemeClr val="tx1"/>
              </a:solidFill>
              <a:latin typeface="+mj-lt"/>
            </a:endParaRPr>
          </a:p>
          <a:p>
            <a:pPr marL="88900" lvl="0" indent="-88900"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700" dirty="0">
                <a:solidFill>
                  <a:sysClr val="windowText" lastClr="000000"/>
                </a:solidFill>
                <a:latin typeface="+mj-lt"/>
              </a:rPr>
              <a:t>Patients with liver cirrhosis, viral hepatitis, liver cancer, extrahepatic malignancies</a:t>
            </a:r>
          </a:p>
          <a:p>
            <a:pPr lvl="0">
              <a:buClr>
                <a:schemeClr val="accent2"/>
              </a:buClr>
              <a:buSzPct val="100000"/>
            </a:pPr>
            <a:endParaRPr lang="en-IN" sz="800" b="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E0140F1-E291-AE4D-6C69-E08A2525CFBB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924792" y="1335082"/>
            <a:ext cx="510408" cy="8073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077CFCB-3F5C-A0C0-DE81-179F7EF005AF}"/>
              </a:ext>
            </a:extLst>
          </p:cNvPr>
          <p:cNvCxnSpPr>
            <a:cxnSpLocks/>
            <a:stCxn id="8" idx="0"/>
          </p:cNvCxnSpPr>
          <p:nvPr/>
        </p:nvCxnSpPr>
        <p:spPr>
          <a:xfrm>
            <a:off x="2924792" y="1415815"/>
            <a:ext cx="510408" cy="4030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Top Corners Rounded 41">
            <a:extLst>
              <a:ext uri="{FF2B5EF4-FFF2-40B4-BE49-F238E27FC236}">
                <a16:creationId xmlns:a16="http://schemas.microsoft.com/office/drawing/2014/main" id="{11C65763-7D53-7FD7-9CED-5E267290735D}"/>
              </a:ext>
            </a:extLst>
          </p:cNvPr>
          <p:cNvSpPr/>
          <p:nvPr/>
        </p:nvSpPr>
        <p:spPr>
          <a:xfrm>
            <a:off x="3435199" y="1209082"/>
            <a:ext cx="5373838" cy="252000"/>
          </a:xfrm>
          <a:prstGeom prst="round2Same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800" dirty="0">
                <a:latin typeface="+mj-lt"/>
              </a:rPr>
              <a:t>EPL (mono-therapy group)</a:t>
            </a:r>
          </a:p>
        </p:txBody>
      </p:sp>
      <p:sp>
        <p:nvSpPr>
          <p:cNvPr id="43" name="Rectangle: Top Corners Rounded 42">
            <a:extLst>
              <a:ext uri="{FF2B5EF4-FFF2-40B4-BE49-F238E27FC236}">
                <a16:creationId xmlns:a16="http://schemas.microsoft.com/office/drawing/2014/main" id="{E39129CE-45C2-E8EE-3871-0C9D62E0FD86}"/>
              </a:ext>
            </a:extLst>
          </p:cNvPr>
          <p:cNvSpPr/>
          <p:nvPr/>
        </p:nvSpPr>
        <p:spPr>
          <a:xfrm>
            <a:off x="3435199" y="1692862"/>
            <a:ext cx="5373838" cy="252000"/>
          </a:xfrm>
          <a:prstGeom prst="round2SameRect">
            <a:avLst/>
          </a:prstGeom>
          <a:solidFill>
            <a:srgbClr val="BFBFBF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800" dirty="0">
                <a:solidFill>
                  <a:schemeClr val="tx1"/>
                </a:solidFill>
                <a:latin typeface="+mj-lt"/>
              </a:rPr>
              <a:t>Control</a:t>
            </a:r>
            <a:r>
              <a:rPr lang="en-IN" sz="800" baseline="30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IN" sz="800" dirty="0">
                <a:solidFill>
                  <a:schemeClr val="tx1"/>
                </a:solidFill>
                <a:latin typeface="+mj-lt"/>
              </a:rPr>
              <a:t>(Non-hepatoprotective treatment group)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1744AFA-4A88-32ED-E518-A0EC676CE330}"/>
              </a:ext>
            </a:extLst>
          </p:cNvPr>
          <p:cNvGrpSpPr/>
          <p:nvPr/>
        </p:nvGrpSpPr>
        <p:grpSpPr>
          <a:xfrm>
            <a:off x="321003" y="3784223"/>
            <a:ext cx="8464222" cy="90000"/>
            <a:chOff x="321003" y="3784223"/>
            <a:chExt cx="8464222" cy="9000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12580D6-A65F-8FB8-8761-13E6977499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493" y="3829223"/>
              <a:ext cx="844673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Flowchart: Connector 56">
              <a:extLst>
                <a:ext uri="{FF2B5EF4-FFF2-40B4-BE49-F238E27FC236}">
                  <a16:creationId xmlns:a16="http://schemas.microsoft.com/office/drawing/2014/main" id="{1E9F90F2-FEFA-658C-3213-02F272A5D6E2}"/>
                </a:ext>
              </a:extLst>
            </p:cNvPr>
            <p:cNvSpPr>
              <a:spLocks/>
            </p:cNvSpPr>
            <p:nvPr/>
          </p:nvSpPr>
          <p:spPr>
            <a:xfrm>
              <a:off x="321003" y="3784223"/>
              <a:ext cx="90000" cy="90000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800" dirty="0">
                <a:latin typeface="+mj-lt"/>
              </a:endParaRPr>
            </a:p>
          </p:txBody>
        </p:sp>
        <p:sp>
          <p:nvSpPr>
            <p:cNvPr id="71" name="Flowchart: Connector 70">
              <a:extLst>
                <a:ext uri="{FF2B5EF4-FFF2-40B4-BE49-F238E27FC236}">
                  <a16:creationId xmlns:a16="http://schemas.microsoft.com/office/drawing/2014/main" id="{14B8FD47-6A37-C350-72B6-8912341D7973}"/>
                </a:ext>
              </a:extLst>
            </p:cNvPr>
            <p:cNvSpPr>
              <a:spLocks/>
            </p:cNvSpPr>
            <p:nvPr/>
          </p:nvSpPr>
          <p:spPr>
            <a:xfrm>
              <a:off x="3370823" y="3784223"/>
              <a:ext cx="90000" cy="90000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800" dirty="0">
                <a:latin typeface="+mj-lt"/>
              </a:endParaRPr>
            </a:p>
          </p:txBody>
        </p:sp>
        <p:sp>
          <p:nvSpPr>
            <p:cNvPr id="74" name="Flowchart: Connector 73">
              <a:extLst>
                <a:ext uri="{FF2B5EF4-FFF2-40B4-BE49-F238E27FC236}">
                  <a16:creationId xmlns:a16="http://schemas.microsoft.com/office/drawing/2014/main" id="{CD75F604-5268-5ADD-A081-3CF5FC6253DE}"/>
                </a:ext>
              </a:extLst>
            </p:cNvPr>
            <p:cNvSpPr>
              <a:spLocks/>
            </p:cNvSpPr>
            <p:nvPr/>
          </p:nvSpPr>
          <p:spPr>
            <a:xfrm>
              <a:off x="5886936" y="3784223"/>
              <a:ext cx="90000" cy="90000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800" dirty="0">
                <a:latin typeface="+mj-lt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4F44D699-4191-4D0D-FA04-28B52C5723FF}"/>
                </a:ext>
              </a:extLst>
            </p:cNvPr>
            <p:cNvSpPr>
              <a:spLocks/>
            </p:cNvSpPr>
            <p:nvPr/>
          </p:nvSpPr>
          <p:spPr>
            <a:xfrm>
              <a:off x="8695225" y="3784223"/>
              <a:ext cx="90000" cy="90000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800" dirty="0">
                <a:latin typeface="+mj-lt"/>
              </a:endParaRPr>
            </a:p>
          </p:txBody>
        </p:sp>
      </p:grp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2A3A8BC-A0CE-38A4-49CE-1098C0ACF537}"/>
              </a:ext>
            </a:extLst>
          </p:cNvPr>
          <p:cNvCxnSpPr>
            <a:cxnSpLocks/>
          </p:cNvCxnSpPr>
          <p:nvPr/>
        </p:nvCxnSpPr>
        <p:spPr>
          <a:xfrm>
            <a:off x="338493" y="3603329"/>
            <a:ext cx="8479564" cy="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3D4B32DF-E515-4E12-9726-76CFB0C86AE0}"/>
              </a:ext>
            </a:extLst>
          </p:cNvPr>
          <p:cNvSpPr txBox="1"/>
          <p:nvPr/>
        </p:nvSpPr>
        <p:spPr>
          <a:xfrm>
            <a:off x="323850" y="3598772"/>
            <a:ext cx="1835150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January 1</a:t>
            </a:r>
            <a:r>
              <a:rPr lang="en-IN" sz="800" b="1" kern="0" baseline="3000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st</a:t>
            </a:r>
            <a:r>
              <a:rPr lang="en-IN" sz="800" b="1" kern="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, 2020 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6AF4D65-ACC5-BA49-DB17-8C88E1A74450}"/>
              </a:ext>
            </a:extLst>
          </p:cNvPr>
          <p:cNvCxnSpPr>
            <a:cxnSpLocks/>
          </p:cNvCxnSpPr>
          <p:nvPr/>
        </p:nvCxnSpPr>
        <p:spPr>
          <a:xfrm>
            <a:off x="3435199" y="4174332"/>
            <a:ext cx="5350026" cy="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03375960-041C-526D-13CA-91B80E4FD36B}"/>
              </a:ext>
            </a:extLst>
          </p:cNvPr>
          <p:cNvSpPr txBox="1"/>
          <p:nvPr/>
        </p:nvSpPr>
        <p:spPr>
          <a:xfrm>
            <a:off x="4117431" y="3518347"/>
            <a:ext cx="921688" cy="14875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Study period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3A8B2F-B890-3E9F-1030-8203FFBF8966}"/>
              </a:ext>
            </a:extLst>
          </p:cNvPr>
          <p:cNvSpPr txBox="1"/>
          <p:nvPr/>
        </p:nvSpPr>
        <p:spPr>
          <a:xfrm>
            <a:off x="2924792" y="3916769"/>
            <a:ext cx="921688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Index </a:t>
            </a:r>
            <a:r>
              <a:rPr lang="en-IN" sz="800" b="1" kern="0" dirty="0" err="1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date</a:t>
            </a:r>
            <a:r>
              <a:rPr lang="en-IN" sz="800" b="1" kern="0" baseline="30000" dirty="0" err="1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b</a:t>
            </a:r>
            <a:endParaRPr lang="en-IN" sz="800" b="1" kern="0" baseline="30000" dirty="0">
              <a:solidFill>
                <a:srgbClr val="23004C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74A0E5-2F7A-0C65-4B63-C1F79C2CA6DD}"/>
              </a:ext>
            </a:extLst>
          </p:cNvPr>
          <p:cNvSpPr txBox="1"/>
          <p:nvPr/>
        </p:nvSpPr>
        <p:spPr>
          <a:xfrm>
            <a:off x="5344741" y="3916769"/>
            <a:ext cx="1216266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12 weeks ± 18 day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CE9A3-B623-2D22-F7CC-3A6794C419DA}"/>
              </a:ext>
            </a:extLst>
          </p:cNvPr>
          <p:cNvSpPr txBox="1"/>
          <p:nvPr/>
        </p:nvSpPr>
        <p:spPr>
          <a:xfrm>
            <a:off x="7568958" y="3916769"/>
            <a:ext cx="1216266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r"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24 weeks ± 36 days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B7667C-6F1E-B063-293E-53DB621168B8}"/>
              </a:ext>
            </a:extLst>
          </p:cNvPr>
          <p:cNvSpPr txBox="1"/>
          <p:nvPr/>
        </p:nvSpPr>
        <p:spPr>
          <a:xfrm>
            <a:off x="7416800" y="3598772"/>
            <a:ext cx="1401257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December 31</a:t>
            </a:r>
            <a:r>
              <a:rPr lang="en-IN" sz="800" b="1" kern="0" baseline="3000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st</a:t>
            </a:r>
            <a:r>
              <a:rPr lang="en-IN" sz="800" b="1" kern="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, 2022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B91A0-99ED-8933-BF02-B214F692291B}"/>
              </a:ext>
            </a:extLst>
          </p:cNvPr>
          <p:cNvSpPr txBox="1"/>
          <p:nvPr/>
        </p:nvSpPr>
        <p:spPr>
          <a:xfrm>
            <a:off x="343110" y="3916769"/>
            <a:ext cx="921688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rgbClr val="23004C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Baseline period</a:t>
            </a:r>
            <a:endParaRPr lang="en-IN" sz="800" b="1" kern="0" baseline="30000" dirty="0">
              <a:solidFill>
                <a:srgbClr val="23004C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84FDA0-E483-C3BF-3630-2E44304075FA}"/>
              </a:ext>
            </a:extLst>
          </p:cNvPr>
          <p:cNvSpPr txBox="1"/>
          <p:nvPr/>
        </p:nvSpPr>
        <p:spPr>
          <a:xfrm>
            <a:off x="5029545" y="4238945"/>
            <a:ext cx="2161335" cy="148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685800">
              <a:spcBef>
                <a:spcPts val="150"/>
              </a:spcBef>
              <a:defRPr/>
            </a:pPr>
            <a:r>
              <a:rPr lang="en-IN" sz="800" b="1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Follow-up period 24 weeks ± 36 days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2DE1B5-470C-A632-6E18-50D37811741B}"/>
              </a:ext>
            </a:extLst>
          </p:cNvPr>
          <p:cNvSpPr txBox="1"/>
          <p:nvPr/>
        </p:nvSpPr>
        <p:spPr>
          <a:xfrm>
            <a:off x="3829397" y="2251118"/>
            <a:ext cx="4588165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en-IN" sz="800" b="1" kern="0" dirty="0">
                <a:solidFill>
                  <a:srgbClr val="7A00E6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Endpoints</a:t>
            </a:r>
            <a:endParaRPr lang="en-IN" sz="800" b="1" kern="0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EDCD1C-0D6D-9066-E294-30FD2CAF759F}"/>
              </a:ext>
            </a:extLst>
          </p:cNvPr>
          <p:cNvSpPr txBox="1"/>
          <p:nvPr/>
        </p:nvSpPr>
        <p:spPr>
          <a:xfrm>
            <a:off x="3829396" y="2413340"/>
            <a:ext cx="4955827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700" b="1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Primary: </a:t>
            </a:r>
            <a: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Change of FIB-4 </a:t>
            </a:r>
            <a:r>
              <a:rPr lang="en-IN" sz="700" kern="0" dirty="0" err="1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score</a:t>
            </a:r>
            <a:r>
              <a:rPr lang="en-IN" sz="700" kern="0" baseline="30000" dirty="0" err="1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IN" sz="700" kern="0" baseline="300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from baseline at 12 weeks and 24 weeks, respectively between the </a:t>
            </a:r>
            <a:b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two groups</a:t>
            </a:r>
            <a:endParaRPr lang="en-IN" sz="700" b="1" kern="0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D7E7B4-BF46-19BC-AC24-9E22AC91212E}"/>
              </a:ext>
            </a:extLst>
          </p:cNvPr>
          <p:cNvSpPr txBox="1"/>
          <p:nvPr/>
        </p:nvSpPr>
        <p:spPr>
          <a:xfrm>
            <a:off x="3829397" y="2764880"/>
            <a:ext cx="4777524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700" b="1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Secondary: </a:t>
            </a:r>
            <a: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Change of liver enzyme from baseline at 12 weeks and 24 weeks, respectively between the two groups</a:t>
            </a:r>
            <a:endParaRPr lang="en-IN" sz="700" b="1" kern="0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C0D334A0-EBBE-4EF6-BA16-DABEB4AD0AE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25" y="2691376"/>
            <a:ext cx="212107" cy="19488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11E1ADF-B8C7-D642-E85D-C646D136703D}"/>
              </a:ext>
            </a:extLst>
          </p:cNvPr>
          <p:cNvCxnSpPr>
            <a:cxnSpLocks/>
          </p:cNvCxnSpPr>
          <p:nvPr/>
        </p:nvCxnSpPr>
        <p:spPr>
          <a:xfrm>
            <a:off x="3829397" y="2728709"/>
            <a:ext cx="4684796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D9248A6-BFE2-3660-85CA-F13BA3E4FA78}"/>
              </a:ext>
            </a:extLst>
          </p:cNvPr>
          <p:cNvSpPr txBox="1"/>
          <p:nvPr/>
        </p:nvSpPr>
        <p:spPr>
          <a:xfrm>
            <a:off x="3578585" y="1469250"/>
            <a:ext cx="50870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800" kern="0" dirty="0">
                <a:latin typeface="+mj-lt"/>
              </a:rPr>
              <a:t>PSM (1:1) matching by age, sex, T2DM, hypertension, </a:t>
            </a:r>
            <a:r>
              <a:rPr lang="en-US" altLang="zh-CN" sz="800" kern="0" dirty="0" err="1">
                <a:latin typeface="+mj-lt"/>
              </a:rPr>
              <a:t>hyperlipidaemia</a:t>
            </a:r>
            <a:r>
              <a:rPr lang="en-US" altLang="zh-CN" sz="800" kern="0" dirty="0">
                <a:latin typeface="+mj-lt"/>
              </a:rPr>
              <a:t> and CVD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19495FD-7060-7E08-FEDE-59E1D0082B31}"/>
              </a:ext>
            </a:extLst>
          </p:cNvPr>
          <p:cNvCxnSpPr>
            <a:cxnSpLocks/>
          </p:cNvCxnSpPr>
          <p:nvPr/>
        </p:nvCxnSpPr>
        <p:spPr>
          <a:xfrm>
            <a:off x="3829397" y="3069177"/>
            <a:ext cx="4684796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0ECC83B-0D12-7DD1-C176-4CF72F2A3153}"/>
              </a:ext>
            </a:extLst>
          </p:cNvPr>
          <p:cNvSpPr txBox="1"/>
          <p:nvPr/>
        </p:nvSpPr>
        <p:spPr>
          <a:xfrm>
            <a:off x="3829397" y="3087781"/>
            <a:ext cx="4777524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685800">
              <a:spcBef>
                <a:spcPts val="150"/>
              </a:spcBef>
              <a:defRPr/>
            </a:pPr>
            <a:r>
              <a:rPr lang="en-IN" sz="700" b="1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Exploratory: </a:t>
            </a:r>
            <a:r>
              <a:rPr lang="en-IN" sz="700" kern="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Change of parameters of blood lipids from baseline at 12 weeks and 24 weeks respectively between the two groups in subgroup of patients with hyperlipidaemia</a:t>
            </a:r>
            <a:endParaRPr lang="en-IN" sz="700" b="1" kern="0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761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US" altLang="zh-CN" dirty="0"/>
              <a:t>According to the 2020 APASL diagnostic criteria for MAFLD</a:t>
            </a:r>
            <a:r>
              <a:rPr lang="en-US" altLang="zh-CN" baseline="30000" dirty="0"/>
              <a:t>1</a:t>
            </a:r>
            <a:r>
              <a:rPr lang="en-US" altLang="zh-CN" dirty="0"/>
              <a:t> </a:t>
            </a:r>
            <a:r>
              <a:rPr lang="en-IN" altLang="zh-CN" dirty="0"/>
              <a:t>a total of 82,908 were identified</a:t>
            </a:r>
            <a:r>
              <a:rPr lang="en-IN" altLang="zh-CN" baseline="30000" dirty="0"/>
              <a:t>2</a:t>
            </a:r>
            <a:br>
              <a:rPr lang="en-IN" dirty="0"/>
            </a:br>
            <a:endParaRPr lang="en-IN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83A535-E514-2DF8-8910-D58935FE54A8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243F4DF-47CA-9E4B-15C9-B5C90FE640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1) Eslam M et al. Hepatol In</a:t>
            </a:r>
            <a:r>
              <a:rPr lang="en-IN" i="1" dirty="0"/>
              <a:t>.</a:t>
            </a:r>
            <a:r>
              <a:rPr lang="en-IN" dirty="0"/>
              <a:t> 2020;14(6):889</a:t>
            </a:r>
            <a:r>
              <a:rPr lang="en-US" dirty="0"/>
              <a:t>–</a:t>
            </a:r>
            <a:r>
              <a:rPr lang="en-IN" dirty="0"/>
              <a:t>919</a:t>
            </a:r>
            <a:r>
              <a:rPr lang="en-US" dirty="0"/>
              <a:t>; 2) </a:t>
            </a:r>
            <a:r>
              <a:rPr lang="en-IN" dirty="0"/>
              <a:t>Yi Pan et al. Clinical features and real-world treatment patterns of MAFLD patients in China. Hepatol Int. 2024;18(S555):P-0318.</a:t>
            </a:r>
            <a:endParaRPr lang="en-US" dirty="0"/>
          </a:p>
          <a:p>
            <a:r>
              <a:rPr lang="en-US" dirty="0"/>
              <a:t>APASL, </a:t>
            </a:r>
            <a:r>
              <a:rPr lang="en-IN" dirty="0"/>
              <a:t>Asian Pacific Association for the Study of the Liver; </a:t>
            </a:r>
            <a:r>
              <a:rPr lang="en-US" dirty="0"/>
              <a:t>CKD, chronic kidney disease; CVD, cardiovascular disease; MAFLD, </a:t>
            </a:r>
            <a:r>
              <a:rPr lang="en-IN" dirty="0"/>
              <a:t>metabolic dysfunction-associated fatty liver disease;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T2DM, type 2 diabetes mellitus.   </a:t>
            </a: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54F01501-4D59-32F0-1BC4-E6ED27B013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019174"/>
              </p:ext>
            </p:extLst>
          </p:nvPr>
        </p:nvGraphicFramePr>
        <p:xfrm>
          <a:off x="331199" y="1200150"/>
          <a:ext cx="4137496" cy="2468880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2237830">
                  <a:extLst>
                    <a:ext uri="{9D8B030D-6E8A-4147-A177-3AD203B41FA5}">
                      <a16:colId xmlns:a16="http://schemas.microsoft.com/office/drawing/2014/main" val="1709922122"/>
                    </a:ext>
                  </a:extLst>
                </a:gridCol>
                <a:gridCol w="1899666">
                  <a:extLst>
                    <a:ext uri="{9D8B030D-6E8A-4147-A177-3AD203B41FA5}">
                      <a16:colId xmlns:a16="http://schemas.microsoft.com/office/drawing/2014/main" val="3835923953"/>
                    </a:ext>
                  </a:extLst>
                </a:gridCol>
              </a:tblGrid>
              <a:tr h="18825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Demographic characteristics</a:t>
                      </a:r>
                      <a:endParaRPr lang="en-US" sz="8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MAFLD </a:t>
                      </a:r>
                      <a:r>
                        <a:rPr lang="en-US" altLang="zh-CN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patients</a:t>
                      </a:r>
                      <a:br>
                        <a:rPr lang="en-US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</a:br>
                      <a:r>
                        <a:rPr lang="en-US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（N=82,908）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6895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Age, year n (%)</a:t>
                      </a:r>
                      <a:endParaRPr lang="en-US" sz="800" b="1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zh-CN" altLang="en-US" sz="800" b="0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4243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&lt;30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4059  (4.90)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7371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30-39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11499 (13.87)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7265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40-49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16543 (19.95)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7750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50-59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24332 (29.35)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11441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60-69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16196 (19.53)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610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Verdana" panose="020B0604030504040204" pitchFamily="34" charset="0"/>
                          <a:cs typeface="+mn-cs"/>
                        </a:rPr>
                        <a:t>≥</a:t>
                      </a:r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70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10279 (12.40)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8987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Sex</a:t>
                      </a:r>
                      <a:r>
                        <a:rPr lang="en-US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, n (</a:t>
                      </a: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%</a:t>
                      </a:r>
                      <a:r>
                        <a:rPr lang="en-US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zh-CN" altLang="en-US" sz="800" b="0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5817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Female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29626 (35.73)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9636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90488" algn="l" defTabSz="914400" rtl="0" eaLnBrk="1" fontAlgn="ctr" latinLnBrk="0" hangingPunct="1"/>
                      <a:r>
                        <a:rPr lang="en-US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Male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53282 (64.27)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7694059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96DBCC5-6999-B3BB-6180-2E3C849862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348710"/>
              </p:ext>
            </p:extLst>
          </p:nvPr>
        </p:nvGraphicFramePr>
        <p:xfrm>
          <a:off x="4671542" y="1200150"/>
          <a:ext cx="4137496" cy="3322320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2243847">
                  <a:extLst>
                    <a:ext uri="{9D8B030D-6E8A-4147-A177-3AD203B41FA5}">
                      <a16:colId xmlns:a16="http://schemas.microsoft.com/office/drawing/2014/main" val="1709922122"/>
                    </a:ext>
                  </a:extLst>
                </a:gridCol>
                <a:gridCol w="1893649">
                  <a:extLst>
                    <a:ext uri="{9D8B030D-6E8A-4147-A177-3AD203B41FA5}">
                      <a16:colId xmlns:a16="http://schemas.microsoft.com/office/drawing/2014/main" val="3835923953"/>
                    </a:ext>
                  </a:extLst>
                </a:gridCol>
              </a:tblGrid>
              <a:tr h="304808"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zh-CN" sz="800" b="1" dirty="0">
                          <a:latin typeface="+mj-lt"/>
                          <a:ea typeface="微软雅黑" panose="020B0503020204020204" pitchFamily="34" charset="-122"/>
                        </a:rPr>
                        <a:t>Extrahepatic manifestations </a:t>
                      </a:r>
                      <a:endParaRPr lang="zh-CN" altLang="en-US" sz="8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MAFLD patients</a:t>
                      </a:r>
                      <a:br>
                        <a:rPr lang="en-US" altLang="zh-CN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</a:br>
                      <a:r>
                        <a:rPr lang="en-US" altLang="zh-CN" sz="8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（N=82,908),</a:t>
                      </a:r>
                      <a:r>
                        <a:rPr lang="en-US" altLang="zh-CN" sz="8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 n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689543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CVD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43580 </a:t>
                      </a: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(52.56)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554243138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marL="0" indent="90488" algn="l" fontAlgn="b" latinLnBrk="0">
                        <a:tabLst>
                          <a:tab pos="180975" algn="l"/>
                        </a:tabLs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Ischemic Heart Disease</a:t>
                      </a:r>
                      <a:r>
                        <a:rPr lang="en-US" altLang="zh-CN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 </a:t>
                      </a:r>
                      <a:endParaRPr lang="en-US" sz="8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15,917 (19.20)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17371281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marL="0" indent="90488" algn="l" fontAlgn="b" latinLnBrk="0"/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Stroke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9,041 (10.90)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797265769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marL="0" indent="90488" algn="l" fontAlgn="b" latinLnBrk="0"/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Heart Failure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7,359 (8.88)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727750352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T2DM</a:t>
                      </a:r>
                      <a:endParaRPr lang="zh-CN" altLang="en-US" sz="8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39591 </a:t>
                      </a:r>
                      <a:r>
                        <a:rPr lang="en-US" altLang="zh-CN" sz="800" b="1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(47.75)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641144113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CKD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7166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(8.64)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25610502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Cholelithiasis</a:t>
                      </a:r>
                      <a:r>
                        <a:rPr lang="zh-CN" altLang="en-US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6874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(8.29)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798987824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Extrahepatic malignancies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5421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(6.54)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45817788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Osteoporosis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4239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(5.11)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879636358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Thyroid dysfunction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2708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(3.27)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147694059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Obstructive sleep apnea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1366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(1.65)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775012286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Cognitive disorders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472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(0.57)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34540128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Polycystic ovarian syndrome 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272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(0.33)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080419964"/>
                  </a:ext>
                </a:extLst>
              </a:tr>
              <a:tr h="164127">
                <a:tc>
                  <a:txBody>
                    <a:bodyPr/>
                    <a:lstStyle/>
                    <a:p>
                      <a:pPr algn="l" fontAlgn="b" latinLnBrk="0"/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Psoriasis</a:t>
                      </a:r>
                      <a:endParaRPr lang="zh-CN" altLang="en-US" sz="800" dirty="0">
                        <a:solidFill>
                          <a:srgbClr val="000000"/>
                        </a:solidFill>
                        <a:effectLst/>
                        <a:latin typeface="+mj-lt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</a:rPr>
                        <a:t>12 </a:t>
                      </a:r>
                      <a:r>
                        <a:rPr lang="en-US" altLang="zh-CN" sz="8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微软雅黑" panose="020B0503020204020204" pitchFamily="34" charset="-122"/>
                          <a:cs typeface="+mn-cs"/>
                        </a:rPr>
                        <a:t>(0.01)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324558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445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DC1B2D-2045-DFDF-8C3D-76332BA68A0E}"/>
              </a:ext>
            </a:extLst>
          </p:cNvPr>
          <p:cNvSpPr txBox="1"/>
          <p:nvPr/>
        </p:nvSpPr>
        <p:spPr>
          <a:xfrm>
            <a:off x="3502836" y="1419417"/>
            <a:ext cx="5303510" cy="3135121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MAFLD with high burden of liver fibrosis, 45.7% patients at intermediate to high risk </a:t>
            </a: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52A202B-C855-7574-AAA3-D6150BEC5036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Yi Pan et al. Clinical features and real-world treatment patterns of MAFLD patients in China. Hepatol Int. 2024;18(S555):P-0318</a:t>
            </a:r>
          </a:p>
          <a:p>
            <a:r>
              <a:rPr lang="en-IN" dirty="0"/>
              <a:t>FIB-4, fibrosis-4; IQR, Interquartile range; MAFLD, metabolic dysfunction-associated fatty liver disease; T2DM, type 2 diabetes mellitus.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A8E2E0F-DDD3-28A8-C582-F0BC5C246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6687220"/>
              </p:ext>
            </p:extLst>
          </p:nvPr>
        </p:nvGraphicFramePr>
        <p:xfrm>
          <a:off x="3505528" y="1615013"/>
          <a:ext cx="5303510" cy="293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9B0010-1251-4383-C67F-23FC2562CE86}"/>
              </a:ext>
            </a:extLst>
          </p:cNvPr>
          <p:cNvSpPr/>
          <p:nvPr/>
        </p:nvSpPr>
        <p:spPr>
          <a:xfrm>
            <a:off x="331524" y="1217985"/>
            <a:ext cx="3002941" cy="3336553"/>
          </a:xfrm>
          <a:prstGeom prst="roundRect">
            <a:avLst>
              <a:gd name="adj" fmla="val 5871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46800" rIns="46800" rtlCol="0" anchor="ctr" anchorCtr="0"/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solidFill>
                  <a:schemeClr val="tx1"/>
                </a:solidFill>
                <a:effectLst/>
              </a:rPr>
              <a:t>Median FIB-4 index is 1.22 </a:t>
            </a:r>
            <a:br>
              <a:rPr lang="en-IN" sz="1000" b="0" i="0" dirty="0">
                <a:solidFill>
                  <a:schemeClr val="tx1"/>
                </a:solidFill>
                <a:effectLst/>
              </a:rPr>
            </a:br>
            <a:r>
              <a:rPr lang="en-IN" sz="1000" b="0" i="0" dirty="0">
                <a:solidFill>
                  <a:schemeClr val="tx1"/>
                </a:solidFill>
                <a:effectLst/>
              </a:rPr>
              <a:t>(IQR, 0.83–1.85) of total patients with MAFLD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solidFill>
                  <a:schemeClr val="tx1"/>
                </a:solidFill>
                <a:effectLst/>
              </a:rPr>
              <a:t>Nearly, 45.7% of patients were at intermediate-high risk, as determined by liver fibrosis (≥F2) assessed using FIB-4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solidFill>
                  <a:schemeClr val="tx1"/>
                </a:solidFill>
                <a:effectLst/>
              </a:rPr>
              <a:t>In the T2DM, hypertension, and hyperlipidaemia subgroups, the proportion of patients at intermediate- high risk were 50.14%, 52.91%, and 32.17%, respectively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937EE1-0102-8276-48F2-3756D39273E5}"/>
              </a:ext>
            </a:extLst>
          </p:cNvPr>
          <p:cNvSpPr txBox="1"/>
          <p:nvPr/>
        </p:nvSpPr>
        <p:spPr>
          <a:xfrm>
            <a:off x="3502836" y="1217985"/>
            <a:ext cx="5303510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Comorbidities</a:t>
            </a:r>
            <a:endParaRPr lang="en-IN" sz="8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20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FCD77D-25C7-D10C-A462-812636022DF5}"/>
              </a:ext>
            </a:extLst>
          </p:cNvPr>
          <p:cNvSpPr txBox="1"/>
          <p:nvPr/>
        </p:nvSpPr>
        <p:spPr>
          <a:xfrm>
            <a:off x="4690532" y="1419418"/>
            <a:ext cx="4115813" cy="2460336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EPL significantly reduced the FIB-4 index after 24 weeks </a:t>
            </a:r>
            <a:br>
              <a:rPr lang="en-IN" dirty="0"/>
            </a:br>
            <a:r>
              <a:rPr lang="en-IN" dirty="0"/>
              <a:t>of treatment</a:t>
            </a: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676A624-7916-DEEE-42FB-0E0641F738B0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4529B76-2DBC-3697-97E4-D3874CE40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*Data were compared using analysis of covariance (ANCOVA) between EPL and control groups.</a:t>
            </a:r>
          </a:p>
          <a:p>
            <a:r>
              <a:rPr lang="en-IN" dirty="0"/>
              <a:t>Yi Pan et al. Clinical features and real-world treatment patterns of MAFLD patients in China. Hepatol Int. 2024;18(S555):P-0318.</a:t>
            </a:r>
          </a:p>
          <a:p>
            <a:r>
              <a:rPr lang="en-IN" dirty="0"/>
              <a:t>CVD, cardiovascular disease; EPL, essential phospholipids; FIB-4, fibrosis-4; PSM, propensity score matching; T2DM, type 2 diabetes mellitus.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AF8633-0918-10CB-2262-C49E51F597E9}"/>
              </a:ext>
            </a:extLst>
          </p:cNvPr>
          <p:cNvSpPr txBox="1"/>
          <p:nvPr/>
        </p:nvSpPr>
        <p:spPr>
          <a:xfrm>
            <a:off x="333001" y="1206706"/>
            <a:ext cx="4071359" cy="1969631"/>
          </a:xfrm>
          <a:prstGeom prst="rect">
            <a:avLst/>
          </a:prstGeom>
          <a:solidFill>
            <a:schemeClr val="tx2"/>
          </a:solidFill>
        </p:spPr>
        <p:txBody>
          <a:bodyPr wrap="square" lIns="108000" tIns="108000" rIns="108000" bIns="108000" anchor="t" anchorCtr="0">
            <a:no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GB" sz="10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Primary endpoint</a:t>
            </a:r>
            <a:endParaRPr lang="en-IN" sz="1000" i="1" dirty="0">
              <a:solidFill>
                <a:schemeClr val="accent2"/>
              </a:solidFill>
              <a:latin typeface="Georgia" panose="02040502050405020303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109728" lvl="1" indent="-109728">
              <a:lnSpc>
                <a:spcPct val="15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Variables for PSM analysis matching: age, sex, T2DM, hypertension, hyperlipidaemia and CVD</a:t>
            </a:r>
          </a:p>
          <a:p>
            <a:pPr marL="109728" lvl="1" indent="-109728">
              <a:lnSpc>
                <a:spcPct val="15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FIB-4 index adjusted for covariates was significantly reduced in the EPL-treated group than control </a:t>
            </a:r>
            <a:b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(non-hepatoprotective-treated) group by using ANCOVA </a:t>
            </a:r>
            <a:b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(-0.12±0.62 for EPL vs. 0.11±0.50 for control, </a:t>
            </a:r>
            <a:r>
              <a:rPr lang="en-IN" sz="1000" i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 = 0.034</a:t>
            </a:r>
            <a:r>
              <a:rPr lang="en-IN" sz="1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700C31B-B890-FB80-8D11-6FBE12C4C9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8745348"/>
              </p:ext>
            </p:extLst>
          </p:nvPr>
        </p:nvGraphicFramePr>
        <p:xfrm>
          <a:off x="4687351" y="1536468"/>
          <a:ext cx="3911041" cy="2174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144FC6A1-A28A-27AA-027E-28C054779B60}"/>
              </a:ext>
            </a:extLst>
          </p:cNvPr>
          <p:cNvGrpSpPr/>
          <p:nvPr/>
        </p:nvGrpSpPr>
        <p:grpSpPr>
          <a:xfrm>
            <a:off x="6591299" y="3476983"/>
            <a:ext cx="876301" cy="314715"/>
            <a:chOff x="4486274" y="4296439"/>
            <a:chExt cx="661989" cy="31471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0296BD4-2656-300D-B57C-DF9D3032723C}"/>
                </a:ext>
              </a:extLst>
            </p:cNvPr>
            <p:cNvGrpSpPr/>
            <p:nvPr/>
          </p:nvGrpSpPr>
          <p:grpSpPr>
            <a:xfrm>
              <a:off x="4486274" y="4296439"/>
              <a:ext cx="661989" cy="76118"/>
              <a:chOff x="4454453" y="4296439"/>
              <a:chExt cx="786709" cy="76118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E1729DAE-1B94-73AD-F4D4-BE0F963345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4453" y="4372557"/>
                <a:ext cx="78670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02FC251-7B5B-F568-CD00-42E290A5E2A2}"/>
                  </a:ext>
                </a:extLst>
              </p:cNvPr>
              <p:cNvCxnSpPr/>
              <p:nvPr/>
            </p:nvCxnSpPr>
            <p:spPr>
              <a:xfrm>
                <a:off x="4454453" y="4296439"/>
                <a:ext cx="0" cy="7611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894038D-BA5D-B973-6137-00E457CFAA90}"/>
                  </a:ext>
                </a:extLst>
              </p:cNvPr>
              <p:cNvCxnSpPr/>
              <p:nvPr/>
            </p:nvCxnSpPr>
            <p:spPr>
              <a:xfrm>
                <a:off x="5241162" y="4296439"/>
                <a:ext cx="0" cy="7611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30961F-8F33-D3AD-2B62-B6E947272A25}"/>
                </a:ext>
              </a:extLst>
            </p:cNvPr>
            <p:cNvSpPr txBox="1"/>
            <p:nvPr/>
          </p:nvSpPr>
          <p:spPr>
            <a:xfrm>
              <a:off x="4670136" y="4426488"/>
              <a:ext cx="29426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N" sz="600" i="1" dirty="0">
                  <a:solidFill>
                    <a:srgbClr val="FF0000"/>
                  </a:solidFill>
                </a:rPr>
                <a:t>P = 0.034</a:t>
              </a:r>
            </a:p>
            <a:p>
              <a:pPr algn="ctr"/>
              <a:r>
                <a:rPr lang="en-IN" sz="600" dirty="0"/>
                <a:t>N=42</a:t>
              </a:r>
              <a:r>
                <a:rPr lang="en-IN" sz="600" baseline="30000" dirty="0"/>
                <a:t>*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C8A0A9-1713-B658-48DD-59BA9DF54DB2}"/>
              </a:ext>
            </a:extLst>
          </p:cNvPr>
          <p:cNvSpPr txBox="1"/>
          <p:nvPr/>
        </p:nvSpPr>
        <p:spPr>
          <a:xfrm>
            <a:off x="330201" y="3933683"/>
            <a:ext cx="8478838" cy="489534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540000" tIns="90000" rIns="360000" bIns="90000" anchor="ctr" anchorCtr="0">
            <a:spAutoFit/>
          </a:bodyPr>
          <a:lstStyle/>
          <a:p>
            <a:pPr algn="ctr"/>
            <a:r>
              <a:rPr lang="en-IN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findings indicate the probable beneficial effects of EPL on fibrosis risk reduction among the patients with MAFLD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594D8D-8513-404A-B52C-C40EE475006E}"/>
              </a:ext>
            </a:extLst>
          </p:cNvPr>
          <p:cNvSpPr txBox="1"/>
          <p:nvPr/>
        </p:nvSpPr>
        <p:spPr>
          <a:xfrm>
            <a:off x="4690532" y="1217985"/>
            <a:ext cx="4115813" cy="311574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FIB – 4 index </a:t>
            </a:r>
            <a:endParaRPr lang="en-IN" sz="8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1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A0377562-F487-1995-B063-BC1636FECA35}"/>
              </a:ext>
            </a:extLst>
          </p:cNvPr>
          <p:cNvSpPr txBox="1"/>
          <p:nvPr/>
        </p:nvSpPr>
        <p:spPr>
          <a:xfrm>
            <a:off x="4712637" y="2555578"/>
            <a:ext cx="4096401" cy="1998959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>
            <a:defPPr>
              <a:defRPr lang="en-US"/>
            </a:defPPr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IN" sz="7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0CB4C9-A9A8-CC8B-360E-15B0C55255C9}"/>
              </a:ext>
            </a:extLst>
          </p:cNvPr>
          <p:cNvSpPr txBox="1"/>
          <p:nvPr/>
        </p:nvSpPr>
        <p:spPr>
          <a:xfrm>
            <a:off x="327084" y="2555578"/>
            <a:ext cx="4096401" cy="1998959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700" dirty="0">
              <a:solidFill>
                <a:schemeClr val="bg1"/>
              </a:solidFill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Decrease in ALT/AST at 12 weeks with EPL monotherapy</a:t>
            </a: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A12C338-BB8B-355C-4ABA-14C97800F18E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042B25D-F072-FF2F-1001-ED4368955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399" y="4635500"/>
            <a:ext cx="6965711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baseline="30000" dirty="0"/>
              <a:t>*</a:t>
            </a:r>
            <a:r>
              <a:rPr lang="en-IN" dirty="0"/>
              <a:t>Data were compared using analysis of covariance (ANCOVA) between EPL and control groups.</a:t>
            </a:r>
          </a:p>
          <a:p>
            <a:r>
              <a:rPr lang="en-IN" dirty="0"/>
              <a:t>Yi Pan et al. Clinical features and real-world treatment patterns of MAFLD patients in China. Hepatol Int. 2024;18(S555):P-0318.</a:t>
            </a:r>
          </a:p>
          <a:p>
            <a:r>
              <a:rPr lang="en-IN" dirty="0"/>
              <a:t>ALT, alanine transaminase; AST, aspartate transaminase; CVD, cardiovascular disease; EPL, essential phospholipids; LFT, liver function tests; PSM, propensity score matching; T2DM, type 2 diabetes mellitus.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96B5419-86E6-CF43-CB25-BAB025938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5257943"/>
              </p:ext>
            </p:extLst>
          </p:nvPr>
        </p:nvGraphicFramePr>
        <p:xfrm>
          <a:off x="327084" y="2975821"/>
          <a:ext cx="4031556" cy="1520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9" name="Group 38">
            <a:extLst>
              <a:ext uri="{FF2B5EF4-FFF2-40B4-BE49-F238E27FC236}">
                <a16:creationId xmlns:a16="http://schemas.microsoft.com/office/drawing/2014/main" id="{D0FDE22E-2693-967B-F97C-EC26B6CB863D}"/>
              </a:ext>
            </a:extLst>
          </p:cNvPr>
          <p:cNvGrpSpPr/>
          <p:nvPr/>
        </p:nvGrpSpPr>
        <p:grpSpPr>
          <a:xfrm>
            <a:off x="1590675" y="4210870"/>
            <a:ext cx="414752" cy="57689"/>
            <a:chOff x="1675293" y="4234163"/>
            <a:chExt cx="516286" cy="5768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D3EEE4-0100-38D2-85B2-B14DDE54A87E}"/>
                </a:ext>
              </a:extLst>
            </p:cNvPr>
            <p:cNvCxnSpPr>
              <a:cxnSpLocks/>
            </p:cNvCxnSpPr>
            <p:nvPr/>
          </p:nvCxnSpPr>
          <p:spPr>
            <a:xfrm>
              <a:off x="1675293" y="4291852"/>
              <a:ext cx="516286" cy="0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3529EB-B4BC-A2EB-C465-5D823E4B8D43}"/>
                </a:ext>
              </a:extLst>
            </p:cNvPr>
            <p:cNvCxnSpPr/>
            <p:nvPr/>
          </p:nvCxnSpPr>
          <p:spPr>
            <a:xfrm>
              <a:off x="1675293" y="4234163"/>
              <a:ext cx="0" cy="57689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F3F00C7-E651-841D-8910-A652E56980F2}"/>
                </a:ext>
              </a:extLst>
            </p:cNvPr>
            <p:cNvCxnSpPr/>
            <p:nvPr/>
          </p:nvCxnSpPr>
          <p:spPr>
            <a:xfrm>
              <a:off x="2191579" y="4234163"/>
              <a:ext cx="0" cy="57689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B405BA3-2FB8-CD59-9506-E128D62D7B50}"/>
              </a:ext>
            </a:extLst>
          </p:cNvPr>
          <p:cNvSpPr txBox="1"/>
          <p:nvPr/>
        </p:nvSpPr>
        <p:spPr>
          <a:xfrm>
            <a:off x="1592897" y="4308317"/>
            <a:ext cx="4392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600" i="1" dirty="0">
                <a:solidFill>
                  <a:srgbClr val="FF0000"/>
                </a:solidFill>
              </a:rPr>
              <a:t>P = 0.0392</a:t>
            </a:r>
          </a:p>
          <a:p>
            <a:pPr algn="ctr"/>
            <a:r>
              <a:rPr lang="en-IN" sz="600" dirty="0"/>
              <a:t>N=106</a:t>
            </a:r>
            <a:r>
              <a:rPr lang="en-IN" sz="600" baseline="30000" dirty="0"/>
              <a:t>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1A038B-12BE-AD1C-D546-8631792ED2B0}"/>
              </a:ext>
            </a:extLst>
          </p:cNvPr>
          <p:cNvSpPr txBox="1"/>
          <p:nvPr/>
        </p:nvSpPr>
        <p:spPr>
          <a:xfrm>
            <a:off x="3050269" y="4308317"/>
            <a:ext cx="4392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600" i="1" dirty="0"/>
              <a:t>P = 0.3254</a:t>
            </a:r>
            <a:endParaRPr lang="en-IN" sz="600" dirty="0"/>
          </a:p>
          <a:p>
            <a:pPr algn="ctr"/>
            <a:r>
              <a:rPr lang="en-IN" sz="600" dirty="0"/>
              <a:t>N=58</a:t>
            </a:r>
            <a:r>
              <a:rPr lang="en-IN" sz="600" baseline="30000" dirty="0"/>
              <a:t>*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B22ABAE-3904-C0AE-6F0A-3A27685CAFF4}"/>
              </a:ext>
            </a:extLst>
          </p:cNvPr>
          <p:cNvGrpSpPr/>
          <p:nvPr/>
        </p:nvGrpSpPr>
        <p:grpSpPr>
          <a:xfrm>
            <a:off x="3059907" y="4210870"/>
            <a:ext cx="404809" cy="57689"/>
            <a:chOff x="2942661" y="4240229"/>
            <a:chExt cx="516286" cy="5768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BB7F397-9A48-2AFB-1DB0-C9850D73FA5D}"/>
                </a:ext>
              </a:extLst>
            </p:cNvPr>
            <p:cNvCxnSpPr/>
            <p:nvPr/>
          </p:nvCxnSpPr>
          <p:spPr>
            <a:xfrm>
              <a:off x="2942661" y="4240229"/>
              <a:ext cx="0" cy="57689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DB96CFA-FF82-63CD-16FD-2577E1162639}"/>
                </a:ext>
              </a:extLst>
            </p:cNvPr>
            <p:cNvCxnSpPr/>
            <p:nvPr/>
          </p:nvCxnSpPr>
          <p:spPr>
            <a:xfrm>
              <a:off x="3458947" y="4240229"/>
              <a:ext cx="0" cy="57689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0E36540-4C35-4685-5A7B-A1F03D4FBE64}"/>
                </a:ext>
              </a:extLst>
            </p:cNvPr>
            <p:cNvCxnSpPr>
              <a:cxnSpLocks/>
            </p:cNvCxnSpPr>
            <p:nvPr/>
          </p:nvCxnSpPr>
          <p:spPr>
            <a:xfrm>
              <a:off x="2942661" y="4294409"/>
              <a:ext cx="516286" cy="0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B56B9CE-934C-2B6F-19F3-0BFC45AEFD0E}"/>
              </a:ext>
            </a:extLst>
          </p:cNvPr>
          <p:cNvSpPr txBox="1"/>
          <p:nvPr/>
        </p:nvSpPr>
        <p:spPr>
          <a:xfrm>
            <a:off x="1542590" y="2963397"/>
            <a:ext cx="47929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700" b="1" dirty="0"/>
              <a:t>12 weeks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E8BBB3-BDDF-0095-79D1-B8B540987FA2}"/>
              </a:ext>
            </a:extLst>
          </p:cNvPr>
          <p:cNvSpPr txBox="1"/>
          <p:nvPr/>
        </p:nvSpPr>
        <p:spPr>
          <a:xfrm>
            <a:off x="3025063" y="2963397"/>
            <a:ext cx="47929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700" b="1" dirty="0"/>
              <a:t>24 weeks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B0068848-D79B-41D9-A6BA-8FF12E0364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5810704"/>
              </p:ext>
            </p:extLst>
          </p:nvPr>
        </p:nvGraphicFramePr>
        <p:xfrm>
          <a:off x="4823344" y="2975822"/>
          <a:ext cx="4031556" cy="128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8" name="Group 47">
            <a:extLst>
              <a:ext uri="{FF2B5EF4-FFF2-40B4-BE49-F238E27FC236}">
                <a16:creationId xmlns:a16="http://schemas.microsoft.com/office/drawing/2014/main" id="{364E1D76-D5FD-46C1-8FEC-2E4D64BB44AD}"/>
              </a:ext>
            </a:extLst>
          </p:cNvPr>
          <p:cNvGrpSpPr/>
          <p:nvPr/>
        </p:nvGrpSpPr>
        <p:grpSpPr>
          <a:xfrm>
            <a:off x="6092041" y="4198500"/>
            <a:ext cx="404008" cy="57689"/>
            <a:chOff x="6059996" y="4198500"/>
            <a:chExt cx="501589" cy="57689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02BF756-667D-D44E-72BB-E9ACE65C592C}"/>
                </a:ext>
              </a:extLst>
            </p:cNvPr>
            <p:cNvCxnSpPr>
              <a:cxnSpLocks/>
            </p:cNvCxnSpPr>
            <p:nvPr/>
          </p:nvCxnSpPr>
          <p:spPr>
            <a:xfrm>
              <a:off x="6059996" y="4256189"/>
              <a:ext cx="501589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97F8231-1707-4CD8-5A57-D20306372A03}"/>
                </a:ext>
              </a:extLst>
            </p:cNvPr>
            <p:cNvCxnSpPr/>
            <p:nvPr/>
          </p:nvCxnSpPr>
          <p:spPr>
            <a:xfrm>
              <a:off x="6059996" y="4198500"/>
              <a:ext cx="0" cy="5768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86158BC-55F3-C689-2753-75AEE0C75B88}"/>
                </a:ext>
              </a:extLst>
            </p:cNvPr>
            <p:cNvCxnSpPr/>
            <p:nvPr/>
          </p:nvCxnSpPr>
          <p:spPr>
            <a:xfrm>
              <a:off x="6561585" y="4198500"/>
              <a:ext cx="0" cy="5768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5278BD-15B2-19B1-F9B4-D3A4F6CF517F}"/>
              </a:ext>
            </a:extLst>
          </p:cNvPr>
          <p:cNvSpPr txBox="1"/>
          <p:nvPr/>
        </p:nvSpPr>
        <p:spPr>
          <a:xfrm>
            <a:off x="6035770" y="4260440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600" i="1" dirty="0"/>
              <a:t>P = 0.2696</a:t>
            </a:r>
          </a:p>
          <a:p>
            <a:pPr algn="ctr"/>
            <a:r>
              <a:rPr lang="en-IN" sz="600" dirty="0"/>
              <a:t>N=107</a:t>
            </a:r>
            <a:r>
              <a:rPr lang="en-IN" sz="600" baseline="30000" dirty="0"/>
              <a:t>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864097-C7EB-9BC3-F319-249C692259D5}"/>
              </a:ext>
            </a:extLst>
          </p:cNvPr>
          <p:cNvSpPr txBox="1"/>
          <p:nvPr/>
        </p:nvSpPr>
        <p:spPr>
          <a:xfrm>
            <a:off x="7420356" y="4253552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600" i="1" dirty="0"/>
              <a:t>P = 0.2888</a:t>
            </a:r>
            <a:endParaRPr lang="en-IN" sz="600" dirty="0"/>
          </a:p>
          <a:p>
            <a:pPr algn="ctr"/>
            <a:r>
              <a:rPr lang="en-IN" sz="600" dirty="0"/>
              <a:t>N=61</a:t>
            </a:r>
            <a:r>
              <a:rPr lang="en-IN" sz="600" baseline="30000" dirty="0"/>
              <a:t>*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9FCA3A-4F2C-182C-1DED-45294B3E388C}"/>
              </a:ext>
            </a:extLst>
          </p:cNvPr>
          <p:cNvGrpSpPr/>
          <p:nvPr/>
        </p:nvGrpSpPr>
        <p:grpSpPr>
          <a:xfrm>
            <a:off x="7534276" y="4186857"/>
            <a:ext cx="417981" cy="57689"/>
            <a:chOff x="7450668" y="4186857"/>
            <a:chExt cx="501589" cy="5768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4EC2FE6-FBDD-6DF5-FC83-E6470DCEC83C}"/>
                </a:ext>
              </a:extLst>
            </p:cNvPr>
            <p:cNvCxnSpPr/>
            <p:nvPr/>
          </p:nvCxnSpPr>
          <p:spPr>
            <a:xfrm>
              <a:off x="7450668" y="4186857"/>
              <a:ext cx="0" cy="5768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D07DA16-2DDE-06B0-9059-897C1F3C99B2}"/>
                </a:ext>
              </a:extLst>
            </p:cNvPr>
            <p:cNvCxnSpPr/>
            <p:nvPr/>
          </p:nvCxnSpPr>
          <p:spPr>
            <a:xfrm>
              <a:off x="7952257" y="4186857"/>
              <a:ext cx="0" cy="5768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E239CE8-51ED-85A1-1645-08CA3BDFCE32}"/>
                </a:ext>
              </a:extLst>
            </p:cNvPr>
            <p:cNvCxnSpPr>
              <a:cxnSpLocks/>
            </p:cNvCxnSpPr>
            <p:nvPr/>
          </p:nvCxnSpPr>
          <p:spPr>
            <a:xfrm>
              <a:off x="7450668" y="4241037"/>
              <a:ext cx="501589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</a:ln>
            <a:effectLst/>
          </p:spPr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4A11156-EF8F-BCBF-BC23-FB8B17B6748D}"/>
              </a:ext>
            </a:extLst>
          </p:cNvPr>
          <p:cNvSpPr txBox="1"/>
          <p:nvPr/>
        </p:nvSpPr>
        <p:spPr>
          <a:xfrm>
            <a:off x="6089686" y="2971091"/>
            <a:ext cx="47929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700" b="1" dirty="0"/>
              <a:t>12 weeks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D91D6A-715F-7DEE-9C96-15C50D881676}"/>
              </a:ext>
            </a:extLst>
          </p:cNvPr>
          <p:cNvSpPr txBox="1"/>
          <p:nvPr/>
        </p:nvSpPr>
        <p:spPr>
          <a:xfrm>
            <a:off x="7529959" y="2971091"/>
            <a:ext cx="47929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700" b="1" dirty="0"/>
              <a:t>24 weeks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4046DA-F1EC-1C3C-C20C-77FEA75DB121}"/>
              </a:ext>
            </a:extLst>
          </p:cNvPr>
          <p:cNvSpPr txBox="1"/>
          <p:nvPr/>
        </p:nvSpPr>
        <p:spPr>
          <a:xfrm>
            <a:off x="333001" y="1206707"/>
            <a:ext cx="8476037" cy="1141439"/>
          </a:xfrm>
          <a:prstGeom prst="rect">
            <a:avLst/>
          </a:prstGeom>
          <a:solidFill>
            <a:schemeClr val="tx2"/>
          </a:solidFill>
        </p:spPr>
        <p:txBody>
          <a:bodyPr wrap="square" lIns="108000" tIns="108000" rIns="108000" bIns="108000" anchor="ctr" anchorCtr="0">
            <a:spAutoFit/>
          </a:bodyPr>
          <a:lstStyle/>
          <a:p>
            <a:pPr marL="0" lvl="1">
              <a:spcAft>
                <a:spcPts val="600"/>
              </a:spcAft>
              <a:buClr>
                <a:schemeClr val="accent2"/>
              </a:buClr>
            </a:pPr>
            <a:r>
              <a:rPr lang="en-GB" sz="9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Secondary endpoint</a:t>
            </a:r>
            <a:endParaRPr lang="en-IN" sz="900" i="1" dirty="0">
              <a:solidFill>
                <a:schemeClr val="accent2"/>
              </a:solidFill>
              <a:latin typeface="Georgia" panose="02040502050405020303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109728" lvl="1" indent="-10972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Variables for PSM analysis matching: age, sex, T2DM, hypertension, hyperlipidaemia and CVD</a:t>
            </a:r>
          </a:p>
          <a:p>
            <a:pPr marL="109728" lvl="1" indent="-10972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AST adjusted for covariates was significantly reduced in the EPL-treated group than control (non-hepatoprotective-treated) group by using ANCOVA (-6.25 ± 15.18 for EPL vs. -2.41 ± 15.40 for control, </a:t>
            </a:r>
            <a:r>
              <a:rPr lang="en-IN" sz="900" i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 = 0.0392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 </a:t>
            </a:r>
          </a:p>
          <a:p>
            <a:pPr marL="109728" lvl="1" indent="-10972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EPL showed a decreasing trend </a:t>
            </a:r>
            <a:r>
              <a:rPr lang="en-IN" sz="9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 ALT 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levels from baseline to 12- and 24-weeks vs. control group, although not statistically significant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3A285F-4255-A8F9-009C-9376DF6F1FD9}"/>
              </a:ext>
            </a:extLst>
          </p:cNvPr>
          <p:cNvSpPr txBox="1"/>
          <p:nvPr/>
        </p:nvSpPr>
        <p:spPr>
          <a:xfrm>
            <a:off x="327084" y="2484587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700" b="1" dirty="0">
                <a:solidFill>
                  <a:schemeClr val="bg1"/>
                </a:solidFill>
              </a:rPr>
              <a:t>Change of AST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AF9F37-8A9F-8ABD-893F-E57E4DD11723}"/>
              </a:ext>
            </a:extLst>
          </p:cNvPr>
          <p:cNvSpPr txBox="1"/>
          <p:nvPr/>
        </p:nvSpPr>
        <p:spPr>
          <a:xfrm>
            <a:off x="4712637" y="2484587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700" b="1" dirty="0">
                <a:solidFill>
                  <a:schemeClr val="bg1"/>
                </a:solidFill>
              </a:rPr>
              <a:t>Change of ALT </a:t>
            </a:r>
          </a:p>
        </p:txBody>
      </p:sp>
    </p:spTree>
    <p:extLst>
      <p:ext uri="{BB962C8B-B14F-4D97-AF65-F5344CB8AC3E}">
        <p14:creationId xmlns:p14="http://schemas.microsoft.com/office/powerpoint/2010/main" val="340858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E8AE408-C7C9-DE3E-3C6E-BF10E7EA7FEA}"/>
              </a:ext>
            </a:extLst>
          </p:cNvPr>
          <p:cNvSpPr txBox="1"/>
          <p:nvPr/>
        </p:nvSpPr>
        <p:spPr>
          <a:xfrm>
            <a:off x="4712637" y="2555578"/>
            <a:ext cx="4096401" cy="1998959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>
            <a:defPPr>
              <a:defRPr lang="en-US"/>
            </a:defPPr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IN" sz="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328D66-B35A-7518-ECB4-B48C6759025C}"/>
              </a:ext>
            </a:extLst>
          </p:cNvPr>
          <p:cNvSpPr txBox="1"/>
          <p:nvPr/>
        </p:nvSpPr>
        <p:spPr>
          <a:xfrm>
            <a:off x="327084" y="2763015"/>
            <a:ext cx="4096401" cy="1791522"/>
          </a:xfrm>
          <a:prstGeom prst="roundRect">
            <a:avLst>
              <a:gd name="adj" fmla="val 3126"/>
            </a:avLst>
          </a:prstGeom>
          <a:noFill/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IN" sz="7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BB109-8044-F7F6-DE7B-5B2A7D5BC195}"/>
              </a:ext>
            </a:extLst>
          </p:cNvPr>
          <p:cNvSpPr txBox="1"/>
          <p:nvPr/>
        </p:nvSpPr>
        <p:spPr>
          <a:xfrm>
            <a:off x="333001" y="1206707"/>
            <a:ext cx="8476037" cy="1191847"/>
          </a:xfrm>
          <a:prstGeom prst="rect">
            <a:avLst/>
          </a:prstGeom>
          <a:solidFill>
            <a:schemeClr val="tx2"/>
          </a:solidFill>
        </p:spPr>
        <p:txBody>
          <a:bodyPr wrap="square" lIns="108000" tIns="72000" rIns="108000" bIns="72000" anchor="ctr" anchorCtr="0">
            <a:spAutoFit/>
          </a:bodyPr>
          <a:lstStyle/>
          <a:p>
            <a:pPr marL="0" lvl="1">
              <a:spcAft>
                <a:spcPts val="600"/>
              </a:spcAft>
              <a:buClr>
                <a:schemeClr val="accent2"/>
              </a:buClr>
            </a:pPr>
            <a:r>
              <a:rPr lang="en-GB" sz="9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Exploratory endpoint</a:t>
            </a:r>
            <a:endParaRPr lang="en-IN" sz="900" i="1" dirty="0">
              <a:solidFill>
                <a:schemeClr val="accent2"/>
              </a:solidFill>
              <a:latin typeface="Georgia" panose="02040502050405020303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109728" lvl="1" indent="-10972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Variables for PSM analysis matching: age, sex, T2DM, hypertension, hyperlipidaemia and CVD</a:t>
            </a:r>
          </a:p>
          <a:p>
            <a:pPr marL="109728" lvl="1" indent="-10972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IN" sz="90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TBil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adjusted for covariates was significantly reduced in the EPL-treated group than control (non-hepatoprotective-treated) group by using ANCOVA (12 weeks: -1.97±5.93 for EPL vs. 0.23±6.12 for control, </a:t>
            </a:r>
            <a:r>
              <a:rPr lang="en-IN" sz="900" i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 = 0.0122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; 24 weeks: -3.39±5.65 for EPL vs. 1.24±3.94 for control, </a:t>
            </a:r>
            <a:r>
              <a:rPr lang="en-IN" sz="900" i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 = 0.0010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109728" lvl="1" indent="-10972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During the 12-week treatment period, EPL group had a significantly larger reduction of LDL-C levels compared to control </a:t>
            </a:r>
            <a:b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(12 weeks: -0.23±0.71 for EPL vs. 0.13±0.67 for control, </a:t>
            </a:r>
            <a:r>
              <a:rPr lang="en-IN" sz="900" i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 = 0.0442</a:t>
            </a:r>
            <a:r>
              <a:rPr lang="en-IN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Reduction in blood lipid levels at 12 and 24 weeks and </a:t>
            </a:r>
            <a:r>
              <a:rPr lang="en-IN" dirty="0" err="1"/>
              <a:t>TBil</a:t>
            </a:r>
            <a:r>
              <a:rPr lang="en-IN" dirty="0"/>
              <a:t> levels at 12 weeks with EPL monotherapy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830CC5-1140-E0D4-6FA1-9F00546CD283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baseline="30000" dirty="0"/>
              <a:t>*</a:t>
            </a:r>
            <a:r>
              <a:rPr lang="en-IN" dirty="0"/>
              <a:t>Data were compared using analysis of covariance (ANCOVA) between EPL and control groups.</a:t>
            </a:r>
          </a:p>
          <a:p>
            <a:r>
              <a:rPr lang="en-IN" dirty="0"/>
              <a:t>Yi Pan et al. Clinical features and real-world treatment patterns of MAFLD patients in China. Hepatol Int. 2024;18(S555):P-0318.</a:t>
            </a:r>
          </a:p>
          <a:p>
            <a:r>
              <a:rPr lang="en-IN" dirty="0"/>
              <a:t>CVD, cardiovascular disease; EPL, essential phospholipids; LDL-C, low-density lipoprotein cholesterol; PSM, propensity score matching; T2DM, type 2 diabetes mellitus; </a:t>
            </a:r>
            <a:br>
              <a:rPr lang="en-IN" dirty="0"/>
            </a:br>
            <a:r>
              <a:rPr lang="en-IN" dirty="0" err="1"/>
              <a:t>TBil</a:t>
            </a:r>
            <a:r>
              <a:rPr lang="en-IN" dirty="0"/>
              <a:t>; total bilirubin.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D9FA3-B4CB-A366-7311-BA0BBCC24080}"/>
              </a:ext>
            </a:extLst>
          </p:cNvPr>
          <p:cNvGrpSpPr>
            <a:grpSpLocks/>
          </p:cNvGrpSpPr>
          <p:nvPr/>
        </p:nvGrpSpPr>
        <p:grpSpPr>
          <a:xfrm>
            <a:off x="4811627" y="2864307"/>
            <a:ext cx="3997411" cy="1707520"/>
            <a:chOff x="4984247" y="2209031"/>
            <a:chExt cx="3300034" cy="2351269"/>
          </a:xfrm>
        </p:grpSpPr>
        <p:graphicFrame>
          <p:nvGraphicFramePr>
            <p:cNvPr id="44" name="Chart 43">
              <a:extLst>
                <a:ext uri="{FF2B5EF4-FFF2-40B4-BE49-F238E27FC236}">
                  <a16:creationId xmlns:a16="http://schemas.microsoft.com/office/drawing/2014/main" id="{A1BDEB08-4517-0791-47BB-A7B8E1E093C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40584780"/>
                </p:ext>
              </p:extLst>
            </p:nvPr>
          </p:nvGraphicFramePr>
          <p:xfrm>
            <a:off x="4984247" y="2209031"/>
            <a:ext cx="3300034" cy="22000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D920914-4B60-117D-6806-E53AEFFD0640}"/>
                </a:ext>
              </a:extLst>
            </p:cNvPr>
            <p:cNvCxnSpPr>
              <a:cxnSpLocks/>
            </p:cNvCxnSpPr>
            <p:nvPr/>
          </p:nvCxnSpPr>
          <p:spPr>
            <a:xfrm>
              <a:off x="5991836" y="4196945"/>
              <a:ext cx="42260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E2F84F6-BC07-4BEC-50CE-8AF6809311CB}"/>
                </a:ext>
              </a:extLst>
            </p:cNvPr>
            <p:cNvCxnSpPr/>
            <p:nvPr/>
          </p:nvCxnSpPr>
          <p:spPr>
            <a:xfrm>
              <a:off x="5991836" y="4119492"/>
              <a:ext cx="0" cy="8348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4F41485-4B3F-7952-CA07-609A19A1AB3A}"/>
                </a:ext>
              </a:extLst>
            </p:cNvPr>
            <p:cNvCxnSpPr/>
            <p:nvPr/>
          </p:nvCxnSpPr>
          <p:spPr>
            <a:xfrm>
              <a:off x="6414443" y="4119492"/>
              <a:ext cx="0" cy="8348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ECB450E-CCA8-257F-2D28-099569478437}"/>
                </a:ext>
              </a:extLst>
            </p:cNvPr>
            <p:cNvSpPr txBox="1"/>
            <p:nvPr/>
          </p:nvSpPr>
          <p:spPr>
            <a:xfrm>
              <a:off x="5945614" y="4178870"/>
              <a:ext cx="515047" cy="381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600" i="1" dirty="0">
                  <a:solidFill>
                    <a:srgbClr val="FF0000"/>
                  </a:solidFill>
                </a:rPr>
                <a:t>P = 0.0442</a:t>
              </a:r>
            </a:p>
            <a:p>
              <a:pPr algn="ctr"/>
              <a:r>
                <a:rPr lang="en-IN" sz="600" dirty="0"/>
                <a:t>N=71</a:t>
              </a:r>
              <a:r>
                <a:rPr lang="en-IN" sz="600" baseline="30000" dirty="0"/>
                <a:t>*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AFD40A4-131D-5EDD-1838-D32F74473844}"/>
                </a:ext>
              </a:extLst>
            </p:cNvPr>
            <p:cNvCxnSpPr/>
            <p:nvPr/>
          </p:nvCxnSpPr>
          <p:spPr>
            <a:xfrm>
              <a:off x="7138058" y="4122548"/>
              <a:ext cx="0" cy="8348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A3A49F0-1C4B-51F8-3599-A192EA399AA0}"/>
                </a:ext>
              </a:extLst>
            </p:cNvPr>
            <p:cNvCxnSpPr/>
            <p:nvPr/>
          </p:nvCxnSpPr>
          <p:spPr>
            <a:xfrm>
              <a:off x="7560665" y="4122548"/>
              <a:ext cx="0" cy="8348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E5E451-A36C-E5AC-739E-D0AFC6ED50A4}"/>
                </a:ext>
              </a:extLst>
            </p:cNvPr>
            <p:cNvSpPr txBox="1"/>
            <p:nvPr/>
          </p:nvSpPr>
          <p:spPr>
            <a:xfrm>
              <a:off x="7099852" y="4172736"/>
              <a:ext cx="515048" cy="381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600" i="1" dirty="0"/>
                <a:t>P = 0.4444</a:t>
              </a:r>
              <a:endParaRPr lang="en-IN" sz="600" dirty="0"/>
            </a:p>
            <a:p>
              <a:pPr algn="ctr"/>
              <a:r>
                <a:rPr lang="en-IN" sz="600" dirty="0"/>
                <a:t>N=42</a:t>
              </a:r>
              <a:r>
                <a:rPr lang="en-IN" sz="600" baseline="30000" dirty="0"/>
                <a:t>*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A5EC6D0-274F-4ADC-6EAC-35D85098818A}"/>
                </a:ext>
              </a:extLst>
            </p:cNvPr>
            <p:cNvCxnSpPr>
              <a:cxnSpLocks/>
            </p:cNvCxnSpPr>
            <p:nvPr/>
          </p:nvCxnSpPr>
          <p:spPr>
            <a:xfrm>
              <a:off x="7138058" y="4200960"/>
              <a:ext cx="42260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FEC69F-F9D1-83A2-1D88-21D4B0B7C80A}"/>
                </a:ext>
              </a:extLst>
            </p:cNvPr>
            <p:cNvSpPr txBox="1"/>
            <p:nvPr/>
          </p:nvSpPr>
          <p:spPr>
            <a:xfrm>
              <a:off x="5930708" y="2298867"/>
              <a:ext cx="628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b="1" dirty="0"/>
                <a:t>12 weeks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791759E-054E-8E87-ECD5-F825FADF15CF}"/>
                </a:ext>
              </a:extLst>
            </p:cNvPr>
            <p:cNvSpPr txBox="1"/>
            <p:nvPr/>
          </p:nvSpPr>
          <p:spPr>
            <a:xfrm>
              <a:off x="7075156" y="2298174"/>
              <a:ext cx="628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700" b="1" dirty="0"/>
                <a:t>24 weeks</a:t>
              </a:r>
            </a:p>
          </p:txBody>
        </p:sp>
      </p:grp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5E3DDA0-4D10-6A6C-73B3-0B5F2D4A1E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263901"/>
              </p:ext>
            </p:extLst>
          </p:nvPr>
        </p:nvGraphicFramePr>
        <p:xfrm>
          <a:off x="327084" y="2864307"/>
          <a:ext cx="4104280" cy="1576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9" name="Group 68">
            <a:extLst>
              <a:ext uri="{FF2B5EF4-FFF2-40B4-BE49-F238E27FC236}">
                <a16:creationId xmlns:a16="http://schemas.microsoft.com/office/drawing/2014/main" id="{B1EE9A94-3F0F-DBD9-3892-A1E629053EEA}"/>
              </a:ext>
            </a:extLst>
          </p:cNvPr>
          <p:cNvGrpSpPr/>
          <p:nvPr/>
        </p:nvGrpSpPr>
        <p:grpSpPr>
          <a:xfrm>
            <a:off x="1633539" y="4247462"/>
            <a:ext cx="397666" cy="59823"/>
            <a:chOff x="1576980" y="4247462"/>
            <a:chExt cx="525600" cy="5982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A2E5AE9-0986-9F42-358D-3BB942D73D25}"/>
                </a:ext>
              </a:extLst>
            </p:cNvPr>
            <p:cNvCxnSpPr>
              <a:cxnSpLocks/>
            </p:cNvCxnSpPr>
            <p:nvPr/>
          </p:nvCxnSpPr>
          <p:spPr>
            <a:xfrm>
              <a:off x="1576980" y="4307285"/>
              <a:ext cx="525600" cy="0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DD6F0C-CEAE-91F2-B68A-75C44C19F899}"/>
                </a:ext>
              </a:extLst>
            </p:cNvPr>
            <p:cNvCxnSpPr/>
            <p:nvPr/>
          </p:nvCxnSpPr>
          <p:spPr>
            <a:xfrm>
              <a:off x="1576980" y="4247462"/>
              <a:ext cx="0" cy="59823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F2C53E2-68FD-CC50-9C09-C459DB1F1A8A}"/>
                </a:ext>
              </a:extLst>
            </p:cNvPr>
            <p:cNvCxnSpPr/>
            <p:nvPr/>
          </p:nvCxnSpPr>
          <p:spPr>
            <a:xfrm>
              <a:off x="2102580" y="4247462"/>
              <a:ext cx="0" cy="59823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B4EA03F-09FA-D3FA-76DE-AE6A09ACF72A}"/>
              </a:ext>
            </a:extLst>
          </p:cNvPr>
          <p:cNvSpPr txBox="1"/>
          <p:nvPr/>
        </p:nvSpPr>
        <p:spPr>
          <a:xfrm>
            <a:off x="1612760" y="4330380"/>
            <a:ext cx="4392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600" i="1" dirty="0">
                <a:solidFill>
                  <a:srgbClr val="FF0000"/>
                </a:solidFill>
              </a:rPr>
              <a:t>P = 0.0122</a:t>
            </a:r>
          </a:p>
          <a:p>
            <a:pPr algn="ctr"/>
            <a:r>
              <a:rPr lang="en-IN" sz="600" dirty="0"/>
              <a:t>N=98</a:t>
            </a:r>
            <a:r>
              <a:rPr lang="en-IN" sz="600" baseline="30000" dirty="0"/>
              <a:t>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E2A725-5ABE-4BEC-0C8F-ED8E550D4228}"/>
              </a:ext>
            </a:extLst>
          </p:cNvPr>
          <p:cNvSpPr txBox="1"/>
          <p:nvPr/>
        </p:nvSpPr>
        <p:spPr>
          <a:xfrm>
            <a:off x="3100422" y="4330380"/>
            <a:ext cx="43922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IN" sz="600" i="1" dirty="0">
                <a:solidFill>
                  <a:srgbClr val="FF0000"/>
                </a:solidFill>
              </a:rPr>
              <a:t>P = 0.0010</a:t>
            </a:r>
            <a:endParaRPr lang="en-IN" sz="600" dirty="0"/>
          </a:p>
          <a:p>
            <a:pPr algn="ctr"/>
            <a:r>
              <a:rPr lang="en-IN" sz="600" dirty="0"/>
              <a:t>N=52</a:t>
            </a:r>
            <a:r>
              <a:rPr lang="en-IN" sz="600" baseline="30000" dirty="0"/>
              <a:t>*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E12756A-C323-8C1C-34F1-B17A0F643B3A}"/>
              </a:ext>
            </a:extLst>
          </p:cNvPr>
          <p:cNvGrpSpPr/>
          <p:nvPr/>
        </p:nvGrpSpPr>
        <p:grpSpPr>
          <a:xfrm>
            <a:off x="3114676" y="4247840"/>
            <a:ext cx="388144" cy="59823"/>
            <a:chOff x="3057235" y="4247840"/>
            <a:chExt cx="525600" cy="5982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CA3FF7E-7687-AC72-6D68-4BAD5AE73845}"/>
                </a:ext>
              </a:extLst>
            </p:cNvPr>
            <p:cNvCxnSpPr/>
            <p:nvPr/>
          </p:nvCxnSpPr>
          <p:spPr>
            <a:xfrm>
              <a:off x="3057235" y="4247840"/>
              <a:ext cx="0" cy="59823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53F2FC1-570B-C575-601F-DBF20A3AB7C1}"/>
                </a:ext>
              </a:extLst>
            </p:cNvPr>
            <p:cNvCxnSpPr/>
            <p:nvPr/>
          </p:nvCxnSpPr>
          <p:spPr>
            <a:xfrm>
              <a:off x="3582835" y="4247840"/>
              <a:ext cx="0" cy="59823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5362C07-A31E-D9C0-0362-F1512FD45AFF}"/>
                </a:ext>
              </a:extLst>
            </p:cNvPr>
            <p:cNvCxnSpPr>
              <a:cxnSpLocks/>
            </p:cNvCxnSpPr>
            <p:nvPr/>
          </p:nvCxnSpPr>
          <p:spPr>
            <a:xfrm>
              <a:off x="3057235" y="4304025"/>
              <a:ext cx="525600" cy="0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983D09-854A-1677-A3D1-CB9BAE6D7683}"/>
              </a:ext>
            </a:extLst>
          </p:cNvPr>
          <p:cNvSpPr txBox="1"/>
          <p:nvPr/>
        </p:nvSpPr>
        <p:spPr>
          <a:xfrm>
            <a:off x="1471799" y="2944183"/>
            <a:ext cx="825778" cy="1433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700" b="1" dirty="0"/>
              <a:t>12 weeks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097DA1-43E0-4ACB-2B8B-F99C49FBE8B6}"/>
              </a:ext>
            </a:extLst>
          </p:cNvPr>
          <p:cNvSpPr txBox="1"/>
          <p:nvPr/>
        </p:nvSpPr>
        <p:spPr>
          <a:xfrm>
            <a:off x="2942671" y="2944183"/>
            <a:ext cx="825778" cy="1433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700" b="1" dirty="0"/>
              <a:t>24 weeks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881E942-DF6F-ABBE-88C5-FDFD1D226C80}"/>
              </a:ext>
            </a:extLst>
          </p:cNvPr>
          <p:cNvCxnSpPr/>
          <p:nvPr/>
        </p:nvCxnSpPr>
        <p:spPr>
          <a:xfrm>
            <a:off x="1079348" y="3614853"/>
            <a:ext cx="273118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0612FB-5903-1A24-56D0-E0B6DB8A6E06}"/>
              </a:ext>
            </a:extLst>
          </p:cNvPr>
          <p:cNvCxnSpPr>
            <a:cxnSpLocks/>
          </p:cNvCxnSpPr>
          <p:nvPr/>
        </p:nvCxnSpPr>
        <p:spPr>
          <a:xfrm>
            <a:off x="5602969" y="3566939"/>
            <a:ext cx="270759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2B3BC9F-288C-FB12-F63F-88C9794D0D50}"/>
              </a:ext>
            </a:extLst>
          </p:cNvPr>
          <p:cNvSpPr txBox="1"/>
          <p:nvPr/>
        </p:nvSpPr>
        <p:spPr>
          <a:xfrm>
            <a:off x="327084" y="2484587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700" b="1" dirty="0">
                <a:solidFill>
                  <a:schemeClr val="bg1"/>
                </a:solidFill>
              </a:rPr>
              <a:t>Change of </a:t>
            </a:r>
            <a:r>
              <a:rPr lang="en-IN" sz="700" b="1" dirty="0" err="1">
                <a:solidFill>
                  <a:schemeClr val="bg1"/>
                </a:solidFill>
              </a:rPr>
              <a:t>TBil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139D2F0-2AB1-D8FA-3B93-EAF0CF3AB067}"/>
              </a:ext>
            </a:extLst>
          </p:cNvPr>
          <p:cNvSpPr txBox="1"/>
          <p:nvPr/>
        </p:nvSpPr>
        <p:spPr>
          <a:xfrm>
            <a:off x="4712637" y="2484587"/>
            <a:ext cx="4096401" cy="397028"/>
          </a:xfrm>
          <a:prstGeom prst="roundRect">
            <a:avLst>
              <a:gd name="adj" fmla="val 2379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IN" sz="700" b="1" dirty="0">
                <a:solidFill>
                  <a:schemeClr val="bg1"/>
                </a:solidFill>
              </a:rPr>
              <a:t>Change of LDL-C </a:t>
            </a:r>
          </a:p>
        </p:txBody>
      </p:sp>
    </p:spTree>
    <p:extLst>
      <p:ext uri="{BB962C8B-B14F-4D97-AF65-F5344CB8AC3E}">
        <p14:creationId xmlns:p14="http://schemas.microsoft.com/office/powerpoint/2010/main" val="3594474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Clinical implications</a:t>
            </a: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EAD96-D17C-4E6A-1007-98D44548611C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29EFD4-AC2B-AADA-AEE0-64488DB89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AACE, American Association of Clinical Endocrinologists; AASLD, American Association for the Study of Liver Diseases; EPL, essential phospholipids; FIB-4, fibrosis-4; </a:t>
            </a:r>
            <a:br>
              <a:rPr lang="en-IN" dirty="0"/>
            </a:br>
            <a:r>
              <a:rPr lang="en-IN" dirty="0"/>
              <a:t>MAFLD, metabolic dysfunction-associated fatty liver disease.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62472C9-4CA8-5D58-16C2-A7C9FF727C11}"/>
              </a:ext>
            </a:extLst>
          </p:cNvPr>
          <p:cNvSpPr>
            <a:spLocks/>
          </p:cNvSpPr>
          <p:nvPr/>
        </p:nvSpPr>
        <p:spPr>
          <a:xfrm>
            <a:off x="331788" y="1227574"/>
            <a:ext cx="2593164" cy="1381676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72000" rtlCol="0" anchor="t" anchorCtr="0"/>
          <a:lstStyle/>
          <a:p>
            <a:r>
              <a:rPr lang="en-IN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Early Screen</a:t>
            </a:r>
            <a:r>
              <a:rPr lang="en-IN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: Screen for fibrosis risk earlier in MAFLD patients, and FIB-4 is the </a:t>
            </a:r>
            <a:r>
              <a:rPr lang="en-IN" sz="100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first non-invasive </a:t>
            </a:r>
            <a:r>
              <a:rPr lang="en-IN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examination index recommended by AACE/AASLD guideline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8B864F1-73D0-FECA-CEFE-FDE498C15D6F}"/>
              </a:ext>
            </a:extLst>
          </p:cNvPr>
          <p:cNvSpPr>
            <a:spLocks/>
          </p:cNvSpPr>
          <p:nvPr/>
        </p:nvSpPr>
        <p:spPr>
          <a:xfrm>
            <a:off x="6223810" y="1227574"/>
            <a:ext cx="2593164" cy="1381676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72000" rtlCol="0" anchor="t" anchorCtr="0"/>
          <a:lstStyle/>
          <a:p>
            <a:r>
              <a:rPr lang="en-IN" sz="1000" b="1" dirty="0">
                <a:solidFill>
                  <a:schemeClr val="tx1"/>
                </a:solidFill>
                <a:latin typeface="+mj-lt"/>
              </a:rPr>
              <a:t>Decrease lipids</a:t>
            </a:r>
            <a:r>
              <a:rPr lang="en-IN" sz="1000" dirty="0">
                <a:solidFill>
                  <a:schemeClr val="tx1"/>
                </a:solidFill>
                <a:latin typeface="+mj-lt"/>
              </a:rPr>
              <a:t>: Treatment with EPL for 3 months could decrease lipids in MAFLD patients</a:t>
            </a:r>
            <a:r>
              <a:rPr lang="en-US" sz="1000" dirty="0">
                <a:solidFill>
                  <a:schemeClr val="tx1"/>
                </a:solidFill>
                <a:latin typeface="+mj-lt"/>
              </a:rPr>
              <a:t> </a:t>
            </a:r>
            <a:endParaRPr lang="en-IN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3A5911-E68F-DCC1-0FA7-F1E9751D4A10}"/>
              </a:ext>
            </a:extLst>
          </p:cNvPr>
          <p:cNvSpPr>
            <a:spLocks/>
          </p:cNvSpPr>
          <p:nvPr/>
        </p:nvSpPr>
        <p:spPr>
          <a:xfrm>
            <a:off x="3277799" y="1227574"/>
            <a:ext cx="2593164" cy="1381676"/>
          </a:xfrm>
          <a:prstGeom prst="roundRect">
            <a:avLst>
              <a:gd name="adj" fmla="val 8920"/>
            </a:avLst>
          </a:prstGeom>
          <a:solidFill>
            <a:schemeClr val="bg1"/>
          </a:solidFill>
          <a:ln w="9525"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0" rIns="72000" bIns="72000" rtlCol="0" anchor="t" anchorCtr="0"/>
          <a:lstStyle/>
          <a:p>
            <a:r>
              <a:rPr lang="en-IN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Long-term use</a:t>
            </a:r>
            <a:r>
              <a:rPr lang="en-IN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</a:rPr>
              <a:t>: The improvement of liver fibrosis needs long-term intervention, and clinical observation takes at least 6 months to 1 year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D58E73-3278-52A0-347F-0A25DEDAA770}"/>
              </a:ext>
            </a:extLst>
          </p:cNvPr>
          <p:cNvGrpSpPr/>
          <p:nvPr/>
        </p:nvGrpSpPr>
        <p:grpSpPr>
          <a:xfrm>
            <a:off x="1802412" y="2941597"/>
            <a:ext cx="5539175" cy="1381676"/>
            <a:chOff x="331788" y="1227573"/>
            <a:chExt cx="4109329" cy="1930197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CF8FCB3-79C8-7CA6-61C9-870D5EADFF12}"/>
                </a:ext>
              </a:extLst>
            </p:cNvPr>
            <p:cNvSpPr>
              <a:spLocks/>
            </p:cNvSpPr>
            <p:nvPr/>
          </p:nvSpPr>
          <p:spPr>
            <a:xfrm>
              <a:off x="331788" y="1227573"/>
              <a:ext cx="1923782" cy="1930197"/>
            </a:xfrm>
            <a:prstGeom prst="roundRect">
              <a:avLst>
                <a:gd name="adj" fmla="val 8920"/>
              </a:avLst>
            </a:prstGeom>
            <a:solidFill>
              <a:schemeClr val="bg1"/>
            </a:solidFill>
            <a:ln w="9525"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0" rIns="72000" bIns="72000" rtlCol="0" anchor="t" anchorCtr="0"/>
            <a:lstStyle/>
            <a:p>
              <a:r>
                <a:rPr lang="en-IN" sz="1000" b="1" dirty="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</a:rPr>
                <a:t>Early intervention</a:t>
              </a:r>
              <a:r>
                <a:rPr lang="en-IN" sz="1000" dirty="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</a:rPr>
                <a:t>: Early intervention could reverse or delay the progression of liver fibrosis/cirrhosis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5BD5BE9-59FA-4E73-8DF7-E9AAE8795A5D}"/>
                </a:ext>
              </a:extLst>
            </p:cNvPr>
            <p:cNvSpPr>
              <a:spLocks/>
            </p:cNvSpPr>
            <p:nvPr/>
          </p:nvSpPr>
          <p:spPr>
            <a:xfrm>
              <a:off x="2517335" y="1227573"/>
              <a:ext cx="1923782" cy="1930197"/>
            </a:xfrm>
            <a:prstGeom prst="roundRect">
              <a:avLst>
                <a:gd name="adj" fmla="val 8920"/>
              </a:avLst>
            </a:prstGeom>
            <a:solidFill>
              <a:schemeClr val="bg1"/>
            </a:solidFill>
            <a:ln w="9525"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0" rIns="72000" bIns="72000" rtlCol="0" anchor="t" anchorCtr="0"/>
            <a:lstStyle/>
            <a:p>
              <a:r>
                <a:rPr lang="en-IN" sz="1000" b="1" dirty="0">
                  <a:solidFill>
                    <a:schemeClr val="tx1"/>
                  </a:solidFill>
                  <a:latin typeface="+mj-lt"/>
                </a:rPr>
                <a:t>High risk</a:t>
              </a:r>
              <a:r>
                <a:rPr lang="en-IN" sz="1000" dirty="0">
                  <a:solidFill>
                    <a:schemeClr val="tx1"/>
                  </a:solidFill>
                  <a:latin typeface="+mj-lt"/>
                </a:rPr>
                <a:t>: Diabetes, cardiovascular disease will accelerate the progression of fatty liver to hepatitis and cirrhosis (the risk will increase by more than 2-fold)</a:t>
              </a:r>
              <a:r>
                <a:rPr lang="en-US" sz="1000" dirty="0">
                  <a:solidFill>
                    <a:schemeClr val="tx1"/>
                  </a:solidFill>
                  <a:latin typeface="+mj-lt"/>
                </a:rPr>
                <a:t> </a:t>
              </a:r>
              <a:endParaRPr lang="en-IN" sz="1000" dirty="0">
                <a:solidFill>
                  <a:schemeClr val="tx1"/>
                </a:solidFill>
                <a:latin typeface="+mj-l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E37E756-CAEE-6097-EEAF-21E03BE56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2842" y="1338585"/>
            <a:ext cx="241101" cy="2411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206293-F659-2A5C-7B51-0BF11655F8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426095" y="1332971"/>
            <a:ext cx="252328" cy="2523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F36C10-A542-3F38-EC12-AFB3643BC1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85735" y="1325785"/>
            <a:ext cx="266700" cy="26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37A552-4BB9-8D6B-D386-3D31C96640C7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17999" y="3020635"/>
            <a:ext cx="310945" cy="3109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38EF78-C38F-7447-86BC-BB3CD3B2E2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889500" y="3020635"/>
            <a:ext cx="236043" cy="23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0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25D997-893B-8334-0A0E-925511B6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591" y="2266573"/>
            <a:ext cx="6922834" cy="941796"/>
          </a:xfrm>
        </p:spPr>
        <p:txBody>
          <a:bodyPr>
            <a:spAutoFit/>
          </a:bodyPr>
          <a:lstStyle/>
          <a:p>
            <a:r>
              <a:rPr lang="en-IN" sz="2400" dirty="0"/>
              <a:t>MAFLD in Focus: Unveiling Insights </a:t>
            </a:r>
            <a:br>
              <a:rPr lang="en-IN" sz="2400" dirty="0"/>
            </a:br>
            <a:r>
              <a:rPr lang="en-IN" sz="2400" dirty="0"/>
              <a:t>from China's RELIEF Study; </a:t>
            </a:r>
            <a:br>
              <a:rPr lang="en-IN" sz="2400" dirty="0"/>
            </a:br>
            <a:r>
              <a:rPr lang="en-IN" sz="1800" dirty="0"/>
              <a:t>Insight from APASL 2024</a:t>
            </a:r>
            <a:endParaRPr lang="en-IN" sz="2400" i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A20486-C319-90CA-EE67-2D27DB8B04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4591" y="3367364"/>
            <a:ext cx="6922834" cy="40346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1600" dirty="0"/>
              <a:t>Professor Wei Lai </a:t>
            </a:r>
          </a:p>
          <a:p>
            <a:pPr>
              <a:spcAft>
                <a:spcPts val="0"/>
              </a:spcAft>
            </a:pPr>
            <a:r>
              <a:rPr lang="en-IN" sz="1600" dirty="0"/>
              <a:t>Director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927CD45-9F6C-B789-5DE5-CD41BDC77E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4591" y="3874428"/>
            <a:ext cx="6922834" cy="354584"/>
          </a:xfrm>
        </p:spPr>
        <p:txBody>
          <a:bodyPr>
            <a:spAutoFit/>
          </a:bodyPr>
          <a:lstStyle/>
          <a:p>
            <a:r>
              <a:rPr lang="en-US" sz="1200" dirty="0" err="1"/>
              <a:t>Hepatopancreatobiliary</a:t>
            </a:r>
            <a:r>
              <a:rPr lang="en-US" sz="1200" dirty="0"/>
              <a:t> Center, Beijing Tsinghua </a:t>
            </a:r>
            <a:r>
              <a:rPr lang="en-US" sz="1200" dirty="0" err="1"/>
              <a:t>Changgung</a:t>
            </a:r>
            <a:r>
              <a:rPr lang="en-US" sz="1200" dirty="0"/>
              <a:t> Hospital</a:t>
            </a:r>
            <a:br>
              <a:rPr lang="en-US" sz="1200" dirty="0"/>
            </a:br>
            <a:r>
              <a:rPr lang="en-US" sz="1200" dirty="0"/>
              <a:t>Tsinghua University, China</a:t>
            </a:r>
          </a:p>
        </p:txBody>
      </p:sp>
      <p:sp>
        <p:nvSpPr>
          <p:cNvPr id="35" name="SmartArt Placeholder 34">
            <a:extLst>
              <a:ext uri="{FF2B5EF4-FFF2-40B4-BE49-F238E27FC236}">
                <a16:creationId xmlns:a16="http://schemas.microsoft.com/office/drawing/2014/main" id="{9CCEC42D-4E57-6264-D003-537D9B55E7F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518356" y="4332608"/>
            <a:ext cx="115305" cy="114487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SmartArt Placeholder 35">
            <a:extLst>
              <a:ext uri="{FF2B5EF4-FFF2-40B4-BE49-F238E27FC236}">
                <a16:creationId xmlns:a16="http://schemas.microsoft.com/office/drawing/2014/main" id="{94096A02-7A13-CB1C-30CB-3E1D39FABA44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518356" y="2048491"/>
            <a:ext cx="115305" cy="114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F5580E-29BB-FDE0-C2DB-C8AA7C80751D}"/>
              </a:ext>
            </a:extLst>
          </p:cNvPr>
          <p:cNvSpPr txBox="1"/>
          <p:nvPr/>
        </p:nvSpPr>
        <p:spPr>
          <a:xfrm>
            <a:off x="2631548" y="4795265"/>
            <a:ext cx="38889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</a:rPr>
              <a:t> MAT-GLB-2402702-v-1.0 │ Date of approval: May 2024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A4C233-7E22-1073-B33A-1B262B0A39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5348" r="5348" b="5348"/>
          <a:stretch/>
        </p:blipFill>
        <p:spPr>
          <a:xfrm>
            <a:off x="3303469" y="883335"/>
            <a:ext cx="2545078" cy="850762"/>
          </a:xfrm>
          <a:prstGeom prst="rect">
            <a:avLst/>
          </a:prstGeom>
        </p:spPr>
      </p:pic>
      <p:pic>
        <p:nvPicPr>
          <p:cNvPr id="21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ED9A7866-0F92-49F3-2093-CC961DDE8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408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3437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E8DFD6C1-B203-525C-8ECD-5237DCF1E92A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9CB56C-FC45-9741-8C41-55AE36131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238027"/>
            <a:ext cx="6858000" cy="667446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307FE672-A1FE-409D-E7AA-990478BDC9F8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23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B3A44A9D-7EE4-7030-97CF-DFCA8E8CB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9CB56C-FC45-9741-8C41-55AE36131F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up slide</a:t>
            </a:r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40EC87DB-E2EF-4B82-7721-4DBE84EC5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39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US" altLang="zh-CN" dirty="0"/>
              <a:t>Patients with EPL mono-therapy enrolled for analysis</a:t>
            </a:r>
            <a:br>
              <a:rPr lang="en-IN" dirty="0"/>
            </a:b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241534-64B8-51D6-DB66-E24574BF9017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14EAE4-F2EB-A455-9E12-6B9113B2A8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ALT, alanine transaminase; AST, aspartate transaminase</a:t>
            </a:r>
            <a:r>
              <a:rPr lang="en-US" dirty="0"/>
              <a:t>; DG, diammonium glycyrrhizinate; EPL, </a:t>
            </a:r>
            <a:r>
              <a:rPr lang="en-IN" dirty="0"/>
              <a:t>essential phospholipids</a:t>
            </a:r>
            <a:r>
              <a:rPr lang="en-US" dirty="0"/>
              <a:t>; FIB-4, fibrosis-4; MAFLD, </a:t>
            </a:r>
            <a:r>
              <a:rPr lang="en-IN" dirty="0"/>
              <a:t>metabolic dysfunction-associated fatty liver disease.</a:t>
            </a:r>
            <a:endParaRPr lang="en-US" dirty="0"/>
          </a:p>
        </p:txBody>
      </p:sp>
      <p:sp>
        <p:nvSpPr>
          <p:cNvPr id="3" name="矩形 7">
            <a:extLst>
              <a:ext uri="{FF2B5EF4-FFF2-40B4-BE49-F238E27FC236}">
                <a16:creationId xmlns:a16="http://schemas.microsoft.com/office/drawing/2014/main" id="{66808D01-F9CE-49A3-5F49-FF9059BAA6C1}"/>
              </a:ext>
            </a:extLst>
          </p:cNvPr>
          <p:cNvSpPr>
            <a:spLocks/>
          </p:cNvSpPr>
          <p:nvPr/>
        </p:nvSpPr>
        <p:spPr>
          <a:xfrm>
            <a:off x="2480675" y="1926352"/>
            <a:ext cx="2020884" cy="389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MAFLD patients received EPL</a:t>
            </a:r>
          </a:p>
          <a:p>
            <a:pPr algn="ctr"/>
            <a:r>
              <a:rPr lang="en-US" altLang="zh-CN" sz="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n=7,093</a:t>
            </a:r>
            <a:endParaRPr lang="zh-CN" altLang="en-US" sz="7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8">
            <a:extLst>
              <a:ext uri="{FF2B5EF4-FFF2-40B4-BE49-F238E27FC236}">
                <a16:creationId xmlns:a16="http://schemas.microsoft.com/office/drawing/2014/main" id="{A113909C-47D5-D7FC-B225-CF6AD5CCCA28}"/>
              </a:ext>
            </a:extLst>
          </p:cNvPr>
          <p:cNvCxnSpPr>
            <a:cxnSpLocks/>
            <a:stCxn id="3" idx="2"/>
            <a:endCxn id="24" idx="0"/>
          </p:cNvCxnSpPr>
          <p:nvPr/>
        </p:nvCxnSpPr>
        <p:spPr>
          <a:xfrm>
            <a:off x="3491117" y="2316165"/>
            <a:ext cx="0" cy="346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矩形 9">
            <a:extLst>
              <a:ext uri="{FF2B5EF4-FFF2-40B4-BE49-F238E27FC236}">
                <a16:creationId xmlns:a16="http://schemas.microsoft.com/office/drawing/2014/main" id="{0DF164A0-FCEA-0589-11E2-4386C557C9FF}"/>
              </a:ext>
            </a:extLst>
          </p:cNvPr>
          <p:cNvSpPr>
            <a:spLocks/>
          </p:cNvSpPr>
          <p:nvPr/>
        </p:nvSpPr>
        <p:spPr>
          <a:xfrm>
            <a:off x="4631150" y="2662254"/>
            <a:ext cx="4185825" cy="3898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Patients with liver cirrhosis, viral hepatitis, liver cancer, extrahepatic malignancies</a:t>
            </a:r>
          </a:p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n=1,231</a:t>
            </a:r>
            <a:endParaRPr lang="zh-CN" altLang="en-US" sz="700" dirty="0">
              <a:solidFill>
                <a:schemeClr val="tx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16" name="直接箭头连接符 10">
            <a:extLst>
              <a:ext uri="{FF2B5EF4-FFF2-40B4-BE49-F238E27FC236}">
                <a16:creationId xmlns:a16="http://schemas.microsoft.com/office/drawing/2014/main" id="{D7F15C7D-1D86-DB40-42A4-DF8065F843E9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rot="16200000" flipH="1">
            <a:off x="4934546" y="872736"/>
            <a:ext cx="346089" cy="323294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11">
            <a:extLst>
              <a:ext uri="{FF2B5EF4-FFF2-40B4-BE49-F238E27FC236}">
                <a16:creationId xmlns:a16="http://schemas.microsoft.com/office/drawing/2014/main" id="{B4BEA2EA-4960-B99E-6A75-DFD3F92E18E5}"/>
              </a:ext>
            </a:extLst>
          </p:cNvPr>
          <p:cNvSpPr txBox="1"/>
          <p:nvPr/>
        </p:nvSpPr>
        <p:spPr>
          <a:xfrm>
            <a:off x="4156914" y="2360234"/>
            <a:ext cx="34464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700" dirty="0">
                <a:latin typeface="+mj-lt"/>
                <a:ea typeface="微软雅黑" panose="020B0503020204020204" pitchFamily="34" charset="-122"/>
              </a:rPr>
              <a:t>Exclude</a:t>
            </a:r>
            <a:endParaRPr lang="zh-CN" altLang="en-US" sz="7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矩形 12">
            <a:extLst>
              <a:ext uri="{FF2B5EF4-FFF2-40B4-BE49-F238E27FC236}">
                <a16:creationId xmlns:a16="http://schemas.microsoft.com/office/drawing/2014/main" id="{DACDC8FE-BC9E-AB16-5E5F-A7416F6573FA}"/>
              </a:ext>
            </a:extLst>
          </p:cNvPr>
          <p:cNvSpPr>
            <a:spLocks/>
          </p:cNvSpPr>
          <p:nvPr/>
        </p:nvSpPr>
        <p:spPr>
          <a:xfrm>
            <a:off x="1309499" y="3398815"/>
            <a:ext cx="2020884" cy="3898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EPL monotherapy more than 12 weeks</a:t>
            </a:r>
          </a:p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n=1,127</a:t>
            </a:r>
            <a:endParaRPr lang="zh-CN" altLang="en-US" sz="700" dirty="0">
              <a:solidFill>
                <a:schemeClr val="tx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9" name="矩形 13">
            <a:extLst>
              <a:ext uri="{FF2B5EF4-FFF2-40B4-BE49-F238E27FC236}">
                <a16:creationId xmlns:a16="http://schemas.microsoft.com/office/drawing/2014/main" id="{943DD39A-8307-49EC-78F8-CB8723EC7786}"/>
              </a:ext>
            </a:extLst>
          </p:cNvPr>
          <p:cNvSpPr>
            <a:spLocks/>
          </p:cNvSpPr>
          <p:nvPr/>
        </p:nvSpPr>
        <p:spPr>
          <a:xfrm>
            <a:off x="3739507" y="3398815"/>
            <a:ext cx="2020884" cy="3898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EPL monotherapy more than 24 weeks</a:t>
            </a:r>
          </a:p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n=523</a:t>
            </a:r>
            <a:endParaRPr lang="zh-CN" altLang="en-US" sz="700" dirty="0">
              <a:solidFill>
                <a:schemeClr val="tx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0" name="直接箭头连接符 14">
            <a:extLst>
              <a:ext uri="{FF2B5EF4-FFF2-40B4-BE49-F238E27FC236}">
                <a16:creationId xmlns:a16="http://schemas.microsoft.com/office/drawing/2014/main" id="{EBA6ADF5-4857-297D-9F79-18510EA43398}"/>
              </a:ext>
            </a:extLst>
          </p:cNvPr>
          <p:cNvCxnSpPr>
            <a:cxnSpLocks/>
          </p:cNvCxnSpPr>
          <p:nvPr/>
        </p:nvCxnSpPr>
        <p:spPr>
          <a:xfrm>
            <a:off x="2223582" y="3788628"/>
            <a:ext cx="0" cy="170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箭头连接符 15">
            <a:extLst>
              <a:ext uri="{FF2B5EF4-FFF2-40B4-BE49-F238E27FC236}">
                <a16:creationId xmlns:a16="http://schemas.microsoft.com/office/drawing/2014/main" id="{F3B12D9A-28FC-012D-2E98-B52DC3DCB2BB}"/>
              </a:ext>
            </a:extLst>
          </p:cNvPr>
          <p:cNvCxnSpPr>
            <a:cxnSpLocks/>
            <a:stCxn id="19" idx="2"/>
            <a:endCxn id="23" idx="0"/>
          </p:cNvCxnSpPr>
          <p:nvPr/>
        </p:nvCxnSpPr>
        <p:spPr>
          <a:xfrm>
            <a:off x="4749949" y="3788628"/>
            <a:ext cx="0" cy="188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矩形 16">
            <a:extLst>
              <a:ext uri="{FF2B5EF4-FFF2-40B4-BE49-F238E27FC236}">
                <a16:creationId xmlns:a16="http://schemas.microsoft.com/office/drawing/2014/main" id="{F0818692-BAE9-1CB3-B996-DBCAC20C1C86}"/>
              </a:ext>
            </a:extLst>
          </p:cNvPr>
          <p:cNvSpPr>
            <a:spLocks/>
          </p:cNvSpPr>
          <p:nvPr/>
        </p:nvSpPr>
        <p:spPr>
          <a:xfrm>
            <a:off x="1274748" y="3977114"/>
            <a:ext cx="2020884" cy="5624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With complete records of  tested indicators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FIB-4: n=56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AST: n=106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ALT: n=107</a:t>
            </a:r>
            <a:endParaRPr lang="zh-CN" altLang="en-US" sz="700" b="1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17">
            <a:extLst>
              <a:ext uri="{FF2B5EF4-FFF2-40B4-BE49-F238E27FC236}">
                <a16:creationId xmlns:a16="http://schemas.microsoft.com/office/drawing/2014/main" id="{E2C6618F-F3B2-0340-5EB4-8988163A98E6}"/>
              </a:ext>
            </a:extLst>
          </p:cNvPr>
          <p:cNvSpPr>
            <a:spLocks/>
          </p:cNvSpPr>
          <p:nvPr/>
        </p:nvSpPr>
        <p:spPr>
          <a:xfrm>
            <a:off x="3739507" y="3977113"/>
            <a:ext cx="2020884" cy="5624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With complete records of  tested indicators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FIB-4: n=42 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AST: n=58 </a:t>
            </a:r>
          </a:p>
          <a:p>
            <a:pPr algn="ctr"/>
            <a:r>
              <a:rPr lang="en-US" altLang="zh-CN" sz="700" b="1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ALT: n=61</a:t>
            </a:r>
            <a:endParaRPr lang="zh-CN" altLang="en-US" sz="700" b="1" dirty="0">
              <a:solidFill>
                <a:schemeClr val="tx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" name="矩形 18">
            <a:extLst>
              <a:ext uri="{FF2B5EF4-FFF2-40B4-BE49-F238E27FC236}">
                <a16:creationId xmlns:a16="http://schemas.microsoft.com/office/drawing/2014/main" id="{208712F5-64E9-8DF0-45EC-8825985CD90F}"/>
              </a:ext>
            </a:extLst>
          </p:cNvPr>
          <p:cNvSpPr>
            <a:spLocks/>
          </p:cNvSpPr>
          <p:nvPr/>
        </p:nvSpPr>
        <p:spPr>
          <a:xfrm>
            <a:off x="2480675" y="2662254"/>
            <a:ext cx="2020884" cy="3898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Inclusion MAFLD patients received EPL</a:t>
            </a:r>
          </a:p>
          <a:p>
            <a:pPr algn="ctr"/>
            <a:r>
              <a:rPr lang="en-US" altLang="zh-CN" sz="700" dirty="0">
                <a:solidFill>
                  <a:schemeClr val="tx1"/>
                </a:solidFill>
                <a:latin typeface="+mj-lt"/>
                <a:ea typeface="微软雅黑" panose="020B0503020204020204" pitchFamily="34" charset="-122"/>
              </a:rPr>
              <a:t>n=5,862</a:t>
            </a:r>
            <a:endParaRPr lang="zh-CN" altLang="en-US" sz="700" dirty="0">
              <a:solidFill>
                <a:schemeClr val="tx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7" name="文本框 21">
            <a:extLst>
              <a:ext uri="{FF2B5EF4-FFF2-40B4-BE49-F238E27FC236}">
                <a16:creationId xmlns:a16="http://schemas.microsoft.com/office/drawing/2014/main" id="{325BDB3F-09BE-6590-BBB6-F5ECC1CDBAA4}"/>
              </a:ext>
            </a:extLst>
          </p:cNvPr>
          <p:cNvSpPr txBox="1"/>
          <p:nvPr/>
        </p:nvSpPr>
        <p:spPr>
          <a:xfrm>
            <a:off x="330201" y="3831105"/>
            <a:ext cx="1275990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latin typeface="+mj-lt"/>
                <a:ea typeface="微软雅黑" panose="020B0503020204020204" pitchFamily="34" charset="-122"/>
              </a:rPr>
              <a:t>Follow-up 12 </a:t>
            </a:r>
            <a:r>
              <a:rPr lang="en-US" altLang="zh-CN" sz="700" dirty="0" err="1">
                <a:latin typeface="+mj-lt"/>
                <a:ea typeface="微软雅黑" panose="020B0503020204020204" pitchFamily="34" charset="-122"/>
              </a:rPr>
              <a:t>wks</a:t>
            </a:r>
            <a:r>
              <a:rPr lang="en-US" altLang="zh-CN" sz="700" dirty="0">
                <a:latin typeface="+mj-lt"/>
                <a:ea typeface="微软雅黑" panose="020B0503020204020204" pitchFamily="34" charset="-122"/>
              </a:rPr>
              <a:t> ± 18 days</a:t>
            </a:r>
            <a:endParaRPr lang="zh-CN" altLang="en-US" sz="7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8" name="文本框 22">
            <a:extLst>
              <a:ext uri="{FF2B5EF4-FFF2-40B4-BE49-F238E27FC236}">
                <a16:creationId xmlns:a16="http://schemas.microsoft.com/office/drawing/2014/main" id="{5F4246B5-C13D-4A89-7778-29439F6682D7}"/>
              </a:ext>
            </a:extLst>
          </p:cNvPr>
          <p:cNvSpPr txBox="1"/>
          <p:nvPr/>
        </p:nvSpPr>
        <p:spPr>
          <a:xfrm>
            <a:off x="4870295" y="3819770"/>
            <a:ext cx="1275990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latin typeface="+mj-lt"/>
                <a:ea typeface="微软雅黑" panose="020B0503020204020204" pitchFamily="34" charset="-122"/>
              </a:rPr>
              <a:t>Follow-up 24 </a:t>
            </a:r>
            <a:r>
              <a:rPr lang="en-US" altLang="zh-CN" sz="700" dirty="0" err="1">
                <a:latin typeface="+mj-lt"/>
                <a:ea typeface="微软雅黑" panose="020B0503020204020204" pitchFamily="34" charset="-122"/>
              </a:rPr>
              <a:t>wks</a:t>
            </a:r>
            <a:r>
              <a:rPr lang="en-US" altLang="zh-CN" sz="700" dirty="0">
                <a:latin typeface="+mj-lt"/>
                <a:ea typeface="微软雅黑" panose="020B0503020204020204" pitchFamily="34" charset="-122"/>
              </a:rPr>
              <a:t> ± 36 days</a:t>
            </a:r>
            <a:endParaRPr lang="zh-CN" altLang="en-US" sz="7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3" name="矩形 7">
            <a:extLst>
              <a:ext uri="{FF2B5EF4-FFF2-40B4-BE49-F238E27FC236}">
                <a16:creationId xmlns:a16="http://schemas.microsoft.com/office/drawing/2014/main" id="{05DE1CBF-E6B3-08A2-5840-97F7675D60DC}"/>
              </a:ext>
            </a:extLst>
          </p:cNvPr>
          <p:cNvSpPr>
            <a:spLocks/>
          </p:cNvSpPr>
          <p:nvPr/>
        </p:nvSpPr>
        <p:spPr>
          <a:xfrm>
            <a:off x="6796091" y="1935417"/>
            <a:ext cx="2020884" cy="389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rPr>
              <a:t>MAFLD patients received 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silymarin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rPr>
              <a:t>n=3,819</a:t>
            </a:r>
            <a:endParaRPr lang="zh-CN" altLang="en-US" sz="7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" name="矩形 7">
            <a:extLst>
              <a:ext uri="{FF2B5EF4-FFF2-40B4-BE49-F238E27FC236}">
                <a16:creationId xmlns:a16="http://schemas.microsoft.com/office/drawing/2014/main" id="{B98C9E89-38E9-A93F-B80C-A7896B060C72}"/>
              </a:ext>
            </a:extLst>
          </p:cNvPr>
          <p:cNvSpPr>
            <a:spLocks/>
          </p:cNvSpPr>
          <p:nvPr/>
        </p:nvSpPr>
        <p:spPr>
          <a:xfrm>
            <a:off x="4631150" y="1932965"/>
            <a:ext cx="2020884" cy="389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rPr>
              <a:t>MAFLD patients received </a:t>
            </a: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DG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cs"/>
              </a:rPr>
              <a:t>n=2,753</a:t>
            </a:r>
            <a:endParaRPr kumimoji="0" lang="zh-CN" altLang="en-US" sz="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7">
            <a:extLst>
              <a:ext uri="{FF2B5EF4-FFF2-40B4-BE49-F238E27FC236}">
                <a16:creationId xmlns:a16="http://schemas.microsoft.com/office/drawing/2014/main" id="{237A6D21-454E-C9D9-87A2-682D673EE083}"/>
              </a:ext>
            </a:extLst>
          </p:cNvPr>
          <p:cNvSpPr>
            <a:spLocks/>
          </p:cNvSpPr>
          <p:nvPr/>
        </p:nvSpPr>
        <p:spPr>
          <a:xfrm>
            <a:off x="330200" y="1925512"/>
            <a:ext cx="2020884" cy="389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altLang="zh-CN" sz="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Non-hepatoprotective (control group)</a:t>
            </a:r>
          </a:p>
        </p:txBody>
      </p:sp>
      <p:sp>
        <p:nvSpPr>
          <p:cNvPr id="30" name="矩形 7">
            <a:extLst>
              <a:ext uri="{FF2B5EF4-FFF2-40B4-BE49-F238E27FC236}">
                <a16:creationId xmlns:a16="http://schemas.microsoft.com/office/drawing/2014/main" id="{0ED780A5-5BB4-882B-1C4C-AD4589200DB2}"/>
              </a:ext>
            </a:extLst>
          </p:cNvPr>
          <p:cNvSpPr/>
          <p:nvPr/>
        </p:nvSpPr>
        <p:spPr>
          <a:xfrm>
            <a:off x="3491887" y="1200150"/>
            <a:ext cx="1988300" cy="389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altLang="zh-CN" sz="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MAFLD patients identified</a:t>
            </a:r>
          </a:p>
          <a:p>
            <a:pPr algn="ctr"/>
            <a:r>
              <a:rPr lang="en-IN" altLang="zh-CN" sz="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n=82,908</a:t>
            </a:r>
          </a:p>
        </p:txBody>
      </p:sp>
      <p:cxnSp>
        <p:nvCxnSpPr>
          <p:cNvPr id="32" name="直接箭头连接符 8">
            <a:extLst>
              <a:ext uri="{FF2B5EF4-FFF2-40B4-BE49-F238E27FC236}">
                <a16:creationId xmlns:a16="http://schemas.microsoft.com/office/drawing/2014/main" id="{BD9555A3-7E56-9B1A-F209-9A0FD3EF9764}"/>
              </a:ext>
            </a:extLst>
          </p:cNvPr>
          <p:cNvCxnSpPr>
            <a:cxnSpLocks/>
            <a:stCxn id="30" idx="2"/>
            <a:endCxn id="15" idx="0"/>
          </p:cNvCxnSpPr>
          <p:nvPr/>
        </p:nvCxnSpPr>
        <p:spPr>
          <a:xfrm rot="5400000">
            <a:off x="2745566" y="185040"/>
            <a:ext cx="335549" cy="31453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接箭头连接符 8">
            <a:extLst>
              <a:ext uri="{FF2B5EF4-FFF2-40B4-BE49-F238E27FC236}">
                <a16:creationId xmlns:a16="http://schemas.microsoft.com/office/drawing/2014/main" id="{1AC97262-85A0-1A68-F701-921DE91387C8}"/>
              </a:ext>
            </a:extLst>
          </p:cNvPr>
          <p:cNvCxnSpPr>
            <a:cxnSpLocks/>
            <a:stCxn id="30" idx="2"/>
            <a:endCxn id="3" idx="0"/>
          </p:cNvCxnSpPr>
          <p:nvPr/>
        </p:nvCxnSpPr>
        <p:spPr>
          <a:xfrm rot="5400000">
            <a:off x="3820383" y="1260697"/>
            <a:ext cx="336389" cy="9949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接箭头连接符 8">
            <a:extLst>
              <a:ext uri="{FF2B5EF4-FFF2-40B4-BE49-F238E27FC236}">
                <a16:creationId xmlns:a16="http://schemas.microsoft.com/office/drawing/2014/main" id="{4BBAB208-C15D-469E-2D8C-EDC2F7D8F424}"/>
              </a:ext>
            </a:extLst>
          </p:cNvPr>
          <p:cNvCxnSpPr>
            <a:cxnSpLocks/>
            <a:stCxn id="30" idx="2"/>
            <a:endCxn id="14" idx="0"/>
          </p:cNvCxnSpPr>
          <p:nvPr/>
        </p:nvCxnSpPr>
        <p:spPr>
          <a:xfrm rot="16200000" flipH="1">
            <a:off x="4892313" y="1183686"/>
            <a:ext cx="343002" cy="11555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直接箭头连接符 8">
            <a:extLst>
              <a:ext uri="{FF2B5EF4-FFF2-40B4-BE49-F238E27FC236}">
                <a16:creationId xmlns:a16="http://schemas.microsoft.com/office/drawing/2014/main" id="{8A93BB27-1B87-A42F-3A88-8D3202A2B4C0}"/>
              </a:ext>
            </a:extLst>
          </p:cNvPr>
          <p:cNvCxnSpPr>
            <a:cxnSpLocks/>
            <a:stCxn id="30" idx="2"/>
            <a:endCxn id="13" idx="0"/>
          </p:cNvCxnSpPr>
          <p:nvPr/>
        </p:nvCxnSpPr>
        <p:spPr>
          <a:xfrm rot="16200000" flipH="1">
            <a:off x="5973558" y="102442"/>
            <a:ext cx="345454" cy="33204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10">
            <a:extLst>
              <a:ext uri="{FF2B5EF4-FFF2-40B4-BE49-F238E27FC236}">
                <a16:creationId xmlns:a16="http://schemas.microsoft.com/office/drawing/2014/main" id="{1E46BC79-3A17-644B-85F3-8698A336E258}"/>
              </a:ext>
            </a:extLst>
          </p:cNvPr>
          <p:cNvCxnSpPr>
            <a:cxnSpLocks/>
            <a:stCxn id="24" idx="2"/>
            <a:endCxn id="18" idx="0"/>
          </p:cNvCxnSpPr>
          <p:nvPr/>
        </p:nvCxnSpPr>
        <p:spPr>
          <a:xfrm rot="5400000">
            <a:off x="2732155" y="2639853"/>
            <a:ext cx="346748" cy="11711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接箭头连接符 10">
            <a:extLst>
              <a:ext uri="{FF2B5EF4-FFF2-40B4-BE49-F238E27FC236}">
                <a16:creationId xmlns:a16="http://schemas.microsoft.com/office/drawing/2014/main" id="{11756931-EA66-9B84-37F4-CDA9897B59F1}"/>
              </a:ext>
            </a:extLst>
          </p:cNvPr>
          <p:cNvCxnSpPr>
            <a:cxnSpLocks/>
            <a:stCxn id="24" idx="2"/>
            <a:endCxn id="19" idx="0"/>
          </p:cNvCxnSpPr>
          <p:nvPr/>
        </p:nvCxnSpPr>
        <p:spPr>
          <a:xfrm rot="16200000" flipH="1">
            <a:off x="3947159" y="2596025"/>
            <a:ext cx="346748" cy="12588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37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714E555-1136-6201-3BA3-43C6AA5B959A}"/>
              </a:ext>
            </a:extLst>
          </p:cNvPr>
          <p:cNvCxnSpPr>
            <a:cxnSpLocks/>
          </p:cNvCxnSpPr>
          <p:nvPr/>
        </p:nvCxnSpPr>
        <p:spPr>
          <a:xfrm rot="10800000">
            <a:off x="1222349" y="1731689"/>
            <a:ext cx="415460" cy="158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865B034-EC9B-7157-50A7-79ECF6A22C94}"/>
              </a:ext>
            </a:extLst>
          </p:cNvPr>
          <p:cNvCxnSpPr>
            <a:cxnSpLocks/>
          </p:cNvCxnSpPr>
          <p:nvPr/>
        </p:nvCxnSpPr>
        <p:spPr>
          <a:xfrm rot="10800000">
            <a:off x="1222349" y="3009971"/>
            <a:ext cx="415460" cy="158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Disclosures</a:t>
            </a:r>
            <a:br>
              <a:rPr lang="en-IN" dirty="0"/>
            </a:br>
            <a:endParaRPr lang="en-IN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0344631-09D8-9709-473C-C787642061F2}"/>
              </a:ext>
            </a:extLst>
          </p:cNvPr>
          <p:cNvSpPr/>
          <p:nvPr/>
        </p:nvSpPr>
        <p:spPr>
          <a:xfrm>
            <a:off x="1748936" y="1214599"/>
            <a:ext cx="7060102" cy="1037902"/>
          </a:xfrm>
          <a:prstGeom prst="roundRect">
            <a:avLst>
              <a:gd name="adj" fmla="val 5162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396000" bIns="72000" rtlCol="0" anchor="ctr"/>
          <a:lstStyle/>
          <a:p>
            <a:pPr marL="360000" defTabSz="914378">
              <a:lnSpc>
                <a:spcPct val="120000"/>
              </a:lnSpc>
              <a:spcBef>
                <a:spcPts val="900"/>
              </a:spcBef>
              <a:defRPr/>
            </a:pPr>
            <a:r>
              <a:rPr lang="en-IN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Research grant: </a:t>
            </a:r>
            <a:r>
              <a:rPr lang="en-IN" sz="1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Abbvie</a:t>
            </a:r>
            <a:r>
              <a:rPr lang="en-IN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Bristol-Myers Squibb, Gilead, Pfizer and Sanofi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83C1DA3-0156-5752-BE04-EA56133D6C9D}"/>
              </a:ext>
            </a:extLst>
          </p:cNvPr>
          <p:cNvSpPr/>
          <p:nvPr/>
        </p:nvSpPr>
        <p:spPr>
          <a:xfrm rot="5400000">
            <a:off x="1215537" y="1622422"/>
            <a:ext cx="1066798" cy="2222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C93D36-CD23-91DA-9E41-8F25AD2C4A60}"/>
              </a:ext>
            </a:extLst>
          </p:cNvPr>
          <p:cNvSpPr/>
          <p:nvPr/>
        </p:nvSpPr>
        <p:spPr>
          <a:xfrm rot="5400000">
            <a:off x="339087" y="1274301"/>
            <a:ext cx="879132" cy="887388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7AC8073-4C6F-9789-0073-5CE21FCF756D}"/>
              </a:ext>
            </a:extLst>
          </p:cNvPr>
          <p:cNvSpPr/>
          <p:nvPr/>
        </p:nvSpPr>
        <p:spPr>
          <a:xfrm rot="5400000">
            <a:off x="446314" y="1384916"/>
            <a:ext cx="664678" cy="670920"/>
          </a:xfrm>
          <a:prstGeom prst="ellipse">
            <a:avLst/>
          </a:prstGeom>
          <a:solidFill>
            <a:schemeClr val="accent1"/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98E2392-A5AE-7578-582B-F7E34221BEB7}"/>
              </a:ext>
            </a:extLst>
          </p:cNvPr>
          <p:cNvSpPr/>
          <p:nvPr/>
        </p:nvSpPr>
        <p:spPr>
          <a:xfrm rot="5400000">
            <a:off x="1549669" y="1641998"/>
            <a:ext cx="177740" cy="17774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0CEB981-F0C6-15D5-080A-B81B5EF6D5F6}"/>
              </a:ext>
            </a:extLst>
          </p:cNvPr>
          <p:cNvSpPr/>
          <p:nvPr/>
        </p:nvSpPr>
        <p:spPr>
          <a:xfrm>
            <a:off x="1748936" y="2492881"/>
            <a:ext cx="7060102" cy="1037902"/>
          </a:xfrm>
          <a:prstGeom prst="roundRect">
            <a:avLst>
              <a:gd name="adj" fmla="val 5162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396000" bIns="72000" rtlCol="0" anchor="ctr"/>
          <a:lstStyle/>
          <a:p>
            <a:pPr marL="360000" defTabSz="914378">
              <a:lnSpc>
                <a:spcPct val="120000"/>
              </a:lnSpc>
              <a:spcBef>
                <a:spcPts val="900"/>
              </a:spcBef>
              <a:defRPr/>
            </a:pPr>
            <a:r>
              <a:rPr lang="en-IN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Consulting: </a:t>
            </a:r>
            <a:r>
              <a:rPr lang="en-IN" sz="1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Abbvie</a:t>
            </a:r>
            <a:r>
              <a:rPr lang="en-IN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Bristol-Myers Squibb, Gilead, MSD, Novartis, Novo Nordics, Pfizer, Roche and </a:t>
            </a:r>
            <a:r>
              <a:rPr lang="en-IN" sz="1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VirsiRNA</a:t>
            </a:r>
            <a:r>
              <a:rPr lang="en-IN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F8C4F72-2331-3A58-9000-48578265B13D}"/>
              </a:ext>
            </a:extLst>
          </p:cNvPr>
          <p:cNvSpPr/>
          <p:nvPr/>
        </p:nvSpPr>
        <p:spPr>
          <a:xfrm rot="5400000">
            <a:off x="1215537" y="2900704"/>
            <a:ext cx="1066798" cy="2222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9BA16C7-6A00-83EA-E4F4-E6270C700FF3}"/>
              </a:ext>
            </a:extLst>
          </p:cNvPr>
          <p:cNvSpPr/>
          <p:nvPr/>
        </p:nvSpPr>
        <p:spPr>
          <a:xfrm rot="5400000">
            <a:off x="339087" y="2552583"/>
            <a:ext cx="879132" cy="887388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6109DEB-56E9-3C0D-6D25-98A3AC274742}"/>
              </a:ext>
            </a:extLst>
          </p:cNvPr>
          <p:cNvSpPr/>
          <p:nvPr/>
        </p:nvSpPr>
        <p:spPr>
          <a:xfrm rot="5400000">
            <a:off x="446314" y="2663198"/>
            <a:ext cx="664678" cy="670920"/>
          </a:xfrm>
          <a:prstGeom prst="ellipse">
            <a:avLst/>
          </a:prstGeom>
          <a:solidFill>
            <a:schemeClr val="accent1"/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B4F4BBD-5A52-5EFB-DFD2-030E713B70EA}"/>
              </a:ext>
            </a:extLst>
          </p:cNvPr>
          <p:cNvSpPr/>
          <p:nvPr/>
        </p:nvSpPr>
        <p:spPr>
          <a:xfrm rot="5400000">
            <a:off x="1549669" y="2920280"/>
            <a:ext cx="177740" cy="17774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32">
            <a:extLst>
              <a:ext uri="{FF2B5EF4-FFF2-40B4-BE49-F238E27FC236}">
                <a16:creationId xmlns:a16="http://schemas.microsoft.com/office/drawing/2014/main" id="{D494571C-EF74-6B5A-FBDC-0B782EF17C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3858" y="1525581"/>
            <a:ext cx="389591" cy="389591"/>
          </a:xfrm>
          <a:prstGeom prst="rect">
            <a:avLst/>
          </a:prstGeom>
        </p:spPr>
      </p:pic>
      <p:pic>
        <p:nvPicPr>
          <p:cNvPr id="44" name="Picture 37">
            <a:extLst>
              <a:ext uri="{FF2B5EF4-FFF2-40B4-BE49-F238E27FC236}">
                <a16:creationId xmlns:a16="http://schemas.microsoft.com/office/drawing/2014/main" id="{1B2987F2-11F6-0A4C-40CC-40C91DA6450D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3858" y="2803863"/>
            <a:ext cx="389591" cy="38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2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BB398-61EC-CB30-B6FC-F495F8494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Outline</a:t>
            </a:r>
            <a:br>
              <a:rPr lang="en-IN" dirty="0"/>
            </a:br>
            <a:endParaRPr lang="en-IN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DB3CBFD-25C7-990E-C153-C666AAB0E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73FD196-FC28-EF2B-A127-B27FFAF213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n-US"/>
            </a:br>
            <a:r>
              <a:rPr lang="en-US" dirty="0"/>
              <a:t>MAFLD, </a:t>
            </a:r>
            <a:r>
              <a:rPr lang="en-IN" dirty="0"/>
              <a:t>metabolic dysfunction-associated fatty </a:t>
            </a:r>
            <a:r>
              <a:rPr lang="en-IN"/>
              <a:t>liver disease</a:t>
            </a:r>
            <a:r>
              <a:rPr lang="en-US" dirty="0"/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181B42-C5A8-5843-B0D3-FDA94A7D5D5C}"/>
              </a:ext>
            </a:extLst>
          </p:cNvPr>
          <p:cNvSpPr/>
          <p:nvPr/>
        </p:nvSpPr>
        <p:spPr>
          <a:xfrm>
            <a:off x="737611" y="1222598"/>
            <a:ext cx="8028563" cy="740664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2880"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Treatments aim to achieve hard efficacy endpoints in fibrosis and remain a focus in treatment strategies of MAFLD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18B6F4-E1D6-3D7C-124F-0686011F281F}"/>
              </a:ext>
            </a:extLst>
          </p:cNvPr>
          <p:cNvSpPr/>
          <p:nvPr/>
        </p:nvSpPr>
        <p:spPr>
          <a:xfrm>
            <a:off x="737210" y="2231447"/>
            <a:ext cx="8028563" cy="740664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2880"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Synthesize and integrate key findings from RELIEF study into the broader context of MAFLD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F82B18-F4F3-0660-AC42-994711C2726B}"/>
              </a:ext>
            </a:extLst>
          </p:cNvPr>
          <p:cNvSpPr/>
          <p:nvPr/>
        </p:nvSpPr>
        <p:spPr>
          <a:xfrm>
            <a:off x="737611" y="3240297"/>
            <a:ext cx="8028563" cy="740664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2880"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Discussion on the clinical implications, research gaps, and potential translational applications of the insights gained from the RELIEF study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A0D7FE0-5D19-6603-18BD-5322035619F6}"/>
              </a:ext>
            </a:extLst>
          </p:cNvPr>
          <p:cNvSpPr/>
          <p:nvPr/>
        </p:nvSpPr>
        <p:spPr>
          <a:xfrm>
            <a:off x="8766175" y="1222598"/>
            <a:ext cx="52388" cy="740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504DFF-E22C-3562-8CEE-B34B3130283B}"/>
              </a:ext>
            </a:extLst>
          </p:cNvPr>
          <p:cNvSpPr/>
          <p:nvPr/>
        </p:nvSpPr>
        <p:spPr>
          <a:xfrm>
            <a:off x="8766175" y="2231447"/>
            <a:ext cx="52388" cy="740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3A30CD-BC71-2880-CCC3-BCAE8E986DA1}"/>
              </a:ext>
            </a:extLst>
          </p:cNvPr>
          <p:cNvSpPr/>
          <p:nvPr/>
        </p:nvSpPr>
        <p:spPr>
          <a:xfrm>
            <a:off x="8766175" y="3240296"/>
            <a:ext cx="52388" cy="740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C40A6A9-C573-9144-BD20-95729A2CF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7885" r="8279" b="8279"/>
          <a:stretch/>
        </p:blipFill>
        <p:spPr>
          <a:xfrm>
            <a:off x="312152" y="1201168"/>
            <a:ext cx="778462" cy="77846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AC435F-1404-D60C-3678-6F7BE52E0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7885" r="8279" b="8279"/>
          <a:stretch/>
        </p:blipFill>
        <p:spPr>
          <a:xfrm>
            <a:off x="312152" y="2211295"/>
            <a:ext cx="778462" cy="77846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7C6F056-666F-8414-9CAC-75609A2F7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7885" r="8279" b="8279"/>
          <a:stretch/>
        </p:blipFill>
        <p:spPr>
          <a:xfrm>
            <a:off x="312152" y="3218564"/>
            <a:ext cx="778462" cy="778462"/>
          </a:xfrm>
          <a:prstGeom prst="rect">
            <a:avLst/>
          </a:prstGeom>
        </p:spPr>
      </p:pic>
      <p:sp>
        <p:nvSpPr>
          <p:cNvPr id="27" name="Ellipse 4">
            <a:extLst>
              <a:ext uri="{FF2B5EF4-FFF2-40B4-BE49-F238E27FC236}">
                <a16:creationId xmlns:a16="http://schemas.microsoft.com/office/drawing/2014/main" id="{CD862275-BF2B-9AB4-3EFD-908FEA156E12}"/>
              </a:ext>
            </a:extLst>
          </p:cNvPr>
          <p:cNvSpPr/>
          <p:nvPr/>
        </p:nvSpPr>
        <p:spPr>
          <a:xfrm>
            <a:off x="493594" y="1398173"/>
            <a:ext cx="415578" cy="389513"/>
          </a:xfrm>
          <a:prstGeom prst="ellipse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sp>
        <p:nvSpPr>
          <p:cNvPr id="28" name="Ellipse 4">
            <a:extLst>
              <a:ext uri="{FF2B5EF4-FFF2-40B4-BE49-F238E27FC236}">
                <a16:creationId xmlns:a16="http://schemas.microsoft.com/office/drawing/2014/main" id="{CBDF8A41-02DC-A6AF-9C38-1ECD4BF1506A}"/>
              </a:ext>
            </a:extLst>
          </p:cNvPr>
          <p:cNvSpPr/>
          <p:nvPr/>
        </p:nvSpPr>
        <p:spPr>
          <a:xfrm>
            <a:off x="493594" y="2407022"/>
            <a:ext cx="415578" cy="389513"/>
          </a:xfrm>
          <a:prstGeom prst="ellipse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29" name="Ellipse 4">
            <a:extLst>
              <a:ext uri="{FF2B5EF4-FFF2-40B4-BE49-F238E27FC236}">
                <a16:creationId xmlns:a16="http://schemas.microsoft.com/office/drawing/2014/main" id="{D516EF61-129A-8F55-06F2-77147A09BD29}"/>
              </a:ext>
            </a:extLst>
          </p:cNvPr>
          <p:cNvSpPr/>
          <p:nvPr/>
        </p:nvSpPr>
        <p:spPr>
          <a:xfrm>
            <a:off x="493594" y="3415872"/>
            <a:ext cx="415578" cy="389513"/>
          </a:xfrm>
          <a:prstGeom prst="ellipse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3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A16768D-FAE6-D96E-B930-04E97ABE5BE0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333730" y="1289028"/>
            <a:ext cx="8478000" cy="215444"/>
          </a:xfrm>
        </p:spPr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6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BAC282C-75D4-FF0D-6950-39C19ACCDA55}"/>
              </a:ext>
            </a:extLst>
          </p:cNvPr>
          <p:cNvSpPr/>
          <p:nvPr/>
        </p:nvSpPr>
        <p:spPr>
          <a:xfrm>
            <a:off x="4097580" y="2731810"/>
            <a:ext cx="1962432" cy="1701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endParaRPr lang="en-GB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MAFLD is a multisystemic disease characterized by hepatic steatosis in the presence of metabolic risk factors</a:t>
            </a: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1BE580-6BB6-3D77-7294-4C4FC3F1C38F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333730" y="1071318"/>
            <a:ext cx="8478000" cy="215444"/>
          </a:xfrm>
        </p:spPr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AFA7BE-E46A-84A7-0807-63D83C22EB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75E7D978-BF45-B28C-411B-342531820729}"/>
              </a:ext>
            </a:extLst>
          </p:cNvPr>
          <p:cNvSpPr/>
          <p:nvPr/>
        </p:nvSpPr>
        <p:spPr>
          <a:xfrm>
            <a:off x="331525" y="1428801"/>
            <a:ext cx="2175455" cy="2874685"/>
          </a:xfrm>
          <a:prstGeom prst="roundRect">
            <a:avLst>
              <a:gd name="adj" fmla="val 3887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360000" rIns="46800" rtlCol="0" anchor="t" anchorCtr="0"/>
          <a:lstStyle/>
          <a:p>
            <a:pPr marL="26670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10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NAFLD</a:t>
            </a:r>
            <a:r>
              <a:rPr lang="en-IN" sz="1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introduced to a broader audience in 1980, is clinical entity from fatty liver disease that is not caused by increased alcohol intake</a:t>
            </a:r>
            <a:r>
              <a:rPr lang="en-IN" sz="1000" baseline="30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sz="1000" baseline="30000" dirty="0">
              <a:solidFill>
                <a:sysClr val="windowText" lastClr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66700" indent="-17145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2020, a panel of experts </a:t>
            </a:r>
            <a:r>
              <a:rPr lang="en-IN" sz="1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suggested adopting </a:t>
            </a:r>
            <a:r>
              <a:rPr lang="en-IN" sz="10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MAFLD over NAFLD </a:t>
            </a:r>
            <a:r>
              <a:rPr lang="en-IN" sz="1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describe liver conditions linked to dysmetabolic diseases, irrespective of alcohol intake or other contributing factors</a:t>
            </a:r>
            <a:r>
              <a:rPr lang="en-GB" sz="1000" baseline="30000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2-4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1663A68-D61D-89EF-AF12-F9580D9E321F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NAFLD and MAFLD are used interchangeably in the given context.</a:t>
            </a:r>
          </a:p>
          <a:p>
            <a:r>
              <a:rPr lang="en-US" dirty="0"/>
              <a:t>1) </a:t>
            </a:r>
            <a:r>
              <a:rPr lang="en-US" dirty="0" err="1"/>
              <a:t>Alsawat</a:t>
            </a:r>
            <a:r>
              <a:rPr lang="en-US" dirty="0"/>
              <a:t> K et al. </a:t>
            </a:r>
            <a:r>
              <a:rPr lang="en-IN" dirty="0"/>
              <a:t>J Clin </a:t>
            </a:r>
            <a:r>
              <a:rPr lang="en-IN" dirty="0" err="1"/>
              <a:t>Transl</a:t>
            </a:r>
            <a:r>
              <a:rPr lang="en-IN" dirty="0"/>
              <a:t> Hepatol. 2020;8(3):354</a:t>
            </a:r>
            <a:r>
              <a:rPr lang="nl-NL" dirty="0"/>
              <a:t>–</a:t>
            </a:r>
            <a:r>
              <a:rPr lang="en-IN" dirty="0"/>
              <a:t>355</a:t>
            </a:r>
            <a:r>
              <a:rPr lang="en-US" dirty="0"/>
              <a:t>; 2) </a:t>
            </a:r>
            <a:r>
              <a:rPr lang="en-US" dirty="0" err="1"/>
              <a:t>Pipitone</a:t>
            </a:r>
            <a:r>
              <a:rPr lang="en-US" dirty="0"/>
              <a:t> RM et al. </a:t>
            </a:r>
            <a:r>
              <a:rPr lang="en-US" dirty="0" err="1"/>
              <a:t>Ther</a:t>
            </a:r>
            <a:r>
              <a:rPr lang="en-US" dirty="0"/>
              <a:t> Adv Endocrinol </a:t>
            </a:r>
            <a:r>
              <a:rPr lang="en-US" dirty="0" err="1"/>
              <a:t>Metab</a:t>
            </a:r>
            <a:r>
              <a:rPr lang="en-US" dirty="0"/>
              <a:t>. 2023;14:20420188221145549; </a:t>
            </a:r>
            <a:br>
              <a:rPr lang="en-US" dirty="0"/>
            </a:br>
            <a:r>
              <a:rPr lang="en-US" dirty="0"/>
              <a:t>3) García-</a:t>
            </a:r>
            <a:r>
              <a:rPr lang="en-US" dirty="0" err="1"/>
              <a:t>Compeán</a:t>
            </a:r>
            <a:r>
              <a:rPr lang="en-US" dirty="0"/>
              <a:t> D et al. Ann Hepatol. 2022;27(6):100765; 4) Eslam M et al. Gastroenterol. 2020;158(7):1999–2014; 5) Rinella ME et al. Hepatol. 2023;78(6):1966-1986.</a:t>
            </a:r>
          </a:p>
          <a:p>
            <a:r>
              <a:rPr lang="en-US" dirty="0"/>
              <a:t>ALD, alcohol related liver disease; DILI, drug-induced liver injury; MAFLD, </a:t>
            </a:r>
            <a:r>
              <a:rPr lang="en-IN" dirty="0"/>
              <a:t>metabolic dysfunction-associated fatty liver disease</a:t>
            </a:r>
            <a:r>
              <a:rPr lang="en-US" dirty="0"/>
              <a:t>; MASH, metabolic-dysfunction associated steatohepatitis; NASH, nonalcoholic steatohepatitis; MASLD, metabolic-dysfunction associated </a:t>
            </a:r>
            <a:r>
              <a:rPr lang="en-US" dirty="0" err="1"/>
              <a:t>steatotic</a:t>
            </a:r>
            <a:r>
              <a:rPr lang="en-US" dirty="0"/>
              <a:t> liver disease; NAFLD, non-alcoholic fatty liver disease; SLD, </a:t>
            </a:r>
            <a:r>
              <a:rPr lang="en-US" dirty="0" err="1"/>
              <a:t>steatotic</a:t>
            </a:r>
            <a:r>
              <a:rPr lang="en-US" dirty="0"/>
              <a:t> liver disease.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8E49AF-0999-14ED-672B-61D36AD04BE0}"/>
              </a:ext>
            </a:extLst>
          </p:cNvPr>
          <p:cNvGrpSpPr/>
          <p:nvPr/>
        </p:nvGrpSpPr>
        <p:grpSpPr>
          <a:xfrm>
            <a:off x="1167252" y="1205669"/>
            <a:ext cx="504000" cy="504000"/>
            <a:chOff x="417794" y="1291015"/>
            <a:chExt cx="504000" cy="504000"/>
          </a:xfrm>
        </p:grpSpPr>
        <p:sp>
          <p:nvSpPr>
            <p:cNvPr id="2" name="Flowchart: Connector 1">
              <a:extLst>
                <a:ext uri="{FF2B5EF4-FFF2-40B4-BE49-F238E27FC236}">
                  <a16:creationId xmlns:a16="http://schemas.microsoft.com/office/drawing/2014/main" id="{6EAD2FF1-7D01-5804-B6DB-9B0477CFF897}"/>
                </a:ext>
              </a:extLst>
            </p:cNvPr>
            <p:cNvSpPr/>
            <p:nvPr/>
          </p:nvSpPr>
          <p:spPr>
            <a:xfrm>
              <a:off x="417794" y="1291015"/>
              <a:ext cx="504000" cy="504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CAEA3B-C05B-638B-21B2-EFE2557C9C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-4417" t="9638" r="-4409" b="5079"/>
            <a:stretch/>
          </p:blipFill>
          <p:spPr>
            <a:xfrm>
              <a:off x="497989" y="1399393"/>
              <a:ext cx="366543" cy="287243"/>
            </a:xfrm>
            <a:prstGeom prst="rect">
              <a:avLst/>
            </a:prstGeom>
          </p:spPr>
        </p:pic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D06BD20-2583-1C7F-E9AD-3C421FFD2484}"/>
              </a:ext>
            </a:extLst>
          </p:cNvPr>
          <p:cNvSpPr/>
          <p:nvPr/>
        </p:nvSpPr>
        <p:spPr>
          <a:xfrm>
            <a:off x="2793618" y="2150696"/>
            <a:ext cx="6022782" cy="330316"/>
          </a:xfrm>
          <a:prstGeom prst="roundRect">
            <a:avLst>
              <a:gd name="adj" fmla="val 21318"/>
            </a:avLst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95250" algn="ctr">
              <a:buClr>
                <a:schemeClr val="accent2"/>
              </a:buClr>
            </a:pPr>
            <a:r>
              <a:rPr lang="en-IN" sz="105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Steatotic</a:t>
            </a:r>
            <a:r>
              <a:rPr lang="en-IN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Liver Disease (SLD)</a:t>
            </a:r>
            <a:r>
              <a:rPr lang="en-IN" sz="1050" b="1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sz="1050" b="1" baseline="30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CE5666C-C87A-0EC7-3568-A51DFDC8EEAC}"/>
              </a:ext>
            </a:extLst>
          </p:cNvPr>
          <p:cNvSpPr/>
          <p:nvPr/>
        </p:nvSpPr>
        <p:spPr>
          <a:xfrm>
            <a:off x="2793618" y="2731810"/>
            <a:ext cx="1220106" cy="622272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9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MASLD</a:t>
            </a:r>
            <a:endParaRPr lang="en-GB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FEF9A89-B33D-55BB-8091-0810999F2977}"/>
              </a:ext>
            </a:extLst>
          </p:cNvPr>
          <p:cNvSpPr/>
          <p:nvPr/>
        </p:nvSpPr>
        <p:spPr>
          <a:xfrm>
            <a:off x="6138331" y="2731810"/>
            <a:ext cx="790043" cy="975512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ALD</a:t>
            </a:r>
            <a:endParaRPr lang="en-GB" sz="9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273F571-998A-28A9-6C0E-AB3CEC3C6882}"/>
              </a:ext>
            </a:extLst>
          </p:cNvPr>
          <p:cNvSpPr/>
          <p:nvPr/>
        </p:nvSpPr>
        <p:spPr>
          <a:xfrm>
            <a:off x="4096730" y="2836952"/>
            <a:ext cx="1930016" cy="2154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7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MetALD</a:t>
            </a:r>
            <a:endParaRPr lang="en-IN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(MASLD and increased alcohol intake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58C85B2-E616-6D9F-6FDD-08A4CAD262FD}"/>
              </a:ext>
            </a:extLst>
          </p:cNvPr>
          <p:cNvSpPr/>
          <p:nvPr/>
        </p:nvSpPr>
        <p:spPr>
          <a:xfrm>
            <a:off x="4144361" y="3196878"/>
            <a:ext cx="644408" cy="2154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MASLD</a:t>
            </a:r>
          </a:p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predominant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9172F09-26E3-35DC-5BC6-C031B10E5DCB}"/>
              </a:ext>
            </a:extLst>
          </p:cNvPr>
          <p:cNvSpPr/>
          <p:nvPr/>
        </p:nvSpPr>
        <p:spPr>
          <a:xfrm>
            <a:off x="5342922" y="3196878"/>
            <a:ext cx="644408" cy="2154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ALD</a:t>
            </a:r>
          </a:p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predominant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31DD71-A9CB-54C7-5290-39DF752AA3AC}"/>
              </a:ext>
            </a:extLst>
          </p:cNvPr>
          <p:cNvCxnSpPr/>
          <p:nvPr/>
        </p:nvCxnSpPr>
        <p:spPr>
          <a:xfrm>
            <a:off x="4222823" y="3163539"/>
            <a:ext cx="1666875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8761688-C35F-B28A-196F-EA580ACDE6EB}"/>
              </a:ext>
            </a:extLst>
          </p:cNvPr>
          <p:cNvGrpSpPr/>
          <p:nvPr/>
        </p:nvGrpSpPr>
        <p:grpSpPr>
          <a:xfrm>
            <a:off x="4194531" y="3447655"/>
            <a:ext cx="1807759" cy="180729"/>
            <a:chOff x="4397779" y="3910017"/>
            <a:chExt cx="1807759" cy="18072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F1749D4-38D1-B570-FA66-F5D0183EA667}"/>
                </a:ext>
              </a:extLst>
            </p:cNvPr>
            <p:cNvSpPr/>
            <p:nvPr/>
          </p:nvSpPr>
          <p:spPr>
            <a:xfrm>
              <a:off x="4397779" y="3910017"/>
              <a:ext cx="1807759" cy="180729"/>
            </a:xfrm>
            <a:prstGeom prst="rect">
              <a:avLst/>
            </a:prstGeom>
            <a:gradFill flip="none" rotWithShape="1">
              <a:gsLst>
                <a:gs pos="0">
                  <a:srgbClr val="F6B167"/>
                </a:gs>
                <a:gs pos="100000">
                  <a:srgbClr val="E0464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10745B35-FD98-0D19-72EF-9C90D40C39FE}"/>
                </a:ext>
              </a:extLst>
            </p:cNvPr>
            <p:cNvSpPr/>
            <p:nvPr/>
          </p:nvSpPr>
          <p:spPr>
            <a:xfrm>
              <a:off x="4401319" y="3954214"/>
              <a:ext cx="379912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140/210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849BAD4-718C-A7C5-E3AD-B0A73F3632EA}"/>
                </a:ext>
              </a:extLst>
            </p:cNvPr>
            <p:cNvSpPr/>
            <p:nvPr/>
          </p:nvSpPr>
          <p:spPr>
            <a:xfrm>
              <a:off x="5802908" y="3954214"/>
              <a:ext cx="379912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350/420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CAF2D12-6C60-A6F1-A7BA-5953650BFA5B}"/>
                </a:ext>
              </a:extLst>
            </p:cNvPr>
            <p:cNvSpPr/>
            <p:nvPr/>
          </p:nvSpPr>
          <p:spPr>
            <a:xfrm>
              <a:off x="5012786" y="3954214"/>
              <a:ext cx="163506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210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B356A325-8416-17E4-A8F7-37914EF82EF1}"/>
                </a:ext>
              </a:extLst>
            </p:cNvPr>
            <p:cNvSpPr/>
            <p:nvPr/>
          </p:nvSpPr>
          <p:spPr>
            <a:xfrm>
              <a:off x="5407847" y="3954214"/>
              <a:ext cx="163507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280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CAC004F-ED02-3F28-8D77-0EEC52627751}"/>
              </a:ext>
            </a:extLst>
          </p:cNvPr>
          <p:cNvSpPr/>
          <p:nvPr/>
        </p:nvSpPr>
        <p:spPr>
          <a:xfrm>
            <a:off x="4144361" y="3835052"/>
            <a:ext cx="644408" cy="2154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MASLD</a:t>
            </a:r>
          </a:p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predominant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64BFCC3-8D86-62E5-9642-B06F77F564CA}"/>
              </a:ext>
            </a:extLst>
          </p:cNvPr>
          <p:cNvSpPr/>
          <p:nvPr/>
        </p:nvSpPr>
        <p:spPr>
          <a:xfrm>
            <a:off x="5342922" y="3835052"/>
            <a:ext cx="644408" cy="2154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ALD</a:t>
            </a:r>
          </a:p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predominant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B22805-41E1-59D9-1BDA-765D5F38E06C}"/>
              </a:ext>
            </a:extLst>
          </p:cNvPr>
          <p:cNvGrpSpPr/>
          <p:nvPr/>
        </p:nvGrpSpPr>
        <p:grpSpPr>
          <a:xfrm>
            <a:off x="4194531" y="4085829"/>
            <a:ext cx="1807759" cy="180729"/>
            <a:chOff x="4397779" y="3910017"/>
            <a:chExt cx="1807759" cy="18072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00E45-4AAB-DE1B-8405-1D13A131DF08}"/>
                </a:ext>
              </a:extLst>
            </p:cNvPr>
            <p:cNvSpPr/>
            <p:nvPr/>
          </p:nvSpPr>
          <p:spPr>
            <a:xfrm>
              <a:off x="4397779" y="3910017"/>
              <a:ext cx="1807759" cy="180729"/>
            </a:xfrm>
            <a:prstGeom prst="rect">
              <a:avLst/>
            </a:prstGeom>
            <a:gradFill flip="none" rotWithShape="1">
              <a:gsLst>
                <a:gs pos="0">
                  <a:srgbClr val="F6B167"/>
                </a:gs>
                <a:gs pos="100000">
                  <a:srgbClr val="E0464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AE846F5-2F2E-9D0A-A54E-A748A9D072C7}"/>
                </a:ext>
              </a:extLst>
            </p:cNvPr>
            <p:cNvSpPr/>
            <p:nvPr/>
          </p:nvSpPr>
          <p:spPr>
            <a:xfrm>
              <a:off x="4455821" y="3954214"/>
              <a:ext cx="270908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20/30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11151212-8758-35FC-DBEF-4714C1C6E4BC}"/>
                </a:ext>
              </a:extLst>
            </p:cNvPr>
            <p:cNvSpPr/>
            <p:nvPr/>
          </p:nvSpPr>
          <p:spPr>
            <a:xfrm>
              <a:off x="5857410" y="3954214"/>
              <a:ext cx="270908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50/60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8F840A46-E703-BA67-7CA5-504043D821CF}"/>
                </a:ext>
              </a:extLst>
            </p:cNvPr>
            <p:cNvSpPr/>
            <p:nvPr/>
          </p:nvSpPr>
          <p:spPr>
            <a:xfrm>
              <a:off x="5040037" y="3954214"/>
              <a:ext cx="109005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96EE3FB2-34D7-EAB9-AE4D-E256374658E8}"/>
                </a:ext>
              </a:extLst>
            </p:cNvPr>
            <p:cNvSpPr/>
            <p:nvPr/>
          </p:nvSpPr>
          <p:spPr>
            <a:xfrm>
              <a:off x="5435098" y="3954214"/>
              <a:ext cx="109005" cy="92333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IN" sz="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40</a:t>
              </a:r>
              <a:endParaRPr lang="en-GB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6A091B1-9754-06B9-0FE8-67818D6CA8C3}"/>
              </a:ext>
            </a:extLst>
          </p:cNvPr>
          <p:cNvSpPr/>
          <p:nvPr/>
        </p:nvSpPr>
        <p:spPr>
          <a:xfrm>
            <a:off x="4631936" y="3653447"/>
            <a:ext cx="932948" cy="769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5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Weekly alcohol intake (g)</a:t>
            </a:r>
            <a:endParaRPr lang="en-GB" sz="5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A8CE9B4-3FF3-F325-16A1-E82950C0F757}"/>
              </a:ext>
            </a:extLst>
          </p:cNvPr>
          <p:cNvSpPr/>
          <p:nvPr/>
        </p:nvSpPr>
        <p:spPr>
          <a:xfrm>
            <a:off x="4517321" y="4310549"/>
            <a:ext cx="1162178" cy="76944"/>
          </a:xfrm>
          <a:prstGeom prst="roundRect">
            <a:avLst>
              <a:gd name="adj" fmla="val 0"/>
            </a:avLst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IN" sz="5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 daily alcohol intake (g)</a:t>
            </a:r>
            <a:endParaRPr lang="en-GB" sz="5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5E4F38-CA46-7F1B-2828-D3908B198FB0}"/>
              </a:ext>
            </a:extLst>
          </p:cNvPr>
          <p:cNvCxnSpPr/>
          <p:nvPr/>
        </p:nvCxnSpPr>
        <p:spPr>
          <a:xfrm>
            <a:off x="4222823" y="3816005"/>
            <a:ext cx="1666875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0F665D0-4933-3EBA-6405-41EB00DC09E8}"/>
              </a:ext>
            </a:extLst>
          </p:cNvPr>
          <p:cNvSpPr/>
          <p:nvPr/>
        </p:nvSpPr>
        <p:spPr>
          <a:xfrm>
            <a:off x="7000312" y="2731810"/>
            <a:ext cx="1086937" cy="280187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Specific aetiology SLD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D3466AF-7F7A-39D3-F202-FD99B6B7DD3D}"/>
              </a:ext>
            </a:extLst>
          </p:cNvPr>
          <p:cNvSpPr/>
          <p:nvPr/>
        </p:nvSpPr>
        <p:spPr>
          <a:xfrm>
            <a:off x="8159187" y="2731810"/>
            <a:ext cx="656725" cy="280186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Cryptogenic SLD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6BEA1CB-66D0-ECA7-9A17-F44D4B7DCE67}"/>
              </a:ext>
            </a:extLst>
          </p:cNvPr>
          <p:cNvSpPr/>
          <p:nvPr/>
        </p:nvSpPr>
        <p:spPr>
          <a:xfrm>
            <a:off x="7208618" y="3154036"/>
            <a:ext cx="815131" cy="400092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DILI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158BCF8-392A-717C-6251-5A4F8BECFA8B}"/>
              </a:ext>
            </a:extLst>
          </p:cNvPr>
          <p:cNvSpPr/>
          <p:nvPr/>
        </p:nvSpPr>
        <p:spPr>
          <a:xfrm>
            <a:off x="7208618" y="3608222"/>
            <a:ext cx="815131" cy="26926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Monogenic diseases</a:t>
            </a: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9A4A65BC-2F99-616F-33EC-32122470787A}"/>
              </a:ext>
            </a:extLst>
          </p:cNvPr>
          <p:cNvSpPr/>
          <p:nvPr/>
        </p:nvSpPr>
        <p:spPr>
          <a:xfrm>
            <a:off x="7208618" y="3953094"/>
            <a:ext cx="815131" cy="26926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Miscellaneous</a:t>
            </a:r>
            <a:b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A3C1FC-CF6D-DEB2-8766-1630CA432337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5400000">
            <a:off x="4478941" y="1405742"/>
            <a:ext cx="250798" cy="24013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5">
            <a:extLst>
              <a:ext uri="{FF2B5EF4-FFF2-40B4-BE49-F238E27FC236}">
                <a16:creationId xmlns:a16="http://schemas.microsoft.com/office/drawing/2014/main" id="{C0AC40D0-7A4D-11BA-A14E-77BD297A5F17}"/>
              </a:ext>
            </a:extLst>
          </p:cNvPr>
          <p:cNvCxnSpPr>
            <a:cxnSpLocks/>
            <a:stCxn id="13" idx="2"/>
            <a:endCxn id="39" idx="0"/>
          </p:cNvCxnSpPr>
          <p:nvPr/>
        </p:nvCxnSpPr>
        <p:spPr>
          <a:xfrm rot="5400000">
            <a:off x="5316504" y="2243305"/>
            <a:ext cx="250798" cy="726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5">
            <a:extLst>
              <a:ext uri="{FF2B5EF4-FFF2-40B4-BE49-F238E27FC236}">
                <a16:creationId xmlns:a16="http://schemas.microsoft.com/office/drawing/2014/main" id="{B3535B54-921C-1EC0-8933-FBA2F7513E8E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rot="16200000" flipH="1">
            <a:off x="6043782" y="2242239"/>
            <a:ext cx="250798" cy="7283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45">
            <a:extLst>
              <a:ext uri="{FF2B5EF4-FFF2-40B4-BE49-F238E27FC236}">
                <a16:creationId xmlns:a16="http://schemas.microsoft.com/office/drawing/2014/main" id="{56F4629D-97CB-B2C5-7E0D-CE6CA2CA12D0}"/>
              </a:ext>
            </a:extLst>
          </p:cNvPr>
          <p:cNvCxnSpPr>
            <a:cxnSpLocks/>
            <a:stCxn id="13" idx="2"/>
            <a:endCxn id="40" idx="0"/>
          </p:cNvCxnSpPr>
          <p:nvPr/>
        </p:nvCxnSpPr>
        <p:spPr>
          <a:xfrm rot="16200000" flipH="1">
            <a:off x="6548996" y="1737025"/>
            <a:ext cx="250798" cy="173877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45">
            <a:extLst>
              <a:ext uri="{FF2B5EF4-FFF2-40B4-BE49-F238E27FC236}">
                <a16:creationId xmlns:a16="http://schemas.microsoft.com/office/drawing/2014/main" id="{BAE7973C-A241-552B-CA47-DBA23219BEC1}"/>
              </a:ext>
            </a:extLst>
          </p:cNvPr>
          <p:cNvCxnSpPr>
            <a:cxnSpLocks/>
            <a:stCxn id="13" idx="2"/>
            <a:endCxn id="41" idx="0"/>
          </p:cNvCxnSpPr>
          <p:nvPr/>
        </p:nvCxnSpPr>
        <p:spPr>
          <a:xfrm rot="16200000" flipH="1">
            <a:off x="7020880" y="1265140"/>
            <a:ext cx="250798" cy="26825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7C2734F-95A8-1D55-AE34-C733BFDB91B6}"/>
              </a:ext>
            </a:extLst>
          </p:cNvPr>
          <p:cNvCxnSpPr>
            <a:cxnSpLocks/>
            <a:endCxn id="44" idx="1"/>
          </p:cNvCxnSpPr>
          <p:nvPr/>
        </p:nvCxnSpPr>
        <p:spPr>
          <a:xfrm rot="16200000" flipH="1">
            <a:off x="6584620" y="3463729"/>
            <a:ext cx="1075732" cy="1722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0">
            <a:extLst>
              <a:ext uri="{FF2B5EF4-FFF2-40B4-BE49-F238E27FC236}">
                <a16:creationId xmlns:a16="http://schemas.microsoft.com/office/drawing/2014/main" id="{B47001D2-D7C0-070B-9D98-D6AC79131779}"/>
              </a:ext>
            </a:extLst>
          </p:cNvPr>
          <p:cNvCxnSpPr>
            <a:cxnSpLocks/>
            <a:endCxn id="43" idx="1"/>
          </p:cNvCxnSpPr>
          <p:nvPr/>
        </p:nvCxnSpPr>
        <p:spPr>
          <a:xfrm rot="16200000" flipH="1">
            <a:off x="6763611" y="3297847"/>
            <a:ext cx="718237" cy="171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60">
            <a:extLst>
              <a:ext uri="{FF2B5EF4-FFF2-40B4-BE49-F238E27FC236}">
                <a16:creationId xmlns:a16="http://schemas.microsoft.com/office/drawing/2014/main" id="{B5DBB418-95F3-76FE-A9BD-D21F2A495A02}"/>
              </a:ext>
            </a:extLst>
          </p:cNvPr>
          <p:cNvCxnSpPr>
            <a:cxnSpLocks/>
            <a:endCxn id="42" idx="1"/>
          </p:cNvCxnSpPr>
          <p:nvPr/>
        </p:nvCxnSpPr>
        <p:spPr>
          <a:xfrm rot="16200000" flipH="1">
            <a:off x="6951930" y="3097394"/>
            <a:ext cx="342086" cy="1712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CB615C9-89D7-2073-6E80-0360A5059116}"/>
              </a:ext>
            </a:extLst>
          </p:cNvPr>
          <p:cNvSpPr/>
          <p:nvPr/>
        </p:nvSpPr>
        <p:spPr>
          <a:xfrm>
            <a:off x="2793618" y="1212129"/>
            <a:ext cx="6022782" cy="818185"/>
          </a:xfrm>
          <a:prstGeom prst="roundRect">
            <a:avLst>
              <a:gd name="adj" fmla="val 14799"/>
            </a:avLst>
          </a:prstGeom>
          <a:solidFill>
            <a:schemeClr val="accent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266700" indent="-1714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IN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term steatohepatitis was felt to be an important pathophysiological concept that should be retained</a:t>
            </a:r>
          </a:p>
          <a:p>
            <a:pPr marL="266700" indent="-1714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IN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2023, international experts achieved a consensus to replace the stigmatising term NAFLD by MASLD and NASH by MASH</a:t>
            </a:r>
            <a:r>
              <a:rPr lang="en-IN" sz="1000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DB25E22-F513-5EC8-42E3-472744603A82}"/>
              </a:ext>
            </a:extLst>
          </p:cNvPr>
          <p:cNvSpPr/>
          <p:nvPr/>
        </p:nvSpPr>
        <p:spPr>
          <a:xfrm>
            <a:off x="3041336" y="3579270"/>
            <a:ext cx="815131" cy="26926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buClr>
                <a:schemeClr val="accent2"/>
              </a:buClr>
            </a:pPr>
            <a: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MASH</a:t>
            </a:r>
            <a:br>
              <a:rPr lang="en-IN" sz="7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7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47A55F9-08B6-B289-300B-02312272799B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3403671" y="3354082"/>
            <a:ext cx="0" cy="22518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38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1C7FC1F-8A3A-B7A5-8F93-C8194F3909D3}"/>
              </a:ext>
            </a:extLst>
          </p:cNvPr>
          <p:cNvSpPr txBox="1">
            <a:spLocks/>
          </p:cNvSpPr>
          <p:nvPr/>
        </p:nvSpPr>
        <p:spPr>
          <a:xfrm>
            <a:off x="2580233" y="1574460"/>
            <a:ext cx="3999107" cy="2268039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36000" tIns="36000" rIns="36000" bIns="3600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folHlink"/>
              </a:buClr>
            </a:pPr>
            <a:r>
              <a:rPr lang="en-IN" sz="900" b="1" i="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A4BC94A-C8E7-FD53-6415-F2B0DFE2096B}"/>
              </a:ext>
            </a:extLst>
          </p:cNvPr>
          <p:cNvSpPr txBox="1">
            <a:spLocks/>
          </p:cNvSpPr>
          <p:nvPr/>
        </p:nvSpPr>
        <p:spPr>
          <a:xfrm>
            <a:off x="333730" y="1574460"/>
            <a:ext cx="2113634" cy="2268039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36000" tIns="36000" rIns="36000" bIns="3600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folHlink"/>
              </a:buClr>
            </a:pPr>
            <a:r>
              <a:rPr lang="en-IN" sz="900" b="1" i="0" dirty="0">
                <a:solidFill>
                  <a:schemeClr val="accent2"/>
                </a:solidFill>
              </a:rPr>
              <a:t>High-risk groups</a:t>
            </a:r>
            <a:br>
              <a:rPr lang="en-IN" sz="900" b="1" i="0" dirty="0">
                <a:solidFill>
                  <a:schemeClr val="accent2"/>
                </a:solidFill>
              </a:rPr>
            </a:br>
            <a:r>
              <a:rPr lang="en-IN" sz="900" b="1" i="0" dirty="0">
                <a:solidFill>
                  <a:schemeClr val="accent2"/>
                </a:solidFill>
              </a:rPr>
              <a:t>for the development</a:t>
            </a:r>
            <a:br>
              <a:rPr lang="en-IN" sz="900" b="1" i="0" dirty="0">
                <a:solidFill>
                  <a:schemeClr val="accent2"/>
                </a:solidFill>
              </a:rPr>
            </a:br>
            <a:r>
              <a:rPr lang="en-IN" sz="900" b="1" i="0" dirty="0">
                <a:solidFill>
                  <a:schemeClr val="accent2"/>
                </a:solidFill>
              </a:rPr>
              <a:t>of MAFLD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E2743F4E-027A-E67B-E941-F1BE22302E21}"/>
              </a:ext>
            </a:extLst>
          </p:cNvPr>
          <p:cNvSpPr txBox="1">
            <a:spLocks/>
          </p:cNvSpPr>
          <p:nvPr/>
        </p:nvSpPr>
        <p:spPr>
          <a:xfrm>
            <a:off x="6687466" y="1574460"/>
            <a:ext cx="2113634" cy="2268039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108000" tIns="36000" rIns="36000" bIns="3600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Lifestyle intervention</a:t>
            </a:r>
          </a:p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Structured weight loss programs </a:t>
            </a:r>
          </a:p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CV risk reduction </a:t>
            </a:r>
          </a:p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Diabetes care</a:t>
            </a:r>
          </a:p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Atherogenic dyslipidemia</a:t>
            </a:r>
          </a:p>
          <a:p>
            <a:pPr marL="108000" indent="-108000">
              <a:lnSpc>
                <a:spcPct val="150000"/>
              </a:lnSpc>
              <a:spcBef>
                <a:spcPts val="600"/>
              </a:spcBef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US" sz="900" i="0" dirty="0">
                <a:latin typeface="Verdana" panose="020B0604030504040204" pitchFamily="34" charset="0"/>
                <a:ea typeface="Verdana" panose="020B0604030504040204" pitchFamily="34" charset="0"/>
              </a:rPr>
              <a:t>Hypertension care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/>
              <a:t>Diagnosis and management for MAFLD</a:t>
            </a:r>
            <a:br>
              <a:rPr lang="en-IN"/>
            </a:br>
            <a:br>
              <a:rPr lang="en-IN"/>
            </a:b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D3E5C8C-5372-D2F3-1A42-38DA94224089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333730" y="1209665"/>
            <a:ext cx="8478000" cy="263741"/>
          </a:xfrm>
          <a:prstGeom prst="round2SameRect">
            <a:avLst>
              <a:gd name="adj1" fmla="val 39987"/>
              <a:gd name="adj2" fmla="val 0"/>
            </a:avLst>
          </a:prstGeom>
          <a:solidFill>
            <a:schemeClr val="accent1"/>
          </a:solidFill>
        </p:spPr>
        <p:txBody>
          <a:bodyPr lIns="36000" tIns="36000" rIns="36000" bIns="36000" anchor="t" anchorCtr="0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Management by multidisciplinary team: Hepatologist, diabetologist, dietician, endocrinologist, cardiologist 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247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Cusi</a:t>
            </a:r>
            <a:r>
              <a:rPr lang="en-US" dirty="0"/>
              <a:t> K et al. </a:t>
            </a:r>
            <a:r>
              <a:rPr lang="en-US" dirty="0" err="1"/>
              <a:t>Endocr</a:t>
            </a:r>
            <a:r>
              <a:rPr lang="en-US" dirty="0"/>
              <a:t> </a:t>
            </a:r>
            <a:r>
              <a:rPr lang="en-US" dirty="0" err="1"/>
              <a:t>Pract</a:t>
            </a:r>
            <a:r>
              <a:rPr lang="en-US" i="1" dirty="0"/>
              <a:t>.</a:t>
            </a:r>
            <a:r>
              <a:rPr lang="en-US" dirty="0"/>
              <a:t> 2022;28:528</a:t>
            </a:r>
            <a:r>
              <a:rPr lang="nl-NL" dirty="0"/>
              <a:t>–</a:t>
            </a:r>
            <a:r>
              <a:rPr lang="en-US" dirty="0"/>
              <a:t>562.</a:t>
            </a:r>
          </a:p>
          <a:p>
            <a:r>
              <a:rPr lang="en-US" dirty="0"/>
              <a:t>ALT, alanine aminotransferase; AST, aspartate aminotransferase; CV, cardiovascular; IU, international units; MAFLD, metabolic dysfunction-associated fatty liver disease; </a:t>
            </a:r>
            <a:br>
              <a:rPr lang="en-US" dirty="0"/>
            </a:br>
            <a:r>
              <a:rPr lang="en-US" dirty="0"/>
              <a:t>T2DM, type 2 diabetes mellitus.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724ACF3-A0F9-F2DD-F36B-B0D55D43FF10}"/>
              </a:ext>
            </a:extLst>
          </p:cNvPr>
          <p:cNvSpPr/>
          <p:nvPr/>
        </p:nvSpPr>
        <p:spPr bwMode="auto">
          <a:xfrm>
            <a:off x="1008098" y="1436961"/>
            <a:ext cx="1609649" cy="60167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endParaRPr lang="en-US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7EDFAB50-0104-00EE-286C-EE7045C97ECA}"/>
              </a:ext>
            </a:extLst>
          </p:cNvPr>
          <p:cNvSpPr>
            <a:spLocks/>
          </p:cNvSpPr>
          <p:nvPr/>
        </p:nvSpPr>
        <p:spPr bwMode="auto">
          <a:xfrm>
            <a:off x="433635" y="2079662"/>
            <a:ext cx="1867764" cy="470762"/>
          </a:xfrm>
          <a:prstGeom prst="roundRect">
            <a:avLst/>
          </a:prstGeom>
          <a:solidFill>
            <a:srgbClr val="7A00E6"/>
          </a:solidFill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Prediabetes or T2DM</a:t>
            </a:r>
          </a:p>
        </p:txBody>
      </p:sp>
      <p:sp>
        <p:nvSpPr>
          <p:cNvPr id="50" name="Rectangle: Rounded Corners 9">
            <a:extLst>
              <a:ext uri="{FF2B5EF4-FFF2-40B4-BE49-F238E27FC236}">
                <a16:creationId xmlns:a16="http://schemas.microsoft.com/office/drawing/2014/main" id="{AAF27928-8F30-7F86-2BCA-4E46B84775BF}"/>
              </a:ext>
            </a:extLst>
          </p:cNvPr>
          <p:cNvSpPr>
            <a:spLocks/>
          </p:cNvSpPr>
          <p:nvPr/>
        </p:nvSpPr>
        <p:spPr bwMode="auto">
          <a:xfrm>
            <a:off x="433636" y="2658883"/>
            <a:ext cx="1867764" cy="470762"/>
          </a:xfrm>
          <a:prstGeom prst="roundRect">
            <a:avLst/>
          </a:prstGeom>
          <a:solidFill>
            <a:srgbClr val="7A00E6"/>
          </a:solidFill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Obesity and/or</a:t>
            </a:r>
            <a:b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≥2 cardiometabolic risk factors</a:t>
            </a:r>
            <a:endParaRPr lang="en-US" sz="900" b="0" baseline="30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Rectangle: Rounded Corners 10">
            <a:extLst>
              <a:ext uri="{FF2B5EF4-FFF2-40B4-BE49-F238E27FC236}">
                <a16:creationId xmlns:a16="http://schemas.microsoft.com/office/drawing/2014/main" id="{0E7869B6-6EC4-6D50-0926-2C5BCBAFBB8E}"/>
              </a:ext>
            </a:extLst>
          </p:cNvPr>
          <p:cNvSpPr>
            <a:spLocks/>
          </p:cNvSpPr>
          <p:nvPr/>
        </p:nvSpPr>
        <p:spPr bwMode="auto">
          <a:xfrm>
            <a:off x="433636" y="3238105"/>
            <a:ext cx="1867764" cy="470762"/>
          </a:xfrm>
          <a:prstGeom prst="roundRect">
            <a:avLst/>
          </a:prstGeom>
          <a:solidFill>
            <a:srgbClr val="7A00E6"/>
          </a:solidFill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Hepatic steatosis</a:t>
            </a:r>
            <a:b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(on imaging) or ↑AST or ALT </a:t>
            </a:r>
          </a:p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(&gt;30 IU/L)</a:t>
            </a:r>
            <a:endParaRPr lang="en-US" sz="900" b="0" baseline="30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7D05A52-DB79-F12A-3133-86A5C2716AB6}"/>
              </a:ext>
            </a:extLst>
          </p:cNvPr>
          <p:cNvSpPr/>
          <p:nvPr/>
        </p:nvSpPr>
        <p:spPr bwMode="auto">
          <a:xfrm>
            <a:off x="2857776" y="716236"/>
            <a:ext cx="4423229" cy="30298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endParaRPr lang="en-US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4DE4AE8-1172-BDDB-1F04-FF72F93352BB}"/>
              </a:ext>
            </a:extLst>
          </p:cNvPr>
          <p:cNvGrpSpPr/>
          <p:nvPr/>
        </p:nvGrpSpPr>
        <p:grpSpPr>
          <a:xfrm>
            <a:off x="2622605" y="2292311"/>
            <a:ext cx="1429708" cy="832336"/>
            <a:chOff x="2622605" y="2283216"/>
            <a:chExt cx="1429708" cy="83233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BE7E0DB-B759-93C5-4A29-3E5340E7A6D6}"/>
                </a:ext>
              </a:extLst>
            </p:cNvPr>
            <p:cNvGrpSpPr/>
            <p:nvPr/>
          </p:nvGrpSpPr>
          <p:grpSpPr>
            <a:xfrm>
              <a:off x="2622605" y="2301407"/>
              <a:ext cx="1429708" cy="814145"/>
              <a:chOff x="3783968" y="3419944"/>
              <a:chExt cx="2309636" cy="1440126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648B3D0-5DF4-916E-70C8-DFF0D98EA0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83968" y="3419944"/>
                <a:ext cx="2309636" cy="1440126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5" name="Picture 74" descr="A picture containing light&#10;&#10;Description automatically generated">
                <a:extLst>
                  <a:ext uri="{FF2B5EF4-FFF2-40B4-BE49-F238E27FC236}">
                    <a16:creationId xmlns:a16="http://schemas.microsoft.com/office/drawing/2014/main" id="{6E909510-DA23-16CA-E96D-49B02F2629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71634" y="3917271"/>
                <a:ext cx="563432" cy="543810"/>
              </a:xfrm>
              <a:prstGeom prst="rect">
                <a:avLst/>
              </a:prstGeom>
            </p:spPr>
          </p:pic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8D1849-3084-3CC8-7545-16EBE4C98277}"/>
                </a:ext>
              </a:extLst>
            </p:cNvPr>
            <p:cNvSpPr txBox="1"/>
            <p:nvPr/>
          </p:nvSpPr>
          <p:spPr bwMode="auto">
            <a:xfrm>
              <a:off x="2760588" y="2283216"/>
              <a:ext cx="95936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0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MAFLD</a:t>
              </a:r>
              <a:endParaRPr lang="en-US" sz="105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7453659-E6E3-699E-1931-A36EE39011AF}"/>
              </a:ext>
            </a:extLst>
          </p:cNvPr>
          <p:cNvCxnSpPr>
            <a:cxnSpLocks/>
            <a:stCxn id="51" idx="3"/>
            <a:endCxn id="74" idx="1"/>
          </p:cNvCxnSpPr>
          <p:nvPr/>
        </p:nvCxnSpPr>
        <p:spPr>
          <a:xfrm flipV="1">
            <a:off x="2301400" y="2717575"/>
            <a:ext cx="321205" cy="755911"/>
          </a:xfrm>
          <a:prstGeom prst="bentConnector3">
            <a:avLst>
              <a:gd name="adj1" fmla="val 655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A7CA5C1D-E3CF-B1D8-7C43-5DE74CDDF9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007" y="1680030"/>
            <a:ext cx="701415" cy="8467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F56C2A5-646C-0979-9721-960019CAF2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2978" y="3007436"/>
            <a:ext cx="1028857" cy="6032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58ECC51F-648F-9261-652F-F2E61718F2A6}"/>
              </a:ext>
            </a:extLst>
          </p:cNvPr>
          <p:cNvSpPr txBox="1"/>
          <p:nvPr/>
        </p:nvSpPr>
        <p:spPr>
          <a:xfrm>
            <a:off x="4103746" y="1653441"/>
            <a:ext cx="1191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Verdana" panose="020B0604030504040204" pitchFamily="34" charset="0"/>
                <a:ea typeface="Verdana" panose="020B0604030504040204" pitchFamily="34" charset="0"/>
              </a:rPr>
              <a:t>Prevention of CV disease</a:t>
            </a:r>
          </a:p>
        </p:txBody>
      </p:sp>
      <p:sp>
        <p:nvSpPr>
          <p:cNvPr id="65" name="Rectangle: Rounded Corners 40">
            <a:extLst>
              <a:ext uri="{FF2B5EF4-FFF2-40B4-BE49-F238E27FC236}">
                <a16:creationId xmlns:a16="http://schemas.microsoft.com/office/drawing/2014/main" id="{9A19BB15-9B59-D100-400D-B2215070A60D}"/>
              </a:ext>
            </a:extLst>
          </p:cNvPr>
          <p:cNvSpPr/>
          <p:nvPr/>
        </p:nvSpPr>
        <p:spPr bwMode="auto">
          <a:xfrm>
            <a:off x="4731499" y="3977826"/>
            <a:ext cx="1847841" cy="187376"/>
          </a:xfrm>
          <a:prstGeom prst="roundRect">
            <a:avLst/>
          </a:prstGeom>
          <a:solidFill>
            <a:schemeClr val="accent1"/>
          </a:solidFill>
          <a:ln w="0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None/>
            </a:pPr>
            <a:r>
              <a:rPr lang="en-US" sz="9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Fibrosis Risk Stratification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11C6F8D-71CC-781B-5C91-39981BD852B6}"/>
              </a:ext>
            </a:extLst>
          </p:cNvPr>
          <p:cNvGrpSpPr/>
          <p:nvPr/>
        </p:nvGrpSpPr>
        <p:grpSpPr>
          <a:xfrm>
            <a:off x="3442902" y="4373725"/>
            <a:ext cx="3136438" cy="183236"/>
            <a:chOff x="3378663" y="4373725"/>
            <a:chExt cx="3136438" cy="183236"/>
          </a:xfrm>
          <a:solidFill>
            <a:schemeClr val="tx2"/>
          </a:solidFill>
        </p:grpSpPr>
        <p:sp>
          <p:nvSpPr>
            <p:cNvPr id="70" name="Rectangle: Rounded Corners 45">
              <a:extLst>
                <a:ext uri="{FF2B5EF4-FFF2-40B4-BE49-F238E27FC236}">
                  <a16:creationId xmlns:a16="http://schemas.microsoft.com/office/drawing/2014/main" id="{59C5C311-F073-6236-B1AE-86E70DD2FEF5}"/>
                </a:ext>
              </a:extLst>
            </p:cNvPr>
            <p:cNvSpPr/>
            <p:nvPr/>
          </p:nvSpPr>
          <p:spPr bwMode="auto">
            <a:xfrm>
              <a:off x="3378663" y="4373725"/>
              <a:ext cx="883038" cy="179525"/>
            </a:xfrm>
            <a:prstGeom prst="round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900" b="0" dirty="0">
                  <a:latin typeface="Verdana" panose="020B0604030504040204" pitchFamily="34" charset="0"/>
                  <a:ea typeface="Verdana" panose="020B0604030504040204" pitchFamily="34" charset="0"/>
                </a:rPr>
                <a:t>Low risk</a:t>
              </a:r>
            </a:p>
          </p:txBody>
        </p:sp>
        <p:sp>
          <p:nvSpPr>
            <p:cNvPr id="71" name="Rectangle: Rounded Corners 46">
              <a:extLst>
                <a:ext uri="{FF2B5EF4-FFF2-40B4-BE49-F238E27FC236}">
                  <a16:creationId xmlns:a16="http://schemas.microsoft.com/office/drawing/2014/main" id="{D64F9C20-5557-351C-2983-8510CCFC0CDA}"/>
                </a:ext>
              </a:extLst>
            </p:cNvPr>
            <p:cNvSpPr/>
            <p:nvPr/>
          </p:nvSpPr>
          <p:spPr bwMode="auto">
            <a:xfrm>
              <a:off x="4302596" y="4373725"/>
              <a:ext cx="1275590" cy="175937"/>
            </a:xfrm>
            <a:prstGeom prst="round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900" b="0" dirty="0">
                  <a:latin typeface="Verdana" panose="020B0604030504040204" pitchFamily="34" charset="0"/>
                  <a:ea typeface="Verdana" panose="020B0604030504040204" pitchFamily="34" charset="0"/>
                </a:rPr>
                <a:t>Indeterminate risk</a:t>
              </a:r>
            </a:p>
          </p:txBody>
        </p:sp>
        <p:sp>
          <p:nvSpPr>
            <p:cNvPr id="72" name="Rectangle: Rounded Corners 47">
              <a:extLst>
                <a:ext uri="{FF2B5EF4-FFF2-40B4-BE49-F238E27FC236}">
                  <a16:creationId xmlns:a16="http://schemas.microsoft.com/office/drawing/2014/main" id="{1D3E2F68-2656-19E6-CD97-86FC37ABE29C}"/>
                </a:ext>
              </a:extLst>
            </p:cNvPr>
            <p:cNvSpPr/>
            <p:nvPr/>
          </p:nvSpPr>
          <p:spPr bwMode="auto">
            <a:xfrm>
              <a:off x="5632063" y="4381024"/>
              <a:ext cx="883038" cy="175937"/>
            </a:xfrm>
            <a:prstGeom prst="round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buClr>
                  <a:schemeClr val="folHlink"/>
                </a:buClr>
                <a:buNone/>
              </a:pPr>
              <a:r>
                <a:rPr lang="en-US" sz="900" b="0" dirty="0">
                  <a:latin typeface="Verdana" panose="020B0604030504040204" pitchFamily="34" charset="0"/>
                  <a:ea typeface="Verdana" panose="020B0604030504040204" pitchFamily="34" charset="0"/>
                </a:rPr>
                <a:t>High risk</a:t>
              </a:r>
            </a:p>
          </p:txBody>
        </p:sp>
      </p:grpSp>
      <p:cxnSp>
        <p:nvCxnSpPr>
          <p:cNvPr id="15" name="Straight Arrow Connector 57">
            <a:extLst>
              <a:ext uri="{FF2B5EF4-FFF2-40B4-BE49-F238E27FC236}">
                <a16:creationId xmlns:a16="http://schemas.microsoft.com/office/drawing/2014/main" id="{9C1CD7F7-3A97-5845-80CE-C762151373AB}"/>
              </a:ext>
            </a:extLst>
          </p:cNvPr>
          <p:cNvCxnSpPr>
            <a:cxnSpLocks/>
            <a:stCxn id="50" idx="3"/>
            <a:endCxn id="74" idx="1"/>
          </p:cNvCxnSpPr>
          <p:nvPr/>
        </p:nvCxnSpPr>
        <p:spPr>
          <a:xfrm flipV="1">
            <a:off x="2301400" y="2717575"/>
            <a:ext cx="321205" cy="176689"/>
          </a:xfrm>
          <a:prstGeom prst="bentConnector3">
            <a:avLst>
              <a:gd name="adj1" fmla="val 648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57">
            <a:extLst>
              <a:ext uri="{FF2B5EF4-FFF2-40B4-BE49-F238E27FC236}">
                <a16:creationId xmlns:a16="http://schemas.microsoft.com/office/drawing/2014/main" id="{1E2F165D-BD2B-5ACE-8FF7-5E00982F4746}"/>
              </a:ext>
            </a:extLst>
          </p:cNvPr>
          <p:cNvCxnSpPr>
            <a:cxnSpLocks/>
            <a:stCxn id="49" idx="3"/>
            <a:endCxn id="74" idx="1"/>
          </p:cNvCxnSpPr>
          <p:nvPr/>
        </p:nvCxnSpPr>
        <p:spPr>
          <a:xfrm>
            <a:off x="2301399" y="2315043"/>
            <a:ext cx="321206" cy="402532"/>
          </a:xfrm>
          <a:prstGeom prst="bentConnector3">
            <a:avLst>
              <a:gd name="adj1" fmla="val 648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DF2D2BF-26FB-3FE9-D007-89644935F124}"/>
              </a:ext>
            </a:extLst>
          </p:cNvPr>
          <p:cNvSpPr txBox="1"/>
          <p:nvPr/>
        </p:nvSpPr>
        <p:spPr>
          <a:xfrm>
            <a:off x="4103746" y="3340958"/>
            <a:ext cx="1191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Verdana" panose="020B0604030504040204" pitchFamily="34" charset="0"/>
                <a:ea typeface="Verdana" panose="020B0604030504040204" pitchFamily="34" charset="0"/>
              </a:rPr>
              <a:t>Prevention of cirrhosis</a:t>
            </a:r>
          </a:p>
        </p:txBody>
      </p:sp>
      <p:cxnSp>
        <p:nvCxnSpPr>
          <p:cNvPr id="22" name="Straight Arrow Connector 57">
            <a:extLst>
              <a:ext uri="{FF2B5EF4-FFF2-40B4-BE49-F238E27FC236}">
                <a16:creationId xmlns:a16="http://schemas.microsoft.com/office/drawing/2014/main" id="{36D3D5A5-F980-C46B-D105-20468EDB48D9}"/>
              </a:ext>
            </a:extLst>
          </p:cNvPr>
          <p:cNvCxnSpPr>
            <a:cxnSpLocks/>
            <a:stCxn id="74" idx="3"/>
          </p:cNvCxnSpPr>
          <p:nvPr/>
        </p:nvCxnSpPr>
        <p:spPr>
          <a:xfrm flipV="1">
            <a:off x="4052313" y="2117495"/>
            <a:ext cx="1268694" cy="6000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57">
            <a:extLst>
              <a:ext uri="{FF2B5EF4-FFF2-40B4-BE49-F238E27FC236}">
                <a16:creationId xmlns:a16="http://schemas.microsoft.com/office/drawing/2014/main" id="{EBA97D40-66F1-DDEE-33F6-C4AD7458F759}"/>
              </a:ext>
            </a:extLst>
          </p:cNvPr>
          <p:cNvCxnSpPr>
            <a:cxnSpLocks/>
            <a:stCxn id="74" idx="3"/>
          </p:cNvCxnSpPr>
          <p:nvPr/>
        </p:nvCxnSpPr>
        <p:spPr>
          <a:xfrm>
            <a:off x="4052313" y="2717575"/>
            <a:ext cx="1268694" cy="5914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57">
            <a:extLst>
              <a:ext uri="{FF2B5EF4-FFF2-40B4-BE49-F238E27FC236}">
                <a16:creationId xmlns:a16="http://schemas.microsoft.com/office/drawing/2014/main" id="{C397E00B-B351-FEAF-18C3-548E23930230}"/>
              </a:ext>
            </a:extLst>
          </p:cNvPr>
          <p:cNvCxnSpPr>
            <a:cxnSpLocks/>
            <a:stCxn id="60" idx="2"/>
            <a:endCxn id="65" idx="0"/>
          </p:cNvCxnSpPr>
          <p:nvPr/>
        </p:nvCxnSpPr>
        <p:spPr>
          <a:xfrm rot="5400000">
            <a:off x="5562826" y="3703244"/>
            <a:ext cx="367177" cy="1819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57">
            <a:extLst>
              <a:ext uri="{FF2B5EF4-FFF2-40B4-BE49-F238E27FC236}">
                <a16:creationId xmlns:a16="http://schemas.microsoft.com/office/drawing/2014/main" id="{D15C643A-2254-1F33-9052-C5D5712708E0}"/>
              </a:ext>
            </a:extLst>
          </p:cNvPr>
          <p:cNvCxnSpPr>
            <a:cxnSpLocks/>
            <a:stCxn id="65" idx="2"/>
            <a:endCxn id="70" idx="0"/>
          </p:cNvCxnSpPr>
          <p:nvPr/>
        </p:nvCxnSpPr>
        <p:spPr>
          <a:xfrm rot="5400000">
            <a:off x="4665660" y="3383964"/>
            <a:ext cx="208523" cy="17709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7">
            <a:extLst>
              <a:ext uri="{FF2B5EF4-FFF2-40B4-BE49-F238E27FC236}">
                <a16:creationId xmlns:a16="http://schemas.microsoft.com/office/drawing/2014/main" id="{292D0137-FD98-5F0F-CEDD-02E5A5171A3F}"/>
              </a:ext>
            </a:extLst>
          </p:cNvPr>
          <p:cNvCxnSpPr>
            <a:cxnSpLocks/>
            <a:stCxn id="65" idx="2"/>
            <a:endCxn id="71" idx="0"/>
          </p:cNvCxnSpPr>
          <p:nvPr/>
        </p:nvCxnSpPr>
        <p:spPr>
          <a:xfrm rot="5400000">
            <a:off x="5225764" y="3944068"/>
            <a:ext cx="208523" cy="6507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57">
            <a:extLst>
              <a:ext uri="{FF2B5EF4-FFF2-40B4-BE49-F238E27FC236}">
                <a16:creationId xmlns:a16="http://schemas.microsoft.com/office/drawing/2014/main" id="{C1BE3157-D6BA-7E58-2E33-0244D792DAF8}"/>
              </a:ext>
            </a:extLst>
          </p:cNvPr>
          <p:cNvCxnSpPr>
            <a:cxnSpLocks/>
            <a:stCxn id="65" idx="2"/>
            <a:endCxn id="72" idx="0"/>
          </p:cNvCxnSpPr>
          <p:nvPr/>
        </p:nvCxnSpPr>
        <p:spPr>
          <a:xfrm rot="16200000" flipH="1">
            <a:off x="5788709" y="4031912"/>
            <a:ext cx="215822" cy="482401"/>
          </a:xfrm>
          <a:prstGeom prst="bentConnector3">
            <a:avLst>
              <a:gd name="adj1" fmla="val 488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32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Should we pay attention to FIB-4</a:t>
            </a:r>
            <a:r>
              <a:rPr lang="en-IN" sz="2000" dirty="0">
                <a:solidFill>
                  <a:srgbClr val="23004C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IN" dirty="0">
              <a:solidFill>
                <a:srgbClr val="23004C"/>
              </a:solidFill>
            </a:endParaRP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6426200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ru-RU" baseline="30000" dirty="0"/>
              <a:t>a</a:t>
            </a:r>
            <a:r>
              <a:rPr lang="en-US" altLang="ru-RU" dirty="0"/>
              <a:t>FIB-4 scores for 36–64-year-olds; an alternative scoring system is available for patients aged ≥65 years.</a:t>
            </a:r>
            <a:endParaRPr lang="en-US" dirty="0"/>
          </a:p>
          <a:p>
            <a:r>
              <a:rPr lang="en-US" dirty="0"/>
              <a:t>1) Sumida Y et al. </a:t>
            </a:r>
            <a:r>
              <a:rPr lang="en-IN" dirty="0"/>
              <a:t>Life (Basel)</a:t>
            </a:r>
            <a:r>
              <a:rPr lang="en-IN" i="1" dirty="0"/>
              <a:t>. </a:t>
            </a:r>
            <a:r>
              <a:rPr lang="en-IN" dirty="0"/>
              <a:t>2021;11(2):143; 2) </a:t>
            </a:r>
            <a:r>
              <a:rPr lang="nl-NL" dirty="0"/>
              <a:t>Binet Q et al. Acta Gastroenterol Belg</a:t>
            </a:r>
            <a:r>
              <a:rPr lang="nl-NL" i="1" dirty="0"/>
              <a:t>. </a:t>
            </a:r>
            <a:r>
              <a:rPr lang="nl-NL" dirty="0"/>
              <a:t>2022;85(2):346–357.</a:t>
            </a:r>
            <a:endParaRPr lang="en-IN" dirty="0"/>
          </a:p>
          <a:p>
            <a:r>
              <a:rPr lang="en-US" dirty="0"/>
              <a:t>FIB-4, fibrosis-4; NIT, non-invasive test. 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F8379AD-7C99-1BA5-B3F1-570471D65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95816"/>
              </p:ext>
            </p:extLst>
          </p:nvPr>
        </p:nvGraphicFramePr>
        <p:xfrm>
          <a:off x="4673602" y="1630325"/>
          <a:ext cx="4135436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718">
                  <a:extLst>
                    <a:ext uri="{9D8B030D-6E8A-4147-A177-3AD203B41FA5}">
                      <a16:colId xmlns:a16="http://schemas.microsoft.com/office/drawing/2014/main" val="3006529422"/>
                    </a:ext>
                  </a:extLst>
                </a:gridCol>
                <a:gridCol w="2067718">
                  <a:extLst>
                    <a:ext uri="{9D8B030D-6E8A-4147-A177-3AD203B41FA5}">
                      <a16:colId xmlns:a16="http://schemas.microsoft.com/office/drawing/2014/main" val="3522768415"/>
                    </a:ext>
                  </a:extLst>
                </a:gridCol>
              </a:tblGrid>
              <a:tr h="11702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Score</a:t>
                      </a:r>
                      <a:r>
                        <a:rPr lang="en-GB" sz="1000" baseline="300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</a:t>
                      </a:r>
                      <a:endParaRPr lang="en-GB" sz="1000" baseline="30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Severity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4379058"/>
                  </a:ext>
                </a:extLst>
              </a:tr>
              <a:tr h="11702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&lt;1.3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Advanced fibrosis excluded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609153"/>
                  </a:ext>
                </a:extLst>
              </a:tr>
              <a:tr h="11702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1.3–2.67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Further investigation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212102"/>
                  </a:ext>
                </a:extLst>
              </a:tr>
              <a:tr h="11702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&gt;2.67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F3–F4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84235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F905696-81B2-487B-DE29-26DBD0EC61C7}"/>
              </a:ext>
            </a:extLst>
          </p:cNvPr>
          <p:cNvSpPr txBox="1"/>
          <p:nvPr/>
        </p:nvSpPr>
        <p:spPr>
          <a:xfrm>
            <a:off x="4673602" y="2661928"/>
            <a:ext cx="4135436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000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F3–F4 severity indicates the presence of advanced fibrosis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87906DD-CA33-FB30-BD6B-9DBACCCA44DB}"/>
              </a:ext>
            </a:extLst>
          </p:cNvPr>
          <p:cNvSpPr/>
          <p:nvPr/>
        </p:nvSpPr>
        <p:spPr>
          <a:xfrm>
            <a:off x="331525" y="1217984"/>
            <a:ext cx="4138875" cy="1604523"/>
          </a:xfrm>
          <a:prstGeom prst="roundRect">
            <a:avLst>
              <a:gd name="adj" fmla="val 5871"/>
            </a:avLst>
          </a:prstGeom>
          <a:solidFill>
            <a:schemeClr val="tx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216000" rIns="72000" bIns="216000" rtlCol="0" anchor="t" anchorCtr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solidFill>
                  <a:schemeClr val="tx1"/>
                </a:solidFill>
                <a:effectLst/>
              </a:rPr>
              <a:t>The FIB-4 index, a NIT is the first triaging tool for excluding advanced fibrosis because of its accuracy and simplicity</a:t>
            </a:r>
            <a:r>
              <a:rPr lang="en-IN" sz="1000" b="0" i="0" baseline="30000" dirty="0">
                <a:solidFill>
                  <a:schemeClr val="tx1"/>
                </a:solidFill>
                <a:effectLst/>
              </a:rPr>
              <a:t>1</a:t>
            </a:r>
          </a:p>
          <a:p>
            <a:pPr marL="171450" indent="-171450">
              <a:lnSpc>
                <a:spcPct val="150000"/>
              </a:lnSpc>
              <a:buClr>
                <a:srgbClr val="7A00E6"/>
              </a:buClr>
              <a:buFont typeface="Arial" panose="020B0604020202020204" pitchFamily="34" charset="0"/>
              <a:buChar char="•"/>
            </a:pPr>
            <a:r>
              <a:rPr lang="en-IN" sz="1000" b="0" i="0" dirty="0">
                <a:solidFill>
                  <a:schemeClr val="tx1"/>
                </a:solidFill>
                <a:effectLst/>
              </a:rPr>
              <a:t>The FIB-4 index must help in establishing a referral pathway from primary care clinicians to hepatologists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A202F2-39E6-DC7A-BA67-0FCBA86DC36B}"/>
              </a:ext>
            </a:extLst>
          </p:cNvPr>
          <p:cNvSpPr/>
          <p:nvPr/>
        </p:nvSpPr>
        <p:spPr>
          <a:xfrm>
            <a:off x="6483878" y="1400712"/>
            <a:ext cx="514885" cy="246221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GB" sz="1000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FIB-4</a:t>
            </a: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B2F79C45-7146-7A05-8C6F-F6B3CCF005C1}"/>
              </a:ext>
            </a:extLst>
          </p:cNvPr>
          <p:cNvSpPr/>
          <p:nvPr/>
        </p:nvSpPr>
        <p:spPr>
          <a:xfrm>
            <a:off x="4673602" y="1217984"/>
            <a:ext cx="4135436" cy="199336"/>
          </a:xfrm>
          <a:prstGeom prst="round2SameRect">
            <a:avLst>
              <a:gd name="adj1" fmla="val 29791"/>
              <a:gd name="adj2" fmla="val 0"/>
            </a:avLst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95250" algn="ctr">
              <a:buClr>
                <a:schemeClr val="accent2"/>
              </a:buClr>
            </a:pPr>
            <a:r>
              <a:rPr lang="en-IN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Fibrosis detection</a:t>
            </a:r>
            <a:r>
              <a:rPr lang="en-IN" sz="1000" b="1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099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Treatment plan for MAFLD </a:t>
            </a:r>
            <a:br>
              <a:rPr lang="en-IN" dirty="0"/>
            </a:b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9EAF710-4B11-5AE3-DBA6-3590E61B6B5E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CFFD60C-6996-8AA7-2491-7810FC5FAE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400" y="4635500"/>
            <a:ext cx="7132638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1) Park YE et al. Korean J Intern Med</a:t>
            </a:r>
            <a:r>
              <a:rPr lang="en-US" i="1" dirty="0"/>
              <a:t>.</a:t>
            </a:r>
            <a:r>
              <a:rPr lang="en-US" dirty="0"/>
              <a:t> 2018;33:64–74; 2) </a:t>
            </a:r>
            <a:r>
              <a:rPr lang="en-US" dirty="0" err="1"/>
              <a:t>Finck</a:t>
            </a:r>
            <a:r>
              <a:rPr lang="en-US" dirty="0"/>
              <a:t> BN. Diabetes</a:t>
            </a:r>
            <a:r>
              <a:rPr lang="en-US" i="1" dirty="0"/>
              <a:t>.</a:t>
            </a:r>
            <a:r>
              <a:rPr lang="en-US" dirty="0"/>
              <a:t> 2018;67(12):2485–2493; </a:t>
            </a:r>
            <a:br>
              <a:rPr lang="en-US" dirty="0"/>
            </a:br>
            <a:r>
              <a:rPr lang="en-US" dirty="0"/>
              <a:t>3) </a:t>
            </a:r>
            <a:r>
              <a:rPr lang="da-DK" dirty="0"/>
              <a:t>Chinese Society of Hepatology, Chinese Medical Association. Chinese J of Hepatol; 2024:32(5); </a:t>
            </a:r>
            <a:r>
              <a:rPr lang="en-US" dirty="0"/>
              <a:t>4) </a:t>
            </a:r>
            <a:r>
              <a:rPr lang="en-US" dirty="0" err="1"/>
              <a:t>Dajani</a:t>
            </a:r>
            <a:r>
              <a:rPr lang="en-US" dirty="0"/>
              <a:t> A et al. Saudi J Gastroenterol</a:t>
            </a:r>
            <a:r>
              <a:rPr lang="en-US" i="1" dirty="0"/>
              <a:t>.</a:t>
            </a:r>
            <a:r>
              <a:rPr lang="en-US" dirty="0"/>
              <a:t> 2016;22(2):91–105; </a:t>
            </a:r>
            <a:br>
              <a:rPr lang="en-US" dirty="0"/>
            </a:br>
            <a:r>
              <a:rPr lang="en-US" dirty="0"/>
              <a:t>5) </a:t>
            </a:r>
            <a:r>
              <a:rPr lang="en-US" dirty="0" err="1"/>
              <a:t>Laursen</a:t>
            </a:r>
            <a:r>
              <a:rPr lang="en-US" dirty="0"/>
              <a:t> TL et al. World J Hepatol</a:t>
            </a:r>
            <a:r>
              <a:rPr lang="en-US" i="1" dirty="0"/>
              <a:t>. </a:t>
            </a:r>
            <a:r>
              <a:rPr lang="en-US" dirty="0"/>
              <a:t>2019;11:138–149; 6) </a:t>
            </a:r>
            <a:r>
              <a:rPr lang="en-US" dirty="0" err="1"/>
              <a:t>Kingma</a:t>
            </a:r>
            <a:r>
              <a:rPr lang="en-US" dirty="0"/>
              <a:t> JS et al. Br J Clin </a:t>
            </a:r>
            <a:r>
              <a:rPr lang="en-US" dirty="0" err="1"/>
              <a:t>Pharmacol</a:t>
            </a:r>
            <a:r>
              <a:rPr lang="en-US" dirty="0"/>
              <a:t>. 2021;87(12):4560-4576.</a:t>
            </a:r>
          </a:p>
          <a:p>
            <a:r>
              <a:rPr lang="en-US" dirty="0"/>
              <a:t>EPL, </a:t>
            </a:r>
            <a:r>
              <a:rPr lang="en-IN" dirty="0"/>
              <a:t>essential phospholipids</a:t>
            </a:r>
            <a:r>
              <a:rPr lang="en-US" dirty="0"/>
              <a:t>; MAFLD, metabolic dysfunction-associated fatty liver disease; Rx, prescription medicine(s).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BF945BA-C2E8-A93C-1C5A-50146B510D09}"/>
              </a:ext>
            </a:extLst>
          </p:cNvPr>
          <p:cNvSpPr/>
          <p:nvPr/>
        </p:nvSpPr>
        <p:spPr>
          <a:xfrm>
            <a:off x="4240379" y="1200151"/>
            <a:ext cx="663242" cy="559064"/>
          </a:xfrm>
          <a:custGeom>
            <a:avLst/>
            <a:gdLst>
              <a:gd name="connsiteX0" fmla="*/ 0 w 936125"/>
              <a:gd name="connsiteY0" fmla="*/ 458739 h 458739"/>
              <a:gd name="connsiteX1" fmla="*/ 468061 w 936125"/>
              <a:gd name="connsiteY1" fmla="*/ 0 h 458739"/>
              <a:gd name="connsiteX2" fmla="*/ 468064 w 936125"/>
              <a:gd name="connsiteY2" fmla="*/ 0 h 458739"/>
              <a:gd name="connsiteX3" fmla="*/ 936125 w 936125"/>
              <a:gd name="connsiteY3" fmla="*/ 458739 h 458739"/>
              <a:gd name="connsiteX4" fmla="*/ 0 w 936125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125" h="458739">
                <a:moveTo>
                  <a:pt x="0" y="458739"/>
                </a:moveTo>
                <a:lnTo>
                  <a:pt x="468061" y="0"/>
                </a:lnTo>
                <a:lnTo>
                  <a:pt x="468064" y="0"/>
                </a:lnTo>
                <a:lnTo>
                  <a:pt x="936125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00" b="0" kern="1200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58EBAC-3CBA-8946-5A08-63ECD8CC32BB}"/>
              </a:ext>
            </a:extLst>
          </p:cNvPr>
          <p:cNvSpPr/>
          <p:nvPr/>
        </p:nvSpPr>
        <p:spPr>
          <a:xfrm>
            <a:off x="3908758" y="1759216"/>
            <a:ext cx="1326484" cy="559064"/>
          </a:xfrm>
          <a:custGeom>
            <a:avLst/>
            <a:gdLst>
              <a:gd name="connsiteX0" fmla="*/ 0 w 1872251"/>
              <a:gd name="connsiteY0" fmla="*/ 458739 h 458739"/>
              <a:gd name="connsiteX1" fmla="*/ 468061 w 1872251"/>
              <a:gd name="connsiteY1" fmla="*/ 0 h 458739"/>
              <a:gd name="connsiteX2" fmla="*/ 1404190 w 1872251"/>
              <a:gd name="connsiteY2" fmla="*/ 0 h 458739"/>
              <a:gd name="connsiteX3" fmla="*/ 1872251 w 1872251"/>
              <a:gd name="connsiteY3" fmla="*/ 458739 h 458739"/>
              <a:gd name="connsiteX4" fmla="*/ 0 w 1872251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2251" h="458739">
                <a:moveTo>
                  <a:pt x="0" y="458739"/>
                </a:moveTo>
                <a:lnTo>
                  <a:pt x="468061" y="0"/>
                </a:lnTo>
                <a:lnTo>
                  <a:pt x="1404190" y="0"/>
                </a:lnTo>
                <a:lnTo>
                  <a:pt x="1872251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58442"/>
              <a:satOff val="-5102"/>
              <a:lumOff val="6510"/>
              <a:alphaOff val="0"/>
            </a:schemeClr>
          </a:fillRef>
          <a:effectRef idx="0">
            <a:schemeClr val="accent5">
              <a:shade val="80000"/>
              <a:hueOff val="58442"/>
              <a:satOff val="-5102"/>
              <a:lumOff val="651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Bariatric </a:t>
            </a:r>
            <a:b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</a:b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surgery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5</a:t>
            </a:r>
            <a:endParaRPr lang="en-US" sz="900" b="0" kern="1200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E3CFE8-C807-3DEC-8522-0034927DDCBA}"/>
              </a:ext>
            </a:extLst>
          </p:cNvPr>
          <p:cNvSpPr/>
          <p:nvPr/>
        </p:nvSpPr>
        <p:spPr>
          <a:xfrm>
            <a:off x="3577137" y="2318281"/>
            <a:ext cx="1989727" cy="559064"/>
          </a:xfrm>
          <a:custGeom>
            <a:avLst/>
            <a:gdLst>
              <a:gd name="connsiteX0" fmla="*/ 0 w 2808376"/>
              <a:gd name="connsiteY0" fmla="*/ 458739 h 458739"/>
              <a:gd name="connsiteX1" fmla="*/ 468061 w 2808376"/>
              <a:gd name="connsiteY1" fmla="*/ 0 h 458739"/>
              <a:gd name="connsiteX2" fmla="*/ 2340315 w 2808376"/>
              <a:gd name="connsiteY2" fmla="*/ 0 h 458739"/>
              <a:gd name="connsiteX3" fmla="*/ 2808376 w 2808376"/>
              <a:gd name="connsiteY3" fmla="*/ 458739 h 458739"/>
              <a:gd name="connsiteX4" fmla="*/ 0 w 2808376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376" h="458739">
                <a:moveTo>
                  <a:pt x="0" y="458739"/>
                </a:moveTo>
                <a:lnTo>
                  <a:pt x="468061" y="0"/>
                </a:lnTo>
                <a:lnTo>
                  <a:pt x="2340315" y="0"/>
                </a:lnTo>
                <a:lnTo>
                  <a:pt x="2808376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1">
              <a:lumMod val="75000"/>
              <a:lumOff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116884"/>
              <a:satOff val="-10205"/>
              <a:lumOff val="13020"/>
              <a:alphaOff val="0"/>
            </a:schemeClr>
          </a:fillRef>
          <a:effectRef idx="0">
            <a:schemeClr val="accent5">
              <a:shade val="80000"/>
              <a:hueOff val="116884"/>
              <a:satOff val="-10205"/>
              <a:lumOff val="1302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Liver-directed </a:t>
            </a:r>
            <a:b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</a:b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pharmacotherapy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4</a:t>
            </a:r>
            <a:endParaRPr lang="en-US" sz="900" b="0" kern="1200" dirty="0">
              <a:solidFill>
                <a:schemeClr val="bg1"/>
              </a:solidFill>
              <a:effectLst/>
              <a:latin typeface="+mj-lt"/>
              <a:ea typeface="Verdana" panose="020B060403050404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B95FCF2-9856-1EE2-A126-4E231D05C177}"/>
              </a:ext>
            </a:extLst>
          </p:cNvPr>
          <p:cNvSpPr/>
          <p:nvPr/>
        </p:nvSpPr>
        <p:spPr>
          <a:xfrm>
            <a:off x="3245515" y="2877346"/>
            <a:ext cx="2652970" cy="559064"/>
          </a:xfrm>
          <a:custGeom>
            <a:avLst/>
            <a:gdLst>
              <a:gd name="connsiteX0" fmla="*/ 0 w 3744502"/>
              <a:gd name="connsiteY0" fmla="*/ 458739 h 458739"/>
              <a:gd name="connsiteX1" fmla="*/ 468061 w 3744502"/>
              <a:gd name="connsiteY1" fmla="*/ 0 h 458739"/>
              <a:gd name="connsiteX2" fmla="*/ 3276441 w 3744502"/>
              <a:gd name="connsiteY2" fmla="*/ 0 h 458739"/>
              <a:gd name="connsiteX3" fmla="*/ 3744502 w 3744502"/>
              <a:gd name="connsiteY3" fmla="*/ 458739 h 458739"/>
              <a:gd name="connsiteX4" fmla="*/ 0 w 3744502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502" h="458739">
                <a:moveTo>
                  <a:pt x="0" y="458739"/>
                </a:moveTo>
                <a:lnTo>
                  <a:pt x="468061" y="0"/>
                </a:lnTo>
                <a:lnTo>
                  <a:pt x="3276441" y="0"/>
                </a:lnTo>
                <a:lnTo>
                  <a:pt x="3744502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175326"/>
              <a:satOff val="-15307"/>
              <a:lumOff val="19531"/>
              <a:alphaOff val="0"/>
            </a:schemeClr>
          </a:fillRef>
          <a:effectRef idx="0">
            <a:schemeClr val="accent5">
              <a:shade val="80000"/>
              <a:hueOff val="175326"/>
              <a:satOff val="-15307"/>
              <a:lumOff val="1953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Liver injury agents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3</a:t>
            </a:r>
          </a:p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IN" sz="7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(EPL, Silymarin bicyclol, </a:t>
            </a:r>
            <a:br>
              <a:rPr lang="en-IN" sz="7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</a:br>
            <a:r>
              <a:rPr lang="en-IN" sz="7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glycyrrhizin preparations, others)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E1703B4-EBAD-26CB-371B-EB24A95899AE}"/>
              </a:ext>
            </a:extLst>
          </p:cNvPr>
          <p:cNvSpPr/>
          <p:nvPr/>
        </p:nvSpPr>
        <p:spPr>
          <a:xfrm>
            <a:off x="2913895" y="3436411"/>
            <a:ext cx="3316211" cy="559064"/>
          </a:xfrm>
          <a:custGeom>
            <a:avLst/>
            <a:gdLst>
              <a:gd name="connsiteX0" fmla="*/ 0 w 4680627"/>
              <a:gd name="connsiteY0" fmla="*/ 458739 h 458739"/>
              <a:gd name="connsiteX1" fmla="*/ 468061 w 4680627"/>
              <a:gd name="connsiteY1" fmla="*/ 0 h 458739"/>
              <a:gd name="connsiteX2" fmla="*/ 4212566 w 4680627"/>
              <a:gd name="connsiteY2" fmla="*/ 0 h 458739"/>
              <a:gd name="connsiteX3" fmla="*/ 4680627 w 4680627"/>
              <a:gd name="connsiteY3" fmla="*/ 458739 h 458739"/>
              <a:gd name="connsiteX4" fmla="*/ 0 w 4680627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627" h="458739">
                <a:moveTo>
                  <a:pt x="0" y="458739"/>
                </a:moveTo>
                <a:lnTo>
                  <a:pt x="468061" y="0"/>
                </a:lnTo>
                <a:lnTo>
                  <a:pt x="4212566" y="0"/>
                </a:lnTo>
                <a:lnTo>
                  <a:pt x="4680627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233769"/>
              <a:satOff val="-20410"/>
              <a:lumOff val="26041"/>
              <a:alphaOff val="0"/>
            </a:schemeClr>
          </a:fillRef>
          <a:effectRef idx="0">
            <a:schemeClr val="accent5">
              <a:shade val="80000"/>
              <a:hueOff val="233769"/>
              <a:satOff val="-20410"/>
              <a:lumOff val="2604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Targeting comorbid diseases: </a:t>
            </a:r>
            <a:b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</a:b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diabetes, hyperlipidemia, obesity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7A2C5B0-6485-46AA-CBD5-7AA5DD3051FA}"/>
              </a:ext>
            </a:extLst>
          </p:cNvPr>
          <p:cNvSpPr/>
          <p:nvPr/>
        </p:nvSpPr>
        <p:spPr>
          <a:xfrm>
            <a:off x="2582273" y="3995475"/>
            <a:ext cx="3979454" cy="559064"/>
          </a:xfrm>
          <a:custGeom>
            <a:avLst/>
            <a:gdLst>
              <a:gd name="connsiteX0" fmla="*/ 0 w 5616753"/>
              <a:gd name="connsiteY0" fmla="*/ 458739 h 458739"/>
              <a:gd name="connsiteX1" fmla="*/ 468061 w 5616753"/>
              <a:gd name="connsiteY1" fmla="*/ 0 h 458739"/>
              <a:gd name="connsiteX2" fmla="*/ 5148692 w 5616753"/>
              <a:gd name="connsiteY2" fmla="*/ 0 h 458739"/>
              <a:gd name="connsiteX3" fmla="*/ 5616753 w 5616753"/>
              <a:gd name="connsiteY3" fmla="*/ 458739 h 458739"/>
              <a:gd name="connsiteX4" fmla="*/ 0 w 5616753"/>
              <a:gd name="connsiteY4" fmla="*/ 458739 h 45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6753" h="458739">
                <a:moveTo>
                  <a:pt x="0" y="458739"/>
                </a:moveTo>
                <a:lnTo>
                  <a:pt x="468061" y="0"/>
                </a:lnTo>
                <a:lnTo>
                  <a:pt x="5148692" y="0"/>
                </a:lnTo>
                <a:lnTo>
                  <a:pt x="5616753" y="458739"/>
                </a:lnTo>
                <a:lnTo>
                  <a:pt x="0" y="458739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292211"/>
              <a:satOff val="-25512"/>
              <a:lumOff val="32551"/>
              <a:alphaOff val="0"/>
            </a:schemeClr>
          </a:fillRef>
          <a:effectRef idx="0">
            <a:schemeClr val="accent5">
              <a:shade val="80000"/>
              <a:hueOff val="292211"/>
              <a:satOff val="-25512"/>
              <a:lumOff val="3255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Lifestyle modification:</a:t>
            </a:r>
            <a:b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</a:b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diet &amp; exercise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8C687-E871-2D1A-5263-73089330359E}"/>
              </a:ext>
            </a:extLst>
          </p:cNvPr>
          <p:cNvSpPr txBox="1"/>
          <p:nvPr/>
        </p:nvSpPr>
        <p:spPr>
          <a:xfrm>
            <a:off x="4458988" y="1573411"/>
            <a:ext cx="226024" cy="12465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Rx</a:t>
            </a:r>
            <a:r>
              <a:rPr lang="en-US" sz="900" b="0" kern="1200" baseline="300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6</a:t>
            </a:r>
            <a:r>
              <a:rPr lang="en-US" sz="600" b="0" kern="1200" dirty="0">
                <a:solidFill>
                  <a:schemeClr val="bg1"/>
                </a:solidFill>
                <a:effectLst/>
                <a:latin typeface="+mj-lt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256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IN" dirty="0"/>
              <a:t>MAFLD treatment recommendations: Chinese guidelines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EFCD3E-D921-019C-A539-6FD188840A50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333730" y="1071318"/>
            <a:ext cx="8478000" cy="215444"/>
          </a:xfrm>
        </p:spPr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C2B3186B-3776-8556-EDEB-0CF808B740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 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07344EB-B8E7-3B5A-EEF0-D22196690C1D}"/>
              </a:ext>
            </a:extLst>
          </p:cNvPr>
          <p:cNvSpPr txBox="1">
            <a:spLocks/>
          </p:cNvSpPr>
          <p:nvPr/>
        </p:nvSpPr>
        <p:spPr>
          <a:xfrm>
            <a:off x="1676399" y="4635500"/>
            <a:ext cx="7140575" cy="33020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defPPr>
              <a:defRPr lang="en-US"/>
            </a:defPPr>
            <a:lvl1pPr>
              <a:defRPr sz="600" b="0" i="0" cap="none" baseline="0">
                <a:effectLst/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Chinese Society of Hepatology, Chinese Medical Association. Chinese J of Hepatol; 2024:32(5)</a:t>
            </a:r>
            <a:r>
              <a:rPr lang="en-US" dirty="0"/>
              <a:t>.  </a:t>
            </a:r>
          </a:p>
          <a:p>
            <a:r>
              <a:rPr lang="en-US" dirty="0"/>
              <a:t>EPL, </a:t>
            </a:r>
            <a:r>
              <a:rPr lang="en-IN" dirty="0"/>
              <a:t>essential phospholipids; HCC, hepatocellular carcinoma; </a:t>
            </a:r>
            <a:r>
              <a:rPr lang="en-US" dirty="0"/>
              <a:t>MAFLD, metabolic dysfunction-associated fatty liver disease; MASH, metabolic dysfunction-associated steatohepatitis; </a:t>
            </a:r>
            <a:r>
              <a:rPr lang="en-US" dirty="0" err="1"/>
              <a:t>MetS</a:t>
            </a:r>
            <a:r>
              <a:rPr lang="en-US" dirty="0"/>
              <a:t>, metabolic syndrome; NIT, noninvasive test; EPL, essential phospholipids; T2DM, type 2 diabetes mellitus.</a:t>
            </a:r>
          </a:p>
        </p:txBody>
      </p:sp>
      <p:sp>
        <p:nvSpPr>
          <p:cNvPr id="3" name="矩形: 圆角 77">
            <a:extLst>
              <a:ext uri="{FF2B5EF4-FFF2-40B4-BE49-F238E27FC236}">
                <a16:creationId xmlns:a16="http://schemas.microsoft.com/office/drawing/2014/main" id="{0ABAA463-093F-4C5A-0F77-7F46FCEEC2DB}"/>
              </a:ext>
            </a:extLst>
          </p:cNvPr>
          <p:cNvSpPr/>
          <p:nvPr/>
        </p:nvSpPr>
        <p:spPr>
          <a:xfrm>
            <a:off x="2525023" y="1200150"/>
            <a:ext cx="4069121" cy="135835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spcAft>
                <a:spcPts val="300"/>
              </a:spcAft>
            </a:pPr>
            <a:r>
              <a:rPr lang="en-US" altLang="zh-CN" sz="700" b="1" i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Pharmacological treatment </a:t>
            </a:r>
            <a:r>
              <a:rPr lang="en-US" altLang="zh-CN" sz="700" i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for MAFLD</a:t>
            </a:r>
          </a:p>
          <a:p>
            <a:pPr marL="88900" indent="-88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altLang="zh-CN" sz="700" dirty="0">
                <a:solidFill>
                  <a:schemeClr val="bg1"/>
                </a:solidFill>
                <a:latin typeface="+mj-lt"/>
              </a:rPr>
              <a:t>We can consider therapy for liver injury in patients with the following MAFLD types: </a:t>
            </a:r>
          </a:p>
          <a:p>
            <a:pPr marL="216000" indent="-108000">
              <a:spcAft>
                <a:spcPts val="300"/>
              </a:spcAft>
              <a:buFont typeface="+mj-lt"/>
              <a:buAutoNum type="arabicPeriod"/>
              <a:tabLst>
                <a:tab pos="269875" algn="l"/>
              </a:tabLst>
            </a:pPr>
            <a:r>
              <a:rPr lang="en-IN" altLang="zh-CN" sz="700" dirty="0">
                <a:solidFill>
                  <a:schemeClr val="bg1"/>
                </a:solidFill>
                <a:latin typeface="+mj-lt"/>
              </a:rPr>
              <a:t>MASH and/or significant fibrosis confirmed by liver biopsy</a:t>
            </a:r>
          </a:p>
          <a:p>
            <a:pPr marL="216000" indent="-108000">
              <a:spcAft>
                <a:spcPts val="300"/>
              </a:spcAft>
              <a:buFont typeface="+mj-lt"/>
              <a:buAutoNum type="arabicPeriod"/>
              <a:tabLst>
                <a:tab pos="269875" algn="l"/>
              </a:tabLst>
            </a:pPr>
            <a:r>
              <a:rPr lang="en-IN" altLang="zh-CN" sz="700" dirty="0">
                <a:solidFill>
                  <a:schemeClr val="bg1"/>
                </a:solidFill>
                <a:latin typeface="+mj-lt"/>
              </a:rPr>
              <a:t>Persistently elevated liver function enzyme or NIT indicating progressive </a:t>
            </a:r>
            <a:br>
              <a:rPr lang="en-IN" altLang="zh-CN" sz="700" dirty="0">
                <a:solidFill>
                  <a:schemeClr val="bg1"/>
                </a:solidFill>
                <a:latin typeface="+mj-lt"/>
              </a:rPr>
            </a:br>
            <a:r>
              <a:rPr lang="en-IN" altLang="zh-CN" sz="700" dirty="0">
                <a:solidFill>
                  <a:schemeClr val="bg1"/>
                </a:solidFill>
                <a:latin typeface="+mj-lt"/>
              </a:rPr>
              <a:t>fibrosis risk</a:t>
            </a:r>
          </a:p>
          <a:p>
            <a:pPr marL="216000" indent="-108000">
              <a:spcAft>
                <a:spcPts val="300"/>
              </a:spcAft>
              <a:buFont typeface="+mj-lt"/>
              <a:buAutoNum type="arabicPeriod"/>
              <a:tabLst>
                <a:tab pos="269875" algn="l"/>
              </a:tabLst>
            </a:pPr>
            <a:r>
              <a:rPr lang="en-IN" altLang="zh-CN" sz="700" dirty="0">
                <a:solidFill>
                  <a:schemeClr val="bg1"/>
                </a:solidFill>
                <a:latin typeface="+mj-lt"/>
              </a:rPr>
              <a:t>Concomitant drug-induced liver injury, autoimmune hepatitis, chronic viral hepatitis, or other liver injury</a:t>
            </a:r>
          </a:p>
          <a:p>
            <a:pPr marL="88900" indent="-88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700" b="1" i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Hepatoprotective drugs </a:t>
            </a:r>
            <a:r>
              <a:rPr lang="en-US" altLang="zh-CN" sz="7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may be considered for steatohepatitis and fibrosis therapy like silymarin (bin), EPL, bicyclol, glycyrrhizin preparations, </a:t>
            </a:r>
            <a:r>
              <a:rPr lang="en-US" altLang="zh-CN" sz="700" dirty="0" err="1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etc</a:t>
            </a:r>
            <a:endParaRPr lang="zh-CN" altLang="en-US" sz="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矩形: 圆角 77">
            <a:extLst>
              <a:ext uri="{FF2B5EF4-FFF2-40B4-BE49-F238E27FC236}">
                <a16:creationId xmlns:a16="http://schemas.microsoft.com/office/drawing/2014/main" id="{F42C57B2-9561-192A-2D8B-30DBF7D7B1E9}"/>
              </a:ext>
            </a:extLst>
          </p:cNvPr>
          <p:cNvSpPr/>
          <p:nvPr/>
        </p:nvSpPr>
        <p:spPr>
          <a:xfrm>
            <a:off x="336083" y="1200150"/>
            <a:ext cx="2014280" cy="1358352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bIns="36000" rtlCol="0" anchor="t" anchorCtr="0"/>
          <a:lstStyle/>
          <a:p>
            <a:pPr algn="ctr"/>
            <a:r>
              <a:rPr lang="en-US" altLang="zh-CN" sz="7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Lifestyle modifications</a:t>
            </a:r>
          </a:p>
          <a:p>
            <a:pPr algn="ctr"/>
            <a: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Cornerstones of the treatment </a:t>
            </a:r>
            <a:b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MAFLD</a:t>
            </a:r>
            <a:endParaRPr lang="en-US" altLang="zh-CN" sz="7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矩形: 圆角 77">
            <a:extLst>
              <a:ext uri="{FF2B5EF4-FFF2-40B4-BE49-F238E27FC236}">
                <a16:creationId xmlns:a16="http://schemas.microsoft.com/office/drawing/2014/main" id="{8054347D-BEC9-133A-295E-6EE2DE98096B}"/>
              </a:ext>
            </a:extLst>
          </p:cNvPr>
          <p:cNvSpPr/>
          <p:nvPr/>
        </p:nvSpPr>
        <p:spPr>
          <a:xfrm>
            <a:off x="6768805" y="1200150"/>
            <a:ext cx="2014280" cy="1358352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0" bIns="36000" rtlCol="0" anchor="t" anchorCtr="0"/>
          <a:lstStyle/>
          <a:p>
            <a:pPr algn="ctr"/>
            <a:r>
              <a:rPr lang="en-US" altLang="zh-CN" sz="7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Surgical treatment</a:t>
            </a:r>
          </a:p>
          <a:p>
            <a:pPr algn="ctr"/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obesity (metabolic surgery such </a:t>
            </a:r>
            <a: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gastric bypass, sleeve gastric surgery, duodenal translocation and adjustable gastric lacing</a:t>
            </a:r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  <a:r>
              <a:rPr lang="en-US" altLang="zh-CN" sz="7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MetS</a:t>
            </a:r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T2DM is effective to improve liver histopathology in patients with MASH</a:t>
            </a:r>
            <a:endParaRPr lang="zh-CN" altLang="en-US" sz="7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" name="矩形: 圆角 77">
            <a:extLst>
              <a:ext uri="{FF2B5EF4-FFF2-40B4-BE49-F238E27FC236}">
                <a16:creationId xmlns:a16="http://schemas.microsoft.com/office/drawing/2014/main" id="{BC0D6F16-EE6A-8EBD-425A-DB964060B346}"/>
              </a:ext>
            </a:extLst>
          </p:cNvPr>
          <p:cNvSpPr/>
          <p:nvPr/>
        </p:nvSpPr>
        <p:spPr>
          <a:xfrm>
            <a:off x="6775176" y="2776666"/>
            <a:ext cx="2014280" cy="1358352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bIns="36000" rtlCol="0" anchor="t" anchorCtr="0"/>
          <a:lstStyle/>
          <a:p>
            <a:pPr algn="ctr"/>
            <a:r>
              <a:rPr lang="en-US" altLang="zh-CN" sz="7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Liver transplantation </a:t>
            </a:r>
          </a:p>
          <a:p>
            <a:pPr algn="ctr"/>
            <a: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MASH-related cirrhosis, HCC, and chronic acute liver failure </a:t>
            </a:r>
            <a:endParaRPr lang="en-US" altLang="zh-CN" sz="7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矩形: 圆角 77">
            <a:extLst>
              <a:ext uri="{FF2B5EF4-FFF2-40B4-BE49-F238E27FC236}">
                <a16:creationId xmlns:a16="http://schemas.microsoft.com/office/drawing/2014/main" id="{461E9302-E671-50E2-56D3-9EDB614478A8}"/>
              </a:ext>
            </a:extLst>
          </p:cNvPr>
          <p:cNvSpPr/>
          <p:nvPr/>
        </p:nvSpPr>
        <p:spPr>
          <a:xfrm>
            <a:off x="332890" y="2776666"/>
            <a:ext cx="2014280" cy="1358352"/>
          </a:xfrm>
          <a:prstGeom prst="roundRect">
            <a:avLst>
              <a:gd name="adj" fmla="val 57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00" dirty="0">
              <a:cs typeface="+mn-ea"/>
              <a:sym typeface="+mn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0B9F128-863E-1EF9-AFF9-4FD7C1988D7C}"/>
              </a:ext>
            </a:extLst>
          </p:cNvPr>
          <p:cNvSpPr txBox="1"/>
          <p:nvPr/>
        </p:nvSpPr>
        <p:spPr>
          <a:xfrm>
            <a:off x="831550" y="2913289"/>
            <a:ext cx="141796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7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Behavioral therapy </a:t>
            </a:r>
            <a:br>
              <a:rPr lang="en-US" altLang="zh-CN" sz="7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(diet, </a:t>
            </a:r>
            <a:r>
              <a:rPr lang="en-IN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avoid smoking, alcohol, sedentary lifestyle</a:t>
            </a:r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zh-CN" altLang="en-US" sz="7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F8C126C-90E8-D63A-D6F3-696A27CF89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42340" y="2956445"/>
            <a:ext cx="329186" cy="329186"/>
          </a:xfrm>
          <a:prstGeom prst="rect">
            <a:avLst/>
          </a:prstGeom>
        </p:spPr>
      </p:pic>
      <p:sp>
        <p:nvSpPr>
          <p:cNvPr id="49" name="加号 16">
            <a:extLst>
              <a:ext uri="{FF2B5EF4-FFF2-40B4-BE49-F238E27FC236}">
                <a16:creationId xmlns:a16="http://schemas.microsoft.com/office/drawing/2014/main" id="{73D93BE8-CD0E-EAF5-921B-D2C8FA7FCAFF}"/>
              </a:ext>
            </a:extLst>
          </p:cNvPr>
          <p:cNvSpPr/>
          <p:nvPr/>
        </p:nvSpPr>
        <p:spPr>
          <a:xfrm>
            <a:off x="1205426" y="3418331"/>
            <a:ext cx="154985" cy="137744"/>
          </a:xfrm>
          <a:prstGeom prst="mathPlus">
            <a:avLst/>
          </a:prstGeom>
          <a:solidFill>
            <a:srgbClr val="2300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00" dirty="0">
              <a:cs typeface="+mn-ea"/>
              <a:sym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F47D8EC-6A53-937B-807E-B3EB8DCCC658}"/>
              </a:ext>
            </a:extLst>
          </p:cNvPr>
          <p:cNvSpPr txBox="1"/>
          <p:nvPr/>
        </p:nvSpPr>
        <p:spPr>
          <a:xfrm>
            <a:off x="831550" y="3668118"/>
            <a:ext cx="12171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7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Sport therapy </a:t>
            </a:r>
            <a:r>
              <a:rPr lang="en-US" altLang="zh-CN" sz="7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(exercise)</a:t>
            </a:r>
            <a:endParaRPr lang="zh-CN" altLang="en-US" sz="700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EDE98400-82E3-633F-7D26-B90340C79B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30545" y="3645618"/>
            <a:ext cx="352777" cy="35277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782A7B1-CBB6-7820-19D4-A66D43240455}"/>
              </a:ext>
            </a:extLst>
          </p:cNvPr>
          <p:cNvGrpSpPr/>
          <p:nvPr/>
        </p:nvGrpSpPr>
        <p:grpSpPr>
          <a:xfrm>
            <a:off x="2618801" y="2783006"/>
            <a:ext cx="3881564" cy="1574132"/>
            <a:chOff x="2581088" y="2658514"/>
            <a:chExt cx="3881564" cy="1574132"/>
          </a:xfrm>
        </p:grpSpPr>
        <p:sp>
          <p:nvSpPr>
            <p:cNvPr id="21" name="文本框 51">
              <a:extLst>
                <a:ext uri="{FF2B5EF4-FFF2-40B4-BE49-F238E27FC236}">
                  <a16:creationId xmlns:a16="http://schemas.microsoft.com/office/drawing/2014/main" id="{2FBF9B13-32C3-D002-E89C-534ED15D0F2A}"/>
                </a:ext>
              </a:extLst>
            </p:cNvPr>
            <p:cNvSpPr txBox="1"/>
            <p:nvPr/>
          </p:nvSpPr>
          <p:spPr>
            <a:xfrm>
              <a:off x="2581088" y="3363597"/>
              <a:ext cx="1045158" cy="10772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Lipid-lowering drugs</a:t>
              </a: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文本框 52">
              <a:extLst>
                <a:ext uri="{FF2B5EF4-FFF2-40B4-BE49-F238E27FC236}">
                  <a16:creationId xmlns:a16="http://schemas.microsoft.com/office/drawing/2014/main" id="{A458B275-2091-8074-0286-16234517B266}"/>
                </a:ext>
              </a:extLst>
            </p:cNvPr>
            <p:cNvSpPr txBox="1"/>
            <p:nvPr/>
          </p:nvSpPr>
          <p:spPr>
            <a:xfrm>
              <a:off x="5035835" y="4071063"/>
              <a:ext cx="916918" cy="10772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rPr>
                <a:t>Weight-loss drugs</a:t>
              </a: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文本框 49">
              <a:extLst>
                <a:ext uri="{FF2B5EF4-FFF2-40B4-BE49-F238E27FC236}">
                  <a16:creationId xmlns:a16="http://schemas.microsoft.com/office/drawing/2014/main" id="{A35A0B5B-1D78-8356-5074-580881B2378E}"/>
                </a:ext>
              </a:extLst>
            </p:cNvPr>
            <p:cNvSpPr txBox="1"/>
            <p:nvPr/>
          </p:nvSpPr>
          <p:spPr>
            <a:xfrm>
              <a:off x="2581088" y="2767407"/>
              <a:ext cx="1224694" cy="10772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Glucose-lowering drugs </a:t>
              </a: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文本框 50">
              <a:extLst>
                <a:ext uri="{FF2B5EF4-FFF2-40B4-BE49-F238E27FC236}">
                  <a16:creationId xmlns:a16="http://schemas.microsoft.com/office/drawing/2014/main" id="{273387EC-B4EE-DDDE-EA65-D4083D100FB5}"/>
                </a:ext>
              </a:extLst>
            </p:cNvPr>
            <p:cNvSpPr txBox="1"/>
            <p:nvPr/>
          </p:nvSpPr>
          <p:spPr>
            <a:xfrm>
              <a:off x="5286048" y="3363597"/>
              <a:ext cx="1176604" cy="10772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Antihypertensive drugs</a:t>
              </a: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6" name="文本框 59">
              <a:extLst>
                <a:ext uri="{FF2B5EF4-FFF2-40B4-BE49-F238E27FC236}">
                  <a16:creationId xmlns:a16="http://schemas.microsoft.com/office/drawing/2014/main" id="{110E1194-544A-E7EC-D3E8-23020C303115}"/>
                </a:ext>
              </a:extLst>
            </p:cNvPr>
            <p:cNvSpPr txBox="1"/>
            <p:nvPr/>
          </p:nvSpPr>
          <p:spPr>
            <a:xfrm>
              <a:off x="5137971" y="2713546"/>
              <a:ext cx="1112484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00" b="1" i="1" dirty="0">
                  <a:solidFill>
                    <a:schemeClr val="accent2"/>
                  </a:solidFill>
                  <a:latin typeface="Georgia" panose="02040502050405020303" pitchFamily="18" charset="0"/>
                  <a:ea typeface="Verdana" panose="020B0604030504040204" pitchFamily="34" charset="0"/>
                  <a:sym typeface="+mn-lt"/>
                </a:rPr>
                <a:t>Hepatoprotective drugs</a:t>
              </a:r>
            </a:p>
            <a:p>
              <a:pPr indent="-88900">
                <a:buFont typeface="Arial" panose="020B0604020202020204" pitchFamily="34" charset="0"/>
                <a:buChar char="•"/>
                <a:defRPr/>
              </a:pPr>
              <a:r>
                <a:rPr lang="en-US" sz="700" dirty="0">
                  <a:solidFill>
                    <a:schemeClr val="accent2"/>
                  </a:solidFill>
                  <a:latin typeface="Georgia" panose="02040502050405020303" pitchFamily="18" charset="0"/>
                  <a:ea typeface="Verdana" panose="020B0604030504040204" pitchFamily="34" charset="0"/>
                  <a:sym typeface="+mn-lt"/>
                </a:rPr>
                <a:t>EPL</a:t>
              </a:r>
            </a:p>
          </p:txBody>
        </p:sp>
        <p:sp>
          <p:nvSpPr>
            <p:cNvPr id="27" name="文本框 75">
              <a:extLst>
                <a:ext uri="{FF2B5EF4-FFF2-40B4-BE49-F238E27FC236}">
                  <a16:creationId xmlns:a16="http://schemas.microsoft.com/office/drawing/2014/main" id="{8ABAB1BF-1587-D426-FE4B-128EFB1B3E8B}"/>
                </a:ext>
              </a:extLst>
            </p:cNvPr>
            <p:cNvSpPr txBox="1"/>
            <p:nvPr/>
          </p:nvSpPr>
          <p:spPr>
            <a:xfrm>
              <a:off x="2581088" y="4017202"/>
              <a:ext cx="128984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Antiplatelet </a:t>
              </a:r>
              <a:b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</a:br>
              <a:r>
                <a:rPr lang="en-US" altLang="zh-CN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aggregation drugs </a:t>
              </a:r>
              <a:r>
                <a:rPr lang="zh-CN" altLang="en-US" sz="700" b="1" kern="0" dirty="0">
                  <a:solidFill>
                    <a:srgbClr val="000000"/>
                  </a:solidFill>
                  <a:latin typeface="+mj-lt"/>
                  <a:cs typeface="+mn-ea"/>
                  <a:sym typeface="+mn-lt"/>
                </a:rPr>
                <a:t> </a:t>
              </a: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MH_Title_1">
              <a:extLst>
                <a:ext uri="{FF2B5EF4-FFF2-40B4-BE49-F238E27FC236}">
                  <a16:creationId xmlns:a16="http://schemas.microsoft.com/office/drawing/2014/main" id="{49F0432F-5091-CF46-A661-72690C36535E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3686270" y="2658514"/>
              <a:ext cx="1519200" cy="1517889"/>
            </a:xfrm>
            <a:prstGeom prst="donut">
              <a:avLst>
                <a:gd name="adj" fmla="val 14460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MH_Other_1">
              <a:extLst>
                <a:ext uri="{FF2B5EF4-FFF2-40B4-BE49-F238E27FC236}">
                  <a16:creationId xmlns:a16="http://schemas.microsoft.com/office/drawing/2014/main" id="{87D48063-12FD-3891-E965-C7254AA97913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>
            <a:xfrm rot="16200000">
              <a:off x="3726937" y="3345459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lnSpc>
                  <a:spcPct val="120000"/>
                </a:lnSpc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MH_Other_2">
              <a:extLst>
                <a:ext uri="{FF2B5EF4-FFF2-40B4-BE49-F238E27FC236}">
                  <a16:creationId xmlns:a16="http://schemas.microsoft.com/office/drawing/2014/main" id="{1C9B311B-421F-79BB-9539-2E2D7A5C076C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>
            <a:xfrm rot="18976429">
              <a:off x="3968002" y="2841418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lnSpc>
                  <a:spcPct val="120000"/>
                </a:lnSpc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MH_Other_3">
              <a:extLst>
                <a:ext uri="{FF2B5EF4-FFF2-40B4-BE49-F238E27FC236}">
                  <a16:creationId xmlns:a16="http://schemas.microsoft.com/office/drawing/2014/main" id="{0C5BC8DA-60F4-B1BA-17F5-723A67E8A25C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>
            <a:xfrm rot="2595717">
              <a:off x="4742927" y="2812792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lnSpc>
                  <a:spcPct val="120000"/>
                </a:lnSpc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MH_Other_4">
              <a:extLst>
                <a:ext uri="{FF2B5EF4-FFF2-40B4-BE49-F238E27FC236}">
                  <a16:creationId xmlns:a16="http://schemas.microsoft.com/office/drawing/2014/main" id="{8345C876-9155-E651-E04E-7733EA98A0A6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>
            <a:xfrm rot="5400000">
              <a:off x="5017375" y="3345458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lnSpc>
                  <a:spcPct val="120000"/>
                </a:lnSpc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MH_Other_5">
              <a:extLst>
                <a:ext uri="{FF2B5EF4-FFF2-40B4-BE49-F238E27FC236}">
                  <a16:creationId xmlns:a16="http://schemas.microsoft.com/office/drawing/2014/main" id="{D895A263-A2D0-5510-8773-75703B94D0FB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>
            <a:xfrm rot="8387209">
              <a:off x="4775193" y="3839798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lnSpc>
                  <a:spcPct val="120000"/>
                </a:lnSpc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6" name="MH_Other_6">
              <a:extLst>
                <a:ext uri="{FF2B5EF4-FFF2-40B4-BE49-F238E27FC236}">
                  <a16:creationId xmlns:a16="http://schemas.microsoft.com/office/drawing/2014/main" id="{8BAE70E6-91FC-3B22-4046-D5A626908416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>
            <a:xfrm rot="13154003">
              <a:off x="4036166" y="3891297"/>
              <a:ext cx="144000" cy="144000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B02A0A-A9D7-87DF-BAAB-DBD93F3F8DA4}"/>
                </a:ext>
              </a:extLst>
            </p:cNvPr>
            <p:cNvSpPr txBox="1"/>
            <p:nvPr/>
          </p:nvSpPr>
          <p:spPr>
            <a:xfrm>
              <a:off x="4227906" y="3309736"/>
              <a:ext cx="435928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Drug </a:t>
              </a:r>
              <a:br>
                <a:rPr lang="en-US" altLang="zh-CN" sz="700" b="1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US" altLang="zh-CN" sz="700" b="1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therapy</a:t>
              </a:r>
              <a:endParaRPr lang="zh-CN" altLang="en-US" sz="700" b="1" dirty="0"/>
            </a:p>
          </p:txBody>
        </p:sp>
      </p:grpSp>
      <p:pic>
        <p:nvPicPr>
          <p:cNvPr id="11" name="Picture 51">
            <a:extLst>
              <a:ext uri="{FF2B5EF4-FFF2-40B4-BE49-F238E27FC236}">
                <a16:creationId xmlns:a16="http://schemas.microsoft.com/office/drawing/2014/main" id="{972751F0-952A-964A-8F69-427823DA08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166835" y="1449704"/>
            <a:ext cx="352777" cy="352777"/>
          </a:xfrm>
          <a:prstGeom prst="rect">
            <a:avLst/>
          </a:prstGeom>
        </p:spPr>
      </p:pic>
      <p:pic>
        <p:nvPicPr>
          <p:cNvPr id="13" name="Picture 51">
            <a:extLst>
              <a:ext uri="{FF2B5EF4-FFF2-40B4-BE49-F238E27FC236}">
                <a16:creationId xmlns:a16="http://schemas.microsoft.com/office/drawing/2014/main" id="{954F1CB4-5F1A-D1D4-C73D-8D1AA3598E5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7599557" y="1341594"/>
            <a:ext cx="352777" cy="352777"/>
          </a:xfrm>
          <a:prstGeom prst="rect">
            <a:avLst/>
          </a:prstGeom>
        </p:spPr>
      </p:pic>
      <p:pic>
        <p:nvPicPr>
          <p:cNvPr id="14" name="Picture 51">
            <a:extLst>
              <a:ext uri="{FF2B5EF4-FFF2-40B4-BE49-F238E27FC236}">
                <a16:creationId xmlns:a16="http://schemas.microsoft.com/office/drawing/2014/main" id="{5C5163CB-98D4-82D5-DF90-15B44D9D4BA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7599557" y="3024183"/>
            <a:ext cx="352777" cy="35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355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2070521003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Sanofi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977FFB-0398-4165-863C-E45FBC216FCB}"/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http://schemas.microsoft.com/office/2006/documentManagement/types"/>
    <ds:schemaRef ds:uri="http://purl.org/dc/terms/"/>
    <ds:schemaRef ds:uri="4a615a75-1d40-4834-a16a-462b4b5926d5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b394913-660e-41e9-9f09-b3173fdbf39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3588</Words>
  <Application>Microsoft Office PowerPoint</Application>
  <PresentationFormat>On-screen Show (16:9)</PresentationFormat>
  <Paragraphs>417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微软雅黑</vt:lpstr>
      <vt:lpstr>Arial</vt:lpstr>
      <vt:lpstr>Calibri</vt:lpstr>
      <vt:lpstr>Georgia</vt:lpstr>
      <vt:lpstr>Sanofi Sans 3 Regular</vt:lpstr>
      <vt:lpstr>Verdana</vt:lpstr>
      <vt:lpstr>Sanofi</vt:lpstr>
      <vt:lpstr>Reducing the burden  of liver disease</vt:lpstr>
      <vt:lpstr>MAFLD in Focus: Unveiling Insights  from China's RELIEF Study;  Insight from APASL 2024</vt:lpstr>
      <vt:lpstr>Disclosures </vt:lpstr>
      <vt:lpstr>Outline </vt:lpstr>
      <vt:lpstr>MAFLD is a multisystemic disease characterized by hepatic steatosis in the presence of metabolic risk factors  </vt:lpstr>
      <vt:lpstr>Diagnosis and management for MAFLD  </vt:lpstr>
      <vt:lpstr>Should we pay attention to FIB-4?</vt:lpstr>
      <vt:lpstr>Treatment plan for MAFLD    </vt:lpstr>
      <vt:lpstr>MAFLD treatment recommendations: Chinese guidelines</vt:lpstr>
      <vt:lpstr>Reduction in ALT and AST from baseline has been  seen with EPL   </vt:lpstr>
      <vt:lpstr>RWE: Highlights from the China RELIEF study</vt:lpstr>
      <vt:lpstr>RELIEF study </vt:lpstr>
      <vt:lpstr>Study design: Multicenter, retrospective observational (BRAINPOWER database)</vt:lpstr>
      <vt:lpstr>According to the 2020 APASL diagnostic criteria for MAFLD1 a total of 82,908 were identified2 </vt:lpstr>
      <vt:lpstr>MAFLD with high burden of liver fibrosis, 45.7% patients at intermediate to high risk   </vt:lpstr>
      <vt:lpstr>EPL significantly reduced the FIB-4 index after 24 weeks  of treatment   </vt:lpstr>
      <vt:lpstr>Decrease in ALT/AST at 12 weeks with EPL monotherapy   </vt:lpstr>
      <vt:lpstr>Reduction in blood lipid levels at 12 and 24 weeks and TBil levels at 12 weeks with EPL monotherapy</vt:lpstr>
      <vt:lpstr>Clinical implications   </vt:lpstr>
      <vt:lpstr>Thank you</vt:lpstr>
      <vt:lpstr>Back up slide</vt:lpstr>
      <vt:lpstr>Patients with EPL mono-therapy enrolled for analysis 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Sanofi logo intro</dc:title>
  <dc:creator>Khan, Salman /IN</dc:creator>
  <cp:lastModifiedBy>Sotos, Francesc /DE</cp:lastModifiedBy>
  <cp:revision>13</cp:revision>
  <dcterms:created xsi:type="dcterms:W3CDTF">2024-03-20T06:02:21Z</dcterms:created>
  <dcterms:modified xsi:type="dcterms:W3CDTF">2024-11-04T08:52:02Z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