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31"/>
  </p:notesMasterIdLst>
  <p:handoutMasterIdLst>
    <p:handoutMasterId r:id="rId32"/>
  </p:handoutMasterIdLst>
  <p:sldIdLst>
    <p:sldId id="2141411642" r:id="rId5"/>
    <p:sldId id="2141411652" r:id="rId6"/>
    <p:sldId id="2147474829" r:id="rId7"/>
    <p:sldId id="2147377208" r:id="rId8"/>
    <p:sldId id="2147474833" r:id="rId9"/>
    <p:sldId id="2147377210" r:id="rId10"/>
    <p:sldId id="2147377211" r:id="rId11"/>
    <p:sldId id="2141411651" r:id="rId12"/>
    <p:sldId id="2141411654" r:id="rId13"/>
    <p:sldId id="13642" r:id="rId14"/>
    <p:sldId id="13643" r:id="rId15"/>
    <p:sldId id="2141411658" r:id="rId16"/>
    <p:sldId id="321" r:id="rId17"/>
    <p:sldId id="4365" r:id="rId18"/>
    <p:sldId id="2147474832" r:id="rId19"/>
    <p:sldId id="2147377202" r:id="rId20"/>
    <p:sldId id="2147377204" r:id="rId21"/>
    <p:sldId id="2147377213" r:id="rId22"/>
    <p:sldId id="2147474851" r:id="rId23"/>
    <p:sldId id="2147474849" r:id="rId24"/>
    <p:sldId id="2147474850" r:id="rId25"/>
    <p:sldId id="257" r:id="rId26"/>
    <p:sldId id="268" r:id="rId27"/>
    <p:sldId id="2147474830" r:id="rId28"/>
    <p:sldId id="2147474831" r:id="rId29"/>
    <p:sldId id="2147474847" r:id="rId3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3" userDrawn="1">
          <p15:clr>
            <a:srgbClr val="A4A3A4"/>
          </p15:clr>
        </p15:guide>
        <p15:guide id="2" pos="8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B8872A-0263-52A8-9487-D5DA46F0B713}" name="Samanta, Moumita /IN" initials="SM/" userId="S::Moumita.Samanta@sanofi.com::8d0f9159-92b1-4d41-aa8b-6fd7576532ce" providerId="AD"/>
  <p188:author id="{0677BC3E-60CE-FE07-33A3-7CE716D57F5C}" name="Rayasam, Vijay /IN" initials="RV/" userId="S::Vijay.Rayasam@sanofi.com::34e3cc5c-93bf-4ff8-9810-74fd828c74fd" providerId="AD"/>
  <p188:author id="{742AAA5B-4D39-0499-ED00-5BB7ECC477B4}" name="Popovic, Branko /DE" initials="PB/" userId="S::Branko.Popovic@sanofi.com::1bc4e505-0fa0-4500-a521-42dabbaf1e71" providerId="AD"/>
  <p188:author id="{F33CAE6C-F341-C1F8-5F2B-87391C99F1A3}" name="Sotos, Francesc /DE" initials="S/" userId="S::francesc.sotos@sanofi.com::26355ea4-6a7c-48ee-b883-c248a380f99a" providerId="AD"/>
  <p188:author id="{89AC4D6F-E996-85CB-6A34-E15D3EC75163}" name="Blanchard, Guillaume /FR" initials="BG/" userId="S::Guillaume.Blanchard@sanofi.com::fc1bc002-66f2-4ce7-8e96-0eb1cd5ce8db" providerId="AD"/>
  <p188:author id="{D3B62EB3-3430-9C29-DC9C-89D553A0A69B}" name="Jonas, Audrey /BE" initials="JA/" userId="S::Audrey.Jonas@sanofi.com::142e833a-488d-44e2-9ed0-5d104482e4ca" providerId="AD"/>
  <p188:author id="{FFE47EE6-A2F0-13A5-8EE8-3661DB1849A6}" name="Medical Writer" initials="MW" userId="Medical Writer" providerId="None"/>
  <p188:author id="{1ACD43EF-7935-E9BC-BC3F-3C9124DC08AB}" name="Blanchard, Guillaume /FR" initials="BG/" userId="S::guillaume.blanchard@sanofi.com::fc1bc002-66f2-4ce7-8e96-0eb1cd5ce8d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C7FF"/>
    <a:srgbClr val="CA99F5"/>
    <a:srgbClr val="9533EB"/>
    <a:srgbClr val="7A00E6"/>
    <a:srgbClr val="404040"/>
    <a:srgbClr val="23004C"/>
    <a:srgbClr val="FFFFFF"/>
    <a:srgbClr val="AF66EF"/>
    <a:srgbClr val="F3F2F1"/>
    <a:srgbClr val="FFC1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323CCC-FA65-2C47-B64B-DD9FE625D93E}" v="4" dt="2024-05-30T07:55:33.042"/>
    <p1510:client id="{7E41FBED-ED8E-4C58-93A8-533FB47B76B3}" v="875" dt="2024-05-30T07:37:41.655"/>
    <p1510:client id="{E3AC76B8-2FC3-420F-8601-083B0260C2BB}" vWet="2" dt="2024-05-30T05:04:05.980"/>
  </p1510:revLst>
</p1510:revInfo>
</file>

<file path=ppt/tableStyles.xml><?xml version="1.0" encoding="utf-8"?>
<a:tblStyleLst xmlns:a="http://schemas.openxmlformats.org/drawingml/2006/main" def="{F800B559-55DF-4324-A70D-7A5FB1BD5379}">
  <a:tblStyle styleId="{F800B559-55DF-4324-A70D-7A5FB1BD5379}" styleName="Sanofi">
    <a:wholeTbl>
      <a:tcTxStyle>
        <a:fontRef idx="minor">
          <a:schemeClr val="dk1"/>
        </a:fontRef>
        <a:schemeClr val="dk1"/>
      </a:tcTxStyle>
      <a:tcStyle>
        <a:tcBdr>
          <a:left>
            <a:ln w="2500" cmpd="sng">
              <a:solidFill>
                <a:schemeClr val="lt2"/>
              </a:solidFill>
            </a:ln>
          </a:left>
          <a:right>
            <a:ln w="2500" cmpd="sng">
              <a:solidFill>
                <a:schemeClr val="lt2"/>
              </a:solidFill>
            </a:ln>
          </a:right>
          <a:top>
            <a:ln w="2500" cmpd="sng">
              <a:solidFill>
                <a:schemeClr val="lt2"/>
              </a:solidFill>
            </a:ln>
          </a:top>
          <a:bottom>
            <a:ln w="2500" cmpd="sng">
              <a:solidFill>
                <a:schemeClr val="lt2"/>
              </a:solidFill>
            </a:ln>
          </a:bottom>
          <a:insideH>
            <a:ln w="2500" cmpd="sng">
              <a:solidFill>
                <a:schemeClr val="lt2"/>
              </a:solidFill>
            </a:ln>
          </a:insideH>
          <a:insideV>
            <a:ln w="2500" cmpd="sng">
              <a:solidFill>
                <a:schemeClr val="lt2"/>
              </a:solidFill>
            </a:ln>
          </a:insideV>
        </a:tcBdr>
        <a:fill>
          <a:solidFill>
            <a:schemeClr val="lt1"/>
          </a:solidFill>
        </a:fill>
      </a:tcStyle>
    </a:wholeTbl>
    <a:band1H>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H>
    <a:band2H>
      <a:tcStyle>
        <a:tcBdr/>
      </a:tcStyle>
    </a:band2H>
    <a:band1V>
      <a:tcStyle>
        <a:tcBdr>
          <a:left>
            <a:ln w="2500" cmpd="sng">
              <a:solidFill>
                <a:schemeClr val="lt1"/>
              </a:solidFill>
            </a:ln>
          </a:left>
          <a:right>
            <a:ln w="2500" cmpd="sng">
              <a:solidFill>
                <a:schemeClr val="lt1"/>
              </a:solidFill>
            </a:ln>
          </a:right>
          <a:top>
            <a:ln w="2500" cmpd="sng">
              <a:solidFill>
                <a:schemeClr val="lt1"/>
              </a:solidFill>
            </a:ln>
          </a:top>
          <a:bottom>
            <a:ln w="2500" cmpd="sng">
              <a:solidFill>
                <a:schemeClr val="lt1"/>
              </a:solidFill>
            </a:ln>
          </a:bottom>
          <a:insideH>
            <a:ln w="2500" cmpd="sng">
              <a:solidFill>
                <a:schemeClr val="lt1"/>
              </a:solidFill>
            </a:ln>
          </a:insideH>
          <a:insideV>
            <a:ln w="2500" cmpd="sng">
              <a:solidFill>
                <a:schemeClr val="lt1"/>
              </a:solidFill>
            </a:ln>
          </a:insideV>
        </a:tcBdr>
        <a:fill>
          <a:solidFill>
            <a:schemeClr val="dk2"/>
          </a:solidFill>
        </a:fill>
      </a:tcStyle>
    </a:band1V>
    <a:band2V>
      <a:tcStyle>
        <a:tcBdr/>
      </a:tcStyle>
    </a:band2V>
    <a:lastCol>
      <a:tcTxStyle b="off">
        <a:fontRef idx="minor">
          <a:schemeClr val="dk1"/>
        </a:fontRef>
        <a:schemeClr val="dk1"/>
      </a:tcTxStyle>
      <a:tcStyle>
        <a:tcBdr/>
        <a:fill>
          <a:solidFill>
            <a:schemeClr val="dk2"/>
          </a:solidFill>
        </a:fill>
      </a:tcStyle>
    </a:lastCol>
    <a:firstCol>
      <a:tcTxStyle b="off">
        <a:fontRef idx="minor">
          <a:schemeClr val="dk1"/>
        </a:fontRef>
        <a:schemeClr val="dk1"/>
      </a:tcTxStyle>
      <a:tcStyle>
        <a:tcBdr/>
        <a:fill>
          <a:solidFill>
            <a:schemeClr val="dk2"/>
          </a:solidFill>
        </a:fill>
      </a:tcStyle>
    </a:firstCol>
    <a:lastRow>
      <a:tcTxStyle b="on">
        <a:fontRef idx="major">
          <a:schemeClr val="dk1"/>
        </a:fontRef>
        <a:schemeClr val="dk1"/>
      </a:tcTxStyle>
      <a:tcStyle>
        <a:tcBdr/>
        <a:fill>
          <a:solidFill>
            <a:schemeClr val="dk2"/>
          </a:solidFill>
        </a:fill>
      </a:tcStyle>
    </a:lastRow>
    <a:firstRow>
      <a:tcTxStyle b="off">
        <a:fontRef idx="major">
          <a:schemeClr val="lt2"/>
        </a:fontRef>
        <a:schemeClr val="lt2"/>
      </a:tcTxStyle>
      <a:tcStyle>
        <a:tcBdr>
          <a:bottom>
            <a:ln w="36000" cmpd="sng">
              <a:solidFill>
                <a:schemeClr val="accent2"/>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lt1"/>
      </a:tcTxStyle>
      <a:tcStyle>
        <a:tcBdr/>
        <a:fillRef idx="1">
          <a:schemeClr val="accent2"/>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994" y="58"/>
      </p:cViewPr>
      <p:guideLst>
        <p:guide orient="horz" pos="2913"/>
        <p:guide pos="821"/>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410590152715701"/>
          <c:y val="7.0071088812528007E-2"/>
          <c:w val="0.55573877143063"/>
          <c:h val="0.85135884579294197"/>
        </c:manualLayout>
      </c:layout>
      <c:barChart>
        <c:barDir val="col"/>
        <c:grouping val="clustered"/>
        <c:varyColors val="0"/>
        <c:ser>
          <c:idx val="0"/>
          <c:order val="0"/>
          <c:tx>
            <c:strRef>
              <c:f>Sheet1!$B$1</c:f>
              <c:strCache>
                <c:ptCount val="1"/>
                <c:pt idx="0">
                  <c:v>NAFLD</c:v>
                </c:pt>
              </c:strCache>
            </c:strRef>
          </c:tx>
          <c:invertIfNegative val="0"/>
          <c:dLbls>
            <c:spPr>
              <a:noFill/>
              <a:ln w="25340">
                <a:noFill/>
              </a:ln>
            </c:spPr>
            <c:txPr>
              <a:bodyPr rot="0" spcFirstLastPara="0" vertOverflow="ellipsis" vert="horz" wrap="square" lIns="38100" tIns="19050" rIns="38100" bIns="19050" anchor="ctr" anchorCtr="1"/>
              <a:lstStyle/>
              <a:p>
                <a:pPr>
                  <a:defRPr lang="zh-CN" sz="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Sheet1!$B$2</c:f>
              <c:numCache>
                <c:formatCode>0%</c:formatCode>
                <c:ptCount val="1"/>
                <c:pt idx="0">
                  <c:v>0.78</c:v>
                </c:pt>
              </c:numCache>
            </c:numRef>
          </c:val>
          <c:extLst>
            <c:ext xmlns:c16="http://schemas.microsoft.com/office/drawing/2014/chart" uri="{C3380CC4-5D6E-409C-BE32-E72D297353CC}">
              <c16:uniqueId val="{00000000-E35B-4BB7-9AD6-8BA525057032}"/>
            </c:ext>
          </c:extLst>
        </c:ser>
        <c:ser>
          <c:idx val="1"/>
          <c:order val="1"/>
          <c:tx>
            <c:strRef>
              <c:f>Sheet1!$C$1</c:f>
              <c:strCache>
                <c:ptCount val="1"/>
                <c:pt idx="0">
                  <c:v>健康对照</c:v>
                </c:pt>
              </c:strCache>
            </c:strRef>
          </c:tx>
          <c:invertIfNegative val="0"/>
          <c:dLbls>
            <c:dLbl>
              <c:idx val="0"/>
              <c:spPr>
                <a:noFill/>
                <a:ln w="25340">
                  <a:noFill/>
                </a:ln>
              </c:spPr>
              <c:txPr>
                <a:bodyPr rot="0" spcFirstLastPara="0" vertOverflow="ellipsis" vert="horz" wrap="square" lIns="38100" tIns="19050" rIns="38100" bIns="19050" anchor="ctr" anchorCtr="1"/>
                <a:lstStyle/>
                <a:p>
                  <a:pPr>
                    <a:defRPr lang="zh-CN" sz="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2-E35B-4BB7-9AD6-8BA525057032}"/>
                </c:ext>
              </c:extLst>
            </c:dLbl>
            <c:spPr>
              <a:noFill/>
              <a:ln w="25340">
                <a:noFill/>
              </a:ln>
            </c:spPr>
            <c:txPr>
              <a:bodyPr rot="0" spcFirstLastPara="0" vertOverflow="ellipsis" vert="horz" wrap="square" lIns="38100" tIns="19050" rIns="38100" bIns="19050" anchor="ctr" anchorCtr="1"/>
              <a:lstStyle/>
              <a:p>
                <a:pPr>
                  <a:defRPr lang="zh-CN" sz="1397"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Sheet1!$C$2</c:f>
              <c:numCache>
                <c:formatCode>0%</c:formatCode>
                <c:ptCount val="1"/>
                <c:pt idx="0">
                  <c:v>0.9</c:v>
                </c:pt>
              </c:numCache>
            </c:numRef>
          </c:val>
          <c:extLst>
            <c:ext xmlns:c16="http://schemas.microsoft.com/office/drawing/2014/chart" uri="{C3380CC4-5D6E-409C-BE32-E72D297353CC}">
              <c16:uniqueId val="{00000001-E35B-4BB7-9AD6-8BA525057032}"/>
            </c:ext>
          </c:extLst>
        </c:ser>
        <c:dLbls>
          <c:showLegendKey val="0"/>
          <c:showVal val="0"/>
          <c:showCatName val="0"/>
          <c:showSerName val="0"/>
          <c:showPercent val="0"/>
          <c:showBubbleSize val="0"/>
        </c:dLbls>
        <c:gapWidth val="150"/>
        <c:axId val="1818506351"/>
        <c:axId val="1"/>
      </c:barChart>
      <c:catAx>
        <c:axId val="1818506351"/>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796" b="0" i="0" u="none" strike="noStrike" kern="1200" baseline="0">
                <a:solidFill>
                  <a:schemeClr val="tx1"/>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numFmt formatCode="0%" sourceLinked="1"/>
        <c:majorTickMark val="out"/>
        <c:minorTickMark val="none"/>
        <c:tickLblPos val="nextTo"/>
        <c:txPr>
          <a:bodyPr rot="-60000000" spcFirstLastPara="0" vertOverflow="ellipsis" vert="horz" wrap="square" anchor="ctr" anchorCtr="1"/>
          <a:lstStyle/>
          <a:p>
            <a:pPr>
              <a:defRPr lang="zh-CN" sz="800" b="0" i="0" u="none" strike="noStrike" kern="1200" baseline="0">
                <a:solidFill>
                  <a:schemeClr val="tx1"/>
                </a:solidFill>
                <a:latin typeface="+mn-lt"/>
                <a:ea typeface="+mn-ea"/>
                <a:cs typeface="+mn-cs"/>
              </a:defRPr>
            </a:pPr>
            <a:endParaRPr lang="en-US"/>
          </a:p>
        </c:txPr>
        <c:crossAx val="1818506351"/>
        <c:crosses val="autoZero"/>
        <c:crossBetween val="between"/>
        <c:majorUnit val="5.000000000000001E-2"/>
      </c:valAx>
      <c:spPr>
        <a:noFill/>
        <a:ln w="25340">
          <a:noFill/>
        </a:ln>
      </c:spPr>
    </c:plotArea>
    <c:plotVisOnly val="1"/>
    <c:dispBlanksAs val="gap"/>
    <c:showDLblsOverMax val="0"/>
  </c:chart>
  <c:txPr>
    <a:bodyPr/>
    <a:lstStyle/>
    <a:p>
      <a:pPr>
        <a:defRPr lang="zh-CN" sz="1796"/>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NAFLD</c:v>
                </c:pt>
              </c:strCache>
            </c:strRef>
          </c:tx>
          <c:invertIfNegative val="0"/>
          <c:dLbls>
            <c:spPr>
              <a:noFill/>
              <a:ln w="25328">
                <a:noFill/>
              </a:ln>
            </c:spPr>
            <c:txPr>
              <a:bodyPr rot="0" spcFirstLastPara="0" vertOverflow="ellipsis" vert="horz" wrap="square" lIns="38100" tIns="19050" rIns="38100" bIns="19050" anchor="ctr" anchorCtr="1"/>
              <a:lstStyle/>
              <a:p>
                <a:pPr>
                  <a:defRPr lang="zh-CN" sz="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Sheet1!$B$2</c:f>
              <c:numCache>
                <c:formatCode>0.0%</c:formatCode>
                <c:ptCount val="1"/>
                <c:pt idx="0">
                  <c:v>0.61299999999999999</c:v>
                </c:pt>
              </c:numCache>
            </c:numRef>
          </c:val>
          <c:extLst>
            <c:ext xmlns:c16="http://schemas.microsoft.com/office/drawing/2014/chart" uri="{C3380CC4-5D6E-409C-BE32-E72D297353CC}">
              <c16:uniqueId val="{00000001-7549-499C-808B-B91B75C232FD}"/>
            </c:ext>
          </c:extLst>
        </c:ser>
        <c:ser>
          <c:idx val="1"/>
          <c:order val="1"/>
          <c:tx>
            <c:strRef>
              <c:f>Sheet1!$C$1</c:f>
              <c:strCache>
                <c:ptCount val="1"/>
                <c:pt idx="0">
                  <c:v>健康对照</c:v>
                </c:pt>
              </c:strCache>
            </c:strRef>
          </c:tx>
          <c:invertIfNegative val="0"/>
          <c:dLbls>
            <c:spPr>
              <a:noFill/>
              <a:ln w="25328">
                <a:noFill/>
              </a:ln>
            </c:spPr>
            <c:txPr>
              <a:bodyPr rot="0" spcFirstLastPara="0" vertOverflow="ellipsis" vert="horz" wrap="square" lIns="38100" tIns="19050" rIns="38100" bIns="19050" anchor="ctr" anchorCtr="1"/>
              <a:lstStyle/>
              <a:p>
                <a:pPr>
                  <a:defRPr lang="zh-CN" sz="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Sheet1!$C$2</c:f>
              <c:numCache>
                <c:formatCode>0.0%</c:formatCode>
                <c:ptCount val="1"/>
                <c:pt idx="0">
                  <c:v>0.68300000000000005</c:v>
                </c:pt>
              </c:numCache>
            </c:numRef>
          </c:val>
          <c:extLst>
            <c:ext xmlns:c16="http://schemas.microsoft.com/office/drawing/2014/chart" uri="{C3380CC4-5D6E-409C-BE32-E72D297353CC}">
              <c16:uniqueId val="{00000002-7549-499C-808B-B91B75C232FD}"/>
            </c:ext>
          </c:extLst>
        </c:ser>
        <c:dLbls>
          <c:showLegendKey val="0"/>
          <c:showVal val="0"/>
          <c:showCatName val="0"/>
          <c:showSerName val="0"/>
          <c:showPercent val="0"/>
          <c:showBubbleSize val="0"/>
        </c:dLbls>
        <c:gapWidth val="150"/>
        <c:axId val="2067408207"/>
        <c:axId val="1"/>
      </c:barChart>
      <c:catAx>
        <c:axId val="2067408207"/>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795" b="0" i="0" u="none" strike="noStrike" kern="1200" baseline="0">
                <a:solidFill>
                  <a:schemeClr val="tx1"/>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numFmt formatCode="0.0%" sourceLinked="1"/>
        <c:majorTickMark val="out"/>
        <c:minorTickMark val="none"/>
        <c:tickLblPos val="nextTo"/>
        <c:txPr>
          <a:bodyPr rot="-60000000" spcFirstLastPara="0" vertOverflow="ellipsis" vert="horz" wrap="square" anchor="ctr" anchorCtr="1"/>
          <a:lstStyle/>
          <a:p>
            <a:pPr>
              <a:defRPr lang="zh-CN" sz="800" b="0" i="0" u="none" strike="noStrike" kern="1200" baseline="0">
                <a:solidFill>
                  <a:schemeClr val="tx1"/>
                </a:solidFill>
                <a:latin typeface="+mn-lt"/>
                <a:ea typeface="+mn-ea"/>
                <a:cs typeface="+mn-cs"/>
              </a:defRPr>
            </a:pPr>
            <a:endParaRPr lang="en-US"/>
          </a:p>
        </c:txPr>
        <c:crossAx val="2067408207"/>
        <c:crosses val="autoZero"/>
        <c:crossBetween val="between"/>
        <c:majorUnit val="2.0000000000000004E-2"/>
        <c:minorUnit val="2.0000000000000004E-2"/>
      </c:valAx>
      <c:spPr>
        <a:noFill/>
        <a:ln w="25328">
          <a:noFill/>
        </a:ln>
      </c:spPr>
    </c:plotArea>
    <c:plotVisOnly val="1"/>
    <c:dispBlanksAs val="gap"/>
    <c:showDLblsOverMax val="0"/>
  </c:chart>
  <c:txPr>
    <a:bodyPr/>
    <a:lstStyle/>
    <a:p>
      <a:pPr>
        <a:defRPr lang="zh-CN" sz="1795"/>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NAFLD</c:v>
                </c:pt>
              </c:strCache>
            </c:strRef>
          </c:tx>
          <c:invertIfNegative val="0"/>
          <c:dLbls>
            <c:spPr>
              <a:noFill/>
              <a:ln w="25351">
                <a:noFill/>
              </a:ln>
            </c:spPr>
            <c:txPr>
              <a:bodyPr rot="0" spcFirstLastPara="0" vertOverflow="ellipsis" vert="horz" wrap="square" lIns="38100" tIns="19050" rIns="38100" bIns="19050" anchor="ctr" anchorCtr="1"/>
              <a:lstStyle/>
              <a:p>
                <a:pPr>
                  <a:defRPr lang="zh-CN" sz="8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c:f>
              <c:numCache>
                <c:formatCode>General</c:formatCode>
                <c:ptCount val="1"/>
              </c:numCache>
            </c:numRef>
          </c:cat>
          <c:val>
            <c:numRef>
              <c:f>Sheet1!$B$2</c:f>
              <c:numCache>
                <c:formatCode>0.0%</c:formatCode>
                <c:ptCount val="1"/>
                <c:pt idx="0">
                  <c:v>0.79800000000000004</c:v>
                </c:pt>
              </c:numCache>
            </c:numRef>
          </c:val>
          <c:extLst>
            <c:ext xmlns:c16="http://schemas.microsoft.com/office/drawing/2014/chart" uri="{C3380CC4-5D6E-409C-BE32-E72D297353CC}">
              <c16:uniqueId val="{00000000-2CD5-4A61-9843-7156156822EF}"/>
            </c:ext>
          </c:extLst>
        </c:ser>
        <c:ser>
          <c:idx val="1"/>
          <c:order val="1"/>
          <c:tx>
            <c:strRef>
              <c:f>Sheet1!$C$1</c:f>
              <c:strCache>
                <c:ptCount val="1"/>
                <c:pt idx="0">
                  <c:v>Control</c:v>
                </c:pt>
              </c:strCache>
            </c:strRef>
          </c:tx>
          <c:invertIfNegative val="0"/>
          <c:cat>
            <c:numRef>
              <c:f>Sheet1!$A$2</c:f>
              <c:numCache>
                <c:formatCode>General</c:formatCode>
                <c:ptCount val="1"/>
              </c:numCache>
            </c:numRef>
          </c:cat>
          <c:val>
            <c:numRef>
              <c:f>Sheet1!$C$2</c:f>
              <c:numCache>
                <c:formatCode>0.00%</c:formatCode>
                <c:ptCount val="1"/>
                <c:pt idx="0">
                  <c:v>0.84399999999999997</c:v>
                </c:pt>
              </c:numCache>
            </c:numRef>
          </c:val>
          <c:extLst>
            <c:ext xmlns:c16="http://schemas.microsoft.com/office/drawing/2014/chart" uri="{C3380CC4-5D6E-409C-BE32-E72D297353CC}">
              <c16:uniqueId val="{00000001-2CD5-4A61-9843-7156156822EF}"/>
            </c:ext>
          </c:extLst>
        </c:ser>
        <c:dLbls>
          <c:showLegendKey val="0"/>
          <c:showVal val="0"/>
          <c:showCatName val="0"/>
          <c:showSerName val="0"/>
          <c:showPercent val="0"/>
          <c:showBubbleSize val="0"/>
        </c:dLbls>
        <c:gapWidth val="150"/>
        <c:axId val="258403407"/>
        <c:axId val="1"/>
      </c:barChart>
      <c:catAx>
        <c:axId val="258403407"/>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797" b="0" i="0" u="none" strike="noStrike" kern="1200" baseline="0">
                <a:solidFill>
                  <a:schemeClr val="tx1"/>
                </a:solidFill>
                <a:latin typeface="+mn-lt"/>
                <a:ea typeface="+mn-ea"/>
                <a:cs typeface="+mn-cs"/>
              </a:defRPr>
            </a:pPr>
            <a:endParaRPr lang="en-US"/>
          </a:p>
        </c:txPr>
        <c:crossAx val="1"/>
        <c:crosses val="autoZero"/>
        <c:auto val="1"/>
        <c:lblAlgn val="ctr"/>
        <c:lblOffset val="100"/>
        <c:noMultiLvlLbl val="0"/>
      </c:catAx>
      <c:valAx>
        <c:axId val="1"/>
        <c:scaling>
          <c:orientation val="minMax"/>
        </c:scaling>
        <c:delete val="0"/>
        <c:axPos val="l"/>
        <c:numFmt formatCode="0.0%" sourceLinked="1"/>
        <c:majorTickMark val="out"/>
        <c:minorTickMark val="none"/>
        <c:tickLblPos val="nextTo"/>
        <c:txPr>
          <a:bodyPr rot="-60000000" spcFirstLastPara="0" vertOverflow="ellipsis" vert="horz" wrap="square" anchor="ctr" anchorCtr="1"/>
          <a:lstStyle/>
          <a:p>
            <a:pPr>
              <a:defRPr lang="zh-CN" sz="800" b="0" i="0" u="none" strike="noStrike" kern="1200" baseline="0">
                <a:solidFill>
                  <a:schemeClr val="tx1"/>
                </a:solidFill>
                <a:latin typeface="+mn-lt"/>
                <a:ea typeface="+mn-ea"/>
                <a:cs typeface="+mn-cs"/>
              </a:defRPr>
            </a:pPr>
            <a:endParaRPr lang="en-US"/>
          </a:p>
        </c:txPr>
        <c:crossAx val="258403407"/>
        <c:crosses val="autoZero"/>
        <c:crossBetween val="between"/>
        <c:majorUnit val="2.0000000000000004E-2"/>
      </c:valAx>
      <c:spPr>
        <a:noFill/>
        <a:ln w="25351">
          <a:noFill/>
        </a:ln>
      </c:spPr>
    </c:plotArea>
    <c:plotVisOnly val="1"/>
    <c:dispBlanksAs val="gap"/>
    <c:showDLblsOverMax val="0"/>
  </c:chart>
  <c:txPr>
    <a:bodyPr/>
    <a:lstStyle/>
    <a:p>
      <a:pPr>
        <a:defRPr lang="zh-CN" sz="1797"/>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CA8F0B-9F97-407D-AF67-D89CD641848A}" type="doc">
      <dgm:prSet loTypeId="urn:microsoft.com/office/officeart/2005/8/layout/pyramid1" loCatId="pyramid" qsTypeId="urn:microsoft.com/office/officeart/2005/8/quickstyle/simple1" qsCatId="simple" csTypeId="urn:microsoft.com/office/officeart/2005/8/colors/accent5_3" csCatId="accent5" phldr="1"/>
      <dgm:spPr/>
    </dgm:pt>
    <dgm:pt modelId="{07979D72-03BA-434B-B138-89022CB4D432}">
      <dgm:prSet phldrT="[Text]" custT="1"/>
      <dgm:spPr>
        <a:solidFill>
          <a:schemeClr val="accent2">
            <a:alpha val="90000"/>
          </a:schemeClr>
        </a:solidFill>
      </dgm:spPr>
      <dgm:t>
        <a:bodyPr/>
        <a:lstStyle/>
        <a:p>
          <a:r>
            <a:rPr lang="en-US" sz="1200" b="0">
              <a:solidFill>
                <a:schemeClr val="bg1"/>
              </a:solidFill>
              <a:effectLst/>
              <a:latin typeface="Verdana" panose="020B0604030504040204" pitchFamily="34" charset="0"/>
              <a:ea typeface="Verdana" panose="020B0604030504040204" pitchFamily="34" charset="0"/>
            </a:rPr>
            <a:t>Targeting comorbid disease: </a:t>
          </a:r>
          <a:br>
            <a:rPr lang="en-US" sz="1200" b="0">
              <a:solidFill>
                <a:schemeClr val="bg1"/>
              </a:solidFill>
              <a:effectLst/>
              <a:latin typeface="Verdana" panose="020B0604030504040204" pitchFamily="34" charset="0"/>
              <a:ea typeface="Verdana" panose="020B0604030504040204" pitchFamily="34" charset="0"/>
            </a:rPr>
          </a:br>
          <a:r>
            <a:rPr lang="en-US" sz="1200" b="0">
              <a:solidFill>
                <a:schemeClr val="bg1"/>
              </a:solidFill>
              <a:effectLst/>
              <a:latin typeface="Verdana" panose="020B0604030504040204" pitchFamily="34" charset="0"/>
              <a:ea typeface="Verdana" panose="020B0604030504040204" pitchFamily="34" charset="0"/>
            </a:rPr>
            <a:t>diabetes, hyperlipidemia, obesity</a:t>
          </a:r>
          <a:r>
            <a:rPr lang="en-US" sz="1200" b="0" baseline="30000">
              <a:solidFill>
                <a:schemeClr val="bg1"/>
              </a:solidFill>
              <a:effectLst/>
              <a:latin typeface="Verdana" panose="020B0604030504040204" pitchFamily="34" charset="0"/>
              <a:ea typeface="Verdana" panose="020B0604030504040204" pitchFamily="34" charset="0"/>
            </a:rPr>
            <a:t>2</a:t>
          </a:r>
        </a:p>
      </dgm:t>
    </dgm:pt>
    <dgm:pt modelId="{C906983E-2EBB-4C87-AD08-F0DD89FA8206}" type="parTrans" cxnId="{60A0695E-B42F-4017-B15B-53A890BB8FE3}">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6DE275B6-E4B3-4306-A7D8-C934868AB955}" type="sibTrans" cxnId="{60A0695E-B42F-4017-B15B-53A890BB8FE3}">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0308AC1A-636A-4234-A3B6-D011A3C49802}">
      <dgm:prSet phldrT="[Text]" custT="1"/>
      <dgm:spPr>
        <a:solidFill>
          <a:schemeClr val="accent2"/>
        </a:solidFill>
      </dgm:spPr>
      <dgm:t>
        <a:bodyPr/>
        <a:lstStyle/>
        <a:p>
          <a:r>
            <a:rPr lang="en-US" sz="1200" b="0">
              <a:solidFill>
                <a:schemeClr val="bg1"/>
              </a:solidFill>
              <a:effectLst/>
              <a:latin typeface="Verdana" panose="020B0604030504040204" pitchFamily="34" charset="0"/>
              <a:ea typeface="Verdana" panose="020B0604030504040204" pitchFamily="34" charset="0"/>
            </a:rPr>
            <a:t>Lifestyle modification: diet &amp; exercise</a:t>
          </a:r>
          <a:r>
            <a:rPr lang="en-US" sz="1200" b="0" baseline="30000">
              <a:solidFill>
                <a:schemeClr val="bg1"/>
              </a:solidFill>
              <a:effectLst/>
              <a:latin typeface="Verdana" panose="020B0604030504040204" pitchFamily="34" charset="0"/>
              <a:ea typeface="Verdana" panose="020B0604030504040204" pitchFamily="34" charset="0"/>
            </a:rPr>
            <a:t>1</a:t>
          </a:r>
        </a:p>
      </dgm:t>
    </dgm:pt>
    <dgm:pt modelId="{4908252E-B088-4C69-9CFC-E8D87606FC06}" type="parTrans" cxnId="{9B221548-60B5-47D2-AC36-8A9BFBD8C187}">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4B11B847-6AA9-4A83-AD05-5FEC3D8F7D68}" type="sibTrans" cxnId="{9B221548-60B5-47D2-AC36-8A9BFBD8C187}">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CB47CCE2-1316-4CE7-BDF1-E7B465139F6C}">
      <dgm:prSet custT="1"/>
      <dgm:spPr>
        <a:solidFill>
          <a:schemeClr val="accent2">
            <a:alpha val="80000"/>
          </a:schemeClr>
        </a:solidFill>
      </dgm:spPr>
      <dgm:t>
        <a:bodyPr/>
        <a:lstStyle/>
        <a:p>
          <a:r>
            <a:rPr lang="en-US" sz="1200" b="0">
              <a:solidFill>
                <a:schemeClr val="bg1"/>
              </a:solidFill>
              <a:effectLst/>
              <a:latin typeface="Verdana" panose="020B0604030504040204" pitchFamily="34" charset="0"/>
              <a:ea typeface="Verdana" panose="020B0604030504040204" pitchFamily="34" charset="0"/>
            </a:rPr>
            <a:t>Liver supportive agents</a:t>
          </a:r>
          <a:r>
            <a:rPr lang="en-US" sz="1200" b="0" baseline="30000">
              <a:solidFill>
                <a:schemeClr val="bg1"/>
              </a:solidFill>
              <a:effectLst/>
              <a:latin typeface="Verdana" panose="020B0604030504040204" pitchFamily="34" charset="0"/>
              <a:ea typeface="Verdana" panose="020B0604030504040204" pitchFamily="34" charset="0"/>
            </a:rPr>
            <a:t>3</a:t>
          </a:r>
          <a:endParaRPr lang="en-US" sz="1200" b="0">
            <a:solidFill>
              <a:schemeClr val="bg1"/>
            </a:solidFill>
            <a:effectLst/>
            <a:latin typeface="Verdana" panose="020B0604030504040204" pitchFamily="34" charset="0"/>
            <a:ea typeface="Verdana" panose="020B0604030504040204" pitchFamily="34" charset="0"/>
          </a:endParaRPr>
        </a:p>
      </dgm:t>
    </dgm:pt>
    <dgm:pt modelId="{3841ECE7-5A09-48E6-AF6E-B7D843373DC8}" type="parTrans" cxnId="{4AF38576-128D-47DC-A4C0-233FFE9EAF76}">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82C0DC23-F19B-48C8-A798-04AC4D5025E4}" type="sibTrans" cxnId="{4AF38576-128D-47DC-A4C0-233FFE9EAF76}">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CF4B70AA-E163-46B3-87F3-CB3FA0B1EF7F}">
      <dgm:prSet custT="1"/>
      <dgm:spPr>
        <a:solidFill>
          <a:schemeClr val="accent2">
            <a:alpha val="60000"/>
          </a:schemeClr>
        </a:solidFill>
      </dgm:spPr>
      <dgm:t>
        <a:bodyPr/>
        <a:lstStyle/>
        <a:p>
          <a:r>
            <a:rPr lang="en-US" sz="1200" b="0">
              <a:solidFill>
                <a:schemeClr val="bg1"/>
              </a:solidFill>
              <a:effectLst/>
              <a:latin typeface="Verdana" panose="020B0604030504040204" pitchFamily="34" charset="0"/>
              <a:ea typeface="Verdana" panose="020B0604030504040204" pitchFamily="34" charset="0"/>
            </a:rPr>
            <a:t>Liver-directed pharmacotherapy</a:t>
          </a:r>
          <a:r>
            <a:rPr lang="en-US" sz="1200" b="0" baseline="30000">
              <a:solidFill>
                <a:schemeClr val="bg1"/>
              </a:solidFill>
              <a:effectLst/>
              <a:latin typeface="Verdana" panose="020B0604030504040204" pitchFamily="34" charset="0"/>
              <a:ea typeface="Verdana" panose="020B0604030504040204" pitchFamily="34" charset="0"/>
            </a:rPr>
            <a:t>3</a:t>
          </a:r>
          <a:endParaRPr lang="en-US" sz="1200" b="0">
            <a:solidFill>
              <a:schemeClr val="bg1"/>
            </a:solidFill>
            <a:effectLst/>
            <a:latin typeface="Verdana" panose="020B0604030504040204" pitchFamily="34" charset="0"/>
            <a:ea typeface="Verdana" panose="020B0604030504040204" pitchFamily="34" charset="0"/>
          </a:endParaRPr>
        </a:p>
      </dgm:t>
    </dgm:pt>
    <dgm:pt modelId="{1876F011-B425-4419-AC9F-316B085B9DFF}" type="parTrans" cxnId="{00D5BCBE-4413-4C92-BF21-C35C43E72287}">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12B22B1F-963B-4E5E-85AB-AF4B54BC8BDC}" type="sibTrans" cxnId="{00D5BCBE-4413-4C92-BF21-C35C43E72287}">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0DA3A3D4-6511-453F-813B-6F7B0A827A08}">
      <dgm:prSet custT="1"/>
      <dgm:spPr>
        <a:solidFill>
          <a:schemeClr val="accent2">
            <a:alpha val="40000"/>
          </a:schemeClr>
        </a:solidFill>
      </dgm:spPr>
      <dgm:t>
        <a:bodyPr/>
        <a:lstStyle/>
        <a:p>
          <a:r>
            <a:rPr lang="en-US" sz="1200" b="0">
              <a:solidFill>
                <a:schemeClr val="tx1"/>
              </a:solidFill>
              <a:effectLst/>
              <a:latin typeface="Verdana" panose="020B0604030504040204" pitchFamily="34" charset="0"/>
              <a:ea typeface="Verdana" panose="020B0604030504040204" pitchFamily="34" charset="0"/>
            </a:rPr>
            <a:t>Bariatric</a:t>
          </a:r>
          <a:r>
            <a:rPr lang="en-US" sz="1400" b="0">
              <a:solidFill>
                <a:schemeClr val="tx1"/>
              </a:solidFill>
              <a:effectLst/>
              <a:latin typeface="Verdana" panose="020B0604030504040204" pitchFamily="34" charset="0"/>
              <a:ea typeface="Verdana" panose="020B0604030504040204" pitchFamily="34" charset="0"/>
            </a:rPr>
            <a:t> </a:t>
          </a:r>
          <a:r>
            <a:rPr lang="en-US" sz="1200" b="0">
              <a:solidFill>
                <a:schemeClr val="tx1"/>
              </a:solidFill>
              <a:effectLst/>
              <a:latin typeface="Verdana" panose="020B0604030504040204" pitchFamily="34" charset="0"/>
              <a:ea typeface="Verdana" panose="020B0604030504040204" pitchFamily="34" charset="0"/>
            </a:rPr>
            <a:t>surgery</a:t>
          </a:r>
          <a:r>
            <a:rPr lang="en-US" sz="1400" b="0" baseline="30000">
              <a:solidFill>
                <a:schemeClr val="tx1"/>
              </a:solidFill>
              <a:effectLst/>
              <a:latin typeface="Verdana" panose="020B0604030504040204" pitchFamily="34" charset="0"/>
              <a:ea typeface="Verdana" panose="020B0604030504040204" pitchFamily="34" charset="0"/>
            </a:rPr>
            <a:t>4</a:t>
          </a:r>
          <a:endParaRPr lang="en-US" sz="1400" b="0">
            <a:solidFill>
              <a:schemeClr val="tx1"/>
            </a:solidFill>
            <a:effectLst/>
            <a:latin typeface="Verdana" panose="020B0604030504040204" pitchFamily="34" charset="0"/>
            <a:ea typeface="Verdana" panose="020B0604030504040204" pitchFamily="34" charset="0"/>
          </a:endParaRPr>
        </a:p>
      </dgm:t>
    </dgm:pt>
    <dgm:pt modelId="{7606A5BC-AA7A-4E79-A0D5-752397DD9B02}" type="parTrans" cxnId="{024C7E44-75D6-49C3-B470-2EB56902B939}">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054A78C0-3E9C-47EC-9309-96542810D408}" type="sibTrans" cxnId="{024C7E44-75D6-49C3-B470-2EB56902B939}">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BB4A419A-7446-4DAF-844B-EB8284F99087}">
      <dgm:prSet custT="1"/>
      <dgm:spPr>
        <a:solidFill>
          <a:schemeClr val="accent2">
            <a:lumMod val="20000"/>
            <a:lumOff val="80000"/>
            <a:alpha val="20000"/>
          </a:schemeClr>
        </a:solidFill>
      </dgm:spPr>
      <dgm:t>
        <a:bodyPr/>
        <a:lstStyle/>
        <a:p>
          <a:pPr>
            <a:spcAft>
              <a:spcPct val="35000"/>
            </a:spcAft>
          </a:pPr>
          <a:endParaRPr lang="ar-JO" sz="1400" b="0">
            <a:solidFill>
              <a:schemeClr val="bg1"/>
            </a:solidFill>
            <a:effectLst/>
            <a:latin typeface="Verdana" panose="020B0604030504040204" pitchFamily="34" charset="0"/>
            <a:ea typeface="Verdana" panose="020B0604030504040204" pitchFamily="34" charset="0"/>
          </a:endParaRPr>
        </a:p>
        <a:p>
          <a:pPr>
            <a:spcAft>
              <a:spcPts val="0"/>
            </a:spcAft>
          </a:pPr>
          <a:r>
            <a:rPr lang="en-US" sz="1200" b="0">
              <a:solidFill>
                <a:schemeClr val="tx1"/>
              </a:solidFill>
              <a:effectLst/>
              <a:latin typeface="Verdana" panose="020B0604030504040204" pitchFamily="34" charset="0"/>
              <a:ea typeface="Verdana" panose="020B0604030504040204" pitchFamily="34" charset="0"/>
            </a:rPr>
            <a:t>Rx </a:t>
          </a:r>
        </a:p>
        <a:p>
          <a:pPr>
            <a:spcAft>
              <a:spcPts val="0"/>
            </a:spcAft>
          </a:pPr>
          <a:r>
            <a:rPr lang="en-US" sz="1200" b="0">
              <a:solidFill>
                <a:schemeClr val="tx1"/>
              </a:solidFill>
              <a:effectLst/>
              <a:latin typeface="Verdana" panose="020B0604030504040204" pitchFamily="34" charset="0"/>
              <a:ea typeface="Verdana" panose="020B0604030504040204" pitchFamily="34" charset="0"/>
            </a:rPr>
            <a:t>complications</a:t>
          </a:r>
          <a:r>
            <a:rPr lang="en-US" sz="1400" b="0">
              <a:solidFill>
                <a:schemeClr val="tx1"/>
              </a:solidFill>
              <a:effectLst/>
              <a:latin typeface="Verdana" panose="020B0604030504040204" pitchFamily="34" charset="0"/>
              <a:ea typeface="Verdana" panose="020B0604030504040204" pitchFamily="34" charset="0"/>
            </a:rPr>
            <a:t> </a:t>
          </a:r>
          <a:endParaRPr lang="en-US" sz="1600" b="0">
            <a:solidFill>
              <a:schemeClr val="tx1"/>
            </a:solidFill>
            <a:effectLst/>
            <a:latin typeface="Verdana" panose="020B0604030504040204" pitchFamily="34" charset="0"/>
            <a:ea typeface="Verdana" panose="020B0604030504040204" pitchFamily="34" charset="0"/>
          </a:endParaRPr>
        </a:p>
      </dgm:t>
    </dgm:pt>
    <dgm:pt modelId="{84E86B05-C05C-43C6-BF11-05C3F7636F45}" type="parTrans" cxnId="{5DD3EE03-5D51-4C1F-BDF9-1C950B4E8BD3}">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7ACB2BF5-7C1C-4AE1-B2E2-625501BE5E1C}" type="sibTrans" cxnId="{5DD3EE03-5D51-4C1F-BDF9-1C950B4E8BD3}">
      <dgm:prSet/>
      <dgm:spPr/>
      <dgm:t>
        <a:bodyPr/>
        <a:lstStyle/>
        <a:p>
          <a:endParaRPr lang="en-US" sz="1800" b="0">
            <a:solidFill>
              <a:schemeClr val="bg1"/>
            </a:solidFill>
            <a:effectLst/>
            <a:latin typeface="Verdana" panose="020B0604030504040204" pitchFamily="34" charset="0"/>
            <a:ea typeface="Verdana" panose="020B0604030504040204" pitchFamily="34" charset="0"/>
          </a:endParaRPr>
        </a:p>
      </dgm:t>
    </dgm:pt>
    <dgm:pt modelId="{B7F39693-9DB2-424E-A1AC-A146B3A10FC2}" type="pres">
      <dgm:prSet presAssocID="{61CA8F0B-9F97-407D-AF67-D89CD641848A}" presName="Name0" presStyleCnt="0">
        <dgm:presLayoutVars>
          <dgm:dir/>
          <dgm:animLvl val="lvl"/>
          <dgm:resizeHandles val="exact"/>
        </dgm:presLayoutVars>
      </dgm:prSet>
      <dgm:spPr/>
    </dgm:pt>
    <dgm:pt modelId="{25F99F60-8890-41CB-8394-C4D56550EB80}" type="pres">
      <dgm:prSet presAssocID="{BB4A419A-7446-4DAF-844B-EB8284F99087}" presName="Name8" presStyleCnt="0"/>
      <dgm:spPr/>
    </dgm:pt>
    <dgm:pt modelId="{94E6470E-0809-4C59-9D90-69B11FC95165}" type="pres">
      <dgm:prSet presAssocID="{BB4A419A-7446-4DAF-844B-EB8284F99087}" presName="level" presStyleLbl="node1" presStyleIdx="0" presStyleCnt="6">
        <dgm:presLayoutVars>
          <dgm:chMax val="1"/>
          <dgm:bulletEnabled val="1"/>
        </dgm:presLayoutVars>
      </dgm:prSet>
      <dgm:spPr/>
    </dgm:pt>
    <dgm:pt modelId="{4B56B229-C6FE-48D9-A607-9867FADFCA47}" type="pres">
      <dgm:prSet presAssocID="{BB4A419A-7446-4DAF-844B-EB8284F99087}" presName="levelTx" presStyleLbl="revTx" presStyleIdx="0" presStyleCnt="0">
        <dgm:presLayoutVars>
          <dgm:chMax val="1"/>
          <dgm:bulletEnabled val="1"/>
        </dgm:presLayoutVars>
      </dgm:prSet>
      <dgm:spPr/>
    </dgm:pt>
    <dgm:pt modelId="{E30E93C7-14F0-4092-83A0-876D768E433D}" type="pres">
      <dgm:prSet presAssocID="{0DA3A3D4-6511-453F-813B-6F7B0A827A08}" presName="Name8" presStyleCnt="0"/>
      <dgm:spPr/>
    </dgm:pt>
    <dgm:pt modelId="{DD308671-2873-49D9-96EB-2EAD49970D47}" type="pres">
      <dgm:prSet presAssocID="{0DA3A3D4-6511-453F-813B-6F7B0A827A08}" presName="level" presStyleLbl="node1" presStyleIdx="1" presStyleCnt="6">
        <dgm:presLayoutVars>
          <dgm:chMax val="1"/>
          <dgm:bulletEnabled val="1"/>
        </dgm:presLayoutVars>
      </dgm:prSet>
      <dgm:spPr/>
    </dgm:pt>
    <dgm:pt modelId="{15F5D39A-4F13-4311-8FFD-B7FD30BC56AE}" type="pres">
      <dgm:prSet presAssocID="{0DA3A3D4-6511-453F-813B-6F7B0A827A08}" presName="levelTx" presStyleLbl="revTx" presStyleIdx="0" presStyleCnt="0">
        <dgm:presLayoutVars>
          <dgm:chMax val="1"/>
          <dgm:bulletEnabled val="1"/>
        </dgm:presLayoutVars>
      </dgm:prSet>
      <dgm:spPr/>
    </dgm:pt>
    <dgm:pt modelId="{BDCF83FE-9C84-49B2-8402-FE2157C711CA}" type="pres">
      <dgm:prSet presAssocID="{CF4B70AA-E163-46B3-87F3-CB3FA0B1EF7F}" presName="Name8" presStyleCnt="0"/>
      <dgm:spPr/>
    </dgm:pt>
    <dgm:pt modelId="{AAA2FA98-DA66-402D-A117-AC1ADA00E418}" type="pres">
      <dgm:prSet presAssocID="{CF4B70AA-E163-46B3-87F3-CB3FA0B1EF7F}" presName="level" presStyleLbl="node1" presStyleIdx="2" presStyleCnt="6">
        <dgm:presLayoutVars>
          <dgm:chMax val="1"/>
          <dgm:bulletEnabled val="1"/>
        </dgm:presLayoutVars>
      </dgm:prSet>
      <dgm:spPr/>
    </dgm:pt>
    <dgm:pt modelId="{9788D809-7FEF-4587-8B5B-1F3D1E69D685}" type="pres">
      <dgm:prSet presAssocID="{CF4B70AA-E163-46B3-87F3-CB3FA0B1EF7F}" presName="levelTx" presStyleLbl="revTx" presStyleIdx="0" presStyleCnt="0">
        <dgm:presLayoutVars>
          <dgm:chMax val="1"/>
          <dgm:bulletEnabled val="1"/>
        </dgm:presLayoutVars>
      </dgm:prSet>
      <dgm:spPr/>
    </dgm:pt>
    <dgm:pt modelId="{ACA73C89-AFBB-49E6-8F6C-231E6CE8E17A}" type="pres">
      <dgm:prSet presAssocID="{CB47CCE2-1316-4CE7-BDF1-E7B465139F6C}" presName="Name8" presStyleCnt="0"/>
      <dgm:spPr/>
    </dgm:pt>
    <dgm:pt modelId="{F5AC8F3F-FA7A-42DB-946B-D756D98DF472}" type="pres">
      <dgm:prSet presAssocID="{CB47CCE2-1316-4CE7-BDF1-E7B465139F6C}" presName="level" presStyleLbl="node1" presStyleIdx="3" presStyleCnt="6">
        <dgm:presLayoutVars>
          <dgm:chMax val="1"/>
          <dgm:bulletEnabled val="1"/>
        </dgm:presLayoutVars>
      </dgm:prSet>
      <dgm:spPr/>
    </dgm:pt>
    <dgm:pt modelId="{B78E9220-E4A0-46ED-A949-78DB3DA2E00C}" type="pres">
      <dgm:prSet presAssocID="{CB47CCE2-1316-4CE7-BDF1-E7B465139F6C}" presName="levelTx" presStyleLbl="revTx" presStyleIdx="0" presStyleCnt="0">
        <dgm:presLayoutVars>
          <dgm:chMax val="1"/>
          <dgm:bulletEnabled val="1"/>
        </dgm:presLayoutVars>
      </dgm:prSet>
      <dgm:spPr/>
    </dgm:pt>
    <dgm:pt modelId="{656FBAB1-B7F8-4518-BFA5-A3360E7ACC2A}" type="pres">
      <dgm:prSet presAssocID="{07979D72-03BA-434B-B138-89022CB4D432}" presName="Name8" presStyleCnt="0"/>
      <dgm:spPr/>
    </dgm:pt>
    <dgm:pt modelId="{6CECED55-283B-4EA7-B507-FF3BB8379446}" type="pres">
      <dgm:prSet presAssocID="{07979D72-03BA-434B-B138-89022CB4D432}" presName="level" presStyleLbl="node1" presStyleIdx="4" presStyleCnt="6">
        <dgm:presLayoutVars>
          <dgm:chMax val="1"/>
          <dgm:bulletEnabled val="1"/>
        </dgm:presLayoutVars>
      </dgm:prSet>
      <dgm:spPr/>
    </dgm:pt>
    <dgm:pt modelId="{6DB83548-1FA1-42A7-A3DC-86EC7F7CF6CB}" type="pres">
      <dgm:prSet presAssocID="{07979D72-03BA-434B-B138-89022CB4D432}" presName="levelTx" presStyleLbl="revTx" presStyleIdx="0" presStyleCnt="0">
        <dgm:presLayoutVars>
          <dgm:chMax val="1"/>
          <dgm:bulletEnabled val="1"/>
        </dgm:presLayoutVars>
      </dgm:prSet>
      <dgm:spPr/>
    </dgm:pt>
    <dgm:pt modelId="{4BF488BF-BDF2-4897-9439-E675A9FA1ED4}" type="pres">
      <dgm:prSet presAssocID="{0308AC1A-636A-4234-A3B6-D011A3C49802}" presName="Name8" presStyleCnt="0"/>
      <dgm:spPr/>
    </dgm:pt>
    <dgm:pt modelId="{61112012-77B3-43F2-9C43-7B19F3B5221C}" type="pres">
      <dgm:prSet presAssocID="{0308AC1A-636A-4234-A3B6-D011A3C49802}" presName="level" presStyleLbl="node1" presStyleIdx="5" presStyleCnt="6" custLinFactNeighborY="3470">
        <dgm:presLayoutVars>
          <dgm:chMax val="1"/>
          <dgm:bulletEnabled val="1"/>
        </dgm:presLayoutVars>
      </dgm:prSet>
      <dgm:spPr/>
    </dgm:pt>
    <dgm:pt modelId="{086856CB-7D82-4BF7-8580-F23F4E764957}" type="pres">
      <dgm:prSet presAssocID="{0308AC1A-636A-4234-A3B6-D011A3C49802}" presName="levelTx" presStyleLbl="revTx" presStyleIdx="0" presStyleCnt="0">
        <dgm:presLayoutVars>
          <dgm:chMax val="1"/>
          <dgm:bulletEnabled val="1"/>
        </dgm:presLayoutVars>
      </dgm:prSet>
      <dgm:spPr/>
    </dgm:pt>
  </dgm:ptLst>
  <dgm:cxnLst>
    <dgm:cxn modelId="{2BFDE901-32AF-41FC-BEB8-1179CCC7C97E}" type="presOf" srcId="{CB47CCE2-1316-4CE7-BDF1-E7B465139F6C}" destId="{F5AC8F3F-FA7A-42DB-946B-D756D98DF472}" srcOrd="0" destOrd="0" presId="urn:microsoft.com/office/officeart/2005/8/layout/pyramid1"/>
    <dgm:cxn modelId="{5DD3EE03-5D51-4C1F-BDF9-1C950B4E8BD3}" srcId="{61CA8F0B-9F97-407D-AF67-D89CD641848A}" destId="{BB4A419A-7446-4DAF-844B-EB8284F99087}" srcOrd="0" destOrd="0" parTransId="{84E86B05-C05C-43C6-BF11-05C3F7636F45}" sibTransId="{7ACB2BF5-7C1C-4AE1-B2E2-625501BE5E1C}"/>
    <dgm:cxn modelId="{F6C61005-684E-457D-9C49-9C24ED20EF94}" type="presOf" srcId="{61CA8F0B-9F97-407D-AF67-D89CD641848A}" destId="{B7F39693-9DB2-424E-A1AC-A146B3A10FC2}" srcOrd="0" destOrd="0" presId="urn:microsoft.com/office/officeart/2005/8/layout/pyramid1"/>
    <dgm:cxn modelId="{0CC52C20-60FE-4BFD-BE8B-52C45EB06103}" type="presOf" srcId="{CF4B70AA-E163-46B3-87F3-CB3FA0B1EF7F}" destId="{AAA2FA98-DA66-402D-A117-AC1ADA00E418}" srcOrd="0" destOrd="0" presId="urn:microsoft.com/office/officeart/2005/8/layout/pyramid1"/>
    <dgm:cxn modelId="{EB698C2A-46A5-49AD-99A0-88B1CE763EEA}" type="presOf" srcId="{0308AC1A-636A-4234-A3B6-D011A3C49802}" destId="{61112012-77B3-43F2-9C43-7B19F3B5221C}" srcOrd="0" destOrd="0" presId="urn:microsoft.com/office/officeart/2005/8/layout/pyramid1"/>
    <dgm:cxn modelId="{60A0695E-B42F-4017-B15B-53A890BB8FE3}" srcId="{61CA8F0B-9F97-407D-AF67-D89CD641848A}" destId="{07979D72-03BA-434B-B138-89022CB4D432}" srcOrd="4" destOrd="0" parTransId="{C906983E-2EBB-4C87-AD08-F0DD89FA8206}" sibTransId="{6DE275B6-E4B3-4306-A7D8-C934868AB955}"/>
    <dgm:cxn modelId="{024C7E44-75D6-49C3-B470-2EB56902B939}" srcId="{61CA8F0B-9F97-407D-AF67-D89CD641848A}" destId="{0DA3A3D4-6511-453F-813B-6F7B0A827A08}" srcOrd="1" destOrd="0" parTransId="{7606A5BC-AA7A-4E79-A0D5-752397DD9B02}" sibTransId="{054A78C0-3E9C-47EC-9309-96542810D408}"/>
    <dgm:cxn modelId="{A6378144-C501-423D-99FA-570A040BB0F0}" type="presOf" srcId="{0DA3A3D4-6511-453F-813B-6F7B0A827A08}" destId="{15F5D39A-4F13-4311-8FFD-B7FD30BC56AE}" srcOrd="1" destOrd="0" presId="urn:microsoft.com/office/officeart/2005/8/layout/pyramid1"/>
    <dgm:cxn modelId="{9B221548-60B5-47D2-AC36-8A9BFBD8C187}" srcId="{61CA8F0B-9F97-407D-AF67-D89CD641848A}" destId="{0308AC1A-636A-4234-A3B6-D011A3C49802}" srcOrd="5" destOrd="0" parTransId="{4908252E-B088-4C69-9CFC-E8D87606FC06}" sibTransId="{4B11B847-6AA9-4A83-AD05-5FEC3D8F7D68}"/>
    <dgm:cxn modelId="{A3C0DE74-5D4E-4AB8-9861-55BEC17A9B0C}" type="presOf" srcId="{BB4A419A-7446-4DAF-844B-EB8284F99087}" destId="{4B56B229-C6FE-48D9-A607-9867FADFCA47}" srcOrd="1" destOrd="0" presId="urn:microsoft.com/office/officeart/2005/8/layout/pyramid1"/>
    <dgm:cxn modelId="{4AF38576-128D-47DC-A4C0-233FFE9EAF76}" srcId="{61CA8F0B-9F97-407D-AF67-D89CD641848A}" destId="{CB47CCE2-1316-4CE7-BDF1-E7B465139F6C}" srcOrd="3" destOrd="0" parTransId="{3841ECE7-5A09-48E6-AF6E-B7D843373DC8}" sibTransId="{82C0DC23-F19B-48C8-A798-04AC4D5025E4}"/>
    <dgm:cxn modelId="{CFC0B378-4414-4DDE-9B41-103343E7EF54}" type="presOf" srcId="{BB4A419A-7446-4DAF-844B-EB8284F99087}" destId="{94E6470E-0809-4C59-9D90-69B11FC95165}" srcOrd="0" destOrd="0" presId="urn:microsoft.com/office/officeart/2005/8/layout/pyramid1"/>
    <dgm:cxn modelId="{B46D1185-AF06-4E88-B03E-52FF1DF25CC0}" type="presOf" srcId="{07979D72-03BA-434B-B138-89022CB4D432}" destId="{6CECED55-283B-4EA7-B507-FF3BB8379446}" srcOrd="0" destOrd="0" presId="urn:microsoft.com/office/officeart/2005/8/layout/pyramid1"/>
    <dgm:cxn modelId="{FE20FEA0-8376-4B97-8AAC-3E9F44504FEB}" type="presOf" srcId="{0308AC1A-636A-4234-A3B6-D011A3C49802}" destId="{086856CB-7D82-4BF7-8580-F23F4E764957}" srcOrd="1" destOrd="0" presId="urn:microsoft.com/office/officeart/2005/8/layout/pyramid1"/>
    <dgm:cxn modelId="{00D5BCBE-4413-4C92-BF21-C35C43E72287}" srcId="{61CA8F0B-9F97-407D-AF67-D89CD641848A}" destId="{CF4B70AA-E163-46B3-87F3-CB3FA0B1EF7F}" srcOrd="2" destOrd="0" parTransId="{1876F011-B425-4419-AC9F-316B085B9DFF}" sibTransId="{12B22B1F-963B-4E5E-85AB-AF4B54BC8BDC}"/>
    <dgm:cxn modelId="{C079C2C0-891E-443B-9959-F43EEACB98B4}" type="presOf" srcId="{0DA3A3D4-6511-453F-813B-6F7B0A827A08}" destId="{DD308671-2873-49D9-96EB-2EAD49970D47}" srcOrd="0" destOrd="0" presId="urn:microsoft.com/office/officeart/2005/8/layout/pyramid1"/>
    <dgm:cxn modelId="{D1BAC0CC-931D-4722-8E2D-E968856AC2F1}" type="presOf" srcId="{07979D72-03BA-434B-B138-89022CB4D432}" destId="{6DB83548-1FA1-42A7-A3DC-86EC7F7CF6CB}" srcOrd="1" destOrd="0" presId="urn:microsoft.com/office/officeart/2005/8/layout/pyramid1"/>
    <dgm:cxn modelId="{5FD093F7-C57E-4098-8EB5-9D5D4AE3B555}" type="presOf" srcId="{CF4B70AA-E163-46B3-87F3-CB3FA0B1EF7F}" destId="{9788D809-7FEF-4587-8B5B-1F3D1E69D685}" srcOrd="1" destOrd="0" presId="urn:microsoft.com/office/officeart/2005/8/layout/pyramid1"/>
    <dgm:cxn modelId="{B98260F9-0737-4046-A1AD-FE638448694F}" type="presOf" srcId="{CB47CCE2-1316-4CE7-BDF1-E7B465139F6C}" destId="{B78E9220-E4A0-46ED-A949-78DB3DA2E00C}" srcOrd="1" destOrd="0" presId="urn:microsoft.com/office/officeart/2005/8/layout/pyramid1"/>
    <dgm:cxn modelId="{85843DBE-21CA-49C7-B3CA-DB92AA03E1FF}" type="presParOf" srcId="{B7F39693-9DB2-424E-A1AC-A146B3A10FC2}" destId="{25F99F60-8890-41CB-8394-C4D56550EB80}" srcOrd="0" destOrd="0" presId="urn:microsoft.com/office/officeart/2005/8/layout/pyramid1"/>
    <dgm:cxn modelId="{1FD4A856-1B20-4FD2-AC21-9C9EFD80930D}" type="presParOf" srcId="{25F99F60-8890-41CB-8394-C4D56550EB80}" destId="{94E6470E-0809-4C59-9D90-69B11FC95165}" srcOrd="0" destOrd="0" presId="urn:microsoft.com/office/officeart/2005/8/layout/pyramid1"/>
    <dgm:cxn modelId="{8166623D-B7D6-4C13-AAD7-24F1CF7B738F}" type="presParOf" srcId="{25F99F60-8890-41CB-8394-C4D56550EB80}" destId="{4B56B229-C6FE-48D9-A607-9867FADFCA47}" srcOrd="1" destOrd="0" presId="urn:microsoft.com/office/officeart/2005/8/layout/pyramid1"/>
    <dgm:cxn modelId="{B09FC719-9B33-4569-AB02-55120EF82887}" type="presParOf" srcId="{B7F39693-9DB2-424E-A1AC-A146B3A10FC2}" destId="{E30E93C7-14F0-4092-83A0-876D768E433D}" srcOrd="1" destOrd="0" presId="urn:microsoft.com/office/officeart/2005/8/layout/pyramid1"/>
    <dgm:cxn modelId="{C102A2D3-C660-4FB5-9488-476CE6BF342A}" type="presParOf" srcId="{E30E93C7-14F0-4092-83A0-876D768E433D}" destId="{DD308671-2873-49D9-96EB-2EAD49970D47}" srcOrd="0" destOrd="0" presId="urn:microsoft.com/office/officeart/2005/8/layout/pyramid1"/>
    <dgm:cxn modelId="{6C33DDA6-E02C-47B8-BD99-3D942FEC3E8C}" type="presParOf" srcId="{E30E93C7-14F0-4092-83A0-876D768E433D}" destId="{15F5D39A-4F13-4311-8FFD-B7FD30BC56AE}" srcOrd="1" destOrd="0" presId="urn:microsoft.com/office/officeart/2005/8/layout/pyramid1"/>
    <dgm:cxn modelId="{5476BFCB-A689-40AE-A97E-5E754D2D796E}" type="presParOf" srcId="{B7F39693-9DB2-424E-A1AC-A146B3A10FC2}" destId="{BDCF83FE-9C84-49B2-8402-FE2157C711CA}" srcOrd="2" destOrd="0" presId="urn:microsoft.com/office/officeart/2005/8/layout/pyramid1"/>
    <dgm:cxn modelId="{8D839599-2F6D-4605-B762-775D7B4AEC26}" type="presParOf" srcId="{BDCF83FE-9C84-49B2-8402-FE2157C711CA}" destId="{AAA2FA98-DA66-402D-A117-AC1ADA00E418}" srcOrd="0" destOrd="0" presId="urn:microsoft.com/office/officeart/2005/8/layout/pyramid1"/>
    <dgm:cxn modelId="{3916B6E7-356E-40F1-964D-1497C107127C}" type="presParOf" srcId="{BDCF83FE-9C84-49B2-8402-FE2157C711CA}" destId="{9788D809-7FEF-4587-8B5B-1F3D1E69D685}" srcOrd="1" destOrd="0" presId="urn:microsoft.com/office/officeart/2005/8/layout/pyramid1"/>
    <dgm:cxn modelId="{85C4F8E1-9D83-4263-8B67-41513D2188FE}" type="presParOf" srcId="{B7F39693-9DB2-424E-A1AC-A146B3A10FC2}" destId="{ACA73C89-AFBB-49E6-8F6C-231E6CE8E17A}" srcOrd="3" destOrd="0" presId="urn:microsoft.com/office/officeart/2005/8/layout/pyramid1"/>
    <dgm:cxn modelId="{B3935C42-EF29-43CB-877E-914CB2E59AA1}" type="presParOf" srcId="{ACA73C89-AFBB-49E6-8F6C-231E6CE8E17A}" destId="{F5AC8F3F-FA7A-42DB-946B-D756D98DF472}" srcOrd="0" destOrd="0" presId="urn:microsoft.com/office/officeart/2005/8/layout/pyramid1"/>
    <dgm:cxn modelId="{B3B3A2D3-4C1B-42E2-8D09-A7C2DE2C0685}" type="presParOf" srcId="{ACA73C89-AFBB-49E6-8F6C-231E6CE8E17A}" destId="{B78E9220-E4A0-46ED-A949-78DB3DA2E00C}" srcOrd="1" destOrd="0" presId="urn:microsoft.com/office/officeart/2005/8/layout/pyramid1"/>
    <dgm:cxn modelId="{16C244BE-0116-4E2B-98C6-A5BDFA9822CF}" type="presParOf" srcId="{B7F39693-9DB2-424E-A1AC-A146B3A10FC2}" destId="{656FBAB1-B7F8-4518-BFA5-A3360E7ACC2A}" srcOrd="4" destOrd="0" presId="urn:microsoft.com/office/officeart/2005/8/layout/pyramid1"/>
    <dgm:cxn modelId="{72588E9F-E8EF-4CF0-AF13-5A43A77D2669}" type="presParOf" srcId="{656FBAB1-B7F8-4518-BFA5-A3360E7ACC2A}" destId="{6CECED55-283B-4EA7-B507-FF3BB8379446}" srcOrd="0" destOrd="0" presId="urn:microsoft.com/office/officeart/2005/8/layout/pyramid1"/>
    <dgm:cxn modelId="{7C4F9D38-5E05-43C4-B05A-BFF51D1A89DD}" type="presParOf" srcId="{656FBAB1-B7F8-4518-BFA5-A3360E7ACC2A}" destId="{6DB83548-1FA1-42A7-A3DC-86EC7F7CF6CB}" srcOrd="1" destOrd="0" presId="urn:microsoft.com/office/officeart/2005/8/layout/pyramid1"/>
    <dgm:cxn modelId="{9FD69C0E-6F0D-41B8-B80A-16954D3686DC}" type="presParOf" srcId="{B7F39693-9DB2-424E-A1AC-A146B3A10FC2}" destId="{4BF488BF-BDF2-4897-9439-E675A9FA1ED4}" srcOrd="5" destOrd="0" presId="urn:microsoft.com/office/officeart/2005/8/layout/pyramid1"/>
    <dgm:cxn modelId="{8695C8E3-BFE7-4D54-B637-B0A4F2DC8597}" type="presParOf" srcId="{4BF488BF-BDF2-4897-9439-E675A9FA1ED4}" destId="{61112012-77B3-43F2-9C43-7B19F3B5221C}" srcOrd="0" destOrd="0" presId="urn:microsoft.com/office/officeart/2005/8/layout/pyramid1"/>
    <dgm:cxn modelId="{E1AF3226-C024-43C5-ADBC-4D5AC366630F}" type="presParOf" srcId="{4BF488BF-BDF2-4897-9439-E675A9FA1ED4}" destId="{086856CB-7D82-4BF7-8580-F23F4E764957}"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E6470E-0809-4C59-9D90-69B11FC95165}">
      <dsp:nvSpPr>
        <dsp:cNvPr id="0" name=""/>
        <dsp:cNvSpPr/>
      </dsp:nvSpPr>
      <dsp:spPr>
        <a:xfrm>
          <a:off x="3115011" y="0"/>
          <a:ext cx="1246004" cy="600891"/>
        </a:xfrm>
        <a:prstGeom prst="trapezoid">
          <a:avLst>
            <a:gd name="adj" fmla="val 103680"/>
          </a:avLst>
        </a:prstGeom>
        <a:solidFill>
          <a:schemeClr val="accent2">
            <a:lumMod val="20000"/>
            <a:lumOff val="80000"/>
            <a:alpha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ar-JO" sz="1400" b="0" kern="1200">
            <a:solidFill>
              <a:schemeClr val="bg1"/>
            </a:solidFill>
            <a:effectLst/>
            <a:latin typeface="Verdana" panose="020B0604030504040204" pitchFamily="34" charset="0"/>
            <a:ea typeface="Verdana" panose="020B0604030504040204" pitchFamily="34" charset="0"/>
          </a:endParaRPr>
        </a:p>
        <a:p>
          <a:pPr marL="0" lvl="0" indent="0" algn="ctr" defTabSz="622300">
            <a:lnSpc>
              <a:spcPct val="90000"/>
            </a:lnSpc>
            <a:spcBef>
              <a:spcPct val="0"/>
            </a:spcBef>
            <a:spcAft>
              <a:spcPts val="0"/>
            </a:spcAft>
            <a:buNone/>
          </a:pPr>
          <a:r>
            <a:rPr lang="en-US" sz="1200" b="0" kern="1200">
              <a:solidFill>
                <a:schemeClr val="tx1"/>
              </a:solidFill>
              <a:effectLst/>
              <a:latin typeface="Verdana" panose="020B0604030504040204" pitchFamily="34" charset="0"/>
              <a:ea typeface="Verdana" panose="020B0604030504040204" pitchFamily="34" charset="0"/>
            </a:rPr>
            <a:t>Rx </a:t>
          </a:r>
        </a:p>
        <a:p>
          <a:pPr marL="0" lvl="0" indent="0" algn="ctr" defTabSz="622300">
            <a:lnSpc>
              <a:spcPct val="90000"/>
            </a:lnSpc>
            <a:spcBef>
              <a:spcPct val="0"/>
            </a:spcBef>
            <a:spcAft>
              <a:spcPts val="0"/>
            </a:spcAft>
            <a:buNone/>
          </a:pPr>
          <a:r>
            <a:rPr lang="en-US" sz="1200" b="0" kern="1200">
              <a:solidFill>
                <a:schemeClr val="tx1"/>
              </a:solidFill>
              <a:effectLst/>
              <a:latin typeface="Verdana" panose="020B0604030504040204" pitchFamily="34" charset="0"/>
              <a:ea typeface="Verdana" panose="020B0604030504040204" pitchFamily="34" charset="0"/>
            </a:rPr>
            <a:t>complications</a:t>
          </a:r>
          <a:r>
            <a:rPr lang="en-US" sz="1400" b="0" kern="1200">
              <a:solidFill>
                <a:schemeClr val="tx1"/>
              </a:solidFill>
              <a:effectLst/>
              <a:latin typeface="Verdana" panose="020B0604030504040204" pitchFamily="34" charset="0"/>
              <a:ea typeface="Verdana" panose="020B0604030504040204" pitchFamily="34" charset="0"/>
            </a:rPr>
            <a:t> </a:t>
          </a:r>
          <a:endParaRPr lang="en-US" sz="1600" b="0" kern="1200">
            <a:solidFill>
              <a:schemeClr val="tx1"/>
            </a:solidFill>
            <a:effectLst/>
            <a:latin typeface="Verdana" panose="020B0604030504040204" pitchFamily="34" charset="0"/>
            <a:ea typeface="Verdana" panose="020B0604030504040204" pitchFamily="34" charset="0"/>
          </a:endParaRPr>
        </a:p>
      </dsp:txBody>
      <dsp:txXfrm>
        <a:off x="3115011" y="0"/>
        <a:ext cx="1246004" cy="600891"/>
      </dsp:txXfrm>
    </dsp:sp>
    <dsp:sp modelId="{DD308671-2873-49D9-96EB-2EAD49970D47}">
      <dsp:nvSpPr>
        <dsp:cNvPr id="0" name=""/>
        <dsp:cNvSpPr/>
      </dsp:nvSpPr>
      <dsp:spPr>
        <a:xfrm>
          <a:off x="2492009" y="600891"/>
          <a:ext cx="2492009" cy="600891"/>
        </a:xfrm>
        <a:prstGeom prst="trapezoid">
          <a:avLst>
            <a:gd name="adj" fmla="val 103680"/>
          </a:avLst>
        </a:prstGeom>
        <a:solidFill>
          <a:schemeClr val="accent2">
            <a:alpha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a:solidFill>
                <a:schemeClr val="tx1"/>
              </a:solidFill>
              <a:effectLst/>
              <a:latin typeface="Verdana" panose="020B0604030504040204" pitchFamily="34" charset="0"/>
              <a:ea typeface="Verdana" panose="020B0604030504040204" pitchFamily="34" charset="0"/>
            </a:rPr>
            <a:t>Bariatric</a:t>
          </a:r>
          <a:r>
            <a:rPr lang="en-US" sz="1400" b="0" kern="1200">
              <a:solidFill>
                <a:schemeClr val="tx1"/>
              </a:solidFill>
              <a:effectLst/>
              <a:latin typeface="Verdana" panose="020B0604030504040204" pitchFamily="34" charset="0"/>
              <a:ea typeface="Verdana" panose="020B0604030504040204" pitchFamily="34" charset="0"/>
            </a:rPr>
            <a:t> </a:t>
          </a:r>
          <a:r>
            <a:rPr lang="en-US" sz="1200" b="0" kern="1200">
              <a:solidFill>
                <a:schemeClr val="tx1"/>
              </a:solidFill>
              <a:effectLst/>
              <a:latin typeface="Verdana" panose="020B0604030504040204" pitchFamily="34" charset="0"/>
              <a:ea typeface="Verdana" panose="020B0604030504040204" pitchFamily="34" charset="0"/>
            </a:rPr>
            <a:t>surgery</a:t>
          </a:r>
          <a:r>
            <a:rPr lang="en-US" sz="1400" b="0" kern="1200" baseline="30000">
              <a:solidFill>
                <a:schemeClr val="tx1"/>
              </a:solidFill>
              <a:effectLst/>
              <a:latin typeface="Verdana" panose="020B0604030504040204" pitchFamily="34" charset="0"/>
              <a:ea typeface="Verdana" panose="020B0604030504040204" pitchFamily="34" charset="0"/>
            </a:rPr>
            <a:t>4</a:t>
          </a:r>
          <a:endParaRPr lang="en-US" sz="1400" b="0" kern="1200">
            <a:solidFill>
              <a:schemeClr val="tx1"/>
            </a:solidFill>
            <a:effectLst/>
            <a:latin typeface="Verdana" panose="020B0604030504040204" pitchFamily="34" charset="0"/>
            <a:ea typeface="Verdana" panose="020B0604030504040204" pitchFamily="34" charset="0"/>
          </a:endParaRPr>
        </a:p>
      </dsp:txBody>
      <dsp:txXfrm>
        <a:off x="2928110" y="600891"/>
        <a:ext cx="1619805" cy="600891"/>
      </dsp:txXfrm>
    </dsp:sp>
    <dsp:sp modelId="{AAA2FA98-DA66-402D-A117-AC1ADA00E418}">
      <dsp:nvSpPr>
        <dsp:cNvPr id="0" name=""/>
        <dsp:cNvSpPr/>
      </dsp:nvSpPr>
      <dsp:spPr>
        <a:xfrm>
          <a:off x="1869006" y="1201782"/>
          <a:ext cx="3738013" cy="600891"/>
        </a:xfrm>
        <a:prstGeom prst="trapezoid">
          <a:avLst>
            <a:gd name="adj" fmla="val 103680"/>
          </a:avLst>
        </a:prstGeom>
        <a:solidFill>
          <a:schemeClr val="accent2">
            <a:alpha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a:solidFill>
                <a:schemeClr val="bg1"/>
              </a:solidFill>
              <a:effectLst/>
              <a:latin typeface="Verdana" panose="020B0604030504040204" pitchFamily="34" charset="0"/>
              <a:ea typeface="Verdana" panose="020B0604030504040204" pitchFamily="34" charset="0"/>
            </a:rPr>
            <a:t>Liver-directed pharmacotherapy</a:t>
          </a:r>
          <a:r>
            <a:rPr lang="en-US" sz="1200" b="0" kern="1200" baseline="30000">
              <a:solidFill>
                <a:schemeClr val="bg1"/>
              </a:solidFill>
              <a:effectLst/>
              <a:latin typeface="Verdana" panose="020B0604030504040204" pitchFamily="34" charset="0"/>
              <a:ea typeface="Verdana" panose="020B0604030504040204" pitchFamily="34" charset="0"/>
            </a:rPr>
            <a:t>3</a:t>
          </a:r>
          <a:endParaRPr lang="en-US" sz="1200" b="0" kern="1200">
            <a:solidFill>
              <a:schemeClr val="bg1"/>
            </a:solidFill>
            <a:effectLst/>
            <a:latin typeface="Verdana" panose="020B0604030504040204" pitchFamily="34" charset="0"/>
            <a:ea typeface="Verdana" panose="020B0604030504040204" pitchFamily="34" charset="0"/>
          </a:endParaRPr>
        </a:p>
      </dsp:txBody>
      <dsp:txXfrm>
        <a:off x="2523159" y="1201782"/>
        <a:ext cx="2429708" cy="600891"/>
      </dsp:txXfrm>
    </dsp:sp>
    <dsp:sp modelId="{F5AC8F3F-FA7A-42DB-946B-D756D98DF472}">
      <dsp:nvSpPr>
        <dsp:cNvPr id="0" name=""/>
        <dsp:cNvSpPr/>
      </dsp:nvSpPr>
      <dsp:spPr>
        <a:xfrm>
          <a:off x="1246004" y="1802674"/>
          <a:ext cx="4984018" cy="600891"/>
        </a:xfrm>
        <a:prstGeom prst="trapezoid">
          <a:avLst>
            <a:gd name="adj" fmla="val 103680"/>
          </a:avLst>
        </a:prstGeom>
        <a:solidFill>
          <a:schemeClr val="accent2">
            <a:alpha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a:solidFill>
                <a:schemeClr val="bg1"/>
              </a:solidFill>
              <a:effectLst/>
              <a:latin typeface="Verdana" panose="020B0604030504040204" pitchFamily="34" charset="0"/>
              <a:ea typeface="Verdana" panose="020B0604030504040204" pitchFamily="34" charset="0"/>
            </a:rPr>
            <a:t>Liver supportive agents</a:t>
          </a:r>
          <a:r>
            <a:rPr lang="en-US" sz="1200" b="0" kern="1200" baseline="30000">
              <a:solidFill>
                <a:schemeClr val="bg1"/>
              </a:solidFill>
              <a:effectLst/>
              <a:latin typeface="Verdana" panose="020B0604030504040204" pitchFamily="34" charset="0"/>
              <a:ea typeface="Verdana" panose="020B0604030504040204" pitchFamily="34" charset="0"/>
            </a:rPr>
            <a:t>3</a:t>
          </a:r>
          <a:endParaRPr lang="en-US" sz="1200" b="0" kern="1200">
            <a:solidFill>
              <a:schemeClr val="bg1"/>
            </a:solidFill>
            <a:effectLst/>
            <a:latin typeface="Verdana" panose="020B0604030504040204" pitchFamily="34" charset="0"/>
            <a:ea typeface="Verdana" panose="020B0604030504040204" pitchFamily="34" charset="0"/>
          </a:endParaRPr>
        </a:p>
      </dsp:txBody>
      <dsp:txXfrm>
        <a:off x="2118207" y="1802674"/>
        <a:ext cx="3239611" cy="600891"/>
      </dsp:txXfrm>
    </dsp:sp>
    <dsp:sp modelId="{6CECED55-283B-4EA7-B507-FF3BB8379446}">
      <dsp:nvSpPr>
        <dsp:cNvPr id="0" name=""/>
        <dsp:cNvSpPr/>
      </dsp:nvSpPr>
      <dsp:spPr>
        <a:xfrm>
          <a:off x="623002" y="2403565"/>
          <a:ext cx="6230022" cy="600891"/>
        </a:xfrm>
        <a:prstGeom prst="trapezoid">
          <a:avLst>
            <a:gd name="adj" fmla="val 103680"/>
          </a:avLst>
        </a:prstGeom>
        <a:solidFill>
          <a:schemeClr val="accent2">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a:solidFill>
                <a:schemeClr val="bg1"/>
              </a:solidFill>
              <a:effectLst/>
              <a:latin typeface="Verdana" panose="020B0604030504040204" pitchFamily="34" charset="0"/>
              <a:ea typeface="Verdana" panose="020B0604030504040204" pitchFamily="34" charset="0"/>
            </a:rPr>
            <a:t>Targeting comorbid disease: </a:t>
          </a:r>
          <a:br>
            <a:rPr lang="en-US" sz="1200" b="0" kern="1200">
              <a:solidFill>
                <a:schemeClr val="bg1"/>
              </a:solidFill>
              <a:effectLst/>
              <a:latin typeface="Verdana" panose="020B0604030504040204" pitchFamily="34" charset="0"/>
              <a:ea typeface="Verdana" panose="020B0604030504040204" pitchFamily="34" charset="0"/>
            </a:rPr>
          </a:br>
          <a:r>
            <a:rPr lang="en-US" sz="1200" b="0" kern="1200">
              <a:solidFill>
                <a:schemeClr val="bg1"/>
              </a:solidFill>
              <a:effectLst/>
              <a:latin typeface="Verdana" panose="020B0604030504040204" pitchFamily="34" charset="0"/>
              <a:ea typeface="Verdana" panose="020B0604030504040204" pitchFamily="34" charset="0"/>
            </a:rPr>
            <a:t>diabetes, hyperlipidemia, obesity</a:t>
          </a:r>
          <a:r>
            <a:rPr lang="en-US" sz="1200" b="0" kern="1200" baseline="30000">
              <a:solidFill>
                <a:schemeClr val="bg1"/>
              </a:solidFill>
              <a:effectLst/>
              <a:latin typeface="Verdana" panose="020B0604030504040204" pitchFamily="34" charset="0"/>
              <a:ea typeface="Verdana" panose="020B0604030504040204" pitchFamily="34" charset="0"/>
            </a:rPr>
            <a:t>2</a:t>
          </a:r>
        </a:p>
      </dsp:txBody>
      <dsp:txXfrm>
        <a:off x="1713256" y="2403565"/>
        <a:ext cx="4049514" cy="600891"/>
      </dsp:txXfrm>
    </dsp:sp>
    <dsp:sp modelId="{61112012-77B3-43F2-9C43-7B19F3B5221C}">
      <dsp:nvSpPr>
        <dsp:cNvPr id="0" name=""/>
        <dsp:cNvSpPr/>
      </dsp:nvSpPr>
      <dsp:spPr>
        <a:xfrm>
          <a:off x="0" y="3004456"/>
          <a:ext cx="7476027" cy="600891"/>
        </a:xfrm>
        <a:prstGeom prst="trapezoid">
          <a:avLst>
            <a:gd name="adj" fmla="val 10368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0" kern="1200">
              <a:solidFill>
                <a:schemeClr val="bg1"/>
              </a:solidFill>
              <a:effectLst/>
              <a:latin typeface="Verdana" panose="020B0604030504040204" pitchFamily="34" charset="0"/>
              <a:ea typeface="Verdana" panose="020B0604030504040204" pitchFamily="34" charset="0"/>
            </a:rPr>
            <a:t>Lifestyle modification: diet &amp; exercise</a:t>
          </a:r>
          <a:r>
            <a:rPr lang="en-US" sz="1200" b="0" kern="1200" baseline="30000">
              <a:solidFill>
                <a:schemeClr val="bg1"/>
              </a:solidFill>
              <a:effectLst/>
              <a:latin typeface="Verdana" panose="020B0604030504040204" pitchFamily="34" charset="0"/>
              <a:ea typeface="Verdana" panose="020B0604030504040204" pitchFamily="34" charset="0"/>
            </a:rPr>
            <a:t>1</a:t>
          </a:r>
        </a:p>
      </dsp:txBody>
      <dsp:txXfrm>
        <a:off x="1308304" y="3004456"/>
        <a:ext cx="4859417" cy="600891"/>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3C5A8E8-CFFD-8244-99C5-C59695B7B5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242097A3-5546-824A-82FF-3390AD25DF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95986D-8BE5-CF41-BDD9-ABAFDA2F44C7}" type="datetimeFigureOut">
              <a:rPr lang="fr-FR" smtClean="0"/>
              <a:t>04/11/2024</a:t>
            </a:fld>
            <a:endParaRPr lang="fr-FR"/>
          </a:p>
        </p:txBody>
      </p:sp>
      <p:sp>
        <p:nvSpPr>
          <p:cNvPr id="4" name="Espace réservé du pied de page 3">
            <a:extLst>
              <a:ext uri="{FF2B5EF4-FFF2-40B4-BE49-F238E27FC236}">
                <a16:creationId xmlns:a16="http://schemas.microsoft.com/office/drawing/2014/main" id="{D0FF6B0C-B1BA-F042-9223-AFA5A1E54C8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FD5FA54A-F961-0E49-BD8F-3E49E88675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6DFDA78-543E-4D49-948C-0112778612F3}" type="slidenum">
              <a:rPr lang="fr-FR" smtClean="0"/>
              <a:t>‹#›</a:t>
            </a:fld>
            <a:endParaRPr lang="fr-FR"/>
          </a:p>
        </p:txBody>
      </p:sp>
    </p:spTree>
    <p:extLst>
      <p:ext uri="{BB962C8B-B14F-4D97-AF65-F5344CB8AC3E}">
        <p14:creationId xmlns:p14="http://schemas.microsoft.com/office/powerpoint/2010/main" val="4024381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BC6454-8C49-4AFA-8B67-E69B53E09A31}" type="datetimeFigureOut">
              <a:rPr lang="fr-FR" smtClean="0"/>
              <a:t>04/11/2024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76107-2EC1-4836-BBE2-B29C7F5CEAC4}" type="slidenum">
              <a:rPr lang="fr-FR" smtClean="0"/>
              <a:t>‹#›</a:t>
            </a:fld>
            <a:endParaRPr lang="fr-FR"/>
          </a:p>
        </p:txBody>
      </p:sp>
    </p:spTree>
    <p:extLst>
      <p:ext uri="{BB962C8B-B14F-4D97-AF65-F5344CB8AC3E}">
        <p14:creationId xmlns:p14="http://schemas.microsoft.com/office/powerpoint/2010/main" val="3477472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381000" y="685800"/>
            <a:ext cx="6096000" cy="3429000"/>
          </a:xfrm>
          <a:ln/>
        </p:spPr>
      </p:sp>
      <p:sp>
        <p:nvSpPr>
          <p:cNvPr id="3277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i="1">
                <a:ea typeface="ＭＳ Ｐゴシック" charset="0"/>
                <a:cs typeface="ＭＳ Ｐゴシック" charset="0"/>
              </a:rPr>
              <a:t>NAFLD, nonalcoholic fatty liver disease. </a:t>
            </a:r>
          </a:p>
          <a:p>
            <a:endParaRPr lang="en-US">
              <a:ea typeface="ＭＳ Ｐゴシック" charset="0"/>
              <a:cs typeface="ＭＳ Ｐゴシック" charset="0"/>
            </a:endParaRPr>
          </a:p>
        </p:txBody>
      </p:sp>
      <p:sp>
        <p:nvSpPr>
          <p:cNvPr id="3277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ea typeface="Arial" charset="0"/>
              </a:defRPr>
            </a:lvl1pPr>
            <a:lvl2pPr marL="731286" indent="-281264">
              <a:defRPr b="1">
                <a:solidFill>
                  <a:schemeClr val="tx1"/>
                </a:solidFill>
                <a:latin typeface="Arial" charset="0"/>
                <a:ea typeface="Arial" charset="0"/>
              </a:defRPr>
            </a:lvl2pPr>
            <a:lvl3pPr marL="1125055" indent="-225011">
              <a:defRPr b="1">
                <a:solidFill>
                  <a:schemeClr val="tx1"/>
                </a:solidFill>
                <a:latin typeface="Arial" charset="0"/>
                <a:ea typeface="Arial" charset="0"/>
              </a:defRPr>
            </a:lvl3pPr>
            <a:lvl4pPr marL="1575077" indent="-225011">
              <a:defRPr b="1">
                <a:solidFill>
                  <a:schemeClr val="tx1"/>
                </a:solidFill>
                <a:latin typeface="Arial" charset="0"/>
                <a:ea typeface="Arial" charset="0"/>
              </a:defRPr>
            </a:lvl4pPr>
            <a:lvl5pPr marL="2025099" indent="-225011">
              <a:defRPr b="1">
                <a:solidFill>
                  <a:schemeClr val="tx1"/>
                </a:solidFill>
                <a:latin typeface="Arial" charset="0"/>
                <a:ea typeface="Arial" charset="0"/>
              </a:defRPr>
            </a:lvl5pPr>
            <a:lvl6pPr marL="2475121" indent="-225011" eaLnBrk="0" fontAlgn="base" hangingPunct="0">
              <a:spcBef>
                <a:spcPct val="0"/>
              </a:spcBef>
              <a:spcAft>
                <a:spcPct val="0"/>
              </a:spcAft>
              <a:defRPr b="1">
                <a:solidFill>
                  <a:schemeClr val="tx1"/>
                </a:solidFill>
                <a:latin typeface="Arial" charset="0"/>
                <a:ea typeface="Arial" charset="0"/>
              </a:defRPr>
            </a:lvl6pPr>
            <a:lvl7pPr marL="2925143" indent="-225011" eaLnBrk="0" fontAlgn="base" hangingPunct="0">
              <a:spcBef>
                <a:spcPct val="0"/>
              </a:spcBef>
              <a:spcAft>
                <a:spcPct val="0"/>
              </a:spcAft>
              <a:defRPr b="1">
                <a:solidFill>
                  <a:schemeClr val="tx1"/>
                </a:solidFill>
                <a:latin typeface="Arial" charset="0"/>
                <a:ea typeface="Arial" charset="0"/>
              </a:defRPr>
            </a:lvl7pPr>
            <a:lvl8pPr marL="3375165" indent="-225011" eaLnBrk="0" fontAlgn="base" hangingPunct="0">
              <a:spcBef>
                <a:spcPct val="0"/>
              </a:spcBef>
              <a:spcAft>
                <a:spcPct val="0"/>
              </a:spcAft>
              <a:defRPr b="1">
                <a:solidFill>
                  <a:schemeClr val="tx1"/>
                </a:solidFill>
                <a:latin typeface="Arial" charset="0"/>
                <a:ea typeface="Arial" charset="0"/>
              </a:defRPr>
            </a:lvl8pPr>
            <a:lvl9pPr marL="3825187" indent="-225011" eaLnBrk="0" fontAlgn="base" hangingPunct="0">
              <a:spcBef>
                <a:spcPct val="0"/>
              </a:spcBef>
              <a:spcAft>
                <a:spcPct val="0"/>
              </a:spcAft>
              <a:defRPr b="1">
                <a:solidFill>
                  <a:schemeClr val="tx1"/>
                </a:solidFill>
                <a:latin typeface="Arial" charset="0"/>
                <a:ea typeface="Arial" charset="0"/>
              </a:defRPr>
            </a:lvl9pPr>
          </a:lstStyle>
          <a:p>
            <a:fld id="{A29DE373-3AC9-1F4D-8AE1-B179472776A7}" type="slidenum">
              <a:rPr lang="en-US" b="0"/>
              <a:pPr/>
              <a:t>10</a:t>
            </a:fld>
            <a:endParaRPr lang="en-US" b="0"/>
          </a:p>
        </p:txBody>
      </p:sp>
    </p:spTree>
    <p:extLst>
      <p:ext uri="{BB962C8B-B14F-4D97-AF65-F5344CB8AC3E}">
        <p14:creationId xmlns:p14="http://schemas.microsoft.com/office/powerpoint/2010/main" val="2129269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0444BC9-AE33-1C4C-9839-047BFC98364A}" type="slidenum">
              <a:rPr lang="pl-PL" smtClean="0"/>
              <a:t>11</a:t>
            </a:fld>
            <a:endParaRPr lang="pl-PL"/>
          </a:p>
        </p:txBody>
      </p:sp>
    </p:spTree>
    <p:extLst>
      <p:ext uri="{BB962C8B-B14F-4D97-AF65-F5344CB8AC3E}">
        <p14:creationId xmlns:p14="http://schemas.microsoft.com/office/powerpoint/2010/main" val="4121546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8054940-59CE-41C4-B8AD-D0CB524BEB5F}" type="slidenum">
              <a:rPr lang="en-GB" smtClean="0"/>
              <a:t>13</a:t>
            </a:fld>
            <a:endParaRPr lang="en-GB"/>
          </a:p>
        </p:txBody>
      </p:sp>
    </p:spTree>
    <p:extLst>
      <p:ext uri="{BB962C8B-B14F-4D97-AF65-F5344CB8AC3E}">
        <p14:creationId xmlns:p14="http://schemas.microsoft.com/office/powerpoint/2010/main" val="2929461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1F576107-2EC1-4836-BBE2-B29C7F5CEAC4}" type="slidenum">
              <a:rPr lang="fr-FR" smtClean="0"/>
              <a:t>21</a:t>
            </a:fld>
            <a:endParaRPr lang="fr-FR"/>
          </a:p>
        </p:txBody>
      </p:sp>
    </p:spTree>
    <p:extLst>
      <p:ext uri="{BB962C8B-B14F-4D97-AF65-F5344CB8AC3E}">
        <p14:creationId xmlns:p14="http://schemas.microsoft.com/office/powerpoint/2010/main" val="39518533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go (Light)">
    <p:spTree>
      <p:nvGrpSpPr>
        <p:cNvPr id="1" name=""/>
        <p:cNvGrpSpPr/>
        <p:nvPr/>
      </p:nvGrpSpPr>
      <p:grpSpPr>
        <a:xfrm>
          <a:off x="0" y="0"/>
          <a:ext cx="0" cy="0"/>
          <a:chOff x="0" y="0"/>
          <a:chExt cx="0" cy="0"/>
        </a:xfrm>
      </p:grpSpPr>
      <p:pic>
        <p:nvPicPr>
          <p:cNvPr id="2" name="Logo" descr="Shape&#10;&#10;Description automatically generated with low confidence">
            <a:extLst>
              <a:ext uri="{FF2B5EF4-FFF2-40B4-BE49-F238E27FC236}">
                <a16:creationId xmlns:a16="http://schemas.microsoft.com/office/drawing/2014/main" id="{50366835-777C-511E-AE03-D0BFC18D66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57756" y="1735004"/>
            <a:ext cx="3628487" cy="1673492"/>
          </a:xfrm>
          <a:prstGeom prst="rect">
            <a:avLst/>
          </a:prstGeom>
          <a:ln>
            <a:noFill/>
          </a:ln>
        </p:spPr>
      </p:pic>
      <p:sp>
        <p:nvSpPr>
          <p:cNvPr id="7" name="Footer Placeholder 6">
            <a:extLst>
              <a:ext uri="{FF2B5EF4-FFF2-40B4-BE49-F238E27FC236}">
                <a16:creationId xmlns:a16="http://schemas.microsoft.com/office/drawing/2014/main" id="{A0F34040-D851-8E27-074B-8DD1F083D1F6}"/>
              </a:ext>
              <a:ext uri="{C183D7F6-B498-43B3-948B-1728B52AA6E4}">
                <adec:decorative xmlns:adec="http://schemas.microsoft.com/office/drawing/2017/decorative" val="1"/>
              </a:ext>
            </a:extLst>
          </p:cNvPr>
          <p:cNvSpPr>
            <a:spLocks noGrp="1"/>
          </p:cNvSpPr>
          <p:nvPr>
            <p:ph type="ftr" sz="quarter" idx="11"/>
          </p:nvPr>
        </p:nvSpPr>
        <p:spPr>
          <a:xfrm>
            <a:off x="1671799" y="5400000"/>
            <a:ext cx="4480560" cy="166630"/>
          </a:xfrm>
        </p:spPr>
        <p:txBody>
          <a:bodyPr/>
          <a:lstStyle/>
          <a:p>
            <a:endParaRPr lang="en-US"/>
          </a:p>
        </p:txBody>
      </p:sp>
      <p:sp>
        <p:nvSpPr>
          <p:cNvPr id="6" name="Date Placeholder 5">
            <a:extLst>
              <a:ext uri="{FF2B5EF4-FFF2-40B4-BE49-F238E27FC236}">
                <a16:creationId xmlns:a16="http://schemas.microsoft.com/office/drawing/2014/main" id="{858438A0-0CC6-D549-0459-D85D4273697C}"/>
              </a:ext>
              <a:ext uri="{C183D7F6-B498-43B3-948B-1728B52AA6E4}">
                <adec:decorative xmlns:adec="http://schemas.microsoft.com/office/drawing/2017/decorative" val="1"/>
              </a:ext>
            </a:extLst>
          </p:cNvPr>
          <p:cNvSpPr>
            <a:spLocks noGrp="1"/>
          </p:cNvSpPr>
          <p:nvPr>
            <p:ph type="dt" sz="half" idx="10"/>
          </p:nvPr>
        </p:nvSpPr>
        <p:spPr>
          <a:xfrm>
            <a:off x="6548724" y="5400000"/>
            <a:ext cx="1626918" cy="166629"/>
          </a:xfrm>
        </p:spPr>
        <p:txBody>
          <a:bodyPr/>
          <a:lstStyle/>
          <a:p>
            <a:fld id="{13B9C43A-8454-43F9-A4CF-52280410D6D9}" type="datetime1">
              <a:rPr lang="en-US" smtClean="0"/>
              <a:t>11/4/2024</a:t>
            </a:fld>
            <a:endParaRPr lang="en-US"/>
          </a:p>
        </p:txBody>
      </p:sp>
      <p:sp>
        <p:nvSpPr>
          <p:cNvPr id="8" name="Slide Number Placeholder 7">
            <a:extLst>
              <a:ext uri="{FF2B5EF4-FFF2-40B4-BE49-F238E27FC236}">
                <a16:creationId xmlns:a16="http://schemas.microsoft.com/office/drawing/2014/main" id="{76038350-52BE-4F4A-04D6-F900959E3919}"/>
              </a:ext>
              <a:ext uri="{C183D7F6-B498-43B3-948B-1728B52AA6E4}">
                <adec:decorative xmlns:adec="http://schemas.microsoft.com/office/drawing/2017/decorative" val="1"/>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1750986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 (Dark)">
    <p:bg>
      <p:bgPr>
        <a:solidFill>
          <a:srgbClr val="1E034A"/>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2104F18-8942-EF61-A774-EA3318D65906}"/>
              </a:ext>
            </a:extLst>
          </p:cNvPr>
          <p:cNvSpPr>
            <a:spLocks noGrp="1"/>
          </p:cNvSpPr>
          <p:nvPr>
            <p:ph type="title" hasCustomPrompt="1"/>
          </p:nvPr>
        </p:nvSpPr>
        <p:spPr>
          <a:xfrm>
            <a:off x="2009317" y="2278105"/>
            <a:ext cx="4888011" cy="320041"/>
          </a:xfrm>
        </p:spPr>
        <p:txBody>
          <a:bodyPr vert="horz" lIns="0" tIns="0" rIns="0" bIns="0" rtlCol="0">
            <a:noAutofit/>
          </a:bodyPr>
          <a:lstStyle>
            <a:lvl1pPr>
              <a:defRPr lang="en-GB" b="1">
                <a:solidFill>
                  <a:schemeClr val="bg2"/>
                </a:solidFill>
              </a:defRPr>
            </a:lvl1pPr>
          </a:lstStyle>
          <a:p>
            <a:pPr lvl="0"/>
            <a:r>
              <a:rPr lang="fr-FR" noProof="0"/>
              <a:t>Cliquez pour modifier les styles du texte du masque</a:t>
            </a:r>
          </a:p>
        </p:txBody>
      </p:sp>
      <p:sp>
        <p:nvSpPr>
          <p:cNvPr id="14" name="Text placeholder 0">
            <a:extLst>
              <a:ext uri="{FF2B5EF4-FFF2-40B4-BE49-F238E27FC236}">
                <a16:creationId xmlns:a16="http://schemas.microsoft.com/office/drawing/2014/main" id="{B077D764-009F-4B11-889B-7C1F77AE7EF8}"/>
              </a:ext>
            </a:extLst>
          </p:cNvPr>
          <p:cNvSpPr>
            <a:spLocks noGrp="1"/>
          </p:cNvSpPr>
          <p:nvPr>
            <p:ph type="body" sz="quarter" idx="22" hasCustomPrompt="1"/>
          </p:nvPr>
        </p:nvSpPr>
        <p:spPr>
          <a:xfrm>
            <a:off x="868680" y="2265747"/>
            <a:ext cx="838579" cy="332399"/>
          </a:xfrm>
        </p:spPr>
        <p:txBody>
          <a:bodyPr vert="horz" lIns="0" tIns="0" rIns="0" bIns="0" rtlCol="0">
            <a:noAutofit/>
          </a:bodyPr>
          <a:lstStyle>
            <a:lvl1pPr algn="r">
              <a:defRPr lang="en-US" sz="2400" b="1" noProof="0" dirty="0">
                <a:solidFill>
                  <a:schemeClr val="bg2"/>
                </a:solidFill>
              </a:defRPr>
            </a:lvl1pPr>
          </a:lstStyle>
          <a:p>
            <a:pPr lvl="0">
              <a:lnSpc>
                <a:spcPct val="90000"/>
              </a:lnSpc>
            </a:pPr>
            <a:r>
              <a:rPr lang="en-US" noProof="0"/>
              <a:t>00</a:t>
            </a:r>
          </a:p>
        </p:txBody>
      </p:sp>
      <p:sp>
        <p:nvSpPr>
          <p:cNvPr id="7" name="Text placeholder 2">
            <a:extLst>
              <a:ext uri="{FF2B5EF4-FFF2-40B4-BE49-F238E27FC236}">
                <a16:creationId xmlns:a16="http://schemas.microsoft.com/office/drawing/2014/main" id="{DA36FF3D-AF0A-45ED-BF39-F628AE9DBF56}"/>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GB" noProof="0"/>
              <a:t>Click to edit Master text styles</a:t>
            </a:r>
          </a:p>
        </p:txBody>
      </p:sp>
      <p:sp>
        <p:nvSpPr>
          <p:cNvPr id="6" name="Text placeholder 3">
            <a:extLst>
              <a:ext uri="{FF2B5EF4-FFF2-40B4-BE49-F238E27FC236}">
                <a16:creationId xmlns:a16="http://schemas.microsoft.com/office/drawing/2014/main" id="{FB6BFF7B-8B97-443F-8D19-A75C20F978D1}"/>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bg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GB" noProof="0"/>
              <a:t>Click to edit Master text styles</a:t>
            </a:r>
          </a:p>
        </p:txBody>
      </p:sp>
      <p:sp>
        <p:nvSpPr>
          <p:cNvPr id="13" name="Slide Number Placeholder 1">
            <a:extLst>
              <a:ext uri="{FF2B5EF4-FFF2-40B4-BE49-F238E27FC236}">
                <a16:creationId xmlns:a16="http://schemas.microsoft.com/office/drawing/2014/main" id="{AF908300-5F94-9BC8-783C-628E8CD38D99}"/>
              </a:ext>
              <a:ext uri="{C183D7F6-B498-43B3-948B-1728B52AA6E4}">
                <adec:decorative xmlns:adec="http://schemas.microsoft.com/office/drawing/2017/decorative" val="1"/>
              </a:ext>
            </a:extLst>
          </p:cNvPr>
          <p:cNvSpPr>
            <a:spLocks noGrp="1"/>
          </p:cNvSpPr>
          <p:nvPr>
            <p:ph type="sldNum" sz="quarter" idx="28"/>
          </p:nvPr>
        </p:nvSpPr>
        <p:spPr>
          <a:xfrm>
            <a:off x="8336226" y="5400000"/>
            <a:ext cx="476250" cy="205743"/>
          </a:xfrm>
        </p:spPr>
        <p:txBody>
          <a:bodyPr/>
          <a:lstStyle/>
          <a:p>
            <a:fld id="{6B54B0F7-55DD-40D6-B7F4-70B586885C0B}" type="slidenum">
              <a:rPr lang="en-US" smtClean="0"/>
              <a:pPr/>
              <a:t>‹#›</a:t>
            </a:fld>
            <a:endParaRPr lang="en-US"/>
          </a:p>
        </p:txBody>
      </p:sp>
      <p:sp>
        <p:nvSpPr>
          <p:cNvPr id="11" name="Date Placeholder 1">
            <a:extLst>
              <a:ext uri="{FF2B5EF4-FFF2-40B4-BE49-F238E27FC236}">
                <a16:creationId xmlns:a16="http://schemas.microsoft.com/office/drawing/2014/main" id="{DEE5B79A-AE86-6C4A-369C-62667DFC01A1}"/>
              </a:ext>
              <a:ext uri="{C183D7F6-B498-43B3-948B-1728B52AA6E4}">
                <adec:decorative xmlns:adec="http://schemas.microsoft.com/office/drawing/2017/decorative" val="1"/>
              </a:ext>
            </a:extLst>
          </p:cNvPr>
          <p:cNvSpPr>
            <a:spLocks noGrp="1"/>
          </p:cNvSpPr>
          <p:nvPr>
            <p:ph type="dt" sz="half" idx="26"/>
          </p:nvPr>
        </p:nvSpPr>
        <p:spPr>
          <a:xfrm>
            <a:off x="6548724" y="5400000"/>
            <a:ext cx="1626918" cy="166629"/>
          </a:xfrm>
        </p:spPr>
        <p:txBody>
          <a:bodyPr/>
          <a:lstStyle/>
          <a:p>
            <a:fld id="{EC565620-2C77-4FB4-A7A8-F0E74F03C4F1}" type="datetime1">
              <a:rPr lang="en-US" smtClean="0"/>
              <a:t>11/4/2024</a:t>
            </a:fld>
            <a:endParaRPr lang="en-US"/>
          </a:p>
        </p:txBody>
      </p:sp>
      <p:sp>
        <p:nvSpPr>
          <p:cNvPr id="12" name="Footer Placeholder 1">
            <a:extLst>
              <a:ext uri="{FF2B5EF4-FFF2-40B4-BE49-F238E27FC236}">
                <a16:creationId xmlns:a16="http://schemas.microsoft.com/office/drawing/2014/main" id="{ABC6F999-1DDA-7858-DEAB-6DCDC2624BC3}"/>
              </a:ext>
              <a:ext uri="{C183D7F6-B498-43B3-948B-1728B52AA6E4}">
                <adec:decorative xmlns:adec="http://schemas.microsoft.com/office/drawing/2017/decorative" val="1"/>
              </a:ext>
            </a:extLst>
          </p:cNvPr>
          <p:cNvSpPr>
            <a:spLocks noGrp="1"/>
          </p:cNvSpPr>
          <p:nvPr>
            <p:ph type="ftr" sz="quarter" idx="27"/>
          </p:nvPr>
        </p:nvSpPr>
        <p:spPr>
          <a:xfrm>
            <a:off x="1671799" y="5400000"/>
            <a:ext cx="4480560" cy="166630"/>
          </a:xfrm>
        </p:spPr>
        <p:txBody>
          <a:bodyPr/>
          <a:lstStyle/>
          <a:p>
            <a:endParaRPr lang="en-US"/>
          </a:p>
        </p:txBody>
      </p:sp>
      <p:pic>
        <p:nvPicPr>
          <p:cNvPr id="5" name="Graphique 4">
            <a:extLst>
              <a:ext uri="{FF2B5EF4-FFF2-40B4-BE49-F238E27FC236}">
                <a16:creationId xmlns:a16="http://schemas.microsoft.com/office/drawing/2014/main" id="{D97075C2-D640-40B7-B715-DE36BBB3FC4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624533"/>
            <a:ext cx="953453" cy="942975"/>
          </a:xfrm>
          <a:prstGeom prst="rect">
            <a:avLst/>
          </a:prstGeom>
        </p:spPr>
      </p:pic>
    </p:spTree>
    <p:extLst>
      <p:ext uri="{BB962C8B-B14F-4D97-AF65-F5344CB8AC3E}">
        <p14:creationId xmlns:p14="http://schemas.microsoft.com/office/powerpoint/2010/main" val="2815040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ext over Image">
    <p:bg>
      <p:bgPr>
        <a:solidFill>
          <a:schemeClr val="accent1"/>
        </a:solidFill>
        <a:effectLst/>
      </p:bgPr>
    </p:bg>
    <p:spTree>
      <p:nvGrpSpPr>
        <p:cNvPr id="1" name=""/>
        <p:cNvGrpSpPr/>
        <p:nvPr/>
      </p:nvGrpSpPr>
      <p:grpSpPr>
        <a:xfrm>
          <a:off x="0" y="0"/>
          <a:ext cx="0" cy="0"/>
          <a:chOff x="0" y="0"/>
          <a:chExt cx="0" cy="0"/>
        </a:xfrm>
      </p:grpSpPr>
      <p:sp>
        <p:nvSpPr>
          <p:cNvPr id="14" name="Title 5">
            <a:extLst>
              <a:ext uri="{FF2B5EF4-FFF2-40B4-BE49-F238E27FC236}">
                <a16:creationId xmlns:a16="http://schemas.microsoft.com/office/drawing/2014/main" id="{BBD6E338-9F72-6218-6872-2BB464174E12}"/>
              </a:ext>
            </a:extLst>
          </p:cNvPr>
          <p:cNvSpPr>
            <a:spLocks noGrp="1"/>
          </p:cNvSpPr>
          <p:nvPr>
            <p:ph type="title" hasCustomPrompt="1"/>
          </p:nvPr>
        </p:nvSpPr>
        <p:spPr>
          <a:xfrm>
            <a:off x="5083918" y="1321347"/>
            <a:ext cx="3712305" cy="720000"/>
          </a:xfrm>
        </p:spPr>
        <p:txBody>
          <a:bodyPr vert="horz" lIns="0" tIns="0" rIns="0" bIns="0" rtlCol="0" anchor="b">
            <a:noAutofit/>
          </a:bodyPr>
          <a:lstStyle>
            <a:lvl1pPr>
              <a:defRPr lang="fr-FR" sz="2200" noProof="0" dirty="0">
                <a:solidFill>
                  <a:schemeClr val="bg2"/>
                </a:solidFill>
                <a:effectLst>
                  <a:outerShdw blurRad="127000" sx="102000" sy="102000" algn="ctr" rotWithShape="0">
                    <a:prstClr val="black">
                      <a:alpha val="25000"/>
                    </a:prstClr>
                  </a:outerShdw>
                </a:effectLst>
              </a:defRPr>
            </a:lvl1pPr>
          </a:lstStyle>
          <a:p>
            <a:pPr marL="0" lvl="0" indent="0">
              <a:lnSpc>
                <a:spcPct val="96000"/>
              </a:lnSpc>
              <a:spcBef>
                <a:spcPts val="0"/>
              </a:spcBef>
              <a:spcAft>
                <a:spcPts val="1000"/>
              </a:spcAft>
              <a:buFont typeface="Arial" panose="020B0604020202020204" pitchFamily="34" charset="0"/>
            </a:pPr>
            <a:r>
              <a:rPr lang="fr-FR" noProof="0"/>
              <a:t>Cliquez pour modifier les styles du texte du masque</a:t>
            </a:r>
          </a:p>
        </p:txBody>
      </p:sp>
      <p:sp>
        <p:nvSpPr>
          <p:cNvPr id="9" name="Text placeholder 2">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GB" noProof="0"/>
              <a:t>Click to edit Master text styles</a:t>
            </a:r>
          </a:p>
        </p:txBody>
      </p:sp>
      <p:sp>
        <p:nvSpPr>
          <p:cNvPr id="12" name="Text placeholder 3">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GB" noProof="0"/>
              <a:t>Click to edit Master text styles</a:t>
            </a:r>
          </a:p>
        </p:txBody>
      </p:sp>
      <p:sp>
        <p:nvSpPr>
          <p:cNvPr id="19" name="Picture Placeholder 1">
            <a:extLst>
              <a:ext uri="{FF2B5EF4-FFF2-40B4-BE49-F238E27FC236}">
                <a16:creationId xmlns:a16="http://schemas.microsoft.com/office/drawing/2014/main" id="{6C677BCD-ED1F-4B13-88E6-B887B5050526}"/>
              </a:ext>
            </a:extLst>
          </p:cNvPr>
          <p:cNvSpPr>
            <a:spLocks noGrp="1"/>
          </p:cNvSpPr>
          <p:nvPr>
            <p:ph type="pic" sz="quarter" idx="17"/>
          </p:nvPr>
        </p:nvSpPr>
        <p:spPr>
          <a:xfrm>
            <a:off x="1" y="0"/>
            <a:ext cx="4781135" cy="5143500"/>
          </a:xfrm>
          <a:custGeom>
            <a:avLst/>
            <a:gdLst>
              <a:gd name="connsiteX0" fmla="*/ 351363 w 4781135"/>
              <a:gd name="connsiteY0" fmla="*/ 4913481 h 5143500"/>
              <a:gd name="connsiteX1" fmla="*/ 331613 w 4781135"/>
              <a:gd name="connsiteY1" fmla="*/ 4933530 h 5143500"/>
              <a:gd name="connsiteX2" fmla="*/ 352237 w 4781135"/>
              <a:gd name="connsiteY2" fmla="*/ 4953582 h 5143500"/>
              <a:gd name="connsiteX3" fmla="*/ 371987 w 4781135"/>
              <a:gd name="connsiteY3" fmla="*/ 4933533 h 5143500"/>
              <a:gd name="connsiteX4" fmla="*/ 351363 w 4781135"/>
              <a:gd name="connsiteY4" fmla="*/ 4913481 h 5143500"/>
              <a:gd name="connsiteX5" fmla="*/ 891920 w 4781135"/>
              <a:gd name="connsiteY5" fmla="*/ 4837319 h 5143500"/>
              <a:gd name="connsiteX6" fmla="*/ 927648 w 4781135"/>
              <a:gd name="connsiteY6" fmla="*/ 4877990 h 5143500"/>
              <a:gd name="connsiteX7" fmla="*/ 893949 w 4781135"/>
              <a:gd name="connsiteY7" fmla="*/ 4918669 h 5143500"/>
              <a:gd name="connsiteX8" fmla="*/ 858212 w 4781135"/>
              <a:gd name="connsiteY8" fmla="*/ 4877990 h 5143500"/>
              <a:gd name="connsiteX9" fmla="*/ 891920 w 4781135"/>
              <a:gd name="connsiteY9" fmla="*/ 4837319 h 5143500"/>
              <a:gd name="connsiteX10" fmla="*/ 559545 w 4781135"/>
              <a:gd name="connsiteY10" fmla="*/ 4837319 h 5143500"/>
              <a:gd name="connsiteX11" fmla="*/ 579303 w 4781135"/>
              <a:gd name="connsiteY11" fmla="*/ 4839934 h 5143500"/>
              <a:gd name="connsiteX12" fmla="*/ 586562 w 4781135"/>
              <a:gd name="connsiteY12" fmla="*/ 4847771 h 5143500"/>
              <a:gd name="connsiteX13" fmla="*/ 586562 w 4781135"/>
              <a:gd name="connsiteY13" fmla="*/ 4908209 h 5143500"/>
              <a:gd name="connsiteX14" fmla="*/ 579303 w 4781135"/>
              <a:gd name="connsiteY14" fmla="*/ 4916053 h 5143500"/>
              <a:gd name="connsiteX15" fmla="*/ 559545 w 4781135"/>
              <a:gd name="connsiteY15" fmla="*/ 4918669 h 5143500"/>
              <a:gd name="connsiteX16" fmla="*/ 523519 w 4781135"/>
              <a:gd name="connsiteY16" fmla="*/ 4877990 h 5143500"/>
              <a:gd name="connsiteX17" fmla="*/ 559545 w 4781135"/>
              <a:gd name="connsiteY17" fmla="*/ 4837319 h 5143500"/>
              <a:gd name="connsiteX18" fmla="*/ 1101680 w 4781135"/>
              <a:gd name="connsiteY18" fmla="*/ 4805359 h 5143500"/>
              <a:gd name="connsiteX19" fmla="*/ 1095864 w 4781135"/>
              <a:gd name="connsiteY19" fmla="*/ 4811167 h 5143500"/>
              <a:gd name="connsiteX20" fmla="*/ 1095864 w 4781135"/>
              <a:gd name="connsiteY20" fmla="*/ 4944812 h 5143500"/>
              <a:gd name="connsiteX21" fmla="*/ 1101680 w 4781135"/>
              <a:gd name="connsiteY21" fmla="*/ 4950628 h 5143500"/>
              <a:gd name="connsiteX22" fmla="*/ 1127823 w 4781135"/>
              <a:gd name="connsiteY22" fmla="*/ 4950628 h 5143500"/>
              <a:gd name="connsiteX23" fmla="*/ 1133640 w 4781135"/>
              <a:gd name="connsiteY23" fmla="*/ 4944812 h 5143500"/>
              <a:gd name="connsiteX24" fmla="*/ 1133640 w 4781135"/>
              <a:gd name="connsiteY24" fmla="*/ 4811167 h 5143500"/>
              <a:gd name="connsiteX25" fmla="*/ 1127823 w 4781135"/>
              <a:gd name="connsiteY25" fmla="*/ 4805359 h 5143500"/>
              <a:gd name="connsiteX26" fmla="*/ 891920 w 4781135"/>
              <a:gd name="connsiteY26" fmla="*/ 4802455 h 5143500"/>
              <a:gd name="connsiteX27" fmla="*/ 819859 w 4781135"/>
              <a:gd name="connsiteY27" fmla="*/ 4877990 h 5143500"/>
              <a:gd name="connsiteX28" fmla="*/ 893949 w 4781135"/>
              <a:gd name="connsiteY28" fmla="*/ 4953533 h 5143500"/>
              <a:gd name="connsiteX29" fmla="*/ 966000 w 4781135"/>
              <a:gd name="connsiteY29" fmla="*/ 4877990 h 5143500"/>
              <a:gd name="connsiteX30" fmla="*/ 891920 w 4781135"/>
              <a:gd name="connsiteY30" fmla="*/ 4802455 h 5143500"/>
              <a:gd name="connsiteX31" fmla="*/ 725443 w 4781135"/>
              <a:gd name="connsiteY31" fmla="*/ 4802455 h 5143500"/>
              <a:gd name="connsiteX32" fmla="*/ 667045 w 4781135"/>
              <a:gd name="connsiteY32" fmla="*/ 4812907 h 5143500"/>
              <a:gd name="connsiteX33" fmla="*/ 659777 w 4781135"/>
              <a:gd name="connsiteY33" fmla="*/ 4824531 h 5143500"/>
              <a:gd name="connsiteX34" fmla="*/ 659777 w 4781135"/>
              <a:gd name="connsiteY34" fmla="*/ 4944812 h 5143500"/>
              <a:gd name="connsiteX35" fmla="*/ 665593 w 4781135"/>
              <a:gd name="connsiteY35" fmla="*/ 4950628 h 5143500"/>
              <a:gd name="connsiteX36" fmla="*/ 691736 w 4781135"/>
              <a:gd name="connsiteY36" fmla="*/ 4950628 h 5143500"/>
              <a:gd name="connsiteX37" fmla="*/ 697552 w 4781135"/>
              <a:gd name="connsiteY37" fmla="*/ 4944812 h 5143500"/>
              <a:gd name="connsiteX38" fmla="*/ 697552 w 4781135"/>
              <a:gd name="connsiteY38" fmla="*/ 4847194 h 5143500"/>
              <a:gd name="connsiteX39" fmla="*/ 704522 w 4781135"/>
              <a:gd name="connsiteY39" fmla="*/ 4839636 h 5143500"/>
              <a:gd name="connsiteX40" fmla="*/ 726020 w 4781135"/>
              <a:gd name="connsiteY40" fmla="*/ 4837319 h 5143500"/>
              <a:gd name="connsiteX41" fmla="*/ 754202 w 4781135"/>
              <a:gd name="connsiteY41" fmla="*/ 4862009 h 5143500"/>
              <a:gd name="connsiteX42" fmla="*/ 754202 w 4781135"/>
              <a:gd name="connsiteY42" fmla="*/ 4944812 h 5143500"/>
              <a:gd name="connsiteX43" fmla="*/ 760018 w 4781135"/>
              <a:gd name="connsiteY43" fmla="*/ 4950628 h 5143500"/>
              <a:gd name="connsiteX44" fmla="*/ 786160 w 4781135"/>
              <a:gd name="connsiteY44" fmla="*/ 4950628 h 5143500"/>
              <a:gd name="connsiteX45" fmla="*/ 791976 w 4781135"/>
              <a:gd name="connsiteY45" fmla="*/ 4944812 h 5143500"/>
              <a:gd name="connsiteX46" fmla="*/ 791976 w 4781135"/>
              <a:gd name="connsiteY46" fmla="*/ 4857068 h 5143500"/>
              <a:gd name="connsiteX47" fmla="*/ 725443 w 4781135"/>
              <a:gd name="connsiteY47" fmla="*/ 4802455 h 5143500"/>
              <a:gd name="connsiteX48" fmla="*/ 559834 w 4781135"/>
              <a:gd name="connsiteY48" fmla="*/ 4802455 h 5143500"/>
              <a:gd name="connsiteX49" fmla="*/ 485166 w 4781135"/>
              <a:gd name="connsiteY49" fmla="*/ 4877990 h 5143500"/>
              <a:gd name="connsiteX50" fmla="*/ 559256 w 4781135"/>
              <a:gd name="connsiteY50" fmla="*/ 4953533 h 5143500"/>
              <a:gd name="connsiteX51" fmla="*/ 617068 w 4781135"/>
              <a:gd name="connsiteY51" fmla="*/ 4941908 h 5143500"/>
              <a:gd name="connsiteX52" fmla="*/ 624336 w 4781135"/>
              <a:gd name="connsiteY52" fmla="*/ 4930284 h 5143500"/>
              <a:gd name="connsiteX53" fmla="*/ 624336 w 4781135"/>
              <a:gd name="connsiteY53" fmla="*/ 4824821 h 5143500"/>
              <a:gd name="connsiteX54" fmla="*/ 617068 w 4781135"/>
              <a:gd name="connsiteY54" fmla="*/ 4813204 h 5143500"/>
              <a:gd name="connsiteX55" fmla="*/ 559834 w 4781135"/>
              <a:gd name="connsiteY55" fmla="*/ 4802455 h 5143500"/>
              <a:gd name="connsiteX56" fmla="*/ 398011 w 4781135"/>
              <a:gd name="connsiteY56" fmla="*/ 4801292 h 5143500"/>
              <a:gd name="connsiteX57" fmla="*/ 334092 w 4781135"/>
              <a:gd name="connsiteY57" fmla="*/ 4853587 h 5143500"/>
              <a:gd name="connsiteX58" fmla="*/ 427643 w 4781135"/>
              <a:gd name="connsiteY58" fmla="*/ 4934063 h 5143500"/>
              <a:gd name="connsiteX59" fmla="*/ 425903 w 4781135"/>
              <a:gd name="connsiteY59" fmla="*/ 4944812 h 5143500"/>
              <a:gd name="connsiteX60" fmla="*/ 425613 w 4781135"/>
              <a:gd name="connsiteY60" fmla="*/ 4946561 h 5143500"/>
              <a:gd name="connsiteX61" fmla="*/ 429969 w 4781135"/>
              <a:gd name="connsiteY61" fmla="*/ 4950628 h 5143500"/>
              <a:gd name="connsiteX62" fmla="*/ 456121 w 4781135"/>
              <a:gd name="connsiteY62" fmla="*/ 4950628 h 5143500"/>
              <a:gd name="connsiteX63" fmla="*/ 463668 w 4781135"/>
              <a:gd name="connsiteY63" fmla="*/ 4944812 h 5143500"/>
              <a:gd name="connsiteX64" fmla="*/ 465994 w 4781135"/>
              <a:gd name="connsiteY64" fmla="*/ 4928255 h 5143500"/>
              <a:gd name="connsiteX65" fmla="*/ 372445 w 4781135"/>
              <a:gd name="connsiteY65" fmla="*/ 4850972 h 5143500"/>
              <a:gd name="connsiteX66" fmla="*/ 396847 w 4781135"/>
              <a:gd name="connsiteY66" fmla="*/ 4836444 h 5143500"/>
              <a:gd name="connsiteX67" fmla="*/ 440718 w 4781135"/>
              <a:gd name="connsiteY67" fmla="*/ 4849520 h 5143500"/>
              <a:gd name="connsiteX68" fmla="*/ 445074 w 4781135"/>
              <a:gd name="connsiteY68" fmla="*/ 4850684 h 5143500"/>
              <a:gd name="connsiteX69" fmla="*/ 451467 w 4781135"/>
              <a:gd name="connsiteY69" fmla="*/ 4846616 h 5143500"/>
              <a:gd name="connsiteX70" fmla="*/ 460476 w 4781135"/>
              <a:gd name="connsiteY70" fmla="*/ 4827435 h 5143500"/>
              <a:gd name="connsiteX71" fmla="*/ 461639 w 4781135"/>
              <a:gd name="connsiteY71" fmla="*/ 4822502 h 5143500"/>
              <a:gd name="connsiteX72" fmla="*/ 458150 w 4781135"/>
              <a:gd name="connsiteY72" fmla="*/ 4816686 h 5143500"/>
              <a:gd name="connsiteX73" fmla="*/ 398011 w 4781135"/>
              <a:gd name="connsiteY73" fmla="*/ 4801292 h 5143500"/>
              <a:gd name="connsiteX74" fmla="*/ 1053743 w 4781135"/>
              <a:gd name="connsiteY74" fmla="*/ 4747249 h 5143500"/>
              <a:gd name="connsiteX75" fmla="*/ 994181 w 4781135"/>
              <a:gd name="connsiteY75" fmla="*/ 4808264 h 5143500"/>
              <a:gd name="connsiteX76" fmla="*/ 994181 w 4781135"/>
              <a:gd name="connsiteY76" fmla="*/ 4944812 h 5143500"/>
              <a:gd name="connsiteX77" fmla="*/ 999997 w 4781135"/>
              <a:gd name="connsiteY77" fmla="*/ 4950628 h 5143500"/>
              <a:gd name="connsiteX78" fmla="*/ 1025851 w 4781135"/>
              <a:gd name="connsiteY78" fmla="*/ 4950628 h 5143500"/>
              <a:gd name="connsiteX79" fmla="*/ 1031659 w 4781135"/>
              <a:gd name="connsiteY79" fmla="*/ 4944812 h 5143500"/>
              <a:gd name="connsiteX80" fmla="*/ 1031659 w 4781135"/>
              <a:gd name="connsiteY80" fmla="*/ 4837319 h 5143500"/>
              <a:gd name="connsiteX81" fmla="*/ 1068558 w 4781135"/>
              <a:gd name="connsiteY81" fmla="*/ 4837319 h 5143500"/>
              <a:gd name="connsiteX82" fmla="*/ 1074366 w 4781135"/>
              <a:gd name="connsiteY82" fmla="*/ 4831502 h 5143500"/>
              <a:gd name="connsiteX83" fmla="*/ 1074366 w 4781135"/>
              <a:gd name="connsiteY83" fmla="*/ 4811456 h 5143500"/>
              <a:gd name="connsiteX84" fmla="*/ 1068558 w 4781135"/>
              <a:gd name="connsiteY84" fmla="*/ 4805359 h 5143500"/>
              <a:gd name="connsiteX85" fmla="*/ 1031659 w 4781135"/>
              <a:gd name="connsiteY85" fmla="*/ 4805359 h 5143500"/>
              <a:gd name="connsiteX86" fmla="*/ 1031659 w 4781135"/>
              <a:gd name="connsiteY86" fmla="*/ 4802158 h 5143500"/>
              <a:gd name="connsiteX87" fmla="*/ 1054617 w 4781135"/>
              <a:gd name="connsiteY87" fmla="*/ 4778045 h 5143500"/>
              <a:gd name="connsiteX88" fmla="*/ 1068848 w 4781135"/>
              <a:gd name="connsiteY88" fmla="*/ 4779497 h 5143500"/>
              <a:gd name="connsiteX89" fmla="*/ 1074366 w 4781135"/>
              <a:gd name="connsiteY89" fmla="*/ 4773977 h 5143500"/>
              <a:gd name="connsiteX90" fmla="*/ 1077278 w 4781135"/>
              <a:gd name="connsiteY90" fmla="*/ 4758872 h 5143500"/>
              <a:gd name="connsiteX91" fmla="*/ 1077856 w 4781135"/>
              <a:gd name="connsiteY91" fmla="*/ 4755094 h 5143500"/>
              <a:gd name="connsiteX92" fmla="*/ 1072048 w 4781135"/>
              <a:gd name="connsiteY92" fmla="*/ 4749285 h 5143500"/>
              <a:gd name="connsiteX93" fmla="*/ 1053743 w 4781135"/>
              <a:gd name="connsiteY93" fmla="*/ 4747249 h 5143500"/>
              <a:gd name="connsiteX94" fmla="*/ 1115151 w 4781135"/>
              <a:gd name="connsiteY94" fmla="*/ 4747131 h 5143500"/>
              <a:gd name="connsiteX95" fmla="*/ 1095104 w 4781135"/>
              <a:gd name="connsiteY95" fmla="*/ 4767478 h 5143500"/>
              <a:gd name="connsiteX96" fmla="*/ 1116017 w 4781135"/>
              <a:gd name="connsiteY96" fmla="*/ 4787818 h 5143500"/>
              <a:gd name="connsiteX97" fmla="*/ 1136065 w 4781135"/>
              <a:gd name="connsiteY97" fmla="*/ 4767481 h 5143500"/>
              <a:gd name="connsiteX98" fmla="*/ 1115151 w 4781135"/>
              <a:gd name="connsiteY98" fmla="*/ 4747131 h 5143500"/>
              <a:gd name="connsiteX99" fmla="*/ 0 w 4781135"/>
              <a:gd name="connsiteY99" fmla="*/ 0 h 5143500"/>
              <a:gd name="connsiteX100" fmla="*/ 3673235 w 4781135"/>
              <a:gd name="connsiteY100" fmla="*/ 0 h 5143500"/>
              <a:gd name="connsiteX101" fmla="*/ 3843349 w 4781135"/>
              <a:gd name="connsiteY101" fmla="*/ 145970 h 5143500"/>
              <a:gd name="connsiteX102" fmla="*/ 4781135 w 4781135"/>
              <a:gd name="connsiteY102" fmla="*/ 2622891 h 5143500"/>
              <a:gd name="connsiteX103" fmla="*/ 3861453 w 4781135"/>
              <a:gd name="connsiteY103" fmla="*/ 5081299 h 5143500"/>
              <a:gd name="connsiteX104" fmla="*/ 3792118 w 4781135"/>
              <a:gd name="connsiteY104" fmla="*/ 5143500 h 5143500"/>
              <a:gd name="connsiteX105" fmla="*/ 0 w 4781135"/>
              <a:gd name="connsiteY10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781135"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5" y="4921039"/>
                  <a:pt x="364153" y="4913482"/>
                  <a:pt x="351363" y="4913481"/>
                </a:cubicBezTo>
                <a:close/>
                <a:moveTo>
                  <a:pt x="891920" y="4837319"/>
                </a:moveTo>
                <a:cubicBezTo>
                  <a:pt x="913418" y="4837319"/>
                  <a:pt x="927648" y="4851260"/>
                  <a:pt x="927648" y="4877990"/>
                </a:cubicBezTo>
                <a:cubicBezTo>
                  <a:pt x="927648" y="4904719"/>
                  <a:pt x="913418" y="4918669"/>
                  <a:pt x="893949" y="4918669"/>
                </a:cubicBezTo>
                <a:cubicBezTo>
                  <a:pt x="872451" y="4918669"/>
                  <a:pt x="858212" y="4904719"/>
                  <a:pt x="858212" y="4877990"/>
                </a:cubicBezTo>
                <a:cubicBezTo>
                  <a:pt x="858212" y="4851260"/>
                  <a:pt x="872451" y="4837319"/>
                  <a:pt x="891920" y="4837319"/>
                </a:cubicBezTo>
                <a:close/>
                <a:moveTo>
                  <a:pt x="559545" y="4837319"/>
                </a:moveTo>
                <a:cubicBezTo>
                  <a:pt x="567390" y="4837319"/>
                  <a:pt x="572909" y="4838184"/>
                  <a:pt x="579303" y="4839934"/>
                </a:cubicBezTo>
                <a:cubicBezTo>
                  <a:pt x="584244" y="4841386"/>
                  <a:pt x="586562" y="4843414"/>
                  <a:pt x="586562" y="4847771"/>
                </a:cubicBezTo>
                <a:lnTo>
                  <a:pt x="586562" y="4908209"/>
                </a:lnTo>
                <a:cubicBezTo>
                  <a:pt x="586562" y="4912564"/>
                  <a:pt x="584244" y="4914601"/>
                  <a:pt x="579303" y="4916053"/>
                </a:cubicBezTo>
                <a:cubicBezTo>
                  <a:pt x="572909" y="4917794"/>
                  <a:pt x="567390" y="4918669"/>
                  <a:pt x="559545" y="4918669"/>
                </a:cubicBezTo>
                <a:cubicBezTo>
                  <a:pt x="540950" y="4918669"/>
                  <a:pt x="523519" y="4907623"/>
                  <a:pt x="523519" y="4877990"/>
                </a:cubicBezTo>
                <a:cubicBezTo>
                  <a:pt x="523519" y="4848356"/>
                  <a:pt x="540950" y="4837319"/>
                  <a:pt x="559545" y="4837319"/>
                </a:cubicBezTo>
                <a:close/>
                <a:moveTo>
                  <a:pt x="1101680" y="4805359"/>
                </a:moveTo>
                <a:cubicBezTo>
                  <a:pt x="1098191" y="4805359"/>
                  <a:pt x="1095864" y="4807677"/>
                  <a:pt x="1095864" y="4811167"/>
                </a:cubicBezTo>
                <a:lnTo>
                  <a:pt x="1095864" y="4944812"/>
                </a:lnTo>
                <a:cubicBezTo>
                  <a:pt x="1095864" y="4948301"/>
                  <a:pt x="1098191" y="4950628"/>
                  <a:pt x="1101680" y="4950628"/>
                </a:cubicBezTo>
                <a:lnTo>
                  <a:pt x="1127823" y="4950628"/>
                </a:lnTo>
                <a:cubicBezTo>
                  <a:pt x="1131313" y="4950628"/>
                  <a:pt x="1133640" y="4948301"/>
                  <a:pt x="1133640" y="4944812"/>
                </a:cubicBezTo>
                <a:lnTo>
                  <a:pt x="1133640" y="4811167"/>
                </a:lnTo>
                <a:cubicBezTo>
                  <a:pt x="1133640" y="4807677"/>
                  <a:pt x="1131313" y="4805359"/>
                  <a:pt x="1127823" y="4805359"/>
                </a:cubicBezTo>
                <a:close/>
                <a:moveTo>
                  <a:pt x="891920" y="4802455"/>
                </a:moveTo>
                <a:cubicBezTo>
                  <a:pt x="848337" y="4802455"/>
                  <a:pt x="819859" y="4834118"/>
                  <a:pt x="819859" y="4877990"/>
                </a:cubicBezTo>
                <a:cubicBezTo>
                  <a:pt x="819859" y="4921862"/>
                  <a:pt x="848337" y="4953533"/>
                  <a:pt x="893949" y="4953533"/>
                </a:cubicBezTo>
                <a:cubicBezTo>
                  <a:pt x="937531" y="4953533"/>
                  <a:pt x="966000" y="4921862"/>
                  <a:pt x="966000" y="4877990"/>
                </a:cubicBezTo>
                <a:cubicBezTo>
                  <a:pt x="966000" y="4834118"/>
                  <a:pt x="937531" y="4802455"/>
                  <a:pt x="891920" y="4802455"/>
                </a:cubicBezTo>
                <a:close/>
                <a:moveTo>
                  <a:pt x="725443" y="4802455"/>
                </a:moveTo>
                <a:cubicBezTo>
                  <a:pt x="708301" y="4802455"/>
                  <a:pt x="688255" y="4805359"/>
                  <a:pt x="667045" y="4812907"/>
                </a:cubicBezTo>
                <a:cubicBezTo>
                  <a:pt x="662977" y="4814359"/>
                  <a:pt x="659777" y="4817849"/>
                  <a:pt x="659777" y="4824531"/>
                </a:cubicBezTo>
                <a:lnTo>
                  <a:pt x="659777" y="4944812"/>
                </a:lnTo>
                <a:cubicBezTo>
                  <a:pt x="659777" y="4948301"/>
                  <a:pt x="662103" y="4950628"/>
                  <a:pt x="665593" y="4950628"/>
                </a:cubicBezTo>
                <a:lnTo>
                  <a:pt x="691736" y="4950628"/>
                </a:lnTo>
                <a:cubicBezTo>
                  <a:pt x="695225" y="4950628"/>
                  <a:pt x="697552" y="4948301"/>
                  <a:pt x="697552" y="4944812"/>
                </a:cubicBezTo>
                <a:lnTo>
                  <a:pt x="697552" y="4847194"/>
                </a:lnTo>
                <a:cubicBezTo>
                  <a:pt x="697552" y="4842838"/>
                  <a:pt x="699870" y="4840800"/>
                  <a:pt x="704522" y="4839636"/>
                </a:cubicBezTo>
                <a:cubicBezTo>
                  <a:pt x="712079" y="4837896"/>
                  <a:pt x="717012" y="4837319"/>
                  <a:pt x="726020" y="4837319"/>
                </a:cubicBezTo>
                <a:cubicBezTo>
                  <a:pt x="741711" y="4837319"/>
                  <a:pt x="754202" y="4844578"/>
                  <a:pt x="754202" y="4862009"/>
                </a:cubicBezTo>
                <a:lnTo>
                  <a:pt x="754202" y="4944812"/>
                </a:lnTo>
                <a:cubicBezTo>
                  <a:pt x="754202" y="4948301"/>
                  <a:pt x="756528" y="4950628"/>
                  <a:pt x="760018" y="4950628"/>
                </a:cubicBezTo>
                <a:lnTo>
                  <a:pt x="786160" y="4950628"/>
                </a:lnTo>
                <a:cubicBezTo>
                  <a:pt x="789650" y="4950628"/>
                  <a:pt x="791976" y="4948301"/>
                  <a:pt x="791976" y="4944812"/>
                </a:cubicBezTo>
                <a:lnTo>
                  <a:pt x="791976" y="4857068"/>
                </a:lnTo>
                <a:cubicBezTo>
                  <a:pt x="791976" y="4821627"/>
                  <a:pt x="770181" y="4802455"/>
                  <a:pt x="725443" y="4802455"/>
                </a:cubicBezTo>
                <a:close/>
                <a:moveTo>
                  <a:pt x="559834" y="4802455"/>
                </a:moveTo>
                <a:cubicBezTo>
                  <a:pt x="515971" y="4802455"/>
                  <a:pt x="485166" y="4831799"/>
                  <a:pt x="485166" y="4877990"/>
                </a:cubicBezTo>
                <a:cubicBezTo>
                  <a:pt x="485166" y="4924766"/>
                  <a:pt x="511896" y="4953533"/>
                  <a:pt x="559256" y="4953533"/>
                </a:cubicBezTo>
                <a:cubicBezTo>
                  <a:pt x="578427" y="4953533"/>
                  <a:pt x="597022" y="4950331"/>
                  <a:pt x="617068" y="4941908"/>
                </a:cubicBezTo>
                <a:cubicBezTo>
                  <a:pt x="621722" y="4939879"/>
                  <a:pt x="624336" y="4936678"/>
                  <a:pt x="624336" y="4930284"/>
                </a:cubicBezTo>
                <a:lnTo>
                  <a:pt x="624336" y="4824821"/>
                </a:lnTo>
                <a:cubicBezTo>
                  <a:pt x="624336" y="4818138"/>
                  <a:pt x="621722" y="4814946"/>
                  <a:pt x="617068" y="4813204"/>
                </a:cubicBezTo>
                <a:cubicBezTo>
                  <a:pt x="597897" y="4805936"/>
                  <a:pt x="579879" y="4802455"/>
                  <a:pt x="559834" y="4802455"/>
                </a:cubicBezTo>
                <a:close/>
                <a:moveTo>
                  <a:pt x="398011" y="4801292"/>
                </a:moveTo>
                <a:cubicBezTo>
                  <a:pt x="359080" y="4801292"/>
                  <a:pt x="334092" y="4822205"/>
                  <a:pt x="334092" y="4853587"/>
                </a:cubicBezTo>
                <a:cubicBezTo>
                  <a:pt x="334092" y="4915179"/>
                  <a:pt x="427643" y="4891337"/>
                  <a:pt x="427643" y="4934063"/>
                </a:cubicBezTo>
                <a:cubicBezTo>
                  <a:pt x="427643" y="4938419"/>
                  <a:pt x="427065" y="4941033"/>
                  <a:pt x="425903" y="4944812"/>
                </a:cubicBezTo>
                <a:cubicBezTo>
                  <a:pt x="425613" y="4945398"/>
                  <a:pt x="425613" y="4945975"/>
                  <a:pt x="425613" y="4946561"/>
                </a:cubicBezTo>
                <a:cubicBezTo>
                  <a:pt x="425613" y="4948879"/>
                  <a:pt x="427065" y="4950628"/>
                  <a:pt x="429969" y="4950628"/>
                </a:cubicBezTo>
                <a:lnTo>
                  <a:pt x="456121" y="4950628"/>
                </a:lnTo>
                <a:cubicBezTo>
                  <a:pt x="460476" y="4950628"/>
                  <a:pt x="462216" y="4949176"/>
                  <a:pt x="463668" y="4944812"/>
                </a:cubicBezTo>
                <a:cubicBezTo>
                  <a:pt x="465418" y="4939879"/>
                  <a:pt x="465994" y="4933196"/>
                  <a:pt x="465994" y="4928255"/>
                </a:cubicBezTo>
                <a:cubicBezTo>
                  <a:pt x="465994" y="4862299"/>
                  <a:pt x="372445" y="4878177"/>
                  <a:pt x="372445" y="4850972"/>
                </a:cubicBezTo>
                <a:cubicBezTo>
                  <a:pt x="372445" y="4842074"/>
                  <a:pt x="381454" y="4836444"/>
                  <a:pt x="396847" y="4836444"/>
                </a:cubicBezTo>
                <a:cubicBezTo>
                  <a:pt x="411664" y="4836444"/>
                  <a:pt x="425903" y="4841386"/>
                  <a:pt x="440718" y="4849520"/>
                </a:cubicBezTo>
                <a:cubicBezTo>
                  <a:pt x="442170" y="4850386"/>
                  <a:pt x="443622" y="4850684"/>
                  <a:pt x="445074" y="4850684"/>
                </a:cubicBez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6" y="4747249"/>
                  <a:pt x="994181" y="4766420"/>
                  <a:pt x="994181" y="4808264"/>
                </a:cubicBezTo>
                <a:lnTo>
                  <a:pt x="994181" y="4944812"/>
                </a:lnTo>
                <a:cubicBezTo>
                  <a:pt x="994181" y="4948301"/>
                  <a:pt x="996508" y="4950628"/>
                  <a:pt x="999997" y="4950628"/>
                </a:cubicBezTo>
                <a:lnTo>
                  <a:pt x="1025851" y="4950628"/>
                </a:lnTo>
                <a:cubicBezTo>
                  <a:pt x="1029340" y="4950628"/>
                  <a:pt x="1031659" y="4948301"/>
                  <a:pt x="1031659" y="4944812"/>
                </a:cubicBezTo>
                <a:lnTo>
                  <a:pt x="1031659" y="4837319"/>
                </a:lnTo>
                <a:lnTo>
                  <a:pt x="1068558" y="4837319"/>
                </a:lnTo>
                <a:cubicBezTo>
                  <a:pt x="1072338" y="4837319"/>
                  <a:pt x="1074366" y="4834992"/>
                  <a:pt x="1074366" y="4831502"/>
                </a:cubicBezTo>
                <a:lnTo>
                  <a:pt x="1074366" y="4811456"/>
                </a:lnTo>
                <a:cubicBezTo>
                  <a:pt x="1074366" y="4807677"/>
                  <a:pt x="1072338" y="4805359"/>
                  <a:pt x="1068558" y="4805359"/>
                </a:cubicBezTo>
                <a:lnTo>
                  <a:pt x="1031659" y="4805359"/>
                </a:lnTo>
                <a:lnTo>
                  <a:pt x="1031659" y="4802158"/>
                </a:lnTo>
                <a:cubicBezTo>
                  <a:pt x="1031659" y="4786179"/>
                  <a:pt x="1038637" y="4778045"/>
                  <a:pt x="1054617" y="4778045"/>
                </a:cubicBezTo>
                <a:cubicBezTo>
                  <a:pt x="1060425" y="4778045"/>
                  <a:pt x="1066682" y="4779497"/>
                  <a:pt x="1068848" y="4779497"/>
                </a:cubicBezTo>
                <a:cubicBezTo>
                  <a:pt x="1072338" y="4779497"/>
                  <a:pt x="1073790" y="4777467"/>
                  <a:pt x="1074366" y="4773977"/>
                </a:cubicBezTo>
                <a:lnTo>
                  <a:pt x="1077278" y="4758872"/>
                </a:lnTo>
                <a:cubicBezTo>
                  <a:pt x="1077533" y="4757531"/>
                  <a:pt x="1077856" y="4756351"/>
                  <a:pt x="1077856" y="4755094"/>
                </a:cubicBezTo>
                <a:cubicBezTo>
                  <a:pt x="1077856" y="4751868"/>
                  <a:pt x="1076116" y="4750152"/>
                  <a:pt x="1072048" y="4749285"/>
                </a:cubicBez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2" y="4787817"/>
                  <a:pt x="1136070" y="4779974"/>
                  <a:pt x="1136065" y="4767481"/>
                </a:cubicBezTo>
                <a:cubicBezTo>
                  <a:pt x="1136070" y="4754690"/>
                  <a:pt x="1127932" y="4747137"/>
                  <a:pt x="1115151" y="4747131"/>
                </a:cubicBezTo>
                <a:close/>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GB" noProof="0"/>
              <a:t>Click icon to add picture</a:t>
            </a:r>
            <a:endParaRPr lang="en-US" noProof="0"/>
          </a:p>
        </p:txBody>
      </p:sp>
      <p:grpSp>
        <p:nvGrpSpPr>
          <p:cNvPr id="25" name="Logo">
            <a:extLst>
              <a:ext uri="{FF2B5EF4-FFF2-40B4-BE49-F238E27FC236}">
                <a16:creationId xmlns:a16="http://schemas.microsoft.com/office/drawing/2014/main" id="{97899234-8C0A-45D6-866A-B4761ECE529B}"/>
              </a:ext>
            </a:extLst>
          </p:cNvPr>
          <p:cNvGrpSpPr>
            <a:grpSpLocks noChangeAspect="1"/>
          </p:cNvGrpSpPr>
          <p:nvPr userDrawn="1"/>
        </p:nvGrpSpPr>
        <p:grpSpPr>
          <a:xfrm>
            <a:off x="331624" y="4747145"/>
            <a:ext cx="803890" cy="206313"/>
            <a:chOff x="4768103" y="-471733"/>
            <a:chExt cx="744723" cy="191124"/>
          </a:xfrm>
          <a:solidFill>
            <a:srgbClr val="FFFFFF"/>
          </a:solidFill>
        </p:grpSpPr>
        <p:sp>
          <p:nvSpPr>
            <p:cNvPr id="30" name="Forme libre : forme 9">
              <a:extLst>
                <a:ext uri="{FF2B5EF4-FFF2-40B4-BE49-F238E27FC236}">
                  <a16:creationId xmlns:a16="http://schemas.microsoft.com/office/drawing/2014/main" id="{C67ECF22-6217-458A-858C-24E3128A9356}"/>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31" name="Forme libre : forme 10">
              <a:extLst>
                <a:ext uri="{FF2B5EF4-FFF2-40B4-BE49-F238E27FC236}">
                  <a16:creationId xmlns:a16="http://schemas.microsoft.com/office/drawing/2014/main" id="{6297ECCB-4021-462B-9058-6BB3DB8689E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rgbClr val="7A00E6"/>
            </a:solidFill>
            <a:ln w="7833" cap="flat">
              <a:noFill/>
              <a:prstDash val="solid"/>
              <a:round/>
            </a:ln>
          </p:spPr>
          <p:txBody>
            <a:bodyPr rtlCol="0" anchor="ctr"/>
            <a:lstStyle/>
            <a:p>
              <a:endParaRPr lang="fr-FR">
                <a:solidFill>
                  <a:schemeClr val="accent2"/>
                </a:solidFill>
              </a:endParaRPr>
            </a:p>
          </p:txBody>
        </p:sp>
        <p:sp>
          <p:nvSpPr>
            <p:cNvPr id="32" name="Forme libre : forme 11">
              <a:extLst>
                <a:ext uri="{FF2B5EF4-FFF2-40B4-BE49-F238E27FC236}">
                  <a16:creationId xmlns:a16="http://schemas.microsoft.com/office/drawing/2014/main" id="{BC37E971-C0A4-4F41-A0F5-C70B56A46C81}"/>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rgbClr val="7A00E6"/>
            </a:solidFill>
            <a:ln w="7833" cap="flat">
              <a:noFill/>
              <a:prstDash val="solid"/>
              <a:round/>
            </a:ln>
          </p:spPr>
          <p:txBody>
            <a:bodyPr rtlCol="0" anchor="ctr"/>
            <a:lstStyle/>
            <a:p>
              <a:endParaRPr lang="fr-FR"/>
            </a:p>
          </p:txBody>
        </p:sp>
      </p:grpSp>
      <p:sp>
        <p:nvSpPr>
          <p:cNvPr id="4" name="Date Placeholder 1">
            <a:extLst>
              <a:ext uri="{FF2B5EF4-FFF2-40B4-BE49-F238E27FC236}">
                <a16:creationId xmlns:a16="http://schemas.microsoft.com/office/drawing/2014/main" id="{3ADBFB92-0752-F65E-53E3-34B3DC8F0C7D}"/>
              </a:ext>
            </a:extLst>
          </p:cNvPr>
          <p:cNvSpPr>
            <a:spLocks noGrp="1"/>
          </p:cNvSpPr>
          <p:nvPr>
            <p:ph type="dt" sz="half" idx="27"/>
          </p:nvPr>
        </p:nvSpPr>
        <p:spPr>
          <a:xfrm>
            <a:off x="6124176" y="4827335"/>
            <a:ext cx="1626918" cy="166629"/>
          </a:xfrm>
        </p:spPr>
        <p:txBody>
          <a:bodyPr/>
          <a:lstStyle>
            <a:lvl1pPr algn="ctr">
              <a:defRPr>
                <a:solidFill>
                  <a:schemeClr val="bg1"/>
                </a:solidFill>
              </a:defRPr>
            </a:lvl1pPr>
          </a:lstStyle>
          <a:p>
            <a:fld id="{0A504F4B-D775-47BB-A066-36856DDC94A9}" type="datetime1">
              <a:rPr lang="en-US" smtClean="0"/>
              <a:t>11/4/2024</a:t>
            </a:fld>
            <a:endParaRPr lang="en-US"/>
          </a:p>
        </p:txBody>
      </p:sp>
      <p:sp>
        <p:nvSpPr>
          <p:cNvPr id="7" name="Footer Placeholder 6">
            <a:extLst>
              <a:ext uri="{FF2B5EF4-FFF2-40B4-BE49-F238E27FC236}">
                <a16:creationId xmlns:a16="http://schemas.microsoft.com/office/drawing/2014/main" id="{E708911E-434A-5DB6-6A94-3A9EF8B896E9}"/>
              </a:ext>
            </a:extLst>
          </p:cNvPr>
          <p:cNvSpPr>
            <a:spLocks noGrp="1"/>
          </p:cNvSpPr>
          <p:nvPr>
            <p:ph type="ftr" sz="quarter" idx="11"/>
          </p:nvPr>
        </p:nvSpPr>
        <p:spPr>
          <a:xfrm>
            <a:off x="1671799" y="5400000"/>
            <a:ext cx="4480560" cy="166630"/>
          </a:xfrm>
        </p:spPr>
        <p:txBody>
          <a:bodyPr/>
          <a:lstStyle/>
          <a:p>
            <a:endParaRPr lang="en-US"/>
          </a:p>
        </p:txBody>
      </p:sp>
      <p:sp>
        <p:nvSpPr>
          <p:cNvPr id="8" name="Slide Number Placeholder 7">
            <a:extLst>
              <a:ext uri="{FF2B5EF4-FFF2-40B4-BE49-F238E27FC236}">
                <a16:creationId xmlns:a16="http://schemas.microsoft.com/office/drawing/2014/main" id="{EE26E462-807E-29BA-FB69-040C1A5A7F8B}"/>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a:p>
        </p:txBody>
      </p:sp>
      <p:cxnSp>
        <p:nvCxnSpPr>
          <p:cNvPr id="2" name="Straight Arrow Connector 1">
            <a:extLst>
              <a:ext uri="{FF2B5EF4-FFF2-40B4-BE49-F238E27FC236}">
                <a16:creationId xmlns:a16="http://schemas.microsoft.com/office/drawing/2014/main" id="{10AAF7E7-E836-DE96-8CC7-F78D02A7358F}"/>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FD4B5C1F-8BF7-4616-EF00-8A5E2F9E7AA0}"/>
              </a:ext>
            </a:extLst>
          </p:cNvPr>
          <p:cNvPicPr>
            <a:picLocks noChangeAspect="1"/>
          </p:cNvPicPr>
          <p:nvPr userDrawn="1"/>
        </p:nvPicPr>
        <p:blipFill>
          <a:blip r:embed="rId2"/>
          <a:stretch>
            <a:fillRect/>
          </a:stretch>
        </p:blipFill>
        <p:spPr>
          <a:xfrm>
            <a:off x="-2169241" y="2507594"/>
            <a:ext cx="307086" cy="622046"/>
          </a:xfrm>
          <a:prstGeom prst="rect">
            <a:avLst/>
          </a:prstGeom>
        </p:spPr>
      </p:pic>
      <p:sp>
        <p:nvSpPr>
          <p:cNvPr id="3" name="TextBox 2">
            <a:extLst>
              <a:ext uri="{FF2B5EF4-FFF2-40B4-BE49-F238E27FC236}">
                <a16:creationId xmlns:a16="http://schemas.microsoft.com/office/drawing/2014/main" id="{4B57CE17-2737-D916-02FE-A4D5C1AC5BFB}"/>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pPr marL="0" indent="0">
              <a:buFontTx/>
              <a:buNone/>
            </a:pPr>
            <a:endParaRPr lang="en-US" sz="1100"/>
          </a:p>
          <a:p>
            <a:endParaRPr lang="en-US" sz="1100"/>
          </a:p>
          <a:p>
            <a:endParaRPr lang="en-US" sz="1100"/>
          </a:p>
          <a:p>
            <a:r>
              <a:rPr lang="en-US" sz="1100" b="1"/>
              <a:t>Add Alt Text or mark as decorative:</a:t>
            </a:r>
          </a:p>
          <a:p>
            <a:pPr marL="171450" indent="-171450">
              <a:buFontTx/>
              <a:buChar char="-"/>
            </a:pPr>
            <a:r>
              <a:rPr lang="en-US" sz="1100"/>
              <a:t>Right click on the image and select “View Alt Text”.</a:t>
            </a:r>
          </a:p>
          <a:p>
            <a:pPr marL="171450" indent="-171450">
              <a:buFontTx/>
              <a:buChar char="-"/>
            </a:pPr>
            <a:r>
              <a:rPr lang="en-US" sz="1100"/>
              <a:t>Type in the blank field that appears on the right of the slide</a:t>
            </a:r>
          </a:p>
          <a:p>
            <a:pPr marL="171450" indent="-171450">
              <a:buFontTx/>
              <a:buChar char="-"/>
            </a:pPr>
            <a:r>
              <a:rPr lang="en-US" sz="1100"/>
              <a:t>If Alt Text isn’t relevant, tick the box to “Mark element as decorative”</a:t>
            </a:r>
          </a:p>
        </p:txBody>
      </p:sp>
    </p:spTree>
    <p:extLst>
      <p:ext uri="{BB962C8B-B14F-4D97-AF65-F5344CB8AC3E}">
        <p14:creationId xmlns:p14="http://schemas.microsoft.com/office/powerpoint/2010/main" val="30075104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ext over Image (White logo)">
    <p:bg>
      <p:bgPr>
        <a:solidFill>
          <a:schemeClr val="accent1"/>
        </a:solidFill>
        <a:effectLst/>
      </p:bgPr>
    </p:bg>
    <p:spTree>
      <p:nvGrpSpPr>
        <p:cNvPr id="1" name=""/>
        <p:cNvGrpSpPr/>
        <p:nvPr/>
      </p:nvGrpSpPr>
      <p:grpSpPr>
        <a:xfrm>
          <a:off x="0" y="0"/>
          <a:ext cx="0" cy="0"/>
          <a:chOff x="0" y="0"/>
          <a:chExt cx="0" cy="0"/>
        </a:xfrm>
      </p:grpSpPr>
      <p:sp>
        <p:nvSpPr>
          <p:cNvPr id="11" name="Title 5">
            <a:extLst>
              <a:ext uri="{FF2B5EF4-FFF2-40B4-BE49-F238E27FC236}">
                <a16:creationId xmlns:a16="http://schemas.microsoft.com/office/drawing/2014/main" id="{D0DC34D5-0208-3DCE-0EFF-6A5F3F4ABDAD}"/>
              </a:ext>
            </a:extLst>
          </p:cNvPr>
          <p:cNvSpPr>
            <a:spLocks noGrp="1"/>
          </p:cNvSpPr>
          <p:nvPr>
            <p:ph type="title" hasCustomPrompt="1"/>
          </p:nvPr>
        </p:nvSpPr>
        <p:spPr>
          <a:xfrm>
            <a:off x="5083918" y="1321347"/>
            <a:ext cx="3712305" cy="720000"/>
          </a:xfrm>
        </p:spPr>
        <p:txBody>
          <a:bodyPr vert="horz" lIns="0" tIns="0" rIns="0" bIns="0" rtlCol="0" anchor="b">
            <a:noAutofit/>
          </a:bodyPr>
          <a:lstStyle>
            <a:lvl1pPr>
              <a:defRPr lang="fr-FR" sz="2200" noProof="0" dirty="0">
                <a:solidFill>
                  <a:schemeClr val="bg2"/>
                </a:solidFill>
                <a:effectLst>
                  <a:outerShdw blurRad="127000" sx="102000" sy="102000" algn="ctr" rotWithShape="0">
                    <a:prstClr val="black">
                      <a:alpha val="25000"/>
                    </a:prstClr>
                  </a:outerShdw>
                </a:effectLst>
              </a:defRPr>
            </a:lvl1pPr>
          </a:lstStyle>
          <a:p>
            <a:pPr marL="0" lvl="0" indent="0">
              <a:lnSpc>
                <a:spcPct val="96000"/>
              </a:lnSpc>
              <a:spcBef>
                <a:spcPts val="0"/>
              </a:spcBef>
              <a:spcAft>
                <a:spcPts val="1000"/>
              </a:spcAft>
              <a:buFont typeface="Arial" panose="020B0604020202020204" pitchFamily="34" charset="0"/>
            </a:pPr>
            <a:r>
              <a:rPr lang="fr-FR" noProof="0"/>
              <a:t>Cliquez pour modifier les styles du texte du masque</a:t>
            </a:r>
          </a:p>
        </p:txBody>
      </p:sp>
      <p:sp>
        <p:nvSpPr>
          <p:cNvPr id="9" name="Text placeholder 2">
            <a:extLst>
              <a:ext uri="{FF2B5EF4-FFF2-40B4-BE49-F238E27FC236}">
                <a16:creationId xmlns:a16="http://schemas.microsoft.com/office/drawing/2014/main" id="{0B90B88F-38E1-44C8-9D6F-1A9BFFE001D7}"/>
              </a:ext>
            </a:extLst>
          </p:cNvPr>
          <p:cNvSpPr>
            <a:spLocks noGrp="1"/>
          </p:cNvSpPr>
          <p:nvPr>
            <p:ph type="body" sz="quarter" idx="24"/>
          </p:nvPr>
        </p:nvSpPr>
        <p:spPr>
          <a:xfrm>
            <a:off x="5083918" y="2186523"/>
            <a:ext cx="3712306" cy="1049438"/>
          </a:xfrm>
        </p:spPr>
        <p:txBody>
          <a:bodyPr anchor="t">
            <a:noAutofit/>
          </a:bodyPr>
          <a:lstStyle>
            <a:lvl1pPr algn="l">
              <a:lnSpc>
                <a:spcPct val="96000"/>
              </a:lnSpc>
              <a:spcAft>
                <a:spcPts val="1000"/>
              </a:spcAft>
              <a:defRPr lang="fr-FR" sz="3600" b="0" i="1" kern="1200" dirty="0" err="1" smtClean="0">
                <a:solidFill>
                  <a:schemeClr val="bg2"/>
                </a:solidFill>
                <a:effectLst>
                  <a:outerShdw blurRad="127000" sx="102000" sy="102000" algn="ctr" rotWithShape="0">
                    <a:prstClr val="black">
                      <a:alpha val="25000"/>
                    </a:prstClr>
                  </a:outerShdw>
                </a:effectLst>
                <a:latin typeface="Georgia" panose="02040502050405020303" pitchFamily="18" charset="0"/>
                <a:ea typeface="Verdana" panose="020B0604030504040204" pitchFamily="34" charset="0"/>
                <a:cs typeface="Georgia" panose="02040502050405020303" pitchFamily="18" charset="0"/>
              </a:defRPr>
            </a:lvl1pPr>
            <a:lvl2pPr marL="0" indent="0" algn="l">
              <a:lnSpc>
                <a:spcPct val="90000"/>
              </a:lnSpc>
              <a:buFont typeface="Arial" panose="020B0604020202020204" pitchFamily="34" charset="0"/>
              <a:buNone/>
              <a:defRPr lang="en-US" sz="3600" b="0" i="1" kern="1200" noProof="0" dirty="0">
                <a:solidFill>
                  <a:schemeClr val="bg1"/>
                </a:solidFill>
                <a:effectLst>
                  <a:outerShdw blurRad="127000" sx="105000" sy="105000" algn="ctr" rotWithShape="0">
                    <a:prstClr val="black">
                      <a:alpha val="9957"/>
                    </a:prstClr>
                  </a:outerShdw>
                </a:effectLst>
                <a:latin typeface="Georgia" panose="02040502050405020303" pitchFamily="18" charset="0"/>
                <a:ea typeface="Verdana" panose="020B0604030504040204" pitchFamily="34" charset="0"/>
                <a:cs typeface="Verdana" panose="020B0604030504040204" pitchFamily="34" charset="0"/>
              </a:defRPr>
            </a:lvl2pPr>
            <a:lvl3pPr algn="l">
              <a:lnSpc>
                <a:spcPct val="100000"/>
              </a:lnSpc>
              <a:spcBef>
                <a:spcPts val="1000"/>
              </a:spcBef>
              <a:defRPr sz="1400">
                <a:solidFill>
                  <a:schemeClr val="bg1"/>
                </a:solidFill>
                <a:effectLst>
                  <a:outerShdw blurRad="127000" sx="102000" sy="102000" algn="ctr" rotWithShape="0">
                    <a:prstClr val="black">
                      <a:alpha val="25000"/>
                    </a:prstClr>
                  </a:outerShdw>
                </a:effectLst>
              </a:defRPr>
            </a:lvl3pPr>
          </a:lstStyle>
          <a:p>
            <a:pPr marL="571500" lvl="0" indent="-571500" algn="l" defTabSz="685800" rtl="0" eaLnBrk="1" latinLnBrk="0" hangingPunct="1">
              <a:lnSpc>
                <a:spcPct val="90000"/>
              </a:lnSpc>
              <a:spcBef>
                <a:spcPts val="0"/>
              </a:spcBef>
            </a:pPr>
            <a:r>
              <a:rPr lang="en-GB" noProof="0"/>
              <a:t>Click to edit Master text styles</a:t>
            </a:r>
          </a:p>
        </p:txBody>
      </p:sp>
      <p:sp>
        <p:nvSpPr>
          <p:cNvPr id="12" name="Text placeholder 3">
            <a:extLst>
              <a:ext uri="{FF2B5EF4-FFF2-40B4-BE49-F238E27FC236}">
                <a16:creationId xmlns:a16="http://schemas.microsoft.com/office/drawing/2014/main" id="{9F6585BF-F3F3-4500-9CFA-EF0D9041ED53}"/>
              </a:ext>
            </a:extLst>
          </p:cNvPr>
          <p:cNvSpPr>
            <a:spLocks noGrp="1"/>
          </p:cNvSpPr>
          <p:nvPr>
            <p:ph type="body" sz="quarter" idx="25"/>
          </p:nvPr>
        </p:nvSpPr>
        <p:spPr>
          <a:xfrm>
            <a:off x="5083918" y="3296919"/>
            <a:ext cx="3712306" cy="532899"/>
          </a:xfrm>
        </p:spPr>
        <p:txBody>
          <a:bodyPr anchor="t">
            <a:noAutofit/>
          </a:bodyPr>
          <a:lstStyle>
            <a:lvl1pPr algn="l">
              <a:lnSpc>
                <a:spcPct val="96000"/>
              </a:lnSpc>
              <a:spcAft>
                <a:spcPts val="1000"/>
              </a:spcAft>
              <a:defRPr lang="fr-FR" sz="1400" b="0" i="0" kern="1200" dirty="0" err="1" smtClean="0">
                <a:solidFill>
                  <a:schemeClr val="bg2"/>
                </a:solidFill>
                <a:effectLst>
                  <a:outerShdw blurRad="127000" sx="102000" sy="102000" algn="ctr" rotWithShape="0">
                    <a:prstClr val="black">
                      <a:alpha val="25000"/>
                    </a:prstClr>
                  </a:outerShdw>
                </a:effectLst>
                <a:latin typeface="+mj-lt"/>
                <a:ea typeface="Verdana" panose="020B0604030504040204" pitchFamily="34" charset="0"/>
                <a:cs typeface="Georgia" panose="02040502050405020303" pitchFamily="18" charset="0"/>
              </a:defRPr>
            </a:lvl1pPr>
            <a:lvl2pPr algn="l">
              <a:lnSpc>
                <a:spcPct val="90000"/>
              </a:lnSpc>
              <a:defRPr lang="en-US" sz="1400" b="0" i="0" kern="1200" noProof="0" dirty="0">
                <a:solidFill>
                  <a:schemeClr val="bg1"/>
                </a:solidFill>
                <a:effectLst>
                  <a:outerShdw blurRad="127000" sx="105000" sy="105000" algn="ctr" rotWithShape="0">
                    <a:prstClr val="black">
                      <a:alpha val="9957"/>
                    </a:prstClr>
                  </a:outerShdw>
                </a:effectLst>
                <a:latin typeface="+mj-lt"/>
                <a:ea typeface="Verdana" panose="020B0604030504040204" pitchFamily="34" charset="0"/>
                <a:cs typeface="Verdana" panose="020B0604030504040204" pitchFamily="34" charset="0"/>
              </a:defRPr>
            </a:lvl2pPr>
            <a:lvl3pPr algn="l">
              <a:lnSpc>
                <a:spcPct val="100000"/>
              </a:lnSpc>
              <a:spcBef>
                <a:spcPts val="1000"/>
              </a:spcBef>
              <a:defRPr lang="en-US" sz="1400" b="0" i="0" kern="1200" noProof="0" dirty="0">
                <a:solidFill>
                  <a:schemeClr val="bg1"/>
                </a:solidFill>
                <a:effectLst>
                  <a:outerShdw blurRad="127000" sx="105000" sy="105000" algn="ctr" rotWithShape="0">
                    <a:prstClr val="black">
                      <a:alpha val="9957"/>
                    </a:prstClr>
                  </a:outerShdw>
                </a:effectLst>
                <a:latin typeface="Verdana" panose="020B0604030504040204" pitchFamily="34" charset="0"/>
                <a:ea typeface="Verdana" panose="020B0604030504040204" pitchFamily="34" charset="0"/>
                <a:cs typeface="Verdana" panose="020B0604030504040204" pitchFamily="34" charset="0"/>
              </a:defRPr>
            </a:lvl3pPr>
          </a:lstStyle>
          <a:p>
            <a:pPr marL="0" lvl="0" indent="0" algn="l" defTabSz="685800" rtl="0" eaLnBrk="1" latinLnBrk="0" hangingPunct="1">
              <a:lnSpc>
                <a:spcPct val="100000"/>
              </a:lnSpc>
              <a:spcBef>
                <a:spcPts val="1000"/>
              </a:spcBef>
              <a:buFont typeface="Arial" panose="020B0604020202020204" pitchFamily="34" charset="0"/>
              <a:buNone/>
            </a:pPr>
            <a:r>
              <a:rPr lang="en-GB" noProof="0"/>
              <a:t>Click to edit Master text styles</a:t>
            </a:r>
          </a:p>
        </p:txBody>
      </p:sp>
      <p:sp>
        <p:nvSpPr>
          <p:cNvPr id="19" name="Picture Placeholder 1">
            <a:extLst>
              <a:ext uri="{FF2B5EF4-FFF2-40B4-BE49-F238E27FC236}">
                <a16:creationId xmlns:a16="http://schemas.microsoft.com/office/drawing/2014/main" id="{6C677BCD-ED1F-4B13-88E6-B887B5050526}"/>
              </a:ext>
            </a:extLst>
          </p:cNvPr>
          <p:cNvSpPr>
            <a:spLocks noGrp="1"/>
          </p:cNvSpPr>
          <p:nvPr>
            <p:ph type="pic" sz="quarter" idx="17"/>
          </p:nvPr>
        </p:nvSpPr>
        <p:spPr>
          <a:xfrm>
            <a:off x="1" y="0"/>
            <a:ext cx="4781135" cy="5143500"/>
          </a:xfrm>
          <a:custGeom>
            <a:avLst/>
            <a:gdLst>
              <a:gd name="connsiteX0" fmla="*/ 351363 w 4781135"/>
              <a:gd name="connsiteY0" fmla="*/ 4913481 h 5143500"/>
              <a:gd name="connsiteX1" fmla="*/ 331613 w 4781135"/>
              <a:gd name="connsiteY1" fmla="*/ 4933530 h 5143500"/>
              <a:gd name="connsiteX2" fmla="*/ 352237 w 4781135"/>
              <a:gd name="connsiteY2" fmla="*/ 4953582 h 5143500"/>
              <a:gd name="connsiteX3" fmla="*/ 371987 w 4781135"/>
              <a:gd name="connsiteY3" fmla="*/ 4933533 h 5143500"/>
              <a:gd name="connsiteX4" fmla="*/ 351363 w 4781135"/>
              <a:gd name="connsiteY4" fmla="*/ 4913481 h 5143500"/>
              <a:gd name="connsiteX5" fmla="*/ 891920 w 4781135"/>
              <a:gd name="connsiteY5" fmla="*/ 4837319 h 5143500"/>
              <a:gd name="connsiteX6" fmla="*/ 927648 w 4781135"/>
              <a:gd name="connsiteY6" fmla="*/ 4877990 h 5143500"/>
              <a:gd name="connsiteX7" fmla="*/ 893949 w 4781135"/>
              <a:gd name="connsiteY7" fmla="*/ 4918669 h 5143500"/>
              <a:gd name="connsiteX8" fmla="*/ 858212 w 4781135"/>
              <a:gd name="connsiteY8" fmla="*/ 4877990 h 5143500"/>
              <a:gd name="connsiteX9" fmla="*/ 891920 w 4781135"/>
              <a:gd name="connsiteY9" fmla="*/ 4837319 h 5143500"/>
              <a:gd name="connsiteX10" fmla="*/ 559545 w 4781135"/>
              <a:gd name="connsiteY10" fmla="*/ 4837319 h 5143500"/>
              <a:gd name="connsiteX11" fmla="*/ 579303 w 4781135"/>
              <a:gd name="connsiteY11" fmla="*/ 4839934 h 5143500"/>
              <a:gd name="connsiteX12" fmla="*/ 586562 w 4781135"/>
              <a:gd name="connsiteY12" fmla="*/ 4847771 h 5143500"/>
              <a:gd name="connsiteX13" fmla="*/ 586562 w 4781135"/>
              <a:gd name="connsiteY13" fmla="*/ 4908209 h 5143500"/>
              <a:gd name="connsiteX14" fmla="*/ 579303 w 4781135"/>
              <a:gd name="connsiteY14" fmla="*/ 4916053 h 5143500"/>
              <a:gd name="connsiteX15" fmla="*/ 559545 w 4781135"/>
              <a:gd name="connsiteY15" fmla="*/ 4918669 h 5143500"/>
              <a:gd name="connsiteX16" fmla="*/ 523519 w 4781135"/>
              <a:gd name="connsiteY16" fmla="*/ 4877990 h 5143500"/>
              <a:gd name="connsiteX17" fmla="*/ 559545 w 4781135"/>
              <a:gd name="connsiteY17" fmla="*/ 4837319 h 5143500"/>
              <a:gd name="connsiteX18" fmla="*/ 1101680 w 4781135"/>
              <a:gd name="connsiteY18" fmla="*/ 4805359 h 5143500"/>
              <a:gd name="connsiteX19" fmla="*/ 1095864 w 4781135"/>
              <a:gd name="connsiteY19" fmla="*/ 4811167 h 5143500"/>
              <a:gd name="connsiteX20" fmla="*/ 1095864 w 4781135"/>
              <a:gd name="connsiteY20" fmla="*/ 4944812 h 5143500"/>
              <a:gd name="connsiteX21" fmla="*/ 1101680 w 4781135"/>
              <a:gd name="connsiteY21" fmla="*/ 4950628 h 5143500"/>
              <a:gd name="connsiteX22" fmla="*/ 1127823 w 4781135"/>
              <a:gd name="connsiteY22" fmla="*/ 4950628 h 5143500"/>
              <a:gd name="connsiteX23" fmla="*/ 1133640 w 4781135"/>
              <a:gd name="connsiteY23" fmla="*/ 4944812 h 5143500"/>
              <a:gd name="connsiteX24" fmla="*/ 1133640 w 4781135"/>
              <a:gd name="connsiteY24" fmla="*/ 4811167 h 5143500"/>
              <a:gd name="connsiteX25" fmla="*/ 1127823 w 4781135"/>
              <a:gd name="connsiteY25" fmla="*/ 4805359 h 5143500"/>
              <a:gd name="connsiteX26" fmla="*/ 891920 w 4781135"/>
              <a:gd name="connsiteY26" fmla="*/ 4802455 h 5143500"/>
              <a:gd name="connsiteX27" fmla="*/ 819859 w 4781135"/>
              <a:gd name="connsiteY27" fmla="*/ 4877990 h 5143500"/>
              <a:gd name="connsiteX28" fmla="*/ 893949 w 4781135"/>
              <a:gd name="connsiteY28" fmla="*/ 4953533 h 5143500"/>
              <a:gd name="connsiteX29" fmla="*/ 966000 w 4781135"/>
              <a:gd name="connsiteY29" fmla="*/ 4877990 h 5143500"/>
              <a:gd name="connsiteX30" fmla="*/ 891920 w 4781135"/>
              <a:gd name="connsiteY30" fmla="*/ 4802455 h 5143500"/>
              <a:gd name="connsiteX31" fmla="*/ 725443 w 4781135"/>
              <a:gd name="connsiteY31" fmla="*/ 4802455 h 5143500"/>
              <a:gd name="connsiteX32" fmla="*/ 667045 w 4781135"/>
              <a:gd name="connsiteY32" fmla="*/ 4812907 h 5143500"/>
              <a:gd name="connsiteX33" fmla="*/ 659777 w 4781135"/>
              <a:gd name="connsiteY33" fmla="*/ 4824531 h 5143500"/>
              <a:gd name="connsiteX34" fmla="*/ 659777 w 4781135"/>
              <a:gd name="connsiteY34" fmla="*/ 4944812 h 5143500"/>
              <a:gd name="connsiteX35" fmla="*/ 665593 w 4781135"/>
              <a:gd name="connsiteY35" fmla="*/ 4950628 h 5143500"/>
              <a:gd name="connsiteX36" fmla="*/ 691736 w 4781135"/>
              <a:gd name="connsiteY36" fmla="*/ 4950628 h 5143500"/>
              <a:gd name="connsiteX37" fmla="*/ 697552 w 4781135"/>
              <a:gd name="connsiteY37" fmla="*/ 4944812 h 5143500"/>
              <a:gd name="connsiteX38" fmla="*/ 697552 w 4781135"/>
              <a:gd name="connsiteY38" fmla="*/ 4847194 h 5143500"/>
              <a:gd name="connsiteX39" fmla="*/ 704522 w 4781135"/>
              <a:gd name="connsiteY39" fmla="*/ 4839636 h 5143500"/>
              <a:gd name="connsiteX40" fmla="*/ 726020 w 4781135"/>
              <a:gd name="connsiteY40" fmla="*/ 4837319 h 5143500"/>
              <a:gd name="connsiteX41" fmla="*/ 754202 w 4781135"/>
              <a:gd name="connsiteY41" fmla="*/ 4862009 h 5143500"/>
              <a:gd name="connsiteX42" fmla="*/ 754202 w 4781135"/>
              <a:gd name="connsiteY42" fmla="*/ 4944812 h 5143500"/>
              <a:gd name="connsiteX43" fmla="*/ 760018 w 4781135"/>
              <a:gd name="connsiteY43" fmla="*/ 4950628 h 5143500"/>
              <a:gd name="connsiteX44" fmla="*/ 786160 w 4781135"/>
              <a:gd name="connsiteY44" fmla="*/ 4950628 h 5143500"/>
              <a:gd name="connsiteX45" fmla="*/ 791976 w 4781135"/>
              <a:gd name="connsiteY45" fmla="*/ 4944812 h 5143500"/>
              <a:gd name="connsiteX46" fmla="*/ 791976 w 4781135"/>
              <a:gd name="connsiteY46" fmla="*/ 4857068 h 5143500"/>
              <a:gd name="connsiteX47" fmla="*/ 725443 w 4781135"/>
              <a:gd name="connsiteY47" fmla="*/ 4802455 h 5143500"/>
              <a:gd name="connsiteX48" fmla="*/ 559834 w 4781135"/>
              <a:gd name="connsiteY48" fmla="*/ 4802455 h 5143500"/>
              <a:gd name="connsiteX49" fmla="*/ 485166 w 4781135"/>
              <a:gd name="connsiteY49" fmla="*/ 4877990 h 5143500"/>
              <a:gd name="connsiteX50" fmla="*/ 559256 w 4781135"/>
              <a:gd name="connsiteY50" fmla="*/ 4953533 h 5143500"/>
              <a:gd name="connsiteX51" fmla="*/ 617068 w 4781135"/>
              <a:gd name="connsiteY51" fmla="*/ 4941908 h 5143500"/>
              <a:gd name="connsiteX52" fmla="*/ 624336 w 4781135"/>
              <a:gd name="connsiteY52" fmla="*/ 4930284 h 5143500"/>
              <a:gd name="connsiteX53" fmla="*/ 624336 w 4781135"/>
              <a:gd name="connsiteY53" fmla="*/ 4824821 h 5143500"/>
              <a:gd name="connsiteX54" fmla="*/ 617068 w 4781135"/>
              <a:gd name="connsiteY54" fmla="*/ 4813204 h 5143500"/>
              <a:gd name="connsiteX55" fmla="*/ 559834 w 4781135"/>
              <a:gd name="connsiteY55" fmla="*/ 4802455 h 5143500"/>
              <a:gd name="connsiteX56" fmla="*/ 398011 w 4781135"/>
              <a:gd name="connsiteY56" fmla="*/ 4801292 h 5143500"/>
              <a:gd name="connsiteX57" fmla="*/ 334092 w 4781135"/>
              <a:gd name="connsiteY57" fmla="*/ 4853587 h 5143500"/>
              <a:gd name="connsiteX58" fmla="*/ 427643 w 4781135"/>
              <a:gd name="connsiteY58" fmla="*/ 4934063 h 5143500"/>
              <a:gd name="connsiteX59" fmla="*/ 425903 w 4781135"/>
              <a:gd name="connsiteY59" fmla="*/ 4944812 h 5143500"/>
              <a:gd name="connsiteX60" fmla="*/ 425613 w 4781135"/>
              <a:gd name="connsiteY60" fmla="*/ 4946561 h 5143500"/>
              <a:gd name="connsiteX61" fmla="*/ 429969 w 4781135"/>
              <a:gd name="connsiteY61" fmla="*/ 4950628 h 5143500"/>
              <a:gd name="connsiteX62" fmla="*/ 456121 w 4781135"/>
              <a:gd name="connsiteY62" fmla="*/ 4950628 h 5143500"/>
              <a:gd name="connsiteX63" fmla="*/ 463668 w 4781135"/>
              <a:gd name="connsiteY63" fmla="*/ 4944812 h 5143500"/>
              <a:gd name="connsiteX64" fmla="*/ 465994 w 4781135"/>
              <a:gd name="connsiteY64" fmla="*/ 4928255 h 5143500"/>
              <a:gd name="connsiteX65" fmla="*/ 372445 w 4781135"/>
              <a:gd name="connsiteY65" fmla="*/ 4850972 h 5143500"/>
              <a:gd name="connsiteX66" fmla="*/ 396847 w 4781135"/>
              <a:gd name="connsiteY66" fmla="*/ 4836444 h 5143500"/>
              <a:gd name="connsiteX67" fmla="*/ 440718 w 4781135"/>
              <a:gd name="connsiteY67" fmla="*/ 4849520 h 5143500"/>
              <a:gd name="connsiteX68" fmla="*/ 445074 w 4781135"/>
              <a:gd name="connsiteY68" fmla="*/ 4850684 h 5143500"/>
              <a:gd name="connsiteX69" fmla="*/ 451467 w 4781135"/>
              <a:gd name="connsiteY69" fmla="*/ 4846616 h 5143500"/>
              <a:gd name="connsiteX70" fmla="*/ 460476 w 4781135"/>
              <a:gd name="connsiteY70" fmla="*/ 4827435 h 5143500"/>
              <a:gd name="connsiteX71" fmla="*/ 461639 w 4781135"/>
              <a:gd name="connsiteY71" fmla="*/ 4822502 h 5143500"/>
              <a:gd name="connsiteX72" fmla="*/ 458150 w 4781135"/>
              <a:gd name="connsiteY72" fmla="*/ 4816686 h 5143500"/>
              <a:gd name="connsiteX73" fmla="*/ 398011 w 4781135"/>
              <a:gd name="connsiteY73" fmla="*/ 4801292 h 5143500"/>
              <a:gd name="connsiteX74" fmla="*/ 1053743 w 4781135"/>
              <a:gd name="connsiteY74" fmla="*/ 4747249 h 5143500"/>
              <a:gd name="connsiteX75" fmla="*/ 994181 w 4781135"/>
              <a:gd name="connsiteY75" fmla="*/ 4808264 h 5143500"/>
              <a:gd name="connsiteX76" fmla="*/ 994181 w 4781135"/>
              <a:gd name="connsiteY76" fmla="*/ 4944812 h 5143500"/>
              <a:gd name="connsiteX77" fmla="*/ 999997 w 4781135"/>
              <a:gd name="connsiteY77" fmla="*/ 4950628 h 5143500"/>
              <a:gd name="connsiteX78" fmla="*/ 1025851 w 4781135"/>
              <a:gd name="connsiteY78" fmla="*/ 4950628 h 5143500"/>
              <a:gd name="connsiteX79" fmla="*/ 1031659 w 4781135"/>
              <a:gd name="connsiteY79" fmla="*/ 4944812 h 5143500"/>
              <a:gd name="connsiteX80" fmla="*/ 1031659 w 4781135"/>
              <a:gd name="connsiteY80" fmla="*/ 4837319 h 5143500"/>
              <a:gd name="connsiteX81" fmla="*/ 1068558 w 4781135"/>
              <a:gd name="connsiteY81" fmla="*/ 4837319 h 5143500"/>
              <a:gd name="connsiteX82" fmla="*/ 1074366 w 4781135"/>
              <a:gd name="connsiteY82" fmla="*/ 4831502 h 5143500"/>
              <a:gd name="connsiteX83" fmla="*/ 1074366 w 4781135"/>
              <a:gd name="connsiteY83" fmla="*/ 4811456 h 5143500"/>
              <a:gd name="connsiteX84" fmla="*/ 1068558 w 4781135"/>
              <a:gd name="connsiteY84" fmla="*/ 4805359 h 5143500"/>
              <a:gd name="connsiteX85" fmla="*/ 1031659 w 4781135"/>
              <a:gd name="connsiteY85" fmla="*/ 4805359 h 5143500"/>
              <a:gd name="connsiteX86" fmla="*/ 1031659 w 4781135"/>
              <a:gd name="connsiteY86" fmla="*/ 4802158 h 5143500"/>
              <a:gd name="connsiteX87" fmla="*/ 1054617 w 4781135"/>
              <a:gd name="connsiteY87" fmla="*/ 4778045 h 5143500"/>
              <a:gd name="connsiteX88" fmla="*/ 1068848 w 4781135"/>
              <a:gd name="connsiteY88" fmla="*/ 4779497 h 5143500"/>
              <a:gd name="connsiteX89" fmla="*/ 1074366 w 4781135"/>
              <a:gd name="connsiteY89" fmla="*/ 4773977 h 5143500"/>
              <a:gd name="connsiteX90" fmla="*/ 1077278 w 4781135"/>
              <a:gd name="connsiteY90" fmla="*/ 4758872 h 5143500"/>
              <a:gd name="connsiteX91" fmla="*/ 1077856 w 4781135"/>
              <a:gd name="connsiteY91" fmla="*/ 4755094 h 5143500"/>
              <a:gd name="connsiteX92" fmla="*/ 1072048 w 4781135"/>
              <a:gd name="connsiteY92" fmla="*/ 4749285 h 5143500"/>
              <a:gd name="connsiteX93" fmla="*/ 1053743 w 4781135"/>
              <a:gd name="connsiteY93" fmla="*/ 4747249 h 5143500"/>
              <a:gd name="connsiteX94" fmla="*/ 1115151 w 4781135"/>
              <a:gd name="connsiteY94" fmla="*/ 4747131 h 5143500"/>
              <a:gd name="connsiteX95" fmla="*/ 1095104 w 4781135"/>
              <a:gd name="connsiteY95" fmla="*/ 4767478 h 5143500"/>
              <a:gd name="connsiteX96" fmla="*/ 1116017 w 4781135"/>
              <a:gd name="connsiteY96" fmla="*/ 4787818 h 5143500"/>
              <a:gd name="connsiteX97" fmla="*/ 1136065 w 4781135"/>
              <a:gd name="connsiteY97" fmla="*/ 4767481 h 5143500"/>
              <a:gd name="connsiteX98" fmla="*/ 1115151 w 4781135"/>
              <a:gd name="connsiteY98" fmla="*/ 4747131 h 5143500"/>
              <a:gd name="connsiteX99" fmla="*/ 0 w 4781135"/>
              <a:gd name="connsiteY99" fmla="*/ 0 h 5143500"/>
              <a:gd name="connsiteX100" fmla="*/ 3673235 w 4781135"/>
              <a:gd name="connsiteY100" fmla="*/ 0 h 5143500"/>
              <a:gd name="connsiteX101" fmla="*/ 3843349 w 4781135"/>
              <a:gd name="connsiteY101" fmla="*/ 145970 h 5143500"/>
              <a:gd name="connsiteX102" fmla="*/ 4781135 w 4781135"/>
              <a:gd name="connsiteY102" fmla="*/ 2622891 h 5143500"/>
              <a:gd name="connsiteX103" fmla="*/ 3861453 w 4781135"/>
              <a:gd name="connsiteY103" fmla="*/ 5081299 h 5143500"/>
              <a:gd name="connsiteX104" fmla="*/ 3792118 w 4781135"/>
              <a:gd name="connsiteY104" fmla="*/ 5143500 h 5143500"/>
              <a:gd name="connsiteX105" fmla="*/ 0 w 4781135"/>
              <a:gd name="connsiteY10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781135" h="5143500">
                <a:moveTo>
                  <a:pt x="351363" y="4913481"/>
                </a:moveTo>
                <a:cubicBezTo>
                  <a:pt x="339456" y="4913486"/>
                  <a:pt x="331612" y="4921037"/>
                  <a:pt x="331613" y="4933530"/>
                </a:cubicBezTo>
                <a:cubicBezTo>
                  <a:pt x="331608" y="4945734"/>
                  <a:pt x="339456" y="4953580"/>
                  <a:pt x="352237" y="4953582"/>
                </a:cubicBezTo>
                <a:cubicBezTo>
                  <a:pt x="364153" y="4953577"/>
                  <a:pt x="371990" y="4945737"/>
                  <a:pt x="371987" y="4933533"/>
                </a:cubicBezTo>
                <a:cubicBezTo>
                  <a:pt x="371995" y="4921039"/>
                  <a:pt x="364153" y="4913482"/>
                  <a:pt x="351363" y="4913481"/>
                </a:cubicBezTo>
                <a:close/>
                <a:moveTo>
                  <a:pt x="891920" y="4837319"/>
                </a:moveTo>
                <a:cubicBezTo>
                  <a:pt x="913418" y="4837319"/>
                  <a:pt x="927648" y="4851260"/>
                  <a:pt x="927648" y="4877990"/>
                </a:cubicBezTo>
                <a:cubicBezTo>
                  <a:pt x="927648" y="4904719"/>
                  <a:pt x="913418" y="4918669"/>
                  <a:pt x="893949" y="4918669"/>
                </a:cubicBezTo>
                <a:cubicBezTo>
                  <a:pt x="872451" y="4918669"/>
                  <a:pt x="858212" y="4904719"/>
                  <a:pt x="858212" y="4877990"/>
                </a:cubicBezTo>
                <a:cubicBezTo>
                  <a:pt x="858212" y="4851260"/>
                  <a:pt x="872451" y="4837319"/>
                  <a:pt x="891920" y="4837319"/>
                </a:cubicBezTo>
                <a:close/>
                <a:moveTo>
                  <a:pt x="559545" y="4837319"/>
                </a:moveTo>
                <a:cubicBezTo>
                  <a:pt x="567390" y="4837319"/>
                  <a:pt x="572909" y="4838184"/>
                  <a:pt x="579303" y="4839934"/>
                </a:cubicBezTo>
                <a:cubicBezTo>
                  <a:pt x="584244" y="4841386"/>
                  <a:pt x="586562" y="4843414"/>
                  <a:pt x="586562" y="4847771"/>
                </a:cubicBezTo>
                <a:lnTo>
                  <a:pt x="586562" y="4908209"/>
                </a:lnTo>
                <a:cubicBezTo>
                  <a:pt x="586562" y="4912564"/>
                  <a:pt x="584244" y="4914601"/>
                  <a:pt x="579303" y="4916053"/>
                </a:cubicBezTo>
                <a:cubicBezTo>
                  <a:pt x="572909" y="4917794"/>
                  <a:pt x="567390" y="4918669"/>
                  <a:pt x="559545" y="4918669"/>
                </a:cubicBezTo>
                <a:cubicBezTo>
                  <a:pt x="540950" y="4918669"/>
                  <a:pt x="523519" y="4907623"/>
                  <a:pt x="523519" y="4877990"/>
                </a:cubicBezTo>
                <a:cubicBezTo>
                  <a:pt x="523519" y="4848356"/>
                  <a:pt x="540950" y="4837319"/>
                  <a:pt x="559545" y="4837319"/>
                </a:cubicBezTo>
                <a:close/>
                <a:moveTo>
                  <a:pt x="1101680" y="4805359"/>
                </a:moveTo>
                <a:cubicBezTo>
                  <a:pt x="1098191" y="4805359"/>
                  <a:pt x="1095864" y="4807677"/>
                  <a:pt x="1095864" y="4811167"/>
                </a:cubicBezTo>
                <a:lnTo>
                  <a:pt x="1095864" y="4944812"/>
                </a:lnTo>
                <a:cubicBezTo>
                  <a:pt x="1095864" y="4948301"/>
                  <a:pt x="1098191" y="4950628"/>
                  <a:pt x="1101680" y="4950628"/>
                </a:cubicBezTo>
                <a:lnTo>
                  <a:pt x="1127823" y="4950628"/>
                </a:lnTo>
                <a:cubicBezTo>
                  <a:pt x="1131313" y="4950628"/>
                  <a:pt x="1133640" y="4948301"/>
                  <a:pt x="1133640" y="4944812"/>
                </a:cubicBezTo>
                <a:lnTo>
                  <a:pt x="1133640" y="4811167"/>
                </a:lnTo>
                <a:cubicBezTo>
                  <a:pt x="1133640" y="4807677"/>
                  <a:pt x="1131313" y="4805359"/>
                  <a:pt x="1127823" y="4805359"/>
                </a:cubicBezTo>
                <a:close/>
                <a:moveTo>
                  <a:pt x="891920" y="4802455"/>
                </a:moveTo>
                <a:cubicBezTo>
                  <a:pt x="848337" y="4802455"/>
                  <a:pt x="819859" y="4834118"/>
                  <a:pt x="819859" y="4877990"/>
                </a:cubicBezTo>
                <a:cubicBezTo>
                  <a:pt x="819859" y="4921862"/>
                  <a:pt x="848337" y="4953533"/>
                  <a:pt x="893949" y="4953533"/>
                </a:cubicBezTo>
                <a:cubicBezTo>
                  <a:pt x="937531" y="4953533"/>
                  <a:pt x="966000" y="4921862"/>
                  <a:pt x="966000" y="4877990"/>
                </a:cubicBezTo>
                <a:cubicBezTo>
                  <a:pt x="966000" y="4834118"/>
                  <a:pt x="937531" y="4802455"/>
                  <a:pt x="891920" y="4802455"/>
                </a:cubicBezTo>
                <a:close/>
                <a:moveTo>
                  <a:pt x="725443" y="4802455"/>
                </a:moveTo>
                <a:cubicBezTo>
                  <a:pt x="708301" y="4802455"/>
                  <a:pt x="688255" y="4805359"/>
                  <a:pt x="667045" y="4812907"/>
                </a:cubicBezTo>
                <a:cubicBezTo>
                  <a:pt x="662977" y="4814359"/>
                  <a:pt x="659777" y="4817849"/>
                  <a:pt x="659777" y="4824531"/>
                </a:cubicBezTo>
                <a:lnTo>
                  <a:pt x="659777" y="4944812"/>
                </a:lnTo>
                <a:cubicBezTo>
                  <a:pt x="659777" y="4948301"/>
                  <a:pt x="662103" y="4950628"/>
                  <a:pt x="665593" y="4950628"/>
                </a:cubicBezTo>
                <a:lnTo>
                  <a:pt x="691736" y="4950628"/>
                </a:lnTo>
                <a:cubicBezTo>
                  <a:pt x="695225" y="4950628"/>
                  <a:pt x="697552" y="4948301"/>
                  <a:pt x="697552" y="4944812"/>
                </a:cubicBezTo>
                <a:lnTo>
                  <a:pt x="697552" y="4847194"/>
                </a:lnTo>
                <a:cubicBezTo>
                  <a:pt x="697552" y="4842838"/>
                  <a:pt x="699870" y="4840800"/>
                  <a:pt x="704522" y="4839636"/>
                </a:cubicBezTo>
                <a:cubicBezTo>
                  <a:pt x="712079" y="4837896"/>
                  <a:pt x="717012" y="4837319"/>
                  <a:pt x="726020" y="4837319"/>
                </a:cubicBezTo>
                <a:cubicBezTo>
                  <a:pt x="741711" y="4837319"/>
                  <a:pt x="754202" y="4844578"/>
                  <a:pt x="754202" y="4862009"/>
                </a:cubicBezTo>
                <a:lnTo>
                  <a:pt x="754202" y="4944812"/>
                </a:lnTo>
                <a:cubicBezTo>
                  <a:pt x="754202" y="4948301"/>
                  <a:pt x="756528" y="4950628"/>
                  <a:pt x="760018" y="4950628"/>
                </a:cubicBezTo>
                <a:lnTo>
                  <a:pt x="786160" y="4950628"/>
                </a:lnTo>
                <a:cubicBezTo>
                  <a:pt x="789650" y="4950628"/>
                  <a:pt x="791976" y="4948301"/>
                  <a:pt x="791976" y="4944812"/>
                </a:cubicBezTo>
                <a:lnTo>
                  <a:pt x="791976" y="4857068"/>
                </a:lnTo>
                <a:cubicBezTo>
                  <a:pt x="791976" y="4821627"/>
                  <a:pt x="770181" y="4802455"/>
                  <a:pt x="725443" y="4802455"/>
                </a:cubicBezTo>
                <a:close/>
                <a:moveTo>
                  <a:pt x="559834" y="4802455"/>
                </a:moveTo>
                <a:cubicBezTo>
                  <a:pt x="515971" y="4802455"/>
                  <a:pt x="485166" y="4831799"/>
                  <a:pt x="485166" y="4877990"/>
                </a:cubicBezTo>
                <a:cubicBezTo>
                  <a:pt x="485166" y="4924766"/>
                  <a:pt x="511896" y="4953533"/>
                  <a:pt x="559256" y="4953533"/>
                </a:cubicBezTo>
                <a:cubicBezTo>
                  <a:pt x="578427" y="4953533"/>
                  <a:pt x="597022" y="4950331"/>
                  <a:pt x="617068" y="4941908"/>
                </a:cubicBezTo>
                <a:cubicBezTo>
                  <a:pt x="621722" y="4939879"/>
                  <a:pt x="624336" y="4936678"/>
                  <a:pt x="624336" y="4930284"/>
                </a:cubicBezTo>
                <a:lnTo>
                  <a:pt x="624336" y="4824821"/>
                </a:lnTo>
                <a:cubicBezTo>
                  <a:pt x="624336" y="4818138"/>
                  <a:pt x="621722" y="4814946"/>
                  <a:pt x="617068" y="4813204"/>
                </a:cubicBezTo>
                <a:cubicBezTo>
                  <a:pt x="597897" y="4805936"/>
                  <a:pt x="579879" y="4802455"/>
                  <a:pt x="559834" y="4802455"/>
                </a:cubicBezTo>
                <a:close/>
                <a:moveTo>
                  <a:pt x="398011" y="4801292"/>
                </a:moveTo>
                <a:cubicBezTo>
                  <a:pt x="359080" y="4801292"/>
                  <a:pt x="334092" y="4822205"/>
                  <a:pt x="334092" y="4853587"/>
                </a:cubicBezTo>
                <a:cubicBezTo>
                  <a:pt x="334092" y="4915179"/>
                  <a:pt x="427643" y="4891337"/>
                  <a:pt x="427643" y="4934063"/>
                </a:cubicBezTo>
                <a:cubicBezTo>
                  <a:pt x="427643" y="4938419"/>
                  <a:pt x="427065" y="4941033"/>
                  <a:pt x="425903" y="4944812"/>
                </a:cubicBezTo>
                <a:cubicBezTo>
                  <a:pt x="425613" y="4945398"/>
                  <a:pt x="425613" y="4945975"/>
                  <a:pt x="425613" y="4946561"/>
                </a:cubicBezTo>
                <a:cubicBezTo>
                  <a:pt x="425613" y="4948879"/>
                  <a:pt x="427065" y="4950628"/>
                  <a:pt x="429969" y="4950628"/>
                </a:cubicBezTo>
                <a:lnTo>
                  <a:pt x="456121" y="4950628"/>
                </a:lnTo>
                <a:cubicBezTo>
                  <a:pt x="460476" y="4950628"/>
                  <a:pt x="462216" y="4949176"/>
                  <a:pt x="463668" y="4944812"/>
                </a:cubicBezTo>
                <a:cubicBezTo>
                  <a:pt x="465418" y="4939879"/>
                  <a:pt x="465994" y="4933196"/>
                  <a:pt x="465994" y="4928255"/>
                </a:cubicBezTo>
                <a:cubicBezTo>
                  <a:pt x="465994" y="4862299"/>
                  <a:pt x="372445" y="4878177"/>
                  <a:pt x="372445" y="4850972"/>
                </a:cubicBezTo>
                <a:cubicBezTo>
                  <a:pt x="372445" y="4842074"/>
                  <a:pt x="381454" y="4836444"/>
                  <a:pt x="396847" y="4836444"/>
                </a:cubicBezTo>
                <a:cubicBezTo>
                  <a:pt x="411664" y="4836444"/>
                  <a:pt x="425903" y="4841386"/>
                  <a:pt x="440718" y="4849520"/>
                </a:cubicBezTo>
                <a:cubicBezTo>
                  <a:pt x="442170" y="4850386"/>
                  <a:pt x="443622" y="4850684"/>
                  <a:pt x="445074" y="4850684"/>
                </a:cubicBezTo>
                <a:cubicBezTo>
                  <a:pt x="447689" y="4850684"/>
                  <a:pt x="450305" y="4849231"/>
                  <a:pt x="451467" y="4846616"/>
                </a:cubicBezTo>
                <a:lnTo>
                  <a:pt x="460476" y="4827435"/>
                </a:lnTo>
                <a:cubicBezTo>
                  <a:pt x="461317" y="4825652"/>
                  <a:pt x="461639" y="4823954"/>
                  <a:pt x="461639" y="4822502"/>
                </a:cubicBezTo>
                <a:cubicBezTo>
                  <a:pt x="461639" y="4820176"/>
                  <a:pt x="460485" y="4817858"/>
                  <a:pt x="458150" y="4816686"/>
                </a:cubicBezTo>
                <a:cubicBezTo>
                  <a:pt x="440141" y="4806226"/>
                  <a:pt x="418635" y="4801292"/>
                  <a:pt x="398011" y="4801292"/>
                </a:cubicBezTo>
                <a:close/>
                <a:moveTo>
                  <a:pt x="1053743" y="4747249"/>
                </a:moveTo>
                <a:cubicBezTo>
                  <a:pt x="1017716" y="4747249"/>
                  <a:pt x="994181" y="4766420"/>
                  <a:pt x="994181" y="4808264"/>
                </a:cubicBezTo>
                <a:lnTo>
                  <a:pt x="994181" y="4944812"/>
                </a:lnTo>
                <a:cubicBezTo>
                  <a:pt x="994181" y="4948301"/>
                  <a:pt x="996508" y="4950628"/>
                  <a:pt x="999997" y="4950628"/>
                </a:cubicBezTo>
                <a:lnTo>
                  <a:pt x="1025851" y="4950628"/>
                </a:lnTo>
                <a:cubicBezTo>
                  <a:pt x="1029340" y="4950628"/>
                  <a:pt x="1031659" y="4948301"/>
                  <a:pt x="1031659" y="4944812"/>
                </a:cubicBezTo>
                <a:lnTo>
                  <a:pt x="1031659" y="4837319"/>
                </a:lnTo>
                <a:lnTo>
                  <a:pt x="1068558" y="4837319"/>
                </a:lnTo>
                <a:cubicBezTo>
                  <a:pt x="1072338" y="4837319"/>
                  <a:pt x="1074366" y="4834992"/>
                  <a:pt x="1074366" y="4831502"/>
                </a:cubicBezTo>
                <a:lnTo>
                  <a:pt x="1074366" y="4811456"/>
                </a:lnTo>
                <a:cubicBezTo>
                  <a:pt x="1074366" y="4807677"/>
                  <a:pt x="1072338" y="4805359"/>
                  <a:pt x="1068558" y="4805359"/>
                </a:cubicBezTo>
                <a:lnTo>
                  <a:pt x="1031659" y="4805359"/>
                </a:lnTo>
                <a:lnTo>
                  <a:pt x="1031659" y="4802158"/>
                </a:lnTo>
                <a:cubicBezTo>
                  <a:pt x="1031659" y="4786179"/>
                  <a:pt x="1038637" y="4778045"/>
                  <a:pt x="1054617" y="4778045"/>
                </a:cubicBezTo>
                <a:cubicBezTo>
                  <a:pt x="1060425" y="4778045"/>
                  <a:pt x="1066682" y="4779497"/>
                  <a:pt x="1068848" y="4779497"/>
                </a:cubicBezTo>
                <a:cubicBezTo>
                  <a:pt x="1072338" y="4779497"/>
                  <a:pt x="1073790" y="4777467"/>
                  <a:pt x="1074366" y="4773977"/>
                </a:cubicBezTo>
                <a:lnTo>
                  <a:pt x="1077278" y="4758872"/>
                </a:lnTo>
                <a:cubicBezTo>
                  <a:pt x="1077533" y="4757531"/>
                  <a:pt x="1077856" y="4756351"/>
                  <a:pt x="1077856" y="4755094"/>
                </a:cubicBezTo>
                <a:cubicBezTo>
                  <a:pt x="1077856" y="4751868"/>
                  <a:pt x="1076116" y="4750152"/>
                  <a:pt x="1072048" y="4749285"/>
                </a:cubicBezTo>
                <a:cubicBezTo>
                  <a:pt x="1066232" y="4747834"/>
                  <a:pt x="1059941" y="4747249"/>
                  <a:pt x="1053743" y="4747249"/>
                </a:cubicBezTo>
                <a:close/>
                <a:moveTo>
                  <a:pt x="1115151" y="4747131"/>
                </a:moveTo>
                <a:cubicBezTo>
                  <a:pt x="1102947" y="4747139"/>
                  <a:pt x="1095102" y="4754688"/>
                  <a:pt x="1095104" y="4767478"/>
                </a:cubicBezTo>
                <a:cubicBezTo>
                  <a:pt x="1095101" y="4779971"/>
                  <a:pt x="1102947" y="4787811"/>
                  <a:pt x="1116017" y="4787818"/>
                </a:cubicBezTo>
                <a:cubicBezTo>
                  <a:pt x="1127932" y="4787817"/>
                  <a:pt x="1136070" y="4779974"/>
                  <a:pt x="1136065" y="4767481"/>
                </a:cubicBezTo>
                <a:cubicBezTo>
                  <a:pt x="1136070" y="4754690"/>
                  <a:pt x="1127932" y="4747137"/>
                  <a:pt x="1115151" y="4747131"/>
                </a:cubicBezTo>
                <a:close/>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GB" noProof="0"/>
              <a:t>Click icon to add picture</a:t>
            </a:r>
            <a:endParaRPr lang="en-US" noProof="0"/>
          </a:p>
        </p:txBody>
      </p:sp>
      <p:grpSp>
        <p:nvGrpSpPr>
          <p:cNvPr id="20" name="Logo">
            <a:extLst>
              <a:ext uri="{FF2B5EF4-FFF2-40B4-BE49-F238E27FC236}">
                <a16:creationId xmlns:a16="http://schemas.microsoft.com/office/drawing/2014/main" id="{41A6B5B5-03B8-49D6-8E7D-7234849CFE6E}"/>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21" name="Forme libre : forme 9">
              <a:extLst>
                <a:ext uri="{FF2B5EF4-FFF2-40B4-BE49-F238E27FC236}">
                  <a16:creationId xmlns:a16="http://schemas.microsoft.com/office/drawing/2014/main" id="{894C3BCE-0F75-41F2-8D95-D17AC0094E07}"/>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22" name="Forme libre : forme 10">
              <a:extLst>
                <a:ext uri="{FF2B5EF4-FFF2-40B4-BE49-F238E27FC236}">
                  <a16:creationId xmlns:a16="http://schemas.microsoft.com/office/drawing/2014/main" id="{3504E00F-BFEB-45F7-8ABF-8EDFD10A356B}"/>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23" name="Forme libre : forme 11">
              <a:extLst>
                <a:ext uri="{FF2B5EF4-FFF2-40B4-BE49-F238E27FC236}">
                  <a16:creationId xmlns:a16="http://schemas.microsoft.com/office/drawing/2014/main" id="{62970186-18A1-474A-9D38-2066088D8A0F}"/>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4" name="Date Placeholder 1">
            <a:extLst>
              <a:ext uri="{FF2B5EF4-FFF2-40B4-BE49-F238E27FC236}">
                <a16:creationId xmlns:a16="http://schemas.microsoft.com/office/drawing/2014/main" id="{69AFEF24-0BEA-D02D-E4D2-4D8AFC110057}"/>
              </a:ext>
            </a:extLst>
          </p:cNvPr>
          <p:cNvSpPr>
            <a:spLocks noGrp="1"/>
          </p:cNvSpPr>
          <p:nvPr>
            <p:ph type="dt" sz="half" idx="27"/>
          </p:nvPr>
        </p:nvSpPr>
        <p:spPr>
          <a:xfrm>
            <a:off x="6123600" y="4827335"/>
            <a:ext cx="1626918" cy="166629"/>
          </a:xfrm>
        </p:spPr>
        <p:txBody>
          <a:bodyPr/>
          <a:lstStyle>
            <a:lvl1pPr algn="ctr">
              <a:defRPr>
                <a:solidFill>
                  <a:schemeClr val="bg1"/>
                </a:solidFill>
              </a:defRPr>
            </a:lvl1pPr>
          </a:lstStyle>
          <a:p>
            <a:fld id="{FB524D3E-A973-4C42-A1E0-BA653FBD7D98}" type="datetime1">
              <a:rPr lang="en-US" smtClean="0"/>
              <a:t>11/4/2024</a:t>
            </a:fld>
            <a:endParaRPr lang="en-US"/>
          </a:p>
        </p:txBody>
      </p:sp>
      <p:sp>
        <p:nvSpPr>
          <p:cNvPr id="7" name="Footer Placeholder 6">
            <a:extLst>
              <a:ext uri="{FF2B5EF4-FFF2-40B4-BE49-F238E27FC236}">
                <a16:creationId xmlns:a16="http://schemas.microsoft.com/office/drawing/2014/main" id="{F3159F82-FEBF-CB33-CF42-9624663A4D3E}"/>
              </a:ext>
            </a:extLst>
          </p:cNvPr>
          <p:cNvSpPr>
            <a:spLocks noGrp="1"/>
          </p:cNvSpPr>
          <p:nvPr>
            <p:ph type="ftr" sz="quarter" idx="11"/>
          </p:nvPr>
        </p:nvSpPr>
        <p:spPr>
          <a:xfrm>
            <a:off x="1671799" y="5400000"/>
            <a:ext cx="4480560" cy="166630"/>
          </a:xfrm>
        </p:spPr>
        <p:txBody>
          <a:bodyPr/>
          <a:lstStyle/>
          <a:p>
            <a:endParaRPr lang="en-US"/>
          </a:p>
        </p:txBody>
      </p:sp>
      <p:sp>
        <p:nvSpPr>
          <p:cNvPr id="8" name="Slide Number Placeholder 7">
            <a:extLst>
              <a:ext uri="{FF2B5EF4-FFF2-40B4-BE49-F238E27FC236}">
                <a16:creationId xmlns:a16="http://schemas.microsoft.com/office/drawing/2014/main" id="{61B99759-A147-3B99-D3B6-8D5E8AE7B6AD}"/>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a:p>
        </p:txBody>
      </p:sp>
      <p:cxnSp>
        <p:nvCxnSpPr>
          <p:cNvPr id="2" name="Straight Arrow Connector 1">
            <a:extLst>
              <a:ext uri="{FF2B5EF4-FFF2-40B4-BE49-F238E27FC236}">
                <a16:creationId xmlns:a16="http://schemas.microsoft.com/office/drawing/2014/main" id="{2389754A-175B-F9CE-4CF6-4CF342BEE761}"/>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5725E406-961F-80EA-68CE-96479EFA28DC}"/>
              </a:ext>
            </a:extLst>
          </p:cNvPr>
          <p:cNvPicPr>
            <a:picLocks noChangeAspect="1"/>
          </p:cNvPicPr>
          <p:nvPr userDrawn="1"/>
        </p:nvPicPr>
        <p:blipFill>
          <a:blip r:embed="rId2"/>
          <a:stretch>
            <a:fillRect/>
          </a:stretch>
        </p:blipFill>
        <p:spPr>
          <a:xfrm>
            <a:off x="-2169241" y="2507594"/>
            <a:ext cx="307086" cy="622046"/>
          </a:xfrm>
          <a:prstGeom prst="rect">
            <a:avLst/>
          </a:prstGeom>
        </p:spPr>
      </p:pic>
      <p:sp>
        <p:nvSpPr>
          <p:cNvPr id="3" name="TextBox 2">
            <a:extLst>
              <a:ext uri="{FF2B5EF4-FFF2-40B4-BE49-F238E27FC236}">
                <a16:creationId xmlns:a16="http://schemas.microsoft.com/office/drawing/2014/main" id="{818D23CA-59B5-E03B-B414-042BC5991873}"/>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pPr marL="0" indent="0">
              <a:buFontTx/>
              <a:buNone/>
            </a:pPr>
            <a:endParaRPr lang="en-US" sz="1100"/>
          </a:p>
          <a:p>
            <a:endParaRPr lang="en-US" sz="1100"/>
          </a:p>
          <a:p>
            <a:endParaRPr lang="en-US" sz="1100"/>
          </a:p>
          <a:p>
            <a:r>
              <a:rPr lang="en-US" sz="1100" b="1"/>
              <a:t>Add Alt Text or mark as decorative:</a:t>
            </a:r>
          </a:p>
          <a:p>
            <a:pPr marL="171450" indent="-171450">
              <a:buFontTx/>
              <a:buChar char="-"/>
            </a:pPr>
            <a:r>
              <a:rPr lang="en-US" sz="1100"/>
              <a:t>Right click on the image and select “View Alt Text”.</a:t>
            </a:r>
          </a:p>
          <a:p>
            <a:pPr marL="171450" indent="-171450">
              <a:buFontTx/>
              <a:buChar char="-"/>
            </a:pPr>
            <a:r>
              <a:rPr lang="en-US" sz="1100"/>
              <a:t>Type in the blank field that appears on the right of the slide</a:t>
            </a:r>
          </a:p>
          <a:p>
            <a:pPr marL="171450" indent="-171450">
              <a:buFontTx/>
              <a:buChar char="-"/>
            </a:pPr>
            <a:r>
              <a:rPr lang="en-US" sz="1100"/>
              <a:t>If Alt Text isn’t relevant, tick the box to “Mark element as decorative”</a:t>
            </a:r>
          </a:p>
        </p:txBody>
      </p:sp>
    </p:spTree>
    <p:extLst>
      <p:ext uri="{BB962C8B-B14F-4D97-AF65-F5344CB8AC3E}">
        <p14:creationId xmlns:p14="http://schemas.microsoft.com/office/powerpoint/2010/main" val="2771227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ext next to Image">
    <p:spTree>
      <p:nvGrpSpPr>
        <p:cNvPr id="1" name=""/>
        <p:cNvGrpSpPr/>
        <p:nvPr/>
      </p:nvGrpSpPr>
      <p:grpSpPr>
        <a:xfrm>
          <a:off x="0" y="0"/>
          <a:ext cx="0" cy="0"/>
          <a:chOff x="0" y="0"/>
          <a:chExt cx="0" cy="0"/>
        </a:xfrm>
      </p:grpSpPr>
      <p:sp>
        <p:nvSpPr>
          <p:cNvPr id="9" name="Title 5">
            <a:extLst>
              <a:ext uri="{FF2B5EF4-FFF2-40B4-BE49-F238E27FC236}">
                <a16:creationId xmlns:a16="http://schemas.microsoft.com/office/drawing/2014/main" id="{D7BE9D92-8630-F8EE-F0F9-5B5BD22FE073}"/>
              </a:ext>
            </a:extLst>
          </p:cNvPr>
          <p:cNvSpPr>
            <a:spLocks noGrp="1"/>
          </p:cNvSpPr>
          <p:nvPr>
            <p:ph type="title"/>
          </p:nvPr>
        </p:nvSpPr>
        <p:spPr>
          <a:xfrm>
            <a:off x="5404951" y="1917962"/>
            <a:ext cx="3077548" cy="720000"/>
          </a:xfrm>
        </p:spPr>
        <p:txBody>
          <a:bodyPr vert="horz" lIns="0" tIns="0" rIns="0" bIns="0" rtlCol="0" anchor="b">
            <a:noAutofit/>
          </a:bodyPr>
          <a:lstStyle>
            <a:lvl1pPr>
              <a:defRPr lang="en-GB">
                <a:solidFill>
                  <a:schemeClr val="tx1"/>
                </a:solidFill>
              </a:defRPr>
            </a:lvl1pPr>
          </a:lstStyle>
          <a:p>
            <a:pPr marL="0" lvl="0" indent="0" algn="ctr">
              <a:lnSpc>
                <a:spcPct val="96000"/>
              </a:lnSpc>
              <a:spcBef>
                <a:spcPts val="0"/>
              </a:spcBef>
              <a:spcAft>
                <a:spcPts val="1000"/>
              </a:spcAft>
              <a:buFont typeface="Arial" panose="020B0604020202020204" pitchFamily="34" charset="0"/>
            </a:pPr>
            <a:r>
              <a:rPr lang="en-GB"/>
              <a:t>Click to edit Master title style</a:t>
            </a:r>
          </a:p>
        </p:txBody>
      </p:sp>
      <p:sp>
        <p:nvSpPr>
          <p:cNvPr id="25" name="Text placeholder 2">
            <a:extLst>
              <a:ext uri="{FF2B5EF4-FFF2-40B4-BE49-F238E27FC236}">
                <a16:creationId xmlns:a16="http://schemas.microsoft.com/office/drawing/2014/main" id="{EF5BFE2C-3893-4574-8E43-0A0678870930}"/>
              </a:ext>
            </a:extLst>
          </p:cNvPr>
          <p:cNvSpPr>
            <a:spLocks noGrp="1"/>
          </p:cNvSpPr>
          <p:nvPr>
            <p:ph type="body" sz="quarter" idx="27"/>
          </p:nvPr>
        </p:nvSpPr>
        <p:spPr>
          <a:xfrm>
            <a:off x="5404951" y="2617811"/>
            <a:ext cx="3077548" cy="403469"/>
          </a:xfrm>
        </p:spPr>
        <p:txBody>
          <a:bodyPr anchor="t">
            <a:noAutofit/>
          </a:bodyPr>
          <a:lstStyle>
            <a:lvl1pPr algn="ctr">
              <a:lnSpc>
                <a:spcPct val="96000"/>
              </a:lnSpc>
              <a:spcAft>
                <a:spcPts val="1000"/>
              </a:spcAft>
              <a:defRPr lang="en-US" sz="25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5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26" name="Text placeholder 3">
            <a:extLst>
              <a:ext uri="{FF2B5EF4-FFF2-40B4-BE49-F238E27FC236}">
                <a16:creationId xmlns:a16="http://schemas.microsoft.com/office/drawing/2014/main" id="{E331AD24-1AAB-440A-917D-3BB2B9658DC1}"/>
              </a:ext>
            </a:extLst>
          </p:cNvPr>
          <p:cNvSpPr>
            <a:spLocks noGrp="1"/>
          </p:cNvSpPr>
          <p:nvPr>
            <p:ph type="body" sz="quarter" idx="23"/>
          </p:nvPr>
        </p:nvSpPr>
        <p:spPr>
          <a:xfrm>
            <a:off x="5404951" y="3085124"/>
            <a:ext cx="3077548" cy="248433"/>
          </a:xfrm>
        </p:spPr>
        <p:txBody>
          <a:bodyPr anchor="t">
            <a:noAutofit/>
          </a:bodyPr>
          <a:lstStyle>
            <a:lvl1pPr algn="ctr">
              <a:lnSpc>
                <a:spcPct val="96000"/>
              </a:lnSpc>
              <a:spcAft>
                <a:spcPts val="1000"/>
              </a:spcAft>
              <a:defRPr lang="en-US" sz="1400" b="0" i="0" kern="1200" dirty="0">
                <a:solidFill>
                  <a:schemeClr val="tx1"/>
                </a:solidFill>
                <a:latin typeface="+mj-lt"/>
                <a:ea typeface="Verdana" panose="020B0604030504040204" pitchFamily="34" charset="0"/>
                <a:cs typeface="Verdana" panose="020B0604030504040204" pitchFamily="34" charset="0"/>
              </a:defRPr>
            </a:lvl1pPr>
            <a:lvl2pPr marL="278550" indent="0" algn="l">
              <a:lnSpc>
                <a:spcPct val="100000"/>
              </a:lnSpc>
              <a:buFont typeface="Arial" panose="020B0604020202020204" pitchFamily="34" charset="0"/>
              <a:buNone/>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20" name="Picture Placeholder 1">
            <a:extLst>
              <a:ext uri="{FF2B5EF4-FFF2-40B4-BE49-F238E27FC236}">
                <a16:creationId xmlns:a16="http://schemas.microsoft.com/office/drawing/2014/main" id="{5C5F3432-6FAD-4E94-8F10-E3A9F64580C5}"/>
              </a:ext>
            </a:extLst>
          </p:cNvPr>
          <p:cNvSpPr>
            <a:spLocks noGrp="1"/>
          </p:cNvSpPr>
          <p:nvPr>
            <p:ph type="pic" sz="quarter" idx="17"/>
          </p:nvPr>
        </p:nvSpPr>
        <p:spPr>
          <a:xfrm>
            <a:off x="0" y="0"/>
            <a:ext cx="4572000" cy="5143500"/>
          </a:xfrm>
          <a:custGeom>
            <a:avLst/>
            <a:gdLst>
              <a:gd name="connsiteX0" fmla="*/ 351364 w 4572000"/>
              <a:gd name="connsiteY0" fmla="*/ 4913481 h 5143500"/>
              <a:gd name="connsiteX1" fmla="*/ 331614 w 4572000"/>
              <a:gd name="connsiteY1" fmla="*/ 4933530 h 5143500"/>
              <a:gd name="connsiteX2" fmla="*/ 352238 w 4572000"/>
              <a:gd name="connsiteY2" fmla="*/ 4953582 h 5143500"/>
              <a:gd name="connsiteX3" fmla="*/ 371988 w 4572000"/>
              <a:gd name="connsiteY3" fmla="*/ 4933533 h 5143500"/>
              <a:gd name="connsiteX4" fmla="*/ 351364 w 4572000"/>
              <a:gd name="connsiteY4" fmla="*/ 4913481 h 5143500"/>
              <a:gd name="connsiteX5" fmla="*/ 892594 w 4572000"/>
              <a:gd name="connsiteY5" fmla="*/ 4837587 h 5143500"/>
              <a:gd name="connsiteX6" fmla="*/ 917847 w 4572000"/>
              <a:gd name="connsiteY6" fmla="*/ 4847631 h 5143500"/>
              <a:gd name="connsiteX7" fmla="*/ 927649 w 4572000"/>
              <a:gd name="connsiteY7" fmla="*/ 4877990 h 5143500"/>
              <a:gd name="connsiteX8" fmla="*/ 918101 w 4572000"/>
              <a:gd name="connsiteY8" fmla="*/ 4908353 h 5143500"/>
              <a:gd name="connsiteX9" fmla="*/ 894867 w 4572000"/>
              <a:gd name="connsiteY9" fmla="*/ 4918277 h 5143500"/>
              <a:gd name="connsiteX10" fmla="*/ 868934 w 4572000"/>
              <a:gd name="connsiteY10" fmla="*/ 4908080 h 5143500"/>
              <a:gd name="connsiteX11" fmla="*/ 859063 w 4572000"/>
              <a:gd name="connsiteY11" fmla="*/ 4877877 h 5143500"/>
              <a:gd name="connsiteX12" fmla="*/ 868679 w 4572000"/>
              <a:gd name="connsiteY12" fmla="*/ 4847677 h 5143500"/>
              <a:gd name="connsiteX13" fmla="*/ 559058 w 4572000"/>
              <a:gd name="connsiteY13" fmla="*/ 4837499 h 5143500"/>
              <a:gd name="connsiteX14" fmla="*/ 578337 w 4572000"/>
              <a:gd name="connsiteY14" fmla="*/ 4840021 h 5143500"/>
              <a:gd name="connsiteX15" fmla="*/ 585644 w 4572000"/>
              <a:gd name="connsiteY15" fmla="*/ 4847817 h 5143500"/>
              <a:gd name="connsiteX16" fmla="*/ 585644 w 4572000"/>
              <a:gd name="connsiteY16" fmla="*/ 4907937 h 5143500"/>
              <a:gd name="connsiteX17" fmla="*/ 578337 w 4572000"/>
              <a:gd name="connsiteY17" fmla="*/ 4915741 h 5143500"/>
              <a:gd name="connsiteX18" fmla="*/ 558606 w 4572000"/>
              <a:gd name="connsiteY18" fmla="*/ 4918322 h 5143500"/>
              <a:gd name="connsiteX19" fmla="*/ 534560 w 4572000"/>
              <a:gd name="connsiteY19" fmla="*/ 4909442 h 5143500"/>
              <a:gd name="connsiteX20" fmla="*/ 523520 w 4572000"/>
              <a:gd name="connsiteY20" fmla="*/ 4877990 h 5143500"/>
              <a:gd name="connsiteX21" fmla="*/ 534560 w 4572000"/>
              <a:gd name="connsiteY21" fmla="*/ 4846542 h 5143500"/>
              <a:gd name="connsiteX22" fmla="*/ 1101681 w 4572000"/>
              <a:gd name="connsiteY22" fmla="*/ 4805359 h 5143500"/>
              <a:gd name="connsiteX23" fmla="*/ 1095865 w 4572000"/>
              <a:gd name="connsiteY23" fmla="*/ 4811167 h 5143500"/>
              <a:gd name="connsiteX24" fmla="*/ 1095865 w 4572000"/>
              <a:gd name="connsiteY24" fmla="*/ 4944812 h 5143500"/>
              <a:gd name="connsiteX25" fmla="*/ 1101681 w 4572000"/>
              <a:gd name="connsiteY25" fmla="*/ 4950628 h 5143500"/>
              <a:gd name="connsiteX26" fmla="*/ 1127824 w 4572000"/>
              <a:gd name="connsiteY26" fmla="*/ 4950628 h 5143500"/>
              <a:gd name="connsiteX27" fmla="*/ 1128318 w 4572000"/>
              <a:gd name="connsiteY27" fmla="*/ 4950134 h 5143500"/>
              <a:gd name="connsiteX28" fmla="*/ 1130432 w 4572000"/>
              <a:gd name="connsiteY28" fmla="*/ 4950134 h 5143500"/>
              <a:gd name="connsiteX29" fmla="*/ 1136286 w 4572000"/>
              <a:gd name="connsiteY29" fmla="*/ 4944348 h 5143500"/>
              <a:gd name="connsiteX30" fmla="*/ 1136286 w 4572000"/>
              <a:gd name="connsiteY30" fmla="*/ 4811405 h 5143500"/>
              <a:gd name="connsiteX31" fmla="*/ 1130432 w 4572000"/>
              <a:gd name="connsiteY31" fmla="*/ 4805627 h 5143500"/>
              <a:gd name="connsiteX32" fmla="*/ 1128093 w 4572000"/>
              <a:gd name="connsiteY32" fmla="*/ 4805627 h 5143500"/>
              <a:gd name="connsiteX33" fmla="*/ 1127824 w 4572000"/>
              <a:gd name="connsiteY33" fmla="*/ 4805359 h 5143500"/>
              <a:gd name="connsiteX34" fmla="*/ 891921 w 4572000"/>
              <a:gd name="connsiteY34" fmla="*/ 4802455 h 5143500"/>
              <a:gd name="connsiteX35" fmla="*/ 819860 w 4572000"/>
              <a:gd name="connsiteY35" fmla="*/ 4877990 h 5143500"/>
              <a:gd name="connsiteX36" fmla="*/ 893950 w 4572000"/>
              <a:gd name="connsiteY36" fmla="*/ 4953533 h 5143500"/>
              <a:gd name="connsiteX37" fmla="*/ 923594 w 4572000"/>
              <a:gd name="connsiteY37" fmla="*/ 4947899 h 5143500"/>
              <a:gd name="connsiteX38" fmla="*/ 924072 w 4572000"/>
              <a:gd name="connsiteY38" fmla="*/ 4947569 h 5143500"/>
              <a:gd name="connsiteX39" fmla="*/ 924870 w 4572000"/>
              <a:gd name="connsiteY39" fmla="*/ 4947419 h 5143500"/>
              <a:gd name="connsiteX40" fmla="*/ 967554 w 4572000"/>
              <a:gd name="connsiteY40" fmla="*/ 4877877 h 5143500"/>
              <a:gd name="connsiteX41" fmla="*/ 924009 w 4572000"/>
              <a:gd name="connsiteY41" fmla="*/ 4808342 h 5143500"/>
              <a:gd name="connsiteX42" fmla="*/ 922788 w 4572000"/>
              <a:gd name="connsiteY42" fmla="*/ 4808122 h 5143500"/>
              <a:gd name="connsiteX43" fmla="*/ 922738 w 4572000"/>
              <a:gd name="connsiteY43" fmla="*/ 4808088 h 5143500"/>
              <a:gd name="connsiteX44" fmla="*/ 891921 w 4572000"/>
              <a:gd name="connsiteY44" fmla="*/ 4802455 h 5143500"/>
              <a:gd name="connsiteX45" fmla="*/ 725444 w 4572000"/>
              <a:gd name="connsiteY45" fmla="*/ 4802455 h 5143500"/>
              <a:gd name="connsiteX46" fmla="*/ 667046 w 4572000"/>
              <a:gd name="connsiteY46" fmla="*/ 4812907 h 5143500"/>
              <a:gd name="connsiteX47" fmla="*/ 666934 w 4572000"/>
              <a:gd name="connsiteY47" fmla="*/ 4813086 h 5143500"/>
              <a:gd name="connsiteX48" fmla="*/ 666651 w 4572000"/>
              <a:gd name="connsiteY48" fmla="*/ 4813136 h 5143500"/>
              <a:gd name="connsiteX49" fmla="*/ 659335 w 4572000"/>
              <a:gd name="connsiteY49" fmla="*/ 4824699 h 5143500"/>
              <a:gd name="connsiteX50" fmla="*/ 659335 w 4572000"/>
              <a:gd name="connsiteY50" fmla="*/ 4944348 h 5143500"/>
              <a:gd name="connsiteX51" fmla="*/ 659778 w 4572000"/>
              <a:gd name="connsiteY51" fmla="*/ 4944785 h 5143500"/>
              <a:gd name="connsiteX52" fmla="*/ 659778 w 4572000"/>
              <a:gd name="connsiteY52" fmla="*/ 4944812 h 5143500"/>
              <a:gd name="connsiteX53" fmla="*/ 665594 w 4572000"/>
              <a:gd name="connsiteY53" fmla="*/ 4950628 h 5143500"/>
              <a:gd name="connsiteX54" fmla="*/ 691737 w 4572000"/>
              <a:gd name="connsiteY54" fmla="*/ 4950628 h 5143500"/>
              <a:gd name="connsiteX55" fmla="*/ 697553 w 4572000"/>
              <a:gd name="connsiteY55" fmla="*/ 4944812 h 5143500"/>
              <a:gd name="connsiteX56" fmla="*/ 697553 w 4572000"/>
              <a:gd name="connsiteY56" fmla="*/ 4847194 h 5143500"/>
              <a:gd name="connsiteX57" fmla="*/ 704449 w 4572000"/>
              <a:gd name="connsiteY57" fmla="*/ 4839717 h 5143500"/>
              <a:gd name="connsiteX58" fmla="*/ 726010 w 4572000"/>
              <a:gd name="connsiteY58" fmla="*/ 4837419 h 5143500"/>
              <a:gd name="connsiteX59" fmla="*/ 746014 w 4572000"/>
              <a:gd name="connsiteY59" fmla="*/ 4843168 h 5143500"/>
              <a:gd name="connsiteX60" fmla="*/ 754203 w 4572000"/>
              <a:gd name="connsiteY60" fmla="*/ 4862009 h 5143500"/>
              <a:gd name="connsiteX61" fmla="*/ 754203 w 4572000"/>
              <a:gd name="connsiteY61" fmla="*/ 4944812 h 5143500"/>
              <a:gd name="connsiteX62" fmla="*/ 760019 w 4572000"/>
              <a:gd name="connsiteY62" fmla="*/ 4950628 h 5143500"/>
              <a:gd name="connsiteX63" fmla="*/ 786161 w 4572000"/>
              <a:gd name="connsiteY63" fmla="*/ 4950628 h 5143500"/>
              <a:gd name="connsiteX64" fmla="*/ 791977 w 4572000"/>
              <a:gd name="connsiteY64" fmla="*/ 4944812 h 5143500"/>
              <a:gd name="connsiteX65" fmla="*/ 791977 w 4572000"/>
              <a:gd name="connsiteY65" fmla="*/ 4944762 h 5143500"/>
              <a:gd name="connsiteX66" fmla="*/ 792396 w 4572000"/>
              <a:gd name="connsiteY66" fmla="*/ 4944348 h 5143500"/>
              <a:gd name="connsiteX67" fmla="*/ 792396 w 4572000"/>
              <a:gd name="connsiteY67" fmla="*/ 4857065 h 5143500"/>
              <a:gd name="connsiteX68" fmla="*/ 775798 w 4572000"/>
              <a:gd name="connsiteY68" fmla="*/ 4816682 h 5143500"/>
              <a:gd name="connsiteX69" fmla="*/ 775550 w 4572000"/>
              <a:gd name="connsiteY69" fmla="*/ 4816558 h 5143500"/>
              <a:gd name="connsiteX70" fmla="*/ 775487 w 4572000"/>
              <a:gd name="connsiteY70" fmla="*/ 4816471 h 5143500"/>
              <a:gd name="connsiteX71" fmla="*/ 725444 w 4572000"/>
              <a:gd name="connsiteY71" fmla="*/ 4802455 h 5143500"/>
              <a:gd name="connsiteX72" fmla="*/ 559835 w 4572000"/>
              <a:gd name="connsiteY72" fmla="*/ 4802455 h 5143500"/>
              <a:gd name="connsiteX73" fmla="*/ 529663 w 4572000"/>
              <a:gd name="connsiteY73" fmla="*/ 4807762 h 5143500"/>
              <a:gd name="connsiteX74" fmla="*/ 529596 w 4572000"/>
              <a:gd name="connsiteY74" fmla="*/ 4807805 h 5143500"/>
              <a:gd name="connsiteX75" fmla="*/ 528373 w 4572000"/>
              <a:gd name="connsiteY75" fmla="*/ 4808018 h 5143500"/>
              <a:gd name="connsiteX76" fmla="*/ 483587 w 4572000"/>
              <a:gd name="connsiteY76" fmla="*/ 4877877 h 5143500"/>
              <a:gd name="connsiteX77" fmla="*/ 526397 w 4572000"/>
              <a:gd name="connsiteY77" fmla="*/ 4947825 h 5143500"/>
              <a:gd name="connsiteX78" fmla="*/ 527143 w 4572000"/>
              <a:gd name="connsiteY78" fmla="*/ 4947947 h 5143500"/>
              <a:gd name="connsiteX79" fmla="*/ 527701 w 4572000"/>
              <a:gd name="connsiteY79" fmla="*/ 4948307 h 5143500"/>
              <a:gd name="connsiteX80" fmla="*/ 559257 w 4572000"/>
              <a:gd name="connsiteY80" fmla="*/ 4953533 h 5143500"/>
              <a:gd name="connsiteX81" fmla="*/ 617069 w 4572000"/>
              <a:gd name="connsiteY81" fmla="*/ 4941908 h 5143500"/>
              <a:gd name="connsiteX82" fmla="*/ 624338 w 4572000"/>
              <a:gd name="connsiteY82" fmla="*/ 4930284 h 5143500"/>
              <a:gd name="connsiteX83" fmla="*/ 624338 w 4572000"/>
              <a:gd name="connsiteY83" fmla="*/ 4824821 h 5143500"/>
              <a:gd name="connsiteX84" fmla="*/ 617069 w 4572000"/>
              <a:gd name="connsiteY84" fmla="*/ 4813204 h 5143500"/>
              <a:gd name="connsiteX85" fmla="*/ 559835 w 4572000"/>
              <a:gd name="connsiteY85" fmla="*/ 4802455 h 5143500"/>
              <a:gd name="connsiteX86" fmla="*/ 398012 w 4572000"/>
              <a:gd name="connsiteY86" fmla="*/ 4801292 h 5143500"/>
              <a:gd name="connsiteX87" fmla="*/ 396528 w 4572000"/>
              <a:gd name="connsiteY87" fmla="*/ 4801750 h 5143500"/>
              <a:gd name="connsiteX88" fmla="*/ 395863 w 4572000"/>
              <a:gd name="connsiteY88" fmla="*/ 4801582 h 5143500"/>
              <a:gd name="connsiteX89" fmla="*/ 331528 w 4572000"/>
              <a:gd name="connsiteY89" fmla="*/ 4853603 h 5143500"/>
              <a:gd name="connsiteX90" fmla="*/ 425688 w 4572000"/>
              <a:gd name="connsiteY90" fmla="*/ 4933656 h 5143500"/>
              <a:gd name="connsiteX91" fmla="*/ 423937 w 4572000"/>
              <a:gd name="connsiteY91" fmla="*/ 4944348 h 5143500"/>
              <a:gd name="connsiteX92" fmla="*/ 423646 w 4572000"/>
              <a:gd name="connsiteY92" fmla="*/ 4946089 h 5143500"/>
              <a:gd name="connsiteX93" fmla="*/ 428030 w 4572000"/>
              <a:gd name="connsiteY93" fmla="*/ 4950134 h 5143500"/>
              <a:gd name="connsiteX94" fmla="*/ 429441 w 4572000"/>
              <a:gd name="connsiteY94" fmla="*/ 4950134 h 5143500"/>
              <a:gd name="connsiteX95" fmla="*/ 429970 w 4572000"/>
              <a:gd name="connsiteY95" fmla="*/ 4950628 h 5143500"/>
              <a:gd name="connsiteX96" fmla="*/ 456122 w 4572000"/>
              <a:gd name="connsiteY96" fmla="*/ 4950628 h 5143500"/>
              <a:gd name="connsiteX97" fmla="*/ 463669 w 4572000"/>
              <a:gd name="connsiteY97" fmla="*/ 4944812 h 5143500"/>
              <a:gd name="connsiteX98" fmla="*/ 465995 w 4572000"/>
              <a:gd name="connsiteY98" fmla="*/ 4928255 h 5143500"/>
              <a:gd name="connsiteX99" fmla="*/ 372446 w 4572000"/>
              <a:gd name="connsiteY99" fmla="*/ 4850972 h 5143500"/>
              <a:gd name="connsiteX100" fmla="*/ 378875 w 4572000"/>
              <a:gd name="connsiteY100" fmla="*/ 4840371 h 5143500"/>
              <a:gd name="connsiteX101" fmla="*/ 395405 w 4572000"/>
              <a:gd name="connsiteY101" fmla="*/ 4836760 h 5143500"/>
              <a:gd name="connsiteX102" fmla="*/ 438849 w 4572000"/>
              <a:gd name="connsiteY102" fmla="*/ 4849557 h 5143500"/>
              <a:gd name="connsiteX103" fmla="*/ 443233 w 4572000"/>
              <a:gd name="connsiteY103" fmla="*/ 4850714 h 5143500"/>
              <a:gd name="connsiteX104" fmla="*/ 443816 w 4572000"/>
              <a:gd name="connsiteY104" fmla="*/ 4850348 h 5143500"/>
              <a:gd name="connsiteX105" fmla="*/ 445075 w 4572000"/>
              <a:gd name="connsiteY105" fmla="*/ 4850684 h 5143500"/>
              <a:gd name="connsiteX106" fmla="*/ 451468 w 4572000"/>
              <a:gd name="connsiteY106" fmla="*/ 4846616 h 5143500"/>
              <a:gd name="connsiteX107" fmla="*/ 460477 w 4572000"/>
              <a:gd name="connsiteY107" fmla="*/ 4827435 h 5143500"/>
              <a:gd name="connsiteX108" fmla="*/ 461640 w 4572000"/>
              <a:gd name="connsiteY108" fmla="*/ 4822502 h 5143500"/>
              <a:gd name="connsiteX109" fmla="*/ 458151 w 4572000"/>
              <a:gd name="connsiteY109" fmla="*/ 4816686 h 5143500"/>
              <a:gd name="connsiteX110" fmla="*/ 398012 w 4572000"/>
              <a:gd name="connsiteY110" fmla="*/ 4801292 h 5143500"/>
              <a:gd name="connsiteX111" fmla="*/ 1053744 w 4572000"/>
              <a:gd name="connsiteY111" fmla="*/ 4747249 h 5143500"/>
              <a:gd name="connsiteX112" fmla="*/ 994182 w 4572000"/>
              <a:gd name="connsiteY112" fmla="*/ 4808264 h 5143500"/>
              <a:gd name="connsiteX113" fmla="*/ 994182 w 4572000"/>
              <a:gd name="connsiteY113" fmla="*/ 4944812 h 5143500"/>
              <a:gd name="connsiteX114" fmla="*/ 999998 w 4572000"/>
              <a:gd name="connsiteY114" fmla="*/ 4950628 h 5143500"/>
              <a:gd name="connsiteX115" fmla="*/ 1025852 w 4572000"/>
              <a:gd name="connsiteY115" fmla="*/ 4950628 h 5143500"/>
              <a:gd name="connsiteX116" fmla="*/ 1026345 w 4572000"/>
              <a:gd name="connsiteY116" fmla="*/ 4950134 h 5143500"/>
              <a:gd name="connsiteX117" fmla="*/ 1027795 w 4572000"/>
              <a:gd name="connsiteY117" fmla="*/ 4950134 h 5143500"/>
              <a:gd name="connsiteX118" fmla="*/ 1033640 w 4572000"/>
              <a:gd name="connsiteY118" fmla="*/ 4944348 h 5143500"/>
              <a:gd name="connsiteX119" fmla="*/ 1033640 w 4572000"/>
              <a:gd name="connsiteY119" fmla="*/ 4837419 h 5143500"/>
              <a:gd name="connsiteX120" fmla="*/ 1070781 w 4572000"/>
              <a:gd name="connsiteY120" fmla="*/ 4837419 h 5143500"/>
              <a:gd name="connsiteX121" fmla="*/ 1076626 w 4572000"/>
              <a:gd name="connsiteY121" fmla="*/ 4831634 h 5143500"/>
              <a:gd name="connsiteX122" fmla="*/ 1076626 w 4572000"/>
              <a:gd name="connsiteY122" fmla="*/ 4811692 h 5143500"/>
              <a:gd name="connsiteX123" fmla="*/ 1070781 w 4572000"/>
              <a:gd name="connsiteY123" fmla="*/ 4805627 h 5143500"/>
              <a:gd name="connsiteX124" fmla="*/ 1068815 w 4572000"/>
              <a:gd name="connsiteY124" fmla="*/ 4805627 h 5143500"/>
              <a:gd name="connsiteX125" fmla="*/ 1068560 w 4572000"/>
              <a:gd name="connsiteY125" fmla="*/ 4805359 h 5143500"/>
              <a:gd name="connsiteX126" fmla="*/ 1033640 w 4572000"/>
              <a:gd name="connsiteY126" fmla="*/ 4805359 h 5143500"/>
              <a:gd name="connsiteX127" fmla="*/ 1033640 w 4572000"/>
              <a:gd name="connsiteY127" fmla="*/ 4802443 h 5143500"/>
              <a:gd name="connsiteX128" fmla="*/ 1056749 w 4572000"/>
              <a:gd name="connsiteY128" fmla="*/ 4778457 h 5143500"/>
              <a:gd name="connsiteX129" fmla="*/ 1071072 w 4572000"/>
              <a:gd name="connsiteY129" fmla="*/ 4779901 h 5143500"/>
              <a:gd name="connsiteX130" fmla="*/ 1076626 w 4572000"/>
              <a:gd name="connsiteY130" fmla="*/ 4774411 h 5143500"/>
              <a:gd name="connsiteX131" fmla="*/ 1079557 w 4572000"/>
              <a:gd name="connsiteY131" fmla="*/ 4759385 h 5143500"/>
              <a:gd name="connsiteX132" fmla="*/ 1080138 w 4572000"/>
              <a:gd name="connsiteY132" fmla="*/ 4755627 h 5143500"/>
              <a:gd name="connsiteX133" fmla="*/ 1074293 w 4572000"/>
              <a:gd name="connsiteY133" fmla="*/ 4749848 h 5143500"/>
              <a:gd name="connsiteX134" fmla="*/ 1072405 w 4572000"/>
              <a:gd name="connsiteY134" fmla="*/ 4749641 h 5143500"/>
              <a:gd name="connsiteX135" fmla="*/ 1072049 w 4572000"/>
              <a:gd name="connsiteY135" fmla="*/ 4749285 h 5143500"/>
              <a:gd name="connsiteX136" fmla="*/ 1053744 w 4572000"/>
              <a:gd name="connsiteY136" fmla="*/ 4747249 h 5143500"/>
              <a:gd name="connsiteX137" fmla="*/ 1115152 w 4572000"/>
              <a:gd name="connsiteY137" fmla="*/ 4747131 h 5143500"/>
              <a:gd name="connsiteX138" fmla="*/ 1095105 w 4572000"/>
              <a:gd name="connsiteY138" fmla="*/ 4767478 h 5143500"/>
              <a:gd name="connsiteX139" fmla="*/ 1116018 w 4572000"/>
              <a:gd name="connsiteY139" fmla="*/ 4787818 h 5143500"/>
              <a:gd name="connsiteX140" fmla="*/ 1136066 w 4572000"/>
              <a:gd name="connsiteY140" fmla="*/ 4767481 h 5143500"/>
              <a:gd name="connsiteX141" fmla="*/ 1115152 w 4572000"/>
              <a:gd name="connsiteY141" fmla="*/ 4747131 h 5143500"/>
              <a:gd name="connsiteX142" fmla="*/ 0 w 4572000"/>
              <a:gd name="connsiteY142" fmla="*/ 0 h 5143500"/>
              <a:gd name="connsiteX143" fmla="*/ 4572000 w 4572000"/>
              <a:gd name="connsiteY143" fmla="*/ 0 h 5143500"/>
              <a:gd name="connsiteX144" fmla="*/ 4572000 w 4572000"/>
              <a:gd name="connsiteY144" fmla="*/ 5143500 h 5143500"/>
              <a:gd name="connsiteX145" fmla="*/ 0 w 4572000"/>
              <a:gd name="connsiteY145"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4572000" h="5143500">
                <a:moveTo>
                  <a:pt x="351364" y="4913481"/>
                </a:moveTo>
                <a:cubicBezTo>
                  <a:pt x="339457" y="4913486"/>
                  <a:pt x="331613" y="4921037"/>
                  <a:pt x="331614" y="4933530"/>
                </a:cubicBezTo>
                <a:cubicBezTo>
                  <a:pt x="331609" y="4945734"/>
                  <a:pt x="339457" y="4953580"/>
                  <a:pt x="352238" y="4953582"/>
                </a:cubicBezTo>
                <a:cubicBezTo>
                  <a:pt x="364154" y="4953577"/>
                  <a:pt x="371991" y="4945737"/>
                  <a:pt x="371988" y="4933533"/>
                </a:cubicBezTo>
                <a:cubicBezTo>
                  <a:pt x="371996" y="4921039"/>
                  <a:pt x="364154" y="4913482"/>
                  <a:pt x="351364" y="4913481"/>
                </a:cubicBezTo>
                <a:close/>
                <a:moveTo>
                  <a:pt x="892594" y="4837587"/>
                </a:moveTo>
                <a:lnTo>
                  <a:pt x="917847" y="4847631"/>
                </a:lnTo>
                <a:cubicBezTo>
                  <a:pt x="924092" y="4854457"/>
                  <a:pt x="927649" y="4864625"/>
                  <a:pt x="927649" y="4877990"/>
                </a:cubicBezTo>
                <a:cubicBezTo>
                  <a:pt x="927649" y="4891355"/>
                  <a:pt x="924092" y="4901524"/>
                  <a:pt x="918101" y="4908353"/>
                </a:cubicBezTo>
                <a:lnTo>
                  <a:pt x="894867" y="4918277"/>
                </a:lnTo>
                <a:lnTo>
                  <a:pt x="868934" y="4908080"/>
                </a:lnTo>
                <a:cubicBezTo>
                  <a:pt x="862646" y="4901288"/>
                  <a:pt x="859063" y="4891172"/>
                  <a:pt x="859063" y="4877877"/>
                </a:cubicBezTo>
                <a:cubicBezTo>
                  <a:pt x="859063" y="4864582"/>
                  <a:pt x="862646" y="4854468"/>
                  <a:pt x="868679" y="4847677"/>
                </a:cubicBezTo>
                <a:close/>
                <a:moveTo>
                  <a:pt x="559058" y="4837499"/>
                </a:moveTo>
                <a:lnTo>
                  <a:pt x="578337" y="4840021"/>
                </a:lnTo>
                <a:cubicBezTo>
                  <a:pt x="583310" y="4841465"/>
                  <a:pt x="585644" y="4843483"/>
                  <a:pt x="585644" y="4847817"/>
                </a:cubicBezTo>
                <a:lnTo>
                  <a:pt x="585644" y="4907937"/>
                </a:lnTo>
                <a:cubicBezTo>
                  <a:pt x="585644" y="4912270"/>
                  <a:pt x="583310" y="4914296"/>
                  <a:pt x="578337" y="4915741"/>
                </a:cubicBezTo>
                <a:lnTo>
                  <a:pt x="558606" y="4918322"/>
                </a:lnTo>
                <a:lnTo>
                  <a:pt x="534560" y="4909442"/>
                </a:lnTo>
                <a:cubicBezTo>
                  <a:pt x="527878" y="4902976"/>
                  <a:pt x="523520" y="4892806"/>
                  <a:pt x="523520" y="4877990"/>
                </a:cubicBezTo>
                <a:cubicBezTo>
                  <a:pt x="523520" y="4863173"/>
                  <a:pt x="527878" y="4853005"/>
                  <a:pt x="534560" y="4846542"/>
                </a:cubicBezTo>
                <a:close/>
                <a:moveTo>
                  <a:pt x="1101681" y="4805359"/>
                </a:moveTo>
                <a:cubicBezTo>
                  <a:pt x="1098193" y="4805359"/>
                  <a:pt x="1095865" y="4807677"/>
                  <a:pt x="1095865" y="4811167"/>
                </a:cubicBezTo>
                <a:lnTo>
                  <a:pt x="1095865" y="4944812"/>
                </a:lnTo>
                <a:cubicBezTo>
                  <a:pt x="1095865" y="4948301"/>
                  <a:pt x="1098193" y="4950628"/>
                  <a:pt x="1101681" y="4950628"/>
                </a:cubicBezTo>
                <a:lnTo>
                  <a:pt x="1127824" y="4950628"/>
                </a:lnTo>
                <a:lnTo>
                  <a:pt x="1128318" y="4950134"/>
                </a:lnTo>
                <a:lnTo>
                  <a:pt x="1130432" y="4950134"/>
                </a:lnTo>
                <a:cubicBezTo>
                  <a:pt x="1133944" y="4950134"/>
                  <a:pt x="1136286" y="4947819"/>
                  <a:pt x="1136286" y="4944348"/>
                </a:cubicBezTo>
                <a:lnTo>
                  <a:pt x="1136286" y="4811405"/>
                </a:lnTo>
                <a:cubicBezTo>
                  <a:pt x="1136286" y="4807934"/>
                  <a:pt x="1133944" y="4805627"/>
                  <a:pt x="1130432" y="4805627"/>
                </a:cubicBezTo>
                <a:lnTo>
                  <a:pt x="1128093" y="4805627"/>
                </a:lnTo>
                <a:lnTo>
                  <a:pt x="1127824" y="4805359"/>
                </a:lnTo>
                <a:close/>
                <a:moveTo>
                  <a:pt x="891921" y="4802455"/>
                </a:moveTo>
                <a:cubicBezTo>
                  <a:pt x="848338" y="4802455"/>
                  <a:pt x="819860" y="4834118"/>
                  <a:pt x="819860" y="4877990"/>
                </a:cubicBezTo>
                <a:cubicBezTo>
                  <a:pt x="819860" y="4921862"/>
                  <a:pt x="848338" y="4953533"/>
                  <a:pt x="893950" y="4953533"/>
                </a:cubicBezTo>
                <a:cubicBezTo>
                  <a:pt x="904845" y="4953533"/>
                  <a:pt x="914796" y="4951553"/>
                  <a:pt x="923594" y="4947899"/>
                </a:cubicBezTo>
                <a:lnTo>
                  <a:pt x="924072" y="4947569"/>
                </a:lnTo>
                <a:lnTo>
                  <a:pt x="924870" y="4947419"/>
                </a:lnTo>
                <a:cubicBezTo>
                  <a:pt x="951435" y="4936512"/>
                  <a:pt x="967554" y="4910608"/>
                  <a:pt x="967554" y="4877877"/>
                </a:cubicBezTo>
                <a:cubicBezTo>
                  <a:pt x="967554" y="4845146"/>
                  <a:pt x="951435" y="4819246"/>
                  <a:pt x="924009" y="4808342"/>
                </a:cubicBezTo>
                <a:lnTo>
                  <a:pt x="922788" y="4808122"/>
                </a:lnTo>
                <a:lnTo>
                  <a:pt x="922738" y="4808088"/>
                </a:lnTo>
                <a:cubicBezTo>
                  <a:pt x="913655" y="4804434"/>
                  <a:pt x="903323" y="4802455"/>
                  <a:pt x="891921" y="4802455"/>
                </a:cubicBezTo>
                <a:close/>
                <a:moveTo>
                  <a:pt x="725444" y="4802455"/>
                </a:moveTo>
                <a:cubicBezTo>
                  <a:pt x="708302" y="4802455"/>
                  <a:pt x="688256" y="4805359"/>
                  <a:pt x="667046" y="4812907"/>
                </a:cubicBezTo>
                <a:lnTo>
                  <a:pt x="666934" y="4813086"/>
                </a:lnTo>
                <a:lnTo>
                  <a:pt x="666651" y="4813136"/>
                </a:lnTo>
                <a:cubicBezTo>
                  <a:pt x="662557" y="4814581"/>
                  <a:pt x="659335" y="4818052"/>
                  <a:pt x="659335" y="4824699"/>
                </a:cubicBezTo>
                <a:lnTo>
                  <a:pt x="659335" y="4944348"/>
                </a:lnTo>
                <a:lnTo>
                  <a:pt x="659778" y="4944785"/>
                </a:lnTo>
                <a:lnTo>
                  <a:pt x="659778" y="4944812"/>
                </a:lnTo>
                <a:cubicBezTo>
                  <a:pt x="659778" y="4948301"/>
                  <a:pt x="662104" y="4950628"/>
                  <a:pt x="665594" y="4950628"/>
                </a:cubicBezTo>
                <a:lnTo>
                  <a:pt x="691737" y="4950628"/>
                </a:lnTo>
                <a:cubicBezTo>
                  <a:pt x="695226" y="4950628"/>
                  <a:pt x="697553" y="4948301"/>
                  <a:pt x="697553" y="4944812"/>
                </a:cubicBezTo>
                <a:lnTo>
                  <a:pt x="697553" y="4847194"/>
                </a:lnTo>
                <a:lnTo>
                  <a:pt x="704449" y="4839717"/>
                </a:lnTo>
                <a:lnTo>
                  <a:pt x="726010" y="4837419"/>
                </a:lnTo>
                <a:lnTo>
                  <a:pt x="746014" y="4843168"/>
                </a:lnTo>
                <a:lnTo>
                  <a:pt x="754203" y="4862009"/>
                </a:lnTo>
                <a:lnTo>
                  <a:pt x="754203" y="4944812"/>
                </a:lnTo>
                <a:cubicBezTo>
                  <a:pt x="754203" y="4948301"/>
                  <a:pt x="756529" y="4950628"/>
                  <a:pt x="760019" y="4950628"/>
                </a:cubicBezTo>
                <a:lnTo>
                  <a:pt x="786161" y="4950628"/>
                </a:lnTo>
                <a:cubicBezTo>
                  <a:pt x="789651" y="4950628"/>
                  <a:pt x="791977" y="4948301"/>
                  <a:pt x="791977" y="4944812"/>
                </a:cubicBezTo>
                <a:lnTo>
                  <a:pt x="791977" y="4944762"/>
                </a:lnTo>
                <a:lnTo>
                  <a:pt x="792396" y="4944348"/>
                </a:lnTo>
                <a:lnTo>
                  <a:pt x="792396" y="4857065"/>
                </a:lnTo>
                <a:cubicBezTo>
                  <a:pt x="792396" y="4839438"/>
                  <a:pt x="786911" y="4825856"/>
                  <a:pt x="775798" y="4816682"/>
                </a:cubicBezTo>
                <a:lnTo>
                  <a:pt x="775550" y="4816558"/>
                </a:lnTo>
                <a:lnTo>
                  <a:pt x="775487" y="4816471"/>
                </a:lnTo>
                <a:cubicBezTo>
                  <a:pt x="764446" y="4807248"/>
                  <a:pt x="747813" y="4802455"/>
                  <a:pt x="725444" y="4802455"/>
                </a:cubicBezTo>
                <a:close/>
                <a:moveTo>
                  <a:pt x="559835" y="4802455"/>
                </a:moveTo>
                <a:cubicBezTo>
                  <a:pt x="548869" y="4802455"/>
                  <a:pt x="538720" y="4804289"/>
                  <a:pt x="529663" y="4807762"/>
                </a:cubicBezTo>
                <a:lnTo>
                  <a:pt x="529596" y="4807805"/>
                </a:lnTo>
                <a:lnTo>
                  <a:pt x="528373" y="4808018"/>
                </a:lnTo>
                <a:cubicBezTo>
                  <a:pt x="501027" y="4818381"/>
                  <a:pt x="483587" y="4843416"/>
                  <a:pt x="483587" y="4877877"/>
                </a:cubicBezTo>
                <a:cubicBezTo>
                  <a:pt x="483587" y="4912775"/>
                  <a:pt x="498720" y="4937596"/>
                  <a:pt x="526397" y="4947825"/>
                </a:cubicBezTo>
                <a:lnTo>
                  <a:pt x="527143" y="4947947"/>
                </a:lnTo>
                <a:lnTo>
                  <a:pt x="527701" y="4948307"/>
                </a:lnTo>
                <a:cubicBezTo>
                  <a:pt x="536867" y="4951735"/>
                  <a:pt x="547417" y="4953533"/>
                  <a:pt x="559257" y="4953533"/>
                </a:cubicBezTo>
                <a:cubicBezTo>
                  <a:pt x="578429" y="4953533"/>
                  <a:pt x="597023" y="4950331"/>
                  <a:pt x="617069" y="4941908"/>
                </a:cubicBezTo>
                <a:cubicBezTo>
                  <a:pt x="621723" y="4939879"/>
                  <a:pt x="624338" y="4936678"/>
                  <a:pt x="624338" y="4930284"/>
                </a:cubicBezTo>
                <a:lnTo>
                  <a:pt x="624338" y="4824821"/>
                </a:lnTo>
                <a:cubicBezTo>
                  <a:pt x="624338" y="4818138"/>
                  <a:pt x="621723" y="4814946"/>
                  <a:pt x="617069" y="4813204"/>
                </a:cubicBezTo>
                <a:cubicBezTo>
                  <a:pt x="597898" y="4805936"/>
                  <a:pt x="579880" y="4802455"/>
                  <a:pt x="559835" y="4802455"/>
                </a:cubicBezTo>
                <a:close/>
                <a:moveTo>
                  <a:pt x="398012" y="4801292"/>
                </a:moveTo>
                <a:lnTo>
                  <a:pt x="396528" y="4801750"/>
                </a:lnTo>
                <a:lnTo>
                  <a:pt x="395863" y="4801582"/>
                </a:lnTo>
                <a:cubicBezTo>
                  <a:pt x="356679" y="4801582"/>
                  <a:pt x="331528" y="4822385"/>
                  <a:pt x="331528" y="4853603"/>
                </a:cubicBezTo>
                <a:cubicBezTo>
                  <a:pt x="331528" y="4914871"/>
                  <a:pt x="425688" y="4891154"/>
                  <a:pt x="425688" y="4933656"/>
                </a:cubicBezTo>
                <a:cubicBezTo>
                  <a:pt x="425688" y="4937989"/>
                  <a:pt x="425107" y="4940590"/>
                  <a:pt x="423937" y="4944348"/>
                </a:cubicBezTo>
                <a:cubicBezTo>
                  <a:pt x="423646" y="4944931"/>
                  <a:pt x="423646" y="4945505"/>
                  <a:pt x="423646" y="4946089"/>
                </a:cubicBezTo>
                <a:cubicBezTo>
                  <a:pt x="423646" y="4948394"/>
                  <a:pt x="425107" y="4950134"/>
                  <a:pt x="428030" y="4950134"/>
                </a:cubicBezTo>
                <a:lnTo>
                  <a:pt x="429441" y="4950134"/>
                </a:lnTo>
                <a:lnTo>
                  <a:pt x="429970" y="4950628"/>
                </a:lnTo>
                <a:lnTo>
                  <a:pt x="456122" y="4950628"/>
                </a:lnTo>
                <a:cubicBezTo>
                  <a:pt x="460477" y="4950628"/>
                  <a:pt x="462217" y="4949176"/>
                  <a:pt x="463669" y="4944812"/>
                </a:cubicBezTo>
                <a:cubicBezTo>
                  <a:pt x="465419" y="4939879"/>
                  <a:pt x="465995" y="4933196"/>
                  <a:pt x="465995" y="4928255"/>
                </a:cubicBezTo>
                <a:cubicBezTo>
                  <a:pt x="465995" y="4862299"/>
                  <a:pt x="372446" y="4878177"/>
                  <a:pt x="372446" y="4850972"/>
                </a:cubicBezTo>
                <a:cubicBezTo>
                  <a:pt x="372446" y="4846523"/>
                  <a:pt x="374698" y="4842891"/>
                  <a:pt x="378875" y="4840371"/>
                </a:cubicBezTo>
                <a:lnTo>
                  <a:pt x="395405" y="4836760"/>
                </a:lnTo>
                <a:lnTo>
                  <a:pt x="438849" y="4849557"/>
                </a:lnTo>
                <a:cubicBezTo>
                  <a:pt x="440310" y="4850418"/>
                  <a:pt x="441772" y="4850714"/>
                  <a:pt x="443233" y="4850714"/>
                </a:cubicBezTo>
                <a:lnTo>
                  <a:pt x="443816" y="4850348"/>
                </a:lnTo>
                <a:lnTo>
                  <a:pt x="445075" y="4850684"/>
                </a:lnTo>
                <a:cubicBezTo>
                  <a:pt x="447690" y="4850684"/>
                  <a:pt x="450306" y="4849231"/>
                  <a:pt x="451468" y="4846616"/>
                </a:cubicBezTo>
                <a:lnTo>
                  <a:pt x="460477" y="4827435"/>
                </a:lnTo>
                <a:cubicBezTo>
                  <a:pt x="461318" y="4825652"/>
                  <a:pt x="461640" y="4823954"/>
                  <a:pt x="461640" y="4822502"/>
                </a:cubicBezTo>
                <a:cubicBezTo>
                  <a:pt x="461640" y="4820176"/>
                  <a:pt x="460486" y="4817858"/>
                  <a:pt x="458151" y="4816686"/>
                </a:cubicBezTo>
                <a:cubicBezTo>
                  <a:pt x="440142" y="4806226"/>
                  <a:pt x="418636" y="4801292"/>
                  <a:pt x="398012" y="4801292"/>
                </a:cubicBezTo>
                <a:close/>
                <a:moveTo>
                  <a:pt x="1053744" y="4747249"/>
                </a:moveTo>
                <a:cubicBezTo>
                  <a:pt x="1017718" y="4747249"/>
                  <a:pt x="994182" y="4766420"/>
                  <a:pt x="994182" y="4808264"/>
                </a:cubicBezTo>
                <a:lnTo>
                  <a:pt x="994182" y="4944812"/>
                </a:lnTo>
                <a:cubicBezTo>
                  <a:pt x="994182" y="4948301"/>
                  <a:pt x="996508" y="4950628"/>
                  <a:pt x="999998" y="4950628"/>
                </a:cubicBezTo>
                <a:lnTo>
                  <a:pt x="1025852" y="4950628"/>
                </a:lnTo>
                <a:lnTo>
                  <a:pt x="1026345" y="4950134"/>
                </a:lnTo>
                <a:lnTo>
                  <a:pt x="1027795" y="4950134"/>
                </a:lnTo>
                <a:cubicBezTo>
                  <a:pt x="1031307" y="4950134"/>
                  <a:pt x="1033640" y="4947819"/>
                  <a:pt x="1033640" y="4944348"/>
                </a:cubicBezTo>
                <a:lnTo>
                  <a:pt x="1033640" y="4837419"/>
                </a:lnTo>
                <a:lnTo>
                  <a:pt x="1070781" y="4837419"/>
                </a:lnTo>
                <a:cubicBezTo>
                  <a:pt x="1074584" y="4837419"/>
                  <a:pt x="1076626" y="4835105"/>
                  <a:pt x="1076626" y="4831634"/>
                </a:cubicBezTo>
                <a:lnTo>
                  <a:pt x="1076626" y="4811692"/>
                </a:lnTo>
                <a:cubicBezTo>
                  <a:pt x="1076626" y="4807934"/>
                  <a:pt x="1074584" y="4805627"/>
                  <a:pt x="1070781" y="4805627"/>
                </a:cubicBezTo>
                <a:lnTo>
                  <a:pt x="1068815" y="4805627"/>
                </a:lnTo>
                <a:lnTo>
                  <a:pt x="1068560" y="4805359"/>
                </a:lnTo>
                <a:lnTo>
                  <a:pt x="1033640" y="4805359"/>
                </a:lnTo>
                <a:lnTo>
                  <a:pt x="1033640" y="4802443"/>
                </a:lnTo>
                <a:cubicBezTo>
                  <a:pt x="1033640" y="4786548"/>
                  <a:pt x="1040664" y="4778457"/>
                  <a:pt x="1056749" y="4778457"/>
                </a:cubicBezTo>
                <a:cubicBezTo>
                  <a:pt x="1062594" y="4778457"/>
                  <a:pt x="1068893" y="4779901"/>
                  <a:pt x="1071072" y="4779901"/>
                </a:cubicBezTo>
                <a:cubicBezTo>
                  <a:pt x="1074584" y="4779901"/>
                  <a:pt x="1076046" y="4777882"/>
                  <a:pt x="1076626" y="4774411"/>
                </a:cubicBezTo>
                <a:lnTo>
                  <a:pt x="1079557" y="4759385"/>
                </a:lnTo>
                <a:cubicBezTo>
                  <a:pt x="1079814" y="4758050"/>
                  <a:pt x="1080138" y="4756876"/>
                  <a:pt x="1080138" y="4755627"/>
                </a:cubicBezTo>
                <a:cubicBezTo>
                  <a:pt x="1080138" y="4752417"/>
                  <a:pt x="1078387" y="4750711"/>
                  <a:pt x="1074293" y="4749848"/>
                </a:cubicBezTo>
                <a:lnTo>
                  <a:pt x="1072405" y="4749641"/>
                </a:lnTo>
                <a:lnTo>
                  <a:pt x="1072049" y="4749285"/>
                </a:lnTo>
                <a:cubicBezTo>
                  <a:pt x="1066233" y="4747834"/>
                  <a:pt x="1059942" y="4747249"/>
                  <a:pt x="1053744" y="4747249"/>
                </a:cubicBezTo>
                <a:close/>
                <a:moveTo>
                  <a:pt x="1115152" y="4747131"/>
                </a:moveTo>
                <a:cubicBezTo>
                  <a:pt x="1102948" y="4747139"/>
                  <a:pt x="1095102" y="4754688"/>
                  <a:pt x="1095105" y="4767478"/>
                </a:cubicBezTo>
                <a:cubicBezTo>
                  <a:pt x="1095102" y="4779971"/>
                  <a:pt x="1102948" y="4787811"/>
                  <a:pt x="1116018" y="4787818"/>
                </a:cubicBezTo>
                <a:cubicBezTo>
                  <a:pt x="1127933" y="4787817"/>
                  <a:pt x="1136071" y="4779974"/>
                  <a:pt x="1136066" y="4767481"/>
                </a:cubicBezTo>
                <a:cubicBezTo>
                  <a:pt x="1136071" y="4754690"/>
                  <a:pt x="1127933" y="4747137"/>
                  <a:pt x="1115152" y="4747131"/>
                </a:cubicBezTo>
                <a:close/>
                <a:moveTo>
                  <a:pt x="0" y="0"/>
                </a:moveTo>
                <a:lnTo>
                  <a:pt x="4572000" y="0"/>
                </a:lnTo>
                <a:lnTo>
                  <a:pt x="4572000" y="5143500"/>
                </a:lnTo>
                <a:lnTo>
                  <a:pt x="0" y="5143500"/>
                </a:lnTo>
                <a:close/>
              </a:path>
            </a:pathLst>
          </a:custGeom>
        </p:spPr>
        <p:txBody>
          <a:bodyPr wrap="square">
            <a:noAutofit/>
          </a:bodyPr>
          <a:lstStyle>
            <a:lvl1pPr>
              <a:defRPr>
                <a:noFill/>
              </a:defRPr>
            </a:lvl1pPr>
          </a:lstStyle>
          <a:p>
            <a:r>
              <a:rPr lang="en-GB"/>
              <a:t>Click icon to add picture</a:t>
            </a:r>
            <a:endParaRPr lang="fr-FR"/>
          </a:p>
        </p:txBody>
      </p:sp>
      <p:sp>
        <p:nvSpPr>
          <p:cNvPr id="17" name="Espace réservé du graphique SmartArt 11">
            <a:extLst>
              <a:ext uri="{FF2B5EF4-FFF2-40B4-BE49-F238E27FC236}">
                <a16:creationId xmlns:a16="http://schemas.microsoft.com/office/drawing/2014/main" id="{16B17374-481A-4CE6-8974-CA84865A03CA}"/>
              </a:ext>
              <a:ext uri="{C183D7F6-B498-43B3-948B-1728B52AA6E4}">
                <adec:decorative xmlns:adec="http://schemas.microsoft.com/office/drawing/2017/decorative" val="1"/>
              </a:ext>
            </a:extLst>
          </p:cNvPr>
          <p:cNvSpPr>
            <a:spLocks noGrp="1" noChangeAspect="1"/>
          </p:cNvSpPr>
          <p:nvPr>
            <p:ph type="dgm" sz="quarter" idx="19"/>
          </p:nvPr>
        </p:nvSpPr>
        <p:spPr>
          <a:xfrm>
            <a:off x="6912231" y="3645065"/>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GB"/>
              <a:t>Click icon to add SmartArt graphic</a:t>
            </a:r>
            <a:endParaRPr lang="fr-FR"/>
          </a:p>
        </p:txBody>
      </p:sp>
      <p:sp>
        <p:nvSpPr>
          <p:cNvPr id="12" name="Espace réservé du graphique SmartArt 11">
            <a:extLst>
              <a:ext uri="{FF2B5EF4-FFF2-40B4-BE49-F238E27FC236}">
                <a16:creationId xmlns:a16="http://schemas.microsoft.com/office/drawing/2014/main" id="{0F580B26-21D6-4630-AE3D-FB359C1C883E}"/>
              </a:ext>
              <a:ext uri="{C183D7F6-B498-43B3-948B-1728B52AA6E4}">
                <adec:decorative xmlns:adec="http://schemas.microsoft.com/office/drawing/2017/decorative" val="1"/>
              </a:ext>
            </a:extLst>
          </p:cNvPr>
          <p:cNvSpPr>
            <a:spLocks noGrp="1" noChangeAspect="1"/>
          </p:cNvSpPr>
          <p:nvPr>
            <p:ph type="dgm" sz="quarter" idx="14"/>
          </p:nvPr>
        </p:nvSpPr>
        <p:spPr>
          <a:xfrm>
            <a:off x="6912231" y="1426436"/>
            <a:ext cx="72515" cy="72000"/>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GB"/>
              <a:t>Click icon to add SmartArt graphic</a:t>
            </a:r>
            <a:endParaRPr lang="fr-FR"/>
          </a:p>
        </p:txBody>
      </p:sp>
      <p:sp>
        <p:nvSpPr>
          <p:cNvPr id="3" name="Date Placeholder 1">
            <a:extLst>
              <a:ext uri="{FF2B5EF4-FFF2-40B4-BE49-F238E27FC236}">
                <a16:creationId xmlns:a16="http://schemas.microsoft.com/office/drawing/2014/main" id="{EB4110FB-0C00-9F41-F9F7-EB50B29B5B56}"/>
              </a:ext>
            </a:extLst>
          </p:cNvPr>
          <p:cNvSpPr>
            <a:spLocks noGrp="1"/>
          </p:cNvSpPr>
          <p:nvPr>
            <p:ph type="dt" sz="half" idx="28"/>
          </p:nvPr>
        </p:nvSpPr>
        <p:spPr>
          <a:xfrm>
            <a:off x="6123600" y="4827335"/>
            <a:ext cx="1626918" cy="166629"/>
          </a:xfrm>
        </p:spPr>
        <p:txBody>
          <a:bodyPr/>
          <a:lstStyle>
            <a:lvl1pPr algn="ctr">
              <a:defRPr/>
            </a:lvl1pPr>
          </a:lstStyle>
          <a:p>
            <a:fld id="{71E89D7C-49C7-4A3F-9724-B5233C2420D3}" type="datetime1">
              <a:rPr lang="en-US" smtClean="0"/>
              <a:t>11/4/2024</a:t>
            </a:fld>
            <a:endParaRPr lang="en-US"/>
          </a:p>
        </p:txBody>
      </p:sp>
      <p:sp>
        <p:nvSpPr>
          <p:cNvPr id="7" name="Footer Placeholder 6">
            <a:extLst>
              <a:ext uri="{FF2B5EF4-FFF2-40B4-BE49-F238E27FC236}">
                <a16:creationId xmlns:a16="http://schemas.microsoft.com/office/drawing/2014/main" id="{904807CD-9AA5-250B-FE18-BEBF7AEF37E0}"/>
              </a:ext>
            </a:extLst>
          </p:cNvPr>
          <p:cNvSpPr>
            <a:spLocks noGrp="1"/>
          </p:cNvSpPr>
          <p:nvPr>
            <p:ph type="ftr" sz="quarter" idx="11"/>
          </p:nvPr>
        </p:nvSpPr>
        <p:spPr>
          <a:xfrm>
            <a:off x="1671799" y="5400000"/>
            <a:ext cx="4480560" cy="166630"/>
          </a:xfrm>
        </p:spPr>
        <p:txBody>
          <a:bodyPr/>
          <a:lstStyle/>
          <a:p>
            <a:endParaRPr lang="en-US"/>
          </a:p>
        </p:txBody>
      </p:sp>
      <p:sp>
        <p:nvSpPr>
          <p:cNvPr id="8" name="Slide Number Placeholder 7">
            <a:extLst>
              <a:ext uri="{FF2B5EF4-FFF2-40B4-BE49-F238E27FC236}">
                <a16:creationId xmlns:a16="http://schemas.microsoft.com/office/drawing/2014/main" id="{6DF9377A-1BA8-7535-B89E-935E7B0053EC}"/>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a:p>
        </p:txBody>
      </p:sp>
      <p:cxnSp>
        <p:nvCxnSpPr>
          <p:cNvPr id="2" name="Straight Arrow Connector 1">
            <a:extLst>
              <a:ext uri="{FF2B5EF4-FFF2-40B4-BE49-F238E27FC236}">
                <a16:creationId xmlns:a16="http://schemas.microsoft.com/office/drawing/2014/main" id="{FC9788C5-8153-9ED6-4364-D840EC9DF5F8}"/>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73C66E39-4298-5EBC-A059-10DC55375784}"/>
              </a:ext>
            </a:extLst>
          </p:cNvPr>
          <p:cNvPicPr>
            <a:picLocks noChangeAspect="1"/>
          </p:cNvPicPr>
          <p:nvPr userDrawn="1"/>
        </p:nvPicPr>
        <p:blipFill>
          <a:blip r:embed="rId2"/>
          <a:stretch>
            <a:fillRect/>
          </a:stretch>
        </p:blipFill>
        <p:spPr>
          <a:xfrm>
            <a:off x="-2169241" y="2507594"/>
            <a:ext cx="307086" cy="622046"/>
          </a:xfrm>
          <a:prstGeom prst="rect">
            <a:avLst/>
          </a:prstGeom>
        </p:spPr>
      </p:pic>
      <p:sp>
        <p:nvSpPr>
          <p:cNvPr id="4" name="TextBox 3">
            <a:extLst>
              <a:ext uri="{FF2B5EF4-FFF2-40B4-BE49-F238E27FC236}">
                <a16:creationId xmlns:a16="http://schemas.microsoft.com/office/drawing/2014/main" id="{31F1F229-D3A6-1B2C-E1A2-3AE65085B42C}"/>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pPr marL="0" indent="0">
              <a:buFontTx/>
              <a:buNone/>
            </a:pPr>
            <a:endParaRPr lang="en-US" sz="1100"/>
          </a:p>
          <a:p>
            <a:endParaRPr lang="en-US" sz="1100"/>
          </a:p>
          <a:p>
            <a:endParaRPr lang="en-US" sz="1100"/>
          </a:p>
          <a:p>
            <a:r>
              <a:rPr lang="en-US" sz="1100" b="1"/>
              <a:t>Add Alt Text or mark as decorative:</a:t>
            </a:r>
          </a:p>
          <a:p>
            <a:pPr marL="171450" indent="-171450">
              <a:buFontTx/>
              <a:buChar char="-"/>
            </a:pPr>
            <a:r>
              <a:rPr lang="en-US" sz="1100"/>
              <a:t>Right click on the image and select “View Alt Text”.</a:t>
            </a:r>
          </a:p>
          <a:p>
            <a:pPr marL="171450" indent="-171450">
              <a:buFontTx/>
              <a:buChar char="-"/>
            </a:pPr>
            <a:r>
              <a:rPr lang="en-US" sz="1100"/>
              <a:t>Type in the blank field that appears on the right of the slide</a:t>
            </a:r>
          </a:p>
          <a:p>
            <a:pPr marL="171450" indent="-171450">
              <a:buFontTx/>
              <a:buChar char="-"/>
            </a:pPr>
            <a:r>
              <a:rPr lang="en-US" sz="1100"/>
              <a:t>If Alt Text isn’t relevant, tick the box to “Mark element as decorative”</a:t>
            </a:r>
          </a:p>
        </p:txBody>
      </p:sp>
    </p:spTree>
    <p:extLst>
      <p:ext uri="{BB962C8B-B14F-4D97-AF65-F5344CB8AC3E}">
        <p14:creationId xmlns:p14="http://schemas.microsoft.com/office/powerpoint/2010/main" val="2628808962"/>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920CC99-2862-47B8-AA12-B455F7B72E17}"/>
              </a:ext>
            </a:extLst>
          </p:cNvPr>
          <p:cNvSpPr>
            <a:spLocks noGrp="1"/>
          </p:cNvSpPr>
          <p:nvPr>
            <p:ph type="title"/>
          </p:nvPr>
        </p:nvSpPr>
        <p:spPr/>
        <p:txBody>
          <a:bodyPr/>
          <a:lstStyle/>
          <a:p>
            <a:r>
              <a:rPr lang="en-GB"/>
              <a:t>Click to edit Master title style</a:t>
            </a:r>
            <a:endParaRPr lang="en-US"/>
          </a:p>
        </p:txBody>
      </p:sp>
      <p:sp>
        <p:nvSpPr>
          <p:cNvPr id="40" name="Subtitle 1">
            <a:extLst>
              <a:ext uri="{FF2B5EF4-FFF2-40B4-BE49-F238E27FC236}">
                <a16:creationId xmlns:a16="http://schemas.microsoft.com/office/drawing/2014/main" id="{B2003F5C-CB72-4CF3-92F6-48DF799244F6}"/>
              </a:ext>
            </a:extLst>
          </p:cNvPr>
          <p:cNvSpPr>
            <a:spLocks noGrp="1"/>
          </p:cNvSpPr>
          <p:nvPr>
            <p:ph type="body" sz="quarter" idx="2" hasCustomPrompt="1"/>
          </p:nvPr>
        </p:nvSpPr>
        <p:spPr>
          <a:xfrm>
            <a:off x="333730" y="1071318"/>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fr-FR" noProof="0"/>
              <a:t>Cliquez pour modifier les styles du texte du masque</a:t>
            </a:r>
          </a:p>
        </p:txBody>
      </p:sp>
      <p:sp>
        <p:nvSpPr>
          <p:cNvPr id="3" name="Text Placeholder 1">
            <a:extLst>
              <a:ext uri="{FF2B5EF4-FFF2-40B4-BE49-F238E27FC236}">
                <a16:creationId xmlns:a16="http://schemas.microsoft.com/office/drawing/2014/main" id="{D0E56171-4788-4B4A-B8DB-98CB348C66F3}"/>
              </a:ext>
            </a:extLst>
          </p:cNvPr>
          <p:cNvSpPr>
            <a:spLocks noGrp="1"/>
          </p:cNvSpPr>
          <p:nvPr>
            <p:ph type="body" sz="quarter" idx="3"/>
          </p:nvPr>
        </p:nvSpPr>
        <p:spPr>
          <a:xfrm>
            <a:off x="331525" y="1340692"/>
            <a:ext cx="8478000" cy="32090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Date Placeholder 1">
            <a:extLst>
              <a:ext uri="{FF2B5EF4-FFF2-40B4-BE49-F238E27FC236}">
                <a16:creationId xmlns:a16="http://schemas.microsoft.com/office/drawing/2014/main" id="{86CE4111-FD6C-60E8-ED51-6C73EB95F839}"/>
              </a:ext>
            </a:extLst>
          </p:cNvPr>
          <p:cNvSpPr>
            <a:spLocks noGrp="1"/>
          </p:cNvSpPr>
          <p:nvPr>
            <p:ph type="dt" sz="half" idx="23"/>
          </p:nvPr>
        </p:nvSpPr>
        <p:spPr/>
        <p:txBody>
          <a:bodyPr/>
          <a:lstStyle/>
          <a:p>
            <a:fld id="{E3210146-0E5B-4A0A-8396-4AF682EBAAC7}" type="datetime1">
              <a:rPr lang="en-US" smtClean="0"/>
              <a:t>11/4/2024</a:t>
            </a:fld>
            <a:endParaRPr lang="en-US"/>
          </a:p>
        </p:txBody>
      </p:sp>
      <p:sp>
        <p:nvSpPr>
          <p:cNvPr id="6" name="Footer Placeholder 1">
            <a:extLst>
              <a:ext uri="{FF2B5EF4-FFF2-40B4-BE49-F238E27FC236}">
                <a16:creationId xmlns:a16="http://schemas.microsoft.com/office/drawing/2014/main" id="{19CB1D4E-EF9E-D9A4-7C5C-51E33DAC1C43}"/>
              </a:ext>
            </a:extLst>
          </p:cNvPr>
          <p:cNvSpPr>
            <a:spLocks noGrp="1"/>
          </p:cNvSpPr>
          <p:nvPr>
            <p:ph type="ftr" sz="quarter" idx="24"/>
          </p:nvPr>
        </p:nvSpPr>
        <p:spPr/>
        <p:txBody>
          <a:bodyPr/>
          <a:lstStyle/>
          <a:p>
            <a:endParaRPr lang="en-US"/>
          </a:p>
        </p:txBody>
      </p:sp>
      <p:sp>
        <p:nvSpPr>
          <p:cNvPr id="8" name="Slide Number Placeholder 1">
            <a:extLst>
              <a:ext uri="{FF2B5EF4-FFF2-40B4-BE49-F238E27FC236}">
                <a16:creationId xmlns:a16="http://schemas.microsoft.com/office/drawing/2014/main" id="{DA642AD8-B0E2-D9ED-F188-1C9CEC86A5E3}"/>
              </a:ext>
            </a:extLst>
          </p:cNvPr>
          <p:cNvSpPr>
            <a:spLocks noGrp="1"/>
          </p:cNvSpPr>
          <p:nvPr>
            <p:ph type="sldNum" sz="quarter" idx="25"/>
          </p:nvPr>
        </p:nvSpPr>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42584042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with Image (Small)">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A3C3353-532F-470C-976B-DF4E883F19B0}"/>
              </a:ext>
            </a:extLst>
          </p:cNvPr>
          <p:cNvSpPr>
            <a:spLocks noGrp="1"/>
          </p:cNvSpPr>
          <p:nvPr>
            <p:ph type="title"/>
          </p:nvPr>
        </p:nvSpPr>
        <p:spPr>
          <a:xfrm>
            <a:off x="331200" y="289130"/>
            <a:ext cx="5733340" cy="720000"/>
          </a:xfrm>
        </p:spPr>
        <p:txBody>
          <a:bodyPr/>
          <a:lstStyle/>
          <a:p>
            <a:r>
              <a:rPr lang="en-GB"/>
              <a:t>Click to edit Master title style</a:t>
            </a:r>
            <a:endParaRPr lang="en-US"/>
          </a:p>
        </p:txBody>
      </p:sp>
      <p:sp>
        <p:nvSpPr>
          <p:cNvPr id="40" name="Subtitle 1">
            <a:extLst>
              <a:ext uri="{FF2B5EF4-FFF2-40B4-BE49-F238E27FC236}">
                <a16:creationId xmlns:a16="http://schemas.microsoft.com/office/drawing/2014/main" id="{F3196DAB-B773-4CB8-B0BB-E2663F22689E}"/>
              </a:ext>
            </a:extLst>
          </p:cNvPr>
          <p:cNvSpPr>
            <a:spLocks noGrp="1"/>
          </p:cNvSpPr>
          <p:nvPr>
            <p:ph type="body" sz="quarter" idx="22"/>
          </p:nvPr>
        </p:nvSpPr>
        <p:spPr>
          <a:xfrm>
            <a:off x="333730" y="1071318"/>
            <a:ext cx="5733015"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GB" noProof="0"/>
              <a:t>Click to edit Master text styles</a:t>
            </a:r>
          </a:p>
        </p:txBody>
      </p:sp>
      <p:sp>
        <p:nvSpPr>
          <p:cNvPr id="14" name="Text Placeholder 1">
            <a:extLst>
              <a:ext uri="{FF2B5EF4-FFF2-40B4-BE49-F238E27FC236}">
                <a16:creationId xmlns:a16="http://schemas.microsoft.com/office/drawing/2014/main" id="{5BF4ECDC-1329-46C8-8342-5FD3297D56EB}"/>
              </a:ext>
            </a:extLst>
          </p:cNvPr>
          <p:cNvSpPr>
            <a:spLocks noGrp="1"/>
          </p:cNvSpPr>
          <p:nvPr>
            <p:ph type="body" sz="quarter" idx="21"/>
          </p:nvPr>
        </p:nvSpPr>
        <p:spPr>
          <a:xfrm>
            <a:off x="331525" y="1340692"/>
            <a:ext cx="5733015" cy="32090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Picture Placeholder 1">
            <a:extLst>
              <a:ext uri="{FF2B5EF4-FFF2-40B4-BE49-F238E27FC236}">
                <a16:creationId xmlns:a16="http://schemas.microsoft.com/office/drawing/2014/main" id="{CEC2E05F-5F9D-41D9-A40F-97C2869C7DDA}"/>
              </a:ext>
            </a:extLst>
          </p:cNvPr>
          <p:cNvSpPr>
            <a:spLocks noGrp="1"/>
          </p:cNvSpPr>
          <p:nvPr>
            <p:ph type="pic" sz="quarter" idx="23"/>
          </p:nvPr>
        </p:nvSpPr>
        <p:spPr>
          <a:xfrm>
            <a:off x="6346800" y="0"/>
            <a:ext cx="2797200" cy="5143500"/>
          </a:xfrm>
        </p:spPr>
        <p:txBody>
          <a:bodyPr>
            <a:noAutofit/>
          </a:bodyPr>
          <a:lstStyle>
            <a:lvl1pPr>
              <a:defRPr>
                <a:noFill/>
              </a:defRPr>
            </a:lvl1pPr>
          </a:lstStyle>
          <a:p>
            <a:r>
              <a:rPr lang="en-GB" noProof="0"/>
              <a:t>Click icon to add picture</a:t>
            </a:r>
            <a:endParaRPr lang="en-US" noProof="0"/>
          </a:p>
        </p:txBody>
      </p:sp>
      <p:sp>
        <p:nvSpPr>
          <p:cNvPr id="5" name="Footer Placeholder 1">
            <a:extLst>
              <a:ext uri="{FF2B5EF4-FFF2-40B4-BE49-F238E27FC236}">
                <a16:creationId xmlns:a16="http://schemas.microsoft.com/office/drawing/2014/main" id="{4FF68404-4078-B17F-4813-BA7646121289}"/>
              </a:ext>
            </a:extLst>
          </p:cNvPr>
          <p:cNvSpPr>
            <a:spLocks noGrp="1"/>
          </p:cNvSpPr>
          <p:nvPr>
            <p:ph type="ftr" sz="quarter" idx="25"/>
          </p:nvPr>
        </p:nvSpPr>
        <p:spPr/>
        <p:txBody>
          <a:bodyPr/>
          <a:lstStyle/>
          <a:p>
            <a:endParaRPr lang="en-US"/>
          </a:p>
        </p:txBody>
      </p:sp>
      <p:sp>
        <p:nvSpPr>
          <p:cNvPr id="2" name="Date Placeholder 1">
            <a:extLst>
              <a:ext uri="{FF2B5EF4-FFF2-40B4-BE49-F238E27FC236}">
                <a16:creationId xmlns:a16="http://schemas.microsoft.com/office/drawing/2014/main" id="{04A106B2-2CD7-EE19-12C2-78F07D9B6777}"/>
              </a:ext>
            </a:extLst>
          </p:cNvPr>
          <p:cNvSpPr>
            <a:spLocks noGrp="1"/>
          </p:cNvSpPr>
          <p:nvPr>
            <p:ph type="dt" sz="half" idx="24"/>
          </p:nvPr>
        </p:nvSpPr>
        <p:spPr/>
        <p:txBody>
          <a:bodyPr/>
          <a:lstStyle/>
          <a:p>
            <a:fld id="{909A1A1D-F0A2-4759-AEB3-2AD078596914}" type="datetime1">
              <a:rPr lang="en-US" smtClean="0"/>
              <a:t>11/4/2024</a:t>
            </a:fld>
            <a:endParaRPr lang="en-US"/>
          </a:p>
        </p:txBody>
      </p:sp>
      <p:sp>
        <p:nvSpPr>
          <p:cNvPr id="6" name="Slide Number Placeholder 1">
            <a:extLst>
              <a:ext uri="{FF2B5EF4-FFF2-40B4-BE49-F238E27FC236}">
                <a16:creationId xmlns:a16="http://schemas.microsoft.com/office/drawing/2014/main" id="{61A13D38-194B-6B72-337E-FE468EF85BF3}"/>
              </a:ext>
            </a:extLst>
          </p:cNvPr>
          <p:cNvSpPr>
            <a:spLocks noGrp="1"/>
          </p:cNvSpPr>
          <p:nvPr>
            <p:ph type="sldNum" sz="quarter" idx="26"/>
          </p:nvPr>
        </p:nvSpPr>
        <p:spPr/>
        <p:txBody>
          <a:bodyPr/>
          <a:lstStyle/>
          <a:p>
            <a:fld id="{6B54B0F7-55DD-40D6-B7F4-70B586885C0B}" type="slidenum">
              <a:rPr lang="en-US" smtClean="0"/>
              <a:pPr/>
              <a:t>‹#›</a:t>
            </a:fld>
            <a:endParaRPr lang="en-US"/>
          </a:p>
        </p:txBody>
      </p:sp>
      <p:grpSp>
        <p:nvGrpSpPr>
          <p:cNvPr id="16" name="Instructions">
            <a:extLst>
              <a:ext uri="{FF2B5EF4-FFF2-40B4-BE49-F238E27FC236}">
                <a16:creationId xmlns:a16="http://schemas.microsoft.com/office/drawing/2014/main" id="{ABA3C9AA-4A9A-DB51-37BD-EA1C495B1C51}"/>
              </a:ext>
            </a:extLst>
          </p:cNvPr>
          <p:cNvGrpSpPr/>
          <p:nvPr userDrawn="1"/>
        </p:nvGrpSpPr>
        <p:grpSpPr>
          <a:xfrm>
            <a:off x="9179892" y="699694"/>
            <a:ext cx="2492377" cy="3308598"/>
            <a:chOff x="9179892" y="699694"/>
            <a:chExt cx="2492377" cy="3308598"/>
          </a:xfrm>
        </p:grpSpPr>
        <p:cxnSp>
          <p:nvCxnSpPr>
            <p:cNvPr id="10" name="Straight Arrow Connector 9">
              <a:extLst>
                <a:ext uri="{FF2B5EF4-FFF2-40B4-BE49-F238E27FC236}">
                  <a16:creationId xmlns:a16="http://schemas.microsoft.com/office/drawing/2014/main" id="{2FDC70AA-3EDA-E09E-37DA-F5EF20406DAF}"/>
                </a:ext>
              </a:extLst>
            </p:cNvPr>
            <p:cNvCxnSpPr>
              <a:cxnSpLocks/>
            </p:cNvCxnSpPr>
            <p:nvPr userDrawn="1"/>
          </p:nvCxnSpPr>
          <p:spPr>
            <a:xfrm flipH="1">
              <a:off x="9179892" y="815209"/>
              <a:ext cx="604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CB89D67-050E-49E1-96D2-EC4ACA0C6259}"/>
                </a:ext>
              </a:extLst>
            </p:cNvPr>
            <p:cNvSpPr txBox="1"/>
            <p:nvPr userDrawn="1"/>
          </p:nvSpPr>
          <p:spPr>
            <a:xfrm>
              <a:off x="9886077" y="699694"/>
              <a:ext cx="1786192" cy="330859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endParaRPr lang="en-US" sz="1100"/>
            </a:p>
            <a:p>
              <a:endParaRPr lang="en-US" sz="1100"/>
            </a:p>
            <a:p>
              <a:endParaRPr lang="en-US" sz="1100"/>
            </a:p>
            <a:p>
              <a:endParaRPr lang="en-US" sz="1100"/>
            </a:p>
          </p:txBody>
        </p:sp>
        <p:pic>
          <p:nvPicPr>
            <p:cNvPr id="12" name="Picture 11">
              <a:extLst>
                <a:ext uri="{FF2B5EF4-FFF2-40B4-BE49-F238E27FC236}">
                  <a16:creationId xmlns:a16="http://schemas.microsoft.com/office/drawing/2014/main" id="{30D7A664-F7B8-D5D5-8A4F-F3A4C380354A}"/>
                </a:ext>
              </a:extLst>
            </p:cNvPr>
            <p:cNvPicPr>
              <a:picLocks noChangeAspect="1"/>
            </p:cNvPicPr>
            <p:nvPr userDrawn="1"/>
          </p:nvPicPr>
          <p:blipFill>
            <a:blip r:embed="rId2"/>
            <a:stretch>
              <a:fillRect/>
            </a:stretch>
          </p:blipFill>
          <p:spPr>
            <a:xfrm>
              <a:off x="10125349" y="3183019"/>
              <a:ext cx="371475" cy="752475"/>
            </a:xfrm>
            <a:prstGeom prst="rect">
              <a:avLst/>
            </a:prstGeom>
          </p:spPr>
        </p:pic>
      </p:grpSp>
      <p:grpSp>
        <p:nvGrpSpPr>
          <p:cNvPr id="9" name="Instructions">
            <a:extLst>
              <a:ext uri="{FF2B5EF4-FFF2-40B4-BE49-F238E27FC236}">
                <a16:creationId xmlns:a16="http://schemas.microsoft.com/office/drawing/2014/main" id="{41AC555D-8DED-B330-BFBC-099608835915}"/>
              </a:ext>
            </a:extLst>
          </p:cNvPr>
          <p:cNvGrpSpPr/>
          <p:nvPr userDrawn="1"/>
        </p:nvGrpSpPr>
        <p:grpSpPr>
          <a:xfrm>
            <a:off x="-2406215" y="1340692"/>
            <a:ext cx="2379442" cy="2292935"/>
            <a:chOff x="-2406215" y="1340692"/>
            <a:chExt cx="2379442" cy="2292935"/>
          </a:xfrm>
        </p:grpSpPr>
        <p:cxnSp>
          <p:nvCxnSpPr>
            <p:cNvPr id="13" name="Straight Arrow Connector 12">
              <a:extLst>
                <a:ext uri="{FF2B5EF4-FFF2-40B4-BE49-F238E27FC236}">
                  <a16:creationId xmlns:a16="http://schemas.microsoft.com/office/drawing/2014/main" id="{54AFC5D9-0509-B208-F192-884C9DC2CD51}"/>
                </a:ext>
              </a:extLst>
            </p:cNvPr>
            <p:cNvCxnSpPr>
              <a:cxnSpLocks/>
            </p:cNvCxnSpPr>
            <p:nvPr userDrawn="1"/>
          </p:nvCxnSpPr>
          <p:spPr>
            <a:xfrm>
              <a:off x="-525780" y="1455076"/>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11">
              <a:extLst>
                <a:ext uri="{FF2B5EF4-FFF2-40B4-BE49-F238E27FC236}">
                  <a16:creationId xmlns:a16="http://schemas.microsoft.com/office/drawing/2014/main" id="{4700FD40-41D2-41B9-12AC-4CE0867153E1}"/>
                </a:ext>
              </a:extLst>
            </p:cNvPr>
            <p:cNvSpPr txBox="1"/>
            <p:nvPr userDrawn="1"/>
          </p:nvSpPr>
          <p:spPr>
            <a:xfrm>
              <a:off x="-2406215" y="1340692"/>
              <a:ext cx="1786192" cy="2292935"/>
            </a:xfrm>
            <a:prstGeom prst="rect">
              <a:avLst/>
            </a:prstGeom>
            <a:solidFill>
              <a:srgbClr val="F4F2F6"/>
            </a:solidFill>
          </p:spPr>
          <p:txBody>
            <a:bodyPr wrap="square" rtlCol="0">
              <a:spAutoFit/>
            </a:bodyPr>
            <a:lstStyle/>
            <a:p>
              <a:r>
                <a:rPr lang="en-US" sz="1100" b="1"/>
                <a:t>Using bullets with the indent button:</a:t>
              </a:r>
            </a:p>
            <a:p>
              <a:r>
                <a:rPr lang="en-US" sz="1100"/>
                <a:t>Use the indent button to create the text levels with the appropriate bullet in miracle purple.</a:t>
              </a:r>
            </a:p>
            <a:p>
              <a:endParaRPr lang="en-US" sz="1100"/>
            </a:p>
            <a:p>
              <a:endParaRPr lang="en-US" sz="1100"/>
            </a:p>
            <a:p>
              <a:endParaRPr lang="en-US" sz="1100"/>
            </a:p>
            <a:p>
              <a:endParaRPr lang="en-US" sz="1100"/>
            </a:p>
            <a:p>
              <a:endParaRPr lang="en-US" sz="1100"/>
            </a:p>
            <a:p>
              <a:endParaRPr lang="en-US" sz="1100"/>
            </a:p>
          </p:txBody>
        </p:sp>
        <p:pic>
          <p:nvPicPr>
            <p:cNvPr id="7" name="Picture 13">
              <a:extLst>
                <a:ext uri="{FF2B5EF4-FFF2-40B4-BE49-F238E27FC236}">
                  <a16:creationId xmlns:a16="http://schemas.microsoft.com/office/drawing/2014/main" id="{2EAB7566-1DEC-79D3-622E-1E98EDD62A0F}"/>
                </a:ext>
              </a:extLst>
            </p:cNvPr>
            <p:cNvPicPr>
              <a:picLocks noChangeAspect="1"/>
            </p:cNvPicPr>
            <p:nvPr userDrawn="1"/>
          </p:nvPicPr>
          <p:blipFill>
            <a:blip r:embed="rId3"/>
            <a:stretch>
              <a:fillRect/>
            </a:stretch>
          </p:blipFill>
          <p:spPr>
            <a:xfrm>
              <a:off x="-2284295" y="2663190"/>
              <a:ext cx="640080" cy="780098"/>
            </a:xfrm>
            <a:prstGeom prst="rect">
              <a:avLst/>
            </a:prstGeom>
          </p:spPr>
        </p:pic>
      </p:grpSp>
    </p:spTree>
    <p:extLst>
      <p:ext uri="{BB962C8B-B14F-4D97-AF65-F5344CB8AC3E}">
        <p14:creationId xmlns:p14="http://schemas.microsoft.com/office/powerpoint/2010/main" val="20208721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ith Image (Lar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D8BD9-8520-41B8-97B9-B2853F4C4F6E}"/>
              </a:ext>
            </a:extLst>
          </p:cNvPr>
          <p:cNvSpPr>
            <a:spLocks noGrp="1"/>
          </p:cNvSpPr>
          <p:nvPr>
            <p:ph type="title"/>
          </p:nvPr>
        </p:nvSpPr>
        <p:spPr>
          <a:xfrm>
            <a:off x="331200" y="289130"/>
            <a:ext cx="4028251" cy="720000"/>
          </a:xfrm>
        </p:spPr>
        <p:txBody>
          <a:bodyPr/>
          <a:lstStyle/>
          <a:p>
            <a:r>
              <a:rPr lang="en-GB"/>
              <a:t>Click to edit Master title style</a:t>
            </a:r>
            <a:endParaRPr lang="en-US"/>
          </a:p>
        </p:txBody>
      </p:sp>
      <p:sp>
        <p:nvSpPr>
          <p:cNvPr id="19" name="Subtitle 1">
            <a:extLst>
              <a:ext uri="{FF2B5EF4-FFF2-40B4-BE49-F238E27FC236}">
                <a16:creationId xmlns:a16="http://schemas.microsoft.com/office/drawing/2014/main" id="{AF3408D4-3F1B-42DA-9498-07BBCDC902FD}"/>
              </a:ext>
            </a:extLst>
          </p:cNvPr>
          <p:cNvSpPr>
            <a:spLocks noGrp="1"/>
          </p:cNvSpPr>
          <p:nvPr>
            <p:ph type="body" sz="quarter" idx="22"/>
          </p:nvPr>
        </p:nvSpPr>
        <p:spPr>
          <a:xfrm>
            <a:off x="333731" y="1071318"/>
            <a:ext cx="4027926"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GB" noProof="0"/>
              <a:t>Click to edit Master text styles</a:t>
            </a:r>
          </a:p>
        </p:txBody>
      </p:sp>
      <p:sp>
        <p:nvSpPr>
          <p:cNvPr id="18" name="Text placeholder 1">
            <a:extLst>
              <a:ext uri="{FF2B5EF4-FFF2-40B4-BE49-F238E27FC236}">
                <a16:creationId xmlns:a16="http://schemas.microsoft.com/office/drawing/2014/main" id="{3972CF1A-7155-4C76-B467-0170E3D53FE5}"/>
              </a:ext>
            </a:extLst>
          </p:cNvPr>
          <p:cNvSpPr>
            <a:spLocks noGrp="1"/>
          </p:cNvSpPr>
          <p:nvPr>
            <p:ph type="body" sz="quarter" idx="21"/>
          </p:nvPr>
        </p:nvSpPr>
        <p:spPr>
          <a:xfrm>
            <a:off x="331526" y="1340692"/>
            <a:ext cx="4027926" cy="32090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Picture Placeholder 1">
            <a:extLst>
              <a:ext uri="{FF2B5EF4-FFF2-40B4-BE49-F238E27FC236}">
                <a16:creationId xmlns:a16="http://schemas.microsoft.com/office/drawing/2014/main" id="{7E64057C-5A6F-41C9-B888-6149A71BAD6F}"/>
              </a:ext>
            </a:extLst>
          </p:cNvPr>
          <p:cNvSpPr>
            <a:spLocks noGrp="1"/>
          </p:cNvSpPr>
          <p:nvPr>
            <p:ph type="pic" sz="quarter" idx="24"/>
          </p:nvPr>
        </p:nvSpPr>
        <p:spPr>
          <a:xfrm>
            <a:off x="4572000" y="0"/>
            <a:ext cx="4572000" cy="5143500"/>
          </a:xfrm>
        </p:spPr>
        <p:txBody>
          <a:bodyPr>
            <a:noAutofit/>
          </a:bodyPr>
          <a:lstStyle>
            <a:lvl1pPr>
              <a:defRPr>
                <a:noFill/>
              </a:defRPr>
            </a:lvl1pPr>
          </a:lstStyle>
          <a:p>
            <a:r>
              <a:rPr lang="en-GB" noProof="0"/>
              <a:t>Click icon to add picture</a:t>
            </a:r>
            <a:endParaRPr lang="en-US" noProof="0"/>
          </a:p>
        </p:txBody>
      </p:sp>
      <p:sp>
        <p:nvSpPr>
          <p:cNvPr id="7" name="Footer Placeholder 1">
            <a:extLst>
              <a:ext uri="{FF2B5EF4-FFF2-40B4-BE49-F238E27FC236}">
                <a16:creationId xmlns:a16="http://schemas.microsoft.com/office/drawing/2014/main" id="{095A22C1-24A2-A92E-6374-B63F25599193}"/>
              </a:ext>
            </a:extLst>
          </p:cNvPr>
          <p:cNvSpPr>
            <a:spLocks noGrp="1"/>
          </p:cNvSpPr>
          <p:nvPr>
            <p:ph type="ftr" sz="quarter" idx="26"/>
          </p:nvPr>
        </p:nvSpPr>
        <p:spPr/>
        <p:txBody>
          <a:bodyPr/>
          <a:lstStyle/>
          <a:p>
            <a:endParaRPr lang="en-US"/>
          </a:p>
        </p:txBody>
      </p:sp>
      <p:sp>
        <p:nvSpPr>
          <p:cNvPr id="3" name="Date Placeholder 1">
            <a:extLst>
              <a:ext uri="{FF2B5EF4-FFF2-40B4-BE49-F238E27FC236}">
                <a16:creationId xmlns:a16="http://schemas.microsoft.com/office/drawing/2014/main" id="{D39ACA39-4BC7-5AC4-76B9-B56A48A55BBF}"/>
              </a:ext>
            </a:extLst>
          </p:cNvPr>
          <p:cNvSpPr>
            <a:spLocks noGrp="1"/>
          </p:cNvSpPr>
          <p:nvPr>
            <p:ph type="dt" sz="half" idx="25"/>
          </p:nvPr>
        </p:nvSpPr>
        <p:spPr/>
        <p:txBody>
          <a:bodyPr/>
          <a:lstStyle/>
          <a:p>
            <a:fld id="{620BE202-4F6E-4A04-A993-74116CEF8068}" type="datetime1">
              <a:rPr lang="en-US" smtClean="0"/>
              <a:t>11/4/2024</a:t>
            </a:fld>
            <a:endParaRPr lang="en-US"/>
          </a:p>
        </p:txBody>
      </p:sp>
      <p:sp>
        <p:nvSpPr>
          <p:cNvPr id="8" name="Slide Number Placeholder 1">
            <a:extLst>
              <a:ext uri="{FF2B5EF4-FFF2-40B4-BE49-F238E27FC236}">
                <a16:creationId xmlns:a16="http://schemas.microsoft.com/office/drawing/2014/main" id="{735421E6-F36E-183E-5372-92ED31FF8258}"/>
              </a:ext>
            </a:extLst>
          </p:cNvPr>
          <p:cNvSpPr>
            <a:spLocks noGrp="1"/>
          </p:cNvSpPr>
          <p:nvPr>
            <p:ph type="sldNum" sz="quarter" idx="27"/>
          </p:nvPr>
        </p:nvSpPr>
        <p:spPr/>
        <p:txBody>
          <a:bodyPr/>
          <a:lstStyle/>
          <a:p>
            <a:fld id="{6B54B0F7-55DD-40D6-B7F4-70B586885C0B}" type="slidenum">
              <a:rPr lang="en-US" smtClean="0"/>
              <a:pPr/>
              <a:t>‹#›</a:t>
            </a:fld>
            <a:endParaRPr lang="en-US"/>
          </a:p>
        </p:txBody>
      </p:sp>
      <p:grpSp>
        <p:nvGrpSpPr>
          <p:cNvPr id="4" name="Instructions">
            <a:extLst>
              <a:ext uri="{FF2B5EF4-FFF2-40B4-BE49-F238E27FC236}">
                <a16:creationId xmlns:a16="http://schemas.microsoft.com/office/drawing/2014/main" id="{809E6900-66B7-80E4-6664-8673F41622D1}"/>
              </a:ext>
            </a:extLst>
          </p:cNvPr>
          <p:cNvGrpSpPr/>
          <p:nvPr userDrawn="1"/>
        </p:nvGrpSpPr>
        <p:grpSpPr>
          <a:xfrm>
            <a:off x="9179892" y="699694"/>
            <a:ext cx="2492377" cy="3308598"/>
            <a:chOff x="9179892" y="699694"/>
            <a:chExt cx="2492377" cy="3308598"/>
          </a:xfrm>
        </p:grpSpPr>
        <p:cxnSp>
          <p:nvCxnSpPr>
            <p:cNvPr id="11" name="Straight Arrow Connector 10">
              <a:extLst>
                <a:ext uri="{FF2B5EF4-FFF2-40B4-BE49-F238E27FC236}">
                  <a16:creationId xmlns:a16="http://schemas.microsoft.com/office/drawing/2014/main" id="{464C487A-2A9F-28DF-404A-8EFD1275930B}"/>
                </a:ext>
              </a:extLst>
            </p:cNvPr>
            <p:cNvCxnSpPr>
              <a:cxnSpLocks/>
            </p:cNvCxnSpPr>
            <p:nvPr userDrawn="1"/>
          </p:nvCxnSpPr>
          <p:spPr>
            <a:xfrm flipH="1">
              <a:off x="9179892" y="815209"/>
              <a:ext cx="604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F29DF91-049D-4FF2-90D8-A2C87B795C9F}"/>
                </a:ext>
              </a:extLst>
            </p:cNvPr>
            <p:cNvSpPr txBox="1"/>
            <p:nvPr userDrawn="1"/>
          </p:nvSpPr>
          <p:spPr>
            <a:xfrm>
              <a:off x="9886077" y="699694"/>
              <a:ext cx="1786192" cy="330859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endParaRPr lang="en-US" sz="1100"/>
            </a:p>
            <a:p>
              <a:endParaRPr lang="en-US" sz="1100"/>
            </a:p>
            <a:p>
              <a:endParaRPr lang="en-US" sz="1100"/>
            </a:p>
            <a:p>
              <a:endParaRPr lang="en-US" sz="1100"/>
            </a:p>
          </p:txBody>
        </p:sp>
        <p:pic>
          <p:nvPicPr>
            <p:cNvPr id="15" name="Picture 14">
              <a:extLst>
                <a:ext uri="{FF2B5EF4-FFF2-40B4-BE49-F238E27FC236}">
                  <a16:creationId xmlns:a16="http://schemas.microsoft.com/office/drawing/2014/main" id="{2D7843C4-A099-85B8-E1F9-B9852AE71267}"/>
                </a:ext>
              </a:extLst>
            </p:cNvPr>
            <p:cNvPicPr>
              <a:picLocks noChangeAspect="1"/>
            </p:cNvPicPr>
            <p:nvPr userDrawn="1"/>
          </p:nvPicPr>
          <p:blipFill>
            <a:blip r:embed="rId2"/>
            <a:stretch>
              <a:fillRect/>
            </a:stretch>
          </p:blipFill>
          <p:spPr>
            <a:xfrm>
              <a:off x="10125349" y="3183019"/>
              <a:ext cx="371475" cy="752475"/>
            </a:xfrm>
            <a:prstGeom prst="rect">
              <a:avLst/>
            </a:prstGeom>
          </p:spPr>
        </p:pic>
      </p:grpSp>
      <p:grpSp>
        <p:nvGrpSpPr>
          <p:cNvPr id="6" name="Instructions">
            <a:extLst>
              <a:ext uri="{FF2B5EF4-FFF2-40B4-BE49-F238E27FC236}">
                <a16:creationId xmlns:a16="http://schemas.microsoft.com/office/drawing/2014/main" id="{A633F9AC-CF38-3591-62FB-8D87A9ED795E}"/>
              </a:ext>
            </a:extLst>
          </p:cNvPr>
          <p:cNvGrpSpPr/>
          <p:nvPr userDrawn="1"/>
        </p:nvGrpSpPr>
        <p:grpSpPr>
          <a:xfrm>
            <a:off x="-2406215" y="1340692"/>
            <a:ext cx="2379442" cy="2292935"/>
            <a:chOff x="-2406215" y="1340692"/>
            <a:chExt cx="2379442" cy="2292935"/>
          </a:xfrm>
        </p:grpSpPr>
        <p:cxnSp>
          <p:nvCxnSpPr>
            <p:cNvPr id="10" name="Straight Arrow Connector 9">
              <a:extLst>
                <a:ext uri="{FF2B5EF4-FFF2-40B4-BE49-F238E27FC236}">
                  <a16:creationId xmlns:a16="http://schemas.microsoft.com/office/drawing/2014/main" id="{AE53CFE5-5EB4-CAFF-4DEF-65738D73A976}"/>
                </a:ext>
              </a:extLst>
            </p:cNvPr>
            <p:cNvCxnSpPr>
              <a:cxnSpLocks/>
            </p:cNvCxnSpPr>
            <p:nvPr userDrawn="1"/>
          </p:nvCxnSpPr>
          <p:spPr>
            <a:xfrm>
              <a:off x="-525780" y="1455076"/>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1">
              <a:extLst>
                <a:ext uri="{FF2B5EF4-FFF2-40B4-BE49-F238E27FC236}">
                  <a16:creationId xmlns:a16="http://schemas.microsoft.com/office/drawing/2014/main" id="{0D64B342-3BD4-11AF-1249-91F94251C507}"/>
                </a:ext>
              </a:extLst>
            </p:cNvPr>
            <p:cNvSpPr txBox="1"/>
            <p:nvPr userDrawn="1"/>
          </p:nvSpPr>
          <p:spPr>
            <a:xfrm>
              <a:off x="-2406215" y="1340692"/>
              <a:ext cx="1786192" cy="2292935"/>
            </a:xfrm>
            <a:prstGeom prst="rect">
              <a:avLst/>
            </a:prstGeom>
            <a:solidFill>
              <a:srgbClr val="F4F2F6"/>
            </a:solidFill>
          </p:spPr>
          <p:txBody>
            <a:bodyPr wrap="square" rtlCol="0">
              <a:spAutoFit/>
            </a:bodyPr>
            <a:lstStyle/>
            <a:p>
              <a:r>
                <a:rPr lang="en-US" sz="1100" b="1"/>
                <a:t>Using bullets with the indent button:</a:t>
              </a:r>
            </a:p>
            <a:p>
              <a:r>
                <a:rPr lang="en-US" sz="1100"/>
                <a:t>Use the indent button to create the text levels with the appropriate bullet in miracle purple.</a:t>
              </a:r>
            </a:p>
            <a:p>
              <a:endParaRPr lang="en-US" sz="1100"/>
            </a:p>
            <a:p>
              <a:endParaRPr lang="en-US" sz="1100"/>
            </a:p>
            <a:p>
              <a:endParaRPr lang="en-US" sz="1100"/>
            </a:p>
            <a:p>
              <a:endParaRPr lang="en-US" sz="1100"/>
            </a:p>
            <a:p>
              <a:endParaRPr lang="en-US" sz="1100"/>
            </a:p>
            <a:p>
              <a:endParaRPr lang="en-US" sz="1100"/>
            </a:p>
          </p:txBody>
        </p:sp>
        <p:pic>
          <p:nvPicPr>
            <p:cNvPr id="14" name="Picture 13">
              <a:extLst>
                <a:ext uri="{FF2B5EF4-FFF2-40B4-BE49-F238E27FC236}">
                  <a16:creationId xmlns:a16="http://schemas.microsoft.com/office/drawing/2014/main" id="{C94780BF-50D9-65EB-4A75-7A66361F2B73}"/>
                </a:ext>
              </a:extLst>
            </p:cNvPr>
            <p:cNvPicPr>
              <a:picLocks noChangeAspect="1"/>
            </p:cNvPicPr>
            <p:nvPr userDrawn="1"/>
          </p:nvPicPr>
          <p:blipFill>
            <a:blip r:embed="rId3"/>
            <a:stretch>
              <a:fillRect/>
            </a:stretch>
          </p:blipFill>
          <p:spPr>
            <a:xfrm>
              <a:off x="-2284295" y="2663190"/>
              <a:ext cx="640080" cy="780098"/>
            </a:xfrm>
            <a:prstGeom prst="rect">
              <a:avLst/>
            </a:prstGeom>
          </p:spPr>
        </p:pic>
      </p:grpSp>
    </p:spTree>
    <p:extLst>
      <p:ext uri="{BB962C8B-B14F-4D97-AF65-F5344CB8AC3E}">
        <p14:creationId xmlns:p14="http://schemas.microsoft.com/office/powerpoint/2010/main" val="20960456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with two columns of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A80DD-522E-15F3-7C7C-1ED7FE2F93C0}"/>
              </a:ext>
            </a:extLst>
          </p:cNvPr>
          <p:cNvSpPr>
            <a:spLocks noGrp="1"/>
          </p:cNvSpPr>
          <p:nvPr>
            <p:ph type="title"/>
          </p:nvPr>
        </p:nvSpPr>
        <p:spPr/>
        <p:txBody>
          <a:bodyPr/>
          <a:lstStyle/>
          <a:p>
            <a:r>
              <a:rPr lang="en-GB"/>
              <a:t>Click to edit Master title style</a:t>
            </a:r>
            <a:endParaRPr lang="en-US"/>
          </a:p>
        </p:txBody>
      </p:sp>
      <p:sp>
        <p:nvSpPr>
          <p:cNvPr id="6" name="Subtitle 1">
            <a:extLst>
              <a:ext uri="{FF2B5EF4-FFF2-40B4-BE49-F238E27FC236}">
                <a16:creationId xmlns:a16="http://schemas.microsoft.com/office/drawing/2014/main" id="{EB4E48BE-B935-323D-EA39-C821EE1437F8}"/>
              </a:ext>
            </a:extLst>
          </p:cNvPr>
          <p:cNvSpPr>
            <a:spLocks noGrp="1"/>
          </p:cNvSpPr>
          <p:nvPr>
            <p:ph type="body" sz="quarter" idx="1"/>
          </p:nvPr>
        </p:nvSpPr>
        <p:spPr>
          <a:xfrm>
            <a:off x="333730" y="1071318"/>
            <a:ext cx="84780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GB" noProof="0"/>
              <a:t>Click to edit Master text styles</a:t>
            </a:r>
          </a:p>
        </p:txBody>
      </p:sp>
      <p:sp>
        <p:nvSpPr>
          <p:cNvPr id="8" name="Content Placeholder 1">
            <a:extLst>
              <a:ext uri="{FF2B5EF4-FFF2-40B4-BE49-F238E27FC236}">
                <a16:creationId xmlns:a16="http://schemas.microsoft.com/office/drawing/2014/main" id="{5F7EDA8B-6FF9-744E-91CD-1538C781023E}"/>
              </a:ext>
            </a:extLst>
          </p:cNvPr>
          <p:cNvSpPr>
            <a:spLocks noGrp="1"/>
          </p:cNvSpPr>
          <p:nvPr>
            <p:ph sz="quarter" idx="2"/>
          </p:nvPr>
        </p:nvSpPr>
        <p:spPr>
          <a:xfrm>
            <a:off x="331788" y="1349375"/>
            <a:ext cx="4114800" cy="32004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Content Placeholder 2">
            <a:extLst>
              <a:ext uri="{FF2B5EF4-FFF2-40B4-BE49-F238E27FC236}">
                <a16:creationId xmlns:a16="http://schemas.microsoft.com/office/drawing/2014/main" id="{2D027E88-95FA-9A56-29EC-9196E6F94EA6}"/>
              </a:ext>
            </a:extLst>
          </p:cNvPr>
          <p:cNvSpPr>
            <a:spLocks noGrp="1"/>
          </p:cNvSpPr>
          <p:nvPr>
            <p:ph sz="quarter" idx="3"/>
          </p:nvPr>
        </p:nvSpPr>
        <p:spPr>
          <a:xfrm>
            <a:off x="4696930" y="1348950"/>
            <a:ext cx="4114800" cy="32004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Footer Placeholder 1">
            <a:extLst>
              <a:ext uri="{FF2B5EF4-FFF2-40B4-BE49-F238E27FC236}">
                <a16:creationId xmlns:a16="http://schemas.microsoft.com/office/drawing/2014/main" id="{740DB84D-8489-0AC0-2629-B21104954DC4}"/>
              </a:ext>
            </a:extLst>
          </p:cNvPr>
          <p:cNvSpPr>
            <a:spLocks noGrp="1"/>
          </p:cNvSpPr>
          <p:nvPr>
            <p:ph type="ftr" sz="quarter" idx="26"/>
          </p:nvPr>
        </p:nvSpPr>
        <p:spPr/>
        <p:txBody>
          <a:bodyPr/>
          <a:lstStyle/>
          <a:p>
            <a:endParaRPr lang="en-US"/>
          </a:p>
        </p:txBody>
      </p:sp>
      <p:sp>
        <p:nvSpPr>
          <p:cNvPr id="7" name="Date Placeholder 1">
            <a:extLst>
              <a:ext uri="{FF2B5EF4-FFF2-40B4-BE49-F238E27FC236}">
                <a16:creationId xmlns:a16="http://schemas.microsoft.com/office/drawing/2014/main" id="{D8D04389-FFAB-E750-9515-20B585BA073B}"/>
              </a:ext>
            </a:extLst>
          </p:cNvPr>
          <p:cNvSpPr>
            <a:spLocks noGrp="1"/>
          </p:cNvSpPr>
          <p:nvPr>
            <p:ph type="dt" sz="half" idx="25"/>
          </p:nvPr>
        </p:nvSpPr>
        <p:spPr/>
        <p:txBody>
          <a:bodyPr/>
          <a:lstStyle/>
          <a:p>
            <a:fld id="{0E0A5625-064B-4B17-A98C-6B13D6525497}" type="datetime1">
              <a:rPr lang="en-US" smtClean="0"/>
              <a:t>11/4/2024</a:t>
            </a:fld>
            <a:endParaRPr lang="en-US"/>
          </a:p>
        </p:txBody>
      </p:sp>
      <p:sp>
        <p:nvSpPr>
          <p:cNvPr id="11" name="Slide Number Placeholder 1">
            <a:extLst>
              <a:ext uri="{FF2B5EF4-FFF2-40B4-BE49-F238E27FC236}">
                <a16:creationId xmlns:a16="http://schemas.microsoft.com/office/drawing/2014/main" id="{096014C3-F39F-A66A-38F8-AC73717AC38C}"/>
              </a:ext>
            </a:extLst>
          </p:cNvPr>
          <p:cNvSpPr>
            <a:spLocks noGrp="1"/>
          </p:cNvSpPr>
          <p:nvPr>
            <p:ph type="sldNum" sz="quarter" idx="27"/>
          </p:nvPr>
        </p:nvSpPr>
        <p:spPr/>
        <p:txBody>
          <a:bodyPr/>
          <a:lstStyle/>
          <a:p>
            <a:fld id="{6B54B0F7-55DD-40D6-B7F4-70B586885C0B}" type="slidenum">
              <a:rPr lang="en-US" smtClean="0"/>
              <a:pPr/>
              <a:t>‹#›</a:t>
            </a:fld>
            <a:endParaRPr lang="en-US"/>
          </a:p>
        </p:txBody>
      </p:sp>
      <p:grpSp>
        <p:nvGrpSpPr>
          <p:cNvPr id="4" name="Instructions">
            <a:extLst>
              <a:ext uri="{FF2B5EF4-FFF2-40B4-BE49-F238E27FC236}">
                <a16:creationId xmlns:a16="http://schemas.microsoft.com/office/drawing/2014/main" id="{83054C12-17C0-F02F-98E5-B038270E9674}"/>
              </a:ext>
            </a:extLst>
          </p:cNvPr>
          <p:cNvGrpSpPr/>
          <p:nvPr userDrawn="1"/>
        </p:nvGrpSpPr>
        <p:grpSpPr>
          <a:xfrm>
            <a:off x="-2406215" y="1340692"/>
            <a:ext cx="2379442" cy="2292935"/>
            <a:chOff x="-2406215" y="1340692"/>
            <a:chExt cx="2379442" cy="2292935"/>
          </a:xfrm>
        </p:grpSpPr>
        <p:cxnSp>
          <p:nvCxnSpPr>
            <p:cNvPr id="3" name="Straight Arrow Connector 2">
              <a:extLst>
                <a:ext uri="{FF2B5EF4-FFF2-40B4-BE49-F238E27FC236}">
                  <a16:creationId xmlns:a16="http://schemas.microsoft.com/office/drawing/2014/main" id="{81C7E68E-FF0E-A7A3-8149-C3A03C12C863}"/>
                </a:ext>
                <a:ext uri="{C183D7F6-B498-43B3-948B-1728B52AA6E4}">
                  <adec:decorative xmlns:adec="http://schemas.microsoft.com/office/drawing/2017/decorative" val="1"/>
                </a:ext>
              </a:extLst>
            </p:cNvPr>
            <p:cNvCxnSpPr>
              <a:cxnSpLocks/>
            </p:cNvCxnSpPr>
            <p:nvPr userDrawn="1"/>
          </p:nvCxnSpPr>
          <p:spPr>
            <a:xfrm>
              <a:off x="-525780" y="1455076"/>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E4427DB-117C-0F68-78BD-3435E3AD20DF}"/>
                </a:ext>
              </a:extLst>
            </p:cNvPr>
            <p:cNvSpPr txBox="1"/>
            <p:nvPr userDrawn="1"/>
          </p:nvSpPr>
          <p:spPr>
            <a:xfrm>
              <a:off x="-2406215" y="1340692"/>
              <a:ext cx="1786192" cy="2292935"/>
            </a:xfrm>
            <a:prstGeom prst="rect">
              <a:avLst/>
            </a:prstGeom>
            <a:solidFill>
              <a:srgbClr val="F4F2F6"/>
            </a:solidFill>
          </p:spPr>
          <p:txBody>
            <a:bodyPr wrap="square" rtlCol="0">
              <a:spAutoFit/>
            </a:bodyPr>
            <a:lstStyle/>
            <a:p>
              <a:r>
                <a:rPr lang="en-US" sz="1100" b="1"/>
                <a:t>Using bullets with the indent button:</a:t>
              </a:r>
            </a:p>
            <a:p>
              <a:r>
                <a:rPr lang="en-US" sz="1100"/>
                <a:t>Use the indent button to create the text levels with the appropriate bullet in miracle purple.</a:t>
              </a:r>
            </a:p>
            <a:p>
              <a:endParaRPr lang="en-US" sz="1100"/>
            </a:p>
            <a:p>
              <a:endParaRPr lang="en-US" sz="1100"/>
            </a:p>
            <a:p>
              <a:endParaRPr lang="en-US" sz="1100"/>
            </a:p>
            <a:p>
              <a:endParaRPr lang="en-US" sz="1100"/>
            </a:p>
            <a:p>
              <a:endParaRPr lang="en-US" sz="1100"/>
            </a:p>
            <a:p>
              <a:endParaRPr lang="en-US" sz="1100"/>
            </a:p>
          </p:txBody>
        </p:sp>
        <p:pic>
          <p:nvPicPr>
            <p:cNvPr id="13" name="Picture 13">
              <a:extLst>
                <a:ext uri="{FF2B5EF4-FFF2-40B4-BE49-F238E27FC236}">
                  <a16:creationId xmlns:a16="http://schemas.microsoft.com/office/drawing/2014/main" id="{D86C84E7-B573-5C31-8D93-B1E50E026CB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284295" y="2663190"/>
              <a:ext cx="640080" cy="780098"/>
            </a:xfrm>
            <a:prstGeom prst="rect">
              <a:avLst/>
            </a:prstGeom>
          </p:spPr>
        </p:pic>
      </p:grpSp>
    </p:spTree>
    <p:extLst>
      <p:ext uri="{BB962C8B-B14F-4D97-AF65-F5344CB8AC3E}">
        <p14:creationId xmlns:p14="http://schemas.microsoft.com/office/powerpoint/2010/main" val="36898226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Images and Descrip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07D06-DF5C-474E-986B-E56638903255}"/>
              </a:ext>
            </a:extLst>
          </p:cNvPr>
          <p:cNvSpPr>
            <a:spLocks noGrp="1"/>
          </p:cNvSpPr>
          <p:nvPr>
            <p:ph type="title"/>
          </p:nvPr>
        </p:nvSpPr>
        <p:spPr/>
        <p:txBody>
          <a:bodyPr/>
          <a:lstStyle/>
          <a:p>
            <a:r>
              <a:rPr lang="en-GB"/>
              <a:t>Click to edit Master title style</a:t>
            </a:r>
            <a:endParaRPr lang="en-US"/>
          </a:p>
        </p:txBody>
      </p:sp>
      <p:sp>
        <p:nvSpPr>
          <p:cNvPr id="16" name="Subtitle 1">
            <a:extLst>
              <a:ext uri="{FF2B5EF4-FFF2-40B4-BE49-F238E27FC236}">
                <a16:creationId xmlns:a16="http://schemas.microsoft.com/office/drawing/2014/main" id="{EA9ADB2A-333D-4D22-950C-E486581F2E3D}"/>
              </a:ext>
            </a:extLst>
          </p:cNvPr>
          <p:cNvSpPr>
            <a:spLocks noGrp="1"/>
          </p:cNvSpPr>
          <p:nvPr>
            <p:ph type="body" sz="quarter" idx="51"/>
          </p:nvPr>
        </p:nvSpPr>
        <p:spPr>
          <a:xfrm>
            <a:off x="333730" y="1071318"/>
            <a:ext cx="8485200" cy="215444"/>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GB" noProof="0"/>
              <a:t>Click to edit Master text styles</a:t>
            </a:r>
          </a:p>
        </p:txBody>
      </p:sp>
      <p:sp>
        <p:nvSpPr>
          <p:cNvPr id="8" name="Text placeholder 0">
            <a:extLst>
              <a:ext uri="{FF2B5EF4-FFF2-40B4-BE49-F238E27FC236}">
                <a16:creationId xmlns:a16="http://schemas.microsoft.com/office/drawing/2014/main" id="{B88BFE2C-28A1-438A-960B-E93F4C5FF58C}"/>
              </a:ext>
            </a:extLst>
          </p:cNvPr>
          <p:cNvSpPr>
            <a:spLocks noGrp="1"/>
          </p:cNvSpPr>
          <p:nvPr>
            <p:ph type="body" sz="quarter" idx="43"/>
          </p:nvPr>
        </p:nvSpPr>
        <p:spPr>
          <a:xfrm>
            <a:off x="331200" y="1341758"/>
            <a:ext cx="4028576" cy="187185"/>
          </a:xfrm>
        </p:spPr>
        <p:txBody>
          <a:bodyPr/>
          <a:lstStyle>
            <a:lvl1pPr algn="l">
              <a:lnSpc>
                <a:spcPct val="100000"/>
              </a:lnSpc>
              <a:spcAft>
                <a:spcPts val="0"/>
              </a:spcAft>
              <a:defRPr sz="14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GB" noProof="0"/>
              <a:t>Click to edit Master text styles</a:t>
            </a:r>
          </a:p>
        </p:txBody>
      </p:sp>
      <p:sp>
        <p:nvSpPr>
          <p:cNvPr id="14" name="Picture Placeholder 1">
            <a:extLst>
              <a:ext uri="{FF2B5EF4-FFF2-40B4-BE49-F238E27FC236}">
                <a16:creationId xmlns:a16="http://schemas.microsoft.com/office/drawing/2014/main" id="{D04D9ECA-57E3-42D4-AB59-AFDFC4994F90}"/>
              </a:ext>
            </a:extLst>
          </p:cNvPr>
          <p:cNvSpPr>
            <a:spLocks noGrp="1"/>
          </p:cNvSpPr>
          <p:nvPr>
            <p:ph type="pic" sz="quarter" idx="45"/>
          </p:nvPr>
        </p:nvSpPr>
        <p:spPr>
          <a:xfrm>
            <a:off x="333730" y="1589370"/>
            <a:ext cx="1755419" cy="2892689"/>
          </a:xfrm>
        </p:spPr>
        <p:txBody>
          <a:bodyPr>
            <a:noAutofit/>
          </a:bodyPr>
          <a:lstStyle>
            <a:lvl1pPr>
              <a:defRPr>
                <a:noFill/>
              </a:defRPr>
            </a:lvl1pPr>
          </a:lstStyle>
          <a:p>
            <a:r>
              <a:rPr lang="en-GB" noProof="0"/>
              <a:t>Click icon to add picture</a:t>
            </a:r>
            <a:endParaRPr lang="en-US" noProof="0"/>
          </a:p>
        </p:txBody>
      </p:sp>
      <p:sp>
        <p:nvSpPr>
          <p:cNvPr id="20" name="Text placeholder 1">
            <a:extLst>
              <a:ext uri="{FF2B5EF4-FFF2-40B4-BE49-F238E27FC236}">
                <a16:creationId xmlns:a16="http://schemas.microsoft.com/office/drawing/2014/main" id="{53DFB714-75E9-40A1-A9E1-32341A0AB2F9}"/>
              </a:ext>
            </a:extLst>
          </p:cNvPr>
          <p:cNvSpPr>
            <a:spLocks noGrp="1"/>
          </p:cNvSpPr>
          <p:nvPr>
            <p:ph type="body" sz="quarter" idx="47"/>
          </p:nvPr>
        </p:nvSpPr>
        <p:spPr>
          <a:xfrm>
            <a:off x="2301373" y="1589370"/>
            <a:ext cx="2058403" cy="289268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2">
            <a:extLst>
              <a:ext uri="{FF2B5EF4-FFF2-40B4-BE49-F238E27FC236}">
                <a16:creationId xmlns:a16="http://schemas.microsoft.com/office/drawing/2014/main" id="{67A3D333-F7E4-4D2F-8B90-78E621A65ABB}"/>
              </a:ext>
            </a:extLst>
          </p:cNvPr>
          <p:cNvSpPr>
            <a:spLocks noGrp="1"/>
          </p:cNvSpPr>
          <p:nvPr>
            <p:ph type="body" sz="quarter" idx="44"/>
          </p:nvPr>
        </p:nvSpPr>
        <p:spPr>
          <a:xfrm>
            <a:off x="4571999" y="1341758"/>
            <a:ext cx="4021283" cy="187185"/>
          </a:xfrm>
        </p:spPr>
        <p:txBody>
          <a:bodyPr/>
          <a:lstStyle>
            <a:lvl1pPr algn="l">
              <a:lnSpc>
                <a:spcPct val="100000"/>
              </a:lnSpc>
              <a:spcAft>
                <a:spcPts val="0"/>
              </a:spcAft>
              <a:defRPr sz="14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buFont typeface="Arial" panose="020B0604020202020204" pitchFamily="34" charset="0"/>
              <a:buNone/>
              <a:defRPr sz="10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GB" noProof="0"/>
              <a:t>Click to edit Master text styles</a:t>
            </a:r>
          </a:p>
        </p:txBody>
      </p:sp>
      <p:sp>
        <p:nvSpPr>
          <p:cNvPr id="15" name="Picture Placeholder 2">
            <a:extLst>
              <a:ext uri="{FF2B5EF4-FFF2-40B4-BE49-F238E27FC236}">
                <a16:creationId xmlns:a16="http://schemas.microsoft.com/office/drawing/2014/main" id="{A4ACE33E-54EC-45BB-A1EF-BC5E84D636CA}"/>
              </a:ext>
            </a:extLst>
          </p:cNvPr>
          <p:cNvSpPr>
            <a:spLocks noGrp="1"/>
          </p:cNvSpPr>
          <p:nvPr>
            <p:ph type="pic" sz="quarter" idx="46"/>
          </p:nvPr>
        </p:nvSpPr>
        <p:spPr>
          <a:xfrm>
            <a:off x="4572000" y="1589370"/>
            <a:ext cx="1755419" cy="2892689"/>
          </a:xfrm>
        </p:spPr>
        <p:txBody>
          <a:bodyPr>
            <a:noAutofit/>
          </a:bodyPr>
          <a:lstStyle>
            <a:lvl1pPr>
              <a:defRPr>
                <a:noFill/>
              </a:defRPr>
            </a:lvl1pPr>
          </a:lstStyle>
          <a:p>
            <a:r>
              <a:rPr lang="en-GB" noProof="0"/>
              <a:t>Click icon to add picture</a:t>
            </a:r>
            <a:endParaRPr lang="en-US" noProof="0"/>
          </a:p>
        </p:txBody>
      </p:sp>
      <p:sp>
        <p:nvSpPr>
          <p:cNvPr id="18" name="Text placeholder 3">
            <a:extLst>
              <a:ext uri="{FF2B5EF4-FFF2-40B4-BE49-F238E27FC236}">
                <a16:creationId xmlns:a16="http://schemas.microsoft.com/office/drawing/2014/main" id="{C3DEB9B5-F15A-466E-8080-C371BE1672CE}"/>
              </a:ext>
            </a:extLst>
          </p:cNvPr>
          <p:cNvSpPr>
            <a:spLocks noGrp="1"/>
          </p:cNvSpPr>
          <p:nvPr>
            <p:ph type="body" sz="quarter" idx="21"/>
          </p:nvPr>
        </p:nvSpPr>
        <p:spPr>
          <a:xfrm>
            <a:off x="6539642" y="1589369"/>
            <a:ext cx="2059200" cy="289268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Footer Placeholder 1">
            <a:extLst>
              <a:ext uri="{FF2B5EF4-FFF2-40B4-BE49-F238E27FC236}">
                <a16:creationId xmlns:a16="http://schemas.microsoft.com/office/drawing/2014/main" id="{ECC80460-64E4-4D50-7F86-7015B87F37BE}"/>
              </a:ext>
            </a:extLst>
          </p:cNvPr>
          <p:cNvSpPr>
            <a:spLocks noGrp="1"/>
          </p:cNvSpPr>
          <p:nvPr>
            <p:ph type="ftr" sz="quarter" idx="53"/>
          </p:nvPr>
        </p:nvSpPr>
        <p:spPr/>
        <p:txBody>
          <a:bodyPr/>
          <a:lstStyle/>
          <a:p>
            <a:endParaRPr lang="en-US"/>
          </a:p>
        </p:txBody>
      </p:sp>
      <p:sp>
        <p:nvSpPr>
          <p:cNvPr id="3" name="Date Placeholder 1">
            <a:extLst>
              <a:ext uri="{FF2B5EF4-FFF2-40B4-BE49-F238E27FC236}">
                <a16:creationId xmlns:a16="http://schemas.microsoft.com/office/drawing/2014/main" id="{6EF75AFF-7EFD-2D68-1E94-E29F906701FF}"/>
              </a:ext>
            </a:extLst>
          </p:cNvPr>
          <p:cNvSpPr>
            <a:spLocks noGrp="1"/>
          </p:cNvSpPr>
          <p:nvPr>
            <p:ph type="dt" sz="half" idx="52"/>
          </p:nvPr>
        </p:nvSpPr>
        <p:spPr/>
        <p:txBody>
          <a:bodyPr/>
          <a:lstStyle/>
          <a:p>
            <a:fld id="{C8A089CD-553B-4748-82A5-10CBB279A8E6}" type="datetime1">
              <a:rPr lang="en-US" smtClean="0"/>
              <a:t>11/4/2024</a:t>
            </a:fld>
            <a:endParaRPr lang="en-US"/>
          </a:p>
        </p:txBody>
      </p:sp>
      <p:sp>
        <p:nvSpPr>
          <p:cNvPr id="10" name="Slide Number Placeholder 1">
            <a:extLst>
              <a:ext uri="{FF2B5EF4-FFF2-40B4-BE49-F238E27FC236}">
                <a16:creationId xmlns:a16="http://schemas.microsoft.com/office/drawing/2014/main" id="{EE63DC62-3BA9-7A31-2B74-0EADDDB5E992}"/>
              </a:ext>
            </a:extLst>
          </p:cNvPr>
          <p:cNvSpPr>
            <a:spLocks noGrp="1"/>
          </p:cNvSpPr>
          <p:nvPr>
            <p:ph type="sldNum" sz="quarter" idx="54"/>
          </p:nvPr>
        </p:nvSpPr>
        <p:spPr/>
        <p:txBody>
          <a:bodyPr/>
          <a:lstStyle/>
          <a:p>
            <a:fld id="{6B54B0F7-55DD-40D6-B7F4-70B586885C0B}" type="slidenum">
              <a:rPr lang="en-US" smtClean="0"/>
              <a:pPr/>
              <a:t>‹#›</a:t>
            </a:fld>
            <a:endParaRPr lang="en-US"/>
          </a:p>
        </p:txBody>
      </p:sp>
      <p:grpSp>
        <p:nvGrpSpPr>
          <p:cNvPr id="5" name="Instructions">
            <a:extLst>
              <a:ext uri="{FF2B5EF4-FFF2-40B4-BE49-F238E27FC236}">
                <a16:creationId xmlns:a16="http://schemas.microsoft.com/office/drawing/2014/main" id="{9D0C47F1-5DFF-ED2D-E4E0-B6FE9E044D81}"/>
              </a:ext>
            </a:extLst>
          </p:cNvPr>
          <p:cNvGrpSpPr/>
          <p:nvPr userDrawn="1"/>
        </p:nvGrpSpPr>
        <p:grpSpPr>
          <a:xfrm>
            <a:off x="-2436695" y="45636"/>
            <a:ext cx="2364467" cy="5678478"/>
            <a:chOff x="-2436695" y="45636"/>
            <a:chExt cx="2364467" cy="5678478"/>
          </a:xfrm>
        </p:grpSpPr>
        <p:cxnSp>
          <p:nvCxnSpPr>
            <p:cNvPr id="4" name="Straight Arrow Connector 3">
              <a:extLst>
                <a:ext uri="{FF2B5EF4-FFF2-40B4-BE49-F238E27FC236}">
                  <a16:creationId xmlns:a16="http://schemas.microsoft.com/office/drawing/2014/main" id="{135B7BAE-7D45-D7DA-E4FA-22E97A41DE3F}"/>
                </a:ext>
              </a:extLst>
            </p:cNvPr>
            <p:cNvCxnSpPr>
              <a:cxnSpLocks/>
            </p:cNvCxnSpPr>
            <p:nvPr userDrawn="1"/>
          </p:nvCxnSpPr>
          <p:spPr>
            <a:xfrm>
              <a:off x="-571235" y="1916918"/>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5A1B3AF-71B5-08D0-4DC5-8D0B98F61425}"/>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pPr marL="0" indent="0">
                <a:buFontTx/>
                <a:buNone/>
              </a:pPr>
              <a:endParaRPr lang="en-US" sz="1100"/>
            </a:p>
            <a:p>
              <a:endParaRPr lang="en-US" sz="1100"/>
            </a:p>
            <a:p>
              <a:endParaRPr lang="en-US" sz="1100"/>
            </a:p>
            <a:p>
              <a:r>
                <a:rPr lang="en-US" sz="1100" b="1"/>
                <a:t>Add Alt Text or mark as decorative:</a:t>
              </a:r>
            </a:p>
            <a:p>
              <a:pPr marL="171450" indent="-171450">
                <a:buFontTx/>
                <a:buChar char="-"/>
              </a:pPr>
              <a:r>
                <a:rPr lang="en-US" sz="1100"/>
                <a:t>Right click on the image and select “View Alt Text”.</a:t>
              </a:r>
            </a:p>
            <a:p>
              <a:pPr marL="171450" indent="-171450">
                <a:buFontTx/>
                <a:buChar char="-"/>
              </a:pPr>
              <a:r>
                <a:rPr lang="en-US" sz="1100"/>
                <a:t>Type in the blank field that appears on the right of the slide</a:t>
              </a:r>
            </a:p>
            <a:p>
              <a:pPr marL="171450" indent="-171450">
                <a:buFontTx/>
                <a:buChar char="-"/>
              </a:pPr>
              <a:r>
                <a:rPr lang="en-US" sz="1100"/>
                <a:t>If Alt Text isn’t relevant, tick the box to “Mark element as decorative”</a:t>
              </a:r>
            </a:p>
          </p:txBody>
        </p:sp>
        <p:pic>
          <p:nvPicPr>
            <p:cNvPr id="12" name="Picture 11">
              <a:extLst>
                <a:ext uri="{FF2B5EF4-FFF2-40B4-BE49-F238E27FC236}">
                  <a16:creationId xmlns:a16="http://schemas.microsoft.com/office/drawing/2014/main" id="{50EEE703-BE44-D658-D3CC-B45589D650CF}"/>
                </a:ext>
              </a:extLst>
            </p:cNvPr>
            <p:cNvPicPr>
              <a:picLocks noChangeAspect="1"/>
            </p:cNvPicPr>
            <p:nvPr userDrawn="1"/>
          </p:nvPicPr>
          <p:blipFill>
            <a:blip r:embed="rId2"/>
            <a:stretch>
              <a:fillRect/>
            </a:stretch>
          </p:blipFill>
          <p:spPr>
            <a:xfrm>
              <a:off x="-2169241" y="2507594"/>
              <a:ext cx="307086" cy="622046"/>
            </a:xfrm>
            <a:prstGeom prst="rect">
              <a:avLst/>
            </a:prstGeom>
          </p:spPr>
        </p:pic>
      </p:grpSp>
    </p:spTree>
    <p:extLst>
      <p:ext uri="{BB962C8B-B14F-4D97-AF65-F5344CB8AC3E}">
        <p14:creationId xmlns:p14="http://schemas.microsoft.com/office/powerpoint/2010/main" val="828812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Content and Number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 uri="{C183D7F6-B498-43B3-948B-1728B52AA6E4}">
                <adec:decorative xmlns:adec="http://schemas.microsoft.com/office/drawing/2017/decorative" val="1"/>
              </a:ext>
            </a:extLst>
          </p:cNvPr>
          <p:cNvSpPr/>
          <p:nvPr userDrawn="1"/>
        </p:nvSpPr>
        <p:spPr>
          <a:xfrm>
            <a:off x="0" y="0"/>
            <a:ext cx="2797200" cy="5143500"/>
          </a:xfrm>
          <a:prstGeom prst="rect">
            <a:avLst/>
          </a:prstGeom>
          <a:solidFill>
            <a:srgbClr val="E9E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 name="Title 1">
            <a:extLst>
              <a:ext uri="{FF2B5EF4-FFF2-40B4-BE49-F238E27FC236}">
                <a16:creationId xmlns:a16="http://schemas.microsoft.com/office/drawing/2014/main" id="{C8F4FADB-EEC5-45D2-AA5E-7A0D798F1295}"/>
              </a:ext>
            </a:extLst>
          </p:cNvPr>
          <p:cNvSpPr>
            <a:spLocks noGrp="1"/>
          </p:cNvSpPr>
          <p:nvPr>
            <p:ph type="title"/>
          </p:nvPr>
        </p:nvSpPr>
        <p:spPr>
          <a:xfrm>
            <a:off x="331200" y="289130"/>
            <a:ext cx="2118055" cy="720000"/>
          </a:xfrm>
        </p:spPr>
        <p:txBody>
          <a:bodyPr/>
          <a:lstStyle/>
          <a:p>
            <a:r>
              <a:rPr lang="en-GB"/>
              <a:t>Click to edit Master title style</a:t>
            </a:r>
            <a:endParaRPr lang="en-US"/>
          </a:p>
        </p:txBody>
      </p:sp>
      <p:sp>
        <p:nvSpPr>
          <p:cNvPr id="33" name="Subtitle 1">
            <a:extLst>
              <a:ext uri="{FF2B5EF4-FFF2-40B4-BE49-F238E27FC236}">
                <a16:creationId xmlns:a16="http://schemas.microsoft.com/office/drawing/2014/main" id="{47966520-9FD5-42B3-AD18-E492CBBE356F}"/>
              </a:ext>
            </a:extLst>
          </p:cNvPr>
          <p:cNvSpPr>
            <a:spLocks noGrp="1"/>
          </p:cNvSpPr>
          <p:nvPr>
            <p:ph type="body" sz="quarter" idx="51"/>
          </p:nvPr>
        </p:nvSpPr>
        <p:spPr>
          <a:xfrm>
            <a:off x="333730" y="1071318"/>
            <a:ext cx="2116800" cy="430887"/>
          </a:xfrm>
        </p:spPr>
        <p:txBody>
          <a:bodyPr wrap="square">
            <a:spAutoFit/>
          </a:bodyPr>
          <a:lstStyle>
            <a:lvl1pPr>
              <a:lnSpc>
                <a:spcPct val="100000"/>
              </a:lnSpc>
              <a:spcAft>
                <a:spcPts val="0"/>
              </a:spcAft>
              <a:defRPr sz="1400" b="0" i="1">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GB" noProof="0"/>
              <a:t>Click to edit Master text styles</a:t>
            </a:r>
          </a:p>
        </p:txBody>
      </p:sp>
      <p:sp>
        <p:nvSpPr>
          <p:cNvPr id="30" name="Text placeholder 1">
            <a:extLst>
              <a:ext uri="{FF2B5EF4-FFF2-40B4-BE49-F238E27FC236}">
                <a16:creationId xmlns:a16="http://schemas.microsoft.com/office/drawing/2014/main" id="{4E0BC0F4-D286-4029-9886-E5C53C4FB52B}"/>
              </a:ext>
            </a:extLst>
          </p:cNvPr>
          <p:cNvSpPr>
            <a:spLocks noGrp="1"/>
          </p:cNvSpPr>
          <p:nvPr>
            <p:ph type="body" sz="quarter" idx="21"/>
          </p:nvPr>
        </p:nvSpPr>
        <p:spPr>
          <a:xfrm>
            <a:off x="331526" y="1319303"/>
            <a:ext cx="2116800" cy="320772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
            <a:extLst>
              <a:ext uri="{FF2B5EF4-FFF2-40B4-BE49-F238E27FC236}">
                <a16:creationId xmlns:a16="http://schemas.microsoft.com/office/drawing/2014/main" id="{8D48725B-4307-4BEA-B9C9-15E0592A3B90}"/>
              </a:ext>
            </a:extLst>
          </p:cNvPr>
          <p:cNvSpPr>
            <a:spLocks noGrp="1"/>
          </p:cNvSpPr>
          <p:nvPr>
            <p:ph type="body" sz="quarter" idx="24"/>
          </p:nvPr>
        </p:nvSpPr>
        <p:spPr>
          <a:xfrm>
            <a:off x="3025070" y="289130"/>
            <a:ext cx="883540" cy="2076811"/>
          </a:xfrm>
        </p:spPr>
        <p:txBody>
          <a:bodyPr anchor="t">
            <a:noAutofit/>
          </a:bodyPr>
          <a:lstStyle>
            <a:lvl1pPr algn="r">
              <a:lnSpc>
                <a:spcPct val="110000"/>
              </a:lnSpc>
              <a:defRPr sz="1400" cap="all" baseline="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46" name="Text placeholder 3">
            <a:extLst>
              <a:ext uri="{FF2B5EF4-FFF2-40B4-BE49-F238E27FC236}">
                <a16:creationId xmlns:a16="http://schemas.microsoft.com/office/drawing/2014/main" id="{0456B57B-663C-438F-BBF6-1AB9B756FE54}"/>
              </a:ext>
            </a:extLst>
          </p:cNvPr>
          <p:cNvSpPr>
            <a:spLocks noGrp="1"/>
          </p:cNvSpPr>
          <p:nvPr>
            <p:ph type="body" sz="quarter" idx="23" hasCustomPrompt="1"/>
          </p:nvPr>
        </p:nvSpPr>
        <p:spPr>
          <a:xfrm>
            <a:off x="4051561" y="314154"/>
            <a:ext cx="1034787"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44" name="Picture Placeholder 1">
            <a:extLst>
              <a:ext uri="{FF2B5EF4-FFF2-40B4-BE49-F238E27FC236}">
                <a16:creationId xmlns:a16="http://schemas.microsoft.com/office/drawing/2014/main" id="{6EC29CFA-5793-4C6C-80E1-231B1EAA433C}"/>
              </a:ext>
            </a:extLst>
          </p:cNvPr>
          <p:cNvSpPr>
            <a:spLocks noGrp="1"/>
          </p:cNvSpPr>
          <p:nvPr>
            <p:ph type="pic" sz="quarter" idx="17"/>
          </p:nvPr>
        </p:nvSpPr>
        <p:spPr>
          <a:xfrm>
            <a:off x="4051562" y="1005989"/>
            <a:ext cx="1034787" cy="1364400"/>
          </a:xfrm>
        </p:spPr>
        <p:txBody>
          <a:bodyPr>
            <a:noAutofit/>
          </a:bodyPr>
          <a:lstStyle>
            <a:lvl1pPr>
              <a:defRPr>
                <a:noFill/>
              </a:defRPr>
            </a:lvl1pPr>
          </a:lstStyle>
          <a:p>
            <a:r>
              <a:rPr lang="en-GB" noProof="0"/>
              <a:t>Click icon to add picture</a:t>
            </a:r>
            <a:endParaRPr lang="en-US" noProof="0"/>
          </a:p>
        </p:txBody>
      </p:sp>
      <p:sp>
        <p:nvSpPr>
          <p:cNvPr id="47" name="Text placeholder 4">
            <a:extLst>
              <a:ext uri="{FF2B5EF4-FFF2-40B4-BE49-F238E27FC236}">
                <a16:creationId xmlns:a16="http://schemas.microsoft.com/office/drawing/2014/main" id="{87E76F68-620B-4D77-BFEE-041D7315FC2F}"/>
              </a:ext>
            </a:extLst>
          </p:cNvPr>
          <p:cNvSpPr>
            <a:spLocks noGrp="1"/>
          </p:cNvSpPr>
          <p:nvPr>
            <p:ph type="body" sz="quarter" idx="25"/>
          </p:nvPr>
        </p:nvSpPr>
        <p:spPr>
          <a:xfrm>
            <a:off x="4051562" y="2515557"/>
            <a:ext cx="1034787" cy="492883"/>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4" name="Text placeholder 5">
            <a:extLst>
              <a:ext uri="{FF2B5EF4-FFF2-40B4-BE49-F238E27FC236}">
                <a16:creationId xmlns:a16="http://schemas.microsoft.com/office/drawing/2014/main" id="{EB355F06-F117-4960-9CD2-3296D7197778}"/>
              </a:ext>
            </a:extLst>
          </p:cNvPr>
          <p:cNvSpPr>
            <a:spLocks noGrp="1"/>
          </p:cNvSpPr>
          <p:nvPr>
            <p:ph type="body" sz="quarter" idx="35"/>
          </p:nvPr>
        </p:nvSpPr>
        <p:spPr>
          <a:xfrm>
            <a:off x="4051562" y="3149292"/>
            <a:ext cx="1034787" cy="1529975"/>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49" name="Text placeholder 6">
            <a:extLst>
              <a:ext uri="{FF2B5EF4-FFF2-40B4-BE49-F238E27FC236}">
                <a16:creationId xmlns:a16="http://schemas.microsoft.com/office/drawing/2014/main" id="{D7722D17-99A8-4564-81CF-20F1F7F8DBD1}"/>
              </a:ext>
            </a:extLst>
          </p:cNvPr>
          <p:cNvSpPr>
            <a:spLocks noGrp="1"/>
          </p:cNvSpPr>
          <p:nvPr>
            <p:ph type="body" sz="quarter" idx="27" hasCustomPrompt="1"/>
          </p:nvPr>
        </p:nvSpPr>
        <p:spPr>
          <a:xfrm>
            <a:off x="5296499" y="314154"/>
            <a:ext cx="1034786"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48" name="Picture Placeholder 2">
            <a:extLst>
              <a:ext uri="{FF2B5EF4-FFF2-40B4-BE49-F238E27FC236}">
                <a16:creationId xmlns:a16="http://schemas.microsoft.com/office/drawing/2014/main" id="{59EC3F46-5FB4-498B-9543-7330D6DD4925}"/>
              </a:ext>
            </a:extLst>
          </p:cNvPr>
          <p:cNvSpPr>
            <a:spLocks noGrp="1"/>
          </p:cNvSpPr>
          <p:nvPr>
            <p:ph type="pic" sz="quarter" idx="26"/>
          </p:nvPr>
        </p:nvSpPr>
        <p:spPr>
          <a:xfrm>
            <a:off x="5296499" y="1005989"/>
            <a:ext cx="1034787" cy="1364400"/>
          </a:xfrm>
        </p:spPr>
        <p:txBody>
          <a:bodyPr>
            <a:noAutofit/>
          </a:bodyPr>
          <a:lstStyle>
            <a:lvl1pPr>
              <a:defRPr>
                <a:noFill/>
              </a:defRPr>
            </a:lvl1pPr>
          </a:lstStyle>
          <a:p>
            <a:r>
              <a:rPr lang="en-GB" noProof="0"/>
              <a:t>Click icon to add picture</a:t>
            </a:r>
            <a:endParaRPr lang="en-US" noProof="0"/>
          </a:p>
        </p:txBody>
      </p:sp>
      <p:sp>
        <p:nvSpPr>
          <p:cNvPr id="55" name="Text placeholder 7">
            <a:extLst>
              <a:ext uri="{FF2B5EF4-FFF2-40B4-BE49-F238E27FC236}">
                <a16:creationId xmlns:a16="http://schemas.microsoft.com/office/drawing/2014/main" id="{D86CBB7A-9502-4B85-850C-DF2587D4D6E5}"/>
              </a:ext>
            </a:extLst>
          </p:cNvPr>
          <p:cNvSpPr>
            <a:spLocks noGrp="1"/>
          </p:cNvSpPr>
          <p:nvPr>
            <p:ph type="body" sz="quarter" idx="36"/>
          </p:nvPr>
        </p:nvSpPr>
        <p:spPr>
          <a:xfrm>
            <a:off x="5296498" y="2509781"/>
            <a:ext cx="1034787"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6" name="Text placeholder 8">
            <a:extLst>
              <a:ext uri="{FF2B5EF4-FFF2-40B4-BE49-F238E27FC236}">
                <a16:creationId xmlns:a16="http://schemas.microsoft.com/office/drawing/2014/main" id="{86544E69-3546-4BEE-9749-1A8EFA7DDE39}"/>
              </a:ext>
            </a:extLst>
          </p:cNvPr>
          <p:cNvSpPr>
            <a:spLocks noGrp="1"/>
          </p:cNvSpPr>
          <p:nvPr>
            <p:ph type="body" sz="quarter" idx="37"/>
          </p:nvPr>
        </p:nvSpPr>
        <p:spPr>
          <a:xfrm>
            <a:off x="5296498" y="3149292"/>
            <a:ext cx="1034787" cy="1529975"/>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1" name="Text placeholder 9">
            <a:extLst>
              <a:ext uri="{FF2B5EF4-FFF2-40B4-BE49-F238E27FC236}">
                <a16:creationId xmlns:a16="http://schemas.microsoft.com/office/drawing/2014/main" id="{B0DC2D27-DE73-4D51-B4A4-D9CC4DC5A4EC}"/>
              </a:ext>
            </a:extLst>
          </p:cNvPr>
          <p:cNvSpPr>
            <a:spLocks noGrp="1"/>
          </p:cNvSpPr>
          <p:nvPr>
            <p:ph type="body" sz="quarter" idx="30" hasCustomPrompt="1"/>
          </p:nvPr>
        </p:nvSpPr>
        <p:spPr>
          <a:xfrm>
            <a:off x="6541435" y="314154"/>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50" name="Picture Placeholder 3">
            <a:extLst>
              <a:ext uri="{FF2B5EF4-FFF2-40B4-BE49-F238E27FC236}">
                <a16:creationId xmlns:a16="http://schemas.microsoft.com/office/drawing/2014/main" id="{B20B9505-236E-4469-A51C-A2C7B71B271C}"/>
              </a:ext>
            </a:extLst>
          </p:cNvPr>
          <p:cNvSpPr>
            <a:spLocks noGrp="1"/>
          </p:cNvSpPr>
          <p:nvPr>
            <p:ph type="pic" sz="quarter" idx="29"/>
          </p:nvPr>
        </p:nvSpPr>
        <p:spPr>
          <a:xfrm>
            <a:off x="6541436" y="1005989"/>
            <a:ext cx="1034787" cy="1364400"/>
          </a:xfrm>
        </p:spPr>
        <p:txBody>
          <a:bodyPr>
            <a:noAutofit/>
          </a:bodyPr>
          <a:lstStyle>
            <a:lvl1pPr>
              <a:defRPr>
                <a:noFill/>
              </a:defRPr>
            </a:lvl1pPr>
          </a:lstStyle>
          <a:p>
            <a:r>
              <a:rPr lang="en-GB" noProof="0"/>
              <a:t>Click icon to add picture</a:t>
            </a:r>
            <a:endParaRPr lang="en-US" noProof="0"/>
          </a:p>
        </p:txBody>
      </p:sp>
      <p:sp>
        <p:nvSpPr>
          <p:cNvPr id="57" name="Text placeholder 10">
            <a:extLst>
              <a:ext uri="{FF2B5EF4-FFF2-40B4-BE49-F238E27FC236}">
                <a16:creationId xmlns:a16="http://schemas.microsoft.com/office/drawing/2014/main" id="{75A5190F-9F87-4BAA-9B38-DA41741440EA}"/>
              </a:ext>
            </a:extLst>
          </p:cNvPr>
          <p:cNvSpPr>
            <a:spLocks noGrp="1"/>
          </p:cNvSpPr>
          <p:nvPr>
            <p:ph type="body" sz="quarter" idx="38"/>
          </p:nvPr>
        </p:nvSpPr>
        <p:spPr>
          <a:xfrm>
            <a:off x="6541433" y="2509781"/>
            <a:ext cx="1034787"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8" name="Text placeholder 11">
            <a:extLst>
              <a:ext uri="{FF2B5EF4-FFF2-40B4-BE49-F238E27FC236}">
                <a16:creationId xmlns:a16="http://schemas.microsoft.com/office/drawing/2014/main" id="{FF1BBCD1-8544-421A-85E5-77CA0FA35FE4}"/>
              </a:ext>
            </a:extLst>
          </p:cNvPr>
          <p:cNvSpPr>
            <a:spLocks noGrp="1"/>
          </p:cNvSpPr>
          <p:nvPr>
            <p:ph type="body" sz="quarter" idx="39"/>
          </p:nvPr>
        </p:nvSpPr>
        <p:spPr>
          <a:xfrm>
            <a:off x="6541433" y="3149292"/>
            <a:ext cx="1034787" cy="1529975"/>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3" name="Text placeholder 12">
            <a:extLst>
              <a:ext uri="{FF2B5EF4-FFF2-40B4-BE49-F238E27FC236}">
                <a16:creationId xmlns:a16="http://schemas.microsoft.com/office/drawing/2014/main" id="{6F5500B0-3264-4A96-BDF7-6321D671A88F}"/>
              </a:ext>
            </a:extLst>
          </p:cNvPr>
          <p:cNvSpPr>
            <a:spLocks noGrp="1"/>
          </p:cNvSpPr>
          <p:nvPr>
            <p:ph type="body" sz="quarter" idx="33" hasCustomPrompt="1"/>
          </p:nvPr>
        </p:nvSpPr>
        <p:spPr>
          <a:xfrm>
            <a:off x="7786372" y="314154"/>
            <a:ext cx="1034785" cy="399212"/>
          </a:xfrm>
        </p:spPr>
        <p:txBody>
          <a:bodyPr/>
          <a:lstStyle>
            <a:lvl1pPr algn="l">
              <a:lnSpc>
                <a:spcPct val="110000"/>
              </a:lnSpc>
              <a:defRPr sz="26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52" name="Picture Placeholder 4">
            <a:extLst>
              <a:ext uri="{FF2B5EF4-FFF2-40B4-BE49-F238E27FC236}">
                <a16:creationId xmlns:a16="http://schemas.microsoft.com/office/drawing/2014/main" id="{C7AF1FA3-8607-484E-960C-0DEC87C8B4B6}"/>
              </a:ext>
            </a:extLst>
          </p:cNvPr>
          <p:cNvSpPr>
            <a:spLocks noGrp="1"/>
          </p:cNvSpPr>
          <p:nvPr>
            <p:ph type="pic" sz="quarter" idx="32"/>
          </p:nvPr>
        </p:nvSpPr>
        <p:spPr>
          <a:xfrm>
            <a:off x="7786373" y="1005989"/>
            <a:ext cx="1034787" cy="1364400"/>
          </a:xfrm>
        </p:spPr>
        <p:txBody>
          <a:bodyPr>
            <a:noAutofit/>
          </a:bodyPr>
          <a:lstStyle>
            <a:lvl1pPr>
              <a:defRPr>
                <a:noFill/>
              </a:defRPr>
            </a:lvl1pPr>
          </a:lstStyle>
          <a:p>
            <a:r>
              <a:rPr lang="en-GB" noProof="0"/>
              <a:t>Click icon to add picture</a:t>
            </a:r>
            <a:endParaRPr lang="en-US" noProof="0"/>
          </a:p>
        </p:txBody>
      </p:sp>
      <p:sp>
        <p:nvSpPr>
          <p:cNvPr id="59" name="Text placeholder 13">
            <a:extLst>
              <a:ext uri="{FF2B5EF4-FFF2-40B4-BE49-F238E27FC236}">
                <a16:creationId xmlns:a16="http://schemas.microsoft.com/office/drawing/2014/main" id="{BF822235-CF36-42FB-998B-784756CA5FEC}"/>
              </a:ext>
            </a:extLst>
          </p:cNvPr>
          <p:cNvSpPr>
            <a:spLocks noGrp="1"/>
          </p:cNvSpPr>
          <p:nvPr>
            <p:ph type="body" sz="quarter" idx="40"/>
          </p:nvPr>
        </p:nvSpPr>
        <p:spPr>
          <a:xfrm>
            <a:off x="7786367" y="2509781"/>
            <a:ext cx="1034787"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60" name="Text placeholder 14">
            <a:extLst>
              <a:ext uri="{FF2B5EF4-FFF2-40B4-BE49-F238E27FC236}">
                <a16:creationId xmlns:a16="http://schemas.microsoft.com/office/drawing/2014/main" id="{80EE59DB-9243-4843-902C-CEAFDD74F3BA}"/>
              </a:ext>
            </a:extLst>
          </p:cNvPr>
          <p:cNvSpPr>
            <a:spLocks noGrp="1"/>
          </p:cNvSpPr>
          <p:nvPr>
            <p:ph type="body" sz="quarter" idx="41"/>
          </p:nvPr>
        </p:nvSpPr>
        <p:spPr>
          <a:xfrm>
            <a:off x="7786367" y="3149292"/>
            <a:ext cx="1034787" cy="1529975"/>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pic>
        <p:nvPicPr>
          <p:cNvPr id="10" name="Logo">
            <a:extLst>
              <a:ext uri="{FF2B5EF4-FFF2-40B4-BE49-F238E27FC236}">
                <a16:creationId xmlns:a16="http://schemas.microsoft.com/office/drawing/2014/main" id="{CF01E109-00D8-987B-D358-F3FD933FFFC7}"/>
              </a:ext>
              <a:ext uri="{C183D7F6-B498-43B3-948B-1728B52AA6E4}">
                <adec:decorative xmlns:adec="http://schemas.microsoft.com/office/drawing/2017/decorative" val="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4822" y="4596340"/>
            <a:ext cx="1157201" cy="533712"/>
          </a:xfrm>
          <a:prstGeom prst="rect">
            <a:avLst/>
          </a:prstGeom>
          <a:ln>
            <a:noFill/>
          </a:ln>
        </p:spPr>
      </p:pic>
      <p:sp>
        <p:nvSpPr>
          <p:cNvPr id="5" name="Footer Placeholder 1">
            <a:extLst>
              <a:ext uri="{FF2B5EF4-FFF2-40B4-BE49-F238E27FC236}">
                <a16:creationId xmlns:a16="http://schemas.microsoft.com/office/drawing/2014/main" id="{01161507-8AFD-9705-9965-6874EEDD889A}"/>
              </a:ext>
            </a:extLst>
          </p:cNvPr>
          <p:cNvSpPr>
            <a:spLocks noGrp="1"/>
          </p:cNvSpPr>
          <p:nvPr>
            <p:ph type="ftr" sz="quarter" idx="53"/>
          </p:nvPr>
        </p:nvSpPr>
        <p:spPr/>
        <p:txBody>
          <a:bodyPr/>
          <a:lstStyle/>
          <a:p>
            <a:endParaRPr lang="en-US"/>
          </a:p>
        </p:txBody>
      </p:sp>
      <p:sp>
        <p:nvSpPr>
          <p:cNvPr id="2" name="Date Placeholder 1">
            <a:extLst>
              <a:ext uri="{FF2B5EF4-FFF2-40B4-BE49-F238E27FC236}">
                <a16:creationId xmlns:a16="http://schemas.microsoft.com/office/drawing/2014/main" id="{4120235B-FA42-4BE7-947B-F821D4289B09}"/>
              </a:ext>
            </a:extLst>
          </p:cNvPr>
          <p:cNvSpPr>
            <a:spLocks noGrp="1"/>
          </p:cNvSpPr>
          <p:nvPr>
            <p:ph type="dt" sz="half" idx="52"/>
          </p:nvPr>
        </p:nvSpPr>
        <p:spPr/>
        <p:txBody>
          <a:bodyPr/>
          <a:lstStyle/>
          <a:p>
            <a:fld id="{390C0F19-3DFC-4D1C-B824-B6A20D5F1FD4}" type="datetime1">
              <a:rPr lang="en-US" smtClean="0"/>
              <a:t>11/4/2024</a:t>
            </a:fld>
            <a:endParaRPr lang="en-US"/>
          </a:p>
        </p:txBody>
      </p:sp>
      <p:sp>
        <p:nvSpPr>
          <p:cNvPr id="6" name="Slide Number Placeholder 1">
            <a:extLst>
              <a:ext uri="{FF2B5EF4-FFF2-40B4-BE49-F238E27FC236}">
                <a16:creationId xmlns:a16="http://schemas.microsoft.com/office/drawing/2014/main" id="{41CB29E3-354E-DD45-6FF1-140AEE56BA96}"/>
              </a:ext>
            </a:extLst>
          </p:cNvPr>
          <p:cNvSpPr>
            <a:spLocks noGrp="1"/>
          </p:cNvSpPr>
          <p:nvPr>
            <p:ph type="sldNum" sz="quarter" idx="54"/>
          </p:nvPr>
        </p:nvSpPr>
        <p:spPr/>
        <p:txBody>
          <a:bodyPr/>
          <a:lstStyle/>
          <a:p>
            <a:fld id="{6B54B0F7-55DD-40D6-B7F4-70B586885C0B}" type="slidenum">
              <a:rPr lang="en-US" smtClean="0"/>
              <a:pPr/>
              <a:t>‹#›</a:t>
            </a:fld>
            <a:endParaRPr lang="en-US"/>
          </a:p>
        </p:txBody>
      </p:sp>
      <p:grpSp>
        <p:nvGrpSpPr>
          <p:cNvPr id="7" name="Instructions">
            <a:extLst>
              <a:ext uri="{FF2B5EF4-FFF2-40B4-BE49-F238E27FC236}">
                <a16:creationId xmlns:a16="http://schemas.microsoft.com/office/drawing/2014/main" id="{EC46478A-DEB5-ABD3-FD8D-9392878291BB}"/>
              </a:ext>
            </a:extLst>
          </p:cNvPr>
          <p:cNvGrpSpPr/>
          <p:nvPr userDrawn="1"/>
        </p:nvGrpSpPr>
        <p:grpSpPr>
          <a:xfrm>
            <a:off x="9210372" y="1216176"/>
            <a:ext cx="2481013" cy="5678478"/>
            <a:chOff x="9210372" y="1216176"/>
            <a:chExt cx="2481013" cy="5678478"/>
          </a:xfrm>
        </p:grpSpPr>
        <p:cxnSp>
          <p:nvCxnSpPr>
            <p:cNvPr id="4" name="Straight Arrow Connector 3">
              <a:extLst>
                <a:ext uri="{FF2B5EF4-FFF2-40B4-BE49-F238E27FC236}">
                  <a16:creationId xmlns:a16="http://schemas.microsoft.com/office/drawing/2014/main" id="{436507A5-A617-E8BB-8418-45722C6AC6CD}"/>
                </a:ext>
                <a:ext uri="{C183D7F6-B498-43B3-948B-1728B52AA6E4}">
                  <adec:decorative xmlns:adec="http://schemas.microsoft.com/office/drawing/2017/decorative" val="1"/>
                </a:ext>
              </a:extLst>
            </p:cNvPr>
            <p:cNvCxnSpPr>
              <a:cxnSpLocks/>
            </p:cNvCxnSpPr>
            <p:nvPr userDrawn="1"/>
          </p:nvCxnSpPr>
          <p:spPr>
            <a:xfrm flipH="1">
              <a:off x="9210372" y="1374041"/>
              <a:ext cx="604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FD41FC3-BA7D-BF96-5991-714A684CD082}"/>
                </a:ext>
              </a:extLst>
            </p:cNvPr>
            <p:cNvSpPr txBox="1"/>
            <p:nvPr userDrawn="1"/>
          </p:nvSpPr>
          <p:spPr>
            <a:xfrm>
              <a:off x="9905193" y="1216176"/>
              <a:ext cx="1786192" cy="567847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pPr marL="0" indent="0">
                <a:buFontTx/>
                <a:buNone/>
              </a:pPr>
              <a:endParaRPr lang="en-US" sz="1100"/>
            </a:p>
            <a:p>
              <a:endParaRPr lang="en-US" sz="1100"/>
            </a:p>
            <a:p>
              <a:endParaRPr lang="en-US" sz="1100"/>
            </a:p>
            <a:p>
              <a:r>
                <a:rPr lang="en-US" sz="1100" b="1"/>
                <a:t>Add Alt Text or mark as decorative:</a:t>
              </a:r>
            </a:p>
            <a:p>
              <a:pPr marL="171450" indent="-171450">
                <a:buFontTx/>
                <a:buChar char="-"/>
              </a:pPr>
              <a:r>
                <a:rPr lang="en-US" sz="1100"/>
                <a:t>Right click on the image and select “View Alt Text”.</a:t>
              </a:r>
            </a:p>
            <a:p>
              <a:pPr marL="171450" indent="-171450">
                <a:buFontTx/>
                <a:buChar char="-"/>
              </a:pPr>
              <a:r>
                <a:rPr lang="en-US" sz="1100"/>
                <a:t>Type in the blank field that appears on the right of the slide</a:t>
              </a:r>
            </a:p>
            <a:p>
              <a:pPr marL="171450" indent="-171450">
                <a:buFontTx/>
                <a:buChar char="-"/>
              </a:pPr>
              <a:r>
                <a:rPr lang="en-US" sz="1100"/>
                <a:t>If Alt Text isn’t relevant, tick the box to “Mark element as decorative”</a:t>
              </a:r>
            </a:p>
          </p:txBody>
        </p:sp>
        <p:pic>
          <p:nvPicPr>
            <p:cNvPr id="12" name="Picture 11">
              <a:extLst>
                <a:ext uri="{FF2B5EF4-FFF2-40B4-BE49-F238E27FC236}">
                  <a16:creationId xmlns:a16="http://schemas.microsoft.com/office/drawing/2014/main" id="{64181C3A-9B11-6A31-2224-853186A95DFE}"/>
                </a:ext>
              </a:extLst>
            </p:cNvPr>
            <p:cNvPicPr>
              <a:picLocks noChangeAspect="1"/>
            </p:cNvPicPr>
            <p:nvPr userDrawn="1"/>
          </p:nvPicPr>
          <p:blipFill>
            <a:blip r:embed="rId5"/>
            <a:stretch>
              <a:fillRect/>
            </a:stretch>
          </p:blipFill>
          <p:spPr>
            <a:xfrm>
              <a:off x="10172647" y="3678134"/>
              <a:ext cx="307086" cy="622046"/>
            </a:xfrm>
            <a:prstGeom prst="rect">
              <a:avLst/>
            </a:prstGeom>
          </p:spPr>
        </p:pic>
      </p:grpSp>
    </p:spTree>
    <p:extLst>
      <p:ext uri="{BB962C8B-B14F-4D97-AF65-F5344CB8AC3E}">
        <p14:creationId xmlns:p14="http://schemas.microsoft.com/office/powerpoint/2010/main" val="2872856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Dark)">
    <p:bg>
      <p:bgPr>
        <a:solidFill>
          <a:schemeClr val="accent1"/>
        </a:solidFill>
        <a:effectLst/>
      </p:bgPr>
    </p:bg>
    <p:spTree>
      <p:nvGrpSpPr>
        <p:cNvPr id="1" name=""/>
        <p:cNvGrpSpPr/>
        <p:nvPr/>
      </p:nvGrpSpPr>
      <p:grpSpPr>
        <a:xfrm>
          <a:off x="0" y="0"/>
          <a:ext cx="0" cy="0"/>
          <a:chOff x="0" y="0"/>
          <a:chExt cx="0" cy="0"/>
        </a:xfrm>
      </p:grpSpPr>
      <p:grpSp>
        <p:nvGrpSpPr>
          <p:cNvPr id="7" name="Logo">
            <a:extLst>
              <a:ext uri="{FF2B5EF4-FFF2-40B4-BE49-F238E27FC236}">
                <a16:creationId xmlns:a16="http://schemas.microsoft.com/office/drawing/2014/main" id="{AAE34BD0-96F3-484E-823D-846BCF7077CC}"/>
              </a:ext>
            </a:extLst>
          </p:cNvPr>
          <p:cNvGrpSpPr>
            <a:grpSpLocks noChangeAspect="1"/>
          </p:cNvGrpSpPr>
          <p:nvPr userDrawn="1"/>
        </p:nvGrpSpPr>
        <p:grpSpPr>
          <a:xfrm>
            <a:off x="3236582" y="2227950"/>
            <a:ext cx="2670837" cy="687600"/>
            <a:chOff x="4767702" y="-472136"/>
            <a:chExt cx="745525" cy="191931"/>
          </a:xfrm>
          <a:solidFill>
            <a:schemeClr val="bg1"/>
          </a:solidFill>
        </p:grpSpPr>
        <p:sp>
          <p:nvSpPr>
            <p:cNvPr id="8" name="Forme libre : forme 7">
              <a:extLst>
                <a:ext uri="{FF2B5EF4-FFF2-40B4-BE49-F238E27FC236}">
                  <a16:creationId xmlns:a16="http://schemas.microsoft.com/office/drawing/2014/main" id="{B5ACEFF7-2172-4E31-95A5-2822B762DCC8}"/>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9" name="Forme libre : forme 8">
              <a:extLst>
                <a:ext uri="{FF2B5EF4-FFF2-40B4-BE49-F238E27FC236}">
                  <a16:creationId xmlns:a16="http://schemas.microsoft.com/office/drawing/2014/main" id="{156C511D-58A1-442A-9FDB-13B83505C8E1}"/>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10" name="Forme libre : forme 9">
              <a:extLst>
                <a:ext uri="{FF2B5EF4-FFF2-40B4-BE49-F238E27FC236}">
                  <a16:creationId xmlns:a16="http://schemas.microsoft.com/office/drawing/2014/main" id="{33BB5D3E-7EA3-4217-8524-E90CF2B6AC62}"/>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3" name="Footer Placeholder 6">
            <a:extLst>
              <a:ext uri="{FF2B5EF4-FFF2-40B4-BE49-F238E27FC236}">
                <a16:creationId xmlns:a16="http://schemas.microsoft.com/office/drawing/2014/main" id="{43EC17F8-45E7-8365-B942-669A2476CD9D}"/>
              </a:ext>
            </a:extLst>
          </p:cNvPr>
          <p:cNvSpPr>
            <a:spLocks noGrp="1"/>
          </p:cNvSpPr>
          <p:nvPr>
            <p:ph type="ftr" sz="quarter" idx="11"/>
          </p:nvPr>
        </p:nvSpPr>
        <p:spPr>
          <a:xfrm>
            <a:off x="1671799" y="5400000"/>
            <a:ext cx="4480560" cy="166630"/>
          </a:xfrm>
        </p:spPr>
        <p:txBody>
          <a:bodyPr/>
          <a:lstStyle/>
          <a:p>
            <a:endParaRPr lang="en-US"/>
          </a:p>
        </p:txBody>
      </p:sp>
      <p:sp>
        <p:nvSpPr>
          <p:cNvPr id="2" name="Date Placeholder 5">
            <a:extLst>
              <a:ext uri="{FF2B5EF4-FFF2-40B4-BE49-F238E27FC236}">
                <a16:creationId xmlns:a16="http://schemas.microsoft.com/office/drawing/2014/main" id="{F8459A5A-EC75-F801-92F2-3711B387B2D8}"/>
              </a:ext>
            </a:extLst>
          </p:cNvPr>
          <p:cNvSpPr>
            <a:spLocks noGrp="1"/>
          </p:cNvSpPr>
          <p:nvPr>
            <p:ph type="dt" sz="half" idx="10"/>
          </p:nvPr>
        </p:nvSpPr>
        <p:spPr>
          <a:xfrm>
            <a:off x="6548724" y="5400000"/>
            <a:ext cx="1626918" cy="166629"/>
          </a:xfrm>
        </p:spPr>
        <p:txBody>
          <a:bodyPr/>
          <a:lstStyle/>
          <a:p>
            <a:fld id="{08FA68C0-5BF3-4CD5-9237-6D592E1BD951}" type="datetime1">
              <a:rPr lang="en-US" smtClean="0"/>
              <a:t>11/4/2024</a:t>
            </a:fld>
            <a:endParaRPr lang="en-US"/>
          </a:p>
        </p:txBody>
      </p:sp>
      <p:sp>
        <p:nvSpPr>
          <p:cNvPr id="4" name="Slide Number Placeholder 7">
            <a:extLst>
              <a:ext uri="{FF2B5EF4-FFF2-40B4-BE49-F238E27FC236}">
                <a16:creationId xmlns:a16="http://schemas.microsoft.com/office/drawing/2014/main" id="{B5D121BD-DD84-A511-18CE-8F3ED8897E49}"/>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11578403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Content and Numbers (Alternativ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276DEF-3CBF-476F-8A84-C6760A5FE884}"/>
              </a:ext>
              <a:ext uri="{C183D7F6-B498-43B3-948B-1728B52AA6E4}">
                <adec:decorative xmlns:adec="http://schemas.microsoft.com/office/drawing/2017/decorative" val="1"/>
              </a:ext>
            </a:extLst>
          </p:cNvPr>
          <p:cNvSpPr/>
          <p:nvPr userDrawn="1"/>
        </p:nvSpPr>
        <p:spPr>
          <a:xfrm>
            <a:off x="0" y="0"/>
            <a:ext cx="27972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nvGrpSpPr>
          <p:cNvPr id="35" name="Logo">
            <a:extLst>
              <a:ext uri="{FF2B5EF4-FFF2-40B4-BE49-F238E27FC236}">
                <a16:creationId xmlns:a16="http://schemas.microsoft.com/office/drawing/2014/main" id="{92DE48E4-21B7-43C3-B1C8-D1A1E1D11836}"/>
              </a:ext>
              <a:ext uri="{C183D7F6-B498-43B3-948B-1728B52AA6E4}">
                <adec:decorative xmlns:adec="http://schemas.microsoft.com/office/drawing/2017/decorative" val="1"/>
              </a:ext>
            </a:extLst>
          </p:cNvPr>
          <p:cNvGrpSpPr>
            <a:grpSpLocks noChangeAspect="1"/>
          </p:cNvGrpSpPr>
          <p:nvPr userDrawn="1"/>
        </p:nvGrpSpPr>
        <p:grpSpPr>
          <a:xfrm>
            <a:off x="331624" y="4747145"/>
            <a:ext cx="803890" cy="206313"/>
            <a:chOff x="4768103" y="-471733"/>
            <a:chExt cx="744723" cy="191124"/>
          </a:xfrm>
          <a:solidFill>
            <a:schemeClr val="bg1"/>
          </a:solidFill>
        </p:grpSpPr>
        <p:sp>
          <p:nvSpPr>
            <p:cNvPr id="36" name="Forme libre : forme 9">
              <a:extLst>
                <a:ext uri="{FF2B5EF4-FFF2-40B4-BE49-F238E27FC236}">
                  <a16:creationId xmlns:a16="http://schemas.microsoft.com/office/drawing/2014/main" id="{CF3C004A-12EF-4882-9435-5C8C5CDDA3DC}"/>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37" name="Forme libre : forme 10">
              <a:extLst>
                <a:ext uri="{FF2B5EF4-FFF2-40B4-BE49-F238E27FC236}">
                  <a16:creationId xmlns:a16="http://schemas.microsoft.com/office/drawing/2014/main" id="{C854BF86-9CB6-42C3-B52B-E372D3EE21D0}"/>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47" name="Forme libre : forme 11">
              <a:extLst>
                <a:ext uri="{FF2B5EF4-FFF2-40B4-BE49-F238E27FC236}">
                  <a16:creationId xmlns:a16="http://schemas.microsoft.com/office/drawing/2014/main" id="{A41B13E3-A26E-439F-AA34-2A97E1411892}"/>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2" name="Title 1">
            <a:extLst>
              <a:ext uri="{FF2B5EF4-FFF2-40B4-BE49-F238E27FC236}">
                <a16:creationId xmlns:a16="http://schemas.microsoft.com/office/drawing/2014/main" id="{4E92FD8C-2B58-418C-8C0C-CF8C1DFCA139}"/>
              </a:ext>
            </a:extLst>
          </p:cNvPr>
          <p:cNvSpPr>
            <a:spLocks noGrp="1"/>
          </p:cNvSpPr>
          <p:nvPr>
            <p:ph type="title"/>
          </p:nvPr>
        </p:nvSpPr>
        <p:spPr>
          <a:xfrm>
            <a:off x="331200" y="289130"/>
            <a:ext cx="2118055" cy="720000"/>
          </a:xfrm>
        </p:spPr>
        <p:txBody>
          <a:bodyPr/>
          <a:lstStyle>
            <a:lvl1pPr>
              <a:defRPr>
                <a:solidFill>
                  <a:schemeClr val="bg1"/>
                </a:solidFill>
              </a:defRPr>
            </a:lvl1pPr>
          </a:lstStyle>
          <a:p>
            <a:r>
              <a:rPr lang="en-GB"/>
              <a:t>Click to edit Master title style</a:t>
            </a:r>
            <a:endParaRPr lang="en-US"/>
          </a:p>
        </p:txBody>
      </p:sp>
      <p:sp>
        <p:nvSpPr>
          <p:cNvPr id="29" name="Subtitle 1">
            <a:extLst>
              <a:ext uri="{FF2B5EF4-FFF2-40B4-BE49-F238E27FC236}">
                <a16:creationId xmlns:a16="http://schemas.microsoft.com/office/drawing/2014/main" id="{6130F058-DE5E-4AF9-B296-FB3C01712DC6}"/>
              </a:ext>
            </a:extLst>
          </p:cNvPr>
          <p:cNvSpPr>
            <a:spLocks noGrp="1"/>
          </p:cNvSpPr>
          <p:nvPr>
            <p:ph type="body" sz="quarter" idx="53"/>
          </p:nvPr>
        </p:nvSpPr>
        <p:spPr>
          <a:xfrm>
            <a:off x="333730" y="1071318"/>
            <a:ext cx="2116800" cy="430887"/>
          </a:xfrm>
        </p:spPr>
        <p:txBody>
          <a:bodyPr wrap="square">
            <a:spAutoFit/>
          </a:bodyPr>
          <a:lstStyle>
            <a:lvl1pPr>
              <a:lnSpc>
                <a:spcPct val="100000"/>
              </a:lnSpc>
              <a:spcAft>
                <a:spcPts val="0"/>
              </a:spcAft>
              <a:defRPr sz="1400" b="0" i="1">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0" indent="0">
              <a:spcBef>
                <a:spcPts val="400"/>
              </a:spcBef>
              <a:buFont typeface="Arial" panose="020B0604020202020204" pitchFamily="34" charset="0"/>
              <a:buNone/>
              <a:defRPr sz="1200"/>
            </a:lvl2pPr>
            <a:lvl3pPr>
              <a:lnSpc>
                <a:spcPct val="110000"/>
              </a:lnSpc>
              <a:defRPr lang="en-US" sz="1000" kern="1200" dirty="0" smtClean="0">
                <a:solidFill>
                  <a:schemeClr val="tx1"/>
                </a:solidFill>
                <a:latin typeface="Sanofi Sans 3 Regular"/>
                <a:ea typeface="+mn-ea"/>
                <a:cs typeface="+mn-cs"/>
              </a:defRPr>
            </a:lvl3pPr>
            <a:lvl4pPr>
              <a:defRPr sz="1000"/>
            </a:lvl4pPr>
            <a:lvl5pPr>
              <a:defRPr sz="1000"/>
            </a:lvl5pPr>
          </a:lstStyle>
          <a:p>
            <a:pPr lvl="0"/>
            <a:r>
              <a:rPr lang="en-GB" noProof="0"/>
              <a:t>Click to edit Master text styles</a:t>
            </a:r>
          </a:p>
        </p:txBody>
      </p:sp>
      <p:sp>
        <p:nvSpPr>
          <p:cNvPr id="4" name="Text placeholder 1">
            <a:extLst>
              <a:ext uri="{FF2B5EF4-FFF2-40B4-BE49-F238E27FC236}">
                <a16:creationId xmlns:a16="http://schemas.microsoft.com/office/drawing/2014/main" id="{557C45B6-A2BD-926C-3675-04CB3D089F51}"/>
              </a:ext>
            </a:extLst>
          </p:cNvPr>
          <p:cNvSpPr>
            <a:spLocks noGrp="1"/>
          </p:cNvSpPr>
          <p:nvPr>
            <p:ph type="body" sz="quarter" idx="58"/>
          </p:nvPr>
        </p:nvSpPr>
        <p:spPr>
          <a:xfrm>
            <a:off x="331788" y="1341438"/>
            <a:ext cx="2116137" cy="3214687"/>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CH"/>
          </a:p>
        </p:txBody>
      </p:sp>
      <p:sp>
        <p:nvSpPr>
          <p:cNvPr id="55" name="Text placeholder 2">
            <a:extLst>
              <a:ext uri="{FF2B5EF4-FFF2-40B4-BE49-F238E27FC236}">
                <a16:creationId xmlns:a16="http://schemas.microsoft.com/office/drawing/2014/main" id="{1733B279-DA2E-42A2-AC6A-5AD6F62B3AED}"/>
              </a:ext>
            </a:extLst>
          </p:cNvPr>
          <p:cNvSpPr>
            <a:spLocks noGrp="1"/>
          </p:cNvSpPr>
          <p:nvPr>
            <p:ph type="body" sz="quarter" idx="22"/>
          </p:nvPr>
        </p:nvSpPr>
        <p:spPr>
          <a:xfrm>
            <a:off x="3264208" y="739124"/>
            <a:ext cx="5546062" cy="214995"/>
          </a:xfrm>
        </p:spPr>
        <p:txBody>
          <a:bodyPr wrap="square">
            <a:spAutoFit/>
          </a:bodyPr>
          <a:lstStyle>
            <a:lvl1pPr algn="l">
              <a:lnSpc>
                <a:spcPct val="110000"/>
              </a:lnSpc>
              <a:defRPr sz="1400">
                <a:solidFill>
                  <a:schemeClr val="tx1"/>
                </a:solidFill>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4" name="Text placeholder 3">
            <a:extLst>
              <a:ext uri="{FF2B5EF4-FFF2-40B4-BE49-F238E27FC236}">
                <a16:creationId xmlns:a16="http://schemas.microsoft.com/office/drawing/2014/main" id="{44A9397C-6D93-4AD9-887C-C623195B452C}"/>
              </a:ext>
            </a:extLst>
          </p:cNvPr>
          <p:cNvSpPr>
            <a:spLocks noGrp="1"/>
          </p:cNvSpPr>
          <p:nvPr>
            <p:ph type="body" sz="quarter" idx="21" hasCustomPrompt="1"/>
          </p:nvPr>
        </p:nvSpPr>
        <p:spPr>
          <a:xfrm>
            <a:off x="3262749" y="134069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01</a:t>
            </a:r>
          </a:p>
        </p:txBody>
      </p:sp>
      <p:sp>
        <p:nvSpPr>
          <p:cNvPr id="34" name="Text placeholder 4">
            <a:extLst>
              <a:ext uri="{FF2B5EF4-FFF2-40B4-BE49-F238E27FC236}">
                <a16:creationId xmlns:a16="http://schemas.microsoft.com/office/drawing/2014/main" id="{480EBD21-251E-5549-1783-59F62C923620}"/>
              </a:ext>
            </a:extLst>
          </p:cNvPr>
          <p:cNvSpPr>
            <a:spLocks noGrp="1"/>
          </p:cNvSpPr>
          <p:nvPr>
            <p:ph type="body" sz="quarter" idx="54"/>
          </p:nvPr>
        </p:nvSpPr>
        <p:spPr>
          <a:xfrm>
            <a:off x="3262749" y="2211873"/>
            <a:ext cx="1268510" cy="492883"/>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38" name="Text placeholder 5">
            <a:extLst>
              <a:ext uri="{FF2B5EF4-FFF2-40B4-BE49-F238E27FC236}">
                <a16:creationId xmlns:a16="http://schemas.microsoft.com/office/drawing/2014/main" id="{31C368F5-8367-8003-717B-0E1E56CD0587}"/>
              </a:ext>
            </a:extLst>
          </p:cNvPr>
          <p:cNvSpPr>
            <a:spLocks noGrp="1"/>
          </p:cNvSpPr>
          <p:nvPr>
            <p:ph type="body" sz="quarter" idx="35"/>
          </p:nvPr>
        </p:nvSpPr>
        <p:spPr>
          <a:xfrm>
            <a:off x="3262749" y="2880664"/>
            <a:ext cx="1268510" cy="1798603"/>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6" name="Text placeholder 6">
            <a:extLst>
              <a:ext uri="{FF2B5EF4-FFF2-40B4-BE49-F238E27FC236}">
                <a16:creationId xmlns:a16="http://schemas.microsoft.com/office/drawing/2014/main" id="{16F950FC-0480-4153-AB54-FC50B62AF841}"/>
              </a:ext>
            </a:extLst>
          </p:cNvPr>
          <p:cNvSpPr>
            <a:spLocks noGrp="1"/>
          </p:cNvSpPr>
          <p:nvPr>
            <p:ph type="body" sz="quarter" idx="25" hasCustomPrompt="1"/>
          </p:nvPr>
        </p:nvSpPr>
        <p:spPr>
          <a:xfrm>
            <a:off x="4688351" y="134069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02</a:t>
            </a:r>
          </a:p>
        </p:txBody>
      </p:sp>
      <p:sp>
        <p:nvSpPr>
          <p:cNvPr id="39" name="Text placeholder 7">
            <a:extLst>
              <a:ext uri="{FF2B5EF4-FFF2-40B4-BE49-F238E27FC236}">
                <a16:creationId xmlns:a16="http://schemas.microsoft.com/office/drawing/2014/main" id="{61010473-B381-8D4E-FABE-59CB2552EA81}"/>
              </a:ext>
            </a:extLst>
          </p:cNvPr>
          <p:cNvSpPr>
            <a:spLocks noGrp="1"/>
          </p:cNvSpPr>
          <p:nvPr>
            <p:ph type="body" sz="quarter" idx="36"/>
          </p:nvPr>
        </p:nvSpPr>
        <p:spPr>
          <a:xfrm>
            <a:off x="4688936" y="2206097"/>
            <a:ext cx="1268510"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40" name="Text placeholder 8">
            <a:extLst>
              <a:ext uri="{FF2B5EF4-FFF2-40B4-BE49-F238E27FC236}">
                <a16:creationId xmlns:a16="http://schemas.microsoft.com/office/drawing/2014/main" id="{AE08EF7E-5C0A-002F-6833-F81205E0B58D}"/>
              </a:ext>
            </a:extLst>
          </p:cNvPr>
          <p:cNvSpPr>
            <a:spLocks noGrp="1"/>
          </p:cNvSpPr>
          <p:nvPr>
            <p:ph type="body" sz="quarter" idx="37"/>
          </p:nvPr>
        </p:nvSpPr>
        <p:spPr>
          <a:xfrm>
            <a:off x="4688936" y="2880664"/>
            <a:ext cx="1268510" cy="1798603"/>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7" name="Text placeholder 9">
            <a:extLst>
              <a:ext uri="{FF2B5EF4-FFF2-40B4-BE49-F238E27FC236}">
                <a16:creationId xmlns:a16="http://schemas.microsoft.com/office/drawing/2014/main" id="{2EFE1CAB-5EC5-470D-9350-2DD9C967665B}"/>
              </a:ext>
            </a:extLst>
          </p:cNvPr>
          <p:cNvSpPr>
            <a:spLocks noGrp="1"/>
          </p:cNvSpPr>
          <p:nvPr>
            <p:ph type="body" sz="quarter" idx="28" hasCustomPrompt="1"/>
          </p:nvPr>
        </p:nvSpPr>
        <p:spPr>
          <a:xfrm>
            <a:off x="6113953" y="134069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03</a:t>
            </a:r>
          </a:p>
        </p:txBody>
      </p:sp>
      <p:sp>
        <p:nvSpPr>
          <p:cNvPr id="41" name="Text placeholder 10">
            <a:extLst>
              <a:ext uri="{FF2B5EF4-FFF2-40B4-BE49-F238E27FC236}">
                <a16:creationId xmlns:a16="http://schemas.microsoft.com/office/drawing/2014/main" id="{296512FD-5D84-35FD-A358-56A9E0174C3A}"/>
              </a:ext>
            </a:extLst>
          </p:cNvPr>
          <p:cNvSpPr>
            <a:spLocks noGrp="1"/>
          </p:cNvSpPr>
          <p:nvPr>
            <p:ph type="body" sz="quarter" idx="38"/>
          </p:nvPr>
        </p:nvSpPr>
        <p:spPr>
          <a:xfrm>
            <a:off x="6113953" y="2206097"/>
            <a:ext cx="1268510"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42" name="Text placeholder 11">
            <a:extLst>
              <a:ext uri="{FF2B5EF4-FFF2-40B4-BE49-F238E27FC236}">
                <a16:creationId xmlns:a16="http://schemas.microsoft.com/office/drawing/2014/main" id="{14FE262A-1EEC-F6CC-CB20-D432FB305B17}"/>
              </a:ext>
            </a:extLst>
          </p:cNvPr>
          <p:cNvSpPr>
            <a:spLocks noGrp="1"/>
          </p:cNvSpPr>
          <p:nvPr>
            <p:ph type="body" sz="quarter" idx="39"/>
          </p:nvPr>
        </p:nvSpPr>
        <p:spPr>
          <a:xfrm>
            <a:off x="6113953" y="2880664"/>
            <a:ext cx="1268510" cy="1798603"/>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8" name="Text placeholder 12">
            <a:extLst>
              <a:ext uri="{FF2B5EF4-FFF2-40B4-BE49-F238E27FC236}">
                <a16:creationId xmlns:a16="http://schemas.microsoft.com/office/drawing/2014/main" id="{E28A005F-4277-4DBE-97FB-498AB2E8E7BA}"/>
              </a:ext>
            </a:extLst>
          </p:cNvPr>
          <p:cNvSpPr>
            <a:spLocks noGrp="1"/>
          </p:cNvSpPr>
          <p:nvPr>
            <p:ph type="body" sz="quarter" idx="31" hasCustomPrompt="1"/>
          </p:nvPr>
        </p:nvSpPr>
        <p:spPr>
          <a:xfrm>
            <a:off x="7539556" y="1340691"/>
            <a:ext cx="818888" cy="690958"/>
          </a:xfrm>
        </p:spPr>
        <p:txBody>
          <a:bodyPr>
            <a:spAutoFit/>
          </a:bodyPr>
          <a:lstStyle>
            <a:lvl1pPr algn="l">
              <a:lnSpc>
                <a:spcPct val="110000"/>
              </a:lnSpc>
              <a:defRPr sz="4500" b="0" i="0" cap="all"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171450" indent="-171450">
              <a:buFontTx/>
              <a:buBlip>
                <a:blip r:embed="rId2">
                  <a:extLst>
                    <a:ext uri="{96DAC541-7B7A-43D3-8B79-37D633B846F1}">
                      <asvg:svgBlip xmlns:asvg="http://schemas.microsoft.com/office/drawing/2016/SVG/main" r:embed="rId3"/>
                    </a:ext>
                  </a:extLst>
                </a:blip>
              </a:buBlip>
              <a:defRPr sz="800"/>
            </a:lvl2pPr>
            <a:lvl3pPr>
              <a:lnSpc>
                <a:spcPct val="110000"/>
              </a:lnSpc>
              <a:defRPr sz="800">
                <a:latin typeface="+mj-lt"/>
              </a:defRPr>
            </a:lvl3pPr>
            <a:lvl4pPr>
              <a:defRPr sz="1000"/>
            </a:lvl4pPr>
            <a:lvl5pPr>
              <a:defRPr sz="1000"/>
            </a:lvl5pPr>
          </a:lstStyle>
          <a:p>
            <a:pPr lvl="0"/>
            <a:r>
              <a:rPr lang="en-US" noProof="0"/>
              <a:t>04</a:t>
            </a:r>
          </a:p>
        </p:txBody>
      </p:sp>
      <p:sp>
        <p:nvSpPr>
          <p:cNvPr id="43" name="Text placeholder 13">
            <a:extLst>
              <a:ext uri="{FF2B5EF4-FFF2-40B4-BE49-F238E27FC236}">
                <a16:creationId xmlns:a16="http://schemas.microsoft.com/office/drawing/2014/main" id="{1351095D-866D-4C63-63DC-4F5E0E9F58E1}"/>
              </a:ext>
            </a:extLst>
          </p:cNvPr>
          <p:cNvSpPr>
            <a:spLocks noGrp="1"/>
          </p:cNvSpPr>
          <p:nvPr>
            <p:ph type="body" sz="quarter" idx="40"/>
          </p:nvPr>
        </p:nvSpPr>
        <p:spPr>
          <a:xfrm>
            <a:off x="7541760" y="2206097"/>
            <a:ext cx="1268510" cy="500119"/>
          </a:xfrm>
        </p:spPr>
        <p:txBody>
          <a:bodyPr/>
          <a:lstStyle>
            <a:lvl1pPr algn="l">
              <a:lnSpc>
                <a:spcPct val="125000"/>
              </a:lnSpc>
              <a:defRPr sz="1400" i="1">
                <a:solidFill>
                  <a:schemeClr val="accent2"/>
                </a:solidFill>
                <a:latin typeface="Georgia" panose="02040502050405020303" pitchFamily="18" charset="0"/>
              </a:defRPr>
            </a:lvl1pPr>
            <a:lvl2pPr marL="0" indent="0">
              <a:lnSpc>
                <a:spcPts val="1200"/>
              </a:lnSpc>
              <a:spcAft>
                <a:spcPts val="400"/>
              </a:spcAft>
              <a:buFont typeface="Arial" panose="020B0604020202020204" pitchFamily="34" charset="0"/>
              <a:buNone/>
              <a:defRPr sz="1100">
                <a:solidFill>
                  <a:schemeClr val="accent2"/>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44" name="Text placeholder 14">
            <a:extLst>
              <a:ext uri="{FF2B5EF4-FFF2-40B4-BE49-F238E27FC236}">
                <a16:creationId xmlns:a16="http://schemas.microsoft.com/office/drawing/2014/main" id="{CDD22FDE-98BD-E438-F8F4-BDB7914DF278}"/>
              </a:ext>
            </a:extLst>
          </p:cNvPr>
          <p:cNvSpPr>
            <a:spLocks noGrp="1"/>
          </p:cNvSpPr>
          <p:nvPr>
            <p:ph type="body" sz="quarter" idx="41"/>
          </p:nvPr>
        </p:nvSpPr>
        <p:spPr>
          <a:xfrm>
            <a:off x="7541760" y="2880664"/>
            <a:ext cx="1268510" cy="1798603"/>
          </a:xfrm>
        </p:spPr>
        <p:txBody>
          <a:bodyPr/>
          <a:lstStyle>
            <a:lvl1pPr algn="l">
              <a:lnSpc>
                <a:spcPct val="125000"/>
              </a:lnSpc>
              <a:defRPr sz="1400">
                <a:solidFill>
                  <a:schemeClr val="tx1"/>
                </a:solidFill>
              </a:defRPr>
            </a:lvl1pPr>
            <a:lvl2pPr marL="0" indent="0">
              <a:lnSpc>
                <a:spcPts val="1200"/>
              </a:lnSpc>
              <a:spcAft>
                <a:spcPts val="400"/>
              </a:spcAft>
              <a:buFont typeface="Arial" panose="020B0604020202020204" pitchFamily="34" charset="0"/>
              <a:buNone/>
              <a:defRPr sz="700">
                <a:solidFill>
                  <a:schemeClr val="tx1"/>
                </a:solidFill>
              </a:defRPr>
            </a:lvl2pPr>
            <a:lvl3pPr>
              <a:lnSpc>
                <a:spcPct val="110000"/>
              </a:lnSpc>
              <a:defRPr sz="800">
                <a:latin typeface="+mj-lt"/>
              </a:defRPr>
            </a:lvl3pPr>
            <a:lvl4pPr>
              <a:defRPr sz="1000"/>
            </a:lvl4pPr>
            <a:lvl5pPr>
              <a:defRPr sz="1000"/>
            </a:lvl5pPr>
          </a:lstStyle>
          <a:p>
            <a:pPr lvl="0"/>
            <a:r>
              <a:rPr lang="en-GB" noProof="0"/>
              <a:t>Click to edit Master text styles</a:t>
            </a:r>
          </a:p>
        </p:txBody>
      </p:sp>
      <p:sp>
        <p:nvSpPr>
          <p:cNvPr id="5" name="Footer Placeholder 6">
            <a:extLst>
              <a:ext uri="{FF2B5EF4-FFF2-40B4-BE49-F238E27FC236}">
                <a16:creationId xmlns:a16="http://schemas.microsoft.com/office/drawing/2014/main" id="{79967147-47E2-8EB6-559C-D7694F6C4E1F}"/>
              </a:ext>
            </a:extLst>
          </p:cNvPr>
          <p:cNvSpPr>
            <a:spLocks noGrp="1"/>
          </p:cNvSpPr>
          <p:nvPr>
            <p:ph type="ftr" sz="quarter" idx="11"/>
          </p:nvPr>
        </p:nvSpPr>
        <p:spPr>
          <a:xfrm>
            <a:off x="1671799" y="5400000"/>
            <a:ext cx="4480560" cy="166630"/>
          </a:xfrm>
        </p:spPr>
        <p:txBody>
          <a:bodyPr/>
          <a:lstStyle/>
          <a:p>
            <a:endParaRPr lang="en-US"/>
          </a:p>
        </p:txBody>
      </p:sp>
      <p:sp>
        <p:nvSpPr>
          <p:cNvPr id="14" name="Slide Number Placeholder 1">
            <a:extLst>
              <a:ext uri="{FF2B5EF4-FFF2-40B4-BE49-F238E27FC236}">
                <a16:creationId xmlns:a16="http://schemas.microsoft.com/office/drawing/2014/main" id="{780317E5-0D70-8200-3E84-F6A6D8288DC7}"/>
              </a:ext>
            </a:extLst>
          </p:cNvPr>
          <p:cNvSpPr>
            <a:spLocks noGrp="1"/>
          </p:cNvSpPr>
          <p:nvPr>
            <p:ph type="sldNum" sz="quarter" idx="61"/>
          </p:nvPr>
        </p:nvSpPr>
        <p:spPr/>
        <p:txBody>
          <a:bodyPr/>
          <a:lstStyle/>
          <a:p>
            <a:fld id="{6B54B0F7-55DD-40D6-B7F4-70B586885C0B}" type="slidenum">
              <a:rPr lang="en-US" smtClean="0"/>
              <a:pPr/>
              <a:t>‹#›</a:t>
            </a:fld>
            <a:endParaRPr lang="en-US"/>
          </a:p>
        </p:txBody>
      </p:sp>
      <p:sp>
        <p:nvSpPr>
          <p:cNvPr id="12" name="Date Placeholder 1">
            <a:extLst>
              <a:ext uri="{FF2B5EF4-FFF2-40B4-BE49-F238E27FC236}">
                <a16:creationId xmlns:a16="http://schemas.microsoft.com/office/drawing/2014/main" id="{09D2390C-39A6-5A35-FB7A-783129BB5CE5}"/>
              </a:ext>
            </a:extLst>
          </p:cNvPr>
          <p:cNvSpPr>
            <a:spLocks noGrp="1"/>
          </p:cNvSpPr>
          <p:nvPr>
            <p:ph type="dt" sz="half" idx="59"/>
          </p:nvPr>
        </p:nvSpPr>
        <p:spPr/>
        <p:txBody>
          <a:bodyPr/>
          <a:lstStyle/>
          <a:p>
            <a:fld id="{C94EBB7D-4404-4FE4-99FE-815DB7C22EED}" type="datetime1">
              <a:rPr lang="en-US" smtClean="0"/>
              <a:t>11/4/2024</a:t>
            </a:fld>
            <a:endParaRPr lang="en-US"/>
          </a:p>
        </p:txBody>
      </p:sp>
    </p:spTree>
    <p:extLst>
      <p:ext uri="{BB962C8B-B14F-4D97-AF65-F5344CB8AC3E}">
        <p14:creationId xmlns:p14="http://schemas.microsoft.com/office/powerpoint/2010/main" val="597377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78E04-C85A-4D77-B8FB-BFFBFEFE7951}"/>
              </a:ext>
            </a:extLst>
          </p:cNvPr>
          <p:cNvSpPr>
            <a:spLocks noGrp="1"/>
          </p:cNvSpPr>
          <p:nvPr>
            <p:ph type="title"/>
          </p:nvPr>
        </p:nvSpPr>
        <p:spPr/>
        <p:txBody>
          <a:bodyPr/>
          <a:lstStyle/>
          <a:p>
            <a:r>
              <a:rPr lang="en-GB"/>
              <a:t>Click to edit Master title style</a:t>
            </a:r>
            <a:endParaRPr lang="en-US"/>
          </a:p>
        </p:txBody>
      </p:sp>
      <p:sp>
        <p:nvSpPr>
          <p:cNvPr id="14" name="Table Placeholder 1">
            <a:extLst>
              <a:ext uri="{FF2B5EF4-FFF2-40B4-BE49-F238E27FC236}">
                <a16:creationId xmlns:a16="http://schemas.microsoft.com/office/drawing/2014/main" id="{828EDE46-3F40-4CF0-8732-22A2312E12B6}"/>
              </a:ext>
            </a:extLst>
          </p:cNvPr>
          <p:cNvSpPr>
            <a:spLocks noGrp="1"/>
          </p:cNvSpPr>
          <p:nvPr>
            <p:ph type="tbl" sz="quarter" idx="23"/>
          </p:nvPr>
        </p:nvSpPr>
        <p:spPr>
          <a:xfrm>
            <a:off x="331038" y="982397"/>
            <a:ext cx="8478000" cy="3477177"/>
          </a:xfrm>
        </p:spPr>
        <p:txBody>
          <a:bodyPr anchor="ctr"/>
          <a:lstStyle>
            <a:lvl1pPr algn="ctr">
              <a:defRPr/>
            </a:lvl1pPr>
          </a:lstStyle>
          <a:p>
            <a:r>
              <a:rPr lang="en-GB"/>
              <a:t>Click icon to add table</a:t>
            </a:r>
            <a:endParaRPr lang="en-US"/>
          </a:p>
        </p:txBody>
      </p:sp>
      <p:sp>
        <p:nvSpPr>
          <p:cNvPr id="5" name="Footer Placeholder 1">
            <a:extLst>
              <a:ext uri="{FF2B5EF4-FFF2-40B4-BE49-F238E27FC236}">
                <a16:creationId xmlns:a16="http://schemas.microsoft.com/office/drawing/2014/main" id="{9B4BAF85-C7EF-E0BC-E504-BBA29ED55927}"/>
              </a:ext>
            </a:extLst>
          </p:cNvPr>
          <p:cNvSpPr>
            <a:spLocks noGrp="1"/>
          </p:cNvSpPr>
          <p:nvPr>
            <p:ph type="ftr" sz="quarter" idx="25"/>
          </p:nvPr>
        </p:nvSpPr>
        <p:spPr/>
        <p:txBody>
          <a:bodyPr/>
          <a:lstStyle/>
          <a:p>
            <a:endParaRPr lang="en-US"/>
          </a:p>
        </p:txBody>
      </p:sp>
      <p:sp>
        <p:nvSpPr>
          <p:cNvPr id="3" name="Date Placeholder 1">
            <a:extLst>
              <a:ext uri="{FF2B5EF4-FFF2-40B4-BE49-F238E27FC236}">
                <a16:creationId xmlns:a16="http://schemas.microsoft.com/office/drawing/2014/main" id="{25590B02-5AEE-07D5-3809-402035D462A3}"/>
              </a:ext>
            </a:extLst>
          </p:cNvPr>
          <p:cNvSpPr>
            <a:spLocks noGrp="1"/>
          </p:cNvSpPr>
          <p:nvPr>
            <p:ph type="dt" sz="half" idx="24"/>
          </p:nvPr>
        </p:nvSpPr>
        <p:spPr/>
        <p:txBody>
          <a:bodyPr/>
          <a:lstStyle/>
          <a:p>
            <a:fld id="{79D0BC6B-B5A2-46A4-AEFD-1D8319962E88}" type="datetime1">
              <a:rPr lang="en-US" smtClean="0"/>
              <a:t>11/4/2024</a:t>
            </a:fld>
            <a:endParaRPr lang="en-US"/>
          </a:p>
        </p:txBody>
      </p:sp>
      <p:sp>
        <p:nvSpPr>
          <p:cNvPr id="6" name="Slide Number Placeholder 1">
            <a:extLst>
              <a:ext uri="{FF2B5EF4-FFF2-40B4-BE49-F238E27FC236}">
                <a16:creationId xmlns:a16="http://schemas.microsoft.com/office/drawing/2014/main" id="{E8CEDEE1-A1D7-06C7-B208-C606F9D83087}"/>
              </a:ext>
            </a:extLst>
          </p:cNvPr>
          <p:cNvSpPr>
            <a:spLocks noGrp="1"/>
          </p:cNvSpPr>
          <p:nvPr>
            <p:ph type="sldNum" sz="quarter" idx="26"/>
          </p:nvPr>
        </p:nvSpPr>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92562925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04D7A-10C4-34CE-F72C-6A6BBC59EC3B}"/>
              </a:ext>
            </a:extLst>
          </p:cNvPr>
          <p:cNvSpPr>
            <a:spLocks noGrp="1"/>
          </p:cNvSpPr>
          <p:nvPr>
            <p:ph type="title"/>
          </p:nvPr>
        </p:nvSpPr>
        <p:spPr/>
        <p:txBody>
          <a:bodyPr/>
          <a:lstStyle/>
          <a:p>
            <a:r>
              <a:rPr lang="en-GB"/>
              <a:t>Click to edit Master title style</a:t>
            </a:r>
            <a:endParaRPr lang="en-US"/>
          </a:p>
        </p:txBody>
      </p:sp>
      <p:sp>
        <p:nvSpPr>
          <p:cNvPr id="3" name="Footer Placeholder 1">
            <a:extLst>
              <a:ext uri="{FF2B5EF4-FFF2-40B4-BE49-F238E27FC236}">
                <a16:creationId xmlns:a16="http://schemas.microsoft.com/office/drawing/2014/main" id="{AAB30001-6B64-1145-701E-2C8C893BC8B7}"/>
              </a:ext>
            </a:extLst>
          </p:cNvPr>
          <p:cNvSpPr>
            <a:spLocks noGrp="1"/>
          </p:cNvSpPr>
          <p:nvPr>
            <p:ph type="ftr" sz="quarter" idx="10"/>
          </p:nvPr>
        </p:nvSpPr>
        <p:spPr/>
        <p:txBody>
          <a:bodyPr/>
          <a:lstStyle/>
          <a:p>
            <a:endParaRPr lang="en-US"/>
          </a:p>
        </p:txBody>
      </p:sp>
      <p:sp>
        <p:nvSpPr>
          <p:cNvPr id="4" name="Date Placeholder 1">
            <a:extLst>
              <a:ext uri="{FF2B5EF4-FFF2-40B4-BE49-F238E27FC236}">
                <a16:creationId xmlns:a16="http://schemas.microsoft.com/office/drawing/2014/main" id="{3991CA3D-AA7B-5C60-7E4D-2B019FAB5EDD}"/>
              </a:ext>
            </a:extLst>
          </p:cNvPr>
          <p:cNvSpPr>
            <a:spLocks noGrp="1"/>
          </p:cNvSpPr>
          <p:nvPr>
            <p:ph type="dt" sz="half" idx="11"/>
          </p:nvPr>
        </p:nvSpPr>
        <p:spPr/>
        <p:txBody>
          <a:bodyPr/>
          <a:lstStyle/>
          <a:p>
            <a:fld id="{FD7429D7-93CD-48E4-B0B8-44E6B11C1162}" type="datetime1">
              <a:rPr lang="en-US" smtClean="0"/>
              <a:t>11/4/2024</a:t>
            </a:fld>
            <a:endParaRPr lang="en-US"/>
          </a:p>
        </p:txBody>
      </p:sp>
      <p:sp>
        <p:nvSpPr>
          <p:cNvPr id="5" name="Slide Number Placeholder 1">
            <a:extLst>
              <a:ext uri="{FF2B5EF4-FFF2-40B4-BE49-F238E27FC236}">
                <a16:creationId xmlns:a16="http://schemas.microsoft.com/office/drawing/2014/main" id="{57BC42FB-27D4-71F0-7550-E0207D2F26B5}"/>
              </a:ext>
            </a:extLst>
          </p:cNvPr>
          <p:cNvSpPr>
            <a:spLocks noGrp="1"/>
          </p:cNvSpPr>
          <p:nvPr>
            <p:ph type="sldNum" sz="quarter" idx="12"/>
          </p:nvPr>
        </p:nvSpPr>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34039488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Empty">
    <p:spTree>
      <p:nvGrpSpPr>
        <p:cNvPr id="1" name=""/>
        <p:cNvGrpSpPr/>
        <p:nvPr/>
      </p:nvGrpSpPr>
      <p:grpSpPr>
        <a:xfrm>
          <a:off x="0" y="0"/>
          <a:ext cx="0" cy="0"/>
          <a:chOff x="0" y="0"/>
          <a:chExt cx="0" cy="0"/>
        </a:xfrm>
      </p:grpSpPr>
      <p:sp>
        <p:nvSpPr>
          <p:cNvPr id="3" name="Footer Placeholder 6">
            <a:extLst>
              <a:ext uri="{FF2B5EF4-FFF2-40B4-BE49-F238E27FC236}">
                <a16:creationId xmlns:a16="http://schemas.microsoft.com/office/drawing/2014/main" id="{2646B4B8-2E2A-E2FD-F738-1F8F49455B19}"/>
              </a:ext>
            </a:extLst>
          </p:cNvPr>
          <p:cNvSpPr>
            <a:spLocks noGrp="1"/>
          </p:cNvSpPr>
          <p:nvPr>
            <p:ph type="ftr" sz="quarter" idx="11"/>
          </p:nvPr>
        </p:nvSpPr>
        <p:spPr>
          <a:xfrm>
            <a:off x="1671799" y="5400000"/>
            <a:ext cx="4480560" cy="166630"/>
          </a:xfrm>
        </p:spPr>
        <p:txBody>
          <a:bodyPr/>
          <a:lstStyle/>
          <a:p>
            <a:endParaRPr lang="en-US"/>
          </a:p>
        </p:txBody>
      </p:sp>
      <p:sp>
        <p:nvSpPr>
          <p:cNvPr id="2" name="Date Placeholder 5">
            <a:extLst>
              <a:ext uri="{FF2B5EF4-FFF2-40B4-BE49-F238E27FC236}">
                <a16:creationId xmlns:a16="http://schemas.microsoft.com/office/drawing/2014/main" id="{32E8EE70-8056-81AA-ED06-5E890EA74B90}"/>
              </a:ext>
            </a:extLst>
          </p:cNvPr>
          <p:cNvSpPr>
            <a:spLocks noGrp="1"/>
          </p:cNvSpPr>
          <p:nvPr>
            <p:ph type="dt" sz="half" idx="10"/>
          </p:nvPr>
        </p:nvSpPr>
        <p:spPr>
          <a:xfrm>
            <a:off x="6548724" y="5400000"/>
            <a:ext cx="1626918" cy="166629"/>
          </a:xfrm>
        </p:spPr>
        <p:txBody>
          <a:bodyPr/>
          <a:lstStyle/>
          <a:p>
            <a:fld id="{4944365B-9DC9-4939-8752-3EDDBF45772B}" type="datetime1">
              <a:rPr lang="en-US" smtClean="0"/>
              <a:t>11/4/2024</a:t>
            </a:fld>
            <a:endParaRPr lang="en-US"/>
          </a:p>
        </p:txBody>
      </p:sp>
      <p:sp>
        <p:nvSpPr>
          <p:cNvPr id="4" name="Slide Number Placeholder 7">
            <a:extLst>
              <a:ext uri="{FF2B5EF4-FFF2-40B4-BE49-F238E27FC236}">
                <a16:creationId xmlns:a16="http://schemas.microsoft.com/office/drawing/2014/main" id="{39878004-B610-F414-165E-6BEDF8C31F72}"/>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311302422"/>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23004C"/>
        </a:solidFill>
        <a:effectLst/>
      </p:bgPr>
    </p:bg>
    <p:spTree>
      <p:nvGrpSpPr>
        <p:cNvPr id="1" name=""/>
        <p:cNvGrpSpPr/>
        <p:nvPr/>
      </p:nvGrpSpPr>
      <p:grpSpPr>
        <a:xfrm>
          <a:off x="0" y="0"/>
          <a:ext cx="0" cy="0"/>
          <a:chOff x="0" y="0"/>
          <a:chExt cx="0" cy="0"/>
        </a:xfrm>
      </p:grpSpPr>
      <p:grpSp>
        <p:nvGrpSpPr>
          <p:cNvPr id="21" name="Logo">
            <a:extLst>
              <a:ext uri="{FF2B5EF4-FFF2-40B4-BE49-F238E27FC236}">
                <a16:creationId xmlns:a16="http://schemas.microsoft.com/office/drawing/2014/main" id="{CCF15C7E-6A99-4286-A9D8-5CFB7F6C2F2D}"/>
              </a:ext>
              <a:ext uri="{C183D7F6-B498-43B3-948B-1728B52AA6E4}">
                <adec:decorative xmlns:adec="http://schemas.microsoft.com/office/drawing/2017/decorative" val="1"/>
              </a:ext>
            </a:extLst>
          </p:cNvPr>
          <p:cNvGrpSpPr>
            <a:grpSpLocks noChangeAspect="1"/>
          </p:cNvGrpSpPr>
          <p:nvPr userDrawn="1"/>
        </p:nvGrpSpPr>
        <p:grpSpPr>
          <a:xfrm>
            <a:off x="4170047" y="4510417"/>
            <a:ext cx="803890" cy="206313"/>
            <a:chOff x="4768103" y="-471733"/>
            <a:chExt cx="744723" cy="191124"/>
          </a:xfrm>
          <a:solidFill>
            <a:schemeClr val="bg1"/>
          </a:solidFill>
        </p:grpSpPr>
        <p:sp>
          <p:nvSpPr>
            <p:cNvPr id="22" name="Forme libre : forme 9">
              <a:extLst>
                <a:ext uri="{FF2B5EF4-FFF2-40B4-BE49-F238E27FC236}">
                  <a16:creationId xmlns:a16="http://schemas.microsoft.com/office/drawing/2014/main" id="{6694094C-70CE-4AC8-A396-70F4CAC44E42}"/>
                </a:ext>
              </a:extLst>
            </p:cNvPr>
            <p:cNvSpPr/>
            <p:nvPr userDrawn="1"/>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fr-FR"/>
            </a:p>
          </p:txBody>
        </p:sp>
        <p:sp>
          <p:nvSpPr>
            <p:cNvPr id="23" name="Forme libre : forme 10">
              <a:extLst>
                <a:ext uri="{FF2B5EF4-FFF2-40B4-BE49-F238E27FC236}">
                  <a16:creationId xmlns:a16="http://schemas.microsoft.com/office/drawing/2014/main" id="{F0CC9C0D-B090-476A-A414-384A1818254E}"/>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fr-FR">
                <a:solidFill>
                  <a:schemeClr val="accent2"/>
                </a:solidFill>
              </a:endParaRPr>
            </a:p>
          </p:txBody>
        </p:sp>
        <p:sp>
          <p:nvSpPr>
            <p:cNvPr id="24" name="Forme libre : forme 11">
              <a:extLst>
                <a:ext uri="{FF2B5EF4-FFF2-40B4-BE49-F238E27FC236}">
                  <a16:creationId xmlns:a16="http://schemas.microsoft.com/office/drawing/2014/main" id="{6DE4ADDB-0CA9-4651-BF0C-18EF0C881B3A}"/>
                </a:ext>
              </a:extLst>
            </p:cNvPr>
            <p:cNvSpPr/>
            <p:nvPr userDrawn="1"/>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fr-FR"/>
            </a:p>
          </p:txBody>
        </p:sp>
      </p:grpSp>
      <p:sp>
        <p:nvSpPr>
          <p:cNvPr id="19" name="Espace réservé du graphique SmartArt 18">
            <a:extLst>
              <a:ext uri="{FF2B5EF4-FFF2-40B4-BE49-F238E27FC236}">
                <a16:creationId xmlns:a16="http://schemas.microsoft.com/office/drawing/2014/main" id="{B25D5AC7-4546-4A74-B36B-BA1B41C598C1}"/>
              </a:ext>
              <a:ext uri="{C183D7F6-B498-43B3-948B-1728B52AA6E4}">
                <adec:decorative xmlns:adec="http://schemas.microsoft.com/office/drawing/2017/decorative" val="1"/>
              </a:ext>
            </a:extLst>
          </p:cNvPr>
          <p:cNvSpPr>
            <a:spLocks noGrp="1" noChangeAspect="1"/>
          </p:cNvSpPr>
          <p:nvPr>
            <p:ph type="dgm" sz="quarter" idx="13"/>
          </p:nvPr>
        </p:nvSpPr>
        <p:spPr>
          <a:xfrm>
            <a:off x="4508583" y="3260202"/>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tx2"/>
          </a:solidFill>
        </p:spPr>
        <p:txBody>
          <a:bodyPr wrap="square">
            <a:noAutofit/>
          </a:bodyPr>
          <a:lstStyle>
            <a:lvl1pPr>
              <a:defRPr>
                <a:noFill/>
              </a:defRPr>
            </a:lvl1pPr>
          </a:lstStyle>
          <a:p>
            <a:r>
              <a:rPr lang="en-GB" noProof="0"/>
              <a:t>Click icon to add SmartArt graphic</a:t>
            </a:r>
            <a:endParaRPr lang="en-US" noProof="0"/>
          </a:p>
        </p:txBody>
      </p:sp>
      <p:sp>
        <p:nvSpPr>
          <p:cNvPr id="2" name="Title 1"/>
          <p:cNvSpPr>
            <a:spLocks noGrp="1"/>
          </p:cNvSpPr>
          <p:nvPr>
            <p:ph type="ctrTitle" hasCustomPrompt="1"/>
          </p:nvPr>
        </p:nvSpPr>
        <p:spPr>
          <a:xfrm>
            <a:off x="1143000" y="2238027"/>
            <a:ext cx="6858000" cy="667446"/>
          </a:xfrm>
        </p:spPr>
        <p:txBody>
          <a:bodyPr anchor="ctr">
            <a:normAutofit/>
          </a:bodyPr>
          <a:lstStyle>
            <a:lvl1pPr algn="ctr">
              <a:defRPr sz="4000">
                <a:solidFill>
                  <a:schemeClr val="tx2"/>
                </a:solidFill>
              </a:defRPr>
            </a:lvl1pPr>
          </a:lstStyle>
          <a:p>
            <a:r>
              <a:rPr lang="en-US" noProof="0"/>
              <a:t>Thank you</a:t>
            </a:r>
          </a:p>
        </p:txBody>
      </p:sp>
      <p:sp>
        <p:nvSpPr>
          <p:cNvPr id="20" name="Espace réservé du graphique SmartArt 19">
            <a:extLst>
              <a:ext uri="{FF2B5EF4-FFF2-40B4-BE49-F238E27FC236}">
                <a16:creationId xmlns:a16="http://schemas.microsoft.com/office/drawing/2014/main" id="{FE783EC5-36F3-4916-B0D5-15355CAD8B2D}"/>
              </a:ext>
              <a:ext uri="{C183D7F6-B498-43B3-948B-1728B52AA6E4}">
                <adec:decorative xmlns:adec="http://schemas.microsoft.com/office/drawing/2017/decorative" val="1"/>
              </a:ext>
            </a:extLst>
          </p:cNvPr>
          <p:cNvSpPr>
            <a:spLocks noGrp="1" noChangeAspect="1"/>
          </p:cNvSpPr>
          <p:nvPr>
            <p:ph type="dgm" sz="quarter" idx="14"/>
          </p:nvPr>
        </p:nvSpPr>
        <p:spPr>
          <a:xfrm>
            <a:off x="4508583" y="1771699"/>
            <a:ext cx="126835" cy="125936"/>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tx2"/>
          </a:solidFill>
        </p:spPr>
        <p:txBody>
          <a:bodyPr wrap="square">
            <a:noAutofit/>
          </a:bodyPr>
          <a:lstStyle>
            <a:lvl1pPr>
              <a:defRPr>
                <a:noFill/>
              </a:defRPr>
            </a:lvl1pPr>
          </a:lstStyle>
          <a:p>
            <a:r>
              <a:rPr lang="en-GB" noProof="0"/>
              <a:t>Click icon to add SmartArt graphic</a:t>
            </a:r>
            <a:endParaRPr lang="en-US" noProof="0"/>
          </a:p>
        </p:txBody>
      </p:sp>
      <p:sp>
        <p:nvSpPr>
          <p:cNvPr id="4" name="Footer Placeholder 6">
            <a:extLst>
              <a:ext uri="{FF2B5EF4-FFF2-40B4-BE49-F238E27FC236}">
                <a16:creationId xmlns:a16="http://schemas.microsoft.com/office/drawing/2014/main" id="{C5BB9B62-2DBD-3853-9A0C-54AB022170D0}"/>
              </a:ext>
            </a:extLst>
          </p:cNvPr>
          <p:cNvSpPr>
            <a:spLocks noGrp="1"/>
          </p:cNvSpPr>
          <p:nvPr>
            <p:ph type="ftr" sz="quarter" idx="11"/>
          </p:nvPr>
        </p:nvSpPr>
        <p:spPr>
          <a:xfrm>
            <a:off x="1671799" y="5400000"/>
            <a:ext cx="4480560" cy="166630"/>
          </a:xfrm>
        </p:spPr>
        <p:txBody>
          <a:bodyPr/>
          <a:lstStyle/>
          <a:p>
            <a:endParaRPr lang="en-US"/>
          </a:p>
        </p:txBody>
      </p:sp>
      <p:sp>
        <p:nvSpPr>
          <p:cNvPr id="3" name="Date Placeholder 5">
            <a:extLst>
              <a:ext uri="{FF2B5EF4-FFF2-40B4-BE49-F238E27FC236}">
                <a16:creationId xmlns:a16="http://schemas.microsoft.com/office/drawing/2014/main" id="{3866085F-20EC-C45F-1392-E4F68A2E61EB}"/>
              </a:ext>
            </a:extLst>
          </p:cNvPr>
          <p:cNvSpPr>
            <a:spLocks noGrp="1"/>
          </p:cNvSpPr>
          <p:nvPr>
            <p:ph type="dt" sz="half" idx="10"/>
          </p:nvPr>
        </p:nvSpPr>
        <p:spPr>
          <a:xfrm>
            <a:off x="6548724" y="5400000"/>
            <a:ext cx="1626918" cy="166629"/>
          </a:xfrm>
        </p:spPr>
        <p:txBody>
          <a:bodyPr/>
          <a:lstStyle/>
          <a:p>
            <a:fld id="{46825FB2-C0A4-4D2D-89BE-A219EBD0B07E}" type="datetime1">
              <a:rPr lang="en-US" smtClean="0"/>
              <a:t>11/4/2024</a:t>
            </a:fld>
            <a:endParaRPr lang="en-US"/>
          </a:p>
        </p:txBody>
      </p:sp>
      <p:sp>
        <p:nvSpPr>
          <p:cNvPr id="5" name="Slide Number Placeholder 7">
            <a:extLst>
              <a:ext uri="{FF2B5EF4-FFF2-40B4-BE49-F238E27FC236}">
                <a16:creationId xmlns:a16="http://schemas.microsoft.com/office/drawing/2014/main" id="{2CEB0583-0E38-5947-39C0-B61160967505}"/>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3713618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7380" y="762000"/>
            <a:ext cx="8359668" cy="540544"/>
          </a:xfrm>
          <a:prstGeom prst="rect">
            <a:avLst/>
          </a:prstGeom>
        </p:spPr>
        <p:txBody>
          <a:bodyPr/>
          <a:lstStyle>
            <a:lvl1pPr marL="0" indent="0">
              <a:buNone/>
              <a:defRPr b="1">
                <a:solidFill>
                  <a:srgbClr val="B15218"/>
                </a:solidFill>
              </a:defRPr>
            </a:lvl1pPr>
            <a:lvl2pPr marL="342900" indent="0">
              <a:buNone/>
              <a:defRPr b="1">
                <a:solidFill>
                  <a:srgbClr val="B15218"/>
                </a:solidFill>
              </a:defRPr>
            </a:lvl2pPr>
            <a:lvl3pPr marL="685800" indent="0">
              <a:buNone/>
              <a:defRPr b="1">
                <a:solidFill>
                  <a:srgbClr val="B15218"/>
                </a:solidFill>
              </a:defRPr>
            </a:lvl3pPr>
            <a:lvl4pPr marL="1028700" indent="0">
              <a:buNone/>
              <a:defRPr b="1">
                <a:solidFill>
                  <a:srgbClr val="B15218"/>
                </a:solidFill>
              </a:defRPr>
            </a:lvl4pPr>
            <a:lvl5pPr marL="1371600" indent="0">
              <a:buNone/>
              <a:defRPr b="1">
                <a:solidFill>
                  <a:srgbClr val="B15218"/>
                </a:solidFill>
              </a:defRPr>
            </a:lvl5pPr>
          </a:lstStyle>
          <a:p>
            <a:pPr lvl="0"/>
            <a:r>
              <a:rPr lang="en-US"/>
              <a:t>Edit Master text styles</a:t>
            </a:r>
          </a:p>
        </p:txBody>
      </p:sp>
      <p:sp>
        <p:nvSpPr>
          <p:cNvPr id="7" name="Text Placeholder 6"/>
          <p:cNvSpPr>
            <a:spLocks noGrp="1"/>
          </p:cNvSpPr>
          <p:nvPr>
            <p:ph type="body" sz="quarter" idx="11"/>
          </p:nvPr>
        </p:nvSpPr>
        <p:spPr>
          <a:xfrm>
            <a:off x="397380" y="1383506"/>
            <a:ext cx="8359667" cy="2808685"/>
          </a:xfrm>
          <a:prstGeom prst="rect">
            <a:avLst/>
          </a:prstGeom>
        </p:spPr>
        <p:txBody>
          <a:bodyPr/>
          <a:lstStyle>
            <a:lvl1pPr>
              <a:defRPr sz="1500">
                <a:solidFill>
                  <a:schemeClr val="tx1"/>
                </a:solidFill>
              </a:defRPr>
            </a:lvl1pPr>
            <a:lvl2pPr>
              <a:defRPr sz="1350">
                <a:solidFill>
                  <a:schemeClr val="tx1"/>
                </a:solidFill>
              </a:defRPr>
            </a:lvl2pPr>
            <a:lvl3pPr>
              <a:defRPr sz="1200">
                <a:solidFill>
                  <a:schemeClr val="tx1"/>
                </a:solidFill>
              </a:defRPr>
            </a:lvl3pPr>
            <a:lvl4pPr>
              <a:defRPr sz="1050">
                <a:solidFill>
                  <a:schemeClr val="tx1"/>
                </a:solidFill>
              </a:defRPr>
            </a:lvl4pPr>
            <a:lvl5pPr>
              <a:defRPr sz="105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8"/>
          <p:cNvSpPr>
            <a:spLocks noGrp="1"/>
          </p:cNvSpPr>
          <p:nvPr>
            <p:ph type="body" sz="quarter" idx="12"/>
          </p:nvPr>
        </p:nvSpPr>
        <p:spPr>
          <a:xfrm>
            <a:off x="397380" y="4273154"/>
            <a:ext cx="4723499" cy="250031"/>
          </a:xfrm>
          <a:prstGeom prst="rect">
            <a:avLst/>
          </a:prstGeom>
        </p:spPr>
        <p:txBody>
          <a:bodyPr anchor="b"/>
          <a:lstStyle>
            <a:lvl1pPr marL="0" indent="0">
              <a:buNone/>
              <a:defRPr sz="750">
                <a:solidFill>
                  <a:schemeClr val="tx1"/>
                </a:solidFill>
              </a:defRPr>
            </a:lvl1pPr>
            <a:lvl2pPr marL="342900" indent="0">
              <a:buNone/>
              <a:defRPr sz="750">
                <a:solidFill>
                  <a:schemeClr val="tx1"/>
                </a:solidFill>
              </a:defRPr>
            </a:lvl2pPr>
            <a:lvl3pPr marL="685800" indent="0">
              <a:buNone/>
              <a:defRPr sz="750">
                <a:solidFill>
                  <a:schemeClr val="tx1"/>
                </a:solidFill>
              </a:defRPr>
            </a:lvl3pPr>
            <a:lvl4pPr marL="1028700" indent="0">
              <a:buNone/>
              <a:defRPr sz="750">
                <a:solidFill>
                  <a:schemeClr val="tx1"/>
                </a:solidFill>
              </a:defRPr>
            </a:lvl4pPr>
            <a:lvl5pPr marL="1371600" indent="0">
              <a:buNone/>
              <a:defRPr sz="750">
                <a:solidFill>
                  <a:schemeClr val="tx1"/>
                </a:solidFill>
              </a:defRPr>
            </a:lvl5pPr>
          </a:lstStyle>
          <a:p>
            <a:pPr lvl="0"/>
            <a:r>
              <a:rPr lang="en-US"/>
              <a:t>Edit Master text styles</a:t>
            </a:r>
          </a:p>
        </p:txBody>
      </p:sp>
    </p:spTree>
    <p:extLst>
      <p:ext uri="{BB962C8B-B14F-4D97-AF65-F5344CB8AC3E}">
        <p14:creationId xmlns:p14="http://schemas.microsoft.com/office/powerpoint/2010/main" val="23416475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4" pos="325">
          <p15:clr>
            <a:srgbClr val="FBAE40"/>
          </p15:clr>
        </p15:guide>
        <p15:guide id="5" pos="7355">
          <p15:clr>
            <a:srgbClr val="FBAE40"/>
          </p15:clr>
        </p15:guide>
        <p15:guide id="6" orient="horz" pos="640">
          <p15:clr>
            <a:srgbClr val="FBAE40"/>
          </p15:clr>
        </p15:guide>
        <p15:guide id="7" orient="horz" pos="1094">
          <p15:clr>
            <a:srgbClr val="FBAE40"/>
          </p15:clr>
        </p15:guide>
        <p15:guide id="8" orient="horz" pos="1162">
          <p15:clr>
            <a:srgbClr val="FBAE40"/>
          </p15:clr>
        </p15:guide>
        <p15:guide id="9" orient="horz" pos="352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Slide Number Placeholder 5"/>
          <p:cNvSpPr>
            <a:spLocks noGrp="1"/>
          </p:cNvSpPr>
          <p:nvPr>
            <p:ph type="sldNum" sz="quarter" idx="12"/>
          </p:nvPr>
        </p:nvSpPr>
        <p:spPr>
          <a:xfrm>
            <a:off x="301013" y="4902023"/>
            <a:ext cx="393800" cy="173124"/>
          </a:xfrm>
          <a:prstGeom prst="rect">
            <a:avLst/>
          </a:prstGeom>
        </p:spPr>
        <p:txBody>
          <a:bodyPr/>
          <a:lstStyle/>
          <a:p>
            <a:fld id="{CEC4EF0E-246F-4140-862C-D670971C4B03}" type="slidenum">
              <a:rPr lang="fr-FR" smtClean="0"/>
              <a:t>‹#›</a:t>
            </a:fld>
            <a:endParaRPr lang="fr-FR"/>
          </a:p>
        </p:txBody>
      </p:sp>
    </p:spTree>
    <p:extLst>
      <p:ext uri="{BB962C8B-B14F-4D97-AF65-F5344CB8AC3E}">
        <p14:creationId xmlns:p14="http://schemas.microsoft.com/office/powerpoint/2010/main" val="24124609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8_Titre seul">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0"/>
          </p:nvPr>
        </p:nvSpPr>
        <p:spPr>
          <a:xfrm>
            <a:off x="301013" y="4902023"/>
            <a:ext cx="393800" cy="173124"/>
          </a:xfrm>
          <a:prstGeom prst="rect">
            <a:avLst/>
          </a:prstGeom>
        </p:spPr>
        <p:txBody>
          <a:bodyPr/>
          <a:lstStyle/>
          <a:p>
            <a:fld id="{84E72597-5FA9-473E-9DF2-B958DF9446F5}" type="slidenum">
              <a:rPr lang="fr-FR" smtClean="0">
                <a:solidFill>
                  <a:prstClr val="white"/>
                </a:solidFill>
              </a:rPr>
              <a:pPr/>
              <a:t>‹#›</a:t>
            </a:fld>
            <a:endParaRPr lang="fr-FR">
              <a:solidFill>
                <a:prstClr val="white"/>
              </a:solidFill>
            </a:endParaRPr>
          </a:p>
        </p:txBody>
      </p:sp>
      <p:sp>
        <p:nvSpPr>
          <p:cNvPr id="4" name="Titre 3"/>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01649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Title (Ligh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E32C881-4A7C-F2DB-1F92-32C9711ACCC9}"/>
              </a:ext>
            </a:extLst>
          </p:cNvPr>
          <p:cNvSpPr>
            <a:spLocks noGrp="1"/>
          </p:cNvSpPr>
          <p:nvPr>
            <p:ph type="title"/>
          </p:nvPr>
        </p:nvSpPr>
        <p:spPr>
          <a:xfrm>
            <a:off x="1118600" y="1449062"/>
            <a:ext cx="6922834" cy="1243611"/>
          </a:xfrm>
        </p:spPr>
        <p:txBody>
          <a:bodyPr>
            <a:noAutofit/>
          </a:bodyPr>
          <a:lstStyle>
            <a:lvl1pPr algn="ctr">
              <a:defRPr sz="4200">
                <a:solidFill>
                  <a:schemeClr val="tx1"/>
                </a:solidFill>
              </a:defRPr>
            </a:lvl1pPr>
          </a:lstStyle>
          <a:p>
            <a:r>
              <a:rPr lang="en-GB"/>
              <a:t>Click to edit Master title style</a:t>
            </a:r>
            <a:endParaRPr lang="en-US"/>
          </a:p>
        </p:txBody>
      </p:sp>
      <p:sp>
        <p:nvSpPr>
          <p:cNvPr id="16" name="Text Placeholder 1">
            <a:extLst>
              <a:ext uri="{FF2B5EF4-FFF2-40B4-BE49-F238E27FC236}">
                <a16:creationId xmlns:a16="http://schemas.microsoft.com/office/drawing/2014/main" id="{57CD9AAA-CCAE-44AF-A224-A38A0B786F65}"/>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17" name="Text Placeholder 2">
            <a:extLst>
              <a:ext uri="{FF2B5EF4-FFF2-40B4-BE49-F238E27FC236}">
                <a16:creationId xmlns:a16="http://schemas.microsoft.com/office/drawing/2014/main" id="{F176A07A-C4FF-49D0-80C5-1B4F36FB3A32}"/>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4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19" name="Espace réservé du graphique SmartArt 18">
            <a:extLst>
              <a:ext uri="{FF2B5EF4-FFF2-40B4-BE49-F238E27FC236}">
                <a16:creationId xmlns:a16="http://schemas.microsoft.com/office/drawing/2014/main" id="{B25D5AC7-4546-4A74-B36B-BA1B41C598C1}"/>
              </a:ext>
              <a:ext uri="{C183D7F6-B498-43B3-948B-1728B52AA6E4}">
                <adec:decorative xmlns:adec="http://schemas.microsoft.com/office/drawing/2017/decorative" val="1"/>
              </a:ext>
            </a:extLst>
          </p:cNvPr>
          <p:cNvSpPr>
            <a:spLocks noGrp="1" noChangeAspect="1"/>
          </p:cNvSpPr>
          <p:nvPr>
            <p:ph type="dgm" sz="quarter" idx="13"/>
          </p:nvPr>
        </p:nvSpPr>
        <p:spPr>
          <a:xfrm>
            <a:off x="4514348"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GB" noProof="0"/>
              <a:t>Click icon to add SmartArt graphic</a:t>
            </a:r>
            <a:endParaRPr lang="en-US" noProof="0"/>
          </a:p>
        </p:txBody>
      </p:sp>
      <p:sp>
        <p:nvSpPr>
          <p:cNvPr id="20" name="Espace réservé du graphique SmartArt 19">
            <a:extLst>
              <a:ext uri="{FF2B5EF4-FFF2-40B4-BE49-F238E27FC236}">
                <a16:creationId xmlns:a16="http://schemas.microsoft.com/office/drawing/2014/main" id="{FE783EC5-36F3-4916-B0D5-15355CAD8B2D}"/>
              </a:ext>
              <a:ext uri="{C183D7F6-B498-43B3-948B-1728B52AA6E4}">
                <adec:decorative xmlns:adec="http://schemas.microsoft.com/office/drawing/2017/decorative" val="1"/>
              </a:ext>
            </a:extLst>
          </p:cNvPr>
          <p:cNvSpPr>
            <a:spLocks noGrp="1" noChangeAspect="1"/>
          </p:cNvSpPr>
          <p:nvPr>
            <p:ph type="dgm" sz="quarter" idx="14"/>
          </p:nvPr>
        </p:nvSpPr>
        <p:spPr>
          <a:xfrm>
            <a:off x="4514348"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p:spPr>
        <p:txBody>
          <a:bodyPr wrap="square">
            <a:noAutofit/>
          </a:bodyPr>
          <a:lstStyle>
            <a:lvl1pPr>
              <a:defRPr>
                <a:noFill/>
              </a:defRPr>
            </a:lvl1pPr>
          </a:lstStyle>
          <a:p>
            <a:r>
              <a:rPr lang="en-GB" noProof="0"/>
              <a:t>Click icon to add SmartArt graphic</a:t>
            </a:r>
            <a:endParaRPr lang="en-US" noProof="0"/>
          </a:p>
        </p:txBody>
      </p:sp>
      <p:cxnSp>
        <p:nvCxnSpPr>
          <p:cNvPr id="4" name="Straight Arrow Connector 1">
            <a:extLst>
              <a:ext uri="{FF2B5EF4-FFF2-40B4-BE49-F238E27FC236}">
                <a16:creationId xmlns:a16="http://schemas.microsoft.com/office/drawing/2014/main" id="{A57F5ED8-BC67-2422-8F8F-DF361F83A40E}"/>
              </a:ext>
            </a:extLst>
          </p:cNvPr>
          <p:cNvCxnSpPr>
            <a:cxnSpLocks/>
          </p:cNvCxnSpPr>
          <p:nvPr userDrawn="1"/>
        </p:nvCxnSpPr>
        <p:spPr>
          <a:xfrm flipV="1">
            <a:off x="4503448" y="5236845"/>
            <a:ext cx="0" cy="325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7D3D1E7-2699-59A4-D8F8-B13F1191BFCB}"/>
              </a:ext>
            </a:extLst>
          </p:cNvPr>
          <p:cNvSpPr txBox="1"/>
          <p:nvPr userDrawn="1"/>
        </p:nvSpPr>
        <p:spPr>
          <a:xfrm>
            <a:off x="1378200" y="5618210"/>
            <a:ext cx="5802084" cy="769441"/>
          </a:xfrm>
          <a:prstGeom prst="rect">
            <a:avLst/>
          </a:prstGeom>
          <a:solidFill>
            <a:srgbClr val="F4F2F6"/>
          </a:solidFill>
        </p:spPr>
        <p:txBody>
          <a:bodyPr wrap="square" rtlCol="0">
            <a:spAutoFit/>
          </a:bodyPr>
          <a:lstStyle/>
          <a:p>
            <a:r>
              <a:rPr lang="en-US" sz="1100" b="1"/>
              <a:t>How to change date format:</a:t>
            </a:r>
          </a:p>
          <a:p>
            <a:pPr marL="285750" indent="-285750">
              <a:buFontTx/>
              <a:buChar char="-"/>
            </a:pPr>
            <a:r>
              <a:rPr lang="en-US" sz="1100"/>
              <a:t>Go to the “Insert” tab in the top ribbon</a:t>
            </a:r>
          </a:p>
          <a:p>
            <a:pPr marL="285750" indent="-285750">
              <a:buFontTx/>
              <a:buChar char="-"/>
            </a:pPr>
            <a:r>
              <a:rPr lang="en-US" sz="1100"/>
              <a:t>Click on “Header &amp; Footer”</a:t>
            </a:r>
          </a:p>
          <a:p>
            <a:pPr marL="285750" indent="-285750">
              <a:buFontTx/>
              <a:buChar char="-"/>
            </a:pPr>
            <a:r>
              <a:rPr lang="en-US" sz="1100"/>
              <a:t>Choose the desired date format from the dropdown and save your changes</a:t>
            </a:r>
          </a:p>
        </p:txBody>
      </p:sp>
      <p:pic>
        <p:nvPicPr>
          <p:cNvPr id="7" name="Picture 6" descr="A picture containing text, design&#10;&#10;Description automatically generated">
            <a:extLst>
              <a:ext uri="{FF2B5EF4-FFF2-40B4-BE49-F238E27FC236}">
                <a16:creationId xmlns:a16="http://schemas.microsoft.com/office/drawing/2014/main" id="{C2D5CC4C-B9C2-025E-BF1F-27788700B7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04135" y="5631571"/>
            <a:ext cx="522697" cy="733227"/>
          </a:xfrm>
          <a:prstGeom prst="rect">
            <a:avLst/>
          </a:prstGeom>
        </p:spPr>
      </p:pic>
      <p:sp>
        <p:nvSpPr>
          <p:cNvPr id="6" name="Date Placeholder 1">
            <a:extLst>
              <a:ext uri="{FF2B5EF4-FFF2-40B4-BE49-F238E27FC236}">
                <a16:creationId xmlns:a16="http://schemas.microsoft.com/office/drawing/2014/main" id="{3208703A-2EC7-4EBC-25D2-46174F00720E}"/>
              </a:ext>
            </a:extLst>
          </p:cNvPr>
          <p:cNvSpPr>
            <a:spLocks noGrp="1"/>
          </p:cNvSpPr>
          <p:nvPr>
            <p:ph type="dt" sz="half" idx="24"/>
          </p:nvPr>
        </p:nvSpPr>
        <p:spPr>
          <a:xfrm>
            <a:off x="3758508" y="4832099"/>
            <a:ext cx="1626918" cy="166629"/>
          </a:xfrm>
        </p:spPr>
        <p:txBody>
          <a:bodyPr/>
          <a:lstStyle>
            <a:lvl1pPr algn="ctr">
              <a:defRPr/>
            </a:lvl1pPr>
          </a:lstStyle>
          <a:p>
            <a:fld id="{1C629571-87EC-4CFA-B872-57B95E2D9370}" type="datetime1">
              <a:rPr lang="en-US" smtClean="0"/>
              <a:t>11/4/2024</a:t>
            </a:fld>
            <a:endParaRPr lang="en-US"/>
          </a:p>
        </p:txBody>
      </p:sp>
      <p:sp>
        <p:nvSpPr>
          <p:cNvPr id="9" name="Footer Placeholder 6">
            <a:extLst>
              <a:ext uri="{FF2B5EF4-FFF2-40B4-BE49-F238E27FC236}">
                <a16:creationId xmlns:a16="http://schemas.microsoft.com/office/drawing/2014/main" id="{77D8BFA7-360E-9F3D-C788-50E86D9BE412}"/>
              </a:ext>
            </a:extLst>
          </p:cNvPr>
          <p:cNvSpPr>
            <a:spLocks noGrp="1"/>
          </p:cNvSpPr>
          <p:nvPr>
            <p:ph type="ftr" sz="quarter" idx="11"/>
          </p:nvPr>
        </p:nvSpPr>
        <p:spPr>
          <a:xfrm>
            <a:off x="1671799" y="6644600"/>
            <a:ext cx="4480560" cy="166630"/>
          </a:xfrm>
        </p:spPr>
        <p:txBody>
          <a:bodyPr/>
          <a:lstStyle/>
          <a:p>
            <a:endParaRPr lang="en-US"/>
          </a:p>
        </p:txBody>
      </p:sp>
      <p:sp>
        <p:nvSpPr>
          <p:cNvPr id="8" name="Slide Number Placeholder 1">
            <a:extLst>
              <a:ext uri="{FF2B5EF4-FFF2-40B4-BE49-F238E27FC236}">
                <a16:creationId xmlns:a16="http://schemas.microsoft.com/office/drawing/2014/main" id="{02D8D70C-F89E-240F-494A-E0033A017BB1}"/>
              </a:ext>
            </a:extLst>
          </p:cNvPr>
          <p:cNvSpPr>
            <a:spLocks noGrp="1"/>
          </p:cNvSpPr>
          <p:nvPr>
            <p:ph type="sldNum" sz="quarter" idx="26"/>
          </p:nvPr>
        </p:nvSpPr>
        <p:spPr>
          <a:xfrm>
            <a:off x="8336226" y="4800359"/>
            <a:ext cx="476250" cy="205743"/>
          </a:xfrm>
        </p:spPr>
        <p:txBody>
          <a:bodyPr/>
          <a:lstStyle/>
          <a:p>
            <a:fld id="{6B54B0F7-55DD-40D6-B7F4-70B586885C0B}" type="slidenum">
              <a:rPr lang="en-US" smtClean="0"/>
              <a:pPr/>
              <a:t>‹#›</a:t>
            </a:fld>
            <a:endParaRPr lang="en-US"/>
          </a:p>
        </p:txBody>
      </p:sp>
      <p:pic>
        <p:nvPicPr>
          <p:cNvPr id="2" name="Logo" descr="Shape&#10;&#10;Description automatically generated with low confidence">
            <a:extLst>
              <a:ext uri="{FF2B5EF4-FFF2-40B4-BE49-F238E27FC236}">
                <a16:creationId xmlns:a16="http://schemas.microsoft.com/office/drawing/2014/main" id="{5119D0F7-561D-8330-BA43-814C64F6CF1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93367" y="166254"/>
            <a:ext cx="1157201" cy="533712"/>
          </a:xfrm>
          <a:prstGeom prst="rect">
            <a:avLst/>
          </a:prstGeom>
          <a:ln>
            <a:noFill/>
          </a:ln>
        </p:spPr>
      </p:pic>
    </p:spTree>
    <p:extLst>
      <p:ext uri="{BB962C8B-B14F-4D97-AF65-F5344CB8AC3E}">
        <p14:creationId xmlns:p14="http://schemas.microsoft.com/office/powerpoint/2010/main" val="1174309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Titl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5A615-DA1F-29AA-A06D-24C5F97B581E}"/>
              </a:ext>
            </a:extLst>
          </p:cNvPr>
          <p:cNvSpPr>
            <a:spLocks noGrp="1"/>
          </p:cNvSpPr>
          <p:nvPr>
            <p:ph type="title"/>
          </p:nvPr>
        </p:nvSpPr>
        <p:spPr>
          <a:xfrm>
            <a:off x="1110583" y="1444509"/>
            <a:ext cx="6922834" cy="1254557"/>
          </a:xfrm>
        </p:spPr>
        <p:txBody>
          <a:bodyPr/>
          <a:lstStyle>
            <a:lvl1pPr algn="ctr">
              <a:defRPr sz="4200">
                <a:solidFill>
                  <a:schemeClr val="bg1"/>
                </a:solidFill>
              </a:defRPr>
            </a:lvl1pPr>
          </a:lstStyle>
          <a:p>
            <a:r>
              <a:rPr lang="en-GB"/>
              <a:t>Click to edit Master title style</a:t>
            </a:r>
            <a:endParaRPr lang="en-US"/>
          </a:p>
        </p:txBody>
      </p:sp>
      <p:sp>
        <p:nvSpPr>
          <p:cNvPr id="17" name="Espace réservé du graphique SmartArt 18">
            <a:extLst>
              <a:ext uri="{FF2B5EF4-FFF2-40B4-BE49-F238E27FC236}">
                <a16:creationId xmlns:a16="http://schemas.microsoft.com/office/drawing/2014/main" id="{50E609C3-EA6F-468A-8B7C-CD27949FB33C}"/>
              </a:ext>
              <a:ext uri="{C183D7F6-B498-43B3-948B-1728B52AA6E4}">
                <adec:decorative xmlns:adec="http://schemas.microsoft.com/office/drawing/2017/decorative" val="1"/>
              </a:ext>
            </a:extLst>
          </p:cNvPr>
          <p:cNvSpPr>
            <a:spLocks noGrp="1" noChangeAspect="1"/>
          </p:cNvSpPr>
          <p:nvPr>
            <p:ph type="dgm" sz="quarter" idx="13"/>
          </p:nvPr>
        </p:nvSpPr>
        <p:spPr>
          <a:xfrm>
            <a:off x="4514347" y="3749928"/>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GB" noProof="0"/>
              <a:t>Click icon to add SmartArt graphic</a:t>
            </a:r>
            <a:endParaRPr lang="en-US" noProof="0"/>
          </a:p>
        </p:txBody>
      </p:sp>
      <p:sp>
        <p:nvSpPr>
          <p:cNvPr id="19" name="Text Placeholder 1">
            <a:extLst>
              <a:ext uri="{FF2B5EF4-FFF2-40B4-BE49-F238E27FC236}">
                <a16:creationId xmlns:a16="http://schemas.microsoft.com/office/drawing/2014/main" id="{54CCF570-9115-4289-839C-7FACBC619C13}"/>
              </a:ext>
            </a:extLst>
          </p:cNvPr>
          <p:cNvSpPr>
            <a:spLocks noGrp="1"/>
          </p:cNvSpPr>
          <p:nvPr>
            <p:ph type="body" sz="quarter" idx="22"/>
          </p:nvPr>
        </p:nvSpPr>
        <p:spPr>
          <a:xfrm>
            <a:off x="1110583" y="2818617"/>
            <a:ext cx="6922834" cy="403469"/>
          </a:xfrm>
        </p:spPr>
        <p:txBody>
          <a:bodyPr anchor="ctr">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42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20" name="Text Placeholder 2">
            <a:extLst>
              <a:ext uri="{FF2B5EF4-FFF2-40B4-BE49-F238E27FC236}">
                <a16:creationId xmlns:a16="http://schemas.microsoft.com/office/drawing/2014/main" id="{889FD9C7-FB39-4714-81F8-6EA37E5B621B}"/>
              </a:ext>
            </a:extLst>
          </p:cNvPr>
          <p:cNvSpPr>
            <a:spLocks noGrp="1"/>
          </p:cNvSpPr>
          <p:nvPr>
            <p:ph type="body" sz="quarter" idx="23"/>
          </p:nvPr>
        </p:nvSpPr>
        <p:spPr>
          <a:xfrm>
            <a:off x="1110583" y="3384936"/>
            <a:ext cx="6922834" cy="231290"/>
          </a:xfrm>
        </p:spPr>
        <p:txBody>
          <a:bodyPr anchor="t">
            <a:noAutofit/>
          </a:bodyPr>
          <a:lstStyle>
            <a:lvl1pPr algn="ctr">
              <a:lnSpc>
                <a:spcPct val="96000"/>
              </a:lnSpc>
              <a:spcAft>
                <a:spcPts val="1000"/>
              </a:spcAft>
              <a:defRPr lang="en-US" sz="14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18" name="Espace réservé du graphique SmartArt 19">
            <a:extLst>
              <a:ext uri="{FF2B5EF4-FFF2-40B4-BE49-F238E27FC236}">
                <a16:creationId xmlns:a16="http://schemas.microsoft.com/office/drawing/2014/main" id="{F155B637-1E1E-462B-9FBB-56FD4231172C}"/>
              </a:ext>
              <a:ext uri="{C183D7F6-B498-43B3-948B-1728B52AA6E4}">
                <adec:decorative xmlns:adec="http://schemas.microsoft.com/office/drawing/2017/decorative" val="1"/>
              </a:ext>
            </a:extLst>
          </p:cNvPr>
          <p:cNvSpPr>
            <a:spLocks noGrp="1" noChangeAspect="1"/>
          </p:cNvSpPr>
          <p:nvPr>
            <p:ph type="dgm" sz="quarter" idx="14"/>
          </p:nvPr>
        </p:nvSpPr>
        <p:spPr>
          <a:xfrm>
            <a:off x="4514347" y="1161011"/>
            <a:ext cx="115305" cy="114487"/>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p:spPr>
        <p:txBody>
          <a:bodyPr wrap="square">
            <a:noAutofit/>
          </a:bodyPr>
          <a:lstStyle>
            <a:lvl1pPr>
              <a:defRPr>
                <a:noFill/>
              </a:defRPr>
            </a:lvl1pPr>
          </a:lstStyle>
          <a:p>
            <a:r>
              <a:rPr lang="en-GB" noProof="0"/>
              <a:t>Click icon to add SmartArt graphic</a:t>
            </a:r>
            <a:endParaRPr lang="en-US" noProof="0"/>
          </a:p>
        </p:txBody>
      </p:sp>
      <p:grpSp>
        <p:nvGrpSpPr>
          <p:cNvPr id="9" name="Logo">
            <a:extLst>
              <a:ext uri="{FF2B5EF4-FFF2-40B4-BE49-F238E27FC236}">
                <a16:creationId xmlns:a16="http://schemas.microsoft.com/office/drawing/2014/main" id="{27488BCF-9F91-440E-B9B4-3B8628FE5A11}"/>
              </a:ext>
            </a:extLst>
          </p:cNvPr>
          <p:cNvGrpSpPr>
            <a:grpSpLocks noChangeAspect="1"/>
          </p:cNvGrpSpPr>
          <p:nvPr userDrawn="1"/>
        </p:nvGrpSpPr>
        <p:grpSpPr>
          <a:xfrm>
            <a:off x="4146495" y="333342"/>
            <a:ext cx="851011" cy="219091"/>
            <a:chOff x="4767702" y="-472136"/>
            <a:chExt cx="745525" cy="191931"/>
          </a:xfrm>
          <a:solidFill>
            <a:schemeClr val="bg1"/>
          </a:solidFill>
        </p:grpSpPr>
        <p:sp>
          <p:nvSpPr>
            <p:cNvPr id="10" name="Forme libre : forme 9">
              <a:extLst>
                <a:ext uri="{FF2B5EF4-FFF2-40B4-BE49-F238E27FC236}">
                  <a16:creationId xmlns:a16="http://schemas.microsoft.com/office/drawing/2014/main" id="{EB91D5A6-4846-4A0D-AEA5-4C76E28CB395}"/>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1" name="Forme libre : forme 10">
              <a:extLst>
                <a:ext uri="{FF2B5EF4-FFF2-40B4-BE49-F238E27FC236}">
                  <a16:creationId xmlns:a16="http://schemas.microsoft.com/office/drawing/2014/main" id="{503CE94E-53F9-481B-BF77-A348529571D3}"/>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2" name="Forme libre : forme 11">
              <a:extLst>
                <a:ext uri="{FF2B5EF4-FFF2-40B4-BE49-F238E27FC236}">
                  <a16:creationId xmlns:a16="http://schemas.microsoft.com/office/drawing/2014/main" id="{7ADD6FFB-F84E-4F7B-930C-208E58062DD7}"/>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5" name="Date Placeholder 1">
            <a:extLst>
              <a:ext uri="{FF2B5EF4-FFF2-40B4-BE49-F238E27FC236}">
                <a16:creationId xmlns:a16="http://schemas.microsoft.com/office/drawing/2014/main" id="{45C10403-1F97-E022-7AB9-4F7DAEF42BCE}"/>
              </a:ext>
            </a:extLst>
          </p:cNvPr>
          <p:cNvSpPr>
            <a:spLocks noGrp="1"/>
          </p:cNvSpPr>
          <p:nvPr>
            <p:ph type="dt" sz="half" idx="24"/>
          </p:nvPr>
        </p:nvSpPr>
        <p:spPr>
          <a:xfrm>
            <a:off x="3758509" y="4827336"/>
            <a:ext cx="1626918" cy="166629"/>
          </a:xfrm>
        </p:spPr>
        <p:txBody>
          <a:bodyPr/>
          <a:lstStyle>
            <a:lvl1pPr algn="ctr">
              <a:defRPr>
                <a:solidFill>
                  <a:schemeClr val="bg1"/>
                </a:solidFill>
              </a:defRPr>
            </a:lvl1pPr>
          </a:lstStyle>
          <a:p>
            <a:fld id="{C045F493-E553-4801-9357-CBD1C2E3262E}" type="datetime1">
              <a:rPr lang="en-US" smtClean="0"/>
              <a:t>11/4/2024</a:t>
            </a:fld>
            <a:endParaRPr lang="en-US"/>
          </a:p>
        </p:txBody>
      </p:sp>
      <p:sp>
        <p:nvSpPr>
          <p:cNvPr id="7" name="Slide Number Placeholder 1">
            <a:extLst>
              <a:ext uri="{FF2B5EF4-FFF2-40B4-BE49-F238E27FC236}">
                <a16:creationId xmlns:a16="http://schemas.microsoft.com/office/drawing/2014/main" id="{A78C3271-9D4F-D92A-D079-0D4DFA48B7AC}"/>
              </a:ext>
            </a:extLst>
          </p:cNvPr>
          <p:cNvSpPr>
            <a:spLocks noGrp="1"/>
          </p:cNvSpPr>
          <p:nvPr>
            <p:ph type="sldNum" sz="quarter" idx="26"/>
          </p:nvPr>
        </p:nvSpPr>
        <p:spPr/>
        <p:txBody>
          <a:bodyPr/>
          <a:lstStyle>
            <a:lvl1pPr>
              <a:defRPr>
                <a:solidFill>
                  <a:schemeClr val="bg1"/>
                </a:solidFill>
              </a:defRPr>
            </a:lvl1pPr>
          </a:lstStyle>
          <a:p>
            <a:fld id="{6B54B0F7-55DD-40D6-B7F4-70B586885C0B}" type="slidenum">
              <a:rPr lang="en-US" smtClean="0"/>
              <a:pPr/>
              <a:t>‹#›</a:t>
            </a:fld>
            <a:endParaRPr lang="en-US"/>
          </a:p>
        </p:txBody>
      </p:sp>
      <p:sp>
        <p:nvSpPr>
          <p:cNvPr id="3" name="Footer Placeholder 6">
            <a:extLst>
              <a:ext uri="{FF2B5EF4-FFF2-40B4-BE49-F238E27FC236}">
                <a16:creationId xmlns:a16="http://schemas.microsoft.com/office/drawing/2014/main" id="{F9F2A27C-C822-EF57-C64A-3CC0EA2A1464}"/>
              </a:ext>
            </a:extLst>
          </p:cNvPr>
          <p:cNvSpPr>
            <a:spLocks noGrp="1"/>
          </p:cNvSpPr>
          <p:nvPr>
            <p:ph type="ftr" sz="quarter" idx="11"/>
          </p:nvPr>
        </p:nvSpPr>
        <p:spPr>
          <a:xfrm>
            <a:off x="1671799" y="5400000"/>
            <a:ext cx="4480560" cy="166630"/>
          </a:xfrm>
        </p:spPr>
        <p:txBody>
          <a:bodyPr/>
          <a:lstStyle/>
          <a:p>
            <a:endParaRPr lang="en-US"/>
          </a:p>
        </p:txBody>
      </p:sp>
    </p:spTree>
    <p:extLst>
      <p:ext uri="{BB962C8B-B14F-4D97-AF65-F5344CB8AC3E}">
        <p14:creationId xmlns:p14="http://schemas.microsoft.com/office/powerpoint/2010/main" val="1083554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Ligh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0A3477C-D6FC-D7E0-047E-F20105E4FD29}"/>
              </a:ext>
            </a:extLst>
          </p:cNvPr>
          <p:cNvSpPr>
            <a:spLocks noGrp="1"/>
          </p:cNvSpPr>
          <p:nvPr>
            <p:ph type="title"/>
          </p:nvPr>
        </p:nvSpPr>
        <p:spPr>
          <a:xfrm>
            <a:off x="5087572" y="1446020"/>
            <a:ext cx="3712306" cy="1242315"/>
          </a:xfrm>
        </p:spPr>
        <p:txBody>
          <a:bodyPr anchor="b"/>
          <a:lstStyle>
            <a:lvl1pPr algn="ctr">
              <a:defRPr sz="3000">
                <a:solidFill>
                  <a:schemeClr val="tx1"/>
                </a:solidFill>
              </a:defRPr>
            </a:lvl1pPr>
          </a:lstStyle>
          <a:p>
            <a:r>
              <a:rPr lang="en-GB"/>
              <a:t>Click to edit Master title style</a:t>
            </a:r>
            <a:endParaRPr lang="en-US"/>
          </a:p>
        </p:txBody>
      </p:sp>
      <p:sp>
        <p:nvSpPr>
          <p:cNvPr id="26" name="Text Placeholder 1">
            <a:extLst>
              <a:ext uri="{FF2B5EF4-FFF2-40B4-BE49-F238E27FC236}">
                <a16:creationId xmlns:a16="http://schemas.microsoft.com/office/drawing/2014/main" id="{14179443-CD99-4560-A70A-CF3E60CA5C3E}"/>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accent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accent2"/>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27" name="Text Placeholder 2">
            <a:extLst>
              <a:ext uri="{FF2B5EF4-FFF2-40B4-BE49-F238E27FC236}">
                <a16:creationId xmlns:a16="http://schemas.microsoft.com/office/drawing/2014/main" id="{633150E7-212E-42D8-857F-00B727BB0E60}"/>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dirty="0">
                <a:solidFill>
                  <a:schemeClr val="tx1"/>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22" name="Espace réservé du graphique SmartArt 18">
            <a:extLst>
              <a:ext uri="{FF2B5EF4-FFF2-40B4-BE49-F238E27FC236}">
                <a16:creationId xmlns:a16="http://schemas.microsoft.com/office/drawing/2014/main" id="{2835F6F0-E601-40E8-8F65-7949A8AA2AF1}"/>
              </a:ext>
              <a:ext uri="{C183D7F6-B498-43B3-948B-1728B52AA6E4}">
                <adec:decorative xmlns:adec="http://schemas.microsoft.com/office/drawing/2017/decorative" val="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GB"/>
              <a:t>Click icon to add SmartArt graphic</a:t>
            </a:r>
            <a:endParaRPr lang="fr-FR"/>
          </a:p>
        </p:txBody>
      </p:sp>
      <p:sp>
        <p:nvSpPr>
          <p:cNvPr id="37" name="Picture Placeholder 1">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GB"/>
              <a:t>Click icon to add picture</a:t>
            </a:r>
            <a:endParaRPr lang="fr-FR"/>
          </a:p>
        </p:txBody>
      </p:sp>
      <p:sp>
        <p:nvSpPr>
          <p:cNvPr id="17" name="Espace réservé du graphique SmartArt 19">
            <a:extLst>
              <a:ext uri="{FF2B5EF4-FFF2-40B4-BE49-F238E27FC236}">
                <a16:creationId xmlns:a16="http://schemas.microsoft.com/office/drawing/2014/main" id="{4F60E46E-0715-41F6-BEAC-C9C998D41D44}"/>
              </a:ext>
              <a:ext uri="{C183D7F6-B498-43B3-948B-1728B52AA6E4}">
                <adec:decorative xmlns:adec="http://schemas.microsoft.com/office/drawing/2017/decorative" val="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accent2"/>
          </a:solidFill>
          <a:ln w="22225">
            <a:noFill/>
          </a:ln>
        </p:spPr>
        <p:txBody>
          <a:bodyPr wrap="square">
            <a:noAutofit/>
          </a:bodyPr>
          <a:lstStyle>
            <a:lvl1pPr>
              <a:defRPr>
                <a:noFill/>
              </a:defRPr>
            </a:lvl1pPr>
          </a:lstStyle>
          <a:p>
            <a:r>
              <a:rPr lang="en-GB"/>
              <a:t>Click icon to add SmartArt graphic</a:t>
            </a:r>
            <a:endParaRPr lang="fr-FR"/>
          </a:p>
        </p:txBody>
      </p:sp>
      <p:cxnSp>
        <p:nvCxnSpPr>
          <p:cNvPr id="2" name="Straight Arrow Connector 1">
            <a:extLst>
              <a:ext uri="{FF2B5EF4-FFF2-40B4-BE49-F238E27FC236}">
                <a16:creationId xmlns:a16="http://schemas.microsoft.com/office/drawing/2014/main" id="{68C069D0-B5D0-504E-2496-36A8562926A7}"/>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2FFADE2-6BA0-BF42-BCCC-82685DE22FAD}"/>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169241" y="2514968"/>
            <a:ext cx="307086" cy="622046"/>
          </a:xfrm>
          <a:prstGeom prst="rect">
            <a:avLst/>
          </a:prstGeom>
        </p:spPr>
      </p:pic>
      <p:sp>
        <p:nvSpPr>
          <p:cNvPr id="6" name="TextBox 5">
            <a:extLst>
              <a:ext uri="{FF2B5EF4-FFF2-40B4-BE49-F238E27FC236}">
                <a16:creationId xmlns:a16="http://schemas.microsoft.com/office/drawing/2014/main" id="{710BF80A-315A-D082-FC58-F44416FD9DDD}"/>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pPr marL="0" indent="0">
              <a:buFontTx/>
              <a:buNone/>
            </a:pPr>
            <a:endParaRPr lang="en-US" sz="1100"/>
          </a:p>
          <a:p>
            <a:endParaRPr lang="en-US" sz="1100"/>
          </a:p>
          <a:p>
            <a:endParaRPr lang="en-US" sz="1100"/>
          </a:p>
          <a:p>
            <a:r>
              <a:rPr lang="en-US" sz="1100" b="1"/>
              <a:t>Add Alt Text or mark as decorative:</a:t>
            </a:r>
          </a:p>
          <a:p>
            <a:pPr marL="171450" indent="-171450">
              <a:buFontTx/>
              <a:buChar char="-"/>
            </a:pPr>
            <a:r>
              <a:rPr lang="en-US" sz="1100"/>
              <a:t>Right click on the image and select “View Alt Text”.</a:t>
            </a:r>
          </a:p>
          <a:p>
            <a:pPr marL="171450" indent="-171450">
              <a:buFontTx/>
              <a:buChar char="-"/>
            </a:pPr>
            <a:r>
              <a:rPr lang="en-US" sz="1100"/>
              <a:t>Type in the blank field that appears on the right of the slide</a:t>
            </a:r>
          </a:p>
          <a:p>
            <a:pPr marL="171450" indent="-171450">
              <a:buFontTx/>
              <a:buChar char="-"/>
            </a:pPr>
            <a:r>
              <a:rPr lang="en-US" sz="1100"/>
              <a:t>If Alt Text isn’t relevant, tick the box to “Mark element as decorative”</a:t>
            </a:r>
          </a:p>
        </p:txBody>
      </p:sp>
      <p:sp>
        <p:nvSpPr>
          <p:cNvPr id="5" name="Date Placeholder 1">
            <a:extLst>
              <a:ext uri="{FF2B5EF4-FFF2-40B4-BE49-F238E27FC236}">
                <a16:creationId xmlns:a16="http://schemas.microsoft.com/office/drawing/2014/main" id="{3EFBD84C-C1DB-D752-B1E0-1F750781866A}"/>
              </a:ext>
            </a:extLst>
          </p:cNvPr>
          <p:cNvSpPr>
            <a:spLocks noGrp="1"/>
          </p:cNvSpPr>
          <p:nvPr>
            <p:ph type="dt" sz="half" idx="24"/>
          </p:nvPr>
        </p:nvSpPr>
        <p:spPr>
          <a:xfrm>
            <a:off x="6135974" y="4827335"/>
            <a:ext cx="1626918" cy="166629"/>
          </a:xfrm>
        </p:spPr>
        <p:txBody>
          <a:bodyPr/>
          <a:lstStyle>
            <a:lvl1pPr algn="ctr">
              <a:defRPr/>
            </a:lvl1pPr>
          </a:lstStyle>
          <a:p>
            <a:fld id="{8131C714-2236-4237-B5FD-FC71AC2FE1DA}" type="datetime1">
              <a:rPr lang="en-US" smtClean="0"/>
              <a:t>11/4/2024</a:t>
            </a:fld>
            <a:endParaRPr lang="en-US"/>
          </a:p>
        </p:txBody>
      </p:sp>
      <p:pic>
        <p:nvPicPr>
          <p:cNvPr id="19" name="Picture 18" descr="A picture containing text, design&#10;&#10;Description automatically generated">
            <a:extLst>
              <a:ext uri="{FF2B5EF4-FFF2-40B4-BE49-F238E27FC236}">
                <a16:creationId xmlns:a16="http://schemas.microsoft.com/office/drawing/2014/main" id="{26713790-E152-B95B-2524-D60DA3D335F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16503" y="5631571"/>
            <a:ext cx="522697" cy="733227"/>
          </a:xfrm>
          <a:prstGeom prst="rect">
            <a:avLst/>
          </a:prstGeom>
        </p:spPr>
      </p:pic>
      <p:sp>
        <p:nvSpPr>
          <p:cNvPr id="10" name="TextBox 9">
            <a:extLst>
              <a:ext uri="{FF2B5EF4-FFF2-40B4-BE49-F238E27FC236}">
                <a16:creationId xmlns:a16="http://schemas.microsoft.com/office/drawing/2014/main" id="{988D3FEA-FD9E-8042-1FFC-C259AAE6E0B4}"/>
              </a:ext>
            </a:extLst>
          </p:cNvPr>
          <p:cNvSpPr txBox="1"/>
          <p:nvPr userDrawn="1"/>
        </p:nvSpPr>
        <p:spPr>
          <a:xfrm>
            <a:off x="2390568" y="5618210"/>
            <a:ext cx="5802084" cy="769441"/>
          </a:xfrm>
          <a:prstGeom prst="rect">
            <a:avLst/>
          </a:prstGeom>
          <a:solidFill>
            <a:srgbClr val="F4F2F6"/>
          </a:solidFill>
        </p:spPr>
        <p:txBody>
          <a:bodyPr wrap="square" rtlCol="0">
            <a:spAutoFit/>
          </a:bodyPr>
          <a:lstStyle/>
          <a:p>
            <a:r>
              <a:rPr lang="en-US" sz="1100" b="1"/>
              <a:t>How to change date format:</a:t>
            </a:r>
          </a:p>
          <a:p>
            <a:pPr marL="285750" indent="-285750">
              <a:buFontTx/>
              <a:buChar char="-"/>
            </a:pPr>
            <a:r>
              <a:rPr lang="en-US" sz="1100"/>
              <a:t>Go to the “Insert” tab in the top ribbon</a:t>
            </a:r>
          </a:p>
          <a:p>
            <a:pPr marL="285750" indent="-285750">
              <a:buFontTx/>
              <a:buChar char="-"/>
            </a:pPr>
            <a:r>
              <a:rPr lang="en-US" sz="1100"/>
              <a:t>Click on “Header &amp; Footer”</a:t>
            </a:r>
          </a:p>
          <a:p>
            <a:pPr marL="285750" indent="-285750">
              <a:buFontTx/>
              <a:buChar char="-"/>
            </a:pPr>
            <a:r>
              <a:rPr lang="en-US" sz="1100"/>
              <a:t>Choose the desired date format from the dropdown and save your changes</a:t>
            </a:r>
          </a:p>
        </p:txBody>
      </p:sp>
      <p:cxnSp>
        <p:nvCxnSpPr>
          <p:cNvPr id="4" name="Straight Arrow Connector 3">
            <a:extLst>
              <a:ext uri="{FF2B5EF4-FFF2-40B4-BE49-F238E27FC236}">
                <a16:creationId xmlns:a16="http://schemas.microsoft.com/office/drawing/2014/main" id="{D54BFFA5-AAC6-D700-72EE-2DAE1F3EC702}"/>
              </a:ext>
            </a:extLst>
          </p:cNvPr>
          <p:cNvCxnSpPr>
            <a:cxnSpLocks/>
          </p:cNvCxnSpPr>
          <p:nvPr userDrawn="1"/>
        </p:nvCxnSpPr>
        <p:spPr>
          <a:xfrm flipV="1">
            <a:off x="6963618" y="5236845"/>
            <a:ext cx="0" cy="325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3" name="Logo">
            <a:extLst>
              <a:ext uri="{FF2B5EF4-FFF2-40B4-BE49-F238E27FC236}">
                <a16:creationId xmlns:a16="http://schemas.microsoft.com/office/drawing/2014/main" id="{9EDD880A-DFFE-4F0B-ACE0-49E81EAC5C57}"/>
              </a:ext>
            </a:extLst>
          </p:cNvPr>
          <p:cNvGrpSpPr>
            <a:grpSpLocks noChangeAspect="1"/>
          </p:cNvGrpSpPr>
          <p:nvPr userDrawn="1"/>
        </p:nvGrpSpPr>
        <p:grpSpPr>
          <a:xfrm>
            <a:off x="6538112" y="387185"/>
            <a:ext cx="851011" cy="219091"/>
            <a:chOff x="4767702" y="-472136"/>
            <a:chExt cx="745525" cy="191931"/>
          </a:xfrm>
          <a:solidFill>
            <a:srgbClr val="FFFFFF"/>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solidFill>
              <a:schemeClr val="tx1"/>
            </a:solidFill>
            <a:ln w="7833" cap="flat">
              <a:noFill/>
              <a:prstDash val="solid"/>
              <a:round/>
            </a:ln>
          </p:spPr>
          <p:txBody>
            <a:bodyPr rtlCol="0" anchor="ctr"/>
            <a:lstStyle/>
            <a:p>
              <a:endParaRPr lang="fr-FR"/>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solidFill>
              <a:schemeClr val="accent2"/>
            </a:solidFill>
            <a:ln w="7833" cap="flat">
              <a:noFill/>
              <a:prstDash val="solid"/>
              <a:round/>
            </a:ln>
          </p:spPr>
          <p:txBody>
            <a:bodyPr rtlCol="0" anchor="ctr"/>
            <a:lstStyle/>
            <a:p>
              <a:endParaRPr lang="fr-FR">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solidFill>
              <a:schemeClr val="accent2"/>
            </a:solidFill>
            <a:ln w="7833" cap="flat">
              <a:noFill/>
              <a:prstDash val="solid"/>
              <a:round/>
            </a:ln>
          </p:spPr>
          <p:txBody>
            <a:bodyPr rtlCol="0" anchor="ctr"/>
            <a:lstStyle/>
            <a:p>
              <a:endParaRPr lang="fr-FR"/>
            </a:p>
          </p:txBody>
        </p:sp>
      </p:grpSp>
      <p:sp>
        <p:nvSpPr>
          <p:cNvPr id="7" name="Footer Placeholder 6">
            <a:extLst>
              <a:ext uri="{FF2B5EF4-FFF2-40B4-BE49-F238E27FC236}">
                <a16:creationId xmlns:a16="http://schemas.microsoft.com/office/drawing/2014/main" id="{F48F7ED7-7ACD-AADF-A14B-9A6FA8B8EE42}"/>
              </a:ext>
            </a:extLst>
          </p:cNvPr>
          <p:cNvSpPr>
            <a:spLocks noGrp="1"/>
          </p:cNvSpPr>
          <p:nvPr>
            <p:ph type="ftr" sz="quarter" idx="11"/>
          </p:nvPr>
        </p:nvSpPr>
        <p:spPr>
          <a:xfrm>
            <a:off x="1671799" y="6581613"/>
            <a:ext cx="4480560" cy="166630"/>
          </a:xfrm>
        </p:spPr>
        <p:txBody>
          <a:bodyPr/>
          <a:lstStyle/>
          <a:p>
            <a:endParaRPr lang="en-US"/>
          </a:p>
        </p:txBody>
      </p:sp>
      <p:sp>
        <p:nvSpPr>
          <p:cNvPr id="9" name="Slide Number Placeholder 7">
            <a:extLst>
              <a:ext uri="{FF2B5EF4-FFF2-40B4-BE49-F238E27FC236}">
                <a16:creationId xmlns:a16="http://schemas.microsoft.com/office/drawing/2014/main" id="{43491619-034C-EC61-0739-E7F893EE2DF7}"/>
              </a:ext>
            </a:extLst>
          </p:cNvPr>
          <p:cNvSpPr>
            <a:spLocks noGrp="1"/>
          </p:cNvSpPr>
          <p:nvPr>
            <p:ph type="sldNum" sz="quarter" idx="12"/>
          </p:nvPr>
        </p:nvSpPr>
        <p:spPr>
          <a:xfrm>
            <a:off x="8336226" y="6542500"/>
            <a:ext cx="476250" cy="205743"/>
          </a:xfrm>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1783019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ver Title with Image (Dark)">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E4174-1212-A5FD-D6D7-7B66CE6E137F}"/>
              </a:ext>
            </a:extLst>
          </p:cNvPr>
          <p:cNvSpPr>
            <a:spLocks noGrp="1"/>
          </p:cNvSpPr>
          <p:nvPr>
            <p:ph type="title"/>
          </p:nvPr>
        </p:nvSpPr>
        <p:spPr>
          <a:xfrm>
            <a:off x="5087572" y="1442763"/>
            <a:ext cx="3712306" cy="1263859"/>
          </a:xfrm>
        </p:spPr>
        <p:txBody>
          <a:bodyPr anchor="b"/>
          <a:lstStyle>
            <a:lvl1pPr algn="ctr">
              <a:defRPr sz="3000">
                <a:solidFill>
                  <a:schemeClr val="bg1"/>
                </a:solidFill>
              </a:defRPr>
            </a:lvl1pPr>
          </a:lstStyle>
          <a:p>
            <a:r>
              <a:rPr lang="en-GB"/>
              <a:t>Click to edit Master title style</a:t>
            </a:r>
            <a:endParaRPr lang="en-US"/>
          </a:p>
        </p:txBody>
      </p:sp>
      <p:sp>
        <p:nvSpPr>
          <p:cNvPr id="22" name="Text Placeholder 1">
            <a:extLst>
              <a:ext uri="{FF2B5EF4-FFF2-40B4-BE49-F238E27FC236}">
                <a16:creationId xmlns:a16="http://schemas.microsoft.com/office/drawing/2014/main" id="{C4763866-3F61-4A13-9CE8-9A542B41F4FC}"/>
              </a:ext>
            </a:extLst>
          </p:cNvPr>
          <p:cNvSpPr>
            <a:spLocks noGrp="1"/>
          </p:cNvSpPr>
          <p:nvPr>
            <p:ph type="body" sz="quarter" idx="22"/>
          </p:nvPr>
        </p:nvSpPr>
        <p:spPr>
          <a:xfrm>
            <a:off x="5087572" y="2818617"/>
            <a:ext cx="3712306" cy="403469"/>
          </a:xfrm>
        </p:spPr>
        <p:txBody>
          <a:bodyPr anchor="t">
            <a:noAutofit/>
          </a:bodyPr>
          <a:lstStyle>
            <a:lvl1pPr algn="ctr">
              <a:lnSpc>
                <a:spcPct val="96000"/>
              </a:lnSpc>
              <a:spcAft>
                <a:spcPts val="1000"/>
              </a:spcAft>
              <a:defRPr lang="en-US" sz="2000" b="0" i="1" kern="1200" dirty="0">
                <a:solidFill>
                  <a:schemeClr val="bg2"/>
                </a:solidFill>
                <a:latin typeface="Georgia" panose="02040502050405020303" pitchFamily="18" charset="0"/>
                <a:ea typeface="Verdana" panose="020B0604030504040204" pitchFamily="34" charset="0"/>
                <a:cs typeface="Verdana" panose="020B0604030504040204" pitchFamily="34" charset="0"/>
              </a:defRPr>
            </a:lvl1pPr>
            <a:lvl2pPr marL="278550" indent="0" algn="ctr">
              <a:lnSpc>
                <a:spcPct val="100000"/>
              </a:lnSpc>
              <a:buFont typeface="Arial" panose="020B0604020202020204" pitchFamily="34" charset="0"/>
              <a:buNone/>
              <a:defRPr sz="2000" b="0" i="1">
                <a:solidFill>
                  <a:schemeClr val="bg1"/>
                </a:solidFill>
                <a:latin typeface="Georgia" panose="02040502050405020303" pitchFamily="18"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23" name="Text Placeholder 2">
            <a:extLst>
              <a:ext uri="{FF2B5EF4-FFF2-40B4-BE49-F238E27FC236}">
                <a16:creationId xmlns:a16="http://schemas.microsoft.com/office/drawing/2014/main" id="{7A2D6EFB-94B5-487C-A9CF-03E9B187D679}"/>
              </a:ext>
            </a:extLst>
          </p:cNvPr>
          <p:cNvSpPr>
            <a:spLocks noGrp="1"/>
          </p:cNvSpPr>
          <p:nvPr>
            <p:ph type="body" sz="quarter" idx="23"/>
          </p:nvPr>
        </p:nvSpPr>
        <p:spPr>
          <a:xfrm>
            <a:off x="5087572" y="3240373"/>
            <a:ext cx="3712306" cy="577995"/>
          </a:xfrm>
        </p:spPr>
        <p:txBody>
          <a:bodyPr anchor="t">
            <a:noAutofit/>
          </a:bodyPr>
          <a:lstStyle>
            <a:lvl1pPr algn="ctr">
              <a:lnSpc>
                <a:spcPct val="96000"/>
              </a:lnSpc>
              <a:spcAft>
                <a:spcPts val="1000"/>
              </a:spcAft>
              <a:defRPr lang="en-US" sz="1400" b="0" i="0" kern="1200" dirty="0">
                <a:solidFill>
                  <a:schemeClr val="bg2"/>
                </a:solidFill>
                <a:latin typeface="+mj-lt"/>
                <a:ea typeface="Verdana" panose="020B0604030504040204" pitchFamily="34" charset="0"/>
                <a:cs typeface="Verdana" panose="020B0604030504040204" pitchFamily="34" charset="0"/>
              </a:defRPr>
            </a:lvl1pPr>
            <a:lvl2pPr algn="l">
              <a:lnSpc>
                <a:spcPct val="100000"/>
              </a:lnSpc>
              <a:defRPr lang="en-US" sz="1200" b="0" i="0" kern="1200" noProof="0" dirty="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gn="ctr">
              <a:lnSpc>
                <a:spcPct val="100000"/>
              </a:lnSpc>
              <a:spcBef>
                <a:spcPts val="1000"/>
              </a:spcBef>
              <a:defRPr/>
            </a:lvl3pPr>
          </a:lstStyle>
          <a:p>
            <a:pPr lvl="0"/>
            <a:r>
              <a:rPr lang="en-GB"/>
              <a:t>Click to edit Master text styles</a:t>
            </a:r>
          </a:p>
        </p:txBody>
      </p:sp>
      <p:sp>
        <p:nvSpPr>
          <p:cNvPr id="5" name="Date Placeholder 1">
            <a:extLst>
              <a:ext uri="{FF2B5EF4-FFF2-40B4-BE49-F238E27FC236}">
                <a16:creationId xmlns:a16="http://schemas.microsoft.com/office/drawing/2014/main" id="{EEE24E6D-4EF1-5A88-14F5-A64B56EAFFD0}"/>
              </a:ext>
            </a:extLst>
          </p:cNvPr>
          <p:cNvSpPr>
            <a:spLocks noGrp="1"/>
          </p:cNvSpPr>
          <p:nvPr>
            <p:ph type="dt" sz="half" idx="24"/>
          </p:nvPr>
        </p:nvSpPr>
        <p:spPr>
          <a:xfrm>
            <a:off x="6135974" y="4827335"/>
            <a:ext cx="1626918" cy="166629"/>
          </a:xfrm>
        </p:spPr>
        <p:txBody>
          <a:bodyPr/>
          <a:lstStyle>
            <a:lvl1pPr algn="ctr">
              <a:defRPr>
                <a:solidFill>
                  <a:schemeClr val="bg1"/>
                </a:solidFill>
              </a:defRPr>
            </a:lvl1pPr>
          </a:lstStyle>
          <a:p>
            <a:fld id="{8E8CC264-97EA-490B-A80D-615393623F5B}" type="datetime1">
              <a:rPr lang="en-US" smtClean="0"/>
              <a:t>11/4/2024</a:t>
            </a:fld>
            <a:endParaRPr lang="en-US"/>
          </a:p>
        </p:txBody>
      </p:sp>
      <p:pic>
        <p:nvPicPr>
          <p:cNvPr id="8" name="Picture 7">
            <a:extLst>
              <a:ext uri="{FF2B5EF4-FFF2-40B4-BE49-F238E27FC236}">
                <a16:creationId xmlns:a16="http://schemas.microsoft.com/office/drawing/2014/main" id="{026984F9-B184-339C-6165-DF2D8F7B1535}"/>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2169241" y="2514968"/>
            <a:ext cx="307086" cy="622046"/>
          </a:xfrm>
          <a:prstGeom prst="rect">
            <a:avLst/>
          </a:prstGeom>
        </p:spPr>
      </p:pic>
      <p:sp>
        <p:nvSpPr>
          <p:cNvPr id="16" name="Espace réservé du graphique SmartArt 18">
            <a:extLst>
              <a:ext uri="{FF2B5EF4-FFF2-40B4-BE49-F238E27FC236}">
                <a16:creationId xmlns:a16="http://schemas.microsoft.com/office/drawing/2014/main" id="{E04644FF-725F-4770-81BC-F016774228AE}"/>
              </a:ext>
              <a:ext uri="{C183D7F6-B498-43B3-948B-1728B52AA6E4}">
                <adec:decorative xmlns:adec="http://schemas.microsoft.com/office/drawing/2017/decorative" val="1"/>
              </a:ext>
            </a:extLst>
          </p:cNvPr>
          <p:cNvSpPr>
            <a:spLocks noGrp="1" noChangeAspect="1"/>
          </p:cNvSpPr>
          <p:nvPr>
            <p:ph type="dgm" sz="quarter" idx="19"/>
          </p:nvPr>
        </p:nvSpPr>
        <p:spPr>
          <a:xfrm>
            <a:off x="6892559" y="3877313"/>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GB" noProof="0"/>
              <a:t>Click icon to add SmartArt graphic</a:t>
            </a:r>
            <a:endParaRPr lang="en-US" noProof="0"/>
          </a:p>
        </p:txBody>
      </p:sp>
      <p:sp>
        <p:nvSpPr>
          <p:cNvPr id="37" name="Picture Placeholder 1">
            <a:extLst>
              <a:ext uri="{FF2B5EF4-FFF2-40B4-BE49-F238E27FC236}">
                <a16:creationId xmlns:a16="http://schemas.microsoft.com/office/drawing/2014/main" id="{B393D89D-0FFD-4664-8FAD-EE45D64CF7A7}"/>
              </a:ext>
            </a:extLst>
          </p:cNvPr>
          <p:cNvSpPr>
            <a:spLocks noGrp="1"/>
          </p:cNvSpPr>
          <p:nvPr>
            <p:ph type="pic" sz="quarter" idx="17"/>
          </p:nvPr>
        </p:nvSpPr>
        <p:spPr>
          <a:xfrm>
            <a:off x="1" y="0"/>
            <a:ext cx="4781135" cy="5143500"/>
          </a:xfrm>
          <a:custGeom>
            <a:avLst/>
            <a:gdLst>
              <a:gd name="connsiteX0" fmla="*/ 0 w 4781135"/>
              <a:gd name="connsiteY0" fmla="*/ 0 h 5143500"/>
              <a:gd name="connsiteX1" fmla="*/ 3673235 w 4781135"/>
              <a:gd name="connsiteY1" fmla="*/ 0 h 5143500"/>
              <a:gd name="connsiteX2" fmla="*/ 3843349 w 4781135"/>
              <a:gd name="connsiteY2" fmla="*/ 145970 h 5143500"/>
              <a:gd name="connsiteX3" fmla="*/ 4781135 w 4781135"/>
              <a:gd name="connsiteY3" fmla="*/ 2622891 h 5143500"/>
              <a:gd name="connsiteX4" fmla="*/ 3861453 w 4781135"/>
              <a:gd name="connsiteY4" fmla="*/ 5081299 h 5143500"/>
              <a:gd name="connsiteX5" fmla="*/ 3792118 w 4781135"/>
              <a:gd name="connsiteY5" fmla="*/ 5143500 h 5143500"/>
              <a:gd name="connsiteX6" fmla="*/ 0 w 478113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81135" h="5143500">
                <a:moveTo>
                  <a:pt x="0" y="0"/>
                </a:moveTo>
                <a:lnTo>
                  <a:pt x="3673235" y="0"/>
                </a:lnTo>
                <a:lnTo>
                  <a:pt x="3843349" y="145970"/>
                </a:lnTo>
                <a:cubicBezTo>
                  <a:pt x="4444478" y="723140"/>
                  <a:pt x="4781135" y="1564827"/>
                  <a:pt x="4781135" y="2622891"/>
                </a:cubicBezTo>
                <a:cubicBezTo>
                  <a:pt x="4781257" y="3656845"/>
                  <a:pt x="4444586" y="4498301"/>
                  <a:pt x="3861453" y="5081299"/>
                </a:cubicBezTo>
                <a:lnTo>
                  <a:pt x="3792118" y="5143500"/>
                </a:lnTo>
                <a:lnTo>
                  <a:pt x="0" y="5143500"/>
                </a:lnTo>
                <a:close/>
              </a:path>
            </a:pathLst>
          </a:custGeom>
        </p:spPr>
        <p:txBody>
          <a:bodyPr wrap="square">
            <a:noAutofit/>
          </a:bodyPr>
          <a:lstStyle>
            <a:lvl1pPr>
              <a:defRPr>
                <a:noFill/>
              </a:defRPr>
            </a:lvl1pPr>
          </a:lstStyle>
          <a:p>
            <a:r>
              <a:rPr lang="en-GB" noProof="0"/>
              <a:t>Click icon to add picture</a:t>
            </a:r>
            <a:endParaRPr lang="en-US" noProof="0"/>
          </a:p>
        </p:txBody>
      </p:sp>
      <p:sp>
        <p:nvSpPr>
          <p:cNvPr id="11" name="Espace réservé du graphique SmartArt 19">
            <a:extLst>
              <a:ext uri="{FF2B5EF4-FFF2-40B4-BE49-F238E27FC236}">
                <a16:creationId xmlns:a16="http://schemas.microsoft.com/office/drawing/2014/main" id="{540F3744-EAB0-48D1-B7AE-720C8628C071}"/>
              </a:ext>
              <a:ext uri="{C183D7F6-B498-43B3-948B-1728B52AA6E4}">
                <adec:decorative xmlns:adec="http://schemas.microsoft.com/office/drawing/2017/decorative" val="1"/>
              </a:ext>
            </a:extLst>
          </p:cNvPr>
          <p:cNvSpPr>
            <a:spLocks noGrp="1" noChangeAspect="1"/>
          </p:cNvSpPr>
          <p:nvPr>
            <p:ph type="dgm" sz="quarter" idx="14"/>
          </p:nvPr>
        </p:nvSpPr>
        <p:spPr>
          <a:xfrm>
            <a:off x="6892559" y="1322814"/>
            <a:ext cx="102332" cy="101605"/>
          </a:xfrm>
          <a:custGeom>
            <a:avLst/>
            <a:gdLst>
              <a:gd name="connsiteX0" fmla="*/ 122355 w 250013"/>
              <a:gd name="connsiteY0" fmla="*/ 0 h 248243"/>
              <a:gd name="connsiteX1" fmla="*/ 250013 w 250013"/>
              <a:gd name="connsiteY1" fmla="*/ 124134 h 248243"/>
              <a:gd name="connsiteX2" fmla="*/ 127674 w 250013"/>
              <a:gd name="connsiteY2" fmla="*/ 248243 h 248243"/>
              <a:gd name="connsiteX3" fmla="*/ 1 w 250013"/>
              <a:gd name="connsiteY3" fmla="*/ 124125 h 248243"/>
              <a:gd name="connsiteX4" fmla="*/ 122355 w 250013"/>
              <a:gd name="connsiteY4" fmla="*/ 0 h 248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013" h="248243">
                <a:moveTo>
                  <a:pt x="122355" y="0"/>
                </a:moveTo>
                <a:cubicBezTo>
                  <a:pt x="200363" y="0"/>
                  <a:pt x="250013" y="46111"/>
                  <a:pt x="250013" y="124134"/>
                </a:cubicBezTo>
                <a:cubicBezTo>
                  <a:pt x="250022" y="200379"/>
                  <a:pt x="200361" y="248234"/>
                  <a:pt x="127674" y="248243"/>
                </a:cubicBezTo>
                <a:cubicBezTo>
                  <a:pt x="47872" y="248236"/>
                  <a:pt x="-6" y="200370"/>
                  <a:pt x="1" y="124125"/>
                </a:cubicBezTo>
                <a:cubicBezTo>
                  <a:pt x="0" y="46103"/>
                  <a:pt x="47874" y="2"/>
                  <a:pt x="122355" y="0"/>
                </a:cubicBezTo>
                <a:close/>
              </a:path>
            </a:pathLst>
          </a:custGeom>
          <a:solidFill>
            <a:schemeClr val="bg1"/>
          </a:solidFill>
          <a:ln w="22225">
            <a:noFill/>
          </a:ln>
        </p:spPr>
        <p:txBody>
          <a:bodyPr wrap="square">
            <a:noAutofit/>
          </a:bodyPr>
          <a:lstStyle>
            <a:lvl1pPr>
              <a:defRPr>
                <a:noFill/>
              </a:defRPr>
            </a:lvl1pPr>
          </a:lstStyle>
          <a:p>
            <a:r>
              <a:rPr lang="en-GB" noProof="0"/>
              <a:t>Click icon to add SmartArt graphic</a:t>
            </a:r>
            <a:endParaRPr lang="en-US" noProof="0"/>
          </a:p>
        </p:txBody>
      </p:sp>
      <p:cxnSp>
        <p:nvCxnSpPr>
          <p:cNvPr id="6" name="Straight Arrow Connector 1">
            <a:extLst>
              <a:ext uri="{FF2B5EF4-FFF2-40B4-BE49-F238E27FC236}">
                <a16:creationId xmlns:a16="http://schemas.microsoft.com/office/drawing/2014/main" id="{99D8AD53-2E55-0829-7091-418B802B405B}"/>
              </a:ext>
            </a:extLst>
          </p:cNvPr>
          <p:cNvCxnSpPr>
            <a:cxnSpLocks/>
          </p:cNvCxnSpPr>
          <p:nvPr userDrawn="1"/>
        </p:nvCxnSpPr>
        <p:spPr>
          <a:xfrm>
            <a:off x="-556260" y="160020"/>
            <a:ext cx="4990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5">
            <a:extLst>
              <a:ext uri="{FF2B5EF4-FFF2-40B4-BE49-F238E27FC236}">
                <a16:creationId xmlns:a16="http://schemas.microsoft.com/office/drawing/2014/main" id="{628EDFD9-5DD7-F7AA-09B4-BE8D34F712A6}"/>
              </a:ext>
            </a:extLst>
          </p:cNvPr>
          <p:cNvSpPr txBox="1"/>
          <p:nvPr userDrawn="1"/>
        </p:nvSpPr>
        <p:spPr>
          <a:xfrm>
            <a:off x="-2436695" y="45636"/>
            <a:ext cx="1786192" cy="567847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pPr marL="0" indent="0">
              <a:buFontTx/>
              <a:buNone/>
            </a:pPr>
            <a:endParaRPr lang="en-US" sz="1100"/>
          </a:p>
          <a:p>
            <a:endParaRPr lang="en-US" sz="1100"/>
          </a:p>
          <a:p>
            <a:endParaRPr lang="en-US" sz="1100"/>
          </a:p>
          <a:p>
            <a:r>
              <a:rPr lang="en-US" sz="1100" b="1"/>
              <a:t>Add Alt Text or mark as decorative:</a:t>
            </a:r>
          </a:p>
          <a:p>
            <a:pPr marL="171450" indent="-171450">
              <a:buFontTx/>
              <a:buChar char="-"/>
            </a:pPr>
            <a:r>
              <a:rPr lang="en-US" sz="1100"/>
              <a:t>Right click on the image and select “View Alt Text”.</a:t>
            </a:r>
          </a:p>
          <a:p>
            <a:pPr marL="171450" indent="-171450">
              <a:buFontTx/>
              <a:buChar char="-"/>
            </a:pPr>
            <a:r>
              <a:rPr lang="en-US" sz="1100"/>
              <a:t>Type in the blank field that appears on the right of the slide</a:t>
            </a:r>
          </a:p>
          <a:p>
            <a:pPr marL="171450" indent="-171450">
              <a:buFontTx/>
              <a:buChar char="-"/>
            </a:pPr>
            <a:r>
              <a:rPr lang="en-US" sz="1100"/>
              <a:t>If Alt Text isn’t relevant, tick the box to “Mark element as decorative”</a:t>
            </a:r>
          </a:p>
        </p:txBody>
      </p:sp>
      <p:grpSp>
        <p:nvGrpSpPr>
          <p:cNvPr id="13" name="Logo">
            <a:extLst>
              <a:ext uri="{FF2B5EF4-FFF2-40B4-BE49-F238E27FC236}">
                <a16:creationId xmlns:a16="http://schemas.microsoft.com/office/drawing/2014/main" id="{9EDD880A-DFFE-4F0B-ACE0-49E81EAC5C57}"/>
              </a:ext>
            </a:extLst>
          </p:cNvPr>
          <p:cNvGrpSpPr>
            <a:grpSpLocks noChangeAspect="1"/>
          </p:cNvGrpSpPr>
          <p:nvPr userDrawn="1"/>
        </p:nvGrpSpPr>
        <p:grpSpPr>
          <a:xfrm>
            <a:off x="6518220" y="387185"/>
            <a:ext cx="851011" cy="219091"/>
            <a:chOff x="4767702" y="-472136"/>
            <a:chExt cx="745525" cy="191931"/>
          </a:xfrm>
          <a:solidFill>
            <a:schemeClr val="bg1"/>
          </a:solidFill>
        </p:grpSpPr>
        <p:sp>
          <p:nvSpPr>
            <p:cNvPr id="14" name="Forme libre : forme 13">
              <a:extLst>
                <a:ext uri="{FF2B5EF4-FFF2-40B4-BE49-F238E27FC236}">
                  <a16:creationId xmlns:a16="http://schemas.microsoft.com/office/drawing/2014/main" id="{23232CF7-6A63-4E62-9BB3-AEC2E2985622}"/>
                </a:ext>
              </a:extLst>
            </p:cNvPr>
            <p:cNvSpPr/>
            <p:nvPr/>
          </p:nvSpPr>
          <p:spPr>
            <a:xfrm>
              <a:off x="4770087" y="-471716"/>
              <a:ext cx="740699" cy="191096"/>
            </a:xfrm>
            <a:custGeom>
              <a:avLst/>
              <a:gdLst>
                <a:gd name="connsiteX0" fmla="*/ 689325 w 740699"/>
                <a:gd name="connsiteY0" fmla="*/ 7347 h 191096"/>
                <a:gd name="connsiteX1" fmla="*/ 688790 w 740699"/>
                <a:gd name="connsiteY1" fmla="*/ 10847 h 191096"/>
                <a:gd name="connsiteX2" fmla="*/ 686092 w 740699"/>
                <a:gd name="connsiteY2" fmla="*/ 24840 h 191096"/>
                <a:gd name="connsiteX3" fmla="*/ 680980 w 740699"/>
                <a:gd name="connsiteY3" fmla="*/ 29953 h 191096"/>
                <a:gd name="connsiteX4" fmla="*/ 667797 w 740699"/>
                <a:gd name="connsiteY4" fmla="*/ 28608 h 191096"/>
                <a:gd name="connsiteX5" fmla="*/ 646528 w 740699"/>
                <a:gd name="connsiteY5" fmla="*/ 50946 h 191096"/>
                <a:gd name="connsiteX6" fmla="*/ 646528 w 740699"/>
                <a:gd name="connsiteY6" fmla="*/ 53911 h 191096"/>
                <a:gd name="connsiteX7" fmla="*/ 680712 w 740699"/>
                <a:gd name="connsiteY7" fmla="*/ 53911 h 191096"/>
                <a:gd name="connsiteX8" fmla="*/ 686092 w 740699"/>
                <a:gd name="connsiteY8" fmla="*/ 59559 h 191096"/>
                <a:gd name="connsiteX9" fmla="*/ 686092 w 740699"/>
                <a:gd name="connsiteY9" fmla="*/ 78130 h 191096"/>
                <a:gd name="connsiteX10" fmla="*/ 680712 w 740699"/>
                <a:gd name="connsiteY10" fmla="*/ 83518 h 191096"/>
                <a:gd name="connsiteX11" fmla="*/ 646528 w 740699"/>
                <a:gd name="connsiteY11" fmla="*/ 83518 h 191096"/>
                <a:gd name="connsiteX12" fmla="*/ 646528 w 740699"/>
                <a:gd name="connsiteY12" fmla="*/ 183097 h 191096"/>
                <a:gd name="connsiteX13" fmla="*/ 641148 w 740699"/>
                <a:gd name="connsiteY13" fmla="*/ 188485 h 191096"/>
                <a:gd name="connsiteX14" fmla="*/ 617197 w 740699"/>
                <a:gd name="connsiteY14" fmla="*/ 188485 h 191096"/>
                <a:gd name="connsiteX15" fmla="*/ 611809 w 740699"/>
                <a:gd name="connsiteY15" fmla="*/ 183097 h 191096"/>
                <a:gd name="connsiteX16" fmla="*/ 611809 w 740699"/>
                <a:gd name="connsiteY16" fmla="*/ 56602 h 191096"/>
                <a:gd name="connsiteX17" fmla="*/ 666987 w 740699"/>
                <a:gd name="connsiteY17" fmla="*/ 79 h 191096"/>
                <a:gd name="connsiteX18" fmla="*/ 683945 w 740699"/>
                <a:gd name="connsiteY18" fmla="*/ 1966 h 191096"/>
                <a:gd name="connsiteX19" fmla="*/ 689325 w 740699"/>
                <a:gd name="connsiteY19" fmla="*/ 7347 h 191096"/>
                <a:gd name="connsiteX20" fmla="*/ 741003 w 740699"/>
                <a:gd name="connsiteY20" fmla="*/ 59292 h 191096"/>
                <a:gd name="connsiteX21" fmla="*/ 741003 w 740699"/>
                <a:gd name="connsiteY21" fmla="*/ 183097 h 191096"/>
                <a:gd name="connsiteX22" fmla="*/ 735615 w 740699"/>
                <a:gd name="connsiteY22" fmla="*/ 188485 h 191096"/>
                <a:gd name="connsiteX23" fmla="*/ 711396 w 740699"/>
                <a:gd name="connsiteY23" fmla="*/ 188485 h 191096"/>
                <a:gd name="connsiteX24" fmla="*/ 706008 w 740699"/>
                <a:gd name="connsiteY24" fmla="*/ 183097 h 191096"/>
                <a:gd name="connsiteX25" fmla="*/ 706008 w 740699"/>
                <a:gd name="connsiteY25" fmla="*/ 59292 h 191096"/>
                <a:gd name="connsiteX26" fmla="*/ 711396 w 740699"/>
                <a:gd name="connsiteY26" fmla="*/ 53911 h 191096"/>
                <a:gd name="connsiteX27" fmla="*/ 735615 w 740699"/>
                <a:gd name="connsiteY27" fmla="*/ 53911 h 191096"/>
                <a:gd name="connsiteX28" fmla="*/ 741003 w 740699"/>
                <a:gd name="connsiteY28" fmla="*/ 59292 h 191096"/>
                <a:gd name="connsiteX29" fmla="*/ 518954 w 740699"/>
                <a:gd name="connsiteY29" fmla="*/ 158879 h 191096"/>
                <a:gd name="connsiteX30" fmla="*/ 485847 w 740699"/>
                <a:gd name="connsiteY30" fmla="*/ 121195 h 191096"/>
                <a:gd name="connsiteX31" fmla="*/ 517074 w 740699"/>
                <a:gd name="connsiteY31" fmla="*/ 83518 h 191096"/>
                <a:gd name="connsiteX32" fmla="*/ 550173 w 740699"/>
                <a:gd name="connsiteY32" fmla="*/ 121195 h 191096"/>
                <a:gd name="connsiteX33" fmla="*/ 518954 w 740699"/>
                <a:gd name="connsiteY33" fmla="*/ 158879 h 191096"/>
                <a:gd name="connsiteX34" fmla="*/ 517074 w 740699"/>
                <a:gd name="connsiteY34" fmla="*/ 51221 h 191096"/>
                <a:gd name="connsiteX35" fmla="*/ 450317 w 740699"/>
                <a:gd name="connsiteY35" fmla="*/ 121195 h 191096"/>
                <a:gd name="connsiteX36" fmla="*/ 518954 w 740699"/>
                <a:gd name="connsiteY36" fmla="*/ 191176 h 191096"/>
                <a:gd name="connsiteX37" fmla="*/ 585702 w 740699"/>
                <a:gd name="connsiteY37" fmla="*/ 121195 h 191096"/>
                <a:gd name="connsiteX38" fmla="*/ 517074 w 740699"/>
                <a:gd name="connsiteY38" fmla="*/ 51221 h 191096"/>
                <a:gd name="connsiteX39" fmla="*/ 424486 w 740699"/>
                <a:gd name="connsiteY39" fmla="*/ 101813 h 191096"/>
                <a:gd name="connsiteX40" fmla="*/ 424486 w 740699"/>
                <a:gd name="connsiteY40" fmla="*/ 183097 h 191096"/>
                <a:gd name="connsiteX41" fmla="*/ 419098 w 740699"/>
                <a:gd name="connsiteY41" fmla="*/ 188485 h 191096"/>
                <a:gd name="connsiteX42" fmla="*/ 394880 w 740699"/>
                <a:gd name="connsiteY42" fmla="*/ 188485 h 191096"/>
                <a:gd name="connsiteX43" fmla="*/ 389492 w 740699"/>
                <a:gd name="connsiteY43" fmla="*/ 183097 h 191096"/>
                <a:gd name="connsiteX44" fmla="*/ 389492 w 740699"/>
                <a:gd name="connsiteY44" fmla="*/ 106391 h 191096"/>
                <a:gd name="connsiteX45" fmla="*/ 363385 w 740699"/>
                <a:gd name="connsiteY45" fmla="*/ 83518 h 191096"/>
                <a:gd name="connsiteX46" fmla="*/ 343469 w 740699"/>
                <a:gd name="connsiteY46" fmla="*/ 85665 h 191096"/>
                <a:gd name="connsiteX47" fmla="*/ 337012 w 740699"/>
                <a:gd name="connsiteY47" fmla="*/ 92666 h 191096"/>
                <a:gd name="connsiteX48" fmla="*/ 337012 w 740699"/>
                <a:gd name="connsiteY48" fmla="*/ 183097 h 191096"/>
                <a:gd name="connsiteX49" fmla="*/ 331624 w 740699"/>
                <a:gd name="connsiteY49" fmla="*/ 188485 h 191096"/>
                <a:gd name="connsiteX50" fmla="*/ 307405 w 740699"/>
                <a:gd name="connsiteY50" fmla="*/ 188485 h 191096"/>
                <a:gd name="connsiteX51" fmla="*/ 302017 w 740699"/>
                <a:gd name="connsiteY51" fmla="*/ 183097 h 191096"/>
                <a:gd name="connsiteX52" fmla="*/ 302017 w 740699"/>
                <a:gd name="connsiteY52" fmla="*/ 71672 h 191096"/>
                <a:gd name="connsiteX53" fmla="*/ 308750 w 740699"/>
                <a:gd name="connsiteY53" fmla="*/ 60904 h 191096"/>
                <a:gd name="connsiteX54" fmla="*/ 362850 w 740699"/>
                <a:gd name="connsiteY54" fmla="*/ 51221 h 191096"/>
                <a:gd name="connsiteX55" fmla="*/ 424486 w 740699"/>
                <a:gd name="connsiteY55" fmla="*/ 101813 h 191096"/>
                <a:gd name="connsiteX56" fmla="*/ 122497 w 740699"/>
                <a:gd name="connsiteY56" fmla="*/ 167759 h 191096"/>
                <a:gd name="connsiteX57" fmla="*/ 120342 w 740699"/>
                <a:gd name="connsiteY57" fmla="*/ 183097 h 191096"/>
                <a:gd name="connsiteX58" fmla="*/ 113350 w 740699"/>
                <a:gd name="connsiteY58" fmla="*/ 188485 h 191096"/>
                <a:gd name="connsiteX59" fmla="*/ 89123 w 740699"/>
                <a:gd name="connsiteY59" fmla="*/ 188485 h 191096"/>
                <a:gd name="connsiteX60" fmla="*/ 85088 w 740699"/>
                <a:gd name="connsiteY60" fmla="*/ 184718 h 191096"/>
                <a:gd name="connsiteX61" fmla="*/ 85356 w 740699"/>
                <a:gd name="connsiteY61" fmla="*/ 183097 h 191096"/>
                <a:gd name="connsiteX62" fmla="*/ 86968 w 740699"/>
                <a:gd name="connsiteY62" fmla="*/ 173140 h 191096"/>
                <a:gd name="connsiteX63" fmla="*/ 303 w 740699"/>
                <a:gd name="connsiteY63" fmla="*/ 98589 h 191096"/>
                <a:gd name="connsiteX64" fmla="*/ 59517 w 740699"/>
                <a:gd name="connsiteY64" fmla="*/ 50144 h 191096"/>
                <a:gd name="connsiteX65" fmla="*/ 115230 w 740699"/>
                <a:gd name="connsiteY65" fmla="*/ 64404 h 191096"/>
                <a:gd name="connsiteX66" fmla="*/ 118462 w 740699"/>
                <a:gd name="connsiteY66" fmla="*/ 69792 h 191096"/>
                <a:gd name="connsiteX67" fmla="*/ 117385 w 740699"/>
                <a:gd name="connsiteY67" fmla="*/ 74362 h 191096"/>
                <a:gd name="connsiteX68" fmla="*/ 109039 w 740699"/>
                <a:gd name="connsiteY68" fmla="*/ 92131 h 191096"/>
                <a:gd name="connsiteX69" fmla="*/ 103116 w 740699"/>
                <a:gd name="connsiteY69" fmla="*/ 95899 h 191096"/>
                <a:gd name="connsiteX70" fmla="*/ 99081 w 740699"/>
                <a:gd name="connsiteY70" fmla="*/ 94821 h 191096"/>
                <a:gd name="connsiteX71" fmla="*/ 58439 w 740699"/>
                <a:gd name="connsiteY71" fmla="*/ 82708 h 191096"/>
                <a:gd name="connsiteX72" fmla="*/ 35833 w 740699"/>
                <a:gd name="connsiteY72" fmla="*/ 96166 h 191096"/>
                <a:gd name="connsiteX73" fmla="*/ 122497 w 740699"/>
                <a:gd name="connsiteY73" fmla="*/ 167759 h 191096"/>
                <a:gd name="connsiteX74" fmla="*/ 234191 w 740699"/>
                <a:gd name="connsiteY74" fmla="*/ 149189 h 191096"/>
                <a:gd name="connsiteX75" fmla="*/ 227466 w 740699"/>
                <a:gd name="connsiteY75" fmla="*/ 156456 h 191096"/>
                <a:gd name="connsiteX76" fmla="*/ 209162 w 740699"/>
                <a:gd name="connsiteY76" fmla="*/ 158879 h 191096"/>
                <a:gd name="connsiteX77" fmla="*/ 175788 w 740699"/>
                <a:gd name="connsiteY77" fmla="*/ 121195 h 191096"/>
                <a:gd name="connsiteX78" fmla="*/ 209162 w 740699"/>
                <a:gd name="connsiteY78" fmla="*/ 83518 h 191096"/>
                <a:gd name="connsiteX79" fmla="*/ 227466 w 740699"/>
                <a:gd name="connsiteY79" fmla="*/ 85941 h 191096"/>
                <a:gd name="connsiteX80" fmla="*/ 234191 w 740699"/>
                <a:gd name="connsiteY80" fmla="*/ 93201 h 191096"/>
                <a:gd name="connsiteX81" fmla="*/ 234191 w 740699"/>
                <a:gd name="connsiteY81" fmla="*/ 149189 h 191096"/>
                <a:gd name="connsiteX82" fmla="*/ 262452 w 740699"/>
                <a:gd name="connsiteY82" fmla="*/ 61179 h 191096"/>
                <a:gd name="connsiteX83" fmla="*/ 209430 w 740699"/>
                <a:gd name="connsiteY83" fmla="*/ 51221 h 191096"/>
                <a:gd name="connsiteX84" fmla="*/ 140258 w 740699"/>
                <a:gd name="connsiteY84" fmla="*/ 121195 h 191096"/>
                <a:gd name="connsiteX85" fmla="*/ 208895 w 740699"/>
                <a:gd name="connsiteY85" fmla="*/ 191176 h 191096"/>
                <a:gd name="connsiteX86" fmla="*/ 262452 w 740699"/>
                <a:gd name="connsiteY86" fmla="*/ 180407 h 191096"/>
                <a:gd name="connsiteX87" fmla="*/ 269185 w 740699"/>
                <a:gd name="connsiteY87" fmla="*/ 169639 h 191096"/>
                <a:gd name="connsiteX88" fmla="*/ 269185 w 740699"/>
                <a:gd name="connsiteY88" fmla="*/ 71940 h 191096"/>
                <a:gd name="connsiteX89" fmla="*/ 262452 w 740699"/>
                <a:gd name="connsiteY89" fmla="*/ 61179 h 19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40699" h="191096">
                  <a:moveTo>
                    <a:pt x="689325" y="7347"/>
                  </a:moveTo>
                  <a:cubicBezTo>
                    <a:pt x="689325" y="8511"/>
                    <a:pt x="689026" y="9604"/>
                    <a:pt x="688790" y="10847"/>
                  </a:cubicBezTo>
                  <a:lnTo>
                    <a:pt x="686092" y="24840"/>
                  </a:lnTo>
                  <a:cubicBezTo>
                    <a:pt x="685558" y="28073"/>
                    <a:pt x="684213" y="29953"/>
                    <a:pt x="680980" y="29953"/>
                  </a:cubicBezTo>
                  <a:cubicBezTo>
                    <a:pt x="678974" y="29953"/>
                    <a:pt x="673177" y="28608"/>
                    <a:pt x="667797" y="28608"/>
                  </a:cubicBezTo>
                  <a:cubicBezTo>
                    <a:pt x="652993" y="28608"/>
                    <a:pt x="646528" y="36143"/>
                    <a:pt x="646528" y="50946"/>
                  </a:cubicBezTo>
                  <a:lnTo>
                    <a:pt x="646528" y="53911"/>
                  </a:lnTo>
                  <a:lnTo>
                    <a:pt x="680712" y="53911"/>
                  </a:lnTo>
                  <a:cubicBezTo>
                    <a:pt x="684213" y="53911"/>
                    <a:pt x="686092" y="56059"/>
                    <a:pt x="686092" y="59559"/>
                  </a:cubicBezTo>
                  <a:lnTo>
                    <a:pt x="686092" y="78130"/>
                  </a:lnTo>
                  <a:cubicBezTo>
                    <a:pt x="686092" y="81363"/>
                    <a:pt x="684213" y="83518"/>
                    <a:pt x="680712" y="83518"/>
                  </a:cubicBezTo>
                  <a:lnTo>
                    <a:pt x="646528" y="83518"/>
                  </a:lnTo>
                  <a:lnTo>
                    <a:pt x="646528" y="183097"/>
                  </a:lnTo>
                  <a:cubicBezTo>
                    <a:pt x="646528" y="186330"/>
                    <a:pt x="644380" y="188485"/>
                    <a:pt x="641148" y="188485"/>
                  </a:cubicBezTo>
                  <a:lnTo>
                    <a:pt x="617197" y="188485"/>
                  </a:lnTo>
                  <a:cubicBezTo>
                    <a:pt x="613964" y="188485"/>
                    <a:pt x="611809" y="186330"/>
                    <a:pt x="611809" y="183097"/>
                  </a:cubicBezTo>
                  <a:lnTo>
                    <a:pt x="611809" y="56602"/>
                  </a:lnTo>
                  <a:cubicBezTo>
                    <a:pt x="611809" y="17839"/>
                    <a:pt x="633612" y="79"/>
                    <a:pt x="666987" y="79"/>
                  </a:cubicBezTo>
                  <a:cubicBezTo>
                    <a:pt x="672729" y="79"/>
                    <a:pt x="678557" y="621"/>
                    <a:pt x="683945" y="1966"/>
                  </a:cubicBezTo>
                  <a:cubicBezTo>
                    <a:pt x="687713" y="2769"/>
                    <a:pt x="689325" y="4358"/>
                    <a:pt x="689325" y="7347"/>
                  </a:cubicBezTo>
                  <a:moveTo>
                    <a:pt x="741003" y="59292"/>
                  </a:moveTo>
                  <a:lnTo>
                    <a:pt x="741003" y="183097"/>
                  </a:lnTo>
                  <a:cubicBezTo>
                    <a:pt x="741003" y="186330"/>
                    <a:pt x="738848" y="188485"/>
                    <a:pt x="735615" y="188485"/>
                  </a:cubicBezTo>
                  <a:lnTo>
                    <a:pt x="711396" y="188485"/>
                  </a:lnTo>
                  <a:cubicBezTo>
                    <a:pt x="708164" y="188485"/>
                    <a:pt x="706008" y="186330"/>
                    <a:pt x="706008" y="183097"/>
                  </a:cubicBezTo>
                  <a:lnTo>
                    <a:pt x="706008" y="59292"/>
                  </a:lnTo>
                  <a:cubicBezTo>
                    <a:pt x="706008" y="56059"/>
                    <a:pt x="708164" y="53911"/>
                    <a:pt x="711396" y="53911"/>
                  </a:cubicBezTo>
                  <a:lnTo>
                    <a:pt x="735615" y="53911"/>
                  </a:lnTo>
                  <a:cubicBezTo>
                    <a:pt x="738848" y="53911"/>
                    <a:pt x="741003" y="56059"/>
                    <a:pt x="741003" y="59292"/>
                  </a:cubicBezTo>
                  <a:moveTo>
                    <a:pt x="518954" y="158879"/>
                  </a:moveTo>
                  <a:cubicBezTo>
                    <a:pt x="499038" y="158879"/>
                    <a:pt x="485847" y="145956"/>
                    <a:pt x="485847" y="121195"/>
                  </a:cubicBezTo>
                  <a:cubicBezTo>
                    <a:pt x="485847" y="96433"/>
                    <a:pt x="499038" y="83518"/>
                    <a:pt x="517074" y="83518"/>
                  </a:cubicBezTo>
                  <a:cubicBezTo>
                    <a:pt x="536990" y="83518"/>
                    <a:pt x="550173" y="96433"/>
                    <a:pt x="550173" y="121195"/>
                  </a:cubicBezTo>
                  <a:cubicBezTo>
                    <a:pt x="550173" y="145956"/>
                    <a:pt x="536990" y="158879"/>
                    <a:pt x="518954" y="158879"/>
                  </a:cubicBezTo>
                  <a:moveTo>
                    <a:pt x="517074" y="51221"/>
                  </a:moveTo>
                  <a:cubicBezTo>
                    <a:pt x="476699" y="51221"/>
                    <a:pt x="450317" y="80553"/>
                    <a:pt x="450317" y="121195"/>
                  </a:cubicBezTo>
                  <a:cubicBezTo>
                    <a:pt x="450317" y="161837"/>
                    <a:pt x="476699" y="191176"/>
                    <a:pt x="518954" y="191176"/>
                  </a:cubicBezTo>
                  <a:cubicBezTo>
                    <a:pt x="559328" y="191176"/>
                    <a:pt x="585702" y="161837"/>
                    <a:pt x="585702" y="121195"/>
                  </a:cubicBezTo>
                  <a:cubicBezTo>
                    <a:pt x="585702" y="80553"/>
                    <a:pt x="559328" y="51221"/>
                    <a:pt x="517074" y="51221"/>
                  </a:cubicBezTo>
                  <a:moveTo>
                    <a:pt x="424486" y="101813"/>
                  </a:moveTo>
                  <a:lnTo>
                    <a:pt x="424486" y="183097"/>
                  </a:lnTo>
                  <a:cubicBezTo>
                    <a:pt x="424486" y="186330"/>
                    <a:pt x="422331" y="188485"/>
                    <a:pt x="419098" y="188485"/>
                  </a:cubicBezTo>
                  <a:lnTo>
                    <a:pt x="394880" y="188485"/>
                  </a:lnTo>
                  <a:cubicBezTo>
                    <a:pt x="391647" y="188485"/>
                    <a:pt x="389492" y="186330"/>
                    <a:pt x="389492" y="183097"/>
                  </a:cubicBezTo>
                  <a:lnTo>
                    <a:pt x="389492" y="106391"/>
                  </a:lnTo>
                  <a:cubicBezTo>
                    <a:pt x="389492" y="90243"/>
                    <a:pt x="377921" y="83518"/>
                    <a:pt x="363385" y="83518"/>
                  </a:cubicBezTo>
                  <a:cubicBezTo>
                    <a:pt x="355040" y="83518"/>
                    <a:pt x="350470" y="84053"/>
                    <a:pt x="343469" y="85665"/>
                  </a:cubicBezTo>
                  <a:cubicBezTo>
                    <a:pt x="339159" y="86743"/>
                    <a:pt x="337012" y="88631"/>
                    <a:pt x="337012" y="92666"/>
                  </a:cubicBezTo>
                  <a:lnTo>
                    <a:pt x="337012" y="183097"/>
                  </a:lnTo>
                  <a:cubicBezTo>
                    <a:pt x="337012" y="186330"/>
                    <a:pt x="334856" y="188485"/>
                    <a:pt x="331624" y="188485"/>
                  </a:cubicBezTo>
                  <a:lnTo>
                    <a:pt x="307405" y="188485"/>
                  </a:lnTo>
                  <a:cubicBezTo>
                    <a:pt x="304172" y="188485"/>
                    <a:pt x="302017" y="186330"/>
                    <a:pt x="302017" y="183097"/>
                  </a:cubicBezTo>
                  <a:lnTo>
                    <a:pt x="302017" y="71672"/>
                  </a:lnTo>
                  <a:cubicBezTo>
                    <a:pt x="302017" y="65482"/>
                    <a:pt x="304982" y="62249"/>
                    <a:pt x="308750" y="60904"/>
                  </a:cubicBezTo>
                  <a:cubicBezTo>
                    <a:pt x="328399" y="53911"/>
                    <a:pt x="346970" y="51221"/>
                    <a:pt x="362850" y="51221"/>
                  </a:cubicBezTo>
                  <a:cubicBezTo>
                    <a:pt x="404295" y="51221"/>
                    <a:pt x="424486" y="68982"/>
                    <a:pt x="424486" y="101813"/>
                  </a:cubicBezTo>
                  <a:moveTo>
                    <a:pt x="122497" y="167759"/>
                  </a:moveTo>
                  <a:cubicBezTo>
                    <a:pt x="122497" y="172337"/>
                    <a:pt x="121963" y="178528"/>
                    <a:pt x="120342" y="183097"/>
                  </a:cubicBezTo>
                  <a:cubicBezTo>
                    <a:pt x="118997" y="187140"/>
                    <a:pt x="117385" y="188485"/>
                    <a:pt x="113350" y="188485"/>
                  </a:cubicBezTo>
                  <a:lnTo>
                    <a:pt x="89123" y="188485"/>
                  </a:lnTo>
                  <a:cubicBezTo>
                    <a:pt x="86433" y="188485"/>
                    <a:pt x="85088" y="186865"/>
                    <a:pt x="85088" y="184718"/>
                  </a:cubicBezTo>
                  <a:cubicBezTo>
                    <a:pt x="85088" y="184175"/>
                    <a:pt x="85088" y="183640"/>
                    <a:pt x="85356" y="183097"/>
                  </a:cubicBezTo>
                  <a:cubicBezTo>
                    <a:pt x="86433" y="179597"/>
                    <a:pt x="86968" y="177175"/>
                    <a:pt x="86968" y="173140"/>
                  </a:cubicBezTo>
                  <a:cubicBezTo>
                    <a:pt x="86968" y="133559"/>
                    <a:pt x="303" y="155646"/>
                    <a:pt x="303" y="98589"/>
                  </a:cubicBezTo>
                  <a:cubicBezTo>
                    <a:pt x="303" y="69517"/>
                    <a:pt x="23452" y="50144"/>
                    <a:pt x="59517" y="50144"/>
                  </a:cubicBezTo>
                  <a:cubicBezTo>
                    <a:pt x="78623" y="50144"/>
                    <a:pt x="98546" y="54714"/>
                    <a:pt x="115230" y="64404"/>
                  </a:cubicBezTo>
                  <a:cubicBezTo>
                    <a:pt x="117393" y="65490"/>
                    <a:pt x="118462" y="67637"/>
                    <a:pt x="118462" y="69792"/>
                  </a:cubicBezTo>
                  <a:cubicBezTo>
                    <a:pt x="118462" y="71137"/>
                    <a:pt x="118164" y="72710"/>
                    <a:pt x="117385" y="74362"/>
                  </a:cubicBezTo>
                  <a:lnTo>
                    <a:pt x="109039" y="92131"/>
                  </a:lnTo>
                  <a:cubicBezTo>
                    <a:pt x="107962" y="94553"/>
                    <a:pt x="105539" y="95899"/>
                    <a:pt x="103116" y="95899"/>
                  </a:cubicBezTo>
                  <a:cubicBezTo>
                    <a:pt x="101771" y="95899"/>
                    <a:pt x="100426" y="95623"/>
                    <a:pt x="99081" y="94821"/>
                  </a:cubicBezTo>
                  <a:cubicBezTo>
                    <a:pt x="85356" y="87286"/>
                    <a:pt x="72165" y="82708"/>
                    <a:pt x="58439" y="82708"/>
                  </a:cubicBezTo>
                  <a:cubicBezTo>
                    <a:pt x="44179" y="82708"/>
                    <a:pt x="35833" y="87923"/>
                    <a:pt x="35833" y="96166"/>
                  </a:cubicBezTo>
                  <a:cubicBezTo>
                    <a:pt x="35833" y="121368"/>
                    <a:pt x="122497" y="106659"/>
                    <a:pt x="122497" y="167759"/>
                  </a:cubicBezTo>
                  <a:moveTo>
                    <a:pt x="234191" y="149189"/>
                  </a:moveTo>
                  <a:cubicBezTo>
                    <a:pt x="234191" y="153224"/>
                    <a:pt x="232043" y="155111"/>
                    <a:pt x="227466" y="156456"/>
                  </a:cubicBezTo>
                  <a:cubicBezTo>
                    <a:pt x="221543" y="158069"/>
                    <a:pt x="216430" y="158879"/>
                    <a:pt x="209162" y="158879"/>
                  </a:cubicBezTo>
                  <a:cubicBezTo>
                    <a:pt x="191936" y="158879"/>
                    <a:pt x="175788" y="148646"/>
                    <a:pt x="175788" y="121195"/>
                  </a:cubicBezTo>
                  <a:cubicBezTo>
                    <a:pt x="175788" y="93743"/>
                    <a:pt x="191936" y="83518"/>
                    <a:pt x="209162" y="83518"/>
                  </a:cubicBezTo>
                  <a:cubicBezTo>
                    <a:pt x="216430" y="83518"/>
                    <a:pt x="221543" y="84320"/>
                    <a:pt x="227466" y="85941"/>
                  </a:cubicBezTo>
                  <a:cubicBezTo>
                    <a:pt x="232043" y="87286"/>
                    <a:pt x="234191" y="89165"/>
                    <a:pt x="234191" y="93201"/>
                  </a:cubicBezTo>
                  <a:lnTo>
                    <a:pt x="234191" y="149189"/>
                  </a:lnTo>
                  <a:close/>
                  <a:moveTo>
                    <a:pt x="262452" y="61179"/>
                  </a:moveTo>
                  <a:cubicBezTo>
                    <a:pt x="244692" y="54446"/>
                    <a:pt x="228000" y="51221"/>
                    <a:pt x="209430" y="51221"/>
                  </a:cubicBezTo>
                  <a:cubicBezTo>
                    <a:pt x="168795" y="51221"/>
                    <a:pt x="140258" y="78405"/>
                    <a:pt x="140258" y="121195"/>
                  </a:cubicBezTo>
                  <a:cubicBezTo>
                    <a:pt x="140258" y="164527"/>
                    <a:pt x="165020" y="191176"/>
                    <a:pt x="208895" y="191176"/>
                  </a:cubicBezTo>
                  <a:cubicBezTo>
                    <a:pt x="226655" y="191176"/>
                    <a:pt x="243881" y="188210"/>
                    <a:pt x="262452" y="180407"/>
                  </a:cubicBezTo>
                  <a:cubicBezTo>
                    <a:pt x="266763" y="178528"/>
                    <a:pt x="269185" y="175562"/>
                    <a:pt x="269185" y="169639"/>
                  </a:cubicBezTo>
                  <a:lnTo>
                    <a:pt x="269185" y="71940"/>
                  </a:lnTo>
                  <a:cubicBezTo>
                    <a:pt x="269185" y="65749"/>
                    <a:pt x="266763" y="62792"/>
                    <a:pt x="262452" y="61179"/>
                  </a:cubicBezTo>
                </a:path>
              </a:pathLst>
            </a:custGeom>
            <a:grpFill/>
            <a:ln w="7833" cap="flat">
              <a:noFill/>
              <a:prstDash val="solid"/>
              <a:round/>
            </a:ln>
          </p:spPr>
          <p:txBody>
            <a:bodyPr rtlCol="0" anchor="ctr"/>
            <a:lstStyle/>
            <a:p>
              <a:endParaRPr lang="en-US" noProof="0"/>
            </a:p>
          </p:txBody>
        </p:sp>
        <p:sp>
          <p:nvSpPr>
            <p:cNvPr id="15" name="Forme libre : forme 14">
              <a:extLst>
                <a:ext uri="{FF2B5EF4-FFF2-40B4-BE49-F238E27FC236}">
                  <a16:creationId xmlns:a16="http://schemas.microsoft.com/office/drawing/2014/main" id="{57EF7850-35A6-4B4B-BC7E-9FC7583FB3C6}"/>
                </a:ext>
              </a:extLst>
            </p:cNvPr>
            <p:cNvSpPr/>
            <p:nvPr/>
          </p:nvSpPr>
          <p:spPr>
            <a:xfrm rot="-73896" flipV="1">
              <a:off x="5474877" y="-471733"/>
              <a:ext cx="37949" cy="37711"/>
            </a:xfrm>
            <a:custGeom>
              <a:avLst/>
              <a:gdLst>
                <a:gd name="connsiteX0" fmla="*/ 19483 w 37949"/>
                <a:gd name="connsiteY0" fmla="*/ 17 h 37711"/>
                <a:gd name="connsiteX1" fmla="*/ 38456 w 37949"/>
                <a:gd name="connsiteY1" fmla="*/ 18454 h 37711"/>
                <a:gd name="connsiteX2" fmla="*/ 19491 w 37949"/>
                <a:gd name="connsiteY2" fmla="*/ 37717 h 37711"/>
                <a:gd name="connsiteX3" fmla="*/ 519 w 37949"/>
                <a:gd name="connsiteY3" fmla="*/ 19272 h 37711"/>
                <a:gd name="connsiteX4" fmla="*/ 19483 w 37949"/>
                <a:gd name="connsiteY4" fmla="*/ 17 h 37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49" h="37711">
                  <a:moveTo>
                    <a:pt x="19483" y="17"/>
                  </a:moveTo>
                  <a:cubicBezTo>
                    <a:pt x="30519" y="-219"/>
                    <a:pt x="38212" y="6883"/>
                    <a:pt x="38456" y="18454"/>
                  </a:cubicBezTo>
                  <a:cubicBezTo>
                    <a:pt x="38715" y="30300"/>
                    <a:pt x="31329" y="37457"/>
                    <a:pt x="19491" y="37717"/>
                  </a:cubicBezTo>
                  <a:cubicBezTo>
                    <a:pt x="8188" y="37953"/>
                    <a:pt x="771" y="31118"/>
                    <a:pt x="519" y="19272"/>
                  </a:cubicBezTo>
                  <a:cubicBezTo>
                    <a:pt x="267" y="7701"/>
                    <a:pt x="7378" y="284"/>
                    <a:pt x="19483" y="17"/>
                  </a:cubicBezTo>
                </a:path>
              </a:pathLst>
            </a:custGeom>
            <a:grpFill/>
            <a:ln w="7833" cap="flat">
              <a:noFill/>
              <a:prstDash val="solid"/>
              <a:round/>
            </a:ln>
          </p:spPr>
          <p:txBody>
            <a:bodyPr rtlCol="0" anchor="ctr"/>
            <a:lstStyle/>
            <a:p>
              <a:endParaRPr lang="en-US" noProof="0">
                <a:solidFill>
                  <a:schemeClr val="accent2"/>
                </a:solidFill>
              </a:endParaRPr>
            </a:p>
          </p:txBody>
        </p:sp>
        <p:sp>
          <p:nvSpPr>
            <p:cNvPr id="18" name="Forme libre : forme 17">
              <a:extLst>
                <a:ext uri="{FF2B5EF4-FFF2-40B4-BE49-F238E27FC236}">
                  <a16:creationId xmlns:a16="http://schemas.microsoft.com/office/drawing/2014/main" id="{2E436654-D7D3-4BBB-9470-2F10DA8514EE}"/>
                </a:ext>
              </a:extLst>
            </p:cNvPr>
            <p:cNvSpPr/>
            <p:nvPr/>
          </p:nvSpPr>
          <p:spPr>
            <a:xfrm rot="10725025" flipV="1">
              <a:off x="4768103" y="-317778"/>
              <a:ext cx="37406" cy="37169"/>
            </a:xfrm>
            <a:custGeom>
              <a:avLst/>
              <a:gdLst>
                <a:gd name="connsiteX0" fmla="*/ 18717 w 37406"/>
                <a:gd name="connsiteY0" fmla="*/ 130 h 37169"/>
                <a:gd name="connsiteX1" fmla="*/ 37414 w 37406"/>
                <a:gd name="connsiteY1" fmla="*/ 18300 h 37169"/>
                <a:gd name="connsiteX2" fmla="*/ 18717 w 37406"/>
                <a:gd name="connsiteY2" fmla="*/ 37288 h 37169"/>
                <a:gd name="connsiteX3" fmla="*/ 20 w 37406"/>
                <a:gd name="connsiteY3" fmla="*/ 19118 h 37169"/>
                <a:gd name="connsiteX4" fmla="*/ 18717 w 37406"/>
                <a:gd name="connsiteY4" fmla="*/ 130 h 371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6" h="37169">
                  <a:moveTo>
                    <a:pt x="18717" y="130"/>
                  </a:moveTo>
                  <a:cubicBezTo>
                    <a:pt x="29745" y="-106"/>
                    <a:pt x="37162" y="6729"/>
                    <a:pt x="37414" y="18300"/>
                  </a:cubicBezTo>
                  <a:cubicBezTo>
                    <a:pt x="37665" y="29603"/>
                    <a:pt x="30555" y="37028"/>
                    <a:pt x="18717" y="37288"/>
                  </a:cubicBezTo>
                  <a:cubicBezTo>
                    <a:pt x="7681" y="37524"/>
                    <a:pt x="264" y="30421"/>
                    <a:pt x="20" y="19118"/>
                  </a:cubicBezTo>
                  <a:cubicBezTo>
                    <a:pt x="-240" y="7547"/>
                    <a:pt x="6871" y="390"/>
                    <a:pt x="18717" y="130"/>
                  </a:cubicBezTo>
                </a:path>
              </a:pathLst>
            </a:custGeom>
            <a:grpFill/>
            <a:ln w="7833" cap="flat">
              <a:noFill/>
              <a:prstDash val="solid"/>
              <a:round/>
            </a:ln>
          </p:spPr>
          <p:txBody>
            <a:bodyPr rtlCol="0" anchor="ctr"/>
            <a:lstStyle/>
            <a:p>
              <a:endParaRPr lang="en-US" noProof="0"/>
            </a:p>
          </p:txBody>
        </p:sp>
      </p:grpSp>
      <p:sp>
        <p:nvSpPr>
          <p:cNvPr id="3" name="Footer Placeholder 6">
            <a:extLst>
              <a:ext uri="{FF2B5EF4-FFF2-40B4-BE49-F238E27FC236}">
                <a16:creationId xmlns:a16="http://schemas.microsoft.com/office/drawing/2014/main" id="{AC2E5082-385C-1F27-CD35-2D68D3BA75CB}"/>
              </a:ext>
            </a:extLst>
          </p:cNvPr>
          <p:cNvSpPr>
            <a:spLocks noGrp="1"/>
          </p:cNvSpPr>
          <p:nvPr>
            <p:ph type="ftr" sz="quarter" idx="11"/>
          </p:nvPr>
        </p:nvSpPr>
        <p:spPr>
          <a:xfrm>
            <a:off x="1671799" y="5400000"/>
            <a:ext cx="4480560" cy="166630"/>
          </a:xfrm>
        </p:spPr>
        <p:txBody>
          <a:bodyPr/>
          <a:lstStyle/>
          <a:p>
            <a:endParaRPr lang="en-US"/>
          </a:p>
        </p:txBody>
      </p:sp>
      <p:sp>
        <p:nvSpPr>
          <p:cNvPr id="4" name="Slide Number Placeholder 7">
            <a:extLst>
              <a:ext uri="{FF2B5EF4-FFF2-40B4-BE49-F238E27FC236}">
                <a16:creationId xmlns:a16="http://schemas.microsoft.com/office/drawing/2014/main" id="{51F689D1-40FA-26C5-AC17-784ADFE50757}"/>
              </a:ext>
            </a:extLst>
          </p:cNvPr>
          <p:cNvSpPr>
            <a:spLocks noGrp="1"/>
          </p:cNvSpPr>
          <p:nvPr>
            <p:ph type="sldNum" sz="quarter" idx="12"/>
          </p:nvPr>
        </p:nvSpPr>
        <p:spPr>
          <a:xfrm>
            <a:off x="8336226" y="5400000"/>
            <a:ext cx="476250" cy="205743"/>
          </a:xfrm>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1604490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s with Visual">
    <p:bg>
      <p:bgRef idx="1001">
        <a:schemeClr val="bg1"/>
      </p:bgRef>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06AD566-8583-4475-A096-A17760443149}"/>
              </a:ext>
            </a:extLst>
          </p:cNvPr>
          <p:cNvSpPr>
            <a:spLocks noGrp="1"/>
          </p:cNvSpPr>
          <p:nvPr>
            <p:ph type="title"/>
          </p:nvPr>
        </p:nvSpPr>
        <p:spPr>
          <a:xfrm>
            <a:off x="331200" y="289130"/>
            <a:ext cx="3548792" cy="720000"/>
          </a:xfrm>
        </p:spPr>
        <p:txBody>
          <a:bodyPr/>
          <a:lstStyle/>
          <a:p>
            <a:r>
              <a:rPr lang="en-GB"/>
              <a:t>Click to edit Master title style</a:t>
            </a:r>
            <a:endParaRPr lang="en-US"/>
          </a:p>
        </p:txBody>
      </p:sp>
      <p:sp>
        <p:nvSpPr>
          <p:cNvPr id="13" name="Text placeholder 0">
            <a:extLst>
              <a:ext uri="{FF2B5EF4-FFF2-40B4-BE49-F238E27FC236}">
                <a16:creationId xmlns:a16="http://schemas.microsoft.com/office/drawing/2014/main" id="{33DFCED8-0EB4-4E57-BDC7-7349EFC7B907}"/>
              </a:ext>
            </a:extLst>
          </p:cNvPr>
          <p:cNvSpPr>
            <a:spLocks noGrp="1"/>
          </p:cNvSpPr>
          <p:nvPr>
            <p:ph type="body" sz="quarter" idx="26" hasCustomPrompt="1"/>
          </p:nvPr>
        </p:nvSpPr>
        <p:spPr>
          <a:xfrm>
            <a:off x="331523" y="1470113"/>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50" name="Text placeholder 1">
            <a:extLst>
              <a:ext uri="{FF2B5EF4-FFF2-40B4-BE49-F238E27FC236}">
                <a16:creationId xmlns:a16="http://schemas.microsoft.com/office/drawing/2014/main" id="{591A3E6F-3476-47ED-8C55-9EBB33F42A52}"/>
              </a:ext>
            </a:extLst>
          </p:cNvPr>
          <p:cNvSpPr>
            <a:spLocks noGrp="1"/>
          </p:cNvSpPr>
          <p:nvPr>
            <p:ph type="body" sz="quarter" idx="73"/>
          </p:nvPr>
        </p:nvSpPr>
        <p:spPr>
          <a:xfrm>
            <a:off x="892771" y="1468492"/>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41" name="Text placeholder 2">
            <a:extLst>
              <a:ext uri="{FF2B5EF4-FFF2-40B4-BE49-F238E27FC236}">
                <a16:creationId xmlns:a16="http://schemas.microsoft.com/office/drawing/2014/main" id="{8AFC591C-8E4C-4797-84E6-9ACB86CA6964}"/>
              </a:ext>
            </a:extLst>
          </p:cNvPr>
          <p:cNvSpPr>
            <a:spLocks noGrp="1"/>
          </p:cNvSpPr>
          <p:nvPr>
            <p:ph type="body" sz="quarter" idx="64"/>
          </p:nvPr>
        </p:nvSpPr>
        <p:spPr>
          <a:xfrm>
            <a:off x="893659" y="1733550"/>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24" name="Text placeholder 3">
            <a:extLst>
              <a:ext uri="{FF2B5EF4-FFF2-40B4-BE49-F238E27FC236}">
                <a16:creationId xmlns:a16="http://schemas.microsoft.com/office/drawing/2014/main" id="{97091393-5B32-4687-B23A-7838A2A25A2C}"/>
              </a:ext>
            </a:extLst>
          </p:cNvPr>
          <p:cNvSpPr>
            <a:spLocks noGrp="1"/>
          </p:cNvSpPr>
          <p:nvPr>
            <p:ph type="body" sz="quarter" idx="82" hasCustomPrompt="1"/>
          </p:nvPr>
        </p:nvSpPr>
        <p:spPr>
          <a:xfrm>
            <a:off x="331523" y="2064574"/>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27" name="Text placeholder 4">
            <a:extLst>
              <a:ext uri="{FF2B5EF4-FFF2-40B4-BE49-F238E27FC236}">
                <a16:creationId xmlns:a16="http://schemas.microsoft.com/office/drawing/2014/main" id="{4EFDD7E2-57EF-47B5-AF8A-BF6D20E10C47}"/>
              </a:ext>
            </a:extLst>
          </p:cNvPr>
          <p:cNvSpPr>
            <a:spLocks noGrp="1"/>
          </p:cNvSpPr>
          <p:nvPr>
            <p:ph type="body" sz="quarter" idx="84"/>
          </p:nvPr>
        </p:nvSpPr>
        <p:spPr>
          <a:xfrm>
            <a:off x="892771" y="2062953"/>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26" name="Text placeholder 5">
            <a:extLst>
              <a:ext uri="{FF2B5EF4-FFF2-40B4-BE49-F238E27FC236}">
                <a16:creationId xmlns:a16="http://schemas.microsoft.com/office/drawing/2014/main" id="{78A45169-55E0-4EE5-8CBA-8768DBF2F544}"/>
              </a:ext>
            </a:extLst>
          </p:cNvPr>
          <p:cNvSpPr>
            <a:spLocks noGrp="1"/>
          </p:cNvSpPr>
          <p:nvPr>
            <p:ph type="body" sz="quarter" idx="83"/>
          </p:nvPr>
        </p:nvSpPr>
        <p:spPr>
          <a:xfrm>
            <a:off x="893659" y="2328011"/>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28" name="Text placeholder 6">
            <a:extLst>
              <a:ext uri="{FF2B5EF4-FFF2-40B4-BE49-F238E27FC236}">
                <a16:creationId xmlns:a16="http://schemas.microsoft.com/office/drawing/2014/main" id="{075F6C6B-6992-47B7-BC49-F4AC1EE38A88}"/>
              </a:ext>
            </a:extLst>
          </p:cNvPr>
          <p:cNvSpPr>
            <a:spLocks noGrp="1"/>
          </p:cNvSpPr>
          <p:nvPr>
            <p:ph type="body" sz="quarter" idx="85" hasCustomPrompt="1"/>
          </p:nvPr>
        </p:nvSpPr>
        <p:spPr>
          <a:xfrm>
            <a:off x="331523" y="2659035"/>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30" name="Text placeholder 7">
            <a:extLst>
              <a:ext uri="{FF2B5EF4-FFF2-40B4-BE49-F238E27FC236}">
                <a16:creationId xmlns:a16="http://schemas.microsoft.com/office/drawing/2014/main" id="{599CCF3B-6B06-4CAD-8825-545E17FF2ACF}"/>
              </a:ext>
            </a:extLst>
          </p:cNvPr>
          <p:cNvSpPr>
            <a:spLocks noGrp="1"/>
          </p:cNvSpPr>
          <p:nvPr>
            <p:ph type="body" sz="quarter" idx="87"/>
          </p:nvPr>
        </p:nvSpPr>
        <p:spPr>
          <a:xfrm>
            <a:off x="892771" y="2657414"/>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29" name="Text placeholder 8">
            <a:extLst>
              <a:ext uri="{FF2B5EF4-FFF2-40B4-BE49-F238E27FC236}">
                <a16:creationId xmlns:a16="http://schemas.microsoft.com/office/drawing/2014/main" id="{41B2844B-42C8-4FB2-BA00-4038766A4A1D}"/>
              </a:ext>
            </a:extLst>
          </p:cNvPr>
          <p:cNvSpPr>
            <a:spLocks noGrp="1"/>
          </p:cNvSpPr>
          <p:nvPr>
            <p:ph type="body" sz="quarter" idx="86"/>
          </p:nvPr>
        </p:nvSpPr>
        <p:spPr>
          <a:xfrm>
            <a:off x="893659" y="2922472"/>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31" name="Text placeholder 9">
            <a:extLst>
              <a:ext uri="{FF2B5EF4-FFF2-40B4-BE49-F238E27FC236}">
                <a16:creationId xmlns:a16="http://schemas.microsoft.com/office/drawing/2014/main" id="{4A758C59-C8FF-42D2-9532-27C881E50320}"/>
              </a:ext>
            </a:extLst>
          </p:cNvPr>
          <p:cNvSpPr>
            <a:spLocks noGrp="1"/>
          </p:cNvSpPr>
          <p:nvPr>
            <p:ph type="body" sz="quarter" idx="88" hasCustomPrompt="1"/>
          </p:nvPr>
        </p:nvSpPr>
        <p:spPr>
          <a:xfrm>
            <a:off x="331523" y="3254827"/>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33" name="Text placeholder 10">
            <a:extLst>
              <a:ext uri="{FF2B5EF4-FFF2-40B4-BE49-F238E27FC236}">
                <a16:creationId xmlns:a16="http://schemas.microsoft.com/office/drawing/2014/main" id="{930D6C4D-8511-437A-B3D5-0F9CBC93B993}"/>
              </a:ext>
            </a:extLst>
          </p:cNvPr>
          <p:cNvSpPr>
            <a:spLocks noGrp="1"/>
          </p:cNvSpPr>
          <p:nvPr>
            <p:ph type="body" sz="quarter" idx="90"/>
          </p:nvPr>
        </p:nvSpPr>
        <p:spPr>
          <a:xfrm>
            <a:off x="892771" y="3253206"/>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32" name="Text placeholder 11">
            <a:extLst>
              <a:ext uri="{FF2B5EF4-FFF2-40B4-BE49-F238E27FC236}">
                <a16:creationId xmlns:a16="http://schemas.microsoft.com/office/drawing/2014/main" id="{218CAD9D-594C-4262-9BE4-D19C1B8241C1}"/>
              </a:ext>
            </a:extLst>
          </p:cNvPr>
          <p:cNvSpPr>
            <a:spLocks noGrp="1"/>
          </p:cNvSpPr>
          <p:nvPr>
            <p:ph type="body" sz="quarter" idx="89"/>
          </p:nvPr>
        </p:nvSpPr>
        <p:spPr>
          <a:xfrm>
            <a:off x="893659" y="3518264"/>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34" name="Text placeholder 12">
            <a:extLst>
              <a:ext uri="{FF2B5EF4-FFF2-40B4-BE49-F238E27FC236}">
                <a16:creationId xmlns:a16="http://schemas.microsoft.com/office/drawing/2014/main" id="{98D97654-EEEA-4D58-A2DB-CCD6CCA548FE}"/>
              </a:ext>
            </a:extLst>
          </p:cNvPr>
          <p:cNvSpPr>
            <a:spLocks noGrp="1"/>
          </p:cNvSpPr>
          <p:nvPr>
            <p:ph type="body" sz="quarter" idx="91" hasCustomPrompt="1"/>
          </p:nvPr>
        </p:nvSpPr>
        <p:spPr>
          <a:xfrm>
            <a:off x="331523" y="3848578"/>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36" name="Text placeholder 13">
            <a:extLst>
              <a:ext uri="{FF2B5EF4-FFF2-40B4-BE49-F238E27FC236}">
                <a16:creationId xmlns:a16="http://schemas.microsoft.com/office/drawing/2014/main" id="{09F33D73-E99B-4746-8C7A-EBD6161BCDB4}"/>
              </a:ext>
            </a:extLst>
          </p:cNvPr>
          <p:cNvSpPr>
            <a:spLocks noGrp="1"/>
          </p:cNvSpPr>
          <p:nvPr>
            <p:ph type="body" sz="quarter" idx="93"/>
          </p:nvPr>
        </p:nvSpPr>
        <p:spPr>
          <a:xfrm>
            <a:off x="892771" y="3846957"/>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35" name="Text placeholder 14">
            <a:extLst>
              <a:ext uri="{FF2B5EF4-FFF2-40B4-BE49-F238E27FC236}">
                <a16:creationId xmlns:a16="http://schemas.microsoft.com/office/drawing/2014/main" id="{89230667-50D9-47D9-A8C7-FAE52F19D569}"/>
              </a:ext>
            </a:extLst>
          </p:cNvPr>
          <p:cNvSpPr>
            <a:spLocks noGrp="1"/>
          </p:cNvSpPr>
          <p:nvPr>
            <p:ph type="body" sz="quarter" idx="92"/>
          </p:nvPr>
        </p:nvSpPr>
        <p:spPr>
          <a:xfrm>
            <a:off x="893659" y="4112015"/>
            <a:ext cx="2987221" cy="154434"/>
          </a:xfrm>
        </p:spPr>
        <p:txBody>
          <a:bodyPr/>
          <a:lstStyle>
            <a:lvl1pPr>
              <a:lnSpc>
                <a:spcPct val="90000"/>
              </a:lnSpc>
              <a:spcBef>
                <a:spcPts val="600"/>
              </a:spcBef>
              <a:defRPr sz="1400" b="0" i="1"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1"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16" name="Picture Placeholder 1">
            <a:extLst>
              <a:ext uri="{FF2B5EF4-FFF2-40B4-BE49-F238E27FC236}">
                <a16:creationId xmlns:a16="http://schemas.microsoft.com/office/drawing/2014/main" id="{AE9FBA9E-4B66-4D19-A4F1-FA106CF94360}"/>
              </a:ext>
            </a:extLst>
          </p:cNvPr>
          <p:cNvSpPr>
            <a:spLocks noGrp="1"/>
          </p:cNvSpPr>
          <p:nvPr>
            <p:ph type="pic" sz="quarter" idx="17"/>
          </p:nvPr>
        </p:nvSpPr>
        <p:spPr>
          <a:xfrm>
            <a:off x="4052777" y="532799"/>
            <a:ext cx="4756746" cy="4132943"/>
          </a:xfrm>
        </p:spPr>
        <p:txBody>
          <a:bodyPr>
            <a:noAutofit/>
          </a:bodyPr>
          <a:lstStyle>
            <a:lvl1pPr>
              <a:defRPr>
                <a:noFill/>
              </a:defRPr>
            </a:lvl1pPr>
          </a:lstStyle>
          <a:p>
            <a:r>
              <a:rPr lang="en-GB"/>
              <a:t>Click icon to add picture</a:t>
            </a:r>
            <a:endParaRPr lang="fr-FR"/>
          </a:p>
        </p:txBody>
      </p:sp>
      <p:sp>
        <p:nvSpPr>
          <p:cNvPr id="10" name="Footer Placeholder 1">
            <a:extLst>
              <a:ext uri="{FF2B5EF4-FFF2-40B4-BE49-F238E27FC236}">
                <a16:creationId xmlns:a16="http://schemas.microsoft.com/office/drawing/2014/main" id="{F281186E-573E-EE05-B138-F2147E78ABDC}"/>
              </a:ext>
            </a:extLst>
          </p:cNvPr>
          <p:cNvSpPr>
            <a:spLocks noGrp="1"/>
          </p:cNvSpPr>
          <p:nvPr>
            <p:ph type="ftr" sz="quarter" idx="95"/>
          </p:nvPr>
        </p:nvSpPr>
        <p:spPr/>
        <p:txBody>
          <a:bodyPr/>
          <a:lstStyle/>
          <a:p>
            <a:endParaRPr lang="en-US"/>
          </a:p>
        </p:txBody>
      </p:sp>
      <p:sp>
        <p:nvSpPr>
          <p:cNvPr id="9" name="Date Placeholder 1">
            <a:extLst>
              <a:ext uri="{FF2B5EF4-FFF2-40B4-BE49-F238E27FC236}">
                <a16:creationId xmlns:a16="http://schemas.microsoft.com/office/drawing/2014/main" id="{7D221522-8752-D144-CBDC-F4E82C157112}"/>
              </a:ext>
            </a:extLst>
          </p:cNvPr>
          <p:cNvSpPr>
            <a:spLocks noGrp="1"/>
          </p:cNvSpPr>
          <p:nvPr>
            <p:ph type="dt" sz="half" idx="94"/>
          </p:nvPr>
        </p:nvSpPr>
        <p:spPr/>
        <p:txBody>
          <a:bodyPr/>
          <a:lstStyle/>
          <a:p>
            <a:fld id="{985EFCC1-257B-42B5-A28B-33FB86237E6E}" type="datetime1">
              <a:rPr lang="en-US" smtClean="0"/>
              <a:t>11/4/2024</a:t>
            </a:fld>
            <a:endParaRPr lang="en-US"/>
          </a:p>
        </p:txBody>
      </p:sp>
      <p:sp>
        <p:nvSpPr>
          <p:cNvPr id="11" name="Slide Number Placeholder 1">
            <a:extLst>
              <a:ext uri="{FF2B5EF4-FFF2-40B4-BE49-F238E27FC236}">
                <a16:creationId xmlns:a16="http://schemas.microsoft.com/office/drawing/2014/main" id="{684C0408-DEDF-6B0B-2B8E-193A356A5A0A}"/>
              </a:ext>
            </a:extLst>
          </p:cNvPr>
          <p:cNvSpPr>
            <a:spLocks noGrp="1"/>
          </p:cNvSpPr>
          <p:nvPr>
            <p:ph type="sldNum" sz="quarter" idx="96"/>
          </p:nvPr>
        </p:nvSpPr>
        <p:spPr/>
        <p:txBody>
          <a:bodyPr/>
          <a:lstStyle/>
          <a:p>
            <a:fld id="{6B54B0F7-55DD-40D6-B7F4-70B586885C0B}" type="slidenum">
              <a:rPr lang="en-US" smtClean="0"/>
              <a:pPr/>
              <a:t>‹#›</a:t>
            </a:fld>
            <a:endParaRPr lang="en-US"/>
          </a:p>
        </p:txBody>
      </p:sp>
      <p:grpSp>
        <p:nvGrpSpPr>
          <p:cNvPr id="12" name="Instructions">
            <a:extLst>
              <a:ext uri="{FF2B5EF4-FFF2-40B4-BE49-F238E27FC236}">
                <a16:creationId xmlns:a16="http://schemas.microsoft.com/office/drawing/2014/main" id="{4E4005B8-ABD4-13A1-871E-E487EDD1DFCD}"/>
              </a:ext>
            </a:extLst>
          </p:cNvPr>
          <p:cNvGrpSpPr/>
          <p:nvPr userDrawn="1"/>
        </p:nvGrpSpPr>
        <p:grpSpPr>
          <a:xfrm>
            <a:off x="-32541" y="5181600"/>
            <a:ext cx="10901657" cy="1944277"/>
            <a:chOff x="-32541" y="5181600"/>
            <a:chExt cx="10901657" cy="1944277"/>
          </a:xfrm>
        </p:grpSpPr>
        <p:cxnSp>
          <p:nvCxnSpPr>
            <p:cNvPr id="7" name="Straight Arrow Connector 6">
              <a:extLst>
                <a:ext uri="{FF2B5EF4-FFF2-40B4-BE49-F238E27FC236}">
                  <a16:creationId xmlns:a16="http://schemas.microsoft.com/office/drawing/2014/main" id="{D10902F2-39DE-D993-BFA5-D7BCB639A8E5}"/>
                </a:ext>
              </a:extLst>
            </p:cNvPr>
            <p:cNvCxnSpPr/>
            <p:nvPr userDrawn="1"/>
          </p:nvCxnSpPr>
          <p:spPr>
            <a:xfrm flipV="1">
              <a:off x="3912767" y="5181600"/>
              <a:ext cx="0" cy="307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285E8FAC-0796-1DA0-37D6-3EE1E2A42211}"/>
                </a:ext>
              </a:extLst>
            </p:cNvPr>
            <p:cNvSpPr txBox="1"/>
            <p:nvPr userDrawn="1"/>
          </p:nvSpPr>
          <p:spPr>
            <a:xfrm>
              <a:off x="-32541" y="5633568"/>
              <a:ext cx="5842075" cy="1107996"/>
            </a:xfrm>
            <a:prstGeom prst="rect">
              <a:avLst/>
            </a:prstGeom>
            <a:solidFill>
              <a:srgbClr val="F4F2F6"/>
            </a:solidFill>
          </p:spPr>
          <p:txBody>
            <a:bodyPr wrap="square" rtlCol="0">
              <a:spAutoFit/>
            </a:bodyPr>
            <a:lstStyle/>
            <a:p>
              <a:r>
                <a:rPr lang="en-US" sz="1100" b="1"/>
                <a:t>How to insert all footers:</a:t>
              </a:r>
            </a:p>
            <a:p>
              <a:pPr marL="285750" indent="-285750">
                <a:buFontTx/>
                <a:buChar char="-"/>
              </a:pPr>
              <a:r>
                <a:rPr lang="en-US" sz="1100"/>
                <a:t>Select “Insert” from the top ribbon</a:t>
              </a:r>
            </a:p>
            <a:p>
              <a:pPr marL="285750" indent="-285750">
                <a:buFontTx/>
                <a:buChar char="-"/>
              </a:pPr>
              <a:r>
                <a:rPr lang="en-US" sz="1100"/>
                <a:t>Then click on “Header &amp; footer”</a:t>
              </a:r>
            </a:p>
            <a:p>
              <a:pPr marL="285750" indent="-285750">
                <a:buFontTx/>
                <a:buChar char="-"/>
              </a:pPr>
              <a:r>
                <a:rPr lang="en-US" sz="1100"/>
                <a:t>Type the footer text in field below “Footer”, as shown in the screenshot</a:t>
              </a:r>
            </a:p>
            <a:p>
              <a:pPr marL="285750" indent="-285750">
                <a:buFontTx/>
                <a:buChar char="-"/>
              </a:pPr>
              <a:r>
                <a:rPr lang="en-US" sz="1100"/>
                <a:t>Click on “Apply to all”.</a:t>
              </a:r>
            </a:p>
            <a:p>
              <a:pPr marL="285750" indent="-285750">
                <a:buFontTx/>
                <a:buChar char="-"/>
              </a:pPr>
              <a:r>
                <a:rPr lang="en-US" sz="1100"/>
                <a:t>The footer on all slides will be updated</a:t>
              </a:r>
            </a:p>
          </p:txBody>
        </p:sp>
        <p:pic>
          <p:nvPicPr>
            <p:cNvPr id="2" name="Picture 1">
              <a:extLst>
                <a:ext uri="{FF2B5EF4-FFF2-40B4-BE49-F238E27FC236}">
                  <a16:creationId xmlns:a16="http://schemas.microsoft.com/office/drawing/2014/main" id="{7FDA84A9-1785-6AC6-AED6-F00021C57641}"/>
                </a:ext>
              </a:extLst>
            </p:cNvPr>
            <p:cNvPicPr>
              <a:picLocks noChangeAspect="1"/>
            </p:cNvPicPr>
            <p:nvPr userDrawn="1"/>
          </p:nvPicPr>
          <p:blipFill>
            <a:blip r:embed="rId2"/>
            <a:stretch>
              <a:fillRect/>
            </a:stretch>
          </p:blipFill>
          <p:spPr>
            <a:xfrm>
              <a:off x="5956179" y="5633568"/>
              <a:ext cx="563149" cy="878854"/>
            </a:xfrm>
            <a:prstGeom prst="rect">
              <a:avLst/>
            </a:prstGeom>
          </p:spPr>
        </p:pic>
        <p:pic>
          <p:nvPicPr>
            <p:cNvPr id="5" name="Picture 4">
              <a:extLst>
                <a:ext uri="{FF2B5EF4-FFF2-40B4-BE49-F238E27FC236}">
                  <a16:creationId xmlns:a16="http://schemas.microsoft.com/office/drawing/2014/main" id="{F07075EC-B61B-F364-411E-94E0D3638FC2}"/>
                </a:ext>
              </a:extLst>
            </p:cNvPr>
            <p:cNvPicPr>
              <a:picLocks noChangeAspect="1"/>
            </p:cNvPicPr>
            <p:nvPr userDrawn="1"/>
          </p:nvPicPr>
          <p:blipFill rotWithShape="1">
            <a:blip r:embed="rId3"/>
            <a:srcRect l="4378" t="63777" r="23226" b="25030"/>
            <a:stretch/>
          </p:blipFill>
          <p:spPr>
            <a:xfrm>
              <a:off x="5956179" y="6596487"/>
              <a:ext cx="4912937" cy="529390"/>
            </a:xfrm>
            <a:prstGeom prst="rect">
              <a:avLst/>
            </a:prstGeom>
          </p:spPr>
        </p:pic>
      </p:grpSp>
      <p:grpSp>
        <p:nvGrpSpPr>
          <p:cNvPr id="14" name="Instructions">
            <a:extLst>
              <a:ext uri="{FF2B5EF4-FFF2-40B4-BE49-F238E27FC236}">
                <a16:creationId xmlns:a16="http://schemas.microsoft.com/office/drawing/2014/main" id="{FE1A2BC5-3489-D3AA-B3E5-36DA0CD2FF98}"/>
              </a:ext>
            </a:extLst>
          </p:cNvPr>
          <p:cNvGrpSpPr/>
          <p:nvPr userDrawn="1"/>
        </p:nvGrpSpPr>
        <p:grpSpPr>
          <a:xfrm>
            <a:off x="9179892" y="679025"/>
            <a:ext cx="2449171" cy="5678478"/>
            <a:chOff x="9179892" y="679025"/>
            <a:chExt cx="2449171" cy="5678478"/>
          </a:xfrm>
        </p:grpSpPr>
        <p:cxnSp>
          <p:nvCxnSpPr>
            <p:cNvPr id="8" name="Straight Arrow Connector 7">
              <a:extLst>
                <a:ext uri="{FF2B5EF4-FFF2-40B4-BE49-F238E27FC236}">
                  <a16:creationId xmlns:a16="http://schemas.microsoft.com/office/drawing/2014/main" id="{49D10B7C-E302-23C8-88DB-F8BC64865780}"/>
                </a:ext>
              </a:extLst>
            </p:cNvPr>
            <p:cNvCxnSpPr>
              <a:cxnSpLocks/>
            </p:cNvCxnSpPr>
            <p:nvPr userDrawn="1"/>
          </p:nvCxnSpPr>
          <p:spPr>
            <a:xfrm flipH="1">
              <a:off x="9179892" y="815209"/>
              <a:ext cx="6041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0B4FFCEA-F144-8EE2-761E-45FF9466C58A}"/>
                </a:ext>
              </a:extLst>
            </p:cNvPr>
            <p:cNvPicPr>
              <a:picLocks noChangeAspect="1"/>
            </p:cNvPicPr>
            <p:nvPr userDrawn="1"/>
          </p:nvPicPr>
          <p:blipFill>
            <a:blip r:embed="rId4"/>
            <a:stretch>
              <a:fillRect/>
            </a:stretch>
          </p:blipFill>
          <p:spPr>
            <a:xfrm>
              <a:off x="10110325" y="3140983"/>
              <a:ext cx="307086" cy="622046"/>
            </a:xfrm>
            <a:prstGeom prst="rect">
              <a:avLst/>
            </a:prstGeom>
          </p:spPr>
        </p:pic>
        <p:sp>
          <p:nvSpPr>
            <p:cNvPr id="6" name="TextBox 5">
              <a:extLst>
                <a:ext uri="{FF2B5EF4-FFF2-40B4-BE49-F238E27FC236}">
                  <a16:creationId xmlns:a16="http://schemas.microsoft.com/office/drawing/2014/main" id="{E4A75DDD-3897-E5BF-C97D-A5F9C0E4FC8B}"/>
                </a:ext>
              </a:extLst>
            </p:cNvPr>
            <p:cNvSpPr txBox="1"/>
            <p:nvPr userDrawn="1"/>
          </p:nvSpPr>
          <p:spPr>
            <a:xfrm>
              <a:off x="9842871" y="679025"/>
              <a:ext cx="1786192" cy="5678478"/>
            </a:xfrm>
            <a:prstGeom prst="rect">
              <a:avLst/>
            </a:prstGeom>
            <a:solidFill>
              <a:srgbClr val="F4F2F6"/>
            </a:solidFill>
          </p:spPr>
          <p:txBody>
            <a:bodyPr wrap="square" rtlCol="0">
              <a:spAutoFit/>
            </a:bodyPr>
            <a:lstStyle/>
            <a:p>
              <a:r>
                <a:rPr lang="en-US" sz="1100" b="1"/>
                <a:t>How to add an image:</a:t>
              </a:r>
            </a:p>
            <a:p>
              <a:pPr marL="171450" indent="-171450">
                <a:buFontTx/>
                <a:buChar char="-"/>
              </a:pPr>
              <a:r>
                <a:rPr lang="en-US" sz="1100"/>
                <a:t>Click on the icon inside the image placeholder</a:t>
              </a:r>
            </a:p>
            <a:p>
              <a:pPr marL="171450" indent="-171450">
                <a:buFontTx/>
                <a:buChar char="-"/>
              </a:pPr>
              <a:r>
                <a:rPr lang="en-US" sz="1100"/>
                <a:t>Select the image you want to use from your computer</a:t>
              </a:r>
            </a:p>
            <a:p>
              <a:pPr marL="171450" indent="-171450">
                <a:buFontTx/>
                <a:buChar char="-"/>
              </a:pPr>
              <a:r>
                <a:rPr lang="en-US" sz="1100"/>
                <a:t>Click “Open”</a:t>
              </a:r>
            </a:p>
            <a:p>
              <a:pPr marL="171450" indent="-171450">
                <a:buFontTx/>
                <a:buChar char="-"/>
              </a:pPr>
              <a:r>
                <a:rPr lang="en-US" sz="1100"/>
                <a:t>Adjust or crop the image if necessary by using the button “Crop” in the top ribbon.</a:t>
              </a:r>
            </a:p>
            <a:p>
              <a:pPr marL="171450" indent="-171450">
                <a:buFontTx/>
                <a:buChar char="-"/>
              </a:pPr>
              <a:endParaRPr lang="en-US" sz="1100"/>
            </a:p>
            <a:p>
              <a:pPr marL="0" indent="0">
                <a:buFontTx/>
                <a:buNone/>
              </a:pPr>
              <a:endParaRPr lang="en-US" sz="1100"/>
            </a:p>
            <a:p>
              <a:endParaRPr lang="en-US" sz="1100"/>
            </a:p>
            <a:p>
              <a:endParaRPr lang="en-US" sz="1100"/>
            </a:p>
            <a:p>
              <a:r>
                <a:rPr lang="en-US" sz="1100" b="1"/>
                <a:t>Add Alt Text or mark as decorative:</a:t>
              </a:r>
            </a:p>
            <a:p>
              <a:pPr marL="171450" indent="-171450">
                <a:buFontTx/>
                <a:buChar char="-"/>
              </a:pPr>
              <a:r>
                <a:rPr lang="en-US" sz="1100"/>
                <a:t>Right click on the image and select “View Alt Text”.</a:t>
              </a:r>
            </a:p>
            <a:p>
              <a:pPr marL="171450" indent="-171450">
                <a:buFontTx/>
                <a:buChar char="-"/>
              </a:pPr>
              <a:r>
                <a:rPr lang="en-US" sz="1100"/>
                <a:t>Type in the blank field that appears on the right of the slide</a:t>
              </a:r>
            </a:p>
            <a:p>
              <a:pPr marL="171450" indent="-171450">
                <a:buFontTx/>
                <a:buChar char="-"/>
              </a:pPr>
              <a:r>
                <a:rPr lang="en-US" sz="1100"/>
                <a:t>If Alt Text isn’t relevant, tick the box to “Mark element as decorative”</a:t>
              </a:r>
            </a:p>
          </p:txBody>
        </p:sp>
      </p:grpSp>
    </p:spTree>
    <p:extLst>
      <p:ext uri="{BB962C8B-B14F-4D97-AF65-F5344CB8AC3E}">
        <p14:creationId xmlns:p14="http://schemas.microsoft.com/office/powerpoint/2010/main" val="195058949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s Larg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5464B-D2EF-4132-BFF3-24607B5DEC3E}"/>
              </a:ext>
            </a:extLst>
          </p:cNvPr>
          <p:cNvSpPr>
            <a:spLocks noGrp="1"/>
          </p:cNvSpPr>
          <p:nvPr>
            <p:ph type="title"/>
          </p:nvPr>
        </p:nvSpPr>
        <p:spPr/>
        <p:txBody>
          <a:bodyPr/>
          <a:lstStyle/>
          <a:p>
            <a:r>
              <a:rPr lang="en-GB"/>
              <a:t>Click to edit Master title style</a:t>
            </a:r>
            <a:endParaRPr lang="en-US"/>
          </a:p>
        </p:txBody>
      </p:sp>
      <p:sp>
        <p:nvSpPr>
          <p:cNvPr id="38" name="Text placeholder 0">
            <a:extLst>
              <a:ext uri="{FF2B5EF4-FFF2-40B4-BE49-F238E27FC236}">
                <a16:creationId xmlns:a16="http://schemas.microsoft.com/office/drawing/2014/main" id="{82732C9F-2E43-4038-BC05-DED439C12F10}"/>
              </a:ext>
            </a:extLst>
          </p:cNvPr>
          <p:cNvSpPr>
            <a:spLocks noGrp="1"/>
          </p:cNvSpPr>
          <p:nvPr>
            <p:ph type="body" sz="quarter" idx="103" hasCustomPrompt="1"/>
          </p:nvPr>
        </p:nvSpPr>
        <p:spPr>
          <a:xfrm>
            <a:off x="857303" y="1470113"/>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0" name="Text placeholder 1">
            <a:extLst>
              <a:ext uri="{FF2B5EF4-FFF2-40B4-BE49-F238E27FC236}">
                <a16:creationId xmlns:a16="http://schemas.microsoft.com/office/drawing/2014/main" id="{30B81CE8-C869-4163-AF4B-EB730E30E2AD}"/>
              </a:ext>
            </a:extLst>
          </p:cNvPr>
          <p:cNvSpPr>
            <a:spLocks noGrp="1"/>
          </p:cNvSpPr>
          <p:nvPr>
            <p:ph type="body" sz="quarter" idx="73"/>
          </p:nvPr>
        </p:nvSpPr>
        <p:spPr>
          <a:xfrm>
            <a:off x="1418551" y="1468492"/>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39" name="Text placeholder 2">
            <a:extLst>
              <a:ext uri="{FF2B5EF4-FFF2-40B4-BE49-F238E27FC236}">
                <a16:creationId xmlns:a16="http://schemas.microsoft.com/office/drawing/2014/main" id="{4729A94F-D32F-4FA2-B41A-A87626D5F538}"/>
              </a:ext>
            </a:extLst>
          </p:cNvPr>
          <p:cNvSpPr>
            <a:spLocks noGrp="1"/>
          </p:cNvSpPr>
          <p:nvPr>
            <p:ph type="body" sz="quarter" idx="64"/>
          </p:nvPr>
        </p:nvSpPr>
        <p:spPr>
          <a:xfrm>
            <a:off x="1419439" y="1733550"/>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59" name="Text placeholder 3">
            <a:extLst>
              <a:ext uri="{FF2B5EF4-FFF2-40B4-BE49-F238E27FC236}">
                <a16:creationId xmlns:a16="http://schemas.microsoft.com/office/drawing/2014/main" id="{E8F35747-B4E8-4514-BE8C-F5A1401CF48F}"/>
              </a:ext>
            </a:extLst>
          </p:cNvPr>
          <p:cNvSpPr>
            <a:spLocks noGrp="1"/>
          </p:cNvSpPr>
          <p:nvPr>
            <p:ph type="body" sz="quarter" idx="113" hasCustomPrompt="1"/>
          </p:nvPr>
        </p:nvSpPr>
        <p:spPr>
          <a:xfrm>
            <a:off x="857303" y="2064661"/>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61" name="Text placeholder 4">
            <a:extLst>
              <a:ext uri="{FF2B5EF4-FFF2-40B4-BE49-F238E27FC236}">
                <a16:creationId xmlns:a16="http://schemas.microsoft.com/office/drawing/2014/main" id="{FCCA7931-F0F5-41EC-B328-F91A4F359E2C}"/>
              </a:ext>
            </a:extLst>
          </p:cNvPr>
          <p:cNvSpPr>
            <a:spLocks noGrp="1"/>
          </p:cNvSpPr>
          <p:nvPr>
            <p:ph type="body" sz="quarter" idx="115"/>
          </p:nvPr>
        </p:nvSpPr>
        <p:spPr>
          <a:xfrm>
            <a:off x="1418551" y="2063040"/>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60" name="Text placeholder 5">
            <a:extLst>
              <a:ext uri="{FF2B5EF4-FFF2-40B4-BE49-F238E27FC236}">
                <a16:creationId xmlns:a16="http://schemas.microsoft.com/office/drawing/2014/main" id="{DBAE0210-39D8-4F04-8FF6-6CD0D5F97AEC}"/>
              </a:ext>
            </a:extLst>
          </p:cNvPr>
          <p:cNvSpPr>
            <a:spLocks noGrp="1"/>
          </p:cNvSpPr>
          <p:nvPr>
            <p:ph type="body" sz="quarter" idx="114"/>
          </p:nvPr>
        </p:nvSpPr>
        <p:spPr>
          <a:xfrm>
            <a:off x="1419439" y="2328098"/>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62" name="Text placeholder 6">
            <a:extLst>
              <a:ext uri="{FF2B5EF4-FFF2-40B4-BE49-F238E27FC236}">
                <a16:creationId xmlns:a16="http://schemas.microsoft.com/office/drawing/2014/main" id="{7BA108F3-0481-4A14-9D65-B9A309C38668}"/>
              </a:ext>
            </a:extLst>
          </p:cNvPr>
          <p:cNvSpPr>
            <a:spLocks noGrp="1"/>
          </p:cNvSpPr>
          <p:nvPr>
            <p:ph type="body" sz="quarter" idx="116" hasCustomPrompt="1"/>
          </p:nvPr>
        </p:nvSpPr>
        <p:spPr>
          <a:xfrm>
            <a:off x="857303" y="2659209"/>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64" name="Text placeholder 7">
            <a:extLst>
              <a:ext uri="{FF2B5EF4-FFF2-40B4-BE49-F238E27FC236}">
                <a16:creationId xmlns:a16="http://schemas.microsoft.com/office/drawing/2014/main" id="{66506539-BBA1-4A3E-B7AD-0307CA753479}"/>
              </a:ext>
            </a:extLst>
          </p:cNvPr>
          <p:cNvSpPr>
            <a:spLocks noGrp="1"/>
          </p:cNvSpPr>
          <p:nvPr>
            <p:ph type="body" sz="quarter" idx="118"/>
          </p:nvPr>
        </p:nvSpPr>
        <p:spPr>
          <a:xfrm>
            <a:off x="1418551" y="2657588"/>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63" name="Text placeholder 8">
            <a:extLst>
              <a:ext uri="{FF2B5EF4-FFF2-40B4-BE49-F238E27FC236}">
                <a16:creationId xmlns:a16="http://schemas.microsoft.com/office/drawing/2014/main" id="{41FE92FA-898C-4F5A-A71E-9D8B964E10FC}"/>
              </a:ext>
            </a:extLst>
          </p:cNvPr>
          <p:cNvSpPr>
            <a:spLocks noGrp="1"/>
          </p:cNvSpPr>
          <p:nvPr>
            <p:ph type="body" sz="quarter" idx="117"/>
          </p:nvPr>
        </p:nvSpPr>
        <p:spPr>
          <a:xfrm>
            <a:off x="1419439" y="2922646"/>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65" name="Text placeholder 9">
            <a:extLst>
              <a:ext uri="{FF2B5EF4-FFF2-40B4-BE49-F238E27FC236}">
                <a16:creationId xmlns:a16="http://schemas.microsoft.com/office/drawing/2014/main" id="{C5654311-D660-4B29-AF0A-1981CC54CEE9}"/>
              </a:ext>
            </a:extLst>
          </p:cNvPr>
          <p:cNvSpPr>
            <a:spLocks noGrp="1"/>
          </p:cNvSpPr>
          <p:nvPr>
            <p:ph type="body" sz="quarter" idx="119" hasCustomPrompt="1"/>
          </p:nvPr>
        </p:nvSpPr>
        <p:spPr>
          <a:xfrm>
            <a:off x="857303" y="3253757"/>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67" name="Text placeholder 10">
            <a:extLst>
              <a:ext uri="{FF2B5EF4-FFF2-40B4-BE49-F238E27FC236}">
                <a16:creationId xmlns:a16="http://schemas.microsoft.com/office/drawing/2014/main" id="{FC83D189-AC94-464E-8A58-96EDD69C0700}"/>
              </a:ext>
            </a:extLst>
          </p:cNvPr>
          <p:cNvSpPr>
            <a:spLocks noGrp="1"/>
          </p:cNvSpPr>
          <p:nvPr>
            <p:ph type="body" sz="quarter" idx="121"/>
          </p:nvPr>
        </p:nvSpPr>
        <p:spPr>
          <a:xfrm>
            <a:off x="1418551" y="3252136"/>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66" name="Text placeholder 11">
            <a:extLst>
              <a:ext uri="{FF2B5EF4-FFF2-40B4-BE49-F238E27FC236}">
                <a16:creationId xmlns:a16="http://schemas.microsoft.com/office/drawing/2014/main" id="{95CD4CDA-5C2C-4195-9A07-953DBAD0D18A}"/>
              </a:ext>
            </a:extLst>
          </p:cNvPr>
          <p:cNvSpPr>
            <a:spLocks noGrp="1"/>
          </p:cNvSpPr>
          <p:nvPr>
            <p:ph type="body" sz="quarter" idx="120"/>
          </p:nvPr>
        </p:nvSpPr>
        <p:spPr>
          <a:xfrm>
            <a:off x="1419439" y="3517194"/>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44" name="Text placeholder 12">
            <a:extLst>
              <a:ext uri="{FF2B5EF4-FFF2-40B4-BE49-F238E27FC236}">
                <a16:creationId xmlns:a16="http://schemas.microsoft.com/office/drawing/2014/main" id="{96E7A572-131B-4F3D-A86D-379293B4A63D}"/>
              </a:ext>
            </a:extLst>
          </p:cNvPr>
          <p:cNvSpPr>
            <a:spLocks noGrp="1"/>
          </p:cNvSpPr>
          <p:nvPr>
            <p:ph type="body" sz="quarter" idx="104" hasCustomPrompt="1"/>
          </p:nvPr>
        </p:nvSpPr>
        <p:spPr>
          <a:xfrm>
            <a:off x="857303" y="3848304"/>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46" name="Text placeholder 13">
            <a:extLst>
              <a:ext uri="{FF2B5EF4-FFF2-40B4-BE49-F238E27FC236}">
                <a16:creationId xmlns:a16="http://schemas.microsoft.com/office/drawing/2014/main" id="{35A3BF33-AC14-49D2-B8C3-8B4150CD6356}"/>
              </a:ext>
            </a:extLst>
          </p:cNvPr>
          <p:cNvSpPr>
            <a:spLocks noGrp="1"/>
          </p:cNvSpPr>
          <p:nvPr>
            <p:ph type="body" sz="quarter" idx="106"/>
          </p:nvPr>
        </p:nvSpPr>
        <p:spPr>
          <a:xfrm>
            <a:off x="1418551" y="3846683"/>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45" name="Text placeholder 14">
            <a:extLst>
              <a:ext uri="{FF2B5EF4-FFF2-40B4-BE49-F238E27FC236}">
                <a16:creationId xmlns:a16="http://schemas.microsoft.com/office/drawing/2014/main" id="{3E9BB610-24D0-4B64-9D87-DACAD06C691D}"/>
              </a:ext>
            </a:extLst>
          </p:cNvPr>
          <p:cNvSpPr>
            <a:spLocks noGrp="1"/>
          </p:cNvSpPr>
          <p:nvPr>
            <p:ph type="body" sz="quarter" idx="105"/>
          </p:nvPr>
        </p:nvSpPr>
        <p:spPr>
          <a:xfrm>
            <a:off x="1419439" y="4111741"/>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53" name="Text placeholder 15">
            <a:extLst>
              <a:ext uri="{FF2B5EF4-FFF2-40B4-BE49-F238E27FC236}">
                <a16:creationId xmlns:a16="http://schemas.microsoft.com/office/drawing/2014/main" id="{85BA105D-CC21-4D86-8EAC-3B1D35E166FF}"/>
              </a:ext>
            </a:extLst>
          </p:cNvPr>
          <p:cNvSpPr>
            <a:spLocks noGrp="1"/>
          </p:cNvSpPr>
          <p:nvPr>
            <p:ph type="body" sz="quarter" idx="107" hasCustomPrompt="1"/>
          </p:nvPr>
        </p:nvSpPr>
        <p:spPr>
          <a:xfrm>
            <a:off x="4970112" y="1470113"/>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55" name="Text placeholder 16">
            <a:extLst>
              <a:ext uri="{FF2B5EF4-FFF2-40B4-BE49-F238E27FC236}">
                <a16:creationId xmlns:a16="http://schemas.microsoft.com/office/drawing/2014/main" id="{A9EFB71E-BF7B-41F6-91A2-E3FC413ED2BA}"/>
              </a:ext>
            </a:extLst>
          </p:cNvPr>
          <p:cNvSpPr>
            <a:spLocks noGrp="1"/>
          </p:cNvSpPr>
          <p:nvPr>
            <p:ph type="body" sz="quarter" idx="109"/>
          </p:nvPr>
        </p:nvSpPr>
        <p:spPr>
          <a:xfrm>
            <a:off x="5531360" y="1468492"/>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54" name="Text placeholder 17">
            <a:extLst>
              <a:ext uri="{FF2B5EF4-FFF2-40B4-BE49-F238E27FC236}">
                <a16:creationId xmlns:a16="http://schemas.microsoft.com/office/drawing/2014/main" id="{A0349449-2CBF-4197-BE5C-32B70C8C1163}"/>
              </a:ext>
            </a:extLst>
          </p:cNvPr>
          <p:cNvSpPr>
            <a:spLocks noGrp="1"/>
          </p:cNvSpPr>
          <p:nvPr>
            <p:ph type="body" sz="quarter" idx="108"/>
          </p:nvPr>
        </p:nvSpPr>
        <p:spPr>
          <a:xfrm>
            <a:off x="5532248" y="1733550"/>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68" name="Text placeholder 18">
            <a:extLst>
              <a:ext uri="{FF2B5EF4-FFF2-40B4-BE49-F238E27FC236}">
                <a16:creationId xmlns:a16="http://schemas.microsoft.com/office/drawing/2014/main" id="{F8D9666C-06C2-4568-AFE1-5E33A958EFFF}"/>
              </a:ext>
            </a:extLst>
          </p:cNvPr>
          <p:cNvSpPr>
            <a:spLocks noGrp="1"/>
          </p:cNvSpPr>
          <p:nvPr>
            <p:ph type="body" sz="quarter" idx="122" hasCustomPrompt="1"/>
          </p:nvPr>
        </p:nvSpPr>
        <p:spPr>
          <a:xfrm>
            <a:off x="4970112" y="2064661"/>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70" name="Text placeholder 19">
            <a:extLst>
              <a:ext uri="{FF2B5EF4-FFF2-40B4-BE49-F238E27FC236}">
                <a16:creationId xmlns:a16="http://schemas.microsoft.com/office/drawing/2014/main" id="{4477220E-DB34-4D3C-B9FA-F6214050E4BC}"/>
              </a:ext>
            </a:extLst>
          </p:cNvPr>
          <p:cNvSpPr>
            <a:spLocks noGrp="1"/>
          </p:cNvSpPr>
          <p:nvPr>
            <p:ph type="body" sz="quarter" idx="124"/>
          </p:nvPr>
        </p:nvSpPr>
        <p:spPr>
          <a:xfrm>
            <a:off x="5531360" y="2063040"/>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69" name="Text placeholder 20">
            <a:extLst>
              <a:ext uri="{FF2B5EF4-FFF2-40B4-BE49-F238E27FC236}">
                <a16:creationId xmlns:a16="http://schemas.microsoft.com/office/drawing/2014/main" id="{C7758A07-7BC4-4B24-A823-43842146EE4D}"/>
              </a:ext>
            </a:extLst>
          </p:cNvPr>
          <p:cNvSpPr>
            <a:spLocks noGrp="1"/>
          </p:cNvSpPr>
          <p:nvPr>
            <p:ph type="body" sz="quarter" idx="123"/>
          </p:nvPr>
        </p:nvSpPr>
        <p:spPr>
          <a:xfrm>
            <a:off x="5532248" y="2328098"/>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71" name="Text placeholder 21">
            <a:extLst>
              <a:ext uri="{FF2B5EF4-FFF2-40B4-BE49-F238E27FC236}">
                <a16:creationId xmlns:a16="http://schemas.microsoft.com/office/drawing/2014/main" id="{93AE66DF-B0A6-45B7-A2F2-B59B5C8C03BC}"/>
              </a:ext>
            </a:extLst>
          </p:cNvPr>
          <p:cNvSpPr>
            <a:spLocks noGrp="1"/>
          </p:cNvSpPr>
          <p:nvPr>
            <p:ph type="body" sz="quarter" idx="125" hasCustomPrompt="1"/>
          </p:nvPr>
        </p:nvSpPr>
        <p:spPr>
          <a:xfrm>
            <a:off x="4970112" y="2659209"/>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73" name="Text placeholder 22">
            <a:extLst>
              <a:ext uri="{FF2B5EF4-FFF2-40B4-BE49-F238E27FC236}">
                <a16:creationId xmlns:a16="http://schemas.microsoft.com/office/drawing/2014/main" id="{B514F45E-F347-4E46-A745-25253540B0A3}"/>
              </a:ext>
            </a:extLst>
          </p:cNvPr>
          <p:cNvSpPr>
            <a:spLocks noGrp="1"/>
          </p:cNvSpPr>
          <p:nvPr>
            <p:ph type="body" sz="quarter" idx="127"/>
          </p:nvPr>
        </p:nvSpPr>
        <p:spPr>
          <a:xfrm>
            <a:off x="5531360" y="2657588"/>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72" name="Text placeholder 23">
            <a:extLst>
              <a:ext uri="{FF2B5EF4-FFF2-40B4-BE49-F238E27FC236}">
                <a16:creationId xmlns:a16="http://schemas.microsoft.com/office/drawing/2014/main" id="{208B6011-925D-4D02-9029-EBCE19B6B50C}"/>
              </a:ext>
            </a:extLst>
          </p:cNvPr>
          <p:cNvSpPr>
            <a:spLocks noGrp="1"/>
          </p:cNvSpPr>
          <p:nvPr>
            <p:ph type="body" sz="quarter" idx="126"/>
          </p:nvPr>
        </p:nvSpPr>
        <p:spPr>
          <a:xfrm>
            <a:off x="5532248" y="2922646"/>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74" name="Text placeholder 24">
            <a:extLst>
              <a:ext uri="{FF2B5EF4-FFF2-40B4-BE49-F238E27FC236}">
                <a16:creationId xmlns:a16="http://schemas.microsoft.com/office/drawing/2014/main" id="{05BA45E7-DB40-4745-812E-41659735FD2D}"/>
              </a:ext>
            </a:extLst>
          </p:cNvPr>
          <p:cNvSpPr>
            <a:spLocks noGrp="1"/>
          </p:cNvSpPr>
          <p:nvPr>
            <p:ph type="body" sz="quarter" idx="128" hasCustomPrompt="1"/>
          </p:nvPr>
        </p:nvSpPr>
        <p:spPr>
          <a:xfrm>
            <a:off x="4970112" y="3253757"/>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76" name="Text placeholder 25">
            <a:extLst>
              <a:ext uri="{FF2B5EF4-FFF2-40B4-BE49-F238E27FC236}">
                <a16:creationId xmlns:a16="http://schemas.microsoft.com/office/drawing/2014/main" id="{0A954F23-B687-4929-BDF6-382811870CB6}"/>
              </a:ext>
            </a:extLst>
          </p:cNvPr>
          <p:cNvSpPr>
            <a:spLocks noGrp="1"/>
          </p:cNvSpPr>
          <p:nvPr>
            <p:ph type="body" sz="quarter" idx="130"/>
          </p:nvPr>
        </p:nvSpPr>
        <p:spPr>
          <a:xfrm>
            <a:off x="5531360" y="3252136"/>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75" name="Text placeholder 26">
            <a:extLst>
              <a:ext uri="{FF2B5EF4-FFF2-40B4-BE49-F238E27FC236}">
                <a16:creationId xmlns:a16="http://schemas.microsoft.com/office/drawing/2014/main" id="{CD18703E-351D-46EB-B93D-13073424AF76}"/>
              </a:ext>
            </a:extLst>
          </p:cNvPr>
          <p:cNvSpPr>
            <a:spLocks noGrp="1"/>
          </p:cNvSpPr>
          <p:nvPr>
            <p:ph type="body" sz="quarter" idx="129"/>
          </p:nvPr>
        </p:nvSpPr>
        <p:spPr>
          <a:xfrm>
            <a:off x="5532248" y="3517194"/>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56" name="Text placeholder 27">
            <a:extLst>
              <a:ext uri="{FF2B5EF4-FFF2-40B4-BE49-F238E27FC236}">
                <a16:creationId xmlns:a16="http://schemas.microsoft.com/office/drawing/2014/main" id="{B44E60B6-D8D8-4311-9307-2FD74D1A6FEA}"/>
              </a:ext>
            </a:extLst>
          </p:cNvPr>
          <p:cNvSpPr>
            <a:spLocks noGrp="1"/>
          </p:cNvSpPr>
          <p:nvPr>
            <p:ph type="body" sz="quarter" idx="110" hasCustomPrompt="1"/>
          </p:nvPr>
        </p:nvSpPr>
        <p:spPr>
          <a:xfrm>
            <a:off x="4970112" y="3848304"/>
            <a:ext cx="388464" cy="422480"/>
          </a:xfrm>
        </p:spPr>
        <p:txBody>
          <a:bodyPr/>
          <a:lstStyle>
            <a:lvl1pPr>
              <a:lnSpc>
                <a:spcPct val="90000"/>
              </a:lnSpc>
              <a:spcBef>
                <a:spcPts val="600"/>
              </a:spcBef>
              <a:defRPr lang="en-US" sz="2000" b="0" i="0" kern="1200" noProof="0" dirty="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20000">
              <a:lnSpc>
                <a:spcPct val="90000"/>
              </a:lnSpc>
              <a:spcBef>
                <a:spcPts val="300"/>
              </a:spcBef>
              <a:defRPr lang="fr-FR" sz="700" b="0" i="0" kern="1200" cap="all"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700" b="0" i="0">
                <a:solidFill>
                  <a:schemeClr val="accent2"/>
                </a:solidFill>
                <a:latin typeface="Verdana" panose="020B0604030504040204" pitchFamily="34" charset="0"/>
                <a:ea typeface="Verdana" panose="020B0604030504040204" pitchFamily="34" charset="0"/>
                <a:cs typeface="Verdana" panose="020B0604030504040204" pitchFamily="34" charset="0"/>
              </a:defRPr>
            </a:lvl3pPr>
            <a:lvl4pPr marL="720000">
              <a:lnSpc>
                <a:spcPct val="90000"/>
              </a:lnSpc>
              <a:spcBef>
                <a:spcPts val="300"/>
              </a:spcBef>
              <a:defRPr lang="fr-FR" sz="7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US" noProof="0"/>
              <a:t>00</a:t>
            </a:r>
          </a:p>
        </p:txBody>
      </p:sp>
      <p:sp>
        <p:nvSpPr>
          <p:cNvPr id="58" name="Text placeholder 28">
            <a:extLst>
              <a:ext uri="{FF2B5EF4-FFF2-40B4-BE49-F238E27FC236}">
                <a16:creationId xmlns:a16="http://schemas.microsoft.com/office/drawing/2014/main" id="{C6DD0FBB-4A20-4D5B-A099-3630E5406628}"/>
              </a:ext>
            </a:extLst>
          </p:cNvPr>
          <p:cNvSpPr>
            <a:spLocks noGrp="1"/>
          </p:cNvSpPr>
          <p:nvPr>
            <p:ph type="body" sz="quarter" idx="112"/>
          </p:nvPr>
        </p:nvSpPr>
        <p:spPr>
          <a:xfrm>
            <a:off x="5531360" y="3846683"/>
            <a:ext cx="2987221" cy="242482"/>
          </a:xfrm>
        </p:spPr>
        <p:txBody>
          <a:bodyPr/>
          <a:lstStyle>
            <a:lvl1pPr>
              <a:lnSpc>
                <a:spcPct val="90000"/>
              </a:lnSpc>
              <a:spcBef>
                <a:spcPts val="600"/>
              </a:spcBef>
              <a:defRPr sz="20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2000" b="0" i="0" kern="1200" cap="none"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1600" b="0" i="0" cap="none">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1600" b="0" i="0" kern="1200" cap="none"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57" name="Text placeholder 29">
            <a:extLst>
              <a:ext uri="{FF2B5EF4-FFF2-40B4-BE49-F238E27FC236}">
                <a16:creationId xmlns:a16="http://schemas.microsoft.com/office/drawing/2014/main" id="{4D96F28E-D77B-4A1C-A4F6-C97FB13AEB6B}"/>
              </a:ext>
            </a:extLst>
          </p:cNvPr>
          <p:cNvSpPr>
            <a:spLocks noGrp="1"/>
          </p:cNvSpPr>
          <p:nvPr>
            <p:ph type="body" sz="quarter" idx="111"/>
          </p:nvPr>
        </p:nvSpPr>
        <p:spPr>
          <a:xfrm>
            <a:off x="5532248" y="4111741"/>
            <a:ext cx="2987221" cy="154434"/>
          </a:xfrm>
        </p:spPr>
        <p:txBody>
          <a:bodyPr/>
          <a:lstStyle>
            <a:lvl1pPr>
              <a:lnSpc>
                <a:spcPct val="90000"/>
              </a:lnSpc>
              <a:spcBef>
                <a:spcPts val="600"/>
              </a:spcBef>
              <a:defRPr sz="14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0" algn="l">
              <a:lnSpc>
                <a:spcPct val="90000"/>
              </a:lnSpc>
              <a:spcBef>
                <a:spcPts val="300"/>
              </a:spcBef>
              <a:buFont typeface="Arial" panose="020B0604020202020204" pitchFamily="34" charset="0"/>
              <a:buNone/>
              <a:defRPr lang="fr-FR" sz="1400" b="0" i="0" kern="1200" cap="all" baseline="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defRPr>
            </a:lvl2pPr>
            <a:lvl3pPr>
              <a:lnSpc>
                <a:spcPct val="90000"/>
              </a:lnSpc>
              <a:spcBef>
                <a:spcPts val="600"/>
              </a:spcBef>
              <a:defRPr sz="800" b="0" i="0" cap="all">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a:lnSpc>
                <a:spcPct val="90000"/>
              </a:lnSpc>
              <a:spcBef>
                <a:spcPts val="300"/>
              </a:spcBef>
              <a:defRPr lang="fr-FR" sz="800" b="0" i="0" kern="1200" cap="all" baseline="0" dirty="0">
                <a:solidFill>
                  <a:schemeClr val="accent2"/>
                </a:solidFill>
                <a:latin typeface="Verdana" panose="020B0604030504040204" pitchFamily="34" charset="0"/>
                <a:ea typeface="Verdana" panose="020B0604030504040204" pitchFamily="34" charset="0"/>
                <a:cs typeface="Verdana" panose="020B0604030504040204" pitchFamily="34" charset="0"/>
              </a:defRPr>
            </a:lvl4pPr>
          </a:lstStyle>
          <a:p>
            <a:pPr lvl="0"/>
            <a:r>
              <a:rPr lang="en-GB" noProof="0"/>
              <a:t>Click to edit Master text styles</a:t>
            </a:r>
          </a:p>
        </p:txBody>
      </p:sp>
      <p:sp>
        <p:nvSpPr>
          <p:cNvPr id="5" name="Footer Placeholder 1">
            <a:extLst>
              <a:ext uri="{FF2B5EF4-FFF2-40B4-BE49-F238E27FC236}">
                <a16:creationId xmlns:a16="http://schemas.microsoft.com/office/drawing/2014/main" id="{25267494-10A0-8CBD-2FAA-34E62FCEAD85}"/>
              </a:ext>
            </a:extLst>
          </p:cNvPr>
          <p:cNvSpPr>
            <a:spLocks noGrp="1"/>
          </p:cNvSpPr>
          <p:nvPr>
            <p:ph type="ftr" sz="quarter" idx="132"/>
          </p:nvPr>
        </p:nvSpPr>
        <p:spPr/>
        <p:txBody>
          <a:bodyPr/>
          <a:lstStyle/>
          <a:p>
            <a:endParaRPr lang="en-US"/>
          </a:p>
        </p:txBody>
      </p:sp>
      <p:sp>
        <p:nvSpPr>
          <p:cNvPr id="3" name="Date Placeholder 1">
            <a:extLst>
              <a:ext uri="{FF2B5EF4-FFF2-40B4-BE49-F238E27FC236}">
                <a16:creationId xmlns:a16="http://schemas.microsoft.com/office/drawing/2014/main" id="{889EF3C5-B274-8FB7-CFAD-107C73CFAD24}"/>
              </a:ext>
            </a:extLst>
          </p:cNvPr>
          <p:cNvSpPr>
            <a:spLocks noGrp="1"/>
          </p:cNvSpPr>
          <p:nvPr>
            <p:ph type="dt" sz="half" idx="131"/>
          </p:nvPr>
        </p:nvSpPr>
        <p:spPr/>
        <p:txBody>
          <a:bodyPr/>
          <a:lstStyle/>
          <a:p>
            <a:fld id="{DCF05DC3-8B95-4846-B926-4CE0DC35476E}" type="datetime1">
              <a:rPr lang="en-US" smtClean="0"/>
              <a:t>11/4/2024</a:t>
            </a:fld>
            <a:endParaRPr lang="en-US"/>
          </a:p>
        </p:txBody>
      </p:sp>
      <p:sp>
        <p:nvSpPr>
          <p:cNvPr id="6" name="Slide Number Placeholder 1">
            <a:extLst>
              <a:ext uri="{FF2B5EF4-FFF2-40B4-BE49-F238E27FC236}">
                <a16:creationId xmlns:a16="http://schemas.microsoft.com/office/drawing/2014/main" id="{639BFAEB-C078-B08E-3306-219710AFEB6A}"/>
              </a:ext>
            </a:extLst>
          </p:cNvPr>
          <p:cNvSpPr>
            <a:spLocks noGrp="1"/>
          </p:cNvSpPr>
          <p:nvPr>
            <p:ph type="sldNum" sz="quarter" idx="133"/>
          </p:nvPr>
        </p:nvSpPr>
        <p:spPr/>
        <p:txBody>
          <a:bodyPr/>
          <a:lstStyle/>
          <a:p>
            <a:fld id="{6B54B0F7-55DD-40D6-B7F4-70B586885C0B}" type="slidenum">
              <a:rPr lang="en-US" smtClean="0"/>
              <a:pPr/>
              <a:t>‹#›</a:t>
            </a:fld>
            <a:endParaRPr lang="en-US"/>
          </a:p>
        </p:txBody>
      </p:sp>
    </p:spTree>
    <p:extLst>
      <p:ext uri="{BB962C8B-B14F-4D97-AF65-F5344CB8AC3E}">
        <p14:creationId xmlns:p14="http://schemas.microsoft.com/office/powerpoint/2010/main" val="393950013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hapter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AA376-2C3C-2BB7-C9E4-172C934CA00B}"/>
              </a:ext>
            </a:extLst>
          </p:cNvPr>
          <p:cNvSpPr>
            <a:spLocks noGrp="1"/>
          </p:cNvSpPr>
          <p:nvPr>
            <p:ph type="title" hasCustomPrompt="1"/>
          </p:nvPr>
        </p:nvSpPr>
        <p:spPr>
          <a:xfrm>
            <a:off x="2009317" y="2278105"/>
            <a:ext cx="4888011" cy="320041"/>
          </a:xfrm>
          <a:effectLst/>
        </p:spPr>
        <p:txBody>
          <a:bodyPr vert="horz" lIns="0" tIns="0" rIns="0" bIns="0" rtlCol="0">
            <a:noAutofit/>
          </a:bodyPr>
          <a:lstStyle>
            <a:lvl1pPr>
              <a:defRPr lang="en-GB" b="1">
                <a:solidFill>
                  <a:schemeClr val="tx1"/>
                </a:solidFill>
                <a:effectLst/>
              </a:defRPr>
            </a:lvl1pPr>
          </a:lstStyle>
          <a:p>
            <a:pPr lvl="0"/>
            <a:r>
              <a:rPr lang="fr-FR" noProof="0"/>
              <a:t>Cliquez pour modifier les styles du texte du masque</a:t>
            </a:r>
          </a:p>
        </p:txBody>
      </p:sp>
      <p:sp>
        <p:nvSpPr>
          <p:cNvPr id="7" name="Text placeholder 0">
            <a:extLst>
              <a:ext uri="{FF2B5EF4-FFF2-40B4-BE49-F238E27FC236}">
                <a16:creationId xmlns:a16="http://schemas.microsoft.com/office/drawing/2014/main" id="{1CE40FF4-616D-467E-AEDB-B9934FB2C80A}"/>
              </a:ext>
            </a:extLst>
          </p:cNvPr>
          <p:cNvSpPr>
            <a:spLocks noGrp="1"/>
          </p:cNvSpPr>
          <p:nvPr>
            <p:ph type="body" sz="quarter" idx="22" hasCustomPrompt="1"/>
          </p:nvPr>
        </p:nvSpPr>
        <p:spPr>
          <a:xfrm>
            <a:off x="868680" y="2265747"/>
            <a:ext cx="838579" cy="332399"/>
          </a:xfrm>
        </p:spPr>
        <p:txBody>
          <a:bodyPr vert="horz" lIns="0" tIns="0" rIns="0" bIns="0" rtlCol="0" anchor="b">
            <a:noAutofit/>
          </a:bodyPr>
          <a:lstStyle>
            <a:lvl1pPr>
              <a:defRPr lang="en-US" sz="2400" b="1" noProof="0" dirty="0">
                <a:solidFill>
                  <a:schemeClr val="tx1"/>
                </a:solidFill>
              </a:defRPr>
            </a:lvl1pPr>
          </a:lstStyle>
          <a:p>
            <a:pPr lvl="0" algn="r">
              <a:lnSpc>
                <a:spcPct val="90000"/>
              </a:lnSpc>
            </a:pPr>
            <a:r>
              <a:rPr lang="en-US" noProof="0"/>
              <a:t>00</a:t>
            </a:r>
          </a:p>
        </p:txBody>
      </p:sp>
      <p:sp>
        <p:nvSpPr>
          <p:cNvPr id="10" name="Text placeholder 2">
            <a:extLst>
              <a:ext uri="{FF2B5EF4-FFF2-40B4-BE49-F238E27FC236}">
                <a16:creationId xmlns:a16="http://schemas.microsoft.com/office/drawing/2014/main" id="{A97CE5D1-697D-4C34-8623-6B2871AE2E2D}"/>
              </a:ext>
            </a:extLst>
          </p:cNvPr>
          <p:cNvSpPr>
            <a:spLocks noGrp="1"/>
          </p:cNvSpPr>
          <p:nvPr>
            <p:ph type="body" sz="quarter" idx="25"/>
          </p:nvPr>
        </p:nvSpPr>
        <p:spPr>
          <a:xfrm>
            <a:off x="2009318" y="2665618"/>
            <a:ext cx="4888011" cy="236561"/>
          </a:xfrm>
        </p:spPr>
        <p:txBody>
          <a:bodyPr/>
          <a:lstStyle>
            <a:lvl1pPr>
              <a:lnSpc>
                <a:spcPct val="90000"/>
              </a:lnSpc>
              <a:defRPr lang="fr-FR" sz="1400" b="0" i="0" kern="1200" cap="all" baseline="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indent="0">
              <a:lnSpc>
                <a:spcPct val="90000"/>
              </a:lnSpc>
              <a:spcBef>
                <a:spcPts val="600"/>
              </a:spcBef>
              <a:buFont typeface="Arial" panose="020B0604020202020204" pitchFamily="34" charset="0"/>
              <a:buNone/>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GB" noProof="0"/>
              <a:t>Click to edit Master text styles</a:t>
            </a:r>
          </a:p>
        </p:txBody>
      </p:sp>
      <p:sp>
        <p:nvSpPr>
          <p:cNvPr id="9" name="Text placeholder 3">
            <a:extLst>
              <a:ext uri="{FF2B5EF4-FFF2-40B4-BE49-F238E27FC236}">
                <a16:creationId xmlns:a16="http://schemas.microsoft.com/office/drawing/2014/main" id="{A4BDC3FC-500C-4A36-AFD2-52224706F782}"/>
              </a:ext>
            </a:extLst>
          </p:cNvPr>
          <p:cNvSpPr>
            <a:spLocks noGrp="1"/>
          </p:cNvSpPr>
          <p:nvPr>
            <p:ph type="body" sz="quarter" idx="24"/>
          </p:nvPr>
        </p:nvSpPr>
        <p:spPr>
          <a:xfrm>
            <a:off x="2009318" y="2985658"/>
            <a:ext cx="4888011" cy="236561"/>
          </a:xfrm>
        </p:spPr>
        <p:txBody>
          <a:bodyPr/>
          <a:lstStyle>
            <a:lvl1pPr>
              <a:lnSpc>
                <a:spcPct val="90000"/>
              </a:lnSpc>
              <a:defRPr lang="fr-FR" sz="1400" b="0" i="1" kern="1200" dirty="0" err="1">
                <a:solidFill>
                  <a:schemeClr val="accent2"/>
                </a:solidFill>
                <a:latin typeface="Verdana" panose="020B0604030504040204" pitchFamily="34" charset="0"/>
                <a:ea typeface="Verdana" panose="020B0604030504040204" pitchFamily="34" charset="0"/>
                <a:cs typeface="Verdana" panose="020B0604030504040204" pitchFamily="34" charset="0"/>
              </a:defRPr>
            </a:lvl1pPr>
            <a:lvl2pPr marL="0">
              <a:lnSpc>
                <a:spcPct val="90000"/>
              </a:lnSpc>
              <a:spcBef>
                <a:spcPts val="600"/>
              </a:spcBef>
              <a:defRPr lang="fr-FR" sz="1400" b="0" i="0" kern="1200" cap="all" baseline="0" dirty="0" err="1" smtClean="0">
                <a:solidFill>
                  <a:schemeClr val="bg2"/>
                </a:solidFill>
                <a:latin typeface="Verdana" panose="020B0604030504040204" pitchFamily="34" charset="0"/>
                <a:ea typeface="Verdana" panose="020B0604030504040204" pitchFamily="34" charset="0"/>
                <a:cs typeface="Verdana" panose="020B0604030504040204" pitchFamily="34" charset="0"/>
              </a:defRPr>
            </a:lvl2pPr>
            <a:lvl3pPr>
              <a:lnSpc>
                <a:spcPct val="100000"/>
              </a:lnSpc>
              <a:spcBef>
                <a:spcPts val="800"/>
              </a:spcBef>
              <a:defRPr sz="1400" i="1">
                <a:solidFill>
                  <a:schemeClr val="bg2"/>
                </a:solidFill>
              </a:defRPr>
            </a:lvl3pPr>
            <a:lvl4pPr>
              <a:lnSpc>
                <a:spcPct val="90000"/>
              </a:lnSpc>
              <a:spcBef>
                <a:spcPts val="300"/>
              </a:spcBef>
              <a:defRPr lang="fr-FR" sz="750" kern="1200" cap="all" baseline="0" dirty="0">
                <a:solidFill>
                  <a:schemeClr val="accent2"/>
                </a:solidFill>
                <a:latin typeface="+mn-lt"/>
                <a:ea typeface="+mn-ea"/>
                <a:cs typeface="+mn-cs"/>
              </a:defRPr>
            </a:lvl4pPr>
          </a:lstStyle>
          <a:p>
            <a:pPr lvl="0"/>
            <a:r>
              <a:rPr lang="en-GB" noProof="0"/>
              <a:t>Click to edit Master text styles</a:t>
            </a:r>
          </a:p>
        </p:txBody>
      </p:sp>
      <p:sp>
        <p:nvSpPr>
          <p:cNvPr id="15" name="Slide Number Placeholder 1">
            <a:extLst>
              <a:ext uri="{FF2B5EF4-FFF2-40B4-BE49-F238E27FC236}">
                <a16:creationId xmlns:a16="http://schemas.microsoft.com/office/drawing/2014/main" id="{CF7E6B04-1AC9-8CA8-68AB-911102F3EB06}"/>
              </a:ext>
              <a:ext uri="{C183D7F6-B498-43B3-948B-1728B52AA6E4}">
                <adec:decorative xmlns:adec="http://schemas.microsoft.com/office/drawing/2017/decorative" val="1"/>
              </a:ext>
            </a:extLst>
          </p:cNvPr>
          <p:cNvSpPr>
            <a:spLocks noGrp="1"/>
          </p:cNvSpPr>
          <p:nvPr>
            <p:ph type="sldNum" sz="quarter" idx="28"/>
          </p:nvPr>
        </p:nvSpPr>
        <p:spPr>
          <a:xfrm>
            <a:off x="8336226" y="5385122"/>
            <a:ext cx="476250" cy="205743"/>
          </a:xfrm>
        </p:spPr>
        <p:txBody>
          <a:bodyPr/>
          <a:lstStyle/>
          <a:p>
            <a:fld id="{6B54B0F7-55DD-40D6-B7F4-70B586885C0B}" type="slidenum">
              <a:rPr lang="en-US" smtClean="0"/>
              <a:pPr/>
              <a:t>‹#›</a:t>
            </a:fld>
            <a:endParaRPr lang="en-US"/>
          </a:p>
        </p:txBody>
      </p:sp>
      <p:sp>
        <p:nvSpPr>
          <p:cNvPr id="13" name="Date Placeholder 1">
            <a:extLst>
              <a:ext uri="{FF2B5EF4-FFF2-40B4-BE49-F238E27FC236}">
                <a16:creationId xmlns:a16="http://schemas.microsoft.com/office/drawing/2014/main" id="{CFC81C5C-8777-7961-5EC7-D7465DE5683C}"/>
              </a:ext>
              <a:ext uri="{C183D7F6-B498-43B3-948B-1728B52AA6E4}">
                <adec:decorative xmlns:adec="http://schemas.microsoft.com/office/drawing/2017/decorative" val="1"/>
              </a:ext>
            </a:extLst>
          </p:cNvPr>
          <p:cNvSpPr>
            <a:spLocks noGrp="1"/>
          </p:cNvSpPr>
          <p:nvPr>
            <p:ph type="dt" sz="half" idx="26"/>
          </p:nvPr>
        </p:nvSpPr>
        <p:spPr>
          <a:xfrm>
            <a:off x="6548724" y="5424235"/>
            <a:ext cx="1626918" cy="166629"/>
          </a:xfrm>
        </p:spPr>
        <p:txBody>
          <a:bodyPr/>
          <a:lstStyle/>
          <a:p>
            <a:fld id="{D5090D92-EE59-4F14-9427-2E30FCC37A79}" type="datetime1">
              <a:rPr lang="en-US" smtClean="0"/>
              <a:t>11/4/2024</a:t>
            </a:fld>
            <a:endParaRPr lang="en-US"/>
          </a:p>
        </p:txBody>
      </p:sp>
      <p:sp>
        <p:nvSpPr>
          <p:cNvPr id="14" name="Footer Placeholder 1">
            <a:extLst>
              <a:ext uri="{FF2B5EF4-FFF2-40B4-BE49-F238E27FC236}">
                <a16:creationId xmlns:a16="http://schemas.microsoft.com/office/drawing/2014/main" id="{896DFF05-40CE-212A-1211-CF42C72EC3A2}"/>
              </a:ext>
              <a:ext uri="{C183D7F6-B498-43B3-948B-1728B52AA6E4}">
                <adec:decorative xmlns:adec="http://schemas.microsoft.com/office/drawing/2017/decorative" val="1"/>
              </a:ext>
            </a:extLst>
          </p:cNvPr>
          <p:cNvSpPr>
            <a:spLocks noGrp="1"/>
          </p:cNvSpPr>
          <p:nvPr>
            <p:ph type="ftr" sz="quarter" idx="27"/>
          </p:nvPr>
        </p:nvSpPr>
        <p:spPr>
          <a:xfrm>
            <a:off x="1671799" y="5427541"/>
            <a:ext cx="4480560" cy="166630"/>
          </a:xfrm>
        </p:spPr>
        <p:txBody>
          <a:bodyPr/>
          <a:lstStyle/>
          <a:p>
            <a:endParaRPr lang="en-US"/>
          </a:p>
        </p:txBody>
      </p:sp>
      <p:pic>
        <p:nvPicPr>
          <p:cNvPr id="5" name="Graphique 4">
            <a:extLst>
              <a:ext uri="{FF2B5EF4-FFF2-40B4-BE49-F238E27FC236}">
                <a16:creationId xmlns:a16="http://schemas.microsoft.com/office/drawing/2014/main" id="{D97075C2-D640-40B7-B715-DE36BBB3FC4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24222" y="3119437"/>
            <a:ext cx="953453" cy="942975"/>
          </a:xfrm>
          <a:prstGeom prst="rect">
            <a:avLst/>
          </a:prstGeom>
        </p:spPr>
      </p:pic>
    </p:spTree>
    <p:extLst>
      <p:ext uri="{BB962C8B-B14F-4D97-AF65-F5344CB8AC3E}">
        <p14:creationId xmlns:p14="http://schemas.microsoft.com/office/powerpoint/2010/main" val="249117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1200" y="289130"/>
            <a:ext cx="8485200" cy="720000"/>
          </a:xfrm>
          <a:prstGeom prst="rect">
            <a:avLst/>
          </a:prstGeom>
        </p:spPr>
        <p:txBody>
          <a:bodyPr vert="horz" lIns="0" tIns="0" rIns="0" bIns="0" rtlCol="0" anchor="t">
            <a:noAutofit/>
          </a:bodyPr>
          <a:lstStyle/>
          <a:p>
            <a:endParaRPr lang="en-US" noProof="0"/>
          </a:p>
        </p:txBody>
      </p:sp>
      <p:sp>
        <p:nvSpPr>
          <p:cNvPr id="3" name="Text Placeholder 1"/>
          <p:cNvSpPr>
            <a:spLocks noGrp="1"/>
          </p:cNvSpPr>
          <p:nvPr>
            <p:ph type="body" idx="1"/>
          </p:nvPr>
        </p:nvSpPr>
        <p:spPr>
          <a:xfrm>
            <a:off x="331191" y="1347442"/>
            <a:ext cx="8478000" cy="3205247"/>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1"/>
          <p:cNvSpPr>
            <a:spLocks noGrp="1"/>
          </p:cNvSpPr>
          <p:nvPr>
            <p:ph type="ftr" sz="quarter" idx="3"/>
          </p:nvPr>
        </p:nvSpPr>
        <p:spPr>
          <a:xfrm>
            <a:off x="1671799" y="4830641"/>
            <a:ext cx="4480560" cy="166630"/>
          </a:xfrm>
          <a:prstGeom prst="rect">
            <a:avLst/>
          </a:prstGeom>
        </p:spPr>
        <p:txBody>
          <a:bodyPr vert="horz" wrap="square" lIns="0" tIns="0" rIns="0" bIns="0" rtlCol="0" anchor="b"/>
          <a:lstStyle>
            <a:lvl1pPr algn="ctr">
              <a:defRPr sz="900" b="0" i="0" cap="none" baseline="0">
                <a:solidFill>
                  <a:schemeClr val="tx1"/>
                </a:solidFill>
                <a:latin typeface="+mn-lt"/>
                <a:ea typeface="Verdana" panose="020B0604030504040204" pitchFamily="34" charset="0"/>
                <a:cs typeface="Verdana" panose="020B0604030504040204" pitchFamily="34" charset="0"/>
              </a:defRPr>
            </a:lvl1pPr>
          </a:lstStyle>
          <a:p>
            <a:endParaRPr lang="en-US"/>
          </a:p>
        </p:txBody>
      </p:sp>
      <p:sp>
        <p:nvSpPr>
          <p:cNvPr id="29" name="Date Placeholder 1">
            <a:extLst>
              <a:ext uri="{FF2B5EF4-FFF2-40B4-BE49-F238E27FC236}">
                <a16:creationId xmlns:a16="http://schemas.microsoft.com/office/drawing/2014/main" id="{B6D8E440-8C31-4584-85CD-3DE2B7815CCC}"/>
              </a:ext>
            </a:extLst>
          </p:cNvPr>
          <p:cNvSpPr>
            <a:spLocks noGrp="1"/>
          </p:cNvSpPr>
          <p:nvPr userDrawn="1">
            <p:ph type="dt" sz="half" idx="2"/>
          </p:nvPr>
        </p:nvSpPr>
        <p:spPr>
          <a:xfrm>
            <a:off x="6548724" y="4822572"/>
            <a:ext cx="1626918" cy="166629"/>
          </a:xfrm>
          <a:prstGeom prst="rect">
            <a:avLst/>
          </a:prstGeom>
        </p:spPr>
        <p:txBody>
          <a:bodyPr vert="horz" wrap="square" lIns="0" tIns="0" rIns="0" bIns="0" rtlCol="0" anchor="b"/>
          <a:lstStyle>
            <a:lvl1pPr algn="r">
              <a:defRPr sz="900" b="0" i="0" spc="20" baseline="0">
                <a:solidFill>
                  <a:schemeClr val="tx1"/>
                </a:solidFill>
                <a:latin typeface="+mn-lt"/>
                <a:ea typeface="Verdana" panose="020B0604030504040204" pitchFamily="34" charset="0"/>
                <a:cs typeface="Verdana" panose="020B0604030504040204" pitchFamily="34" charset="0"/>
              </a:defRPr>
            </a:lvl1pPr>
          </a:lstStyle>
          <a:p>
            <a:fld id="{16A20592-EFA7-4AF8-B61E-18C60A5583E7}" type="datetime1">
              <a:rPr lang="en-US" smtClean="0"/>
              <a:t>11/4/2024</a:t>
            </a:fld>
            <a:endParaRPr lang="en-US"/>
          </a:p>
        </p:txBody>
      </p:sp>
      <p:sp>
        <p:nvSpPr>
          <p:cNvPr id="6" name="Slide Number Placeholder 1"/>
          <p:cNvSpPr>
            <a:spLocks noGrp="1"/>
          </p:cNvSpPr>
          <p:nvPr userDrawn="1">
            <p:ph type="sldNum" sz="quarter" idx="4"/>
          </p:nvPr>
        </p:nvSpPr>
        <p:spPr>
          <a:xfrm>
            <a:off x="8336226" y="4792985"/>
            <a:ext cx="476250" cy="205743"/>
          </a:xfrm>
          <a:prstGeom prst="rect">
            <a:avLst/>
          </a:prstGeom>
        </p:spPr>
        <p:txBody>
          <a:bodyPr vert="horz" lIns="0" tIns="0" rIns="0" bIns="0" rtlCol="0" anchor="b"/>
          <a:lstStyle>
            <a:lvl1pPr algn="r">
              <a:defRPr sz="12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6B54B0F7-55DD-40D6-B7F4-70B586885C0B}" type="slidenum">
              <a:rPr lang="en-US" smtClean="0"/>
              <a:pPr/>
              <a:t>‹#›</a:t>
            </a:fld>
            <a:endParaRPr lang="en-US"/>
          </a:p>
        </p:txBody>
      </p:sp>
      <p:pic>
        <p:nvPicPr>
          <p:cNvPr id="9" name="Logo" descr="Shape&#10;&#10;Description automatically generated with low confidence">
            <a:extLst>
              <a:ext uri="{FF2B5EF4-FFF2-40B4-BE49-F238E27FC236}">
                <a16:creationId xmlns:a16="http://schemas.microsoft.com/office/drawing/2014/main" id="{B741AF39-DE07-03F0-9A21-69C0A7B48EEC}"/>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74822" y="4596340"/>
            <a:ext cx="1157201" cy="533712"/>
          </a:xfrm>
          <a:prstGeom prst="rect">
            <a:avLst/>
          </a:prstGeom>
          <a:ln>
            <a:noFill/>
          </a:ln>
        </p:spPr>
      </p:pic>
      <p:sp>
        <p:nvSpPr>
          <p:cNvPr id="7" name="TextBox 6">
            <a:extLst>
              <a:ext uri="{FF2B5EF4-FFF2-40B4-BE49-F238E27FC236}">
                <a16:creationId xmlns:a16="http://schemas.microsoft.com/office/drawing/2014/main" id="{51F6432F-9430-175E-B127-950798CC357B}"/>
              </a:ext>
            </a:extLst>
          </p:cNvPr>
          <p:cNvSpPr txBox="1"/>
          <p:nvPr userDrawn="1">
            <p:extLst>
              <p:ext uri="{1162E1C5-73C7-4A58-AE30-91384D911F3F}">
                <p184:classification xmlns:p184="http://schemas.microsoft.com/office/powerpoint/2018/4/main" val="hdr"/>
              </p:ext>
            </p:extLst>
          </p:nvPr>
        </p:nvSpPr>
        <p:spPr>
          <a:xfrm>
            <a:off x="3982212" y="63500"/>
            <a:ext cx="1208088" cy="152400"/>
          </a:xfrm>
          <a:prstGeom prst="rect">
            <a:avLst/>
          </a:prstGeom>
        </p:spPr>
        <p:txBody>
          <a:bodyPr horzOverflow="overflow" lIns="0" tIns="0" rIns="0" bIns="0">
            <a:spAutoFit/>
          </a:bodyPr>
          <a:lstStyle/>
          <a:p>
            <a:pPr algn="l"/>
            <a:r>
              <a:rPr lang="en-FR" sz="1000">
                <a:solidFill>
                  <a:srgbClr val="F08400"/>
                </a:solidFill>
                <a:latin typeface="Calibri" panose="020F0502020204030204" pitchFamily="34" charset="0"/>
                <a:cs typeface="Calibri" panose="020F0502020204030204" pitchFamily="34" charset="0"/>
              </a:rPr>
              <a:t>Confidential - Sensitive</a:t>
            </a:r>
          </a:p>
        </p:txBody>
      </p:sp>
    </p:spTree>
    <p:extLst>
      <p:ext uri="{BB962C8B-B14F-4D97-AF65-F5344CB8AC3E}">
        <p14:creationId xmlns:p14="http://schemas.microsoft.com/office/powerpoint/2010/main" val="2332367059"/>
      </p:ext>
    </p:extLst>
  </p:cSld>
  <p:clrMap bg1="lt1" tx1="dk1" bg2="lt2" tx2="dk2" accent1="accent1" accent2="accent2" accent3="accent3" accent4="accent4" accent5="accent5" accent6="accent6" hlink="hlink" folHlink="folHlink"/>
  <p:sldLayoutIdLst>
    <p:sldLayoutId id="2147483685" r:id="rId1"/>
    <p:sldLayoutId id="2147483729" r:id="rId2"/>
    <p:sldLayoutId id="2147483665" r:id="rId3"/>
    <p:sldLayoutId id="2147483688" r:id="rId4"/>
    <p:sldLayoutId id="2147483696" r:id="rId5"/>
    <p:sldLayoutId id="2147483698" r:id="rId6"/>
    <p:sldLayoutId id="2147483667" r:id="rId7"/>
    <p:sldLayoutId id="2147483733" r:id="rId8"/>
    <p:sldLayoutId id="2147483704" r:id="rId9"/>
    <p:sldLayoutId id="2147483673" r:id="rId10"/>
    <p:sldLayoutId id="2147483710" r:id="rId11"/>
    <p:sldLayoutId id="2147483747" r:id="rId12"/>
    <p:sldLayoutId id="2147483713" r:id="rId13"/>
    <p:sldLayoutId id="2147483739" r:id="rId14"/>
    <p:sldLayoutId id="2147483741" r:id="rId15"/>
    <p:sldLayoutId id="2147483742" r:id="rId16"/>
    <p:sldLayoutId id="2147483748" r:id="rId17"/>
    <p:sldLayoutId id="2147483743" r:id="rId18"/>
    <p:sldLayoutId id="2147483744" r:id="rId19"/>
    <p:sldLayoutId id="2147483745" r:id="rId20"/>
    <p:sldLayoutId id="2147483746" r:id="rId21"/>
    <p:sldLayoutId id="2147483749" r:id="rId22"/>
    <p:sldLayoutId id="2147483671" r:id="rId23"/>
    <p:sldLayoutId id="2147483683" r:id="rId24"/>
    <p:sldLayoutId id="2147483751" r:id="rId25"/>
    <p:sldLayoutId id="2147483752" r:id="rId26"/>
    <p:sldLayoutId id="2147483754" r:id="rId27"/>
  </p:sldLayoutIdLst>
  <p:hf sldNum="0" hdr="0" ftr="0" dt="0"/>
  <p:txStyles>
    <p:titleStyle>
      <a:lvl1pPr algn="l" defTabSz="685800" rtl="0" eaLnBrk="1" latinLnBrk="0" hangingPunct="1">
        <a:lnSpc>
          <a:spcPct val="90000"/>
        </a:lnSpc>
        <a:spcBef>
          <a:spcPct val="0"/>
        </a:spcBef>
        <a:buNone/>
        <a:defRPr lang="fr-FR" sz="24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p:titleStyle>
    <p:bodyStyle>
      <a:lvl1pPr marL="0" indent="0" algn="l" defTabSz="685800" rtl="0" eaLnBrk="1" latinLnBrk="0" hangingPunct="1">
        <a:lnSpc>
          <a:spcPct val="125000"/>
        </a:lnSpc>
        <a:spcBef>
          <a:spcPts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40" indent="-285750" algn="l" defTabSz="685800" rtl="0" eaLnBrk="1" latinLnBrk="0" hangingPunct="1">
        <a:lnSpc>
          <a:spcPct val="125000"/>
        </a:lnSpc>
        <a:spcBef>
          <a:spcPts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27.xml"/><Relationship Id="rId6" Type="http://schemas.openxmlformats.org/officeDocument/2006/relationships/image" Target="../media/image24.png"/><Relationship Id="rId5" Type="http://schemas.microsoft.com/office/2007/relationships/hdphoto" Target="../media/hdphoto1.wdp"/><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7.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pubmed.ncbi.nlm.nih.gov/26707365/" TargetMode="Externa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32B92-486D-0CFB-B745-6B93EC4509B7}"/>
              </a:ext>
            </a:extLst>
          </p:cNvPr>
          <p:cNvSpPr>
            <a:spLocks noGrp="1"/>
          </p:cNvSpPr>
          <p:nvPr>
            <p:ph type="title"/>
          </p:nvPr>
        </p:nvSpPr>
        <p:spPr/>
        <p:txBody>
          <a:bodyPr/>
          <a:lstStyle/>
          <a:p>
            <a:r>
              <a:rPr lang="en-IN" sz="2800"/>
              <a:t>Screening and alleviation of burden of MASLD/MAFLD - importance of metabolic and cardiovascular risk </a:t>
            </a:r>
            <a:endParaRPr lang="en-FR" sz="2800"/>
          </a:p>
        </p:txBody>
      </p:sp>
      <p:sp>
        <p:nvSpPr>
          <p:cNvPr id="3" name="Text Placeholder 2">
            <a:extLst>
              <a:ext uri="{FF2B5EF4-FFF2-40B4-BE49-F238E27FC236}">
                <a16:creationId xmlns:a16="http://schemas.microsoft.com/office/drawing/2014/main" id="{6E2E3255-C60F-5632-BCDE-81F779377921}"/>
              </a:ext>
            </a:extLst>
          </p:cNvPr>
          <p:cNvSpPr>
            <a:spLocks noGrp="1"/>
          </p:cNvSpPr>
          <p:nvPr>
            <p:ph type="body" sz="quarter" idx="22"/>
          </p:nvPr>
        </p:nvSpPr>
        <p:spPr/>
        <p:txBody>
          <a:bodyPr/>
          <a:lstStyle/>
          <a:p>
            <a:r>
              <a:rPr lang="en-US"/>
              <a:t>Milan, Italy </a:t>
            </a:r>
          </a:p>
        </p:txBody>
      </p:sp>
      <p:sp>
        <p:nvSpPr>
          <p:cNvPr id="4" name="Text Placeholder 3">
            <a:extLst>
              <a:ext uri="{FF2B5EF4-FFF2-40B4-BE49-F238E27FC236}">
                <a16:creationId xmlns:a16="http://schemas.microsoft.com/office/drawing/2014/main" id="{42DF1387-67B4-2D9F-D3CC-7B8584AF21A1}"/>
              </a:ext>
            </a:extLst>
          </p:cNvPr>
          <p:cNvSpPr>
            <a:spLocks noGrp="1"/>
          </p:cNvSpPr>
          <p:nvPr>
            <p:ph type="body" sz="quarter" idx="23"/>
          </p:nvPr>
        </p:nvSpPr>
        <p:spPr>
          <a:xfrm>
            <a:off x="1110583" y="3370605"/>
            <a:ext cx="6922834" cy="245621"/>
          </a:xfrm>
        </p:spPr>
        <p:txBody>
          <a:bodyPr/>
          <a:lstStyle/>
          <a:p>
            <a:r>
              <a:rPr lang="en-US">
                <a:ea typeface="Verdana"/>
              </a:rPr>
              <a:t>Prof. Jose </a:t>
            </a:r>
            <a:r>
              <a:rPr lang="en-US" err="1">
                <a:ea typeface="Verdana"/>
              </a:rPr>
              <a:t>Sollano</a:t>
            </a:r>
            <a:endParaRPr lang="en-US"/>
          </a:p>
          <a:p>
            <a:endParaRPr lang="en-FR"/>
          </a:p>
        </p:txBody>
      </p:sp>
      <p:sp>
        <p:nvSpPr>
          <p:cNvPr id="5" name="SmartArt Placeholder 4">
            <a:extLst>
              <a:ext uri="{FF2B5EF4-FFF2-40B4-BE49-F238E27FC236}">
                <a16:creationId xmlns:a16="http://schemas.microsoft.com/office/drawing/2014/main" id="{19A7D152-4CC9-6D12-AA5A-6A193961D404}"/>
              </a:ext>
            </a:extLst>
          </p:cNvPr>
          <p:cNvSpPr>
            <a:spLocks noGrp="1"/>
          </p:cNvSpPr>
          <p:nvPr>
            <p:ph type="dgm" sz="quarter" idx="13"/>
          </p:nvPr>
        </p:nvSpPr>
        <p:spPr/>
        <p:txBody>
          <a:bodyPr/>
          <a:lstStyle/>
          <a:p>
            <a:endParaRPr lang="en-FR"/>
          </a:p>
        </p:txBody>
      </p:sp>
      <p:sp>
        <p:nvSpPr>
          <p:cNvPr id="6" name="SmartArt Placeholder 5">
            <a:extLst>
              <a:ext uri="{FF2B5EF4-FFF2-40B4-BE49-F238E27FC236}">
                <a16:creationId xmlns:a16="http://schemas.microsoft.com/office/drawing/2014/main" id="{6CAF277D-0E60-40C4-16D2-07DD67A6E2D1}"/>
              </a:ext>
            </a:extLst>
          </p:cNvPr>
          <p:cNvSpPr>
            <a:spLocks noGrp="1"/>
          </p:cNvSpPr>
          <p:nvPr>
            <p:ph type="dgm" sz="quarter" idx="14"/>
          </p:nvPr>
        </p:nvSpPr>
        <p:spPr/>
        <p:txBody>
          <a:bodyPr/>
          <a:lstStyle/>
          <a:p>
            <a:r>
              <a:rPr lang="en-US"/>
              <a:t>I</a:t>
            </a:r>
          </a:p>
        </p:txBody>
      </p:sp>
      <p:sp>
        <p:nvSpPr>
          <p:cNvPr id="11" name="TextBox 10">
            <a:extLst>
              <a:ext uri="{FF2B5EF4-FFF2-40B4-BE49-F238E27FC236}">
                <a16:creationId xmlns:a16="http://schemas.microsoft.com/office/drawing/2014/main" id="{A509B739-5524-1AFF-43A5-82A0B9E0D662}"/>
              </a:ext>
            </a:extLst>
          </p:cNvPr>
          <p:cNvSpPr txBox="1"/>
          <p:nvPr/>
        </p:nvSpPr>
        <p:spPr>
          <a:xfrm>
            <a:off x="1147008" y="4243738"/>
            <a:ext cx="6866017" cy="338554"/>
          </a:xfrm>
          <a:prstGeom prst="rect">
            <a:avLst/>
          </a:prstGeom>
          <a:noFill/>
        </p:spPr>
        <p:txBody>
          <a:bodyPr wrap="square" lIns="91440" tIns="45720" rIns="91440" bIns="45720" anchor="t">
            <a:spAutoFit/>
          </a:bodyPr>
          <a:lstStyle/>
          <a:p>
            <a:pPr algn="ctr"/>
            <a:r>
              <a:rPr lang="en-US" sz="1600" i="1">
                <a:solidFill>
                  <a:schemeClr val="accent2"/>
                </a:solidFill>
                <a:latin typeface="Georgia"/>
                <a:ea typeface="Verdana"/>
                <a:cs typeface="Verdana" panose="020B0604030504040204" pitchFamily="34" charset="0"/>
              </a:rPr>
              <a:t>Meeting Date:  5</a:t>
            </a:r>
            <a:r>
              <a:rPr lang="en-US" sz="1600" i="1" baseline="30000">
                <a:solidFill>
                  <a:schemeClr val="accent2"/>
                </a:solidFill>
                <a:latin typeface="Georgia"/>
                <a:ea typeface="Verdana"/>
                <a:cs typeface="Verdana" panose="020B0604030504040204" pitchFamily="34" charset="0"/>
              </a:rPr>
              <a:t>th</a:t>
            </a:r>
            <a:r>
              <a:rPr lang="en-US" sz="1600" i="1">
                <a:solidFill>
                  <a:schemeClr val="accent2"/>
                </a:solidFill>
                <a:latin typeface="Georgia"/>
                <a:ea typeface="Verdana"/>
                <a:cs typeface="Verdana" panose="020B0604030504040204" pitchFamily="34" charset="0"/>
              </a:rPr>
              <a:t> June to 7</a:t>
            </a:r>
            <a:r>
              <a:rPr lang="en-US" sz="1600" i="1" baseline="30000">
                <a:solidFill>
                  <a:schemeClr val="accent2"/>
                </a:solidFill>
                <a:latin typeface="Georgia"/>
                <a:ea typeface="Verdana"/>
                <a:cs typeface="Verdana" panose="020B0604030504040204" pitchFamily="34" charset="0"/>
              </a:rPr>
              <a:t>th</a:t>
            </a:r>
            <a:r>
              <a:rPr lang="en-US" sz="1600" i="1">
                <a:solidFill>
                  <a:schemeClr val="accent2"/>
                </a:solidFill>
                <a:latin typeface="Georgia"/>
                <a:ea typeface="Verdana"/>
                <a:cs typeface="Verdana" panose="020B0604030504040204" pitchFamily="34" charset="0"/>
              </a:rPr>
              <a:t> June 2024</a:t>
            </a:r>
            <a:endParaRPr lang="en-US" sz="2000" i="1">
              <a:solidFill>
                <a:schemeClr val="accent2"/>
              </a:solidFill>
              <a:latin typeface="Georgia"/>
              <a:ea typeface="Verdana"/>
              <a:cs typeface="Verdana" panose="020B0604030504040204" pitchFamily="34" charset="0"/>
            </a:endParaRPr>
          </a:p>
        </p:txBody>
      </p:sp>
    </p:spTree>
    <p:extLst>
      <p:ext uri="{BB962C8B-B14F-4D97-AF65-F5344CB8AC3E}">
        <p14:creationId xmlns:p14="http://schemas.microsoft.com/office/powerpoint/2010/main" val="634238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2"/>
          <p:cNvSpPr>
            <a:spLocks noGrp="1"/>
          </p:cNvSpPr>
          <p:nvPr>
            <p:ph type="title"/>
          </p:nvPr>
        </p:nvSpPr>
        <p:spPr/>
        <p:txBody>
          <a:bodyPr>
            <a:noAutofit/>
          </a:bodyPr>
          <a:lstStyle/>
          <a:p>
            <a:r>
              <a:rPr lang="en-US">
                <a:latin typeface="Verdana"/>
                <a:cs typeface="Verdana"/>
              </a:rPr>
              <a:t>Increased mortality is also observed in patients with MASLD/MAFLD vs those without MASLD/MAFLD</a:t>
            </a:r>
          </a:p>
        </p:txBody>
      </p:sp>
      <p:graphicFrame>
        <p:nvGraphicFramePr>
          <p:cNvPr id="15" name="Group 3"/>
          <p:cNvGraphicFramePr>
            <a:graphicFrameLocks/>
          </p:cNvGraphicFramePr>
          <p:nvPr>
            <p:extLst>
              <p:ext uri="{D42A27DB-BD31-4B8C-83A1-F6EECF244321}">
                <p14:modId xmlns:p14="http://schemas.microsoft.com/office/powerpoint/2010/main" val="2273191929"/>
              </p:ext>
            </p:extLst>
          </p:nvPr>
        </p:nvGraphicFramePr>
        <p:xfrm>
          <a:off x="5479083" y="2683821"/>
          <a:ext cx="3345101" cy="1215000"/>
        </p:xfrm>
        <a:graphic>
          <a:graphicData uri="http://schemas.openxmlformats.org/drawingml/2006/table">
            <a:tbl>
              <a:tblPr/>
              <a:tblGrid>
                <a:gridCol w="2082860">
                  <a:extLst>
                    <a:ext uri="{9D8B030D-6E8A-4147-A177-3AD203B41FA5}">
                      <a16:colId xmlns:a16="http://schemas.microsoft.com/office/drawing/2014/main" val="20000"/>
                    </a:ext>
                  </a:extLst>
                </a:gridCol>
                <a:gridCol w="1262241">
                  <a:extLst>
                    <a:ext uri="{9D8B030D-6E8A-4147-A177-3AD203B41FA5}">
                      <a16:colId xmlns:a16="http://schemas.microsoft.com/office/drawing/2014/main" val="20001"/>
                    </a:ext>
                  </a:extLst>
                </a:gridCol>
              </a:tblGrid>
              <a:tr h="405000">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defRPr/>
                      </a:pPr>
                      <a:r>
                        <a:rPr kumimoji="0" lang="en-US" altLang="en-US" sz="1100" b="1" i="0" u="none" strike="noStrike" kern="1200" cap="none" normalizeH="0" baseline="0" noProof="0">
                          <a:ln>
                            <a:noFill/>
                          </a:ln>
                          <a:solidFill>
                            <a:srgbClr val="FFFFFF"/>
                          </a:solidFill>
                          <a:effectLst/>
                          <a:latin typeface="Verdana" panose="020B0604030504040204" pitchFamily="34" charset="0"/>
                          <a:ea typeface="Verdana" panose="020B0604030504040204" pitchFamily="34" charset="0"/>
                          <a:cs typeface="+mn-cs"/>
                        </a:rPr>
                        <a:t>3 major causes of death in MASLD/MAFLD </a:t>
                      </a:r>
                      <a:endParaRPr kumimoji="0" lang="en-US" sz="1100" b="1" i="0" u="none" strike="noStrike" cap="none" normalizeH="0" baseline="0" noProof="0">
                        <a:ln>
                          <a:noFill/>
                        </a:ln>
                        <a:solidFill>
                          <a:srgbClr val="FFFFFF"/>
                        </a:solidFill>
                        <a:effectLst/>
                        <a:latin typeface="Verdana" panose="020B0604030504040204" pitchFamily="34" charset="0"/>
                        <a:ea typeface="Verdana" panose="020B0604030504040204" pitchFamily="34" charset="0"/>
                      </a:endParaRPr>
                    </a:p>
                  </a:txBody>
                  <a:tcPr marL="91305" marR="91305" marT="34290" marB="3429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1100" b="1" i="0" u="none" strike="noStrike" cap="none" normalizeH="0" baseline="0" noProof="0">
                          <a:ln>
                            <a:noFill/>
                          </a:ln>
                          <a:solidFill>
                            <a:srgbClr val="FFFFFF"/>
                          </a:solidFill>
                          <a:effectLst/>
                          <a:latin typeface="Verdana" panose="020B0604030504040204" pitchFamily="34" charset="0"/>
                          <a:ea typeface="Verdana" panose="020B0604030504040204" pitchFamily="34" charset="0"/>
                        </a:rPr>
                        <a:t>Patients, %</a:t>
                      </a:r>
                    </a:p>
                    <a:p>
                      <a:pPr marL="0" marR="0" lvl="0" indent="0" algn="ctr"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1100" b="1" i="0" u="none" strike="noStrike" cap="none" normalizeH="0" baseline="0" noProof="0">
                          <a:ln>
                            <a:noFill/>
                          </a:ln>
                          <a:solidFill>
                            <a:srgbClr val="FFFFFF"/>
                          </a:solidFill>
                          <a:effectLst/>
                          <a:latin typeface="Verdana" panose="020B0604030504040204" pitchFamily="34" charset="0"/>
                          <a:ea typeface="Verdana" panose="020B0604030504040204" pitchFamily="34" charset="0"/>
                        </a:rPr>
                        <a:t>(n=53)</a:t>
                      </a:r>
                    </a:p>
                  </a:txBody>
                  <a:tcPr marL="91305" marR="91305" marT="34290" marB="3429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70000">
                <a:tc>
                  <a:txBody>
                    <a:bodyPr/>
                    <a:lstStyle/>
                    <a:p>
                      <a:pPr marL="0" marR="0" lvl="0" indent="0" algn="l"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900" b="0" i="0" u="none" strike="noStrike" kern="1200" cap="none" normalizeH="0" baseline="0" noProof="0">
                          <a:ln>
                            <a:noFill/>
                          </a:ln>
                          <a:solidFill>
                            <a:schemeClr val="tx1">
                              <a:lumMod val="75000"/>
                              <a:lumOff val="25000"/>
                            </a:schemeClr>
                          </a:solidFill>
                          <a:effectLst/>
                          <a:latin typeface="Verdana" panose="020B0604030504040204" pitchFamily="34" charset="0"/>
                          <a:ea typeface="Verdana" panose="020B0604030504040204" pitchFamily="34" charset="0"/>
                          <a:cs typeface="+mn-cs"/>
                        </a:rPr>
                        <a:t>Cancers</a:t>
                      </a:r>
                    </a:p>
                  </a:txBody>
                  <a:tcPr marL="91305" marR="91305" marT="34290" marB="3429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2"/>
                        </a:buClr>
                        <a:buSzTx/>
                        <a:buFont typeface="Wingdings" pitchFamily="2" charset="2"/>
                        <a:buNone/>
                        <a:tabLst/>
                      </a:pPr>
                      <a:r>
                        <a:rPr kumimoji="0" lang="en-US" sz="900" b="0" i="0" u="none" strike="noStrike" kern="1200" cap="none" normalizeH="0" baseline="0" noProof="0">
                          <a:ln>
                            <a:noFill/>
                          </a:ln>
                          <a:solidFill>
                            <a:schemeClr val="tx1">
                              <a:lumMod val="75000"/>
                              <a:lumOff val="25000"/>
                            </a:schemeClr>
                          </a:solidFill>
                          <a:effectLst/>
                          <a:latin typeface="Verdana" panose="020B0604030504040204" pitchFamily="34" charset="0"/>
                          <a:ea typeface="Verdana" panose="020B0604030504040204" pitchFamily="34" charset="0"/>
                          <a:cs typeface="+mn-cs"/>
                        </a:rPr>
                        <a:t>28</a:t>
                      </a:r>
                    </a:p>
                  </a:txBody>
                  <a:tcPr marL="91305" marR="91305" marT="34290" marB="3429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0000">
                <a:tc>
                  <a:txBody>
                    <a:bodyPr/>
                    <a:lstStyle/>
                    <a:p>
                      <a:r>
                        <a:rPr kumimoji="0" lang="en-US" altLang="en-US" sz="900" b="0" i="0" u="none" strike="noStrike" kern="1200" cap="none" normalizeH="0" baseline="0" noProof="0">
                          <a:ln>
                            <a:noFill/>
                          </a:ln>
                          <a:solidFill>
                            <a:schemeClr val="tx1">
                              <a:lumMod val="75000"/>
                              <a:lumOff val="25000"/>
                            </a:schemeClr>
                          </a:solidFill>
                          <a:effectLst/>
                          <a:latin typeface="Verdana" panose="020B0604030504040204" pitchFamily="34" charset="0"/>
                          <a:ea typeface="Verdana" panose="020B0604030504040204" pitchFamily="34" charset="0"/>
                          <a:cs typeface="+mn-cs"/>
                        </a:rPr>
                        <a:t>Cardiovascular events*</a:t>
                      </a:r>
                    </a:p>
                  </a:txBody>
                  <a:tcPr marL="91305" marR="91305" marT="34290" marB="3429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99F5">
                        <a:alpha val="20000"/>
                      </a:srgbClr>
                    </a:solidFill>
                  </a:tcPr>
                </a:tc>
                <a:tc>
                  <a:txBody>
                    <a:bodyPr/>
                    <a:lstStyle/>
                    <a:p>
                      <a:pPr algn="ctr"/>
                      <a:r>
                        <a:rPr kumimoji="0" lang="en-US" altLang="en-US" sz="900" b="0" i="0" u="none" strike="noStrike" kern="1200" cap="none" normalizeH="0" baseline="0" noProof="0">
                          <a:ln>
                            <a:noFill/>
                          </a:ln>
                          <a:solidFill>
                            <a:schemeClr val="tx1">
                              <a:lumMod val="75000"/>
                              <a:lumOff val="25000"/>
                            </a:schemeClr>
                          </a:solidFill>
                          <a:effectLst/>
                          <a:latin typeface="Verdana" panose="020B0604030504040204" pitchFamily="34" charset="0"/>
                          <a:ea typeface="Verdana" panose="020B0604030504040204" pitchFamily="34" charset="0"/>
                          <a:cs typeface="+mn-cs"/>
                        </a:rPr>
                        <a:t>25</a:t>
                      </a:r>
                    </a:p>
                  </a:txBody>
                  <a:tcPr marL="91305" marR="91305" marT="34290" marB="3429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99F5">
                        <a:alpha val="20000"/>
                      </a:srgbClr>
                    </a:solidFill>
                  </a:tcPr>
                </a:tc>
                <a:extLst>
                  <a:ext uri="{0D108BD9-81ED-4DB2-BD59-A6C34878D82A}">
                    <a16:rowId xmlns:a16="http://schemas.microsoft.com/office/drawing/2014/main" val="10002"/>
                  </a:ext>
                </a:extLst>
              </a:tr>
              <a:tr h="270000">
                <a:tc>
                  <a:txBody>
                    <a:bodyPr/>
                    <a:lstStyle/>
                    <a:p>
                      <a:r>
                        <a:rPr kumimoji="0" lang="en-US" altLang="en-US" sz="900" b="0" i="0" u="none" strike="noStrike" kern="1200" cap="none" normalizeH="0" baseline="0" noProof="0">
                          <a:ln>
                            <a:noFill/>
                          </a:ln>
                          <a:solidFill>
                            <a:schemeClr val="tx1">
                              <a:lumMod val="75000"/>
                              <a:lumOff val="25000"/>
                            </a:schemeClr>
                          </a:solidFill>
                          <a:effectLst/>
                          <a:latin typeface="Verdana" panose="020B0604030504040204" pitchFamily="34" charset="0"/>
                          <a:ea typeface="Verdana" panose="020B0604030504040204" pitchFamily="34" charset="0"/>
                          <a:cs typeface="+mn-cs"/>
                        </a:rPr>
                        <a:t>Liver disease including HCC</a:t>
                      </a:r>
                      <a:r>
                        <a:rPr kumimoji="0" lang="en-US" altLang="en-US" sz="900" b="0" i="0" u="none" strike="noStrike" kern="1200" cap="none" normalizeH="0" baseline="30000" noProof="0">
                          <a:ln>
                            <a:noFill/>
                          </a:ln>
                          <a:solidFill>
                            <a:schemeClr val="tx1">
                              <a:lumMod val="75000"/>
                              <a:lumOff val="25000"/>
                            </a:schemeClr>
                          </a:solidFill>
                          <a:effectLst/>
                          <a:latin typeface="Verdana" panose="020B0604030504040204" pitchFamily="34" charset="0"/>
                          <a:ea typeface="Verdana" panose="020B0604030504040204" pitchFamily="34" charset="0"/>
                          <a:cs typeface="+mn-cs"/>
                        </a:rPr>
                        <a:t>†</a:t>
                      </a:r>
                      <a:r>
                        <a:rPr kumimoji="0" lang="en-US" altLang="en-US" sz="900" b="0" i="0" u="none" strike="noStrike" kern="1200" cap="none" normalizeH="0" baseline="0" noProof="0">
                          <a:ln>
                            <a:noFill/>
                          </a:ln>
                          <a:solidFill>
                            <a:schemeClr val="tx1">
                              <a:lumMod val="75000"/>
                              <a:lumOff val="25000"/>
                            </a:schemeClr>
                          </a:solidFill>
                          <a:effectLst/>
                          <a:latin typeface="Verdana" panose="020B0604030504040204" pitchFamily="34" charset="0"/>
                          <a:ea typeface="Verdana" panose="020B0604030504040204" pitchFamily="34" charset="0"/>
                          <a:cs typeface="+mn-cs"/>
                        </a:rPr>
                        <a:t>  </a:t>
                      </a:r>
                    </a:p>
                  </a:txBody>
                  <a:tcPr marL="91305" marR="91305" marT="34290" marB="3429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algn="ctr"/>
                      <a:r>
                        <a:rPr kumimoji="0" lang="en-US" altLang="en-US" sz="900" b="0" i="0" u="none" strike="noStrike" kern="1200" cap="none" normalizeH="0" baseline="0" noProof="0">
                          <a:ln>
                            <a:noFill/>
                          </a:ln>
                          <a:solidFill>
                            <a:schemeClr val="tx1">
                              <a:lumMod val="75000"/>
                              <a:lumOff val="25000"/>
                            </a:schemeClr>
                          </a:solidFill>
                          <a:effectLst/>
                          <a:latin typeface="Verdana" panose="020B0604030504040204" pitchFamily="34" charset="0"/>
                          <a:ea typeface="Verdana" panose="020B0604030504040204" pitchFamily="34" charset="0"/>
                          <a:cs typeface="+mn-cs"/>
                        </a:rPr>
                        <a:t>13</a:t>
                      </a:r>
                    </a:p>
                  </a:txBody>
                  <a:tcPr marL="91305" marR="91305" marT="34290" marB="3429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grpSp>
        <p:nvGrpSpPr>
          <p:cNvPr id="6" name="Group 5">
            <a:extLst>
              <a:ext uri="{FF2B5EF4-FFF2-40B4-BE49-F238E27FC236}">
                <a16:creationId xmlns:a16="http://schemas.microsoft.com/office/drawing/2014/main" id="{CA64E98C-14F4-452B-8372-C8D114CF28B8}"/>
              </a:ext>
            </a:extLst>
          </p:cNvPr>
          <p:cNvGrpSpPr/>
          <p:nvPr/>
        </p:nvGrpSpPr>
        <p:grpSpPr>
          <a:xfrm>
            <a:off x="265429" y="1886105"/>
            <a:ext cx="4812409" cy="2608891"/>
            <a:chOff x="236942" y="2589237"/>
            <a:chExt cx="6969840" cy="3778474"/>
          </a:xfrm>
        </p:grpSpPr>
        <p:sp>
          <p:nvSpPr>
            <p:cNvPr id="31759" name="Rectangle 1"/>
            <p:cNvSpPr>
              <a:spLocks noChangeArrowheads="1"/>
            </p:cNvSpPr>
            <p:nvPr/>
          </p:nvSpPr>
          <p:spPr bwMode="auto">
            <a:xfrm>
              <a:off x="974085" y="4783943"/>
              <a:ext cx="4256617"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1050" i="1">
                  <a:solidFill>
                    <a:schemeClr val="tx1">
                      <a:lumMod val="75000"/>
                      <a:lumOff val="25000"/>
                    </a:schemeClr>
                  </a:solidFill>
                  <a:latin typeface="Verdana"/>
                  <a:cs typeface="Verdana"/>
                </a:rPr>
                <a:t>10-year survival</a:t>
              </a:r>
            </a:p>
            <a:p>
              <a:pPr eaLnBrk="1" hangingPunct="1">
                <a:buClr>
                  <a:schemeClr val="folHlink"/>
                </a:buClr>
              </a:pPr>
              <a:r>
                <a:rPr lang="en-US" sz="1050">
                  <a:solidFill>
                    <a:schemeClr val="tx1">
                      <a:lumMod val="75000"/>
                      <a:lumOff val="25000"/>
                    </a:schemeClr>
                  </a:solidFill>
                  <a:latin typeface="Verdana"/>
                  <a:cs typeface="Verdana"/>
                </a:rPr>
                <a:t>General population: 87%</a:t>
              </a:r>
            </a:p>
            <a:p>
              <a:pPr eaLnBrk="1" hangingPunct="1">
                <a:buClr>
                  <a:schemeClr val="folHlink"/>
                </a:buClr>
              </a:pPr>
              <a:r>
                <a:rPr lang="en-US" sz="1050">
                  <a:solidFill>
                    <a:schemeClr val="tx1">
                      <a:lumMod val="75000"/>
                      <a:lumOff val="25000"/>
                    </a:schemeClr>
                  </a:solidFill>
                  <a:latin typeface="Verdana"/>
                  <a:cs typeface="Verdana"/>
                </a:rPr>
                <a:t>MASLD/MAFLD population: 77%</a:t>
              </a:r>
            </a:p>
            <a:p>
              <a:r>
                <a:rPr lang="en-US" sz="1050">
                  <a:solidFill>
                    <a:schemeClr val="tx1">
                      <a:lumMod val="75000"/>
                      <a:lumOff val="25000"/>
                    </a:schemeClr>
                  </a:solidFill>
                  <a:latin typeface="Verdana"/>
                  <a:cs typeface="Verdana"/>
                </a:rPr>
                <a:t>Log-rank p&lt;0.005</a:t>
              </a:r>
            </a:p>
          </p:txBody>
        </p:sp>
        <p:grpSp>
          <p:nvGrpSpPr>
            <p:cNvPr id="5" name="Group 4">
              <a:extLst>
                <a:ext uri="{FF2B5EF4-FFF2-40B4-BE49-F238E27FC236}">
                  <a16:creationId xmlns:a16="http://schemas.microsoft.com/office/drawing/2014/main" id="{6ED52C41-C315-CE2A-D16B-5F81CF9E847A}"/>
                </a:ext>
              </a:extLst>
            </p:cNvPr>
            <p:cNvGrpSpPr/>
            <p:nvPr/>
          </p:nvGrpSpPr>
          <p:grpSpPr>
            <a:xfrm>
              <a:off x="402089" y="2589237"/>
              <a:ext cx="339836" cy="3310162"/>
              <a:chOff x="544964" y="2455887"/>
              <a:chExt cx="339836" cy="3310162"/>
            </a:xfrm>
          </p:grpSpPr>
          <p:sp>
            <p:nvSpPr>
              <p:cNvPr id="31761" name="Rectangle 21"/>
              <p:cNvSpPr>
                <a:spLocks noChangeArrowheads="1"/>
              </p:cNvSpPr>
              <p:nvPr/>
            </p:nvSpPr>
            <p:spPr bwMode="auto">
              <a:xfrm>
                <a:off x="771520" y="5572150"/>
                <a:ext cx="113280"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0</a:t>
                </a:r>
              </a:p>
            </p:txBody>
          </p:sp>
          <p:sp>
            <p:nvSpPr>
              <p:cNvPr id="31762" name="Rectangle 22"/>
              <p:cNvSpPr>
                <a:spLocks noChangeArrowheads="1"/>
              </p:cNvSpPr>
              <p:nvPr/>
            </p:nvSpPr>
            <p:spPr bwMode="auto">
              <a:xfrm>
                <a:off x="658243" y="4948900"/>
                <a:ext cx="226557"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20</a:t>
                </a:r>
              </a:p>
            </p:txBody>
          </p:sp>
          <p:sp>
            <p:nvSpPr>
              <p:cNvPr id="31763" name="Rectangle 23"/>
              <p:cNvSpPr>
                <a:spLocks noChangeArrowheads="1"/>
              </p:cNvSpPr>
              <p:nvPr/>
            </p:nvSpPr>
            <p:spPr bwMode="auto">
              <a:xfrm>
                <a:off x="658243" y="4325646"/>
                <a:ext cx="226557"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40</a:t>
                </a:r>
              </a:p>
            </p:txBody>
          </p:sp>
          <p:sp>
            <p:nvSpPr>
              <p:cNvPr id="31764" name="Rectangle 24"/>
              <p:cNvSpPr>
                <a:spLocks noChangeArrowheads="1"/>
              </p:cNvSpPr>
              <p:nvPr/>
            </p:nvSpPr>
            <p:spPr bwMode="auto">
              <a:xfrm>
                <a:off x="658243" y="3702393"/>
                <a:ext cx="226557"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60</a:t>
                </a:r>
              </a:p>
            </p:txBody>
          </p:sp>
          <p:sp>
            <p:nvSpPr>
              <p:cNvPr id="31765" name="Rectangle 25"/>
              <p:cNvSpPr>
                <a:spLocks noChangeArrowheads="1"/>
              </p:cNvSpPr>
              <p:nvPr/>
            </p:nvSpPr>
            <p:spPr bwMode="auto">
              <a:xfrm>
                <a:off x="658243" y="3079140"/>
                <a:ext cx="226557"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80</a:t>
                </a:r>
              </a:p>
            </p:txBody>
          </p:sp>
          <p:sp>
            <p:nvSpPr>
              <p:cNvPr id="31766" name="Rectangle 26"/>
              <p:cNvSpPr>
                <a:spLocks noChangeArrowheads="1"/>
              </p:cNvSpPr>
              <p:nvPr/>
            </p:nvSpPr>
            <p:spPr bwMode="auto">
              <a:xfrm>
                <a:off x="544964" y="2455887"/>
                <a:ext cx="339836"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100</a:t>
                </a:r>
              </a:p>
            </p:txBody>
          </p:sp>
        </p:grpSp>
        <p:sp>
          <p:nvSpPr>
            <p:cNvPr id="31769" name="Rectangle 32"/>
            <p:cNvSpPr>
              <a:spLocks noChangeArrowheads="1"/>
            </p:cNvSpPr>
            <p:nvPr/>
          </p:nvSpPr>
          <p:spPr bwMode="auto">
            <a:xfrm rot="16200000">
              <a:off x="-1235352" y="4151993"/>
              <a:ext cx="3138488"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Survival  (%)</a:t>
              </a:r>
            </a:p>
          </p:txBody>
        </p:sp>
        <p:grpSp>
          <p:nvGrpSpPr>
            <p:cNvPr id="4" name="Group 3">
              <a:extLst>
                <a:ext uri="{FF2B5EF4-FFF2-40B4-BE49-F238E27FC236}">
                  <a16:creationId xmlns:a16="http://schemas.microsoft.com/office/drawing/2014/main" id="{70D987AF-A7B4-975A-CFFC-9EF966B8094A}"/>
                </a:ext>
              </a:extLst>
            </p:cNvPr>
            <p:cNvGrpSpPr/>
            <p:nvPr/>
          </p:nvGrpSpPr>
          <p:grpSpPr>
            <a:xfrm>
              <a:off x="815975" y="2689225"/>
              <a:ext cx="72000" cy="3132376"/>
              <a:chOff x="952500" y="2555875"/>
              <a:chExt cx="72000" cy="3132376"/>
            </a:xfrm>
          </p:grpSpPr>
          <p:sp>
            <p:nvSpPr>
              <p:cNvPr id="31760" name="Line 2"/>
              <p:cNvSpPr>
                <a:spLocks noChangeShapeType="1"/>
              </p:cNvSpPr>
              <p:nvPr/>
            </p:nvSpPr>
            <p:spPr bwMode="auto">
              <a:xfrm flipH="1">
                <a:off x="952500" y="5059047"/>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70" name="Line 53"/>
              <p:cNvSpPr>
                <a:spLocks noChangeShapeType="1"/>
              </p:cNvSpPr>
              <p:nvPr/>
            </p:nvSpPr>
            <p:spPr bwMode="auto">
              <a:xfrm flipH="1">
                <a:off x="952500" y="5688251"/>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71" name="Line 54"/>
              <p:cNvSpPr>
                <a:spLocks noChangeShapeType="1"/>
              </p:cNvSpPr>
              <p:nvPr/>
            </p:nvSpPr>
            <p:spPr bwMode="auto">
              <a:xfrm flipH="1">
                <a:off x="952500" y="4433254"/>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72" name="Line 55"/>
              <p:cNvSpPr>
                <a:spLocks noChangeShapeType="1"/>
              </p:cNvSpPr>
              <p:nvPr/>
            </p:nvSpPr>
            <p:spPr bwMode="auto">
              <a:xfrm flipH="1">
                <a:off x="952500" y="3807461"/>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73" name="Line 56"/>
              <p:cNvSpPr>
                <a:spLocks noChangeShapeType="1"/>
              </p:cNvSpPr>
              <p:nvPr/>
            </p:nvSpPr>
            <p:spPr bwMode="auto">
              <a:xfrm flipH="1">
                <a:off x="952500" y="3181668"/>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74" name="Line 57"/>
              <p:cNvSpPr>
                <a:spLocks noChangeShapeType="1"/>
              </p:cNvSpPr>
              <p:nvPr/>
            </p:nvSpPr>
            <p:spPr bwMode="auto">
              <a:xfrm flipH="1">
                <a:off x="952500" y="2555875"/>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grpSp>
        <p:sp>
          <p:nvSpPr>
            <p:cNvPr id="69" name="Rectangle 32"/>
            <p:cNvSpPr>
              <a:spLocks noChangeArrowheads="1"/>
            </p:cNvSpPr>
            <p:nvPr/>
          </p:nvSpPr>
          <p:spPr bwMode="auto">
            <a:xfrm>
              <a:off x="868925" y="6173812"/>
              <a:ext cx="6208167"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1050">
                  <a:solidFill>
                    <a:schemeClr val="tx1">
                      <a:lumMod val="75000"/>
                      <a:lumOff val="25000"/>
                    </a:schemeClr>
                  </a:solidFill>
                  <a:latin typeface="Verdana"/>
                  <a:cs typeface="Verdana"/>
                </a:rPr>
                <a:t>Years</a:t>
              </a:r>
            </a:p>
          </p:txBody>
        </p:sp>
        <p:sp>
          <p:nvSpPr>
            <p:cNvPr id="31787" name="Line 5"/>
            <p:cNvSpPr>
              <a:spLocks noChangeShapeType="1"/>
            </p:cNvSpPr>
            <p:nvPr/>
          </p:nvSpPr>
          <p:spPr bwMode="auto">
            <a:xfrm>
              <a:off x="860451" y="5819775"/>
              <a:ext cx="6235691"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grpSp>
          <p:nvGrpSpPr>
            <p:cNvPr id="7" name="Group 6">
              <a:extLst>
                <a:ext uri="{FF2B5EF4-FFF2-40B4-BE49-F238E27FC236}">
                  <a16:creationId xmlns:a16="http://schemas.microsoft.com/office/drawing/2014/main" id="{73CB5192-21C0-44CD-4F06-3F559A2167F4}"/>
                </a:ext>
              </a:extLst>
            </p:cNvPr>
            <p:cNvGrpSpPr/>
            <p:nvPr/>
          </p:nvGrpSpPr>
          <p:grpSpPr>
            <a:xfrm>
              <a:off x="1609129" y="5959500"/>
              <a:ext cx="5597653" cy="193899"/>
              <a:chOff x="1752004" y="5826150"/>
              <a:chExt cx="5597653" cy="193899"/>
            </a:xfrm>
          </p:grpSpPr>
          <p:sp>
            <p:nvSpPr>
              <p:cNvPr id="31768" name="Rectangle 28"/>
              <p:cNvSpPr>
                <a:spLocks noChangeArrowheads="1"/>
              </p:cNvSpPr>
              <p:nvPr/>
            </p:nvSpPr>
            <p:spPr bwMode="auto">
              <a:xfrm>
                <a:off x="2440034" y="5826150"/>
                <a:ext cx="288000"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4</a:t>
                </a:r>
              </a:p>
            </p:txBody>
          </p:sp>
          <p:sp>
            <p:nvSpPr>
              <p:cNvPr id="31775" name="Rectangle 30"/>
              <p:cNvSpPr>
                <a:spLocks noChangeArrowheads="1"/>
              </p:cNvSpPr>
              <p:nvPr/>
            </p:nvSpPr>
            <p:spPr bwMode="auto">
              <a:xfrm>
                <a:off x="3302784" y="5826150"/>
                <a:ext cx="113280"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6</a:t>
                </a:r>
              </a:p>
            </p:txBody>
          </p:sp>
          <p:sp>
            <p:nvSpPr>
              <p:cNvPr id="31776" name="Rectangle 28"/>
              <p:cNvSpPr>
                <a:spLocks noChangeArrowheads="1"/>
              </p:cNvSpPr>
              <p:nvPr/>
            </p:nvSpPr>
            <p:spPr bwMode="auto">
              <a:xfrm>
                <a:off x="1752004" y="5826150"/>
                <a:ext cx="113280"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2</a:t>
                </a:r>
              </a:p>
            </p:txBody>
          </p:sp>
          <p:sp>
            <p:nvSpPr>
              <p:cNvPr id="31781" name="Rectangle 30"/>
              <p:cNvSpPr>
                <a:spLocks noChangeArrowheads="1"/>
              </p:cNvSpPr>
              <p:nvPr/>
            </p:nvSpPr>
            <p:spPr bwMode="auto">
              <a:xfrm>
                <a:off x="4796924" y="5826150"/>
                <a:ext cx="226559"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10</a:t>
                </a:r>
              </a:p>
            </p:txBody>
          </p:sp>
          <p:sp>
            <p:nvSpPr>
              <p:cNvPr id="31788" name="Rectangle 30"/>
              <p:cNvSpPr>
                <a:spLocks noChangeArrowheads="1"/>
              </p:cNvSpPr>
              <p:nvPr/>
            </p:nvSpPr>
            <p:spPr bwMode="auto">
              <a:xfrm>
                <a:off x="4078174" y="5826150"/>
                <a:ext cx="113280"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8</a:t>
                </a:r>
              </a:p>
            </p:txBody>
          </p:sp>
          <p:sp>
            <p:nvSpPr>
              <p:cNvPr id="31790" name="Rectangle 30"/>
              <p:cNvSpPr>
                <a:spLocks noChangeArrowheads="1"/>
              </p:cNvSpPr>
              <p:nvPr/>
            </p:nvSpPr>
            <p:spPr bwMode="auto">
              <a:xfrm>
                <a:off x="5572315" y="5826150"/>
                <a:ext cx="226559"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12</a:t>
                </a:r>
              </a:p>
            </p:txBody>
          </p:sp>
          <p:sp>
            <p:nvSpPr>
              <p:cNvPr id="31792" name="Rectangle 30"/>
              <p:cNvSpPr>
                <a:spLocks noChangeArrowheads="1"/>
              </p:cNvSpPr>
              <p:nvPr/>
            </p:nvSpPr>
            <p:spPr bwMode="auto">
              <a:xfrm>
                <a:off x="6347705" y="5826150"/>
                <a:ext cx="226559"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14</a:t>
                </a:r>
              </a:p>
            </p:txBody>
          </p:sp>
          <p:sp>
            <p:nvSpPr>
              <p:cNvPr id="31794" name="Rectangle 30"/>
              <p:cNvSpPr>
                <a:spLocks noChangeArrowheads="1"/>
              </p:cNvSpPr>
              <p:nvPr/>
            </p:nvSpPr>
            <p:spPr bwMode="auto">
              <a:xfrm>
                <a:off x="7123098" y="5826150"/>
                <a:ext cx="226559" cy="1938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1050">
                    <a:solidFill>
                      <a:schemeClr val="tx1">
                        <a:lumMod val="75000"/>
                        <a:lumOff val="25000"/>
                      </a:schemeClr>
                    </a:solidFill>
                    <a:latin typeface="Verdana"/>
                    <a:cs typeface="Verdana"/>
                  </a:rPr>
                  <a:t>16</a:t>
                </a:r>
              </a:p>
            </p:txBody>
          </p:sp>
        </p:grpSp>
        <p:grpSp>
          <p:nvGrpSpPr>
            <p:cNvPr id="3" name="Group 2">
              <a:extLst>
                <a:ext uri="{FF2B5EF4-FFF2-40B4-BE49-F238E27FC236}">
                  <a16:creationId xmlns:a16="http://schemas.microsoft.com/office/drawing/2014/main" id="{02C56B73-D748-AB1B-A86A-0C9558B51914}"/>
                </a:ext>
              </a:extLst>
            </p:cNvPr>
            <p:cNvGrpSpPr/>
            <p:nvPr/>
          </p:nvGrpSpPr>
          <p:grpSpPr>
            <a:xfrm>
              <a:off x="892181" y="5824539"/>
              <a:ext cx="6203961" cy="72000"/>
              <a:chOff x="1035056" y="5691189"/>
              <a:chExt cx="6203961" cy="72000"/>
            </a:xfrm>
          </p:grpSpPr>
          <p:sp>
            <p:nvSpPr>
              <p:cNvPr id="31777" name="Line 2"/>
              <p:cNvSpPr>
                <a:spLocks noChangeShapeType="1"/>
              </p:cNvSpPr>
              <p:nvPr/>
            </p:nvSpPr>
            <p:spPr bwMode="auto">
              <a:xfrm rot="5400000" flipH="1">
                <a:off x="999056" y="5727189"/>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78" name="Line 2"/>
              <p:cNvSpPr>
                <a:spLocks noChangeShapeType="1"/>
              </p:cNvSpPr>
              <p:nvPr/>
            </p:nvSpPr>
            <p:spPr bwMode="auto">
              <a:xfrm rot="5400000" flipH="1">
                <a:off x="1774551" y="5727189"/>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79" name="Line 2"/>
              <p:cNvSpPr>
                <a:spLocks noChangeShapeType="1"/>
              </p:cNvSpPr>
              <p:nvPr/>
            </p:nvSpPr>
            <p:spPr bwMode="auto">
              <a:xfrm rot="5400000" flipH="1">
                <a:off x="2550046" y="5727189"/>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80" name="Line 2"/>
              <p:cNvSpPr>
                <a:spLocks noChangeShapeType="1"/>
              </p:cNvSpPr>
              <p:nvPr/>
            </p:nvSpPr>
            <p:spPr bwMode="auto">
              <a:xfrm rot="5400000" flipH="1">
                <a:off x="3325541" y="5727189"/>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82" name="Line 2"/>
              <p:cNvSpPr>
                <a:spLocks noChangeShapeType="1"/>
              </p:cNvSpPr>
              <p:nvPr/>
            </p:nvSpPr>
            <p:spPr bwMode="auto">
              <a:xfrm rot="5400000" flipH="1">
                <a:off x="4876531" y="5727189"/>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89" name="Line 2"/>
              <p:cNvSpPr>
                <a:spLocks noChangeShapeType="1"/>
              </p:cNvSpPr>
              <p:nvPr/>
            </p:nvSpPr>
            <p:spPr bwMode="auto">
              <a:xfrm rot="5400000" flipH="1">
                <a:off x="4101036" y="5727189"/>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91" name="Line 2"/>
              <p:cNvSpPr>
                <a:spLocks noChangeShapeType="1"/>
              </p:cNvSpPr>
              <p:nvPr/>
            </p:nvSpPr>
            <p:spPr bwMode="auto">
              <a:xfrm rot="5400000" flipH="1">
                <a:off x="5652026" y="5727189"/>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93" name="Line 2"/>
              <p:cNvSpPr>
                <a:spLocks noChangeShapeType="1"/>
              </p:cNvSpPr>
              <p:nvPr/>
            </p:nvSpPr>
            <p:spPr bwMode="auto">
              <a:xfrm rot="5400000" flipH="1">
                <a:off x="6427521" y="5727189"/>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31795" name="Line 2"/>
              <p:cNvSpPr>
                <a:spLocks noChangeShapeType="1"/>
              </p:cNvSpPr>
              <p:nvPr/>
            </p:nvSpPr>
            <p:spPr bwMode="auto">
              <a:xfrm rot="5400000" flipH="1">
                <a:off x="7203017" y="5727189"/>
                <a:ext cx="72000" cy="0"/>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grpSp>
        <p:sp>
          <p:nvSpPr>
            <p:cNvPr id="31796" name="Freeform: Shape 5"/>
            <p:cNvSpPr>
              <a:spLocks/>
            </p:cNvSpPr>
            <p:nvPr/>
          </p:nvSpPr>
          <p:spPr bwMode="auto">
            <a:xfrm>
              <a:off x="909109" y="2725755"/>
              <a:ext cx="3079749" cy="261937"/>
            </a:xfrm>
            <a:custGeom>
              <a:avLst/>
              <a:gdLst>
                <a:gd name="T0" fmla="*/ 0 w 2309954"/>
                <a:gd name="T1" fmla="*/ 0 h 262447"/>
                <a:gd name="T2" fmla="*/ 114456 w 2309954"/>
                <a:gd name="T3" fmla="*/ 0 h 262447"/>
                <a:gd name="T4" fmla="*/ 114456 w 2309954"/>
                <a:gd name="T5" fmla="*/ 24277 h 262447"/>
                <a:gd name="T6" fmla="*/ 245559 w 2309954"/>
                <a:gd name="T7" fmla="*/ 24277 h 262447"/>
                <a:gd name="T8" fmla="*/ 245559 w 2309954"/>
                <a:gd name="T9" fmla="*/ 36414 h 262447"/>
                <a:gd name="T10" fmla="*/ 343366 w 2309954"/>
                <a:gd name="T11" fmla="*/ 36414 h 262447"/>
                <a:gd name="T12" fmla="*/ 343366 w 2309954"/>
                <a:gd name="T13" fmla="*/ 56645 h 262447"/>
                <a:gd name="T14" fmla="*/ 424525 w 2309954"/>
                <a:gd name="T15" fmla="*/ 56645 h 262447"/>
                <a:gd name="T16" fmla="*/ 424525 w 2309954"/>
                <a:gd name="T17" fmla="*/ 64735 h 262447"/>
                <a:gd name="T18" fmla="*/ 584760 w 2309954"/>
                <a:gd name="T19" fmla="*/ 64735 h 262447"/>
                <a:gd name="T20" fmla="*/ 584760 w 2309954"/>
                <a:gd name="T21" fmla="*/ 72829 h 262447"/>
                <a:gd name="T22" fmla="*/ 755409 w 2309954"/>
                <a:gd name="T23" fmla="*/ 72829 h 262447"/>
                <a:gd name="T24" fmla="*/ 755409 w 2309954"/>
                <a:gd name="T25" fmla="*/ 84967 h 262447"/>
                <a:gd name="T26" fmla="*/ 813670 w 2309954"/>
                <a:gd name="T27" fmla="*/ 84967 h 262447"/>
                <a:gd name="T28" fmla="*/ 813670 w 2309954"/>
                <a:gd name="T29" fmla="*/ 99128 h 262447"/>
                <a:gd name="T30" fmla="*/ 934375 w 2309954"/>
                <a:gd name="T31" fmla="*/ 99128 h 262447"/>
                <a:gd name="T32" fmla="*/ 934375 w 2309954"/>
                <a:gd name="T33" fmla="*/ 107219 h 262447"/>
                <a:gd name="T34" fmla="*/ 1090443 w 2309954"/>
                <a:gd name="T35" fmla="*/ 107219 h 262447"/>
                <a:gd name="T36" fmla="*/ 1090443 w 2309954"/>
                <a:gd name="T37" fmla="*/ 107219 h 262447"/>
                <a:gd name="T38" fmla="*/ 1136222 w 2309954"/>
                <a:gd name="T39" fmla="*/ 107219 h 262447"/>
                <a:gd name="T40" fmla="*/ 1136222 w 2309954"/>
                <a:gd name="T41" fmla="*/ 153750 h 262447"/>
                <a:gd name="T42" fmla="*/ 1360967 w 2309954"/>
                <a:gd name="T43" fmla="*/ 153750 h 262447"/>
                <a:gd name="T44" fmla="*/ 1566996 w 2309954"/>
                <a:gd name="T45" fmla="*/ 153750 h 262447"/>
                <a:gd name="T46" fmla="*/ 1566996 w 2309954"/>
                <a:gd name="T47" fmla="*/ 180048 h 262447"/>
                <a:gd name="T48" fmla="*/ 1656471 w 2309954"/>
                <a:gd name="T49" fmla="*/ 180048 h 262447"/>
                <a:gd name="T50" fmla="*/ 1656471 w 2309954"/>
                <a:gd name="T51" fmla="*/ 186119 h 262447"/>
                <a:gd name="T52" fmla="*/ 1850002 w 2309954"/>
                <a:gd name="T53" fmla="*/ 186119 h 262447"/>
                <a:gd name="T54" fmla="*/ 1850002 w 2309954"/>
                <a:gd name="T55" fmla="*/ 208372 h 262447"/>
                <a:gd name="T56" fmla="*/ 2116376 w 2309954"/>
                <a:gd name="T57" fmla="*/ 208372 h 262447"/>
                <a:gd name="T58" fmla="*/ 2116376 w 2309954"/>
                <a:gd name="T59" fmla="*/ 230623 h 262447"/>
                <a:gd name="T60" fmla="*/ 2218349 w 2309954"/>
                <a:gd name="T61" fmla="*/ 230623 h 262447"/>
                <a:gd name="T62" fmla="*/ 2218349 w 2309954"/>
                <a:gd name="T63" fmla="*/ 254902 h 262447"/>
                <a:gd name="T64" fmla="*/ 2307824 w 2309954"/>
                <a:gd name="T65" fmla="*/ 254902 h 262447"/>
                <a:gd name="T66" fmla="*/ 2307824 w 2309954"/>
                <a:gd name="T67" fmla="*/ 252879 h 26244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309954" h="262447">
                  <a:moveTo>
                    <a:pt x="0" y="0"/>
                  </a:moveTo>
                  <a:lnTo>
                    <a:pt x="114561" y="0"/>
                  </a:lnTo>
                  <a:lnTo>
                    <a:pt x="114561" y="24995"/>
                  </a:lnTo>
                  <a:lnTo>
                    <a:pt x="245784" y="24995"/>
                  </a:lnTo>
                  <a:lnTo>
                    <a:pt x="245784" y="37492"/>
                  </a:lnTo>
                  <a:lnTo>
                    <a:pt x="343681" y="37492"/>
                  </a:lnTo>
                  <a:lnTo>
                    <a:pt x="343681" y="58322"/>
                  </a:lnTo>
                  <a:lnTo>
                    <a:pt x="424915" y="58322"/>
                  </a:lnTo>
                  <a:lnTo>
                    <a:pt x="424915" y="66653"/>
                  </a:lnTo>
                  <a:lnTo>
                    <a:pt x="585300" y="66653"/>
                  </a:lnTo>
                  <a:lnTo>
                    <a:pt x="585300" y="74985"/>
                  </a:lnTo>
                  <a:lnTo>
                    <a:pt x="756099" y="74985"/>
                  </a:lnTo>
                  <a:lnTo>
                    <a:pt x="756099" y="87482"/>
                  </a:lnTo>
                  <a:lnTo>
                    <a:pt x="814420" y="87482"/>
                  </a:lnTo>
                  <a:lnTo>
                    <a:pt x="814420" y="102063"/>
                  </a:lnTo>
                  <a:lnTo>
                    <a:pt x="935230" y="102063"/>
                  </a:lnTo>
                  <a:lnTo>
                    <a:pt x="935230" y="110394"/>
                  </a:lnTo>
                  <a:lnTo>
                    <a:pt x="1091448" y="110394"/>
                  </a:lnTo>
                  <a:lnTo>
                    <a:pt x="1137272" y="110394"/>
                  </a:lnTo>
                  <a:lnTo>
                    <a:pt x="1137272" y="158302"/>
                  </a:lnTo>
                  <a:lnTo>
                    <a:pt x="1362227" y="158302"/>
                  </a:lnTo>
                  <a:lnTo>
                    <a:pt x="1568436" y="158302"/>
                  </a:lnTo>
                  <a:lnTo>
                    <a:pt x="1568436" y="185379"/>
                  </a:lnTo>
                  <a:lnTo>
                    <a:pt x="1658001" y="185379"/>
                  </a:lnTo>
                  <a:lnTo>
                    <a:pt x="1658001" y="191628"/>
                  </a:lnTo>
                  <a:lnTo>
                    <a:pt x="1851712" y="191628"/>
                  </a:lnTo>
                  <a:lnTo>
                    <a:pt x="1851712" y="214540"/>
                  </a:lnTo>
                  <a:lnTo>
                    <a:pt x="2118326" y="214540"/>
                  </a:lnTo>
                  <a:lnTo>
                    <a:pt x="2118326" y="237452"/>
                  </a:lnTo>
                  <a:lnTo>
                    <a:pt x="2220389" y="237452"/>
                  </a:lnTo>
                  <a:lnTo>
                    <a:pt x="2220389" y="262447"/>
                  </a:lnTo>
                  <a:lnTo>
                    <a:pt x="2309954" y="262447"/>
                  </a:lnTo>
                  <a:lnTo>
                    <a:pt x="2309954" y="260364"/>
                  </a:lnTo>
                </a:path>
              </a:pathLst>
            </a:custGeom>
            <a:noFill/>
            <a:ln w="28575">
              <a:solidFill>
                <a:schemeClr val="accent2"/>
              </a:solidFill>
              <a:miter lim="800000"/>
              <a:headEnd/>
              <a:tailEnd/>
            </a:ln>
            <a:extLst>
              <a:ext uri="{909E8E84-426E-40dd-AFC4-6F175D3DCCD1}">
                <a14:hiddenFill xmlns="" xmlns:a14="http://schemas.microsoft.com/office/drawing/2010/main">
                  <a:solidFill>
                    <a:srgbClr val="FFFFFF"/>
                  </a:solidFill>
                </a14:hiddenFill>
              </a:ext>
            </a:extLst>
          </p:spPr>
          <p:txBody>
            <a:bodyPr anchor="ctr"/>
            <a:lstStyle/>
            <a:p>
              <a:endParaRPr lang="en-US" sz="1600">
                <a:solidFill>
                  <a:schemeClr val="tx1">
                    <a:lumMod val="75000"/>
                    <a:lumOff val="25000"/>
                  </a:schemeClr>
                </a:solidFill>
                <a:latin typeface="Verdana"/>
                <a:cs typeface="Verdana"/>
              </a:endParaRPr>
            </a:p>
          </p:txBody>
        </p:sp>
        <p:sp>
          <p:nvSpPr>
            <p:cNvPr id="31797" name="Freeform: Shape 6"/>
            <p:cNvSpPr>
              <a:spLocks/>
            </p:cNvSpPr>
            <p:nvPr/>
          </p:nvSpPr>
          <p:spPr bwMode="auto">
            <a:xfrm>
              <a:off x="3988859" y="2987678"/>
              <a:ext cx="2669117" cy="288925"/>
            </a:xfrm>
            <a:custGeom>
              <a:avLst/>
              <a:gdLst>
                <a:gd name="T0" fmla="*/ 0 w 2001682"/>
                <a:gd name="T1" fmla="*/ 0 h 287443"/>
                <a:gd name="T2" fmla="*/ 100100 w 2001682"/>
                <a:gd name="T3" fmla="*/ 0 h 287443"/>
                <a:gd name="T4" fmla="*/ 100100 w 2001682"/>
                <a:gd name="T5" fmla="*/ 18000 h 287443"/>
                <a:gd name="T6" fmla="*/ 179341 w 2001682"/>
                <a:gd name="T7" fmla="*/ 18000 h 287443"/>
                <a:gd name="T8" fmla="*/ 179341 w 2001682"/>
                <a:gd name="T9" fmla="*/ 31499 h 287443"/>
                <a:gd name="T10" fmla="*/ 269011 w 2001682"/>
                <a:gd name="T11" fmla="*/ 31499 h 287443"/>
                <a:gd name="T12" fmla="*/ 269011 w 2001682"/>
                <a:gd name="T13" fmla="*/ 45000 h 287443"/>
                <a:gd name="T14" fmla="*/ 404562 w 2001682"/>
                <a:gd name="T15" fmla="*/ 45000 h 287443"/>
                <a:gd name="T16" fmla="*/ 404562 w 2001682"/>
                <a:gd name="T17" fmla="*/ 67499 h 287443"/>
                <a:gd name="T18" fmla="*/ 527593 w 2001682"/>
                <a:gd name="T19" fmla="*/ 67499 h 287443"/>
                <a:gd name="T20" fmla="*/ 583892 w 2001682"/>
                <a:gd name="T21" fmla="*/ 67499 h 287443"/>
                <a:gd name="T22" fmla="*/ 583892 w 2001682"/>
                <a:gd name="T23" fmla="*/ 92248 h 287443"/>
                <a:gd name="T24" fmla="*/ 677743 w 2001682"/>
                <a:gd name="T25" fmla="*/ 92248 h 287443"/>
                <a:gd name="T26" fmla="*/ 677743 w 2001682"/>
                <a:gd name="T27" fmla="*/ 112498 h 287443"/>
                <a:gd name="T28" fmla="*/ 802866 w 2001682"/>
                <a:gd name="T29" fmla="*/ 112498 h 287443"/>
                <a:gd name="T30" fmla="*/ 802866 w 2001682"/>
                <a:gd name="T31" fmla="*/ 134996 h 287443"/>
                <a:gd name="T32" fmla="*/ 982200 w 2001682"/>
                <a:gd name="T33" fmla="*/ 134996 h 287443"/>
                <a:gd name="T34" fmla="*/ 982200 w 2001682"/>
                <a:gd name="T35" fmla="*/ 157495 h 287443"/>
                <a:gd name="T36" fmla="*/ 1067698 w 2001682"/>
                <a:gd name="T37" fmla="*/ 157495 h 287443"/>
                <a:gd name="T38" fmla="*/ 1067698 w 2001682"/>
                <a:gd name="T39" fmla="*/ 173247 h 287443"/>
                <a:gd name="T40" fmla="*/ 1169881 w 2001682"/>
                <a:gd name="T41" fmla="*/ 173247 h 287443"/>
                <a:gd name="T42" fmla="*/ 1169881 w 2001682"/>
                <a:gd name="T43" fmla="*/ 193495 h 287443"/>
                <a:gd name="T44" fmla="*/ 1334626 w 2001682"/>
                <a:gd name="T45" fmla="*/ 193495 h 287443"/>
                <a:gd name="T46" fmla="*/ 1334626 w 2001682"/>
                <a:gd name="T47" fmla="*/ 213745 h 287443"/>
                <a:gd name="T48" fmla="*/ 1476429 w 2001682"/>
                <a:gd name="T49" fmla="*/ 213745 h 287443"/>
                <a:gd name="T50" fmla="*/ 1476429 w 2001682"/>
                <a:gd name="T51" fmla="*/ 236244 h 287443"/>
                <a:gd name="T52" fmla="*/ 1601554 w 2001682"/>
                <a:gd name="T53" fmla="*/ 236244 h 287443"/>
                <a:gd name="T54" fmla="*/ 1601554 w 2001682"/>
                <a:gd name="T55" fmla="*/ 260995 h 287443"/>
                <a:gd name="T56" fmla="*/ 1741275 w 2001682"/>
                <a:gd name="T57" fmla="*/ 260995 h 287443"/>
                <a:gd name="T58" fmla="*/ 1741275 w 2001682"/>
                <a:gd name="T59" fmla="*/ 281243 h 287443"/>
                <a:gd name="T60" fmla="*/ 1880988 w 2001682"/>
                <a:gd name="T61" fmla="*/ 281243 h 287443"/>
                <a:gd name="T62" fmla="*/ 1880988 w 2001682"/>
                <a:gd name="T63" fmla="*/ 310492 h 287443"/>
                <a:gd name="T64" fmla="*/ 2004022 w 2001682"/>
                <a:gd name="T65" fmla="*/ 310492 h 2874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001682" h="287443">
                  <a:moveTo>
                    <a:pt x="0" y="0"/>
                  </a:moveTo>
                  <a:lnTo>
                    <a:pt x="99980" y="0"/>
                  </a:lnTo>
                  <a:lnTo>
                    <a:pt x="99980" y="16664"/>
                  </a:lnTo>
                  <a:lnTo>
                    <a:pt x="179131" y="16664"/>
                  </a:lnTo>
                  <a:lnTo>
                    <a:pt x="179131" y="29161"/>
                  </a:lnTo>
                  <a:lnTo>
                    <a:pt x="268696" y="29161"/>
                  </a:lnTo>
                  <a:lnTo>
                    <a:pt x="268696" y="41659"/>
                  </a:lnTo>
                  <a:lnTo>
                    <a:pt x="404086" y="41659"/>
                  </a:lnTo>
                  <a:lnTo>
                    <a:pt x="404086" y="62488"/>
                  </a:lnTo>
                  <a:lnTo>
                    <a:pt x="526978" y="62488"/>
                  </a:lnTo>
                  <a:lnTo>
                    <a:pt x="583216" y="62488"/>
                  </a:lnTo>
                  <a:lnTo>
                    <a:pt x="583216" y="85400"/>
                  </a:lnTo>
                  <a:lnTo>
                    <a:pt x="676948" y="85400"/>
                  </a:lnTo>
                  <a:lnTo>
                    <a:pt x="676948" y="104146"/>
                  </a:lnTo>
                  <a:lnTo>
                    <a:pt x="801922" y="104146"/>
                  </a:lnTo>
                  <a:lnTo>
                    <a:pt x="801922" y="124975"/>
                  </a:lnTo>
                  <a:lnTo>
                    <a:pt x="981053" y="124975"/>
                  </a:lnTo>
                  <a:lnTo>
                    <a:pt x="981053" y="145804"/>
                  </a:lnTo>
                  <a:lnTo>
                    <a:pt x="1066453" y="145804"/>
                  </a:lnTo>
                  <a:lnTo>
                    <a:pt x="1066453" y="160385"/>
                  </a:lnTo>
                  <a:lnTo>
                    <a:pt x="1168516" y="160385"/>
                  </a:lnTo>
                  <a:lnTo>
                    <a:pt x="1168516" y="179131"/>
                  </a:lnTo>
                  <a:lnTo>
                    <a:pt x="1333066" y="179131"/>
                  </a:lnTo>
                  <a:lnTo>
                    <a:pt x="1333066" y="197877"/>
                  </a:lnTo>
                  <a:lnTo>
                    <a:pt x="1474704" y="197877"/>
                  </a:lnTo>
                  <a:lnTo>
                    <a:pt x="1474704" y="218706"/>
                  </a:lnTo>
                  <a:lnTo>
                    <a:pt x="1599679" y="218706"/>
                  </a:lnTo>
                  <a:lnTo>
                    <a:pt x="1599679" y="241619"/>
                  </a:lnTo>
                  <a:lnTo>
                    <a:pt x="1739235" y="241619"/>
                  </a:lnTo>
                  <a:lnTo>
                    <a:pt x="1739235" y="260365"/>
                  </a:lnTo>
                  <a:lnTo>
                    <a:pt x="1878790" y="260365"/>
                  </a:lnTo>
                  <a:lnTo>
                    <a:pt x="1878790" y="287443"/>
                  </a:lnTo>
                  <a:lnTo>
                    <a:pt x="2001682" y="287443"/>
                  </a:lnTo>
                </a:path>
              </a:pathLst>
            </a:custGeom>
            <a:noFill/>
            <a:ln w="28575">
              <a:solidFill>
                <a:schemeClr val="accent2"/>
              </a:solidFill>
              <a:miter lim="800000"/>
              <a:headEnd/>
              <a:tailEnd/>
            </a:ln>
            <a:extLst>
              <a:ext uri="{909E8E84-426E-40dd-AFC4-6F175D3DCCD1}">
                <a14:hiddenFill xmlns="" xmlns:a14="http://schemas.microsoft.com/office/drawing/2010/main">
                  <a:solidFill>
                    <a:srgbClr val="FFFFFF"/>
                  </a:solidFill>
                </a14:hiddenFill>
              </a:ext>
            </a:extLst>
          </p:spPr>
          <p:txBody>
            <a:bodyPr anchor="ctr"/>
            <a:lstStyle/>
            <a:p>
              <a:endParaRPr lang="en-US" sz="1600">
                <a:solidFill>
                  <a:schemeClr val="tx1">
                    <a:lumMod val="75000"/>
                    <a:lumOff val="25000"/>
                  </a:schemeClr>
                </a:solidFill>
                <a:latin typeface="Verdana"/>
                <a:cs typeface="Verdana"/>
              </a:endParaRPr>
            </a:p>
          </p:txBody>
        </p:sp>
        <p:sp>
          <p:nvSpPr>
            <p:cNvPr id="31798" name="Freeform: Shape 8"/>
            <p:cNvSpPr>
              <a:spLocks/>
            </p:cNvSpPr>
            <p:nvPr/>
          </p:nvSpPr>
          <p:spPr bwMode="auto">
            <a:xfrm>
              <a:off x="6649509" y="3276618"/>
              <a:ext cx="304800" cy="47625"/>
            </a:xfrm>
            <a:custGeom>
              <a:avLst/>
              <a:gdLst>
                <a:gd name="T0" fmla="*/ 0 w 229121"/>
                <a:gd name="T1" fmla="*/ 0 h 47907"/>
                <a:gd name="T2" fmla="*/ 90585 w 229121"/>
                <a:gd name="T3" fmla="*/ 0 h 47907"/>
                <a:gd name="T4" fmla="*/ 90585 w 229121"/>
                <a:gd name="T5" fmla="*/ 43847 h 47907"/>
                <a:gd name="T6" fmla="*/ 221429 w 229121"/>
                <a:gd name="T7" fmla="*/ 43847 h 4790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9121" h="47907">
                  <a:moveTo>
                    <a:pt x="0" y="0"/>
                  </a:moveTo>
                  <a:lnTo>
                    <a:pt x="93731" y="0"/>
                  </a:lnTo>
                  <a:lnTo>
                    <a:pt x="93731" y="47907"/>
                  </a:lnTo>
                  <a:lnTo>
                    <a:pt x="229121" y="47907"/>
                  </a:lnTo>
                </a:path>
              </a:pathLst>
            </a:custGeom>
            <a:noFill/>
            <a:ln w="28575">
              <a:solidFill>
                <a:schemeClr val="accent2"/>
              </a:solidFill>
              <a:miter lim="800000"/>
              <a:headEnd/>
              <a:tailEnd/>
            </a:ln>
            <a:extLst>
              <a:ext uri="{909E8E84-426E-40dd-AFC4-6F175D3DCCD1}">
                <a14:hiddenFill xmlns="" xmlns:a14="http://schemas.microsoft.com/office/drawing/2010/main">
                  <a:solidFill>
                    <a:srgbClr val="FFFFFF"/>
                  </a:solidFill>
                </a14:hiddenFill>
              </a:ext>
            </a:extLst>
          </p:spPr>
          <p:txBody>
            <a:bodyPr anchor="ctr"/>
            <a:lstStyle/>
            <a:p>
              <a:endParaRPr lang="en-US" sz="1600">
                <a:solidFill>
                  <a:schemeClr val="tx1">
                    <a:lumMod val="75000"/>
                    <a:lumOff val="25000"/>
                  </a:schemeClr>
                </a:solidFill>
                <a:latin typeface="Verdana"/>
                <a:cs typeface="Verdana"/>
              </a:endParaRPr>
            </a:p>
          </p:txBody>
        </p:sp>
        <p:sp>
          <p:nvSpPr>
            <p:cNvPr id="11" name="Freeform: Shape 10"/>
            <p:cNvSpPr/>
            <p:nvPr/>
          </p:nvSpPr>
          <p:spPr bwMode="auto">
            <a:xfrm>
              <a:off x="913343" y="2732104"/>
              <a:ext cx="3014133" cy="373063"/>
            </a:xfrm>
            <a:custGeom>
              <a:avLst/>
              <a:gdLst>
                <a:gd name="connsiteX0" fmla="*/ 0 w 2259964"/>
                <a:gd name="connsiteY0" fmla="*/ 0 h 372842"/>
                <a:gd name="connsiteX1" fmla="*/ 70819 w 2259964"/>
                <a:gd name="connsiteY1" fmla="*/ 0 h 372842"/>
                <a:gd name="connsiteX2" fmla="*/ 70819 w 2259964"/>
                <a:gd name="connsiteY2" fmla="*/ 22912 h 372842"/>
                <a:gd name="connsiteX3" fmla="*/ 104146 w 2259964"/>
                <a:gd name="connsiteY3" fmla="*/ 22912 h 372842"/>
                <a:gd name="connsiteX4" fmla="*/ 104146 w 2259964"/>
                <a:gd name="connsiteY4" fmla="*/ 37492 h 372842"/>
                <a:gd name="connsiteX5" fmla="*/ 181214 w 2259964"/>
                <a:gd name="connsiteY5" fmla="*/ 37492 h 372842"/>
                <a:gd name="connsiteX6" fmla="*/ 181214 w 2259964"/>
                <a:gd name="connsiteY6" fmla="*/ 60404 h 372842"/>
                <a:gd name="connsiteX7" fmla="*/ 260365 w 2259964"/>
                <a:gd name="connsiteY7" fmla="*/ 60404 h 372842"/>
                <a:gd name="connsiteX8" fmla="*/ 260365 w 2259964"/>
                <a:gd name="connsiteY8" fmla="*/ 77068 h 372842"/>
                <a:gd name="connsiteX9" fmla="*/ 412418 w 2259964"/>
                <a:gd name="connsiteY9" fmla="*/ 77068 h 372842"/>
                <a:gd name="connsiteX10" fmla="*/ 412418 w 2259964"/>
                <a:gd name="connsiteY10" fmla="*/ 85399 h 372842"/>
                <a:gd name="connsiteX11" fmla="*/ 412418 w 2259964"/>
                <a:gd name="connsiteY11" fmla="*/ 104145 h 372842"/>
                <a:gd name="connsiteX12" fmla="*/ 935229 w 2259964"/>
                <a:gd name="connsiteY12" fmla="*/ 104145 h 372842"/>
                <a:gd name="connsiteX13" fmla="*/ 935229 w 2259964"/>
                <a:gd name="connsiteY13" fmla="*/ 104145 h 372842"/>
                <a:gd name="connsiteX14" fmla="*/ 1022712 w 2259964"/>
                <a:gd name="connsiteY14" fmla="*/ 104145 h 372842"/>
                <a:gd name="connsiteX15" fmla="*/ 1022712 w 2259964"/>
                <a:gd name="connsiteY15" fmla="*/ 122892 h 372842"/>
                <a:gd name="connsiteX16" fmla="*/ 1118526 w 2259964"/>
                <a:gd name="connsiteY16" fmla="*/ 122892 h 372842"/>
                <a:gd name="connsiteX17" fmla="*/ 1118526 w 2259964"/>
                <a:gd name="connsiteY17" fmla="*/ 149970 h 372842"/>
                <a:gd name="connsiteX18" fmla="*/ 1476787 w 2259964"/>
                <a:gd name="connsiteY18" fmla="*/ 149970 h 372842"/>
                <a:gd name="connsiteX19" fmla="*/ 1476787 w 2259964"/>
                <a:gd name="connsiteY19" fmla="*/ 177047 h 372842"/>
                <a:gd name="connsiteX20" fmla="*/ 1605928 w 2259964"/>
                <a:gd name="connsiteY20" fmla="*/ 177047 h 372842"/>
                <a:gd name="connsiteX21" fmla="*/ 1605928 w 2259964"/>
                <a:gd name="connsiteY21" fmla="*/ 195794 h 372842"/>
                <a:gd name="connsiteX22" fmla="*/ 1716323 w 2259964"/>
                <a:gd name="connsiteY22" fmla="*/ 195794 h 372842"/>
                <a:gd name="connsiteX23" fmla="*/ 1757981 w 2259964"/>
                <a:gd name="connsiteY23" fmla="*/ 195794 h 372842"/>
                <a:gd name="connsiteX24" fmla="*/ 1757981 w 2259964"/>
                <a:gd name="connsiteY24" fmla="*/ 214540 h 372842"/>
                <a:gd name="connsiteX25" fmla="*/ 1953775 w 2259964"/>
                <a:gd name="connsiteY25" fmla="*/ 214540 h 372842"/>
                <a:gd name="connsiteX26" fmla="*/ 1953775 w 2259964"/>
                <a:gd name="connsiteY26" fmla="*/ 239535 h 372842"/>
                <a:gd name="connsiteX27" fmla="*/ 2022511 w 2259964"/>
                <a:gd name="connsiteY27" fmla="*/ 239535 h 372842"/>
                <a:gd name="connsiteX28" fmla="*/ 2022511 w 2259964"/>
                <a:gd name="connsiteY28" fmla="*/ 262447 h 372842"/>
                <a:gd name="connsiteX29" fmla="*/ 2064170 w 2259964"/>
                <a:gd name="connsiteY29" fmla="*/ 262447 h 372842"/>
                <a:gd name="connsiteX30" fmla="*/ 2064170 w 2259964"/>
                <a:gd name="connsiteY30" fmla="*/ 287442 h 372842"/>
                <a:gd name="connsiteX31" fmla="*/ 2118326 w 2259964"/>
                <a:gd name="connsiteY31" fmla="*/ 287442 h 372842"/>
                <a:gd name="connsiteX32" fmla="*/ 2118326 w 2259964"/>
                <a:gd name="connsiteY32" fmla="*/ 314520 h 372842"/>
                <a:gd name="connsiteX33" fmla="*/ 2232886 w 2259964"/>
                <a:gd name="connsiteY33" fmla="*/ 314520 h 372842"/>
                <a:gd name="connsiteX34" fmla="*/ 2232886 w 2259964"/>
                <a:gd name="connsiteY34" fmla="*/ 329100 h 372842"/>
                <a:gd name="connsiteX35" fmla="*/ 2259964 w 2259964"/>
                <a:gd name="connsiteY35" fmla="*/ 329100 h 372842"/>
                <a:gd name="connsiteX36" fmla="*/ 2259964 w 2259964"/>
                <a:gd name="connsiteY36" fmla="*/ 372842 h 372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59964" h="372842">
                  <a:moveTo>
                    <a:pt x="0" y="0"/>
                  </a:moveTo>
                  <a:lnTo>
                    <a:pt x="70819" y="0"/>
                  </a:lnTo>
                  <a:lnTo>
                    <a:pt x="70819" y="22912"/>
                  </a:lnTo>
                  <a:lnTo>
                    <a:pt x="104146" y="22912"/>
                  </a:lnTo>
                  <a:lnTo>
                    <a:pt x="104146" y="37492"/>
                  </a:lnTo>
                  <a:lnTo>
                    <a:pt x="181214" y="37492"/>
                  </a:lnTo>
                  <a:lnTo>
                    <a:pt x="181214" y="60404"/>
                  </a:lnTo>
                  <a:lnTo>
                    <a:pt x="260365" y="60404"/>
                  </a:lnTo>
                  <a:lnTo>
                    <a:pt x="260365" y="77068"/>
                  </a:lnTo>
                  <a:lnTo>
                    <a:pt x="412418" y="77068"/>
                  </a:lnTo>
                  <a:lnTo>
                    <a:pt x="412418" y="85399"/>
                  </a:lnTo>
                  <a:lnTo>
                    <a:pt x="412418" y="104145"/>
                  </a:lnTo>
                  <a:lnTo>
                    <a:pt x="935229" y="104145"/>
                  </a:lnTo>
                  <a:lnTo>
                    <a:pt x="935229" y="104145"/>
                  </a:lnTo>
                  <a:lnTo>
                    <a:pt x="1022712" y="104145"/>
                  </a:lnTo>
                  <a:lnTo>
                    <a:pt x="1022712" y="122892"/>
                  </a:lnTo>
                  <a:lnTo>
                    <a:pt x="1118526" y="122892"/>
                  </a:lnTo>
                  <a:lnTo>
                    <a:pt x="1118526" y="149970"/>
                  </a:lnTo>
                  <a:lnTo>
                    <a:pt x="1476787" y="149970"/>
                  </a:lnTo>
                  <a:lnTo>
                    <a:pt x="1476787" y="177047"/>
                  </a:lnTo>
                  <a:lnTo>
                    <a:pt x="1605928" y="177047"/>
                  </a:lnTo>
                  <a:lnTo>
                    <a:pt x="1605928" y="195794"/>
                  </a:lnTo>
                  <a:lnTo>
                    <a:pt x="1716323" y="195794"/>
                  </a:lnTo>
                  <a:lnTo>
                    <a:pt x="1757981" y="195794"/>
                  </a:lnTo>
                  <a:lnTo>
                    <a:pt x="1757981" y="214540"/>
                  </a:lnTo>
                  <a:lnTo>
                    <a:pt x="1953775" y="214540"/>
                  </a:lnTo>
                  <a:lnTo>
                    <a:pt x="1953775" y="239535"/>
                  </a:lnTo>
                  <a:lnTo>
                    <a:pt x="2022511" y="239535"/>
                  </a:lnTo>
                  <a:lnTo>
                    <a:pt x="2022511" y="262447"/>
                  </a:lnTo>
                  <a:lnTo>
                    <a:pt x="2064170" y="262447"/>
                  </a:lnTo>
                  <a:lnTo>
                    <a:pt x="2064170" y="287442"/>
                  </a:lnTo>
                  <a:lnTo>
                    <a:pt x="2118326" y="287442"/>
                  </a:lnTo>
                  <a:lnTo>
                    <a:pt x="2118326" y="314520"/>
                  </a:lnTo>
                  <a:lnTo>
                    <a:pt x="2232886" y="314520"/>
                  </a:lnTo>
                  <a:lnTo>
                    <a:pt x="2232886" y="329100"/>
                  </a:lnTo>
                  <a:lnTo>
                    <a:pt x="2259964" y="329100"/>
                  </a:lnTo>
                  <a:lnTo>
                    <a:pt x="2259964" y="372842"/>
                  </a:lnTo>
                </a:path>
              </a:pathLst>
            </a:custGeom>
            <a:noFill/>
            <a:ln w="28575">
              <a:solidFill>
                <a:srgbClr val="23004C"/>
              </a:solidFill>
              <a:miter lim="800000"/>
            </a:ln>
            <a:extLst>
              <a:ext uri="{909E8E84-426E-40dd-AFC4-6F175D3DCCD1}">
                <a14:hiddenFill xmlns="" xmlns:a14="http://schemas.microsoft.com/office/drawing/2010/main">
                  <a:solidFill>
                    <a:srgbClr val="FFFFFF"/>
                  </a:solidFill>
                </a14:hiddenFill>
              </a:ext>
            </a:extLst>
          </p:spPr>
          <p:txBody>
            <a:bodyPr anchor="ctr"/>
            <a:lstStyle/>
            <a:p>
              <a:pPr algn="ctr">
                <a:defRPr/>
              </a:pPr>
              <a:endParaRPr lang="en-US" sz="1600">
                <a:solidFill>
                  <a:schemeClr val="tx1">
                    <a:lumMod val="75000"/>
                    <a:lumOff val="25000"/>
                  </a:schemeClr>
                </a:solidFill>
                <a:latin typeface="Verdana"/>
                <a:cs typeface="Verdana"/>
              </a:endParaRPr>
            </a:p>
          </p:txBody>
        </p:sp>
        <p:sp>
          <p:nvSpPr>
            <p:cNvPr id="41984" name="Freeform: Shape 41983"/>
            <p:cNvSpPr/>
            <p:nvPr/>
          </p:nvSpPr>
          <p:spPr bwMode="auto">
            <a:xfrm>
              <a:off x="3927477" y="3105167"/>
              <a:ext cx="3026833" cy="682625"/>
            </a:xfrm>
            <a:custGeom>
              <a:avLst/>
              <a:gdLst>
                <a:gd name="connsiteX0" fmla="*/ 0 w 2270378"/>
                <a:gd name="connsiteY0" fmla="*/ 0 h 683196"/>
                <a:gd name="connsiteX1" fmla="*/ 72902 w 2270378"/>
                <a:gd name="connsiteY1" fmla="*/ 0 h 683196"/>
                <a:gd name="connsiteX2" fmla="*/ 72902 w 2270378"/>
                <a:gd name="connsiteY2" fmla="*/ 18746 h 683196"/>
                <a:gd name="connsiteX3" fmla="*/ 127058 w 2270378"/>
                <a:gd name="connsiteY3" fmla="*/ 18746 h 683196"/>
                <a:gd name="connsiteX4" fmla="*/ 127058 w 2270378"/>
                <a:gd name="connsiteY4" fmla="*/ 58321 h 683196"/>
                <a:gd name="connsiteX5" fmla="*/ 281193 w 2270378"/>
                <a:gd name="connsiteY5" fmla="*/ 58321 h 683196"/>
                <a:gd name="connsiteX6" fmla="*/ 281193 w 2270378"/>
                <a:gd name="connsiteY6" fmla="*/ 79150 h 683196"/>
                <a:gd name="connsiteX7" fmla="*/ 402003 w 2270378"/>
                <a:gd name="connsiteY7" fmla="*/ 79150 h 683196"/>
                <a:gd name="connsiteX8" fmla="*/ 402003 w 2270378"/>
                <a:gd name="connsiteY8" fmla="*/ 85399 h 683196"/>
                <a:gd name="connsiteX9" fmla="*/ 420749 w 2270378"/>
                <a:gd name="connsiteY9" fmla="*/ 85399 h 683196"/>
                <a:gd name="connsiteX10" fmla="*/ 420749 w 2270378"/>
                <a:gd name="connsiteY10" fmla="*/ 104145 h 683196"/>
                <a:gd name="connsiteX11" fmla="*/ 576967 w 2270378"/>
                <a:gd name="connsiteY11" fmla="*/ 104145 h 683196"/>
                <a:gd name="connsiteX12" fmla="*/ 576967 w 2270378"/>
                <a:gd name="connsiteY12" fmla="*/ 147887 h 683196"/>
                <a:gd name="connsiteX13" fmla="*/ 631123 w 2270378"/>
                <a:gd name="connsiteY13" fmla="*/ 147887 h 683196"/>
                <a:gd name="connsiteX14" fmla="*/ 631123 w 2270378"/>
                <a:gd name="connsiteY14" fmla="*/ 166633 h 683196"/>
                <a:gd name="connsiteX15" fmla="*/ 649869 w 2270378"/>
                <a:gd name="connsiteY15" fmla="*/ 166633 h 683196"/>
                <a:gd name="connsiteX16" fmla="*/ 649869 w 2270378"/>
                <a:gd name="connsiteY16" fmla="*/ 191628 h 683196"/>
                <a:gd name="connsiteX17" fmla="*/ 668616 w 2270378"/>
                <a:gd name="connsiteY17" fmla="*/ 191628 h 683196"/>
                <a:gd name="connsiteX18" fmla="*/ 668616 w 2270378"/>
                <a:gd name="connsiteY18" fmla="*/ 249949 h 683196"/>
                <a:gd name="connsiteX19" fmla="*/ 881073 w 2270378"/>
                <a:gd name="connsiteY19" fmla="*/ 249949 h 683196"/>
                <a:gd name="connsiteX20" fmla="*/ 881073 w 2270378"/>
                <a:gd name="connsiteY20" fmla="*/ 281193 h 683196"/>
                <a:gd name="connsiteX21" fmla="*/ 931063 w 2270378"/>
                <a:gd name="connsiteY21" fmla="*/ 281193 h 683196"/>
                <a:gd name="connsiteX22" fmla="*/ 931063 w 2270378"/>
                <a:gd name="connsiteY22" fmla="*/ 308271 h 683196"/>
                <a:gd name="connsiteX23" fmla="*/ 1220588 w 2270378"/>
                <a:gd name="connsiteY23" fmla="*/ 308271 h 683196"/>
                <a:gd name="connsiteX24" fmla="*/ 1220588 w 2270378"/>
                <a:gd name="connsiteY24" fmla="*/ 368676 h 683196"/>
                <a:gd name="connsiteX25" fmla="*/ 1770478 w 2270378"/>
                <a:gd name="connsiteY25" fmla="*/ 368676 h 683196"/>
                <a:gd name="connsiteX26" fmla="*/ 1770478 w 2270378"/>
                <a:gd name="connsiteY26" fmla="*/ 456158 h 683196"/>
                <a:gd name="connsiteX27" fmla="*/ 2012096 w 2270378"/>
                <a:gd name="connsiteY27" fmla="*/ 456158 h 683196"/>
                <a:gd name="connsiteX28" fmla="*/ 2012096 w 2270378"/>
                <a:gd name="connsiteY28" fmla="*/ 562387 h 683196"/>
                <a:gd name="connsiteX29" fmla="*/ 2076667 w 2270378"/>
                <a:gd name="connsiteY29" fmla="*/ 562387 h 683196"/>
                <a:gd name="connsiteX30" fmla="*/ 2076667 w 2270378"/>
                <a:gd name="connsiteY30" fmla="*/ 683196 h 683196"/>
                <a:gd name="connsiteX31" fmla="*/ 2270378 w 2270378"/>
                <a:gd name="connsiteY31" fmla="*/ 683196 h 683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70378" h="683196">
                  <a:moveTo>
                    <a:pt x="0" y="0"/>
                  </a:moveTo>
                  <a:lnTo>
                    <a:pt x="72902" y="0"/>
                  </a:lnTo>
                  <a:lnTo>
                    <a:pt x="72902" y="18746"/>
                  </a:lnTo>
                  <a:lnTo>
                    <a:pt x="127058" y="18746"/>
                  </a:lnTo>
                  <a:lnTo>
                    <a:pt x="127058" y="58321"/>
                  </a:lnTo>
                  <a:lnTo>
                    <a:pt x="281193" y="58321"/>
                  </a:lnTo>
                  <a:lnTo>
                    <a:pt x="281193" y="79150"/>
                  </a:lnTo>
                  <a:lnTo>
                    <a:pt x="402003" y="79150"/>
                  </a:lnTo>
                  <a:lnTo>
                    <a:pt x="402003" y="85399"/>
                  </a:lnTo>
                  <a:lnTo>
                    <a:pt x="420749" y="85399"/>
                  </a:lnTo>
                  <a:lnTo>
                    <a:pt x="420749" y="104145"/>
                  </a:lnTo>
                  <a:lnTo>
                    <a:pt x="576967" y="104145"/>
                  </a:lnTo>
                  <a:lnTo>
                    <a:pt x="576967" y="147887"/>
                  </a:lnTo>
                  <a:lnTo>
                    <a:pt x="631123" y="147887"/>
                  </a:lnTo>
                  <a:lnTo>
                    <a:pt x="631123" y="166633"/>
                  </a:lnTo>
                  <a:lnTo>
                    <a:pt x="649869" y="166633"/>
                  </a:lnTo>
                  <a:lnTo>
                    <a:pt x="649869" y="191628"/>
                  </a:lnTo>
                  <a:lnTo>
                    <a:pt x="668616" y="191628"/>
                  </a:lnTo>
                  <a:lnTo>
                    <a:pt x="668616" y="249949"/>
                  </a:lnTo>
                  <a:lnTo>
                    <a:pt x="881073" y="249949"/>
                  </a:lnTo>
                  <a:lnTo>
                    <a:pt x="881073" y="281193"/>
                  </a:lnTo>
                  <a:lnTo>
                    <a:pt x="931063" y="281193"/>
                  </a:lnTo>
                  <a:lnTo>
                    <a:pt x="931063" y="308271"/>
                  </a:lnTo>
                  <a:lnTo>
                    <a:pt x="1220588" y="308271"/>
                  </a:lnTo>
                  <a:lnTo>
                    <a:pt x="1220588" y="368676"/>
                  </a:lnTo>
                  <a:lnTo>
                    <a:pt x="1770478" y="368676"/>
                  </a:lnTo>
                  <a:lnTo>
                    <a:pt x="1770478" y="456158"/>
                  </a:lnTo>
                  <a:lnTo>
                    <a:pt x="2012096" y="456158"/>
                  </a:lnTo>
                  <a:lnTo>
                    <a:pt x="2012096" y="562387"/>
                  </a:lnTo>
                  <a:lnTo>
                    <a:pt x="2076667" y="562387"/>
                  </a:lnTo>
                  <a:lnTo>
                    <a:pt x="2076667" y="683196"/>
                  </a:lnTo>
                  <a:lnTo>
                    <a:pt x="2270378" y="683196"/>
                  </a:lnTo>
                </a:path>
              </a:pathLst>
            </a:custGeom>
            <a:noFill/>
            <a:ln w="28575">
              <a:solidFill>
                <a:srgbClr val="23004C"/>
              </a:solidFill>
              <a:miter lim="800000"/>
            </a:ln>
            <a:extLst>
              <a:ext uri="{909E8E84-426E-40dd-AFC4-6F175D3DCCD1}">
                <a14:hiddenFill xmlns="" xmlns:a14="http://schemas.microsoft.com/office/drawing/2010/main">
                  <a:solidFill>
                    <a:srgbClr val="FFFFFF"/>
                  </a:solidFill>
                </a14:hiddenFill>
              </a:ext>
            </a:extLst>
          </p:spPr>
          <p:txBody>
            <a:bodyPr anchor="ctr"/>
            <a:lstStyle/>
            <a:p>
              <a:pPr algn="ctr">
                <a:defRPr/>
              </a:pPr>
              <a:endParaRPr lang="en-US" sz="1600">
                <a:solidFill>
                  <a:schemeClr val="tx1">
                    <a:lumMod val="75000"/>
                    <a:lumOff val="25000"/>
                  </a:schemeClr>
                </a:solidFill>
                <a:latin typeface="Verdana"/>
                <a:cs typeface="Verdana"/>
              </a:endParaRPr>
            </a:p>
          </p:txBody>
        </p:sp>
        <p:sp>
          <p:nvSpPr>
            <p:cNvPr id="31803" name="Line 4"/>
            <p:cNvSpPr>
              <a:spLocks noChangeShapeType="1"/>
            </p:cNvSpPr>
            <p:nvPr/>
          </p:nvSpPr>
          <p:spPr bwMode="auto">
            <a:xfrm>
              <a:off x="892176" y="2681291"/>
              <a:ext cx="0" cy="3138487"/>
            </a:xfrm>
            <a:prstGeom prst="line">
              <a:avLst/>
            </a:prstGeom>
            <a:noFill/>
            <a:ln w="12700">
              <a:solidFill>
                <a:schemeClr val="tx1">
                  <a:lumMod val="75000"/>
                  <a:lumOff val="25000"/>
                </a:schemeClr>
              </a:solidFill>
              <a:round/>
              <a:headEnd/>
              <a:tailEnd/>
            </a:ln>
            <a:extLst>
              <a:ext uri="{909E8E84-426E-40dd-AFC4-6F175D3DCCD1}">
                <a14:hiddenFill xmlns="" xmlns:a14="http://schemas.microsoft.com/office/drawing/2010/main">
                  <a:noFill/>
                </a14:hiddenFill>
              </a:ext>
            </a:extLst>
          </p:spPr>
          <p:txBody>
            <a:bodyPr/>
            <a:lstStyle/>
            <a:p>
              <a:endParaRPr lang="en-US" sz="1600">
                <a:solidFill>
                  <a:schemeClr val="tx1">
                    <a:lumMod val="75000"/>
                    <a:lumOff val="25000"/>
                  </a:schemeClr>
                </a:solidFill>
                <a:latin typeface="Verdana"/>
                <a:cs typeface="Verdana"/>
              </a:endParaRPr>
            </a:p>
          </p:txBody>
        </p:sp>
        <p:sp>
          <p:nvSpPr>
            <p:cNvPr id="54" name="Text Box 10"/>
            <p:cNvSpPr txBox="1">
              <a:spLocks noChangeArrowheads="1"/>
            </p:cNvSpPr>
            <p:nvPr/>
          </p:nvSpPr>
          <p:spPr bwMode="auto">
            <a:xfrm>
              <a:off x="5647007" y="2679698"/>
              <a:ext cx="1449134" cy="5081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lnSpc>
                  <a:spcPct val="80000"/>
                </a:lnSpc>
              </a:pPr>
              <a:r>
                <a:rPr lang="en-US" sz="1050" b="1">
                  <a:solidFill>
                    <a:srgbClr val="800000"/>
                  </a:solidFill>
                  <a:latin typeface="Verdana"/>
                  <a:cs typeface="Verdana"/>
                </a:rPr>
                <a:t>General </a:t>
              </a:r>
              <a:br>
                <a:rPr lang="en-US" sz="1050" b="1">
                  <a:solidFill>
                    <a:srgbClr val="800000"/>
                  </a:solidFill>
                  <a:latin typeface="Verdana"/>
                  <a:cs typeface="Verdana"/>
                </a:rPr>
              </a:br>
              <a:r>
                <a:rPr lang="en-US" sz="1050" b="1">
                  <a:solidFill>
                    <a:srgbClr val="800000"/>
                  </a:solidFill>
                  <a:latin typeface="Verdana"/>
                  <a:cs typeface="Verdana"/>
                </a:rPr>
                <a:t>population</a:t>
              </a:r>
              <a:endParaRPr lang="en-US" sz="1100" b="1">
                <a:solidFill>
                  <a:srgbClr val="800000"/>
                </a:solidFill>
                <a:latin typeface="Verdana"/>
                <a:cs typeface="Verdana"/>
              </a:endParaRPr>
            </a:p>
          </p:txBody>
        </p:sp>
        <p:sp>
          <p:nvSpPr>
            <p:cNvPr id="55" name="Text Box 10"/>
            <p:cNvSpPr txBox="1">
              <a:spLocks noChangeArrowheads="1"/>
            </p:cNvSpPr>
            <p:nvPr/>
          </p:nvSpPr>
          <p:spPr bwMode="auto">
            <a:xfrm>
              <a:off x="4654049" y="3596915"/>
              <a:ext cx="2073092" cy="3209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lnSpc>
                  <a:spcPct val="80000"/>
                </a:lnSpc>
              </a:pPr>
              <a:r>
                <a:rPr lang="en-US" sz="1050" b="1">
                  <a:solidFill>
                    <a:srgbClr val="23004C"/>
                  </a:solidFill>
                  <a:latin typeface="Verdana"/>
                  <a:cs typeface="Verdana"/>
                </a:rPr>
                <a:t>MASLD/MAFLD</a:t>
              </a:r>
              <a:endParaRPr lang="en-US" sz="1100" b="1">
                <a:solidFill>
                  <a:srgbClr val="23004C"/>
                </a:solidFill>
                <a:latin typeface="Verdana"/>
                <a:cs typeface="Verdana"/>
              </a:endParaRPr>
            </a:p>
          </p:txBody>
        </p:sp>
      </p:grpSp>
      <p:sp>
        <p:nvSpPr>
          <p:cNvPr id="9" name="Rectangle 8">
            <a:extLst>
              <a:ext uri="{FF2B5EF4-FFF2-40B4-BE49-F238E27FC236}">
                <a16:creationId xmlns:a16="http://schemas.microsoft.com/office/drawing/2014/main" id="{0E024B19-7C88-5AD6-D1FA-5DC8121670A1}"/>
              </a:ext>
            </a:extLst>
          </p:cNvPr>
          <p:cNvSpPr/>
          <p:nvPr/>
        </p:nvSpPr>
        <p:spPr>
          <a:xfrm>
            <a:off x="5479082" y="3363897"/>
            <a:ext cx="3348000" cy="270000"/>
          </a:xfrm>
          <a:prstGeom prst="rect">
            <a:avLst/>
          </a:prstGeom>
          <a:noFill/>
          <a:ln w="19050">
            <a:solidFill>
              <a:srgbClr val="7A00E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solidFill>
                <a:schemeClr val="tx1">
                  <a:lumMod val="75000"/>
                  <a:lumOff val="25000"/>
                </a:schemeClr>
              </a:solidFill>
            </a:endParaRPr>
          </a:p>
        </p:txBody>
      </p:sp>
      <p:sp>
        <p:nvSpPr>
          <p:cNvPr id="60" name="Content Placeholder 9">
            <a:extLst>
              <a:ext uri="{FF2B5EF4-FFF2-40B4-BE49-F238E27FC236}">
                <a16:creationId xmlns:a16="http://schemas.microsoft.com/office/drawing/2014/main" id="{755FE19E-6056-4271-9EA9-929E9AEA50BE}"/>
              </a:ext>
            </a:extLst>
          </p:cNvPr>
          <p:cNvSpPr>
            <a:spLocks noGrp="1"/>
          </p:cNvSpPr>
          <p:nvPr>
            <p:ph idx="1"/>
          </p:nvPr>
        </p:nvSpPr>
        <p:spPr>
          <a:xfrm>
            <a:off x="301013" y="1013674"/>
            <a:ext cx="8521995" cy="798680"/>
          </a:xfrm>
        </p:spPr>
        <p:txBody>
          <a:bodyPr/>
          <a:lstStyle/>
          <a:p>
            <a:r>
              <a:rPr lang="en-GB" sz="1200"/>
              <a:t>Medical records were used to identify patients diagnosed with</a:t>
            </a:r>
            <a:r>
              <a:rPr lang="en-GB" sz="1200" b="1"/>
              <a:t> </a:t>
            </a:r>
            <a:r>
              <a:rPr lang="en-GB" sz="1200"/>
              <a:t>MASLD/MAFLD</a:t>
            </a:r>
            <a:r>
              <a:rPr lang="en-GB" sz="1200" b="1"/>
              <a:t> (N=420) </a:t>
            </a:r>
            <a:r>
              <a:rPr lang="en-GB" sz="1200"/>
              <a:t>between</a:t>
            </a:r>
            <a:r>
              <a:rPr lang="en-GB" sz="1200" b="1"/>
              <a:t> 1980–2000</a:t>
            </a:r>
            <a:endParaRPr lang="en-GB" sz="1200"/>
          </a:p>
          <a:p>
            <a:r>
              <a:rPr lang="en-GB" sz="1200"/>
              <a:t>Overall survival was compared with the general population of the same sex and age</a:t>
            </a:r>
          </a:p>
          <a:p>
            <a:r>
              <a:rPr lang="en-GB" sz="1200"/>
              <a:t>Mean follow-up was</a:t>
            </a:r>
            <a:r>
              <a:rPr lang="en-GB" sz="1200" b="1"/>
              <a:t> 7.6 </a:t>
            </a:r>
            <a:r>
              <a:rPr lang="en-US" sz="1200" b="1"/>
              <a:t>± </a:t>
            </a:r>
            <a:r>
              <a:rPr lang="en-GB" sz="1200" b="1"/>
              <a:t>4.0 years </a:t>
            </a:r>
            <a:r>
              <a:rPr lang="en-GB" sz="1200"/>
              <a:t>(range, 0.1–23.5); </a:t>
            </a:r>
            <a:r>
              <a:rPr lang="en-GB" sz="1200" b="1"/>
              <a:t>3,192 person-years </a:t>
            </a:r>
            <a:r>
              <a:rPr lang="en-GB" sz="1200"/>
              <a:t>follow-up</a:t>
            </a:r>
          </a:p>
        </p:txBody>
      </p:sp>
      <p:sp>
        <p:nvSpPr>
          <p:cNvPr id="8" name="Footer Placeholder 1">
            <a:extLst>
              <a:ext uri="{FF2B5EF4-FFF2-40B4-BE49-F238E27FC236}">
                <a16:creationId xmlns:a16="http://schemas.microsoft.com/office/drawing/2014/main" id="{DDF3ADE4-0680-46FC-A4BA-51E436F85338}"/>
              </a:ext>
            </a:extLst>
          </p:cNvPr>
          <p:cNvSpPr txBox="1">
            <a:spLocks/>
          </p:cNvSpPr>
          <p:nvPr/>
        </p:nvSpPr>
        <p:spPr>
          <a:xfrm>
            <a:off x="1311024" y="4641556"/>
            <a:ext cx="7015481" cy="33671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00">
                <a:solidFill>
                  <a:schemeClr val="tx2">
                    <a:lumMod val="50000"/>
                  </a:schemeClr>
                </a:solidFill>
                <a:latin typeface="Verdana"/>
                <a:cs typeface="Verdana"/>
              </a:rPr>
              <a:t>*Specifically ischemic heart disease. </a:t>
            </a:r>
            <a:r>
              <a:rPr lang="en-GB" sz="600" baseline="30000">
                <a:solidFill>
                  <a:schemeClr val="tx2">
                    <a:lumMod val="50000"/>
                  </a:schemeClr>
                </a:solidFill>
                <a:latin typeface="Verdana"/>
                <a:cs typeface="Verdana"/>
              </a:rPr>
              <a:t>†</a:t>
            </a:r>
            <a:r>
              <a:rPr lang="en-GB" sz="600">
                <a:solidFill>
                  <a:schemeClr val="tx2">
                    <a:lumMod val="50000"/>
                  </a:schemeClr>
                </a:solidFill>
                <a:latin typeface="Verdana"/>
                <a:cs typeface="Verdana"/>
              </a:rPr>
              <a:t>Other diseases included in “liver disease” were liver failure and variceal haemorrhage.</a:t>
            </a:r>
            <a:br>
              <a:rPr lang="en-GB" sz="600">
                <a:solidFill>
                  <a:schemeClr val="tx2">
                    <a:lumMod val="50000"/>
                  </a:schemeClr>
                </a:solidFill>
                <a:latin typeface="Verdana"/>
                <a:cs typeface="Verdana"/>
              </a:rPr>
            </a:br>
            <a:r>
              <a:rPr lang="en-GB" sz="600">
                <a:solidFill>
                  <a:schemeClr val="tx2">
                    <a:lumMod val="50000"/>
                  </a:schemeClr>
                </a:solidFill>
                <a:latin typeface="Verdana"/>
                <a:cs typeface="Verdana"/>
              </a:rPr>
              <a:t>HCC, hepatocellular carcinoma; </a:t>
            </a:r>
            <a:r>
              <a:rPr lang="en-IN" sz="600">
                <a:solidFill>
                  <a:schemeClr val="tx2">
                    <a:lumMod val="50000"/>
                  </a:schemeClr>
                </a:solidFill>
                <a:latin typeface="Verdana"/>
                <a:cs typeface="Verdana"/>
              </a:rPr>
              <a:t>MASLD/MAFLD, metabolic dysfunction-associated steatotic liver disease/metabolic associated fatty liver disease</a:t>
            </a:r>
            <a:r>
              <a:rPr lang="es-ES" sz="600">
                <a:solidFill>
                  <a:schemeClr val="tx2">
                    <a:lumMod val="50000"/>
                  </a:schemeClr>
                </a:solidFill>
                <a:latin typeface="Verdana"/>
                <a:cs typeface="Verdana"/>
              </a:rPr>
              <a:t>.</a:t>
            </a:r>
            <a:endParaRPr lang="en-GB" sz="600">
              <a:solidFill>
                <a:schemeClr val="tx2">
                  <a:lumMod val="50000"/>
                </a:schemeClr>
              </a:solidFill>
            </a:endParaRPr>
          </a:p>
          <a:p>
            <a:r>
              <a:rPr lang="es-ES" sz="600">
                <a:solidFill>
                  <a:schemeClr val="tx2">
                    <a:lumMod val="50000"/>
                  </a:schemeClr>
                </a:solidFill>
                <a:latin typeface="Verdana"/>
                <a:cs typeface="Verdana"/>
              </a:rPr>
              <a:t>Adams LA, et al. </a:t>
            </a:r>
            <a:r>
              <a:rPr lang="es-ES" sz="600" err="1">
                <a:solidFill>
                  <a:schemeClr val="tx2">
                    <a:lumMod val="50000"/>
                  </a:schemeClr>
                </a:solidFill>
                <a:latin typeface="Verdana"/>
                <a:cs typeface="Verdana"/>
              </a:rPr>
              <a:t>Gastroenterology</a:t>
            </a:r>
            <a:r>
              <a:rPr lang="es-ES" sz="600">
                <a:solidFill>
                  <a:schemeClr val="tx2">
                    <a:lumMod val="50000"/>
                  </a:schemeClr>
                </a:solidFill>
                <a:latin typeface="Verdana"/>
                <a:cs typeface="Verdana"/>
              </a:rPr>
              <a:t> 2005;129:113–21.</a:t>
            </a:r>
          </a:p>
        </p:txBody>
      </p:sp>
    </p:spTree>
    <p:extLst>
      <p:ext uri="{BB962C8B-B14F-4D97-AF65-F5344CB8AC3E}">
        <p14:creationId xmlns:p14="http://schemas.microsoft.com/office/powerpoint/2010/main" val="2019627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4" name="pole tekstowe 5"/>
          <p:cNvSpPr txBox="1">
            <a:spLocks noChangeArrowheads="1"/>
          </p:cNvSpPr>
          <p:nvPr/>
        </p:nvSpPr>
        <p:spPr bwMode="auto">
          <a:xfrm>
            <a:off x="2002020" y="2909372"/>
            <a:ext cx="515878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1200" b="1">
                <a:solidFill>
                  <a:schemeClr val="tx1">
                    <a:lumMod val="75000"/>
                    <a:lumOff val="25000"/>
                  </a:schemeClr>
                </a:solidFill>
                <a:latin typeface="Verdana"/>
                <a:cs typeface="Verdana"/>
              </a:rPr>
              <a:t>Overall survival compared with reference population (%)</a:t>
            </a:r>
            <a:endParaRPr lang="pl-PL" sz="1200" b="1">
              <a:solidFill>
                <a:schemeClr val="tx1">
                  <a:lumMod val="75000"/>
                  <a:lumOff val="25000"/>
                </a:schemeClr>
              </a:solidFill>
              <a:latin typeface="Verdana"/>
              <a:cs typeface="Verdana"/>
            </a:endParaRPr>
          </a:p>
        </p:txBody>
      </p:sp>
      <p:sp>
        <p:nvSpPr>
          <p:cNvPr id="28" name="Content Placeholder 9">
            <a:extLst>
              <a:ext uri="{FF2B5EF4-FFF2-40B4-BE49-F238E27FC236}">
                <a16:creationId xmlns:a16="http://schemas.microsoft.com/office/drawing/2014/main" id="{ABE964CA-7853-4158-97A1-5937D31E6C0F}"/>
              </a:ext>
            </a:extLst>
          </p:cNvPr>
          <p:cNvSpPr>
            <a:spLocks noGrp="1"/>
          </p:cNvSpPr>
          <p:nvPr>
            <p:ph idx="1"/>
          </p:nvPr>
        </p:nvSpPr>
        <p:spPr>
          <a:xfrm>
            <a:off x="301013" y="1046744"/>
            <a:ext cx="8521995" cy="692006"/>
          </a:xfrm>
        </p:spPr>
        <p:txBody>
          <a:bodyPr/>
          <a:lstStyle/>
          <a:p>
            <a:r>
              <a:rPr lang="en-GB" sz="1100"/>
              <a:t>Cohort study re-evaluating </a:t>
            </a:r>
            <a:r>
              <a:rPr lang="en-GB" sz="1100" b="1"/>
              <a:t>survival</a:t>
            </a:r>
            <a:r>
              <a:rPr lang="en-GB" sz="1100"/>
              <a:t> and </a:t>
            </a:r>
            <a:r>
              <a:rPr lang="en-GB" sz="1100" b="1"/>
              <a:t>cause of death</a:t>
            </a:r>
            <a:r>
              <a:rPr lang="en-GB" sz="1100"/>
              <a:t> in patients </a:t>
            </a:r>
            <a:r>
              <a:rPr lang="en-GB" sz="1100" b="1"/>
              <a:t>diagnosed with MASLD/MAFLD</a:t>
            </a:r>
            <a:r>
              <a:rPr lang="en-GB" sz="1100"/>
              <a:t> </a:t>
            </a:r>
            <a:r>
              <a:rPr lang="en-GB" sz="1100" b="1"/>
              <a:t>(n=129)</a:t>
            </a:r>
            <a:r>
              <a:rPr lang="en-GB" sz="1100"/>
              <a:t>* compared with a matched reference population (n=44,745) of the same age and sex. </a:t>
            </a:r>
          </a:p>
          <a:p>
            <a:r>
              <a:rPr lang="en-GB" sz="1100"/>
              <a:t>Median follow-up (SD) 13.7 (1.3) years; </a:t>
            </a:r>
            <a:r>
              <a:rPr lang="en-GB" sz="1100" b="1"/>
              <a:t>25 deaths</a:t>
            </a:r>
            <a:r>
              <a:rPr lang="en-GB" sz="1100"/>
              <a:t> (19.4%) during follow-up</a:t>
            </a:r>
          </a:p>
        </p:txBody>
      </p:sp>
      <p:graphicFrame>
        <p:nvGraphicFramePr>
          <p:cNvPr id="12" name="Table 12">
            <a:extLst>
              <a:ext uri="{FF2B5EF4-FFF2-40B4-BE49-F238E27FC236}">
                <a16:creationId xmlns:a16="http://schemas.microsoft.com/office/drawing/2014/main" id="{789C0F1F-AD36-4254-A4E2-044A256DD629}"/>
              </a:ext>
            </a:extLst>
          </p:cNvPr>
          <p:cNvGraphicFramePr>
            <a:graphicFrameLocks noGrp="1"/>
          </p:cNvGraphicFramePr>
          <p:nvPr>
            <p:extLst>
              <p:ext uri="{D42A27DB-BD31-4B8C-83A1-F6EECF244321}">
                <p14:modId xmlns:p14="http://schemas.microsoft.com/office/powerpoint/2010/main" val="2412806941"/>
              </p:ext>
            </p:extLst>
          </p:nvPr>
        </p:nvGraphicFramePr>
        <p:xfrm>
          <a:off x="379594" y="1758488"/>
          <a:ext cx="8338481" cy="1152217"/>
        </p:xfrm>
        <a:graphic>
          <a:graphicData uri="http://schemas.openxmlformats.org/drawingml/2006/table">
            <a:tbl>
              <a:tblPr firstRow="1" bandRow="1">
                <a:tableStyleId>{5C22544A-7EE6-4342-B048-85BDC9FD1C3A}</a:tableStyleId>
              </a:tblPr>
              <a:tblGrid>
                <a:gridCol w="2506481">
                  <a:extLst>
                    <a:ext uri="{9D8B030D-6E8A-4147-A177-3AD203B41FA5}">
                      <a16:colId xmlns:a16="http://schemas.microsoft.com/office/drawing/2014/main" val="2090174320"/>
                    </a:ext>
                  </a:extLst>
                </a:gridCol>
                <a:gridCol w="1944000">
                  <a:extLst>
                    <a:ext uri="{9D8B030D-6E8A-4147-A177-3AD203B41FA5}">
                      <a16:colId xmlns:a16="http://schemas.microsoft.com/office/drawing/2014/main" val="1259492153"/>
                    </a:ext>
                  </a:extLst>
                </a:gridCol>
                <a:gridCol w="1944000">
                  <a:extLst>
                    <a:ext uri="{9D8B030D-6E8A-4147-A177-3AD203B41FA5}">
                      <a16:colId xmlns:a16="http://schemas.microsoft.com/office/drawing/2014/main" val="4095206426"/>
                    </a:ext>
                  </a:extLst>
                </a:gridCol>
                <a:gridCol w="1944000">
                  <a:extLst>
                    <a:ext uri="{9D8B030D-6E8A-4147-A177-3AD203B41FA5}">
                      <a16:colId xmlns:a16="http://schemas.microsoft.com/office/drawing/2014/main" val="534909784"/>
                    </a:ext>
                  </a:extLst>
                </a:gridCol>
              </a:tblGrid>
              <a:tr h="388620">
                <a:tc>
                  <a:txBody>
                    <a:bodyPr/>
                    <a:lstStyle/>
                    <a:p>
                      <a:r>
                        <a:rPr lang="en-GB" sz="1000" b="1" kern="1200">
                          <a:solidFill>
                            <a:schemeClr val="bg1"/>
                          </a:solidFill>
                          <a:latin typeface="Verdana" panose="020B0604030504040204" pitchFamily="34" charset="0"/>
                          <a:ea typeface="Verdana" panose="020B0604030504040204" pitchFamily="34" charset="0"/>
                          <a:cs typeface="+mn-cs"/>
                        </a:rPr>
                        <a:t>Cause of death (%)</a:t>
                      </a:r>
                      <a:endParaRPr lang="en-US" sz="1000" b="1" kern="1200">
                        <a:solidFill>
                          <a:schemeClr val="bg1"/>
                        </a:solidFill>
                        <a:latin typeface="Verdana" panose="020B0604030504040204" pitchFamily="34" charset="0"/>
                        <a:ea typeface="Verdana" panose="020B0604030504040204" pitchFamily="34" charset="0"/>
                        <a:cs typeface="+mn-cs"/>
                      </a:endParaRPr>
                    </a:p>
                  </a:txBody>
                  <a:tcPr marL="68580" marR="68580" marT="34290" marB="34290" anchor="b"/>
                </a:tc>
                <a:tc>
                  <a:txBody>
                    <a:bodyPr/>
                    <a:lstStyle/>
                    <a:p>
                      <a:pPr algn="ctr"/>
                      <a:r>
                        <a:rPr lang="en-US" sz="1000" b="1" kern="1200">
                          <a:solidFill>
                            <a:schemeClr val="bg1"/>
                          </a:solidFill>
                          <a:latin typeface="Verdana" panose="020B0604030504040204" pitchFamily="34" charset="0"/>
                          <a:ea typeface="Verdana" panose="020B0604030504040204" pitchFamily="34" charset="0"/>
                          <a:cs typeface="+mn-cs"/>
                        </a:rPr>
                        <a:t>Patients with NASH</a:t>
                      </a:r>
                      <a:br>
                        <a:rPr lang="en-US" sz="1000" b="1" kern="1200">
                          <a:solidFill>
                            <a:schemeClr val="bg1"/>
                          </a:solidFill>
                          <a:latin typeface="Verdana" panose="020B0604030504040204" pitchFamily="34" charset="0"/>
                          <a:ea typeface="Verdana" panose="020B0604030504040204" pitchFamily="34" charset="0"/>
                          <a:cs typeface="+mn-cs"/>
                        </a:rPr>
                      </a:br>
                      <a:r>
                        <a:rPr lang="en-US" sz="1000" b="1" kern="1200">
                          <a:solidFill>
                            <a:schemeClr val="bg1"/>
                          </a:solidFill>
                          <a:latin typeface="Verdana" panose="020B0604030504040204" pitchFamily="34" charset="0"/>
                          <a:ea typeface="Verdana" panose="020B0604030504040204" pitchFamily="34" charset="0"/>
                          <a:cs typeface="+mn-cs"/>
                        </a:rPr>
                        <a:t>(n=71)</a:t>
                      </a:r>
                    </a:p>
                  </a:txBody>
                  <a:tcPr marL="68580" marR="68580" marT="34290" marB="34290" anchor="b"/>
                </a:tc>
                <a:tc>
                  <a:txBody>
                    <a:bodyPr/>
                    <a:lstStyle/>
                    <a:p>
                      <a:pPr algn="ctr"/>
                      <a:r>
                        <a:rPr lang="en-US" sz="1000" b="1" kern="1200">
                          <a:solidFill>
                            <a:schemeClr val="bg1"/>
                          </a:solidFill>
                          <a:latin typeface="Verdana" panose="020B0604030504040204" pitchFamily="34" charset="0"/>
                          <a:ea typeface="Verdana" panose="020B0604030504040204" pitchFamily="34" charset="0"/>
                          <a:cs typeface="+mn-cs"/>
                        </a:rPr>
                        <a:t>Reference population</a:t>
                      </a:r>
                      <a:br>
                        <a:rPr lang="en-US" sz="1000" b="1" kern="1200">
                          <a:solidFill>
                            <a:schemeClr val="bg1"/>
                          </a:solidFill>
                          <a:latin typeface="Verdana" panose="020B0604030504040204" pitchFamily="34" charset="0"/>
                          <a:ea typeface="Verdana" panose="020B0604030504040204" pitchFamily="34" charset="0"/>
                          <a:cs typeface="+mn-cs"/>
                        </a:rPr>
                      </a:br>
                      <a:r>
                        <a:rPr lang="en-US" sz="1000" b="1" kern="1200">
                          <a:solidFill>
                            <a:schemeClr val="bg1"/>
                          </a:solidFill>
                          <a:latin typeface="Verdana" panose="020B0604030504040204" pitchFamily="34" charset="0"/>
                          <a:ea typeface="Verdana" panose="020B0604030504040204" pitchFamily="34" charset="0"/>
                          <a:cs typeface="+mn-cs"/>
                        </a:rPr>
                        <a:t>(n=44,745) </a:t>
                      </a:r>
                    </a:p>
                  </a:txBody>
                  <a:tcPr marL="68580" marR="68580" marT="34290" marB="34290" anchor="b"/>
                </a:tc>
                <a:tc>
                  <a:txBody>
                    <a:bodyPr/>
                    <a:lstStyle/>
                    <a:p>
                      <a:pPr algn="ctr"/>
                      <a:r>
                        <a:rPr lang="en-US" sz="1000" b="1" kern="1200">
                          <a:solidFill>
                            <a:schemeClr val="bg1"/>
                          </a:solidFill>
                          <a:latin typeface="Verdana" panose="020B0604030504040204" pitchFamily="34" charset="0"/>
                          <a:ea typeface="Verdana" panose="020B0604030504040204" pitchFamily="34" charset="0"/>
                          <a:cs typeface="+mn-cs"/>
                        </a:rPr>
                        <a:t>p value </a:t>
                      </a:r>
                    </a:p>
                  </a:txBody>
                  <a:tcPr marL="68580" marR="68580" marT="34290" marB="34290" anchor="b"/>
                </a:tc>
                <a:extLst>
                  <a:ext uri="{0D108BD9-81ED-4DB2-BD59-A6C34878D82A}">
                    <a16:rowId xmlns:a16="http://schemas.microsoft.com/office/drawing/2014/main" val="1487424158"/>
                  </a:ext>
                </a:extLst>
              </a:tr>
              <a:tr h="240030">
                <a:tc>
                  <a:txBody>
                    <a:bodyPr/>
                    <a:lstStyle/>
                    <a:p>
                      <a:r>
                        <a:rPr lang="en-GB" sz="1000" b="0" kern="1200">
                          <a:solidFill>
                            <a:schemeClr val="tx1">
                              <a:lumMod val="75000"/>
                              <a:lumOff val="25000"/>
                            </a:schemeClr>
                          </a:solidFill>
                          <a:latin typeface="Verdana" panose="020B0604030504040204" pitchFamily="34" charset="0"/>
                          <a:ea typeface="Verdana" panose="020B0604030504040204" pitchFamily="34" charset="0"/>
                          <a:cs typeface="+mn-cs"/>
                        </a:rPr>
                        <a:t>Liver failure/HCC (n=7)</a:t>
                      </a:r>
                      <a:endParaRPr lang="en-US" sz="1000" b="0" kern="1200">
                        <a:solidFill>
                          <a:schemeClr val="tx1">
                            <a:lumMod val="75000"/>
                            <a:lumOff val="25000"/>
                          </a:schemeClr>
                        </a:solidFill>
                        <a:latin typeface="Verdana" panose="020B0604030504040204" pitchFamily="34" charset="0"/>
                        <a:ea typeface="Verdana" panose="020B0604030504040204" pitchFamily="34" charset="0"/>
                        <a:cs typeface="+mn-cs"/>
                      </a:endParaRPr>
                    </a:p>
                  </a:txBody>
                  <a:tcPr marL="68580" marR="68580" marT="34290" marB="34290"/>
                </a:tc>
                <a:tc>
                  <a:txBody>
                    <a:bodyPr/>
                    <a:lstStyle/>
                    <a:p>
                      <a:pPr algn="ctr"/>
                      <a:r>
                        <a:rPr lang="en-GB" sz="1000" b="1" kern="1200">
                          <a:solidFill>
                            <a:schemeClr val="tx1">
                              <a:lumMod val="75000"/>
                              <a:lumOff val="25000"/>
                            </a:schemeClr>
                          </a:solidFill>
                          <a:latin typeface="Verdana" panose="020B0604030504040204" pitchFamily="34" charset="0"/>
                          <a:ea typeface="Verdana" panose="020B0604030504040204" pitchFamily="34" charset="0"/>
                          <a:cs typeface="+mn-cs"/>
                        </a:rPr>
                        <a:t>2.8 </a:t>
                      </a:r>
                      <a:endParaRPr lang="en-US" sz="1000" b="1" kern="1200">
                        <a:solidFill>
                          <a:schemeClr val="tx1">
                            <a:lumMod val="75000"/>
                            <a:lumOff val="25000"/>
                          </a:schemeClr>
                        </a:solidFill>
                        <a:latin typeface="Verdana" panose="020B0604030504040204" pitchFamily="34" charset="0"/>
                        <a:ea typeface="Verdana" panose="020B0604030504040204" pitchFamily="34" charset="0"/>
                        <a:cs typeface="+mn-cs"/>
                      </a:endParaRPr>
                    </a:p>
                  </a:txBody>
                  <a:tcPr marL="68580" marR="68580" marT="34290" marB="34290"/>
                </a:tc>
                <a:tc>
                  <a:txBody>
                    <a:bodyPr/>
                    <a:lstStyle/>
                    <a:p>
                      <a:pPr algn="ctr"/>
                      <a:r>
                        <a:rPr lang="en-GB" sz="1000" b="1" kern="1200">
                          <a:solidFill>
                            <a:schemeClr val="tx1">
                              <a:lumMod val="75000"/>
                              <a:lumOff val="25000"/>
                            </a:schemeClr>
                          </a:solidFill>
                          <a:latin typeface="Verdana" panose="020B0604030504040204" pitchFamily="34" charset="0"/>
                          <a:ea typeface="Verdana" panose="020B0604030504040204" pitchFamily="34" charset="0"/>
                          <a:cs typeface="+mn-cs"/>
                        </a:rPr>
                        <a:t>0.2</a:t>
                      </a:r>
                      <a:endParaRPr lang="en-US" sz="1000" b="1" kern="1200">
                        <a:solidFill>
                          <a:schemeClr val="tx1">
                            <a:lumMod val="75000"/>
                            <a:lumOff val="25000"/>
                          </a:schemeClr>
                        </a:solidFill>
                        <a:latin typeface="Verdana" panose="020B0604030504040204" pitchFamily="34" charset="0"/>
                        <a:ea typeface="Verdana" panose="020B0604030504040204" pitchFamily="34" charset="0"/>
                        <a:cs typeface="+mn-cs"/>
                      </a:endParaRPr>
                    </a:p>
                  </a:txBody>
                  <a:tcPr marL="68580" marR="68580" marT="34290" marB="34290"/>
                </a:tc>
                <a:tc>
                  <a:txBody>
                    <a:bodyPr/>
                    <a:lstStyle/>
                    <a:p>
                      <a:pPr algn="ctr"/>
                      <a:r>
                        <a:rPr lang="en-GB" sz="1000" b="1" kern="1200">
                          <a:solidFill>
                            <a:schemeClr val="tx1">
                              <a:lumMod val="75000"/>
                              <a:lumOff val="25000"/>
                            </a:schemeClr>
                          </a:solidFill>
                          <a:latin typeface="Verdana" panose="020B0604030504040204" pitchFamily="34" charset="0"/>
                          <a:ea typeface="Verdana" panose="020B0604030504040204" pitchFamily="34" charset="0"/>
                          <a:cs typeface="+mn-cs"/>
                        </a:rPr>
                        <a:t>p=0.04</a:t>
                      </a:r>
                      <a:endParaRPr lang="en-US" sz="1000" b="1" kern="1200">
                        <a:solidFill>
                          <a:schemeClr val="tx1">
                            <a:lumMod val="75000"/>
                            <a:lumOff val="25000"/>
                          </a:schemeClr>
                        </a:solidFill>
                        <a:latin typeface="Verdana" panose="020B0604030504040204" pitchFamily="34" charset="0"/>
                        <a:ea typeface="Verdana" panose="020B0604030504040204" pitchFamily="34" charset="0"/>
                        <a:cs typeface="+mn-cs"/>
                      </a:endParaRPr>
                    </a:p>
                  </a:txBody>
                  <a:tcPr marL="68580" marR="68580" marT="34290" marB="34290"/>
                </a:tc>
                <a:extLst>
                  <a:ext uri="{0D108BD9-81ED-4DB2-BD59-A6C34878D82A}">
                    <a16:rowId xmlns:a16="http://schemas.microsoft.com/office/drawing/2014/main" val="4215534829"/>
                  </a:ext>
                </a:extLst>
              </a:tr>
              <a:tr h="240030">
                <a:tc>
                  <a:txBody>
                    <a:bodyPr/>
                    <a:lstStyle/>
                    <a:p>
                      <a:r>
                        <a:rPr lang="en-GB" sz="1000" b="0" kern="1200">
                          <a:solidFill>
                            <a:schemeClr val="tx1">
                              <a:lumMod val="75000"/>
                              <a:lumOff val="25000"/>
                            </a:schemeClr>
                          </a:solidFill>
                          <a:latin typeface="Verdana" panose="020B0604030504040204" pitchFamily="34" charset="0"/>
                          <a:ea typeface="Verdana" panose="020B0604030504040204" pitchFamily="34" charset="0"/>
                          <a:cs typeface="+mn-cs"/>
                        </a:rPr>
                        <a:t>CVD (n=14)</a:t>
                      </a:r>
                      <a:endParaRPr lang="en-US" sz="1000" b="0" kern="1200">
                        <a:solidFill>
                          <a:schemeClr val="tx1">
                            <a:lumMod val="75000"/>
                            <a:lumOff val="25000"/>
                          </a:schemeClr>
                        </a:solidFill>
                        <a:latin typeface="Verdana" panose="020B0604030504040204" pitchFamily="34" charset="0"/>
                        <a:ea typeface="Verdana" panose="020B0604030504040204" pitchFamily="34" charset="0"/>
                        <a:cs typeface="+mn-cs"/>
                      </a:endParaRPr>
                    </a:p>
                  </a:txBody>
                  <a:tcPr marL="68580" marR="68580" marT="34290" marB="34290"/>
                </a:tc>
                <a:tc>
                  <a:txBody>
                    <a:bodyPr/>
                    <a:lstStyle/>
                    <a:p>
                      <a:pPr algn="ctr"/>
                      <a:r>
                        <a:rPr lang="en-GB" sz="1000" b="1" kern="1200">
                          <a:solidFill>
                            <a:schemeClr val="tx1">
                              <a:lumMod val="75000"/>
                              <a:lumOff val="25000"/>
                            </a:schemeClr>
                          </a:solidFill>
                          <a:latin typeface="Verdana" panose="020B0604030504040204" pitchFamily="34" charset="0"/>
                          <a:ea typeface="Verdana" panose="020B0604030504040204" pitchFamily="34" charset="0"/>
                          <a:cs typeface="+mn-cs"/>
                        </a:rPr>
                        <a:t>15.5</a:t>
                      </a:r>
                      <a:endParaRPr lang="en-GB" sz="1000" b="1" strike="sngStrike" kern="1200">
                        <a:solidFill>
                          <a:srgbClr val="FF0000"/>
                        </a:solidFill>
                        <a:latin typeface="Verdana" panose="020B0604030504040204" pitchFamily="34" charset="0"/>
                        <a:ea typeface="Verdana" panose="020B0604030504040204" pitchFamily="34" charset="0"/>
                        <a:cs typeface="+mn-cs"/>
                      </a:endParaRPr>
                    </a:p>
                  </a:txBody>
                  <a:tcPr marL="68580" marR="68580" marT="34290" marB="34290"/>
                </a:tc>
                <a:tc>
                  <a:txBody>
                    <a:bodyPr/>
                    <a:lstStyle/>
                    <a:p>
                      <a:pPr algn="ctr"/>
                      <a:r>
                        <a:rPr lang="en-GB" sz="1000" b="1" kern="1200">
                          <a:solidFill>
                            <a:schemeClr val="tx1">
                              <a:lumMod val="75000"/>
                              <a:lumOff val="25000"/>
                            </a:schemeClr>
                          </a:solidFill>
                          <a:latin typeface="Verdana" panose="020B0604030504040204" pitchFamily="34" charset="0"/>
                          <a:ea typeface="Verdana" panose="020B0604030504040204" pitchFamily="34" charset="0"/>
                          <a:cs typeface="+mn-cs"/>
                        </a:rPr>
                        <a:t>7.5</a:t>
                      </a:r>
                    </a:p>
                  </a:txBody>
                  <a:tcPr marL="68580" marR="68580" marT="34290" marB="34290"/>
                </a:tc>
                <a:tc>
                  <a:txBody>
                    <a:bodyPr/>
                    <a:lstStyle/>
                    <a:p>
                      <a:pPr algn="ctr"/>
                      <a:r>
                        <a:rPr lang="en-GB" sz="1000" b="1" kern="1200">
                          <a:solidFill>
                            <a:schemeClr val="tx1">
                              <a:lumMod val="75000"/>
                              <a:lumOff val="25000"/>
                            </a:schemeClr>
                          </a:solidFill>
                          <a:latin typeface="Verdana" panose="020B0604030504040204" pitchFamily="34" charset="0"/>
                          <a:ea typeface="Verdana" panose="020B0604030504040204" pitchFamily="34" charset="0"/>
                          <a:cs typeface="+mn-cs"/>
                        </a:rPr>
                        <a:t>p=0.04 </a:t>
                      </a:r>
                    </a:p>
                  </a:txBody>
                  <a:tcPr marL="68580" marR="68580" marT="34290" marB="34290"/>
                </a:tc>
                <a:extLst>
                  <a:ext uri="{0D108BD9-81ED-4DB2-BD59-A6C34878D82A}">
                    <a16:rowId xmlns:a16="http://schemas.microsoft.com/office/drawing/2014/main" val="3930661585"/>
                  </a:ext>
                </a:extLst>
              </a:tr>
              <a:tr h="283537">
                <a:tc>
                  <a:txBody>
                    <a:bodyPr/>
                    <a:lstStyle/>
                    <a:p>
                      <a:r>
                        <a:rPr lang="en-GB" sz="1000" b="0" kern="1200">
                          <a:solidFill>
                            <a:schemeClr val="tx1">
                              <a:lumMod val="75000"/>
                              <a:lumOff val="25000"/>
                            </a:schemeClr>
                          </a:solidFill>
                          <a:latin typeface="Verdana" panose="020B0604030504040204" pitchFamily="34" charset="0"/>
                          <a:ea typeface="Verdana" panose="020B0604030504040204" pitchFamily="34" charset="0"/>
                          <a:cs typeface="+mn-cs"/>
                        </a:rPr>
                        <a:t>Extrahepatic cancers (n=5)</a:t>
                      </a:r>
                      <a:endParaRPr lang="en-US" sz="1000" b="0" kern="1200">
                        <a:solidFill>
                          <a:schemeClr val="tx1">
                            <a:lumMod val="75000"/>
                            <a:lumOff val="25000"/>
                          </a:schemeClr>
                        </a:solidFill>
                        <a:latin typeface="Verdana" panose="020B0604030504040204" pitchFamily="34" charset="0"/>
                        <a:ea typeface="Verdana" panose="020B0604030504040204" pitchFamily="34" charset="0"/>
                        <a:cs typeface="+mn-cs"/>
                      </a:endParaRPr>
                    </a:p>
                  </a:txBody>
                  <a:tcPr marL="68580" marR="68580" marT="34290" marB="34290"/>
                </a:tc>
                <a:tc>
                  <a:txBody>
                    <a:bodyPr/>
                    <a:lstStyle/>
                    <a:p>
                      <a:pPr algn="ctr"/>
                      <a:r>
                        <a:rPr lang="en-GB" sz="1000" b="1" kern="1200">
                          <a:solidFill>
                            <a:schemeClr val="tx1">
                              <a:lumMod val="75000"/>
                              <a:lumOff val="25000"/>
                            </a:schemeClr>
                          </a:solidFill>
                          <a:latin typeface="Verdana" panose="020B0604030504040204" pitchFamily="34" charset="0"/>
                          <a:ea typeface="Verdana" panose="020B0604030504040204" pitchFamily="34" charset="0"/>
                          <a:cs typeface="+mn-cs"/>
                        </a:rPr>
                        <a:t>5.6</a:t>
                      </a:r>
                    </a:p>
                  </a:txBody>
                  <a:tcPr marL="68580" marR="68580" marT="34290" marB="34290"/>
                </a:tc>
                <a:tc>
                  <a:txBody>
                    <a:bodyPr/>
                    <a:lstStyle/>
                    <a:p>
                      <a:pPr algn="ctr"/>
                      <a:r>
                        <a:rPr lang="en-GB" sz="1000" b="1" kern="1200">
                          <a:solidFill>
                            <a:schemeClr val="tx1">
                              <a:lumMod val="75000"/>
                              <a:lumOff val="25000"/>
                            </a:schemeClr>
                          </a:solidFill>
                          <a:latin typeface="Verdana" panose="020B0604030504040204" pitchFamily="34" charset="0"/>
                          <a:ea typeface="Verdana" panose="020B0604030504040204" pitchFamily="34" charset="0"/>
                          <a:cs typeface="+mn-cs"/>
                        </a:rPr>
                        <a:t>–</a:t>
                      </a:r>
                    </a:p>
                  </a:txBody>
                  <a:tcPr marL="68580" marR="68580" marT="34290" marB="34290"/>
                </a:tc>
                <a:tc>
                  <a:txBody>
                    <a:bodyPr/>
                    <a:lstStyle/>
                    <a:p>
                      <a:pPr algn="ctr"/>
                      <a:r>
                        <a:rPr lang="en-GB" sz="1000" b="1" kern="1200">
                          <a:solidFill>
                            <a:schemeClr val="tx1">
                              <a:lumMod val="75000"/>
                              <a:lumOff val="25000"/>
                            </a:schemeClr>
                          </a:solidFill>
                          <a:latin typeface="Verdana" panose="020B0604030504040204" pitchFamily="34" charset="0"/>
                          <a:ea typeface="Verdana" panose="020B0604030504040204" pitchFamily="34" charset="0"/>
                          <a:cs typeface="+mn-cs"/>
                        </a:rPr>
                        <a:t>–</a:t>
                      </a:r>
                    </a:p>
                  </a:txBody>
                  <a:tcPr marL="68580" marR="68580" marT="34290" marB="34290"/>
                </a:tc>
                <a:extLst>
                  <a:ext uri="{0D108BD9-81ED-4DB2-BD59-A6C34878D82A}">
                    <a16:rowId xmlns:a16="http://schemas.microsoft.com/office/drawing/2014/main" val="2157573277"/>
                  </a:ext>
                </a:extLst>
              </a:tr>
            </a:tbl>
          </a:graphicData>
        </a:graphic>
      </p:graphicFrame>
      <p:grpSp>
        <p:nvGrpSpPr>
          <p:cNvPr id="4" name="Group 3">
            <a:extLst>
              <a:ext uri="{FF2B5EF4-FFF2-40B4-BE49-F238E27FC236}">
                <a16:creationId xmlns:a16="http://schemas.microsoft.com/office/drawing/2014/main" id="{9EA1D664-2EC8-4ADB-BFF1-84F5C5EF7658}"/>
              </a:ext>
            </a:extLst>
          </p:cNvPr>
          <p:cNvGrpSpPr/>
          <p:nvPr/>
        </p:nvGrpSpPr>
        <p:grpSpPr>
          <a:xfrm>
            <a:off x="925233" y="3140531"/>
            <a:ext cx="2051495" cy="1443559"/>
            <a:chOff x="1414619" y="4187377"/>
            <a:chExt cx="2735328" cy="1924746"/>
          </a:xfrm>
        </p:grpSpPr>
        <p:sp>
          <p:nvSpPr>
            <p:cNvPr id="22535" name="pole tekstowe 6"/>
            <p:cNvSpPr txBox="1">
              <a:spLocks noChangeArrowheads="1"/>
            </p:cNvSpPr>
            <p:nvPr/>
          </p:nvSpPr>
          <p:spPr bwMode="auto">
            <a:xfrm>
              <a:off x="2427465" y="4685167"/>
              <a:ext cx="1545723" cy="307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pl-PL" sz="900" b="1">
                  <a:latin typeface="Verdana"/>
                  <a:cs typeface="Verdana"/>
                </a:rPr>
                <a:t>MASLD/MAFLD</a:t>
              </a:r>
              <a:endParaRPr lang="pl-PL" sz="900" b="1" strike="sngStrike">
                <a:solidFill>
                  <a:srgbClr val="FF0000"/>
                </a:solidFill>
                <a:latin typeface="Verdana"/>
                <a:cs typeface="Verdana"/>
              </a:endParaRPr>
            </a:p>
          </p:txBody>
        </p:sp>
        <p:grpSp>
          <p:nvGrpSpPr>
            <p:cNvPr id="94" name="Group 93">
              <a:extLst>
                <a:ext uri="{FF2B5EF4-FFF2-40B4-BE49-F238E27FC236}">
                  <a16:creationId xmlns:a16="http://schemas.microsoft.com/office/drawing/2014/main" id="{74FE102D-98E6-47E6-AE65-DA80F66FA67F}"/>
                </a:ext>
              </a:extLst>
            </p:cNvPr>
            <p:cNvGrpSpPr/>
            <p:nvPr/>
          </p:nvGrpSpPr>
          <p:grpSpPr>
            <a:xfrm>
              <a:off x="1414619" y="4322677"/>
              <a:ext cx="2719366" cy="1789446"/>
              <a:chOff x="1414619" y="4322677"/>
              <a:chExt cx="2719366" cy="1789446"/>
            </a:xfrm>
          </p:grpSpPr>
          <p:grpSp>
            <p:nvGrpSpPr>
              <p:cNvPr id="95" name="Group 94">
                <a:extLst>
                  <a:ext uri="{FF2B5EF4-FFF2-40B4-BE49-F238E27FC236}">
                    <a16:creationId xmlns:a16="http://schemas.microsoft.com/office/drawing/2014/main" id="{48EC58FD-21D8-435C-AACF-343DFFC20644}"/>
                  </a:ext>
                </a:extLst>
              </p:cNvPr>
              <p:cNvGrpSpPr>
                <a:grpSpLocks noChangeAspect="1"/>
              </p:cNvGrpSpPr>
              <p:nvPr/>
            </p:nvGrpSpPr>
            <p:grpSpPr>
              <a:xfrm>
                <a:off x="1414619" y="4322677"/>
                <a:ext cx="2719366" cy="1593381"/>
                <a:chOff x="-614422" y="670996"/>
                <a:chExt cx="10003575" cy="5861454"/>
              </a:xfrm>
            </p:grpSpPr>
            <p:grpSp>
              <p:nvGrpSpPr>
                <p:cNvPr id="97" name="Group 96">
                  <a:extLst>
                    <a:ext uri="{FF2B5EF4-FFF2-40B4-BE49-F238E27FC236}">
                      <a16:creationId xmlns:a16="http://schemas.microsoft.com/office/drawing/2014/main" id="{96CA4DC3-C337-405E-B32E-AC540314C8B3}"/>
                    </a:ext>
                  </a:extLst>
                </p:cNvPr>
                <p:cNvGrpSpPr>
                  <a:grpSpLocks noChangeAspect="1"/>
                </p:cNvGrpSpPr>
                <p:nvPr/>
              </p:nvGrpSpPr>
              <p:grpSpPr>
                <a:xfrm>
                  <a:off x="-614422" y="670996"/>
                  <a:ext cx="10003575" cy="5861454"/>
                  <a:chOff x="863685" y="4062739"/>
                  <a:chExt cx="4948715" cy="2899632"/>
                </a:xfrm>
              </p:grpSpPr>
              <p:grpSp>
                <p:nvGrpSpPr>
                  <p:cNvPr id="104" name="Group 103">
                    <a:extLst>
                      <a:ext uri="{FF2B5EF4-FFF2-40B4-BE49-F238E27FC236}">
                        <a16:creationId xmlns:a16="http://schemas.microsoft.com/office/drawing/2014/main" id="{BCF76FE7-B21C-475B-B42F-A4EC31986673}"/>
                      </a:ext>
                    </a:extLst>
                  </p:cNvPr>
                  <p:cNvGrpSpPr/>
                  <p:nvPr/>
                </p:nvGrpSpPr>
                <p:grpSpPr>
                  <a:xfrm>
                    <a:off x="1140961" y="4062739"/>
                    <a:ext cx="536756" cy="2612445"/>
                    <a:chOff x="617022" y="4297542"/>
                    <a:chExt cx="307234" cy="1495342"/>
                  </a:xfrm>
                </p:grpSpPr>
                <p:sp>
                  <p:nvSpPr>
                    <p:cNvPr id="127" name="Rectangle 21">
                      <a:extLst>
                        <a:ext uri="{FF2B5EF4-FFF2-40B4-BE49-F238E27FC236}">
                          <a16:creationId xmlns:a16="http://schemas.microsoft.com/office/drawing/2014/main" id="{96A91C5F-3AB5-44D8-9356-10230C215FA5}"/>
                        </a:ext>
                      </a:extLst>
                    </p:cNvPr>
                    <p:cNvSpPr>
                      <a:spLocks noChangeArrowheads="1"/>
                    </p:cNvSpPr>
                    <p:nvPr/>
                  </p:nvSpPr>
                  <p:spPr bwMode="auto">
                    <a:xfrm>
                      <a:off x="821845" y="5619764"/>
                      <a:ext cx="102411"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0</a:t>
                      </a:r>
                    </a:p>
                  </p:txBody>
                </p:sp>
                <p:sp>
                  <p:nvSpPr>
                    <p:cNvPr id="128" name="Rectangle 22">
                      <a:extLst>
                        <a:ext uri="{FF2B5EF4-FFF2-40B4-BE49-F238E27FC236}">
                          <a16:creationId xmlns:a16="http://schemas.microsoft.com/office/drawing/2014/main" id="{293AEBE4-7BFC-4597-8877-2855E2BC1B14}"/>
                        </a:ext>
                      </a:extLst>
                    </p:cNvPr>
                    <p:cNvSpPr>
                      <a:spLocks noChangeArrowheads="1"/>
                    </p:cNvSpPr>
                    <p:nvPr/>
                  </p:nvSpPr>
                  <p:spPr bwMode="auto">
                    <a:xfrm>
                      <a:off x="719432" y="5344508"/>
                      <a:ext cx="204824"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20</a:t>
                      </a:r>
                    </a:p>
                  </p:txBody>
                </p:sp>
                <p:sp>
                  <p:nvSpPr>
                    <p:cNvPr id="129" name="Rectangle 23">
                      <a:extLst>
                        <a:ext uri="{FF2B5EF4-FFF2-40B4-BE49-F238E27FC236}">
                          <a16:creationId xmlns:a16="http://schemas.microsoft.com/office/drawing/2014/main" id="{CC61CE84-F3D7-4637-BC4E-57FC2834375F}"/>
                        </a:ext>
                      </a:extLst>
                    </p:cNvPr>
                    <p:cNvSpPr>
                      <a:spLocks noChangeArrowheads="1"/>
                    </p:cNvSpPr>
                    <p:nvPr/>
                  </p:nvSpPr>
                  <p:spPr bwMode="auto">
                    <a:xfrm>
                      <a:off x="719432" y="5077450"/>
                      <a:ext cx="204824"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40</a:t>
                      </a:r>
                    </a:p>
                  </p:txBody>
                </p:sp>
                <p:sp>
                  <p:nvSpPr>
                    <p:cNvPr id="130" name="Rectangle 24">
                      <a:extLst>
                        <a:ext uri="{FF2B5EF4-FFF2-40B4-BE49-F238E27FC236}">
                          <a16:creationId xmlns:a16="http://schemas.microsoft.com/office/drawing/2014/main" id="{03333BF0-D0B0-4B05-971E-19D027DB1812}"/>
                        </a:ext>
                      </a:extLst>
                    </p:cNvPr>
                    <p:cNvSpPr>
                      <a:spLocks noChangeArrowheads="1"/>
                    </p:cNvSpPr>
                    <p:nvPr/>
                  </p:nvSpPr>
                  <p:spPr bwMode="auto">
                    <a:xfrm>
                      <a:off x="719432" y="4815707"/>
                      <a:ext cx="204824"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60</a:t>
                      </a:r>
                    </a:p>
                  </p:txBody>
                </p:sp>
                <p:sp>
                  <p:nvSpPr>
                    <p:cNvPr id="131" name="Rectangle 25">
                      <a:extLst>
                        <a:ext uri="{FF2B5EF4-FFF2-40B4-BE49-F238E27FC236}">
                          <a16:creationId xmlns:a16="http://schemas.microsoft.com/office/drawing/2014/main" id="{595B28E9-F6C9-4C54-9FFF-0CA68AAD399F}"/>
                        </a:ext>
                      </a:extLst>
                    </p:cNvPr>
                    <p:cNvSpPr>
                      <a:spLocks noChangeArrowheads="1"/>
                    </p:cNvSpPr>
                    <p:nvPr/>
                  </p:nvSpPr>
                  <p:spPr bwMode="auto">
                    <a:xfrm>
                      <a:off x="719432" y="4559274"/>
                      <a:ext cx="204824"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80</a:t>
                      </a:r>
                    </a:p>
                  </p:txBody>
                </p:sp>
                <p:sp>
                  <p:nvSpPr>
                    <p:cNvPr id="132" name="Rectangle 26">
                      <a:extLst>
                        <a:ext uri="{FF2B5EF4-FFF2-40B4-BE49-F238E27FC236}">
                          <a16:creationId xmlns:a16="http://schemas.microsoft.com/office/drawing/2014/main" id="{BACAB0DC-C717-4ECB-B20A-539E42E1BA13}"/>
                        </a:ext>
                      </a:extLst>
                    </p:cNvPr>
                    <p:cNvSpPr>
                      <a:spLocks noChangeArrowheads="1"/>
                    </p:cNvSpPr>
                    <p:nvPr/>
                  </p:nvSpPr>
                  <p:spPr bwMode="auto">
                    <a:xfrm>
                      <a:off x="617022" y="4297542"/>
                      <a:ext cx="307234" cy="1731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nchorCtr="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100</a:t>
                      </a:r>
                    </a:p>
                  </p:txBody>
                </p:sp>
              </p:grpSp>
              <p:sp>
                <p:nvSpPr>
                  <p:cNvPr id="105" name="Rectangle 32">
                    <a:extLst>
                      <a:ext uri="{FF2B5EF4-FFF2-40B4-BE49-F238E27FC236}">
                        <a16:creationId xmlns:a16="http://schemas.microsoft.com/office/drawing/2014/main" id="{711E90EF-39D8-447B-811F-1AD77B219AC5}"/>
                      </a:ext>
                    </a:extLst>
                  </p:cNvPr>
                  <p:cNvSpPr>
                    <a:spLocks noChangeArrowheads="1"/>
                  </p:cNvSpPr>
                  <p:nvPr/>
                </p:nvSpPr>
                <p:spPr bwMode="auto">
                  <a:xfrm rot="16200000">
                    <a:off x="-130100" y="5190162"/>
                    <a:ext cx="2290022" cy="3024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endParaRPr lang="en-US" sz="900">
                      <a:latin typeface="Verdana" panose="020B0604030504040204" pitchFamily="34" charset="0"/>
                      <a:ea typeface="Verdana" panose="020B0604030504040204" pitchFamily="34" charset="0"/>
                      <a:cs typeface="Verdana"/>
                    </a:endParaRPr>
                  </a:p>
                </p:txBody>
              </p:sp>
              <p:grpSp>
                <p:nvGrpSpPr>
                  <p:cNvPr id="106" name="Group 105">
                    <a:extLst>
                      <a:ext uri="{FF2B5EF4-FFF2-40B4-BE49-F238E27FC236}">
                        <a16:creationId xmlns:a16="http://schemas.microsoft.com/office/drawing/2014/main" id="{63F31F1C-7DBC-49B4-AF6A-6DD95B64B9D6}"/>
                      </a:ext>
                    </a:extLst>
                  </p:cNvPr>
                  <p:cNvGrpSpPr/>
                  <p:nvPr/>
                </p:nvGrpSpPr>
                <p:grpSpPr>
                  <a:xfrm>
                    <a:off x="1738165" y="4196382"/>
                    <a:ext cx="125788" cy="2290022"/>
                    <a:chOff x="952500" y="4374046"/>
                    <a:chExt cx="71999" cy="1310793"/>
                  </a:xfrm>
                </p:grpSpPr>
                <p:sp>
                  <p:nvSpPr>
                    <p:cNvPr id="121" name="Line 2">
                      <a:extLst>
                        <a:ext uri="{FF2B5EF4-FFF2-40B4-BE49-F238E27FC236}">
                          <a16:creationId xmlns:a16="http://schemas.microsoft.com/office/drawing/2014/main" id="{5474103E-B5E1-4DA7-AA09-5D57489C29E3}"/>
                        </a:ext>
                      </a:extLst>
                    </p:cNvPr>
                    <p:cNvSpPr>
                      <a:spLocks noChangeShapeType="1"/>
                    </p:cNvSpPr>
                    <p:nvPr/>
                  </p:nvSpPr>
                  <p:spPr bwMode="auto">
                    <a:xfrm flipH="1">
                      <a:off x="952500" y="5425871"/>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122" name="Line 53">
                      <a:extLst>
                        <a:ext uri="{FF2B5EF4-FFF2-40B4-BE49-F238E27FC236}">
                          <a16:creationId xmlns:a16="http://schemas.microsoft.com/office/drawing/2014/main" id="{563F55CC-6188-4A4D-9DAA-CBB8668FDB85}"/>
                        </a:ext>
                      </a:extLst>
                    </p:cNvPr>
                    <p:cNvSpPr>
                      <a:spLocks noChangeShapeType="1"/>
                    </p:cNvSpPr>
                    <p:nvPr/>
                  </p:nvSpPr>
                  <p:spPr bwMode="auto">
                    <a:xfrm flipH="1">
                      <a:off x="952500" y="5684839"/>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123" name="Line 54">
                      <a:extLst>
                        <a:ext uri="{FF2B5EF4-FFF2-40B4-BE49-F238E27FC236}">
                          <a16:creationId xmlns:a16="http://schemas.microsoft.com/office/drawing/2014/main" id="{54F6A947-6E5E-44C0-9ABA-D4CBAD560D76}"/>
                        </a:ext>
                      </a:extLst>
                    </p:cNvPr>
                    <p:cNvSpPr>
                      <a:spLocks noChangeShapeType="1"/>
                    </p:cNvSpPr>
                    <p:nvPr/>
                  </p:nvSpPr>
                  <p:spPr bwMode="auto">
                    <a:xfrm flipH="1">
                      <a:off x="952500" y="5156269"/>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124" name="Line 55">
                      <a:extLst>
                        <a:ext uri="{FF2B5EF4-FFF2-40B4-BE49-F238E27FC236}">
                          <a16:creationId xmlns:a16="http://schemas.microsoft.com/office/drawing/2014/main" id="{4ECF4B36-4576-418B-8D2F-6639669F8D04}"/>
                        </a:ext>
                      </a:extLst>
                    </p:cNvPr>
                    <p:cNvSpPr>
                      <a:spLocks noChangeShapeType="1"/>
                    </p:cNvSpPr>
                    <p:nvPr/>
                  </p:nvSpPr>
                  <p:spPr bwMode="auto">
                    <a:xfrm flipH="1">
                      <a:off x="952500" y="4899764"/>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125" name="Line 56">
                      <a:extLst>
                        <a:ext uri="{FF2B5EF4-FFF2-40B4-BE49-F238E27FC236}">
                          <a16:creationId xmlns:a16="http://schemas.microsoft.com/office/drawing/2014/main" id="{2E8DA323-92C1-4B77-86C7-B4E8FB2E83FD}"/>
                        </a:ext>
                      </a:extLst>
                    </p:cNvPr>
                    <p:cNvSpPr>
                      <a:spLocks noChangeShapeType="1"/>
                    </p:cNvSpPr>
                    <p:nvPr/>
                  </p:nvSpPr>
                  <p:spPr bwMode="auto">
                    <a:xfrm flipH="1">
                      <a:off x="952500" y="4643649"/>
                      <a:ext cx="71999"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126" name="Line 57">
                      <a:extLst>
                        <a:ext uri="{FF2B5EF4-FFF2-40B4-BE49-F238E27FC236}">
                          <a16:creationId xmlns:a16="http://schemas.microsoft.com/office/drawing/2014/main" id="{804EC900-2D81-4041-B9B2-464A3516A822}"/>
                        </a:ext>
                      </a:extLst>
                    </p:cNvPr>
                    <p:cNvSpPr>
                      <a:spLocks noChangeShapeType="1"/>
                    </p:cNvSpPr>
                    <p:nvPr/>
                  </p:nvSpPr>
                  <p:spPr bwMode="auto">
                    <a:xfrm flipH="1">
                      <a:off x="952500" y="4374046"/>
                      <a:ext cx="71355"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sp>
                <p:nvSpPr>
                  <p:cNvPr id="107" name="Line 5">
                    <a:extLst>
                      <a:ext uri="{FF2B5EF4-FFF2-40B4-BE49-F238E27FC236}">
                        <a16:creationId xmlns:a16="http://schemas.microsoft.com/office/drawing/2014/main" id="{4FC76F32-3C01-4279-B139-B095BAF8DAE9}"/>
                      </a:ext>
                    </a:extLst>
                  </p:cNvPr>
                  <p:cNvSpPr>
                    <a:spLocks noChangeShapeType="1"/>
                  </p:cNvSpPr>
                  <p:nvPr/>
                </p:nvSpPr>
                <p:spPr bwMode="auto">
                  <a:xfrm>
                    <a:off x="1815844" y="6489175"/>
                    <a:ext cx="3823949" cy="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nvGrpSpPr>
                  <p:cNvPr id="108" name="Group 107">
                    <a:extLst>
                      <a:ext uri="{FF2B5EF4-FFF2-40B4-BE49-F238E27FC236}">
                        <a16:creationId xmlns:a16="http://schemas.microsoft.com/office/drawing/2014/main" id="{A288E083-BF4A-4593-9D5E-7333E4718FC4}"/>
                      </a:ext>
                    </a:extLst>
                  </p:cNvPr>
                  <p:cNvGrpSpPr/>
                  <p:nvPr/>
                </p:nvGrpSpPr>
                <p:grpSpPr>
                  <a:xfrm>
                    <a:off x="1778670" y="6659886"/>
                    <a:ext cx="4033730" cy="302485"/>
                    <a:chOff x="982048" y="5784154"/>
                    <a:chExt cx="2308877" cy="173141"/>
                  </a:xfrm>
                </p:grpSpPr>
                <p:sp>
                  <p:nvSpPr>
                    <p:cNvPr id="116" name="Rectangle 27">
                      <a:extLst>
                        <a:ext uri="{FF2B5EF4-FFF2-40B4-BE49-F238E27FC236}">
                          <a16:creationId xmlns:a16="http://schemas.microsoft.com/office/drawing/2014/main" id="{B4D1672B-E243-4FDF-B68F-3E9F0996E737}"/>
                        </a:ext>
                      </a:extLst>
                    </p:cNvPr>
                    <p:cNvSpPr>
                      <a:spLocks noChangeArrowheads="1"/>
                    </p:cNvSpPr>
                    <p:nvPr/>
                  </p:nvSpPr>
                  <p:spPr bwMode="auto">
                    <a:xfrm>
                      <a:off x="982048" y="5784154"/>
                      <a:ext cx="102412" cy="173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0</a:t>
                      </a:r>
                    </a:p>
                  </p:txBody>
                </p:sp>
                <p:sp>
                  <p:nvSpPr>
                    <p:cNvPr id="117" name="Rectangle 28">
                      <a:extLst>
                        <a:ext uri="{FF2B5EF4-FFF2-40B4-BE49-F238E27FC236}">
                          <a16:creationId xmlns:a16="http://schemas.microsoft.com/office/drawing/2014/main" id="{8E83A103-FDB5-4425-AD7A-AE6462A94D09}"/>
                        </a:ext>
                      </a:extLst>
                    </p:cNvPr>
                    <p:cNvSpPr>
                      <a:spLocks noChangeArrowheads="1"/>
                    </p:cNvSpPr>
                    <p:nvPr/>
                  </p:nvSpPr>
                  <p:spPr bwMode="auto">
                    <a:xfrm>
                      <a:off x="1972202" y="5784173"/>
                      <a:ext cx="287999" cy="1731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10</a:t>
                      </a:r>
                    </a:p>
                  </p:txBody>
                </p:sp>
                <p:sp>
                  <p:nvSpPr>
                    <p:cNvPr id="118" name="Rectangle 117">
                      <a:extLst>
                        <a:ext uri="{FF2B5EF4-FFF2-40B4-BE49-F238E27FC236}">
                          <a16:creationId xmlns:a16="http://schemas.microsoft.com/office/drawing/2014/main" id="{71FB8340-E288-4CD5-B298-2626CF8567C8}"/>
                        </a:ext>
                      </a:extLst>
                    </p:cNvPr>
                    <p:cNvSpPr>
                      <a:spLocks noChangeArrowheads="1"/>
                    </p:cNvSpPr>
                    <p:nvPr/>
                  </p:nvSpPr>
                  <p:spPr bwMode="auto">
                    <a:xfrm>
                      <a:off x="2544629" y="5784173"/>
                      <a:ext cx="204824" cy="173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15</a:t>
                      </a:r>
                    </a:p>
                  </p:txBody>
                </p:sp>
                <p:sp>
                  <p:nvSpPr>
                    <p:cNvPr id="119" name="Rectangle 28">
                      <a:extLst>
                        <a:ext uri="{FF2B5EF4-FFF2-40B4-BE49-F238E27FC236}">
                          <a16:creationId xmlns:a16="http://schemas.microsoft.com/office/drawing/2014/main" id="{91C409D8-FC4B-4C34-9B71-44233EC290DC}"/>
                        </a:ext>
                      </a:extLst>
                    </p:cNvPr>
                    <p:cNvSpPr>
                      <a:spLocks noChangeArrowheads="1"/>
                    </p:cNvSpPr>
                    <p:nvPr/>
                  </p:nvSpPr>
                  <p:spPr bwMode="auto">
                    <a:xfrm>
                      <a:off x="1528838" y="5784173"/>
                      <a:ext cx="102412" cy="173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5</a:t>
                      </a:r>
                    </a:p>
                  </p:txBody>
                </p:sp>
                <p:sp>
                  <p:nvSpPr>
                    <p:cNvPr id="120" name="Rectangle 30">
                      <a:extLst>
                        <a:ext uri="{FF2B5EF4-FFF2-40B4-BE49-F238E27FC236}">
                          <a16:creationId xmlns:a16="http://schemas.microsoft.com/office/drawing/2014/main" id="{BE8F1BBE-86A7-4C61-88A6-0EA6A18A8907}"/>
                        </a:ext>
                      </a:extLst>
                    </p:cNvPr>
                    <p:cNvSpPr>
                      <a:spLocks noChangeArrowheads="1"/>
                    </p:cNvSpPr>
                    <p:nvPr/>
                  </p:nvSpPr>
                  <p:spPr bwMode="auto">
                    <a:xfrm>
                      <a:off x="3086101" y="5784173"/>
                      <a:ext cx="204824" cy="173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20</a:t>
                      </a:r>
                    </a:p>
                  </p:txBody>
                </p:sp>
              </p:grpSp>
              <p:grpSp>
                <p:nvGrpSpPr>
                  <p:cNvPr id="109" name="Group 108">
                    <a:extLst>
                      <a:ext uri="{FF2B5EF4-FFF2-40B4-BE49-F238E27FC236}">
                        <a16:creationId xmlns:a16="http://schemas.microsoft.com/office/drawing/2014/main" id="{1F4F0AFC-32E6-4C17-BF5D-828A11B9BC01}"/>
                      </a:ext>
                    </a:extLst>
                  </p:cNvPr>
                  <p:cNvGrpSpPr/>
                  <p:nvPr/>
                </p:nvGrpSpPr>
                <p:grpSpPr>
                  <a:xfrm>
                    <a:off x="1871278" y="6497498"/>
                    <a:ext cx="3766090" cy="125788"/>
                    <a:chOff x="1035056" y="5691189"/>
                    <a:chExt cx="2155682" cy="72000"/>
                  </a:xfrm>
                </p:grpSpPr>
                <p:sp>
                  <p:nvSpPr>
                    <p:cNvPr id="111" name="Line 2">
                      <a:extLst>
                        <a:ext uri="{FF2B5EF4-FFF2-40B4-BE49-F238E27FC236}">
                          <a16:creationId xmlns:a16="http://schemas.microsoft.com/office/drawing/2014/main" id="{2E7BC01B-4CD4-4759-8040-A74846D304B2}"/>
                        </a:ext>
                      </a:extLst>
                    </p:cNvPr>
                    <p:cNvSpPr>
                      <a:spLocks noChangeShapeType="1"/>
                    </p:cNvSpPr>
                    <p:nvPr/>
                  </p:nvSpPr>
                  <p:spPr bwMode="auto">
                    <a:xfrm rot="5400000" flipH="1">
                      <a:off x="999056"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112" name="Line 2">
                      <a:extLst>
                        <a:ext uri="{FF2B5EF4-FFF2-40B4-BE49-F238E27FC236}">
                          <a16:creationId xmlns:a16="http://schemas.microsoft.com/office/drawing/2014/main" id="{8299F79B-C882-4873-90E8-83AFC8055BC5}"/>
                        </a:ext>
                      </a:extLst>
                    </p:cNvPr>
                    <p:cNvSpPr>
                      <a:spLocks noChangeShapeType="1"/>
                    </p:cNvSpPr>
                    <p:nvPr/>
                  </p:nvSpPr>
                  <p:spPr bwMode="auto">
                    <a:xfrm rot="5400000" flipH="1">
                      <a:off x="1540637"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113" name="Line 2">
                      <a:extLst>
                        <a:ext uri="{FF2B5EF4-FFF2-40B4-BE49-F238E27FC236}">
                          <a16:creationId xmlns:a16="http://schemas.microsoft.com/office/drawing/2014/main" id="{DC956051-018D-42B2-BE84-ABDF27161923}"/>
                        </a:ext>
                      </a:extLst>
                    </p:cNvPr>
                    <p:cNvSpPr>
                      <a:spLocks noChangeShapeType="1"/>
                    </p:cNvSpPr>
                    <p:nvPr/>
                  </p:nvSpPr>
                  <p:spPr bwMode="auto">
                    <a:xfrm rot="5400000" flipH="1">
                      <a:off x="2076897"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114" name="Line 2">
                      <a:extLst>
                        <a:ext uri="{FF2B5EF4-FFF2-40B4-BE49-F238E27FC236}">
                          <a16:creationId xmlns:a16="http://schemas.microsoft.com/office/drawing/2014/main" id="{2B13D4C6-B372-43E4-8940-37D60C0DEB9A}"/>
                        </a:ext>
                      </a:extLst>
                    </p:cNvPr>
                    <p:cNvSpPr>
                      <a:spLocks noChangeShapeType="1"/>
                    </p:cNvSpPr>
                    <p:nvPr/>
                  </p:nvSpPr>
                  <p:spPr bwMode="auto">
                    <a:xfrm rot="5400000" flipH="1">
                      <a:off x="2618474"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115" name="Line 2">
                      <a:extLst>
                        <a:ext uri="{FF2B5EF4-FFF2-40B4-BE49-F238E27FC236}">
                          <a16:creationId xmlns:a16="http://schemas.microsoft.com/office/drawing/2014/main" id="{00049E25-C2C7-41DF-93D5-6654D35BD55A}"/>
                        </a:ext>
                      </a:extLst>
                    </p:cNvPr>
                    <p:cNvSpPr>
                      <a:spLocks noChangeShapeType="1"/>
                    </p:cNvSpPr>
                    <p:nvPr/>
                  </p:nvSpPr>
                  <p:spPr bwMode="auto">
                    <a:xfrm rot="5400000" flipH="1">
                      <a:off x="3154738"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sp>
                <p:nvSpPr>
                  <p:cNvPr id="110" name="Line 4">
                    <a:extLst>
                      <a:ext uri="{FF2B5EF4-FFF2-40B4-BE49-F238E27FC236}">
                        <a16:creationId xmlns:a16="http://schemas.microsoft.com/office/drawing/2014/main" id="{09517528-EFE2-41DA-94E3-BB2CAEF44352}"/>
                      </a:ext>
                    </a:extLst>
                  </p:cNvPr>
                  <p:cNvSpPr>
                    <a:spLocks noChangeShapeType="1"/>
                  </p:cNvSpPr>
                  <p:nvPr/>
                </p:nvSpPr>
                <p:spPr bwMode="auto">
                  <a:xfrm>
                    <a:off x="1871270" y="4199731"/>
                    <a:ext cx="0" cy="229562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grpSp>
              <p:nvGrpSpPr>
                <p:cNvPr id="98" name="Group 97">
                  <a:extLst>
                    <a:ext uri="{FF2B5EF4-FFF2-40B4-BE49-F238E27FC236}">
                      <a16:creationId xmlns:a16="http://schemas.microsoft.com/office/drawing/2014/main" id="{A6181E19-1111-4C44-9FC7-195926B0049E}"/>
                    </a:ext>
                  </a:extLst>
                </p:cNvPr>
                <p:cNvGrpSpPr/>
                <p:nvPr/>
              </p:nvGrpSpPr>
              <p:grpSpPr>
                <a:xfrm>
                  <a:off x="1423916" y="937147"/>
                  <a:ext cx="6814783" cy="1050487"/>
                  <a:chOff x="1423916" y="937147"/>
                  <a:chExt cx="6814783" cy="1050487"/>
                </a:xfrm>
              </p:grpSpPr>
              <p:sp>
                <p:nvSpPr>
                  <p:cNvPr id="99" name="Freeform: Shape 98">
                    <a:extLst>
                      <a:ext uri="{FF2B5EF4-FFF2-40B4-BE49-F238E27FC236}">
                        <a16:creationId xmlns:a16="http://schemas.microsoft.com/office/drawing/2014/main" id="{3DAF49B4-C36B-4283-8135-8F9671F5C1C1}"/>
                      </a:ext>
                    </a:extLst>
                  </p:cNvPr>
                  <p:cNvSpPr/>
                  <p:nvPr/>
                </p:nvSpPr>
                <p:spPr>
                  <a:xfrm>
                    <a:off x="1974376" y="941306"/>
                    <a:ext cx="6264323" cy="1046328"/>
                  </a:xfrm>
                  <a:custGeom>
                    <a:avLst/>
                    <a:gdLst>
                      <a:gd name="connsiteX0" fmla="*/ 0 w 6264323"/>
                      <a:gd name="connsiteY0" fmla="*/ 0 h 1046328"/>
                      <a:gd name="connsiteX1" fmla="*/ 295702 w 6264323"/>
                      <a:gd name="connsiteY1" fmla="*/ 0 h 1046328"/>
                      <a:gd name="connsiteX2" fmla="*/ 295702 w 6264323"/>
                      <a:gd name="connsiteY2" fmla="*/ 77337 h 1046328"/>
                      <a:gd name="connsiteX3" fmla="*/ 941696 w 6264323"/>
                      <a:gd name="connsiteY3" fmla="*/ 77337 h 1046328"/>
                      <a:gd name="connsiteX4" fmla="*/ 941696 w 6264323"/>
                      <a:gd name="connsiteY4" fmla="*/ 113731 h 1046328"/>
                      <a:gd name="connsiteX5" fmla="*/ 1232848 w 6264323"/>
                      <a:gd name="connsiteY5" fmla="*/ 113731 h 1046328"/>
                      <a:gd name="connsiteX6" fmla="*/ 1232848 w 6264323"/>
                      <a:gd name="connsiteY6" fmla="*/ 163773 h 1046328"/>
                      <a:gd name="connsiteX7" fmla="*/ 1414818 w 6264323"/>
                      <a:gd name="connsiteY7" fmla="*/ 163773 h 1046328"/>
                      <a:gd name="connsiteX8" fmla="*/ 1414818 w 6264323"/>
                      <a:gd name="connsiteY8" fmla="*/ 163773 h 1046328"/>
                      <a:gd name="connsiteX9" fmla="*/ 1414818 w 6264323"/>
                      <a:gd name="connsiteY9" fmla="*/ 200167 h 1046328"/>
                      <a:gd name="connsiteX10" fmla="*/ 1696872 w 6264323"/>
                      <a:gd name="connsiteY10" fmla="*/ 200167 h 1046328"/>
                      <a:gd name="connsiteX11" fmla="*/ 1696872 w 6264323"/>
                      <a:gd name="connsiteY11" fmla="*/ 236561 h 1046328"/>
                      <a:gd name="connsiteX12" fmla="*/ 1992573 w 6264323"/>
                      <a:gd name="connsiteY12" fmla="*/ 236561 h 1046328"/>
                      <a:gd name="connsiteX13" fmla="*/ 1992573 w 6264323"/>
                      <a:gd name="connsiteY13" fmla="*/ 286603 h 1046328"/>
                      <a:gd name="connsiteX14" fmla="*/ 2288275 w 6264323"/>
                      <a:gd name="connsiteY14" fmla="*/ 286603 h 1046328"/>
                      <a:gd name="connsiteX15" fmla="*/ 2288275 w 6264323"/>
                      <a:gd name="connsiteY15" fmla="*/ 300251 h 1046328"/>
                      <a:gd name="connsiteX16" fmla="*/ 2570328 w 6264323"/>
                      <a:gd name="connsiteY16" fmla="*/ 300251 h 1046328"/>
                      <a:gd name="connsiteX17" fmla="*/ 2570328 w 6264323"/>
                      <a:gd name="connsiteY17" fmla="*/ 300251 h 1046328"/>
                      <a:gd name="connsiteX18" fmla="*/ 2570328 w 6264323"/>
                      <a:gd name="connsiteY18" fmla="*/ 300251 h 1046328"/>
                      <a:gd name="connsiteX19" fmla="*/ 2570328 w 6264323"/>
                      <a:gd name="connsiteY19" fmla="*/ 327546 h 1046328"/>
                      <a:gd name="connsiteX20" fmla="*/ 2775045 w 6264323"/>
                      <a:gd name="connsiteY20" fmla="*/ 327546 h 1046328"/>
                      <a:gd name="connsiteX21" fmla="*/ 2775045 w 6264323"/>
                      <a:gd name="connsiteY21" fmla="*/ 386687 h 1046328"/>
                      <a:gd name="connsiteX22" fmla="*/ 2979761 w 6264323"/>
                      <a:gd name="connsiteY22" fmla="*/ 386687 h 1046328"/>
                      <a:gd name="connsiteX23" fmla="*/ 2979761 w 6264323"/>
                      <a:gd name="connsiteY23" fmla="*/ 418531 h 1046328"/>
                      <a:gd name="connsiteX24" fmla="*/ 3152633 w 6264323"/>
                      <a:gd name="connsiteY24" fmla="*/ 418531 h 1046328"/>
                      <a:gd name="connsiteX25" fmla="*/ 3152633 w 6264323"/>
                      <a:gd name="connsiteY25" fmla="*/ 418531 h 1046328"/>
                      <a:gd name="connsiteX26" fmla="*/ 3152633 w 6264323"/>
                      <a:gd name="connsiteY26" fmla="*/ 450376 h 1046328"/>
                      <a:gd name="connsiteX27" fmla="*/ 3330054 w 6264323"/>
                      <a:gd name="connsiteY27" fmla="*/ 450376 h 1046328"/>
                      <a:gd name="connsiteX28" fmla="*/ 3348251 w 6264323"/>
                      <a:gd name="connsiteY28" fmla="*/ 468573 h 1046328"/>
                      <a:gd name="connsiteX29" fmla="*/ 3339152 w 6264323"/>
                      <a:gd name="connsiteY29" fmla="*/ 477672 h 1046328"/>
                      <a:gd name="connsiteX30" fmla="*/ 3457433 w 6264323"/>
                      <a:gd name="connsiteY30" fmla="*/ 477672 h 1046328"/>
                      <a:gd name="connsiteX31" fmla="*/ 3457433 w 6264323"/>
                      <a:gd name="connsiteY31" fmla="*/ 527713 h 1046328"/>
                      <a:gd name="connsiteX32" fmla="*/ 3557517 w 6264323"/>
                      <a:gd name="connsiteY32" fmla="*/ 527713 h 1046328"/>
                      <a:gd name="connsiteX33" fmla="*/ 3557517 w 6264323"/>
                      <a:gd name="connsiteY33" fmla="*/ 527713 h 1046328"/>
                      <a:gd name="connsiteX34" fmla="*/ 3557517 w 6264323"/>
                      <a:gd name="connsiteY34" fmla="*/ 564107 h 1046328"/>
                      <a:gd name="connsiteX35" fmla="*/ 3821373 w 6264323"/>
                      <a:gd name="connsiteY35" fmla="*/ 564107 h 1046328"/>
                      <a:gd name="connsiteX36" fmla="*/ 3821373 w 6264323"/>
                      <a:gd name="connsiteY36" fmla="*/ 605051 h 1046328"/>
                      <a:gd name="connsiteX37" fmla="*/ 4121624 w 6264323"/>
                      <a:gd name="connsiteY37" fmla="*/ 605051 h 1046328"/>
                      <a:gd name="connsiteX38" fmla="*/ 4121624 w 6264323"/>
                      <a:gd name="connsiteY38" fmla="*/ 650543 h 1046328"/>
                      <a:gd name="connsiteX39" fmla="*/ 4321791 w 6264323"/>
                      <a:gd name="connsiteY39" fmla="*/ 650543 h 1046328"/>
                      <a:gd name="connsiteX40" fmla="*/ 4321791 w 6264323"/>
                      <a:gd name="connsiteY40" fmla="*/ 727881 h 1046328"/>
                      <a:gd name="connsiteX41" fmla="*/ 4417325 w 6264323"/>
                      <a:gd name="connsiteY41" fmla="*/ 727881 h 1046328"/>
                      <a:gd name="connsiteX42" fmla="*/ 4417325 w 6264323"/>
                      <a:gd name="connsiteY42" fmla="*/ 727881 h 1046328"/>
                      <a:gd name="connsiteX43" fmla="*/ 4417325 w 6264323"/>
                      <a:gd name="connsiteY43" fmla="*/ 727881 h 1046328"/>
                      <a:gd name="connsiteX44" fmla="*/ 4417325 w 6264323"/>
                      <a:gd name="connsiteY44" fmla="*/ 764275 h 1046328"/>
                      <a:gd name="connsiteX45" fmla="*/ 4708478 w 6264323"/>
                      <a:gd name="connsiteY45" fmla="*/ 764275 h 1046328"/>
                      <a:gd name="connsiteX46" fmla="*/ 4708478 w 6264323"/>
                      <a:gd name="connsiteY46" fmla="*/ 796119 h 1046328"/>
                      <a:gd name="connsiteX47" fmla="*/ 4799463 w 6264323"/>
                      <a:gd name="connsiteY47" fmla="*/ 796119 h 1046328"/>
                      <a:gd name="connsiteX48" fmla="*/ 4799463 w 6264323"/>
                      <a:gd name="connsiteY48" fmla="*/ 841612 h 1046328"/>
                      <a:gd name="connsiteX49" fmla="*/ 4995081 w 6264323"/>
                      <a:gd name="connsiteY49" fmla="*/ 841612 h 1046328"/>
                      <a:gd name="connsiteX50" fmla="*/ 4995081 w 6264323"/>
                      <a:gd name="connsiteY50" fmla="*/ 841612 h 1046328"/>
                      <a:gd name="connsiteX51" fmla="*/ 4995081 w 6264323"/>
                      <a:gd name="connsiteY51" fmla="*/ 878006 h 1046328"/>
                      <a:gd name="connsiteX52" fmla="*/ 5086066 w 6264323"/>
                      <a:gd name="connsiteY52" fmla="*/ 878006 h 1046328"/>
                      <a:gd name="connsiteX53" fmla="*/ 5086066 w 6264323"/>
                      <a:gd name="connsiteY53" fmla="*/ 914400 h 1046328"/>
                      <a:gd name="connsiteX54" fmla="*/ 5258937 w 6264323"/>
                      <a:gd name="connsiteY54" fmla="*/ 914400 h 1046328"/>
                      <a:gd name="connsiteX55" fmla="*/ 5258937 w 6264323"/>
                      <a:gd name="connsiteY55" fmla="*/ 968991 h 1046328"/>
                      <a:gd name="connsiteX56" fmla="*/ 5372669 w 6264323"/>
                      <a:gd name="connsiteY56" fmla="*/ 968991 h 1046328"/>
                      <a:gd name="connsiteX57" fmla="*/ 5372669 w 6264323"/>
                      <a:gd name="connsiteY57" fmla="*/ 1046328 h 1046328"/>
                      <a:gd name="connsiteX58" fmla="*/ 6264323 w 6264323"/>
                      <a:gd name="connsiteY58" fmla="*/ 1046328 h 1046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264323" h="1046328">
                        <a:moveTo>
                          <a:pt x="0" y="0"/>
                        </a:moveTo>
                        <a:lnTo>
                          <a:pt x="295702" y="0"/>
                        </a:lnTo>
                        <a:lnTo>
                          <a:pt x="295702" y="77337"/>
                        </a:lnTo>
                        <a:lnTo>
                          <a:pt x="941696" y="77337"/>
                        </a:lnTo>
                        <a:lnTo>
                          <a:pt x="941696" y="113731"/>
                        </a:lnTo>
                        <a:lnTo>
                          <a:pt x="1232848" y="113731"/>
                        </a:lnTo>
                        <a:lnTo>
                          <a:pt x="1232848" y="163773"/>
                        </a:lnTo>
                        <a:lnTo>
                          <a:pt x="1414818" y="163773"/>
                        </a:lnTo>
                        <a:lnTo>
                          <a:pt x="1414818" y="163773"/>
                        </a:lnTo>
                        <a:lnTo>
                          <a:pt x="1414818" y="200167"/>
                        </a:lnTo>
                        <a:lnTo>
                          <a:pt x="1696872" y="200167"/>
                        </a:lnTo>
                        <a:lnTo>
                          <a:pt x="1696872" y="236561"/>
                        </a:lnTo>
                        <a:lnTo>
                          <a:pt x="1992573" y="236561"/>
                        </a:lnTo>
                        <a:lnTo>
                          <a:pt x="1992573" y="286603"/>
                        </a:lnTo>
                        <a:lnTo>
                          <a:pt x="2288275" y="286603"/>
                        </a:lnTo>
                        <a:lnTo>
                          <a:pt x="2288275" y="300251"/>
                        </a:lnTo>
                        <a:lnTo>
                          <a:pt x="2570328" y="300251"/>
                        </a:lnTo>
                        <a:lnTo>
                          <a:pt x="2570328" y="300251"/>
                        </a:lnTo>
                        <a:lnTo>
                          <a:pt x="2570328" y="300251"/>
                        </a:lnTo>
                        <a:lnTo>
                          <a:pt x="2570328" y="327546"/>
                        </a:lnTo>
                        <a:lnTo>
                          <a:pt x="2775045" y="327546"/>
                        </a:lnTo>
                        <a:lnTo>
                          <a:pt x="2775045" y="386687"/>
                        </a:lnTo>
                        <a:lnTo>
                          <a:pt x="2979761" y="386687"/>
                        </a:lnTo>
                        <a:lnTo>
                          <a:pt x="2979761" y="418531"/>
                        </a:lnTo>
                        <a:lnTo>
                          <a:pt x="3152633" y="418531"/>
                        </a:lnTo>
                        <a:lnTo>
                          <a:pt x="3152633" y="418531"/>
                        </a:lnTo>
                        <a:lnTo>
                          <a:pt x="3152633" y="450376"/>
                        </a:lnTo>
                        <a:lnTo>
                          <a:pt x="3330054" y="450376"/>
                        </a:lnTo>
                        <a:lnTo>
                          <a:pt x="3348251" y="468573"/>
                        </a:lnTo>
                        <a:lnTo>
                          <a:pt x="3339152" y="477672"/>
                        </a:lnTo>
                        <a:lnTo>
                          <a:pt x="3457433" y="477672"/>
                        </a:lnTo>
                        <a:lnTo>
                          <a:pt x="3457433" y="527713"/>
                        </a:lnTo>
                        <a:lnTo>
                          <a:pt x="3557517" y="527713"/>
                        </a:lnTo>
                        <a:lnTo>
                          <a:pt x="3557517" y="527713"/>
                        </a:lnTo>
                        <a:lnTo>
                          <a:pt x="3557517" y="564107"/>
                        </a:lnTo>
                        <a:lnTo>
                          <a:pt x="3821373" y="564107"/>
                        </a:lnTo>
                        <a:lnTo>
                          <a:pt x="3821373" y="605051"/>
                        </a:lnTo>
                        <a:lnTo>
                          <a:pt x="4121624" y="605051"/>
                        </a:lnTo>
                        <a:lnTo>
                          <a:pt x="4121624" y="650543"/>
                        </a:lnTo>
                        <a:lnTo>
                          <a:pt x="4321791" y="650543"/>
                        </a:lnTo>
                        <a:lnTo>
                          <a:pt x="4321791" y="727881"/>
                        </a:lnTo>
                        <a:lnTo>
                          <a:pt x="4417325" y="727881"/>
                        </a:lnTo>
                        <a:lnTo>
                          <a:pt x="4417325" y="727881"/>
                        </a:lnTo>
                        <a:lnTo>
                          <a:pt x="4417325" y="727881"/>
                        </a:lnTo>
                        <a:lnTo>
                          <a:pt x="4417325" y="764275"/>
                        </a:lnTo>
                        <a:lnTo>
                          <a:pt x="4708478" y="764275"/>
                        </a:lnTo>
                        <a:lnTo>
                          <a:pt x="4708478" y="796119"/>
                        </a:lnTo>
                        <a:lnTo>
                          <a:pt x="4799463" y="796119"/>
                        </a:lnTo>
                        <a:lnTo>
                          <a:pt x="4799463" y="841612"/>
                        </a:lnTo>
                        <a:lnTo>
                          <a:pt x="4995081" y="841612"/>
                        </a:lnTo>
                        <a:lnTo>
                          <a:pt x="4995081" y="841612"/>
                        </a:lnTo>
                        <a:lnTo>
                          <a:pt x="4995081" y="878006"/>
                        </a:lnTo>
                        <a:lnTo>
                          <a:pt x="5086066" y="878006"/>
                        </a:lnTo>
                        <a:lnTo>
                          <a:pt x="5086066" y="914400"/>
                        </a:lnTo>
                        <a:lnTo>
                          <a:pt x="5258937" y="914400"/>
                        </a:lnTo>
                        <a:lnTo>
                          <a:pt x="5258937" y="968991"/>
                        </a:lnTo>
                        <a:lnTo>
                          <a:pt x="5372669" y="968991"/>
                        </a:lnTo>
                        <a:lnTo>
                          <a:pt x="5372669" y="1046328"/>
                        </a:lnTo>
                        <a:lnTo>
                          <a:pt x="6264323" y="1046328"/>
                        </a:lnTo>
                      </a:path>
                    </a:pathLst>
                  </a:custGeom>
                  <a:noFill/>
                  <a:ln w="28575">
                    <a:solidFill>
                      <a:srgbClr val="23004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latin typeface="Verdana" panose="020B0604030504040204" pitchFamily="34" charset="0"/>
                      <a:ea typeface="Verdana" panose="020B0604030504040204" pitchFamily="34" charset="0"/>
                    </a:endParaRPr>
                  </a:p>
                </p:txBody>
              </p:sp>
              <p:grpSp>
                <p:nvGrpSpPr>
                  <p:cNvPr id="100" name="Group 99">
                    <a:extLst>
                      <a:ext uri="{FF2B5EF4-FFF2-40B4-BE49-F238E27FC236}">
                        <a16:creationId xmlns:a16="http://schemas.microsoft.com/office/drawing/2014/main" id="{801D1E98-298C-4A9C-8BA1-13ECE305BFF7}"/>
                      </a:ext>
                    </a:extLst>
                  </p:cNvPr>
                  <p:cNvGrpSpPr/>
                  <p:nvPr/>
                </p:nvGrpSpPr>
                <p:grpSpPr>
                  <a:xfrm>
                    <a:off x="1423916" y="937147"/>
                    <a:ext cx="6810233" cy="714232"/>
                    <a:chOff x="1423916" y="937147"/>
                    <a:chExt cx="6810233" cy="714232"/>
                  </a:xfrm>
                </p:grpSpPr>
                <p:sp>
                  <p:nvSpPr>
                    <p:cNvPr id="101" name="Freeform: Shape 100">
                      <a:extLst>
                        <a:ext uri="{FF2B5EF4-FFF2-40B4-BE49-F238E27FC236}">
                          <a16:creationId xmlns:a16="http://schemas.microsoft.com/office/drawing/2014/main" id="{6E85A6BC-C688-42A6-9225-98E9589D9C19}"/>
                        </a:ext>
                      </a:extLst>
                    </p:cNvPr>
                    <p:cNvSpPr/>
                    <p:nvPr/>
                  </p:nvSpPr>
                  <p:spPr>
                    <a:xfrm>
                      <a:off x="6464490" y="1328382"/>
                      <a:ext cx="1769659" cy="322997"/>
                    </a:xfrm>
                    <a:custGeom>
                      <a:avLst/>
                      <a:gdLst>
                        <a:gd name="connsiteX0" fmla="*/ 0 w 1769659"/>
                        <a:gd name="connsiteY0" fmla="*/ 0 h 322997"/>
                        <a:gd name="connsiteX1" fmla="*/ 0 w 1769659"/>
                        <a:gd name="connsiteY1" fmla="*/ 90985 h 322997"/>
                        <a:gd name="connsiteX2" fmla="*/ 118280 w 1769659"/>
                        <a:gd name="connsiteY2" fmla="*/ 90985 h 322997"/>
                        <a:gd name="connsiteX3" fmla="*/ 118280 w 1769659"/>
                        <a:gd name="connsiteY3" fmla="*/ 109182 h 322997"/>
                        <a:gd name="connsiteX4" fmla="*/ 291152 w 1769659"/>
                        <a:gd name="connsiteY4" fmla="*/ 109182 h 322997"/>
                        <a:gd name="connsiteX5" fmla="*/ 291152 w 1769659"/>
                        <a:gd name="connsiteY5" fmla="*/ 122830 h 322997"/>
                        <a:gd name="connsiteX6" fmla="*/ 495868 w 1769659"/>
                        <a:gd name="connsiteY6" fmla="*/ 122830 h 322997"/>
                        <a:gd name="connsiteX7" fmla="*/ 495868 w 1769659"/>
                        <a:gd name="connsiteY7" fmla="*/ 145576 h 322997"/>
                        <a:gd name="connsiteX8" fmla="*/ 595952 w 1769659"/>
                        <a:gd name="connsiteY8" fmla="*/ 145576 h 322997"/>
                        <a:gd name="connsiteX9" fmla="*/ 595952 w 1769659"/>
                        <a:gd name="connsiteY9" fmla="*/ 168322 h 322997"/>
                        <a:gd name="connsiteX10" fmla="*/ 773373 w 1769659"/>
                        <a:gd name="connsiteY10" fmla="*/ 168322 h 322997"/>
                        <a:gd name="connsiteX11" fmla="*/ 773373 w 1769659"/>
                        <a:gd name="connsiteY11" fmla="*/ 181970 h 322997"/>
                        <a:gd name="connsiteX12" fmla="*/ 873456 w 1769659"/>
                        <a:gd name="connsiteY12" fmla="*/ 181970 h 322997"/>
                        <a:gd name="connsiteX13" fmla="*/ 873456 w 1769659"/>
                        <a:gd name="connsiteY13" fmla="*/ 200167 h 322997"/>
                        <a:gd name="connsiteX14" fmla="*/ 987188 w 1769659"/>
                        <a:gd name="connsiteY14" fmla="*/ 200167 h 322997"/>
                        <a:gd name="connsiteX15" fmla="*/ 987188 w 1769659"/>
                        <a:gd name="connsiteY15" fmla="*/ 227463 h 322997"/>
                        <a:gd name="connsiteX16" fmla="*/ 1173707 w 1769659"/>
                        <a:gd name="connsiteY16" fmla="*/ 227463 h 322997"/>
                        <a:gd name="connsiteX17" fmla="*/ 1173707 w 1769659"/>
                        <a:gd name="connsiteY17" fmla="*/ 245660 h 322997"/>
                        <a:gd name="connsiteX18" fmla="*/ 1255594 w 1769659"/>
                        <a:gd name="connsiteY18" fmla="*/ 245660 h 322997"/>
                        <a:gd name="connsiteX19" fmla="*/ 1255594 w 1769659"/>
                        <a:gd name="connsiteY19" fmla="*/ 263857 h 322997"/>
                        <a:gd name="connsiteX20" fmla="*/ 1360226 w 1769659"/>
                        <a:gd name="connsiteY20" fmla="*/ 263857 h 322997"/>
                        <a:gd name="connsiteX21" fmla="*/ 1360226 w 1769659"/>
                        <a:gd name="connsiteY21" fmla="*/ 286603 h 322997"/>
                        <a:gd name="connsiteX22" fmla="*/ 1569492 w 1769659"/>
                        <a:gd name="connsiteY22" fmla="*/ 286603 h 322997"/>
                        <a:gd name="connsiteX23" fmla="*/ 1569492 w 1769659"/>
                        <a:gd name="connsiteY23" fmla="*/ 295702 h 322997"/>
                        <a:gd name="connsiteX24" fmla="*/ 1651379 w 1769659"/>
                        <a:gd name="connsiteY24" fmla="*/ 295702 h 322997"/>
                        <a:gd name="connsiteX25" fmla="*/ 1651379 w 1769659"/>
                        <a:gd name="connsiteY25" fmla="*/ 322997 h 322997"/>
                        <a:gd name="connsiteX26" fmla="*/ 1769659 w 1769659"/>
                        <a:gd name="connsiteY26" fmla="*/ 322997 h 322997"/>
                        <a:gd name="connsiteX27" fmla="*/ 1769659 w 1769659"/>
                        <a:gd name="connsiteY27" fmla="*/ 322997 h 32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69659" h="322997">
                          <a:moveTo>
                            <a:pt x="0" y="0"/>
                          </a:moveTo>
                          <a:lnTo>
                            <a:pt x="0" y="90985"/>
                          </a:lnTo>
                          <a:lnTo>
                            <a:pt x="118280" y="90985"/>
                          </a:lnTo>
                          <a:lnTo>
                            <a:pt x="118280" y="109182"/>
                          </a:lnTo>
                          <a:lnTo>
                            <a:pt x="291152" y="109182"/>
                          </a:lnTo>
                          <a:lnTo>
                            <a:pt x="291152" y="122830"/>
                          </a:lnTo>
                          <a:lnTo>
                            <a:pt x="495868" y="122830"/>
                          </a:lnTo>
                          <a:lnTo>
                            <a:pt x="495868" y="145576"/>
                          </a:lnTo>
                          <a:lnTo>
                            <a:pt x="595952" y="145576"/>
                          </a:lnTo>
                          <a:lnTo>
                            <a:pt x="595952" y="168322"/>
                          </a:lnTo>
                          <a:lnTo>
                            <a:pt x="773373" y="168322"/>
                          </a:lnTo>
                          <a:lnTo>
                            <a:pt x="773373" y="181970"/>
                          </a:lnTo>
                          <a:lnTo>
                            <a:pt x="873456" y="181970"/>
                          </a:lnTo>
                          <a:lnTo>
                            <a:pt x="873456" y="200167"/>
                          </a:lnTo>
                          <a:lnTo>
                            <a:pt x="987188" y="200167"/>
                          </a:lnTo>
                          <a:lnTo>
                            <a:pt x="987188" y="227463"/>
                          </a:lnTo>
                          <a:lnTo>
                            <a:pt x="1173707" y="227463"/>
                          </a:lnTo>
                          <a:lnTo>
                            <a:pt x="1173707" y="245660"/>
                          </a:lnTo>
                          <a:lnTo>
                            <a:pt x="1255594" y="245660"/>
                          </a:lnTo>
                          <a:lnTo>
                            <a:pt x="1255594" y="263857"/>
                          </a:lnTo>
                          <a:lnTo>
                            <a:pt x="1360226" y="263857"/>
                          </a:lnTo>
                          <a:lnTo>
                            <a:pt x="1360226" y="286603"/>
                          </a:lnTo>
                          <a:lnTo>
                            <a:pt x="1569492" y="286603"/>
                          </a:lnTo>
                          <a:lnTo>
                            <a:pt x="1569492" y="295702"/>
                          </a:lnTo>
                          <a:lnTo>
                            <a:pt x="1651379" y="295702"/>
                          </a:lnTo>
                          <a:lnTo>
                            <a:pt x="1651379" y="322997"/>
                          </a:lnTo>
                          <a:lnTo>
                            <a:pt x="1769659" y="322997"/>
                          </a:lnTo>
                          <a:lnTo>
                            <a:pt x="1769659" y="322997"/>
                          </a:lnTo>
                        </a:path>
                      </a:pathLst>
                    </a:custGeom>
                    <a:solidFill>
                      <a:srgbClr val="9D9E9C"/>
                    </a:solidFill>
                    <a:ln w="28575">
                      <a:solidFill>
                        <a:srgbClr val="9D9E9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latin typeface="Verdana" panose="020B0604030504040204" pitchFamily="34" charset="0"/>
                        <a:ea typeface="Verdana" panose="020B0604030504040204" pitchFamily="34" charset="0"/>
                      </a:endParaRPr>
                    </a:p>
                  </p:txBody>
                </p:sp>
                <p:sp>
                  <p:nvSpPr>
                    <p:cNvPr id="102" name="Rectangle 101">
                      <a:extLst>
                        <a:ext uri="{FF2B5EF4-FFF2-40B4-BE49-F238E27FC236}">
                          <a16:creationId xmlns:a16="http://schemas.microsoft.com/office/drawing/2014/main" id="{A1E3ED10-F23A-4701-81E4-9C0D62AD437D}"/>
                        </a:ext>
                      </a:extLst>
                    </p:cNvPr>
                    <p:cNvSpPr/>
                    <p:nvPr/>
                  </p:nvSpPr>
                  <p:spPr>
                    <a:xfrm>
                      <a:off x="6373503" y="1223587"/>
                      <a:ext cx="209266" cy="98069"/>
                    </a:xfrm>
                    <a:prstGeom prst="rect">
                      <a:avLst/>
                    </a:prstGeom>
                    <a:solidFill>
                      <a:schemeClr val="bg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latin typeface="Verdana" panose="020B0604030504040204" pitchFamily="34" charset="0"/>
                        <a:ea typeface="Verdana" panose="020B0604030504040204" pitchFamily="34" charset="0"/>
                      </a:endParaRPr>
                    </a:p>
                  </p:txBody>
                </p:sp>
                <p:sp>
                  <p:nvSpPr>
                    <p:cNvPr id="103" name="Freeform: Shape 102">
                      <a:extLst>
                        <a:ext uri="{FF2B5EF4-FFF2-40B4-BE49-F238E27FC236}">
                          <a16:creationId xmlns:a16="http://schemas.microsoft.com/office/drawing/2014/main" id="{E5575B26-7601-4950-B8B8-B2820C51B916}"/>
                        </a:ext>
                      </a:extLst>
                    </p:cNvPr>
                    <p:cNvSpPr/>
                    <p:nvPr/>
                  </p:nvSpPr>
                  <p:spPr>
                    <a:xfrm>
                      <a:off x="1423916" y="937147"/>
                      <a:ext cx="5036024" cy="473122"/>
                    </a:xfrm>
                    <a:custGeom>
                      <a:avLst/>
                      <a:gdLst>
                        <a:gd name="connsiteX0" fmla="*/ 0 w 5036024"/>
                        <a:gd name="connsiteY0" fmla="*/ 0 h 473122"/>
                        <a:gd name="connsiteX1" fmla="*/ 627797 w 5036024"/>
                        <a:gd name="connsiteY1" fmla="*/ 0 h 473122"/>
                        <a:gd name="connsiteX2" fmla="*/ 627797 w 5036024"/>
                        <a:gd name="connsiteY2" fmla="*/ 45492 h 473122"/>
                        <a:gd name="connsiteX3" fmla="*/ 1028132 w 5036024"/>
                        <a:gd name="connsiteY3" fmla="*/ 45492 h 473122"/>
                        <a:gd name="connsiteX4" fmla="*/ 1028132 w 5036024"/>
                        <a:gd name="connsiteY4" fmla="*/ 63689 h 473122"/>
                        <a:gd name="connsiteX5" fmla="*/ 1337481 w 5036024"/>
                        <a:gd name="connsiteY5" fmla="*/ 63689 h 473122"/>
                        <a:gd name="connsiteX6" fmla="*/ 1337481 w 5036024"/>
                        <a:gd name="connsiteY6" fmla="*/ 77337 h 473122"/>
                        <a:gd name="connsiteX7" fmla="*/ 1505803 w 5036024"/>
                        <a:gd name="connsiteY7" fmla="*/ 77337 h 473122"/>
                        <a:gd name="connsiteX8" fmla="*/ 1514902 w 5036024"/>
                        <a:gd name="connsiteY8" fmla="*/ 86436 h 473122"/>
                        <a:gd name="connsiteX9" fmla="*/ 1792406 w 5036024"/>
                        <a:gd name="connsiteY9" fmla="*/ 86436 h 473122"/>
                        <a:gd name="connsiteX10" fmla="*/ 1792406 w 5036024"/>
                        <a:gd name="connsiteY10" fmla="*/ 109182 h 473122"/>
                        <a:gd name="connsiteX11" fmla="*/ 1960729 w 5036024"/>
                        <a:gd name="connsiteY11" fmla="*/ 109182 h 473122"/>
                        <a:gd name="connsiteX12" fmla="*/ 1960729 w 5036024"/>
                        <a:gd name="connsiteY12" fmla="*/ 122829 h 473122"/>
                        <a:gd name="connsiteX13" fmla="*/ 2251881 w 5036024"/>
                        <a:gd name="connsiteY13" fmla="*/ 122829 h 473122"/>
                        <a:gd name="connsiteX14" fmla="*/ 2251881 w 5036024"/>
                        <a:gd name="connsiteY14" fmla="*/ 159223 h 473122"/>
                        <a:gd name="connsiteX15" fmla="*/ 2474794 w 5036024"/>
                        <a:gd name="connsiteY15" fmla="*/ 159223 h 473122"/>
                        <a:gd name="connsiteX16" fmla="*/ 2474794 w 5036024"/>
                        <a:gd name="connsiteY16" fmla="*/ 177420 h 473122"/>
                        <a:gd name="connsiteX17" fmla="*/ 2661314 w 5036024"/>
                        <a:gd name="connsiteY17" fmla="*/ 177420 h 473122"/>
                        <a:gd name="connsiteX18" fmla="*/ 2670412 w 5036024"/>
                        <a:gd name="connsiteY18" fmla="*/ 186518 h 473122"/>
                        <a:gd name="connsiteX19" fmla="*/ 2829636 w 5036024"/>
                        <a:gd name="connsiteY19" fmla="*/ 186518 h 473122"/>
                        <a:gd name="connsiteX20" fmla="*/ 2829636 w 5036024"/>
                        <a:gd name="connsiteY20" fmla="*/ 213814 h 473122"/>
                        <a:gd name="connsiteX21" fmla="*/ 3057099 w 5036024"/>
                        <a:gd name="connsiteY21" fmla="*/ 213814 h 473122"/>
                        <a:gd name="connsiteX22" fmla="*/ 3048000 w 5036024"/>
                        <a:gd name="connsiteY22" fmla="*/ 222913 h 473122"/>
                        <a:gd name="connsiteX23" fmla="*/ 3243618 w 5036024"/>
                        <a:gd name="connsiteY23" fmla="*/ 222913 h 473122"/>
                        <a:gd name="connsiteX24" fmla="*/ 3243618 w 5036024"/>
                        <a:gd name="connsiteY24" fmla="*/ 259307 h 473122"/>
                        <a:gd name="connsiteX25" fmla="*/ 3421039 w 5036024"/>
                        <a:gd name="connsiteY25" fmla="*/ 259307 h 473122"/>
                        <a:gd name="connsiteX26" fmla="*/ 3421039 w 5036024"/>
                        <a:gd name="connsiteY26" fmla="*/ 277504 h 473122"/>
                        <a:gd name="connsiteX27" fmla="*/ 3616657 w 5036024"/>
                        <a:gd name="connsiteY27" fmla="*/ 277504 h 473122"/>
                        <a:gd name="connsiteX28" fmla="*/ 3616657 w 5036024"/>
                        <a:gd name="connsiteY28" fmla="*/ 295701 h 473122"/>
                        <a:gd name="connsiteX29" fmla="*/ 3812275 w 5036024"/>
                        <a:gd name="connsiteY29" fmla="*/ 295701 h 473122"/>
                        <a:gd name="connsiteX30" fmla="*/ 3812275 w 5036024"/>
                        <a:gd name="connsiteY30" fmla="*/ 313898 h 473122"/>
                        <a:gd name="connsiteX31" fmla="*/ 3898711 w 5036024"/>
                        <a:gd name="connsiteY31" fmla="*/ 313898 h 473122"/>
                        <a:gd name="connsiteX32" fmla="*/ 3898711 w 5036024"/>
                        <a:gd name="connsiteY32" fmla="*/ 313898 h 473122"/>
                        <a:gd name="connsiteX33" fmla="*/ 3898711 w 5036024"/>
                        <a:gd name="connsiteY33" fmla="*/ 304800 h 473122"/>
                        <a:gd name="connsiteX34" fmla="*/ 3898711 w 5036024"/>
                        <a:gd name="connsiteY34" fmla="*/ 332095 h 473122"/>
                        <a:gd name="connsiteX35" fmla="*/ 4107977 w 5036024"/>
                        <a:gd name="connsiteY35" fmla="*/ 332095 h 473122"/>
                        <a:gd name="connsiteX36" fmla="*/ 4107977 w 5036024"/>
                        <a:gd name="connsiteY36" fmla="*/ 354841 h 473122"/>
                        <a:gd name="connsiteX37" fmla="*/ 4289947 w 5036024"/>
                        <a:gd name="connsiteY37" fmla="*/ 354841 h 473122"/>
                        <a:gd name="connsiteX38" fmla="*/ 4289947 w 5036024"/>
                        <a:gd name="connsiteY38" fmla="*/ 354841 h 473122"/>
                        <a:gd name="connsiteX39" fmla="*/ 4289947 w 5036024"/>
                        <a:gd name="connsiteY39" fmla="*/ 373038 h 473122"/>
                        <a:gd name="connsiteX40" fmla="*/ 4376383 w 5036024"/>
                        <a:gd name="connsiteY40" fmla="*/ 373038 h 473122"/>
                        <a:gd name="connsiteX41" fmla="*/ 4376383 w 5036024"/>
                        <a:gd name="connsiteY41" fmla="*/ 404883 h 473122"/>
                        <a:gd name="connsiteX42" fmla="*/ 4576550 w 5036024"/>
                        <a:gd name="connsiteY42" fmla="*/ 404883 h 473122"/>
                        <a:gd name="connsiteX43" fmla="*/ 4576550 w 5036024"/>
                        <a:gd name="connsiteY43" fmla="*/ 418531 h 473122"/>
                        <a:gd name="connsiteX44" fmla="*/ 4767618 w 5036024"/>
                        <a:gd name="connsiteY44" fmla="*/ 418531 h 473122"/>
                        <a:gd name="connsiteX45" fmla="*/ 4767618 w 5036024"/>
                        <a:gd name="connsiteY45" fmla="*/ 436728 h 473122"/>
                        <a:gd name="connsiteX46" fmla="*/ 4872251 w 5036024"/>
                        <a:gd name="connsiteY46" fmla="*/ 436728 h 473122"/>
                        <a:gd name="connsiteX47" fmla="*/ 4872251 w 5036024"/>
                        <a:gd name="connsiteY47" fmla="*/ 459474 h 473122"/>
                        <a:gd name="connsiteX48" fmla="*/ 5036024 w 5036024"/>
                        <a:gd name="connsiteY48" fmla="*/ 459474 h 473122"/>
                        <a:gd name="connsiteX49" fmla="*/ 5036024 w 5036024"/>
                        <a:gd name="connsiteY49" fmla="*/ 473122 h 473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5036024" h="473122">
                          <a:moveTo>
                            <a:pt x="0" y="0"/>
                          </a:moveTo>
                          <a:lnTo>
                            <a:pt x="627797" y="0"/>
                          </a:lnTo>
                          <a:lnTo>
                            <a:pt x="627797" y="45492"/>
                          </a:lnTo>
                          <a:lnTo>
                            <a:pt x="1028132" y="45492"/>
                          </a:lnTo>
                          <a:lnTo>
                            <a:pt x="1028132" y="63689"/>
                          </a:lnTo>
                          <a:lnTo>
                            <a:pt x="1337481" y="63689"/>
                          </a:lnTo>
                          <a:lnTo>
                            <a:pt x="1337481" y="77337"/>
                          </a:lnTo>
                          <a:lnTo>
                            <a:pt x="1505803" y="77337"/>
                          </a:lnTo>
                          <a:lnTo>
                            <a:pt x="1514902" y="86436"/>
                          </a:lnTo>
                          <a:lnTo>
                            <a:pt x="1792406" y="86436"/>
                          </a:lnTo>
                          <a:lnTo>
                            <a:pt x="1792406" y="109182"/>
                          </a:lnTo>
                          <a:lnTo>
                            <a:pt x="1960729" y="109182"/>
                          </a:lnTo>
                          <a:lnTo>
                            <a:pt x="1960729" y="122829"/>
                          </a:lnTo>
                          <a:lnTo>
                            <a:pt x="2251881" y="122829"/>
                          </a:lnTo>
                          <a:lnTo>
                            <a:pt x="2251881" y="159223"/>
                          </a:lnTo>
                          <a:lnTo>
                            <a:pt x="2474794" y="159223"/>
                          </a:lnTo>
                          <a:lnTo>
                            <a:pt x="2474794" y="177420"/>
                          </a:lnTo>
                          <a:lnTo>
                            <a:pt x="2661314" y="177420"/>
                          </a:lnTo>
                          <a:lnTo>
                            <a:pt x="2670412" y="186518"/>
                          </a:lnTo>
                          <a:lnTo>
                            <a:pt x="2829636" y="186518"/>
                          </a:lnTo>
                          <a:lnTo>
                            <a:pt x="2829636" y="213814"/>
                          </a:lnTo>
                          <a:lnTo>
                            <a:pt x="3057099" y="213814"/>
                          </a:lnTo>
                          <a:lnTo>
                            <a:pt x="3048000" y="222913"/>
                          </a:lnTo>
                          <a:lnTo>
                            <a:pt x="3243618" y="222913"/>
                          </a:lnTo>
                          <a:lnTo>
                            <a:pt x="3243618" y="259307"/>
                          </a:lnTo>
                          <a:lnTo>
                            <a:pt x="3421039" y="259307"/>
                          </a:lnTo>
                          <a:lnTo>
                            <a:pt x="3421039" y="277504"/>
                          </a:lnTo>
                          <a:lnTo>
                            <a:pt x="3616657" y="277504"/>
                          </a:lnTo>
                          <a:lnTo>
                            <a:pt x="3616657" y="295701"/>
                          </a:lnTo>
                          <a:lnTo>
                            <a:pt x="3812275" y="295701"/>
                          </a:lnTo>
                          <a:lnTo>
                            <a:pt x="3812275" y="313898"/>
                          </a:lnTo>
                          <a:lnTo>
                            <a:pt x="3898711" y="313898"/>
                          </a:lnTo>
                          <a:lnTo>
                            <a:pt x="3898711" y="313898"/>
                          </a:lnTo>
                          <a:lnTo>
                            <a:pt x="3898711" y="304800"/>
                          </a:lnTo>
                          <a:lnTo>
                            <a:pt x="3898711" y="332095"/>
                          </a:lnTo>
                          <a:lnTo>
                            <a:pt x="4107977" y="332095"/>
                          </a:lnTo>
                          <a:lnTo>
                            <a:pt x="4107977" y="354841"/>
                          </a:lnTo>
                          <a:lnTo>
                            <a:pt x="4289947" y="354841"/>
                          </a:lnTo>
                          <a:lnTo>
                            <a:pt x="4289947" y="354841"/>
                          </a:lnTo>
                          <a:lnTo>
                            <a:pt x="4289947" y="373038"/>
                          </a:lnTo>
                          <a:lnTo>
                            <a:pt x="4376383" y="373038"/>
                          </a:lnTo>
                          <a:lnTo>
                            <a:pt x="4376383" y="404883"/>
                          </a:lnTo>
                          <a:lnTo>
                            <a:pt x="4576550" y="404883"/>
                          </a:lnTo>
                          <a:lnTo>
                            <a:pt x="4576550" y="418531"/>
                          </a:lnTo>
                          <a:lnTo>
                            <a:pt x="4767618" y="418531"/>
                          </a:lnTo>
                          <a:lnTo>
                            <a:pt x="4767618" y="436728"/>
                          </a:lnTo>
                          <a:lnTo>
                            <a:pt x="4872251" y="436728"/>
                          </a:lnTo>
                          <a:lnTo>
                            <a:pt x="4872251" y="459474"/>
                          </a:lnTo>
                          <a:lnTo>
                            <a:pt x="5036024" y="459474"/>
                          </a:lnTo>
                          <a:lnTo>
                            <a:pt x="5036024" y="473122"/>
                          </a:lnTo>
                        </a:path>
                      </a:pathLst>
                    </a:custGeom>
                    <a:noFill/>
                    <a:ln w="28575">
                      <a:solidFill>
                        <a:srgbClr val="9D9E9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latin typeface="Verdana" panose="020B0604030504040204" pitchFamily="34" charset="0"/>
                        <a:ea typeface="Verdana" panose="020B0604030504040204" pitchFamily="34" charset="0"/>
                      </a:endParaRPr>
                    </a:p>
                  </p:txBody>
                </p:sp>
              </p:grpSp>
            </p:grpSp>
          </p:grpSp>
          <p:sp>
            <p:nvSpPr>
              <p:cNvPr id="96" name="Rectangle 32">
                <a:extLst>
                  <a:ext uri="{FF2B5EF4-FFF2-40B4-BE49-F238E27FC236}">
                    <a16:creationId xmlns:a16="http://schemas.microsoft.com/office/drawing/2014/main" id="{4A0CB8A6-4A0C-4F03-BDCD-810842D0CDF8}"/>
                  </a:ext>
                </a:extLst>
              </p:cNvPr>
              <p:cNvSpPr>
                <a:spLocks noChangeArrowheads="1"/>
              </p:cNvSpPr>
              <p:nvPr/>
            </p:nvSpPr>
            <p:spPr bwMode="auto">
              <a:xfrm>
                <a:off x="2487834" y="5945923"/>
                <a:ext cx="1028010" cy="166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900">
                    <a:solidFill>
                      <a:schemeClr val="tx1"/>
                    </a:solidFill>
                    <a:latin typeface="Verdana" panose="020B0604030504040204" pitchFamily="34" charset="0"/>
                    <a:ea typeface="Verdana" panose="020B0604030504040204" pitchFamily="34" charset="0"/>
                    <a:cs typeface="Verdana"/>
                  </a:rPr>
                  <a:t>Time (years)</a:t>
                </a:r>
              </a:p>
            </p:txBody>
          </p:sp>
        </p:grpSp>
        <p:sp>
          <p:nvSpPr>
            <p:cNvPr id="133" name="pole tekstowe 6">
              <a:extLst>
                <a:ext uri="{FF2B5EF4-FFF2-40B4-BE49-F238E27FC236}">
                  <a16:creationId xmlns:a16="http://schemas.microsoft.com/office/drawing/2014/main" id="{89EC9B42-C716-4BE0-B4D0-DE3B2AF276B6}"/>
                </a:ext>
              </a:extLst>
            </p:cNvPr>
            <p:cNvSpPr txBox="1">
              <a:spLocks noChangeArrowheads="1"/>
            </p:cNvSpPr>
            <p:nvPr/>
          </p:nvSpPr>
          <p:spPr bwMode="auto">
            <a:xfrm>
              <a:off x="2587125" y="4187377"/>
              <a:ext cx="1562822" cy="307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900" b="1">
                  <a:solidFill>
                    <a:srgbClr val="9D9E9C"/>
                  </a:solidFill>
                  <a:latin typeface="Verdana"/>
                  <a:cs typeface="Verdana"/>
                </a:rPr>
                <a:t>Ref. population</a:t>
              </a:r>
              <a:endParaRPr lang="pl-PL" sz="900" b="1">
                <a:solidFill>
                  <a:srgbClr val="9D9E9C"/>
                </a:solidFill>
                <a:latin typeface="Verdana"/>
                <a:cs typeface="Verdana"/>
              </a:endParaRPr>
            </a:p>
          </p:txBody>
        </p:sp>
      </p:grpSp>
      <p:grpSp>
        <p:nvGrpSpPr>
          <p:cNvPr id="6" name="Group 5">
            <a:extLst>
              <a:ext uri="{FF2B5EF4-FFF2-40B4-BE49-F238E27FC236}">
                <a16:creationId xmlns:a16="http://schemas.microsoft.com/office/drawing/2014/main" id="{4C255ABC-E1F4-475D-81E5-B03377C86BA6}"/>
              </a:ext>
            </a:extLst>
          </p:cNvPr>
          <p:cNvGrpSpPr/>
          <p:nvPr/>
        </p:nvGrpSpPr>
        <p:grpSpPr>
          <a:xfrm>
            <a:off x="3424252" y="3158999"/>
            <a:ext cx="2057579" cy="1430056"/>
            <a:chOff x="4358690" y="4212000"/>
            <a:chExt cx="2743438" cy="1906741"/>
          </a:xfrm>
        </p:grpSpPr>
        <p:grpSp>
          <p:nvGrpSpPr>
            <p:cNvPr id="18" name="Group 17">
              <a:extLst>
                <a:ext uri="{FF2B5EF4-FFF2-40B4-BE49-F238E27FC236}">
                  <a16:creationId xmlns:a16="http://schemas.microsoft.com/office/drawing/2014/main" id="{8B9D6828-4424-4DA9-8A50-ED52C07536F0}"/>
                </a:ext>
              </a:extLst>
            </p:cNvPr>
            <p:cNvGrpSpPr>
              <a:grpSpLocks noChangeAspect="1"/>
            </p:cNvGrpSpPr>
            <p:nvPr/>
          </p:nvGrpSpPr>
          <p:grpSpPr>
            <a:xfrm>
              <a:off x="4358690" y="4323601"/>
              <a:ext cx="2722539" cy="1795140"/>
              <a:chOff x="-614282" y="629216"/>
              <a:chExt cx="10083460" cy="6648657"/>
            </a:xfrm>
          </p:grpSpPr>
          <p:sp>
            <p:nvSpPr>
              <p:cNvPr id="19" name="Rectangle 32">
                <a:extLst>
                  <a:ext uri="{FF2B5EF4-FFF2-40B4-BE49-F238E27FC236}">
                    <a16:creationId xmlns:a16="http://schemas.microsoft.com/office/drawing/2014/main" id="{E86BFB91-2485-4675-8873-E1DEE2337D5B}"/>
                  </a:ext>
                </a:extLst>
              </p:cNvPr>
              <p:cNvSpPr>
                <a:spLocks noChangeArrowheads="1"/>
              </p:cNvSpPr>
              <p:nvPr/>
            </p:nvSpPr>
            <p:spPr bwMode="auto">
              <a:xfrm>
                <a:off x="3318765" y="6662318"/>
                <a:ext cx="3823943" cy="6155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900">
                    <a:solidFill>
                      <a:schemeClr val="tx1"/>
                    </a:solidFill>
                    <a:latin typeface="Verdana" panose="020B0604030504040204" pitchFamily="34" charset="0"/>
                    <a:ea typeface="Verdana" panose="020B0604030504040204" pitchFamily="34" charset="0"/>
                    <a:cs typeface="Verdana"/>
                  </a:rPr>
                  <a:t>Time (years)</a:t>
                </a:r>
              </a:p>
            </p:txBody>
          </p:sp>
          <p:grpSp>
            <p:nvGrpSpPr>
              <p:cNvPr id="20" name="Group 19">
                <a:extLst>
                  <a:ext uri="{FF2B5EF4-FFF2-40B4-BE49-F238E27FC236}">
                    <a16:creationId xmlns:a16="http://schemas.microsoft.com/office/drawing/2014/main" id="{E54037E7-B268-46BD-AE4C-8428B013A6C8}"/>
                  </a:ext>
                </a:extLst>
              </p:cNvPr>
              <p:cNvGrpSpPr/>
              <p:nvPr/>
            </p:nvGrpSpPr>
            <p:grpSpPr>
              <a:xfrm>
                <a:off x="-614282" y="629216"/>
                <a:ext cx="10083460" cy="5906313"/>
                <a:chOff x="-586001" y="629216"/>
                <a:chExt cx="10083460" cy="5906313"/>
              </a:xfrm>
            </p:grpSpPr>
            <p:grpSp>
              <p:nvGrpSpPr>
                <p:cNvPr id="24" name="Group 23">
                  <a:extLst>
                    <a:ext uri="{FF2B5EF4-FFF2-40B4-BE49-F238E27FC236}">
                      <a16:creationId xmlns:a16="http://schemas.microsoft.com/office/drawing/2014/main" id="{81D1C68D-E130-433D-AA34-745D88D82C11}"/>
                    </a:ext>
                  </a:extLst>
                </p:cNvPr>
                <p:cNvGrpSpPr>
                  <a:grpSpLocks noChangeAspect="1"/>
                </p:cNvGrpSpPr>
                <p:nvPr/>
              </p:nvGrpSpPr>
              <p:grpSpPr>
                <a:xfrm>
                  <a:off x="-586001" y="629216"/>
                  <a:ext cx="10083460" cy="5906313"/>
                  <a:chOff x="877742" y="4042072"/>
                  <a:chExt cx="4988240" cy="2921824"/>
                </a:xfrm>
              </p:grpSpPr>
              <p:grpSp>
                <p:nvGrpSpPr>
                  <p:cNvPr id="30" name="Group 29">
                    <a:extLst>
                      <a:ext uri="{FF2B5EF4-FFF2-40B4-BE49-F238E27FC236}">
                        <a16:creationId xmlns:a16="http://schemas.microsoft.com/office/drawing/2014/main" id="{169F07A1-B304-46C3-84A7-ACD4E7B479AC}"/>
                      </a:ext>
                    </a:extLst>
                  </p:cNvPr>
                  <p:cNvGrpSpPr/>
                  <p:nvPr/>
                </p:nvGrpSpPr>
                <p:grpSpPr>
                  <a:xfrm>
                    <a:off x="1155837" y="4042072"/>
                    <a:ext cx="540440" cy="2626280"/>
                    <a:chOff x="625566" y="4285717"/>
                    <a:chExt cx="309356" cy="1503262"/>
                  </a:xfrm>
                </p:grpSpPr>
                <p:sp>
                  <p:nvSpPr>
                    <p:cNvPr id="53" name="Rectangle 21">
                      <a:extLst>
                        <a:ext uri="{FF2B5EF4-FFF2-40B4-BE49-F238E27FC236}">
                          <a16:creationId xmlns:a16="http://schemas.microsoft.com/office/drawing/2014/main" id="{962116CE-74ED-43E2-B519-D669AC91E094}"/>
                        </a:ext>
                      </a:extLst>
                    </p:cNvPr>
                    <p:cNvSpPr>
                      <a:spLocks noChangeArrowheads="1"/>
                    </p:cNvSpPr>
                    <p:nvPr/>
                  </p:nvSpPr>
                  <p:spPr bwMode="auto">
                    <a:xfrm>
                      <a:off x="831809" y="5614679"/>
                      <a:ext cx="103113"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0</a:t>
                      </a:r>
                    </a:p>
                  </p:txBody>
                </p:sp>
                <p:sp>
                  <p:nvSpPr>
                    <p:cNvPr id="54" name="Rectangle 22">
                      <a:extLst>
                        <a:ext uri="{FF2B5EF4-FFF2-40B4-BE49-F238E27FC236}">
                          <a16:creationId xmlns:a16="http://schemas.microsoft.com/office/drawing/2014/main" id="{84B28D8A-CD53-4740-956D-19C8377F2090}"/>
                        </a:ext>
                      </a:extLst>
                    </p:cNvPr>
                    <p:cNvSpPr>
                      <a:spLocks noChangeArrowheads="1"/>
                    </p:cNvSpPr>
                    <p:nvPr/>
                  </p:nvSpPr>
                  <p:spPr bwMode="auto">
                    <a:xfrm>
                      <a:off x="728687" y="5345960"/>
                      <a:ext cx="206228"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20</a:t>
                      </a:r>
                    </a:p>
                  </p:txBody>
                </p:sp>
                <p:sp>
                  <p:nvSpPr>
                    <p:cNvPr id="55" name="Rectangle 23">
                      <a:extLst>
                        <a:ext uri="{FF2B5EF4-FFF2-40B4-BE49-F238E27FC236}">
                          <a16:creationId xmlns:a16="http://schemas.microsoft.com/office/drawing/2014/main" id="{0C26A811-10F7-4E4D-877F-2452A2CAF11D}"/>
                        </a:ext>
                      </a:extLst>
                    </p:cNvPr>
                    <p:cNvSpPr>
                      <a:spLocks noChangeArrowheads="1"/>
                    </p:cNvSpPr>
                    <p:nvPr/>
                  </p:nvSpPr>
                  <p:spPr bwMode="auto">
                    <a:xfrm>
                      <a:off x="728687" y="5091254"/>
                      <a:ext cx="206228"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40</a:t>
                      </a:r>
                    </a:p>
                  </p:txBody>
                </p:sp>
                <p:sp>
                  <p:nvSpPr>
                    <p:cNvPr id="56" name="Rectangle 24">
                      <a:extLst>
                        <a:ext uri="{FF2B5EF4-FFF2-40B4-BE49-F238E27FC236}">
                          <a16:creationId xmlns:a16="http://schemas.microsoft.com/office/drawing/2014/main" id="{A31FDDEA-FBF7-4876-8620-90CD4D10E170}"/>
                        </a:ext>
                      </a:extLst>
                    </p:cNvPr>
                    <p:cNvSpPr>
                      <a:spLocks noChangeArrowheads="1"/>
                    </p:cNvSpPr>
                    <p:nvPr/>
                  </p:nvSpPr>
                  <p:spPr bwMode="auto">
                    <a:xfrm>
                      <a:off x="728687" y="4819624"/>
                      <a:ext cx="206228"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60</a:t>
                      </a:r>
                    </a:p>
                  </p:txBody>
                </p:sp>
                <p:sp>
                  <p:nvSpPr>
                    <p:cNvPr id="57" name="Rectangle 25">
                      <a:extLst>
                        <a:ext uri="{FF2B5EF4-FFF2-40B4-BE49-F238E27FC236}">
                          <a16:creationId xmlns:a16="http://schemas.microsoft.com/office/drawing/2014/main" id="{758C62D7-0E7A-41B7-8F55-6A7C3A2045E2}"/>
                        </a:ext>
                      </a:extLst>
                    </p:cNvPr>
                    <p:cNvSpPr>
                      <a:spLocks noChangeArrowheads="1"/>
                    </p:cNvSpPr>
                    <p:nvPr/>
                  </p:nvSpPr>
                  <p:spPr bwMode="auto">
                    <a:xfrm>
                      <a:off x="728685" y="4569771"/>
                      <a:ext cx="206228"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80</a:t>
                      </a:r>
                    </a:p>
                  </p:txBody>
                </p:sp>
                <p:sp>
                  <p:nvSpPr>
                    <p:cNvPr id="58" name="Rectangle 26">
                      <a:extLst>
                        <a:ext uri="{FF2B5EF4-FFF2-40B4-BE49-F238E27FC236}">
                          <a16:creationId xmlns:a16="http://schemas.microsoft.com/office/drawing/2014/main" id="{DCC7941B-070D-40E2-A108-6BB427976879}"/>
                        </a:ext>
                      </a:extLst>
                    </p:cNvPr>
                    <p:cNvSpPr>
                      <a:spLocks noChangeArrowheads="1"/>
                    </p:cNvSpPr>
                    <p:nvPr/>
                  </p:nvSpPr>
                  <p:spPr bwMode="auto">
                    <a:xfrm>
                      <a:off x="625566" y="4285717"/>
                      <a:ext cx="309339" cy="17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100</a:t>
                      </a:r>
                    </a:p>
                  </p:txBody>
                </p:sp>
              </p:grpSp>
              <p:sp>
                <p:nvSpPr>
                  <p:cNvPr id="31" name="Rectangle 32">
                    <a:extLst>
                      <a:ext uri="{FF2B5EF4-FFF2-40B4-BE49-F238E27FC236}">
                        <a16:creationId xmlns:a16="http://schemas.microsoft.com/office/drawing/2014/main" id="{A05A39F1-F4F5-49A1-A478-B1A59672A0A1}"/>
                      </a:ext>
                    </a:extLst>
                  </p:cNvPr>
                  <p:cNvSpPr>
                    <a:spLocks noChangeArrowheads="1"/>
                  </p:cNvSpPr>
                  <p:nvPr/>
                </p:nvSpPr>
                <p:spPr bwMode="auto">
                  <a:xfrm rot="16200000">
                    <a:off x="-115012" y="5189133"/>
                    <a:ext cx="2290020" cy="304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endParaRPr lang="en-US" sz="900">
                      <a:latin typeface="Verdana" panose="020B0604030504040204" pitchFamily="34" charset="0"/>
                      <a:ea typeface="Verdana" panose="020B0604030504040204" pitchFamily="34" charset="0"/>
                      <a:cs typeface="Verdana"/>
                    </a:endParaRPr>
                  </a:p>
                </p:txBody>
              </p:sp>
              <p:grpSp>
                <p:nvGrpSpPr>
                  <p:cNvPr id="32" name="Group 31">
                    <a:extLst>
                      <a:ext uri="{FF2B5EF4-FFF2-40B4-BE49-F238E27FC236}">
                        <a16:creationId xmlns:a16="http://schemas.microsoft.com/office/drawing/2014/main" id="{7B4BEA67-FC5D-413E-9F06-144602BFFFA2}"/>
                      </a:ext>
                    </a:extLst>
                  </p:cNvPr>
                  <p:cNvGrpSpPr/>
                  <p:nvPr/>
                </p:nvGrpSpPr>
                <p:grpSpPr>
                  <a:xfrm>
                    <a:off x="1738142" y="4196382"/>
                    <a:ext cx="125788" cy="2290022"/>
                    <a:chOff x="952500" y="4374046"/>
                    <a:chExt cx="72000" cy="1310793"/>
                  </a:xfrm>
                </p:grpSpPr>
                <p:sp>
                  <p:nvSpPr>
                    <p:cNvPr id="47" name="Line 2">
                      <a:extLst>
                        <a:ext uri="{FF2B5EF4-FFF2-40B4-BE49-F238E27FC236}">
                          <a16:creationId xmlns:a16="http://schemas.microsoft.com/office/drawing/2014/main" id="{D750924A-FD01-4061-ABC2-075118C4F9F3}"/>
                        </a:ext>
                      </a:extLst>
                    </p:cNvPr>
                    <p:cNvSpPr>
                      <a:spLocks noChangeShapeType="1"/>
                    </p:cNvSpPr>
                    <p:nvPr/>
                  </p:nvSpPr>
                  <p:spPr bwMode="auto">
                    <a:xfrm flipH="1">
                      <a:off x="952500" y="542854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48" name="Line 53">
                      <a:extLst>
                        <a:ext uri="{FF2B5EF4-FFF2-40B4-BE49-F238E27FC236}">
                          <a16:creationId xmlns:a16="http://schemas.microsoft.com/office/drawing/2014/main" id="{B017E366-8284-459B-9B8C-2605AD78074A}"/>
                        </a:ext>
                      </a:extLst>
                    </p:cNvPr>
                    <p:cNvSpPr>
                      <a:spLocks noChangeShapeType="1"/>
                    </p:cNvSpPr>
                    <p:nvPr/>
                  </p:nvSpPr>
                  <p:spPr bwMode="auto">
                    <a:xfrm flipH="1">
                      <a:off x="952500" y="568483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49" name="Line 54">
                      <a:extLst>
                        <a:ext uri="{FF2B5EF4-FFF2-40B4-BE49-F238E27FC236}">
                          <a16:creationId xmlns:a16="http://schemas.microsoft.com/office/drawing/2014/main" id="{EB6B8C91-9A36-45FC-BDD0-E620FBDD6F2D}"/>
                        </a:ext>
                      </a:extLst>
                    </p:cNvPr>
                    <p:cNvSpPr>
                      <a:spLocks noChangeShapeType="1"/>
                    </p:cNvSpPr>
                    <p:nvPr/>
                  </p:nvSpPr>
                  <p:spPr bwMode="auto">
                    <a:xfrm flipH="1">
                      <a:off x="952500" y="5164276"/>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50" name="Line 55">
                      <a:extLst>
                        <a:ext uri="{FF2B5EF4-FFF2-40B4-BE49-F238E27FC236}">
                          <a16:creationId xmlns:a16="http://schemas.microsoft.com/office/drawing/2014/main" id="{A4B77B93-DC85-4686-97D5-0CDDD5B462CB}"/>
                        </a:ext>
                      </a:extLst>
                    </p:cNvPr>
                    <p:cNvSpPr>
                      <a:spLocks noChangeShapeType="1"/>
                    </p:cNvSpPr>
                    <p:nvPr/>
                  </p:nvSpPr>
                  <p:spPr bwMode="auto">
                    <a:xfrm flipH="1">
                      <a:off x="952500" y="4905102"/>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51" name="Line 56">
                      <a:extLst>
                        <a:ext uri="{FF2B5EF4-FFF2-40B4-BE49-F238E27FC236}">
                          <a16:creationId xmlns:a16="http://schemas.microsoft.com/office/drawing/2014/main" id="{581AE3A3-1476-4C6E-8143-1DD581A91388}"/>
                        </a:ext>
                      </a:extLst>
                    </p:cNvPr>
                    <p:cNvSpPr>
                      <a:spLocks noChangeShapeType="1"/>
                    </p:cNvSpPr>
                    <p:nvPr/>
                  </p:nvSpPr>
                  <p:spPr bwMode="auto">
                    <a:xfrm flipH="1">
                      <a:off x="952500" y="464098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52" name="Line 57">
                      <a:extLst>
                        <a:ext uri="{FF2B5EF4-FFF2-40B4-BE49-F238E27FC236}">
                          <a16:creationId xmlns:a16="http://schemas.microsoft.com/office/drawing/2014/main" id="{9C11CB9F-6038-4C07-AB87-DF323B1B54B9}"/>
                        </a:ext>
                      </a:extLst>
                    </p:cNvPr>
                    <p:cNvSpPr>
                      <a:spLocks noChangeShapeType="1"/>
                    </p:cNvSpPr>
                    <p:nvPr/>
                  </p:nvSpPr>
                  <p:spPr bwMode="auto">
                    <a:xfrm flipH="1">
                      <a:off x="952500" y="4374046"/>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sp>
                <p:nvSpPr>
                  <p:cNvPr id="33" name="Line 5">
                    <a:extLst>
                      <a:ext uri="{FF2B5EF4-FFF2-40B4-BE49-F238E27FC236}">
                        <a16:creationId xmlns:a16="http://schemas.microsoft.com/office/drawing/2014/main" id="{F620F160-4FC5-41D2-B6DD-87F92E32C5B0}"/>
                      </a:ext>
                    </a:extLst>
                  </p:cNvPr>
                  <p:cNvSpPr>
                    <a:spLocks noChangeShapeType="1"/>
                  </p:cNvSpPr>
                  <p:nvPr/>
                </p:nvSpPr>
                <p:spPr bwMode="auto">
                  <a:xfrm>
                    <a:off x="1815844" y="6489175"/>
                    <a:ext cx="3864558" cy="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nvGrpSpPr>
                  <p:cNvPr id="34" name="Group 33">
                    <a:extLst>
                      <a:ext uri="{FF2B5EF4-FFF2-40B4-BE49-F238E27FC236}">
                        <a16:creationId xmlns:a16="http://schemas.microsoft.com/office/drawing/2014/main" id="{A5F4E8F2-645D-482A-A405-68AAE7718E0B}"/>
                      </a:ext>
                    </a:extLst>
                  </p:cNvPr>
                  <p:cNvGrpSpPr/>
                  <p:nvPr/>
                </p:nvGrpSpPr>
                <p:grpSpPr>
                  <a:xfrm>
                    <a:off x="1778062" y="6659349"/>
                    <a:ext cx="4087920" cy="304547"/>
                    <a:chOff x="981699" y="5783870"/>
                    <a:chExt cx="2339895" cy="174322"/>
                  </a:xfrm>
                </p:grpSpPr>
                <p:sp>
                  <p:nvSpPr>
                    <p:cNvPr id="42" name="Rectangle 27">
                      <a:extLst>
                        <a:ext uri="{FF2B5EF4-FFF2-40B4-BE49-F238E27FC236}">
                          <a16:creationId xmlns:a16="http://schemas.microsoft.com/office/drawing/2014/main" id="{DD176316-34B9-402B-8B51-61C799733F15}"/>
                        </a:ext>
                      </a:extLst>
                    </p:cNvPr>
                    <p:cNvSpPr>
                      <a:spLocks noChangeArrowheads="1"/>
                    </p:cNvSpPr>
                    <p:nvPr/>
                  </p:nvSpPr>
                  <p:spPr bwMode="auto">
                    <a:xfrm>
                      <a:off x="981699" y="5783870"/>
                      <a:ext cx="103109" cy="1743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0</a:t>
                      </a:r>
                    </a:p>
                  </p:txBody>
                </p:sp>
                <p:sp>
                  <p:nvSpPr>
                    <p:cNvPr id="43" name="Rectangle 28">
                      <a:extLst>
                        <a:ext uri="{FF2B5EF4-FFF2-40B4-BE49-F238E27FC236}">
                          <a16:creationId xmlns:a16="http://schemas.microsoft.com/office/drawing/2014/main" id="{3DFE5F47-D1D0-47D1-AE2C-81EAE54931A8}"/>
                        </a:ext>
                      </a:extLst>
                    </p:cNvPr>
                    <p:cNvSpPr>
                      <a:spLocks noChangeArrowheads="1"/>
                    </p:cNvSpPr>
                    <p:nvPr/>
                  </p:nvSpPr>
                  <p:spPr bwMode="auto">
                    <a:xfrm>
                      <a:off x="1972200" y="5783890"/>
                      <a:ext cx="288000" cy="1743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10</a:t>
                      </a:r>
                    </a:p>
                  </p:txBody>
                </p:sp>
                <p:sp>
                  <p:nvSpPr>
                    <p:cNvPr id="44" name="Rectangle 43">
                      <a:extLst>
                        <a:ext uri="{FF2B5EF4-FFF2-40B4-BE49-F238E27FC236}">
                          <a16:creationId xmlns:a16="http://schemas.microsoft.com/office/drawing/2014/main" id="{59537DE4-0B72-4716-B796-2FB555D61737}"/>
                        </a:ext>
                      </a:extLst>
                    </p:cNvPr>
                    <p:cNvSpPr>
                      <a:spLocks noChangeArrowheads="1"/>
                    </p:cNvSpPr>
                    <p:nvPr/>
                  </p:nvSpPr>
                  <p:spPr bwMode="auto">
                    <a:xfrm>
                      <a:off x="2573901" y="5783890"/>
                      <a:ext cx="206220" cy="1743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15</a:t>
                      </a:r>
                    </a:p>
                  </p:txBody>
                </p:sp>
                <p:sp>
                  <p:nvSpPr>
                    <p:cNvPr id="45" name="Rectangle 28">
                      <a:extLst>
                        <a:ext uri="{FF2B5EF4-FFF2-40B4-BE49-F238E27FC236}">
                          <a16:creationId xmlns:a16="http://schemas.microsoft.com/office/drawing/2014/main" id="{3EF1FCFB-2979-4A3C-965E-607176B179FA}"/>
                        </a:ext>
                      </a:extLst>
                    </p:cNvPr>
                    <p:cNvSpPr>
                      <a:spLocks noChangeArrowheads="1"/>
                    </p:cNvSpPr>
                    <p:nvPr/>
                  </p:nvSpPr>
                  <p:spPr bwMode="auto">
                    <a:xfrm>
                      <a:off x="1528490" y="5783890"/>
                      <a:ext cx="103109" cy="1743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5</a:t>
                      </a:r>
                    </a:p>
                  </p:txBody>
                </p:sp>
                <p:sp>
                  <p:nvSpPr>
                    <p:cNvPr id="46" name="Rectangle 30">
                      <a:extLst>
                        <a:ext uri="{FF2B5EF4-FFF2-40B4-BE49-F238E27FC236}">
                          <a16:creationId xmlns:a16="http://schemas.microsoft.com/office/drawing/2014/main" id="{711AC703-04E9-4F4B-A084-7A85822ACEE7}"/>
                        </a:ext>
                      </a:extLst>
                    </p:cNvPr>
                    <p:cNvSpPr>
                      <a:spLocks noChangeArrowheads="1"/>
                    </p:cNvSpPr>
                    <p:nvPr/>
                  </p:nvSpPr>
                  <p:spPr bwMode="auto">
                    <a:xfrm>
                      <a:off x="3115374" y="5783890"/>
                      <a:ext cx="206220" cy="1743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20</a:t>
                      </a:r>
                    </a:p>
                  </p:txBody>
                </p:sp>
              </p:grpSp>
              <p:grpSp>
                <p:nvGrpSpPr>
                  <p:cNvPr id="35" name="Group 34">
                    <a:extLst>
                      <a:ext uri="{FF2B5EF4-FFF2-40B4-BE49-F238E27FC236}">
                        <a16:creationId xmlns:a16="http://schemas.microsoft.com/office/drawing/2014/main" id="{BC3D2EDE-5690-4D64-9D53-553FEC9A8041}"/>
                      </a:ext>
                    </a:extLst>
                  </p:cNvPr>
                  <p:cNvGrpSpPr/>
                  <p:nvPr/>
                </p:nvGrpSpPr>
                <p:grpSpPr>
                  <a:xfrm>
                    <a:off x="1871278" y="6497498"/>
                    <a:ext cx="3808057" cy="125788"/>
                    <a:chOff x="1035056" y="5691189"/>
                    <a:chExt cx="2179703" cy="72000"/>
                  </a:xfrm>
                </p:grpSpPr>
                <p:sp>
                  <p:nvSpPr>
                    <p:cNvPr id="37" name="Line 2">
                      <a:extLst>
                        <a:ext uri="{FF2B5EF4-FFF2-40B4-BE49-F238E27FC236}">
                          <a16:creationId xmlns:a16="http://schemas.microsoft.com/office/drawing/2014/main" id="{66388772-C7D6-4C5B-B66B-4BDACCF309C1}"/>
                        </a:ext>
                      </a:extLst>
                    </p:cNvPr>
                    <p:cNvSpPr>
                      <a:spLocks noChangeShapeType="1"/>
                    </p:cNvSpPr>
                    <p:nvPr/>
                  </p:nvSpPr>
                  <p:spPr bwMode="auto">
                    <a:xfrm rot="5400000" flipH="1">
                      <a:off x="999056"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38" name="Line 2">
                      <a:extLst>
                        <a:ext uri="{FF2B5EF4-FFF2-40B4-BE49-F238E27FC236}">
                          <a16:creationId xmlns:a16="http://schemas.microsoft.com/office/drawing/2014/main" id="{9D9C5709-07C6-45AD-B886-49C515212BB7}"/>
                        </a:ext>
                      </a:extLst>
                    </p:cNvPr>
                    <p:cNvSpPr>
                      <a:spLocks noChangeShapeType="1"/>
                    </p:cNvSpPr>
                    <p:nvPr/>
                  </p:nvSpPr>
                  <p:spPr bwMode="auto">
                    <a:xfrm rot="5400000" flipH="1">
                      <a:off x="1537968"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39" name="Line 2">
                      <a:extLst>
                        <a:ext uri="{FF2B5EF4-FFF2-40B4-BE49-F238E27FC236}">
                          <a16:creationId xmlns:a16="http://schemas.microsoft.com/office/drawing/2014/main" id="{711E1FBE-86C2-4484-8B37-29AA767C5C75}"/>
                        </a:ext>
                      </a:extLst>
                    </p:cNvPr>
                    <p:cNvSpPr>
                      <a:spLocks noChangeShapeType="1"/>
                    </p:cNvSpPr>
                    <p:nvPr/>
                  </p:nvSpPr>
                  <p:spPr bwMode="auto">
                    <a:xfrm rot="5400000" flipH="1">
                      <a:off x="2084904"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40" name="Line 2">
                      <a:extLst>
                        <a:ext uri="{FF2B5EF4-FFF2-40B4-BE49-F238E27FC236}">
                          <a16:creationId xmlns:a16="http://schemas.microsoft.com/office/drawing/2014/main" id="{1EDAC79C-D695-4096-882A-E42670AEEA4E}"/>
                        </a:ext>
                      </a:extLst>
                    </p:cNvPr>
                    <p:cNvSpPr>
                      <a:spLocks noChangeShapeType="1"/>
                    </p:cNvSpPr>
                    <p:nvPr/>
                  </p:nvSpPr>
                  <p:spPr bwMode="auto">
                    <a:xfrm rot="5400000" flipH="1">
                      <a:off x="2631819"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41" name="Line 2">
                      <a:extLst>
                        <a:ext uri="{FF2B5EF4-FFF2-40B4-BE49-F238E27FC236}">
                          <a16:creationId xmlns:a16="http://schemas.microsoft.com/office/drawing/2014/main" id="{57AAF5B1-1C56-4B73-BA44-7D36C628C2E6}"/>
                        </a:ext>
                      </a:extLst>
                    </p:cNvPr>
                    <p:cNvSpPr>
                      <a:spLocks noChangeShapeType="1"/>
                    </p:cNvSpPr>
                    <p:nvPr/>
                  </p:nvSpPr>
                  <p:spPr bwMode="auto">
                    <a:xfrm rot="5400000" flipH="1">
                      <a:off x="3178759"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sp>
                <p:nvSpPr>
                  <p:cNvPr id="36" name="Line 4">
                    <a:extLst>
                      <a:ext uri="{FF2B5EF4-FFF2-40B4-BE49-F238E27FC236}">
                        <a16:creationId xmlns:a16="http://schemas.microsoft.com/office/drawing/2014/main" id="{C3D2B87A-FC06-40EA-BF04-E697C9B8B827}"/>
                      </a:ext>
                    </a:extLst>
                  </p:cNvPr>
                  <p:cNvSpPr>
                    <a:spLocks noChangeShapeType="1"/>
                  </p:cNvSpPr>
                  <p:nvPr/>
                </p:nvSpPr>
                <p:spPr bwMode="auto">
                  <a:xfrm>
                    <a:off x="1871270" y="4199731"/>
                    <a:ext cx="0" cy="229562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sp>
              <p:nvSpPr>
                <p:cNvPr id="29" name="Rectangle 28">
                  <a:extLst>
                    <a:ext uri="{FF2B5EF4-FFF2-40B4-BE49-F238E27FC236}">
                      <a16:creationId xmlns:a16="http://schemas.microsoft.com/office/drawing/2014/main" id="{DAF37D82-8E29-4916-9AE9-BFB1DD9D0EBA}"/>
                    </a:ext>
                  </a:extLst>
                </p:cNvPr>
                <p:cNvSpPr/>
                <p:nvPr/>
              </p:nvSpPr>
              <p:spPr>
                <a:xfrm>
                  <a:off x="6373504" y="1273790"/>
                  <a:ext cx="209265" cy="98067"/>
                </a:xfrm>
                <a:prstGeom prst="rect">
                  <a:avLst/>
                </a:prstGeom>
                <a:solidFill>
                  <a:schemeClr val="bg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latin typeface="Verdana" panose="020B0604030504040204" pitchFamily="34" charset="0"/>
                    <a:ea typeface="Verdana" panose="020B0604030504040204" pitchFamily="34" charset="0"/>
                  </a:endParaRPr>
                </a:p>
              </p:txBody>
            </p:sp>
          </p:grpSp>
          <p:sp>
            <p:nvSpPr>
              <p:cNvPr id="21" name="Freeform: Shape 20">
                <a:extLst>
                  <a:ext uri="{FF2B5EF4-FFF2-40B4-BE49-F238E27FC236}">
                    <a16:creationId xmlns:a16="http://schemas.microsoft.com/office/drawing/2014/main" id="{DB7AAD8A-C548-4B1F-9890-5057569BDD98}"/>
                  </a:ext>
                </a:extLst>
              </p:cNvPr>
              <p:cNvSpPr/>
              <p:nvPr/>
            </p:nvSpPr>
            <p:spPr>
              <a:xfrm>
                <a:off x="1747838" y="942975"/>
                <a:ext cx="6481762" cy="1395413"/>
              </a:xfrm>
              <a:custGeom>
                <a:avLst/>
                <a:gdLst>
                  <a:gd name="connsiteX0" fmla="*/ 0 w 6481762"/>
                  <a:gd name="connsiteY0" fmla="*/ 0 h 1395413"/>
                  <a:gd name="connsiteX1" fmla="*/ 523875 w 6481762"/>
                  <a:gd name="connsiteY1" fmla="*/ 0 h 1395413"/>
                  <a:gd name="connsiteX2" fmla="*/ 523875 w 6481762"/>
                  <a:gd name="connsiteY2" fmla="*/ 71438 h 1395413"/>
                  <a:gd name="connsiteX3" fmla="*/ 533400 w 6481762"/>
                  <a:gd name="connsiteY3" fmla="*/ 80963 h 1395413"/>
                  <a:gd name="connsiteX4" fmla="*/ 1209675 w 6481762"/>
                  <a:gd name="connsiteY4" fmla="*/ 80963 h 1395413"/>
                  <a:gd name="connsiteX5" fmla="*/ 1209675 w 6481762"/>
                  <a:gd name="connsiteY5" fmla="*/ 152400 h 1395413"/>
                  <a:gd name="connsiteX6" fmla="*/ 1700212 w 6481762"/>
                  <a:gd name="connsiteY6" fmla="*/ 152400 h 1395413"/>
                  <a:gd name="connsiteX7" fmla="*/ 1700212 w 6481762"/>
                  <a:gd name="connsiteY7" fmla="*/ 223838 h 1395413"/>
                  <a:gd name="connsiteX8" fmla="*/ 1938337 w 6481762"/>
                  <a:gd name="connsiteY8" fmla="*/ 223838 h 1395413"/>
                  <a:gd name="connsiteX9" fmla="*/ 1938337 w 6481762"/>
                  <a:gd name="connsiteY9" fmla="*/ 276225 h 1395413"/>
                  <a:gd name="connsiteX10" fmla="*/ 2805112 w 6481762"/>
                  <a:gd name="connsiteY10" fmla="*/ 276225 h 1395413"/>
                  <a:gd name="connsiteX11" fmla="*/ 2843212 w 6481762"/>
                  <a:gd name="connsiteY11" fmla="*/ 276225 h 1395413"/>
                  <a:gd name="connsiteX12" fmla="*/ 2843212 w 6481762"/>
                  <a:gd name="connsiteY12" fmla="*/ 352425 h 1395413"/>
                  <a:gd name="connsiteX13" fmla="*/ 3014662 w 6481762"/>
                  <a:gd name="connsiteY13" fmla="*/ 352425 h 1395413"/>
                  <a:gd name="connsiteX14" fmla="*/ 3014662 w 6481762"/>
                  <a:gd name="connsiteY14" fmla="*/ 414338 h 1395413"/>
                  <a:gd name="connsiteX15" fmla="*/ 3195637 w 6481762"/>
                  <a:gd name="connsiteY15" fmla="*/ 414338 h 1395413"/>
                  <a:gd name="connsiteX16" fmla="*/ 3195637 w 6481762"/>
                  <a:gd name="connsiteY16" fmla="*/ 476250 h 1395413"/>
                  <a:gd name="connsiteX17" fmla="*/ 3600450 w 6481762"/>
                  <a:gd name="connsiteY17" fmla="*/ 476250 h 1395413"/>
                  <a:gd name="connsiteX18" fmla="*/ 3600450 w 6481762"/>
                  <a:gd name="connsiteY18" fmla="*/ 547688 h 1395413"/>
                  <a:gd name="connsiteX19" fmla="*/ 3705225 w 6481762"/>
                  <a:gd name="connsiteY19" fmla="*/ 547688 h 1395413"/>
                  <a:gd name="connsiteX20" fmla="*/ 3705225 w 6481762"/>
                  <a:gd name="connsiteY20" fmla="*/ 609600 h 1395413"/>
                  <a:gd name="connsiteX21" fmla="*/ 3786187 w 6481762"/>
                  <a:gd name="connsiteY21" fmla="*/ 609600 h 1395413"/>
                  <a:gd name="connsiteX22" fmla="*/ 3786187 w 6481762"/>
                  <a:gd name="connsiteY22" fmla="*/ 666750 h 1395413"/>
                  <a:gd name="connsiteX23" fmla="*/ 4067175 w 6481762"/>
                  <a:gd name="connsiteY23" fmla="*/ 666750 h 1395413"/>
                  <a:gd name="connsiteX24" fmla="*/ 4067175 w 6481762"/>
                  <a:gd name="connsiteY24" fmla="*/ 742950 h 1395413"/>
                  <a:gd name="connsiteX25" fmla="*/ 4376737 w 6481762"/>
                  <a:gd name="connsiteY25" fmla="*/ 742950 h 1395413"/>
                  <a:gd name="connsiteX26" fmla="*/ 4376737 w 6481762"/>
                  <a:gd name="connsiteY26" fmla="*/ 804863 h 1395413"/>
                  <a:gd name="connsiteX27" fmla="*/ 4524375 w 6481762"/>
                  <a:gd name="connsiteY27" fmla="*/ 804863 h 1395413"/>
                  <a:gd name="connsiteX28" fmla="*/ 4572000 w 6481762"/>
                  <a:gd name="connsiteY28" fmla="*/ 804863 h 1395413"/>
                  <a:gd name="connsiteX29" fmla="*/ 4572000 w 6481762"/>
                  <a:gd name="connsiteY29" fmla="*/ 971550 h 1395413"/>
                  <a:gd name="connsiteX30" fmla="*/ 4648200 w 6481762"/>
                  <a:gd name="connsiteY30" fmla="*/ 971550 h 1395413"/>
                  <a:gd name="connsiteX31" fmla="*/ 4648200 w 6481762"/>
                  <a:gd name="connsiteY31" fmla="*/ 1047750 h 1395413"/>
                  <a:gd name="connsiteX32" fmla="*/ 4686300 w 6481762"/>
                  <a:gd name="connsiteY32" fmla="*/ 1028700 h 1395413"/>
                  <a:gd name="connsiteX33" fmla="*/ 4938712 w 6481762"/>
                  <a:gd name="connsiteY33" fmla="*/ 1028700 h 1395413"/>
                  <a:gd name="connsiteX34" fmla="*/ 4938712 w 6481762"/>
                  <a:gd name="connsiteY34" fmla="*/ 1109663 h 1395413"/>
                  <a:gd name="connsiteX35" fmla="*/ 5195887 w 6481762"/>
                  <a:gd name="connsiteY35" fmla="*/ 1109663 h 1395413"/>
                  <a:gd name="connsiteX36" fmla="*/ 5229225 w 6481762"/>
                  <a:gd name="connsiteY36" fmla="*/ 1109663 h 1395413"/>
                  <a:gd name="connsiteX37" fmla="*/ 5229225 w 6481762"/>
                  <a:gd name="connsiteY37" fmla="*/ 1185863 h 1395413"/>
                  <a:gd name="connsiteX38" fmla="*/ 5329237 w 6481762"/>
                  <a:gd name="connsiteY38" fmla="*/ 1185863 h 1395413"/>
                  <a:gd name="connsiteX39" fmla="*/ 5329237 w 6481762"/>
                  <a:gd name="connsiteY39" fmla="*/ 1271588 h 1395413"/>
                  <a:gd name="connsiteX40" fmla="*/ 5524500 w 6481762"/>
                  <a:gd name="connsiteY40" fmla="*/ 1271588 h 1395413"/>
                  <a:gd name="connsiteX41" fmla="*/ 5524500 w 6481762"/>
                  <a:gd name="connsiteY41" fmla="*/ 1395413 h 1395413"/>
                  <a:gd name="connsiteX42" fmla="*/ 6481762 w 6481762"/>
                  <a:gd name="connsiteY42" fmla="*/ 1395413 h 139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481762" h="1395413">
                    <a:moveTo>
                      <a:pt x="0" y="0"/>
                    </a:moveTo>
                    <a:lnTo>
                      <a:pt x="523875" y="0"/>
                    </a:lnTo>
                    <a:lnTo>
                      <a:pt x="523875" y="71438"/>
                    </a:lnTo>
                    <a:lnTo>
                      <a:pt x="533400" y="80963"/>
                    </a:lnTo>
                    <a:lnTo>
                      <a:pt x="1209675" y="80963"/>
                    </a:lnTo>
                    <a:lnTo>
                      <a:pt x="1209675" y="152400"/>
                    </a:lnTo>
                    <a:lnTo>
                      <a:pt x="1700212" y="152400"/>
                    </a:lnTo>
                    <a:lnTo>
                      <a:pt x="1700212" y="223838"/>
                    </a:lnTo>
                    <a:lnTo>
                      <a:pt x="1938337" y="223838"/>
                    </a:lnTo>
                    <a:lnTo>
                      <a:pt x="1938337" y="276225"/>
                    </a:lnTo>
                    <a:lnTo>
                      <a:pt x="2805112" y="276225"/>
                    </a:lnTo>
                    <a:lnTo>
                      <a:pt x="2843212" y="276225"/>
                    </a:lnTo>
                    <a:lnTo>
                      <a:pt x="2843212" y="352425"/>
                    </a:lnTo>
                    <a:lnTo>
                      <a:pt x="3014662" y="352425"/>
                    </a:lnTo>
                    <a:lnTo>
                      <a:pt x="3014662" y="414338"/>
                    </a:lnTo>
                    <a:lnTo>
                      <a:pt x="3195637" y="414338"/>
                    </a:lnTo>
                    <a:lnTo>
                      <a:pt x="3195637" y="476250"/>
                    </a:lnTo>
                    <a:lnTo>
                      <a:pt x="3600450" y="476250"/>
                    </a:lnTo>
                    <a:lnTo>
                      <a:pt x="3600450" y="547688"/>
                    </a:lnTo>
                    <a:lnTo>
                      <a:pt x="3705225" y="547688"/>
                    </a:lnTo>
                    <a:lnTo>
                      <a:pt x="3705225" y="609600"/>
                    </a:lnTo>
                    <a:lnTo>
                      <a:pt x="3786187" y="609600"/>
                    </a:lnTo>
                    <a:lnTo>
                      <a:pt x="3786187" y="666750"/>
                    </a:lnTo>
                    <a:lnTo>
                      <a:pt x="4067175" y="666750"/>
                    </a:lnTo>
                    <a:lnTo>
                      <a:pt x="4067175" y="742950"/>
                    </a:lnTo>
                    <a:lnTo>
                      <a:pt x="4376737" y="742950"/>
                    </a:lnTo>
                    <a:lnTo>
                      <a:pt x="4376737" y="804863"/>
                    </a:lnTo>
                    <a:lnTo>
                      <a:pt x="4524375" y="804863"/>
                    </a:lnTo>
                    <a:lnTo>
                      <a:pt x="4572000" y="804863"/>
                    </a:lnTo>
                    <a:lnTo>
                      <a:pt x="4572000" y="971550"/>
                    </a:lnTo>
                    <a:lnTo>
                      <a:pt x="4648200" y="971550"/>
                    </a:lnTo>
                    <a:lnTo>
                      <a:pt x="4648200" y="1047750"/>
                    </a:lnTo>
                    <a:lnTo>
                      <a:pt x="4686300" y="1028700"/>
                    </a:lnTo>
                    <a:lnTo>
                      <a:pt x="4938712" y="1028700"/>
                    </a:lnTo>
                    <a:lnTo>
                      <a:pt x="4938712" y="1109663"/>
                    </a:lnTo>
                    <a:lnTo>
                      <a:pt x="5195887" y="1109663"/>
                    </a:lnTo>
                    <a:lnTo>
                      <a:pt x="5229225" y="1109663"/>
                    </a:lnTo>
                    <a:lnTo>
                      <a:pt x="5229225" y="1185863"/>
                    </a:lnTo>
                    <a:lnTo>
                      <a:pt x="5329237" y="1185863"/>
                    </a:lnTo>
                    <a:lnTo>
                      <a:pt x="5329237" y="1271588"/>
                    </a:lnTo>
                    <a:lnTo>
                      <a:pt x="5524500" y="1271588"/>
                    </a:lnTo>
                    <a:lnTo>
                      <a:pt x="5524500" y="1395413"/>
                    </a:lnTo>
                    <a:lnTo>
                      <a:pt x="6481762" y="1395413"/>
                    </a:lnTo>
                  </a:path>
                </a:pathLst>
              </a:cu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latin typeface="Verdana" panose="020B0604030504040204" pitchFamily="34" charset="0"/>
                  <a:ea typeface="Verdana" panose="020B0604030504040204" pitchFamily="34" charset="0"/>
                </a:endParaRPr>
              </a:p>
            </p:txBody>
          </p:sp>
          <p:sp>
            <p:nvSpPr>
              <p:cNvPr id="22" name="Freeform: Shape 21">
                <a:extLst>
                  <a:ext uri="{FF2B5EF4-FFF2-40B4-BE49-F238E27FC236}">
                    <a16:creationId xmlns:a16="http://schemas.microsoft.com/office/drawing/2014/main" id="{5E1804F5-D4BA-451F-85DA-2FE6D559C4BC}"/>
                  </a:ext>
                </a:extLst>
              </p:cNvPr>
              <p:cNvSpPr/>
              <p:nvPr/>
            </p:nvSpPr>
            <p:spPr>
              <a:xfrm>
                <a:off x="1404938" y="942975"/>
                <a:ext cx="6810375" cy="957263"/>
              </a:xfrm>
              <a:custGeom>
                <a:avLst/>
                <a:gdLst>
                  <a:gd name="connsiteX0" fmla="*/ 0 w 6810375"/>
                  <a:gd name="connsiteY0" fmla="*/ 0 h 957263"/>
                  <a:gd name="connsiteX1" fmla="*/ 361950 w 6810375"/>
                  <a:gd name="connsiteY1" fmla="*/ 0 h 957263"/>
                  <a:gd name="connsiteX2" fmla="*/ 395287 w 6810375"/>
                  <a:gd name="connsiteY2" fmla="*/ 33337 h 957263"/>
                  <a:gd name="connsiteX3" fmla="*/ 842962 w 6810375"/>
                  <a:gd name="connsiteY3" fmla="*/ 33337 h 957263"/>
                  <a:gd name="connsiteX4" fmla="*/ 842962 w 6810375"/>
                  <a:gd name="connsiteY4" fmla="*/ 47625 h 957263"/>
                  <a:gd name="connsiteX5" fmla="*/ 1028700 w 6810375"/>
                  <a:gd name="connsiteY5" fmla="*/ 47625 h 957263"/>
                  <a:gd name="connsiteX6" fmla="*/ 1038225 w 6810375"/>
                  <a:gd name="connsiteY6" fmla="*/ 57150 h 957263"/>
                  <a:gd name="connsiteX7" fmla="*/ 1233487 w 6810375"/>
                  <a:gd name="connsiteY7" fmla="*/ 57150 h 957263"/>
                  <a:gd name="connsiteX8" fmla="*/ 1247775 w 6810375"/>
                  <a:gd name="connsiteY8" fmla="*/ 71438 h 957263"/>
                  <a:gd name="connsiteX9" fmla="*/ 1566862 w 6810375"/>
                  <a:gd name="connsiteY9" fmla="*/ 71438 h 957263"/>
                  <a:gd name="connsiteX10" fmla="*/ 1576387 w 6810375"/>
                  <a:gd name="connsiteY10" fmla="*/ 80963 h 957263"/>
                  <a:gd name="connsiteX11" fmla="*/ 1724025 w 6810375"/>
                  <a:gd name="connsiteY11" fmla="*/ 80963 h 957263"/>
                  <a:gd name="connsiteX12" fmla="*/ 1724025 w 6810375"/>
                  <a:gd name="connsiteY12" fmla="*/ 114300 h 957263"/>
                  <a:gd name="connsiteX13" fmla="*/ 1890712 w 6810375"/>
                  <a:gd name="connsiteY13" fmla="*/ 114300 h 957263"/>
                  <a:gd name="connsiteX14" fmla="*/ 1914525 w 6810375"/>
                  <a:gd name="connsiteY14" fmla="*/ 138113 h 957263"/>
                  <a:gd name="connsiteX15" fmla="*/ 2071687 w 6810375"/>
                  <a:gd name="connsiteY15" fmla="*/ 138113 h 957263"/>
                  <a:gd name="connsiteX16" fmla="*/ 2071687 w 6810375"/>
                  <a:gd name="connsiteY16" fmla="*/ 138113 h 957263"/>
                  <a:gd name="connsiteX17" fmla="*/ 2095499 w 6810375"/>
                  <a:gd name="connsiteY17" fmla="*/ 161925 h 957263"/>
                  <a:gd name="connsiteX18" fmla="*/ 2281237 w 6810375"/>
                  <a:gd name="connsiteY18" fmla="*/ 161925 h 957263"/>
                  <a:gd name="connsiteX19" fmla="*/ 2300287 w 6810375"/>
                  <a:gd name="connsiteY19" fmla="*/ 180975 h 957263"/>
                  <a:gd name="connsiteX20" fmla="*/ 2381250 w 6810375"/>
                  <a:gd name="connsiteY20" fmla="*/ 180975 h 957263"/>
                  <a:gd name="connsiteX21" fmla="*/ 2381250 w 6810375"/>
                  <a:gd name="connsiteY21" fmla="*/ 214313 h 957263"/>
                  <a:gd name="connsiteX22" fmla="*/ 2576512 w 6810375"/>
                  <a:gd name="connsiteY22" fmla="*/ 214313 h 957263"/>
                  <a:gd name="connsiteX23" fmla="*/ 2576512 w 6810375"/>
                  <a:gd name="connsiteY23" fmla="*/ 214313 h 957263"/>
                  <a:gd name="connsiteX24" fmla="*/ 2790825 w 6810375"/>
                  <a:gd name="connsiteY24" fmla="*/ 214313 h 957263"/>
                  <a:gd name="connsiteX25" fmla="*/ 2790825 w 6810375"/>
                  <a:gd name="connsiteY25" fmla="*/ 247650 h 957263"/>
                  <a:gd name="connsiteX26" fmla="*/ 2876550 w 6810375"/>
                  <a:gd name="connsiteY26" fmla="*/ 247650 h 957263"/>
                  <a:gd name="connsiteX27" fmla="*/ 2900363 w 6810375"/>
                  <a:gd name="connsiteY27" fmla="*/ 271463 h 957263"/>
                  <a:gd name="connsiteX28" fmla="*/ 3038475 w 6810375"/>
                  <a:gd name="connsiteY28" fmla="*/ 271463 h 957263"/>
                  <a:gd name="connsiteX29" fmla="*/ 3062287 w 6810375"/>
                  <a:gd name="connsiteY29" fmla="*/ 295275 h 957263"/>
                  <a:gd name="connsiteX30" fmla="*/ 3281362 w 6810375"/>
                  <a:gd name="connsiteY30" fmla="*/ 295275 h 957263"/>
                  <a:gd name="connsiteX31" fmla="*/ 3281362 w 6810375"/>
                  <a:gd name="connsiteY31" fmla="*/ 328613 h 957263"/>
                  <a:gd name="connsiteX32" fmla="*/ 3462337 w 6810375"/>
                  <a:gd name="connsiteY32" fmla="*/ 328613 h 957263"/>
                  <a:gd name="connsiteX33" fmla="*/ 3462337 w 6810375"/>
                  <a:gd name="connsiteY33" fmla="*/ 361950 h 957263"/>
                  <a:gd name="connsiteX34" fmla="*/ 3529012 w 6810375"/>
                  <a:gd name="connsiteY34" fmla="*/ 361950 h 957263"/>
                  <a:gd name="connsiteX35" fmla="*/ 3533775 w 6810375"/>
                  <a:gd name="connsiteY35" fmla="*/ 366713 h 957263"/>
                  <a:gd name="connsiteX36" fmla="*/ 3738562 w 6810375"/>
                  <a:gd name="connsiteY36" fmla="*/ 366713 h 957263"/>
                  <a:gd name="connsiteX37" fmla="*/ 3757612 w 6810375"/>
                  <a:gd name="connsiteY37" fmla="*/ 385763 h 957263"/>
                  <a:gd name="connsiteX38" fmla="*/ 3833812 w 6810375"/>
                  <a:gd name="connsiteY38" fmla="*/ 385763 h 957263"/>
                  <a:gd name="connsiteX39" fmla="*/ 3852862 w 6810375"/>
                  <a:gd name="connsiteY39" fmla="*/ 404813 h 957263"/>
                  <a:gd name="connsiteX40" fmla="*/ 4048125 w 6810375"/>
                  <a:gd name="connsiteY40" fmla="*/ 404813 h 957263"/>
                  <a:gd name="connsiteX41" fmla="*/ 4048125 w 6810375"/>
                  <a:gd name="connsiteY41" fmla="*/ 433388 h 957263"/>
                  <a:gd name="connsiteX42" fmla="*/ 4129087 w 6810375"/>
                  <a:gd name="connsiteY42" fmla="*/ 433388 h 957263"/>
                  <a:gd name="connsiteX43" fmla="*/ 4129087 w 6810375"/>
                  <a:gd name="connsiteY43" fmla="*/ 457200 h 957263"/>
                  <a:gd name="connsiteX44" fmla="*/ 4171950 w 6810375"/>
                  <a:gd name="connsiteY44" fmla="*/ 457200 h 957263"/>
                  <a:gd name="connsiteX45" fmla="*/ 4252912 w 6810375"/>
                  <a:gd name="connsiteY45" fmla="*/ 457200 h 957263"/>
                  <a:gd name="connsiteX46" fmla="*/ 4252912 w 6810375"/>
                  <a:gd name="connsiteY46" fmla="*/ 457200 h 957263"/>
                  <a:gd name="connsiteX47" fmla="*/ 4252912 w 6810375"/>
                  <a:gd name="connsiteY47" fmla="*/ 457200 h 957263"/>
                  <a:gd name="connsiteX48" fmla="*/ 4252912 w 6810375"/>
                  <a:gd name="connsiteY48" fmla="*/ 476250 h 957263"/>
                  <a:gd name="connsiteX49" fmla="*/ 4314825 w 6810375"/>
                  <a:gd name="connsiteY49" fmla="*/ 476250 h 957263"/>
                  <a:gd name="connsiteX50" fmla="*/ 4314825 w 6810375"/>
                  <a:gd name="connsiteY50" fmla="*/ 504825 h 957263"/>
                  <a:gd name="connsiteX51" fmla="*/ 4419600 w 6810375"/>
                  <a:gd name="connsiteY51" fmla="*/ 504825 h 957263"/>
                  <a:gd name="connsiteX52" fmla="*/ 4419600 w 6810375"/>
                  <a:gd name="connsiteY52" fmla="*/ 523875 h 957263"/>
                  <a:gd name="connsiteX53" fmla="*/ 4595812 w 6810375"/>
                  <a:gd name="connsiteY53" fmla="*/ 523875 h 957263"/>
                  <a:gd name="connsiteX54" fmla="*/ 4605337 w 6810375"/>
                  <a:gd name="connsiteY54" fmla="*/ 533400 h 957263"/>
                  <a:gd name="connsiteX55" fmla="*/ 4700587 w 6810375"/>
                  <a:gd name="connsiteY55" fmla="*/ 533400 h 957263"/>
                  <a:gd name="connsiteX56" fmla="*/ 4700587 w 6810375"/>
                  <a:gd name="connsiteY56" fmla="*/ 557213 h 957263"/>
                  <a:gd name="connsiteX57" fmla="*/ 4752975 w 6810375"/>
                  <a:gd name="connsiteY57" fmla="*/ 557213 h 957263"/>
                  <a:gd name="connsiteX58" fmla="*/ 4776787 w 6810375"/>
                  <a:gd name="connsiteY58" fmla="*/ 581025 h 957263"/>
                  <a:gd name="connsiteX59" fmla="*/ 4986337 w 6810375"/>
                  <a:gd name="connsiteY59" fmla="*/ 581025 h 957263"/>
                  <a:gd name="connsiteX60" fmla="*/ 4991100 w 6810375"/>
                  <a:gd name="connsiteY60" fmla="*/ 581025 h 957263"/>
                  <a:gd name="connsiteX61" fmla="*/ 5072062 w 6810375"/>
                  <a:gd name="connsiteY61" fmla="*/ 581025 h 957263"/>
                  <a:gd name="connsiteX62" fmla="*/ 5072062 w 6810375"/>
                  <a:gd name="connsiteY62" fmla="*/ 619125 h 957263"/>
                  <a:gd name="connsiteX63" fmla="*/ 5186362 w 6810375"/>
                  <a:gd name="connsiteY63" fmla="*/ 619125 h 957263"/>
                  <a:gd name="connsiteX64" fmla="*/ 5186362 w 6810375"/>
                  <a:gd name="connsiteY64" fmla="*/ 638175 h 957263"/>
                  <a:gd name="connsiteX65" fmla="*/ 5281612 w 6810375"/>
                  <a:gd name="connsiteY65" fmla="*/ 638175 h 957263"/>
                  <a:gd name="connsiteX66" fmla="*/ 5281612 w 6810375"/>
                  <a:gd name="connsiteY66" fmla="*/ 652463 h 957263"/>
                  <a:gd name="connsiteX67" fmla="*/ 5381625 w 6810375"/>
                  <a:gd name="connsiteY67" fmla="*/ 652463 h 957263"/>
                  <a:gd name="connsiteX68" fmla="*/ 5381625 w 6810375"/>
                  <a:gd name="connsiteY68" fmla="*/ 681038 h 957263"/>
                  <a:gd name="connsiteX69" fmla="*/ 5557837 w 6810375"/>
                  <a:gd name="connsiteY69" fmla="*/ 681038 h 957263"/>
                  <a:gd name="connsiteX70" fmla="*/ 5572124 w 6810375"/>
                  <a:gd name="connsiteY70" fmla="*/ 695325 h 957263"/>
                  <a:gd name="connsiteX71" fmla="*/ 5657850 w 6810375"/>
                  <a:gd name="connsiteY71" fmla="*/ 695325 h 957263"/>
                  <a:gd name="connsiteX72" fmla="*/ 5681662 w 6810375"/>
                  <a:gd name="connsiteY72" fmla="*/ 719137 h 957263"/>
                  <a:gd name="connsiteX73" fmla="*/ 5767387 w 6810375"/>
                  <a:gd name="connsiteY73" fmla="*/ 719137 h 957263"/>
                  <a:gd name="connsiteX74" fmla="*/ 5767387 w 6810375"/>
                  <a:gd name="connsiteY74" fmla="*/ 733425 h 957263"/>
                  <a:gd name="connsiteX75" fmla="*/ 5867400 w 6810375"/>
                  <a:gd name="connsiteY75" fmla="*/ 733425 h 957263"/>
                  <a:gd name="connsiteX76" fmla="*/ 5867400 w 6810375"/>
                  <a:gd name="connsiteY76" fmla="*/ 752475 h 957263"/>
                  <a:gd name="connsiteX77" fmla="*/ 5962650 w 6810375"/>
                  <a:gd name="connsiteY77" fmla="*/ 752475 h 957263"/>
                  <a:gd name="connsiteX78" fmla="*/ 5962650 w 6810375"/>
                  <a:gd name="connsiteY78" fmla="*/ 781050 h 957263"/>
                  <a:gd name="connsiteX79" fmla="*/ 6038850 w 6810375"/>
                  <a:gd name="connsiteY79" fmla="*/ 781050 h 957263"/>
                  <a:gd name="connsiteX80" fmla="*/ 6057900 w 6810375"/>
                  <a:gd name="connsiteY80" fmla="*/ 800100 h 957263"/>
                  <a:gd name="connsiteX81" fmla="*/ 6138862 w 6810375"/>
                  <a:gd name="connsiteY81" fmla="*/ 800100 h 957263"/>
                  <a:gd name="connsiteX82" fmla="*/ 6138862 w 6810375"/>
                  <a:gd name="connsiteY82" fmla="*/ 814388 h 957263"/>
                  <a:gd name="connsiteX83" fmla="*/ 6257925 w 6810375"/>
                  <a:gd name="connsiteY83" fmla="*/ 814388 h 957263"/>
                  <a:gd name="connsiteX84" fmla="*/ 6257925 w 6810375"/>
                  <a:gd name="connsiteY84" fmla="*/ 838200 h 957263"/>
                  <a:gd name="connsiteX85" fmla="*/ 6334125 w 6810375"/>
                  <a:gd name="connsiteY85" fmla="*/ 838200 h 957263"/>
                  <a:gd name="connsiteX86" fmla="*/ 6353175 w 6810375"/>
                  <a:gd name="connsiteY86" fmla="*/ 857250 h 957263"/>
                  <a:gd name="connsiteX87" fmla="*/ 6438900 w 6810375"/>
                  <a:gd name="connsiteY87" fmla="*/ 857250 h 957263"/>
                  <a:gd name="connsiteX88" fmla="*/ 6438900 w 6810375"/>
                  <a:gd name="connsiteY88" fmla="*/ 890588 h 957263"/>
                  <a:gd name="connsiteX89" fmla="*/ 6534150 w 6810375"/>
                  <a:gd name="connsiteY89" fmla="*/ 890588 h 957263"/>
                  <a:gd name="connsiteX90" fmla="*/ 6534150 w 6810375"/>
                  <a:gd name="connsiteY90" fmla="*/ 909638 h 957263"/>
                  <a:gd name="connsiteX91" fmla="*/ 6624637 w 6810375"/>
                  <a:gd name="connsiteY91" fmla="*/ 909638 h 957263"/>
                  <a:gd name="connsiteX92" fmla="*/ 6624637 w 6810375"/>
                  <a:gd name="connsiteY92" fmla="*/ 928688 h 957263"/>
                  <a:gd name="connsiteX93" fmla="*/ 6810375 w 6810375"/>
                  <a:gd name="connsiteY93" fmla="*/ 928688 h 957263"/>
                  <a:gd name="connsiteX94" fmla="*/ 6810375 w 6810375"/>
                  <a:gd name="connsiteY94" fmla="*/ 957263 h 95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6810375" h="957263">
                    <a:moveTo>
                      <a:pt x="0" y="0"/>
                    </a:moveTo>
                    <a:lnTo>
                      <a:pt x="361950" y="0"/>
                    </a:lnTo>
                    <a:lnTo>
                      <a:pt x="395287" y="33337"/>
                    </a:lnTo>
                    <a:lnTo>
                      <a:pt x="842962" y="33337"/>
                    </a:lnTo>
                    <a:lnTo>
                      <a:pt x="842962" y="47625"/>
                    </a:lnTo>
                    <a:lnTo>
                      <a:pt x="1028700" y="47625"/>
                    </a:lnTo>
                    <a:lnTo>
                      <a:pt x="1038225" y="57150"/>
                    </a:lnTo>
                    <a:lnTo>
                      <a:pt x="1233487" y="57150"/>
                    </a:lnTo>
                    <a:lnTo>
                      <a:pt x="1247775" y="71438"/>
                    </a:lnTo>
                    <a:lnTo>
                      <a:pt x="1566862" y="71438"/>
                    </a:lnTo>
                    <a:lnTo>
                      <a:pt x="1576387" y="80963"/>
                    </a:lnTo>
                    <a:lnTo>
                      <a:pt x="1724025" y="80963"/>
                    </a:lnTo>
                    <a:lnTo>
                      <a:pt x="1724025" y="114300"/>
                    </a:lnTo>
                    <a:lnTo>
                      <a:pt x="1890712" y="114300"/>
                    </a:lnTo>
                    <a:lnTo>
                      <a:pt x="1914525" y="138113"/>
                    </a:lnTo>
                    <a:lnTo>
                      <a:pt x="2071687" y="138113"/>
                    </a:lnTo>
                    <a:lnTo>
                      <a:pt x="2071687" y="138113"/>
                    </a:lnTo>
                    <a:lnTo>
                      <a:pt x="2095499" y="161925"/>
                    </a:lnTo>
                    <a:lnTo>
                      <a:pt x="2281237" y="161925"/>
                    </a:lnTo>
                    <a:lnTo>
                      <a:pt x="2300287" y="180975"/>
                    </a:lnTo>
                    <a:lnTo>
                      <a:pt x="2381250" y="180975"/>
                    </a:lnTo>
                    <a:lnTo>
                      <a:pt x="2381250" y="214313"/>
                    </a:lnTo>
                    <a:lnTo>
                      <a:pt x="2576512" y="214313"/>
                    </a:lnTo>
                    <a:lnTo>
                      <a:pt x="2576512" y="214313"/>
                    </a:lnTo>
                    <a:lnTo>
                      <a:pt x="2790825" y="214313"/>
                    </a:lnTo>
                    <a:lnTo>
                      <a:pt x="2790825" y="247650"/>
                    </a:lnTo>
                    <a:lnTo>
                      <a:pt x="2876550" y="247650"/>
                    </a:lnTo>
                    <a:lnTo>
                      <a:pt x="2900363" y="271463"/>
                    </a:lnTo>
                    <a:lnTo>
                      <a:pt x="3038475" y="271463"/>
                    </a:lnTo>
                    <a:lnTo>
                      <a:pt x="3062287" y="295275"/>
                    </a:lnTo>
                    <a:lnTo>
                      <a:pt x="3281362" y="295275"/>
                    </a:lnTo>
                    <a:lnTo>
                      <a:pt x="3281362" y="328613"/>
                    </a:lnTo>
                    <a:lnTo>
                      <a:pt x="3462337" y="328613"/>
                    </a:lnTo>
                    <a:lnTo>
                      <a:pt x="3462337" y="361950"/>
                    </a:lnTo>
                    <a:lnTo>
                      <a:pt x="3529012" y="361950"/>
                    </a:lnTo>
                    <a:lnTo>
                      <a:pt x="3533775" y="366713"/>
                    </a:lnTo>
                    <a:lnTo>
                      <a:pt x="3738562" y="366713"/>
                    </a:lnTo>
                    <a:lnTo>
                      <a:pt x="3757612" y="385763"/>
                    </a:lnTo>
                    <a:lnTo>
                      <a:pt x="3833812" y="385763"/>
                    </a:lnTo>
                    <a:lnTo>
                      <a:pt x="3852862" y="404813"/>
                    </a:lnTo>
                    <a:lnTo>
                      <a:pt x="4048125" y="404813"/>
                    </a:lnTo>
                    <a:lnTo>
                      <a:pt x="4048125" y="433388"/>
                    </a:lnTo>
                    <a:lnTo>
                      <a:pt x="4129087" y="433388"/>
                    </a:lnTo>
                    <a:lnTo>
                      <a:pt x="4129087" y="457200"/>
                    </a:lnTo>
                    <a:lnTo>
                      <a:pt x="4171950" y="457200"/>
                    </a:lnTo>
                    <a:lnTo>
                      <a:pt x="4252912" y="457200"/>
                    </a:lnTo>
                    <a:lnTo>
                      <a:pt x="4252912" y="457200"/>
                    </a:lnTo>
                    <a:lnTo>
                      <a:pt x="4252912" y="457200"/>
                    </a:lnTo>
                    <a:lnTo>
                      <a:pt x="4252912" y="476250"/>
                    </a:lnTo>
                    <a:lnTo>
                      <a:pt x="4314825" y="476250"/>
                    </a:lnTo>
                    <a:lnTo>
                      <a:pt x="4314825" y="504825"/>
                    </a:lnTo>
                    <a:lnTo>
                      <a:pt x="4419600" y="504825"/>
                    </a:lnTo>
                    <a:lnTo>
                      <a:pt x="4419600" y="523875"/>
                    </a:lnTo>
                    <a:lnTo>
                      <a:pt x="4595812" y="523875"/>
                    </a:lnTo>
                    <a:lnTo>
                      <a:pt x="4605337" y="533400"/>
                    </a:lnTo>
                    <a:lnTo>
                      <a:pt x="4700587" y="533400"/>
                    </a:lnTo>
                    <a:lnTo>
                      <a:pt x="4700587" y="557213"/>
                    </a:lnTo>
                    <a:lnTo>
                      <a:pt x="4752975" y="557213"/>
                    </a:lnTo>
                    <a:lnTo>
                      <a:pt x="4776787" y="581025"/>
                    </a:lnTo>
                    <a:lnTo>
                      <a:pt x="4986337" y="581025"/>
                    </a:lnTo>
                    <a:lnTo>
                      <a:pt x="4991100" y="581025"/>
                    </a:lnTo>
                    <a:lnTo>
                      <a:pt x="5072062" y="581025"/>
                    </a:lnTo>
                    <a:lnTo>
                      <a:pt x="5072062" y="619125"/>
                    </a:lnTo>
                    <a:lnTo>
                      <a:pt x="5186362" y="619125"/>
                    </a:lnTo>
                    <a:lnTo>
                      <a:pt x="5186362" y="638175"/>
                    </a:lnTo>
                    <a:lnTo>
                      <a:pt x="5281612" y="638175"/>
                    </a:lnTo>
                    <a:lnTo>
                      <a:pt x="5281612" y="652463"/>
                    </a:lnTo>
                    <a:lnTo>
                      <a:pt x="5381625" y="652463"/>
                    </a:lnTo>
                    <a:lnTo>
                      <a:pt x="5381625" y="681038"/>
                    </a:lnTo>
                    <a:lnTo>
                      <a:pt x="5557837" y="681038"/>
                    </a:lnTo>
                    <a:lnTo>
                      <a:pt x="5572124" y="695325"/>
                    </a:lnTo>
                    <a:lnTo>
                      <a:pt x="5657850" y="695325"/>
                    </a:lnTo>
                    <a:lnTo>
                      <a:pt x="5681662" y="719137"/>
                    </a:lnTo>
                    <a:lnTo>
                      <a:pt x="5767387" y="719137"/>
                    </a:lnTo>
                    <a:lnTo>
                      <a:pt x="5767387" y="733425"/>
                    </a:lnTo>
                    <a:lnTo>
                      <a:pt x="5867400" y="733425"/>
                    </a:lnTo>
                    <a:lnTo>
                      <a:pt x="5867400" y="752475"/>
                    </a:lnTo>
                    <a:lnTo>
                      <a:pt x="5962650" y="752475"/>
                    </a:lnTo>
                    <a:lnTo>
                      <a:pt x="5962650" y="781050"/>
                    </a:lnTo>
                    <a:lnTo>
                      <a:pt x="6038850" y="781050"/>
                    </a:lnTo>
                    <a:lnTo>
                      <a:pt x="6057900" y="800100"/>
                    </a:lnTo>
                    <a:lnTo>
                      <a:pt x="6138862" y="800100"/>
                    </a:lnTo>
                    <a:lnTo>
                      <a:pt x="6138862" y="814388"/>
                    </a:lnTo>
                    <a:lnTo>
                      <a:pt x="6257925" y="814388"/>
                    </a:lnTo>
                    <a:lnTo>
                      <a:pt x="6257925" y="838200"/>
                    </a:lnTo>
                    <a:lnTo>
                      <a:pt x="6334125" y="838200"/>
                    </a:lnTo>
                    <a:lnTo>
                      <a:pt x="6353175" y="857250"/>
                    </a:lnTo>
                    <a:lnTo>
                      <a:pt x="6438900" y="857250"/>
                    </a:lnTo>
                    <a:lnTo>
                      <a:pt x="6438900" y="890588"/>
                    </a:lnTo>
                    <a:lnTo>
                      <a:pt x="6534150" y="890588"/>
                    </a:lnTo>
                    <a:lnTo>
                      <a:pt x="6534150" y="909638"/>
                    </a:lnTo>
                    <a:lnTo>
                      <a:pt x="6624637" y="909638"/>
                    </a:lnTo>
                    <a:lnTo>
                      <a:pt x="6624637" y="928688"/>
                    </a:lnTo>
                    <a:lnTo>
                      <a:pt x="6810375" y="928688"/>
                    </a:lnTo>
                    <a:lnTo>
                      <a:pt x="6810375" y="957263"/>
                    </a:lnTo>
                  </a:path>
                </a:pathLst>
              </a:custGeom>
              <a:noFill/>
              <a:ln w="28575">
                <a:solidFill>
                  <a:srgbClr val="9D9E9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latin typeface="Verdana" panose="020B0604030504040204" pitchFamily="34" charset="0"/>
                  <a:ea typeface="Verdana" panose="020B0604030504040204" pitchFamily="34" charset="0"/>
                </a:endParaRPr>
              </a:p>
            </p:txBody>
          </p:sp>
        </p:grpSp>
        <p:sp>
          <p:nvSpPr>
            <p:cNvPr id="134" name="pole tekstowe 6">
              <a:extLst>
                <a:ext uri="{FF2B5EF4-FFF2-40B4-BE49-F238E27FC236}">
                  <a16:creationId xmlns:a16="http://schemas.microsoft.com/office/drawing/2014/main" id="{DC164CD8-5355-409D-BD0A-3B3355C6476B}"/>
                </a:ext>
              </a:extLst>
            </p:cNvPr>
            <p:cNvSpPr txBox="1">
              <a:spLocks noChangeArrowheads="1"/>
            </p:cNvSpPr>
            <p:nvPr/>
          </p:nvSpPr>
          <p:spPr bwMode="auto">
            <a:xfrm>
              <a:off x="6111635" y="4781572"/>
              <a:ext cx="748496" cy="307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IN" sz="900" b="1">
                  <a:latin typeface="Verdana"/>
                  <a:cs typeface="Verdana"/>
                </a:rPr>
                <a:t>MASH</a:t>
              </a:r>
              <a:endParaRPr lang="pl-PL" sz="900" b="1" strike="sngStrike">
                <a:solidFill>
                  <a:srgbClr val="FF0000"/>
                </a:solidFill>
                <a:latin typeface="Verdana"/>
                <a:cs typeface="Verdana"/>
              </a:endParaRPr>
            </a:p>
          </p:txBody>
        </p:sp>
        <p:sp>
          <p:nvSpPr>
            <p:cNvPr id="136" name="pole tekstowe 6">
              <a:extLst>
                <a:ext uri="{FF2B5EF4-FFF2-40B4-BE49-F238E27FC236}">
                  <a16:creationId xmlns:a16="http://schemas.microsoft.com/office/drawing/2014/main" id="{31C26D0A-A1AC-4848-BB6B-5C552C92DCDB}"/>
                </a:ext>
              </a:extLst>
            </p:cNvPr>
            <p:cNvSpPr txBox="1">
              <a:spLocks noChangeArrowheads="1"/>
            </p:cNvSpPr>
            <p:nvPr/>
          </p:nvSpPr>
          <p:spPr bwMode="auto">
            <a:xfrm>
              <a:off x="5539306" y="4212000"/>
              <a:ext cx="1562822" cy="307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900" b="1">
                  <a:solidFill>
                    <a:srgbClr val="9D9E9C"/>
                  </a:solidFill>
                  <a:latin typeface="Verdana"/>
                  <a:cs typeface="Verdana"/>
                </a:rPr>
                <a:t>Ref. population</a:t>
              </a:r>
              <a:endParaRPr lang="pl-PL" sz="900" b="1">
                <a:solidFill>
                  <a:srgbClr val="9D9E9C"/>
                </a:solidFill>
                <a:latin typeface="Verdana"/>
                <a:cs typeface="Verdana"/>
              </a:endParaRPr>
            </a:p>
          </p:txBody>
        </p:sp>
      </p:grpSp>
      <p:grpSp>
        <p:nvGrpSpPr>
          <p:cNvPr id="5" name="Group 4">
            <a:extLst>
              <a:ext uri="{FF2B5EF4-FFF2-40B4-BE49-F238E27FC236}">
                <a16:creationId xmlns:a16="http://schemas.microsoft.com/office/drawing/2014/main" id="{EC099592-C2F2-4BA2-8F91-9C30C5FE0D95}"/>
              </a:ext>
            </a:extLst>
          </p:cNvPr>
          <p:cNvGrpSpPr/>
          <p:nvPr/>
        </p:nvGrpSpPr>
        <p:grpSpPr>
          <a:xfrm>
            <a:off x="5925652" y="3159391"/>
            <a:ext cx="2095381" cy="1431857"/>
            <a:chOff x="7262687" y="4212524"/>
            <a:chExt cx="2793838" cy="1909143"/>
          </a:xfrm>
        </p:grpSpPr>
        <p:grpSp>
          <p:nvGrpSpPr>
            <p:cNvPr id="59" name="Group 58">
              <a:extLst>
                <a:ext uri="{FF2B5EF4-FFF2-40B4-BE49-F238E27FC236}">
                  <a16:creationId xmlns:a16="http://schemas.microsoft.com/office/drawing/2014/main" id="{CBCC2D64-FA02-4027-820C-ED321CF37979}"/>
                </a:ext>
              </a:extLst>
            </p:cNvPr>
            <p:cNvGrpSpPr>
              <a:grpSpLocks noChangeAspect="1"/>
            </p:cNvGrpSpPr>
            <p:nvPr/>
          </p:nvGrpSpPr>
          <p:grpSpPr>
            <a:xfrm>
              <a:off x="7262687" y="4323600"/>
              <a:ext cx="2741044" cy="1798067"/>
              <a:chOff x="-689388" y="628665"/>
              <a:chExt cx="10196026" cy="6688380"/>
            </a:xfrm>
          </p:grpSpPr>
          <p:grpSp>
            <p:nvGrpSpPr>
              <p:cNvPr id="60" name="Group 59">
                <a:extLst>
                  <a:ext uri="{FF2B5EF4-FFF2-40B4-BE49-F238E27FC236}">
                    <a16:creationId xmlns:a16="http://schemas.microsoft.com/office/drawing/2014/main" id="{4F102987-4D3B-416A-A4A3-654BBA4895B3}"/>
                  </a:ext>
                </a:extLst>
              </p:cNvPr>
              <p:cNvGrpSpPr/>
              <p:nvPr/>
            </p:nvGrpSpPr>
            <p:grpSpPr>
              <a:xfrm>
                <a:off x="-689388" y="628665"/>
                <a:ext cx="10196026" cy="6688380"/>
                <a:chOff x="-689388" y="628665"/>
                <a:chExt cx="10196026" cy="6688380"/>
              </a:xfrm>
            </p:grpSpPr>
            <p:sp>
              <p:nvSpPr>
                <p:cNvPr id="63" name="Rectangle 32">
                  <a:extLst>
                    <a:ext uri="{FF2B5EF4-FFF2-40B4-BE49-F238E27FC236}">
                      <a16:creationId xmlns:a16="http://schemas.microsoft.com/office/drawing/2014/main" id="{F92B1FF7-DDA9-40C6-B963-17566D866CED}"/>
                    </a:ext>
                  </a:extLst>
                </p:cNvPr>
                <p:cNvSpPr>
                  <a:spLocks noChangeArrowheads="1"/>
                </p:cNvSpPr>
                <p:nvPr/>
              </p:nvSpPr>
              <p:spPr bwMode="auto">
                <a:xfrm>
                  <a:off x="3354197" y="6698821"/>
                  <a:ext cx="3823946" cy="6182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spcAft>
                      <a:spcPts val="700"/>
                    </a:spcAft>
                    <a:buClr>
                      <a:srgbClr val="FEFDDE"/>
                    </a:buClr>
                    <a:buFont typeface="Wingdings" panose="05000000000000000000" pitchFamily="2" charset="2"/>
                    <a:buChar char="§"/>
                    <a:defRPr sz="2600">
                      <a:solidFill>
                        <a:srgbClr val="FEFDDE"/>
                      </a:solidFill>
                      <a:latin typeface="Arial" panose="020B0604020202020204" pitchFamily="34" charset="0"/>
                    </a:defRPr>
                  </a:lvl1pPr>
                  <a:lvl2pPr marL="742950" indent="-285750">
                    <a:lnSpc>
                      <a:spcPct val="90000"/>
                    </a:lnSpc>
                    <a:spcBef>
                      <a:spcPts val="1000"/>
                    </a:spcBef>
                    <a:spcAft>
                      <a:spcPts val="700"/>
                    </a:spcAft>
                    <a:buClr>
                      <a:srgbClr val="FEFDDE"/>
                    </a:buClr>
                    <a:buFont typeface="Arial" panose="020B0604020202020204" pitchFamily="34" charset="0"/>
                    <a:buChar char="–"/>
                    <a:defRPr sz="2400">
                      <a:solidFill>
                        <a:srgbClr val="FEFDDE"/>
                      </a:solidFill>
                      <a:latin typeface="Arial" panose="020B0604020202020204" pitchFamily="34" charset="0"/>
                    </a:defRPr>
                  </a:lvl2pPr>
                  <a:lvl3pPr marL="1143000" indent="-228600">
                    <a:lnSpc>
                      <a:spcPct val="90000"/>
                    </a:lnSpc>
                    <a:spcBef>
                      <a:spcPts val="1000"/>
                    </a:spcBef>
                    <a:spcAft>
                      <a:spcPts val="700"/>
                    </a:spcAft>
                    <a:buClr>
                      <a:srgbClr val="FEFDDE"/>
                    </a:buClr>
                    <a:buFont typeface="Arial" panose="020B0604020202020204" pitchFamily="34" charset="0"/>
                    <a:buChar char="–"/>
                    <a:defRPr sz="2200">
                      <a:solidFill>
                        <a:srgbClr val="FEFDDE"/>
                      </a:solidFill>
                      <a:latin typeface="Arial" panose="020B0604020202020204" pitchFamily="34" charset="0"/>
                    </a:defRPr>
                  </a:lvl3pPr>
                  <a:lvl4pPr marL="1600200" indent="-228600">
                    <a:lnSpc>
                      <a:spcPct val="90000"/>
                    </a:lnSpc>
                    <a:spcBef>
                      <a:spcPts val="1000"/>
                    </a:spcBef>
                    <a:spcAft>
                      <a:spcPts val="700"/>
                    </a:spcAft>
                    <a:buClr>
                      <a:srgbClr val="FEFDDE"/>
                    </a:buClr>
                    <a:buFont typeface="Arial" panose="020B0604020202020204" pitchFamily="34" charset="0"/>
                    <a:buChar char="–"/>
                    <a:defRPr sz="2000">
                      <a:solidFill>
                        <a:srgbClr val="FEFDDE"/>
                      </a:solidFill>
                      <a:latin typeface="Arial" panose="020B0604020202020204" pitchFamily="34" charset="0"/>
                    </a:defRPr>
                  </a:lvl4pPr>
                  <a:lvl5pPr marL="2057400" indent="-22860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5pPr>
                  <a:lvl6pPr marL="25146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6pPr>
                  <a:lvl7pPr marL="29718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7pPr>
                  <a:lvl8pPr marL="34290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8pPr>
                  <a:lvl9pPr marL="3886200" indent="-228600" eaLnBrk="0" fontAlgn="base" hangingPunct="0">
                    <a:lnSpc>
                      <a:spcPct val="90000"/>
                    </a:lnSpc>
                    <a:spcBef>
                      <a:spcPts val="1000"/>
                    </a:spcBef>
                    <a:spcAft>
                      <a:spcPts val="700"/>
                    </a:spcAft>
                    <a:buClr>
                      <a:srgbClr val="FEFDDE"/>
                    </a:buClr>
                    <a:buFont typeface="Arial" panose="020B0604020202020204" pitchFamily="34" charset="0"/>
                    <a:buChar char="–"/>
                    <a:defRPr>
                      <a:solidFill>
                        <a:srgbClr val="FEFDDE"/>
                      </a:solidFill>
                      <a:latin typeface="Arial" panose="020B0604020202020204" pitchFamily="34" charset="0"/>
                    </a:defRPr>
                  </a:lvl9pPr>
                </a:lstStyle>
                <a:p>
                  <a:pPr algn="ctr" eaLnBrk="1" hangingPunct="1">
                    <a:spcBef>
                      <a:spcPct val="35000"/>
                    </a:spcBef>
                    <a:spcAft>
                      <a:spcPct val="25000"/>
                    </a:spcAft>
                    <a:buClr>
                      <a:schemeClr val="folHlink"/>
                    </a:buClr>
                    <a:buFont typeface="Arial" panose="020B0604020202020204" pitchFamily="34" charset="0"/>
                    <a:buNone/>
                    <a:defRPr/>
                  </a:pPr>
                  <a:r>
                    <a:rPr lang="en-US" altLang="en-US" sz="900">
                      <a:solidFill>
                        <a:schemeClr val="tx1"/>
                      </a:solidFill>
                      <a:latin typeface="Verdana" panose="020B0604030504040204" pitchFamily="34" charset="0"/>
                      <a:ea typeface="Verdana" panose="020B0604030504040204" pitchFamily="34" charset="0"/>
                      <a:cs typeface="Verdana"/>
                    </a:rPr>
                    <a:t>Time (years)</a:t>
                  </a:r>
                </a:p>
              </p:txBody>
            </p:sp>
            <p:grpSp>
              <p:nvGrpSpPr>
                <p:cNvPr id="64" name="Group 63">
                  <a:extLst>
                    <a:ext uri="{FF2B5EF4-FFF2-40B4-BE49-F238E27FC236}">
                      <a16:creationId xmlns:a16="http://schemas.microsoft.com/office/drawing/2014/main" id="{3416BD6D-DC99-4BA1-971A-CD5A3CE9FD8C}"/>
                    </a:ext>
                  </a:extLst>
                </p:cNvPr>
                <p:cNvGrpSpPr>
                  <a:grpSpLocks noChangeAspect="1"/>
                </p:cNvGrpSpPr>
                <p:nvPr/>
              </p:nvGrpSpPr>
              <p:grpSpPr>
                <a:xfrm>
                  <a:off x="-689388" y="628665"/>
                  <a:ext cx="10196026" cy="5979798"/>
                  <a:chOff x="840590" y="4041800"/>
                  <a:chExt cx="5043923" cy="2958177"/>
                </a:xfrm>
              </p:grpSpPr>
              <p:grpSp>
                <p:nvGrpSpPr>
                  <p:cNvPr id="65" name="Group 64">
                    <a:extLst>
                      <a:ext uri="{FF2B5EF4-FFF2-40B4-BE49-F238E27FC236}">
                        <a16:creationId xmlns:a16="http://schemas.microsoft.com/office/drawing/2014/main" id="{BB9176E3-5650-4108-AF75-B9076AB7A599}"/>
                      </a:ext>
                    </a:extLst>
                  </p:cNvPr>
                  <p:cNvGrpSpPr/>
                  <p:nvPr/>
                </p:nvGrpSpPr>
                <p:grpSpPr>
                  <a:xfrm>
                    <a:off x="1153495" y="4041800"/>
                    <a:ext cx="542787" cy="2637669"/>
                    <a:chOff x="624223" y="4285561"/>
                    <a:chExt cx="310699" cy="1509781"/>
                  </a:xfrm>
                </p:grpSpPr>
                <p:sp>
                  <p:nvSpPr>
                    <p:cNvPr id="88" name="Rectangle 21">
                      <a:extLst>
                        <a:ext uri="{FF2B5EF4-FFF2-40B4-BE49-F238E27FC236}">
                          <a16:creationId xmlns:a16="http://schemas.microsoft.com/office/drawing/2014/main" id="{9146DE68-3181-44C3-9F3D-22811AE069D1}"/>
                        </a:ext>
                      </a:extLst>
                    </p:cNvPr>
                    <p:cNvSpPr>
                      <a:spLocks noChangeArrowheads="1"/>
                    </p:cNvSpPr>
                    <p:nvPr/>
                  </p:nvSpPr>
                  <p:spPr bwMode="auto">
                    <a:xfrm>
                      <a:off x="831362" y="5620286"/>
                      <a:ext cx="103560"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0</a:t>
                      </a:r>
                    </a:p>
                  </p:txBody>
                </p:sp>
                <p:sp>
                  <p:nvSpPr>
                    <p:cNvPr id="89" name="Rectangle 22">
                      <a:extLst>
                        <a:ext uri="{FF2B5EF4-FFF2-40B4-BE49-F238E27FC236}">
                          <a16:creationId xmlns:a16="http://schemas.microsoft.com/office/drawing/2014/main" id="{398060AE-78A5-4C0B-97D8-236447DCD00A}"/>
                        </a:ext>
                      </a:extLst>
                    </p:cNvPr>
                    <p:cNvSpPr>
                      <a:spLocks noChangeArrowheads="1"/>
                    </p:cNvSpPr>
                    <p:nvPr/>
                  </p:nvSpPr>
                  <p:spPr bwMode="auto">
                    <a:xfrm>
                      <a:off x="727793" y="5355673"/>
                      <a:ext cx="207122"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20</a:t>
                      </a:r>
                    </a:p>
                  </p:txBody>
                </p:sp>
                <p:sp>
                  <p:nvSpPr>
                    <p:cNvPr id="90" name="Rectangle 23">
                      <a:extLst>
                        <a:ext uri="{FF2B5EF4-FFF2-40B4-BE49-F238E27FC236}">
                          <a16:creationId xmlns:a16="http://schemas.microsoft.com/office/drawing/2014/main" id="{3AADF1C5-6BCA-495B-9FB2-246214194DB0}"/>
                        </a:ext>
                      </a:extLst>
                    </p:cNvPr>
                    <p:cNvSpPr>
                      <a:spLocks noChangeArrowheads="1"/>
                    </p:cNvSpPr>
                    <p:nvPr/>
                  </p:nvSpPr>
                  <p:spPr bwMode="auto">
                    <a:xfrm>
                      <a:off x="727790" y="5091082"/>
                      <a:ext cx="207122"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40</a:t>
                      </a:r>
                    </a:p>
                  </p:txBody>
                </p:sp>
                <p:sp>
                  <p:nvSpPr>
                    <p:cNvPr id="91" name="Rectangle 24">
                      <a:extLst>
                        <a:ext uri="{FF2B5EF4-FFF2-40B4-BE49-F238E27FC236}">
                          <a16:creationId xmlns:a16="http://schemas.microsoft.com/office/drawing/2014/main" id="{3705F98A-5945-4407-A534-1AA3AB9C2901}"/>
                        </a:ext>
                      </a:extLst>
                    </p:cNvPr>
                    <p:cNvSpPr>
                      <a:spLocks noChangeArrowheads="1"/>
                    </p:cNvSpPr>
                    <p:nvPr/>
                  </p:nvSpPr>
                  <p:spPr bwMode="auto">
                    <a:xfrm>
                      <a:off x="727790" y="4829339"/>
                      <a:ext cx="207122"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60</a:t>
                      </a:r>
                    </a:p>
                  </p:txBody>
                </p:sp>
                <p:sp>
                  <p:nvSpPr>
                    <p:cNvPr id="92" name="Rectangle 25">
                      <a:extLst>
                        <a:ext uri="{FF2B5EF4-FFF2-40B4-BE49-F238E27FC236}">
                          <a16:creationId xmlns:a16="http://schemas.microsoft.com/office/drawing/2014/main" id="{165A85C8-C136-46FC-A15F-AE635B48C3E7}"/>
                        </a:ext>
                      </a:extLst>
                    </p:cNvPr>
                    <p:cNvSpPr>
                      <a:spLocks noChangeArrowheads="1"/>
                    </p:cNvSpPr>
                    <p:nvPr/>
                  </p:nvSpPr>
                  <p:spPr bwMode="auto">
                    <a:xfrm>
                      <a:off x="727788" y="4570849"/>
                      <a:ext cx="207122"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80</a:t>
                      </a:r>
                    </a:p>
                  </p:txBody>
                </p:sp>
                <p:sp>
                  <p:nvSpPr>
                    <p:cNvPr id="93" name="Rectangle 26">
                      <a:extLst>
                        <a:ext uri="{FF2B5EF4-FFF2-40B4-BE49-F238E27FC236}">
                          <a16:creationId xmlns:a16="http://schemas.microsoft.com/office/drawing/2014/main" id="{97807D50-CA15-46AC-9F79-847B247EF4E0}"/>
                        </a:ext>
                      </a:extLst>
                    </p:cNvPr>
                    <p:cNvSpPr>
                      <a:spLocks noChangeArrowheads="1"/>
                    </p:cNvSpPr>
                    <p:nvPr/>
                  </p:nvSpPr>
                  <p:spPr bwMode="auto">
                    <a:xfrm>
                      <a:off x="624223" y="4285561"/>
                      <a:ext cx="310681"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100</a:t>
                      </a:r>
                    </a:p>
                  </p:txBody>
                </p:sp>
              </p:grpSp>
              <p:sp>
                <p:nvSpPr>
                  <p:cNvPr id="66" name="Rectangle 32">
                    <a:extLst>
                      <a:ext uri="{FF2B5EF4-FFF2-40B4-BE49-F238E27FC236}">
                        <a16:creationId xmlns:a16="http://schemas.microsoft.com/office/drawing/2014/main" id="{934E9209-8981-4B6D-98A7-3193099DB6D2}"/>
                      </a:ext>
                    </a:extLst>
                  </p:cNvPr>
                  <p:cNvSpPr>
                    <a:spLocks noChangeArrowheads="1"/>
                  </p:cNvSpPr>
                  <p:nvPr/>
                </p:nvSpPr>
                <p:spPr bwMode="auto">
                  <a:xfrm rot="16200000">
                    <a:off x="-151503" y="5188472"/>
                    <a:ext cx="2290018" cy="305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lnSpc>
                        <a:spcPct val="90000"/>
                      </a:lnSpc>
                      <a:spcBef>
                        <a:spcPct val="35000"/>
                      </a:spcBef>
                      <a:spcAft>
                        <a:spcPct val="25000"/>
                      </a:spcAft>
                      <a:buClr>
                        <a:schemeClr val="folHlink"/>
                      </a:buClr>
                      <a:buFont typeface="Arial" charset="0"/>
                      <a:buNone/>
                    </a:pPr>
                    <a:endParaRPr lang="en-US" sz="900">
                      <a:latin typeface="Verdana" panose="020B0604030504040204" pitchFamily="34" charset="0"/>
                      <a:ea typeface="Verdana" panose="020B0604030504040204" pitchFamily="34" charset="0"/>
                      <a:cs typeface="Verdana"/>
                    </a:endParaRPr>
                  </a:p>
                </p:txBody>
              </p:sp>
              <p:grpSp>
                <p:nvGrpSpPr>
                  <p:cNvPr id="67" name="Group 66">
                    <a:extLst>
                      <a:ext uri="{FF2B5EF4-FFF2-40B4-BE49-F238E27FC236}">
                        <a16:creationId xmlns:a16="http://schemas.microsoft.com/office/drawing/2014/main" id="{F60F52CC-38EA-4E12-8283-4FDF57F7F2F5}"/>
                      </a:ext>
                    </a:extLst>
                  </p:cNvPr>
                  <p:cNvGrpSpPr/>
                  <p:nvPr/>
                </p:nvGrpSpPr>
                <p:grpSpPr>
                  <a:xfrm>
                    <a:off x="1738142" y="4196382"/>
                    <a:ext cx="125788" cy="2290022"/>
                    <a:chOff x="952500" y="4374046"/>
                    <a:chExt cx="72000" cy="1310793"/>
                  </a:xfrm>
                </p:grpSpPr>
                <p:sp>
                  <p:nvSpPr>
                    <p:cNvPr id="82" name="Line 2">
                      <a:extLst>
                        <a:ext uri="{FF2B5EF4-FFF2-40B4-BE49-F238E27FC236}">
                          <a16:creationId xmlns:a16="http://schemas.microsoft.com/office/drawing/2014/main" id="{CE882FF5-6B37-4704-9605-09CB97966888}"/>
                        </a:ext>
                      </a:extLst>
                    </p:cNvPr>
                    <p:cNvSpPr>
                      <a:spLocks noChangeShapeType="1"/>
                    </p:cNvSpPr>
                    <p:nvPr/>
                  </p:nvSpPr>
                  <p:spPr bwMode="auto">
                    <a:xfrm flipH="1">
                      <a:off x="952500" y="542854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83" name="Line 53">
                      <a:extLst>
                        <a:ext uri="{FF2B5EF4-FFF2-40B4-BE49-F238E27FC236}">
                          <a16:creationId xmlns:a16="http://schemas.microsoft.com/office/drawing/2014/main" id="{A5495B93-5811-4A54-96E5-6658F4720166}"/>
                        </a:ext>
                      </a:extLst>
                    </p:cNvPr>
                    <p:cNvSpPr>
                      <a:spLocks noChangeShapeType="1"/>
                    </p:cNvSpPr>
                    <p:nvPr/>
                  </p:nvSpPr>
                  <p:spPr bwMode="auto">
                    <a:xfrm flipH="1">
                      <a:off x="952500" y="568483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84" name="Line 54">
                      <a:extLst>
                        <a:ext uri="{FF2B5EF4-FFF2-40B4-BE49-F238E27FC236}">
                          <a16:creationId xmlns:a16="http://schemas.microsoft.com/office/drawing/2014/main" id="{8B5BCFEF-6306-441E-9151-805F5813CE37}"/>
                        </a:ext>
                      </a:extLst>
                    </p:cNvPr>
                    <p:cNvSpPr>
                      <a:spLocks noChangeShapeType="1"/>
                    </p:cNvSpPr>
                    <p:nvPr/>
                  </p:nvSpPr>
                  <p:spPr bwMode="auto">
                    <a:xfrm flipH="1">
                      <a:off x="952500" y="5164276"/>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85" name="Line 55">
                      <a:extLst>
                        <a:ext uri="{FF2B5EF4-FFF2-40B4-BE49-F238E27FC236}">
                          <a16:creationId xmlns:a16="http://schemas.microsoft.com/office/drawing/2014/main" id="{FAFCBC1C-9933-45E7-900C-532AD542DE45}"/>
                        </a:ext>
                      </a:extLst>
                    </p:cNvPr>
                    <p:cNvSpPr>
                      <a:spLocks noChangeShapeType="1"/>
                    </p:cNvSpPr>
                    <p:nvPr/>
                  </p:nvSpPr>
                  <p:spPr bwMode="auto">
                    <a:xfrm flipH="1">
                      <a:off x="952500" y="4905102"/>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86" name="Line 56">
                      <a:extLst>
                        <a:ext uri="{FF2B5EF4-FFF2-40B4-BE49-F238E27FC236}">
                          <a16:creationId xmlns:a16="http://schemas.microsoft.com/office/drawing/2014/main" id="{4AE184A4-4240-4362-9D4A-8E4EB6C370BE}"/>
                        </a:ext>
                      </a:extLst>
                    </p:cNvPr>
                    <p:cNvSpPr>
                      <a:spLocks noChangeShapeType="1"/>
                    </p:cNvSpPr>
                    <p:nvPr/>
                  </p:nvSpPr>
                  <p:spPr bwMode="auto">
                    <a:xfrm flipH="1">
                      <a:off x="952500" y="4640980"/>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87" name="Line 57">
                      <a:extLst>
                        <a:ext uri="{FF2B5EF4-FFF2-40B4-BE49-F238E27FC236}">
                          <a16:creationId xmlns:a16="http://schemas.microsoft.com/office/drawing/2014/main" id="{33C61C7E-CB6D-417F-8908-E9579F9257C3}"/>
                        </a:ext>
                      </a:extLst>
                    </p:cNvPr>
                    <p:cNvSpPr>
                      <a:spLocks noChangeShapeType="1"/>
                    </p:cNvSpPr>
                    <p:nvPr/>
                  </p:nvSpPr>
                  <p:spPr bwMode="auto">
                    <a:xfrm flipH="1">
                      <a:off x="952500" y="4374046"/>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sp>
                <p:nvSpPr>
                  <p:cNvPr id="68" name="Line 5">
                    <a:extLst>
                      <a:ext uri="{FF2B5EF4-FFF2-40B4-BE49-F238E27FC236}">
                        <a16:creationId xmlns:a16="http://schemas.microsoft.com/office/drawing/2014/main" id="{BB587B85-598C-444C-80D0-D14D8BD4E4B6}"/>
                      </a:ext>
                    </a:extLst>
                  </p:cNvPr>
                  <p:cNvSpPr>
                    <a:spLocks noChangeShapeType="1"/>
                  </p:cNvSpPr>
                  <p:nvPr/>
                </p:nvSpPr>
                <p:spPr bwMode="auto">
                  <a:xfrm>
                    <a:off x="1815844" y="6489175"/>
                    <a:ext cx="3864558" cy="0"/>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nvGrpSpPr>
                  <p:cNvPr id="69" name="Group 68">
                    <a:extLst>
                      <a:ext uri="{FF2B5EF4-FFF2-40B4-BE49-F238E27FC236}">
                        <a16:creationId xmlns:a16="http://schemas.microsoft.com/office/drawing/2014/main" id="{5D886228-4B19-4D33-95B9-061EB4BE28FB}"/>
                      </a:ext>
                    </a:extLst>
                  </p:cNvPr>
                  <p:cNvGrpSpPr/>
                  <p:nvPr/>
                </p:nvGrpSpPr>
                <p:grpSpPr>
                  <a:xfrm>
                    <a:off x="1777671" y="6694144"/>
                    <a:ext cx="4106842" cy="305833"/>
                    <a:chOff x="981476" y="5803750"/>
                    <a:chExt cx="2350727" cy="175057"/>
                  </a:xfrm>
                </p:grpSpPr>
                <p:sp>
                  <p:nvSpPr>
                    <p:cNvPr id="77" name="Rectangle 27">
                      <a:extLst>
                        <a:ext uri="{FF2B5EF4-FFF2-40B4-BE49-F238E27FC236}">
                          <a16:creationId xmlns:a16="http://schemas.microsoft.com/office/drawing/2014/main" id="{4A440653-7D39-4855-B80E-18065D4454EB}"/>
                        </a:ext>
                      </a:extLst>
                    </p:cNvPr>
                    <p:cNvSpPr>
                      <a:spLocks noChangeArrowheads="1"/>
                    </p:cNvSpPr>
                    <p:nvPr/>
                  </p:nvSpPr>
                  <p:spPr bwMode="auto">
                    <a:xfrm>
                      <a:off x="981476" y="5803750"/>
                      <a:ext cx="103556" cy="175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0</a:t>
                      </a:r>
                    </a:p>
                  </p:txBody>
                </p:sp>
                <p:sp>
                  <p:nvSpPr>
                    <p:cNvPr id="78" name="Rectangle 28">
                      <a:extLst>
                        <a:ext uri="{FF2B5EF4-FFF2-40B4-BE49-F238E27FC236}">
                          <a16:creationId xmlns:a16="http://schemas.microsoft.com/office/drawing/2014/main" id="{A7F55DA3-A3B7-4F1E-96E4-37133CE951B3}"/>
                        </a:ext>
                      </a:extLst>
                    </p:cNvPr>
                    <p:cNvSpPr>
                      <a:spLocks noChangeArrowheads="1"/>
                    </p:cNvSpPr>
                    <p:nvPr/>
                  </p:nvSpPr>
                  <p:spPr bwMode="auto">
                    <a:xfrm>
                      <a:off x="1982233" y="5803750"/>
                      <a:ext cx="287999" cy="175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10</a:t>
                      </a:r>
                    </a:p>
                  </p:txBody>
                </p:sp>
                <p:sp>
                  <p:nvSpPr>
                    <p:cNvPr id="79" name="Rectangle 78">
                      <a:extLst>
                        <a:ext uri="{FF2B5EF4-FFF2-40B4-BE49-F238E27FC236}">
                          <a16:creationId xmlns:a16="http://schemas.microsoft.com/office/drawing/2014/main" id="{265483BC-40FF-44CE-BD8C-1576B73F68B5}"/>
                        </a:ext>
                      </a:extLst>
                    </p:cNvPr>
                    <p:cNvSpPr>
                      <a:spLocks noChangeArrowheads="1"/>
                    </p:cNvSpPr>
                    <p:nvPr/>
                  </p:nvSpPr>
                  <p:spPr bwMode="auto">
                    <a:xfrm>
                      <a:off x="2573581" y="5803750"/>
                      <a:ext cx="207114" cy="175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15</a:t>
                      </a:r>
                    </a:p>
                  </p:txBody>
                </p:sp>
                <p:sp>
                  <p:nvSpPr>
                    <p:cNvPr id="80" name="Rectangle 28">
                      <a:extLst>
                        <a:ext uri="{FF2B5EF4-FFF2-40B4-BE49-F238E27FC236}">
                          <a16:creationId xmlns:a16="http://schemas.microsoft.com/office/drawing/2014/main" id="{DAE051F3-AF2B-4511-8A3E-27C556898C20}"/>
                        </a:ext>
                      </a:extLst>
                    </p:cNvPr>
                    <p:cNvSpPr>
                      <a:spLocks noChangeArrowheads="1"/>
                    </p:cNvSpPr>
                    <p:nvPr/>
                  </p:nvSpPr>
                  <p:spPr bwMode="auto">
                    <a:xfrm>
                      <a:off x="1528266" y="5803750"/>
                      <a:ext cx="103556" cy="175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5</a:t>
                      </a:r>
                    </a:p>
                  </p:txBody>
                </p:sp>
                <p:sp>
                  <p:nvSpPr>
                    <p:cNvPr id="81" name="Rectangle 30">
                      <a:extLst>
                        <a:ext uri="{FF2B5EF4-FFF2-40B4-BE49-F238E27FC236}">
                          <a16:creationId xmlns:a16="http://schemas.microsoft.com/office/drawing/2014/main" id="{62C2BCDA-BB6C-4817-AA80-36BF4A9D26E5}"/>
                        </a:ext>
                      </a:extLst>
                    </p:cNvPr>
                    <p:cNvSpPr>
                      <a:spLocks noChangeArrowheads="1"/>
                    </p:cNvSpPr>
                    <p:nvPr/>
                  </p:nvSpPr>
                  <p:spPr bwMode="auto">
                    <a:xfrm>
                      <a:off x="3125089" y="5803750"/>
                      <a:ext cx="207114" cy="1750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lnSpc>
                          <a:spcPct val="90000"/>
                        </a:lnSpc>
                        <a:spcBef>
                          <a:spcPct val="35000"/>
                        </a:spcBef>
                        <a:spcAft>
                          <a:spcPct val="25000"/>
                        </a:spcAft>
                        <a:buClr>
                          <a:schemeClr val="folHlink"/>
                        </a:buClr>
                        <a:buFont typeface="Arial" charset="0"/>
                        <a:buNone/>
                      </a:pPr>
                      <a:r>
                        <a:rPr lang="en-US" sz="900">
                          <a:latin typeface="Verdana" panose="020B0604030504040204" pitchFamily="34" charset="0"/>
                          <a:ea typeface="Verdana" panose="020B0604030504040204" pitchFamily="34" charset="0"/>
                          <a:cs typeface="Verdana"/>
                        </a:rPr>
                        <a:t>20</a:t>
                      </a:r>
                    </a:p>
                  </p:txBody>
                </p:sp>
              </p:grpSp>
              <p:grpSp>
                <p:nvGrpSpPr>
                  <p:cNvPr id="70" name="Group 69">
                    <a:extLst>
                      <a:ext uri="{FF2B5EF4-FFF2-40B4-BE49-F238E27FC236}">
                        <a16:creationId xmlns:a16="http://schemas.microsoft.com/office/drawing/2014/main" id="{A886B10F-5302-4F22-8083-DEB749D61412}"/>
                      </a:ext>
                    </a:extLst>
                  </p:cNvPr>
                  <p:cNvGrpSpPr/>
                  <p:nvPr/>
                </p:nvGrpSpPr>
                <p:grpSpPr>
                  <a:xfrm>
                    <a:off x="1871278" y="6497498"/>
                    <a:ext cx="3808057" cy="125788"/>
                    <a:chOff x="1035056" y="5691189"/>
                    <a:chExt cx="2179703" cy="72000"/>
                  </a:xfrm>
                </p:grpSpPr>
                <p:sp>
                  <p:nvSpPr>
                    <p:cNvPr id="72" name="Line 2">
                      <a:extLst>
                        <a:ext uri="{FF2B5EF4-FFF2-40B4-BE49-F238E27FC236}">
                          <a16:creationId xmlns:a16="http://schemas.microsoft.com/office/drawing/2014/main" id="{27DC9643-91E3-4E6C-8FE5-D37CE51756EA}"/>
                        </a:ext>
                      </a:extLst>
                    </p:cNvPr>
                    <p:cNvSpPr>
                      <a:spLocks noChangeShapeType="1"/>
                    </p:cNvSpPr>
                    <p:nvPr/>
                  </p:nvSpPr>
                  <p:spPr bwMode="auto">
                    <a:xfrm rot="5400000" flipH="1">
                      <a:off x="999056"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73" name="Line 2">
                      <a:extLst>
                        <a:ext uri="{FF2B5EF4-FFF2-40B4-BE49-F238E27FC236}">
                          <a16:creationId xmlns:a16="http://schemas.microsoft.com/office/drawing/2014/main" id="{691B48F1-5CEF-4E8A-98C1-94381C61C9C8}"/>
                        </a:ext>
                      </a:extLst>
                    </p:cNvPr>
                    <p:cNvSpPr>
                      <a:spLocks noChangeShapeType="1"/>
                    </p:cNvSpPr>
                    <p:nvPr/>
                  </p:nvSpPr>
                  <p:spPr bwMode="auto">
                    <a:xfrm rot="5400000" flipH="1">
                      <a:off x="1541375"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74" name="Line 2">
                      <a:extLst>
                        <a:ext uri="{FF2B5EF4-FFF2-40B4-BE49-F238E27FC236}">
                          <a16:creationId xmlns:a16="http://schemas.microsoft.com/office/drawing/2014/main" id="{1B3F9E64-95FF-4F25-9655-105E273C49A7}"/>
                        </a:ext>
                      </a:extLst>
                    </p:cNvPr>
                    <p:cNvSpPr>
                      <a:spLocks noChangeShapeType="1"/>
                    </p:cNvSpPr>
                    <p:nvPr/>
                  </p:nvSpPr>
                  <p:spPr bwMode="auto">
                    <a:xfrm rot="5400000" flipH="1">
                      <a:off x="2084904"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75" name="Line 2">
                      <a:extLst>
                        <a:ext uri="{FF2B5EF4-FFF2-40B4-BE49-F238E27FC236}">
                          <a16:creationId xmlns:a16="http://schemas.microsoft.com/office/drawing/2014/main" id="{3E89847E-B68E-48DC-AC30-2E90044C503E}"/>
                        </a:ext>
                      </a:extLst>
                    </p:cNvPr>
                    <p:cNvSpPr>
                      <a:spLocks noChangeShapeType="1"/>
                    </p:cNvSpPr>
                    <p:nvPr/>
                  </p:nvSpPr>
                  <p:spPr bwMode="auto">
                    <a:xfrm rot="5400000" flipH="1">
                      <a:off x="2631819"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sp>
                  <p:nvSpPr>
                    <p:cNvPr id="76" name="Line 2">
                      <a:extLst>
                        <a:ext uri="{FF2B5EF4-FFF2-40B4-BE49-F238E27FC236}">
                          <a16:creationId xmlns:a16="http://schemas.microsoft.com/office/drawing/2014/main" id="{E5059A25-5AA5-4967-9353-C655BED5A65F}"/>
                        </a:ext>
                      </a:extLst>
                    </p:cNvPr>
                    <p:cNvSpPr>
                      <a:spLocks noChangeShapeType="1"/>
                    </p:cNvSpPr>
                    <p:nvPr/>
                  </p:nvSpPr>
                  <p:spPr bwMode="auto">
                    <a:xfrm rot="5400000" flipH="1">
                      <a:off x="3178759" y="5727189"/>
                      <a:ext cx="72000" cy="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sp>
                <p:nvSpPr>
                  <p:cNvPr id="71" name="Line 4">
                    <a:extLst>
                      <a:ext uri="{FF2B5EF4-FFF2-40B4-BE49-F238E27FC236}">
                        <a16:creationId xmlns:a16="http://schemas.microsoft.com/office/drawing/2014/main" id="{242E5990-FF74-45A1-98D1-2F78563BCF14}"/>
                      </a:ext>
                    </a:extLst>
                  </p:cNvPr>
                  <p:cNvSpPr>
                    <a:spLocks noChangeShapeType="1"/>
                  </p:cNvSpPr>
                  <p:nvPr/>
                </p:nvSpPr>
                <p:spPr bwMode="auto">
                  <a:xfrm>
                    <a:off x="1871270" y="4199731"/>
                    <a:ext cx="0" cy="2295625"/>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sz="900">
                      <a:latin typeface="Verdana" panose="020B0604030504040204" pitchFamily="34" charset="0"/>
                      <a:ea typeface="Verdana" panose="020B0604030504040204" pitchFamily="34" charset="0"/>
                      <a:cs typeface="Verdana"/>
                    </a:endParaRPr>
                  </a:p>
                </p:txBody>
              </p:sp>
            </p:grpSp>
          </p:grpSp>
          <p:sp>
            <p:nvSpPr>
              <p:cNvPr id="61" name="Freeform: Shape 60">
                <a:extLst>
                  <a:ext uri="{FF2B5EF4-FFF2-40B4-BE49-F238E27FC236}">
                    <a16:creationId xmlns:a16="http://schemas.microsoft.com/office/drawing/2014/main" id="{ADED43CA-D2EF-4C1B-AF4F-3194D45A08D7}"/>
                  </a:ext>
                </a:extLst>
              </p:cNvPr>
              <p:cNvSpPr/>
              <p:nvPr/>
            </p:nvSpPr>
            <p:spPr>
              <a:xfrm>
                <a:off x="1395415" y="973280"/>
                <a:ext cx="6819901" cy="638177"/>
              </a:xfrm>
              <a:custGeom>
                <a:avLst/>
                <a:gdLst>
                  <a:gd name="connsiteX0" fmla="*/ 0 w 6819900"/>
                  <a:gd name="connsiteY0" fmla="*/ 0 h 638175"/>
                  <a:gd name="connsiteX1" fmla="*/ 871537 w 6819900"/>
                  <a:gd name="connsiteY1" fmla="*/ 0 h 638175"/>
                  <a:gd name="connsiteX2" fmla="*/ 871537 w 6819900"/>
                  <a:gd name="connsiteY2" fmla="*/ 66675 h 638175"/>
                  <a:gd name="connsiteX3" fmla="*/ 1804987 w 6819900"/>
                  <a:gd name="connsiteY3" fmla="*/ 66675 h 638175"/>
                  <a:gd name="connsiteX4" fmla="*/ 1804987 w 6819900"/>
                  <a:gd name="connsiteY4" fmla="*/ 161925 h 638175"/>
                  <a:gd name="connsiteX5" fmla="*/ 2595562 w 6819900"/>
                  <a:gd name="connsiteY5" fmla="*/ 161925 h 638175"/>
                  <a:gd name="connsiteX6" fmla="*/ 2595562 w 6819900"/>
                  <a:gd name="connsiteY6" fmla="*/ 233362 h 638175"/>
                  <a:gd name="connsiteX7" fmla="*/ 2900362 w 6819900"/>
                  <a:gd name="connsiteY7" fmla="*/ 233362 h 638175"/>
                  <a:gd name="connsiteX8" fmla="*/ 2900362 w 6819900"/>
                  <a:gd name="connsiteY8" fmla="*/ 319087 h 638175"/>
                  <a:gd name="connsiteX9" fmla="*/ 3781425 w 6819900"/>
                  <a:gd name="connsiteY9" fmla="*/ 319087 h 638175"/>
                  <a:gd name="connsiteX10" fmla="*/ 3781425 w 6819900"/>
                  <a:gd name="connsiteY10" fmla="*/ 395287 h 638175"/>
                  <a:gd name="connsiteX11" fmla="*/ 5386387 w 6819900"/>
                  <a:gd name="connsiteY11" fmla="*/ 395287 h 638175"/>
                  <a:gd name="connsiteX12" fmla="*/ 5386387 w 6819900"/>
                  <a:gd name="connsiteY12" fmla="*/ 471487 h 638175"/>
                  <a:gd name="connsiteX13" fmla="*/ 5981700 w 6819900"/>
                  <a:gd name="connsiteY13" fmla="*/ 471487 h 638175"/>
                  <a:gd name="connsiteX14" fmla="*/ 5981700 w 6819900"/>
                  <a:gd name="connsiteY14" fmla="*/ 638175 h 638175"/>
                  <a:gd name="connsiteX15" fmla="*/ 6819900 w 6819900"/>
                  <a:gd name="connsiteY15" fmla="*/ 63817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19900" h="638175">
                    <a:moveTo>
                      <a:pt x="0" y="0"/>
                    </a:moveTo>
                    <a:lnTo>
                      <a:pt x="871537" y="0"/>
                    </a:lnTo>
                    <a:lnTo>
                      <a:pt x="871537" y="66675"/>
                    </a:lnTo>
                    <a:lnTo>
                      <a:pt x="1804987" y="66675"/>
                    </a:lnTo>
                    <a:lnTo>
                      <a:pt x="1804987" y="161925"/>
                    </a:lnTo>
                    <a:lnTo>
                      <a:pt x="2595562" y="161925"/>
                    </a:lnTo>
                    <a:lnTo>
                      <a:pt x="2595562" y="233362"/>
                    </a:lnTo>
                    <a:lnTo>
                      <a:pt x="2900362" y="233362"/>
                    </a:lnTo>
                    <a:lnTo>
                      <a:pt x="2900362" y="319087"/>
                    </a:lnTo>
                    <a:lnTo>
                      <a:pt x="3781425" y="319087"/>
                    </a:lnTo>
                    <a:lnTo>
                      <a:pt x="3781425" y="395287"/>
                    </a:lnTo>
                    <a:lnTo>
                      <a:pt x="5386387" y="395287"/>
                    </a:lnTo>
                    <a:lnTo>
                      <a:pt x="5386387" y="471487"/>
                    </a:lnTo>
                    <a:lnTo>
                      <a:pt x="5981700" y="471487"/>
                    </a:lnTo>
                    <a:lnTo>
                      <a:pt x="5981700" y="638175"/>
                    </a:lnTo>
                    <a:lnTo>
                      <a:pt x="6819900" y="638175"/>
                    </a:lnTo>
                  </a:path>
                </a:pathLst>
              </a:custGeom>
              <a:noFill/>
              <a:ln w="28575">
                <a:solidFill>
                  <a:srgbClr val="E5C7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latin typeface="Verdana" panose="020B0604030504040204" pitchFamily="34" charset="0"/>
                  <a:ea typeface="Verdana" panose="020B0604030504040204" pitchFamily="34" charset="0"/>
                </a:endParaRPr>
              </a:p>
            </p:txBody>
          </p:sp>
          <p:sp>
            <p:nvSpPr>
              <p:cNvPr id="62" name="Freeform: Shape 61">
                <a:extLst>
                  <a:ext uri="{FF2B5EF4-FFF2-40B4-BE49-F238E27FC236}">
                    <a16:creationId xmlns:a16="http://schemas.microsoft.com/office/drawing/2014/main" id="{AEFB10DD-30C7-43C5-9B34-1AD08FBAC897}"/>
                  </a:ext>
                </a:extLst>
              </p:cNvPr>
              <p:cNvSpPr/>
              <p:nvPr/>
            </p:nvSpPr>
            <p:spPr>
              <a:xfrm>
                <a:off x="1400176" y="978042"/>
                <a:ext cx="6829423" cy="414337"/>
              </a:xfrm>
              <a:custGeom>
                <a:avLst/>
                <a:gdLst>
                  <a:gd name="connsiteX0" fmla="*/ 6829425 w 6829425"/>
                  <a:gd name="connsiteY0" fmla="*/ 414338 h 414338"/>
                  <a:gd name="connsiteX1" fmla="*/ 6662738 w 6829425"/>
                  <a:gd name="connsiteY1" fmla="*/ 414338 h 414338"/>
                  <a:gd name="connsiteX2" fmla="*/ 6643688 w 6829425"/>
                  <a:gd name="connsiteY2" fmla="*/ 395288 h 414338"/>
                  <a:gd name="connsiteX3" fmla="*/ 6477000 w 6829425"/>
                  <a:gd name="connsiteY3" fmla="*/ 395288 h 414338"/>
                  <a:gd name="connsiteX4" fmla="*/ 6453187 w 6829425"/>
                  <a:gd name="connsiteY4" fmla="*/ 371475 h 414338"/>
                  <a:gd name="connsiteX5" fmla="*/ 6300788 w 6829425"/>
                  <a:gd name="connsiteY5" fmla="*/ 371475 h 414338"/>
                  <a:gd name="connsiteX6" fmla="*/ 6276976 w 6829425"/>
                  <a:gd name="connsiteY6" fmla="*/ 347663 h 414338"/>
                  <a:gd name="connsiteX7" fmla="*/ 5995988 w 6829425"/>
                  <a:gd name="connsiteY7" fmla="*/ 347663 h 414338"/>
                  <a:gd name="connsiteX8" fmla="*/ 5976938 w 6829425"/>
                  <a:gd name="connsiteY8" fmla="*/ 328613 h 414338"/>
                  <a:gd name="connsiteX9" fmla="*/ 5800725 w 6829425"/>
                  <a:gd name="connsiteY9" fmla="*/ 328613 h 414338"/>
                  <a:gd name="connsiteX10" fmla="*/ 5800725 w 6829425"/>
                  <a:gd name="connsiteY10" fmla="*/ 314325 h 414338"/>
                  <a:gd name="connsiteX11" fmla="*/ 5576888 w 6829425"/>
                  <a:gd name="connsiteY11" fmla="*/ 314325 h 414338"/>
                  <a:gd name="connsiteX12" fmla="*/ 5576888 w 6829425"/>
                  <a:gd name="connsiteY12" fmla="*/ 290513 h 414338"/>
                  <a:gd name="connsiteX13" fmla="*/ 5319713 w 6829425"/>
                  <a:gd name="connsiteY13" fmla="*/ 290513 h 414338"/>
                  <a:gd name="connsiteX14" fmla="*/ 5314950 w 6829425"/>
                  <a:gd name="connsiteY14" fmla="*/ 285750 h 414338"/>
                  <a:gd name="connsiteX15" fmla="*/ 5105400 w 6829425"/>
                  <a:gd name="connsiteY15" fmla="*/ 285750 h 414338"/>
                  <a:gd name="connsiteX16" fmla="*/ 5086350 w 6829425"/>
                  <a:gd name="connsiteY16" fmla="*/ 266700 h 414338"/>
                  <a:gd name="connsiteX17" fmla="*/ 4824413 w 6829425"/>
                  <a:gd name="connsiteY17" fmla="*/ 266700 h 414338"/>
                  <a:gd name="connsiteX18" fmla="*/ 4800600 w 6829425"/>
                  <a:gd name="connsiteY18" fmla="*/ 242887 h 414338"/>
                  <a:gd name="connsiteX19" fmla="*/ 4548188 w 6829425"/>
                  <a:gd name="connsiteY19" fmla="*/ 242887 h 414338"/>
                  <a:gd name="connsiteX20" fmla="*/ 4529138 w 6829425"/>
                  <a:gd name="connsiteY20" fmla="*/ 223837 h 414338"/>
                  <a:gd name="connsiteX21" fmla="*/ 4343400 w 6829425"/>
                  <a:gd name="connsiteY21" fmla="*/ 223837 h 414338"/>
                  <a:gd name="connsiteX22" fmla="*/ 4314826 w 6829425"/>
                  <a:gd name="connsiteY22" fmla="*/ 195263 h 414338"/>
                  <a:gd name="connsiteX23" fmla="*/ 4090988 w 6829425"/>
                  <a:gd name="connsiteY23" fmla="*/ 195263 h 414338"/>
                  <a:gd name="connsiteX24" fmla="*/ 4052888 w 6829425"/>
                  <a:gd name="connsiteY24" fmla="*/ 195263 h 414338"/>
                  <a:gd name="connsiteX25" fmla="*/ 4033838 w 6829425"/>
                  <a:gd name="connsiteY25" fmla="*/ 176213 h 414338"/>
                  <a:gd name="connsiteX26" fmla="*/ 3781425 w 6829425"/>
                  <a:gd name="connsiteY26" fmla="*/ 176213 h 414338"/>
                  <a:gd name="connsiteX27" fmla="*/ 3781425 w 6829425"/>
                  <a:gd name="connsiteY27" fmla="*/ 157163 h 414338"/>
                  <a:gd name="connsiteX28" fmla="*/ 3500438 w 6829425"/>
                  <a:gd name="connsiteY28" fmla="*/ 157163 h 414338"/>
                  <a:gd name="connsiteX29" fmla="*/ 3481388 w 6829425"/>
                  <a:gd name="connsiteY29" fmla="*/ 138113 h 414338"/>
                  <a:gd name="connsiteX30" fmla="*/ 3086100 w 6829425"/>
                  <a:gd name="connsiteY30" fmla="*/ 138113 h 414338"/>
                  <a:gd name="connsiteX31" fmla="*/ 3057525 w 6829425"/>
                  <a:gd name="connsiteY31" fmla="*/ 109538 h 414338"/>
                  <a:gd name="connsiteX32" fmla="*/ 2824163 w 6829425"/>
                  <a:gd name="connsiteY32" fmla="*/ 109538 h 414338"/>
                  <a:gd name="connsiteX33" fmla="*/ 2800350 w 6829425"/>
                  <a:gd name="connsiteY33" fmla="*/ 85725 h 414338"/>
                  <a:gd name="connsiteX34" fmla="*/ 2547938 w 6829425"/>
                  <a:gd name="connsiteY34" fmla="*/ 85725 h 414338"/>
                  <a:gd name="connsiteX35" fmla="*/ 2500313 w 6829425"/>
                  <a:gd name="connsiteY35" fmla="*/ 85725 h 414338"/>
                  <a:gd name="connsiteX36" fmla="*/ 2500313 w 6829425"/>
                  <a:gd name="connsiteY36" fmla="*/ 61913 h 414338"/>
                  <a:gd name="connsiteX37" fmla="*/ 2233613 w 6829425"/>
                  <a:gd name="connsiteY37" fmla="*/ 61913 h 414338"/>
                  <a:gd name="connsiteX38" fmla="*/ 2219325 w 6829425"/>
                  <a:gd name="connsiteY38" fmla="*/ 47625 h 414338"/>
                  <a:gd name="connsiteX39" fmla="*/ 1843088 w 6829425"/>
                  <a:gd name="connsiteY39" fmla="*/ 47625 h 414338"/>
                  <a:gd name="connsiteX40" fmla="*/ 1828801 w 6829425"/>
                  <a:gd name="connsiteY40" fmla="*/ 33338 h 414338"/>
                  <a:gd name="connsiteX41" fmla="*/ 1371600 w 6829425"/>
                  <a:gd name="connsiteY41" fmla="*/ 33338 h 414338"/>
                  <a:gd name="connsiteX42" fmla="*/ 1343025 w 6829425"/>
                  <a:gd name="connsiteY42" fmla="*/ 4763 h 414338"/>
                  <a:gd name="connsiteX43" fmla="*/ 576263 w 6829425"/>
                  <a:gd name="connsiteY43" fmla="*/ 4763 h 414338"/>
                  <a:gd name="connsiteX44" fmla="*/ 576263 w 6829425"/>
                  <a:gd name="connsiteY44" fmla="*/ 0 h 414338"/>
                  <a:gd name="connsiteX45" fmla="*/ 0 w 6829425"/>
                  <a:gd name="connsiteY45" fmla="*/ 0 h 41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829425" h="414338">
                    <a:moveTo>
                      <a:pt x="6829425" y="414338"/>
                    </a:moveTo>
                    <a:lnTo>
                      <a:pt x="6662738" y="414338"/>
                    </a:lnTo>
                    <a:lnTo>
                      <a:pt x="6643688" y="395288"/>
                    </a:lnTo>
                    <a:lnTo>
                      <a:pt x="6477000" y="395288"/>
                    </a:lnTo>
                    <a:lnTo>
                      <a:pt x="6453187" y="371475"/>
                    </a:lnTo>
                    <a:lnTo>
                      <a:pt x="6300788" y="371475"/>
                    </a:lnTo>
                    <a:lnTo>
                      <a:pt x="6276976" y="347663"/>
                    </a:lnTo>
                    <a:lnTo>
                      <a:pt x="5995988" y="347663"/>
                    </a:lnTo>
                    <a:lnTo>
                      <a:pt x="5976938" y="328613"/>
                    </a:lnTo>
                    <a:lnTo>
                      <a:pt x="5800725" y="328613"/>
                    </a:lnTo>
                    <a:lnTo>
                      <a:pt x="5800725" y="314325"/>
                    </a:lnTo>
                    <a:lnTo>
                      <a:pt x="5576888" y="314325"/>
                    </a:lnTo>
                    <a:lnTo>
                      <a:pt x="5576888" y="290513"/>
                    </a:lnTo>
                    <a:lnTo>
                      <a:pt x="5319713" y="290513"/>
                    </a:lnTo>
                    <a:lnTo>
                      <a:pt x="5314950" y="285750"/>
                    </a:lnTo>
                    <a:lnTo>
                      <a:pt x="5105400" y="285750"/>
                    </a:lnTo>
                    <a:lnTo>
                      <a:pt x="5086350" y="266700"/>
                    </a:lnTo>
                    <a:lnTo>
                      <a:pt x="4824413" y="266700"/>
                    </a:lnTo>
                    <a:lnTo>
                      <a:pt x="4800600" y="242887"/>
                    </a:lnTo>
                    <a:lnTo>
                      <a:pt x="4548188" y="242887"/>
                    </a:lnTo>
                    <a:lnTo>
                      <a:pt x="4529138" y="223837"/>
                    </a:lnTo>
                    <a:lnTo>
                      <a:pt x="4343400" y="223837"/>
                    </a:lnTo>
                    <a:lnTo>
                      <a:pt x="4314826" y="195263"/>
                    </a:lnTo>
                    <a:lnTo>
                      <a:pt x="4090988" y="195263"/>
                    </a:lnTo>
                    <a:lnTo>
                      <a:pt x="4052888" y="195263"/>
                    </a:lnTo>
                    <a:lnTo>
                      <a:pt x="4033838" y="176213"/>
                    </a:lnTo>
                    <a:lnTo>
                      <a:pt x="3781425" y="176213"/>
                    </a:lnTo>
                    <a:lnTo>
                      <a:pt x="3781425" y="157163"/>
                    </a:lnTo>
                    <a:lnTo>
                      <a:pt x="3500438" y="157163"/>
                    </a:lnTo>
                    <a:lnTo>
                      <a:pt x="3481388" y="138113"/>
                    </a:lnTo>
                    <a:lnTo>
                      <a:pt x="3086100" y="138113"/>
                    </a:lnTo>
                    <a:lnTo>
                      <a:pt x="3057525" y="109538"/>
                    </a:lnTo>
                    <a:lnTo>
                      <a:pt x="2824163" y="109538"/>
                    </a:lnTo>
                    <a:lnTo>
                      <a:pt x="2800350" y="85725"/>
                    </a:lnTo>
                    <a:lnTo>
                      <a:pt x="2547938" y="85725"/>
                    </a:lnTo>
                    <a:lnTo>
                      <a:pt x="2500313" y="85725"/>
                    </a:lnTo>
                    <a:lnTo>
                      <a:pt x="2500313" y="61913"/>
                    </a:lnTo>
                    <a:lnTo>
                      <a:pt x="2233613" y="61913"/>
                    </a:lnTo>
                    <a:lnTo>
                      <a:pt x="2219325" y="47625"/>
                    </a:lnTo>
                    <a:lnTo>
                      <a:pt x="1843088" y="47625"/>
                    </a:lnTo>
                    <a:lnTo>
                      <a:pt x="1828801" y="33338"/>
                    </a:lnTo>
                    <a:lnTo>
                      <a:pt x="1371600" y="33338"/>
                    </a:lnTo>
                    <a:lnTo>
                      <a:pt x="1343025" y="4763"/>
                    </a:lnTo>
                    <a:lnTo>
                      <a:pt x="576263" y="4763"/>
                    </a:lnTo>
                    <a:lnTo>
                      <a:pt x="576263" y="0"/>
                    </a:lnTo>
                    <a:lnTo>
                      <a:pt x="0" y="0"/>
                    </a:lnTo>
                  </a:path>
                </a:pathLst>
              </a:custGeom>
              <a:noFill/>
              <a:ln w="28575">
                <a:solidFill>
                  <a:srgbClr val="9D9E9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solidFill>
                  <a:latin typeface="Verdana" panose="020B0604030504040204" pitchFamily="34" charset="0"/>
                  <a:ea typeface="Verdana" panose="020B0604030504040204" pitchFamily="34" charset="0"/>
                </a:endParaRPr>
              </a:p>
            </p:txBody>
          </p:sp>
        </p:grpSp>
        <p:sp>
          <p:nvSpPr>
            <p:cNvPr id="135" name="pole tekstowe 6">
              <a:extLst>
                <a:ext uri="{FF2B5EF4-FFF2-40B4-BE49-F238E27FC236}">
                  <a16:creationId xmlns:a16="http://schemas.microsoft.com/office/drawing/2014/main" id="{0AAC8A9D-EDDD-434F-A788-752B57D3C705}"/>
                </a:ext>
              </a:extLst>
            </p:cNvPr>
            <p:cNvSpPr txBox="1">
              <a:spLocks noChangeArrowheads="1"/>
            </p:cNvSpPr>
            <p:nvPr/>
          </p:nvSpPr>
          <p:spPr bwMode="auto">
            <a:xfrm>
              <a:off x="8616224" y="4589185"/>
              <a:ext cx="1167413" cy="307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IN" sz="900" b="1">
                  <a:latin typeface="Verdana"/>
                  <a:cs typeface="Verdana"/>
                </a:rPr>
                <a:t>Non-MASH</a:t>
              </a:r>
              <a:endParaRPr lang="pl-PL" sz="900" b="1" strike="sngStrike">
                <a:solidFill>
                  <a:srgbClr val="FF0000"/>
                </a:solidFill>
                <a:latin typeface="Verdana"/>
                <a:cs typeface="Verdana"/>
              </a:endParaRPr>
            </a:p>
          </p:txBody>
        </p:sp>
        <p:sp>
          <p:nvSpPr>
            <p:cNvPr id="137" name="pole tekstowe 6">
              <a:extLst>
                <a:ext uri="{FF2B5EF4-FFF2-40B4-BE49-F238E27FC236}">
                  <a16:creationId xmlns:a16="http://schemas.microsoft.com/office/drawing/2014/main" id="{BA30A5A0-C4AD-4526-AC57-4E547571F986}"/>
                </a:ext>
              </a:extLst>
            </p:cNvPr>
            <p:cNvSpPr txBox="1">
              <a:spLocks noChangeArrowheads="1"/>
            </p:cNvSpPr>
            <p:nvPr/>
          </p:nvSpPr>
          <p:spPr bwMode="auto">
            <a:xfrm>
              <a:off x="8493704" y="4212524"/>
              <a:ext cx="1562821" cy="307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charset="0"/>
                  <a:ea typeface="Arial" charset="0"/>
                </a:defRPr>
              </a:lvl1pPr>
              <a:lvl2pPr marL="742950" indent="-285750" eaLnBrk="0" hangingPunct="0">
                <a:defRPr sz="2000">
                  <a:solidFill>
                    <a:schemeClr val="tx1"/>
                  </a:solidFill>
                  <a:latin typeface="Times New Roman" charset="0"/>
                  <a:ea typeface="Arial" charset="0"/>
                </a:defRPr>
              </a:lvl2pPr>
              <a:lvl3pPr marL="1143000" indent="-228600" eaLnBrk="0" hangingPunct="0">
                <a:defRPr sz="2000">
                  <a:solidFill>
                    <a:schemeClr val="tx1"/>
                  </a:solidFill>
                  <a:latin typeface="Times New Roman" charset="0"/>
                  <a:ea typeface="Arial" charset="0"/>
                </a:defRPr>
              </a:lvl3pPr>
              <a:lvl4pPr marL="1600200" indent="-228600" eaLnBrk="0" hangingPunct="0">
                <a:defRPr sz="2000">
                  <a:solidFill>
                    <a:schemeClr val="tx1"/>
                  </a:solidFill>
                  <a:latin typeface="Times New Roman" charset="0"/>
                  <a:ea typeface="Arial" charset="0"/>
                </a:defRPr>
              </a:lvl4pPr>
              <a:lvl5pPr marL="2057400" indent="-228600" eaLnBrk="0" hangingPunct="0">
                <a:defRPr sz="2000">
                  <a:solidFill>
                    <a:schemeClr val="tx1"/>
                  </a:solidFill>
                  <a:latin typeface="Times New Roman" charset="0"/>
                  <a:ea typeface="Arial" charset="0"/>
                </a:defRPr>
              </a:lvl5pPr>
              <a:lvl6pPr marL="2514600" indent="-228600" eaLnBrk="0" fontAlgn="base" hangingPunct="0">
                <a:spcBef>
                  <a:spcPct val="0"/>
                </a:spcBef>
                <a:spcAft>
                  <a:spcPct val="0"/>
                </a:spcAft>
                <a:defRPr sz="2000">
                  <a:solidFill>
                    <a:schemeClr val="tx1"/>
                  </a:solidFill>
                  <a:latin typeface="Times New Roman" charset="0"/>
                  <a:ea typeface="Arial" charset="0"/>
                </a:defRPr>
              </a:lvl6pPr>
              <a:lvl7pPr marL="2971800" indent="-228600" eaLnBrk="0" fontAlgn="base" hangingPunct="0">
                <a:spcBef>
                  <a:spcPct val="0"/>
                </a:spcBef>
                <a:spcAft>
                  <a:spcPct val="0"/>
                </a:spcAft>
                <a:defRPr sz="2000">
                  <a:solidFill>
                    <a:schemeClr val="tx1"/>
                  </a:solidFill>
                  <a:latin typeface="Times New Roman" charset="0"/>
                  <a:ea typeface="Arial" charset="0"/>
                </a:defRPr>
              </a:lvl7pPr>
              <a:lvl8pPr marL="3429000" indent="-228600" eaLnBrk="0" fontAlgn="base" hangingPunct="0">
                <a:spcBef>
                  <a:spcPct val="0"/>
                </a:spcBef>
                <a:spcAft>
                  <a:spcPct val="0"/>
                </a:spcAft>
                <a:defRPr sz="2000">
                  <a:solidFill>
                    <a:schemeClr val="tx1"/>
                  </a:solidFill>
                  <a:latin typeface="Times New Roman" charset="0"/>
                  <a:ea typeface="Arial" charset="0"/>
                </a:defRPr>
              </a:lvl8pPr>
              <a:lvl9pPr marL="3886200" indent="-228600" eaLnBrk="0" fontAlgn="base" hangingPunct="0">
                <a:spcBef>
                  <a:spcPct val="0"/>
                </a:spcBef>
                <a:spcAft>
                  <a:spcPct val="0"/>
                </a:spcAft>
                <a:defRPr sz="2000">
                  <a:solidFill>
                    <a:schemeClr val="tx1"/>
                  </a:solidFill>
                  <a:latin typeface="Times New Roman" charset="0"/>
                  <a:ea typeface="Arial" charset="0"/>
                </a:defRPr>
              </a:lvl9pPr>
            </a:lstStyle>
            <a:p>
              <a:pPr eaLnBrk="1" hangingPunct="1"/>
              <a:r>
                <a:rPr lang="en-GB" sz="900" b="1">
                  <a:solidFill>
                    <a:srgbClr val="9D9E9C"/>
                  </a:solidFill>
                  <a:latin typeface="Verdana"/>
                  <a:cs typeface="Verdana"/>
                </a:rPr>
                <a:t>Ref. population</a:t>
              </a:r>
              <a:endParaRPr lang="pl-PL" sz="900" b="1">
                <a:solidFill>
                  <a:srgbClr val="9D9E9C"/>
                </a:solidFill>
                <a:latin typeface="Verdana"/>
                <a:cs typeface="Verdana"/>
              </a:endParaRPr>
            </a:p>
          </p:txBody>
        </p:sp>
      </p:grpSp>
      <p:sp>
        <p:nvSpPr>
          <p:cNvPr id="7" name="Footer Placeholder 2">
            <a:extLst>
              <a:ext uri="{FF2B5EF4-FFF2-40B4-BE49-F238E27FC236}">
                <a16:creationId xmlns:a16="http://schemas.microsoft.com/office/drawing/2014/main" id="{FFFD28E2-5AC5-136B-C4AB-F0F66D5C44A5}"/>
              </a:ext>
            </a:extLst>
          </p:cNvPr>
          <p:cNvSpPr txBox="1">
            <a:spLocks/>
          </p:cNvSpPr>
          <p:nvPr/>
        </p:nvSpPr>
        <p:spPr>
          <a:xfrm>
            <a:off x="1310818" y="4632699"/>
            <a:ext cx="6949669" cy="38404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00">
                <a:solidFill>
                  <a:schemeClr val="tx2">
                    <a:lumMod val="50000"/>
                  </a:schemeClr>
                </a:solidFill>
                <a:latin typeface="Verdana" panose="020B0604030504040204" pitchFamily="34" charset="0"/>
                <a:ea typeface="Verdana" panose="020B0604030504040204" pitchFamily="34" charset="0"/>
                <a:cs typeface="Verdana"/>
              </a:rPr>
              <a:t>*MASLD/MAFLD was diagnosed by biopsy.</a:t>
            </a:r>
          </a:p>
          <a:p>
            <a:r>
              <a:rPr lang="en-GB" sz="600">
                <a:solidFill>
                  <a:schemeClr val="tx2">
                    <a:lumMod val="50000"/>
                  </a:schemeClr>
                </a:solidFill>
                <a:latin typeface="Verdana" panose="020B0604030504040204" pitchFamily="34" charset="0"/>
                <a:ea typeface="Verdana" panose="020B0604030504040204" pitchFamily="34" charset="0"/>
                <a:cs typeface="Verdana"/>
              </a:rPr>
              <a:t>ALT, alanine transferase; CVD, cardiovascular disease; HCC, hepatocellular carcinoma; </a:t>
            </a:r>
            <a:r>
              <a:rPr lang="en-IN" sz="600">
                <a:solidFill>
                  <a:schemeClr val="tx2">
                    <a:lumMod val="50000"/>
                  </a:schemeClr>
                </a:solidFill>
                <a:latin typeface="Verdana" panose="020B0604030504040204" pitchFamily="34" charset="0"/>
                <a:ea typeface="Verdana" panose="020B0604030504040204" pitchFamily="34" charset="0"/>
                <a:cs typeface="Verdana"/>
              </a:rPr>
              <a:t>MASLD/MAFLD, metabolic dysfunction-associated steatotic liver disease/metabolic associated fatty liver disease</a:t>
            </a:r>
            <a:r>
              <a:rPr lang="en-GB" sz="600">
                <a:solidFill>
                  <a:schemeClr val="tx2">
                    <a:lumMod val="50000"/>
                  </a:schemeClr>
                </a:solidFill>
                <a:latin typeface="Verdana" panose="020B0604030504040204" pitchFamily="34" charset="0"/>
                <a:ea typeface="Verdana" panose="020B0604030504040204" pitchFamily="34" charset="0"/>
                <a:cs typeface="Verdana"/>
              </a:rPr>
              <a:t>; MASH, metabolic dysfunction-associated steatohepatitis; USG, ultrasonography; SD, standard deviation.</a:t>
            </a:r>
          </a:p>
          <a:p>
            <a:r>
              <a:rPr lang="en-GB" sz="600">
                <a:solidFill>
                  <a:schemeClr val="tx2">
                    <a:lumMod val="50000"/>
                  </a:schemeClr>
                </a:solidFill>
                <a:latin typeface="Verdana" panose="020B0604030504040204" pitchFamily="34" charset="0"/>
                <a:ea typeface="Verdana" panose="020B0604030504040204" pitchFamily="34" charset="0"/>
                <a:cs typeface="Verdana"/>
              </a:rPr>
              <a:t>Ekstedt M, et al. Hepatology 2006;44:865–73.</a:t>
            </a:r>
          </a:p>
        </p:txBody>
      </p:sp>
      <p:sp>
        <p:nvSpPr>
          <p:cNvPr id="3" name="Title 2">
            <a:extLst>
              <a:ext uri="{FF2B5EF4-FFF2-40B4-BE49-F238E27FC236}">
                <a16:creationId xmlns:a16="http://schemas.microsoft.com/office/drawing/2014/main" id="{57D94147-FBBD-4EF9-2C03-2BCD322CB3AE}"/>
              </a:ext>
            </a:extLst>
          </p:cNvPr>
          <p:cNvSpPr txBox="1">
            <a:spLocks/>
          </p:cNvSpPr>
          <p:nvPr/>
        </p:nvSpPr>
        <p:spPr>
          <a:xfrm>
            <a:off x="331200" y="289130"/>
            <a:ext cx="8485200" cy="720000"/>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lang="fr-FR" sz="24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a:lstStyle>
          <a:p>
            <a:r>
              <a:rPr lang="en-IN">
                <a:latin typeface="Verdana"/>
                <a:cs typeface="Verdana"/>
              </a:rPr>
              <a:t>Decreased survival has been observed in patients with MASLD/MAFLD/MASH versus those without</a:t>
            </a:r>
            <a:endParaRPr lang="en-US">
              <a:latin typeface="Verdana"/>
              <a:cs typeface="Verdana"/>
            </a:endParaRPr>
          </a:p>
        </p:txBody>
      </p:sp>
    </p:spTree>
    <p:extLst>
      <p:ext uri="{BB962C8B-B14F-4D97-AF65-F5344CB8AC3E}">
        <p14:creationId xmlns:p14="http://schemas.microsoft.com/office/powerpoint/2010/main" val="2285843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419F9-8229-6A83-3975-7A9BB0616263}"/>
              </a:ext>
            </a:extLst>
          </p:cNvPr>
          <p:cNvSpPr>
            <a:spLocks noGrp="1"/>
          </p:cNvSpPr>
          <p:nvPr>
            <p:ph type="title"/>
          </p:nvPr>
        </p:nvSpPr>
        <p:spPr/>
        <p:txBody>
          <a:bodyPr/>
          <a:lstStyle/>
          <a:p>
            <a:r>
              <a:rPr lang="en-IN">
                <a:latin typeface="Verdana"/>
                <a:cs typeface="Verdana"/>
              </a:rPr>
              <a:t>Association of MASLD/MAFLD with the risk of CVD and all-cause mortality</a:t>
            </a:r>
            <a:endParaRPr lang="en-IN"/>
          </a:p>
        </p:txBody>
      </p:sp>
      <p:sp>
        <p:nvSpPr>
          <p:cNvPr id="10" name="PoleTekstowe 3">
            <a:extLst>
              <a:ext uri="{FF2B5EF4-FFF2-40B4-BE49-F238E27FC236}">
                <a16:creationId xmlns:a16="http://schemas.microsoft.com/office/drawing/2014/main" id="{0BF6874E-60DE-C1E2-6B95-A5C553D1E3C4}"/>
              </a:ext>
            </a:extLst>
          </p:cNvPr>
          <p:cNvSpPr txBox="1"/>
          <p:nvPr/>
        </p:nvSpPr>
        <p:spPr>
          <a:xfrm>
            <a:off x="321735" y="1095445"/>
            <a:ext cx="4212000" cy="3483039"/>
          </a:xfrm>
          <a:prstGeom prst="rect">
            <a:avLst/>
          </a:prstGeom>
          <a:solidFill>
            <a:schemeClr val="accent2">
              <a:lumMod val="20000"/>
              <a:lumOff val="80000"/>
            </a:schemeClr>
          </a:solidFill>
          <a:ln>
            <a:noFill/>
          </a:ln>
        </p:spPr>
        <p:txBody>
          <a:bodyPr wrap="square" rtlCol="0">
            <a:noAutofit/>
          </a:bodyPr>
          <a:lstStyle/>
          <a:p>
            <a:r>
              <a:rPr lang="en-US" sz="1200" b="1" u="sng">
                <a:solidFill>
                  <a:srgbClr val="800000"/>
                </a:solidFill>
                <a:cs typeface="Verdana"/>
              </a:rPr>
              <a:t>Systematic review and meta-analysis</a:t>
            </a:r>
            <a:r>
              <a:rPr lang="en-US" sz="1200" b="1" u="sng" baseline="30000">
                <a:solidFill>
                  <a:srgbClr val="800000"/>
                </a:solidFill>
                <a:cs typeface="Verdana"/>
              </a:rPr>
              <a:t>1</a:t>
            </a:r>
            <a:r>
              <a:rPr lang="en-US" sz="1200" b="1" u="sng">
                <a:solidFill>
                  <a:srgbClr val="800000"/>
                </a:solidFill>
                <a:cs typeface="Verdana"/>
              </a:rPr>
              <a:t> </a:t>
            </a:r>
            <a:endParaRPr lang="en-US" sz="1200">
              <a:cs typeface="Verdana"/>
            </a:endParaRPr>
          </a:p>
          <a:p>
            <a:pPr marL="135000" indent="-135000">
              <a:spcBef>
                <a:spcPts val="225"/>
              </a:spcBef>
              <a:buFont typeface="Arial"/>
              <a:buChar char="•"/>
            </a:pPr>
            <a:r>
              <a:rPr lang="en-US" sz="1100" b="1">
                <a:solidFill>
                  <a:schemeClr val="tx1">
                    <a:lumMod val="75000"/>
                    <a:lumOff val="25000"/>
                  </a:schemeClr>
                </a:solidFill>
                <a:cs typeface="Verdana"/>
              </a:rPr>
              <a:t>Aim</a:t>
            </a:r>
            <a:r>
              <a:rPr lang="en-US" sz="1100">
                <a:solidFill>
                  <a:schemeClr val="tx1">
                    <a:lumMod val="75000"/>
                    <a:lumOff val="25000"/>
                  </a:schemeClr>
                </a:solidFill>
                <a:cs typeface="Verdana"/>
              </a:rPr>
              <a:t>: </a:t>
            </a:r>
            <a:r>
              <a:rPr lang="en-IN" sz="1100">
                <a:solidFill>
                  <a:schemeClr val="tx1">
                    <a:lumMod val="75000"/>
                    <a:lumOff val="25000"/>
                  </a:schemeClr>
                </a:solidFill>
                <a:cs typeface="Verdana"/>
              </a:rPr>
              <a:t>To seek the associations of MASLD/MAFLD with all-cause, CVD-related, liver-related, and cancer-related mortality</a:t>
            </a:r>
          </a:p>
          <a:p>
            <a:pPr marL="135000" indent="-135000">
              <a:spcBef>
                <a:spcPts val="225"/>
              </a:spcBef>
              <a:buFont typeface="Arial"/>
              <a:buChar char="•"/>
            </a:pPr>
            <a:endParaRPr lang="en-US" sz="1200" b="1">
              <a:solidFill>
                <a:srgbClr val="800000"/>
              </a:solidFill>
              <a:cs typeface="Verdana"/>
            </a:endParaRPr>
          </a:p>
          <a:p>
            <a:r>
              <a:rPr lang="en-US" sz="1200" b="1">
                <a:solidFill>
                  <a:srgbClr val="800000"/>
                </a:solidFill>
                <a:cs typeface="Verdana"/>
              </a:rPr>
              <a:t>Results:</a:t>
            </a:r>
          </a:p>
          <a:p>
            <a:pPr marL="171450" indent="-171450">
              <a:buFont typeface="Arial" panose="020B0604020202020204" pitchFamily="34" charset="0"/>
              <a:buChar char="•"/>
            </a:pPr>
            <a:r>
              <a:rPr lang="en-IN" sz="1100">
                <a:solidFill>
                  <a:schemeClr val="tx1">
                    <a:lumMod val="75000"/>
                    <a:lumOff val="25000"/>
                  </a:schemeClr>
                </a:solidFill>
                <a:cs typeface="Verdana"/>
              </a:rPr>
              <a:t>15 studies involving 10,286,490 patients were included. Individuals with MASLD/MAFLD exhibited an increased risk of all-cause mortality (</a:t>
            </a:r>
            <a:r>
              <a:rPr lang="en-IN" sz="1100" b="1">
                <a:solidFill>
                  <a:schemeClr val="tx1">
                    <a:lumMod val="75000"/>
                    <a:lumOff val="25000"/>
                  </a:schemeClr>
                </a:solidFill>
                <a:cs typeface="Verdana"/>
              </a:rPr>
              <a:t>HR:</a:t>
            </a:r>
            <a:r>
              <a:rPr lang="en-IN" sz="1100">
                <a:solidFill>
                  <a:schemeClr val="tx1">
                    <a:lumMod val="75000"/>
                    <a:lumOff val="25000"/>
                  </a:schemeClr>
                </a:solidFill>
                <a:cs typeface="Verdana"/>
              </a:rPr>
              <a:t> 1.32; 95% CI, 1.09-1.59; P &lt; 0.01; I</a:t>
            </a:r>
            <a:r>
              <a:rPr lang="en-IN" sz="1100" baseline="30000">
                <a:solidFill>
                  <a:schemeClr val="tx1">
                    <a:lumMod val="75000"/>
                    <a:lumOff val="25000"/>
                  </a:schemeClr>
                </a:solidFill>
                <a:cs typeface="Verdana"/>
              </a:rPr>
              <a:t>2</a:t>
            </a:r>
            <a:r>
              <a:rPr lang="en-IN" sz="1100">
                <a:solidFill>
                  <a:schemeClr val="tx1">
                    <a:lumMod val="75000"/>
                    <a:lumOff val="25000"/>
                  </a:schemeClr>
                </a:solidFill>
                <a:cs typeface="Verdana"/>
              </a:rPr>
              <a:t> = 96.00%), CVD-related mortality (</a:t>
            </a:r>
            <a:r>
              <a:rPr lang="en-IN" sz="1100" b="1">
                <a:solidFill>
                  <a:schemeClr val="tx1">
                    <a:lumMod val="75000"/>
                    <a:lumOff val="25000"/>
                  </a:schemeClr>
                </a:solidFill>
                <a:cs typeface="Verdana"/>
              </a:rPr>
              <a:t>HR:</a:t>
            </a:r>
            <a:r>
              <a:rPr lang="en-IN" sz="1100">
                <a:solidFill>
                  <a:schemeClr val="tx1">
                    <a:lumMod val="75000"/>
                    <a:lumOff val="25000"/>
                  </a:schemeClr>
                </a:solidFill>
                <a:cs typeface="Verdana"/>
              </a:rPr>
              <a:t> 1.22; 95% CI, 1.06-1.41; P &lt; 0.01; I</a:t>
            </a:r>
            <a:r>
              <a:rPr lang="en-IN" sz="1100" baseline="30000">
                <a:solidFill>
                  <a:schemeClr val="tx1">
                    <a:lumMod val="75000"/>
                    <a:lumOff val="25000"/>
                  </a:schemeClr>
                </a:solidFill>
                <a:cs typeface="Verdana"/>
              </a:rPr>
              <a:t>2</a:t>
            </a:r>
            <a:r>
              <a:rPr lang="en-IN" sz="1100">
                <a:solidFill>
                  <a:schemeClr val="tx1">
                    <a:lumMod val="75000"/>
                    <a:lumOff val="25000"/>
                  </a:schemeClr>
                </a:solidFill>
                <a:cs typeface="Verdana"/>
              </a:rPr>
              <a:t> = 81.00%), and cancer-related mortality (HR, 1.67; 95% CI, 1.15-2.41; P &lt; 0.01; I</a:t>
            </a:r>
            <a:r>
              <a:rPr lang="en-IN" sz="1100" baseline="30000">
                <a:solidFill>
                  <a:schemeClr val="tx1">
                    <a:lumMod val="75000"/>
                    <a:lumOff val="25000"/>
                  </a:schemeClr>
                </a:solidFill>
                <a:cs typeface="Verdana"/>
              </a:rPr>
              <a:t>2</a:t>
            </a:r>
            <a:r>
              <a:rPr lang="en-IN" sz="1100">
                <a:solidFill>
                  <a:schemeClr val="tx1">
                    <a:lumMod val="75000"/>
                    <a:lumOff val="25000"/>
                  </a:schemeClr>
                </a:solidFill>
                <a:cs typeface="Verdana"/>
              </a:rPr>
              <a:t> = 95.00%)</a:t>
            </a:r>
          </a:p>
          <a:p>
            <a:pPr marL="171450" indent="-171450">
              <a:buFont typeface="Arial" panose="020B0604020202020204" pitchFamily="34" charset="0"/>
              <a:buChar char="•"/>
            </a:pPr>
            <a:r>
              <a:rPr lang="en-IN" sz="1100">
                <a:solidFill>
                  <a:schemeClr val="tx1">
                    <a:lumMod val="75000"/>
                    <a:lumOff val="25000"/>
                  </a:schemeClr>
                </a:solidFill>
                <a:cs typeface="Verdana"/>
              </a:rPr>
              <a:t>No significant association was found between liver-related mortality and MASLD (</a:t>
            </a:r>
            <a:r>
              <a:rPr lang="en-IN" sz="1100" b="1">
                <a:solidFill>
                  <a:schemeClr val="tx1">
                    <a:lumMod val="75000"/>
                    <a:lumOff val="25000"/>
                  </a:schemeClr>
                </a:solidFill>
                <a:cs typeface="Verdana"/>
              </a:rPr>
              <a:t>HR:</a:t>
            </a:r>
            <a:r>
              <a:rPr lang="en-IN" sz="1100">
                <a:solidFill>
                  <a:schemeClr val="tx1">
                    <a:lumMod val="75000"/>
                    <a:lumOff val="25000"/>
                  </a:schemeClr>
                </a:solidFill>
                <a:cs typeface="Verdana"/>
              </a:rPr>
              <a:t> 3.58; 95% CI, 0.69-18.46; P = 0.13; I</a:t>
            </a:r>
            <a:r>
              <a:rPr lang="en-IN" sz="1100" baseline="30000">
                <a:solidFill>
                  <a:schemeClr val="tx1">
                    <a:lumMod val="75000"/>
                    <a:lumOff val="25000"/>
                  </a:schemeClr>
                </a:solidFill>
                <a:cs typeface="Verdana"/>
              </a:rPr>
              <a:t>2</a:t>
            </a:r>
            <a:r>
              <a:rPr lang="en-IN" sz="1100">
                <a:solidFill>
                  <a:schemeClr val="tx1">
                    <a:lumMod val="75000"/>
                    <a:lumOff val="25000"/>
                  </a:schemeClr>
                </a:solidFill>
                <a:cs typeface="Verdana"/>
              </a:rPr>
              <a:t> = 96.00%)</a:t>
            </a:r>
          </a:p>
          <a:p>
            <a:pPr marL="171450" indent="-171450">
              <a:buFont typeface="Arial" panose="020B0604020202020204" pitchFamily="34" charset="0"/>
              <a:buChar char="•"/>
            </a:pPr>
            <a:r>
              <a:rPr lang="en-IN" sz="1100">
                <a:solidFill>
                  <a:schemeClr val="tx1">
                    <a:lumMod val="75000"/>
                    <a:lumOff val="25000"/>
                  </a:schemeClr>
                </a:solidFill>
                <a:cs typeface="Verdana"/>
              </a:rPr>
              <a:t>The sensitivity analysis conducted with graphic display of heterogeneity and only population-based studies found similar results</a:t>
            </a:r>
            <a:endParaRPr lang="en-US" sz="1100">
              <a:solidFill>
                <a:schemeClr val="tx1">
                  <a:lumMod val="75000"/>
                  <a:lumOff val="25000"/>
                </a:schemeClr>
              </a:solidFill>
              <a:cs typeface="Verdana"/>
            </a:endParaRPr>
          </a:p>
        </p:txBody>
      </p:sp>
      <p:sp>
        <p:nvSpPr>
          <p:cNvPr id="11" name="PoleTekstowe 6">
            <a:extLst>
              <a:ext uri="{FF2B5EF4-FFF2-40B4-BE49-F238E27FC236}">
                <a16:creationId xmlns:a16="http://schemas.microsoft.com/office/drawing/2014/main" id="{7487E862-3BD1-93D0-93BD-AF4EC56C2EEB}"/>
              </a:ext>
            </a:extLst>
          </p:cNvPr>
          <p:cNvSpPr txBox="1"/>
          <p:nvPr/>
        </p:nvSpPr>
        <p:spPr>
          <a:xfrm>
            <a:off x="4604015" y="1095445"/>
            <a:ext cx="4212000" cy="3483039"/>
          </a:xfrm>
          <a:prstGeom prst="rect">
            <a:avLst/>
          </a:prstGeom>
          <a:solidFill>
            <a:schemeClr val="accent2">
              <a:lumMod val="20000"/>
              <a:lumOff val="80000"/>
            </a:schemeClr>
          </a:solidFill>
          <a:ln>
            <a:noFill/>
          </a:ln>
        </p:spPr>
        <p:txBody>
          <a:bodyPr wrap="square" rIns="27000" rtlCol="0">
            <a:noAutofit/>
          </a:bodyPr>
          <a:lstStyle/>
          <a:p>
            <a:r>
              <a:rPr lang="en-US" sz="1200" b="1" u="sng">
                <a:solidFill>
                  <a:srgbClr val="800000"/>
                </a:solidFill>
                <a:cs typeface="Verdana"/>
              </a:rPr>
              <a:t>Systematic review and meta-analysis</a:t>
            </a:r>
            <a:r>
              <a:rPr lang="en-US" sz="1200" b="1" u="sng" baseline="30000">
                <a:solidFill>
                  <a:srgbClr val="800000"/>
                </a:solidFill>
                <a:latin typeface="Verdana"/>
                <a:cs typeface="Verdana"/>
              </a:rPr>
              <a:t>2</a:t>
            </a:r>
            <a:r>
              <a:rPr lang="en-US" sz="1200" b="1" u="sng">
                <a:solidFill>
                  <a:srgbClr val="800000"/>
                </a:solidFill>
                <a:latin typeface="Verdana"/>
                <a:cs typeface="Verdana"/>
              </a:rPr>
              <a:t> </a:t>
            </a:r>
            <a:endParaRPr lang="en-US" sz="1200">
              <a:latin typeface="Verdana"/>
              <a:cs typeface="Verdana"/>
            </a:endParaRPr>
          </a:p>
          <a:p>
            <a:pPr marL="135000" indent="-135000">
              <a:buFont typeface="Arial" panose="020B0604020202020204" pitchFamily="34" charset="0"/>
              <a:buChar char="•"/>
            </a:pPr>
            <a:r>
              <a:rPr lang="en-US" sz="1100" b="1">
                <a:solidFill>
                  <a:schemeClr val="tx1">
                    <a:lumMod val="75000"/>
                    <a:lumOff val="25000"/>
                  </a:schemeClr>
                </a:solidFill>
                <a:latin typeface="Verdana"/>
                <a:cs typeface="Verdana"/>
              </a:rPr>
              <a:t>Aim</a:t>
            </a:r>
            <a:r>
              <a:rPr lang="en-US" sz="1100">
                <a:solidFill>
                  <a:schemeClr val="tx1">
                    <a:lumMod val="75000"/>
                    <a:lumOff val="25000"/>
                  </a:schemeClr>
                </a:solidFill>
                <a:latin typeface="Verdana"/>
                <a:cs typeface="Verdana"/>
              </a:rPr>
              <a:t>: </a:t>
            </a:r>
            <a:r>
              <a:rPr lang="en-IN" sz="1100">
                <a:solidFill>
                  <a:schemeClr val="tx1">
                    <a:lumMod val="75000"/>
                    <a:lumOff val="25000"/>
                  </a:schemeClr>
                </a:solidFill>
                <a:latin typeface="Verdana"/>
                <a:cs typeface="Verdana"/>
              </a:rPr>
              <a:t>To further investigate the association between NAFLD and adverse CVD outcomes</a:t>
            </a:r>
            <a:endParaRPr lang="en-US" sz="1200" b="1">
              <a:solidFill>
                <a:srgbClr val="800000"/>
              </a:solidFill>
              <a:latin typeface="Verdana"/>
              <a:cs typeface="Verdana"/>
            </a:endParaRPr>
          </a:p>
          <a:p>
            <a:endParaRPr lang="en-US" sz="1200" b="1">
              <a:solidFill>
                <a:srgbClr val="800000"/>
              </a:solidFill>
              <a:latin typeface="Verdana"/>
              <a:cs typeface="Verdana"/>
            </a:endParaRPr>
          </a:p>
          <a:p>
            <a:r>
              <a:rPr lang="en-US" sz="1200" b="1">
                <a:solidFill>
                  <a:srgbClr val="800000"/>
                </a:solidFill>
                <a:latin typeface="Verdana"/>
                <a:cs typeface="Verdana"/>
              </a:rPr>
              <a:t>Results:</a:t>
            </a:r>
          </a:p>
          <a:p>
            <a:pPr marL="171450" indent="-171450">
              <a:buFont typeface="Arial" panose="020B0604020202020204" pitchFamily="34" charset="0"/>
              <a:buChar char="•"/>
            </a:pPr>
            <a:r>
              <a:rPr lang="en-IN" sz="1100">
                <a:solidFill>
                  <a:schemeClr val="tx1">
                    <a:lumMod val="75000"/>
                    <a:lumOff val="25000"/>
                  </a:schemeClr>
                </a:solidFill>
                <a:latin typeface="Verdana"/>
                <a:cs typeface="Verdana"/>
              </a:rPr>
              <a:t>Compared with non-MASLD/MAFLD participants, the multivariable adjusted hazard ratios of MASLD/MAFLD group was 1.25 (1.14–1.36) for MACEs; 1.14 (1.08–1.20) for all-cause mortality; 1.61(1.42–1.82) for CVD mortality; 1.58(1.19–2.11) for AMI mortality; and 1.18 (0.85–1.64) for stroke mortality.</a:t>
            </a:r>
          </a:p>
          <a:p>
            <a:pPr marL="171450" indent="-171450">
              <a:buFont typeface="Arial" panose="020B0604020202020204" pitchFamily="34" charset="0"/>
              <a:buChar char="•"/>
            </a:pPr>
            <a:r>
              <a:rPr lang="en-IN" sz="1100">
                <a:solidFill>
                  <a:schemeClr val="tx1">
                    <a:lumMod val="75000"/>
                    <a:lumOff val="25000"/>
                  </a:schemeClr>
                </a:solidFill>
                <a:latin typeface="Verdana"/>
                <a:cs typeface="Verdana"/>
              </a:rPr>
              <a:t>When adding FLI, C-index of MASLD/MAFLD model improved for all-cause mortality, MACEs, and CVD mortality compared with that in the traditional CVD risk factor model.</a:t>
            </a:r>
          </a:p>
          <a:p>
            <a:pPr marL="171450" indent="-171450">
              <a:buFont typeface="Arial" panose="020B0604020202020204" pitchFamily="34" charset="0"/>
              <a:buChar char="•"/>
            </a:pPr>
            <a:r>
              <a:rPr lang="en-IN" sz="1100">
                <a:solidFill>
                  <a:schemeClr val="tx1">
                    <a:lumMod val="75000"/>
                    <a:lumOff val="25000"/>
                  </a:schemeClr>
                </a:solidFill>
                <a:latin typeface="Verdana"/>
                <a:cs typeface="Verdana"/>
              </a:rPr>
              <a:t>MASLD/MAFLD is an independent risk factor for all-cause mortality and adverse CVD outcomes.</a:t>
            </a:r>
            <a:endParaRPr lang="en-US" sz="1100">
              <a:solidFill>
                <a:schemeClr val="tx1">
                  <a:lumMod val="75000"/>
                  <a:lumOff val="25000"/>
                </a:schemeClr>
              </a:solidFill>
              <a:latin typeface="Verdana"/>
              <a:cs typeface="Verdana"/>
            </a:endParaRPr>
          </a:p>
        </p:txBody>
      </p:sp>
      <p:sp>
        <p:nvSpPr>
          <p:cNvPr id="4" name="Footer Placeholder 2">
            <a:extLst>
              <a:ext uri="{FF2B5EF4-FFF2-40B4-BE49-F238E27FC236}">
                <a16:creationId xmlns:a16="http://schemas.microsoft.com/office/drawing/2014/main" id="{804F2BD8-EC5C-FF26-80D8-AF52F57B422C}"/>
              </a:ext>
            </a:extLst>
          </p:cNvPr>
          <p:cNvSpPr txBox="1">
            <a:spLocks/>
          </p:cNvSpPr>
          <p:nvPr/>
        </p:nvSpPr>
        <p:spPr>
          <a:xfrm>
            <a:off x="1310818" y="4632699"/>
            <a:ext cx="6949669" cy="38404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00">
                <a:solidFill>
                  <a:schemeClr val="tx2">
                    <a:lumMod val="50000"/>
                  </a:schemeClr>
                </a:solidFill>
                <a:latin typeface="Verdana" panose="020B0604030504040204" pitchFamily="34" charset="0"/>
                <a:ea typeface="Verdana" panose="020B0604030504040204" pitchFamily="34" charset="0"/>
                <a:cs typeface="Verdana"/>
              </a:rPr>
              <a:t>AMI, acute myocardial infarction; CAC, coronary artery calcification; CAD, coronary artery disease; CI, confidence interval; CVD, cardiovascular disease; HR, hazard ratio; MACES, major adverse cardiovascular events; MASLD/MAFLD, metabolic dysfunction-associated steatotic liver disease/metabolic associated fatty liver disease.</a:t>
            </a:r>
          </a:p>
          <a:p>
            <a:r>
              <a:rPr lang="en-GB" sz="600">
                <a:solidFill>
                  <a:schemeClr val="tx2">
                    <a:lumMod val="50000"/>
                  </a:schemeClr>
                </a:solidFill>
                <a:latin typeface="Verdana" panose="020B0604030504040204" pitchFamily="34" charset="0"/>
                <a:ea typeface="Verdana" panose="020B0604030504040204" pitchFamily="34" charset="0"/>
                <a:cs typeface="Verdana"/>
              </a:rPr>
              <a:t>1. Fu CE, et al. AACE Endocrine Practice 2023;29(1):33-39; 2. Ma W, et al. </a:t>
            </a:r>
            <a:r>
              <a:rPr lang="en-GB" sz="600" err="1">
                <a:solidFill>
                  <a:schemeClr val="tx2">
                    <a:lumMod val="50000"/>
                  </a:schemeClr>
                </a:solidFill>
                <a:latin typeface="Verdana" panose="020B0604030504040204" pitchFamily="34" charset="0"/>
                <a:ea typeface="Verdana" panose="020B0604030504040204" pitchFamily="34" charset="0"/>
                <a:cs typeface="Verdana"/>
              </a:rPr>
              <a:t>Ther</a:t>
            </a:r>
            <a:r>
              <a:rPr lang="en-GB" sz="600">
                <a:solidFill>
                  <a:schemeClr val="tx2">
                    <a:lumMod val="50000"/>
                  </a:schemeClr>
                </a:solidFill>
                <a:latin typeface="Verdana" panose="020B0604030504040204" pitchFamily="34" charset="0"/>
                <a:ea typeface="Verdana" panose="020B0604030504040204" pitchFamily="34" charset="0"/>
                <a:cs typeface="Verdana"/>
              </a:rPr>
              <a:t> Adv Chronic Dis 2022;13:1–19.</a:t>
            </a:r>
          </a:p>
        </p:txBody>
      </p:sp>
    </p:spTree>
    <p:extLst>
      <p:ext uri="{BB962C8B-B14F-4D97-AF65-F5344CB8AC3E}">
        <p14:creationId xmlns:p14="http://schemas.microsoft.com/office/powerpoint/2010/main" val="2070169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Autofit/>
          </a:bodyPr>
          <a:lstStyle/>
          <a:p>
            <a:r>
              <a:rPr lang="en-GB"/>
              <a:t>Patients with MASLD/MAFLD have a higher risk of fatal and/or non-fatal CVD events than those without MASLD/MAFLD</a:t>
            </a:r>
            <a:endParaRPr lang="pl-PL"/>
          </a:p>
        </p:txBody>
      </p:sp>
      <p:sp>
        <p:nvSpPr>
          <p:cNvPr id="10" name="Content Placeholder 9">
            <a:extLst>
              <a:ext uri="{FF2B5EF4-FFF2-40B4-BE49-F238E27FC236}">
                <a16:creationId xmlns:a16="http://schemas.microsoft.com/office/drawing/2014/main" id="{35A4B9C0-2653-4D2C-3952-698859C6FB8C}"/>
              </a:ext>
            </a:extLst>
          </p:cNvPr>
          <p:cNvSpPr>
            <a:spLocks noGrp="1"/>
          </p:cNvSpPr>
          <p:nvPr>
            <p:ph idx="1"/>
          </p:nvPr>
        </p:nvSpPr>
        <p:spPr>
          <a:xfrm>
            <a:off x="301013" y="1358561"/>
            <a:ext cx="8521995" cy="683264"/>
          </a:xfrm>
        </p:spPr>
        <p:txBody>
          <a:bodyPr/>
          <a:lstStyle/>
          <a:p>
            <a:r>
              <a:rPr lang="en-US" sz="1200" b="1"/>
              <a:t>Meta-analysis</a:t>
            </a:r>
            <a:r>
              <a:rPr lang="en-US" sz="1200"/>
              <a:t> of </a:t>
            </a:r>
            <a:r>
              <a:rPr lang="en-GB" sz="1200" b="1"/>
              <a:t>16 </a:t>
            </a:r>
            <a:r>
              <a:rPr lang="en-GB" sz="1200"/>
              <a:t>observational, prospective and retrospective studies</a:t>
            </a:r>
            <a:r>
              <a:rPr lang="en-GB" sz="1200" baseline="30000"/>
              <a:t>1</a:t>
            </a:r>
            <a:r>
              <a:rPr lang="en-GB" sz="1200"/>
              <a:t> </a:t>
            </a:r>
          </a:p>
          <a:p>
            <a:r>
              <a:rPr lang="en-GB" sz="1200" b="1"/>
              <a:t>N=34,043 adults</a:t>
            </a:r>
            <a:r>
              <a:rPr lang="en-GB" sz="1200"/>
              <a:t> (36.3% with NAFLD) and approximately </a:t>
            </a:r>
            <a:r>
              <a:rPr lang="en-GB" sz="1200" b="1"/>
              <a:t>2,600 CVD outcomes</a:t>
            </a:r>
            <a:r>
              <a:rPr lang="en-GB" sz="1200"/>
              <a:t> (&gt;70% CVD deaths) over a median period of </a:t>
            </a:r>
            <a:r>
              <a:rPr lang="en-GB" sz="1200" b="1"/>
              <a:t>6.9 years</a:t>
            </a:r>
            <a:r>
              <a:rPr lang="en-GB" sz="1200" baseline="30000"/>
              <a:t>1</a:t>
            </a:r>
            <a:endParaRPr lang="en-GB" sz="1200"/>
          </a:p>
        </p:txBody>
      </p:sp>
      <p:graphicFrame>
        <p:nvGraphicFramePr>
          <p:cNvPr id="4" name="Tabela 3"/>
          <p:cNvGraphicFramePr>
            <a:graphicFrameLocks noGrp="1"/>
          </p:cNvGraphicFramePr>
          <p:nvPr>
            <p:extLst>
              <p:ext uri="{D42A27DB-BD31-4B8C-83A1-F6EECF244321}">
                <p14:modId xmlns:p14="http://schemas.microsoft.com/office/powerpoint/2010/main" val="2325183655"/>
              </p:ext>
            </p:extLst>
          </p:nvPr>
        </p:nvGraphicFramePr>
        <p:xfrm>
          <a:off x="370424" y="2389253"/>
          <a:ext cx="8386200" cy="1396080"/>
        </p:xfrm>
        <a:graphic>
          <a:graphicData uri="http://schemas.openxmlformats.org/drawingml/2006/table">
            <a:tbl>
              <a:tblPr firstRow="1" bandRow="1">
                <a:tableStyleId>{5C22544A-7EE6-4342-B048-85BDC9FD1C3A}</a:tableStyleId>
              </a:tblPr>
              <a:tblGrid>
                <a:gridCol w="1690200">
                  <a:extLst>
                    <a:ext uri="{9D8B030D-6E8A-4147-A177-3AD203B41FA5}">
                      <a16:colId xmlns:a16="http://schemas.microsoft.com/office/drawing/2014/main" val="20000"/>
                    </a:ext>
                  </a:extLst>
                </a:gridCol>
                <a:gridCol w="1674000">
                  <a:extLst>
                    <a:ext uri="{9D8B030D-6E8A-4147-A177-3AD203B41FA5}">
                      <a16:colId xmlns:a16="http://schemas.microsoft.com/office/drawing/2014/main" val="20001"/>
                    </a:ext>
                  </a:extLst>
                </a:gridCol>
                <a:gridCol w="1674000">
                  <a:extLst>
                    <a:ext uri="{9D8B030D-6E8A-4147-A177-3AD203B41FA5}">
                      <a16:colId xmlns:a16="http://schemas.microsoft.com/office/drawing/2014/main" val="20002"/>
                    </a:ext>
                  </a:extLst>
                </a:gridCol>
                <a:gridCol w="1674000">
                  <a:extLst>
                    <a:ext uri="{9D8B030D-6E8A-4147-A177-3AD203B41FA5}">
                      <a16:colId xmlns:a16="http://schemas.microsoft.com/office/drawing/2014/main" val="20003"/>
                    </a:ext>
                  </a:extLst>
                </a:gridCol>
                <a:gridCol w="1674000">
                  <a:extLst>
                    <a:ext uri="{9D8B030D-6E8A-4147-A177-3AD203B41FA5}">
                      <a16:colId xmlns:a16="http://schemas.microsoft.com/office/drawing/2014/main" val="20004"/>
                    </a:ext>
                  </a:extLst>
                </a:gridCol>
              </a:tblGrid>
              <a:tr h="640080">
                <a:tc>
                  <a:txBody>
                    <a:bodyPr/>
                    <a:lstStyle/>
                    <a:p>
                      <a:pPr algn="l"/>
                      <a:r>
                        <a:rPr lang="en-US" sz="1200" noProof="0">
                          <a:latin typeface="Verdana" panose="020B0604030504040204" pitchFamily="34" charset="0"/>
                          <a:ea typeface="Verdana" panose="020B0604030504040204" pitchFamily="34" charset="0"/>
                          <a:cs typeface="Verdana"/>
                        </a:rPr>
                        <a:t>Incidence rate per 1,000 </a:t>
                      </a:r>
                      <a:br>
                        <a:rPr lang="en-US" sz="1200" noProof="0">
                          <a:latin typeface="Verdana" panose="020B0604030504040204" pitchFamily="34" charset="0"/>
                          <a:ea typeface="Verdana" panose="020B0604030504040204" pitchFamily="34" charset="0"/>
                          <a:cs typeface="Verdana"/>
                        </a:rPr>
                      </a:br>
                      <a:r>
                        <a:rPr lang="en-US" sz="1200" noProof="0">
                          <a:latin typeface="Verdana" panose="020B0604030504040204" pitchFamily="34" charset="0"/>
                          <a:ea typeface="Verdana" panose="020B0604030504040204" pitchFamily="34" charset="0"/>
                          <a:cs typeface="Verdana"/>
                        </a:rPr>
                        <a:t>person-years</a:t>
                      </a:r>
                      <a:r>
                        <a:rPr lang="en-US" sz="1200" baseline="0" noProof="0">
                          <a:latin typeface="Verdana" panose="020B0604030504040204" pitchFamily="34" charset="0"/>
                          <a:ea typeface="Verdana" panose="020B0604030504040204" pitchFamily="34" charset="0"/>
                          <a:cs typeface="Verdana"/>
                        </a:rPr>
                        <a:t> </a:t>
                      </a:r>
                      <a:endParaRPr lang="en-US" sz="1200" noProof="0">
                        <a:latin typeface="Verdana" panose="020B0604030504040204" pitchFamily="34" charset="0"/>
                        <a:ea typeface="Verdana" panose="020B0604030504040204" pitchFamily="34" charset="0"/>
                        <a:cs typeface="Verdana"/>
                      </a:endParaRPr>
                    </a:p>
                  </a:txBody>
                  <a:tcPr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sz="1200" b="1" noProof="0">
                          <a:latin typeface="Verdana" panose="020B0604030504040204" pitchFamily="34" charset="0"/>
                          <a:ea typeface="Verdana" panose="020B0604030504040204" pitchFamily="34" charset="0"/>
                        </a:rPr>
                        <a:t>CVD mortality</a:t>
                      </a:r>
                    </a:p>
                  </a:txBody>
                  <a:tcPr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sz="1200" noProof="0">
                          <a:latin typeface="Verdana" panose="020B0604030504040204" pitchFamily="34" charset="0"/>
                          <a:ea typeface="Verdana" panose="020B0604030504040204" pitchFamily="34" charset="0"/>
                        </a:rPr>
                        <a:t>Liver-specific mortality </a:t>
                      </a:r>
                    </a:p>
                  </a:txBody>
                  <a:tcPr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sz="1200" noProof="0">
                          <a:latin typeface="Verdana" panose="020B0604030504040204" pitchFamily="34" charset="0"/>
                          <a:ea typeface="Verdana" panose="020B0604030504040204" pitchFamily="34" charset="0"/>
                        </a:rPr>
                        <a:t>All-cause mortality</a:t>
                      </a:r>
                    </a:p>
                  </a:txBody>
                  <a:tcPr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r>
                        <a:rPr lang="en-US" sz="1200" noProof="0">
                          <a:latin typeface="Verdana" panose="020B0604030504040204" pitchFamily="34" charset="0"/>
                          <a:ea typeface="Verdana" panose="020B0604030504040204" pitchFamily="34" charset="0"/>
                        </a:rPr>
                        <a:t>Incidence</a:t>
                      </a:r>
                      <a:r>
                        <a:rPr lang="en-US" sz="1200" baseline="0" noProof="0">
                          <a:latin typeface="Verdana" panose="020B0604030504040204" pitchFamily="34" charset="0"/>
                          <a:ea typeface="Verdana" panose="020B0604030504040204" pitchFamily="34" charset="0"/>
                        </a:rPr>
                        <a:t> HCC</a:t>
                      </a:r>
                      <a:endParaRPr lang="en-US" sz="1200" noProof="0">
                        <a:latin typeface="Verdana" panose="020B0604030504040204" pitchFamily="34" charset="0"/>
                        <a:ea typeface="Verdana" panose="020B0604030504040204" pitchFamily="34" charset="0"/>
                      </a:endParaRPr>
                    </a:p>
                  </a:txBody>
                  <a:tcPr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r h="378000">
                <a:tc>
                  <a:txBody>
                    <a:bodyPr/>
                    <a:lstStyle/>
                    <a:p>
                      <a:pPr algn="l"/>
                      <a:r>
                        <a:rPr lang="en-US" sz="1200" noProof="0">
                          <a:solidFill>
                            <a:schemeClr val="tx1">
                              <a:lumMod val="75000"/>
                              <a:lumOff val="25000"/>
                            </a:schemeClr>
                          </a:solidFill>
                          <a:latin typeface="Verdana" panose="020B0604030504040204" pitchFamily="34" charset="0"/>
                          <a:ea typeface="Verdana" panose="020B0604030504040204" pitchFamily="34" charset="0"/>
                        </a:rPr>
                        <a:t>MASLD/MAFLD</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sz="1200" b="1" noProof="0">
                          <a:solidFill>
                            <a:schemeClr val="tx1">
                              <a:lumMod val="75000"/>
                              <a:lumOff val="25000"/>
                            </a:schemeClr>
                          </a:solidFill>
                          <a:latin typeface="Verdana" panose="020B0604030504040204" pitchFamily="34" charset="0"/>
                          <a:ea typeface="Verdana" panose="020B0604030504040204" pitchFamily="34" charset="0"/>
                        </a:rPr>
                        <a:t>4.79</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sz="1200" noProof="0">
                          <a:solidFill>
                            <a:schemeClr val="tx1">
                              <a:lumMod val="75000"/>
                              <a:lumOff val="25000"/>
                            </a:schemeClr>
                          </a:solidFill>
                          <a:latin typeface="Verdana" panose="020B0604030504040204" pitchFamily="34" charset="0"/>
                          <a:ea typeface="Verdana" panose="020B0604030504040204" pitchFamily="34" charset="0"/>
                        </a:rPr>
                        <a:t>0.77</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sz="1200" noProof="0">
                          <a:solidFill>
                            <a:schemeClr val="tx1">
                              <a:lumMod val="75000"/>
                              <a:lumOff val="25000"/>
                            </a:schemeClr>
                          </a:solidFill>
                          <a:latin typeface="Verdana" panose="020B0604030504040204" pitchFamily="34" charset="0"/>
                          <a:ea typeface="Verdana" panose="020B0604030504040204" pitchFamily="34" charset="0"/>
                        </a:rPr>
                        <a:t>15.44</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US" sz="1200" noProof="0">
                          <a:solidFill>
                            <a:schemeClr val="tx1">
                              <a:lumMod val="75000"/>
                              <a:lumOff val="25000"/>
                            </a:schemeClr>
                          </a:solidFill>
                          <a:latin typeface="Verdana" panose="020B0604030504040204" pitchFamily="34" charset="0"/>
                          <a:ea typeface="Verdana" panose="020B0604030504040204" pitchFamily="34" charset="0"/>
                        </a:rPr>
                        <a:t>0.44</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2"/>
                  </a:ext>
                </a:extLst>
              </a:tr>
              <a:tr h="378000">
                <a:tc>
                  <a:txBody>
                    <a:bodyPr/>
                    <a:lstStyle/>
                    <a:p>
                      <a:pPr algn="l"/>
                      <a:r>
                        <a:rPr lang="en-US" sz="1200" noProof="0">
                          <a:solidFill>
                            <a:schemeClr val="tx1">
                              <a:lumMod val="75000"/>
                              <a:lumOff val="25000"/>
                            </a:schemeClr>
                          </a:solidFill>
                          <a:latin typeface="Verdana" panose="020B0604030504040204" pitchFamily="34" charset="0"/>
                          <a:ea typeface="Verdana" panose="020B0604030504040204" pitchFamily="34" charset="0"/>
                        </a:rPr>
                        <a:t>MASH</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E5C7FF"/>
                    </a:solidFill>
                  </a:tcPr>
                </a:tc>
                <a:tc>
                  <a:txBody>
                    <a:bodyPr/>
                    <a:lstStyle/>
                    <a:p>
                      <a:pPr algn="ctr"/>
                      <a:r>
                        <a:rPr lang="en-GB" sz="1200" noProof="0">
                          <a:solidFill>
                            <a:schemeClr val="tx1">
                              <a:lumMod val="75000"/>
                              <a:lumOff val="25000"/>
                            </a:schemeClr>
                          </a:solidFill>
                          <a:latin typeface="Verdana" panose="020B0604030504040204" pitchFamily="34" charset="0"/>
                          <a:ea typeface="Verdana" panose="020B0604030504040204" pitchFamily="34" charset="0"/>
                        </a:rPr>
                        <a:t>–</a:t>
                      </a:r>
                      <a:endParaRPr lang="en-US" sz="1200" noProof="0">
                        <a:solidFill>
                          <a:schemeClr val="tx1">
                            <a:lumMod val="75000"/>
                            <a:lumOff val="25000"/>
                          </a:schemeClr>
                        </a:solidFill>
                        <a:latin typeface="Verdana" panose="020B0604030504040204" pitchFamily="34" charset="0"/>
                        <a:ea typeface="Verdana" panose="020B0604030504040204" pitchFamily="34" charset="0"/>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E5C7FF"/>
                    </a:solidFill>
                  </a:tcPr>
                </a:tc>
                <a:tc>
                  <a:txBody>
                    <a:bodyPr/>
                    <a:lstStyle/>
                    <a:p>
                      <a:pPr algn="ctr"/>
                      <a:r>
                        <a:rPr lang="en-US" sz="1200" noProof="0">
                          <a:solidFill>
                            <a:schemeClr val="tx1">
                              <a:lumMod val="75000"/>
                              <a:lumOff val="25000"/>
                            </a:schemeClr>
                          </a:solidFill>
                          <a:latin typeface="Verdana" panose="020B0604030504040204" pitchFamily="34" charset="0"/>
                          <a:ea typeface="Verdana" panose="020B0604030504040204" pitchFamily="34" charset="0"/>
                        </a:rPr>
                        <a:t>11.77</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E5C7FF"/>
                    </a:solidFill>
                  </a:tcPr>
                </a:tc>
                <a:tc>
                  <a:txBody>
                    <a:bodyPr/>
                    <a:lstStyle/>
                    <a:p>
                      <a:pPr algn="ctr"/>
                      <a:r>
                        <a:rPr lang="en-US" sz="1200" noProof="0">
                          <a:solidFill>
                            <a:schemeClr val="tx1">
                              <a:lumMod val="75000"/>
                              <a:lumOff val="25000"/>
                            </a:schemeClr>
                          </a:solidFill>
                          <a:latin typeface="Verdana" panose="020B0604030504040204" pitchFamily="34" charset="0"/>
                          <a:ea typeface="Verdana" panose="020B0604030504040204" pitchFamily="34" charset="0"/>
                        </a:rPr>
                        <a:t>25.56</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E5C7FF"/>
                    </a:solidFill>
                  </a:tcPr>
                </a:tc>
                <a:tc>
                  <a:txBody>
                    <a:bodyPr/>
                    <a:lstStyle/>
                    <a:p>
                      <a:pPr algn="ctr"/>
                      <a:r>
                        <a:rPr lang="en-US" sz="1200" noProof="0">
                          <a:solidFill>
                            <a:schemeClr val="tx1">
                              <a:lumMod val="75000"/>
                              <a:lumOff val="25000"/>
                            </a:schemeClr>
                          </a:solidFill>
                          <a:latin typeface="Verdana" panose="020B0604030504040204" pitchFamily="34" charset="0"/>
                          <a:ea typeface="Verdana" panose="020B0604030504040204" pitchFamily="34" charset="0"/>
                        </a:rPr>
                        <a:t>5.29</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E5C7FF"/>
                    </a:solidFill>
                  </a:tcPr>
                </a:tc>
                <a:extLst>
                  <a:ext uri="{0D108BD9-81ED-4DB2-BD59-A6C34878D82A}">
                    <a16:rowId xmlns:a16="http://schemas.microsoft.com/office/drawing/2014/main" val="10003"/>
                  </a:ext>
                </a:extLst>
              </a:tr>
            </a:tbl>
          </a:graphicData>
        </a:graphic>
      </p:graphicFrame>
      <p:sp>
        <p:nvSpPr>
          <p:cNvPr id="7" name="TextBox 6">
            <a:extLst>
              <a:ext uri="{FF2B5EF4-FFF2-40B4-BE49-F238E27FC236}">
                <a16:creationId xmlns:a16="http://schemas.microsoft.com/office/drawing/2014/main" id="{5791695E-8E6D-4A0B-B2B9-FE6FC403106D}"/>
              </a:ext>
            </a:extLst>
          </p:cNvPr>
          <p:cNvSpPr txBox="1"/>
          <p:nvPr/>
        </p:nvSpPr>
        <p:spPr>
          <a:xfrm>
            <a:off x="757771" y="2077579"/>
            <a:ext cx="7574958" cy="300082"/>
          </a:xfrm>
          <a:prstGeom prst="rect">
            <a:avLst/>
          </a:prstGeom>
          <a:noFill/>
        </p:spPr>
        <p:txBody>
          <a:bodyPr wrap="square">
            <a:spAutoFit/>
          </a:bodyPr>
          <a:lstStyle/>
          <a:p>
            <a:pPr algn="ctr"/>
            <a:r>
              <a:rPr lang="en-US" sz="1350" b="1">
                <a:latin typeface="Verdana" panose="020B0604030504040204" pitchFamily="34" charset="0"/>
                <a:ea typeface="Verdana" panose="020B0604030504040204" pitchFamily="34" charset="0"/>
              </a:rPr>
              <a:t>Incidence for progression of MASLD/MAFLD and NASH</a:t>
            </a:r>
            <a:r>
              <a:rPr lang="en-US" sz="1350">
                <a:latin typeface="Verdana" panose="020B0604030504040204" pitchFamily="34" charset="0"/>
                <a:ea typeface="Verdana" panose="020B0604030504040204" pitchFamily="34" charset="0"/>
              </a:rPr>
              <a:t> </a:t>
            </a:r>
            <a:r>
              <a:rPr lang="en-US" sz="1350" b="1">
                <a:latin typeface="Verdana" panose="020B0604030504040204" pitchFamily="34" charset="0"/>
                <a:ea typeface="Verdana" panose="020B0604030504040204" pitchFamily="34" charset="0"/>
              </a:rPr>
              <a:t>(OR 2.58)</a:t>
            </a:r>
            <a:r>
              <a:rPr lang="en-US" sz="1350" b="1" baseline="30000">
                <a:latin typeface="Verdana" panose="020B0604030504040204" pitchFamily="34" charset="0"/>
                <a:ea typeface="Verdana" panose="020B0604030504040204" pitchFamily="34" charset="0"/>
              </a:rPr>
              <a:t>2</a:t>
            </a:r>
            <a:r>
              <a:rPr lang="en-US" sz="1350" b="1">
                <a:latin typeface="Verdana" panose="020B0604030504040204" pitchFamily="34" charset="0"/>
                <a:ea typeface="Verdana" panose="020B0604030504040204" pitchFamily="34" charset="0"/>
              </a:rPr>
              <a:t> </a:t>
            </a:r>
            <a:endParaRPr lang="en-US" sz="1350">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251D83A8-7609-76F5-D9E5-23D083F271A5}"/>
              </a:ext>
            </a:extLst>
          </p:cNvPr>
          <p:cNvSpPr txBox="1"/>
          <p:nvPr/>
        </p:nvSpPr>
        <p:spPr>
          <a:xfrm>
            <a:off x="1313152" y="4630022"/>
            <a:ext cx="7337979" cy="369332"/>
          </a:xfrm>
          <a:prstGeom prst="rect">
            <a:avLst/>
          </a:prstGeom>
          <a:noFill/>
        </p:spPr>
        <p:txBody>
          <a:bodyPr wrap="square">
            <a:spAutoFit/>
          </a:bodyPr>
          <a:lstStyle/>
          <a:p>
            <a:pPr lvl="0" defTabSz="609585">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CVD, cardiovascular disease; HCC, hepatocellular carcinoma; </a:t>
            </a: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MASLD/MAFLD, metabolic dysfunction-associated steatotic liver disease/metabolic associated fatty liver disease</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a:t>
            </a:r>
            <a:r>
              <a:rPr lang="en-GB" sz="600">
                <a:solidFill>
                  <a:schemeClr val="tx2">
                    <a:lumMod val="50000"/>
                  </a:schemeClr>
                </a:solidFill>
                <a:latin typeface="Verdana"/>
                <a:ea typeface="Verdana" panose="020B0604030504040204" pitchFamily="34" charset="0"/>
                <a:cs typeface="Verdana"/>
              </a:rPr>
              <a:t>M</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ASH, </a:t>
            </a:r>
            <a:r>
              <a:rPr lang="en-GB" sz="600">
                <a:solidFill>
                  <a:schemeClr val="tx2">
                    <a:lumMod val="50000"/>
                  </a:schemeClr>
                </a:solidFill>
                <a:latin typeface="Verdana"/>
                <a:ea typeface="Verdana" panose="020B0604030504040204" pitchFamily="34" charset="0"/>
                <a:cs typeface="Verdana"/>
              </a:rPr>
              <a:t>m</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etabolic</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dysfunction-associated steatohepatitis; OR, odds ratio.</a:t>
            </a:r>
            <a:b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b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1.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Targher</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G, et al. J Hepatol 2016;65:589–600; 2. Younossi Z, et al. Hepatology 2016;64:73–84.</a:t>
            </a:r>
          </a:p>
        </p:txBody>
      </p:sp>
    </p:spTree>
    <p:extLst>
      <p:ext uri="{BB962C8B-B14F-4D97-AF65-F5344CB8AC3E}">
        <p14:creationId xmlns:p14="http://schemas.microsoft.com/office/powerpoint/2010/main" val="2605779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 avec coins arrondis en diagonale 8">
            <a:extLst>
              <a:ext uri="{FF2B5EF4-FFF2-40B4-BE49-F238E27FC236}">
                <a16:creationId xmlns:a16="http://schemas.microsoft.com/office/drawing/2014/main" id="{6D076A4A-8884-4733-A480-E4A56EFF7A8D}"/>
              </a:ext>
            </a:extLst>
          </p:cNvPr>
          <p:cNvSpPr/>
          <p:nvPr/>
        </p:nvSpPr>
        <p:spPr>
          <a:xfrm>
            <a:off x="467916" y="1169194"/>
            <a:ext cx="4474086" cy="2889647"/>
          </a:xfrm>
          <a:prstGeom prst="round2DiagRect">
            <a:avLst>
              <a:gd name="adj1" fmla="val 9699"/>
              <a:gd name="adj2" fmla="val 0"/>
            </a:avLst>
          </a:prstGeom>
          <a:solidFill>
            <a:schemeClr val="bg1"/>
          </a:solidFill>
          <a:ln w="19050">
            <a:solidFill>
              <a:schemeClr val="accent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342900">
              <a:defRPr/>
            </a:pPr>
            <a:endParaRPr lang="fr-FR" sz="1350">
              <a:solidFill>
                <a:prstClr val="white"/>
              </a:solidFill>
              <a:latin typeface="Calibri" panose="020F0502020204030204"/>
            </a:endParaRPr>
          </a:p>
        </p:txBody>
      </p:sp>
      <p:sp>
        <p:nvSpPr>
          <p:cNvPr id="6" name="Text Placeholder 5">
            <a:extLst>
              <a:ext uri="{FF2B5EF4-FFF2-40B4-BE49-F238E27FC236}">
                <a16:creationId xmlns:a16="http://schemas.microsoft.com/office/drawing/2014/main" id="{A88F7927-672B-41E9-BF66-29D6A7E18324}"/>
              </a:ext>
            </a:extLst>
          </p:cNvPr>
          <p:cNvSpPr>
            <a:spLocks noGrp="1"/>
          </p:cNvSpPr>
          <p:nvPr>
            <p:ph type="body" sz="quarter" idx="11"/>
          </p:nvPr>
        </p:nvSpPr>
        <p:spPr>
          <a:xfrm>
            <a:off x="467916" y="1239345"/>
            <a:ext cx="4474086" cy="468506"/>
          </a:xfrm>
        </p:spPr>
        <p:txBody>
          <a:bodyPr>
            <a:normAutofit fontScale="77500" lnSpcReduction="20000"/>
          </a:bodyPr>
          <a:lstStyle/>
          <a:p>
            <a:pPr algn="ctr"/>
            <a:r>
              <a:rPr lang="en-GB" b="1"/>
              <a:t>Retrospective survival analysis of 646</a:t>
            </a:r>
            <a:br>
              <a:rPr lang="en-GB" b="1"/>
            </a:br>
            <a:r>
              <a:rPr lang="en-GB" b="1"/>
              <a:t>patients with MASLD/MAFLD and matched controls</a:t>
            </a:r>
            <a:endParaRPr lang="en-GB"/>
          </a:p>
        </p:txBody>
      </p:sp>
      <p:sp>
        <p:nvSpPr>
          <p:cNvPr id="10" name="Text Placeholder 5">
            <a:extLst>
              <a:ext uri="{FF2B5EF4-FFF2-40B4-BE49-F238E27FC236}">
                <a16:creationId xmlns:a16="http://schemas.microsoft.com/office/drawing/2014/main" id="{8B1D7CDA-FE75-42BE-8988-92C141F51A26}"/>
              </a:ext>
            </a:extLst>
          </p:cNvPr>
          <p:cNvSpPr txBox="1">
            <a:spLocks/>
          </p:cNvSpPr>
          <p:nvPr/>
        </p:nvSpPr>
        <p:spPr>
          <a:xfrm>
            <a:off x="5124674" y="1169194"/>
            <a:ext cx="3696006" cy="2889647"/>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9081" indent="-269081">
              <a:lnSpc>
                <a:spcPts val="2100"/>
              </a:lnSpc>
              <a:spcBef>
                <a:spcPts val="0"/>
              </a:spcBef>
              <a:spcAft>
                <a:spcPts val="1800"/>
              </a:spcAft>
              <a:tabLst>
                <a:tab pos="269081" algn="l"/>
              </a:tabLst>
            </a:pPr>
            <a:r>
              <a:rPr lang="en-GB" sz="1100">
                <a:latin typeface="Verdana" panose="020B0604030504040204" pitchFamily="34" charset="0"/>
                <a:ea typeface="Verdana" panose="020B0604030504040204" pitchFamily="34" charset="0"/>
              </a:rPr>
              <a:t>Liver fibrosis is the most important histological feature associated</a:t>
            </a:r>
            <a:br>
              <a:rPr lang="en-GB" sz="1100">
                <a:latin typeface="Verdana" panose="020B0604030504040204" pitchFamily="34" charset="0"/>
                <a:ea typeface="Verdana" panose="020B0604030504040204" pitchFamily="34" charset="0"/>
              </a:rPr>
            </a:br>
            <a:r>
              <a:rPr lang="en-GB" sz="1100">
                <a:latin typeface="Verdana" panose="020B0604030504040204" pitchFamily="34" charset="0"/>
                <a:ea typeface="Verdana" panose="020B0604030504040204" pitchFamily="34" charset="0"/>
              </a:rPr>
              <a:t>with liver-related mortality and</a:t>
            </a:r>
            <a:br>
              <a:rPr lang="en-GB" sz="1100">
                <a:latin typeface="Verdana" panose="020B0604030504040204" pitchFamily="34" charset="0"/>
                <a:ea typeface="Verdana" panose="020B0604030504040204" pitchFamily="34" charset="0"/>
              </a:rPr>
            </a:br>
            <a:r>
              <a:rPr lang="en-GB" sz="1100">
                <a:latin typeface="Verdana" panose="020B0604030504040204" pitchFamily="34" charset="0"/>
                <a:ea typeface="Verdana" panose="020B0604030504040204" pitchFamily="34" charset="0"/>
              </a:rPr>
              <a:t>liver-related complications   </a:t>
            </a:r>
          </a:p>
          <a:p>
            <a:pPr marL="269081" indent="-269081">
              <a:lnSpc>
                <a:spcPts val="2100"/>
              </a:lnSpc>
              <a:spcBef>
                <a:spcPts val="0"/>
              </a:spcBef>
              <a:spcAft>
                <a:spcPts val="1800"/>
              </a:spcAft>
              <a:tabLst>
                <a:tab pos="269081" algn="l"/>
              </a:tabLst>
            </a:pPr>
            <a:r>
              <a:rPr lang="en-GB" sz="1100">
                <a:latin typeface="Verdana" panose="020B0604030504040204" pitchFamily="34" charset="0"/>
                <a:ea typeface="Verdana" panose="020B0604030504040204" pitchFamily="34" charset="0"/>
              </a:rPr>
              <a:t>Presence of fibrosis, rather than the histological diagnosis of MASH, is associated with long-term overall mortality, liver transplantation, and </a:t>
            </a:r>
            <a:br>
              <a:rPr lang="en-GB" sz="1100">
                <a:latin typeface="Verdana" panose="020B0604030504040204" pitchFamily="34" charset="0"/>
                <a:ea typeface="Verdana" panose="020B0604030504040204" pitchFamily="34" charset="0"/>
              </a:rPr>
            </a:br>
            <a:r>
              <a:rPr lang="en-GB" sz="1100">
                <a:latin typeface="Verdana" panose="020B0604030504040204" pitchFamily="34" charset="0"/>
                <a:ea typeface="Verdana" panose="020B0604030504040204" pitchFamily="34" charset="0"/>
              </a:rPr>
              <a:t>liver-related events</a:t>
            </a:r>
          </a:p>
        </p:txBody>
      </p:sp>
      <p:sp>
        <p:nvSpPr>
          <p:cNvPr id="2" name="TextBox 1">
            <a:extLst>
              <a:ext uri="{FF2B5EF4-FFF2-40B4-BE49-F238E27FC236}">
                <a16:creationId xmlns:a16="http://schemas.microsoft.com/office/drawing/2014/main" id="{2D3F28CB-CED8-4ADA-950C-0EE5D57E0427}"/>
              </a:ext>
            </a:extLst>
          </p:cNvPr>
          <p:cNvSpPr txBox="1"/>
          <p:nvPr/>
        </p:nvSpPr>
        <p:spPr>
          <a:xfrm>
            <a:off x="2220515" y="3807572"/>
            <a:ext cx="2434827" cy="196208"/>
          </a:xfrm>
          <a:prstGeom prst="rect">
            <a:avLst/>
          </a:prstGeom>
          <a:noFill/>
        </p:spPr>
        <p:txBody>
          <a:bodyPr wrap="square" rtlCol="0">
            <a:spAutoFit/>
          </a:bodyPr>
          <a:lstStyle/>
          <a:p>
            <a:r>
              <a:rPr lang="en-GB" sz="675">
                <a:latin typeface="Verdana" panose="020B0604030504040204" pitchFamily="34" charset="0"/>
                <a:ea typeface="Verdana" panose="020B0604030504040204" pitchFamily="34" charset="0"/>
              </a:rPr>
              <a:t>Years of follow-up</a:t>
            </a:r>
          </a:p>
        </p:txBody>
      </p:sp>
      <p:sp>
        <p:nvSpPr>
          <p:cNvPr id="3" name="Title 1">
            <a:extLst>
              <a:ext uri="{FF2B5EF4-FFF2-40B4-BE49-F238E27FC236}">
                <a16:creationId xmlns:a16="http://schemas.microsoft.com/office/drawing/2014/main" id="{D780F677-0C3F-F879-422C-687D74898AE1}"/>
              </a:ext>
            </a:extLst>
          </p:cNvPr>
          <p:cNvSpPr txBox="1">
            <a:spLocks/>
          </p:cNvSpPr>
          <p:nvPr/>
        </p:nvSpPr>
        <p:spPr>
          <a:xfrm>
            <a:off x="331200" y="289130"/>
            <a:ext cx="8485200" cy="720000"/>
          </a:xfrm>
          <a:prstGeom prst="rect">
            <a:avLst/>
          </a:prstGeom>
        </p:spPr>
        <p:txBody>
          <a:bodyPr/>
          <a:lstStyle>
            <a:lvl1pPr algn="l" defTabSz="685800" rtl="0" eaLnBrk="1" latinLnBrk="0" hangingPunct="1">
              <a:lnSpc>
                <a:spcPct val="90000"/>
              </a:lnSpc>
              <a:spcBef>
                <a:spcPct val="0"/>
              </a:spcBef>
              <a:buNone/>
              <a:defRPr lang="fr-FR" sz="24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a:lstStyle>
          <a:p>
            <a:r>
              <a:rPr lang="en-IN">
                <a:latin typeface="Verdana"/>
                <a:cs typeface="Verdana"/>
              </a:rPr>
              <a:t>Liver fibrosis is associated with negative outcomes in </a:t>
            </a:r>
            <a:br>
              <a:rPr lang="en-IN">
                <a:latin typeface="Verdana"/>
                <a:cs typeface="Verdana"/>
              </a:rPr>
            </a:br>
            <a:r>
              <a:rPr lang="en-IN">
                <a:latin typeface="Verdana"/>
                <a:cs typeface="Verdana"/>
              </a:rPr>
              <a:t>patients with MASLD/MAFLD</a:t>
            </a:r>
          </a:p>
        </p:txBody>
      </p:sp>
      <p:sp>
        <p:nvSpPr>
          <p:cNvPr id="5" name="TextBox 4">
            <a:extLst>
              <a:ext uri="{FF2B5EF4-FFF2-40B4-BE49-F238E27FC236}">
                <a16:creationId xmlns:a16="http://schemas.microsoft.com/office/drawing/2014/main" id="{1AAA98A1-FE79-0D3E-AD3B-805A03BDAC83}"/>
              </a:ext>
            </a:extLst>
          </p:cNvPr>
          <p:cNvSpPr txBox="1"/>
          <p:nvPr/>
        </p:nvSpPr>
        <p:spPr>
          <a:xfrm>
            <a:off x="1313152" y="4630022"/>
            <a:ext cx="7337979" cy="276999"/>
          </a:xfrm>
          <a:prstGeom prst="rect">
            <a:avLst/>
          </a:prstGeom>
          <a:noFill/>
        </p:spPr>
        <p:txBody>
          <a:bodyPr wrap="square">
            <a:spAutoFit/>
          </a:bodyPr>
          <a:lstStyle/>
          <a:p>
            <a:pPr lvl="0" defTabSz="609585">
              <a:defRPr/>
            </a:pP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MASLD/MAFLD, metabolic dysfunction-associated steatotic liver disease/metabolic associated fatty liver disease; MASH, metabolic dysfunction-associated steatohepatitis</a:t>
            </a:r>
            <a:r>
              <a:rPr lang="en-IN" sz="600">
                <a:solidFill>
                  <a:schemeClr val="tx2">
                    <a:lumMod val="50000"/>
                  </a:schemeClr>
                </a:solidFill>
                <a:latin typeface="Verdana"/>
                <a:ea typeface="Verdana" panose="020B0604030504040204" pitchFamily="34" charset="0"/>
                <a:cs typeface="Verdana"/>
              </a:rPr>
              <a:t>.</a:t>
            </a:r>
          </a:p>
          <a:p>
            <a:pPr defTabSz="609585">
              <a:defRPr/>
            </a:pPr>
            <a:r>
              <a:rPr lang="en-IN" sz="600">
                <a:solidFill>
                  <a:schemeClr val="tx2">
                    <a:lumMod val="50000"/>
                  </a:schemeClr>
                </a:solidFill>
                <a:latin typeface="Verdana"/>
                <a:ea typeface="Verdana" panose="020B0604030504040204" pitchFamily="34" charset="0"/>
                <a:cs typeface="Verdana"/>
              </a:rPr>
              <a:t>Hagström H, et al. J Hepatol 2017;67(6):1265–1273.</a:t>
            </a:r>
          </a:p>
        </p:txBody>
      </p:sp>
      <p:grpSp>
        <p:nvGrpSpPr>
          <p:cNvPr id="7" name="Group 6">
            <a:extLst>
              <a:ext uri="{FF2B5EF4-FFF2-40B4-BE49-F238E27FC236}">
                <a16:creationId xmlns:a16="http://schemas.microsoft.com/office/drawing/2014/main" id="{2FF9C26C-A6AF-3587-5E1C-E98A9484437D}"/>
              </a:ext>
            </a:extLst>
          </p:cNvPr>
          <p:cNvGrpSpPr/>
          <p:nvPr/>
        </p:nvGrpSpPr>
        <p:grpSpPr>
          <a:xfrm>
            <a:off x="538488" y="1779406"/>
            <a:ext cx="4558033" cy="2084837"/>
            <a:chOff x="827454" y="2711055"/>
            <a:chExt cx="6077377" cy="2779783"/>
          </a:xfrm>
        </p:grpSpPr>
        <p:cxnSp>
          <p:nvCxnSpPr>
            <p:cNvPr id="9" name="Straight Connector 8">
              <a:extLst>
                <a:ext uri="{FF2B5EF4-FFF2-40B4-BE49-F238E27FC236}">
                  <a16:creationId xmlns:a16="http://schemas.microsoft.com/office/drawing/2014/main" id="{D7A7108E-E44C-76EB-C6AD-5C138C91C509}"/>
                </a:ext>
              </a:extLst>
            </p:cNvPr>
            <p:cNvCxnSpPr/>
            <p:nvPr/>
          </p:nvCxnSpPr>
          <p:spPr>
            <a:xfrm>
              <a:off x="1447800" y="5186680"/>
              <a:ext cx="4165600" cy="0"/>
            </a:xfrm>
            <a:prstGeom prst="line">
              <a:avLst/>
            </a:prstGeom>
          </p:spPr>
          <p:style>
            <a:lnRef idx="2">
              <a:schemeClr val="dk1"/>
            </a:lnRef>
            <a:fillRef idx="0">
              <a:schemeClr val="dk1"/>
            </a:fillRef>
            <a:effectRef idx="1">
              <a:schemeClr val="dk1"/>
            </a:effectRef>
            <a:fontRef idx="minor">
              <a:schemeClr val="tx1"/>
            </a:fontRef>
          </p:style>
        </p:cxnSp>
        <p:cxnSp>
          <p:nvCxnSpPr>
            <p:cNvPr id="291" name="Straight Connector 290">
              <a:extLst>
                <a:ext uri="{FF2B5EF4-FFF2-40B4-BE49-F238E27FC236}">
                  <a16:creationId xmlns:a16="http://schemas.microsoft.com/office/drawing/2014/main" id="{E128DD3E-4DF3-73E3-F519-1A0EBC47C061}"/>
                </a:ext>
              </a:extLst>
            </p:cNvPr>
            <p:cNvCxnSpPr/>
            <p:nvPr/>
          </p:nvCxnSpPr>
          <p:spPr>
            <a:xfrm flipV="1">
              <a:off x="1488440" y="2860040"/>
              <a:ext cx="0" cy="2392680"/>
            </a:xfrm>
            <a:prstGeom prst="line">
              <a:avLst/>
            </a:prstGeom>
          </p:spPr>
          <p:style>
            <a:lnRef idx="2">
              <a:schemeClr val="dk1"/>
            </a:lnRef>
            <a:fillRef idx="0">
              <a:schemeClr val="dk1"/>
            </a:fillRef>
            <a:effectRef idx="1">
              <a:schemeClr val="dk1"/>
            </a:effectRef>
            <a:fontRef idx="minor">
              <a:schemeClr val="tx1"/>
            </a:fontRef>
          </p:style>
        </p:cxnSp>
        <p:cxnSp>
          <p:nvCxnSpPr>
            <p:cNvPr id="292" name="Straight Connector 291">
              <a:extLst>
                <a:ext uri="{FF2B5EF4-FFF2-40B4-BE49-F238E27FC236}">
                  <a16:creationId xmlns:a16="http://schemas.microsoft.com/office/drawing/2014/main" id="{D1D5FC5C-33B3-D9EA-B90B-87D0E0180198}"/>
                </a:ext>
              </a:extLst>
            </p:cNvPr>
            <p:cNvCxnSpPr/>
            <p:nvPr/>
          </p:nvCxnSpPr>
          <p:spPr>
            <a:xfrm flipH="1">
              <a:off x="3626908" y="5008033"/>
              <a:ext cx="389467"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293" name="Straight Connector 292">
              <a:extLst>
                <a:ext uri="{FF2B5EF4-FFF2-40B4-BE49-F238E27FC236}">
                  <a16:creationId xmlns:a16="http://schemas.microsoft.com/office/drawing/2014/main" id="{035EA6CE-6991-F076-E0C1-9630F604EDE2}"/>
                </a:ext>
              </a:extLst>
            </p:cNvPr>
            <p:cNvCxnSpPr>
              <a:cxnSpLocks/>
            </p:cNvCxnSpPr>
            <p:nvPr/>
          </p:nvCxnSpPr>
          <p:spPr>
            <a:xfrm flipH="1" flipV="1">
              <a:off x="3622145" y="4811716"/>
              <a:ext cx="3176" cy="196317"/>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294" name="Straight Connector 293">
              <a:extLst>
                <a:ext uri="{FF2B5EF4-FFF2-40B4-BE49-F238E27FC236}">
                  <a16:creationId xmlns:a16="http://schemas.microsoft.com/office/drawing/2014/main" id="{478F2B8B-15D2-B104-C9F4-DED3CD1A7F68}"/>
                </a:ext>
              </a:extLst>
            </p:cNvPr>
            <p:cNvCxnSpPr>
              <a:cxnSpLocks/>
            </p:cNvCxnSpPr>
            <p:nvPr/>
          </p:nvCxnSpPr>
          <p:spPr>
            <a:xfrm flipH="1">
              <a:off x="3260725" y="4810125"/>
              <a:ext cx="355600" cy="1591"/>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295" name="Straight Connector 294">
              <a:extLst>
                <a:ext uri="{FF2B5EF4-FFF2-40B4-BE49-F238E27FC236}">
                  <a16:creationId xmlns:a16="http://schemas.microsoft.com/office/drawing/2014/main" id="{21A7CB40-898C-2944-CC3A-BCCE64B242FC}"/>
                </a:ext>
              </a:extLst>
            </p:cNvPr>
            <p:cNvCxnSpPr>
              <a:cxnSpLocks/>
            </p:cNvCxnSpPr>
            <p:nvPr/>
          </p:nvCxnSpPr>
          <p:spPr>
            <a:xfrm flipV="1">
              <a:off x="3260725" y="4421108"/>
              <a:ext cx="0" cy="390608"/>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296" name="Straight Connector 295">
              <a:extLst>
                <a:ext uri="{FF2B5EF4-FFF2-40B4-BE49-F238E27FC236}">
                  <a16:creationId xmlns:a16="http://schemas.microsoft.com/office/drawing/2014/main" id="{3152A9C5-FCDA-ED9B-DBE6-3A144E8C8668}"/>
                </a:ext>
              </a:extLst>
            </p:cNvPr>
            <p:cNvCxnSpPr>
              <a:cxnSpLocks/>
            </p:cNvCxnSpPr>
            <p:nvPr/>
          </p:nvCxnSpPr>
          <p:spPr>
            <a:xfrm flipH="1">
              <a:off x="3209925" y="4413251"/>
              <a:ext cx="50800"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297" name="Straight Connector 296">
              <a:extLst>
                <a:ext uri="{FF2B5EF4-FFF2-40B4-BE49-F238E27FC236}">
                  <a16:creationId xmlns:a16="http://schemas.microsoft.com/office/drawing/2014/main" id="{B842F3AD-4E70-1559-5F9C-FAF4AACE6704}"/>
                </a:ext>
              </a:extLst>
            </p:cNvPr>
            <p:cNvCxnSpPr/>
            <p:nvPr/>
          </p:nvCxnSpPr>
          <p:spPr>
            <a:xfrm flipV="1">
              <a:off x="3209925" y="4214813"/>
              <a:ext cx="0" cy="195262"/>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298" name="Straight Connector 297">
              <a:extLst>
                <a:ext uri="{FF2B5EF4-FFF2-40B4-BE49-F238E27FC236}">
                  <a16:creationId xmlns:a16="http://schemas.microsoft.com/office/drawing/2014/main" id="{B1C2D248-AC89-F6D5-FA9F-53BEE222FA44}"/>
                </a:ext>
              </a:extLst>
            </p:cNvPr>
            <p:cNvCxnSpPr>
              <a:cxnSpLocks/>
            </p:cNvCxnSpPr>
            <p:nvPr/>
          </p:nvCxnSpPr>
          <p:spPr>
            <a:xfrm flipH="1">
              <a:off x="3043238" y="4214813"/>
              <a:ext cx="166688"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299" name="Straight Connector 298">
              <a:extLst>
                <a:ext uri="{FF2B5EF4-FFF2-40B4-BE49-F238E27FC236}">
                  <a16:creationId xmlns:a16="http://schemas.microsoft.com/office/drawing/2014/main" id="{22134037-3E98-7CB1-4ED6-D6ECAA787F08}"/>
                </a:ext>
              </a:extLst>
            </p:cNvPr>
            <p:cNvCxnSpPr>
              <a:cxnSpLocks/>
            </p:cNvCxnSpPr>
            <p:nvPr/>
          </p:nvCxnSpPr>
          <p:spPr>
            <a:xfrm flipV="1">
              <a:off x="3035302" y="4046541"/>
              <a:ext cx="0" cy="168272"/>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00" name="Straight Connector 299">
              <a:extLst>
                <a:ext uri="{FF2B5EF4-FFF2-40B4-BE49-F238E27FC236}">
                  <a16:creationId xmlns:a16="http://schemas.microsoft.com/office/drawing/2014/main" id="{196C3CE4-1C4B-A1A4-F388-BD60BFB339DD}"/>
                </a:ext>
              </a:extLst>
            </p:cNvPr>
            <p:cNvCxnSpPr>
              <a:cxnSpLocks/>
            </p:cNvCxnSpPr>
            <p:nvPr/>
          </p:nvCxnSpPr>
          <p:spPr>
            <a:xfrm flipH="1">
              <a:off x="2921000" y="4046538"/>
              <a:ext cx="109539"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01" name="Straight Connector 300">
              <a:extLst>
                <a:ext uri="{FF2B5EF4-FFF2-40B4-BE49-F238E27FC236}">
                  <a16:creationId xmlns:a16="http://schemas.microsoft.com/office/drawing/2014/main" id="{5FDE7D59-687A-7BED-8296-D0384F771349}"/>
                </a:ext>
              </a:extLst>
            </p:cNvPr>
            <p:cNvCxnSpPr/>
            <p:nvPr/>
          </p:nvCxnSpPr>
          <p:spPr>
            <a:xfrm flipV="1">
              <a:off x="2921000" y="3895725"/>
              <a:ext cx="0" cy="150813"/>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02" name="Straight Connector 301">
              <a:extLst>
                <a:ext uri="{FF2B5EF4-FFF2-40B4-BE49-F238E27FC236}">
                  <a16:creationId xmlns:a16="http://schemas.microsoft.com/office/drawing/2014/main" id="{AB97CA56-40AD-2628-6060-99ADCF01F761}"/>
                </a:ext>
              </a:extLst>
            </p:cNvPr>
            <p:cNvCxnSpPr/>
            <p:nvPr/>
          </p:nvCxnSpPr>
          <p:spPr>
            <a:xfrm flipH="1">
              <a:off x="2794000" y="3895725"/>
              <a:ext cx="127000"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03" name="Straight Connector 302">
              <a:extLst>
                <a:ext uri="{FF2B5EF4-FFF2-40B4-BE49-F238E27FC236}">
                  <a16:creationId xmlns:a16="http://schemas.microsoft.com/office/drawing/2014/main" id="{947C814F-925C-65CA-F27F-8D5F5A5E7C8A}"/>
                </a:ext>
              </a:extLst>
            </p:cNvPr>
            <p:cNvCxnSpPr>
              <a:cxnSpLocks/>
            </p:cNvCxnSpPr>
            <p:nvPr/>
          </p:nvCxnSpPr>
          <p:spPr>
            <a:xfrm flipV="1">
              <a:off x="2787648" y="3765551"/>
              <a:ext cx="0" cy="130174"/>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04" name="Straight Connector 303">
              <a:extLst>
                <a:ext uri="{FF2B5EF4-FFF2-40B4-BE49-F238E27FC236}">
                  <a16:creationId xmlns:a16="http://schemas.microsoft.com/office/drawing/2014/main" id="{76EC21CB-46A7-738B-430D-B4B5E4C4B9A7}"/>
                </a:ext>
              </a:extLst>
            </p:cNvPr>
            <p:cNvCxnSpPr/>
            <p:nvPr/>
          </p:nvCxnSpPr>
          <p:spPr>
            <a:xfrm flipH="1">
              <a:off x="2747963" y="3765551"/>
              <a:ext cx="39685" cy="0"/>
            </a:xfrm>
            <a:prstGeom prst="line">
              <a:avLst/>
            </a:prstGeom>
            <a:ln>
              <a:solidFill>
                <a:srgbClr val="B15218"/>
              </a:solidFill>
            </a:ln>
          </p:spPr>
          <p:style>
            <a:lnRef idx="2">
              <a:schemeClr val="dk1"/>
            </a:lnRef>
            <a:fillRef idx="0">
              <a:schemeClr val="dk1"/>
            </a:fillRef>
            <a:effectRef idx="1">
              <a:schemeClr val="dk1"/>
            </a:effectRef>
            <a:fontRef idx="minor">
              <a:schemeClr val="tx1"/>
            </a:fontRef>
          </p:style>
        </p:cxnSp>
        <p:cxnSp>
          <p:nvCxnSpPr>
            <p:cNvPr id="305" name="Straight Connector 304">
              <a:extLst>
                <a:ext uri="{FF2B5EF4-FFF2-40B4-BE49-F238E27FC236}">
                  <a16:creationId xmlns:a16="http://schemas.microsoft.com/office/drawing/2014/main" id="{C205049F-ED47-02B8-E98A-DDE38D475884}"/>
                </a:ext>
              </a:extLst>
            </p:cNvPr>
            <p:cNvCxnSpPr/>
            <p:nvPr/>
          </p:nvCxnSpPr>
          <p:spPr>
            <a:xfrm flipV="1">
              <a:off x="2747963" y="3646488"/>
              <a:ext cx="0" cy="119063"/>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06" name="Straight Connector 305">
              <a:extLst>
                <a:ext uri="{FF2B5EF4-FFF2-40B4-BE49-F238E27FC236}">
                  <a16:creationId xmlns:a16="http://schemas.microsoft.com/office/drawing/2014/main" id="{1A7A46D2-B8BC-5FEC-97E2-074D02D605CF}"/>
                </a:ext>
              </a:extLst>
            </p:cNvPr>
            <p:cNvCxnSpPr/>
            <p:nvPr/>
          </p:nvCxnSpPr>
          <p:spPr>
            <a:xfrm flipH="1">
              <a:off x="2728913" y="3646488"/>
              <a:ext cx="19050" cy="0"/>
            </a:xfrm>
            <a:prstGeom prst="line">
              <a:avLst/>
            </a:prstGeom>
            <a:ln>
              <a:solidFill>
                <a:srgbClr val="B15218"/>
              </a:solidFill>
            </a:ln>
          </p:spPr>
          <p:style>
            <a:lnRef idx="2">
              <a:schemeClr val="dk1"/>
            </a:lnRef>
            <a:fillRef idx="0">
              <a:schemeClr val="dk1"/>
            </a:fillRef>
            <a:effectRef idx="1">
              <a:schemeClr val="dk1"/>
            </a:effectRef>
            <a:fontRef idx="minor">
              <a:schemeClr val="tx1"/>
            </a:fontRef>
          </p:style>
        </p:cxnSp>
        <p:cxnSp>
          <p:nvCxnSpPr>
            <p:cNvPr id="307" name="Straight Connector 306">
              <a:extLst>
                <a:ext uri="{FF2B5EF4-FFF2-40B4-BE49-F238E27FC236}">
                  <a16:creationId xmlns:a16="http://schemas.microsoft.com/office/drawing/2014/main" id="{5EEE6B3F-E8B2-1741-1B62-FEC85BDB6AE7}"/>
                </a:ext>
              </a:extLst>
            </p:cNvPr>
            <p:cNvCxnSpPr>
              <a:cxnSpLocks/>
            </p:cNvCxnSpPr>
            <p:nvPr/>
          </p:nvCxnSpPr>
          <p:spPr>
            <a:xfrm flipV="1">
              <a:off x="2730501" y="3519487"/>
              <a:ext cx="0" cy="127001"/>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08" name="Straight Connector 307">
              <a:extLst>
                <a:ext uri="{FF2B5EF4-FFF2-40B4-BE49-F238E27FC236}">
                  <a16:creationId xmlns:a16="http://schemas.microsoft.com/office/drawing/2014/main" id="{CFF7AE28-1D6C-4ED6-FE26-F3E5F7841715}"/>
                </a:ext>
              </a:extLst>
            </p:cNvPr>
            <p:cNvCxnSpPr/>
            <p:nvPr/>
          </p:nvCxnSpPr>
          <p:spPr>
            <a:xfrm flipH="1">
              <a:off x="2381251" y="3519487"/>
              <a:ext cx="349250"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09" name="Straight Connector 308">
              <a:extLst>
                <a:ext uri="{FF2B5EF4-FFF2-40B4-BE49-F238E27FC236}">
                  <a16:creationId xmlns:a16="http://schemas.microsoft.com/office/drawing/2014/main" id="{143F28C7-741B-2708-A712-6F6CA07A521E}"/>
                </a:ext>
              </a:extLst>
            </p:cNvPr>
            <p:cNvCxnSpPr/>
            <p:nvPr/>
          </p:nvCxnSpPr>
          <p:spPr>
            <a:xfrm flipV="1">
              <a:off x="2381251" y="3378200"/>
              <a:ext cx="0" cy="141287"/>
            </a:xfrm>
            <a:prstGeom prst="line">
              <a:avLst/>
            </a:prstGeom>
            <a:ln>
              <a:solidFill>
                <a:srgbClr val="B15218"/>
              </a:solidFill>
            </a:ln>
          </p:spPr>
          <p:style>
            <a:lnRef idx="2">
              <a:schemeClr val="dk1"/>
            </a:lnRef>
            <a:fillRef idx="0">
              <a:schemeClr val="dk1"/>
            </a:fillRef>
            <a:effectRef idx="1">
              <a:schemeClr val="dk1"/>
            </a:effectRef>
            <a:fontRef idx="minor">
              <a:schemeClr val="tx1"/>
            </a:fontRef>
          </p:style>
        </p:cxnSp>
        <p:cxnSp>
          <p:nvCxnSpPr>
            <p:cNvPr id="310" name="Straight Connector 309">
              <a:extLst>
                <a:ext uri="{FF2B5EF4-FFF2-40B4-BE49-F238E27FC236}">
                  <a16:creationId xmlns:a16="http://schemas.microsoft.com/office/drawing/2014/main" id="{03A8A40A-4444-843A-E9F4-4181B76B5AC0}"/>
                </a:ext>
              </a:extLst>
            </p:cNvPr>
            <p:cNvCxnSpPr/>
            <p:nvPr/>
          </p:nvCxnSpPr>
          <p:spPr>
            <a:xfrm flipH="1">
              <a:off x="2344738" y="3378200"/>
              <a:ext cx="36513"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11" name="Straight Connector 310">
              <a:extLst>
                <a:ext uri="{FF2B5EF4-FFF2-40B4-BE49-F238E27FC236}">
                  <a16:creationId xmlns:a16="http://schemas.microsoft.com/office/drawing/2014/main" id="{DF7FFF41-712A-1318-7AEC-59BBD4EF3EA6}"/>
                </a:ext>
              </a:extLst>
            </p:cNvPr>
            <p:cNvCxnSpPr/>
            <p:nvPr/>
          </p:nvCxnSpPr>
          <p:spPr>
            <a:xfrm flipV="1">
              <a:off x="2344738" y="3255963"/>
              <a:ext cx="0" cy="122237"/>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12" name="Straight Connector 311">
              <a:extLst>
                <a:ext uri="{FF2B5EF4-FFF2-40B4-BE49-F238E27FC236}">
                  <a16:creationId xmlns:a16="http://schemas.microsoft.com/office/drawing/2014/main" id="{9AD498D9-EBE3-E458-3D21-E2B4EBE9AC02}"/>
                </a:ext>
              </a:extLst>
            </p:cNvPr>
            <p:cNvCxnSpPr/>
            <p:nvPr/>
          </p:nvCxnSpPr>
          <p:spPr>
            <a:xfrm flipH="1">
              <a:off x="2228850" y="3255963"/>
              <a:ext cx="115888"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13" name="Straight Connector 312">
              <a:extLst>
                <a:ext uri="{FF2B5EF4-FFF2-40B4-BE49-F238E27FC236}">
                  <a16:creationId xmlns:a16="http://schemas.microsoft.com/office/drawing/2014/main" id="{38B715AC-40BB-59FD-4C82-FF9BA7BF966F}"/>
                </a:ext>
              </a:extLst>
            </p:cNvPr>
            <p:cNvCxnSpPr>
              <a:cxnSpLocks/>
            </p:cNvCxnSpPr>
            <p:nvPr/>
          </p:nvCxnSpPr>
          <p:spPr>
            <a:xfrm flipV="1">
              <a:off x="2225675" y="3149600"/>
              <a:ext cx="0" cy="106363"/>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14" name="Straight Connector 313">
              <a:extLst>
                <a:ext uri="{FF2B5EF4-FFF2-40B4-BE49-F238E27FC236}">
                  <a16:creationId xmlns:a16="http://schemas.microsoft.com/office/drawing/2014/main" id="{E9BDD2FE-F545-5FCE-EE52-07CF44F0A1FA}"/>
                </a:ext>
              </a:extLst>
            </p:cNvPr>
            <p:cNvCxnSpPr/>
            <p:nvPr/>
          </p:nvCxnSpPr>
          <p:spPr>
            <a:xfrm flipH="1">
              <a:off x="2047875" y="3143250"/>
              <a:ext cx="180975"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15" name="Straight Connector 314">
              <a:extLst>
                <a:ext uri="{FF2B5EF4-FFF2-40B4-BE49-F238E27FC236}">
                  <a16:creationId xmlns:a16="http://schemas.microsoft.com/office/drawing/2014/main" id="{2CFE4F6D-CDFD-06EE-8DD2-023E855D566B}"/>
                </a:ext>
              </a:extLst>
            </p:cNvPr>
            <p:cNvCxnSpPr/>
            <p:nvPr/>
          </p:nvCxnSpPr>
          <p:spPr>
            <a:xfrm flipV="1">
              <a:off x="2047875" y="3033713"/>
              <a:ext cx="0" cy="106362"/>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16" name="Straight Connector 315">
              <a:extLst>
                <a:ext uri="{FF2B5EF4-FFF2-40B4-BE49-F238E27FC236}">
                  <a16:creationId xmlns:a16="http://schemas.microsoft.com/office/drawing/2014/main" id="{0EBC364A-6355-1245-47BE-297551736A3A}"/>
                </a:ext>
              </a:extLst>
            </p:cNvPr>
            <p:cNvCxnSpPr/>
            <p:nvPr/>
          </p:nvCxnSpPr>
          <p:spPr>
            <a:xfrm flipH="1">
              <a:off x="1754188" y="3032125"/>
              <a:ext cx="293687" cy="0"/>
            </a:xfrm>
            <a:prstGeom prst="line">
              <a:avLst/>
            </a:prstGeom>
            <a:ln>
              <a:solidFill>
                <a:srgbClr val="B15218"/>
              </a:solidFill>
            </a:ln>
          </p:spPr>
          <p:style>
            <a:lnRef idx="2">
              <a:schemeClr val="dk1"/>
            </a:lnRef>
            <a:fillRef idx="0">
              <a:schemeClr val="dk1"/>
            </a:fillRef>
            <a:effectRef idx="1">
              <a:schemeClr val="dk1"/>
            </a:effectRef>
            <a:fontRef idx="minor">
              <a:schemeClr val="tx1"/>
            </a:fontRef>
          </p:style>
        </p:cxnSp>
        <p:cxnSp>
          <p:nvCxnSpPr>
            <p:cNvPr id="317" name="Straight Connector 316">
              <a:extLst>
                <a:ext uri="{FF2B5EF4-FFF2-40B4-BE49-F238E27FC236}">
                  <a16:creationId xmlns:a16="http://schemas.microsoft.com/office/drawing/2014/main" id="{9CA4E475-449C-A79F-7C5A-2D08D1F11BF3}"/>
                </a:ext>
              </a:extLst>
            </p:cNvPr>
            <p:cNvCxnSpPr>
              <a:cxnSpLocks/>
            </p:cNvCxnSpPr>
            <p:nvPr/>
          </p:nvCxnSpPr>
          <p:spPr>
            <a:xfrm flipV="1">
              <a:off x="1754188" y="2945209"/>
              <a:ext cx="0" cy="86916"/>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18" name="Straight Connector 317">
              <a:extLst>
                <a:ext uri="{FF2B5EF4-FFF2-40B4-BE49-F238E27FC236}">
                  <a16:creationId xmlns:a16="http://schemas.microsoft.com/office/drawing/2014/main" id="{47F0A254-8D72-96BF-13FA-AD5104E57C88}"/>
                </a:ext>
              </a:extLst>
            </p:cNvPr>
            <p:cNvCxnSpPr/>
            <p:nvPr/>
          </p:nvCxnSpPr>
          <p:spPr>
            <a:xfrm flipH="1">
              <a:off x="1614488" y="2938463"/>
              <a:ext cx="139700" cy="0"/>
            </a:xfrm>
            <a:prstGeom prst="line">
              <a:avLst/>
            </a:prstGeom>
            <a:ln cap="sq">
              <a:solidFill>
                <a:srgbClr val="B15218"/>
              </a:solidFill>
            </a:ln>
          </p:spPr>
          <p:style>
            <a:lnRef idx="2">
              <a:schemeClr val="dk1"/>
            </a:lnRef>
            <a:fillRef idx="0">
              <a:schemeClr val="dk1"/>
            </a:fillRef>
            <a:effectRef idx="1">
              <a:schemeClr val="dk1"/>
            </a:effectRef>
            <a:fontRef idx="minor">
              <a:schemeClr val="tx1"/>
            </a:fontRef>
          </p:style>
        </p:cxnSp>
        <p:cxnSp>
          <p:nvCxnSpPr>
            <p:cNvPr id="319" name="Straight Connector 318">
              <a:extLst>
                <a:ext uri="{FF2B5EF4-FFF2-40B4-BE49-F238E27FC236}">
                  <a16:creationId xmlns:a16="http://schemas.microsoft.com/office/drawing/2014/main" id="{2D1E6559-62AE-17B9-FC3E-CA8C0CBC4A9F}"/>
                </a:ext>
              </a:extLst>
            </p:cNvPr>
            <p:cNvCxnSpPr/>
            <p:nvPr/>
          </p:nvCxnSpPr>
          <p:spPr>
            <a:xfrm flipV="1">
              <a:off x="1612900" y="2901950"/>
              <a:ext cx="0" cy="34925"/>
            </a:xfrm>
            <a:prstGeom prst="line">
              <a:avLst/>
            </a:prstGeom>
            <a:ln>
              <a:solidFill>
                <a:srgbClr val="B15218"/>
              </a:solidFill>
            </a:ln>
          </p:spPr>
          <p:style>
            <a:lnRef idx="2">
              <a:schemeClr val="dk1"/>
            </a:lnRef>
            <a:fillRef idx="0">
              <a:schemeClr val="dk1"/>
            </a:fillRef>
            <a:effectRef idx="1">
              <a:schemeClr val="dk1"/>
            </a:effectRef>
            <a:fontRef idx="minor">
              <a:schemeClr val="tx1"/>
            </a:fontRef>
          </p:style>
        </p:cxnSp>
        <p:cxnSp>
          <p:nvCxnSpPr>
            <p:cNvPr id="320" name="Straight Connector 319">
              <a:extLst>
                <a:ext uri="{FF2B5EF4-FFF2-40B4-BE49-F238E27FC236}">
                  <a16:creationId xmlns:a16="http://schemas.microsoft.com/office/drawing/2014/main" id="{DDCC1461-43B8-814A-3C5B-7C996F89CEAB}"/>
                </a:ext>
              </a:extLst>
            </p:cNvPr>
            <p:cNvCxnSpPr/>
            <p:nvPr/>
          </p:nvCxnSpPr>
          <p:spPr>
            <a:xfrm flipH="1">
              <a:off x="4398963" y="4786313"/>
              <a:ext cx="696912"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21" name="Straight Connector 320">
              <a:extLst>
                <a:ext uri="{FF2B5EF4-FFF2-40B4-BE49-F238E27FC236}">
                  <a16:creationId xmlns:a16="http://schemas.microsoft.com/office/drawing/2014/main" id="{393BC9A5-0F9E-085C-E91F-9FF006EC60B6}"/>
                </a:ext>
              </a:extLst>
            </p:cNvPr>
            <p:cNvCxnSpPr>
              <a:cxnSpLocks/>
            </p:cNvCxnSpPr>
            <p:nvPr/>
          </p:nvCxnSpPr>
          <p:spPr>
            <a:xfrm flipV="1">
              <a:off x="4398963" y="4656139"/>
              <a:ext cx="1" cy="127794"/>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22" name="Straight Connector 321">
              <a:extLst>
                <a:ext uri="{FF2B5EF4-FFF2-40B4-BE49-F238E27FC236}">
                  <a16:creationId xmlns:a16="http://schemas.microsoft.com/office/drawing/2014/main" id="{A50A8008-4DA9-D566-F82D-F22AA8F32E73}"/>
                </a:ext>
              </a:extLst>
            </p:cNvPr>
            <p:cNvCxnSpPr/>
            <p:nvPr/>
          </p:nvCxnSpPr>
          <p:spPr>
            <a:xfrm flipH="1">
              <a:off x="4273550" y="4657725"/>
              <a:ext cx="125413"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23" name="Straight Connector 322">
              <a:extLst>
                <a:ext uri="{FF2B5EF4-FFF2-40B4-BE49-F238E27FC236}">
                  <a16:creationId xmlns:a16="http://schemas.microsoft.com/office/drawing/2014/main" id="{00412C12-9B12-6EC8-E1D8-C34316797F21}"/>
                </a:ext>
              </a:extLst>
            </p:cNvPr>
            <p:cNvCxnSpPr/>
            <p:nvPr/>
          </p:nvCxnSpPr>
          <p:spPr>
            <a:xfrm flipV="1">
              <a:off x="4275138" y="4537075"/>
              <a:ext cx="0" cy="119063"/>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24" name="Straight Connector 323">
              <a:extLst>
                <a:ext uri="{FF2B5EF4-FFF2-40B4-BE49-F238E27FC236}">
                  <a16:creationId xmlns:a16="http://schemas.microsoft.com/office/drawing/2014/main" id="{B207FB1A-87D9-38CB-1969-500EA4AC036A}"/>
                </a:ext>
              </a:extLst>
            </p:cNvPr>
            <p:cNvCxnSpPr/>
            <p:nvPr/>
          </p:nvCxnSpPr>
          <p:spPr>
            <a:xfrm flipH="1">
              <a:off x="4089400" y="4538663"/>
              <a:ext cx="184150"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25" name="Straight Connector 324">
              <a:extLst>
                <a:ext uri="{FF2B5EF4-FFF2-40B4-BE49-F238E27FC236}">
                  <a16:creationId xmlns:a16="http://schemas.microsoft.com/office/drawing/2014/main" id="{7831C8F4-7F3F-58EF-CC62-28B2E9E5EC3D}"/>
                </a:ext>
              </a:extLst>
            </p:cNvPr>
            <p:cNvCxnSpPr>
              <a:cxnSpLocks/>
            </p:cNvCxnSpPr>
            <p:nvPr/>
          </p:nvCxnSpPr>
          <p:spPr>
            <a:xfrm flipV="1">
              <a:off x="4089400" y="4430713"/>
              <a:ext cx="0" cy="106362"/>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26" name="Straight Connector 325">
              <a:extLst>
                <a:ext uri="{FF2B5EF4-FFF2-40B4-BE49-F238E27FC236}">
                  <a16:creationId xmlns:a16="http://schemas.microsoft.com/office/drawing/2014/main" id="{6E4A5DF4-D1B2-145F-BE96-42E0838772A1}"/>
                </a:ext>
              </a:extLst>
            </p:cNvPr>
            <p:cNvCxnSpPr/>
            <p:nvPr/>
          </p:nvCxnSpPr>
          <p:spPr>
            <a:xfrm flipH="1">
              <a:off x="4043363" y="4432300"/>
              <a:ext cx="46037"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27" name="Straight Connector 326">
              <a:extLst>
                <a:ext uri="{FF2B5EF4-FFF2-40B4-BE49-F238E27FC236}">
                  <a16:creationId xmlns:a16="http://schemas.microsoft.com/office/drawing/2014/main" id="{248C23AA-F41A-14E4-CE65-3298805E15E6}"/>
                </a:ext>
              </a:extLst>
            </p:cNvPr>
            <p:cNvCxnSpPr>
              <a:cxnSpLocks/>
            </p:cNvCxnSpPr>
            <p:nvPr/>
          </p:nvCxnSpPr>
          <p:spPr>
            <a:xfrm flipV="1">
              <a:off x="4041775" y="4375150"/>
              <a:ext cx="1588" cy="55564"/>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28" name="Straight Connector 327">
              <a:extLst>
                <a:ext uri="{FF2B5EF4-FFF2-40B4-BE49-F238E27FC236}">
                  <a16:creationId xmlns:a16="http://schemas.microsoft.com/office/drawing/2014/main" id="{A95BAF85-5EE8-9293-2221-EEF7DE2C5837}"/>
                </a:ext>
              </a:extLst>
            </p:cNvPr>
            <p:cNvCxnSpPr/>
            <p:nvPr/>
          </p:nvCxnSpPr>
          <p:spPr>
            <a:xfrm flipH="1">
              <a:off x="3971925" y="4365625"/>
              <a:ext cx="71438"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29" name="Straight Connector 328">
              <a:extLst>
                <a:ext uri="{FF2B5EF4-FFF2-40B4-BE49-F238E27FC236}">
                  <a16:creationId xmlns:a16="http://schemas.microsoft.com/office/drawing/2014/main" id="{F08BE835-BC67-A66C-E387-305DE3E1F8CD}"/>
                </a:ext>
              </a:extLst>
            </p:cNvPr>
            <p:cNvCxnSpPr/>
            <p:nvPr/>
          </p:nvCxnSpPr>
          <p:spPr>
            <a:xfrm flipV="1">
              <a:off x="3973513" y="4298950"/>
              <a:ext cx="0" cy="6350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30" name="Straight Connector 329">
              <a:extLst>
                <a:ext uri="{FF2B5EF4-FFF2-40B4-BE49-F238E27FC236}">
                  <a16:creationId xmlns:a16="http://schemas.microsoft.com/office/drawing/2014/main" id="{D8108EF2-86F9-ECEF-AC3B-264B900101FE}"/>
                </a:ext>
              </a:extLst>
            </p:cNvPr>
            <p:cNvCxnSpPr/>
            <p:nvPr/>
          </p:nvCxnSpPr>
          <p:spPr>
            <a:xfrm flipH="1">
              <a:off x="3954463" y="4298950"/>
              <a:ext cx="17462" cy="0"/>
            </a:xfrm>
            <a:prstGeom prst="line">
              <a:avLst/>
            </a:prstGeom>
            <a:ln>
              <a:solidFill>
                <a:srgbClr val="ED7D31"/>
              </a:solidFill>
            </a:ln>
          </p:spPr>
          <p:style>
            <a:lnRef idx="2">
              <a:schemeClr val="dk1"/>
            </a:lnRef>
            <a:fillRef idx="0">
              <a:schemeClr val="dk1"/>
            </a:fillRef>
            <a:effectRef idx="1">
              <a:schemeClr val="dk1"/>
            </a:effectRef>
            <a:fontRef idx="minor">
              <a:schemeClr val="tx1"/>
            </a:fontRef>
          </p:style>
        </p:cxnSp>
        <p:cxnSp>
          <p:nvCxnSpPr>
            <p:cNvPr id="331" name="Straight Connector 330">
              <a:extLst>
                <a:ext uri="{FF2B5EF4-FFF2-40B4-BE49-F238E27FC236}">
                  <a16:creationId xmlns:a16="http://schemas.microsoft.com/office/drawing/2014/main" id="{E206A79E-4434-F96F-6F71-CC7114AE0CEF}"/>
                </a:ext>
              </a:extLst>
            </p:cNvPr>
            <p:cNvCxnSpPr/>
            <p:nvPr/>
          </p:nvCxnSpPr>
          <p:spPr>
            <a:xfrm flipV="1">
              <a:off x="3956050" y="4240213"/>
              <a:ext cx="0" cy="58737"/>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32" name="Straight Connector 331">
              <a:extLst>
                <a:ext uri="{FF2B5EF4-FFF2-40B4-BE49-F238E27FC236}">
                  <a16:creationId xmlns:a16="http://schemas.microsoft.com/office/drawing/2014/main" id="{65BC1238-5A47-4E07-96A0-84DEE7B6C6B7}"/>
                </a:ext>
              </a:extLst>
            </p:cNvPr>
            <p:cNvCxnSpPr/>
            <p:nvPr/>
          </p:nvCxnSpPr>
          <p:spPr>
            <a:xfrm flipH="1">
              <a:off x="3879850" y="4240213"/>
              <a:ext cx="74613"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33" name="Straight Connector 332">
              <a:extLst>
                <a:ext uri="{FF2B5EF4-FFF2-40B4-BE49-F238E27FC236}">
                  <a16:creationId xmlns:a16="http://schemas.microsoft.com/office/drawing/2014/main" id="{D62AC9E5-6FF6-B2D8-B896-04AB9CC5EB10}"/>
                </a:ext>
              </a:extLst>
            </p:cNvPr>
            <p:cNvCxnSpPr>
              <a:cxnSpLocks/>
            </p:cNvCxnSpPr>
            <p:nvPr/>
          </p:nvCxnSpPr>
          <p:spPr>
            <a:xfrm flipV="1">
              <a:off x="3878263" y="4195763"/>
              <a:ext cx="0" cy="4445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34" name="Straight Connector 333">
              <a:extLst>
                <a:ext uri="{FF2B5EF4-FFF2-40B4-BE49-F238E27FC236}">
                  <a16:creationId xmlns:a16="http://schemas.microsoft.com/office/drawing/2014/main" id="{773D9523-1B4B-FEE1-4A9B-37AF7A9DED89}"/>
                </a:ext>
              </a:extLst>
            </p:cNvPr>
            <p:cNvCxnSpPr>
              <a:cxnSpLocks/>
            </p:cNvCxnSpPr>
            <p:nvPr/>
          </p:nvCxnSpPr>
          <p:spPr>
            <a:xfrm flipH="1" flipV="1">
              <a:off x="3792538" y="4186239"/>
              <a:ext cx="87313" cy="1"/>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35" name="Straight Connector 334">
              <a:extLst>
                <a:ext uri="{FF2B5EF4-FFF2-40B4-BE49-F238E27FC236}">
                  <a16:creationId xmlns:a16="http://schemas.microsoft.com/office/drawing/2014/main" id="{1268598B-CB51-18CE-D920-8A52B056F513}"/>
                </a:ext>
              </a:extLst>
            </p:cNvPr>
            <p:cNvCxnSpPr>
              <a:cxnSpLocks/>
            </p:cNvCxnSpPr>
            <p:nvPr/>
          </p:nvCxnSpPr>
          <p:spPr>
            <a:xfrm flipV="1">
              <a:off x="3790950" y="4116389"/>
              <a:ext cx="0" cy="69693"/>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36" name="Straight Connector 335">
              <a:extLst>
                <a:ext uri="{FF2B5EF4-FFF2-40B4-BE49-F238E27FC236}">
                  <a16:creationId xmlns:a16="http://schemas.microsoft.com/office/drawing/2014/main" id="{0F610BF5-93DD-BB6E-E2A1-D2F1941B4707}"/>
                </a:ext>
              </a:extLst>
            </p:cNvPr>
            <p:cNvCxnSpPr/>
            <p:nvPr/>
          </p:nvCxnSpPr>
          <p:spPr>
            <a:xfrm>
              <a:off x="3786188" y="4116388"/>
              <a:ext cx="0" cy="0"/>
            </a:xfrm>
            <a:prstGeom prst="line">
              <a:avLst/>
            </a:prstGeom>
            <a:ln>
              <a:solidFill>
                <a:srgbClr val="ED7D31"/>
              </a:solidFill>
            </a:ln>
          </p:spPr>
          <p:style>
            <a:lnRef idx="2">
              <a:schemeClr val="dk1"/>
            </a:lnRef>
            <a:fillRef idx="0">
              <a:schemeClr val="dk1"/>
            </a:fillRef>
            <a:effectRef idx="1">
              <a:schemeClr val="dk1"/>
            </a:effectRef>
            <a:fontRef idx="minor">
              <a:schemeClr val="tx1"/>
            </a:fontRef>
          </p:style>
        </p:cxnSp>
        <p:cxnSp>
          <p:nvCxnSpPr>
            <p:cNvPr id="337" name="Straight Connector 336">
              <a:extLst>
                <a:ext uri="{FF2B5EF4-FFF2-40B4-BE49-F238E27FC236}">
                  <a16:creationId xmlns:a16="http://schemas.microsoft.com/office/drawing/2014/main" id="{31701052-D36E-B3F8-F900-8791295968FB}"/>
                </a:ext>
              </a:extLst>
            </p:cNvPr>
            <p:cNvCxnSpPr>
              <a:cxnSpLocks/>
            </p:cNvCxnSpPr>
            <p:nvPr/>
          </p:nvCxnSpPr>
          <p:spPr>
            <a:xfrm flipV="1">
              <a:off x="3779836" y="4059242"/>
              <a:ext cx="0" cy="65085"/>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38" name="Straight Connector 337">
              <a:extLst>
                <a:ext uri="{FF2B5EF4-FFF2-40B4-BE49-F238E27FC236}">
                  <a16:creationId xmlns:a16="http://schemas.microsoft.com/office/drawing/2014/main" id="{567549A0-6986-404C-8050-0318BABC0B67}"/>
                </a:ext>
              </a:extLst>
            </p:cNvPr>
            <p:cNvCxnSpPr>
              <a:cxnSpLocks/>
            </p:cNvCxnSpPr>
            <p:nvPr/>
          </p:nvCxnSpPr>
          <p:spPr>
            <a:xfrm flipH="1">
              <a:off x="3575050" y="4059242"/>
              <a:ext cx="204786"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39" name="Straight Connector 338">
              <a:extLst>
                <a:ext uri="{FF2B5EF4-FFF2-40B4-BE49-F238E27FC236}">
                  <a16:creationId xmlns:a16="http://schemas.microsoft.com/office/drawing/2014/main" id="{1F591D94-DCCA-D251-7E1E-FDEE6525EE6C}"/>
                </a:ext>
              </a:extLst>
            </p:cNvPr>
            <p:cNvCxnSpPr>
              <a:cxnSpLocks/>
            </p:cNvCxnSpPr>
            <p:nvPr/>
          </p:nvCxnSpPr>
          <p:spPr>
            <a:xfrm flipV="1">
              <a:off x="3571875" y="3994151"/>
              <a:ext cx="0" cy="65091"/>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40" name="Straight Connector 339">
              <a:extLst>
                <a:ext uri="{FF2B5EF4-FFF2-40B4-BE49-F238E27FC236}">
                  <a16:creationId xmlns:a16="http://schemas.microsoft.com/office/drawing/2014/main" id="{13E0A554-62EE-4E72-C7C9-2834D9BD52D2}"/>
                </a:ext>
              </a:extLst>
            </p:cNvPr>
            <p:cNvCxnSpPr>
              <a:cxnSpLocks/>
            </p:cNvCxnSpPr>
            <p:nvPr/>
          </p:nvCxnSpPr>
          <p:spPr>
            <a:xfrm flipH="1">
              <a:off x="3506788" y="3994150"/>
              <a:ext cx="65087"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41" name="Straight Connector 340">
              <a:extLst>
                <a:ext uri="{FF2B5EF4-FFF2-40B4-BE49-F238E27FC236}">
                  <a16:creationId xmlns:a16="http://schemas.microsoft.com/office/drawing/2014/main" id="{378AF862-098C-C9D8-E430-65241FE9709F}"/>
                </a:ext>
              </a:extLst>
            </p:cNvPr>
            <p:cNvCxnSpPr/>
            <p:nvPr/>
          </p:nvCxnSpPr>
          <p:spPr>
            <a:xfrm flipV="1">
              <a:off x="3506788" y="3935413"/>
              <a:ext cx="0" cy="58737"/>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42" name="Straight Connector 341">
              <a:extLst>
                <a:ext uri="{FF2B5EF4-FFF2-40B4-BE49-F238E27FC236}">
                  <a16:creationId xmlns:a16="http://schemas.microsoft.com/office/drawing/2014/main" id="{1811910C-5421-87B9-F56B-E842C77119FA}"/>
                </a:ext>
              </a:extLst>
            </p:cNvPr>
            <p:cNvCxnSpPr/>
            <p:nvPr/>
          </p:nvCxnSpPr>
          <p:spPr>
            <a:xfrm flipH="1">
              <a:off x="3494088" y="3933825"/>
              <a:ext cx="12700" cy="0"/>
            </a:xfrm>
            <a:prstGeom prst="line">
              <a:avLst/>
            </a:prstGeom>
            <a:ln>
              <a:solidFill>
                <a:srgbClr val="ED7D31"/>
              </a:solidFill>
            </a:ln>
          </p:spPr>
          <p:style>
            <a:lnRef idx="2">
              <a:schemeClr val="dk1"/>
            </a:lnRef>
            <a:fillRef idx="0">
              <a:schemeClr val="dk1"/>
            </a:fillRef>
            <a:effectRef idx="1">
              <a:schemeClr val="dk1"/>
            </a:effectRef>
            <a:fontRef idx="minor">
              <a:schemeClr val="tx1"/>
            </a:fontRef>
          </p:style>
        </p:cxnSp>
        <p:cxnSp>
          <p:nvCxnSpPr>
            <p:cNvPr id="343" name="Straight Connector 342">
              <a:extLst>
                <a:ext uri="{FF2B5EF4-FFF2-40B4-BE49-F238E27FC236}">
                  <a16:creationId xmlns:a16="http://schemas.microsoft.com/office/drawing/2014/main" id="{FF0C2A72-5826-3364-406E-1D6DD22EC233}"/>
                </a:ext>
              </a:extLst>
            </p:cNvPr>
            <p:cNvCxnSpPr/>
            <p:nvPr/>
          </p:nvCxnSpPr>
          <p:spPr>
            <a:xfrm flipV="1">
              <a:off x="3494088" y="3895725"/>
              <a:ext cx="0" cy="39688"/>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44" name="Straight Connector 343">
              <a:extLst>
                <a:ext uri="{FF2B5EF4-FFF2-40B4-BE49-F238E27FC236}">
                  <a16:creationId xmlns:a16="http://schemas.microsoft.com/office/drawing/2014/main" id="{5232404E-5119-FCD0-001A-42470B5F0DCB}"/>
                </a:ext>
              </a:extLst>
            </p:cNvPr>
            <p:cNvCxnSpPr/>
            <p:nvPr/>
          </p:nvCxnSpPr>
          <p:spPr>
            <a:xfrm flipH="1">
              <a:off x="3475038" y="3895725"/>
              <a:ext cx="19050" cy="0"/>
            </a:xfrm>
            <a:prstGeom prst="line">
              <a:avLst/>
            </a:prstGeom>
            <a:ln>
              <a:solidFill>
                <a:srgbClr val="ED7D31"/>
              </a:solidFill>
            </a:ln>
          </p:spPr>
          <p:style>
            <a:lnRef idx="2">
              <a:schemeClr val="dk1"/>
            </a:lnRef>
            <a:fillRef idx="0">
              <a:schemeClr val="dk1"/>
            </a:fillRef>
            <a:effectRef idx="1">
              <a:schemeClr val="dk1"/>
            </a:effectRef>
            <a:fontRef idx="minor">
              <a:schemeClr val="tx1"/>
            </a:fontRef>
          </p:style>
        </p:cxnSp>
        <p:cxnSp>
          <p:nvCxnSpPr>
            <p:cNvPr id="345" name="Straight Connector 344">
              <a:extLst>
                <a:ext uri="{FF2B5EF4-FFF2-40B4-BE49-F238E27FC236}">
                  <a16:creationId xmlns:a16="http://schemas.microsoft.com/office/drawing/2014/main" id="{5022B9D0-8B63-CE61-1AFD-3C24AFF73374}"/>
                </a:ext>
              </a:extLst>
            </p:cNvPr>
            <p:cNvCxnSpPr/>
            <p:nvPr/>
          </p:nvCxnSpPr>
          <p:spPr>
            <a:xfrm flipV="1">
              <a:off x="3473450" y="3811588"/>
              <a:ext cx="0" cy="84137"/>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46" name="Straight Connector 345">
              <a:extLst>
                <a:ext uri="{FF2B5EF4-FFF2-40B4-BE49-F238E27FC236}">
                  <a16:creationId xmlns:a16="http://schemas.microsoft.com/office/drawing/2014/main" id="{6EFC996E-BCA5-6DFF-E204-81C2D0DDCBFA}"/>
                </a:ext>
              </a:extLst>
            </p:cNvPr>
            <p:cNvCxnSpPr/>
            <p:nvPr/>
          </p:nvCxnSpPr>
          <p:spPr>
            <a:xfrm flipH="1">
              <a:off x="3322638" y="3813175"/>
              <a:ext cx="152400"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47" name="Straight Connector 346">
              <a:extLst>
                <a:ext uri="{FF2B5EF4-FFF2-40B4-BE49-F238E27FC236}">
                  <a16:creationId xmlns:a16="http://schemas.microsoft.com/office/drawing/2014/main" id="{9C8F1439-7604-EC8B-1398-33AD6AB91FC4}"/>
                </a:ext>
              </a:extLst>
            </p:cNvPr>
            <p:cNvCxnSpPr/>
            <p:nvPr/>
          </p:nvCxnSpPr>
          <p:spPr>
            <a:xfrm flipV="1">
              <a:off x="3321050" y="3751263"/>
              <a:ext cx="0" cy="60325"/>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48" name="Straight Connector 347">
              <a:extLst>
                <a:ext uri="{FF2B5EF4-FFF2-40B4-BE49-F238E27FC236}">
                  <a16:creationId xmlns:a16="http://schemas.microsoft.com/office/drawing/2014/main" id="{6729137C-97AA-CC5E-3B46-F778CAA9E7B4}"/>
                </a:ext>
              </a:extLst>
            </p:cNvPr>
            <p:cNvCxnSpPr>
              <a:cxnSpLocks/>
            </p:cNvCxnSpPr>
            <p:nvPr/>
          </p:nvCxnSpPr>
          <p:spPr>
            <a:xfrm flipH="1">
              <a:off x="3294064" y="3751263"/>
              <a:ext cx="23811"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49" name="Straight Connector 348">
              <a:extLst>
                <a:ext uri="{FF2B5EF4-FFF2-40B4-BE49-F238E27FC236}">
                  <a16:creationId xmlns:a16="http://schemas.microsoft.com/office/drawing/2014/main" id="{A9714DB7-E2D8-5F64-6A14-ECDCCF9F1C18}"/>
                </a:ext>
              </a:extLst>
            </p:cNvPr>
            <p:cNvCxnSpPr/>
            <p:nvPr/>
          </p:nvCxnSpPr>
          <p:spPr>
            <a:xfrm flipV="1">
              <a:off x="3294063" y="3703638"/>
              <a:ext cx="0" cy="47625"/>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50" name="Straight Connector 349">
              <a:extLst>
                <a:ext uri="{FF2B5EF4-FFF2-40B4-BE49-F238E27FC236}">
                  <a16:creationId xmlns:a16="http://schemas.microsoft.com/office/drawing/2014/main" id="{2E5FF0CB-03B9-BD38-5736-2855A58AD8C7}"/>
                </a:ext>
              </a:extLst>
            </p:cNvPr>
            <p:cNvCxnSpPr/>
            <p:nvPr/>
          </p:nvCxnSpPr>
          <p:spPr>
            <a:xfrm flipH="1">
              <a:off x="3278188" y="3702050"/>
              <a:ext cx="15875" cy="0"/>
            </a:xfrm>
            <a:prstGeom prst="line">
              <a:avLst/>
            </a:prstGeom>
            <a:ln>
              <a:solidFill>
                <a:srgbClr val="ED7D31"/>
              </a:solidFill>
            </a:ln>
          </p:spPr>
          <p:style>
            <a:lnRef idx="2">
              <a:schemeClr val="dk1"/>
            </a:lnRef>
            <a:fillRef idx="0">
              <a:schemeClr val="dk1"/>
            </a:fillRef>
            <a:effectRef idx="1">
              <a:schemeClr val="dk1"/>
            </a:effectRef>
            <a:fontRef idx="minor">
              <a:schemeClr val="tx1"/>
            </a:fontRef>
          </p:style>
        </p:cxnSp>
        <p:cxnSp>
          <p:nvCxnSpPr>
            <p:cNvPr id="351" name="Straight Connector 350">
              <a:extLst>
                <a:ext uri="{FF2B5EF4-FFF2-40B4-BE49-F238E27FC236}">
                  <a16:creationId xmlns:a16="http://schemas.microsoft.com/office/drawing/2014/main" id="{ADA80A56-4C46-D4CF-982C-39DD1DD14D94}"/>
                </a:ext>
              </a:extLst>
            </p:cNvPr>
            <p:cNvCxnSpPr/>
            <p:nvPr/>
          </p:nvCxnSpPr>
          <p:spPr>
            <a:xfrm flipV="1">
              <a:off x="3278188" y="3646488"/>
              <a:ext cx="0" cy="5715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52" name="Straight Connector 351">
              <a:extLst>
                <a:ext uri="{FF2B5EF4-FFF2-40B4-BE49-F238E27FC236}">
                  <a16:creationId xmlns:a16="http://schemas.microsoft.com/office/drawing/2014/main" id="{5E6D5321-CD31-27F9-7FB4-6DF2621A2EFD}"/>
                </a:ext>
              </a:extLst>
            </p:cNvPr>
            <p:cNvCxnSpPr/>
            <p:nvPr/>
          </p:nvCxnSpPr>
          <p:spPr>
            <a:xfrm flipH="1">
              <a:off x="3260725" y="3646488"/>
              <a:ext cx="17463" cy="0"/>
            </a:xfrm>
            <a:prstGeom prst="line">
              <a:avLst/>
            </a:prstGeom>
            <a:ln>
              <a:solidFill>
                <a:srgbClr val="ED7D31"/>
              </a:solidFill>
            </a:ln>
          </p:spPr>
          <p:style>
            <a:lnRef idx="2">
              <a:schemeClr val="dk1"/>
            </a:lnRef>
            <a:fillRef idx="0">
              <a:schemeClr val="dk1"/>
            </a:fillRef>
            <a:effectRef idx="1">
              <a:schemeClr val="dk1"/>
            </a:effectRef>
            <a:fontRef idx="minor">
              <a:schemeClr val="tx1"/>
            </a:fontRef>
          </p:style>
        </p:cxnSp>
        <p:cxnSp>
          <p:nvCxnSpPr>
            <p:cNvPr id="353" name="Straight Connector 352">
              <a:extLst>
                <a:ext uri="{FF2B5EF4-FFF2-40B4-BE49-F238E27FC236}">
                  <a16:creationId xmlns:a16="http://schemas.microsoft.com/office/drawing/2014/main" id="{1AD67416-F867-6E67-4270-E72624D93FBB}"/>
                </a:ext>
              </a:extLst>
            </p:cNvPr>
            <p:cNvCxnSpPr/>
            <p:nvPr/>
          </p:nvCxnSpPr>
          <p:spPr>
            <a:xfrm flipV="1">
              <a:off x="3260725" y="3582988"/>
              <a:ext cx="0" cy="6350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54" name="Straight Connector 353">
              <a:extLst>
                <a:ext uri="{FF2B5EF4-FFF2-40B4-BE49-F238E27FC236}">
                  <a16:creationId xmlns:a16="http://schemas.microsoft.com/office/drawing/2014/main" id="{A569B35A-F3E0-B09E-DBB1-BD89845710E8}"/>
                </a:ext>
              </a:extLst>
            </p:cNvPr>
            <p:cNvCxnSpPr/>
            <p:nvPr/>
          </p:nvCxnSpPr>
          <p:spPr>
            <a:xfrm flipH="1">
              <a:off x="3140075" y="3582988"/>
              <a:ext cx="120650"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55" name="Straight Connector 354">
              <a:extLst>
                <a:ext uri="{FF2B5EF4-FFF2-40B4-BE49-F238E27FC236}">
                  <a16:creationId xmlns:a16="http://schemas.microsoft.com/office/drawing/2014/main" id="{D5D2C57F-5A3C-9774-F416-6CD53327EB0A}"/>
                </a:ext>
              </a:extLst>
            </p:cNvPr>
            <p:cNvCxnSpPr/>
            <p:nvPr/>
          </p:nvCxnSpPr>
          <p:spPr>
            <a:xfrm flipV="1">
              <a:off x="3140075" y="3533775"/>
              <a:ext cx="0" cy="49213"/>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56" name="Straight Connector 355">
              <a:extLst>
                <a:ext uri="{FF2B5EF4-FFF2-40B4-BE49-F238E27FC236}">
                  <a16:creationId xmlns:a16="http://schemas.microsoft.com/office/drawing/2014/main" id="{A888AD74-8DBF-6327-A904-934AA8F5FC5D}"/>
                </a:ext>
              </a:extLst>
            </p:cNvPr>
            <p:cNvCxnSpPr/>
            <p:nvPr/>
          </p:nvCxnSpPr>
          <p:spPr>
            <a:xfrm flipH="1">
              <a:off x="2955925" y="3533775"/>
              <a:ext cx="184150"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57" name="Straight Connector 356">
              <a:extLst>
                <a:ext uri="{FF2B5EF4-FFF2-40B4-BE49-F238E27FC236}">
                  <a16:creationId xmlns:a16="http://schemas.microsoft.com/office/drawing/2014/main" id="{852054EF-E637-CF6C-B88B-DF4C5481730B}"/>
                </a:ext>
              </a:extLst>
            </p:cNvPr>
            <p:cNvCxnSpPr/>
            <p:nvPr/>
          </p:nvCxnSpPr>
          <p:spPr>
            <a:xfrm flipV="1">
              <a:off x="2955925" y="3484563"/>
              <a:ext cx="0" cy="49212"/>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58" name="Straight Connector 357">
              <a:extLst>
                <a:ext uri="{FF2B5EF4-FFF2-40B4-BE49-F238E27FC236}">
                  <a16:creationId xmlns:a16="http://schemas.microsoft.com/office/drawing/2014/main" id="{3373FC02-6C51-70A5-087B-96F15B38F443}"/>
                </a:ext>
              </a:extLst>
            </p:cNvPr>
            <p:cNvCxnSpPr/>
            <p:nvPr/>
          </p:nvCxnSpPr>
          <p:spPr>
            <a:xfrm flipH="1">
              <a:off x="2862263" y="3484563"/>
              <a:ext cx="93662"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59" name="Straight Connector 358">
              <a:extLst>
                <a:ext uri="{FF2B5EF4-FFF2-40B4-BE49-F238E27FC236}">
                  <a16:creationId xmlns:a16="http://schemas.microsoft.com/office/drawing/2014/main" id="{88B7FDEA-FA4A-0AF3-F985-CD0ACADC5398}"/>
                </a:ext>
              </a:extLst>
            </p:cNvPr>
            <p:cNvCxnSpPr/>
            <p:nvPr/>
          </p:nvCxnSpPr>
          <p:spPr>
            <a:xfrm flipV="1">
              <a:off x="2862263" y="3389313"/>
              <a:ext cx="0" cy="9525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0" name="Straight Connector 359">
              <a:extLst>
                <a:ext uri="{FF2B5EF4-FFF2-40B4-BE49-F238E27FC236}">
                  <a16:creationId xmlns:a16="http://schemas.microsoft.com/office/drawing/2014/main" id="{409CF607-DA17-43E5-2589-4FB316083807}"/>
                </a:ext>
              </a:extLst>
            </p:cNvPr>
            <p:cNvCxnSpPr/>
            <p:nvPr/>
          </p:nvCxnSpPr>
          <p:spPr>
            <a:xfrm flipH="1">
              <a:off x="2805113" y="3389313"/>
              <a:ext cx="57150"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1" name="Straight Connector 360">
              <a:extLst>
                <a:ext uri="{FF2B5EF4-FFF2-40B4-BE49-F238E27FC236}">
                  <a16:creationId xmlns:a16="http://schemas.microsoft.com/office/drawing/2014/main" id="{136D4FBD-264F-A2A7-C1D9-CEEB3951DE3A}"/>
                </a:ext>
              </a:extLst>
            </p:cNvPr>
            <p:cNvCxnSpPr/>
            <p:nvPr/>
          </p:nvCxnSpPr>
          <p:spPr>
            <a:xfrm flipV="1">
              <a:off x="2805113" y="3336925"/>
              <a:ext cx="0" cy="52388"/>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2" name="Straight Connector 361">
              <a:extLst>
                <a:ext uri="{FF2B5EF4-FFF2-40B4-BE49-F238E27FC236}">
                  <a16:creationId xmlns:a16="http://schemas.microsoft.com/office/drawing/2014/main" id="{37E0FC0D-4A9F-1FC5-C9D8-01F70D7C7162}"/>
                </a:ext>
              </a:extLst>
            </p:cNvPr>
            <p:cNvCxnSpPr/>
            <p:nvPr/>
          </p:nvCxnSpPr>
          <p:spPr>
            <a:xfrm flipH="1">
              <a:off x="2576513" y="3336925"/>
              <a:ext cx="228600"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3" name="Straight Connector 362">
              <a:extLst>
                <a:ext uri="{FF2B5EF4-FFF2-40B4-BE49-F238E27FC236}">
                  <a16:creationId xmlns:a16="http://schemas.microsoft.com/office/drawing/2014/main" id="{05EC7A71-B09B-ED18-BE94-84E501618441}"/>
                </a:ext>
              </a:extLst>
            </p:cNvPr>
            <p:cNvCxnSpPr/>
            <p:nvPr/>
          </p:nvCxnSpPr>
          <p:spPr>
            <a:xfrm flipV="1">
              <a:off x="2576513" y="3286125"/>
              <a:ext cx="0" cy="5080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4" name="Straight Connector 363">
              <a:extLst>
                <a:ext uri="{FF2B5EF4-FFF2-40B4-BE49-F238E27FC236}">
                  <a16:creationId xmlns:a16="http://schemas.microsoft.com/office/drawing/2014/main" id="{3AA7F7CF-E467-ADCB-FD3C-2A83787A2E2B}"/>
                </a:ext>
              </a:extLst>
            </p:cNvPr>
            <p:cNvCxnSpPr/>
            <p:nvPr/>
          </p:nvCxnSpPr>
          <p:spPr>
            <a:xfrm flipH="1">
              <a:off x="2403475" y="3286125"/>
              <a:ext cx="173038"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5" name="Straight Connector 364">
              <a:extLst>
                <a:ext uri="{FF2B5EF4-FFF2-40B4-BE49-F238E27FC236}">
                  <a16:creationId xmlns:a16="http://schemas.microsoft.com/office/drawing/2014/main" id="{B9648F6F-989A-943A-03E9-90207EF69468}"/>
                </a:ext>
              </a:extLst>
            </p:cNvPr>
            <p:cNvCxnSpPr/>
            <p:nvPr/>
          </p:nvCxnSpPr>
          <p:spPr>
            <a:xfrm flipV="1">
              <a:off x="2403475" y="3238500"/>
              <a:ext cx="0" cy="47625"/>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6" name="Straight Connector 365">
              <a:extLst>
                <a:ext uri="{FF2B5EF4-FFF2-40B4-BE49-F238E27FC236}">
                  <a16:creationId xmlns:a16="http://schemas.microsoft.com/office/drawing/2014/main" id="{3A3D7A2E-D067-D827-9D70-CABAAC4E377E}"/>
                </a:ext>
              </a:extLst>
            </p:cNvPr>
            <p:cNvCxnSpPr/>
            <p:nvPr/>
          </p:nvCxnSpPr>
          <p:spPr>
            <a:xfrm flipH="1">
              <a:off x="2381251" y="3238500"/>
              <a:ext cx="22224"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7" name="Straight Connector 366">
              <a:extLst>
                <a:ext uri="{FF2B5EF4-FFF2-40B4-BE49-F238E27FC236}">
                  <a16:creationId xmlns:a16="http://schemas.microsoft.com/office/drawing/2014/main" id="{6C9AA8EE-F1BB-A908-C8C9-C821994DB2BF}"/>
                </a:ext>
              </a:extLst>
            </p:cNvPr>
            <p:cNvCxnSpPr/>
            <p:nvPr/>
          </p:nvCxnSpPr>
          <p:spPr>
            <a:xfrm flipV="1">
              <a:off x="2381251" y="3182938"/>
              <a:ext cx="0" cy="55562"/>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8" name="Straight Connector 367">
              <a:extLst>
                <a:ext uri="{FF2B5EF4-FFF2-40B4-BE49-F238E27FC236}">
                  <a16:creationId xmlns:a16="http://schemas.microsoft.com/office/drawing/2014/main" id="{1F66377A-C31F-0E4C-B6DF-FBC08741514F}"/>
                </a:ext>
              </a:extLst>
            </p:cNvPr>
            <p:cNvCxnSpPr/>
            <p:nvPr/>
          </p:nvCxnSpPr>
          <p:spPr>
            <a:xfrm flipH="1">
              <a:off x="2239963" y="3182938"/>
              <a:ext cx="141288"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69" name="Straight Connector 368">
              <a:extLst>
                <a:ext uri="{FF2B5EF4-FFF2-40B4-BE49-F238E27FC236}">
                  <a16:creationId xmlns:a16="http://schemas.microsoft.com/office/drawing/2014/main" id="{6B651471-A894-B37A-DCC1-36EA28CD2818}"/>
                </a:ext>
              </a:extLst>
            </p:cNvPr>
            <p:cNvCxnSpPr/>
            <p:nvPr/>
          </p:nvCxnSpPr>
          <p:spPr>
            <a:xfrm flipV="1">
              <a:off x="2238375" y="3116263"/>
              <a:ext cx="0" cy="66675"/>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70" name="Straight Connector 369">
              <a:extLst>
                <a:ext uri="{FF2B5EF4-FFF2-40B4-BE49-F238E27FC236}">
                  <a16:creationId xmlns:a16="http://schemas.microsoft.com/office/drawing/2014/main" id="{223A4364-766B-54FA-C2A6-28D3654E3494}"/>
                </a:ext>
              </a:extLst>
            </p:cNvPr>
            <p:cNvCxnSpPr>
              <a:cxnSpLocks/>
            </p:cNvCxnSpPr>
            <p:nvPr/>
          </p:nvCxnSpPr>
          <p:spPr>
            <a:xfrm flipH="1">
              <a:off x="2097088" y="3116263"/>
              <a:ext cx="142876"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71" name="Straight Connector 370">
              <a:extLst>
                <a:ext uri="{FF2B5EF4-FFF2-40B4-BE49-F238E27FC236}">
                  <a16:creationId xmlns:a16="http://schemas.microsoft.com/office/drawing/2014/main" id="{2179843A-BBB5-2B91-E9B6-20FD1DE4C09C}"/>
                </a:ext>
              </a:extLst>
            </p:cNvPr>
            <p:cNvCxnSpPr>
              <a:cxnSpLocks/>
            </p:cNvCxnSpPr>
            <p:nvPr/>
          </p:nvCxnSpPr>
          <p:spPr>
            <a:xfrm flipV="1">
              <a:off x="2097088" y="3070228"/>
              <a:ext cx="0" cy="46036"/>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72" name="Straight Connector 371">
              <a:extLst>
                <a:ext uri="{FF2B5EF4-FFF2-40B4-BE49-F238E27FC236}">
                  <a16:creationId xmlns:a16="http://schemas.microsoft.com/office/drawing/2014/main" id="{BA5F71D8-CEB7-83AE-F710-963D6E2F622A}"/>
                </a:ext>
              </a:extLst>
            </p:cNvPr>
            <p:cNvCxnSpPr>
              <a:cxnSpLocks/>
            </p:cNvCxnSpPr>
            <p:nvPr/>
          </p:nvCxnSpPr>
          <p:spPr>
            <a:xfrm flipH="1">
              <a:off x="2068514" y="3065463"/>
              <a:ext cx="28574"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73" name="Straight Connector 372">
              <a:extLst>
                <a:ext uri="{FF2B5EF4-FFF2-40B4-BE49-F238E27FC236}">
                  <a16:creationId xmlns:a16="http://schemas.microsoft.com/office/drawing/2014/main" id="{2356491C-B3BA-8B65-6ABB-BD16A553C868}"/>
                </a:ext>
              </a:extLst>
            </p:cNvPr>
            <p:cNvCxnSpPr/>
            <p:nvPr/>
          </p:nvCxnSpPr>
          <p:spPr>
            <a:xfrm flipV="1">
              <a:off x="2068513" y="3032125"/>
              <a:ext cx="0" cy="30163"/>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74" name="Straight Connector 373">
              <a:extLst>
                <a:ext uri="{FF2B5EF4-FFF2-40B4-BE49-F238E27FC236}">
                  <a16:creationId xmlns:a16="http://schemas.microsoft.com/office/drawing/2014/main" id="{9E5788EB-1BC4-A1BE-B528-61289FA8E4AD}"/>
                </a:ext>
              </a:extLst>
            </p:cNvPr>
            <p:cNvCxnSpPr>
              <a:cxnSpLocks/>
            </p:cNvCxnSpPr>
            <p:nvPr/>
          </p:nvCxnSpPr>
          <p:spPr>
            <a:xfrm flipV="1">
              <a:off x="2068513" y="2967040"/>
              <a:ext cx="0" cy="65086"/>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75" name="Straight Connector 374">
              <a:extLst>
                <a:ext uri="{FF2B5EF4-FFF2-40B4-BE49-F238E27FC236}">
                  <a16:creationId xmlns:a16="http://schemas.microsoft.com/office/drawing/2014/main" id="{E20BE4D3-8DF6-F284-FB1F-2F5DCF2EBB3D}"/>
                </a:ext>
              </a:extLst>
            </p:cNvPr>
            <p:cNvCxnSpPr/>
            <p:nvPr/>
          </p:nvCxnSpPr>
          <p:spPr>
            <a:xfrm flipH="1">
              <a:off x="1955800" y="2967041"/>
              <a:ext cx="112713"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76" name="Straight Connector 375">
              <a:extLst>
                <a:ext uri="{FF2B5EF4-FFF2-40B4-BE49-F238E27FC236}">
                  <a16:creationId xmlns:a16="http://schemas.microsoft.com/office/drawing/2014/main" id="{F89955FF-F20B-0FBA-023B-35D06435368E}"/>
                </a:ext>
              </a:extLst>
            </p:cNvPr>
            <p:cNvCxnSpPr/>
            <p:nvPr/>
          </p:nvCxnSpPr>
          <p:spPr>
            <a:xfrm flipH="1">
              <a:off x="1905000" y="2967040"/>
              <a:ext cx="52388" cy="0"/>
            </a:xfrm>
            <a:prstGeom prst="line">
              <a:avLst/>
            </a:prstGeom>
            <a:ln>
              <a:solidFill>
                <a:srgbClr val="ED7D31"/>
              </a:solidFill>
            </a:ln>
          </p:spPr>
          <p:style>
            <a:lnRef idx="2">
              <a:schemeClr val="dk1"/>
            </a:lnRef>
            <a:fillRef idx="0">
              <a:schemeClr val="dk1"/>
            </a:fillRef>
            <a:effectRef idx="1">
              <a:schemeClr val="dk1"/>
            </a:effectRef>
            <a:fontRef idx="minor">
              <a:schemeClr val="tx1"/>
            </a:fontRef>
          </p:style>
        </p:cxnSp>
        <p:cxnSp>
          <p:nvCxnSpPr>
            <p:cNvPr id="377" name="Straight Connector 376">
              <a:extLst>
                <a:ext uri="{FF2B5EF4-FFF2-40B4-BE49-F238E27FC236}">
                  <a16:creationId xmlns:a16="http://schemas.microsoft.com/office/drawing/2014/main" id="{BAE74663-907D-EC0E-0679-3A51E23287AD}"/>
                </a:ext>
              </a:extLst>
            </p:cNvPr>
            <p:cNvCxnSpPr>
              <a:cxnSpLocks/>
            </p:cNvCxnSpPr>
            <p:nvPr/>
          </p:nvCxnSpPr>
          <p:spPr>
            <a:xfrm flipV="1">
              <a:off x="1903413" y="2954343"/>
              <a:ext cx="1587" cy="12698"/>
            </a:xfrm>
            <a:prstGeom prst="line">
              <a:avLst/>
            </a:prstGeom>
            <a:ln>
              <a:solidFill>
                <a:srgbClr val="ED7D31"/>
              </a:solidFill>
            </a:ln>
          </p:spPr>
          <p:style>
            <a:lnRef idx="2">
              <a:schemeClr val="dk1"/>
            </a:lnRef>
            <a:fillRef idx="0">
              <a:schemeClr val="dk1"/>
            </a:fillRef>
            <a:effectRef idx="1">
              <a:schemeClr val="dk1"/>
            </a:effectRef>
            <a:fontRef idx="minor">
              <a:schemeClr val="tx1"/>
            </a:fontRef>
          </p:style>
        </p:cxnSp>
        <p:cxnSp>
          <p:nvCxnSpPr>
            <p:cNvPr id="378" name="Straight Connector 377">
              <a:extLst>
                <a:ext uri="{FF2B5EF4-FFF2-40B4-BE49-F238E27FC236}">
                  <a16:creationId xmlns:a16="http://schemas.microsoft.com/office/drawing/2014/main" id="{25F9C6F9-BA85-D7A1-F56F-5897A6D89431}"/>
                </a:ext>
              </a:extLst>
            </p:cNvPr>
            <p:cNvCxnSpPr>
              <a:cxnSpLocks/>
            </p:cNvCxnSpPr>
            <p:nvPr/>
          </p:nvCxnSpPr>
          <p:spPr>
            <a:xfrm flipH="1">
              <a:off x="1782763" y="2954343"/>
              <a:ext cx="122238"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79" name="Straight Connector 378">
              <a:extLst>
                <a:ext uri="{FF2B5EF4-FFF2-40B4-BE49-F238E27FC236}">
                  <a16:creationId xmlns:a16="http://schemas.microsoft.com/office/drawing/2014/main" id="{FCE5C348-9F81-26FB-E5C5-F67379D8BE79}"/>
                </a:ext>
              </a:extLst>
            </p:cNvPr>
            <p:cNvCxnSpPr/>
            <p:nvPr/>
          </p:nvCxnSpPr>
          <p:spPr>
            <a:xfrm flipV="1">
              <a:off x="1773238" y="2913063"/>
              <a:ext cx="0" cy="46037"/>
            </a:xfrm>
            <a:prstGeom prst="line">
              <a:avLst/>
            </a:prstGeom>
            <a:ln>
              <a:solidFill>
                <a:srgbClr val="ED7D31"/>
              </a:solidFill>
            </a:ln>
          </p:spPr>
          <p:style>
            <a:lnRef idx="2">
              <a:schemeClr val="dk1"/>
            </a:lnRef>
            <a:fillRef idx="0">
              <a:schemeClr val="dk1"/>
            </a:fillRef>
            <a:effectRef idx="1">
              <a:schemeClr val="dk1"/>
            </a:effectRef>
            <a:fontRef idx="minor">
              <a:schemeClr val="tx1"/>
            </a:fontRef>
          </p:style>
        </p:cxnSp>
        <p:cxnSp>
          <p:nvCxnSpPr>
            <p:cNvPr id="380" name="Straight Connector 379">
              <a:extLst>
                <a:ext uri="{FF2B5EF4-FFF2-40B4-BE49-F238E27FC236}">
                  <a16:creationId xmlns:a16="http://schemas.microsoft.com/office/drawing/2014/main" id="{CED9A1A3-DFF9-1D06-E3D0-99B10F89F6AE}"/>
                </a:ext>
              </a:extLst>
            </p:cNvPr>
            <p:cNvCxnSpPr/>
            <p:nvPr/>
          </p:nvCxnSpPr>
          <p:spPr>
            <a:xfrm flipH="1">
              <a:off x="1528763" y="2916238"/>
              <a:ext cx="241300" cy="0"/>
            </a:xfrm>
            <a:prstGeom prst="line">
              <a:avLst/>
            </a:prstGeom>
            <a:ln cap="sq">
              <a:solidFill>
                <a:srgbClr val="ED7D31"/>
              </a:solidFill>
            </a:ln>
          </p:spPr>
          <p:style>
            <a:lnRef idx="2">
              <a:schemeClr val="dk1"/>
            </a:lnRef>
            <a:fillRef idx="0">
              <a:schemeClr val="dk1"/>
            </a:fillRef>
            <a:effectRef idx="1">
              <a:schemeClr val="dk1"/>
            </a:effectRef>
            <a:fontRef idx="minor">
              <a:schemeClr val="tx1"/>
            </a:fontRef>
          </p:style>
        </p:cxnSp>
        <p:cxnSp>
          <p:nvCxnSpPr>
            <p:cNvPr id="381" name="Straight Connector 380">
              <a:extLst>
                <a:ext uri="{FF2B5EF4-FFF2-40B4-BE49-F238E27FC236}">
                  <a16:creationId xmlns:a16="http://schemas.microsoft.com/office/drawing/2014/main" id="{6697A762-DACF-2971-D4D7-45C451778A7B}"/>
                </a:ext>
              </a:extLst>
            </p:cNvPr>
            <p:cNvCxnSpPr/>
            <p:nvPr/>
          </p:nvCxnSpPr>
          <p:spPr>
            <a:xfrm flipH="1">
              <a:off x="4965700" y="4681538"/>
              <a:ext cx="603250" cy="0"/>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382" name="Straight Connector 381">
              <a:extLst>
                <a:ext uri="{FF2B5EF4-FFF2-40B4-BE49-F238E27FC236}">
                  <a16:creationId xmlns:a16="http://schemas.microsoft.com/office/drawing/2014/main" id="{B82AC43A-2D4D-353C-5EF4-58E811ADD9FA}"/>
                </a:ext>
              </a:extLst>
            </p:cNvPr>
            <p:cNvCxnSpPr/>
            <p:nvPr/>
          </p:nvCxnSpPr>
          <p:spPr>
            <a:xfrm flipV="1">
              <a:off x="4967288" y="4410075"/>
              <a:ext cx="0" cy="268288"/>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83" name="Straight Connector 382">
              <a:extLst>
                <a:ext uri="{FF2B5EF4-FFF2-40B4-BE49-F238E27FC236}">
                  <a16:creationId xmlns:a16="http://schemas.microsoft.com/office/drawing/2014/main" id="{048C5D28-1696-4BAE-1EC4-DA4C4E284337}"/>
                </a:ext>
              </a:extLst>
            </p:cNvPr>
            <p:cNvCxnSpPr/>
            <p:nvPr/>
          </p:nvCxnSpPr>
          <p:spPr>
            <a:xfrm flipH="1">
              <a:off x="4786313" y="4410075"/>
              <a:ext cx="179387"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84" name="Straight Connector 383">
              <a:extLst>
                <a:ext uri="{FF2B5EF4-FFF2-40B4-BE49-F238E27FC236}">
                  <a16:creationId xmlns:a16="http://schemas.microsoft.com/office/drawing/2014/main" id="{69A76F1E-EE16-5789-54CE-7E1D013C9907}"/>
                </a:ext>
              </a:extLst>
            </p:cNvPr>
            <p:cNvCxnSpPr>
              <a:cxnSpLocks/>
            </p:cNvCxnSpPr>
            <p:nvPr/>
          </p:nvCxnSpPr>
          <p:spPr>
            <a:xfrm flipH="1" flipV="1">
              <a:off x="4787900" y="4284664"/>
              <a:ext cx="1" cy="125412"/>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85" name="Straight Connector 384">
              <a:extLst>
                <a:ext uri="{FF2B5EF4-FFF2-40B4-BE49-F238E27FC236}">
                  <a16:creationId xmlns:a16="http://schemas.microsoft.com/office/drawing/2014/main" id="{682EB738-0488-4048-3308-0285060F2494}"/>
                </a:ext>
              </a:extLst>
            </p:cNvPr>
            <p:cNvCxnSpPr>
              <a:cxnSpLocks/>
            </p:cNvCxnSpPr>
            <p:nvPr/>
          </p:nvCxnSpPr>
          <p:spPr>
            <a:xfrm flipH="1">
              <a:off x="4630738" y="4281488"/>
              <a:ext cx="155575"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86" name="Straight Connector 385">
              <a:extLst>
                <a:ext uri="{FF2B5EF4-FFF2-40B4-BE49-F238E27FC236}">
                  <a16:creationId xmlns:a16="http://schemas.microsoft.com/office/drawing/2014/main" id="{105FB8D1-24CA-5221-8289-3B1DC8D17324}"/>
                </a:ext>
              </a:extLst>
            </p:cNvPr>
            <p:cNvCxnSpPr>
              <a:cxnSpLocks/>
            </p:cNvCxnSpPr>
            <p:nvPr/>
          </p:nvCxnSpPr>
          <p:spPr>
            <a:xfrm flipH="1" flipV="1">
              <a:off x="4624388" y="4195763"/>
              <a:ext cx="3175" cy="8255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87" name="Straight Connector 386">
              <a:extLst>
                <a:ext uri="{FF2B5EF4-FFF2-40B4-BE49-F238E27FC236}">
                  <a16:creationId xmlns:a16="http://schemas.microsoft.com/office/drawing/2014/main" id="{2792BB50-28B4-0C51-94C4-44418E0793E7}"/>
                </a:ext>
              </a:extLst>
            </p:cNvPr>
            <p:cNvCxnSpPr>
              <a:cxnSpLocks/>
            </p:cNvCxnSpPr>
            <p:nvPr/>
          </p:nvCxnSpPr>
          <p:spPr>
            <a:xfrm flipH="1">
              <a:off x="4521202" y="4195763"/>
              <a:ext cx="98423"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88" name="Straight Connector 387">
              <a:extLst>
                <a:ext uri="{FF2B5EF4-FFF2-40B4-BE49-F238E27FC236}">
                  <a16:creationId xmlns:a16="http://schemas.microsoft.com/office/drawing/2014/main" id="{26B2B559-9A46-281C-B684-278C753A462A}"/>
                </a:ext>
              </a:extLst>
            </p:cNvPr>
            <p:cNvCxnSpPr/>
            <p:nvPr/>
          </p:nvCxnSpPr>
          <p:spPr>
            <a:xfrm flipV="1">
              <a:off x="4514850" y="4116388"/>
              <a:ext cx="0" cy="79375"/>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89" name="Straight Connector 388">
              <a:extLst>
                <a:ext uri="{FF2B5EF4-FFF2-40B4-BE49-F238E27FC236}">
                  <a16:creationId xmlns:a16="http://schemas.microsoft.com/office/drawing/2014/main" id="{F4F7D4C7-A403-6C7D-D8B4-B144A7DB275D}"/>
                </a:ext>
              </a:extLst>
            </p:cNvPr>
            <p:cNvCxnSpPr/>
            <p:nvPr/>
          </p:nvCxnSpPr>
          <p:spPr>
            <a:xfrm flipH="1">
              <a:off x="4406902" y="4116388"/>
              <a:ext cx="114300" cy="0"/>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390" name="Straight Connector 389">
              <a:extLst>
                <a:ext uri="{FF2B5EF4-FFF2-40B4-BE49-F238E27FC236}">
                  <a16:creationId xmlns:a16="http://schemas.microsoft.com/office/drawing/2014/main" id="{D92B7445-4411-2954-EC83-07C31326D1C1}"/>
                </a:ext>
              </a:extLst>
            </p:cNvPr>
            <p:cNvCxnSpPr>
              <a:cxnSpLocks/>
            </p:cNvCxnSpPr>
            <p:nvPr/>
          </p:nvCxnSpPr>
          <p:spPr>
            <a:xfrm flipV="1">
              <a:off x="4408486" y="4054471"/>
              <a:ext cx="0" cy="61917"/>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91" name="Straight Connector 390">
              <a:extLst>
                <a:ext uri="{FF2B5EF4-FFF2-40B4-BE49-F238E27FC236}">
                  <a16:creationId xmlns:a16="http://schemas.microsoft.com/office/drawing/2014/main" id="{C33C9618-3A82-68EA-407B-00E3597B2C8E}"/>
                </a:ext>
              </a:extLst>
            </p:cNvPr>
            <p:cNvCxnSpPr/>
            <p:nvPr/>
          </p:nvCxnSpPr>
          <p:spPr>
            <a:xfrm flipH="1">
              <a:off x="4394199" y="4054477"/>
              <a:ext cx="14287"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92" name="Straight Connector 391">
              <a:extLst>
                <a:ext uri="{FF2B5EF4-FFF2-40B4-BE49-F238E27FC236}">
                  <a16:creationId xmlns:a16="http://schemas.microsoft.com/office/drawing/2014/main" id="{B15C6FCC-0502-3761-969D-DFFFE4423AED}"/>
                </a:ext>
              </a:extLst>
            </p:cNvPr>
            <p:cNvCxnSpPr>
              <a:cxnSpLocks/>
            </p:cNvCxnSpPr>
            <p:nvPr/>
          </p:nvCxnSpPr>
          <p:spPr>
            <a:xfrm flipV="1">
              <a:off x="4392616" y="3994150"/>
              <a:ext cx="0" cy="58739"/>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93" name="Straight Connector 392">
              <a:extLst>
                <a:ext uri="{FF2B5EF4-FFF2-40B4-BE49-F238E27FC236}">
                  <a16:creationId xmlns:a16="http://schemas.microsoft.com/office/drawing/2014/main" id="{DC9DC3A9-B6AC-3850-F989-7875C488F3B0}"/>
                </a:ext>
              </a:extLst>
            </p:cNvPr>
            <p:cNvCxnSpPr>
              <a:cxnSpLocks/>
            </p:cNvCxnSpPr>
            <p:nvPr/>
          </p:nvCxnSpPr>
          <p:spPr>
            <a:xfrm flipH="1">
              <a:off x="4154489" y="3994150"/>
              <a:ext cx="236534"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94" name="Straight Connector 393">
              <a:extLst>
                <a:ext uri="{FF2B5EF4-FFF2-40B4-BE49-F238E27FC236}">
                  <a16:creationId xmlns:a16="http://schemas.microsoft.com/office/drawing/2014/main" id="{5282A5D7-AC82-775B-4618-E62C683309B7}"/>
                </a:ext>
              </a:extLst>
            </p:cNvPr>
            <p:cNvCxnSpPr/>
            <p:nvPr/>
          </p:nvCxnSpPr>
          <p:spPr>
            <a:xfrm flipV="1">
              <a:off x="4141788" y="3933825"/>
              <a:ext cx="0" cy="60325"/>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95" name="Straight Connector 394">
              <a:extLst>
                <a:ext uri="{FF2B5EF4-FFF2-40B4-BE49-F238E27FC236}">
                  <a16:creationId xmlns:a16="http://schemas.microsoft.com/office/drawing/2014/main" id="{13B010FF-5AA4-C9B3-185F-06725DDD48F8}"/>
                </a:ext>
              </a:extLst>
            </p:cNvPr>
            <p:cNvCxnSpPr/>
            <p:nvPr/>
          </p:nvCxnSpPr>
          <p:spPr>
            <a:xfrm flipH="1">
              <a:off x="4122738" y="3933825"/>
              <a:ext cx="15875" cy="0"/>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396" name="Straight Connector 395">
              <a:extLst>
                <a:ext uri="{FF2B5EF4-FFF2-40B4-BE49-F238E27FC236}">
                  <a16:creationId xmlns:a16="http://schemas.microsoft.com/office/drawing/2014/main" id="{FFF5D55E-867F-A950-D035-E376C786D7E9}"/>
                </a:ext>
              </a:extLst>
            </p:cNvPr>
            <p:cNvCxnSpPr>
              <a:cxnSpLocks/>
            </p:cNvCxnSpPr>
            <p:nvPr/>
          </p:nvCxnSpPr>
          <p:spPr>
            <a:xfrm flipV="1">
              <a:off x="4122738" y="3833813"/>
              <a:ext cx="0" cy="100012"/>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97" name="Straight Connector 396">
              <a:extLst>
                <a:ext uri="{FF2B5EF4-FFF2-40B4-BE49-F238E27FC236}">
                  <a16:creationId xmlns:a16="http://schemas.microsoft.com/office/drawing/2014/main" id="{20CE41C6-59CC-0530-26AB-0658F44902D1}"/>
                </a:ext>
              </a:extLst>
            </p:cNvPr>
            <p:cNvCxnSpPr/>
            <p:nvPr/>
          </p:nvCxnSpPr>
          <p:spPr>
            <a:xfrm flipH="1">
              <a:off x="4089400" y="3835400"/>
              <a:ext cx="33338"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98" name="Straight Connector 397">
              <a:extLst>
                <a:ext uri="{FF2B5EF4-FFF2-40B4-BE49-F238E27FC236}">
                  <a16:creationId xmlns:a16="http://schemas.microsoft.com/office/drawing/2014/main" id="{70D430CA-D1FE-616C-77E0-24D728A242D7}"/>
                </a:ext>
              </a:extLst>
            </p:cNvPr>
            <p:cNvCxnSpPr/>
            <p:nvPr/>
          </p:nvCxnSpPr>
          <p:spPr>
            <a:xfrm flipV="1">
              <a:off x="4089400" y="3811588"/>
              <a:ext cx="0" cy="22225"/>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399" name="Straight Connector 398">
              <a:extLst>
                <a:ext uri="{FF2B5EF4-FFF2-40B4-BE49-F238E27FC236}">
                  <a16:creationId xmlns:a16="http://schemas.microsoft.com/office/drawing/2014/main" id="{CF8EC21F-B048-A21E-1194-B67490E58509}"/>
                </a:ext>
              </a:extLst>
            </p:cNvPr>
            <p:cNvCxnSpPr/>
            <p:nvPr/>
          </p:nvCxnSpPr>
          <p:spPr>
            <a:xfrm flipH="1">
              <a:off x="4071938" y="3811588"/>
              <a:ext cx="17462" cy="0"/>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00" name="Straight Connector 399">
              <a:extLst>
                <a:ext uri="{FF2B5EF4-FFF2-40B4-BE49-F238E27FC236}">
                  <a16:creationId xmlns:a16="http://schemas.microsoft.com/office/drawing/2014/main" id="{D32721BA-AAB6-2A03-DA55-AEB3F9CD4454}"/>
                </a:ext>
              </a:extLst>
            </p:cNvPr>
            <p:cNvCxnSpPr/>
            <p:nvPr/>
          </p:nvCxnSpPr>
          <p:spPr>
            <a:xfrm flipV="1">
              <a:off x="4071938" y="3736975"/>
              <a:ext cx="0" cy="74613"/>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01" name="Straight Connector 400">
              <a:extLst>
                <a:ext uri="{FF2B5EF4-FFF2-40B4-BE49-F238E27FC236}">
                  <a16:creationId xmlns:a16="http://schemas.microsoft.com/office/drawing/2014/main" id="{5C2F3921-C4B0-A220-328C-C548699FA80B}"/>
                </a:ext>
              </a:extLst>
            </p:cNvPr>
            <p:cNvCxnSpPr>
              <a:cxnSpLocks/>
            </p:cNvCxnSpPr>
            <p:nvPr/>
          </p:nvCxnSpPr>
          <p:spPr>
            <a:xfrm flipH="1">
              <a:off x="3846513" y="3736975"/>
              <a:ext cx="225426"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02" name="Straight Connector 401">
              <a:extLst>
                <a:ext uri="{FF2B5EF4-FFF2-40B4-BE49-F238E27FC236}">
                  <a16:creationId xmlns:a16="http://schemas.microsoft.com/office/drawing/2014/main" id="{0FA47191-3E15-9A34-4027-6E9695C75E67}"/>
                </a:ext>
              </a:extLst>
            </p:cNvPr>
            <p:cNvCxnSpPr/>
            <p:nvPr/>
          </p:nvCxnSpPr>
          <p:spPr>
            <a:xfrm flipV="1">
              <a:off x="3849688" y="3702050"/>
              <a:ext cx="0" cy="34925"/>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03" name="Straight Connector 402">
              <a:extLst>
                <a:ext uri="{FF2B5EF4-FFF2-40B4-BE49-F238E27FC236}">
                  <a16:creationId xmlns:a16="http://schemas.microsoft.com/office/drawing/2014/main" id="{6BA7568E-8E08-1191-FBD2-95F7FD48A029}"/>
                </a:ext>
              </a:extLst>
            </p:cNvPr>
            <p:cNvCxnSpPr/>
            <p:nvPr/>
          </p:nvCxnSpPr>
          <p:spPr>
            <a:xfrm flipH="1">
              <a:off x="3767138" y="3702050"/>
              <a:ext cx="79375"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04" name="Straight Connector 403">
              <a:extLst>
                <a:ext uri="{FF2B5EF4-FFF2-40B4-BE49-F238E27FC236}">
                  <a16:creationId xmlns:a16="http://schemas.microsoft.com/office/drawing/2014/main" id="{EA907481-86BE-E7A1-D8ED-B729D109B2CC}"/>
                </a:ext>
              </a:extLst>
            </p:cNvPr>
            <p:cNvCxnSpPr>
              <a:cxnSpLocks/>
            </p:cNvCxnSpPr>
            <p:nvPr/>
          </p:nvCxnSpPr>
          <p:spPr>
            <a:xfrm flipV="1">
              <a:off x="3767138" y="3662364"/>
              <a:ext cx="0" cy="39687"/>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05" name="Straight Connector 404">
              <a:extLst>
                <a:ext uri="{FF2B5EF4-FFF2-40B4-BE49-F238E27FC236}">
                  <a16:creationId xmlns:a16="http://schemas.microsoft.com/office/drawing/2014/main" id="{499078C2-746C-27FF-8B30-319C74A4401C}"/>
                </a:ext>
              </a:extLst>
            </p:cNvPr>
            <p:cNvCxnSpPr/>
            <p:nvPr/>
          </p:nvCxnSpPr>
          <p:spPr>
            <a:xfrm flipH="1">
              <a:off x="3729038" y="3663950"/>
              <a:ext cx="38100"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06" name="Straight Connector 405">
              <a:extLst>
                <a:ext uri="{FF2B5EF4-FFF2-40B4-BE49-F238E27FC236}">
                  <a16:creationId xmlns:a16="http://schemas.microsoft.com/office/drawing/2014/main" id="{A9F69699-70A6-A395-6BC7-F2B94CB37A1C}"/>
                </a:ext>
              </a:extLst>
            </p:cNvPr>
            <p:cNvCxnSpPr>
              <a:cxnSpLocks/>
            </p:cNvCxnSpPr>
            <p:nvPr/>
          </p:nvCxnSpPr>
          <p:spPr>
            <a:xfrm flipV="1">
              <a:off x="3727450" y="3632200"/>
              <a:ext cx="0" cy="30164"/>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07" name="Straight Connector 406">
              <a:extLst>
                <a:ext uri="{FF2B5EF4-FFF2-40B4-BE49-F238E27FC236}">
                  <a16:creationId xmlns:a16="http://schemas.microsoft.com/office/drawing/2014/main" id="{D18C04E5-974C-97D5-4675-BBFDE72CE3E5}"/>
                </a:ext>
              </a:extLst>
            </p:cNvPr>
            <p:cNvCxnSpPr/>
            <p:nvPr/>
          </p:nvCxnSpPr>
          <p:spPr>
            <a:xfrm flipH="1">
              <a:off x="3660775" y="3624263"/>
              <a:ext cx="68263"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08" name="Straight Connector 407">
              <a:extLst>
                <a:ext uri="{FF2B5EF4-FFF2-40B4-BE49-F238E27FC236}">
                  <a16:creationId xmlns:a16="http://schemas.microsoft.com/office/drawing/2014/main" id="{1C6E1D0D-54AF-FB13-31C2-2B7E62BABBA0}"/>
                </a:ext>
              </a:extLst>
            </p:cNvPr>
            <p:cNvCxnSpPr/>
            <p:nvPr/>
          </p:nvCxnSpPr>
          <p:spPr>
            <a:xfrm flipV="1">
              <a:off x="3659188" y="3597275"/>
              <a:ext cx="0" cy="22225"/>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09" name="Straight Connector 408">
              <a:extLst>
                <a:ext uri="{FF2B5EF4-FFF2-40B4-BE49-F238E27FC236}">
                  <a16:creationId xmlns:a16="http://schemas.microsoft.com/office/drawing/2014/main" id="{C109BD34-2B34-0A41-4E80-FEB1EBE98441}"/>
                </a:ext>
              </a:extLst>
            </p:cNvPr>
            <p:cNvCxnSpPr/>
            <p:nvPr/>
          </p:nvCxnSpPr>
          <p:spPr>
            <a:xfrm flipH="1">
              <a:off x="3623733" y="3598863"/>
              <a:ext cx="37042"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10" name="Straight Connector 409">
              <a:extLst>
                <a:ext uri="{FF2B5EF4-FFF2-40B4-BE49-F238E27FC236}">
                  <a16:creationId xmlns:a16="http://schemas.microsoft.com/office/drawing/2014/main" id="{5062336E-6FB8-B53A-E050-3ABC76064A29}"/>
                </a:ext>
              </a:extLst>
            </p:cNvPr>
            <p:cNvCxnSpPr/>
            <p:nvPr/>
          </p:nvCxnSpPr>
          <p:spPr>
            <a:xfrm flipV="1">
              <a:off x="3623733" y="3563938"/>
              <a:ext cx="0" cy="33337"/>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11" name="Straight Connector 410">
              <a:extLst>
                <a:ext uri="{FF2B5EF4-FFF2-40B4-BE49-F238E27FC236}">
                  <a16:creationId xmlns:a16="http://schemas.microsoft.com/office/drawing/2014/main" id="{B466CDB8-81E0-10A9-2E88-9D9810A34EF0}"/>
                </a:ext>
              </a:extLst>
            </p:cNvPr>
            <p:cNvCxnSpPr/>
            <p:nvPr/>
          </p:nvCxnSpPr>
          <p:spPr>
            <a:xfrm flipH="1">
              <a:off x="3540125" y="3563938"/>
              <a:ext cx="83608"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12" name="Straight Connector 411">
              <a:extLst>
                <a:ext uri="{FF2B5EF4-FFF2-40B4-BE49-F238E27FC236}">
                  <a16:creationId xmlns:a16="http://schemas.microsoft.com/office/drawing/2014/main" id="{C3934F9D-1B57-A3A4-8B8B-C8E795043E86}"/>
                </a:ext>
              </a:extLst>
            </p:cNvPr>
            <p:cNvCxnSpPr>
              <a:cxnSpLocks/>
            </p:cNvCxnSpPr>
            <p:nvPr/>
          </p:nvCxnSpPr>
          <p:spPr>
            <a:xfrm flipV="1">
              <a:off x="3538538" y="3541715"/>
              <a:ext cx="1587" cy="22224"/>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13" name="Straight Connector 412">
              <a:extLst>
                <a:ext uri="{FF2B5EF4-FFF2-40B4-BE49-F238E27FC236}">
                  <a16:creationId xmlns:a16="http://schemas.microsoft.com/office/drawing/2014/main" id="{4D7CD073-FA14-ADDD-6778-8924C2A45DF5}"/>
                </a:ext>
              </a:extLst>
            </p:cNvPr>
            <p:cNvCxnSpPr/>
            <p:nvPr/>
          </p:nvCxnSpPr>
          <p:spPr>
            <a:xfrm flipH="1">
              <a:off x="3494088" y="3541715"/>
              <a:ext cx="46037"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14" name="Straight Connector 413">
              <a:extLst>
                <a:ext uri="{FF2B5EF4-FFF2-40B4-BE49-F238E27FC236}">
                  <a16:creationId xmlns:a16="http://schemas.microsoft.com/office/drawing/2014/main" id="{E7AA6B0A-9929-19CA-1AD6-FB10FDD0C192}"/>
                </a:ext>
              </a:extLst>
            </p:cNvPr>
            <p:cNvCxnSpPr>
              <a:cxnSpLocks/>
            </p:cNvCxnSpPr>
            <p:nvPr/>
          </p:nvCxnSpPr>
          <p:spPr>
            <a:xfrm flipV="1">
              <a:off x="3494088" y="3519487"/>
              <a:ext cx="0" cy="22228"/>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15" name="Straight Connector 414">
              <a:extLst>
                <a:ext uri="{FF2B5EF4-FFF2-40B4-BE49-F238E27FC236}">
                  <a16:creationId xmlns:a16="http://schemas.microsoft.com/office/drawing/2014/main" id="{B9F43CDE-E1BB-DB9B-706C-0EF16431D571}"/>
                </a:ext>
              </a:extLst>
            </p:cNvPr>
            <p:cNvCxnSpPr>
              <a:cxnSpLocks/>
            </p:cNvCxnSpPr>
            <p:nvPr/>
          </p:nvCxnSpPr>
          <p:spPr>
            <a:xfrm flipH="1">
              <a:off x="3465514" y="3519487"/>
              <a:ext cx="28574"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16" name="Straight Connector 415">
              <a:extLst>
                <a:ext uri="{FF2B5EF4-FFF2-40B4-BE49-F238E27FC236}">
                  <a16:creationId xmlns:a16="http://schemas.microsoft.com/office/drawing/2014/main" id="{25C526BD-8EEE-5175-7CC9-79A2CA810246}"/>
                </a:ext>
              </a:extLst>
            </p:cNvPr>
            <p:cNvCxnSpPr>
              <a:cxnSpLocks/>
            </p:cNvCxnSpPr>
            <p:nvPr/>
          </p:nvCxnSpPr>
          <p:spPr>
            <a:xfrm flipV="1">
              <a:off x="3465514" y="3494091"/>
              <a:ext cx="0" cy="25396"/>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17" name="Straight Connector 416">
              <a:extLst>
                <a:ext uri="{FF2B5EF4-FFF2-40B4-BE49-F238E27FC236}">
                  <a16:creationId xmlns:a16="http://schemas.microsoft.com/office/drawing/2014/main" id="{DD698006-6F9F-A231-56F6-FCDA3E19E79E}"/>
                </a:ext>
              </a:extLst>
            </p:cNvPr>
            <p:cNvCxnSpPr>
              <a:cxnSpLocks/>
            </p:cNvCxnSpPr>
            <p:nvPr/>
          </p:nvCxnSpPr>
          <p:spPr>
            <a:xfrm flipH="1">
              <a:off x="3408363" y="3494091"/>
              <a:ext cx="57152"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18" name="Straight Connector 417">
              <a:extLst>
                <a:ext uri="{FF2B5EF4-FFF2-40B4-BE49-F238E27FC236}">
                  <a16:creationId xmlns:a16="http://schemas.microsoft.com/office/drawing/2014/main" id="{CBBC8EC0-0078-5E45-4D14-5D66E06EC5E2}"/>
                </a:ext>
              </a:extLst>
            </p:cNvPr>
            <p:cNvCxnSpPr>
              <a:cxnSpLocks/>
            </p:cNvCxnSpPr>
            <p:nvPr/>
          </p:nvCxnSpPr>
          <p:spPr>
            <a:xfrm flipV="1">
              <a:off x="3406772" y="3467100"/>
              <a:ext cx="0" cy="22228"/>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19" name="Straight Connector 418">
              <a:extLst>
                <a:ext uri="{FF2B5EF4-FFF2-40B4-BE49-F238E27FC236}">
                  <a16:creationId xmlns:a16="http://schemas.microsoft.com/office/drawing/2014/main" id="{B2E76E8E-D8F0-A33D-79AB-82F14E2D673C}"/>
                </a:ext>
              </a:extLst>
            </p:cNvPr>
            <p:cNvCxnSpPr/>
            <p:nvPr/>
          </p:nvCxnSpPr>
          <p:spPr>
            <a:xfrm flipH="1">
              <a:off x="3378200" y="3468688"/>
              <a:ext cx="30163"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20" name="Straight Connector 419">
              <a:extLst>
                <a:ext uri="{FF2B5EF4-FFF2-40B4-BE49-F238E27FC236}">
                  <a16:creationId xmlns:a16="http://schemas.microsoft.com/office/drawing/2014/main" id="{4DEE58CC-1D91-053B-9E4D-91CBD5C40A5D}"/>
                </a:ext>
              </a:extLst>
            </p:cNvPr>
            <p:cNvCxnSpPr/>
            <p:nvPr/>
          </p:nvCxnSpPr>
          <p:spPr>
            <a:xfrm flipV="1">
              <a:off x="3378200" y="3429000"/>
              <a:ext cx="0" cy="3810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21" name="Straight Connector 420">
              <a:extLst>
                <a:ext uri="{FF2B5EF4-FFF2-40B4-BE49-F238E27FC236}">
                  <a16:creationId xmlns:a16="http://schemas.microsoft.com/office/drawing/2014/main" id="{2CD76A43-3A73-7A73-9F5E-C1D479EF1ACC}"/>
                </a:ext>
              </a:extLst>
            </p:cNvPr>
            <p:cNvCxnSpPr/>
            <p:nvPr/>
          </p:nvCxnSpPr>
          <p:spPr>
            <a:xfrm flipH="1">
              <a:off x="3349625" y="3429000"/>
              <a:ext cx="28575"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22" name="Straight Connector 421">
              <a:extLst>
                <a:ext uri="{FF2B5EF4-FFF2-40B4-BE49-F238E27FC236}">
                  <a16:creationId xmlns:a16="http://schemas.microsoft.com/office/drawing/2014/main" id="{99B2A0B3-1933-3686-6FD2-B1795257FB2A}"/>
                </a:ext>
              </a:extLst>
            </p:cNvPr>
            <p:cNvCxnSpPr/>
            <p:nvPr/>
          </p:nvCxnSpPr>
          <p:spPr>
            <a:xfrm flipV="1">
              <a:off x="3349625" y="3389313"/>
              <a:ext cx="0" cy="39687"/>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23" name="Straight Connector 422">
              <a:extLst>
                <a:ext uri="{FF2B5EF4-FFF2-40B4-BE49-F238E27FC236}">
                  <a16:creationId xmlns:a16="http://schemas.microsoft.com/office/drawing/2014/main" id="{D615A1DC-BE15-48B8-FF4A-9DA168D5F029}"/>
                </a:ext>
              </a:extLst>
            </p:cNvPr>
            <p:cNvCxnSpPr/>
            <p:nvPr/>
          </p:nvCxnSpPr>
          <p:spPr>
            <a:xfrm flipH="1">
              <a:off x="3260725" y="3389313"/>
              <a:ext cx="88900"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24" name="Straight Connector 423">
              <a:extLst>
                <a:ext uri="{FF2B5EF4-FFF2-40B4-BE49-F238E27FC236}">
                  <a16:creationId xmlns:a16="http://schemas.microsoft.com/office/drawing/2014/main" id="{84BFE7B2-08DB-1F88-52F4-18ABF0227A89}"/>
                </a:ext>
              </a:extLst>
            </p:cNvPr>
            <p:cNvCxnSpPr>
              <a:cxnSpLocks/>
            </p:cNvCxnSpPr>
            <p:nvPr/>
          </p:nvCxnSpPr>
          <p:spPr>
            <a:xfrm flipV="1">
              <a:off x="3260725" y="3378200"/>
              <a:ext cx="0" cy="11114"/>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25" name="Straight Connector 424">
              <a:extLst>
                <a:ext uri="{FF2B5EF4-FFF2-40B4-BE49-F238E27FC236}">
                  <a16:creationId xmlns:a16="http://schemas.microsoft.com/office/drawing/2014/main" id="{5B250430-C7E2-6FD6-B61E-2EADAB55C46A}"/>
                </a:ext>
              </a:extLst>
            </p:cNvPr>
            <p:cNvCxnSpPr/>
            <p:nvPr/>
          </p:nvCxnSpPr>
          <p:spPr>
            <a:xfrm flipH="1">
              <a:off x="3238500" y="3378200"/>
              <a:ext cx="22225"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26" name="Straight Connector 425">
              <a:extLst>
                <a:ext uri="{FF2B5EF4-FFF2-40B4-BE49-F238E27FC236}">
                  <a16:creationId xmlns:a16="http://schemas.microsoft.com/office/drawing/2014/main" id="{F8BF0F92-F31D-E090-162E-81B279878E62}"/>
                </a:ext>
              </a:extLst>
            </p:cNvPr>
            <p:cNvCxnSpPr/>
            <p:nvPr/>
          </p:nvCxnSpPr>
          <p:spPr>
            <a:xfrm flipV="1">
              <a:off x="3238500" y="3336925"/>
              <a:ext cx="0" cy="41275"/>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27" name="Straight Connector 426">
              <a:extLst>
                <a:ext uri="{FF2B5EF4-FFF2-40B4-BE49-F238E27FC236}">
                  <a16:creationId xmlns:a16="http://schemas.microsoft.com/office/drawing/2014/main" id="{310F58C8-753E-D8CC-F5D2-3775BD5B0DB5}"/>
                </a:ext>
              </a:extLst>
            </p:cNvPr>
            <p:cNvCxnSpPr/>
            <p:nvPr/>
          </p:nvCxnSpPr>
          <p:spPr>
            <a:xfrm flipH="1">
              <a:off x="3100388" y="3336925"/>
              <a:ext cx="138112"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28" name="Straight Connector 427">
              <a:extLst>
                <a:ext uri="{FF2B5EF4-FFF2-40B4-BE49-F238E27FC236}">
                  <a16:creationId xmlns:a16="http://schemas.microsoft.com/office/drawing/2014/main" id="{637E50D1-E5A3-A5B5-D76C-DB947E9C761D}"/>
                </a:ext>
              </a:extLst>
            </p:cNvPr>
            <p:cNvCxnSpPr/>
            <p:nvPr/>
          </p:nvCxnSpPr>
          <p:spPr>
            <a:xfrm flipV="1">
              <a:off x="3100388" y="3300413"/>
              <a:ext cx="0" cy="36512"/>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29" name="Straight Connector 428">
              <a:extLst>
                <a:ext uri="{FF2B5EF4-FFF2-40B4-BE49-F238E27FC236}">
                  <a16:creationId xmlns:a16="http://schemas.microsoft.com/office/drawing/2014/main" id="{FB48630A-59A1-D5CC-2ECA-52CCA5AC7FB0}"/>
                </a:ext>
              </a:extLst>
            </p:cNvPr>
            <p:cNvCxnSpPr/>
            <p:nvPr/>
          </p:nvCxnSpPr>
          <p:spPr>
            <a:xfrm flipH="1">
              <a:off x="3030539" y="3300413"/>
              <a:ext cx="69849"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30" name="Straight Connector 429">
              <a:extLst>
                <a:ext uri="{FF2B5EF4-FFF2-40B4-BE49-F238E27FC236}">
                  <a16:creationId xmlns:a16="http://schemas.microsoft.com/office/drawing/2014/main" id="{AA04AB45-126F-A7D1-5D4B-AD49F97A937F}"/>
                </a:ext>
              </a:extLst>
            </p:cNvPr>
            <p:cNvCxnSpPr>
              <a:cxnSpLocks/>
            </p:cNvCxnSpPr>
            <p:nvPr/>
          </p:nvCxnSpPr>
          <p:spPr>
            <a:xfrm flipV="1">
              <a:off x="3030539" y="3270250"/>
              <a:ext cx="0" cy="30163"/>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31" name="Straight Connector 430">
              <a:extLst>
                <a:ext uri="{FF2B5EF4-FFF2-40B4-BE49-F238E27FC236}">
                  <a16:creationId xmlns:a16="http://schemas.microsoft.com/office/drawing/2014/main" id="{B1E7AF40-DC38-77B3-70A9-F10BC5C284B9}"/>
                </a:ext>
              </a:extLst>
            </p:cNvPr>
            <p:cNvCxnSpPr/>
            <p:nvPr/>
          </p:nvCxnSpPr>
          <p:spPr>
            <a:xfrm flipH="1">
              <a:off x="2882900" y="3270250"/>
              <a:ext cx="147639"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32" name="Straight Connector 431">
              <a:extLst>
                <a:ext uri="{FF2B5EF4-FFF2-40B4-BE49-F238E27FC236}">
                  <a16:creationId xmlns:a16="http://schemas.microsoft.com/office/drawing/2014/main" id="{1714E59A-129A-F8BD-5E95-7E68F92EF049}"/>
                </a:ext>
              </a:extLst>
            </p:cNvPr>
            <p:cNvCxnSpPr>
              <a:cxnSpLocks/>
            </p:cNvCxnSpPr>
            <p:nvPr/>
          </p:nvCxnSpPr>
          <p:spPr>
            <a:xfrm flipV="1">
              <a:off x="2882900" y="3214685"/>
              <a:ext cx="0" cy="55565"/>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33" name="Straight Connector 432">
              <a:extLst>
                <a:ext uri="{FF2B5EF4-FFF2-40B4-BE49-F238E27FC236}">
                  <a16:creationId xmlns:a16="http://schemas.microsoft.com/office/drawing/2014/main" id="{91D274D8-BE36-7854-9463-60283C3DCFF0}"/>
                </a:ext>
              </a:extLst>
            </p:cNvPr>
            <p:cNvCxnSpPr/>
            <p:nvPr/>
          </p:nvCxnSpPr>
          <p:spPr>
            <a:xfrm flipH="1">
              <a:off x="2794000" y="3217863"/>
              <a:ext cx="88900"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34" name="Straight Connector 433">
              <a:extLst>
                <a:ext uri="{FF2B5EF4-FFF2-40B4-BE49-F238E27FC236}">
                  <a16:creationId xmlns:a16="http://schemas.microsoft.com/office/drawing/2014/main" id="{291532F0-4481-88AA-4AA3-4DE0C0245071}"/>
                </a:ext>
              </a:extLst>
            </p:cNvPr>
            <p:cNvCxnSpPr/>
            <p:nvPr/>
          </p:nvCxnSpPr>
          <p:spPr>
            <a:xfrm flipV="1">
              <a:off x="2794000" y="3195638"/>
              <a:ext cx="0" cy="19047"/>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35" name="Straight Connector 434">
              <a:extLst>
                <a:ext uri="{FF2B5EF4-FFF2-40B4-BE49-F238E27FC236}">
                  <a16:creationId xmlns:a16="http://schemas.microsoft.com/office/drawing/2014/main" id="{BAFF79E7-5CDA-BB59-C7F1-1BE267AB6FB0}"/>
                </a:ext>
              </a:extLst>
            </p:cNvPr>
            <p:cNvCxnSpPr/>
            <p:nvPr/>
          </p:nvCxnSpPr>
          <p:spPr>
            <a:xfrm flipH="1">
              <a:off x="2643188" y="3195638"/>
              <a:ext cx="150812"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36" name="Straight Connector 435">
              <a:extLst>
                <a:ext uri="{FF2B5EF4-FFF2-40B4-BE49-F238E27FC236}">
                  <a16:creationId xmlns:a16="http://schemas.microsoft.com/office/drawing/2014/main" id="{FB2A3F07-45A2-DC2D-7F20-4A5827B54828}"/>
                </a:ext>
              </a:extLst>
            </p:cNvPr>
            <p:cNvCxnSpPr>
              <a:cxnSpLocks/>
            </p:cNvCxnSpPr>
            <p:nvPr/>
          </p:nvCxnSpPr>
          <p:spPr>
            <a:xfrm flipV="1">
              <a:off x="2641600" y="3165476"/>
              <a:ext cx="0" cy="30163"/>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37" name="Straight Connector 436">
              <a:extLst>
                <a:ext uri="{FF2B5EF4-FFF2-40B4-BE49-F238E27FC236}">
                  <a16:creationId xmlns:a16="http://schemas.microsoft.com/office/drawing/2014/main" id="{F3C5E31F-433B-FE22-4C8D-B1ABADA80EC5}"/>
                </a:ext>
              </a:extLst>
            </p:cNvPr>
            <p:cNvCxnSpPr>
              <a:cxnSpLocks/>
            </p:cNvCxnSpPr>
            <p:nvPr/>
          </p:nvCxnSpPr>
          <p:spPr>
            <a:xfrm flipH="1" flipV="1">
              <a:off x="2576513" y="3105150"/>
              <a:ext cx="66676" cy="60326"/>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38" name="Straight Connector 437">
              <a:extLst>
                <a:ext uri="{FF2B5EF4-FFF2-40B4-BE49-F238E27FC236}">
                  <a16:creationId xmlns:a16="http://schemas.microsoft.com/office/drawing/2014/main" id="{1835C7BE-EE10-BA0A-65F8-D8D9170550F3}"/>
                </a:ext>
              </a:extLst>
            </p:cNvPr>
            <p:cNvCxnSpPr/>
            <p:nvPr/>
          </p:nvCxnSpPr>
          <p:spPr>
            <a:xfrm flipH="1">
              <a:off x="2535238" y="3101975"/>
              <a:ext cx="41275" cy="0"/>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39" name="Straight Connector 438">
              <a:extLst>
                <a:ext uri="{FF2B5EF4-FFF2-40B4-BE49-F238E27FC236}">
                  <a16:creationId xmlns:a16="http://schemas.microsoft.com/office/drawing/2014/main" id="{548D6DDC-F3C7-E3B1-64A6-84861FAD1B65}"/>
                </a:ext>
              </a:extLst>
            </p:cNvPr>
            <p:cNvCxnSpPr>
              <a:cxnSpLocks/>
            </p:cNvCxnSpPr>
            <p:nvPr/>
          </p:nvCxnSpPr>
          <p:spPr>
            <a:xfrm flipV="1">
              <a:off x="2532063" y="3070228"/>
              <a:ext cx="0" cy="35712"/>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40" name="Straight Connector 439">
              <a:extLst>
                <a:ext uri="{FF2B5EF4-FFF2-40B4-BE49-F238E27FC236}">
                  <a16:creationId xmlns:a16="http://schemas.microsoft.com/office/drawing/2014/main" id="{217DCF60-E7AE-239B-9493-B27BDE018EC7}"/>
                </a:ext>
              </a:extLst>
            </p:cNvPr>
            <p:cNvCxnSpPr>
              <a:cxnSpLocks/>
            </p:cNvCxnSpPr>
            <p:nvPr/>
          </p:nvCxnSpPr>
          <p:spPr>
            <a:xfrm flipH="1">
              <a:off x="2381252" y="3070228"/>
              <a:ext cx="150811"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41" name="Straight Connector 440">
              <a:extLst>
                <a:ext uri="{FF2B5EF4-FFF2-40B4-BE49-F238E27FC236}">
                  <a16:creationId xmlns:a16="http://schemas.microsoft.com/office/drawing/2014/main" id="{0F3B7E7A-3168-A621-69B1-290BB4D391DB}"/>
                </a:ext>
              </a:extLst>
            </p:cNvPr>
            <p:cNvCxnSpPr/>
            <p:nvPr/>
          </p:nvCxnSpPr>
          <p:spPr>
            <a:xfrm flipV="1">
              <a:off x="2381251" y="3046413"/>
              <a:ext cx="0" cy="33337"/>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42" name="Straight Connector 441">
              <a:extLst>
                <a:ext uri="{FF2B5EF4-FFF2-40B4-BE49-F238E27FC236}">
                  <a16:creationId xmlns:a16="http://schemas.microsoft.com/office/drawing/2014/main" id="{51FB9E1C-8A79-9C2B-7C80-8F6F81723002}"/>
                </a:ext>
              </a:extLst>
            </p:cNvPr>
            <p:cNvCxnSpPr/>
            <p:nvPr/>
          </p:nvCxnSpPr>
          <p:spPr>
            <a:xfrm flipH="1">
              <a:off x="2303463" y="3046413"/>
              <a:ext cx="77788"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43" name="Straight Connector 442">
              <a:extLst>
                <a:ext uri="{FF2B5EF4-FFF2-40B4-BE49-F238E27FC236}">
                  <a16:creationId xmlns:a16="http://schemas.microsoft.com/office/drawing/2014/main" id="{FA33D628-40E4-0BFD-5767-5AB376FADCB5}"/>
                </a:ext>
              </a:extLst>
            </p:cNvPr>
            <p:cNvCxnSpPr/>
            <p:nvPr/>
          </p:nvCxnSpPr>
          <p:spPr>
            <a:xfrm flipV="1">
              <a:off x="2303463" y="3032125"/>
              <a:ext cx="0" cy="14288"/>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44" name="Straight Connector 443">
              <a:extLst>
                <a:ext uri="{FF2B5EF4-FFF2-40B4-BE49-F238E27FC236}">
                  <a16:creationId xmlns:a16="http://schemas.microsoft.com/office/drawing/2014/main" id="{33B2BDE4-EE28-2CC7-F880-9B87D1480444}"/>
                </a:ext>
              </a:extLst>
            </p:cNvPr>
            <p:cNvCxnSpPr/>
            <p:nvPr/>
          </p:nvCxnSpPr>
          <p:spPr>
            <a:xfrm flipH="1">
              <a:off x="2252663" y="3032125"/>
              <a:ext cx="50800"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45" name="Straight Connector 444">
              <a:extLst>
                <a:ext uri="{FF2B5EF4-FFF2-40B4-BE49-F238E27FC236}">
                  <a16:creationId xmlns:a16="http://schemas.microsoft.com/office/drawing/2014/main" id="{5EE2B0F0-942E-5D22-6BC5-D0FD4315BC0C}"/>
                </a:ext>
              </a:extLst>
            </p:cNvPr>
            <p:cNvCxnSpPr>
              <a:cxnSpLocks/>
            </p:cNvCxnSpPr>
            <p:nvPr/>
          </p:nvCxnSpPr>
          <p:spPr>
            <a:xfrm flipH="1" flipV="1">
              <a:off x="2252663" y="3013078"/>
              <a:ext cx="3175" cy="19048"/>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46" name="Straight Connector 445">
              <a:extLst>
                <a:ext uri="{FF2B5EF4-FFF2-40B4-BE49-F238E27FC236}">
                  <a16:creationId xmlns:a16="http://schemas.microsoft.com/office/drawing/2014/main" id="{670F3BF6-8935-431E-C100-F6702C736DD8}"/>
                </a:ext>
              </a:extLst>
            </p:cNvPr>
            <p:cNvCxnSpPr/>
            <p:nvPr/>
          </p:nvCxnSpPr>
          <p:spPr>
            <a:xfrm flipH="1">
              <a:off x="1770063" y="3013078"/>
              <a:ext cx="482600"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47" name="Straight Connector 446">
              <a:extLst>
                <a:ext uri="{FF2B5EF4-FFF2-40B4-BE49-F238E27FC236}">
                  <a16:creationId xmlns:a16="http://schemas.microsoft.com/office/drawing/2014/main" id="{D2F056FD-C4A1-86DA-5E58-189B6FE96EF6}"/>
                </a:ext>
              </a:extLst>
            </p:cNvPr>
            <p:cNvCxnSpPr>
              <a:cxnSpLocks/>
            </p:cNvCxnSpPr>
            <p:nvPr/>
          </p:nvCxnSpPr>
          <p:spPr>
            <a:xfrm>
              <a:off x="1770063" y="2992438"/>
              <a:ext cx="0" cy="2064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48" name="Straight Connector 447">
              <a:extLst>
                <a:ext uri="{FF2B5EF4-FFF2-40B4-BE49-F238E27FC236}">
                  <a16:creationId xmlns:a16="http://schemas.microsoft.com/office/drawing/2014/main" id="{440170CC-F829-7E79-D0F1-3C4C8DCB457B}"/>
                </a:ext>
              </a:extLst>
            </p:cNvPr>
            <p:cNvCxnSpPr/>
            <p:nvPr/>
          </p:nvCxnSpPr>
          <p:spPr>
            <a:xfrm flipH="1">
              <a:off x="1714500" y="2992438"/>
              <a:ext cx="55563"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49" name="Straight Connector 448">
              <a:extLst>
                <a:ext uri="{FF2B5EF4-FFF2-40B4-BE49-F238E27FC236}">
                  <a16:creationId xmlns:a16="http://schemas.microsoft.com/office/drawing/2014/main" id="{C8A3F1E6-9EA0-9067-00A9-D163B4A793F2}"/>
                </a:ext>
              </a:extLst>
            </p:cNvPr>
            <p:cNvCxnSpPr/>
            <p:nvPr/>
          </p:nvCxnSpPr>
          <p:spPr>
            <a:xfrm flipV="1">
              <a:off x="1714500" y="2954343"/>
              <a:ext cx="0" cy="44445"/>
            </a:xfrm>
            <a:prstGeom prst="line">
              <a:avLst/>
            </a:prstGeom>
            <a:ln>
              <a:solidFill>
                <a:srgbClr val="F4B183"/>
              </a:solidFill>
            </a:ln>
          </p:spPr>
          <p:style>
            <a:lnRef idx="2">
              <a:schemeClr val="dk1"/>
            </a:lnRef>
            <a:fillRef idx="0">
              <a:schemeClr val="dk1"/>
            </a:fillRef>
            <a:effectRef idx="1">
              <a:schemeClr val="dk1"/>
            </a:effectRef>
            <a:fontRef idx="minor">
              <a:schemeClr val="tx1"/>
            </a:fontRef>
          </p:style>
        </p:cxnSp>
        <p:cxnSp>
          <p:nvCxnSpPr>
            <p:cNvPr id="450" name="Straight Connector 449">
              <a:extLst>
                <a:ext uri="{FF2B5EF4-FFF2-40B4-BE49-F238E27FC236}">
                  <a16:creationId xmlns:a16="http://schemas.microsoft.com/office/drawing/2014/main" id="{13D058AE-F956-DFCF-AD03-437E4FEE3CDA}"/>
                </a:ext>
              </a:extLst>
            </p:cNvPr>
            <p:cNvCxnSpPr/>
            <p:nvPr/>
          </p:nvCxnSpPr>
          <p:spPr>
            <a:xfrm flipH="1">
              <a:off x="1670050" y="2954343"/>
              <a:ext cx="44450" cy="0"/>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51" name="Straight Connector 450">
              <a:extLst>
                <a:ext uri="{FF2B5EF4-FFF2-40B4-BE49-F238E27FC236}">
                  <a16:creationId xmlns:a16="http://schemas.microsoft.com/office/drawing/2014/main" id="{46FF82C6-0A3E-CABF-F463-68D1E35707E7}"/>
                </a:ext>
              </a:extLst>
            </p:cNvPr>
            <p:cNvCxnSpPr/>
            <p:nvPr/>
          </p:nvCxnSpPr>
          <p:spPr>
            <a:xfrm flipV="1">
              <a:off x="1666875" y="2901950"/>
              <a:ext cx="0" cy="52393"/>
            </a:xfrm>
            <a:prstGeom prst="line">
              <a:avLst/>
            </a:prstGeom>
            <a:ln cap="sq">
              <a:solidFill>
                <a:srgbClr val="F4B183"/>
              </a:solidFill>
            </a:ln>
          </p:spPr>
          <p:style>
            <a:lnRef idx="2">
              <a:schemeClr val="dk1"/>
            </a:lnRef>
            <a:fillRef idx="0">
              <a:schemeClr val="dk1"/>
            </a:fillRef>
            <a:effectRef idx="1">
              <a:schemeClr val="dk1"/>
            </a:effectRef>
            <a:fontRef idx="minor">
              <a:schemeClr val="tx1"/>
            </a:fontRef>
          </p:style>
        </p:cxnSp>
        <p:cxnSp>
          <p:nvCxnSpPr>
            <p:cNvPr id="452" name="Straight Connector 451">
              <a:extLst>
                <a:ext uri="{FF2B5EF4-FFF2-40B4-BE49-F238E27FC236}">
                  <a16:creationId xmlns:a16="http://schemas.microsoft.com/office/drawing/2014/main" id="{8BEC1DCB-6797-1E4B-453A-E5A8846B9BF3}"/>
                </a:ext>
              </a:extLst>
            </p:cNvPr>
            <p:cNvCxnSpPr/>
            <p:nvPr/>
          </p:nvCxnSpPr>
          <p:spPr>
            <a:xfrm flipH="1">
              <a:off x="5435600" y="4195763"/>
              <a:ext cx="177800" cy="0"/>
            </a:xfrm>
            <a:prstGeom prst="line">
              <a:avLst/>
            </a:prstGeom>
            <a:ln cap="sq">
              <a:solidFill>
                <a:srgbClr val="F6BA14"/>
              </a:solidFill>
            </a:ln>
          </p:spPr>
          <p:style>
            <a:lnRef idx="2">
              <a:schemeClr val="dk1"/>
            </a:lnRef>
            <a:fillRef idx="0">
              <a:schemeClr val="dk1"/>
            </a:fillRef>
            <a:effectRef idx="1">
              <a:schemeClr val="dk1"/>
            </a:effectRef>
            <a:fontRef idx="minor">
              <a:schemeClr val="tx1"/>
            </a:fontRef>
          </p:style>
        </p:cxnSp>
        <p:cxnSp>
          <p:nvCxnSpPr>
            <p:cNvPr id="453" name="Straight Connector 452">
              <a:extLst>
                <a:ext uri="{FF2B5EF4-FFF2-40B4-BE49-F238E27FC236}">
                  <a16:creationId xmlns:a16="http://schemas.microsoft.com/office/drawing/2014/main" id="{55B79122-5917-7631-BC7E-FE72E4262BD5}"/>
                </a:ext>
              </a:extLst>
            </p:cNvPr>
            <p:cNvCxnSpPr>
              <a:cxnSpLocks/>
            </p:cNvCxnSpPr>
            <p:nvPr/>
          </p:nvCxnSpPr>
          <p:spPr>
            <a:xfrm flipV="1">
              <a:off x="5435600" y="4156075"/>
              <a:ext cx="0" cy="39688"/>
            </a:xfrm>
            <a:prstGeom prst="line">
              <a:avLst/>
            </a:prstGeom>
            <a:ln cap="sq">
              <a:solidFill>
                <a:srgbClr val="F6BA14"/>
              </a:solidFill>
            </a:ln>
          </p:spPr>
          <p:style>
            <a:lnRef idx="2">
              <a:schemeClr val="dk1"/>
            </a:lnRef>
            <a:fillRef idx="0">
              <a:schemeClr val="dk1"/>
            </a:fillRef>
            <a:effectRef idx="1">
              <a:schemeClr val="dk1"/>
            </a:effectRef>
            <a:fontRef idx="minor">
              <a:schemeClr val="tx1"/>
            </a:fontRef>
          </p:style>
        </p:cxnSp>
        <p:cxnSp>
          <p:nvCxnSpPr>
            <p:cNvPr id="454" name="Straight Connector 453">
              <a:extLst>
                <a:ext uri="{FF2B5EF4-FFF2-40B4-BE49-F238E27FC236}">
                  <a16:creationId xmlns:a16="http://schemas.microsoft.com/office/drawing/2014/main" id="{DC6C29B8-ACA8-EA65-09B4-3CEC4FB73A45}"/>
                </a:ext>
              </a:extLst>
            </p:cNvPr>
            <p:cNvCxnSpPr/>
            <p:nvPr/>
          </p:nvCxnSpPr>
          <p:spPr>
            <a:xfrm flipH="1">
              <a:off x="5238750" y="4148138"/>
              <a:ext cx="196850" cy="0"/>
            </a:xfrm>
            <a:prstGeom prst="line">
              <a:avLst/>
            </a:prstGeom>
            <a:ln cap="sq">
              <a:solidFill>
                <a:srgbClr val="F6BA14"/>
              </a:solidFill>
            </a:ln>
          </p:spPr>
          <p:style>
            <a:lnRef idx="2">
              <a:schemeClr val="dk1"/>
            </a:lnRef>
            <a:fillRef idx="0">
              <a:schemeClr val="dk1"/>
            </a:fillRef>
            <a:effectRef idx="1">
              <a:schemeClr val="dk1"/>
            </a:effectRef>
            <a:fontRef idx="minor">
              <a:schemeClr val="tx1"/>
            </a:fontRef>
          </p:style>
        </p:cxnSp>
        <p:cxnSp>
          <p:nvCxnSpPr>
            <p:cNvPr id="455" name="Straight Connector 454">
              <a:extLst>
                <a:ext uri="{FF2B5EF4-FFF2-40B4-BE49-F238E27FC236}">
                  <a16:creationId xmlns:a16="http://schemas.microsoft.com/office/drawing/2014/main" id="{2417AC5A-E9AE-6F77-E353-270633AF9A86}"/>
                </a:ext>
              </a:extLst>
            </p:cNvPr>
            <p:cNvCxnSpPr>
              <a:cxnSpLocks/>
            </p:cNvCxnSpPr>
            <p:nvPr/>
          </p:nvCxnSpPr>
          <p:spPr>
            <a:xfrm flipV="1">
              <a:off x="5237163" y="4116388"/>
              <a:ext cx="0" cy="28575"/>
            </a:xfrm>
            <a:prstGeom prst="line">
              <a:avLst/>
            </a:prstGeom>
            <a:ln cap="sq">
              <a:solidFill>
                <a:srgbClr val="F6BA14"/>
              </a:solidFill>
            </a:ln>
          </p:spPr>
          <p:style>
            <a:lnRef idx="2">
              <a:schemeClr val="dk1"/>
            </a:lnRef>
            <a:fillRef idx="0">
              <a:schemeClr val="dk1"/>
            </a:fillRef>
            <a:effectRef idx="1">
              <a:schemeClr val="dk1"/>
            </a:effectRef>
            <a:fontRef idx="minor">
              <a:schemeClr val="tx1"/>
            </a:fontRef>
          </p:style>
        </p:cxnSp>
        <p:cxnSp>
          <p:nvCxnSpPr>
            <p:cNvPr id="456" name="Straight Connector 455">
              <a:extLst>
                <a:ext uri="{FF2B5EF4-FFF2-40B4-BE49-F238E27FC236}">
                  <a16:creationId xmlns:a16="http://schemas.microsoft.com/office/drawing/2014/main" id="{13D36D8B-6D99-82B5-8387-27E8FB8B627F}"/>
                </a:ext>
              </a:extLst>
            </p:cNvPr>
            <p:cNvCxnSpPr/>
            <p:nvPr/>
          </p:nvCxnSpPr>
          <p:spPr>
            <a:xfrm flipH="1">
              <a:off x="5114925" y="4116388"/>
              <a:ext cx="123825" cy="0"/>
            </a:xfrm>
            <a:prstGeom prst="line">
              <a:avLst/>
            </a:prstGeom>
            <a:ln cap="sq">
              <a:solidFill>
                <a:srgbClr val="F6BA14"/>
              </a:solidFill>
            </a:ln>
          </p:spPr>
          <p:style>
            <a:lnRef idx="2">
              <a:schemeClr val="dk1"/>
            </a:lnRef>
            <a:fillRef idx="0">
              <a:schemeClr val="dk1"/>
            </a:fillRef>
            <a:effectRef idx="1">
              <a:schemeClr val="dk1"/>
            </a:effectRef>
            <a:fontRef idx="minor">
              <a:schemeClr val="tx1"/>
            </a:fontRef>
          </p:style>
        </p:cxnSp>
        <p:cxnSp>
          <p:nvCxnSpPr>
            <p:cNvPr id="457" name="Straight Connector 456">
              <a:extLst>
                <a:ext uri="{FF2B5EF4-FFF2-40B4-BE49-F238E27FC236}">
                  <a16:creationId xmlns:a16="http://schemas.microsoft.com/office/drawing/2014/main" id="{1E518045-7B64-362B-2A04-ADC499EF6D58}"/>
                </a:ext>
              </a:extLst>
            </p:cNvPr>
            <p:cNvCxnSpPr>
              <a:cxnSpLocks/>
            </p:cNvCxnSpPr>
            <p:nvPr/>
          </p:nvCxnSpPr>
          <p:spPr>
            <a:xfrm flipH="1" flipV="1">
              <a:off x="5114925" y="4040188"/>
              <a:ext cx="1588" cy="76200"/>
            </a:xfrm>
            <a:prstGeom prst="line">
              <a:avLst/>
            </a:prstGeom>
            <a:ln cap="sq">
              <a:solidFill>
                <a:srgbClr val="F6BA14"/>
              </a:solidFill>
            </a:ln>
          </p:spPr>
          <p:style>
            <a:lnRef idx="2">
              <a:schemeClr val="dk1"/>
            </a:lnRef>
            <a:fillRef idx="0">
              <a:schemeClr val="dk1"/>
            </a:fillRef>
            <a:effectRef idx="1">
              <a:schemeClr val="dk1"/>
            </a:effectRef>
            <a:fontRef idx="minor">
              <a:schemeClr val="tx1"/>
            </a:fontRef>
          </p:style>
        </p:cxnSp>
        <p:cxnSp>
          <p:nvCxnSpPr>
            <p:cNvPr id="458" name="Straight Connector 457">
              <a:extLst>
                <a:ext uri="{FF2B5EF4-FFF2-40B4-BE49-F238E27FC236}">
                  <a16:creationId xmlns:a16="http://schemas.microsoft.com/office/drawing/2014/main" id="{8587B98D-AAE7-F49F-FE50-ACE1480CF3C2}"/>
                </a:ext>
              </a:extLst>
            </p:cNvPr>
            <p:cNvCxnSpPr>
              <a:cxnSpLocks/>
            </p:cNvCxnSpPr>
            <p:nvPr/>
          </p:nvCxnSpPr>
          <p:spPr>
            <a:xfrm flipH="1" flipV="1">
              <a:off x="4964112" y="4033838"/>
              <a:ext cx="150814" cy="1589"/>
            </a:xfrm>
            <a:prstGeom prst="line">
              <a:avLst/>
            </a:prstGeom>
            <a:ln cap="sq">
              <a:solidFill>
                <a:srgbClr val="F6BA14"/>
              </a:solidFill>
            </a:ln>
          </p:spPr>
          <p:style>
            <a:lnRef idx="2">
              <a:schemeClr val="dk1"/>
            </a:lnRef>
            <a:fillRef idx="0">
              <a:schemeClr val="dk1"/>
            </a:fillRef>
            <a:effectRef idx="1">
              <a:schemeClr val="dk1"/>
            </a:effectRef>
            <a:fontRef idx="minor">
              <a:schemeClr val="tx1"/>
            </a:fontRef>
          </p:style>
        </p:cxnSp>
        <p:cxnSp>
          <p:nvCxnSpPr>
            <p:cNvPr id="459" name="Straight Connector 458">
              <a:extLst>
                <a:ext uri="{FF2B5EF4-FFF2-40B4-BE49-F238E27FC236}">
                  <a16:creationId xmlns:a16="http://schemas.microsoft.com/office/drawing/2014/main" id="{C57B9061-F2DE-CF97-EFC6-D3498599235A}"/>
                </a:ext>
              </a:extLst>
            </p:cNvPr>
            <p:cNvCxnSpPr/>
            <p:nvPr/>
          </p:nvCxnSpPr>
          <p:spPr>
            <a:xfrm flipV="1">
              <a:off x="4965700" y="4006850"/>
              <a:ext cx="0" cy="33338"/>
            </a:xfrm>
            <a:prstGeom prst="line">
              <a:avLst/>
            </a:prstGeom>
            <a:ln>
              <a:solidFill>
                <a:srgbClr val="F6BA14"/>
              </a:solidFill>
            </a:ln>
          </p:spPr>
          <p:style>
            <a:lnRef idx="2">
              <a:schemeClr val="dk1"/>
            </a:lnRef>
            <a:fillRef idx="0">
              <a:schemeClr val="dk1"/>
            </a:fillRef>
            <a:effectRef idx="1">
              <a:schemeClr val="dk1"/>
            </a:effectRef>
            <a:fontRef idx="minor">
              <a:schemeClr val="tx1"/>
            </a:fontRef>
          </p:style>
        </p:cxnSp>
        <p:cxnSp>
          <p:nvCxnSpPr>
            <p:cNvPr id="460" name="Straight Connector 459">
              <a:extLst>
                <a:ext uri="{FF2B5EF4-FFF2-40B4-BE49-F238E27FC236}">
                  <a16:creationId xmlns:a16="http://schemas.microsoft.com/office/drawing/2014/main" id="{40640B2B-68C0-B7A1-CE2D-09314F93F0F3}"/>
                </a:ext>
              </a:extLst>
            </p:cNvPr>
            <p:cNvCxnSpPr/>
            <p:nvPr/>
          </p:nvCxnSpPr>
          <p:spPr>
            <a:xfrm flipH="1">
              <a:off x="4868862" y="4013202"/>
              <a:ext cx="95250" cy="0"/>
            </a:xfrm>
            <a:prstGeom prst="line">
              <a:avLst/>
            </a:prstGeom>
            <a:ln>
              <a:solidFill>
                <a:srgbClr val="F6BA14"/>
              </a:solidFill>
            </a:ln>
          </p:spPr>
          <p:style>
            <a:lnRef idx="2">
              <a:schemeClr val="dk1"/>
            </a:lnRef>
            <a:fillRef idx="0">
              <a:schemeClr val="dk1"/>
            </a:fillRef>
            <a:effectRef idx="1">
              <a:schemeClr val="dk1"/>
            </a:effectRef>
            <a:fontRef idx="minor">
              <a:schemeClr val="tx1"/>
            </a:fontRef>
          </p:style>
        </p:cxnSp>
        <p:cxnSp>
          <p:nvCxnSpPr>
            <p:cNvPr id="461" name="Straight Connector 460">
              <a:extLst>
                <a:ext uri="{FF2B5EF4-FFF2-40B4-BE49-F238E27FC236}">
                  <a16:creationId xmlns:a16="http://schemas.microsoft.com/office/drawing/2014/main" id="{233A656F-2270-F089-A2C9-7045905355BC}"/>
                </a:ext>
              </a:extLst>
            </p:cNvPr>
            <p:cNvCxnSpPr>
              <a:cxnSpLocks/>
            </p:cNvCxnSpPr>
            <p:nvPr/>
          </p:nvCxnSpPr>
          <p:spPr>
            <a:xfrm flipV="1">
              <a:off x="4870450" y="3976689"/>
              <a:ext cx="0" cy="36513"/>
            </a:xfrm>
            <a:prstGeom prst="line">
              <a:avLst/>
            </a:prstGeom>
            <a:ln cap="sq">
              <a:solidFill>
                <a:srgbClr val="F6BA14"/>
              </a:solidFill>
            </a:ln>
          </p:spPr>
          <p:style>
            <a:lnRef idx="2">
              <a:schemeClr val="dk1"/>
            </a:lnRef>
            <a:fillRef idx="0">
              <a:schemeClr val="dk1"/>
            </a:fillRef>
            <a:effectRef idx="1">
              <a:schemeClr val="dk1"/>
            </a:effectRef>
            <a:fontRef idx="minor">
              <a:schemeClr val="tx1"/>
            </a:fontRef>
          </p:style>
        </p:cxnSp>
        <p:sp>
          <p:nvSpPr>
            <p:cNvPr id="462" name="Freeform: Shape 461">
              <a:extLst>
                <a:ext uri="{FF2B5EF4-FFF2-40B4-BE49-F238E27FC236}">
                  <a16:creationId xmlns:a16="http://schemas.microsoft.com/office/drawing/2014/main" id="{E5444279-373A-64A8-B096-D27AB3A7962E}"/>
                </a:ext>
              </a:extLst>
            </p:cNvPr>
            <p:cNvSpPr/>
            <p:nvPr/>
          </p:nvSpPr>
          <p:spPr>
            <a:xfrm>
              <a:off x="2762250" y="3149600"/>
              <a:ext cx="2111375" cy="831850"/>
            </a:xfrm>
            <a:custGeom>
              <a:avLst/>
              <a:gdLst>
                <a:gd name="connsiteX0" fmla="*/ 0 w 2111375"/>
                <a:gd name="connsiteY0" fmla="*/ 0 h 831850"/>
                <a:gd name="connsiteX1" fmla="*/ 28575 w 2111375"/>
                <a:gd name="connsiteY1" fmla="*/ 3175 h 831850"/>
                <a:gd name="connsiteX2" fmla="*/ 57150 w 2111375"/>
                <a:gd name="connsiteY2" fmla="*/ 15875 h 831850"/>
                <a:gd name="connsiteX3" fmla="*/ 76200 w 2111375"/>
                <a:gd name="connsiteY3" fmla="*/ 22225 h 831850"/>
                <a:gd name="connsiteX4" fmla="*/ 85725 w 2111375"/>
                <a:gd name="connsiteY4" fmla="*/ 25400 h 831850"/>
                <a:gd name="connsiteX5" fmla="*/ 95250 w 2111375"/>
                <a:gd name="connsiteY5" fmla="*/ 31750 h 831850"/>
                <a:gd name="connsiteX6" fmla="*/ 127000 w 2111375"/>
                <a:gd name="connsiteY6" fmla="*/ 41275 h 831850"/>
                <a:gd name="connsiteX7" fmla="*/ 136525 w 2111375"/>
                <a:gd name="connsiteY7" fmla="*/ 44450 h 831850"/>
                <a:gd name="connsiteX8" fmla="*/ 146050 w 2111375"/>
                <a:gd name="connsiteY8" fmla="*/ 50800 h 831850"/>
                <a:gd name="connsiteX9" fmla="*/ 177800 w 2111375"/>
                <a:gd name="connsiteY9" fmla="*/ 53975 h 831850"/>
                <a:gd name="connsiteX10" fmla="*/ 196850 w 2111375"/>
                <a:gd name="connsiteY10" fmla="*/ 60325 h 831850"/>
                <a:gd name="connsiteX11" fmla="*/ 206375 w 2111375"/>
                <a:gd name="connsiteY11" fmla="*/ 69850 h 831850"/>
                <a:gd name="connsiteX12" fmla="*/ 219075 w 2111375"/>
                <a:gd name="connsiteY12" fmla="*/ 73025 h 831850"/>
                <a:gd name="connsiteX13" fmla="*/ 247650 w 2111375"/>
                <a:gd name="connsiteY13" fmla="*/ 82550 h 831850"/>
                <a:gd name="connsiteX14" fmla="*/ 295275 w 2111375"/>
                <a:gd name="connsiteY14" fmla="*/ 98425 h 831850"/>
                <a:gd name="connsiteX15" fmla="*/ 314325 w 2111375"/>
                <a:gd name="connsiteY15" fmla="*/ 104775 h 831850"/>
                <a:gd name="connsiteX16" fmla="*/ 323850 w 2111375"/>
                <a:gd name="connsiteY16" fmla="*/ 107950 h 831850"/>
                <a:gd name="connsiteX17" fmla="*/ 349250 w 2111375"/>
                <a:gd name="connsiteY17" fmla="*/ 114300 h 831850"/>
                <a:gd name="connsiteX18" fmla="*/ 368300 w 2111375"/>
                <a:gd name="connsiteY18" fmla="*/ 120650 h 831850"/>
                <a:gd name="connsiteX19" fmla="*/ 381000 w 2111375"/>
                <a:gd name="connsiteY19" fmla="*/ 123825 h 831850"/>
                <a:gd name="connsiteX20" fmla="*/ 400050 w 2111375"/>
                <a:gd name="connsiteY20" fmla="*/ 130175 h 831850"/>
                <a:gd name="connsiteX21" fmla="*/ 409575 w 2111375"/>
                <a:gd name="connsiteY21" fmla="*/ 133350 h 831850"/>
                <a:gd name="connsiteX22" fmla="*/ 441325 w 2111375"/>
                <a:gd name="connsiteY22" fmla="*/ 142875 h 831850"/>
                <a:gd name="connsiteX23" fmla="*/ 450850 w 2111375"/>
                <a:gd name="connsiteY23" fmla="*/ 146050 h 831850"/>
                <a:gd name="connsiteX24" fmla="*/ 469900 w 2111375"/>
                <a:gd name="connsiteY24" fmla="*/ 158750 h 831850"/>
                <a:gd name="connsiteX25" fmla="*/ 492125 w 2111375"/>
                <a:gd name="connsiteY25" fmla="*/ 165100 h 831850"/>
                <a:gd name="connsiteX26" fmla="*/ 511175 w 2111375"/>
                <a:gd name="connsiteY26" fmla="*/ 171450 h 831850"/>
                <a:gd name="connsiteX27" fmla="*/ 530225 w 2111375"/>
                <a:gd name="connsiteY27" fmla="*/ 177800 h 831850"/>
                <a:gd name="connsiteX28" fmla="*/ 539750 w 2111375"/>
                <a:gd name="connsiteY28" fmla="*/ 180975 h 831850"/>
                <a:gd name="connsiteX29" fmla="*/ 549275 w 2111375"/>
                <a:gd name="connsiteY29" fmla="*/ 187325 h 831850"/>
                <a:gd name="connsiteX30" fmla="*/ 568325 w 2111375"/>
                <a:gd name="connsiteY30" fmla="*/ 193675 h 831850"/>
                <a:gd name="connsiteX31" fmla="*/ 587375 w 2111375"/>
                <a:gd name="connsiteY31" fmla="*/ 200025 h 831850"/>
                <a:gd name="connsiteX32" fmla="*/ 625475 w 2111375"/>
                <a:gd name="connsiteY32" fmla="*/ 212725 h 831850"/>
                <a:gd name="connsiteX33" fmla="*/ 635000 w 2111375"/>
                <a:gd name="connsiteY33" fmla="*/ 215900 h 831850"/>
                <a:gd name="connsiteX34" fmla="*/ 644525 w 2111375"/>
                <a:gd name="connsiteY34" fmla="*/ 219075 h 831850"/>
                <a:gd name="connsiteX35" fmla="*/ 666750 w 2111375"/>
                <a:gd name="connsiteY35" fmla="*/ 222250 h 831850"/>
                <a:gd name="connsiteX36" fmla="*/ 685800 w 2111375"/>
                <a:gd name="connsiteY36" fmla="*/ 228600 h 831850"/>
                <a:gd name="connsiteX37" fmla="*/ 698500 w 2111375"/>
                <a:gd name="connsiteY37" fmla="*/ 231775 h 831850"/>
                <a:gd name="connsiteX38" fmla="*/ 730250 w 2111375"/>
                <a:gd name="connsiteY38" fmla="*/ 241300 h 831850"/>
                <a:gd name="connsiteX39" fmla="*/ 749300 w 2111375"/>
                <a:gd name="connsiteY39" fmla="*/ 254000 h 831850"/>
                <a:gd name="connsiteX40" fmla="*/ 758825 w 2111375"/>
                <a:gd name="connsiteY40" fmla="*/ 257175 h 831850"/>
                <a:gd name="connsiteX41" fmla="*/ 777875 w 2111375"/>
                <a:gd name="connsiteY41" fmla="*/ 269875 h 831850"/>
                <a:gd name="connsiteX42" fmla="*/ 787400 w 2111375"/>
                <a:gd name="connsiteY42" fmla="*/ 276225 h 831850"/>
                <a:gd name="connsiteX43" fmla="*/ 806450 w 2111375"/>
                <a:gd name="connsiteY43" fmla="*/ 282575 h 831850"/>
                <a:gd name="connsiteX44" fmla="*/ 815975 w 2111375"/>
                <a:gd name="connsiteY44" fmla="*/ 288925 h 831850"/>
                <a:gd name="connsiteX45" fmla="*/ 835025 w 2111375"/>
                <a:gd name="connsiteY45" fmla="*/ 295275 h 831850"/>
                <a:gd name="connsiteX46" fmla="*/ 854075 w 2111375"/>
                <a:gd name="connsiteY46" fmla="*/ 301625 h 831850"/>
                <a:gd name="connsiteX47" fmla="*/ 863600 w 2111375"/>
                <a:gd name="connsiteY47" fmla="*/ 304800 h 831850"/>
                <a:gd name="connsiteX48" fmla="*/ 892175 w 2111375"/>
                <a:gd name="connsiteY48" fmla="*/ 317500 h 831850"/>
                <a:gd name="connsiteX49" fmla="*/ 901700 w 2111375"/>
                <a:gd name="connsiteY49" fmla="*/ 320675 h 831850"/>
                <a:gd name="connsiteX50" fmla="*/ 911225 w 2111375"/>
                <a:gd name="connsiteY50" fmla="*/ 327025 h 831850"/>
                <a:gd name="connsiteX51" fmla="*/ 939800 w 2111375"/>
                <a:gd name="connsiteY51" fmla="*/ 333375 h 831850"/>
                <a:gd name="connsiteX52" fmla="*/ 949325 w 2111375"/>
                <a:gd name="connsiteY52" fmla="*/ 336550 h 831850"/>
                <a:gd name="connsiteX53" fmla="*/ 968375 w 2111375"/>
                <a:gd name="connsiteY53" fmla="*/ 349250 h 831850"/>
                <a:gd name="connsiteX54" fmla="*/ 990600 w 2111375"/>
                <a:gd name="connsiteY54" fmla="*/ 355600 h 831850"/>
                <a:gd name="connsiteX55" fmla="*/ 1000125 w 2111375"/>
                <a:gd name="connsiteY55" fmla="*/ 361950 h 831850"/>
                <a:gd name="connsiteX56" fmla="*/ 1009650 w 2111375"/>
                <a:gd name="connsiteY56" fmla="*/ 365125 h 831850"/>
                <a:gd name="connsiteX57" fmla="*/ 1019175 w 2111375"/>
                <a:gd name="connsiteY57" fmla="*/ 371475 h 831850"/>
                <a:gd name="connsiteX58" fmla="*/ 1028700 w 2111375"/>
                <a:gd name="connsiteY58" fmla="*/ 374650 h 831850"/>
                <a:gd name="connsiteX59" fmla="*/ 1038225 w 2111375"/>
                <a:gd name="connsiteY59" fmla="*/ 381000 h 831850"/>
                <a:gd name="connsiteX60" fmla="*/ 1057275 w 2111375"/>
                <a:gd name="connsiteY60" fmla="*/ 387350 h 831850"/>
                <a:gd name="connsiteX61" fmla="*/ 1076325 w 2111375"/>
                <a:gd name="connsiteY61" fmla="*/ 400050 h 831850"/>
                <a:gd name="connsiteX62" fmla="*/ 1095375 w 2111375"/>
                <a:gd name="connsiteY62" fmla="*/ 406400 h 831850"/>
                <a:gd name="connsiteX63" fmla="*/ 1104900 w 2111375"/>
                <a:gd name="connsiteY63" fmla="*/ 409575 h 831850"/>
                <a:gd name="connsiteX64" fmla="*/ 1114425 w 2111375"/>
                <a:gd name="connsiteY64" fmla="*/ 415925 h 831850"/>
                <a:gd name="connsiteX65" fmla="*/ 1133475 w 2111375"/>
                <a:gd name="connsiteY65" fmla="*/ 422275 h 831850"/>
                <a:gd name="connsiteX66" fmla="*/ 1152525 w 2111375"/>
                <a:gd name="connsiteY66" fmla="*/ 428625 h 831850"/>
                <a:gd name="connsiteX67" fmla="*/ 1162050 w 2111375"/>
                <a:gd name="connsiteY67" fmla="*/ 431800 h 831850"/>
                <a:gd name="connsiteX68" fmla="*/ 1196975 w 2111375"/>
                <a:gd name="connsiteY68" fmla="*/ 444500 h 831850"/>
                <a:gd name="connsiteX69" fmla="*/ 1216025 w 2111375"/>
                <a:gd name="connsiteY69" fmla="*/ 450850 h 831850"/>
                <a:gd name="connsiteX70" fmla="*/ 1228725 w 2111375"/>
                <a:gd name="connsiteY70" fmla="*/ 460375 h 831850"/>
                <a:gd name="connsiteX71" fmla="*/ 1250950 w 2111375"/>
                <a:gd name="connsiteY71" fmla="*/ 466725 h 831850"/>
                <a:gd name="connsiteX72" fmla="*/ 1270000 w 2111375"/>
                <a:gd name="connsiteY72" fmla="*/ 479425 h 831850"/>
                <a:gd name="connsiteX73" fmla="*/ 1279525 w 2111375"/>
                <a:gd name="connsiteY73" fmla="*/ 482600 h 831850"/>
                <a:gd name="connsiteX74" fmla="*/ 1289050 w 2111375"/>
                <a:gd name="connsiteY74" fmla="*/ 488950 h 831850"/>
                <a:gd name="connsiteX75" fmla="*/ 1301750 w 2111375"/>
                <a:gd name="connsiteY75" fmla="*/ 498475 h 831850"/>
                <a:gd name="connsiteX76" fmla="*/ 1330325 w 2111375"/>
                <a:gd name="connsiteY76" fmla="*/ 508000 h 831850"/>
                <a:gd name="connsiteX77" fmla="*/ 1339850 w 2111375"/>
                <a:gd name="connsiteY77" fmla="*/ 511175 h 831850"/>
                <a:gd name="connsiteX78" fmla="*/ 1349375 w 2111375"/>
                <a:gd name="connsiteY78" fmla="*/ 517525 h 831850"/>
                <a:gd name="connsiteX79" fmla="*/ 1368425 w 2111375"/>
                <a:gd name="connsiteY79" fmla="*/ 523875 h 831850"/>
                <a:gd name="connsiteX80" fmla="*/ 1377950 w 2111375"/>
                <a:gd name="connsiteY80" fmla="*/ 527050 h 831850"/>
                <a:gd name="connsiteX81" fmla="*/ 1387475 w 2111375"/>
                <a:gd name="connsiteY81" fmla="*/ 533400 h 831850"/>
                <a:gd name="connsiteX82" fmla="*/ 1406525 w 2111375"/>
                <a:gd name="connsiteY82" fmla="*/ 539750 h 831850"/>
                <a:gd name="connsiteX83" fmla="*/ 1425575 w 2111375"/>
                <a:gd name="connsiteY83" fmla="*/ 549275 h 831850"/>
                <a:gd name="connsiteX84" fmla="*/ 1435100 w 2111375"/>
                <a:gd name="connsiteY84" fmla="*/ 555625 h 831850"/>
                <a:gd name="connsiteX85" fmla="*/ 1457325 w 2111375"/>
                <a:gd name="connsiteY85" fmla="*/ 561975 h 831850"/>
                <a:gd name="connsiteX86" fmla="*/ 1466850 w 2111375"/>
                <a:gd name="connsiteY86" fmla="*/ 568325 h 831850"/>
                <a:gd name="connsiteX87" fmla="*/ 1485900 w 2111375"/>
                <a:gd name="connsiteY87" fmla="*/ 574675 h 831850"/>
                <a:gd name="connsiteX88" fmla="*/ 1504950 w 2111375"/>
                <a:gd name="connsiteY88" fmla="*/ 587375 h 831850"/>
                <a:gd name="connsiteX89" fmla="*/ 1524000 w 2111375"/>
                <a:gd name="connsiteY89" fmla="*/ 593725 h 831850"/>
                <a:gd name="connsiteX90" fmla="*/ 1533525 w 2111375"/>
                <a:gd name="connsiteY90" fmla="*/ 596900 h 831850"/>
                <a:gd name="connsiteX91" fmla="*/ 1552575 w 2111375"/>
                <a:gd name="connsiteY91" fmla="*/ 609600 h 831850"/>
                <a:gd name="connsiteX92" fmla="*/ 1571625 w 2111375"/>
                <a:gd name="connsiteY92" fmla="*/ 615950 h 831850"/>
                <a:gd name="connsiteX93" fmla="*/ 1590675 w 2111375"/>
                <a:gd name="connsiteY93" fmla="*/ 625475 h 831850"/>
                <a:gd name="connsiteX94" fmla="*/ 1609725 w 2111375"/>
                <a:gd name="connsiteY94" fmla="*/ 635000 h 831850"/>
                <a:gd name="connsiteX95" fmla="*/ 1619250 w 2111375"/>
                <a:gd name="connsiteY95" fmla="*/ 644525 h 831850"/>
                <a:gd name="connsiteX96" fmla="*/ 1628775 w 2111375"/>
                <a:gd name="connsiteY96" fmla="*/ 647700 h 831850"/>
                <a:gd name="connsiteX97" fmla="*/ 1635125 w 2111375"/>
                <a:gd name="connsiteY97" fmla="*/ 657225 h 831850"/>
                <a:gd name="connsiteX98" fmla="*/ 1654175 w 2111375"/>
                <a:gd name="connsiteY98" fmla="*/ 669925 h 831850"/>
                <a:gd name="connsiteX99" fmla="*/ 1673225 w 2111375"/>
                <a:gd name="connsiteY99" fmla="*/ 676275 h 831850"/>
                <a:gd name="connsiteX100" fmla="*/ 1682750 w 2111375"/>
                <a:gd name="connsiteY100" fmla="*/ 679450 h 831850"/>
                <a:gd name="connsiteX101" fmla="*/ 1692275 w 2111375"/>
                <a:gd name="connsiteY101" fmla="*/ 685800 h 831850"/>
                <a:gd name="connsiteX102" fmla="*/ 1720850 w 2111375"/>
                <a:gd name="connsiteY102" fmla="*/ 692150 h 831850"/>
                <a:gd name="connsiteX103" fmla="*/ 1730375 w 2111375"/>
                <a:gd name="connsiteY103" fmla="*/ 698500 h 831850"/>
                <a:gd name="connsiteX104" fmla="*/ 1752600 w 2111375"/>
                <a:gd name="connsiteY104" fmla="*/ 704850 h 831850"/>
                <a:gd name="connsiteX105" fmla="*/ 1762125 w 2111375"/>
                <a:gd name="connsiteY105" fmla="*/ 708025 h 831850"/>
                <a:gd name="connsiteX106" fmla="*/ 1771650 w 2111375"/>
                <a:gd name="connsiteY106" fmla="*/ 714375 h 831850"/>
                <a:gd name="connsiteX107" fmla="*/ 1790700 w 2111375"/>
                <a:gd name="connsiteY107" fmla="*/ 720725 h 831850"/>
                <a:gd name="connsiteX108" fmla="*/ 1800225 w 2111375"/>
                <a:gd name="connsiteY108" fmla="*/ 723900 h 831850"/>
                <a:gd name="connsiteX109" fmla="*/ 1816100 w 2111375"/>
                <a:gd name="connsiteY109" fmla="*/ 727075 h 831850"/>
                <a:gd name="connsiteX110" fmla="*/ 1835150 w 2111375"/>
                <a:gd name="connsiteY110" fmla="*/ 733425 h 831850"/>
                <a:gd name="connsiteX111" fmla="*/ 1854200 w 2111375"/>
                <a:gd name="connsiteY111" fmla="*/ 739775 h 831850"/>
                <a:gd name="connsiteX112" fmla="*/ 1863725 w 2111375"/>
                <a:gd name="connsiteY112" fmla="*/ 742950 h 831850"/>
                <a:gd name="connsiteX113" fmla="*/ 1876425 w 2111375"/>
                <a:gd name="connsiteY113" fmla="*/ 746125 h 831850"/>
                <a:gd name="connsiteX114" fmla="*/ 1895475 w 2111375"/>
                <a:gd name="connsiteY114" fmla="*/ 752475 h 831850"/>
                <a:gd name="connsiteX115" fmla="*/ 1914525 w 2111375"/>
                <a:gd name="connsiteY115" fmla="*/ 758825 h 831850"/>
                <a:gd name="connsiteX116" fmla="*/ 1924050 w 2111375"/>
                <a:gd name="connsiteY116" fmla="*/ 762000 h 831850"/>
                <a:gd name="connsiteX117" fmla="*/ 1933575 w 2111375"/>
                <a:gd name="connsiteY117" fmla="*/ 765175 h 831850"/>
                <a:gd name="connsiteX118" fmla="*/ 1952625 w 2111375"/>
                <a:gd name="connsiteY118" fmla="*/ 774700 h 831850"/>
                <a:gd name="connsiteX119" fmla="*/ 1962150 w 2111375"/>
                <a:gd name="connsiteY119" fmla="*/ 781050 h 831850"/>
                <a:gd name="connsiteX120" fmla="*/ 1984375 w 2111375"/>
                <a:gd name="connsiteY120" fmla="*/ 787400 h 831850"/>
                <a:gd name="connsiteX121" fmla="*/ 1993900 w 2111375"/>
                <a:gd name="connsiteY121" fmla="*/ 790575 h 831850"/>
                <a:gd name="connsiteX122" fmla="*/ 2012950 w 2111375"/>
                <a:gd name="connsiteY122" fmla="*/ 803275 h 831850"/>
                <a:gd name="connsiteX123" fmla="*/ 2051050 w 2111375"/>
                <a:gd name="connsiteY123" fmla="*/ 815975 h 831850"/>
                <a:gd name="connsiteX124" fmla="*/ 2060575 w 2111375"/>
                <a:gd name="connsiteY124" fmla="*/ 819150 h 831850"/>
                <a:gd name="connsiteX125" fmla="*/ 2070100 w 2111375"/>
                <a:gd name="connsiteY125" fmla="*/ 822325 h 831850"/>
                <a:gd name="connsiteX126" fmla="*/ 2089150 w 2111375"/>
                <a:gd name="connsiteY126" fmla="*/ 825500 h 831850"/>
                <a:gd name="connsiteX127" fmla="*/ 2098675 w 2111375"/>
                <a:gd name="connsiteY127" fmla="*/ 828675 h 831850"/>
                <a:gd name="connsiteX128" fmla="*/ 2111375 w 2111375"/>
                <a:gd name="connsiteY128" fmla="*/ 831850 h 831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2111375" h="831850">
                  <a:moveTo>
                    <a:pt x="0" y="0"/>
                  </a:moveTo>
                  <a:cubicBezTo>
                    <a:pt x="9525" y="1058"/>
                    <a:pt x="19177" y="1295"/>
                    <a:pt x="28575" y="3175"/>
                  </a:cubicBezTo>
                  <a:cubicBezTo>
                    <a:pt x="62950" y="10050"/>
                    <a:pt x="35383" y="6201"/>
                    <a:pt x="57150" y="15875"/>
                  </a:cubicBezTo>
                  <a:cubicBezTo>
                    <a:pt x="63267" y="18593"/>
                    <a:pt x="69850" y="20108"/>
                    <a:pt x="76200" y="22225"/>
                  </a:cubicBezTo>
                  <a:cubicBezTo>
                    <a:pt x="79375" y="23283"/>
                    <a:pt x="82940" y="23544"/>
                    <a:pt x="85725" y="25400"/>
                  </a:cubicBezTo>
                  <a:cubicBezTo>
                    <a:pt x="88900" y="27517"/>
                    <a:pt x="91763" y="30200"/>
                    <a:pt x="95250" y="31750"/>
                  </a:cubicBezTo>
                  <a:cubicBezTo>
                    <a:pt x="108831" y="37786"/>
                    <a:pt x="114070" y="37581"/>
                    <a:pt x="127000" y="41275"/>
                  </a:cubicBezTo>
                  <a:cubicBezTo>
                    <a:pt x="130218" y="42194"/>
                    <a:pt x="133532" y="42953"/>
                    <a:pt x="136525" y="44450"/>
                  </a:cubicBezTo>
                  <a:cubicBezTo>
                    <a:pt x="139938" y="46157"/>
                    <a:pt x="142332" y="49942"/>
                    <a:pt x="146050" y="50800"/>
                  </a:cubicBezTo>
                  <a:cubicBezTo>
                    <a:pt x="156414" y="53192"/>
                    <a:pt x="167217" y="52917"/>
                    <a:pt x="177800" y="53975"/>
                  </a:cubicBezTo>
                  <a:cubicBezTo>
                    <a:pt x="184150" y="56092"/>
                    <a:pt x="192117" y="55592"/>
                    <a:pt x="196850" y="60325"/>
                  </a:cubicBezTo>
                  <a:cubicBezTo>
                    <a:pt x="200025" y="63500"/>
                    <a:pt x="202476" y="67622"/>
                    <a:pt x="206375" y="69850"/>
                  </a:cubicBezTo>
                  <a:cubicBezTo>
                    <a:pt x="210164" y="72015"/>
                    <a:pt x="214895" y="71771"/>
                    <a:pt x="219075" y="73025"/>
                  </a:cubicBezTo>
                  <a:lnTo>
                    <a:pt x="247650" y="82550"/>
                  </a:lnTo>
                  <a:lnTo>
                    <a:pt x="295275" y="98425"/>
                  </a:lnTo>
                  <a:lnTo>
                    <a:pt x="314325" y="104775"/>
                  </a:lnTo>
                  <a:cubicBezTo>
                    <a:pt x="317500" y="105833"/>
                    <a:pt x="320603" y="107138"/>
                    <a:pt x="323850" y="107950"/>
                  </a:cubicBezTo>
                  <a:cubicBezTo>
                    <a:pt x="332317" y="110067"/>
                    <a:pt x="340971" y="111540"/>
                    <a:pt x="349250" y="114300"/>
                  </a:cubicBezTo>
                  <a:cubicBezTo>
                    <a:pt x="355600" y="116417"/>
                    <a:pt x="361806" y="119027"/>
                    <a:pt x="368300" y="120650"/>
                  </a:cubicBezTo>
                  <a:cubicBezTo>
                    <a:pt x="372533" y="121708"/>
                    <a:pt x="376820" y="122571"/>
                    <a:pt x="381000" y="123825"/>
                  </a:cubicBezTo>
                  <a:cubicBezTo>
                    <a:pt x="387411" y="125748"/>
                    <a:pt x="393700" y="128058"/>
                    <a:pt x="400050" y="130175"/>
                  </a:cubicBezTo>
                  <a:cubicBezTo>
                    <a:pt x="403225" y="131233"/>
                    <a:pt x="406328" y="132538"/>
                    <a:pt x="409575" y="133350"/>
                  </a:cubicBezTo>
                  <a:cubicBezTo>
                    <a:pt x="428769" y="138148"/>
                    <a:pt x="418135" y="135145"/>
                    <a:pt x="441325" y="142875"/>
                  </a:cubicBezTo>
                  <a:cubicBezTo>
                    <a:pt x="444500" y="143933"/>
                    <a:pt x="448065" y="144194"/>
                    <a:pt x="450850" y="146050"/>
                  </a:cubicBezTo>
                  <a:cubicBezTo>
                    <a:pt x="457200" y="150283"/>
                    <a:pt x="462660" y="156337"/>
                    <a:pt x="469900" y="158750"/>
                  </a:cubicBezTo>
                  <a:cubicBezTo>
                    <a:pt x="501911" y="169420"/>
                    <a:pt x="452258" y="153140"/>
                    <a:pt x="492125" y="165100"/>
                  </a:cubicBezTo>
                  <a:cubicBezTo>
                    <a:pt x="498536" y="167023"/>
                    <a:pt x="504825" y="169333"/>
                    <a:pt x="511175" y="171450"/>
                  </a:cubicBezTo>
                  <a:lnTo>
                    <a:pt x="530225" y="177800"/>
                  </a:lnTo>
                  <a:cubicBezTo>
                    <a:pt x="533400" y="178858"/>
                    <a:pt x="536965" y="179119"/>
                    <a:pt x="539750" y="180975"/>
                  </a:cubicBezTo>
                  <a:cubicBezTo>
                    <a:pt x="542925" y="183092"/>
                    <a:pt x="545788" y="185775"/>
                    <a:pt x="549275" y="187325"/>
                  </a:cubicBezTo>
                  <a:cubicBezTo>
                    <a:pt x="555392" y="190043"/>
                    <a:pt x="561975" y="191558"/>
                    <a:pt x="568325" y="193675"/>
                  </a:cubicBezTo>
                  <a:lnTo>
                    <a:pt x="587375" y="200025"/>
                  </a:lnTo>
                  <a:lnTo>
                    <a:pt x="625475" y="212725"/>
                  </a:lnTo>
                  <a:lnTo>
                    <a:pt x="635000" y="215900"/>
                  </a:lnTo>
                  <a:cubicBezTo>
                    <a:pt x="638175" y="216958"/>
                    <a:pt x="641212" y="218602"/>
                    <a:pt x="644525" y="219075"/>
                  </a:cubicBezTo>
                  <a:lnTo>
                    <a:pt x="666750" y="222250"/>
                  </a:lnTo>
                  <a:cubicBezTo>
                    <a:pt x="673100" y="224367"/>
                    <a:pt x="679306" y="226977"/>
                    <a:pt x="685800" y="228600"/>
                  </a:cubicBezTo>
                  <a:cubicBezTo>
                    <a:pt x="690033" y="229658"/>
                    <a:pt x="694320" y="230521"/>
                    <a:pt x="698500" y="231775"/>
                  </a:cubicBezTo>
                  <a:cubicBezTo>
                    <a:pt x="737149" y="243370"/>
                    <a:pt x="700978" y="233982"/>
                    <a:pt x="730250" y="241300"/>
                  </a:cubicBezTo>
                  <a:cubicBezTo>
                    <a:pt x="736600" y="245533"/>
                    <a:pt x="742060" y="251587"/>
                    <a:pt x="749300" y="254000"/>
                  </a:cubicBezTo>
                  <a:cubicBezTo>
                    <a:pt x="752475" y="255058"/>
                    <a:pt x="755899" y="255550"/>
                    <a:pt x="758825" y="257175"/>
                  </a:cubicBezTo>
                  <a:cubicBezTo>
                    <a:pt x="765496" y="260881"/>
                    <a:pt x="771525" y="265642"/>
                    <a:pt x="777875" y="269875"/>
                  </a:cubicBezTo>
                  <a:cubicBezTo>
                    <a:pt x="781050" y="271992"/>
                    <a:pt x="783780" y="275018"/>
                    <a:pt x="787400" y="276225"/>
                  </a:cubicBezTo>
                  <a:cubicBezTo>
                    <a:pt x="793750" y="278342"/>
                    <a:pt x="800881" y="278862"/>
                    <a:pt x="806450" y="282575"/>
                  </a:cubicBezTo>
                  <a:cubicBezTo>
                    <a:pt x="809625" y="284692"/>
                    <a:pt x="812488" y="287375"/>
                    <a:pt x="815975" y="288925"/>
                  </a:cubicBezTo>
                  <a:cubicBezTo>
                    <a:pt x="822092" y="291643"/>
                    <a:pt x="828675" y="293158"/>
                    <a:pt x="835025" y="295275"/>
                  </a:cubicBezTo>
                  <a:lnTo>
                    <a:pt x="854075" y="301625"/>
                  </a:lnTo>
                  <a:cubicBezTo>
                    <a:pt x="857250" y="302683"/>
                    <a:pt x="860815" y="302944"/>
                    <a:pt x="863600" y="304800"/>
                  </a:cubicBezTo>
                  <a:cubicBezTo>
                    <a:pt x="878694" y="314863"/>
                    <a:pt x="869505" y="309943"/>
                    <a:pt x="892175" y="317500"/>
                  </a:cubicBezTo>
                  <a:cubicBezTo>
                    <a:pt x="895350" y="318558"/>
                    <a:pt x="898915" y="318819"/>
                    <a:pt x="901700" y="320675"/>
                  </a:cubicBezTo>
                  <a:cubicBezTo>
                    <a:pt x="904875" y="322792"/>
                    <a:pt x="907812" y="325318"/>
                    <a:pt x="911225" y="327025"/>
                  </a:cubicBezTo>
                  <a:cubicBezTo>
                    <a:pt x="919802" y="331313"/>
                    <a:pt x="931020" y="331424"/>
                    <a:pt x="939800" y="333375"/>
                  </a:cubicBezTo>
                  <a:cubicBezTo>
                    <a:pt x="943067" y="334101"/>
                    <a:pt x="946399" y="334925"/>
                    <a:pt x="949325" y="336550"/>
                  </a:cubicBezTo>
                  <a:cubicBezTo>
                    <a:pt x="955996" y="340256"/>
                    <a:pt x="960971" y="347399"/>
                    <a:pt x="968375" y="349250"/>
                  </a:cubicBezTo>
                  <a:cubicBezTo>
                    <a:pt x="972444" y="350267"/>
                    <a:pt x="986045" y="353323"/>
                    <a:pt x="990600" y="355600"/>
                  </a:cubicBezTo>
                  <a:cubicBezTo>
                    <a:pt x="994013" y="357307"/>
                    <a:pt x="996712" y="360243"/>
                    <a:pt x="1000125" y="361950"/>
                  </a:cubicBezTo>
                  <a:cubicBezTo>
                    <a:pt x="1003118" y="363447"/>
                    <a:pt x="1006657" y="363628"/>
                    <a:pt x="1009650" y="365125"/>
                  </a:cubicBezTo>
                  <a:cubicBezTo>
                    <a:pt x="1013063" y="366832"/>
                    <a:pt x="1015762" y="369768"/>
                    <a:pt x="1019175" y="371475"/>
                  </a:cubicBezTo>
                  <a:cubicBezTo>
                    <a:pt x="1022168" y="372972"/>
                    <a:pt x="1025707" y="373153"/>
                    <a:pt x="1028700" y="374650"/>
                  </a:cubicBezTo>
                  <a:cubicBezTo>
                    <a:pt x="1032113" y="376357"/>
                    <a:pt x="1034738" y="379450"/>
                    <a:pt x="1038225" y="381000"/>
                  </a:cubicBezTo>
                  <a:cubicBezTo>
                    <a:pt x="1044342" y="383718"/>
                    <a:pt x="1051706" y="383637"/>
                    <a:pt x="1057275" y="387350"/>
                  </a:cubicBezTo>
                  <a:cubicBezTo>
                    <a:pt x="1063625" y="391583"/>
                    <a:pt x="1069085" y="397637"/>
                    <a:pt x="1076325" y="400050"/>
                  </a:cubicBezTo>
                  <a:lnTo>
                    <a:pt x="1095375" y="406400"/>
                  </a:lnTo>
                  <a:cubicBezTo>
                    <a:pt x="1098550" y="407458"/>
                    <a:pt x="1102115" y="407719"/>
                    <a:pt x="1104900" y="409575"/>
                  </a:cubicBezTo>
                  <a:cubicBezTo>
                    <a:pt x="1108075" y="411692"/>
                    <a:pt x="1110938" y="414375"/>
                    <a:pt x="1114425" y="415925"/>
                  </a:cubicBezTo>
                  <a:cubicBezTo>
                    <a:pt x="1120542" y="418643"/>
                    <a:pt x="1127125" y="420158"/>
                    <a:pt x="1133475" y="422275"/>
                  </a:cubicBezTo>
                  <a:lnTo>
                    <a:pt x="1152525" y="428625"/>
                  </a:lnTo>
                  <a:cubicBezTo>
                    <a:pt x="1155700" y="429683"/>
                    <a:pt x="1159265" y="429944"/>
                    <a:pt x="1162050" y="431800"/>
                  </a:cubicBezTo>
                  <a:cubicBezTo>
                    <a:pt x="1182018" y="445112"/>
                    <a:pt x="1160598" y="432374"/>
                    <a:pt x="1196975" y="444500"/>
                  </a:cubicBezTo>
                  <a:lnTo>
                    <a:pt x="1216025" y="450850"/>
                  </a:lnTo>
                  <a:cubicBezTo>
                    <a:pt x="1220258" y="454025"/>
                    <a:pt x="1224131" y="457750"/>
                    <a:pt x="1228725" y="460375"/>
                  </a:cubicBezTo>
                  <a:cubicBezTo>
                    <a:pt x="1232268" y="462399"/>
                    <a:pt x="1248201" y="466038"/>
                    <a:pt x="1250950" y="466725"/>
                  </a:cubicBezTo>
                  <a:cubicBezTo>
                    <a:pt x="1257300" y="470958"/>
                    <a:pt x="1262760" y="477012"/>
                    <a:pt x="1270000" y="479425"/>
                  </a:cubicBezTo>
                  <a:cubicBezTo>
                    <a:pt x="1273175" y="480483"/>
                    <a:pt x="1276532" y="481103"/>
                    <a:pt x="1279525" y="482600"/>
                  </a:cubicBezTo>
                  <a:cubicBezTo>
                    <a:pt x="1282938" y="484307"/>
                    <a:pt x="1285945" y="486732"/>
                    <a:pt x="1289050" y="488950"/>
                  </a:cubicBezTo>
                  <a:cubicBezTo>
                    <a:pt x="1293356" y="492026"/>
                    <a:pt x="1297017" y="496108"/>
                    <a:pt x="1301750" y="498475"/>
                  </a:cubicBezTo>
                  <a:lnTo>
                    <a:pt x="1330325" y="508000"/>
                  </a:lnTo>
                  <a:cubicBezTo>
                    <a:pt x="1333500" y="509058"/>
                    <a:pt x="1337065" y="509319"/>
                    <a:pt x="1339850" y="511175"/>
                  </a:cubicBezTo>
                  <a:cubicBezTo>
                    <a:pt x="1343025" y="513292"/>
                    <a:pt x="1345888" y="515975"/>
                    <a:pt x="1349375" y="517525"/>
                  </a:cubicBezTo>
                  <a:cubicBezTo>
                    <a:pt x="1355492" y="520243"/>
                    <a:pt x="1362075" y="521758"/>
                    <a:pt x="1368425" y="523875"/>
                  </a:cubicBezTo>
                  <a:cubicBezTo>
                    <a:pt x="1371600" y="524933"/>
                    <a:pt x="1375165" y="525194"/>
                    <a:pt x="1377950" y="527050"/>
                  </a:cubicBezTo>
                  <a:cubicBezTo>
                    <a:pt x="1381125" y="529167"/>
                    <a:pt x="1383988" y="531850"/>
                    <a:pt x="1387475" y="533400"/>
                  </a:cubicBezTo>
                  <a:cubicBezTo>
                    <a:pt x="1393592" y="536118"/>
                    <a:pt x="1400956" y="536037"/>
                    <a:pt x="1406525" y="539750"/>
                  </a:cubicBezTo>
                  <a:cubicBezTo>
                    <a:pt x="1433822" y="557948"/>
                    <a:pt x="1399285" y="536130"/>
                    <a:pt x="1425575" y="549275"/>
                  </a:cubicBezTo>
                  <a:cubicBezTo>
                    <a:pt x="1428988" y="550982"/>
                    <a:pt x="1431687" y="553918"/>
                    <a:pt x="1435100" y="555625"/>
                  </a:cubicBezTo>
                  <a:cubicBezTo>
                    <a:pt x="1439655" y="557902"/>
                    <a:pt x="1453256" y="560958"/>
                    <a:pt x="1457325" y="561975"/>
                  </a:cubicBezTo>
                  <a:cubicBezTo>
                    <a:pt x="1460500" y="564092"/>
                    <a:pt x="1463363" y="566775"/>
                    <a:pt x="1466850" y="568325"/>
                  </a:cubicBezTo>
                  <a:cubicBezTo>
                    <a:pt x="1472967" y="571043"/>
                    <a:pt x="1480331" y="570962"/>
                    <a:pt x="1485900" y="574675"/>
                  </a:cubicBezTo>
                  <a:cubicBezTo>
                    <a:pt x="1492250" y="578908"/>
                    <a:pt x="1497710" y="584962"/>
                    <a:pt x="1504950" y="587375"/>
                  </a:cubicBezTo>
                  <a:lnTo>
                    <a:pt x="1524000" y="593725"/>
                  </a:lnTo>
                  <a:cubicBezTo>
                    <a:pt x="1527175" y="594783"/>
                    <a:pt x="1530740" y="595044"/>
                    <a:pt x="1533525" y="596900"/>
                  </a:cubicBezTo>
                  <a:cubicBezTo>
                    <a:pt x="1539875" y="601133"/>
                    <a:pt x="1545335" y="607187"/>
                    <a:pt x="1552575" y="609600"/>
                  </a:cubicBezTo>
                  <a:cubicBezTo>
                    <a:pt x="1558925" y="611717"/>
                    <a:pt x="1566056" y="612237"/>
                    <a:pt x="1571625" y="615950"/>
                  </a:cubicBezTo>
                  <a:cubicBezTo>
                    <a:pt x="1598922" y="634148"/>
                    <a:pt x="1564385" y="612330"/>
                    <a:pt x="1590675" y="625475"/>
                  </a:cubicBezTo>
                  <a:cubicBezTo>
                    <a:pt x="1615294" y="637785"/>
                    <a:pt x="1585784" y="627020"/>
                    <a:pt x="1609725" y="635000"/>
                  </a:cubicBezTo>
                  <a:cubicBezTo>
                    <a:pt x="1612900" y="638175"/>
                    <a:pt x="1615514" y="642034"/>
                    <a:pt x="1619250" y="644525"/>
                  </a:cubicBezTo>
                  <a:cubicBezTo>
                    <a:pt x="1622035" y="646381"/>
                    <a:pt x="1626162" y="645609"/>
                    <a:pt x="1628775" y="647700"/>
                  </a:cubicBezTo>
                  <a:cubicBezTo>
                    <a:pt x="1631755" y="650084"/>
                    <a:pt x="1632253" y="654712"/>
                    <a:pt x="1635125" y="657225"/>
                  </a:cubicBezTo>
                  <a:cubicBezTo>
                    <a:pt x="1640868" y="662251"/>
                    <a:pt x="1646935" y="667512"/>
                    <a:pt x="1654175" y="669925"/>
                  </a:cubicBezTo>
                  <a:lnTo>
                    <a:pt x="1673225" y="676275"/>
                  </a:lnTo>
                  <a:cubicBezTo>
                    <a:pt x="1676400" y="677333"/>
                    <a:pt x="1679965" y="677594"/>
                    <a:pt x="1682750" y="679450"/>
                  </a:cubicBezTo>
                  <a:cubicBezTo>
                    <a:pt x="1685925" y="681567"/>
                    <a:pt x="1688655" y="684593"/>
                    <a:pt x="1692275" y="685800"/>
                  </a:cubicBezTo>
                  <a:cubicBezTo>
                    <a:pt x="1706908" y="690678"/>
                    <a:pt x="1709230" y="686340"/>
                    <a:pt x="1720850" y="692150"/>
                  </a:cubicBezTo>
                  <a:cubicBezTo>
                    <a:pt x="1724263" y="693857"/>
                    <a:pt x="1726962" y="696793"/>
                    <a:pt x="1730375" y="698500"/>
                  </a:cubicBezTo>
                  <a:cubicBezTo>
                    <a:pt x="1735450" y="701038"/>
                    <a:pt x="1747853" y="703494"/>
                    <a:pt x="1752600" y="704850"/>
                  </a:cubicBezTo>
                  <a:cubicBezTo>
                    <a:pt x="1755818" y="705769"/>
                    <a:pt x="1759132" y="706528"/>
                    <a:pt x="1762125" y="708025"/>
                  </a:cubicBezTo>
                  <a:cubicBezTo>
                    <a:pt x="1765538" y="709732"/>
                    <a:pt x="1768163" y="712825"/>
                    <a:pt x="1771650" y="714375"/>
                  </a:cubicBezTo>
                  <a:cubicBezTo>
                    <a:pt x="1777767" y="717093"/>
                    <a:pt x="1784350" y="718608"/>
                    <a:pt x="1790700" y="720725"/>
                  </a:cubicBezTo>
                  <a:cubicBezTo>
                    <a:pt x="1793875" y="721783"/>
                    <a:pt x="1796943" y="723244"/>
                    <a:pt x="1800225" y="723900"/>
                  </a:cubicBezTo>
                  <a:cubicBezTo>
                    <a:pt x="1805517" y="724958"/>
                    <a:pt x="1810894" y="725655"/>
                    <a:pt x="1816100" y="727075"/>
                  </a:cubicBezTo>
                  <a:cubicBezTo>
                    <a:pt x="1822558" y="728836"/>
                    <a:pt x="1828800" y="731308"/>
                    <a:pt x="1835150" y="733425"/>
                  </a:cubicBezTo>
                  <a:lnTo>
                    <a:pt x="1854200" y="739775"/>
                  </a:lnTo>
                  <a:cubicBezTo>
                    <a:pt x="1857375" y="740833"/>
                    <a:pt x="1860478" y="742138"/>
                    <a:pt x="1863725" y="742950"/>
                  </a:cubicBezTo>
                  <a:cubicBezTo>
                    <a:pt x="1867958" y="744008"/>
                    <a:pt x="1872245" y="744871"/>
                    <a:pt x="1876425" y="746125"/>
                  </a:cubicBezTo>
                  <a:cubicBezTo>
                    <a:pt x="1882836" y="748048"/>
                    <a:pt x="1889125" y="750358"/>
                    <a:pt x="1895475" y="752475"/>
                  </a:cubicBezTo>
                  <a:lnTo>
                    <a:pt x="1914525" y="758825"/>
                  </a:lnTo>
                  <a:lnTo>
                    <a:pt x="1924050" y="762000"/>
                  </a:lnTo>
                  <a:cubicBezTo>
                    <a:pt x="1927225" y="763058"/>
                    <a:pt x="1930790" y="763319"/>
                    <a:pt x="1933575" y="765175"/>
                  </a:cubicBezTo>
                  <a:cubicBezTo>
                    <a:pt x="1960872" y="783373"/>
                    <a:pt x="1926335" y="761555"/>
                    <a:pt x="1952625" y="774700"/>
                  </a:cubicBezTo>
                  <a:cubicBezTo>
                    <a:pt x="1956038" y="776407"/>
                    <a:pt x="1958737" y="779343"/>
                    <a:pt x="1962150" y="781050"/>
                  </a:cubicBezTo>
                  <a:cubicBezTo>
                    <a:pt x="1967225" y="783588"/>
                    <a:pt x="1979628" y="786044"/>
                    <a:pt x="1984375" y="787400"/>
                  </a:cubicBezTo>
                  <a:cubicBezTo>
                    <a:pt x="1987593" y="788319"/>
                    <a:pt x="1990974" y="788950"/>
                    <a:pt x="1993900" y="790575"/>
                  </a:cubicBezTo>
                  <a:cubicBezTo>
                    <a:pt x="2000571" y="794281"/>
                    <a:pt x="2005710" y="800862"/>
                    <a:pt x="2012950" y="803275"/>
                  </a:cubicBezTo>
                  <a:lnTo>
                    <a:pt x="2051050" y="815975"/>
                  </a:lnTo>
                  <a:lnTo>
                    <a:pt x="2060575" y="819150"/>
                  </a:lnTo>
                  <a:cubicBezTo>
                    <a:pt x="2063750" y="820208"/>
                    <a:pt x="2066799" y="821775"/>
                    <a:pt x="2070100" y="822325"/>
                  </a:cubicBezTo>
                  <a:cubicBezTo>
                    <a:pt x="2076450" y="823383"/>
                    <a:pt x="2082866" y="824103"/>
                    <a:pt x="2089150" y="825500"/>
                  </a:cubicBezTo>
                  <a:cubicBezTo>
                    <a:pt x="2092417" y="826226"/>
                    <a:pt x="2095457" y="827756"/>
                    <a:pt x="2098675" y="828675"/>
                  </a:cubicBezTo>
                  <a:cubicBezTo>
                    <a:pt x="2102871" y="829874"/>
                    <a:pt x="2111375" y="831850"/>
                    <a:pt x="2111375" y="831850"/>
                  </a:cubicBezTo>
                </a:path>
              </a:pathLst>
            </a:custGeom>
            <a:noFill/>
            <a:ln w="15875">
              <a:solidFill>
                <a:srgbClr val="F6BA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1"/>
                </a:solidFill>
                <a:latin typeface="Verdana" panose="020B0604030504040204" pitchFamily="34" charset="0"/>
                <a:ea typeface="Verdana" panose="020B0604030504040204" pitchFamily="34" charset="0"/>
              </a:endParaRPr>
            </a:p>
          </p:txBody>
        </p:sp>
        <p:cxnSp>
          <p:nvCxnSpPr>
            <p:cNvPr id="463" name="Straight Connector 462">
              <a:extLst>
                <a:ext uri="{FF2B5EF4-FFF2-40B4-BE49-F238E27FC236}">
                  <a16:creationId xmlns:a16="http://schemas.microsoft.com/office/drawing/2014/main" id="{BF1634EA-3F43-31C6-6E92-9F60BF21FDCE}"/>
                </a:ext>
              </a:extLst>
            </p:cNvPr>
            <p:cNvCxnSpPr>
              <a:cxnSpLocks/>
            </p:cNvCxnSpPr>
            <p:nvPr/>
          </p:nvCxnSpPr>
          <p:spPr>
            <a:xfrm>
              <a:off x="2671763" y="3098800"/>
              <a:ext cx="85728" cy="0"/>
            </a:xfrm>
            <a:prstGeom prst="line">
              <a:avLst/>
            </a:prstGeom>
            <a:ln cap="sq">
              <a:solidFill>
                <a:srgbClr val="F6BA14"/>
              </a:solidFill>
            </a:ln>
          </p:spPr>
          <p:style>
            <a:lnRef idx="2">
              <a:schemeClr val="dk1"/>
            </a:lnRef>
            <a:fillRef idx="0">
              <a:schemeClr val="dk1"/>
            </a:fillRef>
            <a:effectRef idx="1">
              <a:schemeClr val="dk1"/>
            </a:effectRef>
            <a:fontRef idx="minor">
              <a:schemeClr val="tx1"/>
            </a:fontRef>
          </p:style>
        </p:cxnSp>
        <p:cxnSp>
          <p:nvCxnSpPr>
            <p:cNvPr id="464" name="Straight Connector 463">
              <a:extLst>
                <a:ext uri="{FF2B5EF4-FFF2-40B4-BE49-F238E27FC236}">
                  <a16:creationId xmlns:a16="http://schemas.microsoft.com/office/drawing/2014/main" id="{4D3E1E51-1238-520C-DF4B-E9FBCD80ADEC}"/>
                </a:ext>
              </a:extLst>
            </p:cNvPr>
            <p:cNvCxnSpPr>
              <a:cxnSpLocks/>
            </p:cNvCxnSpPr>
            <p:nvPr/>
          </p:nvCxnSpPr>
          <p:spPr>
            <a:xfrm>
              <a:off x="2757491" y="3098800"/>
              <a:ext cx="0" cy="53976"/>
            </a:xfrm>
            <a:prstGeom prst="line">
              <a:avLst/>
            </a:prstGeom>
            <a:ln>
              <a:solidFill>
                <a:srgbClr val="F6BA14"/>
              </a:solidFill>
            </a:ln>
          </p:spPr>
          <p:style>
            <a:lnRef idx="2">
              <a:schemeClr val="dk1"/>
            </a:lnRef>
            <a:fillRef idx="0">
              <a:schemeClr val="dk1"/>
            </a:fillRef>
            <a:effectRef idx="1">
              <a:schemeClr val="dk1"/>
            </a:effectRef>
            <a:fontRef idx="minor">
              <a:schemeClr val="tx1"/>
            </a:fontRef>
          </p:style>
        </p:cxnSp>
        <p:cxnSp>
          <p:nvCxnSpPr>
            <p:cNvPr id="465" name="Straight Connector 464">
              <a:extLst>
                <a:ext uri="{FF2B5EF4-FFF2-40B4-BE49-F238E27FC236}">
                  <a16:creationId xmlns:a16="http://schemas.microsoft.com/office/drawing/2014/main" id="{4F15C299-EF15-A30B-C435-6B8B6758DFFE}"/>
                </a:ext>
              </a:extLst>
            </p:cNvPr>
            <p:cNvCxnSpPr/>
            <p:nvPr/>
          </p:nvCxnSpPr>
          <p:spPr>
            <a:xfrm flipH="1">
              <a:off x="4964112" y="4059242"/>
              <a:ext cx="649288" cy="0"/>
            </a:xfrm>
            <a:prstGeom prst="line">
              <a:avLst/>
            </a:prstGeom>
            <a:ln>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66" name="Straight Connector 465">
              <a:extLst>
                <a:ext uri="{FF2B5EF4-FFF2-40B4-BE49-F238E27FC236}">
                  <a16:creationId xmlns:a16="http://schemas.microsoft.com/office/drawing/2014/main" id="{C75766F5-3887-168D-F13E-D600ABE0886C}"/>
                </a:ext>
              </a:extLst>
            </p:cNvPr>
            <p:cNvCxnSpPr/>
            <p:nvPr/>
          </p:nvCxnSpPr>
          <p:spPr>
            <a:xfrm flipV="1">
              <a:off x="4964112" y="3875088"/>
              <a:ext cx="0" cy="184154"/>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67" name="Straight Connector 466">
              <a:extLst>
                <a:ext uri="{FF2B5EF4-FFF2-40B4-BE49-F238E27FC236}">
                  <a16:creationId xmlns:a16="http://schemas.microsoft.com/office/drawing/2014/main" id="{81362226-F25B-6245-8036-97D6E7278D35}"/>
                </a:ext>
              </a:extLst>
            </p:cNvPr>
            <p:cNvCxnSpPr/>
            <p:nvPr/>
          </p:nvCxnSpPr>
          <p:spPr>
            <a:xfrm flipH="1">
              <a:off x="4646613" y="3873500"/>
              <a:ext cx="317499"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68" name="Straight Connector 467">
              <a:extLst>
                <a:ext uri="{FF2B5EF4-FFF2-40B4-BE49-F238E27FC236}">
                  <a16:creationId xmlns:a16="http://schemas.microsoft.com/office/drawing/2014/main" id="{D5E10F76-D459-4B8C-84F3-0A46C28950A2}"/>
                </a:ext>
              </a:extLst>
            </p:cNvPr>
            <p:cNvCxnSpPr/>
            <p:nvPr/>
          </p:nvCxnSpPr>
          <p:spPr>
            <a:xfrm>
              <a:off x="4646613" y="3765551"/>
              <a:ext cx="0" cy="107949"/>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69" name="Straight Connector 468">
              <a:extLst>
                <a:ext uri="{FF2B5EF4-FFF2-40B4-BE49-F238E27FC236}">
                  <a16:creationId xmlns:a16="http://schemas.microsoft.com/office/drawing/2014/main" id="{EDE5C8E4-8277-E236-A987-2351A152AB48}"/>
                </a:ext>
              </a:extLst>
            </p:cNvPr>
            <p:cNvCxnSpPr>
              <a:cxnSpLocks/>
            </p:cNvCxnSpPr>
            <p:nvPr/>
          </p:nvCxnSpPr>
          <p:spPr>
            <a:xfrm flipH="1">
              <a:off x="4548188" y="3765551"/>
              <a:ext cx="98426" cy="1586"/>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0" name="Straight Connector 469">
              <a:extLst>
                <a:ext uri="{FF2B5EF4-FFF2-40B4-BE49-F238E27FC236}">
                  <a16:creationId xmlns:a16="http://schemas.microsoft.com/office/drawing/2014/main" id="{2D84B1CF-8730-44F5-1567-315AE9A445EF}"/>
                </a:ext>
              </a:extLst>
            </p:cNvPr>
            <p:cNvCxnSpPr/>
            <p:nvPr/>
          </p:nvCxnSpPr>
          <p:spPr>
            <a:xfrm flipV="1">
              <a:off x="4548188" y="3736975"/>
              <a:ext cx="0" cy="28576"/>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1" name="Straight Connector 470">
              <a:extLst>
                <a:ext uri="{FF2B5EF4-FFF2-40B4-BE49-F238E27FC236}">
                  <a16:creationId xmlns:a16="http://schemas.microsoft.com/office/drawing/2014/main" id="{B0931DE0-A95C-5C2E-2D12-42B7576B4A20}"/>
                </a:ext>
              </a:extLst>
            </p:cNvPr>
            <p:cNvCxnSpPr/>
            <p:nvPr/>
          </p:nvCxnSpPr>
          <p:spPr>
            <a:xfrm flipH="1">
              <a:off x="4473575" y="3736975"/>
              <a:ext cx="73025"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2" name="Straight Connector 471">
              <a:extLst>
                <a:ext uri="{FF2B5EF4-FFF2-40B4-BE49-F238E27FC236}">
                  <a16:creationId xmlns:a16="http://schemas.microsoft.com/office/drawing/2014/main" id="{05FFE696-1011-E5A5-5076-E8B47756471C}"/>
                </a:ext>
              </a:extLst>
            </p:cNvPr>
            <p:cNvCxnSpPr/>
            <p:nvPr/>
          </p:nvCxnSpPr>
          <p:spPr>
            <a:xfrm flipV="1">
              <a:off x="4473575" y="3702050"/>
              <a:ext cx="0" cy="34925"/>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3" name="Straight Connector 472">
              <a:extLst>
                <a:ext uri="{FF2B5EF4-FFF2-40B4-BE49-F238E27FC236}">
                  <a16:creationId xmlns:a16="http://schemas.microsoft.com/office/drawing/2014/main" id="{E657E7D0-9D98-500E-56F2-121628F65C36}"/>
                </a:ext>
              </a:extLst>
            </p:cNvPr>
            <p:cNvCxnSpPr/>
            <p:nvPr/>
          </p:nvCxnSpPr>
          <p:spPr>
            <a:xfrm flipH="1">
              <a:off x="4295775" y="3702050"/>
              <a:ext cx="177800" cy="0"/>
            </a:xfrm>
            <a:prstGeom prst="line">
              <a:avLst/>
            </a:prstGeom>
            <a:ln>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4" name="Straight Connector 473">
              <a:extLst>
                <a:ext uri="{FF2B5EF4-FFF2-40B4-BE49-F238E27FC236}">
                  <a16:creationId xmlns:a16="http://schemas.microsoft.com/office/drawing/2014/main" id="{4D4C961D-1C20-537C-736A-6107E6E28804}"/>
                </a:ext>
              </a:extLst>
            </p:cNvPr>
            <p:cNvCxnSpPr/>
            <p:nvPr/>
          </p:nvCxnSpPr>
          <p:spPr>
            <a:xfrm flipV="1">
              <a:off x="4298950" y="3619500"/>
              <a:ext cx="0" cy="8255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5" name="Straight Connector 474">
              <a:extLst>
                <a:ext uri="{FF2B5EF4-FFF2-40B4-BE49-F238E27FC236}">
                  <a16:creationId xmlns:a16="http://schemas.microsoft.com/office/drawing/2014/main" id="{DCF563CC-F1C4-4207-D671-46DCC400E4E5}"/>
                </a:ext>
              </a:extLst>
            </p:cNvPr>
            <p:cNvCxnSpPr>
              <a:cxnSpLocks/>
            </p:cNvCxnSpPr>
            <p:nvPr/>
          </p:nvCxnSpPr>
          <p:spPr>
            <a:xfrm flipH="1">
              <a:off x="4230688" y="3619500"/>
              <a:ext cx="65087"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6" name="Straight Connector 475">
              <a:extLst>
                <a:ext uri="{FF2B5EF4-FFF2-40B4-BE49-F238E27FC236}">
                  <a16:creationId xmlns:a16="http://schemas.microsoft.com/office/drawing/2014/main" id="{EA8D5950-B854-5189-34B5-4D00B21280C7}"/>
                </a:ext>
              </a:extLst>
            </p:cNvPr>
            <p:cNvCxnSpPr/>
            <p:nvPr/>
          </p:nvCxnSpPr>
          <p:spPr>
            <a:xfrm flipV="1">
              <a:off x="4227513" y="3582988"/>
              <a:ext cx="0" cy="36512"/>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7" name="Straight Connector 476">
              <a:extLst>
                <a:ext uri="{FF2B5EF4-FFF2-40B4-BE49-F238E27FC236}">
                  <a16:creationId xmlns:a16="http://schemas.microsoft.com/office/drawing/2014/main" id="{027B0F59-AB2D-79A4-1B1F-807530DBD52D}"/>
                </a:ext>
              </a:extLst>
            </p:cNvPr>
            <p:cNvCxnSpPr/>
            <p:nvPr/>
          </p:nvCxnSpPr>
          <p:spPr>
            <a:xfrm flipH="1">
              <a:off x="4181475" y="3576636"/>
              <a:ext cx="49213"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8" name="Straight Connector 477">
              <a:extLst>
                <a:ext uri="{FF2B5EF4-FFF2-40B4-BE49-F238E27FC236}">
                  <a16:creationId xmlns:a16="http://schemas.microsoft.com/office/drawing/2014/main" id="{2E4D6903-1652-DA69-CC37-6C769C6802DB}"/>
                </a:ext>
              </a:extLst>
            </p:cNvPr>
            <p:cNvCxnSpPr>
              <a:cxnSpLocks/>
            </p:cNvCxnSpPr>
            <p:nvPr/>
          </p:nvCxnSpPr>
          <p:spPr>
            <a:xfrm flipV="1">
              <a:off x="4181475" y="3549655"/>
              <a:ext cx="0" cy="26981"/>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79" name="Straight Connector 478">
              <a:extLst>
                <a:ext uri="{FF2B5EF4-FFF2-40B4-BE49-F238E27FC236}">
                  <a16:creationId xmlns:a16="http://schemas.microsoft.com/office/drawing/2014/main" id="{242A3834-3417-DFB6-B5B0-D551853C7A27}"/>
                </a:ext>
              </a:extLst>
            </p:cNvPr>
            <p:cNvCxnSpPr/>
            <p:nvPr/>
          </p:nvCxnSpPr>
          <p:spPr>
            <a:xfrm flipH="1">
              <a:off x="3998913" y="3549655"/>
              <a:ext cx="182562"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0" name="Straight Connector 479">
              <a:extLst>
                <a:ext uri="{FF2B5EF4-FFF2-40B4-BE49-F238E27FC236}">
                  <a16:creationId xmlns:a16="http://schemas.microsoft.com/office/drawing/2014/main" id="{98E9AA7B-990A-5642-A8AA-645DE377B822}"/>
                </a:ext>
              </a:extLst>
            </p:cNvPr>
            <p:cNvCxnSpPr>
              <a:cxnSpLocks/>
            </p:cNvCxnSpPr>
            <p:nvPr/>
          </p:nvCxnSpPr>
          <p:spPr>
            <a:xfrm flipV="1">
              <a:off x="3998913" y="3519488"/>
              <a:ext cx="0" cy="30167"/>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1" name="Straight Connector 480">
              <a:extLst>
                <a:ext uri="{FF2B5EF4-FFF2-40B4-BE49-F238E27FC236}">
                  <a16:creationId xmlns:a16="http://schemas.microsoft.com/office/drawing/2014/main" id="{6ECD6546-0CF8-441F-8C0D-07747598BFB8}"/>
                </a:ext>
              </a:extLst>
            </p:cNvPr>
            <p:cNvCxnSpPr/>
            <p:nvPr/>
          </p:nvCxnSpPr>
          <p:spPr>
            <a:xfrm flipH="1">
              <a:off x="3954463" y="3519487"/>
              <a:ext cx="44450"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2" name="Straight Connector 481">
              <a:extLst>
                <a:ext uri="{FF2B5EF4-FFF2-40B4-BE49-F238E27FC236}">
                  <a16:creationId xmlns:a16="http://schemas.microsoft.com/office/drawing/2014/main" id="{B01BA73F-AC70-1A73-A07E-5290306323AA}"/>
                </a:ext>
              </a:extLst>
            </p:cNvPr>
            <p:cNvCxnSpPr/>
            <p:nvPr/>
          </p:nvCxnSpPr>
          <p:spPr>
            <a:xfrm flipV="1">
              <a:off x="3954463" y="3494091"/>
              <a:ext cx="0" cy="25396"/>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3" name="Straight Connector 482">
              <a:extLst>
                <a:ext uri="{FF2B5EF4-FFF2-40B4-BE49-F238E27FC236}">
                  <a16:creationId xmlns:a16="http://schemas.microsoft.com/office/drawing/2014/main" id="{FF673E60-8B24-5721-9513-A9E1FAB73349}"/>
                </a:ext>
              </a:extLst>
            </p:cNvPr>
            <p:cNvCxnSpPr/>
            <p:nvPr/>
          </p:nvCxnSpPr>
          <p:spPr>
            <a:xfrm flipH="1">
              <a:off x="3878263" y="3494091"/>
              <a:ext cx="76200"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4" name="Straight Connector 483">
              <a:extLst>
                <a:ext uri="{FF2B5EF4-FFF2-40B4-BE49-F238E27FC236}">
                  <a16:creationId xmlns:a16="http://schemas.microsoft.com/office/drawing/2014/main" id="{1AE2A69F-735E-AC7F-F867-FFF4AC95F668}"/>
                </a:ext>
              </a:extLst>
            </p:cNvPr>
            <p:cNvCxnSpPr/>
            <p:nvPr/>
          </p:nvCxnSpPr>
          <p:spPr>
            <a:xfrm flipV="1">
              <a:off x="3878263" y="3451225"/>
              <a:ext cx="0" cy="42866"/>
            </a:xfrm>
            <a:prstGeom prst="line">
              <a:avLst/>
            </a:prstGeom>
            <a:ln>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5" name="Straight Connector 484">
              <a:extLst>
                <a:ext uri="{FF2B5EF4-FFF2-40B4-BE49-F238E27FC236}">
                  <a16:creationId xmlns:a16="http://schemas.microsoft.com/office/drawing/2014/main" id="{0C800401-672F-1A84-2EB6-D1922DF797AD}"/>
                </a:ext>
              </a:extLst>
            </p:cNvPr>
            <p:cNvCxnSpPr/>
            <p:nvPr/>
          </p:nvCxnSpPr>
          <p:spPr>
            <a:xfrm flipH="1">
              <a:off x="3743325" y="3451225"/>
              <a:ext cx="134938"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6" name="Straight Connector 485">
              <a:extLst>
                <a:ext uri="{FF2B5EF4-FFF2-40B4-BE49-F238E27FC236}">
                  <a16:creationId xmlns:a16="http://schemas.microsoft.com/office/drawing/2014/main" id="{228ADAF0-FBEC-D33A-5C76-D425B5E2BD97}"/>
                </a:ext>
              </a:extLst>
            </p:cNvPr>
            <p:cNvCxnSpPr/>
            <p:nvPr/>
          </p:nvCxnSpPr>
          <p:spPr>
            <a:xfrm flipV="1">
              <a:off x="3743325" y="3429000"/>
              <a:ext cx="0" cy="22225"/>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7" name="Straight Connector 486">
              <a:extLst>
                <a:ext uri="{FF2B5EF4-FFF2-40B4-BE49-F238E27FC236}">
                  <a16:creationId xmlns:a16="http://schemas.microsoft.com/office/drawing/2014/main" id="{B009FDEE-A6FC-FB97-19EE-DF4C0633B4F9}"/>
                </a:ext>
              </a:extLst>
            </p:cNvPr>
            <p:cNvCxnSpPr/>
            <p:nvPr/>
          </p:nvCxnSpPr>
          <p:spPr>
            <a:xfrm flipH="1">
              <a:off x="3659188" y="3429000"/>
              <a:ext cx="84137"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8" name="Straight Connector 487">
              <a:extLst>
                <a:ext uri="{FF2B5EF4-FFF2-40B4-BE49-F238E27FC236}">
                  <a16:creationId xmlns:a16="http://schemas.microsoft.com/office/drawing/2014/main" id="{7B15CD3C-B217-BE97-8D79-57E0BC174454}"/>
                </a:ext>
              </a:extLst>
            </p:cNvPr>
            <p:cNvCxnSpPr/>
            <p:nvPr/>
          </p:nvCxnSpPr>
          <p:spPr>
            <a:xfrm flipV="1">
              <a:off x="3659188" y="3378200"/>
              <a:ext cx="0" cy="5080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89" name="Straight Connector 488">
              <a:extLst>
                <a:ext uri="{FF2B5EF4-FFF2-40B4-BE49-F238E27FC236}">
                  <a16:creationId xmlns:a16="http://schemas.microsoft.com/office/drawing/2014/main" id="{3F50DF7A-992F-032A-14B0-4D50EB025037}"/>
                </a:ext>
              </a:extLst>
            </p:cNvPr>
            <p:cNvCxnSpPr>
              <a:cxnSpLocks/>
            </p:cNvCxnSpPr>
            <p:nvPr/>
          </p:nvCxnSpPr>
          <p:spPr>
            <a:xfrm flipH="1" flipV="1">
              <a:off x="3473450" y="3316285"/>
              <a:ext cx="19050" cy="66675"/>
            </a:xfrm>
            <a:prstGeom prst="line">
              <a:avLst/>
            </a:prstGeom>
            <a:ln>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90" name="Straight Connector 489">
              <a:extLst>
                <a:ext uri="{FF2B5EF4-FFF2-40B4-BE49-F238E27FC236}">
                  <a16:creationId xmlns:a16="http://schemas.microsoft.com/office/drawing/2014/main" id="{50FC8EFE-3D86-69F0-42FA-98D31006F0FF}"/>
                </a:ext>
              </a:extLst>
            </p:cNvPr>
            <p:cNvCxnSpPr>
              <a:cxnSpLocks/>
            </p:cNvCxnSpPr>
            <p:nvPr/>
          </p:nvCxnSpPr>
          <p:spPr>
            <a:xfrm>
              <a:off x="3492500" y="3376613"/>
              <a:ext cx="166688" cy="1587"/>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91" name="Straight Connector 490">
              <a:extLst>
                <a:ext uri="{FF2B5EF4-FFF2-40B4-BE49-F238E27FC236}">
                  <a16:creationId xmlns:a16="http://schemas.microsoft.com/office/drawing/2014/main" id="{7A39E0A7-248B-FBFC-0F1F-C64599337466}"/>
                </a:ext>
              </a:extLst>
            </p:cNvPr>
            <p:cNvCxnSpPr>
              <a:cxnSpLocks/>
            </p:cNvCxnSpPr>
            <p:nvPr/>
          </p:nvCxnSpPr>
          <p:spPr>
            <a:xfrm>
              <a:off x="3329384" y="3320103"/>
              <a:ext cx="127794"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92" name="Straight Connector 491">
              <a:extLst>
                <a:ext uri="{FF2B5EF4-FFF2-40B4-BE49-F238E27FC236}">
                  <a16:creationId xmlns:a16="http://schemas.microsoft.com/office/drawing/2014/main" id="{B2343D43-7F89-4176-FF8C-9C4089C79490}"/>
                </a:ext>
              </a:extLst>
            </p:cNvPr>
            <p:cNvCxnSpPr>
              <a:cxnSpLocks/>
            </p:cNvCxnSpPr>
            <p:nvPr/>
          </p:nvCxnSpPr>
          <p:spPr>
            <a:xfrm>
              <a:off x="3249612" y="3285331"/>
              <a:ext cx="68263" cy="794"/>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93" name="Straight Connector 492">
              <a:extLst>
                <a:ext uri="{FF2B5EF4-FFF2-40B4-BE49-F238E27FC236}">
                  <a16:creationId xmlns:a16="http://schemas.microsoft.com/office/drawing/2014/main" id="{BD2AE8EB-1FD9-A69F-1561-472E2B821F09}"/>
                </a:ext>
              </a:extLst>
            </p:cNvPr>
            <p:cNvCxnSpPr>
              <a:cxnSpLocks/>
            </p:cNvCxnSpPr>
            <p:nvPr/>
          </p:nvCxnSpPr>
          <p:spPr>
            <a:xfrm>
              <a:off x="2671763" y="3109914"/>
              <a:ext cx="79376" cy="0"/>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94" name="Straight Connector 493">
              <a:extLst>
                <a:ext uri="{FF2B5EF4-FFF2-40B4-BE49-F238E27FC236}">
                  <a16:creationId xmlns:a16="http://schemas.microsoft.com/office/drawing/2014/main" id="{9023C804-9BDF-B1E3-B2A1-A04DDA75E2F5}"/>
                </a:ext>
              </a:extLst>
            </p:cNvPr>
            <p:cNvCxnSpPr/>
            <p:nvPr/>
          </p:nvCxnSpPr>
          <p:spPr>
            <a:xfrm flipV="1">
              <a:off x="3323695" y="3287713"/>
              <a:ext cx="0" cy="28572"/>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95" name="Straight Connector 494">
              <a:extLst>
                <a:ext uri="{FF2B5EF4-FFF2-40B4-BE49-F238E27FC236}">
                  <a16:creationId xmlns:a16="http://schemas.microsoft.com/office/drawing/2014/main" id="{2478D769-2760-2B02-21C4-91007BBBA0FA}"/>
                </a:ext>
              </a:extLst>
            </p:cNvPr>
            <p:cNvCxnSpPr>
              <a:cxnSpLocks/>
            </p:cNvCxnSpPr>
            <p:nvPr/>
          </p:nvCxnSpPr>
          <p:spPr>
            <a:xfrm flipV="1">
              <a:off x="3241143" y="3260728"/>
              <a:ext cx="0" cy="28572"/>
            </a:xfrm>
            <a:prstGeom prst="line">
              <a:avLst/>
            </a:prstGeom>
            <a:ln cap="sq">
              <a:solidFill>
                <a:schemeClr val="tx1">
                  <a:lumMod val="75000"/>
                  <a:lumOff val="25000"/>
                </a:schemeClr>
              </a:solidFill>
            </a:ln>
          </p:spPr>
          <p:style>
            <a:lnRef idx="2">
              <a:schemeClr val="dk1"/>
            </a:lnRef>
            <a:fillRef idx="0">
              <a:schemeClr val="dk1"/>
            </a:fillRef>
            <a:effectRef idx="1">
              <a:schemeClr val="dk1"/>
            </a:effectRef>
            <a:fontRef idx="minor">
              <a:schemeClr val="tx1"/>
            </a:fontRef>
          </p:style>
        </p:cxnSp>
        <p:cxnSp>
          <p:nvCxnSpPr>
            <p:cNvPr id="496" name="Straight Connector 495">
              <a:extLst>
                <a:ext uri="{FF2B5EF4-FFF2-40B4-BE49-F238E27FC236}">
                  <a16:creationId xmlns:a16="http://schemas.microsoft.com/office/drawing/2014/main" id="{06E49C43-DAA6-E15A-61D5-2551A744E6C6}"/>
                </a:ext>
              </a:extLst>
            </p:cNvPr>
            <p:cNvCxnSpPr>
              <a:cxnSpLocks/>
            </p:cNvCxnSpPr>
            <p:nvPr/>
          </p:nvCxnSpPr>
          <p:spPr>
            <a:xfrm>
              <a:off x="4919133" y="4052359"/>
              <a:ext cx="252943"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497" name="Straight Connector 496">
              <a:extLst>
                <a:ext uri="{FF2B5EF4-FFF2-40B4-BE49-F238E27FC236}">
                  <a16:creationId xmlns:a16="http://schemas.microsoft.com/office/drawing/2014/main" id="{521F8DF3-27D1-6852-754B-6131CF488BF3}"/>
                </a:ext>
              </a:extLst>
            </p:cNvPr>
            <p:cNvCxnSpPr/>
            <p:nvPr/>
          </p:nvCxnSpPr>
          <p:spPr>
            <a:xfrm flipV="1">
              <a:off x="4919663" y="3873500"/>
              <a:ext cx="0" cy="179389"/>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498" name="Straight Connector 497">
              <a:extLst>
                <a:ext uri="{FF2B5EF4-FFF2-40B4-BE49-F238E27FC236}">
                  <a16:creationId xmlns:a16="http://schemas.microsoft.com/office/drawing/2014/main" id="{68A05378-D1F1-7F31-9176-3D0154D6FE0C}"/>
                </a:ext>
              </a:extLst>
            </p:cNvPr>
            <p:cNvCxnSpPr>
              <a:cxnSpLocks/>
              <a:endCxn id="462" idx="106"/>
            </p:cNvCxnSpPr>
            <p:nvPr/>
          </p:nvCxnSpPr>
          <p:spPr>
            <a:xfrm flipH="1" flipV="1">
              <a:off x="4533900" y="3863975"/>
              <a:ext cx="383646" cy="9526"/>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499" name="Straight Connector 498">
              <a:extLst>
                <a:ext uri="{FF2B5EF4-FFF2-40B4-BE49-F238E27FC236}">
                  <a16:creationId xmlns:a16="http://schemas.microsoft.com/office/drawing/2014/main" id="{199D29BC-BEB7-1B4F-301D-85E8F92C66F9}"/>
                </a:ext>
              </a:extLst>
            </p:cNvPr>
            <p:cNvCxnSpPr/>
            <p:nvPr/>
          </p:nvCxnSpPr>
          <p:spPr>
            <a:xfrm flipH="1">
              <a:off x="4498975" y="3811588"/>
              <a:ext cx="47625"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0" name="Straight Connector 499">
              <a:extLst>
                <a:ext uri="{FF2B5EF4-FFF2-40B4-BE49-F238E27FC236}">
                  <a16:creationId xmlns:a16="http://schemas.microsoft.com/office/drawing/2014/main" id="{4CCAB372-33CF-EE8F-AEC0-34EBA0F6E105}"/>
                </a:ext>
              </a:extLst>
            </p:cNvPr>
            <p:cNvCxnSpPr>
              <a:cxnSpLocks/>
            </p:cNvCxnSpPr>
            <p:nvPr/>
          </p:nvCxnSpPr>
          <p:spPr>
            <a:xfrm flipV="1">
              <a:off x="4495800" y="3765550"/>
              <a:ext cx="0" cy="46038"/>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1" name="Straight Connector 500">
              <a:extLst>
                <a:ext uri="{FF2B5EF4-FFF2-40B4-BE49-F238E27FC236}">
                  <a16:creationId xmlns:a16="http://schemas.microsoft.com/office/drawing/2014/main" id="{0AEA44C1-A952-5182-D101-49F0222BA621}"/>
                </a:ext>
              </a:extLst>
            </p:cNvPr>
            <p:cNvCxnSpPr>
              <a:cxnSpLocks/>
              <a:endCxn id="462" idx="92"/>
            </p:cNvCxnSpPr>
            <p:nvPr/>
          </p:nvCxnSpPr>
          <p:spPr>
            <a:xfrm flipH="1">
              <a:off x="4333875" y="3765550"/>
              <a:ext cx="161925"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2" name="Straight Connector 501">
              <a:extLst>
                <a:ext uri="{FF2B5EF4-FFF2-40B4-BE49-F238E27FC236}">
                  <a16:creationId xmlns:a16="http://schemas.microsoft.com/office/drawing/2014/main" id="{69E1D717-BD16-0C03-9A7A-D7086295DD8C}"/>
                </a:ext>
              </a:extLst>
            </p:cNvPr>
            <p:cNvCxnSpPr>
              <a:endCxn id="462" idx="92"/>
            </p:cNvCxnSpPr>
            <p:nvPr/>
          </p:nvCxnSpPr>
          <p:spPr>
            <a:xfrm flipH="1">
              <a:off x="4333875" y="3597275"/>
              <a:ext cx="3175" cy="168275"/>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3" name="Straight Connector 502">
              <a:extLst>
                <a:ext uri="{FF2B5EF4-FFF2-40B4-BE49-F238E27FC236}">
                  <a16:creationId xmlns:a16="http://schemas.microsoft.com/office/drawing/2014/main" id="{B06E9DC2-1EA7-F451-B162-0BFD51F6C3F6}"/>
                </a:ext>
              </a:extLst>
            </p:cNvPr>
            <p:cNvCxnSpPr>
              <a:cxnSpLocks/>
            </p:cNvCxnSpPr>
            <p:nvPr/>
          </p:nvCxnSpPr>
          <p:spPr>
            <a:xfrm flipH="1">
              <a:off x="4273550" y="3597275"/>
              <a:ext cx="60325"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4" name="Straight Connector 503">
              <a:extLst>
                <a:ext uri="{FF2B5EF4-FFF2-40B4-BE49-F238E27FC236}">
                  <a16:creationId xmlns:a16="http://schemas.microsoft.com/office/drawing/2014/main" id="{F47975D5-652F-DCA2-762C-3240F837237D}"/>
                </a:ext>
              </a:extLst>
            </p:cNvPr>
            <p:cNvCxnSpPr/>
            <p:nvPr/>
          </p:nvCxnSpPr>
          <p:spPr>
            <a:xfrm flipV="1">
              <a:off x="4273550" y="3576636"/>
              <a:ext cx="0" cy="20639"/>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5" name="Straight Connector 504">
              <a:extLst>
                <a:ext uri="{FF2B5EF4-FFF2-40B4-BE49-F238E27FC236}">
                  <a16:creationId xmlns:a16="http://schemas.microsoft.com/office/drawing/2014/main" id="{AD9AECC4-DE9B-9D0B-7BF2-0D0737A52C7F}"/>
                </a:ext>
              </a:extLst>
            </p:cNvPr>
            <p:cNvCxnSpPr/>
            <p:nvPr/>
          </p:nvCxnSpPr>
          <p:spPr>
            <a:xfrm flipH="1">
              <a:off x="4227513" y="3576636"/>
              <a:ext cx="46037"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6" name="Straight Connector 505">
              <a:extLst>
                <a:ext uri="{FF2B5EF4-FFF2-40B4-BE49-F238E27FC236}">
                  <a16:creationId xmlns:a16="http://schemas.microsoft.com/office/drawing/2014/main" id="{56E38C85-8329-5321-90AC-C77A3871033A}"/>
                </a:ext>
              </a:extLst>
            </p:cNvPr>
            <p:cNvCxnSpPr>
              <a:cxnSpLocks/>
            </p:cNvCxnSpPr>
            <p:nvPr/>
          </p:nvCxnSpPr>
          <p:spPr>
            <a:xfrm flipV="1">
              <a:off x="4227513" y="3519488"/>
              <a:ext cx="0" cy="57148"/>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7" name="Straight Connector 506">
              <a:extLst>
                <a:ext uri="{FF2B5EF4-FFF2-40B4-BE49-F238E27FC236}">
                  <a16:creationId xmlns:a16="http://schemas.microsoft.com/office/drawing/2014/main" id="{6D9A90A9-3DC5-6591-2222-C29D8F2F932C}"/>
                </a:ext>
              </a:extLst>
            </p:cNvPr>
            <p:cNvCxnSpPr/>
            <p:nvPr/>
          </p:nvCxnSpPr>
          <p:spPr>
            <a:xfrm flipH="1">
              <a:off x="4089400" y="3519487"/>
              <a:ext cx="138113"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8" name="Straight Connector 507">
              <a:extLst>
                <a:ext uri="{FF2B5EF4-FFF2-40B4-BE49-F238E27FC236}">
                  <a16:creationId xmlns:a16="http://schemas.microsoft.com/office/drawing/2014/main" id="{C1F5AE19-E815-9492-A5C2-5FBEC5D2B6F6}"/>
                </a:ext>
              </a:extLst>
            </p:cNvPr>
            <p:cNvCxnSpPr/>
            <p:nvPr/>
          </p:nvCxnSpPr>
          <p:spPr>
            <a:xfrm flipV="1">
              <a:off x="4089400" y="3484563"/>
              <a:ext cx="0" cy="34924"/>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09" name="Straight Connector 508">
              <a:extLst>
                <a:ext uri="{FF2B5EF4-FFF2-40B4-BE49-F238E27FC236}">
                  <a16:creationId xmlns:a16="http://schemas.microsoft.com/office/drawing/2014/main" id="{539939B7-FA56-9F6A-B0FB-BAED8B780A6E}"/>
                </a:ext>
              </a:extLst>
            </p:cNvPr>
            <p:cNvCxnSpPr/>
            <p:nvPr/>
          </p:nvCxnSpPr>
          <p:spPr>
            <a:xfrm flipH="1">
              <a:off x="3971925" y="3484563"/>
              <a:ext cx="117475"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0" name="Straight Connector 509">
              <a:extLst>
                <a:ext uri="{FF2B5EF4-FFF2-40B4-BE49-F238E27FC236}">
                  <a16:creationId xmlns:a16="http://schemas.microsoft.com/office/drawing/2014/main" id="{5BB70DF6-C1E2-9ADA-1247-6A4642807648}"/>
                </a:ext>
              </a:extLst>
            </p:cNvPr>
            <p:cNvCxnSpPr/>
            <p:nvPr/>
          </p:nvCxnSpPr>
          <p:spPr>
            <a:xfrm flipV="1">
              <a:off x="3971925" y="3467100"/>
              <a:ext cx="0" cy="17463"/>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1" name="Straight Connector 510">
              <a:extLst>
                <a:ext uri="{FF2B5EF4-FFF2-40B4-BE49-F238E27FC236}">
                  <a16:creationId xmlns:a16="http://schemas.microsoft.com/office/drawing/2014/main" id="{6656B762-C91E-502A-74A2-9F8FDFCDBA33}"/>
                </a:ext>
              </a:extLst>
            </p:cNvPr>
            <p:cNvCxnSpPr/>
            <p:nvPr/>
          </p:nvCxnSpPr>
          <p:spPr>
            <a:xfrm flipH="1">
              <a:off x="3878263" y="3467100"/>
              <a:ext cx="93662"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2" name="Straight Connector 511">
              <a:extLst>
                <a:ext uri="{FF2B5EF4-FFF2-40B4-BE49-F238E27FC236}">
                  <a16:creationId xmlns:a16="http://schemas.microsoft.com/office/drawing/2014/main" id="{59118391-8E46-4AFA-DE4E-6DB88837E737}"/>
                </a:ext>
              </a:extLst>
            </p:cNvPr>
            <p:cNvCxnSpPr/>
            <p:nvPr/>
          </p:nvCxnSpPr>
          <p:spPr>
            <a:xfrm flipV="1">
              <a:off x="3878263" y="3429000"/>
              <a:ext cx="0" cy="3810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3" name="Straight Connector 512">
              <a:extLst>
                <a:ext uri="{FF2B5EF4-FFF2-40B4-BE49-F238E27FC236}">
                  <a16:creationId xmlns:a16="http://schemas.microsoft.com/office/drawing/2014/main" id="{E0A74E98-69D7-63AE-DF36-6944C5D21BBB}"/>
                </a:ext>
              </a:extLst>
            </p:cNvPr>
            <p:cNvCxnSpPr/>
            <p:nvPr/>
          </p:nvCxnSpPr>
          <p:spPr>
            <a:xfrm flipH="1">
              <a:off x="3808413" y="3429000"/>
              <a:ext cx="69850"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4" name="Straight Connector 513">
              <a:extLst>
                <a:ext uri="{FF2B5EF4-FFF2-40B4-BE49-F238E27FC236}">
                  <a16:creationId xmlns:a16="http://schemas.microsoft.com/office/drawing/2014/main" id="{F4B85B08-E72A-C62C-7F00-DE71682CF17A}"/>
                </a:ext>
              </a:extLst>
            </p:cNvPr>
            <p:cNvCxnSpPr/>
            <p:nvPr/>
          </p:nvCxnSpPr>
          <p:spPr>
            <a:xfrm flipV="1">
              <a:off x="3810000" y="3389313"/>
              <a:ext cx="0" cy="39687"/>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5" name="Straight Connector 514">
              <a:extLst>
                <a:ext uri="{FF2B5EF4-FFF2-40B4-BE49-F238E27FC236}">
                  <a16:creationId xmlns:a16="http://schemas.microsoft.com/office/drawing/2014/main" id="{D115A090-1B84-2483-6E37-2CA599C4D2C5}"/>
                </a:ext>
              </a:extLst>
            </p:cNvPr>
            <p:cNvCxnSpPr/>
            <p:nvPr/>
          </p:nvCxnSpPr>
          <p:spPr>
            <a:xfrm flipH="1">
              <a:off x="3623733" y="3389313"/>
              <a:ext cx="184680"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6" name="Straight Connector 515">
              <a:extLst>
                <a:ext uri="{FF2B5EF4-FFF2-40B4-BE49-F238E27FC236}">
                  <a16:creationId xmlns:a16="http://schemas.microsoft.com/office/drawing/2014/main" id="{FA46D77E-4038-BAC3-6832-6672968F567B}"/>
                </a:ext>
              </a:extLst>
            </p:cNvPr>
            <p:cNvCxnSpPr>
              <a:cxnSpLocks/>
            </p:cNvCxnSpPr>
            <p:nvPr/>
          </p:nvCxnSpPr>
          <p:spPr>
            <a:xfrm flipV="1">
              <a:off x="3623733" y="3344865"/>
              <a:ext cx="0" cy="44448"/>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7" name="Straight Connector 516">
              <a:extLst>
                <a:ext uri="{FF2B5EF4-FFF2-40B4-BE49-F238E27FC236}">
                  <a16:creationId xmlns:a16="http://schemas.microsoft.com/office/drawing/2014/main" id="{5523F824-9E15-8E1C-6911-23B31621B4E5}"/>
                </a:ext>
              </a:extLst>
            </p:cNvPr>
            <p:cNvCxnSpPr>
              <a:cxnSpLocks/>
            </p:cNvCxnSpPr>
            <p:nvPr/>
          </p:nvCxnSpPr>
          <p:spPr>
            <a:xfrm flipH="1">
              <a:off x="3473450" y="3344865"/>
              <a:ext cx="148696"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8" name="Straight Connector 517">
              <a:extLst>
                <a:ext uri="{FF2B5EF4-FFF2-40B4-BE49-F238E27FC236}">
                  <a16:creationId xmlns:a16="http://schemas.microsoft.com/office/drawing/2014/main" id="{32B7ED77-E5B0-FA09-2FE9-502D90C8CD96}"/>
                </a:ext>
              </a:extLst>
            </p:cNvPr>
            <p:cNvCxnSpPr>
              <a:cxnSpLocks/>
            </p:cNvCxnSpPr>
            <p:nvPr/>
          </p:nvCxnSpPr>
          <p:spPr>
            <a:xfrm flipH="1" flipV="1">
              <a:off x="3462338" y="3300414"/>
              <a:ext cx="4764" cy="44451"/>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19" name="Straight Connector 518">
              <a:extLst>
                <a:ext uri="{FF2B5EF4-FFF2-40B4-BE49-F238E27FC236}">
                  <a16:creationId xmlns:a16="http://schemas.microsoft.com/office/drawing/2014/main" id="{CB0632B1-809E-77D9-CEBE-9B1B46E047DA}"/>
                </a:ext>
              </a:extLst>
            </p:cNvPr>
            <p:cNvCxnSpPr>
              <a:cxnSpLocks/>
            </p:cNvCxnSpPr>
            <p:nvPr/>
          </p:nvCxnSpPr>
          <p:spPr>
            <a:xfrm flipH="1">
              <a:off x="3344861" y="3294061"/>
              <a:ext cx="117478" cy="3176"/>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0" name="Straight Connector 519">
              <a:extLst>
                <a:ext uri="{FF2B5EF4-FFF2-40B4-BE49-F238E27FC236}">
                  <a16:creationId xmlns:a16="http://schemas.microsoft.com/office/drawing/2014/main" id="{605A9BF5-5C56-4AE3-A570-0C1604C3811F}"/>
                </a:ext>
              </a:extLst>
            </p:cNvPr>
            <p:cNvCxnSpPr>
              <a:cxnSpLocks/>
            </p:cNvCxnSpPr>
            <p:nvPr/>
          </p:nvCxnSpPr>
          <p:spPr>
            <a:xfrm>
              <a:off x="3343275" y="3255963"/>
              <a:ext cx="0" cy="38098"/>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1" name="Straight Connector 520">
              <a:extLst>
                <a:ext uri="{FF2B5EF4-FFF2-40B4-BE49-F238E27FC236}">
                  <a16:creationId xmlns:a16="http://schemas.microsoft.com/office/drawing/2014/main" id="{DB7D02C1-FF3E-670B-FEF0-4037D468F7C8}"/>
                </a:ext>
              </a:extLst>
            </p:cNvPr>
            <p:cNvCxnSpPr>
              <a:cxnSpLocks/>
              <a:stCxn id="462" idx="17"/>
            </p:cNvCxnSpPr>
            <p:nvPr/>
          </p:nvCxnSpPr>
          <p:spPr>
            <a:xfrm flipV="1">
              <a:off x="3111500" y="3227241"/>
              <a:ext cx="0" cy="36659"/>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2" name="Straight Connector 521">
              <a:extLst>
                <a:ext uri="{FF2B5EF4-FFF2-40B4-BE49-F238E27FC236}">
                  <a16:creationId xmlns:a16="http://schemas.microsoft.com/office/drawing/2014/main" id="{CA7ACD2D-3469-ADB1-98B7-956EDA91FD5F}"/>
                </a:ext>
              </a:extLst>
            </p:cNvPr>
            <p:cNvCxnSpPr>
              <a:cxnSpLocks/>
            </p:cNvCxnSpPr>
            <p:nvPr/>
          </p:nvCxnSpPr>
          <p:spPr>
            <a:xfrm>
              <a:off x="1847718" y="2899568"/>
              <a:ext cx="1720" cy="54775"/>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3" name="Straight Connector 522">
              <a:extLst>
                <a:ext uri="{FF2B5EF4-FFF2-40B4-BE49-F238E27FC236}">
                  <a16:creationId xmlns:a16="http://schemas.microsoft.com/office/drawing/2014/main" id="{96DF3DE8-032F-C7E1-D3D2-30F31B6683E4}"/>
                </a:ext>
              </a:extLst>
            </p:cNvPr>
            <p:cNvCxnSpPr>
              <a:cxnSpLocks/>
              <a:stCxn id="462" idx="17"/>
            </p:cNvCxnSpPr>
            <p:nvPr/>
          </p:nvCxnSpPr>
          <p:spPr>
            <a:xfrm flipV="1">
              <a:off x="3111500" y="3255964"/>
              <a:ext cx="227013" cy="7936"/>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4" name="Straight Connector 523">
              <a:extLst>
                <a:ext uri="{FF2B5EF4-FFF2-40B4-BE49-F238E27FC236}">
                  <a16:creationId xmlns:a16="http://schemas.microsoft.com/office/drawing/2014/main" id="{28416965-3DE9-4942-3918-0583BD9A4928}"/>
                </a:ext>
              </a:extLst>
            </p:cNvPr>
            <p:cNvCxnSpPr>
              <a:cxnSpLocks/>
            </p:cNvCxnSpPr>
            <p:nvPr/>
          </p:nvCxnSpPr>
          <p:spPr>
            <a:xfrm>
              <a:off x="3013602" y="3220244"/>
              <a:ext cx="100011"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5" name="Straight Connector 524">
              <a:extLst>
                <a:ext uri="{FF2B5EF4-FFF2-40B4-BE49-F238E27FC236}">
                  <a16:creationId xmlns:a16="http://schemas.microsoft.com/office/drawing/2014/main" id="{40286184-9E05-13C3-FEBA-0C2C1655FBDC}"/>
                </a:ext>
              </a:extLst>
            </p:cNvPr>
            <p:cNvCxnSpPr>
              <a:cxnSpLocks/>
            </p:cNvCxnSpPr>
            <p:nvPr/>
          </p:nvCxnSpPr>
          <p:spPr>
            <a:xfrm>
              <a:off x="2890304" y="3171829"/>
              <a:ext cx="121052"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6" name="Straight Connector 525">
              <a:extLst>
                <a:ext uri="{FF2B5EF4-FFF2-40B4-BE49-F238E27FC236}">
                  <a16:creationId xmlns:a16="http://schemas.microsoft.com/office/drawing/2014/main" id="{7FFF1DC0-B076-2AC5-4908-1A3F6FFCC68D}"/>
                </a:ext>
              </a:extLst>
            </p:cNvPr>
            <p:cNvCxnSpPr>
              <a:cxnSpLocks/>
            </p:cNvCxnSpPr>
            <p:nvPr/>
          </p:nvCxnSpPr>
          <p:spPr>
            <a:xfrm>
              <a:off x="2661972" y="3140075"/>
              <a:ext cx="228866"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7" name="Straight Connector 526">
              <a:extLst>
                <a:ext uri="{FF2B5EF4-FFF2-40B4-BE49-F238E27FC236}">
                  <a16:creationId xmlns:a16="http://schemas.microsoft.com/office/drawing/2014/main" id="{65A96796-8541-9CA8-564A-E585C274ECED}"/>
                </a:ext>
              </a:extLst>
            </p:cNvPr>
            <p:cNvCxnSpPr>
              <a:cxnSpLocks/>
            </p:cNvCxnSpPr>
            <p:nvPr/>
          </p:nvCxnSpPr>
          <p:spPr>
            <a:xfrm>
              <a:off x="2470415" y="3109914"/>
              <a:ext cx="188782"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8" name="Straight Connector 527">
              <a:extLst>
                <a:ext uri="{FF2B5EF4-FFF2-40B4-BE49-F238E27FC236}">
                  <a16:creationId xmlns:a16="http://schemas.microsoft.com/office/drawing/2014/main" id="{45A34C08-3CD0-0D29-CDF8-E13EA065EE76}"/>
                </a:ext>
              </a:extLst>
            </p:cNvPr>
            <p:cNvCxnSpPr>
              <a:cxnSpLocks/>
            </p:cNvCxnSpPr>
            <p:nvPr/>
          </p:nvCxnSpPr>
          <p:spPr>
            <a:xfrm>
              <a:off x="2245587" y="3062288"/>
              <a:ext cx="221654"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29" name="Straight Connector 528">
              <a:extLst>
                <a:ext uri="{FF2B5EF4-FFF2-40B4-BE49-F238E27FC236}">
                  <a16:creationId xmlns:a16="http://schemas.microsoft.com/office/drawing/2014/main" id="{AE4E6432-2AB9-3886-B106-B3227AD621C7}"/>
                </a:ext>
              </a:extLst>
            </p:cNvPr>
            <p:cNvCxnSpPr>
              <a:cxnSpLocks/>
            </p:cNvCxnSpPr>
            <p:nvPr/>
          </p:nvCxnSpPr>
          <p:spPr>
            <a:xfrm>
              <a:off x="1931988" y="3001963"/>
              <a:ext cx="228866"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0" name="Straight Connector 529">
              <a:extLst>
                <a:ext uri="{FF2B5EF4-FFF2-40B4-BE49-F238E27FC236}">
                  <a16:creationId xmlns:a16="http://schemas.microsoft.com/office/drawing/2014/main" id="{77DB0D28-C214-DB4D-C322-0A8F5252B820}"/>
                </a:ext>
              </a:extLst>
            </p:cNvPr>
            <p:cNvCxnSpPr>
              <a:cxnSpLocks/>
            </p:cNvCxnSpPr>
            <p:nvPr/>
          </p:nvCxnSpPr>
          <p:spPr>
            <a:xfrm>
              <a:off x="1933442" y="2992438"/>
              <a:ext cx="228867"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1" name="Straight Connector 530">
              <a:extLst>
                <a:ext uri="{FF2B5EF4-FFF2-40B4-BE49-F238E27FC236}">
                  <a16:creationId xmlns:a16="http://schemas.microsoft.com/office/drawing/2014/main" id="{7BF685EF-13F8-CE7D-AB48-D825D7A7C8EA}"/>
                </a:ext>
              </a:extLst>
            </p:cNvPr>
            <p:cNvCxnSpPr/>
            <p:nvPr/>
          </p:nvCxnSpPr>
          <p:spPr>
            <a:xfrm>
              <a:off x="2147358" y="3025773"/>
              <a:ext cx="102132"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2" name="Straight Connector 531">
              <a:extLst>
                <a:ext uri="{FF2B5EF4-FFF2-40B4-BE49-F238E27FC236}">
                  <a16:creationId xmlns:a16="http://schemas.microsoft.com/office/drawing/2014/main" id="{6AFF1272-89F4-2A0C-ADB5-AEF418A11C8F}"/>
                </a:ext>
              </a:extLst>
            </p:cNvPr>
            <p:cNvCxnSpPr>
              <a:cxnSpLocks/>
            </p:cNvCxnSpPr>
            <p:nvPr/>
          </p:nvCxnSpPr>
          <p:spPr>
            <a:xfrm>
              <a:off x="2245587" y="3052761"/>
              <a:ext cx="216493"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3" name="Straight Connector 532">
              <a:extLst>
                <a:ext uri="{FF2B5EF4-FFF2-40B4-BE49-F238E27FC236}">
                  <a16:creationId xmlns:a16="http://schemas.microsoft.com/office/drawing/2014/main" id="{57B2E9EF-AE23-74FC-04D1-2F3865135B5F}"/>
                </a:ext>
              </a:extLst>
            </p:cNvPr>
            <p:cNvCxnSpPr>
              <a:cxnSpLocks/>
            </p:cNvCxnSpPr>
            <p:nvPr/>
          </p:nvCxnSpPr>
          <p:spPr>
            <a:xfrm>
              <a:off x="1847718" y="2954343"/>
              <a:ext cx="90619"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4" name="Straight Connector 533">
              <a:extLst>
                <a:ext uri="{FF2B5EF4-FFF2-40B4-BE49-F238E27FC236}">
                  <a16:creationId xmlns:a16="http://schemas.microsoft.com/office/drawing/2014/main" id="{EE229C4C-F5C9-43D0-CBD1-3C731F34729F}"/>
                </a:ext>
              </a:extLst>
            </p:cNvPr>
            <p:cNvCxnSpPr>
              <a:cxnSpLocks/>
            </p:cNvCxnSpPr>
            <p:nvPr/>
          </p:nvCxnSpPr>
          <p:spPr>
            <a:xfrm>
              <a:off x="1498467" y="2901950"/>
              <a:ext cx="350971" cy="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5" name="Straight Connector 534">
              <a:extLst>
                <a:ext uri="{FF2B5EF4-FFF2-40B4-BE49-F238E27FC236}">
                  <a16:creationId xmlns:a16="http://schemas.microsoft.com/office/drawing/2014/main" id="{C91ABD61-A19E-7379-2F94-B8ADA153CB65}"/>
                </a:ext>
              </a:extLst>
            </p:cNvPr>
            <p:cNvCxnSpPr>
              <a:cxnSpLocks/>
            </p:cNvCxnSpPr>
            <p:nvPr/>
          </p:nvCxnSpPr>
          <p:spPr>
            <a:xfrm>
              <a:off x="1935031" y="2951557"/>
              <a:ext cx="3306" cy="48427"/>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6" name="Straight Connector 535">
              <a:extLst>
                <a:ext uri="{FF2B5EF4-FFF2-40B4-BE49-F238E27FC236}">
                  <a16:creationId xmlns:a16="http://schemas.microsoft.com/office/drawing/2014/main" id="{71C8F970-4792-F85E-2A15-4DA684951672}"/>
                </a:ext>
              </a:extLst>
            </p:cNvPr>
            <p:cNvCxnSpPr>
              <a:cxnSpLocks/>
            </p:cNvCxnSpPr>
            <p:nvPr/>
          </p:nvCxnSpPr>
          <p:spPr>
            <a:xfrm>
              <a:off x="2153245" y="2986878"/>
              <a:ext cx="860" cy="4366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7" name="Straight Connector 536">
              <a:extLst>
                <a:ext uri="{FF2B5EF4-FFF2-40B4-BE49-F238E27FC236}">
                  <a16:creationId xmlns:a16="http://schemas.microsoft.com/office/drawing/2014/main" id="{557DDA4E-DC5E-F635-9A5F-AC03CBDFBAD4}"/>
                </a:ext>
              </a:extLst>
            </p:cNvPr>
            <p:cNvCxnSpPr>
              <a:cxnSpLocks/>
            </p:cNvCxnSpPr>
            <p:nvPr/>
          </p:nvCxnSpPr>
          <p:spPr>
            <a:xfrm>
              <a:off x="2245587" y="3019421"/>
              <a:ext cx="860" cy="4366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8" name="Straight Connector 537">
              <a:extLst>
                <a:ext uri="{FF2B5EF4-FFF2-40B4-BE49-F238E27FC236}">
                  <a16:creationId xmlns:a16="http://schemas.microsoft.com/office/drawing/2014/main" id="{B83DAF11-E6D1-DB0C-8836-CDD5CED23C1C}"/>
                </a:ext>
              </a:extLst>
            </p:cNvPr>
            <p:cNvCxnSpPr>
              <a:cxnSpLocks/>
            </p:cNvCxnSpPr>
            <p:nvPr/>
          </p:nvCxnSpPr>
          <p:spPr>
            <a:xfrm>
              <a:off x="2463171" y="3052764"/>
              <a:ext cx="7244" cy="54764"/>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39" name="Straight Connector 538">
              <a:extLst>
                <a:ext uri="{FF2B5EF4-FFF2-40B4-BE49-F238E27FC236}">
                  <a16:creationId xmlns:a16="http://schemas.microsoft.com/office/drawing/2014/main" id="{8BB7BEA9-5BBB-E56F-4F17-34DE1CF843AF}"/>
                </a:ext>
              </a:extLst>
            </p:cNvPr>
            <p:cNvCxnSpPr>
              <a:cxnSpLocks/>
            </p:cNvCxnSpPr>
            <p:nvPr/>
          </p:nvCxnSpPr>
          <p:spPr>
            <a:xfrm>
              <a:off x="2660650" y="3109912"/>
              <a:ext cx="631" cy="30163"/>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40" name="Straight Connector 539">
              <a:extLst>
                <a:ext uri="{FF2B5EF4-FFF2-40B4-BE49-F238E27FC236}">
                  <a16:creationId xmlns:a16="http://schemas.microsoft.com/office/drawing/2014/main" id="{14079610-3C31-686C-30CD-BFE5F77CAA85}"/>
                </a:ext>
              </a:extLst>
            </p:cNvPr>
            <p:cNvCxnSpPr>
              <a:cxnSpLocks/>
            </p:cNvCxnSpPr>
            <p:nvPr/>
          </p:nvCxnSpPr>
          <p:spPr>
            <a:xfrm>
              <a:off x="2890304" y="3143250"/>
              <a:ext cx="1225" cy="1905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541" name="Straight Connector 540">
              <a:extLst>
                <a:ext uri="{FF2B5EF4-FFF2-40B4-BE49-F238E27FC236}">
                  <a16:creationId xmlns:a16="http://schemas.microsoft.com/office/drawing/2014/main" id="{5AC0AF7F-53FA-B020-83F9-9E73F589A2E1}"/>
                </a:ext>
              </a:extLst>
            </p:cNvPr>
            <p:cNvCxnSpPr>
              <a:cxnSpLocks/>
            </p:cNvCxnSpPr>
            <p:nvPr/>
          </p:nvCxnSpPr>
          <p:spPr>
            <a:xfrm>
              <a:off x="3011356" y="3174443"/>
              <a:ext cx="0" cy="42468"/>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sp>
          <p:nvSpPr>
            <p:cNvPr id="542" name="TextBox 541">
              <a:extLst>
                <a:ext uri="{FF2B5EF4-FFF2-40B4-BE49-F238E27FC236}">
                  <a16:creationId xmlns:a16="http://schemas.microsoft.com/office/drawing/2014/main" id="{D1B9CC91-0573-B2A6-4B85-5F0DBEE3BEDB}"/>
                </a:ext>
              </a:extLst>
            </p:cNvPr>
            <p:cNvSpPr txBox="1"/>
            <p:nvPr/>
          </p:nvSpPr>
          <p:spPr>
            <a:xfrm>
              <a:off x="5440362" y="3727450"/>
              <a:ext cx="634601" cy="261611"/>
            </a:xfrm>
            <a:prstGeom prst="rect">
              <a:avLst/>
            </a:prstGeom>
            <a:noFill/>
          </p:spPr>
          <p:txBody>
            <a:bodyPr wrap="square" rtlCol="0">
              <a:spAutoFit/>
            </a:bodyPr>
            <a:lstStyle/>
            <a:p>
              <a:r>
                <a:rPr lang="en-GB" sz="675">
                  <a:latin typeface="Verdana" panose="020B0604030504040204" pitchFamily="34" charset="0"/>
                  <a:ea typeface="Verdana" panose="020B0604030504040204" pitchFamily="34" charset="0"/>
                  <a:cs typeface="Arial" panose="020B0604020202020204" pitchFamily="34" charset="0"/>
                </a:rPr>
                <a:t>F0, F1</a:t>
              </a:r>
            </a:p>
          </p:txBody>
        </p:sp>
        <p:sp>
          <p:nvSpPr>
            <p:cNvPr id="543" name="TextBox 542">
              <a:extLst>
                <a:ext uri="{FF2B5EF4-FFF2-40B4-BE49-F238E27FC236}">
                  <a16:creationId xmlns:a16="http://schemas.microsoft.com/office/drawing/2014/main" id="{F5ACE687-AB3E-FEA2-5945-01F8E85F9606}"/>
                </a:ext>
              </a:extLst>
            </p:cNvPr>
            <p:cNvSpPr txBox="1"/>
            <p:nvPr/>
          </p:nvSpPr>
          <p:spPr>
            <a:xfrm>
              <a:off x="5539839" y="4062972"/>
              <a:ext cx="1109167" cy="400109"/>
            </a:xfrm>
            <a:prstGeom prst="rect">
              <a:avLst/>
            </a:prstGeom>
            <a:noFill/>
          </p:spPr>
          <p:txBody>
            <a:bodyPr wrap="square" rtlCol="0">
              <a:spAutoFit/>
            </a:bodyPr>
            <a:lstStyle/>
            <a:p>
              <a:r>
                <a:rPr lang="en-GB" sz="675">
                  <a:latin typeface="Verdana" panose="020B0604030504040204" pitchFamily="34" charset="0"/>
                  <a:ea typeface="Verdana" panose="020B0604030504040204" pitchFamily="34" charset="0"/>
                  <a:cs typeface="Arial" panose="020B0604020202020204" pitchFamily="34" charset="0"/>
                </a:rPr>
                <a:t>Non-MASLD/MAFLD</a:t>
              </a:r>
            </a:p>
          </p:txBody>
        </p:sp>
        <p:sp>
          <p:nvSpPr>
            <p:cNvPr id="544" name="TextBox 543">
              <a:extLst>
                <a:ext uri="{FF2B5EF4-FFF2-40B4-BE49-F238E27FC236}">
                  <a16:creationId xmlns:a16="http://schemas.microsoft.com/office/drawing/2014/main" id="{1E9B2704-0FFB-F596-79F8-1B77B617E68B}"/>
                </a:ext>
              </a:extLst>
            </p:cNvPr>
            <p:cNvSpPr txBox="1"/>
            <p:nvPr/>
          </p:nvSpPr>
          <p:spPr>
            <a:xfrm>
              <a:off x="5524500" y="4477386"/>
              <a:ext cx="1380331" cy="261611"/>
            </a:xfrm>
            <a:prstGeom prst="rect">
              <a:avLst/>
            </a:prstGeom>
            <a:noFill/>
          </p:spPr>
          <p:txBody>
            <a:bodyPr wrap="square" rtlCol="0">
              <a:spAutoFit/>
            </a:bodyPr>
            <a:lstStyle/>
            <a:p>
              <a:r>
                <a:rPr lang="en-GB" sz="675">
                  <a:latin typeface="Verdana" panose="020B0604030504040204" pitchFamily="34" charset="0"/>
                  <a:ea typeface="Verdana" panose="020B0604030504040204" pitchFamily="34" charset="0"/>
                  <a:cs typeface="Arial" panose="020B0604020202020204" pitchFamily="34" charset="0"/>
                </a:rPr>
                <a:t>F2</a:t>
              </a:r>
            </a:p>
          </p:txBody>
        </p:sp>
        <p:sp>
          <p:nvSpPr>
            <p:cNvPr id="545" name="TextBox 544">
              <a:extLst>
                <a:ext uri="{FF2B5EF4-FFF2-40B4-BE49-F238E27FC236}">
                  <a16:creationId xmlns:a16="http://schemas.microsoft.com/office/drawing/2014/main" id="{71C0C17D-A802-4482-3436-FD012CC0A53C}"/>
                </a:ext>
              </a:extLst>
            </p:cNvPr>
            <p:cNvSpPr txBox="1"/>
            <p:nvPr/>
          </p:nvSpPr>
          <p:spPr>
            <a:xfrm>
              <a:off x="5033010" y="4690642"/>
              <a:ext cx="1380331" cy="261611"/>
            </a:xfrm>
            <a:prstGeom prst="rect">
              <a:avLst/>
            </a:prstGeom>
            <a:noFill/>
          </p:spPr>
          <p:txBody>
            <a:bodyPr wrap="square" rtlCol="0">
              <a:spAutoFit/>
            </a:bodyPr>
            <a:lstStyle/>
            <a:p>
              <a:r>
                <a:rPr lang="en-GB" sz="675">
                  <a:latin typeface="Verdana" panose="020B0604030504040204" pitchFamily="34" charset="0"/>
                  <a:ea typeface="Verdana" panose="020B0604030504040204" pitchFamily="34" charset="0"/>
                  <a:cs typeface="Arial" panose="020B0604020202020204" pitchFamily="34" charset="0"/>
                </a:rPr>
                <a:t>F3</a:t>
              </a:r>
            </a:p>
          </p:txBody>
        </p:sp>
        <p:sp>
          <p:nvSpPr>
            <p:cNvPr id="546" name="TextBox 545">
              <a:extLst>
                <a:ext uri="{FF2B5EF4-FFF2-40B4-BE49-F238E27FC236}">
                  <a16:creationId xmlns:a16="http://schemas.microsoft.com/office/drawing/2014/main" id="{6A42AC29-3B62-BB89-9698-49CA48141826}"/>
                </a:ext>
              </a:extLst>
            </p:cNvPr>
            <p:cNvSpPr txBox="1"/>
            <p:nvPr/>
          </p:nvSpPr>
          <p:spPr>
            <a:xfrm>
              <a:off x="3963194" y="4845762"/>
              <a:ext cx="1380331" cy="261611"/>
            </a:xfrm>
            <a:prstGeom prst="rect">
              <a:avLst/>
            </a:prstGeom>
            <a:noFill/>
          </p:spPr>
          <p:txBody>
            <a:bodyPr wrap="square" rtlCol="0">
              <a:spAutoFit/>
            </a:bodyPr>
            <a:lstStyle/>
            <a:p>
              <a:r>
                <a:rPr lang="en-GB" sz="675">
                  <a:latin typeface="Verdana" panose="020B0604030504040204" pitchFamily="34" charset="0"/>
                  <a:ea typeface="Verdana" panose="020B0604030504040204" pitchFamily="34" charset="0"/>
                  <a:cs typeface="Arial" panose="020B0604020202020204" pitchFamily="34" charset="0"/>
                </a:rPr>
                <a:t>F4 (cirrhosis)</a:t>
              </a:r>
            </a:p>
          </p:txBody>
        </p:sp>
        <p:sp>
          <p:nvSpPr>
            <p:cNvPr id="547" name="TextBox 546">
              <a:extLst>
                <a:ext uri="{FF2B5EF4-FFF2-40B4-BE49-F238E27FC236}">
                  <a16:creationId xmlns:a16="http://schemas.microsoft.com/office/drawing/2014/main" id="{9A9AAFDA-D3CF-AF9F-398B-2A4E1DFC9A35}"/>
                </a:ext>
              </a:extLst>
            </p:cNvPr>
            <p:cNvSpPr txBox="1"/>
            <p:nvPr/>
          </p:nvSpPr>
          <p:spPr>
            <a:xfrm>
              <a:off x="1549799" y="4882594"/>
              <a:ext cx="1380331" cy="261611"/>
            </a:xfrm>
            <a:prstGeom prst="rect">
              <a:avLst/>
            </a:prstGeom>
            <a:noFill/>
          </p:spPr>
          <p:txBody>
            <a:bodyPr wrap="square" rtlCol="0">
              <a:spAutoFit/>
            </a:bodyPr>
            <a:lstStyle/>
            <a:p>
              <a:r>
                <a:rPr lang="en-GB" sz="675">
                  <a:latin typeface="Verdana" panose="020B0604030504040204" pitchFamily="34" charset="0"/>
                  <a:ea typeface="Verdana" panose="020B0604030504040204" pitchFamily="34" charset="0"/>
                  <a:cs typeface="Arial" panose="020B0604020202020204" pitchFamily="34" charset="0"/>
                </a:rPr>
                <a:t>Log-rank p&lt;0.001</a:t>
              </a:r>
            </a:p>
          </p:txBody>
        </p:sp>
        <p:sp>
          <p:nvSpPr>
            <p:cNvPr id="548" name="TextBox 547">
              <a:extLst>
                <a:ext uri="{FF2B5EF4-FFF2-40B4-BE49-F238E27FC236}">
                  <a16:creationId xmlns:a16="http://schemas.microsoft.com/office/drawing/2014/main" id="{99E8F16A-E240-7474-4FC5-11BE62FF3DB5}"/>
                </a:ext>
              </a:extLst>
            </p:cNvPr>
            <p:cNvSpPr txBox="1"/>
            <p:nvPr/>
          </p:nvSpPr>
          <p:spPr>
            <a:xfrm>
              <a:off x="873659" y="2711055"/>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1.00</a:t>
              </a:r>
            </a:p>
          </p:txBody>
        </p:sp>
        <p:sp>
          <p:nvSpPr>
            <p:cNvPr id="549" name="TextBox 548">
              <a:extLst>
                <a:ext uri="{FF2B5EF4-FFF2-40B4-BE49-F238E27FC236}">
                  <a16:creationId xmlns:a16="http://schemas.microsoft.com/office/drawing/2014/main" id="{AFB38C4F-97B2-12D3-D6E9-9A992A33868F}"/>
                </a:ext>
              </a:extLst>
            </p:cNvPr>
            <p:cNvSpPr txBox="1"/>
            <p:nvPr/>
          </p:nvSpPr>
          <p:spPr>
            <a:xfrm>
              <a:off x="890589" y="3288296"/>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0.75</a:t>
              </a:r>
            </a:p>
          </p:txBody>
        </p:sp>
        <p:cxnSp>
          <p:nvCxnSpPr>
            <p:cNvPr id="550" name="Straight Connector 549">
              <a:extLst>
                <a:ext uri="{FF2B5EF4-FFF2-40B4-BE49-F238E27FC236}">
                  <a16:creationId xmlns:a16="http://schemas.microsoft.com/office/drawing/2014/main" id="{B8611E9A-2E0B-2C17-0A42-621EF7FCDBF0}"/>
                </a:ext>
              </a:extLst>
            </p:cNvPr>
            <p:cNvCxnSpPr/>
            <p:nvPr/>
          </p:nvCxnSpPr>
          <p:spPr>
            <a:xfrm flipH="1">
              <a:off x="1445684" y="2863215"/>
              <a:ext cx="44450" cy="0"/>
            </a:xfrm>
            <a:prstGeom prst="line">
              <a:avLst/>
            </a:prstGeom>
            <a:ln/>
          </p:spPr>
          <p:style>
            <a:lnRef idx="2">
              <a:schemeClr val="dk1"/>
            </a:lnRef>
            <a:fillRef idx="0">
              <a:schemeClr val="dk1"/>
            </a:fillRef>
            <a:effectRef idx="1">
              <a:schemeClr val="dk1"/>
            </a:effectRef>
            <a:fontRef idx="minor">
              <a:schemeClr val="tx1"/>
            </a:fontRef>
          </p:style>
        </p:cxnSp>
        <p:cxnSp>
          <p:nvCxnSpPr>
            <p:cNvPr id="551" name="Straight Connector 550">
              <a:extLst>
                <a:ext uri="{FF2B5EF4-FFF2-40B4-BE49-F238E27FC236}">
                  <a16:creationId xmlns:a16="http://schemas.microsoft.com/office/drawing/2014/main" id="{88DAE649-FD97-174A-3032-C6F8553291C3}"/>
                </a:ext>
              </a:extLst>
            </p:cNvPr>
            <p:cNvCxnSpPr/>
            <p:nvPr/>
          </p:nvCxnSpPr>
          <p:spPr>
            <a:xfrm flipH="1">
              <a:off x="1441715" y="3467100"/>
              <a:ext cx="44450" cy="0"/>
            </a:xfrm>
            <a:prstGeom prst="line">
              <a:avLst/>
            </a:prstGeom>
            <a:ln/>
          </p:spPr>
          <p:style>
            <a:lnRef idx="2">
              <a:schemeClr val="dk1"/>
            </a:lnRef>
            <a:fillRef idx="0">
              <a:schemeClr val="dk1"/>
            </a:fillRef>
            <a:effectRef idx="1">
              <a:schemeClr val="dk1"/>
            </a:effectRef>
            <a:fontRef idx="minor">
              <a:schemeClr val="tx1"/>
            </a:fontRef>
          </p:style>
        </p:cxnSp>
        <p:cxnSp>
          <p:nvCxnSpPr>
            <p:cNvPr id="552" name="Straight Connector 551">
              <a:extLst>
                <a:ext uri="{FF2B5EF4-FFF2-40B4-BE49-F238E27FC236}">
                  <a16:creationId xmlns:a16="http://schemas.microsoft.com/office/drawing/2014/main" id="{1D002A2E-79F8-FF62-30D5-4B1D3091073C}"/>
                </a:ext>
              </a:extLst>
            </p:cNvPr>
            <p:cNvCxnSpPr/>
            <p:nvPr/>
          </p:nvCxnSpPr>
          <p:spPr>
            <a:xfrm flipH="1">
              <a:off x="1445684" y="4033838"/>
              <a:ext cx="44450" cy="0"/>
            </a:xfrm>
            <a:prstGeom prst="line">
              <a:avLst/>
            </a:prstGeom>
            <a:ln/>
          </p:spPr>
          <p:style>
            <a:lnRef idx="2">
              <a:schemeClr val="dk1"/>
            </a:lnRef>
            <a:fillRef idx="0">
              <a:schemeClr val="dk1"/>
            </a:fillRef>
            <a:effectRef idx="1">
              <a:schemeClr val="dk1"/>
            </a:effectRef>
            <a:fontRef idx="minor">
              <a:schemeClr val="tx1"/>
            </a:fontRef>
          </p:style>
        </p:cxnSp>
        <p:cxnSp>
          <p:nvCxnSpPr>
            <p:cNvPr id="553" name="Straight Connector 552">
              <a:extLst>
                <a:ext uri="{FF2B5EF4-FFF2-40B4-BE49-F238E27FC236}">
                  <a16:creationId xmlns:a16="http://schemas.microsoft.com/office/drawing/2014/main" id="{068CDBB3-29D9-FB6B-1BEE-A7DCBF370470}"/>
                </a:ext>
              </a:extLst>
            </p:cNvPr>
            <p:cNvCxnSpPr/>
            <p:nvPr/>
          </p:nvCxnSpPr>
          <p:spPr>
            <a:xfrm flipH="1">
              <a:off x="1441715" y="4613277"/>
              <a:ext cx="44450" cy="0"/>
            </a:xfrm>
            <a:prstGeom prst="line">
              <a:avLst/>
            </a:prstGeom>
            <a:ln/>
          </p:spPr>
          <p:style>
            <a:lnRef idx="2">
              <a:schemeClr val="dk1"/>
            </a:lnRef>
            <a:fillRef idx="0">
              <a:schemeClr val="dk1"/>
            </a:fillRef>
            <a:effectRef idx="1">
              <a:schemeClr val="dk1"/>
            </a:effectRef>
            <a:fontRef idx="minor">
              <a:schemeClr val="tx1"/>
            </a:fontRef>
          </p:style>
        </p:cxnSp>
        <p:cxnSp>
          <p:nvCxnSpPr>
            <p:cNvPr id="554" name="Straight Connector 553">
              <a:extLst>
                <a:ext uri="{FF2B5EF4-FFF2-40B4-BE49-F238E27FC236}">
                  <a16:creationId xmlns:a16="http://schemas.microsoft.com/office/drawing/2014/main" id="{1828CFFC-3C2C-9ADF-91CA-7A2F6716AF92}"/>
                </a:ext>
              </a:extLst>
            </p:cNvPr>
            <p:cNvCxnSpPr/>
            <p:nvPr/>
          </p:nvCxnSpPr>
          <p:spPr>
            <a:xfrm flipH="1">
              <a:off x="1441715" y="5186680"/>
              <a:ext cx="44450" cy="0"/>
            </a:xfrm>
            <a:prstGeom prst="line">
              <a:avLst/>
            </a:prstGeom>
            <a:ln/>
          </p:spPr>
          <p:style>
            <a:lnRef idx="2">
              <a:schemeClr val="dk1"/>
            </a:lnRef>
            <a:fillRef idx="0">
              <a:schemeClr val="dk1"/>
            </a:fillRef>
            <a:effectRef idx="1">
              <a:schemeClr val="dk1"/>
            </a:effectRef>
            <a:fontRef idx="minor">
              <a:schemeClr val="tx1"/>
            </a:fontRef>
          </p:style>
        </p:cxnSp>
        <p:cxnSp>
          <p:nvCxnSpPr>
            <p:cNvPr id="555" name="Straight Connector 554">
              <a:extLst>
                <a:ext uri="{FF2B5EF4-FFF2-40B4-BE49-F238E27FC236}">
                  <a16:creationId xmlns:a16="http://schemas.microsoft.com/office/drawing/2014/main" id="{5F041361-244C-1236-FEFB-BA1E5EF22BEA}"/>
                </a:ext>
              </a:extLst>
            </p:cNvPr>
            <p:cNvCxnSpPr>
              <a:cxnSpLocks/>
            </p:cNvCxnSpPr>
            <p:nvPr/>
          </p:nvCxnSpPr>
          <p:spPr>
            <a:xfrm flipV="1">
              <a:off x="2516056" y="5186680"/>
              <a:ext cx="0" cy="52387"/>
            </a:xfrm>
            <a:prstGeom prst="line">
              <a:avLst/>
            </a:prstGeom>
            <a:ln/>
          </p:spPr>
          <p:style>
            <a:lnRef idx="2">
              <a:schemeClr val="dk1"/>
            </a:lnRef>
            <a:fillRef idx="0">
              <a:schemeClr val="dk1"/>
            </a:fillRef>
            <a:effectRef idx="1">
              <a:schemeClr val="dk1"/>
            </a:effectRef>
            <a:fontRef idx="minor">
              <a:schemeClr val="tx1"/>
            </a:fontRef>
          </p:style>
        </p:cxnSp>
        <p:cxnSp>
          <p:nvCxnSpPr>
            <p:cNvPr id="556" name="Straight Connector 555">
              <a:extLst>
                <a:ext uri="{FF2B5EF4-FFF2-40B4-BE49-F238E27FC236}">
                  <a16:creationId xmlns:a16="http://schemas.microsoft.com/office/drawing/2014/main" id="{EDFDD571-C95D-E7D3-D809-E235BE6D8ED6}"/>
                </a:ext>
              </a:extLst>
            </p:cNvPr>
            <p:cNvCxnSpPr>
              <a:cxnSpLocks/>
            </p:cNvCxnSpPr>
            <p:nvPr/>
          </p:nvCxnSpPr>
          <p:spPr>
            <a:xfrm flipV="1">
              <a:off x="3532056" y="5190333"/>
              <a:ext cx="0" cy="52387"/>
            </a:xfrm>
            <a:prstGeom prst="line">
              <a:avLst/>
            </a:prstGeom>
            <a:ln/>
          </p:spPr>
          <p:style>
            <a:lnRef idx="2">
              <a:schemeClr val="dk1"/>
            </a:lnRef>
            <a:fillRef idx="0">
              <a:schemeClr val="dk1"/>
            </a:fillRef>
            <a:effectRef idx="1">
              <a:schemeClr val="dk1"/>
            </a:effectRef>
            <a:fontRef idx="minor">
              <a:schemeClr val="tx1"/>
            </a:fontRef>
          </p:style>
        </p:cxnSp>
        <p:cxnSp>
          <p:nvCxnSpPr>
            <p:cNvPr id="557" name="Straight Connector 556">
              <a:extLst>
                <a:ext uri="{FF2B5EF4-FFF2-40B4-BE49-F238E27FC236}">
                  <a16:creationId xmlns:a16="http://schemas.microsoft.com/office/drawing/2014/main" id="{28B74DE6-2CC8-6C9B-B196-E75BDFA2EA4E}"/>
                </a:ext>
              </a:extLst>
            </p:cNvPr>
            <p:cNvCxnSpPr>
              <a:cxnSpLocks/>
            </p:cNvCxnSpPr>
            <p:nvPr/>
          </p:nvCxnSpPr>
          <p:spPr>
            <a:xfrm flipV="1">
              <a:off x="4583112" y="5195570"/>
              <a:ext cx="0" cy="52387"/>
            </a:xfrm>
            <a:prstGeom prst="line">
              <a:avLst/>
            </a:prstGeom>
            <a:ln/>
          </p:spPr>
          <p:style>
            <a:lnRef idx="2">
              <a:schemeClr val="dk1"/>
            </a:lnRef>
            <a:fillRef idx="0">
              <a:schemeClr val="dk1"/>
            </a:fillRef>
            <a:effectRef idx="1">
              <a:schemeClr val="dk1"/>
            </a:effectRef>
            <a:fontRef idx="minor">
              <a:schemeClr val="tx1"/>
            </a:fontRef>
          </p:style>
        </p:cxnSp>
        <p:cxnSp>
          <p:nvCxnSpPr>
            <p:cNvPr id="558" name="Straight Connector 557">
              <a:extLst>
                <a:ext uri="{FF2B5EF4-FFF2-40B4-BE49-F238E27FC236}">
                  <a16:creationId xmlns:a16="http://schemas.microsoft.com/office/drawing/2014/main" id="{0C584CA5-14F3-8519-9067-49026723C020}"/>
                </a:ext>
              </a:extLst>
            </p:cNvPr>
            <p:cNvCxnSpPr>
              <a:cxnSpLocks/>
            </p:cNvCxnSpPr>
            <p:nvPr/>
          </p:nvCxnSpPr>
          <p:spPr>
            <a:xfrm flipV="1">
              <a:off x="5607050" y="5189061"/>
              <a:ext cx="0" cy="52387"/>
            </a:xfrm>
            <a:prstGeom prst="line">
              <a:avLst/>
            </a:prstGeom>
            <a:ln/>
          </p:spPr>
          <p:style>
            <a:lnRef idx="2">
              <a:schemeClr val="dk1"/>
            </a:lnRef>
            <a:fillRef idx="0">
              <a:schemeClr val="dk1"/>
            </a:fillRef>
            <a:effectRef idx="1">
              <a:schemeClr val="dk1"/>
            </a:effectRef>
            <a:fontRef idx="minor">
              <a:schemeClr val="tx1"/>
            </a:fontRef>
          </p:style>
        </p:cxnSp>
        <p:sp>
          <p:nvSpPr>
            <p:cNvPr id="559" name="TextBox 558">
              <a:extLst>
                <a:ext uri="{FF2B5EF4-FFF2-40B4-BE49-F238E27FC236}">
                  <a16:creationId xmlns:a16="http://schemas.microsoft.com/office/drawing/2014/main" id="{62145521-3C50-2B86-1723-8C2481E9EF26}"/>
                </a:ext>
              </a:extLst>
            </p:cNvPr>
            <p:cNvSpPr txBox="1"/>
            <p:nvPr/>
          </p:nvSpPr>
          <p:spPr>
            <a:xfrm>
              <a:off x="890589" y="3857600"/>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0.50</a:t>
              </a:r>
            </a:p>
          </p:txBody>
        </p:sp>
        <p:sp>
          <p:nvSpPr>
            <p:cNvPr id="560" name="TextBox 559">
              <a:extLst>
                <a:ext uri="{FF2B5EF4-FFF2-40B4-BE49-F238E27FC236}">
                  <a16:creationId xmlns:a16="http://schemas.microsoft.com/office/drawing/2014/main" id="{F99E4FBE-91E6-AD09-3250-F1FB9D29669B}"/>
                </a:ext>
              </a:extLst>
            </p:cNvPr>
            <p:cNvSpPr txBox="1"/>
            <p:nvPr/>
          </p:nvSpPr>
          <p:spPr>
            <a:xfrm>
              <a:off x="890589" y="4421108"/>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0.25</a:t>
              </a:r>
            </a:p>
          </p:txBody>
        </p:sp>
        <p:sp>
          <p:nvSpPr>
            <p:cNvPr id="561" name="TextBox 560">
              <a:extLst>
                <a:ext uri="{FF2B5EF4-FFF2-40B4-BE49-F238E27FC236}">
                  <a16:creationId xmlns:a16="http://schemas.microsoft.com/office/drawing/2014/main" id="{CC22A54B-B7F2-1AB5-6452-4CC26C08EA7F}"/>
                </a:ext>
              </a:extLst>
            </p:cNvPr>
            <p:cNvSpPr txBox="1"/>
            <p:nvPr/>
          </p:nvSpPr>
          <p:spPr>
            <a:xfrm>
              <a:off x="890589" y="4996578"/>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0</a:t>
              </a:r>
            </a:p>
          </p:txBody>
        </p:sp>
        <p:sp>
          <p:nvSpPr>
            <p:cNvPr id="562" name="TextBox 561">
              <a:extLst>
                <a:ext uri="{FF2B5EF4-FFF2-40B4-BE49-F238E27FC236}">
                  <a16:creationId xmlns:a16="http://schemas.microsoft.com/office/drawing/2014/main" id="{6571D581-F787-FD1B-5547-D8D41429229E}"/>
                </a:ext>
              </a:extLst>
            </p:cNvPr>
            <p:cNvSpPr txBox="1"/>
            <p:nvPr/>
          </p:nvSpPr>
          <p:spPr>
            <a:xfrm>
              <a:off x="978299" y="5229227"/>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0</a:t>
              </a:r>
            </a:p>
          </p:txBody>
        </p:sp>
        <p:sp>
          <p:nvSpPr>
            <p:cNvPr id="563" name="TextBox 562">
              <a:extLst>
                <a:ext uri="{FF2B5EF4-FFF2-40B4-BE49-F238E27FC236}">
                  <a16:creationId xmlns:a16="http://schemas.microsoft.com/office/drawing/2014/main" id="{C4CD9B10-DF26-37AC-07F2-881A0D0D9977}"/>
                </a:ext>
              </a:extLst>
            </p:cNvPr>
            <p:cNvSpPr txBox="1"/>
            <p:nvPr/>
          </p:nvSpPr>
          <p:spPr>
            <a:xfrm>
              <a:off x="2050521" y="5229227"/>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10</a:t>
              </a:r>
            </a:p>
          </p:txBody>
        </p:sp>
        <p:sp>
          <p:nvSpPr>
            <p:cNvPr id="564" name="TextBox 563">
              <a:extLst>
                <a:ext uri="{FF2B5EF4-FFF2-40B4-BE49-F238E27FC236}">
                  <a16:creationId xmlns:a16="http://schemas.microsoft.com/office/drawing/2014/main" id="{A1FB6385-3D51-4E1B-1827-19AB6AB4097F}"/>
                </a:ext>
              </a:extLst>
            </p:cNvPr>
            <p:cNvSpPr txBox="1"/>
            <p:nvPr/>
          </p:nvSpPr>
          <p:spPr>
            <a:xfrm>
              <a:off x="3063608" y="5225522"/>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20</a:t>
              </a:r>
            </a:p>
          </p:txBody>
        </p:sp>
        <p:sp>
          <p:nvSpPr>
            <p:cNvPr id="565" name="TextBox 564">
              <a:extLst>
                <a:ext uri="{FF2B5EF4-FFF2-40B4-BE49-F238E27FC236}">
                  <a16:creationId xmlns:a16="http://schemas.microsoft.com/office/drawing/2014/main" id="{066B9A79-C242-F290-F01E-5A9A83A67293}"/>
                </a:ext>
              </a:extLst>
            </p:cNvPr>
            <p:cNvSpPr txBox="1"/>
            <p:nvPr/>
          </p:nvSpPr>
          <p:spPr>
            <a:xfrm>
              <a:off x="4093105" y="5221763"/>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30</a:t>
              </a:r>
            </a:p>
          </p:txBody>
        </p:sp>
        <p:sp>
          <p:nvSpPr>
            <p:cNvPr id="566" name="TextBox 565">
              <a:extLst>
                <a:ext uri="{FF2B5EF4-FFF2-40B4-BE49-F238E27FC236}">
                  <a16:creationId xmlns:a16="http://schemas.microsoft.com/office/drawing/2014/main" id="{DFAE08B9-46A8-467E-EB24-3EBEEAFC5464}"/>
                </a:ext>
              </a:extLst>
            </p:cNvPr>
            <p:cNvSpPr txBox="1"/>
            <p:nvPr/>
          </p:nvSpPr>
          <p:spPr>
            <a:xfrm>
              <a:off x="5130800" y="5219321"/>
              <a:ext cx="634601" cy="261611"/>
            </a:xfrm>
            <a:prstGeom prst="rect">
              <a:avLst/>
            </a:prstGeom>
            <a:noFill/>
          </p:spPr>
          <p:txBody>
            <a:bodyPr wrap="square" rtlCol="0">
              <a:spAutoFit/>
            </a:bodyPr>
            <a:lstStyle/>
            <a:p>
              <a:pPr algn="r"/>
              <a:r>
                <a:rPr lang="en-GB" sz="675">
                  <a:latin typeface="Verdana" panose="020B0604030504040204" pitchFamily="34" charset="0"/>
                  <a:ea typeface="Verdana" panose="020B0604030504040204" pitchFamily="34" charset="0"/>
                  <a:cs typeface="Arial" panose="020B0604020202020204" pitchFamily="34" charset="0"/>
                </a:rPr>
                <a:t>40</a:t>
              </a:r>
            </a:p>
          </p:txBody>
        </p:sp>
        <p:sp>
          <p:nvSpPr>
            <p:cNvPr id="567" name="TextBox 566">
              <a:extLst>
                <a:ext uri="{FF2B5EF4-FFF2-40B4-BE49-F238E27FC236}">
                  <a16:creationId xmlns:a16="http://schemas.microsoft.com/office/drawing/2014/main" id="{F6A70C9D-106B-42AC-9AA6-2EE5E7465CE6}"/>
                </a:ext>
              </a:extLst>
            </p:cNvPr>
            <p:cNvSpPr txBox="1"/>
            <p:nvPr/>
          </p:nvSpPr>
          <p:spPr>
            <a:xfrm rot="16200000">
              <a:off x="268095" y="3809002"/>
              <a:ext cx="1380329" cy="261611"/>
            </a:xfrm>
            <a:prstGeom prst="rect">
              <a:avLst/>
            </a:prstGeom>
            <a:noFill/>
          </p:spPr>
          <p:txBody>
            <a:bodyPr wrap="square" rtlCol="0">
              <a:spAutoFit/>
            </a:bodyPr>
            <a:lstStyle/>
            <a:p>
              <a:r>
                <a:rPr lang="en-GB" sz="675">
                  <a:latin typeface="Verdana" panose="020B0604030504040204" pitchFamily="34" charset="0"/>
                  <a:ea typeface="Verdana" panose="020B0604030504040204" pitchFamily="34" charset="0"/>
                  <a:cs typeface="Arial" panose="020B0604020202020204" pitchFamily="34" charset="0"/>
                </a:rPr>
                <a:t>Proportion Alive</a:t>
              </a:r>
            </a:p>
          </p:txBody>
        </p:sp>
        <p:cxnSp>
          <p:nvCxnSpPr>
            <p:cNvPr id="568" name="Straight Connector 567">
              <a:extLst>
                <a:ext uri="{FF2B5EF4-FFF2-40B4-BE49-F238E27FC236}">
                  <a16:creationId xmlns:a16="http://schemas.microsoft.com/office/drawing/2014/main" id="{FA5EDDAB-739B-FF3C-0047-15596601C456}"/>
                </a:ext>
              </a:extLst>
            </p:cNvPr>
            <p:cNvCxnSpPr/>
            <p:nvPr/>
          </p:nvCxnSpPr>
          <p:spPr>
            <a:xfrm flipV="1">
              <a:off x="4540250" y="3813175"/>
              <a:ext cx="0" cy="50800"/>
            </a:xfrm>
            <a:prstGeom prst="line">
              <a:avLst/>
            </a:prstGeom>
            <a:ln cap="sq">
              <a:solidFill>
                <a:schemeClr val="bg1">
                  <a:lumMod val="65000"/>
                </a:schemeClr>
              </a:solidFill>
            </a:ln>
          </p:spPr>
          <p:style>
            <a:lnRef idx="2">
              <a:schemeClr val="dk1"/>
            </a:lnRef>
            <a:fillRef idx="0">
              <a:schemeClr val="dk1"/>
            </a:fillRef>
            <a:effectRef idx="1">
              <a:schemeClr val="dk1"/>
            </a:effectRef>
            <a:fontRef idx="minor">
              <a:schemeClr val="tx1"/>
            </a:fontRef>
          </p:style>
        </p:cxnSp>
      </p:grpSp>
    </p:spTree>
    <p:extLst>
      <p:ext uri="{BB962C8B-B14F-4D97-AF65-F5344CB8AC3E}">
        <p14:creationId xmlns:p14="http://schemas.microsoft.com/office/powerpoint/2010/main" val="2247436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0C2D6-A688-DFDF-F623-BC25D4E4C112}"/>
              </a:ext>
            </a:extLst>
          </p:cNvPr>
          <p:cNvSpPr>
            <a:spLocks noGrp="1"/>
          </p:cNvSpPr>
          <p:nvPr>
            <p:ph type="title"/>
          </p:nvPr>
        </p:nvSpPr>
        <p:spPr/>
        <p:txBody>
          <a:bodyPr/>
          <a:lstStyle/>
          <a:p>
            <a:r>
              <a:rPr lang="en-IN"/>
              <a:t>MASLD/MAFLD screening: Review of guidelines</a:t>
            </a:r>
            <a:br>
              <a:rPr lang="en-IN"/>
            </a:br>
            <a:endParaRPr lang="en-IN"/>
          </a:p>
        </p:txBody>
      </p:sp>
      <p:sp>
        <p:nvSpPr>
          <p:cNvPr id="11" name="Text Placeholder 3">
            <a:extLst>
              <a:ext uri="{FF2B5EF4-FFF2-40B4-BE49-F238E27FC236}">
                <a16:creationId xmlns:a16="http://schemas.microsoft.com/office/drawing/2014/main" id="{2428DFED-95D9-D1CA-9AC4-B50112274E8B}"/>
              </a:ext>
            </a:extLst>
          </p:cNvPr>
          <p:cNvSpPr txBox="1">
            <a:spLocks/>
          </p:cNvSpPr>
          <p:nvPr/>
        </p:nvSpPr>
        <p:spPr>
          <a:xfrm>
            <a:off x="397381" y="1167407"/>
            <a:ext cx="8359667" cy="2808685"/>
          </a:xfrm>
          <a:prstGeom prst="rect">
            <a:avLst/>
          </a:prstGeom>
        </p:spPr>
        <p:txBody>
          <a:bodyPr/>
          <a:lstStyle>
            <a:lvl1pPr marL="0" indent="0" algn="l" defTabSz="685800" rtl="0" eaLnBrk="1" latinLnBrk="0" hangingPunct="1">
              <a:lnSpc>
                <a:spcPct val="125000"/>
              </a:lnSpc>
              <a:spcBef>
                <a:spcPts val="0"/>
              </a:spcBef>
              <a:buFont typeface="Arial" panose="020B0604020202020204" pitchFamily="34" charset="0"/>
              <a:buNone/>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226800" indent="-226800" algn="l" defTabSz="685800" rtl="0" eaLnBrk="1" latinLnBrk="0" hangingPunct="1">
              <a:lnSpc>
                <a:spcPct val="125000"/>
              </a:lnSpc>
              <a:spcBef>
                <a:spcPts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57200" indent="-226800" algn="l" defTabSz="685800" rtl="0" eaLnBrk="1" latinLnBrk="0" hangingPunct="1">
              <a:lnSpc>
                <a:spcPct val="125000"/>
              </a:lnSpc>
              <a:spcBef>
                <a:spcPts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684000" indent="-226800" algn="l" defTabSz="685800" rtl="0" eaLnBrk="1" latinLnBrk="0" hangingPunct="1">
              <a:lnSpc>
                <a:spcPct val="125000"/>
              </a:lnSpc>
              <a:spcBef>
                <a:spcPts val="0"/>
              </a:spcBef>
              <a:buClr>
                <a:schemeClr val="accent2"/>
              </a:buClr>
              <a:buFont typeface="Arial" panose="020B0604020202020204" pitchFamily="34" charset="0"/>
              <a:buChar char="•"/>
              <a:defRPr sz="1400" b="0" i="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005840" indent="-285750" algn="l" defTabSz="685800" rtl="0" eaLnBrk="1" latinLnBrk="0" hangingPunct="1">
              <a:lnSpc>
                <a:spcPct val="125000"/>
              </a:lnSpc>
              <a:spcBef>
                <a:spcPts val="0"/>
              </a:spcBef>
              <a:buClr>
                <a:schemeClr val="accent2"/>
              </a:buClr>
              <a:buFont typeface="Arial" panose="020B0604020202020204" pitchFamily="34" charset="0"/>
              <a:buChar char="•"/>
              <a:defRPr sz="1400" b="0" i="0" kern="1200">
                <a:solidFill>
                  <a:schemeClr val="tx1"/>
                </a:solidFill>
                <a:latin typeface="+mj-lt"/>
                <a:ea typeface="Verdana" panose="020B0604030504040204" pitchFamily="34" charset="0"/>
                <a:cs typeface="Georgia" panose="02040502050405020303" pitchFamily="18" charset="0"/>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GB" sz="1200" b="1">
                <a:solidFill>
                  <a:schemeClr val="tx1">
                    <a:lumMod val="75000"/>
                    <a:lumOff val="25000"/>
                  </a:schemeClr>
                </a:solidFill>
              </a:rPr>
              <a:t>Comparative analysis of the recommendations regarding screening for MASLD/MAFLD</a:t>
            </a:r>
            <a:r>
              <a:rPr lang="en-GB" sz="1200" b="1" baseline="30000">
                <a:solidFill>
                  <a:schemeClr val="tx1">
                    <a:lumMod val="75000"/>
                    <a:lumOff val="25000"/>
                  </a:schemeClr>
                </a:solidFill>
              </a:rPr>
              <a:t>1</a:t>
            </a:r>
          </a:p>
          <a:p>
            <a:endParaRPr lang="en-GB"/>
          </a:p>
        </p:txBody>
      </p:sp>
      <p:sp>
        <p:nvSpPr>
          <p:cNvPr id="12" name="Rectangle: Rounded Corners 11">
            <a:extLst>
              <a:ext uri="{FF2B5EF4-FFF2-40B4-BE49-F238E27FC236}">
                <a16:creationId xmlns:a16="http://schemas.microsoft.com/office/drawing/2014/main" id="{8E545ADA-5520-4533-06AA-DB80CCE63AE4}"/>
              </a:ext>
            </a:extLst>
          </p:cNvPr>
          <p:cNvSpPr/>
          <p:nvPr/>
        </p:nvSpPr>
        <p:spPr>
          <a:xfrm>
            <a:off x="392166" y="3073462"/>
            <a:ext cx="4341526" cy="970478"/>
          </a:xfrm>
          <a:prstGeom prst="roundRect">
            <a:avLst/>
          </a:prstGeom>
          <a:solidFill>
            <a:schemeClr val="accent2">
              <a:lumMod val="20000"/>
              <a:lumOff val="80000"/>
            </a:schemeClr>
          </a:solidFill>
          <a:ln w="19050">
            <a:solidFill>
              <a:srgbClr val="23004C"/>
            </a:solidFill>
          </a:ln>
          <a:effectLst/>
        </p:spPr>
        <p:txBody>
          <a:bodyPr wrap="square" anchor="ctr">
            <a:noAutofit/>
          </a:bodyPr>
          <a:lstStyle/>
          <a:p>
            <a:pPr marL="164592" indent="-164592" defTabSz="342892">
              <a:buFont typeface="Arial" panose="020B0604020202020204" pitchFamily="34" charset="0"/>
              <a:buChar char="•"/>
              <a:defRPr/>
            </a:pPr>
            <a:endParaRPr lang="en-US" sz="450">
              <a:solidFill>
                <a:schemeClr val="tx1">
                  <a:lumMod val="75000"/>
                  <a:lumOff val="25000"/>
                </a:schemeClr>
              </a:solidFill>
              <a:latin typeface="Century Gothic" panose="020B0502020202020204" pitchFamily="34" charset="0"/>
            </a:endParaRPr>
          </a:p>
          <a:p>
            <a:pPr marL="164592" indent="-164592" defTabSz="342892">
              <a:buFont typeface="Arial" panose="020B0604020202020204" pitchFamily="34" charset="0"/>
              <a:buChar char="•"/>
              <a:defRPr/>
            </a:pPr>
            <a:r>
              <a:rPr lang="en-US" sz="1050">
                <a:latin typeface="Century Gothic" panose="020B0502020202020204" pitchFamily="34" charset="0"/>
              </a:rPr>
              <a:t>MASLD/M</a:t>
            </a:r>
            <a:r>
              <a:rPr lang="en-US" sz="1050">
                <a:solidFill>
                  <a:schemeClr val="tx1">
                    <a:lumMod val="75000"/>
                    <a:lumOff val="25000"/>
                  </a:schemeClr>
                </a:solidFill>
                <a:latin typeface="Century Gothic" panose="020B0502020202020204" pitchFamily="34" charset="0"/>
              </a:rPr>
              <a:t>AFLD screening is recommended in </a:t>
            </a:r>
            <a:r>
              <a:rPr lang="en-US" sz="1050" b="1">
                <a:solidFill>
                  <a:schemeClr val="tx1">
                    <a:lumMod val="75000"/>
                    <a:lumOff val="25000"/>
                  </a:schemeClr>
                </a:solidFill>
                <a:latin typeface="Century Gothic" panose="020B0502020202020204" pitchFamily="34" charset="0"/>
              </a:rPr>
              <a:t>high-risk </a:t>
            </a:r>
            <a:r>
              <a:rPr lang="en-US" sz="1050">
                <a:latin typeface="Century Gothic" panose="020B0502020202020204" pitchFamily="34" charset="0"/>
              </a:rPr>
              <a:t>MASLD/M</a:t>
            </a:r>
            <a:r>
              <a:rPr lang="en-US" sz="1050">
                <a:solidFill>
                  <a:schemeClr val="tx1">
                    <a:lumMod val="75000"/>
                    <a:lumOff val="25000"/>
                  </a:schemeClr>
                </a:solidFill>
                <a:latin typeface="Century Gothic" panose="020B0502020202020204" pitchFamily="34" charset="0"/>
              </a:rPr>
              <a:t>AFLD groups</a:t>
            </a:r>
            <a:r>
              <a:rPr lang="en-US" sz="1050" baseline="30000">
                <a:solidFill>
                  <a:schemeClr val="tx1">
                    <a:lumMod val="75000"/>
                    <a:lumOff val="25000"/>
                  </a:schemeClr>
                </a:solidFill>
                <a:latin typeface="Century Gothic" panose="020B0502020202020204" pitchFamily="34" charset="0"/>
              </a:rPr>
              <a:t>1</a:t>
            </a:r>
            <a:endParaRPr lang="ru-RU" sz="1050" baseline="30000">
              <a:solidFill>
                <a:schemeClr val="tx1">
                  <a:lumMod val="75000"/>
                  <a:lumOff val="25000"/>
                </a:schemeClr>
              </a:solidFill>
              <a:latin typeface="Century Gothic" panose="020B0502020202020204" pitchFamily="34" charset="0"/>
            </a:endParaRPr>
          </a:p>
          <a:p>
            <a:pPr marL="164592" indent="-164592" defTabSz="342892">
              <a:buFont typeface="Arial" panose="020B0604020202020204" pitchFamily="34" charset="0"/>
              <a:buChar char="•"/>
              <a:defRPr/>
            </a:pPr>
            <a:r>
              <a:rPr lang="en-US" sz="1050" b="1">
                <a:solidFill>
                  <a:schemeClr val="tx1">
                    <a:lumMod val="75000"/>
                    <a:lumOff val="25000"/>
                  </a:schemeClr>
                </a:solidFill>
                <a:latin typeface="Century Gothic" panose="020B0502020202020204" pitchFamily="34" charset="0"/>
              </a:rPr>
              <a:t>Ultrasound</a:t>
            </a:r>
            <a:r>
              <a:rPr lang="en-US" sz="1050">
                <a:solidFill>
                  <a:schemeClr val="tx1">
                    <a:lumMod val="75000"/>
                    <a:lumOff val="25000"/>
                  </a:schemeClr>
                </a:solidFill>
                <a:latin typeface="Century Gothic" panose="020B0502020202020204" pitchFamily="34" charset="0"/>
              </a:rPr>
              <a:t> should be performed for screening purposes</a:t>
            </a:r>
            <a:r>
              <a:rPr lang="en-US" sz="1050" baseline="30000">
                <a:solidFill>
                  <a:schemeClr val="tx1">
                    <a:lumMod val="75000"/>
                    <a:lumOff val="25000"/>
                  </a:schemeClr>
                </a:solidFill>
                <a:latin typeface="Century Gothic" panose="020B0502020202020204" pitchFamily="34" charset="0"/>
              </a:rPr>
              <a:t>1</a:t>
            </a:r>
            <a:endParaRPr lang="ru-RU" sz="1050" baseline="30000">
              <a:solidFill>
                <a:schemeClr val="tx1">
                  <a:lumMod val="75000"/>
                  <a:lumOff val="25000"/>
                </a:schemeClr>
              </a:solidFill>
              <a:latin typeface="Century Gothic" panose="020B0502020202020204" pitchFamily="34" charset="0"/>
            </a:endParaRPr>
          </a:p>
          <a:p>
            <a:pPr marL="164592" indent="-164592" defTabSz="342892">
              <a:buFont typeface="Arial" panose="020B0604020202020204" pitchFamily="34" charset="0"/>
              <a:buChar char="•"/>
              <a:defRPr/>
            </a:pPr>
            <a:r>
              <a:rPr lang="en-US" sz="1050" b="1">
                <a:solidFill>
                  <a:schemeClr val="tx1">
                    <a:lumMod val="75000"/>
                    <a:lumOff val="25000"/>
                  </a:schemeClr>
                </a:solidFill>
                <a:latin typeface="Century Gothic" panose="020B0502020202020204" pitchFamily="34" charset="0"/>
              </a:rPr>
              <a:t>Enzyme levels </a:t>
            </a:r>
            <a:r>
              <a:rPr lang="en-US" sz="1050">
                <a:solidFill>
                  <a:schemeClr val="tx1">
                    <a:lumMod val="75000"/>
                    <a:lumOff val="25000"/>
                  </a:schemeClr>
                </a:solidFill>
                <a:latin typeface="Century Gothic" panose="020B0502020202020204" pitchFamily="34" charset="0"/>
              </a:rPr>
              <a:t>do not reflect steatosis and NAFLD severity/stage since </a:t>
            </a:r>
            <a:r>
              <a:rPr lang="en-US" sz="1050" b="1">
                <a:solidFill>
                  <a:schemeClr val="tx1">
                    <a:lumMod val="75000"/>
                    <a:lumOff val="25000"/>
                  </a:schemeClr>
                </a:solidFill>
                <a:latin typeface="Century Gothic" panose="020B0502020202020204" pitchFamily="34" charset="0"/>
              </a:rPr>
              <a:t>ALT is not elevated in 80% </a:t>
            </a:r>
            <a:r>
              <a:rPr lang="en-US" sz="1050">
                <a:solidFill>
                  <a:schemeClr val="tx1">
                    <a:lumMod val="75000"/>
                    <a:lumOff val="25000"/>
                  </a:schemeClr>
                </a:solidFill>
                <a:latin typeface="Century Gothic" panose="020B0502020202020204" pitchFamily="34" charset="0"/>
              </a:rPr>
              <a:t>of </a:t>
            </a:r>
            <a:br>
              <a:rPr lang="en-US" sz="1050">
                <a:solidFill>
                  <a:schemeClr val="tx1">
                    <a:lumMod val="75000"/>
                    <a:lumOff val="25000"/>
                  </a:schemeClr>
                </a:solidFill>
                <a:latin typeface="Century Gothic" panose="020B0502020202020204" pitchFamily="34" charset="0"/>
              </a:rPr>
            </a:br>
            <a:r>
              <a:rPr lang="en-US" sz="1050">
                <a:latin typeface="Century Gothic" panose="020B0502020202020204" pitchFamily="34" charset="0"/>
              </a:rPr>
              <a:t>MASLD/M</a:t>
            </a:r>
            <a:r>
              <a:rPr lang="en-US" sz="1050">
                <a:solidFill>
                  <a:schemeClr val="tx1">
                    <a:lumMod val="75000"/>
                    <a:lumOff val="25000"/>
                  </a:schemeClr>
                </a:solidFill>
                <a:latin typeface="Century Gothic" panose="020B0502020202020204" pitchFamily="34" charset="0"/>
              </a:rPr>
              <a:t>AFLD patients</a:t>
            </a:r>
            <a:r>
              <a:rPr lang="en-GB" sz="1050" baseline="30000">
                <a:solidFill>
                  <a:schemeClr val="tx1">
                    <a:lumMod val="75000"/>
                    <a:lumOff val="25000"/>
                  </a:schemeClr>
                </a:solidFill>
                <a:latin typeface="Century Gothic" panose="020B0502020202020204" pitchFamily="34" charset="0"/>
              </a:rPr>
              <a:t>2</a:t>
            </a:r>
          </a:p>
          <a:p>
            <a:pPr marL="164592" indent="-164592" defTabSz="342892">
              <a:buFont typeface="Arial" panose="020B0604020202020204" pitchFamily="34" charset="0"/>
              <a:buChar char="•"/>
              <a:defRPr/>
            </a:pPr>
            <a:endParaRPr lang="en-GB" sz="525">
              <a:solidFill>
                <a:schemeClr val="tx1">
                  <a:lumMod val="75000"/>
                  <a:lumOff val="25000"/>
                </a:schemeClr>
              </a:solidFill>
              <a:latin typeface="Century Gothic" panose="020B0502020202020204" pitchFamily="34" charset="0"/>
            </a:endParaRPr>
          </a:p>
        </p:txBody>
      </p:sp>
      <p:sp>
        <p:nvSpPr>
          <p:cNvPr id="13" name="Rectangle: Rounded Corners 12">
            <a:extLst>
              <a:ext uri="{FF2B5EF4-FFF2-40B4-BE49-F238E27FC236}">
                <a16:creationId xmlns:a16="http://schemas.microsoft.com/office/drawing/2014/main" id="{FA9017AE-BCCF-74ED-1E2A-7A8D5E2DA9E1}"/>
              </a:ext>
            </a:extLst>
          </p:cNvPr>
          <p:cNvSpPr/>
          <p:nvPr/>
        </p:nvSpPr>
        <p:spPr>
          <a:xfrm>
            <a:off x="4867507" y="2881922"/>
            <a:ext cx="3889540" cy="1353562"/>
          </a:xfrm>
          <a:prstGeom prst="roundRect">
            <a:avLst/>
          </a:prstGeom>
          <a:solidFill>
            <a:srgbClr val="E5C7FF"/>
          </a:solidFill>
          <a:ln w="19050">
            <a:solidFill>
              <a:srgbClr val="23004C"/>
            </a:solidFill>
          </a:ln>
          <a:effectLst/>
        </p:spPr>
        <p:txBody>
          <a:bodyPr wrap="square" anchor="ctr">
            <a:spAutoFit/>
          </a:bodyPr>
          <a:lstStyle/>
          <a:p>
            <a:pPr marL="164592" indent="-164592" defTabSz="342892">
              <a:buFont typeface="Arial" panose="020B0604020202020204" pitchFamily="34" charset="0"/>
              <a:buChar char="•"/>
              <a:defRPr/>
            </a:pPr>
            <a:r>
              <a:rPr lang="en-GB" sz="1050">
                <a:solidFill>
                  <a:srgbClr val="000000">
                    <a:lumMod val="75000"/>
                    <a:lumOff val="25000"/>
                  </a:srgbClr>
                </a:solidFill>
                <a:latin typeface="Century Gothic" panose="020B0502020202020204" pitchFamily="34" charset="0"/>
              </a:rPr>
              <a:t>ADA recommends people with T2DM or pre-diabetes and elevated liver enzymes or fatty liver on </a:t>
            </a:r>
            <a:r>
              <a:rPr lang="en-GB" sz="1050" b="1">
                <a:solidFill>
                  <a:srgbClr val="000000">
                    <a:lumMod val="75000"/>
                    <a:lumOff val="25000"/>
                  </a:srgbClr>
                </a:solidFill>
                <a:latin typeface="Century Gothic" panose="020B0502020202020204" pitchFamily="34" charset="0"/>
              </a:rPr>
              <a:t>ultrasound</a:t>
            </a:r>
            <a:r>
              <a:rPr lang="en-GB" sz="1050">
                <a:solidFill>
                  <a:srgbClr val="000000">
                    <a:lumMod val="75000"/>
                    <a:lumOff val="25000"/>
                  </a:srgbClr>
                </a:solidFill>
                <a:latin typeface="Century Gothic" panose="020B0502020202020204" pitchFamily="34" charset="0"/>
              </a:rPr>
              <a:t> should be screened for MASH and liver fibrosis</a:t>
            </a:r>
            <a:r>
              <a:rPr lang="en-GB" sz="1050" baseline="30000">
                <a:solidFill>
                  <a:srgbClr val="000000">
                    <a:lumMod val="75000"/>
                    <a:lumOff val="25000"/>
                  </a:srgbClr>
                </a:solidFill>
                <a:latin typeface="Century Gothic" panose="020B0502020202020204" pitchFamily="34" charset="0"/>
              </a:rPr>
              <a:t>3</a:t>
            </a:r>
            <a:endParaRPr lang="en-GB" sz="1050">
              <a:solidFill>
                <a:srgbClr val="000000">
                  <a:lumMod val="75000"/>
                  <a:lumOff val="25000"/>
                </a:srgbClr>
              </a:solidFill>
              <a:latin typeface="Century Gothic" panose="020B0502020202020204" pitchFamily="34" charset="0"/>
            </a:endParaRPr>
          </a:p>
          <a:p>
            <a:pPr marL="164592" indent="-164592" defTabSz="342892">
              <a:buFont typeface="Arial" panose="020B0604020202020204" pitchFamily="34" charset="0"/>
              <a:buChar char="•"/>
              <a:defRPr/>
            </a:pPr>
            <a:r>
              <a:rPr lang="en-GB" sz="1050">
                <a:solidFill>
                  <a:srgbClr val="000000">
                    <a:lumMod val="75000"/>
                    <a:lumOff val="25000"/>
                  </a:srgbClr>
                </a:solidFill>
                <a:latin typeface="Century Gothic" panose="020B0502020202020204" pitchFamily="34" charset="0"/>
              </a:rPr>
              <a:t>Consideration of </a:t>
            </a:r>
            <a:r>
              <a:rPr lang="en-US" sz="1050">
                <a:latin typeface="Century Gothic" panose="020B0502020202020204" pitchFamily="34" charset="0"/>
              </a:rPr>
              <a:t>MASLD/M</a:t>
            </a:r>
            <a:r>
              <a:rPr lang="en-US" sz="1050">
                <a:solidFill>
                  <a:schemeClr val="tx1">
                    <a:lumMod val="75000"/>
                    <a:lumOff val="25000"/>
                  </a:schemeClr>
                </a:solidFill>
                <a:latin typeface="Century Gothic" panose="020B0502020202020204" pitchFamily="34" charset="0"/>
              </a:rPr>
              <a:t>AFLD</a:t>
            </a:r>
            <a:r>
              <a:rPr lang="en-GB" sz="1050">
                <a:solidFill>
                  <a:srgbClr val="000000">
                    <a:lumMod val="75000"/>
                    <a:lumOff val="25000"/>
                  </a:srgbClr>
                </a:solidFill>
                <a:latin typeface="Century Gothic" panose="020B0502020202020204" pitchFamily="34" charset="0"/>
              </a:rPr>
              <a:t>/MASH should now be included in the </a:t>
            </a:r>
            <a:r>
              <a:rPr lang="en-GB" sz="1050" b="1">
                <a:solidFill>
                  <a:srgbClr val="000000">
                    <a:lumMod val="75000"/>
                    <a:lumOff val="25000"/>
                  </a:srgbClr>
                </a:solidFill>
                <a:latin typeface="Century Gothic" panose="020B0502020202020204" pitchFamily="34" charset="0"/>
              </a:rPr>
              <a:t>management of people with T2DM</a:t>
            </a:r>
            <a:r>
              <a:rPr lang="en-GB" sz="1050" baseline="30000">
                <a:solidFill>
                  <a:srgbClr val="000000">
                    <a:lumMod val="75000"/>
                    <a:lumOff val="25000"/>
                  </a:srgbClr>
                </a:solidFill>
                <a:latin typeface="Century Gothic" panose="020B0502020202020204" pitchFamily="34" charset="0"/>
              </a:rPr>
              <a:t>4</a:t>
            </a:r>
          </a:p>
        </p:txBody>
      </p:sp>
      <p:graphicFrame>
        <p:nvGraphicFramePr>
          <p:cNvPr id="14" name="Tableau 3">
            <a:extLst>
              <a:ext uri="{FF2B5EF4-FFF2-40B4-BE49-F238E27FC236}">
                <a16:creationId xmlns:a16="http://schemas.microsoft.com/office/drawing/2014/main" id="{19CAD619-0217-3D2B-336C-C0A1F7EF874C}"/>
              </a:ext>
            </a:extLst>
          </p:cNvPr>
          <p:cNvGraphicFramePr>
            <a:graphicFrameLocks noGrp="1"/>
          </p:cNvGraphicFramePr>
          <p:nvPr>
            <p:extLst>
              <p:ext uri="{D42A27DB-BD31-4B8C-83A1-F6EECF244321}">
                <p14:modId xmlns:p14="http://schemas.microsoft.com/office/powerpoint/2010/main" val="2970936896"/>
              </p:ext>
            </p:extLst>
          </p:nvPr>
        </p:nvGraphicFramePr>
        <p:xfrm>
          <a:off x="379118" y="1514309"/>
          <a:ext cx="8349241" cy="1320194"/>
        </p:xfrm>
        <a:graphic>
          <a:graphicData uri="http://schemas.openxmlformats.org/drawingml/2006/table">
            <a:tbl>
              <a:tblPr firstRow="1" firstCol="1" bandRow="1">
                <a:tableStyleId>{9DCAF9ED-07DC-4A11-8D7F-57B35C25682E}</a:tableStyleId>
              </a:tblPr>
              <a:tblGrid>
                <a:gridCol w="1285661">
                  <a:extLst>
                    <a:ext uri="{9D8B030D-6E8A-4147-A177-3AD203B41FA5}">
                      <a16:colId xmlns:a16="http://schemas.microsoft.com/office/drawing/2014/main" val="20000"/>
                    </a:ext>
                  </a:extLst>
                </a:gridCol>
                <a:gridCol w="1632170">
                  <a:extLst>
                    <a:ext uri="{9D8B030D-6E8A-4147-A177-3AD203B41FA5}">
                      <a16:colId xmlns:a16="http://schemas.microsoft.com/office/drawing/2014/main" val="20001"/>
                    </a:ext>
                  </a:extLst>
                </a:gridCol>
                <a:gridCol w="1632170">
                  <a:extLst>
                    <a:ext uri="{9D8B030D-6E8A-4147-A177-3AD203B41FA5}">
                      <a16:colId xmlns:a16="http://schemas.microsoft.com/office/drawing/2014/main" val="20002"/>
                    </a:ext>
                  </a:extLst>
                </a:gridCol>
                <a:gridCol w="1632170">
                  <a:extLst>
                    <a:ext uri="{9D8B030D-6E8A-4147-A177-3AD203B41FA5}">
                      <a16:colId xmlns:a16="http://schemas.microsoft.com/office/drawing/2014/main" val="20003"/>
                    </a:ext>
                  </a:extLst>
                </a:gridCol>
                <a:gridCol w="1083535">
                  <a:extLst>
                    <a:ext uri="{9D8B030D-6E8A-4147-A177-3AD203B41FA5}">
                      <a16:colId xmlns:a16="http://schemas.microsoft.com/office/drawing/2014/main" val="1787316798"/>
                    </a:ext>
                  </a:extLst>
                </a:gridCol>
                <a:gridCol w="1083535">
                  <a:extLst>
                    <a:ext uri="{9D8B030D-6E8A-4147-A177-3AD203B41FA5}">
                      <a16:colId xmlns:a16="http://schemas.microsoft.com/office/drawing/2014/main" val="2627813423"/>
                    </a:ext>
                  </a:extLst>
                </a:gridCol>
              </a:tblGrid>
              <a:tr h="178308">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fr-FR" sz="900" b="1" i="0" u="none" strike="noStrike" cap="none" normalizeH="0" baseline="0">
                        <a:ln>
                          <a:noFill/>
                        </a:ln>
                        <a:solidFill>
                          <a:schemeClr val="bg1"/>
                        </a:solidFill>
                        <a:effectLst/>
                        <a:latin typeface="Century Gothic" panose="020B0502020202020204" pitchFamily="34" charset="0"/>
                        <a:cs typeface="Calibri" panose="020F0502020204030204" pitchFamily="34" charset="0"/>
                      </a:endParaRPr>
                    </a:p>
                  </a:txBody>
                  <a:tcPr marL="68580" marR="68580" marT="20574" marB="20574"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900" b="1" u="none" strike="noStrike" cap="none" normalizeH="0" baseline="0">
                          <a:ln>
                            <a:noFill/>
                          </a:ln>
                          <a:effectLst/>
                          <a:latin typeface="Century Gothic" panose="020B0502020202020204" pitchFamily="34" charset="0"/>
                        </a:rPr>
                        <a:t>EASL</a:t>
                      </a:r>
                      <a:endParaRPr kumimoji="0" lang="fr-FR" sz="900" b="1" i="0" u="none" strike="noStrike" cap="none" normalizeH="0" baseline="0">
                        <a:ln>
                          <a:noFill/>
                        </a:ln>
                        <a:solidFill>
                          <a:schemeClr val="tx1"/>
                        </a:solidFill>
                        <a:effectLst/>
                        <a:latin typeface="Century Gothic" panose="020B0502020202020204" pitchFamily="34" charset="0"/>
                        <a:cs typeface="Calibri" panose="020F0502020204030204" pitchFamily="34" charset="0"/>
                      </a:endParaRPr>
                    </a:p>
                  </a:txBody>
                  <a:tcPr marL="68580" marR="68580" marT="20574" marB="20574"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900" b="1" u="none" strike="noStrike" cap="none" normalizeH="0" baseline="0">
                          <a:ln>
                            <a:noFill/>
                          </a:ln>
                          <a:effectLst/>
                          <a:latin typeface="Century Gothic" panose="020B0502020202020204" pitchFamily="34" charset="0"/>
                        </a:rPr>
                        <a:t>NICE</a:t>
                      </a:r>
                      <a:endParaRPr kumimoji="0" lang="fr-FR" sz="900" b="1" i="0" u="none" strike="noStrike" cap="none" normalizeH="0" baseline="0">
                        <a:ln>
                          <a:noFill/>
                        </a:ln>
                        <a:solidFill>
                          <a:schemeClr val="tx1"/>
                        </a:solidFill>
                        <a:effectLst/>
                        <a:latin typeface="Century Gothic" panose="020B0502020202020204" pitchFamily="34" charset="0"/>
                        <a:cs typeface="Calibri" panose="020F0502020204030204" pitchFamily="34" charset="0"/>
                      </a:endParaRPr>
                    </a:p>
                  </a:txBody>
                  <a:tcPr marL="68580" marR="68580" marT="20574" marB="20574"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noProof="1">
                          <a:ln>
                            <a:noFill/>
                          </a:ln>
                          <a:effectLst/>
                          <a:latin typeface="Century Gothic" panose="020B0502020202020204" pitchFamily="34" charset="0"/>
                        </a:rPr>
                        <a:t>Asia-Pacific</a:t>
                      </a:r>
                      <a:endParaRPr kumimoji="0" lang="fr-FR" sz="900" b="1" i="0" u="none" strike="noStrike" cap="none" normalizeH="0" baseline="0">
                        <a:ln>
                          <a:noFill/>
                        </a:ln>
                        <a:solidFill>
                          <a:schemeClr val="tx1"/>
                        </a:solidFill>
                        <a:effectLst/>
                        <a:latin typeface="Century Gothic" panose="020B0502020202020204" pitchFamily="34" charset="0"/>
                        <a:cs typeface="Calibri" panose="020F0502020204030204" pitchFamily="34" charset="0"/>
                      </a:endParaRPr>
                    </a:p>
                  </a:txBody>
                  <a:tcPr marL="68580" marR="68580" marT="20574" marB="20574"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a:ln>
                            <a:noFill/>
                          </a:ln>
                          <a:solidFill>
                            <a:schemeClr val="bg1"/>
                          </a:solidFill>
                          <a:effectLst/>
                          <a:latin typeface="Century Gothic" panose="020B0502020202020204" pitchFamily="34" charset="0"/>
                          <a:cs typeface="Calibri" panose="020F0502020204030204" pitchFamily="34" charset="0"/>
                        </a:rPr>
                        <a:t>AISF</a:t>
                      </a:r>
                    </a:p>
                  </a:txBody>
                  <a:tcPr marL="68580" marR="68580" marT="20574" marB="20574"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a:ln>
                            <a:noFill/>
                          </a:ln>
                          <a:solidFill>
                            <a:schemeClr val="bg1"/>
                          </a:solidFill>
                          <a:effectLst/>
                          <a:latin typeface="Century Gothic" panose="020B0502020202020204" pitchFamily="34" charset="0"/>
                          <a:cs typeface="Calibri" panose="020F0502020204030204" pitchFamily="34" charset="0"/>
                        </a:rPr>
                        <a:t>AASLD</a:t>
                      </a:r>
                    </a:p>
                  </a:txBody>
                  <a:tcPr marL="68580" marR="68580" marT="20574" marB="20574" anchor="ctr" horzOverflow="overflow"/>
                </a:tc>
                <a:extLst>
                  <a:ext uri="{0D108BD9-81ED-4DB2-BD59-A6C34878D82A}">
                    <a16:rowId xmlns:a16="http://schemas.microsoft.com/office/drawing/2014/main" val="10000"/>
                  </a:ext>
                </a:extLst>
              </a:tr>
              <a:tr h="17948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800" u="none" strike="noStrike" cap="none" normalizeH="0" baseline="0" noProof="1">
                          <a:ln>
                            <a:noFill/>
                          </a:ln>
                          <a:solidFill>
                            <a:schemeClr val="tx1">
                              <a:lumMod val="75000"/>
                              <a:lumOff val="25000"/>
                            </a:schemeClr>
                          </a:solidFill>
                          <a:effectLst/>
                          <a:latin typeface="Century Gothic" panose="020B0502020202020204" pitchFamily="34" charset="0"/>
                        </a:rPr>
                        <a:t>Systematic screening</a:t>
                      </a:r>
                      <a:endParaRPr kumimoji="0" lang="fr-FR" sz="800" b="1"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endParaRP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No</a:t>
                      </a: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No</a:t>
                      </a:r>
                      <a:endPar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endParaRP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No</a:t>
                      </a: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No</a:t>
                      </a: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No</a:t>
                      </a:r>
                    </a:p>
                  </a:txBody>
                  <a:tcPr marL="68580" marR="68580" marT="20574" marB="20574" horzOverflow="overflow"/>
                </a:tc>
                <a:extLst>
                  <a:ext uri="{0D108BD9-81ED-4DB2-BD59-A6C34878D82A}">
                    <a16:rowId xmlns:a16="http://schemas.microsoft.com/office/drawing/2014/main" val="10001"/>
                  </a:ext>
                </a:extLst>
              </a:tr>
              <a:tr h="5440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Screening in</a:t>
                      </a:r>
                      <a:br>
                        <a:rPr kumimoji="0" lang="fr-FR" sz="800" b="1"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br>
                      <a:r>
                        <a:rPr kumimoji="0" lang="fr-FR" sz="800" b="1"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high-</a:t>
                      </a:r>
                      <a:r>
                        <a:rPr kumimoji="0" lang="fr-FR" sz="800" b="1"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risk</a:t>
                      </a:r>
                      <a:r>
                        <a:rPr kumimoji="0" lang="fr-FR" sz="800" b="1"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groups</a:t>
                      </a: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Yes</a:t>
                      </a:r>
                      <a:b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b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Obesity</a:t>
                      </a:r>
                      <a:b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b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Metabolic</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syndrome</a:t>
                      </a:r>
                      <a:b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b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Abnormal</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a:t>
                      </a: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liver</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enzymes</a:t>
                      </a: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Yes</a:t>
                      </a:r>
                      <a:b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br>
                      <a:r>
                        <a:rPr kumimoji="0" lang="fr-FR" sz="800" b="0" i="0" u="none" strike="noStrike" kern="1200" cap="none" spc="0" normalizeH="0" baseline="0" noProof="0" err="1">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Obesity</a:t>
                      </a:r>
                      <a:b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b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T2DM</a:t>
                      </a: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Yes</a:t>
                      </a:r>
                      <a:b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br>
                      <a:r>
                        <a:rPr kumimoji="0" lang="fr-FR" sz="800" b="0" i="0" u="none" strike="noStrike" kern="1200" cap="none" spc="0" normalizeH="0" baseline="0" noProof="0" err="1">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Obesity</a:t>
                      </a:r>
                      <a:b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b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T2DM</a:t>
                      </a: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Not </a:t>
                      </a:r>
                      <a:r>
                        <a:rPr kumimoji="0" lang="fr-FR" sz="800" b="0" i="0" u="none" strike="noStrike" kern="1200" cap="none" spc="0" normalizeH="0" baseline="0" noProof="0" err="1">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mentioned</a:t>
                      </a:r>
                      <a:endPar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endParaRP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No</a:t>
                      </a:r>
                      <a:r>
                        <a:rPr kumimoji="0" lang="fr-FR" sz="800" b="0" i="0" u="none" strike="noStrike" kern="1200" cap="none" spc="0" normalizeH="0" baseline="3000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rPr>
                        <a:t>*</a:t>
                      </a:r>
                    </a:p>
                  </a:txBody>
                  <a:tcPr marL="68580" marR="68580" marT="20574" marB="20574" horzOverflow="overflow"/>
                </a:tc>
                <a:extLst>
                  <a:ext uri="{0D108BD9-81ED-4DB2-BD59-A6C34878D82A}">
                    <a16:rowId xmlns:a16="http://schemas.microsoft.com/office/drawing/2014/main" val="10002"/>
                  </a:ext>
                </a:extLst>
              </a:tr>
              <a:tr h="4183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Screening </a:t>
                      </a:r>
                      <a:r>
                        <a:rPr kumimoji="0" lang="fr-FR" sz="800" b="1"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modality</a:t>
                      </a:r>
                      <a:endParaRPr kumimoji="0" lang="fr-FR" sz="800" b="1"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endParaRP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Yes</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a:t>
                      </a: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liver</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enzymes</a:t>
                      </a: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No </a:t>
                      </a: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liver</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enzymes</a:t>
                      </a:r>
                      <a:b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b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Yes</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a:t>
                      </a: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ultrasonography</a:t>
                      </a:r>
                      <a:endPar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endParaRP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No </a:t>
                      </a: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liver</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enzymes</a:t>
                      </a:r>
                      <a:b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b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Yes</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a:t>
                      </a: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ultrasonography</a:t>
                      </a:r>
                      <a:b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b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Yes</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a:t>
                      </a: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transient</a:t>
                      </a:r>
                      <a:r>
                        <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rPr>
                        <a:t> </a:t>
                      </a:r>
                      <a:r>
                        <a:rPr kumimoji="0" lang="fr-FR" sz="800" b="0" i="0" u="none" strike="noStrike" cap="none" normalizeH="0" baseline="0" err="1">
                          <a:ln>
                            <a:noFill/>
                          </a:ln>
                          <a:solidFill>
                            <a:schemeClr val="tx1">
                              <a:lumMod val="75000"/>
                              <a:lumOff val="25000"/>
                            </a:schemeClr>
                          </a:solidFill>
                          <a:effectLst/>
                          <a:latin typeface="Century Gothic" panose="020B0502020202020204" pitchFamily="34" charset="0"/>
                          <a:cs typeface="Calibri" panose="020F0502020204030204" pitchFamily="34" charset="0"/>
                        </a:rPr>
                        <a:t>elastrography</a:t>
                      </a:r>
                      <a:endParaRPr kumimoji="0" lang="fr-FR" sz="800" b="0" i="0" u="none" strike="noStrike" cap="none" normalizeH="0" baseline="0">
                        <a:ln>
                          <a:noFill/>
                        </a:ln>
                        <a:solidFill>
                          <a:schemeClr val="tx1">
                            <a:lumMod val="75000"/>
                            <a:lumOff val="25000"/>
                          </a:schemeClr>
                        </a:solidFill>
                        <a:effectLst/>
                        <a:latin typeface="Century Gothic" panose="020B0502020202020204" pitchFamily="34" charset="0"/>
                        <a:cs typeface="Calibri" panose="020F0502020204030204" pitchFamily="34" charset="0"/>
                      </a:endParaRP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endParaRPr>
                    </a:p>
                  </a:txBody>
                  <a:tcPr marL="68580" marR="68580" marT="20574" marB="20574"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fr-FR" sz="800" b="0" i="0" u="none" strike="noStrike" kern="1200" cap="none" spc="0" normalizeH="0" baseline="0" noProof="0">
                        <a:ln>
                          <a:noFill/>
                        </a:ln>
                        <a:solidFill>
                          <a:srgbClr val="000000">
                            <a:lumMod val="75000"/>
                            <a:lumOff val="25000"/>
                          </a:srgbClr>
                        </a:solidFill>
                        <a:effectLst/>
                        <a:uLnTx/>
                        <a:uFillTx/>
                        <a:latin typeface="Century Gothic" panose="020B0502020202020204" pitchFamily="34" charset="0"/>
                        <a:ea typeface="+mn-ea"/>
                        <a:cs typeface="Calibri" panose="020F0502020204030204" pitchFamily="34" charset="0"/>
                      </a:endParaRPr>
                    </a:p>
                  </a:txBody>
                  <a:tcPr marL="68580" marR="68580" marT="20574" marB="20574" horzOverflow="overflow"/>
                </a:tc>
                <a:extLst>
                  <a:ext uri="{0D108BD9-81ED-4DB2-BD59-A6C34878D82A}">
                    <a16:rowId xmlns:a16="http://schemas.microsoft.com/office/drawing/2014/main" val="10003"/>
                  </a:ext>
                </a:extLst>
              </a:tr>
            </a:tbl>
          </a:graphicData>
        </a:graphic>
      </p:graphicFrame>
      <p:sp>
        <p:nvSpPr>
          <p:cNvPr id="15" name="Rectangle 14">
            <a:extLst>
              <a:ext uri="{FF2B5EF4-FFF2-40B4-BE49-F238E27FC236}">
                <a16:creationId xmlns:a16="http://schemas.microsoft.com/office/drawing/2014/main" id="{B63EDFCA-FDB8-6E0C-8ACD-3A76ED728956}"/>
              </a:ext>
            </a:extLst>
          </p:cNvPr>
          <p:cNvSpPr/>
          <p:nvPr/>
        </p:nvSpPr>
        <p:spPr>
          <a:xfrm>
            <a:off x="381307" y="1869164"/>
            <a:ext cx="5637638" cy="404276"/>
          </a:xfrm>
          <a:prstGeom prst="rect">
            <a:avLst/>
          </a:prstGeom>
          <a:noFill/>
          <a:ln w="19050">
            <a:solidFill>
              <a:srgbClr val="23004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GB" sz="1350">
              <a:solidFill>
                <a:prstClr val="white"/>
              </a:solidFill>
              <a:latin typeface="Calibri" panose="020F0502020204030204"/>
            </a:endParaRPr>
          </a:p>
        </p:txBody>
      </p:sp>
      <p:sp>
        <p:nvSpPr>
          <p:cNvPr id="16" name="Rectangle 15">
            <a:extLst>
              <a:ext uri="{FF2B5EF4-FFF2-40B4-BE49-F238E27FC236}">
                <a16:creationId xmlns:a16="http://schemas.microsoft.com/office/drawing/2014/main" id="{6D15E395-3D10-AA19-B0E6-0993BF253150}"/>
              </a:ext>
            </a:extLst>
          </p:cNvPr>
          <p:cNvSpPr/>
          <p:nvPr/>
        </p:nvSpPr>
        <p:spPr>
          <a:xfrm>
            <a:off x="3573224" y="2562266"/>
            <a:ext cx="1082411" cy="136042"/>
          </a:xfrm>
          <a:prstGeom prst="rect">
            <a:avLst/>
          </a:prstGeom>
          <a:noFill/>
          <a:ln w="19050">
            <a:solidFill>
              <a:srgbClr val="23004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GB" sz="1350">
              <a:solidFill>
                <a:prstClr val="white"/>
              </a:solidFill>
              <a:latin typeface="Calibri" panose="020F0502020204030204"/>
            </a:endParaRPr>
          </a:p>
        </p:txBody>
      </p:sp>
      <p:sp>
        <p:nvSpPr>
          <p:cNvPr id="17" name="Rectangle 16">
            <a:extLst>
              <a:ext uri="{FF2B5EF4-FFF2-40B4-BE49-F238E27FC236}">
                <a16:creationId xmlns:a16="http://schemas.microsoft.com/office/drawing/2014/main" id="{5C80F4F1-D93B-E2A4-963B-411043BD0CF3}"/>
              </a:ext>
            </a:extLst>
          </p:cNvPr>
          <p:cNvSpPr/>
          <p:nvPr/>
        </p:nvSpPr>
        <p:spPr>
          <a:xfrm>
            <a:off x="5202438" y="2562266"/>
            <a:ext cx="1082411" cy="132059"/>
          </a:xfrm>
          <a:prstGeom prst="rect">
            <a:avLst/>
          </a:prstGeom>
          <a:noFill/>
          <a:ln w="19050">
            <a:solidFill>
              <a:srgbClr val="23004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GB" sz="1350">
              <a:solidFill>
                <a:prstClr val="white"/>
              </a:solidFill>
              <a:latin typeface="Calibri" panose="020F0502020204030204"/>
            </a:endParaRPr>
          </a:p>
        </p:txBody>
      </p:sp>
      <p:sp>
        <p:nvSpPr>
          <p:cNvPr id="18" name="TextBox 17">
            <a:extLst>
              <a:ext uri="{FF2B5EF4-FFF2-40B4-BE49-F238E27FC236}">
                <a16:creationId xmlns:a16="http://schemas.microsoft.com/office/drawing/2014/main" id="{CD72721A-62A7-0613-7FB5-99FD6C8A72C6}"/>
              </a:ext>
            </a:extLst>
          </p:cNvPr>
          <p:cNvSpPr txBox="1"/>
          <p:nvPr/>
        </p:nvSpPr>
        <p:spPr>
          <a:xfrm>
            <a:off x="1313152" y="4488817"/>
            <a:ext cx="7337979" cy="646331"/>
          </a:xfrm>
          <a:prstGeom prst="rect">
            <a:avLst/>
          </a:prstGeom>
          <a:noFill/>
        </p:spPr>
        <p:txBody>
          <a:bodyPr wrap="square">
            <a:spAutoFit/>
          </a:bodyPr>
          <a:lstStyle/>
          <a:p>
            <a:pPr lvl="0" defTabSz="609585">
              <a:defRPr/>
            </a:pPr>
            <a:r>
              <a:rPr lang="en-IN" sz="600">
                <a:solidFill>
                  <a:schemeClr val="tx2">
                    <a:lumMod val="50000"/>
                  </a:schemeClr>
                </a:solidFill>
                <a:latin typeface="Verdana"/>
                <a:ea typeface="Verdana" panose="020B0604030504040204" pitchFamily="34" charset="0"/>
                <a:cs typeface="Verdana"/>
              </a:rPr>
              <a:t>*”Active surveillance” (but not screening) suggested for patients with T2DM. </a:t>
            </a:r>
            <a:br>
              <a:rPr lang="en-IN" sz="600">
                <a:solidFill>
                  <a:schemeClr val="tx2">
                    <a:lumMod val="50000"/>
                  </a:schemeClr>
                </a:solidFill>
                <a:latin typeface="Verdana"/>
                <a:ea typeface="Verdana" panose="020B0604030504040204" pitchFamily="34" charset="0"/>
                <a:cs typeface="Verdana"/>
              </a:rPr>
            </a:br>
            <a:r>
              <a:rPr lang="en-IN" sz="600">
                <a:solidFill>
                  <a:schemeClr val="tx2">
                    <a:lumMod val="50000"/>
                  </a:schemeClr>
                </a:solidFill>
                <a:latin typeface="Verdana"/>
                <a:ea typeface="Verdana" panose="020B0604030504040204" pitchFamily="34" charset="0"/>
                <a:cs typeface="Verdana"/>
              </a:rPr>
              <a:t>AASLD, American Association for the Study of Liver Diseases; ADA, American Diabetes association; AISF, Italian Association for the Study of the Liver; ALT, alanine aminotransferase; EASL, European Association for the Study of the Liver; NICE, National Institute for Health and Care Excellence; MASLD/MAFLD, metabolic dysfunction-associated steatotic liver disease/metabolic associated fatty liver disease; MASH, metabolic dysfunction-associated steatohepatitis; T2DM, type 2 diabetes mellitus.</a:t>
            </a:r>
            <a:br>
              <a:rPr lang="en-IN" sz="600">
                <a:solidFill>
                  <a:schemeClr val="tx2">
                    <a:lumMod val="50000"/>
                  </a:schemeClr>
                </a:solidFill>
                <a:latin typeface="Verdana"/>
                <a:ea typeface="Verdana" panose="020B0604030504040204" pitchFamily="34" charset="0"/>
                <a:cs typeface="Verdana"/>
              </a:rPr>
            </a:br>
            <a:r>
              <a:rPr lang="en-IN" sz="600">
                <a:solidFill>
                  <a:schemeClr val="tx2">
                    <a:lumMod val="50000"/>
                  </a:schemeClr>
                </a:solidFill>
                <a:latin typeface="Verdana"/>
                <a:ea typeface="Verdana" panose="020B0604030504040204" pitchFamily="34" charset="0"/>
                <a:cs typeface="Verdana"/>
              </a:rPr>
              <a:t>1. Leoni S, et al. World J Gastroenterol 2018;24:3361–73; 2. Dyson JK, et al. Frontline Gastroenterology 2014;5:211–8; 3. ADA. Diabetes Care 2019;42(</a:t>
            </a:r>
            <a:r>
              <a:rPr lang="en-IN" sz="600" err="1">
                <a:solidFill>
                  <a:schemeClr val="tx2">
                    <a:lumMod val="50000"/>
                  </a:schemeClr>
                </a:solidFill>
                <a:latin typeface="Verdana"/>
                <a:ea typeface="Verdana" panose="020B0604030504040204" pitchFamily="34" charset="0"/>
                <a:cs typeface="Verdana"/>
              </a:rPr>
              <a:t>Suppl</a:t>
            </a:r>
            <a:r>
              <a:rPr lang="en-IN" sz="600">
                <a:solidFill>
                  <a:schemeClr val="tx2">
                    <a:lumMod val="50000"/>
                  </a:schemeClr>
                </a:solidFill>
                <a:latin typeface="Verdana"/>
                <a:ea typeface="Verdana" panose="020B0604030504040204" pitchFamily="34" charset="0"/>
                <a:cs typeface="Verdana"/>
              </a:rPr>
              <a:t> 1):S34–S45; </a:t>
            </a:r>
            <a:br>
              <a:rPr lang="en-IN" sz="600">
                <a:solidFill>
                  <a:schemeClr val="tx2">
                    <a:lumMod val="50000"/>
                  </a:schemeClr>
                </a:solidFill>
                <a:latin typeface="Verdana"/>
                <a:ea typeface="Verdana" panose="020B0604030504040204" pitchFamily="34" charset="0"/>
                <a:cs typeface="Verdana"/>
              </a:rPr>
            </a:br>
            <a:r>
              <a:rPr lang="en-IN" sz="600">
                <a:solidFill>
                  <a:schemeClr val="tx2">
                    <a:lumMod val="50000"/>
                  </a:schemeClr>
                </a:solidFill>
                <a:latin typeface="Verdana"/>
                <a:ea typeface="Verdana" panose="020B0604030504040204" pitchFamily="34" charset="0"/>
                <a:cs typeface="Verdana"/>
              </a:rPr>
              <a:t>4. </a:t>
            </a:r>
            <a:r>
              <a:rPr lang="en-IN" sz="600" err="1">
                <a:solidFill>
                  <a:schemeClr val="tx2">
                    <a:lumMod val="50000"/>
                  </a:schemeClr>
                </a:solidFill>
                <a:latin typeface="Verdana"/>
                <a:ea typeface="Verdana" panose="020B0604030504040204" pitchFamily="34" charset="0"/>
                <a:cs typeface="Verdana"/>
              </a:rPr>
              <a:t>Cusi</a:t>
            </a:r>
            <a:r>
              <a:rPr lang="en-IN" sz="600">
                <a:solidFill>
                  <a:schemeClr val="tx2">
                    <a:lumMod val="50000"/>
                  </a:schemeClr>
                </a:solidFill>
                <a:latin typeface="Verdana"/>
                <a:ea typeface="Verdana" panose="020B0604030504040204" pitchFamily="34" charset="0"/>
                <a:cs typeface="Verdana"/>
              </a:rPr>
              <a:t> K. Diabetes Care 2020;43:275–9.</a:t>
            </a:r>
          </a:p>
        </p:txBody>
      </p:sp>
    </p:spTree>
    <p:extLst>
      <p:ext uri="{BB962C8B-B14F-4D97-AF65-F5344CB8AC3E}">
        <p14:creationId xmlns:p14="http://schemas.microsoft.com/office/powerpoint/2010/main" val="3709916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8EA1DA2B-339B-46EA-317E-C19F0F8061DD}"/>
              </a:ext>
            </a:extLst>
          </p:cNvPr>
          <p:cNvGrpSpPr/>
          <p:nvPr/>
        </p:nvGrpSpPr>
        <p:grpSpPr>
          <a:xfrm>
            <a:off x="3424136" y="350489"/>
            <a:ext cx="5406100" cy="4169088"/>
            <a:chOff x="4203152" y="111670"/>
            <a:chExt cx="7932858" cy="6317890"/>
          </a:xfrm>
        </p:grpSpPr>
        <p:sp>
          <p:nvSpPr>
            <p:cNvPr id="3" name="Rectangle 2">
              <a:extLst>
                <a:ext uri="{FF2B5EF4-FFF2-40B4-BE49-F238E27FC236}">
                  <a16:creationId xmlns:a16="http://schemas.microsoft.com/office/drawing/2014/main" id="{F370CDEC-2DC4-A14C-BFFD-30075AF21466}"/>
                </a:ext>
              </a:extLst>
            </p:cNvPr>
            <p:cNvSpPr/>
            <p:nvPr/>
          </p:nvSpPr>
          <p:spPr>
            <a:xfrm>
              <a:off x="4203152" y="111670"/>
              <a:ext cx="7425558" cy="5833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bg1"/>
                  </a:solidFill>
                  <a:latin typeface="Verdana" panose="020B0604030504040204" pitchFamily="34" charset="0"/>
                  <a:ea typeface="Verdana" panose="020B0604030504040204" pitchFamily="34" charset="0"/>
                </a:rPr>
                <a:t>1.Patients with MASLD/MAFLD at risk for fibrosis </a:t>
              </a:r>
            </a:p>
          </p:txBody>
        </p:sp>
        <p:sp>
          <p:nvSpPr>
            <p:cNvPr id="4" name="Rectangle 3">
              <a:extLst>
                <a:ext uri="{FF2B5EF4-FFF2-40B4-BE49-F238E27FC236}">
                  <a16:creationId xmlns:a16="http://schemas.microsoft.com/office/drawing/2014/main" id="{3D4A4A62-7C45-954C-9EAF-899C9F18A013}"/>
                </a:ext>
              </a:extLst>
            </p:cNvPr>
            <p:cNvSpPr/>
            <p:nvPr/>
          </p:nvSpPr>
          <p:spPr>
            <a:xfrm>
              <a:off x="4203152" y="710759"/>
              <a:ext cx="2475186" cy="709449"/>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sz="1050">
                  <a:latin typeface="Verdana" panose="020B0604030504040204" pitchFamily="34" charset="0"/>
                  <a:ea typeface="Verdana" panose="020B0604030504040204" pitchFamily="34" charset="0"/>
                </a:rPr>
                <a:t>&gt;2 metabolic risk factors</a:t>
              </a:r>
            </a:p>
          </p:txBody>
        </p:sp>
        <p:sp>
          <p:nvSpPr>
            <p:cNvPr id="5" name="Rectangle 4">
              <a:extLst>
                <a:ext uri="{FF2B5EF4-FFF2-40B4-BE49-F238E27FC236}">
                  <a16:creationId xmlns:a16="http://schemas.microsoft.com/office/drawing/2014/main" id="{702EF9C6-E14F-5C47-A9EA-69CA4B7EE61A}"/>
                </a:ext>
              </a:extLst>
            </p:cNvPr>
            <p:cNvSpPr/>
            <p:nvPr/>
          </p:nvSpPr>
          <p:spPr>
            <a:xfrm>
              <a:off x="6678338" y="710759"/>
              <a:ext cx="2475186" cy="709449"/>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sz="1050">
                  <a:latin typeface="Verdana" panose="020B0604030504040204" pitchFamily="34" charset="0"/>
                  <a:ea typeface="Verdana" panose="020B0604030504040204" pitchFamily="34" charset="0"/>
                </a:rPr>
                <a:t>Type 2 diabetes</a:t>
              </a:r>
            </a:p>
          </p:txBody>
        </p:sp>
        <p:sp>
          <p:nvSpPr>
            <p:cNvPr id="6" name="Rectangle 5">
              <a:extLst>
                <a:ext uri="{FF2B5EF4-FFF2-40B4-BE49-F238E27FC236}">
                  <a16:creationId xmlns:a16="http://schemas.microsoft.com/office/drawing/2014/main" id="{B5BF7254-9F90-E846-8B4D-944F64F2C7A7}"/>
                </a:ext>
              </a:extLst>
            </p:cNvPr>
            <p:cNvSpPr/>
            <p:nvPr/>
          </p:nvSpPr>
          <p:spPr>
            <a:xfrm>
              <a:off x="9153524" y="707694"/>
              <a:ext cx="2475186" cy="709449"/>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sz="1050">
                  <a:latin typeface="Verdana" panose="020B0604030504040204" pitchFamily="34" charset="0"/>
                  <a:ea typeface="Verdana" panose="020B0604030504040204" pitchFamily="34" charset="0"/>
                </a:rPr>
                <a:t>Steatosis (imaging) or cytolysis</a:t>
              </a:r>
            </a:p>
          </p:txBody>
        </p:sp>
        <p:sp>
          <p:nvSpPr>
            <p:cNvPr id="7" name="Rectangle 6">
              <a:extLst>
                <a:ext uri="{FF2B5EF4-FFF2-40B4-BE49-F238E27FC236}">
                  <a16:creationId xmlns:a16="http://schemas.microsoft.com/office/drawing/2014/main" id="{3E1E0AB3-26FD-9A41-B489-43407CB51E33}"/>
                </a:ext>
              </a:extLst>
            </p:cNvPr>
            <p:cNvSpPr/>
            <p:nvPr/>
          </p:nvSpPr>
          <p:spPr>
            <a:xfrm>
              <a:off x="4203152" y="1664571"/>
              <a:ext cx="7425558" cy="5833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050" b="1">
                  <a:solidFill>
                    <a:schemeClr val="bg1"/>
                  </a:solidFill>
                  <a:latin typeface="Verdana" panose="020B0604030504040204" pitchFamily="34" charset="0"/>
                  <a:ea typeface="Verdana" panose="020B0604030504040204" pitchFamily="34" charset="0"/>
                </a:rPr>
                <a:t>2. Medical history and lab</a:t>
              </a:r>
              <a:r>
                <a:rPr lang="en-GB" sz="1050" b="1">
                  <a:solidFill>
                    <a:schemeClr val="bg1"/>
                  </a:solidFill>
                  <a:latin typeface="Verdana" panose="020B0604030504040204" pitchFamily="34" charset="0"/>
                  <a:ea typeface="Verdana" panose="020B0604030504040204" pitchFamily="34" charset="0"/>
                </a:rPr>
                <a:t> </a:t>
              </a:r>
              <a:r>
                <a:rPr lang="ro-RO" sz="1050" b="1">
                  <a:solidFill>
                    <a:schemeClr val="bg1"/>
                  </a:solidFill>
                  <a:latin typeface="Verdana" panose="020B0604030504040204" pitchFamily="34" charset="0"/>
                  <a:ea typeface="Verdana" panose="020B0604030504040204" pitchFamily="34" charset="0"/>
                </a:rPr>
                <a:t>tests (</a:t>
              </a:r>
              <a:r>
                <a:rPr lang="en-GB" sz="1050" b="1">
                  <a:solidFill>
                    <a:schemeClr val="bg1"/>
                  </a:solidFill>
                  <a:latin typeface="Verdana" panose="020B0604030504040204" pitchFamily="34" charset="0"/>
                  <a:ea typeface="Verdana" panose="020B0604030504040204" pitchFamily="34" charset="0"/>
                </a:rPr>
                <a:t>e.g. alcohol intake, liver tests</a:t>
              </a:r>
              <a:r>
                <a:rPr lang="ro-RO" sz="1050" b="1">
                  <a:solidFill>
                    <a:schemeClr val="bg1"/>
                  </a:solidFill>
                  <a:latin typeface="Verdana" panose="020B0604030504040204" pitchFamily="34" charset="0"/>
                  <a:ea typeface="Verdana" panose="020B0604030504040204" pitchFamily="34" charset="0"/>
                </a:rPr>
                <a:t>)</a:t>
              </a:r>
            </a:p>
          </p:txBody>
        </p:sp>
        <p:sp>
          <p:nvSpPr>
            <p:cNvPr id="8" name="Rectangle 7">
              <a:extLst>
                <a:ext uri="{FF2B5EF4-FFF2-40B4-BE49-F238E27FC236}">
                  <a16:creationId xmlns:a16="http://schemas.microsoft.com/office/drawing/2014/main" id="{46D955EF-5A5E-D04B-8961-7051D89C9F0E}"/>
                </a:ext>
              </a:extLst>
            </p:cNvPr>
            <p:cNvSpPr/>
            <p:nvPr/>
          </p:nvSpPr>
          <p:spPr>
            <a:xfrm>
              <a:off x="4203152" y="2492255"/>
              <a:ext cx="7425558" cy="5833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050" b="1">
                  <a:solidFill>
                    <a:schemeClr val="bg1"/>
                  </a:solidFill>
                  <a:latin typeface="Verdana" panose="020B0604030504040204" pitchFamily="34" charset="0"/>
                  <a:ea typeface="Verdana" panose="020B0604030504040204" pitchFamily="34" charset="0"/>
                </a:rPr>
                <a:t>3. Non</a:t>
              </a:r>
              <a:r>
                <a:rPr lang="en-GB" sz="1050" b="1">
                  <a:solidFill>
                    <a:schemeClr val="bg1"/>
                  </a:solidFill>
                  <a:latin typeface="Verdana" panose="020B0604030504040204" pitchFamily="34" charset="0"/>
                  <a:ea typeface="Verdana" panose="020B0604030504040204" pitchFamily="34" charset="0"/>
                </a:rPr>
                <a:t>-</a:t>
              </a:r>
              <a:r>
                <a:rPr lang="ro-RO" sz="1050" b="1">
                  <a:solidFill>
                    <a:schemeClr val="bg1"/>
                  </a:solidFill>
                  <a:latin typeface="Verdana" panose="020B0604030504040204" pitchFamily="34" charset="0"/>
                  <a:ea typeface="Verdana" panose="020B0604030504040204" pitchFamily="34" charset="0"/>
                </a:rPr>
                <a:t>invasive testing for fibrosis: FIB</a:t>
              </a:r>
              <a:r>
                <a:rPr lang="en-GB" sz="1050" b="1">
                  <a:solidFill>
                    <a:schemeClr val="bg1"/>
                  </a:solidFill>
                  <a:latin typeface="Verdana" panose="020B0604030504040204" pitchFamily="34" charset="0"/>
                  <a:ea typeface="Verdana" panose="020B0604030504040204" pitchFamily="34" charset="0"/>
                </a:rPr>
                <a:t>-</a:t>
              </a:r>
              <a:r>
                <a:rPr lang="ro-RO" sz="1050" b="1">
                  <a:solidFill>
                    <a:schemeClr val="bg1"/>
                  </a:solidFill>
                  <a:latin typeface="Verdana" panose="020B0604030504040204" pitchFamily="34" charset="0"/>
                  <a:ea typeface="Verdana" panose="020B0604030504040204" pitchFamily="34" charset="0"/>
                </a:rPr>
                <a:t>4</a:t>
              </a:r>
            </a:p>
          </p:txBody>
        </p:sp>
        <p:sp>
          <p:nvSpPr>
            <p:cNvPr id="9" name="Rectangle 8">
              <a:extLst>
                <a:ext uri="{FF2B5EF4-FFF2-40B4-BE49-F238E27FC236}">
                  <a16:creationId xmlns:a16="http://schemas.microsoft.com/office/drawing/2014/main" id="{4309BCB8-348A-9340-B906-BF37C575B158}"/>
                </a:ext>
              </a:extLst>
            </p:cNvPr>
            <p:cNvSpPr/>
            <p:nvPr/>
          </p:nvSpPr>
          <p:spPr>
            <a:xfrm>
              <a:off x="4203152" y="3083431"/>
              <a:ext cx="2475186" cy="291661"/>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o-RO" sz="1050">
                  <a:latin typeface="Verdana" panose="020B0604030504040204" pitchFamily="34" charset="0"/>
                  <a:ea typeface="Verdana" panose="020B0604030504040204" pitchFamily="34" charset="0"/>
                </a:rPr>
                <a:t> FIB</a:t>
              </a:r>
              <a:r>
                <a:rPr lang="en-GB" sz="1050">
                  <a:latin typeface="Verdana" panose="020B0604030504040204" pitchFamily="34" charset="0"/>
                  <a:ea typeface="Verdana" panose="020B0604030504040204" pitchFamily="34" charset="0"/>
                </a:rPr>
                <a:t>-</a:t>
              </a:r>
              <a:r>
                <a:rPr lang="ro-RO" sz="1050">
                  <a:latin typeface="Verdana" panose="020B0604030504040204" pitchFamily="34" charset="0"/>
                  <a:ea typeface="Verdana" panose="020B0604030504040204" pitchFamily="34" charset="0"/>
                </a:rPr>
                <a:t>4&lt;1.3</a:t>
              </a:r>
            </a:p>
          </p:txBody>
        </p:sp>
        <p:sp>
          <p:nvSpPr>
            <p:cNvPr id="10" name="Rectangle 9">
              <a:extLst>
                <a:ext uri="{FF2B5EF4-FFF2-40B4-BE49-F238E27FC236}">
                  <a16:creationId xmlns:a16="http://schemas.microsoft.com/office/drawing/2014/main" id="{462E48AB-92EC-A041-99B9-39EF91F992D6}"/>
                </a:ext>
              </a:extLst>
            </p:cNvPr>
            <p:cNvSpPr/>
            <p:nvPr/>
          </p:nvSpPr>
          <p:spPr>
            <a:xfrm>
              <a:off x="6678338" y="3091283"/>
              <a:ext cx="2475186" cy="291661"/>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o-RO" sz="1050">
                  <a:latin typeface="Verdana" panose="020B0604030504040204" pitchFamily="34" charset="0"/>
                  <a:ea typeface="Verdana" panose="020B0604030504040204" pitchFamily="34" charset="0"/>
                </a:rPr>
                <a:t> FIB</a:t>
              </a:r>
              <a:r>
                <a:rPr lang="en-GB" sz="1050">
                  <a:latin typeface="Verdana" panose="020B0604030504040204" pitchFamily="34" charset="0"/>
                  <a:ea typeface="Verdana" panose="020B0604030504040204" pitchFamily="34" charset="0"/>
                </a:rPr>
                <a:t>-</a:t>
              </a:r>
              <a:r>
                <a:rPr lang="ro-RO" sz="1050">
                  <a:latin typeface="Verdana" panose="020B0604030504040204" pitchFamily="34" charset="0"/>
                  <a:ea typeface="Verdana" panose="020B0604030504040204" pitchFamily="34" charset="0"/>
                </a:rPr>
                <a:t>4</a:t>
              </a:r>
              <a:r>
                <a:rPr lang="en-GB" sz="1050">
                  <a:latin typeface="Verdana" panose="020B0604030504040204" pitchFamily="34" charset="0"/>
                  <a:ea typeface="Verdana" panose="020B0604030504040204" pitchFamily="34" charset="0"/>
                </a:rPr>
                <a:t>:</a:t>
              </a:r>
              <a:r>
                <a:rPr lang="ro-RO" sz="1050">
                  <a:latin typeface="Verdana" panose="020B0604030504040204" pitchFamily="34" charset="0"/>
                  <a:ea typeface="Verdana" panose="020B0604030504040204" pitchFamily="34" charset="0"/>
                </a:rPr>
                <a:t>1.3</a:t>
              </a:r>
              <a:r>
                <a:rPr lang="en-GB" sz="1050">
                  <a:latin typeface="Verdana" panose="020B0604030504040204" pitchFamily="34" charset="0"/>
                  <a:ea typeface="Verdana" panose="020B0604030504040204" pitchFamily="34" charset="0"/>
                </a:rPr>
                <a:t>–</a:t>
              </a:r>
              <a:r>
                <a:rPr lang="ro-RO" sz="1050">
                  <a:latin typeface="Verdana" panose="020B0604030504040204" pitchFamily="34" charset="0"/>
                  <a:ea typeface="Verdana" panose="020B0604030504040204" pitchFamily="34" charset="0"/>
                </a:rPr>
                <a:t>2.67</a:t>
              </a:r>
            </a:p>
          </p:txBody>
        </p:sp>
        <p:sp>
          <p:nvSpPr>
            <p:cNvPr id="11" name="Rectangle 10">
              <a:extLst>
                <a:ext uri="{FF2B5EF4-FFF2-40B4-BE49-F238E27FC236}">
                  <a16:creationId xmlns:a16="http://schemas.microsoft.com/office/drawing/2014/main" id="{636855F6-992B-7A43-8243-C8290003A569}"/>
                </a:ext>
              </a:extLst>
            </p:cNvPr>
            <p:cNvSpPr/>
            <p:nvPr/>
          </p:nvSpPr>
          <p:spPr>
            <a:xfrm>
              <a:off x="9153524" y="3075579"/>
              <a:ext cx="2475186" cy="291661"/>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o-RO" sz="1050">
                  <a:latin typeface="Verdana" panose="020B0604030504040204" pitchFamily="34" charset="0"/>
                  <a:ea typeface="Verdana" panose="020B0604030504040204" pitchFamily="34" charset="0"/>
                </a:rPr>
                <a:t> FIB</a:t>
              </a:r>
              <a:r>
                <a:rPr lang="en-GB" sz="1050">
                  <a:latin typeface="Verdana" panose="020B0604030504040204" pitchFamily="34" charset="0"/>
                  <a:ea typeface="Verdana" panose="020B0604030504040204" pitchFamily="34" charset="0"/>
                </a:rPr>
                <a:t>-</a:t>
              </a:r>
              <a:r>
                <a:rPr lang="ro-RO" sz="1050">
                  <a:latin typeface="Verdana" panose="020B0604030504040204" pitchFamily="34" charset="0"/>
                  <a:ea typeface="Verdana" panose="020B0604030504040204" pitchFamily="34" charset="0"/>
                </a:rPr>
                <a:t>4 &gt;2.67</a:t>
              </a:r>
            </a:p>
          </p:txBody>
        </p:sp>
        <p:sp>
          <p:nvSpPr>
            <p:cNvPr id="12" name="Rectangle 11">
              <a:extLst>
                <a:ext uri="{FF2B5EF4-FFF2-40B4-BE49-F238E27FC236}">
                  <a16:creationId xmlns:a16="http://schemas.microsoft.com/office/drawing/2014/main" id="{5944DDA3-0449-2D41-A11A-BF405895AEBB}"/>
                </a:ext>
              </a:extLst>
            </p:cNvPr>
            <p:cNvSpPr/>
            <p:nvPr/>
          </p:nvSpPr>
          <p:spPr>
            <a:xfrm>
              <a:off x="6678338" y="3597943"/>
              <a:ext cx="2632842" cy="4572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050" b="1">
                  <a:solidFill>
                    <a:schemeClr val="bg1"/>
                  </a:solidFill>
                  <a:latin typeface="Verdana" panose="020B0604030504040204" pitchFamily="34" charset="0"/>
                  <a:ea typeface="Verdana" panose="020B0604030504040204" pitchFamily="34" charset="0"/>
                </a:rPr>
                <a:t> Indeterminate </a:t>
              </a:r>
              <a:r>
                <a:rPr lang="en-GB" sz="1050" b="1">
                  <a:solidFill>
                    <a:schemeClr val="bg1"/>
                  </a:solidFill>
                  <a:latin typeface="Verdana" panose="020B0604030504040204" pitchFamily="34" charset="0"/>
                  <a:ea typeface="Verdana" panose="020B0604030504040204" pitchFamily="34" charset="0"/>
                </a:rPr>
                <a:t>R</a:t>
              </a:r>
              <a:r>
                <a:rPr lang="ro-RO" sz="1050" b="1">
                  <a:solidFill>
                    <a:schemeClr val="bg1"/>
                  </a:solidFill>
                  <a:latin typeface="Verdana" panose="020B0604030504040204" pitchFamily="34" charset="0"/>
                  <a:ea typeface="Verdana" panose="020B0604030504040204" pitchFamily="34" charset="0"/>
                </a:rPr>
                <a:t>isk </a:t>
              </a:r>
            </a:p>
          </p:txBody>
        </p:sp>
        <p:sp>
          <p:nvSpPr>
            <p:cNvPr id="15" name="Rectangle 14">
              <a:extLst>
                <a:ext uri="{FF2B5EF4-FFF2-40B4-BE49-F238E27FC236}">
                  <a16:creationId xmlns:a16="http://schemas.microsoft.com/office/drawing/2014/main" id="{39502B15-D479-1849-A094-CFB18CF64C24}"/>
                </a:ext>
              </a:extLst>
            </p:cNvPr>
            <p:cNvSpPr/>
            <p:nvPr/>
          </p:nvSpPr>
          <p:spPr>
            <a:xfrm>
              <a:off x="5196379" y="4191000"/>
              <a:ext cx="5470637" cy="4572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bg1"/>
                  </a:solidFill>
                  <a:latin typeface="Verdana" panose="020B0604030504040204" pitchFamily="34" charset="0"/>
                  <a:ea typeface="Verdana" panose="020B0604030504040204" pitchFamily="34" charset="0"/>
                </a:rPr>
                <a:t> 4. Liver stiffness measurement, ELF</a:t>
              </a:r>
            </a:p>
          </p:txBody>
        </p:sp>
        <p:sp>
          <p:nvSpPr>
            <p:cNvPr id="16" name="Rectangle 15">
              <a:extLst>
                <a:ext uri="{FF2B5EF4-FFF2-40B4-BE49-F238E27FC236}">
                  <a16:creationId xmlns:a16="http://schemas.microsoft.com/office/drawing/2014/main" id="{D1041D09-1B2A-C541-9668-AABBE03568E9}"/>
                </a:ext>
              </a:extLst>
            </p:cNvPr>
            <p:cNvSpPr/>
            <p:nvPr/>
          </p:nvSpPr>
          <p:spPr>
            <a:xfrm>
              <a:off x="5196380" y="4648211"/>
              <a:ext cx="1679030" cy="709449"/>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o-RO" sz="1050">
                  <a:latin typeface="Verdana" panose="020B0604030504040204" pitchFamily="34" charset="0"/>
                  <a:ea typeface="Verdana" panose="020B0604030504040204" pitchFamily="34" charset="0"/>
                </a:rPr>
                <a:t> </a:t>
              </a:r>
            </a:p>
            <a:p>
              <a:pPr algn="ctr"/>
              <a:r>
                <a:rPr lang="ro-RO" sz="900">
                  <a:latin typeface="Verdana" panose="020B0604030504040204" pitchFamily="34" charset="0"/>
                  <a:ea typeface="Verdana" panose="020B0604030504040204" pitchFamily="34" charset="0"/>
                </a:rPr>
                <a:t>VCTE &lt;8kPa</a:t>
              </a:r>
            </a:p>
            <a:p>
              <a:pPr algn="ctr"/>
              <a:r>
                <a:rPr lang="ro-RO" sz="900">
                  <a:latin typeface="Verdana" panose="020B0604030504040204" pitchFamily="34" charset="0"/>
                  <a:ea typeface="Verdana" panose="020B0604030504040204" pitchFamily="34" charset="0"/>
                </a:rPr>
                <a:t>MRE &lt;2</a:t>
              </a:r>
              <a:r>
                <a:rPr lang="en-GB" sz="900">
                  <a:latin typeface="Verdana" panose="020B0604030504040204" pitchFamily="34" charset="0"/>
                  <a:ea typeface="Verdana" panose="020B0604030504040204" pitchFamily="34" charset="0"/>
                </a:rPr>
                <a:t>.</a:t>
              </a:r>
              <a:r>
                <a:rPr lang="ro-RO" sz="900">
                  <a:latin typeface="Verdana" panose="020B0604030504040204" pitchFamily="34" charset="0"/>
                  <a:ea typeface="Verdana" panose="020B0604030504040204" pitchFamily="34" charset="0"/>
                </a:rPr>
                <a:t>6kPa </a:t>
              </a:r>
            </a:p>
            <a:p>
              <a:pPr algn="ctr"/>
              <a:r>
                <a:rPr lang="ro-RO" sz="900">
                  <a:latin typeface="Verdana" panose="020B0604030504040204" pitchFamily="34" charset="0"/>
                  <a:ea typeface="Verdana" panose="020B0604030504040204" pitchFamily="34" charset="0"/>
                </a:rPr>
                <a:t>ELF</a:t>
              </a:r>
              <a:r>
                <a:rPr lang="en-GB" sz="900">
                  <a:latin typeface="Verdana" panose="020B0604030504040204" pitchFamily="34" charset="0"/>
                  <a:ea typeface="Verdana" panose="020B0604030504040204" pitchFamily="34" charset="0"/>
                </a:rPr>
                <a:t> </a:t>
              </a:r>
              <a:r>
                <a:rPr lang="ro-RO" sz="900">
                  <a:latin typeface="Verdana" panose="020B0604030504040204" pitchFamily="34" charset="0"/>
                  <a:ea typeface="Verdana" panose="020B0604030504040204" pitchFamily="34" charset="0"/>
                </a:rPr>
                <a:t>&lt;7.7 </a:t>
              </a:r>
            </a:p>
            <a:p>
              <a:pPr algn="ctr"/>
              <a:endParaRPr lang="ro-RO" sz="1050">
                <a:latin typeface="Verdana" panose="020B0604030504040204" pitchFamily="34" charset="0"/>
                <a:ea typeface="Verdana" panose="020B0604030504040204" pitchFamily="34" charset="0"/>
              </a:endParaRPr>
            </a:p>
          </p:txBody>
        </p:sp>
        <p:sp>
          <p:nvSpPr>
            <p:cNvPr id="17" name="Rectangle 16">
              <a:extLst>
                <a:ext uri="{FF2B5EF4-FFF2-40B4-BE49-F238E27FC236}">
                  <a16:creationId xmlns:a16="http://schemas.microsoft.com/office/drawing/2014/main" id="{4F72B0D5-B088-FD40-8DC0-4A58F8B208F0}"/>
                </a:ext>
              </a:extLst>
            </p:cNvPr>
            <p:cNvSpPr/>
            <p:nvPr/>
          </p:nvSpPr>
          <p:spPr>
            <a:xfrm>
              <a:off x="6875410" y="4648210"/>
              <a:ext cx="1962803" cy="709449"/>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o-RO" sz="1050">
                  <a:latin typeface="Verdana" panose="020B0604030504040204" pitchFamily="34" charset="0"/>
                  <a:ea typeface="Verdana" panose="020B0604030504040204" pitchFamily="34" charset="0"/>
                </a:rPr>
                <a:t> </a:t>
              </a:r>
            </a:p>
            <a:p>
              <a:pPr algn="ctr"/>
              <a:r>
                <a:rPr lang="ro-RO" sz="900">
                  <a:latin typeface="Verdana" panose="020B0604030504040204" pitchFamily="34" charset="0"/>
                  <a:ea typeface="Verdana" panose="020B0604030504040204" pitchFamily="34" charset="0"/>
                </a:rPr>
                <a:t>VCTE: 8</a:t>
              </a:r>
              <a:r>
                <a:rPr lang="en-GB" sz="900">
                  <a:latin typeface="Verdana" panose="020B0604030504040204" pitchFamily="34" charset="0"/>
                  <a:ea typeface="Verdana" panose="020B0604030504040204" pitchFamily="34" charset="0"/>
                </a:rPr>
                <a:t>–</a:t>
              </a:r>
              <a:r>
                <a:rPr lang="ro-RO" sz="900">
                  <a:latin typeface="Verdana" panose="020B0604030504040204" pitchFamily="34" charset="0"/>
                  <a:ea typeface="Verdana" panose="020B0604030504040204" pitchFamily="34" charset="0"/>
                </a:rPr>
                <a:t>12 kPa</a:t>
              </a:r>
            </a:p>
            <a:p>
              <a:pPr algn="ctr"/>
              <a:r>
                <a:rPr lang="ro-RO" sz="900">
                  <a:latin typeface="Verdana" panose="020B0604030504040204" pitchFamily="34" charset="0"/>
                  <a:ea typeface="Verdana" panose="020B0604030504040204" pitchFamily="34" charset="0"/>
                </a:rPr>
                <a:t>MR</a:t>
              </a:r>
              <a:r>
                <a:rPr lang="en-GB" sz="900">
                  <a:latin typeface="Verdana" panose="020B0604030504040204" pitchFamily="34" charset="0"/>
                  <a:ea typeface="Verdana" panose="020B0604030504040204" pitchFamily="34" charset="0"/>
                </a:rPr>
                <a:t>E: </a:t>
              </a:r>
              <a:r>
                <a:rPr lang="ro-RO" sz="900">
                  <a:latin typeface="Verdana" panose="020B0604030504040204" pitchFamily="34" charset="0"/>
                  <a:ea typeface="Verdana" panose="020B0604030504040204" pitchFamily="34" charset="0"/>
                </a:rPr>
                <a:t>2.6</a:t>
              </a:r>
              <a:r>
                <a:rPr lang="en-GB" sz="900">
                  <a:latin typeface="Verdana" panose="020B0604030504040204" pitchFamily="34" charset="0"/>
                  <a:ea typeface="Verdana" panose="020B0604030504040204" pitchFamily="34" charset="0"/>
                </a:rPr>
                <a:t>–</a:t>
              </a:r>
              <a:r>
                <a:rPr lang="ro-RO" sz="900">
                  <a:latin typeface="Verdana" panose="020B0604030504040204" pitchFamily="34" charset="0"/>
                  <a:ea typeface="Verdana" panose="020B0604030504040204" pitchFamily="34" charset="0"/>
                </a:rPr>
                <a:t>3.6 kPa,</a:t>
              </a:r>
            </a:p>
            <a:p>
              <a:pPr algn="ctr"/>
              <a:r>
                <a:rPr lang="ro-RO" sz="900">
                  <a:latin typeface="Verdana" panose="020B0604030504040204" pitchFamily="34" charset="0"/>
                  <a:ea typeface="Verdana" panose="020B0604030504040204" pitchFamily="34" charset="0"/>
                </a:rPr>
                <a:t>ELF:</a:t>
              </a:r>
              <a:r>
                <a:rPr lang="en-GB" sz="900">
                  <a:latin typeface="Verdana" panose="020B0604030504040204" pitchFamily="34" charset="0"/>
                  <a:ea typeface="Verdana" panose="020B0604030504040204" pitchFamily="34" charset="0"/>
                </a:rPr>
                <a:t> </a:t>
              </a:r>
              <a:r>
                <a:rPr lang="ro-RO" sz="900">
                  <a:latin typeface="Verdana" panose="020B0604030504040204" pitchFamily="34" charset="0"/>
                  <a:ea typeface="Verdana" panose="020B0604030504040204" pitchFamily="34" charset="0"/>
                </a:rPr>
                <a:t>7.7</a:t>
              </a:r>
              <a:r>
                <a:rPr lang="en-GB" sz="900">
                  <a:latin typeface="Verdana" panose="020B0604030504040204" pitchFamily="34" charset="0"/>
                  <a:ea typeface="Verdana" panose="020B0604030504040204" pitchFamily="34" charset="0"/>
                </a:rPr>
                <a:t>–</a:t>
              </a:r>
              <a:r>
                <a:rPr lang="ro-RO" sz="900">
                  <a:latin typeface="Verdana" panose="020B0604030504040204" pitchFamily="34" charset="0"/>
                  <a:ea typeface="Verdana" panose="020B0604030504040204" pitchFamily="34" charset="0"/>
                </a:rPr>
                <a:t>9.8 </a:t>
              </a:r>
            </a:p>
            <a:p>
              <a:pPr algn="ctr"/>
              <a:endParaRPr lang="ro-RO" sz="1050">
                <a:latin typeface="Verdana" panose="020B0604030504040204" pitchFamily="34" charset="0"/>
                <a:ea typeface="Verdana" panose="020B0604030504040204" pitchFamily="34" charset="0"/>
              </a:endParaRPr>
            </a:p>
          </p:txBody>
        </p:sp>
        <p:sp>
          <p:nvSpPr>
            <p:cNvPr id="18" name="Rectangle 17">
              <a:extLst>
                <a:ext uri="{FF2B5EF4-FFF2-40B4-BE49-F238E27FC236}">
                  <a16:creationId xmlns:a16="http://schemas.microsoft.com/office/drawing/2014/main" id="{02CC7A90-DC00-D14B-9078-D4910BB5AA41}"/>
                </a:ext>
              </a:extLst>
            </p:cNvPr>
            <p:cNvSpPr/>
            <p:nvPr/>
          </p:nvSpPr>
          <p:spPr>
            <a:xfrm>
              <a:off x="8846090" y="4648210"/>
              <a:ext cx="1820926" cy="709449"/>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ro-RO" sz="1050">
                  <a:latin typeface="Verdana" panose="020B0604030504040204" pitchFamily="34" charset="0"/>
                  <a:ea typeface="Verdana" panose="020B0604030504040204" pitchFamily="34" charset="0"/>
                </a:rPr>
                <a:t> </a:t>
              </a:r>
            </a:p>
            <a:p>
              <a:pPr algn="ctr"/>
              <a:r>
                <a:rPr lang="ro-RO" sz="900">
                  <a:latin typeface="Verdana" panose="020B0604030504040204" pitchFamily="34" charset="0"/>
                  <a:ea typeface="Verdana" panose="020B0604030504040204" pitchFamily="34" charset="0"/>
                </a:rPr>
                <a:t>VCTE &gt;12 </a:t>
              </a:r>
              <a:r>
                <a:rPr lang="ro-RO" sz="900" err="1">
                  <a:latin typeface="Verdana" panose="020B0604030504040204" pitchFamily="34" charset="0"/>
                  <a:ea typeface="Verdana" panose="020B0604030504040204" pitchFamily="34" charset="0"/>
                </a:rPr>
                <a:t>kPa</a:t>
              </a:r>
              <a:endParaRPr lang="ro-RO" sz="900">
                <a:latin typeface="Verdana" panose="020B0604030504040204" pitchFamily="34" charset="0"/>
                <a:ea typeface="Verdana" panose="020B0604030504040204" pitchFamily="34" charset="0"/>
              </a:endParaRPr>
            </a:p>
            <a:p>
              <a:pPr algn="ctr"/>
              <a:r>
                <a:rPr lang="ro-RO" sz="900">
                  <a:latin typeface="Verdana" panose="020B0604030504040204" pitchFamily="34" charset="0"/>
                  <a:ea typeface="Verdana" panose="020B0604030504040204" pitchFamily="34" charset="0"/>
                </a:rPr>
                <a:t>MRE &gt;3.6 </a:t>
              </a:r>
              <a:r>
                <a:rPr lang="ro-RO" sz="900" err="1">
                  <a:latin typeface="Verdana" panose="020B0604030504040204" pitchFamily="34" charset="0"/>
                  <a:ea typeface="Verdana" panose="020B0604030504040204" pitchFamily="34" charset="0"/>
                </a:rPr>
                <a:t>kPa</a:t>
              </a:r>
              <a:r>
                <a:rPr lang="ro-RO" sz="900">
                  <a:latin typeface="Verdana" panose="020B0604030504040204" pitchFamily="34" charset="0"/>
                  <a:ea typeface="Verdana" panose="020B0604030504040204" pitchFamily="34" charset="0"/>
                </a:rPr>
                <a:t>,</a:t>
              </a:r>
            </a:p>
            <a:p>
              <a:pPr algn="ctr"/>
              <a:r>
                <a:rPr lang="ro-RO" sz="900">
                  <a:latin typeface="Verdana" panose="020B0604030504040204" pitchFamily="34" charset="0"/>
                  <a:ea typeface="Verdana" panose="020B0604030504040204" pitchFamily="34" charset="0"/>
                </a:rPr>
                <a:t>ELF</a:t>
              </a:r>
              <a:r>
                <a:rPr lang="en-GB" sz="900">
                  <a:latin typeface="Verdana" panose="020B0604030504040204" pitchFamily="34" charset="0"/>
                  <a:ea typeface="Verdana" panose="020B0604030504040204" pitchFamily="34" charset="0"/>
                </a:rPr>
                <a:t> </a:t>
              </a:r>
              <a:r>
                <a:rPr lang="ro-RO" sz="900">
                  <a:latin typeface="Verdana" panose="020B0604030504040204" pitchFamily="34" charset="0"/>
                  <a:ea typeface="Verdana" panose="020B0604030504040204" pitchFamily="34" charset="0"/>
                </a:rPr>
                <a:t>&gt;9.8 </a:t>
              </a:r>
            </a:p>
            <a:p>
              <a:pPr algn="ctr"/>
              <a:endParaRPr lang="ro-RO" sz="1050">
                <a:latin typeface="Verdana" panose="020B0604030504040204" pitchFamily="34" charset="0"/>
                <a:ea typeface="Verdana" panose="020B0604030504040204" pitchFamily="34" charset="0"/>
              </a:endParaRPr>
            </a:p>
          </p:txBody>
        </p:sp>
        <p:sp>
          <p:nvSpPr>
            <p:cNvPr id="19" name="Rectangle 18">
              <a:extLst>
                <a:ext uri="{FF2B5EF4-FFF2-40B4-BE49-F238E27FC236}">
                  <a16:creationId xmlns:a16="http://schemas.microsoft.com/office/drawing/2014/main" id="{9F428809-A6E4-624E-9079-72959DF538E6}"/>
                </a:ext>
              </a:extLst>
            </p:cNvPr>
            <p:cNvSpPr/>
            <p:nvPr/>
          </p:nvSpPr>
          <p:spPr>
            <a:xfrm>
              <a:off x="4203152" y="5526284"/>
              <a:ext cx="2475186" cy="901972"/>
            </a:xfrm>
            <a:prstGeom prst="rect">
              <a:avLst/>
            </a:prstGeom>
            <a:ln w="28575">
              <a:solidFill>
                <a:srgbClr val="7A00E6"/>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900" b="1">
                  <a:latin typeface="Verdana" panose="020B0604030504040204" pitchFamily="34" charset="0"/>
                  <a:ea typeface="Verdana" panose="020B0604030504040204" pitchFamily="34" charset="0"/>
                </a:rPr>
                <a:t>Low Risk </a:t>
              </a:r>
            </a:p>
            <a:p>
              <a:pPr algn="ctr"/>
              <a:r>
                <a:rPr lang="en-GB" sz="900">
                  <a:latin typeface="Verdana" panose="020B0604030504040204" pitchFamily="34" charset="0"/>
                  <a:ea typeface="Verdana" panose="020B0604030504040204" pitchFamily="34" charset="0"/>
                </a:rPr>
                <a:t>Repeat NIT in 2–3 years</a:t>
              </a:r>
            </a:p>
            <a:p>
              <a:pPr algn="ctr"/>
              <a:r>
                <a:rPr lang="en-GB" sz="900">
                  <a:latin typeface="Verdana" panose="020B0604030504040204" pitchFamily="34" charset="0"/>
                  <a:ea typeface="Verdana" panose="020B0604030504040204" pitchFamily="34" charset="0"/>
                </a:rPr>
                <a:t>unless clinical features change</a:t>
              </a:r>
            </a:p>
          </p:txBody>
        </p:sp>
        <p:sp>
          <p:nvSpPr>
            <p:cNvPr id="20" name="Rectangle 19">
              <a:extLst>
                <a:ext uri="{FF2B5EF4-FFF2-40B4-BE49-F238E27FC236}">
                  <a16:creationId xmlns:a16="http://schemas.microsoft.com/office/drawing/2014/main" id="{93F50D02-69C1-D641-8F26-9CA90F23912C}"/>
                </a:ext>
              </a:extLst>
            </p:cNvPr>
            <p:cNvSpPr/>
            <p:nvPr/>
          </p:nvSpPr>
          <p:spPr>
            <a:xfrm>
              <a:off x="6819820" y="5527588"/>
              <a:ext cx="2587354" cy="901972"/>
            </a:xfrm>
            <a:prstGeom prst="rect">
              <a:avLst/>
            </a:prstGeom>
            <a:ln w="28575">
              <a:solidFill>
                <a:srgbClr val="7A00E6"/>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900" b="1">
                  <a:latin typeface="Verdana" panose="020B0604030504040204" pitchFamily="34" charset="0"/>
                  <a:ea typeface="Verdana" panose="020B0604030504040204" pitchFamily="34" charset="0"/>
                </a:rPr>
                <a:t>Intermediate Risk</a:t>
              </a:r>
              <a:endParaRPr lang="en-GB" sz="900">
                <a:latin typeface="Verdana" panose="020B0604030504040204" pitchFamily="34" charset="0"/>
                <a:ea typeface="Verdana" panose="020B0604030504040204" pitchFamily="34" charset="0"/>
              </a:endParaRPr>
            </a:p>
            <a:p>
              <a:pPr algn="ctr"/>
              <a:r>
                <a:rPr lang="en-GB" sz="900">
                  <a:latin typeface="Verdana" panose="020B0604030504040204" pitchFamily="34" charset="0"/>
                  <a:ea typeface="Verdana" panose="020B0604030504040204" pitchFamily="34" charset="0"/>
                </a:rPr>
                <a:t>Refer to hepatologist</a:t>
              </a:r>
            </a:p>
          </p:txBody>
        </p:sp>
        <p:sp>
          <p:nvSpPr>
            <p:cNvPr id="22" name="Rectangle 21">
              <a:extLst>
                <a:ext uri="{FF2B5EF4-FFF2-40B4-BE49-F238E27FC236}">
                  <a16:creationId xmlns:a16="http://schemas.microsoft.com/office/drawing/2014/main" id="{9D426ADD-C9CE-9F42-8E37-851B3D1339AC}"/>
                </a:ext>
              </a:extLst>
            </p:cNvPr>
            <p:cNvSpPr/>
            <p:nvPr/>
          </p:nvSpPr>
          <p:spPr>
            <a:xfrm>
              <a:off x="9548656" y="5526284"/>
              <a:ext cx="2587354" cy="901972"/>
            </a:xfrm>
            <a:prstGeom prst="rect">
              <a:avLst/>
            </a:prstGeom>
            <a:ln w="28575">
              <a:solidFill>
                <a:srgbClr val="7A00E6"/>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900" b="1">
                  <a:latin typeface="Verdana" panose="020B0604030504040204" pitchFamily="34" charset="0"/>
                  <a:ea typeface="Verdana" panose="020B0604030504040204" pitchFamily="34" charset="0"/>
                </a:rPr>
                <a:t>High Risk</a:t>
              </a:r>
              <a:endParaRPr lang="en-GB" sz="900">
                <a:latin typeface="Verdana" panose="020B0604030504040204" pitchFamily="34" charset="0"/>
                <a:ea typeface="Verdana" panose="020B0604030504040204" pitchFamily="34" charset="0"/>
              </a:endParaRPr>
            </a:p>
            <a:p>
              <a:pPr algn="ctr"/>
              <a:r>
                <a:rPr lang="en-GB" sz="900">
                  <a:latin typeface="Verdana" panose="020B0604030504040204" pitchFamily="34" charset="0"/>
                  <a:ea typeface="Verdana" panose="020B0604030504040204" pitchFamily="34" charset="0"/>
                </a:rPr>
                <a:t>Refer to hepatologist</a:t>
              </a:r>
            </a:p>
          </p:txBody>
        </p:sp>
        <p:cxnSp>
          <p:nvCxnSpPr>
            <p:cNvPr id="13" name="Straight Arrow Connector 12">
              <a:extLst>
                <a:ext uri="{FF2B5EF4-FFF2-40B4-BE49-F238E27FC236}">
                  <a16:creationId xmlns:a16="http://schemas.microsoft.com/office/drawing/2014/main" id="{1B5D13BC-06B0-9F41-974D-1BB2A2E3C85E}"/>
                </a:ext>
              </a:extLst>
            </p:cNvPr>
            <p:cNvCxnSpPr>
              <a:stCxn id="4" idx="2"/>
            </p:cNvCxnSpPr>
            <p:nvPr/>
          </p:nvCxnSpPr>
          <p:spPr>
            <a:xfrm>
              <a:off x="5440745" y="1420208"/>
              <a:ext cx="2628" cy="244363"/>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C2906F8-19A0-5149-932D-46F14F05C743}"/>
                </a:ext>
              </a:extLst>
            </p:cNvPr>
            <p:cNvCxnSpPr>
              <a:stCxn id="5" idx="2"/>
              <a:endCxn id="7" idx="0"/>
            </p:cNvCxnSpPr>
            <p:nvPr/>
          </p:nvCxnSpPr>
          <p:spPr>
            <a:xfrm>
              <a:off x="7915931" y="1420208"/>
              <a:ext cx="0" cy="244363"/>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C2E3C95-E9F1-2E43-8F3A-2EFBD9B7CD7B}"/>
                </a:ext>
              </a:extLst>
            </p:cNvPr>
            <p:cNvCxnSpPr>
              <a:stCxn id="6" idx="2"/>
            </p:cNvCxnSpPr>
            <p:nvPr/>
          </p:nvCxnSpPr>
          <p:spPr>
            <a:xfrm>
              <a:off x="10391117" y="1417143"/>
              <a:ext cx="0" cy="260128"/>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91B21C7-8AA6-934D-A46E-3D6C1DA58958}"/>
                </a:ext>
              </a:extLst>
            </p:cNvPr>
            <p:cNvCxnSpPr>
              <a:stCxn id="7" idx="2"/>
              <a:endCxn id="8" idx="0"/>
            </p:cNvCxnSpPr>
            <p:nvPr/>
          </p:nvCxnSpPr>
          <p:spPr>
            <a:xfrm>
              <a:off x="7915931" y="2247895"/>
              <a:ext cx="0" cy="24436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310B7C36-3273-1241-B0A8-750E990840E8}"/>
                </a:ext>
              </a:extLst>
            </p:cNvPr>
            <p:cNvCxnSpPr>
              <a:stCxn id="10" idx="2"/>
              <a:endCxn id="12" idx="0"/>
            </p:cNvCxnSpPr>
            <p:nvPr/>
          </p:nvCxnSpPr>
          <p:spPr>
            <a:xfrm>
              <a:off x="7915931" y="3382944"/>
              <a:ext cx="0" cy="214999"/>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A2D023C-AA5C-9B4E-98D7-D69650ABBF32}"/>
                </a:ext>
              </a:extLst>
            </p:cNvPr>
            <p:cNvCxnSpPr>
              <a:stCxn id="12" idx="2"/>
              <a:endCxn id="15" idx="0"/>
            </p:cNvCxnSpPr>
            <p:nvPr/>
          </p:nvCxnSpPr>
          <p:spPr>
            <a:xfrm flipH="1">
              <a:off x="7931698" y="4055154"/>
              <a:ext cx="0" cy="135846"/>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90BDDCD-FE4D-8A44-A2EA-919F10DEB05F}"/>
                </a:ext>
              </a:extLst>
            </p:cNvPr>
            <p:cNvCxnSpPr/>
            <p:nvPr/>
          </p:nvCxnSpPr>
          <p:spPr>
            <a:xfrm>
              <a:off x="4447413" y="3382944"/>
              <a:ext cx="0" cy="2143340"/>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74F86FE-3E6D-B04C-AECF-59173BCA07FB}"/>
                </a:ext>
              </a:extLst>
            </p:cNvPr>
            <p:cNvCxnSpPr>
              <a:stCxn id="17" idx="2"/>
            </p:cNvCxnSpPr>
            <p:nvPr/>
          </p:nvCxnSpPr>
          <p:spPr>
            <a:xfrm flipH="1">
              <a:off x="7856811" y="5357659"/>
              <a:ext cx="1" cy="168625"/>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435CEB34-2F79-DB42-B397-38DC94A20116}"/>
                </a:ext>
              </a:extLst>
            </p:cNvPr>
            <p:cNvCxnSpPr>
              <a:stCxn id="16" idx="2"/>
            </p:cNvCxnSpPr>
            <p:nvPr/>
          </p:nvCxnSpPr>
          <p:spPr>
            <a:xfrm flipH="1">
              <a:off x="5934837" y="5357660"/>
              <a:ext cx="0" cy="168624"/>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07CA5838-92F7-C74E-B20C-02900128A4E4}"/>
                </a:ext>
              </a:extLst>
            </p:cNvPr>
            <p:cNvCxnSpPr>
              <a:stCxn id="18" idx="2"/>
            </p:cNvCxnSpPr>
            <p:nvPr/>
          </p:nvCxnSpPr>
          <p:spPr>
            <a:xfrm>
              <a:off x="9756553" y="5357659"/>
              <a:ext cx="0" cy="168625"/>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41A7BCA8-BE82-DC44-A804-6EC0E3E1A7F8}"/>
                </a:ext>
              </a:extLst>
            </p:cNvPr>
            <p:cNvCxnSpPr/>
            <p:nvPr/>
          </p:nvCxnSpPr>
          <p:spPr>
            <a:xfrm>
              <a:off x="11409045" y="3375092"/>
              <a:ext cx="0" cy="2151192"/>
            </a:xfrm>
            <a:prstGeom prst="straightConnector1">
              <a:avLst/>
            </a:prstGeom>
            <a:ln w="3810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78E26B3A-43EE-954F-B2BC-4A58C829A97D}"/>
              </a:ext>
            </a:extLst>
          </p:cNvPr>
          <p:cNvSpPr txBox="1"/>
          <p:nvPr/>
        </p:nvSpPr>
        <p:spPr>
          <a:xfrm>
            <a:off x="200945" y="1331949"/>
            <a:ext cx="2944276" cy="1037976"/>
          </a:xfrm>
          <a:prstGeom prst="rect">
            <a:avLst/>
          </a:prstGeom>
          <a:noFill/>
        </p:spPr>
        <p:txBody>
          <a:bodyPr wrap="square" rtlCol="0">
            <a:spAutoFit/>
          </a:bodyPr>
          <a:lstStyle/>
          <a:p>
            <a:pPr>
              <a:lnSpc>
                <a:spcPts val="1920"/>
              </a:lnSpc>
            </a:pPr>
            <a:r>
              <a:rPr lang="en-US" sz="1100" b="1">
                <a:latin typeface="+mj-lt"/>
              </a:rPr>
              <a:t>MASLD/MAFLD Clinical Care Pathway</a:t>
            </a:r>
            <a:r>
              <a:rPr lang="en-US" sz="1100">
                <a:latin typeface="+mj-lt"/>
              </a:rPr>
              <a:t>:  combines screening with diagnosis because of the overlap between these two steps</a:t>
            </a:r>
          </a:p>
        </p:txBody>
      </p:sp>
      <p:sp>
        <p:nvSpPr>
          <p:cNvPr id="2" name="Title 1">
            <a:extLst>
              <a:ext uri="{FF2B5EF4-FFF2-40B4-BE49-F238E27FC236}">
                <a16:creationId xmlns:a16="http://schemas.microsoft.com/office/drawing/2014/main" id="{85131382-539A-DEBD-7529-AD3F7CD60664}"/>
              </a:ext>
            </a:extLst>
          </p:cNvPr>
          <p:cNvSpPr txBox="1">
            <a:spLocks/>
          </p:cNvSpPr>
          <p:nvPr/>
        </p:nvSpPr>
        <p:spPr>
          <a:xfrm>
            <a:off x="288313" y="122770"/>
            <a:ext cx="8521995" cy="1011046"/>
          </a:xfrm>
          <a:prstGeom prst="rect">
            <a:avLst/>
          </a:prstGeom>
        </p:spPr>
        <p:txBody>
          <a:bodyPr vert="horz" wrap="square" lIns="68580" tIns="34290" rIns="68580" bIns="34290" rtlCol="0" anchor="ctr">
            <a:spAutoFit/>
          </a:bodyPr>
          <a:lstStyle>
            <a:lvl1pPr algn="l" defTabSz="685800" rtl="0" eaLnBrk="1" latinLnBrk="0" hangingPunct="1">
              <a:lnSpc>
                <a:spcPct val="85000"/>
              </a:lnSpc>
              <a:spcBef>
                <a:spcPct val="0"/>
              </a:spcBef>
              <a:buNone/>
              <a:defRPr sz="2800" b="0" kern="1200" cap="none" baseline="0">
                <a:solidFill>
                  <a:schemeClr val="accent2"/>
                </a:solidFill>
                <a:latin typeface="Verdana" panose="020B0604030504040204" pitchFamily="34" charset="0"/>
                <a:ea typeface="Verdana" panose="020B0604030504040204" pitchFamily="34" charset="0"/>
                <a:cs typeface="+mj-cs"/>
              </a:defRPr>
            </a:lvl1pPr>
          </a:lstStyle>
          <a:p>
            <a:r>
              <a:rPr lang="en-GB" sz="2400">
                <a:solidFill>
                  <a:schemeClr val="accent1"/>
                </a:solidFill>
                <a:latin typeface="Verdana"/>
              </a:rPr>
              <a:t>Screening for </a:t>
            </a:r>
            <a:br>
              <a:rPr lang="en-GB" sz="2400">
                <a:solidFill>
                  <a:schemeClr val="accent1"/>
                </a:solidFill>
                <a:latin typeface="Verdana"/>
              </a:rPr>
            </a:br>
            <a:r>
              <a:rPr lang="en-GB" sz="2400">
                <a:solidFill>
                  <a:schemeClr val="accent1"/>
                </a:solidFill>
                <a:latin typeface="Verdana"/>
              </a:rPr>
              <a:t>advanced fibrosis </a:t>
            </a:r>
            <a:br>
              <a:rPr lang="en-GB" sz="2400">
                <a:solidFill>
                  <a:schemeClr val="accent1"/>
                </a:solidFill>
                <a:latin typeface="Verdana"/>
              </a:rPr>
            </a:br>
            <a:r>
              <a:rPr lang="en-GB" sz="2400">
                <a:solidFill>
                  <a:schemeClr val="accent1"/>
                </a:solidFill>
                <a:latin typeface="Verdana"/>
              </a:rPr>
              <a:t>in MASLD/MAFLD </a:t>
            </a:r>
          </a:p>
        </p:txBody>
      </p:sp>
      <p:sp>
        <p:nvSpPr>
          <p:cNvPr id="14" name="TextBox 13">
            <a:extLst>
              <a:ext uri="{FF2B5EF4-FFF2-40B4-BE49-F238E27FC236}">
                <a16:creationId xmlns:a16="http://schemas.microsoft.com/office/drawing/2014/main" id="{83B3027D-A4D7-6BD7-6E23-9704909AF9C3}"/>
              </a:ext>
            </a:extLst>
          </p:cNvPr>
          <p:cNvSpPr txBox="1"/>
          <p:nvPr/>
        </p:nvSpPr>
        <p:spPr>
          <a:xfrm>
            <a:off x="1313152" y="4623537"/>
            <a:ext cx="7337979" cy="369332"/>
          </a:xfrm>
          <a:prstGeom prst="rect">
            <a:avLst/>
          </a:prstGeom>
          <a:noFill/>
        </p:spPr>
        <p:txBody>
          <a:bodyPr wrap="square">
            <a:spAutoFit/>
          </a:bodyPr>
          <a:lstStyle/>
          <a:p>
            <a:pPr defTabSz="609585">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ELF, enhanced liver fibrosis score; FIB-4, fibrosis-4 index; </a:t>
            </a: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MASLD/MAFLD, metabolic dysfunction-associated steatotic liver disease/metabolic associated fatty liver disease</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MRE, magnetic resonance elastography; NIT, non-invasive test; VCTE, vibration controlled transient elastography.</a:t>
            </a:r>
          </a:p>
          <a:p>
            <a:pPr defTabSz="609585">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Kanwal F, et al. Gastroenterology 2021;161:1657–1669; Ajmera V, et al.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Molec</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Metab</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2021;50:101167.</a:t>
            </a:r>
          </a:p>
        </p:txBody>
      </p:sp>
    </p:spTree>
    <p:extLst>
      <p:ext uri="{BB962C8B-B14F-4D97-AF65-F5344CB8AC3E}">
        <p14:creationId xmlns:p14="http://schemas.microsoft.com/office/powerpoint/2010/main" val="372286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6F3EC-708B-2377-A155-33BE51BA2D9B}"/>
              </a:ext>
            </a:extLst>
          </p:cNvPr>
          <p:cNvSpPr>
            <a:spLocks noGrp="1"/>
          </p:cNvSpPr>
          <p:nvPr>
            <p:ph type="title"/>
          </p:nvPr>
        </p:nvSpPr>
        <p:spPr/>
        <p:txBody>
          <a:bodyPr/>
          <a:lstStyle/>
          <a:p>
            <a:r>
              <a:rPr lang="en-IN"/>
              <a:t>How is MASLD/MAFLD diagnosed?</a:t>
            </a:r>
          </a:p>
        </p:txBody>
      </p:sp>
      <p:pic>
        <p:nvPicPr>
          <p:cNvPr id="5" name="Picture 2">
            <a:extLst>
              <a:ext uri="{FF2B5EF4-FFF2-40B4-BE49-F238E27FC236}">
                <a16:creationId xmlns:a16="http://schemas.microsoft.com/office/drawing/2014/main" id="{2614243C-2540-0361-3C9F-4AD4A69A90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0635" y="1128641"/>
            <a:ext cx="1194953" cy="2118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a:extLst>
              <a:ext uri="{FF2B5EF4-FFF2-40B4-BE49-F238E27FC236}">
                <a16:creationId xmlns:a16="http://schemas.microsoft.com/office/drawing/2014/main" id="{FA287EED-16C6-B585-9E91-487CFCCAF96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7580" b="11841"/>
          <a:stretch/>
        </p:blipFill>
        <p:spPr bwMode="auto">
          <a:xfrm>
            <a:off x="6127020" y="3208216"/>
            <a:ext cx="1301228" cy="918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a:extLst>
              <a:ext uri="{FF2B5EF4-FFF2-40B4-BE49-F238E27FC236}">
                <a16:creationId xmlns:a16="http://schemas.microsoft.com/office/drawing/2014/main" id="{67D09BCA-2741-17D3-5FA9-0F8B8A6B3C10}"/>
              </a:ext>
            </a:extLst>
          </p:cNvPr>
          <p:cNvSpPr txBox="1"/>
          <p:nvPr/>
        </p:nvSpPr>
        <p:spPr>
          <a:xfrm>
            <a:off x="1313152" y="4631419"/>
            <a:ext cx="7337979" cy="276999"/>
          </a:xfrm>
          <a:prstGeom prst="rect">
            <a:avLst/>
          </a:prstGeom>
          <a:noFill/>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IN" sz="600" b="0" i="0" u="none" strike="noStrike" kern="1200" cap="none" spc="0" normalizeH="0" noProof="0">
                <a:ln>
                  <a:noFill/>
                </a:ln>
                <a:solidFill>
                  <a:schemeClr val="tx2">
                    <a:lumMod val="50000"/>
                  </a:schemeClr>
                </a:solidFill>
                <a:effectLst/>
                <a:uLnTx/>
                <a:uFillTx/>
                <a:latin typeface="Verdana"/>
                <a:ea typeface="Verdana" panose="020B0604030504040204" pitchFamily="34" charset="0"/>
                <a:cs typeface="Verdana"/>
              </a:rPr>
              <a:t>MASLD/MAFLD, metabolic dysfunction-associated steatotic liver disease/metabolic associated fatty liver disease.</a:t>
            </a:r>
          </a:p>
          <a:p>
            <a:pPr defTabSz="609585">
              <a:defRPr/>
            </a:pPr>
            <a:r>
              <a:rPr kumimoji="0" lang="en-GB" sz="600" b="0" i="0" u="none" strike="noStrike" kern="1200" cap="none" spc="0" normalizeH="0" noProof="0">
                <a:ln>
                  <a:noFill/>
                </a:ln>
                <a:solidFill>
                  <a:schemeClr val="tx2">
                    <a:lumMod val="50000"/>
                  </a:schemeClr>
                </a:solidFill>
                <a:effectLst/>
                <a:uLnTx/>
                <a:uFillTx/>
                <a:latin typeface="Verdana"/>
                <a:ea typeface="Verdana" panose="020B0604030504040204" pitchFamily="34" charset="0"/>
                <a:cs typeface="Verdana"/>
              </a:rPr>
              <a:t>Byrne C, et al. BMJ 2018;362:k2734</a:t>
            </a:r>
            <a:r>
              <a:rPr lang="en-GB" sz="600">
                <a:solidFill>
                  <a:schemeClr val="tx2">
                    <a:lumMod val="50000"/>
                  </a:schemeClr>
                </a:solidFill>
                <a:latin typeface="Verdana"/>
                <a:ea typeface="Verdana" panose="020B0604030504040204" pitchFamily="34" charset="0"/>
                <a:cs typeface="Verdana"/>
              </a:rPr>
              <a:t>.</a:t>
            </a:r>
            <a:endParaRPr kumimoji="0" lang="en-GB" sz="600" b="0" i="0" u="none" strike="noStrike" kern="1200" cap="none" spc="0" normalizeH="0" noProof="0">
              <a:ln>
                <a:noFill/>
              </a:ln>
              <a:solidFill>
                <a:schemeClr val="tx2">
                  <a:lumMod val="50000"/>
                </a:schemeClr>
              </a:solidFill>
              <a:effectLst/>
              <a:uLnTx/>
              <a:uFillTx/>
              <a:latin typeface="Verdana"/>
              <a:ea typeface="Verdana" panose="020B0604030504040204" pitchFamily="34" charset="0"/>
              <a:cs typeface="Verdana"/>
            </a:endParaRPr>
          </a:p>
        </p:txBody>
      </p:sp>
      <p:sp>
        <p:nvSpPr>
          <p:cNvPr id="20" name="Rectangle 19">
            <a:extLst>
              <a:ext uri="{FF2B5EF4-FFF2-40B4-BE49-F238E27FC236}">
                <a16:creationId xmlns:a16="http://schemas.microsoft.com/office/drawing/2014/main" id="{A2C60917-5840-10E1-08F5-68A9DA35CC77}"/>
              </a:ext>
            </a:extLst>
          </p:cNvPr>
          <p:cNvSpPr/>
          <p:nvPr/>
        </p:nvSpPr>
        <p:spPr>
          <a:xfrm>
            <a:off x="327600" y="975142"/>
            <a:ext cx="4246427" cy="1585953"/>
          </a:xfrm>
          <a:prstGeom prst="rect">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a:solidFill>
                  <a:schemeClr val="tx1">
                    <a:lumMod val="75000"/>
                    <a:lumOff val="25000"/>
                  </a:schemeClr>
                </a:solidFill>
                <a:latin typeface="+mj-lt"/>
              </a:rPr>
              <a:t>Ultrasonography: </a:t>
            </a:r>
          </a:p>
          <a:p>
            <a:r>
              <a:rPr lang="en-GB" sz="1200" b="1">
                <a:solidFill>
                  <a:schemeClr val="tx1">
                    <a:lumMod val="75000"/>
                    <a:lumOff val="25000"/>
                  </a:schemeClr>
                </a:solidFill>
                <a:latin typeface="+mj-lt"/>
              </a:rPr>
              <a:t>First line </a:t>
            </a:r>
            <a:r>
              <a:rPr lang="en-GB" sz="1200">
                <a:solidFill>
                  <a:schemeClr val="tx1">
                    <a:lumMod val="75000"/>
                    <a:lumOff val="25000"/>
                  </a:schemeClr>
                </a:solidFill>
                <a:latin typeface="+mj-lt"/>
              </a:rPr>
              <a:t>imaging technique for diagnosing hepatic steatosis</a:t>
            </a:r>
          </a:p>
          <a:p>
            <a:r>
              <a:rPr lang="en-GB" sz="1200" b="1">
                <a:solidFill>
                  <a:schemeClr val="tx1">
                    <a:lumMod val="75000"/>
                    <a:lumOff val="25000"/>
                  </a:schemeClr>
                </a:solidFill>
                <a:latin typeface="+mj-lt"/>
              </a:rPr>
              <a:t>Good sensitivity </a:t>
            </a:r>
            <a:r>
              <a:rPr lang="en-GB" sz="1200">
                <a:solidFill>
                  <a:schemeClr val="tx1">
                    <a:lumMod val="75000"/>
                    <a:lumOff val="25000"/>
                  </a:schemeClr>
                </a:solidFill>
                <a:latin typeface="+mj-lt"/>
              </a:rPr>
              <a:t>(~85%) and </a:t>
            </a:r>
            <a:r>
              <a:rPr lang="en-GB" sz="1200" b="1">
                <a:solidFill>
                  <a:schemeClr val="tx1">
                    <a:lumMod val="75000"/>
                    <a:lumOff val="25000"/>
                  </a:schemeClr>
                </a:solidFill>
                <a:latin typeface="+mj-lt"/>
              </a:rPr>
              <a:t>specificity</a:t>
            </a:r>
            <a:r>
              <a:rPr lang="en-GB" sz="1200">
                <a:solidFill>
                  <a:schemeClr val="tx1">
                    <a:lumMod val="75000"/>
                    <a:lumOff val="25000"/>
                  </a:schemeClr>
                </a:solidFill>
                <a:latin typeface="+mj-lt"/>
              </a:rPr>
              <a:t> (~95%) for detecting moderate steatosis</a:t>
            </a:r>
          </a:p>
          <a:p>
            <a:r>
              <a:rPr lang="en-GB" sz="1200">
                <a:solidFill>
                  <a:schemeClr val="tx1">
                    <a:lumMod val="75000"/>
                    <a:lumOff val="25000"/>
                  </a:schemeClr>
                </a:solidFill>
                <a:latin typeface="+mj-lt"/>
              </a:rPr>
              <a:t>Confirms hepatic steatosis and excludes other causes of liver disease (gall stones or metastasis)</a:t>
            </a:r>
          </a:p>
        </p:txBody>
      </p:sp>
      <p:grpSp>
        <p:nvGrpSpPr>
          <p:cNvPr id="25" name="Group 24">
            <a:extLst>
              <a:ext uri="{FF2B5EF4-FFF2-40B4-BE49-F238E27FC236}">
                <a16:creationId xmlns:a16="http://schemas.microsoft.com/office/drawing/2014/main" id="{3F723712-2E47-01DE-0764-D42C612E5A8A}"/>
              </a:ext>
            </a:extLst>
          </p:cNvPr>
          <p:cNvGrpSpPr/>
          <p:nvPr/>
        </p:nvGrpSpPr>
        <p:grpSpPr>
          <a:xfrm>
            <a:off x="327600" y="2787365"/>
            <a:ext cx="4934976" cy="1338874"/>
            <a:chOff x="623888" y="4113062"/>
            <a:chExt cx="4934976" cy="1338874"/>
          </a:xfrm>
        </p:grpSpPr>
        <p:sp>
          <p:nvSpPr>
            <p:cNvPr id="19" name="Rectangle 18">
              <a:extLst>
                <a:ext uri="{FF2B5EF4-FFF2-40B4-BE49-F238E27FC236}">
                  <a16:creationId xmlns:a16="http://schemas.microsoft.com/office/drawing/2014/main" id="{7D4F20B3-5DE6-C65A-F659-2FC1EAAB1221}"/>
                </a:ext>
              </a:extLst>
            </p:cNvPr>
            <p:cNvSpPr/>
            <p:nvPr/>
          </p:nvSpPr>
          <p:spPr>
            <a:xfrm>
              <a:off x="623888" y="4113062"/>
              <a:ext cx="4934976" cy="1338874"/>
            </a:xfrm>
            <a:prstGeom prst="rect">
              <a:avLst/>
            </a:prstGeom>
            <a:solidFill>
              <a:srgbClr val="E5C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latin typeface="+mj-lt"/>
              </a:endParaRPr>
            </a:p>
          </p:txBody>
        </p:sp>
        <p:sp>
          <p:nvSpPr>
            <p:cNvPr id="22" name="Content Placeholder 2">
              <a:extLst>
                <a:ext uri="{FF2B5EF4-FFF2-40B4-BE49-F238E27FC236}">
                  <a16:creationId xmlns:a16="http://schemas.microsoft.com/office/drawing/2014/main" id="{998EE5DA-82B0-87EB-85C7-50BCBDDE0D05}"/>
                </a:ext>
              </a:extLst>
            </p:cNvPr>
            <p:cNvSpPr txBox="1">
              <a:spLocks/>
            </p:cNvSpPr>
            <p:nvPr/>
          </p:nvSpPr>
          <p:spPr>
            <a:xfrm>
              <a:off x="691804" y="4515925"/>
              <a:ext cx="3093471" cy="578620"/>
            </a:xfrm>
            <a:prstGeom prst="rect">
              <a:avLst/>
            </a:prstGeom>
          </p:spPr>
          <p:txBody>
            <a:bodyPr vert="horz" wrap="square" lIns="91440" tIns="45720" rIns="91440" bIns="45720" rtlCol="0">
              <a:sp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mn-lt"/>
                  <a:ea typeface="+mn-ea"/>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mn-lt"/>
                  <a:ea typeface="+mn-ea"/>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mn-lt"/>
                  <a:ea typeface="+mn-ea"/>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mn-lt"/>
                  <a:ea typeface="+mn-ea"/>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fontAlgn="auto">
                <a:spcBef>
                  <a:spcPts val="600"/>
                </a:spcBef>
                <a:spcAft>
                  <a:spcPts val="600"/>
                </a:spcAft>
                <a:buNone/>
                <a:tabLst/>
                <a:defRPr/>
              </a:pPr>
              <a:r>
                <a:rPr lang="en-US" sz="1200" b="1">
                  <a:latin typeface="+mj-lt"/>
                </a:rPr>
                <a:t>Magnetic resonance imaging</a:t>
              </a:r>
            </a:p>
            <a:p>
              <a:pPr marL="0" marR="0" lvl="0" indent="0" fontAlgn="auto">
                <a:spcBef>
                  <a:spcPts val="600"/>
                </a:spcBef>
                <a:spcAft>
                  <a:spcPts val="600"/>
                </a:spcAft>
                <a:buNone/>
                <a:tabLst/>
                <a:defRPr/>
              </a:pPr>
              <a:r>
                <a:rPr lang="en-US" sz="1200" b="1">
                  <a:latin typeface="+mj-lt"/>
                </a:rPr>
                <a:t>Magnetic resonance spectroscopy </a:t>
              </a:r>
            </a:p>
          </p:txBody>
        </p:sp>
        <p:sp>
          <p:nvSpPr>
            <p:cNvPr id="23" name="Right Brace 22">
              <a:extLst>
                <a:ext uri="{FF2B5EF4-FFF2-40B4-BE49-F238E27FC236}">
                  <a16:creationId xmlns:a16="http://schemas.microsoft.com/office/drawing/2014/main" id="{E160C353-5C98-6FE3-57DB-CCA06F6162CB}"/>
                </a:ext>
              </a:extLst>
            </p:cNvPr>
            <p:cNvSpPr/>
            <p:nvPr/>
          </p:nvSpPr>
          <p:spPr>
            <a:xfrm>
              <a:off x="3691254" y="4412198"/>
              <a:ext cx="410251" cy="800739"/>
            </a:xfrm>
            <a:prstGeom prst="rightBrace">
              <a:avLst>
                <a:gd name="adj1" fmla="val 26907"/>
                <a:gd name="adj2" fmla="val 50000"/>
              </a:avLst>
            </a:prstGeom>
            <a:ln w="19050">
              <a:solidFill>
                <a:srgbClr val="404040"/>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000000"/>
                </a:solidFill>
                <a:effectLst/>
                <a:uLnTx/>
                <a:uFillTx/>
                <a:latin typeface="+mj-lt"/>
              </a:endParaRPr>
            </a:p>
          </p:txBody>
        </p:sp>
        <p:sp>
          <p:nvSpPr>
            <p:cNvPr id="24" name="Rectangle 23">
              <a:extLst>
                <a:ext uri="{FF2B5EF4-FFF2-40B4-BE49-F238E27FC236}">
                  <a16:creationId xmlns:a16="http://schemas.microsoft.com/office/drawing/2014/main" id="{BFD2C26C-B031-E04A-166F-3A6BA9F1C6EC}"/>
                </a:ext>
              </a:extLst>
            </p:cNvPr>
            <p:cNvSpPr/>
            <p:nvPr/>
          </p:nvSpPr>
          <p:spPr>
            <a:xfrm>
              <a:off x="4101505" y="4515925"/>
              <a:ext cx="1457359" cy="646331"/>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a:solidFill>
                    <a:schemeClr val="tx1">
                      <a:lumMod val="75000"/>
                      <a:lumOff val="25000"/>
                    </a:schemeClr>
                  </a:solidFill>
                  <a:latin typeface="+mj-lt"/>
                </a:rPr>
                <a:t>More expensive and less</a:t>
              </a:r>
              <a:br>
                <a:rPr lang="en-US" sz="1200">
                  <a:solidFill>
                    <a:schemeClr val="tx1">
                      <a:lumMod val="75000"/>
                      <a:lumOff val="25000"/>
                    </a:schemeClr>
                  </a:solidFill>
                  <a:latin typeface="+mj-lt"/>
                </a:rPr>
              </a:br>
              <a:r>
                <a:rPr lang="en-US" sz="1200">
                  <a:solidFill>
                    <a:schemeClr val="tx1">
                      <a:lumMod val="75000"/>
                      <a:lumOff val="25000"/>
                    </a:schemeClr>
                  </a:solidFill>
                  <a:latin typeface="+mj-lt"/>
                </a:rPr>
                <a:t>readily available</a:t>
              </a:r>
              <a:endParaRPr lang="en-GB" sz="1200">
                <a:solidFill>
                  <a:schemeClr val="tx1">
                    <a:lumMod val="75000"/>
                    <a:lumOff val="25000"/>
                  </a:schemeClr>
                </a:solidFill>
                <a:latin typeface="+mj-lt"/>
              </a:endParaRPr>
            </a:p>
          </p:txBody>
        </p:sp>
      </p:grpSp>
    </p:spTree>
    <p:extLst>
      <p:ext uri="{BB962C8B-B14F-4D97-AF65-F5344CB8AC3E}">
        <p14:creationId xmlns:p14="http://schemas.microsoft.com/office/powerpoint/2010/main" val="1232413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12A75-0AB0-D0FA-F2E5-C5594A43A684}"/>
              </a:ext>
            </a:extLst>
          </p:cNvPr>
          <p:cNvSpPr>
            <a:spLocks noGrp="1"/>
          </p:cNvSpPr>
          <p:nvPr>
            <p:ph type="title"/>
          </p:nvPr>
        </p:nvSpPr>
        <p:spPr>
          <a:xfrm>
            <a:off x="331200" y="289130"/>
            <a:ext cx="8485200" cy="363000"/>
          </a:xfrm>
        </p:spPr>
        <p:txBody>
          <a:bodyPr/>
          <a:lstStyle/>
          <a:p>
            <a:r>
              <a:rPr lang="en-US" altLang="en-US" sz="2400" b="0"/>
              <a:t>Tools for the diagnosis of MASLD/MAFLD</a:t>
            </a:r>
            <a:endParaRPr lang="en-IN"/>
          </a:p>
        </p:txBody>
      </p:sp>
      <p:graphicFrame>
        <p:nvGraphicFramePr>
          <p:cNvPr id="5" name="Table 4">
            <a:extLst>
              <a:ext uri="{FF2B5EF4-FFF2-40B4-BE49-F238E27FC236}">
                <a16:creationId xmlns:a16="http://schemas.microsoft.com/office/drawing/2014/main" id="{92CBFE78-E22D-2E5C-6AD2-BD1243FAD20A}"/>
              </a:ext>
            </a:extLst>
          </p:cNvPr>
          <p:cNvGraphicFramePr>
            <a:graphicFrameLocks noGrp="1"/>
          </p:cNvGraphicFramePr>
          <p:nvPr>
            <p:extLst>
              <p:ext uri="{D42A27DB-BD31-4B8C-83A1-F6EECF244321}">
                <p14:modId xmlns:p14="http://schemas.microsoft.com/office/powerpoint/2010/main" val="735950459"/>
              </p:ext>
            </p:extLst>
          </p:nvPr>
        </p:nvGraphicFramePr>
        <p:xfrm>
          <a:off x="1509827" y="772087"/>
          <a:ext cx="6407886" cy="3731492"/>
        </p:xfrm>
        <a:graphic>
          <a:graphicData uri="http://schemas.openxmlformats.org/drawingml/2006/table">
            <a:tbl>
              <a:tblPr firstRow="1" firstCol="1" lastRow="1" lastCol="1" bandRow="1" bandCol="1">
                <a:tableStyleId>{F800B559-55DF-4324-A70D-7A5FB1BD5379}</a:tableStyleId>
              </a:tblPr>
              <a:tblGrid>
                <a:gridCol w="1854848">
                  <a:extLst>
                    <a:ext uri="{9D8B030D-6E8A-4147-A177-3AD203B41FA5}">
                      <a16:colId xmlns:a16="http://schemas.microsoft.com/office/drawing/2014/main" val="2973357761"/>
                    </a:ext>
                  </a:extLst>
                </a:gridCol>
                <a:gridCol w="2276519">
                  <a:extLst>
                    <a:ext uri="{9D8B030D-6E8A-4147-A177-3AD203B41FA5}">
                      <a16:colId xmlns:a16="http://schemas.microsoft.com/office/drawing/2014/main" val="2358801342"/>
                    </a:ext>
                  </a:extLst>
                </a:gridCol>
                <a:gridCol w="2276519">
                  <a:extLst>
                    <a:ext uri="{9D8B030D-6E8A-4147-A177-3AD203B41FA5}">
                      <a16:colId xmlns:a16="http://schemas.microsoft.com/office/drawing/2014/main" val="1084821752"/>
                    </a:ext>
                  </a:extLst>
                </a:gridCol>
              </a:tblGrid>
              <a:tr h="158479">
                <a:tc>
                  <a:txBody>
                    <a:bodyPr/>
                    <a:lstStyle/>
                    <a:p>
                      <a:pPr marL="57150">
                        <a:spcBef>
                          <a:spcPts val="590"/>
                        </a:spcBef>
                      </a:pPr>
                      <a:r>
                        <a:rPr lang="en-US" sz="800" b="1" spc="-10">
                          <a:effectLst/>
                        </a:rPr>
                        <a:t>Noninvasive</a:t>
                      </a:r>
                      <a:r>
                        <a:rPr lang="en-US" sz="800" b="1" spc="-5">
                          <a:effectLst/>
                        </a:rPr>
                        <a:t> </a:t>
                      </a:r>
                      <a:r>
                        <a:rPr lang="en-US" sz="800" b="1" spc="-10">
                          <a:effectLst/>
                        </a:rPr>
                        <a:t>test</a:t>
                      </a:r>
                      <a:r>
                        <a:rPr lang="en-US" sz="800" b="1">
                          <a:effectLst/>
                        </a:rPr>
                        <a:t> </a:t>
                      </a:r>
                      <a:r>
                        <a:rPr lang="en-US" sz="800" b="1" spc="-10">
                          <a:effectLst/>
                        </a:rPr>
                        <a:t>(with</a:t>
                      </a:r>
                      <a:r>
                        <a:rPr lang="en-US" sz="800" b="1">
                          <a:effectLst/>
                        </a:rPr>
                        <a:t> </a:t>
                      </a:r>
                      <a:r>
                        <a:rPr lang="en-US" sz="800" b="1" spc="-10">
                          <a:effectLst/>
                        </a:rPr>
                        <a:t>abbreviation)</a:t>
                      </a:r>
                      <a:endParaRPr lang="en-IN" sz="900" b="1">
                        <a:effectLst/>
                        <a:latin typeface="Garamond" panose="02020404030301010803" pitchFamily="18" charset="0"/>
                        <a:ea typeface="Garamond" panose="02020404030301010803" pitchFamily="18" charset="0"/>
                        <a:cs typeface="Garamond" panose="02020404030301010803" pitchFamily="18" charset="0"/>
                      </a:endParaRPr>
                    </a:p>
                  </a:txBody>
                  <a:tcPr marL="0" marR="0" marT="0" marB="0" anchor="ctr"/>
                </a:tc>
                <a:tc>
                  <a:txBody>
                    <a:bodyPr/>
                    <a:lstStyle/>
                    <a:p>
                      <a:pPr marL="57150">
                        <a:spcBef>
                          <a:spcPts val="590"/>
                        </a:spcBef>
                      </a:pPr>
                      <a:r>
                        <a:rPr lang="en-US" sz="800" b="1">
                          <a:effectLst/>
                        </a:rPr>
                        <a:t>Chronic</a:t>
                      </a:r>
                      <a:r>
                        <a:rPr lang="en-US" sz="800" b="1" spc="-25">
                          <a:effectLst/>
                        </a:rPr>
                        <a:t> </a:t>
                      </a:r>
                      <a:r>
                        <a:rPr lang="en-US" sz="800" b="1">
                          <a:effectLst/>
                        </a:rPr>
                        <a:t>liver</a:t>
                      </a:r>
                      <a:r>
                        <a:rPr lang="en-US" sz="800" b="1" spc="-20">
                          <a:effectLst/>
                        </a:rPr>
                        <a:t> </a:t>
                      </a:r>
                      <a:r>
                        <a:rPr lang="en-US" sz="800" b="1">
                          <a:effectLst/>
                        </a:rPr>
                        <a:t>disease</a:t>
                      </a:r>
                      <a:r>
                        <a:rPr lang="en-US" sz="800" b="1" spc="-20">
                          <a:effectLst/>
                        </a:rPr>
                        <a:t> </a:t>
                      </a:r>
                      <a:r>
                        <a:rPr lang="en-US" sz="800" b="1">
                          <a:effectLst/>
                        </a:rPr>
                        <a:t>or</a:t>
                      </a:r>
                      <a:r>
                        <a:rPr lang="en-US" sz="800" b="1" spc="-25">
                          <a:effectLst/>
                        </a:rPr>
                        <a:t> </a:t>
                      </a:r>
                      <a:r>
                        <a:rPr lang="en-US" sz="800" b="1" spc="-10">
                          <a:effectLst/>
                        </a:rPr>
                        <a:t>setting</a:t>
                      </a:r>
                      <a:endParaRPr lang="en-IN" sz="900" b="1">
                        <a:effectLst/>
                        <a:latin typeface="Garamond" panose="02020404030301010803" pitchFamily="18" charset="0"/>
                        <a:ea typeface="Garamond" panose="02020404030301010803" pitchFamily="18" charset="0"/>
                        <a:cs typeface="Garamond" panose="02020404030301010803" pitchFamily="18" charset="0"/>
                      </a:endParaRPr>
                    </a:p>
                  </a:txBody>
                  <a:tcPr marL="0" marR="0" marT="0" marB="0" anchor="ctr"/>
                </a:tc>
                <a:tc>
                  <a:txBody>
                    <a:bodyPr/>
                    <a:lstStyle/>
                    <a:p>
                      <a:pPr marL="57150">
                        <a:spcBef>
                          <a:spcPts val="590"/>
                        </a:spcBef>
                      </a:pPr>
                      <a:r>
                        <a:rPr lang="en-US" sz="800" b="1">
                          <a:effectLst/>
                        </a:rPr>
                        <a:t>AUC</a:t>
                      </a:r>
                      <a:r>
                        <a:rPr lang="en-US" sz="800" b="1" spc="-55">
                          <a:effectLst/>
                        </a:rPr>
                        <a:t> </a:t>
                      </a:r>
                      <a:r>
                        <a:rPr lang="en-US" sz="800" b="1">
                          <a:effectLst/>
                        </a:rPr>
                        <a:t>(95%</a:t>
                      </a:r>
                      <a:r>
                        <a:rPr lang="en-US" sz="800" b="1" spc="-50">
                          <a:effectLst/>
                        </a:rPr>
                        <a:t> </a:t>
                      </a:r>
                      <a:r>
                        <a:rPr lang="en-US" sz="800" b="1" spc="-25">
                          <a:effectLst/>
                        </a:rPr>
                        <a:t>CI)</a:t>
                      </a:r>
                      <a:endParaRPr lang="en-IN" sz="900" b="1">
                        <a:effectLst/>
                        <a:latin typeface="Garamond" panose="02020404030301010803" pitchFamily="18" charset="0"/>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2870447129"/>
                  </a:ext>
                </a:extLst>
              </a:tr>
              <a:tr h="158807">
                <a:tc gridSpan="3">
                  <a:txBody>
                    <a:bodyPr/>
                    <a:lstStyle/>
                    <a:p>
                      <a:pPr marL="56515">
                        <a:spcBef>
                          <a:spcPts val="340"/>
                        </a:spcBef>
                      </a:pPr>
                      <a:r>
                        <a:rPr lang="en-US" sz="800" b="1" spc="-10">
                          <a:solidFill>
                            <a:schemeClr val="bg1"/>
                          </a:solidFill>
                          <a:effectLst/>
                          <a:latin typeface="+mj-lt"/>
                        </a:rPr>
                        <a:t>Assessment</a:t>
                      </a:r>
                      <a:r>
                        <a:rPr lang="en-US" sz="800" b="1" spc="-30">
                          <a:solidFill>
                            <a:schemeClr val="bg1"/>
                          </a:solidFill>
                          <a:effectLst/>
                          <a:latin typeface="+mj-lt"/>
                        </a:rPr>
                        <a:t> </a:t>
                      </a:r>
                      <a:r>
                        <a:rPr lang="en-US" sz="800" b="1" spc="-10">
                          <a:solidFill>
                            <a:schemeClr val="bg1"/>
                          </a:solidFill>
                          <a:effectLst/>
                          <a:latin typeface="+mj-lt"/>
                        </a:rPr>
                        <a:t>of</a:t>
                      </a:r>
                      <a:r>
                        <a:rPr lang="en-US" sz="800" b="1" spc="-30">
                          <a:solidFill>
                            <a:schemeClr val="bg1"/>
                          </a:solidFill>
                          <a:effectLst/>
                          <a:latin typeface="+mj-lt"/>
                        </a:rPr>
                        <a:t> </a:t>
                      </a:r>
                      <a:r>
                        <a:rPr lang="en-US" sz="800" b="1" spc="-10">
                          <a:solidFill>
                            <a:schemeClr val="bg1"/>
                          </a:solidFill>
                          <a:effectLst/>
                          <a:latin typeface="+mj-lt"/>
                        </a:rPr>
                        <a:t>hepatic</a:t>
                      </a:r>
                      <a:r>
                        <a:rPr lang="en-US" sz="800" b="1" spc="-30">
                          <a:solidFill>
                            <a:schemeClr val="bg1"/>
                          </a:solidFill>
                          <a:effectLst/>
                          <a:latin typeface="+mj-lt"/>
                        </a:rPr>
                        <a:t> </a:t>
                      </a:r>
                      <a:r>
                        <a:rPr lang="en-US" sz="800" b="1" spc="-10">
                          <a:solidFill>
                            <a:schemeClr val="bg1"/>
                          </a:solidFill>
                          <a:effectLst/>
                          <a:latin typeface="+mj-lt"/>
                        </a:rPr>
                        <a:t>fibrosis</a:t>
                      </a:r>
                      <a:endParaRPr lang="en-IN" sz="800" b="1">
                        <a:solidFill>
                          <a:schemeClr val="bg1"/>
                        </a:solidFill>
                        <a:effectLst/>
                        <a:latin typeface="+mj-lt"/>
                        <a:ea typeface="Garamond" panose="02020404030301010803" pitchFamily="18" charset="0"/>
                        <a:cs typeface="Garamond" panose="02020404030301010803" pitchFamily="18" charset="0"/>
                      </a:endParaRPr>
                    </a:p>
                  </a:txBody>
                  <a:tcPr marL="97435" marR="97435" marT="48718" marB="48718" anchor="ctr">
                    <a:solidFill>
                      <a:schemeClr val="accent2"/>
                    </a:solidFill>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3682255082"/>
                  </a:ext>
                </a:extLst>
              </a:tr>
              <a:tr h="213192">
                <a:tc rowSpan="2">
                  <a:txBody>
                    <a:bodyPr/>
                    <a:lstStyle/>
                    <a:p>
                      <a:pPr marL="56515">
                        <a:spcBef>
                          <a:spcPts val="340"/>
                        </a:spcBef>
                      </a:pPr>
                      <a:r>
                        <a:rPr lang="en-US" sz="700">
                          <a:effectLst/>
                          <a:latin typeface="+mj-lt"/>
                        </a:rPr>
                        <a:t>AST</a:t>
                      </a:r>
                      <a:r>
                        <a:rPr lang="en-US" sz="700" spc="40">
                          <a:effectLst/>
                          <a:latin typeface="+mj-lt"/>
                        </a:rPr>
                        <a:t> </a:t>
                      </a:r>
                      <a:r>
                        <a:rPr lang="en-US" sz="700">
                          <a:effectLst/>
                          <a:latin typeface="+mj-lt"/>
                        </a:rPr>
                        <a:t>to</a:t>
                      </a:r>
                      <a:r>
                        <a:rPr lang="en-US" sz="700" spc="40">
                          <a:effectLst/>
                          <a:latin typeface="+mj-lt"/>
                        </a:rPr>
                        <a:t> </a:t>
                      </a:r>
                      <a:r>
                        <a:rPr lang="en-US" sz="700">
                          <a:effectLst/>
                          <a:latin typeface="+mj-lt"/>
                        </a:rPr>
                        <a:t>Platelet</a:t>
                      </a:r>
                      <a:r>
                        <a:rPr lang="en-US" sz="700" spc="45">
                          <a:effectLst/>
                          <a:latin typeface="+mj-lt"/>
                        </a:rPr>
                        <a:t> </a:t>
                      </a:r>
                      <a:r>
                        <a:rPr lang="en-US" sz="700">
                          <a:effectLst/>
                          <a:latin typeface="+mj-lt"/>
                        </a:rPr>
                        <a:t>Ratio</a:t>
                      </a:r>
                      <a:r>
                        <a:rPr lang="en-US" sz="700" spc="40">
                          <a:effectLst/>
                          <a:latin typeface="+mj-lt"/>
                        </a:rPr>
                        <a:t> </a:t>
                      </a:r>
                      <a:r>
                        <a:rPr lang="en-US" sz="700">
                          <a:effectLst/>
                          <a:latin typeface="+mj-lt"/>
                        </a:rPr>
                        <a:t>Index</a:t>
                      </a:r>
                      <a:r>
                        <a:rPr lang="en-US" sz="700" spc="40">
                          <a:effectLst/>
                          <a:latin typeface="+mj-lt"/>
                        </a:rPr>
                        <a:t> </a:t>
                      </a:r>
                      <a:r>
                        <a:rPr lang="en-US" sz="700" spc="-10">
                          <a:effectLst/>
                          <a:latin typeface="+mj-lt"/>
                        </a:rPr>
                        <a:t>(APRI)</a:t>
                      </a:r>
                      <a:endParaRPr lang="en-IN" sz="700">
                        <a:effectLst/>
                        <a:latin typeface="+mj-lt"/>
                        <a:ea typeface="Garamond" panose="02020404030301010803" pitchFamily="18" charset="0"/>
                        <a:cs typeface="Garamond" panose="02020404030301010803" pitchFamily="18" charset="0"/>
                      </a:endParaRPr>
                    </a:p>
                  </a:txBody>
                  <a:tcPr marL="97435" marR="97435" marT="48718" marB="48718" anchor="ctr"/>
                </a:tc>
                <a:tc>
                  <a:txBody>
                    <a:bodyPr/>
                    <a:lstStyle/>
                    <a:p>
                      <a:pPr marL="57150">
                        <a:spcBef>
                          <a:spcPts val="340"/>
                        </a:spcBef>
                      </a:pPr>
                      <a:r>
                        <a:rPr lang="en-US" sz="700" spc="-25">
                          <a:effectLst/>
                          <a:latin typeface="+mj-lt"/>
                        </a:rPr>
                        <a:t>HCV</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Significant</a:t>
                      </a:r>
                      <a:r>
                        <a:rPr lang="en-US" sz="700" spc="-25">
                          <a:effectLst/>
                          <a:latin typeface="+mj-lt"/>
                        </a:rPr>
                        <a:t> </a:t>
                      </a:r>
                      <a:r>
                        <a:rPr lang="en-US" sz="700">
                          <a:effectLst/>
                          <a:latin typeface="+mj-lt"/>
                        </a:rPr>
                        <a:t>fibrosis:</a:t>
                      </a:r>
                      <a:r>
                        <a:rPr lang="en-US" sz="700" spc="-20">
                          <a:effectLst/>
                          <a:latin typeface="+mj-lt"/>
                        </a:rPr>
                        <a:t> </a:t>
                      </a:r>
                      <a:r>
                        <a:rPr lang="en-US" sz="700">
                          <a:effectLst/>
                          <a:latin typeface="+mj-lt"/>
                        </a:rPr>
                        <a:t>0.83</a:t>
                      </a:r>
                      <a:r>
                        <a:rPr lang="en-US" sz="700" spc="-25">
                          <a:effectLst/>
                          <a:latin typeface="+mj-lt"/>
                        </a:rPr>
                        <a:t> </a:t>
                      </a:r>
                      <a:r>
                        <a:rPr lang="en-US" sz="700">
                          <a:effectLst/>
                          <a:latin typeface="+mj-lt"/>
                        </a:rPr>
                        <a:t>(0.78-</a:t>
                      </a:r>
                      <a:r>
                        <a:rPr lang="en-US" sz="700" spc="-10">
                          <a:effectLst/>
                          <a:latin typeface="+mj-lt"/>
                        </a:rPr>
                        <a:t>0.88)</a:t>
                      </a:r>
                      <a:endParaRPr lang="en-IN" sz="700">
                        <a:effectLst/>
                        <a:latin typeface="+mj-lt"/>
                      </a:endParaRPr>
                    </a:p>
                    <a:p>
                      <a:pPr marL="57150">
                        <a:spcBef>
                          <a:spcPts val="140"/>
                        </a:spcBef>
                      </a:pPr>
                      <a:r>
                        <a:rPr lang="en-US" sz="700">
                          <a:effectLst/>
                          <a:latin typeface="+mj-lt"/>
                        </a:rPr>
                        <a:t>Cirrhosis:</a:t>
                      </a:r>
                      <a:r>
                        <a:rPr lang="en-US" sz="700" spc="60">
                          <a:effectLst/>
                          <a:latin typeface="+mj-lt"/>
                        </a:rPr>
                        <a:t> </a:t>
                      </a:r>
                      <a:r>
                        <a:rPr lang="en-US" sz="700">
                          <a:effectLst/>
                          <a:latin typeface="+mj-lt"/>
                        </a:rPr>
                        <a:t>0.90</a:t>
                      </a:r>
                      <a:r>
                        <a:rPr lang="en-US" sz="700" spc="60">
                          <a:effectLst/>
                          <a:latin typeface="+mj-lt"/>
                        </a:rPr>
                        <a:t> </a:t>
                      </a:r>
                      <a:r>
                        <a:rPr lang="en-US" sz="700">
                          <a:effectLst/>
                          <a:latin typeface="+mj-lt"/>
                        </a:rPr>
                        <a:t>(0.86-</a:t>
                      </a:r>
                      <a:r>
                        <a:rPr lang="en-US" sz="700" spc="-10">
                          <a:effectLst/>
                          <a:latin typeface="+mj-lt"/>
                        </a:rPr>
                        <a:t>0.94)13</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1358446773"/>
                  </a:ext>
                </a:extLst>
              </a:tr>
              <a:tr h="135839">
                <a:tc vMerge="1">
                  <a:txBody>
                    <a:bodyPr/>
                    <a:lstStyle/>
                    <a:p>
                      <a:endParaRPr lang="en-IN"/>
                    </a:p>
                  </a:txBody>
                  <a:tcPr/>
                </a:tc>
                <a:tc>
                  <a:txBody>
                    <a:bodyPr/>
                    <a:lstStyle/>
                    <a:p>
                      <a:pPr marL="57150">
                        <a:spcBef>
                          <a:spcPts val="340"/>
                        </a:spcBef>
                      </a:pPr>
                      <a:r>
                        <a:rPr lang="en-US" sz="700" spc="-10">
                          <a:effectLst/>
                          <a:latin typeface="+mj-lt"/>
                        </a:rPr>
                        <a:t>MASLD/MAFLD</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0.65</a:t>
                      </a:r>
                      <a:r>
                        <a:rPr lang="en-US" sz="700" spc="-35">
                          <a:effectLst/>
                          <a:latin typeface="+mj-lt"/>
                        </a:rPr>
                        <a:t> </a:t>
                      </a:r>
                      <a:r>
                        <a:rPr lang="en-US" sz="700">
                          <a:effectLst/>
                          <a:latin typeface="+mj-lt"/>
                        </a:rPr>
                        <a:t>(0.53-0.73)</a:t>
                      </a:r>
                      <a:r>
                        <a:rPr lang="en-US" sz="700" spc="-30">
                          <a:effectLst/>
                          <a:latin typeface="+mj-lt"/>
                        </a:rPr>
                        <a:t> </a:t>
                      </a:r>
                      <a:r>
                        <a:rPr lang="en-US" sz="700">
                          <a:effectLst/>
                          <a:latin typeface="+mj-lt"/>
                        </a:rPr>
                        <a:t>to</a:t>
                      </a:r>
                      <a:r>
                        <a:rPr lang="en-US" sz="700" spc="-30">
                          <a:effectLst/>
                          <a:latin typeface="+mj-lt"/>
                        </a:rPr>
                        <a:t> </a:t>
                      </a:r>
                      <a:r>
                        <a:rPr lang="en-US" sz="700">
                          <a:effectLst/>
                          <a:latin typeface="+mj-lt"/>
                        </a:rPr>
                        <a:t>0.72</a:t>
                      </a:r>
                      <a:r>
                        <a:rPr lang="en-US" sz="700" spc="-35">
                          <a:effectLst/>
                          <a:latin typeface="+mj-lt"/>
                        </a:rPr>
                        <a:t> </a:t>
                      </a:r>
                      <a:r>
                        <a:rPr lang="en-US" sz="700">
                          <a:effectLst/>
                          <a:latin typeface="+mj-lt"/>
                        </a:rPr>
                        <a:t>(0.65-</a:t>
                      </a:r>
                      <a:r>
                        <a:rPr lang="en-US" sz="700" spc="-10">
                          <a:effectLst/>
                          <a:latin typeface="+mj-lt"/>
                        </a:rPr>
                        <a:t>0.80)16</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2662128123"/>
                  </a:ext>
                </a:extLst>
              </a:tr>
              <a:tr h="213192">
                <a:tc rowSpan="2">
                  <a:txBody>
                    <a:bodyPr/>
                    <a:lstStyle/>
                    <a:p>
                      <a:pPr marL="57150">
                        <a:spcBef>
                          <a:spcPts val="340"/>
                        </a:spcBef>
                      </a:pPr>
                      <a:r>
                        <a:rPr lang="en-US" sz="700">
                          <a:effectLst/>
                          <a:latin typeface="+mj-lt"/>
                        </a:rPr>
                        <a:t>Fibrosis-4</a:t>
                      </a:r>
                      <a:r>
                        <a:rPr lang="en-US" sz="700" spc="55">
                          <a:effectLst/>
                          <a:latin typeface="+mj-lt"/>
                        </a:rPr>
                        <a:t> </a:t>
                      </a:r>
                      <a:r>
                        <a:rPr lang="en-US" sz="700">
                          <a:effectLst/>
                          <a:latin typeface="+mj-lt"/>
                        </a:rPr>
                        <a:t>(FIB-4)</a:t>
                      </a:r>
                      <a:r>
                        <a:rPr lang="en-US" sz="700" spc="55">
                          <a:effectLst/>
                          <a:latin typeface="+mj-lt"/>
                        </a:rPr>
                        <a:t> </a:t>
                      </a:r>
                      <a:r>
                        <a:rPr lang="en-US" sz="700" spc="-10">
                          <a:effectLst/>
                          <a:latin typeface="+mj-lt"/>
                        </a:rPr>
                        <a:t>index</a:t>
                      </a:r>
                      <a:endParaRPr lang="en-IN" sz="700">
                        <a:effectLst/>
                        <a:latin typeface="+mj-lt"/>
                        <a:ea typeface="Garamond" panose="02020404030301010803" pitchFamily="18" charset="0"/>
                        <a:cs typeface="Garamond" panose="02020404030301010803" pitchFamily="18" charset="0"/>
                      </a:endParaRPr>
                    </a:p>
                  </a:txBody>
                  <a:tcPr marL="97435" marR="97435" marT="48718" marB="48718" anchor="ctr"/>
                </a:tc>
                <a:tc>
                  <a:txBody>
                    <a:bodyPr/>
                    <a:lstStyle/>
                    <a:p>
                      <a:pPr marL="57150">
                        <a:spcBef>
                          <a:spcPts val="340"/>
                        </a:spcBef>
                      </a:pPr>
                      <a:r>
                        <a:rPr lang="en-US" sz="700" spc="-25">
                          <a:effectLst/>
                          <a:latin typeface="+mj-lt"/>
                        </a:rPr>
                        <a:t>HCV</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Significant</a:t>
                      </a:r>
                      <a:r>
                        <a:rPr lang="en-US" sz="700" spc="-25">
                          <a:effectLst/>
                          <a:latin typeface="+mj-lt"/>
                        </a:rPr>
                        <a:t> </a:t>
                      </a:r>
                      <a:r>
                        <a:rPr lang="en-US" sz="700">
                          <a:effectLst/>
                          <a:latin typeface="+mj-lt"/>
                        </a:rPr>
                        <a:t>fibrosis:</a:t>
                      </a:r>
                      <a:r>
                        <a:rPr lang="en-US" sz="700" spc="-20">
                          <a:effectLst/>
                          <a:latin typeface="+mj-lt"/>
                        </a:rPr>
                        <a:t> </a:t>
                      </a:r>
                      <a:r>
                        <a:rPr lang="en-US" sz="700">
                          <a:effectLst/>
                          <a:latin typeface="+mj-lt"/>
                        </a:rPr>
                        <a:t>0.85</a:t>
                      </a:r>
                      <a:r>
                        <a:rPr lang="en-US" sz="700" spc="-25">
                          <a:effectLst/>
                          <a:latin typeface="+mj-lt"/>
                        </a:rPr>
                        <a:t> </a:t>
                      </a:r>
                      <a:r>
                        <a:rPr lang="en-US" sz="700">
                          <a:effectLst/>
                          <a:latin typeface="+mj-lt"/>
                        </a:rPr>
                        <a:t>(0.82-</a:t>
                      </a:r>
                      <a:r>
                        <a:rPr lang="en-US" sz="700" spc="-10">
                          <a:effectLst/>
                          <a:latin typeface="+mj-lt"/>
                        </a:rPr>
                        <a:t>0.89)</a:t>
                      </a:r>
                      <a:endParaRPr lang="en-IN" sz="700">
                        <a:effectLst/>
                        <a:latin typeface="+mj-lt"/>
                      </a:endParaRPr>
                    </a:p>
                    <a:p>
                      <a:pPr marL="57150">
                        <a:spcBef>
                          <a:spcPts val="140"/>
                        </a:spcBef>
                      </a:pPr>
                      <a:r>
                        <a:rPr lang="en-US" sz="700">
                          <a:effectLst/>
                          <a:latin typeface="+mj-lt"/>
                        </a:rPr>
                        <a:t>Cirrhosis:</a:t>
                      </a:r>
                      <a:r>
                        <a:rPr lang="en-US" sz="700" spc="60">
                          <a:effectLst/>
                          <a:latin typeface="+mj-lt"/>
                        </a:rPr>
                        <a:t> </a:t>
                      </a:r>
                      <a:r>
                        <a:rPr lang="en-US" sz="700">
                          <a:effectLst/>
                          <a:latin typeface="+mj-lt"/>
                        </a:rPr>
                        <a:t>0.91</a:t>
                      </a:r>
                      <a:r>
                        <a:rPr lang="en-US" sz="700" spc="60">
                          <a:effectLst/>
                          <a:latin typeface="+mj-lt"/>
                        </a:rPr>
                        <a:t> </a:t>
                      </a:r>
                      <a:r>
                        <a:rPr lang="en-US" sz="700">
                          <a:effectLst/>
                          <a:latin typeface="+mj-lt"/>
                        </a:rPr>
                        <a:t>(0.86-</a:t>
                      </a:r>
                      <a:r>
                        <a:rPr lang="en-US" sz="700" spc="-10">
                          <a:effectLst/>
                          <a:latin typeface="+mj-lt"/>
                        </a:rPr>
                        <a:t>0.93)17</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3176460651"/>
                  </a:ext>
                </a:extLst>
              </a:tr>
              <a:tr h="99978">
                <a:tc vMerge="1">
                  <a:txBody>
                    <a:bodyPr/>
                    <a:lstStyle/>
                    <a:p>
                      <a:endParaRPr lang="en-IN"/>
                    </a:p>
                  </a:txBody>
                  <a:tcPr/>
                </a:tc>
                <a:tc>
                  <a:txBody>
                    <a:bodyPr/>
                    <a:lstStyle/>
                    <a:p>
                      <a:pPr marL="57150">
                        <a:spcBef>
                          <a:spcPts val="340"/>
                        </a:spcBef>
                      </a:pPr>
                      <a:r>
                        <a:rPr lang="en-US" sz="700" spc="-10">
                          <a:effectLst/>
                          <a:latin typeface="+mj-lt"/>
                        </a:rPr>
                        <a:t>MASLD</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0.802</a:t>
                      </a:r>
                      <a:r>
                        <a:rPr lang="en-US" sz="700" spc="-20">
                          <a:effectLst/>
                          <a:latin typeface="+mj-lt"/>
                        </a:rPr>
                        <a:t> </a:t>
                      </a:r>
                      <a:r>
                        <a:rPr lang="en-US" sz="700">
                          <a:effectLst/>
                          <a:latin typeface="+mj-lt"/>
                        </a:rPr>
                        <a:t>(0.76-</a:t>
                      </a:r>
                      <a:r>
                        <a:rPr lang="en-US" sz="700" spc="-10">
                          <a:effectLst/>
                          <a:latin typeface="+mj-lt"/>
                        </a:rPr>
                        <a:t>0.85)19</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3853061470"/>
                  </a:ext>
                </a:extLst>
              </a:tr>
              <a:tr h="135839">
                <a:tc>
                  <a:txBody>
                    <a:bodyPr/>
                    <a:lstStyle/>
                    <a:p>
                      <a:pPr marL="57150">
                        <a:spcBef>
                          <a:spcPts val="340"/>
                        </a:spcBef>
                      </a:pPr>
                      <a:r>
                        <a:rPr lang="en-US" sz="700">
                          <a:effectLst/>
                          <a:latin typeface="+mj-lt"/>
                        </a:rPr>
                        <a:t>NAFLD</a:t>
                      </a:r>
                      <a:r>
                        <a:rPr lang="en-US" sz="700" spc="-15">
                          <a:effectLst/>
                          <a:latin typeface="+mj-lt"/>
                        </a:rPr>
                        <a:t> </a:t>
                      </a:r>
                      <a:r>
                        <a:rPr lang="en-US" sz="700">
                          <a:effectLst/>
                          <a:latin typeface="+mj-lt"/>
                        </a:rPr>
                        <a:t>Fibrosis</a:t>
                      </a:r>
                      <a:r>
                        <a:rPr lang="en-US" sz="700" spc="-15">
                          <a:effectLst/>
                          <a:latin typeface="+mj-lt"/>
                        </a:rPr>
                        <a:t> </a:t>
                      </a:r>
                      <a:r>
                        <a:rPr lang="en-US" sz="700">
                          <a:effectLst/>
                          <a:latin typeface="+mj-lt"/>
                        </a:rPr>
                        <a:t>Score</a:t>
                      </a:r>
                      <a:r>
                        <a:rPr lang="en-US" sz="700" spc="-15">
                          <a:effectLst/>
                          <a:latin typeface="+mj-lt"/>
                        </a:rPr>
                        <a:t> </a:t>
                      </a:r>
                      <a:r>
                        <a:rPr lang="en-US" sz="700" spc="-10">
                          <a:effectLst/>
                          <a:latin typeface="+mj-lt"/>
                        </a:rPr>
                        <a:t>(NFS)</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spc="-10">
                          <a:effectLst/>
                          <a:latin typeface="+mj-lt"/>
                        </a:rPr>
                        <a:t>MASLD</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Significant</a:t>
                      </a:r>
                      <a:r>
                        <a:rPr lang="en-US" sz="700" spc="50">
                          <a:effectLst/>
                          <a:latin typeface="+mj-lt"/>
                        </a:rPr>
                        <a:t> </a:t>
                      </a:r>
                      <a:r>
                        <a:rPr lang="en-US" sz="700">
                          <a:effectLst/>
                          <a:latin typeface="+mj-lt"/>
                        </a:rPr>
                        <a:t>fibrosis:</a:t>
                      </a:r>
                      <a:r>
                        <a:rPr lang="en-US" sz="700" spc="50">
                          <a:effectLst/>
                          <a:latin typeface="+mj-lt"/>
                        </a:rPr>
                        <a:t> </a:t>
                      </a:r>
                      <a:r>
                        <a:rPr lang="en-US" sz="700" spc="-10">
                          <a:effectLst/>
                          <a:latin typeface="+mj-lt"/>
                        </a:rPr>
                        <a:t>0.8419</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816081131"/>
                  </a:ext>
                </a:extLst>
              </a:tr>
              <a:tr h="226542">
                <a:tc>
                  <a:txBody>
                    <a:bodyPr/>
                    <a:lstStyle/>
                    <a:p>
                      <a:pPr marL="57150">
                        <a:spcBef>
                          <a:spcPts val="340"/>
                        </a:spcBef>
                      </a:pPr>
                      <a:r>
                        <a:rPr lang="en-US" sz="700" spc="-10">
                          <a:effectLst/>
                          <a:latin typeface="+mj-lt"/>
                        </a:rPr>
                        <a:t>FibroTest</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marR="0" lvl="0" indent="0" algn="l" defTabSz="685800" rtl="0" eaLnBrk="1" fontAlgn="auto" latinLnBrk="0" hangingPunct="1">
                        <a:lnSpc>
                          <a:spcPct val="100000"/>
                        </a:lnSpc>
                        <a:spcBef>
                          <a:spcPts val="340"/>
                        </a:spcBef>
                        <a:spcAft>
                          <a:spcPts val="0"/>
                        </a:spcAft>
                        <a:buClrTx/>
                        <a:buSzTx/>
                        <a:buFontTx/>
                        <a:buNone/>
                        <a:tabLst/>
                        <a:defRPr/>
                      </a:pPr>
                      <a:r>
                        <a:rPr lang="en-US" sz="700" spc="-10">
                          <a:effectLst/>
                          <a:latin typeface="+mj-lt"/>
                        </a:rPr>
                        <a:t>HCV,</a:t>
                      </a:r>
                      <a:r>
                        <a:rPr lang="en-US" sz="700" spc="-25">
                          <a:effectLst/>
                          <a:latin typeface="+mj-lt"/>
                        </a:rPr>
                        <a:t> </a:t>
                      </a:r>
                      <a:r>
                        <a:rPr lang="en-US" sz="700" spc="-10">
                          <a:effectLst/>
                          <a:latin typeface="+mj-lt"/>
                        </a:rPr>
                        <a:t>HBV,</a:t>
                      </a:r>
                      <a:r>
                        <a:rPr lang="en-US" sz="700" spc="-25">
                          <a:effectLst/>
                          <a:latin typeface="+mj-lt"/>
                        </a:rPr>
                        <a:t> </a:t>
                      </a:r>
                      <a:r>
                        <a:rPr lang="en-US" sz="700" spc="-10">
                          <a:effectLst/>
                          <a:latin typeface="+mj-lt"/>
                        </a:rPr>
                        <a:t>alcohol,</a:t>
                      </a:r>
                      <a:r>
                        <a:rPr lang="en-US" sz="700" spc="-20">
                          <a:effectLst/>
                          <a:latin typeface="+mj-lt"/>
                        </a:rPr>
                        <a:t> </a:t>
                      </a:r>
                      <a:r>
                        <a:rPr lang="en-US" sz="700" kern="1200" spc="-10">
                          <a:solidFill>
                            <a:schemeClr val="dk1"/>
                          </a:solidFill>
                          <a:effectLst/>
                          <a:latin typeface="+mn-lt"/>
                          <a:ea typeface="+mn-ea"/>
                          <a:cs typeface="+mn-cs"/>
                        </a:rPr>
                        <a:t>MASLD/MAFLD</a:t>
                      </a:r>
                      <a:endParaRPr lang="en-IN" sz="700" kern="1200">
                        <a:solidFill>
                          <a:schemeClr val="dk1"/>
                        </a:solidFill>
                        <a:effectLst/>
                        <a:latin typeface="+mn-lt"/>
                        <a:ea typeface="Garamond" panose="02020404030301010803" pitchFamily="18" charset="0"/>
                        <a:cs typeface="Garamond" panose="02020404030301010803" pitchFamily="18" charset="0"/>
                      </a:endParaRPr>
                    </a:p>
                  </a:txBody>
                  <a:tcPr marL="0" marR="0" marT="0" marB="0" anchor="ctr"/>
                </a:tc>
                <a:tc>
                  <a:txBody>
                    <a:bodyPr/>
                    <a:lstStyle/>
                    <a:p>
                      <a:pPr marL="57150">
                        <a:lnSpc>
                          <a:spcPct val="115000"/>
                        </a:lnSpc>
                        <a:spcBef>
                          <a:spcPts val="340"/>
                        </a:spcBef>
                      </a:pPr>
                      <a:r>
                        <a:rPr lang="en-US" sz="700">
                          <a:effectLst/>
                          <a:latin typeface="+mj-lt"/>
                        </a:rPr>
                        <a:t>Significant</a:t>
                      </a:r>
                      <a:r>
                        <a:rPr lang="en-US" sz="700" spc="-55">
                          <a:effectLst/>
                          <a:latin typeface="+mj-lt"/>
                        </a:rPr>
                        <a:t> </a:t>
                      </a:r>
                      <a:r>
                        <a:rPr lang="en-US" sz="700">
                          <a:effectLst/>
                          <a:latin typeface="+mj-lt"/>
                        </a:rPr>
                        <a:t>fibrosis</a:t>
                      </a:r>
                      <a:r>
                        <a:rPr lang="en-US" sz="700" spc="-55">
                          <a:effectLst/>
                          <a:latin typeface="+mj-lt"/>
                        </a:rPr>
                        <a:t> </a:t>
                      </a:r>
                      <a:r>
                        <a:rPr lang="en-US" sz="700">
                          <a:effectLst/>
                          <a:latin typeface="+mj-lt"/>
                        </a:rPr>
                        <a:t>(initial</a:t>
                      </a:r>
                      <a:r>
                        <a:rPr lang="en-US" sz="700" spc="-55">
                          <a:effectLst/>
                          <a:latin typeface="+mj-lt"/>
                        </a:rPr>
                        <a:t> </a:t>
                      </a:r>
                      <a:r>
                        <a:rPr lang="en-US" sz="700">
                          <a:effectLst/>
                          <a:latin typeface="+mj-lt"/>
                        </a:rPr>
                        <a:t>validation</a:t>
                      </a:r>
                      <a:r>
                        <a:rPr lang="en-US" sz="700" spc="-55">
                          <a:effectLst/>
                          <a:latin typeface="+mj-lt"/>
                        </a:rPr>
                        <a:t> </a:t>
                      </a:r>
                      <a:r>
                        <a:rPr lang="en-US" sz="700">
                          <a:effectLst/>
                          <a:latin typeface="+mj-lt"/>
                        </a:rPr>
                        <a:t>in</a:t>
                      </a:r>
                      <a:r>
                        <a:rPr lang="en-US" sz="700" spc="-55">
                          <a:effectLst/>
                          <a:latin typeface="+mj-lt"/>
                        </a:rPr>
                        <a:t> </a:t>
                      </a:r>
                      <a:r>
                        <a:rPr lang="en-US" sz="700">
                          <a:effectLst/>
                          <a:latin typeface="+mj-lt"/>
                        </a:rPr>
                        <a:t>HCV infection): 0.84 (0.78-0.88)15</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2910153831"/>
                  </a:ext>
                </a:extLst>
              </a:tr>
              <a:tr h="135839">
                <a:tc>
                  <a:txBody>
                    <a:bodyPr/>
                    <a:lstStyle/>
                    <a:p>
                      <a:pPr marL="57150">
                        <a:spcBef>
                          <a:spcPts val="340"/>
                        </a:spcBef>
                      </a:pPr>
                      <a:r>
                        <a:rPr lang="en-US" sz="700">
                          <a:effectLst/>
                          <a:latin typeface="+mj-lt"/>
                        </a:rPr>
                        <a:t>Enhanced</a:t>
                      </a:r>
                      <a:r>
                        <a:rPr lang="en-US" sz="700" spc="-10">
                          <a:effectLst/>
                          <a:latin typeface="+mj-lt"/>
                        </a:rPr>
                        <a:t> </a:t>
                      </a:r>
                      <a:r>
                        <a:rPr lang="en-US" sz="700">
                          <a:effectLst/>
                          <a:latin typeface="+mj-lt"/>
                        </a:rPr>
                        <a:t>Liver</a:t>
                      </a:r>
                      <a:r>
                        <a:rPr lang="en-US" sz="700" spc="-5">
                          <a:effectLst/>
                          <a:latin typeface="+mj-lt"/>
                        </a:rPr>
                        <a:t> </a:t>
                      </a:r>
                      <a:r>
                        <a:rPr lang="en-US" sz="700">
                          <a:effectLst/>
                          <a:latin typeface="+mj-lt"/>
                        </a:rPr>
                        <a:t>Fibrosis</a:t>
                      </a:r>
                      <a:r>
                        <a:rPr lang="en-US" sz="700" spc="-5">
                          <a:effectLst/>
                          <a:latin typeface="+mj-lt"/>
                        </a:rPr>
                        <a:t> </a:t>
                      </a:r>
                      <a:r>
                        <a:rPr lang="en-US" sz="700">
                          <a:effectLst/>
                          <a:latin typeface="+mj-lt"/>
                        </a:rPr>
                        <a:t>(ELF)</a:t>
                      </a:r>
                      <a:r>
                        <a:rPr lang="en-US" sz="700" spc="-5">
                          <a:effectLst/>
                          <a:latin typeface="+mj-lt"/>
                        </a:rPr>
                        <a:t> </a:t>
                      </a:r>
                      <a:r>
                        <a:rPr lang="en-US" sz="700" spc="-20">
                          <a:effectLst/>
                          <a:latin typeface="+mj-lt"/>
                        </a:rPr>
                        <a:t>test</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marR="0" lvl="0" indent="0" algn="l" defTabSz="685800" rtl="0" eaLnBrk="1" fontAlgn="auto" latinLnBrk="0" hangingPunct="1">
                        <a:lnSpc>
                          <a:spcPct val="100000"/>
                        </a:lnSpc>
                        <a:spcBef>
                          <a:spcPts val="340"/>
                        </a:spcBef>
                        <a:spcAft>
                          <a:spcPts val="0"/>
                        </a:spcAft>
                        <a:buClrTx/>
                        <a:buSzTx/>
                        <a:buFontTx/>
                        <a:buNone/>
                        <a:tabLst/>
                        <a:defRPr/>
                      </a:pPr>
                      <a:r>
                        <a:rPr lang="en-US" sz="700" kern="1200" spc="-10">
                          <a:solidFill>
                            <a:schemeClr val="dk1"/>
                          </a:solidFill>
                          <a:effectLst/>
                          <a:latin typeface="+mn-lt"/>
                          <a:ea typeface="+mn-ea"/>
                          <a:cs typeface="+mn-cs"/>
                        </a:rPr>
                        <a:t>MASLD/MAFLD</a:t>
                      </a:r>
                      <a:endParaRPr lang="en-IN" sz="700" kern="1200">
                        <a:solidFill>
                          <a:schemeClr val="dk1"/>
                        </a:solidFill>
                        <a:effectLst/>
                        <a:latin typeface="+mn-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0.90</a:t>
                      </a:r>
                      <a:r>
                        <a:rPr lang="en-US" sz="700" spc="-20">
                          <a:effectLst/>
                          <a:latin typeface="+mj-lt"/>
                        </a:rPr>
                        <a:t> </a:t>
                      </a:r>
                      <a:r>
                        <a:rPr lang="en-US" sz="700">
                          <a:effectLst/>
                          <a:latin typeface="+mj-lt"/>
                        </a:rPr>
                        <a:t>(0.84-</a:t>
                      </a:r>
                      <a:r>
                        <a:rPr lang="en-US" sz="700" spc="-10">
                          <a:effectLst/>
                          <a:latin typeface="+mj-lt"/>
                        </a:rPr>
                        <a:t>0.96)27</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1809170367"/>
                  </a:ext>
                </a:extLst>
              </a:tr>
              <a:tr h="304648">
                <a:tc rowSpan="2">
                  <a:txBody>
                    <a:bodyPr/>
                    <a:lstStyle/>
                    <a:p>
                      <a:pPr marL="57150">
                        <a:spcBef>
                          <a:spcPts val="340"/>
                        </a:spcBef>
                      </a:pPr>
                      <a:r>
                        <a:rPr lang="en-US" sz="700" spc="-10" err="1">
                          <a:effectLst/>
                          <a:latin typeface="+mj-lt"/>
                        </a:rPr>
                        <a:t>FibroScan</a:t>
                      </a:r>
                      <a:endParaRPr lang="en-IN" sz="700">
                        <a:effectLst/>
                        <a:latin typeface="+mj-lt"/>
                        <a:ea typeface="Garamond" panose="02020404030301010803" pitchFamily="18" charset="0"/>
                        <a:cs typeface="Garamond" panose="02020404030301010803" pitchFamily="18" charset="0"/>
                      </a:endParaRPr>
                    </a:p>
                  </a:txBody>
                  <a:tcPr marL="97435" marR="97435" marT="48718" marB="48718" anchor="ctr"/>
                </a:tc>
                <a:tc>
                  <a:txBody>
                    <a:bodyPr/>
                    <a:lstStyle/>
                    <a:p>
                      <a:pPr marL="57150">
                        <a:spcBef>
                          <a:spcPts val="340"/>
                        </a:spcBef>
                      </a:pPr>
                      <a:r>
                        <a:rPr lang="en-US" sz="700" spc="-25">
                          <a:effectLst/>
                          <a:latin typeface="+mj-lt"/>
                        </a:rPr>
                        <a:t>HCV</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marR="565785">
                        <a:lnSpc>
                          <a:spcPct val="115000"/>
                        </a:lnSpc>
                        <a:spcBef>
                          <a:spcPts val="340"/>
                        </a:spcBef>
                      </a:pPr>
                      <a:r>
                        <a:rPr lang="en-US" sz="700" spc="-10">
                          <a:effectLst/>
                          <a:latin typeface="+mj-lt"/>
                        </a:rPr>
                        <a:t>Significant</a:t>
                      </a:r>
                      <a:r>
                        <a:rPr lang="en-US" sz="700" spc="-45">
                          <a:effectLst/>
                          <a:latin typeface="+mj-lt"/>
                        </a:rPr>
                        <a:t> </a:t>
                      </a:r>
                      <a:r>
                        <a:rPr lang="en-US" sz="700" spc="-10">
                          <a:effectLst/>
                          <a:latin typeface="+mj-lt"/>
                        </a:rPr>
                        <a:t>fibrosis</a:t>
                      </a:r>
                      <a:r>
                        <a:rPr lang="en-US" sz="700" spc="-45">
                          <a:effectLst/>
                          <a:latin typeface="+mj-lt"/>
                        </a:rPr>
                        <a:t> </a:t>
                      </a:r>
                      <a:r>
                        <a:rPr lang="en-US" sz="700" spc="-10">
                          <a:effectLst/>
                          <a:latin typeface="+mj-lt"/>
                        </a:rPr>
                        <a:t>(≥F2):</a:t>
                      </a:r>
                      <a:r>
                        <a:rPr lang="en-US" sz="700" spc="-45">
                          <a:effectLst/>
                          <a:latin typeface="+mj-lt"/>
                        </a:rPr>
                        <a:t> </a:t>
                      </a:r>
                      <a:r>
                        <a:rPr lang="en-US" sz="700" spc="-10">
                          <a:effectLst/>
                          <a:latin typeface="+mj-lt"/>
                        </a:rPr>
                        <a:t>0.88 </a:t>
                      </a:r>
                      <a:r>
                        <a:rPr lang="en-US" sz="700">
                          <a:effectLst/>
                          <a:latin typeface="+mj-lt"/>
                        </a:rPr>
                        <a:t>Cirrhosis: 0.9946</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2912475886"/>
                  </a:ext>
                </a:extLst>
              </a:tr>
              <a:tr h="213192">
                <a:tc vMerge="1">
                  <a:txBody>
                    <a:bodyPr/>
                    <a:lstStyle/>
                    <a:p>
                      <a:endParaRPr lang="en-IN"/>
                    </a:p>
                  </a:txBody>
                  <a:tcPr/>
                </a:tc>
                <a:tc>
                  <a:txBody>
                    <a:bodyPr/>
                    <a:lstStyle/>
                    <a:p>
                      <a:pPr marL="57150" marR="0" lvl="0" indent="0" algn="l" defTabSz="685800" rtl="0" eaLnBrk="1" fontAlgn="auto" latinLnBrk="0" hangingPunct="1">
                        <a:lnSpc>
                          <a:spcPct val="100000"/>
                        </a:lnSpc>
                        <a:spcBef>
                          <a:spcPts val="340"/>
                        </a:spcBef>
                        <a:spcAft>
                          <a:spcPts val="0"/>
                        </a:spcAft>
                        <a:buClrTx/>
                        <a:buSzTx/>
                        <a:buFontTx/>
                        <a:buNone/>
                        <a:tabLst/>
                        <a:defRPr/>
                      </a:pPr>
                      <a:r>
                        <a:rPr lang="en-US" sz="700" kern="1200" spc="-10">
                          <a:solidFill>
                            <a:schemeClr val="dk1"/>
                          </a:solidFill>
                          <a:effectLst/>
                          <a:latin typeface="+mn-lt"/>
                          <a:ea typeface="+mn-ea"/>
                          <a:cs typeface="+mn-cs"/>
                        </a:rPr>
                        <a:t>MASLD/MAFLD</a:t>
                      </a:r>
                      <a:endParaRPr lang="en-IN" sz="700" kern="1200">
                        <a:solidFill>
                          <a:schemeClr val="dk1"/>
                        </a:solidFill>
                        <a:effectLst/>
                        <a:latin typeface="+mn-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Significant</a:t>
                      </a:r>
                      <a:r>
                        <a:rPr lang="en-US" sz="700" spc="-25">
                          <a:effectLst/>
                          <a:latin typeface="+mj-lt"/>
                        </a:rPr>
                        <a:t> </a:t>
                      </a:r>
                      <a:r>
                        <a:rPr lang="en-US" sz="700">
                          <a:effectLst/>
                          <a:latin typeface="+mj-lt"/>
                        </a:rPr>
                        <a:t>fibrosis:</a:t>
                      </a:r>
                      <a:r>
                        <a:rPr lang="en-US" sz="700" spc="-20">
                          <a:effectLst/>
                          <a:latin typeface="+mj-lt"/>
                        </a:rPr>
                        <a:t> </a:t>
                      </a:r>
                      <a:r>
                        <a:rPr lang="en-US" sz="700">
                          <a:effectLst/>
                          <a:latin typeface="+mj-lt"/>
                        </a:rPr>
                        <a:t>0.83</a:t>
                      </a:r>
                      <a:r>
                        <a:rPr lang="en-US" sz="700" spc="-25">
                          <a:effectLst/>
                          <a:latin typeface="+mj-lt"/>
                        </a:rPr>
                        <a:t> </a:t>
                      </a:r>
                      <a:r>
                        <a:rPr lang="en-US" sz="700">
                          <a:effectLst/>
                          <a:latin typeface="+mj-lt"/>
                        </a:rPr>
                        <a:t>(0.79-</a:t>
                      </a:r>
                      <a:r>
                        <a:rPr lang="en-US" sz="700" spc="-10">
                          <a:effectLst/>
                          <a:latin typeface="+mj-lt"/>
                        </a:rPr>
                        <a:t>0.87)</a:t>
                      </a:r>
                      <a:endParaRPr lang="en-IN" sz="700">
                        <a:effectLst/>
                        <a:latin typeface="+mj-lt"/>
                      </a:endParaRPr>
                    </a:p>
                    <a:p>
                      <a:pPr marL="57150">
                        <a:spcBef>
                          <a:spcPts val="140"/>
                        </a:spcBef>
                      </a:pPr>
                      <a:r>
                        <a:rPr lang="en-US" sz="700">
                          <a:effectLst/>
                          <a:latin typeface="+mj-lt"/>
                        </a:rPr>
                        <a:t>Cirrhosis:</a:t>
                      </a:r>
                      <a:r>
                        <a:rPr lang="en-US" sz="700" spc="60">
                          <a:effectLst/>
                          <a:latin typeface="+mj-lt"/>
                        </a:rPr>
                        <a:t> </a:t>
                      </a:r>
                      <a:r>
                        <a:rPr lang="en-US" sz="700">
                          <a:effectLst/>
                          <a:latin typeface="+mj-lt"/>
                        </a:rPr>
                        <a:t>0.93</a:t>
                      </a:r>
                      <a:r>
                        <a:rPr lang="en-US" sz="700" spc="60">
                          <a:effectLst/>
                          <a:latin typeface="+mj-lt"/>
                        </a:rPr>
                        <a:t> </a:t>
                      </a:r>
                      <a:r>
                        <a:rPr lang="en-US" sz="700">
                          <a:effectLst/>
                          <a:latin typeface="+mj-lt"/>
                        </a:rPr>
                        <a:t>(0.90-</a:t>
                      </a:r>
                      <a:r>
                        <a:rPr lang="en-US" sz="700" spc="-10">
                          <a:effectLst/>
                          <a:latin typeface="+mj-lt"/>
                        </a:rPr>
                        <a:t>0.97)47</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2359714479"/>
                  </a:ext>
                </a:extLst>
              </a:tr>
              <a:tr h="135839">
                <a:tc>
                  <a:txBody>
                    <a:bodyPr/>
                    <a:lstStyle/>
                    <a:p>
                      <a:pPr marL="57150">
                        <a:spcBef>
                          <a:spcPts val="340"/>
                        </a:spcBef>
                      </a:pPr>
                      <a:r>
                        <a:rPr lang="en-US" sz="700">
                          <a:effectLst/>
                          <a:latin typeface="+mj-lt"/>
                        </a:rPr>
                        <a:t>FibroScan-AST</a:t>
                      </a:r>
                      <a:r>
                        <a:rPr lang="en-US" sz="700" spc="70">
                          <a:effectLst/>
                          <a:latin typeface="+mj-lt"/>
                        </a:rPr>
                        <a:t> </a:t>
                      </a:r>
                      <a:r>
                        <a:rPr lang="en-US" sz="700">
                          <a:effectLst/>
                          <a:latin typeface="+mj-lt"/>
                        </a:rPr>
                        <a:t>(FAST)</a:t>
                      </a:r>
                      <a:r>
                        <a:rPr lang="en-US" sz="700" spc="75">
                          <a:effectLst/>
                          <a:latin typeface="+mj-lt"/>
                        </a:rPr>
                        <a:t> </a:t>
                      </a:r>
                      <a:r>
                        <a:rPr lang="en-US" sz="700" spc="-20">
                          <a:effectLst/>
                          <a:latin typeface="+mj-lt"/>
                        </a:rPr>
                        <a:t>score</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marR="0" lvl="0" indent="0" algn="l" defTabSz="685800" rtl="0" eaLnBrk="1" fontAlgn="auto" latinLnBrk="0" hangingPunct="1">
                        <a:lnSpc>
                          <a:spcPct val="100000"/>
                        </a:lnSpc>
                        <a:spcBef>
                          <a:spcPts val="340"/>
                        </a:spcBef>
                        <a:spcAft>
                          <a:spcPts val="0"/>
                        </a:spcAft>
                        <a:buClrTx/>
                        <a:buSzTx/>
                        <a:buFontTx/>
                        <a:buNone/>
                        <a:tabLst/>
                        <a:defRPr/>
                      </a:pPr>
                      <a:r>
                        <a:rPr lang="en-US" sz="700" kern="1200" spc="-10">
                          <a:solidFill>
                            <a:schemeClr val="dk1"/>
                          </a:solidFill>
                          <a:effectLst/>
                          <a:latin typeface="+mn-lt"/>
                          <a:ea typeface="+mn-ea"/>
                          <a:cs typeface="+mn-cs"/>
                        </a:rPr>
                        <a:t>MASLD/MAFLD</a:t>
                      </a:r>
                      <a:endParaRPr lang="en-IN" sz="700" kern="1200">
                        <a:solidFill>
                          <a:schemeClr val="dk1"/>
                        </a:solidFill>
                        <a:effectLst/>
                        <a:latin typeface="+mn-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0.85</a:t>
                      </a:r>
                      <a:r>
                        <a:rPr lang="en-US" sz="700" spc="-20">
                          <a:effectLst/>
                          <a:latin typeface="+mj-lt"/>
                        </a:rPr>
                        <a:t> </a:t>
                      </a:r>
                      <a:r>
                        <a:rPr lang="en-US" sz="700">
                          <a:effectLst/>
                          <a:latin typeface="+mj-lt"/>
                        </a:rPr>
                        <a:t>(0.83-</a:t>
                      </a:r>
                      <a:r>
                        <a:rPr lang="en-US" sz="700" spc="-10">
                          <a:effectLst/>
                          <a:latin typeface="+mj-lt"/>
                        </a:rPr>
                        <a:t>0.87)50</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3006702196"/>
                  </a:ext>
                </a:extLst>
              </a:tr>
              <a:tr h="135839">
                <a:tc>
                  <a:txBody>
                    <a:bodyPr/>
                    <a:lstStyle/>
                    <a:p>
                      <a:pPr marL="57150">
                        <a:spcBef>
                          <a:spcPts val="340"/>
                        </a:spcBef>
                      </a:pPr>
                      <a:r>
                        <a:rPr lang="en-US" sz="700">
                          <a:effectLst/>
                          <a:latin typeface="+mj-lt"/>
                        </a:rPr>
                        <a:t>Acoustic</a:t>
                      </a:r>
                      <a:r>
                        <a:rPr lang="en-US" sz="700" spc="30">
                          <a:effectLst/>
                          <a:latin typeface="+mj-lt"/>
                        </a:rPr>
                        <a:t> </a:t>
                      </a:r>
                      <a:r>
                        <a:rPr lang="en-US" sz="700">
                          <a:effectLst/>
                          <a:latin typeface="+mj-lt"/>
                        </a:rPr>
                        <a:t>radiation</a:t>
                      </a:r>
                      <a:r>
                        <a:rPr lang="en-US" sz="700" spc="35">
                          <a:effectLst/>
                          <a:latin typeface="+mj-lt"/>
                        </a:rPr>
                        <a:t> </a:t>
                      </a:r>
                      <a:r>
                        <a:rPr lang="en-US" sz="700">
                          <a:effectLst/>
                          <a:latin typeface="+mj-lt"/>
                        </a:rPr>
                        <a:t>force</a:t>
                      </a:r>
                      <a:r>
                        <a:rPr lang="en-US" sz="700" spc="30">
                          <a:effectLst/>
                          <a:latin typeface="+mj-lt"/>
                        </a:rPr>
                        <a:t> </a:t>
                      </a:r>
                      <a:r>
                        <a:rPr lang="en-US" sz="700">
                          <a:effectLst/>
                          <a:latin typeface="+mj-lt"/>
                        </a:rPr>
                        <a:t>impulse</a:t>
                      </a:r>
                      <a:r>
                        <a:rPr lang="en-US" sz="700" spc="35">
                          <a:effectLst/>
                          <a:latin typeface="+mj-lt"/>
                        </a:rPr>
                        <a:t> </a:t>
                      </a:r>
                      <a:r>
                        <a:rPr lang="en-US" sz="700" spc="-10">
                          <a:effectLst/>
                          <a:latin typeface="+mj-lt"/>
                        </a:rPr>
                        <a:t>(ARFI)</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marR="0" lvl="0" indent="0" algn="l" defTabSz="685800" rtl="0" eaLnBrk="1" fontAlgn="auto" latinLnBrk="0" hangingPunct="1">
                        <a:lnSpc>
                          <a:spcPct val="100000"/>
                        </a:lnSpc>
                        <a:spcBef>
                          <a:spcPts val="340"/>
                        </a:spcBef>
                        <a:spcAft>
                          <a:spcPts val="0"/>
                        </a:spcAft>
                        <a:buClrTx/>
                        <a:buSzTx/>
                        <a:buFontTx/>
                        <a:buNone/>
                        <a:tabLst/>
                        <a:defRPr/>
                      </a:pPr>
                      <a:r>
                        <a:rPr lang="en-US" sz="700" kern="1200" spc="-10">
                          <a:solidFill>
                            <a:schemeClr val="dk1"/>
                          </a:solidFill>
                          <a:effectLst/>
                          <a:latin typeface="+mn-lt"/>
                          <a:ea typeface="+mn-ea"/>
                          <a:cs typeface="+mn-cs"/>
                        </a:rPr>
                        <a:t>MASLD/MAFLD</a:t>
                      </a:r>
                      <a:endParaRPr lang="en-IN" sz="700" kern="1200">
                        <a:solidFill>
                          <a:schemeClr val="dk1"/>
                        </a:solidFill>
                        <a:effectLst/>
                        <a:latin typeface="+mn-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0.87</a:t>
                      </a:r>
                      <a:r>
                        <a:rPr lang="en-US" sz="700" spc="-20">
                          <a:effectLst/>
                          <a:latin typeface="+mj-lt"/>
                        </a:rPr>
                        <a:t> </a:t>
                      </a:r>
                      <a:r>
                        <a:rPr lang="en-US" sz="700">
                          <a:effectLst/>
                          <a:latin typeface="+mj-lt"/>
                        </a:rPr>
                        <a:t>(0.79-</a:t>
                      </a:r>
                      <a:r>
                        <a:rPr lang="en-US" sz="700" spc="-10">
                          <a:effectLst/>
                          <a:latin typeface="+mj-lt"/>
                        </a:rPr>
                        <a:t>0.92)55</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2185742610"/>
                  </a:ext>
                </a:extLst>
              </a:tr>
              <a:tr h="213192">
                <a:tc>
                  <a:txBody>
                    <a:bodyPr/>
                    <a:lstStyle/>
                    <a:p>
                      <a:pPr marL="57150">
                        <a:spcBef>
                          <a:spcPts val="340"/>
                        </a:spcBef>
                      </a:pPr>
                      <a:r>
                        <a:rPr lang="en-US" sz="700">
                          <a:effectLst/>
                          <a:latin typeface="+mj-lt"/>
                        </a:rPr>
                        <a:t>Magnetic</a:t>
                      </a:r>
                      <a:r>
                        <a:rPr lang="en-US" sz="700" spc="75">
                          <a:effectLst/>
                          <a:latin typeface="+mj-lt"/>
                        </a:rPr>
                        <a:t> </a:t>
                      </a:r>
                      <a:r>
                        <a:rPr lang="en-US" sz="700">
                          <a:effectLst/>
                          <a:latin typeface="+mj-lt"/>
                        </a:rPr>
                        <a:t>resonance</a:t>
                      </a:r>
                      <a:r>
                        <a:rPr lang="en-US" sz="700" spc="75">
                          <a:effectLst/>
                          <a:latin typeface="+mj-lt"/>
                        </a:rPr>
                        <a:t> </a:t>
                      </a:r>
                      <a:r>
                        <a:rPr lang="en-US" sz="700">
                          <a:effectLst/>
                          <a:latin typeface="+mj-lt"/>
                        </a:rPr>
                        <a:t>elastography</a:t>
                      </a:r>
                      <a:r>
                        <a:rPr lang="en-US" sz="700" spc="80">
                          <a:effectLst/>
                          <a:latin typeface="+mj-lt"/>
                        </a:rPr>
                        <a:t> </a:t>
                      </a:r>
                      <a:r>
                        <a:rPr lang="en-US" sz="700" spc="-10">
                          <a:effectLst/>
                          <a:latin typeface="+mj-lt"/>
                        </a:rPr>
                        <a:t>(MRE)</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marR="0" lvl="0" indent="0" algn="l" defTabSz="685800" rtl="0" eaLnBrk="1" fontAlgn="auto" latinLnBrk="0" hangingPunct="1">
                        <a:lnSpc>
                          <a:spcPct val="100000"/>
                        </a:lnSpc>
                        <a:spcBef>
                          <a:spcPts val="340"/>
                        </a:spcBef>
                        <a:spcAft>
                          <a:spcPts val="0"/>
                        </a:spcAft>
                        <a:buClrTx/>
                        <a:buSzTx/>
                        <a:buFontTx/>
                        <a:buNone/>
                        <a:tabLst/>
                        <a:defRPr/>
                      </a:pPr>
                      <a:r>
                        <a:rPr lang="en-US" sz="700" kern="1200" spc="-10">
                          <a:solidFill>
                            <a:schemeClr val="dk1"/>
                          </a:solidFill>
                          <a:effectLst/>
                          <a:latin typeface="+mn-lt"/>
                          <a:ea typeface="+mn-ea"/>
                          <a:cs typeface="+mn-cs"/>
                        </a:rPr>
                        <a:t>MASLD/MAFLD</a:t>
                      </a:r>
                      <a:endParaRPr lang="en-IN" sz="700" kern="1200">
                        <a:solidFill>
                          <a:schemeClr val="dk1"/>
                        </a:solidFill>
                        <a:effectLst/>
                        <a:latin typeface="+mn-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Significant</a:t>
                      </a:r>
                      <a:r>
                        <a:rPr lang="en-US" sz="700" spc="-25">
                          <a:effectLst/>
                          <a:latin typeface="+mj-lt"/>
                        </a:rPr>
                        <a:t> </a:t>
                      </a:r>
                      <a:r>
                        <a:rPr lang="en-US" sz="700">
                          <a:effectLst/>
                          <a:latin typeface="+mj-lt"/>
                        </a:rPr>
                        <a:t>fibrosis:</a:t>
                      </a:r>
                      <a:r>
                        <a:rPr lang="en-US" sz="700" spc="-20">
                          <a:effectLst/>
                          <a:latin typeface="+mj-lt"/>
                        </a:rPr>
                        <a:t> </a:t>
                      </a:r>
                      <a:r>
                        <a:rPr lang="en-US" sz="700">
                          <a:effectLst/>
                          <a:latin typeface="+mj-lt"/>
                        </a:rPr>
                        <a:t>0.93</a:t>
                      </a:r>
                      <a:r>
                        <a:rPr lang="en-US" sz="700" spc="-25">
                          <a:effectLst/>
                          <a:latin typeface="+mj-lt"/>
                        </a:rPr>
                        <a:t> </a:t>
                      </a:r>
                      <a:r>
                        <a:rPr lang="en-US" sz="700">
                          <a:effectLst/>
                          <a:latin typeface="+mj-lt"/>
                        </a:rPr>
                        <a:t>(0.89-</a:t>
                      </a:r>
                      <a:r>
                        <a:rPr lang="en-US" sz="700" spc="-10">
                          <a:effectLst/>
                          <a:latin typeface="+mj-lt"/>
                        </a:rPr>
                        <a:t>0.96)</a:t>
                      </a:r>
                      <a:endParaRPr lang="en-IN" sz="700">
                        <a:effectLst/>
                        <a:latin typeface="+mj-lt"/>
                      </a:endParaRPr>
                    </a:p>
                    <a:p>
                      <a:pPr marL="57150">
                        <a:spcBef>
                          <a:spcPts val="140"/>
                        </a:spcBef>
                      </a:pPr>
                      <a:r>
                        <a:rPr lang="en-US" sz="700">
                          <a:effectLst/>
                          <a:latin typeface="+mj-lt"/>
                        </a:rPr>
                        <a:t>Cirrhosis:</a:t>
                      </a:r>
                      <a:r>
                        <a:rPr lang="en-US" sz="700" spc="60">
                          <a:effectLst/>
                          <a:latin typeface="+mj-lt"/>
                        </a:rPr>
                        <a:t> </a:t>
                      </a:r>
                      <a:r>
                        <a:rPr lang="en-US" sz="700">
                          <a:effectLst/>
                          <a:latin typeface="+mj-lt"/>
                        </a:rPr>
                        <a:t>0.94</a:t>
                      </a:r>
                      <a:r>
                        <a:rPr lang="en-US" sz="700" spc="60">
                          <a:effectLst/>
                          <a:latin typeface="+mj-lt"/>
                        </a:rPr>
                        <a:t> </a:t>
                      </a:r>
                      <a:r>
                        <a:rPr lang="en-US" sz="700">
                          <a:effectLst/>
                          <a:latin typeface="+mj-lt"/>
                        </a:rPr>
                        <a:t>(0.89-</a:t>
                      </a:r>
                      <a:r>
                        <a:rPr lang="en-US" sz="700" spc="-10">
                          <a:effectLst/>
                          <a:latin typeface="+mj-lt"/>
                        </a:rPr>
                        <a:t>0.99)59</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2934919038"/>
                  </a:ext>
                </a:extLst>
              </a:tr>
              <a:tr h="135839">
                <a:tc>
                  <a:txBody>
                    <a:bodyPr/>
                    <a:lstStyle/>
                    <a:p>
                      <a:pPr marL="57150">
                        <a:spcBef>
                          <a:spcPts val="340"/>
                        </a:spcBef>
                      </a:pPr>
                      <a:r>
                        <a:rPr lang="en-US" sz="700" spc="-10">
                          <a:effectLst/>
                          <a:latin typeface="+mj-lt"/>
                        </a:rPr>
                        <a:t>LiverMultiScan</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High-risk</a:t>
                      </a:r>
                      <a:r>
                        <a:rPr lang="en-US" sz="700" spc="-25">
                          <a:effectLst/>
                          <a:latin typeface="+mj-lt"/>
                        </a:rPr>
                        <a:t> </a:t>
                      </a:r>
                      <a:r>
                        <a:rPr lang="en-US" sz="700" spc="-20">
                          <a:effectLst/>
                          <a:latin typeface="+mj-lt"/>
                        </a:rPr>
                        <a:t>MASH</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NAS</a:t>
                      </a:r>
                      <a:r>
                        <a:rPr lang="en-US" sz="700" spc="-50">
                          <a:effectLst/>
                          <a:latin typeface="+mj-lt"/>
                        </a:rPr>
                        <a:t> </a:t>
                      </a:r>
                      <a:r>
                        <a:rPr lang="en-US" sz="700">
                          <a:effectLst/>
                          <a:latin typeface="+mj-lt"/>
                        </a:rPr>
                        <a:t>≥4,</a:t>
                      </a:r>
                      <a:r>
                        <a:rPr lang="en-US" sz="700" spc="-45">
                          <a:effectLst/>
                          <a:latin typeface="+mj-lt"/>
                        </a:rPr>
                        <a:t> </a:t>
                      </a:r>
                      <a:r>
                        <a:rPr lang="en-US" sz="700">
                          <a:effectLst/>
                          <a:latin typeface="+mj-lt"/>
                        </a:rPr>
                        <a:t>≥F2:</a:t>
                      </a:r>
                      <a:r>
                        <a:rPr lang="en-US" sz="700" spc="-50">
                          <a:effectLst/>
                          <a:latin typeface="+mj-lt"/>
                        </a:rPr>
                        <a:t> </a:t>
                      </a:r>
                      <a:r>
                        <a:rPr lang="en-US" sz="700">
                          <a:effectLst/>
                          <a:latin typeface="+mj-lt"/>
                        </a:rPr>
                        <a:t>0.78</a:t>
                      </a:r>
                      <a:r>
                        <a:rPr lang="en-US" sz="700" spc="-45">
                          <a:effectLst/>
                          <a:latin typeface="+mj-lt"/>
                        </a:rPr>
                        <a:t> </a:t>
                      </a:r>
                      <a:r>
                        <a:rPr lang="en-US" sz="700">
                          <a:effectLst/>
                          <a:latin typeface="+mj-lt"/>
                        </a:rPr>
                        <a:t>(0.74-</a:t>
                      </a:r>
                      <a:r>
                        <a:rPr lang="en-US" sz="700" spc="-10">
                          <a:effectLst/>
                          <a:latin typeface="+mj-lt"/>
                        </a:rPr>
                        <a:t>0.82)67</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1137032287"/>
                  </a:ext>
                </a:extLst>
              </a:tr>
              <a:tr h="158807">
                <a:tc gridSpan="3">
                  <a:txBody>
                    <a:bodyPr/>
                    <a:lstStyle/>
                    <a:p>
                      <a:pPr marL="57150">
                        <a:spcBef>
                          <a:spcPts val="340"/>
                        </a:spcBef>
                      </a:pPr>
                      <a:r>
                        <a:rPr lang="en-US" sz="800" b="1" spc="-10">
                          <a:solidFill>
                            <a:schemeClr val="bg1"/>
                          </a:solidFill>
                          <a:effectLst/>
                          <a:latin typeface="+mj-lt"/>
                        </a:rPr>
                        <a:t>Assessment</a:t>
                      </a:r>
                      <a:r>
                        <a:rPr lang="en-US" sz="800" b="1" spc="-30">
                          <a:solidFill>
                            <a:schemeClr val="bg1"/>
                          </a:solidFill>
                          <a:effectLst/>
                          <a:latin typeface="+mj-lt"/>
                        </a:rPr>
                        <a:t> </a:t>
                      </a:r>
                      <a:r>
                        <a:rPr lang="en-US" sz="800" b="1" spc="-10">
                          <a:solidFill>
                            <a:schemeClr val="bg1"/>
                          </a:solidFill>
                          <a:effectLst/>
                          <a:latin typeface="+mj-lt"/>
                        </a:rPr>
                        <a:t>of</a:t>
                      </a:r>
                      <a:r>
                        <a:rPr lang="en-US" sz="800" b="1" spc="-30">
                          <a:solidFill>
                            <a:schemeClr val="bg1"/>
                          </a:solidFill>
                          <a:effectLst/>
                          <a:latin typeface="+mj-lt"/>
                        </a:rPr>
                        <a:t> </a:t>
                      </a:r>
                      <a:r>
                        <a:rPr lang="en-US" sz="800" b="1" spc="-10">
                          <a:solidFill>
                            <a:schemeClr val="bg1"/>
                          </a:solidFill>
                          <a:effectLst/>
                          <a:latin typeface="+mj-lt"/>
                        </a:rPr>
                        <a:t>hepatic</a:t>
                      </a:r>
                      <a:r>
                        <a:rPr lang="en-US" sz="800" b="1" spc="-30">
                          <a:solidFill>
                            <a:schemeClr val="bg1"/>
                          </a:solidFill>
                          <a:effectLst/>
                          <a:latin typeface="+mj-lt"/>
                        </a:rPr>
                        <a:t> </a:t>
                      </a:r>
                      <a:r>
                        <a:rPr lang="en-US" sz="800" b="1" spc="-10">
                          <a:solidFill>
                            <a:schemeClr val="bg1"/>
                          </a:solidFill>
                          <a:effectLst/>
                          <a:latin typeface="+mj-lt"/>
                        </a:rPr>
                        <a:t>steatosis</a:t>
                      </a:r>
                      <a:endParaRPr lang="en-IN" sz="800" b="1">
                        <a:solidFill>
                          <a:schemeClr val="bg1"/>
                        </a:solidFill>
                        <a:effectLst/>
                        <a:latin typeface="+mj-lt"/>
                        <a:ea typeface="Garamond" panose="02020404030301010803" pitchFamily="18" charset="0"/>
                        <a:cs typeface="Garamond" panose="02020404030301010803" pitchFamily="18" charset="0"/>
                      </a:endParaRPr>
                    </a:p>
                  </a:txBody>
                  <a:tcPr marL="97435" marR="97435" marT="48718" marB="48718" anchor="ctr">
                    <a:solidFill>
                      <a:schemeClr val="accent2"/>
                    </a:solidFill>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231681889"/>
                  </a:ext>
                </a:extLst>
              </a:tr>
              <a:tr h="232307">
                <a:tc>
                  <a:txBody>
                    <a:bodyPr/>
                    <a:lstStyle/>
                    <a:p>
                      <a:pPr marL="57150">
                        <a:spcBef>
                          <a:spcPts val="340"/>
                        </a:spcBef>
                      </a:pPr>
                      <a:r>
                        <a:rPr lang="en-US" sz="700">
                          <a:effectLst/>
                          <a:latin typeface="+mj-lt"/>
                        </a:rPr>
                        <a:t>Controlled</a:t>
                      </a:r>
                      <a:r>
                        <a:rPr lang="en-US" sz="700" spc="115">
                          <a:effectLst/>
                          <a:latin typeface="+mj-lt"/>
                        </a:rPr>
                        <a:t> </a:t>
                      </a:r>
                      <a:r>
                        <a:rPr lang="en-US" sz="700">
                          <a:effectLst/>
                          <a:latin typeface="+mj-lt"/>
                        </a:rPr>
                        <a:t>attenuation</a:t>
                      </a:r>
                      <a:r>
                        <a:rPr lang="en-US" sz="700" spc="115">
                          <a:effectLst/>
                          <a:latin typeface="+mj-lt"/>
                        </a:rPr>
                        <a:t> </a:t>
                      </a:r>
                      <a:r>
                        <a:rPr lang="en-US" sz="700">
                          <a:effectLst/>
                          <a:latin typeface="+mj-lt"/>
                        </a:rPr>
                        <a:t>parameter</a:t>
                      </a:r>
                      <a:r>
                        <a:rPr lang="en-US" sz="700" spc="115">
                          <a:effectLst/>
                          <a:latin typeface="+mj-lt"/>
                        </a:rPr>
                        <a:t> </a:t>
                      </a:r>
                      <a:r>
                        <a:rPr lang="en-US" sz="700" spc="-10">
                          <a:effectLst/>
                          <a:latin typeface="+mj-lt"/>
                        </a:rPr>
                        <a:t>(CAP)</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&gt;10%</a:t>
                      </a:r>
                      <a:r>
                        <a:rPr lang="en-US" sz="700" spc="10">
                          <a:effectLst/>
                          <a:latin typeface="+mj-lt"/>
                        </a:rPr>
                        <a:t> </a:t>
                      </a:r>
                      <a:r>
                        <a:rPr lang="en-US" sz="700">
                          <a:effectLst/>
                          <a:latin typeface="+mj-lt"/>
                        </a:rPr>
                        <a:t>of</a:t>
                      </a:r>
                      <a:r>
                        <a:rPr lang="en-US" sz="700" spc="5">
                          <a:effectLst/>
                          <a:latin typeface="+mj-lt"/>
                        </a:rPr>
                        <a:t> </a:t>
                      </a:r>
                      <a:r>
                        <a:rPr lang="en-US" sz="700">
                          <a:effectLst/>
                          <a:latin typeface="+mj-lt"/>
                        </a:rPr>
                        <a:t>hepatic</a:t>
                      </a:r>
                      <a:r>
                        <a:rPr lang="en-US" sz="700" spc="10">
                          <a:effectLst/>
                          <a:latin typeface="+mj-lt"/>
                        </a:rPr>
                        <a:t> </a:t>
                      </a:r>
                      <a:r>
                        <a:rPr lang="en-US" sz="700" spc="-10">
                          <a:effectLst/>
                          <a:latin typeface="+mj-lt"/>
                        </a:rPr>
                        <a:t>steatosis</a:t>
                      </a:r>
                      <a:endParaRPr lang="en-IN" sz="700">
                        <a:effectLst/>
                        <a:latin typeface="+mj-lt"/>
                      </a:endParaRPr>
                    </a:p>
                    <a:p>
                      <a:pPr marL="57150">
                        <a:spcBef>
                          <a:spcPts val="140"/>
                        </a:spcBef>
                      </a:pPr>
                      <a:r>
                        <a:rPr lang="en-US" sz="700">
                          <a:effectLst/>
                          <a:latin typeface="+mj-lt"/>
                        </a:rPr>
                        <a:t>&gt;33%</a:t>
                      </a:r>
                      <a:r>
                        <a:rPr lang="en-US" sz="700" spc="10">
                          <a:effectLst/>
                          <a:latin typeface="+mj-lt"/>
                        </a:rPr>
                        <a:t> </a:t>
                      </a:r>
                      <a:r>
                        <a:rPr lang="en-US" sz="700">
                          <a:effectLst/>
                          <a:latin typeface="+mj-lt"/>
                        </a:rPr>
                        <a:t>of</a:t>
                      </a:r>
                      <a:r>
                        <a:rPr lang="en-US" sz="700" spc="5">
                          <a:effectLst/>
                          <a:latin typeface="+mj-lt"/>
                        </a:rPr>
                        <a:t> </a:t>
                      </a:r>
                      <a:r>
                        <a:rPr lang="en-US" sz="700">
                          <a:effectLst/>
                          <a:latin typeface="+mj-lt"/>
                        </a:rPr>
                        <a:t>hepatic</a:t>
                      </a:r>
                      <a:r>
                        <a:rPr lang="en-US" sz="700" spc="10">
                          <a:effectLst/>
                          <a:latin typeface="+mj-lt"/>
                        </a:rPr>
                        <a:t> </a:t>
                      </a:r>
                      <a:r>
                        <a:rPr lang="en-US" sz="700" spc="-10">
                          <a:effectLst/>
                          <a:latin typeface="+mj-lt"/>
                        </a:rPr>
                        <a:t>steatosis</a:t>
                      </a:r>
                      <a:endParaRPr lang="en-IN" sz="700">
                        <a:effectLst/>
                        <a:latin typeface="+mj-lt"/>
                      </a:endParaRPr>
                    </a:p>
                    <a:p>
                      <a:pPr marL="57150">
                        <a:spcBef>
                          <a:spcPts val="145"/>
                        </a:spcBef>
                      </a:pPr>
                      <a:r>
                        <a:rPr lang="en-US" sz="700">
                          <a:effectLst/>
                          <a:latin typeface="+mj-lt"/>
                        </a:rPr>
                        <a:t>&gt;66%</a:t>
                      </a:r>
                      <a:r>
                        <a:rPr lang="en-US" sz="700" spc="10">
                          <a:effectLst/>
                          <a:latin typeface="+mj-lt"/>
                        </a:rPr>
                        <a:t> </a:t>
                      </a:r>
                      <a:r>
                        <a:rPr lang="en-US" sz="700">
                          <a:effectLst/>
                          <a:latin typeface="+mj-lt"/>
                        </a:rPr>
                        <a:t>of</a:t>
                      </a:r>
                      <a:r>
                        <a:rPr lang="en-US" sz="700" spc="5">
                          <a:effectLst/>
                          <a:latin typeface="+mj-lt"/>
                        </a:rPr>
                        <a:t> </a:t>
                      </a:r>
                      <a:r>
                        <a:rPr lang="en-US" sz="700">
                          <a:effectLst/>
                          <a:latin typeface="+mj-lt"/>
                        </a:rPr>
                        <a:t>hepatic</a:t>
                      </a:r>
                      <a:r>
                        <a:rPr lang="en-US" sz="700" spc="10">
                          <a:effectLst/>
                          <a:latin typeface="+mj-lt"/>
                        </a:rPr>
                        <a:t> </a:t>
                      </a:r>
                      <a:r>
                        <a:rPr lang="en-US" sz="700" spc="-10">
                          <a:effectLst/>
                          <a:latin typeface="+mj-lt"/>
                        </a:rPr>
                        <a:t>steatosis</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0.79</a:t>
                      </a:r>
                      <a:r>
                        <a:rPr lang="en-US" sz="700" spc="-20">
                          <a:effectLst/>
                          <a:latin typeface="+mj-lt"/>
                        </a:rPr>
                        <a:t> </a:t>
                      </a:r>
                      <a:r>
                        <a:rPr lang="en-US" sz="700">
                          <a:effectLst/>
                          <a:latin typeface="+mj-lt"/>
                        </a:rPr>
                        <a:t>(0.74-</a:t>
                      </a:r>
                      <a:r>
                        <a:rPr lang="en-US" sz="700" spc="-10">
                          <a:effectLst/>
                          <a:latin typeface="+mj-lt"/>
                        </a:rPr>
                        <a:t>0.84)</a:t>
                      </a:r>
                      <a:endParaRPr lang="en-IN" sz="700">
                        <a:effectLst/>
                        <a:latin typeface="+mj-lt"/>
                      </a:endParaRPr>
                    </a:p>
                    <a:p>
                      <a:pPr marL="57150">
                        <a:spcBef>
                          <a:spcPts val="140"/>
                        </a:spcBef>
                      </a:pPr>
                      <a:r>
                        <a:rPr lang="en-US" sz="700">
                          <a:effectLst/>
                          <a:latin typeface="+mj-lt"/>
                        </a:rPr>
                        <a:t>0.84</a:t>
                      </a:r>
                      <a:r>
                        <a:rPr lang="en-US" sz="700" spc="-20">
                          <a:effectLst/>
                          <a:latin typeface="+mj-lt"/>
                        </a:rPr>
                        <a:t> </a:t>
                      </a:r>
                      <a:r>
                        <a:rPr lang="en-US" sz="700">
                          <a:effectLst/>
                          <a:latin typeface="+mj-lt"/>
                        </a:rPr>
                        <a:t>(0.80-</a:t>
                      </a:r>
                      <a:r>
                        <a:rPr lang="en-US" sz="700" spc="-10">
                          <a:effectLst/>
                          <a:latin typeface="+mj-lt"/>
                        </a:rPr>
                        <a:t>0.88)</a:t>
                      </a:r>
                      <a:endParaRPr lang="en-IN" sz="700">
                        <a:effectLst/>
                        <a:latin typeface="+mj-lt"/>
                      </a:endParaRPr>
                    </a:p>
                    <a:p>
                      <a:pPr marL="57150">
                        <a:spcBef>
                          <a:spcPts val="145"/>
                        </a:spcBef>
                      </a:pPr>
                      <a:r>
                        <a:rPr lang="en-US" sz="700">
                          <a:effectLst/>
                          <a:latin typeface="+mj-lt"/>
                        </a:rPr>
                        <a:t>0.84</a:t>
                      </a:r>
                      <a:r>
                        <a:rPr lang="en-US" sz="700" spc="-20">
                          <a:effectLst/>
                          <a:latin typeface="+mj-lt"/>
                        </a:rPr>
                        <a:t> </a:t>
                      </a:r>
                      <a:r>
                        <a:rPr lang="en-US" sz="700">
                          <a:effectLst/>
                          <a:latin typeface="+mj-lt"/>
                        </a:rPr>
                        <a:t>(0.80-</a:t>
                      </a:r>
                      <a:r>
                        <a:rPr lang="en-US" sz="700" spc="-10">
                          <a:effectLst/>
                          <a:latin typeface="+mj-lt"/>
                        </a:rPr>
                        <a:t>0.88)43</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3674619693"/>
                  </a:ext>
                </a:extLst>
              </a:tr>
              <a:tr h="226542">
                <a:tc>
                  <a:txBody>
                    <a:bodyPr/>
                    <a:lstStyle/>
                    <a:p>
                      <a:pPr marL="57150" marR="12700">
                        <a:lnSpc>
                          <a:spcPct val="115000"/>
                        </a:lnSpc>
                        <a:spcBef>
                          <a:spcPts val="340"/>
                        </a:spcBef>
                      </a:pPr>
                      <a:r>
                        <a:rPr lang="en-US" sz="700" spc="-10">
                          <a:effectLst/>
                          <a:latin typeface="+mj-lt"/>
                        </a:rPr>
                        <a:t>Magnetic</a:t>
                      </a:r>
                      <a:r>
                        <a:rPr lang="en-US" sz="700" spc="-40">
                          <a:effectLst/>
                          <a:latin typeface="+mj-lt"/>
                        </a:rPr>
                        <a:t> </a:t>
                      </a:r>
                      <a:r>
                        <a:rPr lang="en-US" sz="700" spc="-10">
                          <a:effectLst/>
                          <a:latin typeface="+mj-lt"/>
                        </a:rPr>
                        <a:t>resonance</a:t>
                      </a:r>
                      <a:r>
                        <a:rPr lang="en-US" sz="700" spc="-40">
                          <a:effectLst/>
                          <a:latin typeface="+mj-lt"/>
                        </a:rPr>
                        <a:t> </a:t>
                      </a:r>
                      <a:r>
                        <a:rPr lang="en-US" sz="700" spc="-10">
                          <a:effectLst/>
                          <a:latin typeface="+mj-lt"/>
                        </a:rPr>
                        <a:t>imaging</a:t>
                      </a:r>
                      <a:r>
                        <a:rPr lang="en-US" sz="700" spc="-40">
                          <a:effectLst/>
                          <a:latin typeface="+mj-lt"/>
                        </a:rPr>
                        <a:t> </a:t>
                      </a:r>
                      <a:r>
                        <a:rPr lang="en-US" sz="700" spc="-10">
                          <a:effectLst/>
                          <a:latin typeface="+mj-lt"/>
                        </a:rPr>
                        <a:t>proton </a:t>
                      </a:r>
                      <a:r>
                        <a:rPr lang="en-US" sz="700">
                          <a:effectLst/>
                          <a:latin typeface="+mj-lt"/>
                        </a:rPr>
                        <a:t>density fat fraction (MRI-PDFF)</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Steatosis</a:t>
                      </a:r>
                      <a:r>
                        <a:rPr lang="en-US" sz="700" spc="20">
                          <a:effectLst/>
                          <a:latin typeface="+mj-lt"/>
                        </a:rPr>
                        <a:t> </a:t>
                      </a:r>
                      <a:r>
                        <a:rPr lang="en-US" sz="700">
                          <a:effectLst/>
                          <a:latin typeface="+mj-lt"/>
                        </a:rPr>
                        <a:t>grade</a:t>
                      </a:r>
                      <a:r>
                        <a:rPr lang="en-US" sz="700" spc="20">
                          <a:effectLst/>
                          <a:latin typeface="+mj-lt"/>
                        </a:rPr>
                        <a:t> </a:t>
                      </a:r>
                      <a:r>
                        <a:rPr lang="en-US" sz="700" spc="-50">
                          <a:effectLst/>
                          <a:latin typeface="+mj-lt"/>
                        </a:rPr>
                        <a:t>2</a:t>
                      </a:r>
                      <a:endParaRPr lang="en-IN" sz="700">
                        <a:effectLst/>
                        <a:latin typeface="+mj-lt"/>
                      </a:endParaRPr>
                    </a:p>
                    <a:p>
                      <a:pPr marL="57150">
                        <a:spcBef>
                          <a:spcPts val="140"/>
                        </a:spcBef>
                      </a:pPr>
                      <a:r>
                        <a:rPr lang="en-US" sz="700">
                          <a:effectLst/>
                          <a:latin typeface="+mj-lt"/>
                        </a:rPr>
                        <a:t>Steatosis</a:t>
                      </a:r>
                      <a:r>
                        <a:rPr lang="en-US" sz="700" spc="20">
                          <a:effectLst/>
                          <a:latin typeface="+mj-lt"/>
                        </a:rPr>
                        <a:t> </a:t>
                      </a:r>
                      <a:r>
                        <a:rPr lang="en-US" sz="700">
                          <a:effectLst/>
                          <a:latin typeface="+mj-lt"/>
                        </a:rPr>
                        <a:t>grade</a:t>
                      </a:r>
                      <a:r>
                        <a:rPr lang="en-US" sz="700" spc="20">
                          <a:effectLst/>
                          <a:latin typeface="+mj-lt"/>
                        </a:rPr>
                        <a:t> </a:t>
                      </a:r>
                      <a:r>
                        <a:rPr lang="en-US" sz="700" spc="-50">
                          <a:effectLst/>
                          <a:latin typeface="+mj-lt"/>
                        </a:rPr>
                        <a:t>3</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0.90</a:t>
                      </a:r>
                      <a:r>
                        <a:rPr lang="en-US" sz="700" spc="-20">
                          <a:effectLst/>
                          <a:latin typeface="+mj-lt"/>
                        </a:rPr>
                        <a:t> </a:t>
                      </a:r>
                      <a:r>
                        <a:rPr lang="en-US" sz="700">
                          <a:effectLst/>
                          <a:latin typeface="+mj-lt"/>
                        </a:rPr>
                        <a:t>(0.82-</a:t>
                      </a:r>
                      <a:r>
                        <a:rPr lang="en-US" sz="700" spc="-10">
                          <a:effectLst/>
                          <a:latin typeface="+mj-lt"/>
                        </a:rPr>
                        <a:t>0.97)</a:t>
                      </a:r>
                      <a:endParaRPr lang="en-IN" sz="700">
                        <a:effectLst/>
                        <a:latin typeface="+mj-lt"/>
                      </a:endParaRPr>
                    </a:p>
                    <a:p>
                      <a:pPr marL="57150">
                        <a:spcBef>
                          <a:spcPts val="140"/>
                        </a:spcBef>
                      </a:pPr>
                      <a:r>
                        <a:rPr lang="en-US" sz="700">
                          <a:effectLst/>
                          <a:latin typeface="+mj-lt"/>
                        </a:rPr>
                        <a:t>0.92</a:t>
                      </a:r>
                      <a:r>
                        <a:rPr lang="en-US" sz="700" spc="-20">
                          <a:effectLst/>
                          <a:latin typeface="+mj-lt"/>
                        </a:rPr>
                        <a:t> </a:t>
                      </a:r>
                      <a:r>
                        <a:rPr lang="en-US" sz="700">
                          <a:effectLst/>
                          <a:latin typeface="+mj-lt"/>
                        </a:rPr>
                        <a:t>(0.84-</a:t>
                      </a:r>
                      <a:r>
                        <a:rPr lang="en-US" sz="700" spc="-10">
                          <a:effectLst/>
                          <a:latin typeface="+mj-lt"/>
                        </a:rPr>
                        <a:t>0.99)63</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437462579"/>
                  </a:ext>
                </a:extLst>
              </a:tr>
              <a:tr h="102479">
                <a:tc>
                  <a:txBody>
                    <a:bodyPr/>
                    <a:lstStyle/>
                    <a:p>
                      <a:pPr marL="57150">
                        <a:spcBef>
                          <a:spcPts val="340"/>
                        </a:spcBef>
                      </a:pPr>
                      <a:r>
                        <a:rPr lang="en-US" sz="700" spc="-10" err="1">
                          <a:effectLst/>
                          <a:latin typeface="+mj-lt"/>
                        </a:rPr>
                        <a:t>LiverMultiScan</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spc="-10">
                          <a:effectLst/>
                          <a:latin typeface="+mj-lt"/>
                        </a:rPr>
                        <a:t>Steatosis</a:t>
                      </a:r>
                      <a:endParaRPr lang="en-IN" sz="700">
                        <a:effectLst/>
                        <a:latin typeface="+mj-lt"/>
                        <a:ea typeface="Garamond" panose="02020404030301010803" pitchFamily="18" charset="0"/>
                        <a:cs typeface="Garamond" panose="02020404030301010803" pitchFamily="18" charset="0"/>
                      </a:endParaRPr>
                    </a:p>
                  </a:txBody>
                  <a:tcPr marL="0" marR="0" marT="0" marB="0" anchor="ctr"/>
                </a:tc>
                <a:tc>
                  <a:txBody>
                    <a:bodyPr/>
                    <a:lstStyle/>
                    <a:p>
                      <a:pPr marL="57150">
                        <a:spcBef>
                          <a:spcPts val="340"/>
                        </a:spcBef>
                      </a:pPr>
                      <a:r>
                        <a:rPr lang="en-US" sz="700">
                          <a:effectLst/>
                          <a:latin typeface="+mj-lt"/>
                        </a:rPr>
                        <a:t>0.69</a:t>
                      </a:r>
                      <a:r>
                        <a:rPr lang="en-US" sz="700" spc="-20">
                          <a:effectLst/>
                          <a:latin typeface="+mj-lt"/>
                        </a:rPr>
                        <a:t> </a:t>
                      </a:r>
                      <a:r>
                        <a:rPr lang="en-US" sz="700">
                          <a:effectLst/>
                          <a:latin typeface="+mj-lt"/>
                        </a:rPr>
                        <a:t>(0.64-</a:t>
                      </a:r>
                      <a:r>
                        <a:rPr lang="en-US" sz="700" spc="-10">
                          <a:effectLst/>
                          <a:latin typeface="+mj-lt"/>
                        </a:rPr>
                        <a:t>0.74)67</a:t>
                      </a:r>
                      <a:endParaRPr lang="en-IN" sz="700">
                        <a:effectLst/>
                        <a:latin typeface="+mj-lt"/>
                        <a:ea typeface="Garamond" panose="02020404030301010803" pitchFamily="18" charset="0"/>
                        <a:cs typeface="Garamond" panose="02020404030301010803" pitchFamily="18" charset="0"/>
                      </a:endParaRPr>
                    </a:p>
                  </a:txBody>
                  <a:tcPr marL="0" marR="0" marT="0" marB="0" anchor="ctr"/>
                </a:tc>
                <a:extLst>
                  <a:ext uri="{0D108BD9-81ED-4DB2-BD59-A6C34878D82A}">
                    <a16:rowId xmlns:a16="http://schemas.microsoft.com/office/drawing/2014/main" val="2454906297"/>
                  </a:ext>
                </a:extLst>
              </a:tr>
            </a:tbl>
          </a:graphicData>
        </a:graphic>
      </p:graphicFrame>
      <p:sp>
        <p:nvSpPr>
          <p:cNvPr id="7" name="TextBox 6">
            <a:extLst>
              <a:ext uri="{FF2B5EF4-FFF2-40B4-BE49-F238E27FC236}">
                <a16:creationId xmlns:a16="http://schemas.microsoft.com/office/drawing/2014/main" id="{AA166AC1-7B24-7C91-F509-BDB79405C1ED}"/>
              </a:ext>
            </a:extLst>
          </p:cNvPr>
          <p:cNvSpPr txBox="1"/>
          <p:nvPr/>
        </p:nvSpPr>
        <p:spPr>
          <a:xfrm>
            <a:off x="1" y="839669"/>
            <a:ext cx="1509826" cy="507831"/>
          </a:xfrm>
          <a:prstGeom prst="rect">
            <a:avLst/>
          </a:prstGeom>
          <a:noFill/>
        </p:spPr>
        <p:txBody>
          <a:bodyPr wrap="square" rtlCol="0">
            <a:spAutoFit/>
          </a:bodyPr>
          <a:lstStyle/>
          <a:p>
            <a:r>
              <a:rPr lang="en-IN" sz="900" b="1"/>
              <a:t>Table.</a:t>
            </a:r>
            <a:r>
              <a:rPr lang="en-IN" sz="900"/>
              <a:t> Prognostic Accuracy of </a:t>
            </a:r>
            <a:r>
              <a:rPr lang="en-IN" sz="900" err="1"/>
              <a:t>Noninvasive</a:t>
            </a:r>
            <a:r>
              <a:rPr lang="en-IN" sz="900"/>
              <a:t> Tests</a:t>
            </a:r>
          </a:p>
        </p:txBody>
      </p:sp>
      <p:sp>
        <p:nvSpPr>
          <p:cNvPr id="9" name="TextBox 8">
            <a:extLst>
              <a:ext uri="{FF2B5EF4-FFF2-40B4-BE49-F238E27FC236}">
                <a16:creationId xmlns:a16="http://schemas.microsoft.com/office/drawing/2014/main" id="{B2E34FC7-D8C7-F768-BC6E-F2E64E25DB58}"/>
              </a:ext>
            </a:extLst>
          </p:cNvPr>
          <p:cNvSpPr txBox="1"/>
          <p:nvPr/>
        </p:nvSpPr>
        <p:spPr>
          <a:xfrm>
            <a:off x="1313152" y="4623537"/>
            <a:ext cx="7337979" cy="369332"/>
          </a:xfrm>
          <a:prstGeom prst="rect">
            <a:avLst/>
          </a:prstGeom>
          <a:noFill/>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lang="en-IN" sz="600">
                <a:solidFill>
                  <a:schemeClr val="tx2">
                    <a:lumMod val="50000"/>
                  </a:schemeClr>
                </a:solidFill>
                <a:latin typeface="Verdana"/>
                <a:ea typeface="Verdana" panose="020B0604030504040204" pitchFamily="34" charset="0"/>
                <a:cs typeface="Verdana"/>
              </a:rPr>
              <a:t>AST, aspartate aminotransferase; AUC, area under the curve; </a:t>
            </a: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HBV, hepatitis B virus; HCV, hepatitis C virus; MASH, metabolic dysfunction-associated steatohepatitis; MASLD/MAFLD, metabolic dysfunction-associated steatotic liver disease/metabolic associated fatty liver disease.</a:t>
            </a:r>
            <a:endPar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endParaRP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1. </a:t>
            </a:r>
            <a:r>
              <a:rPr lang="en-GB" sz="600">
                <a:solidFill>
                  <a:schemeClr val="tx2">
                    <a:lumMod val="50000"/>
                  </a:schemeClr>
                </a:solidFill>
                <a:latin typeface="Verdana"/>
                <a:ea typeface="Verdana" panose="020B0604030504040204" pitchFamily="34" charset="0"/>
                <a:cs typeface="Verdana"/>
              </a:rPr>
              <a:t>Kazi IN et al. Gastroenterol Hepatol (N Y) 2024;20(1):21–29.</a:t>
            </a:r>
            <a:endParaRPr kumimoji="0" lang="pl-PL"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mn-cs"/>
            </a:endParaRPr>
          </a:p>
        </p:txBody>
      </p:sp>
    </p:spTree>
    <p:extLst>
      <p:ext uri="{BB962C8B-B14F-4D97-AF65-F5344CB8AC3E}">
        <p14:creationId xmlns:p14="http://schemas.microsoft.com/office/powerpoint/2010/main" val="2686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2BF85350-12C5-B0BC-4D4D-95F803D659A9}"/>
              </a:ext>
            </a:extLst>
          </p:cNvPr>
          <p:cNvSpPr/>
          <p:nvPr/>
        </p:nvSpPr>
        <p:spPr>
          <a:xfrm>
            <a:off x="0" y="4147176"/>
            <a:ext cx="9151120" cy="402671"/>
          </a:xfrm>
          <a:prstGeom prst="rect">
            <a:avLst/>
          </a:prstGeom>
          <a:solidFill>
            <a:srgbClr val="7A00E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Slide Number Placeholder 1">
            <a:extLst>
              <a:ext uri="{FF2B5EF4-FFF2-40B4-BE49-F238E27FC236}">
                <a16:creationId xmlns:a16="http://schemas.microsoft.com/office/drawing/2014/main" id="{C9D6891E-0A7C-FA60-6706-48D575FFCBE0}"/>
              </a:ext>
            </a:extLst>
          </p:cNvPr>
          <p:cNvSpPr>
            <a:spLocks noGrp="1"/>
          </p:cNvSpPr>
          <p:nvPr>
            <p:ph type="sldNum" sz="quarter" idx="10"/>
          </p:nvPr>
        </p:nvSpPr>
        <p:spPr/>
        <p:txBody>
          <a:bodyPr/>
          <a:lstStyle/>
          <a:p>
            <a:fld id="{84E72597-5FA9-473E-9DF2-B958DF9446F5}" type="slidenum">
              <a:rPr lang="fr-FR" smtClean="0"/>
              <a:pPr/>
              <a:t>19</a:t>
            </a:fld>
            <a:endParaRPr lang="fr-FR"/>
          </a:p>
        </p:txBody>
      </p:sp>
      <p:sp>
        <p:nvSpPr>
          <p:cNvPr id="3" name="Title 2">
            <a:extLst>
              <a:ext uri="{FF2B5EF4-FFF2-40B4-BE49-F238E27FC236}">
                <a16:creationId xmlns:a16="http://schemas.microsoft.com/office/drawing/2014/main" id="{C9BCCD10-4A09-CA10-8826-17EDE030621F}"/>
              </a:ext>
            </a:extLst>
          </p:cNvPr>
          <p:cNvSpPr>
            <a:spLocks noGrp="1"/>
          </p:cNvSpPr>
          <p:nvPr>
            <p:ph type="title"/>
          </p:nvPr>
        </p:nvSpPr>
        <p:spPr>
          <a:xfrm>
            <a:off x="301013" y="157053"/>
            <a:ext cx="8521995" cy="618631"/>
          </a:xfrm>
        </p:spPr>
        <p:txBody>
          <a:bodyPr/>
          <a:lstStyle/>
          <a:p>
            <a:r>
              <a:rPr lang="en-US"/>
              <a:t>The chronic course of MASLD/MAFLD can augment the  long-term impact of the disease on </a:t>
            </a:r>
            <a:r>
              <a:rPr lang="en-US" err="1"/>
              <a:t>HRQoL</a:t>
            </a:r>
            <a:endParaRPr lang="en-US"/>
          </a:p>
        </p:txBody>
      </p:sp>
      <p:sp>
        <p:nvSpPr>
          <p:cNvPr id="46" name="TextBox 45">
            <a:extLst>
              <a:ext uri="{FF2B5EF4-FFF2-40B4-BE49-F238E27FC236}">
                <a16:creationId xmlns:a16="http://schemas.microsoft.com/office/drawing/2014/main" id="{5153FCAE-0CE7-D726-5F2E-52CCCEF31631}"/>
              </a:ext>
            </a:extLst>
          </p:cNvPr>
          <p:cNvSpPr txBox="1"/>
          <p:nvPr/>
        </p:nvSpPr>
        <p:spPr>
          <a:xfrm>
            <a:off x="52467" y="4245334"/>
            <a:ext cx="9026465" cy="230832"/>
          </a:xfrm>
          <a:prstGeom prst="rect">
            <a:avLst/>
          </a:prstGeom>
          <a:noFill/>
        </p:spPr>
        <p:txBody>
          <a:bodyPr wrap="square" rtlCol="0">
            <a:spAutoFit/>
          </a:bodyPr>
          <a:lstStyle/>
          <a:p>
            <a:pPr algn="ctr"/>
            <a:r>
              <a:rPr lang="en-US" sz="900">
                <a:solidFill>
                  <a:schemeClr val="bg1"/>
                </a:solidFill>
                <a:latin typeface="Verdana" panose="020B0604030504040204" pitchFamily="34" charset="0"/>
                <a:ea typeface="Verdana" panose="020B0604030504040204" pitchFamily="34" charset="0"/>
              </a:rPr>
              <a:t>The association between MASLD/MAFLD and obesity and Type 2 diabetes mellitus can further increase the impact of the disease on HRQoL</a:t>
            </a:r>
            <a:r>
              <a:rPr lang="en-US" sz="900" baseline="30000">
                <a:solidFill>
                  <a:schemeClr val="bg1"/>
                </a:solidFill>
                <a:latin typeface="Verdana" panose="020B0604030504040204" pitchFamily="34" charset="0"/>
                <a:ea typeface="Verdana" panose="020B0604030504040204" pitchFamily="34" charset="0"/>
              </a:rPr>
              <a:t>3</a:t>
            </a:r>
          </a:p>
        </p:txBody>
      </p:sp>
      <p:sp>
        <p:nvSpPr>
          <p:cNvPr id="52" name="Text Placeholder 3">
            <a:extLst>
              <a:ext uri="{FF2B5EF4-FFF2-40B4-BE49-F238E27FC236}">
                <a16:creationId xmlns:a16="http://schemas.microsoft.com/office/drawing/2014/main" id="{66BE979E-0849-F44B-4199-8FFF54C13CC3}"/>
              </a:ext>
            </a:extLst>
          </p:cNvPr>
          <p:cNvSpPr txBox="1">
            <a:spLocks/>
          </p:cNvSpPr>
          <p:nvPr/>
        </p:nvSpPr>
        <p:spPr>
          <a:xfrm>
            <a:off x="1309823" y="4632984"/>
            <a:ext cx="7473600" cy="249006"/>
          </a:xfrm>
          <a:prstGeom prst="rect">
            <a:avLst/>
          </a:prstGeom>
        </p:spPr>
        <p:txBody>
          <a:bodyPr vert="horz" wrap="square" lIns="68580" tIns="35100" rIns="68580" bIns="351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585">
              <a:lnSpc>
                <a:spcPct val="100000"/>
              </a:lnSpc>
              <a:spcBef>
                <a:spcPts val="0"/>
              </a:spcBef>
              <a:buClrTx/>
              <a:buSzTx/>
              <a:buNone/>
              <a:defRPr/>
            </a:pPr>
            <a:r>
              <a:rPr lang="en-IN" altLang="ru-RU" sz="600" err="1">
                <a:solidFill>
                  <a:schemeClr val="tx2">
                    <a:lumMod val="50000"/>
                  </a:schemeClr>
                </a:solidFill>
                <a:latin typeface="Verdana"/>
              </a:rPr>
              <a:t>HRQoL</a:t>
            </a:r>
            <a:r>
              <a:rPr lang="en-IN" altLang="ru-RU" sz="600">
                <a:solidFill>
                  <a:schemeClr val="tx2">
                    <a:lumMod val="50000"/>
                  </a:schemeClr>
                </a:solidFill>
                <a:latin typeface="Verdana"/>
              </a:rPr>
              <a:t>, health-related quality of life; MASLD/MAFLD, metabolic dysfunction-associated steatotic liver disease/metabolic associated fatty liver disease</a:t>
            </a:r>
            <a:r>
              <a:rPr lang="en-US" altLang="ru-RU" sz="600">
                <a:solidFill>
                  <a:schemeClr val="tx2">
                    <a:lumMod val="50000"/>
                  </a:schemeClr>
                </a:solidFill>
                <a:latin typeface="Verdana"/>
              </a:rPr>
              <a:t>.</a:t>
            </a:r>
            <a:br>
              <a:rPr lang="en-US" altLang="ru-RU" sz="600">
                <a:solidFill>
                  <a:schemeClr val="tx2">
                    <a:lumMod val="50000"/>
                  </a:schemeClr>
                </a:solidFill>
                <a:latin typeface="Verdana"/>
              </a:rPr>
            </a:br>
            <a:r>
              <a:rPr lang="en-US" altLang="ru-RU" sz="600">
                <a:solidFill>
                  <a:schemeClr val="tx2">
                    <a:lumMod val="50000"/>
                  </a:schemeClr>
                </a:solidFill>
                <a:latin typeface="Verdana"/>
              </a:rPr>
              <a:t>1. Younossi ZM, et al. Hepatol </a:t>
            </a:r>
            <a:r>
              <a:rPr lang="en-US" altLang="ru-RU" sz="600" err="1">
                <a:solidFill>
                  <a:schemeClr val="tx2">
                    <a:lumMod val="50000"/>
                  </a:schemeClr>
                </a:solidFill>
                <a:latin typeface="Verdana"/>
              </a:rPr>
              <a:t>Commun</a:t>
            </a:r>
            <a:r>
              <a:rPr lang="en-US" altLang="ru-RU" sz="600">
                <a:solidFill>
                  <a:schemeClr val="tx2">
                    <a:lumMod val="50000"/>
                  </a:schemeClr>
                </a:solidFill>
                <a:latin typeface="Verdana"/>
              </a:rPr>
              <a:t> 2021;5:1201–11; 2. Younossi ZM, et al. Clin Gastroenterol Hepatol 2022;20:2050–8; 3. </a:t>
            </a:r>
            <a:r>
              <a:rPr lang="en-US" altLang="ru-RU" sz="600" err="1">
                <a:solidFill>
                  <a:schemeClr val="tx2">
                    <a:lumMod val="50000"/>
                  </a:schemeClr>
                </a:solidFill>
                <a:latin typeface="Verdana"/>
              </a:rPr>
              <a:t>Assimakopoulos</a:t>
            </a:r>
            <a:r>
              <a:rPr lang="en-US" altLang="ru-RU" sz="600">
                <a:solidFill>
                  <a:schemeClr val="tx2">
                    <a:lumMod val="50000"/>
                  </a:schemeClr>
                </a:solidFill>
                <a:latin typeface="Verdana"/>
              </a:rPr>
              <a:t> K, et al. J </a:t>
            </a:r>
            <a:r>
              <a:rPr lang="en-US" altLang="ru-RU" sz="600" err="1">
                <a:solidFill>
                  <a:schemeClr val="tx2">
                    <a:lumMod val="50000"/>
                  </a:schemeClr>
                </a:solidFill>
                <a:latin typeface="Verdana"/>
              </a:rPr>
              <a:t>Psychosom</a:t>
            </a:r>
            <a:r>
              <a:rPr lang="en-US" altLang="ru-RU" sz="600">
                <a:solidFill>
                  <a:schemeClr val="tx2">
                    <a:lumMod val="50000"/>
                  </a:schemeClr>
                </a:solidFill>
                <a:latin typeface="Verdana"/>
              </a:rPr>
              <a:t> Res 2018;112:73–80.</a:t>
            </a:r>
            <a:endParaRPr lang="en-GB" sz="600">
              <a:solidFill>
                <a:schemeClr val="tx2">
                  <a:lumMod val="50000"/>
                </a:schemeClr>
              </a:solidFill>
              <a:latin typeface="Verdana"/>
            </a:endParaRPr>
          </a:p>
        </p:txBody>
      </p:sp>
      <p:grpSp>
        <p:nvGrpSpPr>
          <p:cNvPr id="49" name="Group 48">
            <a:extLst>
              <a:ext uri="{FF2B5EF4-FFF2-40B4-BE49-F238E27FC236}">
                <a16:creationId xmlns:a16="http://schemas.microsoft.com/office/drawing/2014/main" id="{0B55775C-47E2-F767-6F46-53BE6104DB24}"/>
              </a:ext>
            </a:extLst>
          </p:cNvPr>
          <p:cNvGrpSpPr/>
          <p:nvPr/>
        </p:nvGrpSpPr>
        <p:grpSpPr>
          <a:xfrm>
            <a:off x="2495977" y="1008793"/>
            <a:ext cx="4434668" cy="2160918"/>
            <a:chOff x="4502648" y="1347158"/>
            <a:chExt cx="5912891" cy="2881223"/>
          </a:xfrm>
        </p:grpSpPr>
        <p:grpSp>
          <p:nvGrpSpPr>
            <p:cNvPr id="4" name="Group 3">
              <a:extLst>
                <a:ext uri="{FF2B5EF4-FFF2-40B4-BE49-F238E27FC236}">
                  <a16:creationId xmlns:a16="http://schemas.microsoft.com/office/drawing/2014/main" id="{8F458DD8-C38B-C90D-D192-09A0DA0C4E66}"/>
                </a:ext>
              </a:extLst>
            </p:cNvPr>
            <p:cNvGrpSpPr/>
            <p:nvPr/>
          </p:nvGrpSpPr>
          <p:grpSpPr>
            <a:xfrm>
              <a:off x="4502648" y="1551633"/>
              <a:ext cx="5912891" cy="2676748"/>
              <a:chOff x="6146553" y="1459152"/>
              <a:chExt cx="5912891" cy="2676748"/>
            </a:xfrm>
          </p:grpSpPr>
          <p:sp>
            <p:nvSpPr>
              <p:cNvPr id="5" name="Triangle 20">
                <a:extLst>
                  <a:ext uri="{FF2B5EF4-FFF2-40B4-BE49-F238E27FC236}">
                    <a16:creationId xmlns:a16="http://schemas.microsoft.com/office/drawing/2014/main" id="{5A597936-2CA8-640A-81D5-6C30365F00EC}"/>
                  </a:ext>
                </a:extLst>
              </p:cNvPr>
              <p:cNvSpPr/>
              <p:nvPr/>
            </p:nvSpPr>
            <p:spPr>
              <a:xfrm rot="16200000">
                <a:off x="8519756" y="309395"/>
                <a:ext cx="2307336" cy="4606850"/>
              </a:xfrm>
              <a:prstGeom prst="triangle">
                <a:avLst/>
              </a:prstGeom>
              <a:gradFill flip="none" rotWithShape="1">
                <a:gsLst>
                  <a:gs pos="36000">
                    <a:srgbClr val="E5C7FF"/>
                  </a:gs>
                  <a:gs pos="99000">
                    <a:srgbClr val="CA99F5"/>
                  </a:gs>
                  <a:gs pos="0">
                    <a:schemeClr val="bg1"/>
                  </a:gs>
                </a:gsLst>
                <a:lin ang="3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pic>
            <p:nvPicPr>
              <p:cNvPr id="6" name="Picture 5" descr="A picture containing game&#10;&#10;Description automatically generated">
                <a:extLst>
                  <a:ext uri="{FF2B5EF4-FFF2-40B4-BE49-F238E27FC236}">
                    <a16:creationId xmlns:a16="http://schemas.microsoft.com/office/drawing/2014/main" id="{D9A8301E-C9FD-8CDF-20A9-9A55FB79D12C}"/>
                  </a:ext>
                </a:extLst>
              </p:cNvPr>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380897" y="2249060"/>
                <a:ext cx="909417" cy="757847"/>
              </a:xfrm>
              <a:prstGeom prst="rect">
                <a:avLst/>
              </a:prstGeom>
            </p:spPr>
          </p:pic>
          <p:pic>
            <p:nvPicPr>
              <p:cNvPr id="7" name="Picture 6" descr="A picture containing shape&#10;&#10;Description automatically generated">
                <a:extLst>
                  <a:ext uri="{FF2B5EF4-FFF2-40B4-BE49-F238E27FC236}">
                    <a16:creationId xmlns:a16="http://schemas.microsoft.com/office/drawing/2014/main" id="{B4897606-F833-1B03-A6D8-F789F1AA2016}"/>
                  </a:ext>
                </a:extLst>
              </p:cNvPr>
              <p:cNvPicPr>
                <a:picLocks noChangeAspect="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1035275" y="2249060"/>
                <a:ext cx="909417" cy="757847"/>
              </a:xfrm>
              <a:prstGeom prst="rect">
                <a:avLst/>
              </a:prstGeom>
            </p:spPr>
          </p:pic>
          <p:sp>
            <p:nvSpPr>
              <p:cNvPr id="8" name="TextBox 7">
                <a:extLst>
                  <a:ext uri="{FF2B5EF4-FFF2-40B4-BE49-F238E27FC236}">
                    <a16:creationId xmlns:a16="http://schemas.microsoft.com/office/drawing/2014/main" id="{156A16B8-2EF2-0BB4-7CEA-A56AF9CA5D6C}"/>
                  </a:ext>
                </a:extLst>
              </p:cNvPr>
              <p:cNvSpPr txBox="1"/>
              <p:nvPr/>
            </p:nvSpPr>
            <p:spPr>
              <a:xfrm>
                <a:off x="9317031" y="3207710"/>
                <a:ext cx="1173760" cy="261611"/>
              </a:xfrm>
              <a:prstGeom prst="rect">
                <a:avLst/>
              </a:prstGeom>
              <a:noFill/>
            </p:spPr>
            <p:txBody>
              <a:bodyPr wrap="square" rtlCol="0">
                <a:spAutoFit/>
              </a:bodyPr>
              <a:lstStyle/>
              <a:p>
                <a:pPr algn="ctr" defTabSz="685800">
                  <a:defRPr/>
                </a:pPr>
                <a:r>
                  <a:rPr lang="en-US" sz="675" b="1">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Early fibrosis</a:t>
                </a:r>
              </a:p>
            </p:txBody>
          </p:sp>
          <p:sp>
            <p:nvSpPr>
              <p:cNvPr id="9" name="TextBox 8">
                <a:extLst>
                  <a:ext uri="{FF2B5EF4-FFF2-40B4-BE49-F238E27FC236}">
                    <a16:creationId xmlns:a16="http://schemas.microsoft.com/office/drawing/2014/main" id="{673B2ECA-16B9-CD8F-A7DE-E7D4BE4EF2E1}"/>
                  </a:ext>
                </a:extLst>
              </p:cNvPr>
              <p:cNvSpPr txBox="1"/>
              <p:nvPr/>
            </p:nvSpPr>
            <p:spPr>
              <a:xfrm>
                <a:off x="10885684" y="3207710"/>
                <a:ext cx="1173760" cy="538609"/>
              </a:xfrm>
              <a:prstGeom prst="rect">
                <a:avLst/>
              </a:prstGeom>
              <a:noFill/>
            </p:spPr>
            <p:txBody>
              <a:bodyPr wrap="square" rtlCol="0">
                <a:spAutoFit/>
              </a:bodyPr>
              <a:lstStyle/>
              <a:p>
                <a:pPr algn="ctr" defTabSz="685800">
                  <a:defRPr/>
                </a:pPr>
                <a:r>
                  <a:rPr lang="en-US" sz="675" b="1">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Advanced fibrosis</a:t>
                </a:r>
                <a:br>
                  <a:rPr lang="en-US" sz="675" b="1">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br>
                <a:r>
                  <a:rPr lang="en-US" sz="675" b="1">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and cirrhosis</a:t>
                </a:r>
              </a:p>
            </p:txBody>
          </p:sp>
          <p:sp>
            <p:nvSpPr>
              <p:cNvPr id="10" name="TextBox 9">
                <a:extLst>
                  <a:ext uri="{FF2B5EF4-FFF2-40B4-BE49-F238E27FC236}">
                    <a16:creationId xmlns:a16="http://schemas.microsoft.com/office/drawing/2014/main" id="{781B4AA0-99C9-745C-35F0-F93C5CF7E554}"/>
                  </a:ext>
                </a:extLst>
              </p:cNvPr>
              <p:cNvSpPr txBox="1"/>
              <p:nvPr/>
            </p:nvSpPr>
            <p:spPr>
              <a:xfrm>
                <a:off x="9475163" y="3735791"/>
                <a:ext cx="2503293" cy="261611"/>
              </a:xfrm>
              <a:prstGeom prst="rect">
                <a:avLst/>
              </a:prstGeom>
              <a:noFill/>
            </p:spPr>
            <p:txBody>
              <a:bodyPr wrap="square" rtlCol="0">
                <a:spAutoFit/>
              </a:bodyPr>
              <a:lstStyle/>
              <a:p>
                <a:pPr algn="ctr" defTabSz="685800">
                  <a:defRPr/>
                </a:pPr>
                <a:r>
                  <a:rPr lang="en-US" sz="675">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‘Non-linear’ fibrotic phase</a:t>
                </a:r>
              </a:p>
            </p:txBody>
          </p:sp>
          <p:cxnSp>
            <p:nvCxnSpPr>
              <p:cNvPr id="11" name="Straight Connector 10">
                <a:extLst>
                  <a:ext uri="{FF2B5EF4-FFF2-40B4-BE49-F238E27FC236}">
                    <a16:creationId xmlns:a16="http://schemas.microsoft.com/office/drawing/2014/main" id="{11BBA8EF-2C4E-1805-E33A-3DE29B3F5C88}"/>
                  </a:ext>
                </a:extLst>
              </p:cNvPr>
              <p:cNvCxnSpPr>
                <a:cxnSpLocks/>
              </p:cNvCxnSpPr>
              <p:nvPr/>
            </p:nvCxnSpPr>
            <p:spPr>
              <a:xfrm flipH="1">
                <a:off x="9458455" y="3697289"/>
                <a:ext cx="2484000" cy="0"/>
              </a:xfrm>
              <a:prstGeom prst="line">
                <a:avLst/>
              </a:prstGeom>
              <a:ln w="19050" cap="rnd">
                <a:solidFill>
                  <a:schemeClr val="accent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Right Arrow 15">
                <a:extLst>
                  <a:ext uri="{FF2B5EF4-FFF2-40B4-BE49-F238E27FC236}">
                    <a16:creationId xmlns:a16="http://schemas.microsoft.com/office/drawing/2014/main" id="{1D4BBB63-A454-FDAB-2F54-59A11A914CE5}"/>
                  </a:ext>
                </a:extLst>
              </p:cNvPr>
              <p:cNvSpPr/>
              <p:nvPr/>
            </p:nvSpPr>
            <p:spPr>
              <a:xfrm>
                <a:off x="9050479" y="2540368"/>
                <a:ext cx="288000" cy="17523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13" name="TextBox 12">
                <a:extLst>
                  <a:ext uri="{FF2B5EF4-FFF2-40B4-BE49-F238E27FC236}">
                    <a16:creationId xmlns:a16="http://schemas.microsoft.com/office/drawing/2014/main" id="{4FF2F7C5-D7C0-25B6-2E6D-63DB3F7C258F}"/>
                  </a:ext>
                </a:extLst>
              </p:cNvPr>
              <p:cNvSpPr txBox="1"/>
              <p:nvPr/>
            </p:nvSpPr>
            <p:spPr>
              <a:xfrm>
                <a:off x="6146553" y="3207710"/>
                <a:ext cx="890351" cy="261611"/>
              </a:xfrm>
              <a:prstGeom prst="rect">
                <a:avLst/>
              </a:prstGeom>
              <a:noFill/>
            </p:spPr>
            <p:txBody>
              <a:bodyPr wrap="square" rtlCol="0">
                <a:spAutoFit/>
              </a:bodyPr>
              <a:lstStyle/>
              <a:p>
                <a:pPr algn="ctr" defTabSz="685800">
                  <a:defRPr/>
                </a:pPr>
                <a:r>
                  <a:rPr lang="en-US" sz="675" b="1">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Steatosis</a:t>
                </a:r>
              </a:p>
            </p:txBody>
          </p:sp>
          <p:sp>
            <p:nvSpPr>
              <p:cNvPr id="14" name="TextBox 13">
                <a:extLst>
                  <a:ext uri="{FF2B5EF4-FFF2-40B4-BE49-F238E27FC236}">
                    <a16:creationId xmlns:a16="http://schemas.microsoft.com/office/drawing/2014/main" id="{6D97C7BC-D5DF-F7E9-9438-433288D276CE}"/>
                  </a:ext>
                </a:extLst>
              </p:cNvPr>
              <p:cNvSpPr txBox="1"/>
              <p:nvPr/>
            </p:nvSpPr>
            <p:spPr>
              <a:xfrm>
                <a:off x="6963673" y="3207710"/>
                <a:ext cx="1173760" cy="538609"/>
              </a:xfrm>
              <a:prstGeom prst="rect">
                <a:avLst/>
              </a:prstGeom>
              <a:noFill/>
            </p:spPr>
            <p:txBody>
              <a:bodyPr wrap="square" rtlCol="0">
                <a:spAutoFit/>
              </a:bodyPr>
              <a:lstStyle/>
              <a:p>
                <a:pPr algn="ctr" defTabSz="685800">
                  <a:defRPr/>
                </a:pPr>
                <a:r>
                  <a:rPr lang="en-US" sz="675" b="1">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Steatosis + lobular inflammation</a:t>
                </a:r>
              </a:p>
            </p:txBody>
          </p:sp>
          <p:sp>
            <p:nvSpPr>
              <p:cNvPr id="15" name="TextBox 14">
                <a:extLst>
                  <a:ext uri="{FF2B5EF4-FFF2-40B4-BE49-F238E27FC236}">
                    <a16:creationId xmlns:a16="http://schemas.microsoft.com/office/drawing/2014/main" id="{2B15E319-FD01-1A7B-1D86-4371FC7C718D}"/>
                  </a:ext>
                </a:extLst>
              </p:cNvPr>
              <p:cNvSpPr txBox="1"/>
              <p:nvPr/>
            </p:nvSpPr>
            <p:spPr>
              <a:xfrm>
                <a:off x="8036282" y="3207710"/>
                <a:ext cx="1173760" cy="400109"/>
              </a:xfrm>
              <a:prstGeom prst="rect">
                <a:avLst/>
              </a:prstGeom>
              <a:noFill/>
            </p:spPr>
            <p:txBody>
              <a:bodyPr wrap="square" rtlCol="0">
                <a:spAutoFit/>
              </a:bodyPr>
              <a:lstStyle/>
              <a:p>
                <a:pPr algn="ctr" defTabSz="685800">
                  <a:defRPr/>
                </a:pPr>
                <a:r>
                  <a:rPr lang="en-US" sz="675" b="1">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NASH ± portal inflammation</a:t>
                </a:r>
              </a:p>
            </p:txBody>
          </p:sp>
          <p:pic>
            <p:nvPicPr>
              <p:cNvPr id="16" name="Picture 15" descr="Icon&#10;&#10;Description automatically generated">
                <a:extLst>
                  <a:ext uri="{FF2B5EF4-FFF2-40B4-BE49-F238E27FC236}">
                    <a16:creationId xmlns:a16="http://schemas.microsoft.com/office/drawing/2014/main" id="{1C240E97-44B0-A2C8-573D-32A87F039A29}"/>
                  </a:ext>
                </a:extLst>
              </p:cNvPr>
              <p:cNvPicPr>
                <a:picLocks noChangeAspect="1"/>
              </p:cNvPicPr>
              <p:nvPr/>
            </p:nvPicPr>
            <p:blipFill>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154956" y="2249060"/>
                <a:ext cx="909417" cy="757847"/>
              </a:xfrm>
              <a:prstGeom prst="rect">
                <a:avLst/>
              </a:prstGeom>
            </p:spPr>
          </p:pic>
          <p:pic>
            <p:nvPicPr>
              <p:cNvPr id="17" name="Picture 16" descr="A picture containing light&#10;&#10;Description automatically generated">
                <a:extLst>
                  <a:ext uri="{FF2B5EF4-FFF2-40B4-BE49-F238E27FC236}">
                    <a16:creationId xmlns:a16="http://schemas.microsoft.com/office/drawing/2014/main" id="{ECA2F468-9405-359B-4A11-ADA60937C738}"/>
                  </a:ext>
                </a:extLst>
              </p:cNvPr>
              <p:cNvPicPr>
                <a:picLocks noChangeAspect="1"/>
              </p:cNvPicPr>
              <p:nvPr/>
            </p:nvPicPr>
            <p:blipFill>
              <a:blip r:embed="rId6"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7145015" y="2249060"/>
                <a:ext cx="909417" cy="757847"/>
              </a:xfrm>
              <a:prstGeom prst="rect">
                <a:avLst/>
              </a:prstGeom>
            </p:spPr>
          </p:pic>
          <p:pic>
            <p:nvPicPr>
              <p:cNvPr id="18" name="Picture 17" descr="A picture containing mollusk&#10;&#10;Description automatically generated">
                <a:extLst>
                  <a:ext uri="{FF2B5EF4-FFF2-40B4-BE49-F238E27FC236}">
                    <a16:creationId xmlns:a16="http://schemas.microsoft.com/office/drawing/2014/main" id="{E1C096C5-CAA6-D962-3B3F-9EF1C85BB607}"/>
                  </a:ext>
                </a:extLst>
              </p:cNvPr>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8144599" y="2249060"/>
                <a:ext cx="909417" cy="757847"/>
              </a:xfrm>
              <a:prstGeom prst="rect">
                <a:avLst/>
              </a:prstGeom>
            </p:spPr>
          </p:pic>
          <p:sp>
            <p:nvSpPr>
              <p:cNvPr id="19" name="TextBox 18">
                <a:extLst>
                  <a:ext uri="{FF2B5EF4-FFF2-40B4-BE49-F238E27FC236}">
                    <a16:creationId xmlns:a16="http://schemas.microsoft.com/office/drawing/2014/main" id="{2BF03E8A-ECD9-DE4E-AEF2-04A0ED1007C6}"/>
                  </a:ext>
                </a:extLst>
              </p:cNvPr>
              <p:cNvSpPr txBox="1"/>
              <p:nvPr/>
            </p:nvSpPr>
            <p:spPr>
              <a:xfrm>
                <a:off x="6320908" y="3735791"/>
                <a:ext cx="2565345" cy="400109"/>
              </a:xfrm>
              <a:prstGeom prst="rect">
                <a:avLst/>
              </a:prstGeom>
              <a:noFill/>
            </p:spPr>
            <p:txBody>
              <a:bodyPr wrap="square" rtlCol="0">
                <a:spAutoFit/>
              </a:bodyPr>
              <a:lstStyle/>
              <a:p>
                <a:pPr algn="ctr" defTabSz="685800">
                  <a:defRPr/>
                </a:pPr>
                <a:r>
                  <a:rPr lang="en-US" sz="675">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‘Dynamic’ steatotic/steatohepatitic phase</a:t>
                </a:r>
              </a:p>
            </p:txBody>
          </p:sp>
          <p:cxnSp>
            <p:nvCxnSpPr>
              <p:cNvPr id="20" name="Straight Connector 19">
                <a:extLst>
                  <a:ext uri="{FF2B5EF4-FFF2-40B4-BE49-F238E27FC236}">
                    <a16:creationId xmlns:a16="http://schemas.microsoft.com/office/drawing/2014/main" id="{DB73C4EC-12BC-E184-D39A-0538FEAB4CD4}"/>
                  </a:ext>
                </a:extLst>
              </p:cNvPr>
              <p:cNvCxnSpPr>
                <a:cxnSpLocks/>
              </p:cNvCxnSpPr>
              <p:nvPr/>
            </p:nvCxnSpPr>
            <p:spPr>
              <a:xfrm flipH="1">
                <a:off x="6146553" y="3697289"/>
                <a:ext cx="2808000" cy="0"/>
              </a:xfrm>
              <a:prstGeom prst="line">
                <a:avLst/>
              </a:prstGeom>
              <a:ln w="19050" cap="rnd">
                <a:prstDash val="sysDot"/>
              </a:ln>
            </p:spPr>
            <p:style>
              <a:lnRef idx="1">
                <a:schemeClr val="accent1"/>
              </a:lnRef>
              <a:fillRef idx="0">
                <a:schemeClr val="accent1"/>
              </a:fillRef>
              <a:effectRef idx="0">
                <a:schemeClr val="accent1"/>
              </a:effectRef>
              <a:fontRef idx="minor">
                <a:schemeClr val="tx1"/>
              </a:fontRef>
            </p:style>
          </p:cxnSp>
          <p:sp>
            <p:nvSpPr>
              <p:cNvPr id="21" name="Arc 20">
                <a:extLst>
                  <a:ext uri="{FF2B5EF4-FFF2-40B4-BE49-F238E27FC236}">
                    <a16:creationId xmlns:a16="http://schemas.microsoft.com/office/drawing/2014/main" id="{9348B1C4-652C-1FAD-484C-F5D00A560E9C}"/>
                  </a:ext>
                </a:extLst>
              </p:cNvPr>
              <p:cNvSpPr/>
              <p:nvPr/>
            </p:nvSpPr>
            <p:spPr>
              <a:xfrm rot="19593295" flipH="1" flipV="1">
                <a:off x="6211485" y="1887952"/>
                <a:ext cx="1255038" cy="1239576"/>
              </a:xfrm>
              <a:prstGeom prst="arc">
                <a:avLst/>
              </a:prstGeom>
              <a:ln w="190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22" name="Arc 21">
                <a:extLst>
                  <a:ext uri="{FF2B5EF4-FFF2-40B4-BE49-F238E27FC236}">
                    <a16:creationId xmlns:a16="http://schemas.microsoft.com/office/drawing/2014/main" id="{D0529275-46DF-781D-E76C-225A767211E0}"/>
                  </a:ext>
                </a:extLst>
              </p:cNvPr>
              <p:cNvSpPr/>
              <p:nvPr/>
            </p:nvSpPr>
            <p:spPr>
              <a:xfrm rot="19593295" flipH="1" flipV="1">
                <a:off x="7205610" y="1887952"/>
                <a:ext cx="1255038" cy="1239576"/>
              </a:xfrm>
              <a:prstGeom prst="arc">
                <a:avLst/>
              </a:prstGeom>
              <a:ln w="190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23" name="Arc 22">
                <a:extLst>
                  <a:ext uri="{FF2B5EF4-FFF2-40B4-BE49-F238E27FC236}">
                    <a16:creationId xmlns:a16="http://schemas.microsoft.com/office/drawing/2014/main" id="{A051268B-9182-F919-BC44-9DA0A1C80AB3}"/>
                  </a:ext>
                </a:extLst>
              </p:cNvPr>
              <p:cNvSpPr/>
              <p:nvPr/>
            </p:nvSpPr>
            <p:spPr>
              <a:xfrm rot="19473786">
                <a:off x="7212351" y="2055702"/>
                <a:ext cx="1255038" cy="1239576"/>
              </a:xfrm>
              <a:prstGeom prst="arc">
                <a:avLst/>
              </a:prstGeom>
              <a:ln w="190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24" name="Arc 23">
                <a:extLst>
                  <a:ext uri="{FF2B5EF4-FFF2-40B4-BE49-F238E27FC236}">
                    <a16:creationId xmlns:a16="http://schemas.microsoft.com/office/drawing/2014/main" id="{7FFCE086-13FE-D87E-EC18-2F49F181AE7D}"/>
                  </a:ext>
                </a:extLst>
              </p:cNvPr>
              <p:cNvSpPr/>
              <p:nvPr/>
            </p:nvSpPr>
            <p:spPr>
              <a:xfrm rot="19473786">
                <a:off x="6195877" y="2055702"/>
                <a:ext cx="1255038" cy="1239576"/>
              </a:xfrm>
              <a:prstGeom prst="arc">
                <a:avLst/>
              </a:prstGeom>
              <a:ln w="1905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25" name="TextBox 24">
                <a:extLst>
                  <a:ext uri="{FF2B5EF4-FFF2-40B4-BE49-F238E27FC236}">
                    <a16:creationId xmlns:a16="http://schemas.microsoft.com/office/drawing/2014/main" id="{BA1F6B83-25C7-0D21-ABCE-B1EE3FB65C73}"/>
                  </a:ext>
                </a:extLst>
              </p:cNvPr>
              <p:cNvSpPr txBox="1"/>
              <p:nvPr/>
            </p:nvSpPr>
            <p:spPr>
              <a:xfrm>
                <a:off x="9719313" y="2989577"/>
                <a:ext cx="1776577" cy="261611"/>
              </a:xfrm>
              <a:prstGeom prst="rect">
                <a:avLst/>
              </a:prstGeom>
              <a:noFill/>
            </p:spPr>
            <p:txBody>
              <a:bodyPr wrap="square" rtlCol="0">
                <a:spAutoFit/>
              </a:bodyPr>
              <a:lstStyle/>
              <a:p>
                <a:pPr algn="ctr" defTabSz="685800">
                  <a:defRPr/>
                </a:pPr>
                <a:r>
                  <a:rPr lang="en-US" sz="675">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Slow progressors</a:t>
                </a:r>
              </a:p>
            </p:txBody>
          </p:sp>
          <p:sp>
            <p:nvSpPr>
              <p:cNvPr id="26" name="TextBox 25">
                <a:extLst>
                  <a:ext uri="{FF2B5EF4-FFF2-40B4-BE49-F238E27FC236}">
                    <a16:creationId xmlns:a16="http://schemas.microsoft.com/office/drawing/2014/main" id="{47DD71B0-06C0-FBE9-E904-638787BA4005}"/>
                  </a:ext>
                </a:extLst>
              </p:cNvPr>
              <p:cNvSpPr txBox="1"/>
              <p:nvPr/>
            </p:nvSpPr>
            <p:spPr>
              <a:xfrm>
                <a:off x="10130279" y="1878680"/>
                <a:ext cx="1035955" cy="400109"/>
              </a:xfrm>
              <a:prstGeom prst="rect">
                <a:avLst/>
              </a:prstGeom>
              <a:noFill/>
            </p:spPr>
            <p:txBody>
              <a:bodyPr wrap="square" rtlCol="0">
                <a:spAutoFit/>
              </a:bodyPr>
              <a:lstStyle/>
              <a:p>
                <a:pPr algn="ctr" defTabSz="685800">
                  <a:defRPr/>
                </a:pPr>
                <a:r>
                  <a:rPr lang="en-US" sz="675">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Rapid</a:t>
                </a:r>
                <a:br>
                  <a:rPr lang="en-US" sz="675">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br>
                <a:r>
                  <a:rPr lang="en-US" sz="675">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progressors</a:t>
                </a:r>
              </a:p>
            </p:txBody>
          </p:sp>
          <p:grpSp>
            <p:nvGrpSpPr>
              <p:cNvPr id="27" name="Group 26">
                <a:extLst>
                  <a:ext uri="{FF2B5EF4-FFF2-40B4-BE49-F238E27FC236}">
                    <a16:creationId xmlns:a16="http://schemas.microsoft.com/office/drawing/2014/main" id="{A47C44EE-71E1-B123-3F5A-C99E8E785A5D}"/>
                  </a:ext>
                </a:extLst>
              </p:cNvPr>
              <p:cNvGrpSpPr/>
              <p:nvPr/>
            </p:nvGrpSpPr>
            <p:grpSpPr>
              <a:xfrm>
                <a:off x="10090114" y="2527956"/>
                <a:ext cx="1038540" cy="369332"/>
                <a:chOff x="8545787" y="1671740"/>
                <a:chExt cx="1038540" cy="369332"/>
              </a:xfrm>
            </p:grpSpPr>
            <p:sp>
              <p:nvSpPr>
                <p:cNvPr id="37" name="TextBox 36">
                  <a:extLst>
                    <a:ext uri="{FF2B5EF4-FFF2-40B4-BE49-F238E27FC236}">
                      <a16:creationId xmlns:a16="http://schemas.microsoft.com/office/drawing/2014/main" id="{745CC8C2-DE03-CCB8-46B0-928F3A7ECB4C}"/>
                    </a:ext>
                  </a:extLst>
                </p:cNvPr>
                <p:cNvSpPr txBox="1"/>
                <p:nvPr/>
              </p:nvSpPr>
              <p:spPr>
                <a:xfrm>
                  <a:off x="8545787" y="1671740"/>
                  <a:ext cx="336197" cy="369331"/>
                </a:xfrm>
                <a:prstGeom prst="rect">
                  <a:avLst/>
                </a:prstGeom>
                <a:noFill/>
              </p:spPr>
              <p:txBody>
                <a:bodyPr wrap="square" rtlCol="0">
                  <a:spAutoFit/>
                </a:bodyPr>
                <a:lstStyle/>
                <a:p>
                  <a:pPr algn="ctr" defTabSz="685800">
                    <a:defRPr/>
                  </a:pPr>
                  <a:r>
                    <a:rPr lang="en-US" sz="600">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F1</a:t>
                  </a:r>
                </a:p>
              </p:txBody>
            </p:sp>
            <p:sp>
              <p:nvSpPr>
                <p:cNvPr id="38" name="TextBox 37">
                  <a:extLst>
                    <a:ext uri="{FF2B5EF4-FFF2-40B4-BE49-F238E27FC236}">
                      <a16:creationId xmlns:a16="http://schemas.microsoft.com/office/drawing/2014/main" id="{0F7698CF-4385-193E-7812-3E97B83884E6}"/>
                    </a:ext>
                  </a:extLst>
                </p:cNvPr>
                <p:cNvSpPr txBox="1"/>
                <p:nvPr/>
              </p:nvSpPr>
              <p:spPr>
                <a:xfrm>
                  <a:off x="8779902" y="1671740"/>
                  <a:ext cx="336197" cy="369332"/>
                </a:xfrm>
                <a:prstGeom prst="rect">
                  <a:avLst/>
                </a:prstGeom>
                <a:noFill/>
              </p:spPr>
              <p:txBody>
                <a:bodyPr wrap="square" rtlCol="0">
                  <a:spAutoFit/>
                </a:bodyPr>
                <a:lstStyle/>
                <a:p>
                  <a:pPr algn="ctr" defTabSz="685800">
                    <a:defRPr/>
                  </a:pPr>
                  <a:r>
                    <a:rPr lang="en-US" sz="600">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F2</a:t>
                  </a:r>
                </a:p>
              </p:txBody>
            </p:sp>
            <p:sp>
              <p:nvSpPr>
                <p:cNvPr id="39" name="TextBox 38">
                  <a:extLst>
                    <a:ext uri="{FF2B5EF4-FFF2-40B4-BE49-F238E27FC236}">
                      <a16:creationId xmlns:a16="http://schemas.microsoft.com/office/drawing/2014/main" id="{885E4782-36B2-416A-4A68-85288F5D9DFB}"/>
                    </a:ext>
                  </a:extLst>
                </p:cNvPr>
                <p:cNvSpPr txBox="1"/>
                <p:nvPr/>
              </p:nvSpPr>
              <p:spPr>
                <a:xfrm>
                  <a:off x="9014018" y="1671740"/>
                  <a:ext cx="336197" cy="369332"/>
                </a:xfrm>
                <a:prstGeom prst="rect">
                  <a:avLst/>
                </a:prstGeom>
                <a:noFill/>
              </p:spPr>
              <p:txBody>
                <a:bodyPr wrap="square" rtlCol="0">
                  <a:spAutoFit/>
                </a:bodyPr>
                <a:lstStyle/>
                <a:p>
                  <a:pPr algn="ctr" defTabSz="685800">
                    <a:defRPr/>
                  </a:pPr>
                  <a:r>
                    <a:rPr lang="en-US" sz="600">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F3</a:t>
                  </a:r>
                </a:p>
              </p:txBody>
            </p:sp>
            <p:sp>
              <p:nvSpPr>
                <p:cNvPr id="40" name="TextBox 39">
                  <a:extLst>
                    <a:ext uri="{FF2B5EF4-FFF2-40B4-BE49-F238E27FC236}">
                      <a16:creationId xmlns:a16="http://schemas.microsoft.com/office/drawing/2014/main" id="{F0D61E81-7B42-76EA-AE9D-B9B24696E12E}"/>
                    </a:ext>
                  </a:extLst>
                </p:cNvPr>
                <p:cNvSpPr txBox="1"/>
                <p:nvPr/>
              </p:nvSpPr>
              <p:spPr>
                <a:xfrm>
                  <a:off x="9248130" y="1671740"/>
                  <a:ext cx="336197" cy="369332"/>
                </a:xfrm>
                <a:prstGeom prst="rect">
                  <a:avLst/>
                </a:prstGeom>
                <a:noFill/>
              </p:spPr>
              <p:txBody>
                <a:bodyPr wrap="square" rtlCol="0">
                  <a:spAutoFit/>
                </a:bodyPr>
                <a:lstStyle/>
                <a:p>
                  <a:pPr algn="ctr" defTabSz="685800">
                    <a:defRPr/>
                  </a:pPr>
                  <a:r>
                    <a:rPr lang="en-US" sz="600">
                      <a:solidFill>
                        <a:srgbClr val="000000">
                          <a:lumMod val="75000"/>
                          <a:lumOff val="25000"/>
                        </a:srgbClr>
                      </a:solidFill>
                      <a:latin typeface="Verdana" panose="020B0604030504040204" pitchFamily="34" charset="0"/>
                      <a:ea typeface="Verdana" panose="020B0604030504040204" pitchFamily="34" charset="0"/>
                      <a:cs typeface="Arial" panose="020B0604020202020204" pitchFamily="34" charset="0"/>
                    </a:rPr>
                    <a:t>F4</a:t>
                  </a:r>
                </a:p>
              </p:txBody>
            </p:sp>
            <p:sp>
              <p:nvSpPr>
                <p:cNvPr id="41" name="Triangle 47">
                  <a:extLst>
                    <a:ext uri="{FF2B5EF4-FFF2-40B4-BE49-F238E27FC236}">
                      <a16:creationId xmlns:a16="http://schemas.microsoft.com/office/drawing/2014/main" id="{C58F7DCA-E0AC-6C07-8B0C-1AC682CDB844}"/>
                    </a:ext>
                  </a:extLst>
                </p:cNvPr>
                <p:cNvSpPr>
                  <a:spLocks noChangeAspect="1"/>
                </p:cNvSpPr>
                <p:nvPr/>
              </p:nvSpPr>
              <p:spPr>
                <a:xfrm rot="16200000">
                  <a:off x="8789183" y="1737112"/>
                  <a:ext cx="83520" cy="72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42" name="Triangle 48">
                  <a:extLst>
                    <a:ext uri="{FF2B5EF4-FFF2-40B4-BE49-F238E27FC236}">
                      <a16:creationId xmlns:a16="http://schemas.microsoft.com/office/drawing/2014/main" id="{6FA1087A-BF75-A3AF-9284-DF820305D412}"/>
                    </a:ext>
                  </a:extLst>
                </p:cNvPr>
                <p:cNvSpPr>
                  <a:spLocks noChangeAspect="1"/>
                </p:cNvSpPr>
                <p:nvPr/>
              </p:nvSpPr>
              <p:spPr>
                <a:xfrm rot="16200000">
                  <a:off x="9023298" y="1737112"/>
                  <a:ext cx="83520" cy="72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43" name="Triangle 49">
                  <a:extLst>
                    <a:ext uri="{FF2B5EF4-FFF2-40B4-BE49-F238E27FC236}">
                      <a16:creationId xmlns:a16="http://schemas.microsoft.com/office/drawing/2014/main" id="{21DE7DC8-08CC-92EA-C49D-511BA9FD303E}"/>
                    </a:ext>
                  </a:extLst>
                </p:cNvPr>
                <p:cNvSpPr>
                  <a:spLocks noChangeAspect="1"/>
                </p:cNvSpPr>
                <p:nvPr/>
              </p:nvSpPr>
              <p:spPr>
                <a:xfrm rot="16200000">
                  <a:off x="9257413" y="1737112"/>
                  <a:ext cx="83520" cy="72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44" name="Triangle 50">
                  <a:extLst>
                    <a:ext uri="{FF2B5EF4-FFF2-40B4-BE49-F238E27FC236}">
                      <a16:creationId xmlns:a16="http://schemas.microsoft.com/office/drawing/2014/main" id="{8E56C21D-F9F0-E23A-2B21-A20E27DE7C20}"/>
                    </a:ext>
                  </a:extLst>
                </p:cNvPr>
                <p:cNvSpPr>
                  <a:spLocks noChangeAspect="1"/>
                </p:cNvSpPr>
                <p:nvPr/>
              </p:nvSpPr>
              <p:spPr>
                <a:xfrm rot="16200000">
                  <a:off x="8555068" y="1737112"/>
                  <a:ext cx="83520" cy="72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grpSp>
          <p:grpSp>
            <p:nvGrpSpPr>
              <p:cNvPr id="28" name="Group 27">
                <a:extLst>
                  <a:ext uri="{FF2B5EF4-FFF2-40B4-BE49-F238E27FC236}">
                    <a16:creationId xmlns:a16="http://schemas.microsoft.com/office/drawing/2014/main" id="{0191AFFD-DD77-92E0-76C9-286345C22497}"/>
                  </a:ext>
                </a:extLst>
              </p:cNvPr>
              <p:cNvGrpSpPr/>
              <p:nvPr/>
            </p:nvGrpSpPr>
            <p:grpSpPr>
              <a:xfrm>
                <a:off x="10368384" y="2243010"/>
                <a:ext cx="657045" cy="216000"/>
                <a:chOff x="10368384" y="2293141"/>
                <a:chExt cx="657045" cy="216000"/>
              </a:xfrm>
            </p:grpSpPr>
            <p:sp>
              <p:nvSpPr>
                <p:cNvPr id="34" name="Right Arrow 37">
                  <a:extLst>
                    <a:ext uri="{FF2B5EF4-FFF2-40B4-BE49-F238E27FC236}">
                      <a16:creationId xmlns:a16="http://schemas.microsoft.com/office/drawing/2014/main" id="{49E80803-8172-1E54-41FC-B0D08BE5EAD3}"/>
                    </a:ext>
                  </a:extLst>
                </p:cNvPr>
                <p:cNvSpPr>
                  <a:spLocks/>
                </p:cNvSpPr>
                <p:nvPr/>
              </p:nvSpPr>
              <p:spPr>
                <a:xfrm>
                  <a:off x="10368384" y="2347141"/>
                  <a:ext cx="108000" cy="1080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35" name="Right Arrow 38">
                  <a:extLst>
                    <a:ext uri="{FF2B5EF4-FFF2-40B4-BE49-F238E27FC236}">
                      <a16:creationId xmlns:a16="http://schemas.microsoft.com/office/drawing/2014/main" id="{7CA450C2-ACE3-06F9-3A32-EE9218F3919A}"/>
                    </a:ext>
                  </a:extLst>
                </p:cNvPr>
                <p:cNvSpPr>
                  <a:spLocks noChangeAspect="1"/>
                </p:cNvSpPr>
                <p:nvPr/>
              </p:nvSpPr>
              <p:spPr>
                <a:xfrm>
                  <a:off x="10561906" y="2320141"/>
                  <a:ext cx="162000" cy="1620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36" name="Right Arrow 39">
                  <a:extLst>
                    <a:ext uri="{FF2B5EF4-FFF2-40B4-BE49-F238E27FC236}">
                      <a16:creationId xmlns:a16="http://schemas.microsoft.com/office/drawing/2014/main" id="{1CF4BF1D-995F-650D-9586-318A50D312A3}"/>
                    </a:ext>
                  </a:extLst>
                </p:cNvPr>
                <p:cNvSpPr>
                  <a:spLocks noChangeAspect="1"/>
                </p:cNvSpPr>
                <p:nvPr/>
              </p:nvSpPr>
              <p:spPr>
                <a:xfrm>
                  <a:off x="10809429" y="2293141"/>
                  <a:ext cx="216000" cy="2160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grpSp>
          <p:grpSp>
            <p:nvGrpSpPr>
              <p:cNvPr id="29" name="Group 28">
                <a:extLst>
                  <a:ext uri="{FF2B5EF4-FFF2-40B4-BE49-F238E27FC236}">
                    <a16:creationId xmlns:a16="http://schemas.microsoft.com/office/drawing/2014/main" id="{56BF25ED-5258-E9BF-2D08-A729C55E3E45}"/>
                  </a:ext>
                </a:extLst>
              </p:cNvPr>
              <p:cNvGrpSpPr/>
              <p:nvPr/>
            </p:nvGrpSpPr>
            <p:grpSpPr>
              <a:xfrm>
                <a:off x="10109631" y="2819348"/>
                <a:ext cx="896958" cy="151200"/>
                <a:chOff x="10109631" y="2825950"/>
                <a:chExt cx="896958" cy="151200"/>
              </a:xfrm>
            </p:grpSpPr>
            <p:sp>
              <p:nvSpPr>
                <p:cNvPr id="30" name="Right Arrow 33">
                  <a:extLst>
                    <a:ext uri="{FF2B5EF4-FFF2-40B4-BE49-F238E27FC236}">
                      <a16:creationId xmlns:a16="http://schemas.microsoft.com/office/drawing/2014/main" id="{61FAF6F3-71C5-44B1-B0E7-55E876E3B0FD}"/>
                    </a:ext>
                  </a:extLst>
                </p:cNvPr>
                <p:cNvSpPr>
                  <a:spLocks noChangeAspect="1"/>
                </p:cNvSpPr>
                <p:nvPr/>
              </p:nvSpPr>
              <p:spPr>
                <a:xfrm>
                  <a:off x="10898589" y="2847550"/>
                  <a:ext cx="108000" cy="1080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31" name="Right Arrow 34">
                  <a:extLst>
                    <a:ext uri="{FF2B5EF4-FFF2-40B4-BE49-F238E27FC236}">
                      <a16:creationId xmlns:a16="http://schemas.microsoft.com/office/drawing/2014/main" id="{96574AD4-6FC7-F1FB-90DB-9E26A922EE2D}"/>
                    </a:ext>
                  </a:extLst>
                </p:cNvPr>
                <p:cNvSpPr>
                  <a:spLocks noChangeAspect="1"/>
                </p:cNvSpPr>
                <p:nvPr/>
              </p:nvSpPr>
              <p:spPr>
                <a:xfrm>
                  <a:off x="10647603" y="2838550"/>
                  <a:ext cx="126000" cy="1260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32" name="Right Arrow 35">
                  <a:extLst>
                    <a:ext uri="{FF2B5EF4-FFF2-40B4-BE49-F238E27FC236}">
                      <a16:creationId xmlns:a16="http://schemas.microsoft.com/office/drawing/2014/main" id="{2A926758-00BC-E590-94DC-023F6904E574}"/>
                    </a:ext>
                  </a:extLst>
                </p:cNvPr>
                <p:cNvSpPr>
                  <a:spLocks noChangeAspect="1"/>
                </p:cNvSpPr>
                <p:nvPr/>
              </p:nvSpPr>
              <p:spPr>
                <a:xfrm>
                  <a:off x="10109631" y="2825950"/>
                  <a:ext cx="151200" cy="1512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sp>
              <p:nvSpPr>
                <p:cNvPr id="33" name="Right Arrow 36">
                  <a:extLst>
                    <a:ext uri="{FF2B5EF4-FFF2-40B4-BE49-F238E27FC236}">
                      <a16:creationId xmlns:a16="http://schemas.microsoft.com/office/drawing/2014/main" id="{F64468D8-39F6-EA36-10E9-700555578697}"/>
                    </a:ext>
                  </a:extLst>
                </p:cNvPr>
                <p:cNvSpPr>
                  <a:spLocks noChangeAspect="1"/>
                </p:cNvSpPr>
                <p:nvPr/>
              </p:nvSpPr>
              <p:spPr>
                <a:xfrm>
                  <a:off x="10385817" y="2833150"/>
                  <a:ext cx="136800" cy="1368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500">
                    <a:solidFill>
                      <a:srgbClr val="000000">
                        <a:lumMod val="75000"/>
                        <a:lumOff val="25000"/>
                      </a:srgbClr>
                    </a:solidFill>
                    <a:latin typeface="Verdana" panose="020B0604030504040204" pitchFamily="34" charset="0"/>
                    <a:ea typeface="Verdana" panose="020B0604030504040204" pitchFamily="34" charset="0"/>
                  </a:endParaRPr>
                </a:p>
              </p:txBody>
            </p:sp>
          </p:grpSp>
        </p:grpSp>
        <p:sp>
          <p:nvSpPr>
            <p:cNvPr id="48" name="TextBox 47">
              <a:extLst>
                <a:ext uri="{FF2B5EF4-FFF2-40B4-BE49-F238E27FC236}">
                  <a16:creationId xmlns:a16="http://schemas.microsoft.com/office/drawing/2014/main" id="{A7317A8C-ADEB-E69D-4747-46B73E15FE1B}"/>
                </a:ext>
              </a:extLst>
            </p:cNvPr>
            <p:cNvSpPr txBox="1"/>
            <p:nvPr/>
          </p:nvSpPr>
          <p:spPr>
            <a:xfrm>
              <a:off x="4502648" y="1347158"/>
              <a:ext cx="5830296" cy="307776"/>
            </a:xfrm>
            <a:prstGeom prst="rect">
              <a:avLst/>
            </a:prstGeom>
            <a:noFill/>
          </p:spPr>
          <p:txBody>
            <a:bodyPr wrap="square" rtlCol="0">
              <a:spAutoFit/>
            </a:bodyPr>
            <a:lstStyle/>
            <a:p>
              <a:pPr algn="ctr"/>
              <a:r>
                <a:rPr lang="en-GB" sz="900" b="1">
                  <a:latin typeface="Verdana" panose="020B0604030504040204" pitchFamily="34" charset="0"/>
                  <a:ea typeface="Verdana" panose="020B0604030504040204" pitchFamily="34" charset="0"/>
                </a:rPr>
                <a:t>MASLD/MAFLD disease progression</a:t>
              </a:r>
            </a:p>
          </p:txBody>
        </p:sp>
      </p:grpSp>
      <p:cxnSp>
        <p:nvCxnSpPr>
          <p:cNvPr id="53" name="Straight Arrow Connector 52">
            <a:extLst>
              <a:ext uri="{FF2B5EF4-FFF2-40B4-BE49-F238E27FC236}">
                <a16:creationId xmlns:a16="http://schemas.microsoft.com/office/drawing/2014/main" id="{A42B22BF-A771-4BA5-8229-8B51D3FB7705}"/>
              </a:ext>
            </a:extLst>
          </p:cNvPr>
          <p:cNvCxnSpPr>
            <a:cxnSpLocks/>
          </p:cNvCxnSpPr>
          <p:nvPr/>
        </p:nvCxnSpPr>
        <p:spPr>
          <a:xfrm>
            <a:off x="2555477" y="3233189"/>
            <a:ext cx="3607041"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5AF63B24-E114-534C-B088-57B03BB3C3C4}"/>
              </a:ext>
            </a:extLst>
          </p:cNvPr>
          <p:cNvCxnSpPr>
            <a:cxnSpLocks/>
            <a:endCxn id="66" idx="1"/>
          </p:cNvCxnSpPr>
          <p:nvPr/>
        </p:nvCxnSpPr>
        <p:spPr>
          <a:xfrm>
            <a:off x="3163740" y="3527494"/>
            <a:ext cx="3401826" cy="94547"/>
          </a:xfrm>
          <a:prstGeom prst="straightConnector1">
            <a:avLst/>
          </a:prstGeom>
          <a:ln w="1905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8E57C53F-CC21-5354-1F8B-3CAB59B14798}"/>
              </a:ext>
            </a:extLst>
          </p:cNvPr>
          <p:cNvSpPr txBox="1"/>
          <p:nvPr/>
        </p:nvSpPr>
        <p:spPr>
          <a:xfrm>
            <a:off x="6565566" y="3229626"/>
            <a:ext cx="2513366" cy="784830"/>
          </a:xfrm>
          <a:prstGeom prst="rect">
            <a:avLst/>
          </a:prstGeom>
          <a:noFill/>
        </p:spPr>
        <p:txBody>
          <a:bodyPr wrap="square" rtlCol="0">
            <a:spAutoFit/>
          </a:bodyPr>
          <a:lstStyle/>
          <a:p>
            <a:r>
              <a:rPr lang="en-GB" sz="900">
                <a:solidFill>
                  <a:schemeClr val="tx1">
                    <a:lumMod val="75000"/>
                    <a:lumOff val="25000"/>
                  </a:schemeClr>
                </a:solidFill>
                <a:latin typeface="Verdana" panose="020B0604030504040204" pitchFamily="34" charset="0"/>
                <a:ea typeface="Verdana" panose="020B0604030504040204" pitchFamily="34" charset="0"/>
              </a:rPr>
              <a:t>A decrease in MASLD/MAFLD disease activity scores (by </a:t>
            </a:r>
            <a:r>
              <a:rPr lang="en-GB" sz="900">
                <a:solidFill>
                  <a:schemeClr val="tx1">
                    <a:lumMod val="75000"/>
                    <a:lumOff val="25000"/>
                  </a:schemeClr>
                </a:solidFill>
                <a:latin typeface="Verdana" panose="020B0604030504040204" pitchFamily="34" charset="0"/>
                <a:ea typeface="Verdana" panose="020B0604030504040204" pitchFamily="34" charset="0"/>
                <a:cs typeface="Arial" panose="020B0604020202020204" pitchFamily="34" charset="0"/>
              </a:rPr>
              <a:t>≥</a:t>
            </a:r>
            <a:r>
              <a:rPr lang="en-GB" sz="900">
                <a:solidFill>
                  <a:schemeClr val="tx1">
                    <a:lumMod val="75000"/>
                    <a:lumOff val="25000"/>
                  </a:schemeClr>
                </a:solidFill>
                <a:latin typeface="Verdana" panose="020B0604030504040204" pitchFamily="34" charset="0"/>
                <a:ea typeface="Verdana" panose="020B0604030504040204" pitchFamily="34" charset="0"/>
              </a:rPr>
              <a:t>2 points) has been associated with improvements in physical functioning, fatigue and worry</a:t>
            </a:r>
            <a:r>
              <a:rPr lang="en-GB" sz="900" baseline="30000">
                <a:solidFill>
                  <a:schemeClr val="tx1">
                    <a:lumMod val="75000"/>
                    <a:lumOff val="25000"/>
                  </a:schemeClr>
                </a:solidFill>
                <a:latin typeface="Verdana" panose="020B0604030504040204" pitchFamily="34" charset="0"/>
                <a:ea typeface="Verdana" panose="020B0604030504040204" pitchFamily="34" charset="0"/>
              </a:rPr>
              <a:t>1,2</a:t>
            </a:r>
          </a:p>
        </p:txBody>
      </p:sp>
      <p:sp>
        <p:nvSpPr>
          <p:cNvPr id="78" name="TextBox 77">
            <a:extLst>
              <a:ext uri="{FF2B5EF4-FFF2-40B4-BE49-F238E27FC236}">
                <a16:creationId xmlns:a16="http://schemas.microsoft.com/office/drawing/2014/main" id="{A03357E0-646D-E788-A3A5-4CDDCD0344AA}"/>
              </a:ext>
            </a:extLst>
          </p:cNvPr>
          <p:cNvSpPr txBox="1"/>
          <p:nvPr/>
        </p:nvSpPr>
        <p:spPr>
          <a:xfrm>
            <a:off x="203491" y="2955491"/>
            <a:ext cx="2351986" cy="646331"/>
          </a:xfrm>
          <a:prstGeom prst="rect">
            <a:avLst/>
          </a:prstGeom>
          <a:noFill/>
        </p:spPr>
        <p:txBody>
          <a:bodyPr wrap="square" rtlCol="0">
            <a:spAutoFit/>
          </a:bodyPr>
          <a:lstStyle/>
          <a:p>
            <a:pPr algn="r"/>
            <a:r>
              <a:rPr lang="en-GB" sz="900">
                <a:solidFill>
                  <a:schemeClr val="tx1">
                    <a:lumMod val="75000"/>
                    <a:lumOff val="25000"/>
                  </a:schemeClr>
                </a:solidFill>
                <a:latin typeface="Verdana" panose="020B0604030504040204" pitchFamily="34" charset="0"/>
                <a:ea typeface="Verdana" panose="020B0604030504040204" pitchFamily="34" charset="0"/>
              </a:rPr>
              <a:t>Progression to cirrhosis has been associated with decreased physical functioning </a:t>
            </a:r>
            <a:r>
              <a:rPr lang="en-GB" sz="900" err="1">
                <a:solidFill>
                  <a:schemeClr val="tx1">
                    <a:lumMod val="75000"/>
                    <a:lumOff val="25000"/>
                  </a:schemeClr>
                </a:solidFill>
                <a:latin typeface="Verdana" panose="020B0604030504040204" pitchFamily="34" charset="0"/>
                <a:ea typeface="Verdana" panose="020B0604030504040204" pitchFamily="34" charset="0"/>
              </a:rPr>
              <a:t>HRQoL</a:t>
            </a:r>
            <a:r>
              <a:rPr lang="en-GB" sz="900">
                <a:solidFill>
                  <a:schemeClr val="tx1">
                    <a:lumMod val="75000"/>
                    <a:lumOff val="25000"/>
                  </a:schemeClr>
                </a:solidFill>
                <a:latin typeface="Verdana" panose="020B0604030504040204" pitchFamily="34" charset="0"/>
                <a:ea typeface="Verdana" panose="020B0604030504040204" pitchFamily="34" charset="0"/>
              </a:rPr>
              <a:t> scores in MASLD/MAFLD</a:t>
            </a:r>
            <a:r>
              <a:rPr lang="en-GB" sz="900" baseline="30000">
                <a:solidFill>
                  <a:schemeClr val="tx1">
                    <a:lumMod val="75000"/>
                    <a:lumOff val="25000"/>
                  </a:schemeClr>
                </a:solidFill>
                <a:latin typeface="Verdana" panose="020B0604030504040204" pitchFamily="34" charset="0"/>
                <a:ea typeface="Verdana" panose="020B0604030504040204" pitchFamily="34" charset="0"/>
              </a:rPr>
              <a:t>1</a:t>
            </a:r>
          </a:p>
        </p:txBody>
      </p:sp>
    </p:spTree>
    <p:extLst>
      <p:ext uri="{BB962C8B-B14F-4D97-AF65-F5344CB8AC3E}">
        <p14:creationId xmlns:p14="http://schemas.microsoft.com/office/powerpoint/2010/main" val="247834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4BA7D31-4C9F-6807-E356-2DEA9449C7A3}"/>
              </a:ext>
            </a:extLst>
          </p:cNvPr>
          <p:cNvSpPr>
            <a:spLocks noGrp="1"/>
          </p:cNvSpPr>
          <p:nvPr>
            <p:ph type="body" sz="quarter" idx="3"/>
          </p:nvPr>
        </p:nvSpPr>
        <p:spPr>
          <a:xfrm>
            <a:off x="331525" y="1071318"/>
            <a:ext cx="8478000" cy="720000"/>
          </a:xfrm>
        </p:spPr>
        <p:txBody>
          <a:bodyPr/>
          <a:lstStyle/>
          <a:p>
            <a:pPr marL="285750" indent="-285750">
              <a:buFont typeface="Arial" panose="020B0604020202020204" pitchFamily="34" charset="0"/>
              <a:buChar char="•"/>
            </a:pPr>
            <a:r>
              <a:rPr lang="en-US" sz="1400"/>
              <a:t>Speaker Bureau of Abbott, A. </a:t>
            </a:r>
            <a:r>
              <a:rPr lang="en-US" sz="1400" err="1"/>
              <a:t>Menarini</a:t>
            </a:r>
            <a:r>
              <a:rPr lang="en-US" sz="1400"/>
              <a:t>, Eisai, Ferring, J&amp;J, Sanofi, Takeda</a:t>
            </a:r>
          </a:p>
          <a:p>
            <a:pPr marL="285750" indent="-285750">
              <a:buFont typeface="Arial" panose="020B0604020202020204" pitchFamily="34" charset="0"/>
              <a:buChar char="•"/>
            </a:pPr>
            <a:r>
              <a:rPr lang="en-US" sz="1400"/>
              <a:t>Research grant from </a:t>
            </a:r>
            <a:r>
              <a:rPr lang="en-US" sz="1400" err="1"/>
              <a:t>Cristcot</a:t>
            </a:r>
            <a:endParaRPr lang="en-US" sz="1400"/>
          </a:p>
        </p:txBody>
      </p:sp>
      <p:sp>
        <p:nvSpPr>
          <p:cNvPr id="3" name="Title 1">
            <a:extLst>
              <a:ext uri="{FF2B5EF4-FFF2-40B4-BE49-F238E27FC236}">
                <a16:creationId xmlns:a16="http://schemas.microsoft.com/office/drawing/2014/main" id="{49929BDB-4AA6-DF87-F4FF-C3019C61C780}"/>
              </a:ext>
            </a:extLst>
          </p:cNvPr>
          <p:cNvSpPr txBox="1">
            <a:spLocks/>
          </p:cNvSpPr>
          <p:nvPr/>
        </p:nvSpPr>
        <p:spPr>
          <a:xfrm>
            <a:off x="331200" y="289130"/>
            <a:ext cx="8485200" cy="720000"/>
          </a:xfrm>
          <a:prstGeom prst="rect">
            <a:avLst/>
          </a:prstGeom>
        </p:spPr>
        <p:txBody>
          <a:bodyPr/>
          <a:lstStyle>
            <a:lvl1pPr algn="l" defTabSz="685800" rtl="0" eaLnBrk="1" latinLnBrk="0" hangingPunct="1">
              <a:lnSpc>
                <a:spcPct val="90000"/>
              </a:lnSpc>
              <a:spcBef>
                <a:spcPct val="0"/>
              </a:spcBef>
              <a:buNone/>
              <a:defRPr lang="fr-FR" sz="2400" b="0" i="0" kern="1200" dirty="0">
                <a:solidFill>
                  <a:schemeClr val="accent1"/>
                </a:solidFill>
                <a:latin typeface="Verdana" panose="020B0604030504040204" pitchFamily="34" charset="0"/>
                <a:ea typeface="Verdana" panose="020B0604030504040204" pitchFamily="34" charset="0"/>
                <a:cs typeface="Verdana" panose="020B0604030504040204" pitchFamily="34" charset="0"/>
              </a:defRPr>
            </a:lvl1pPr>
          </a:lstStyle>
          <a:p>
            <a:r>
              <a:rPr lang="en-US">
                <a:latin typeface="Verdana"/>
                <a:cs typeface="Verdana"/>
              </a:rPr>
              <a:t>Disclosures</a:t>
            </a:r>
          </a:p>
        </p:txBody>
      </p:sp>
    </p:spTree>
    <p:extLst>
      <p:ext uri="{BB962C8B-B14F-4D97-AF65-F5344CB8AC3E}">
        <p14:creationId xmlns:p14="http://schemas.microsoft.com/office/powerpoint/2010/main" val="204706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B36A-2A84-41D1-64C5-FA9B5F6E7496}"/>
              </a:ext>
            </a:extLst>
          </p:cNvPr>
          <p:cNvSpPr>
            <a:spLocks noGrp="1"/>
          </p:cNvSpPr>
          <p:nvPr>
            <p:ph type="title"/>
          </p:nvPr>
        </p:nvSpPr>
        <p:spPr/>
        <p:txBody>
          <a:bodyPr/>
          <a:lstStyle/>
          <a:p>
            <a:r>
              <a:rPr lang="en-IN"/>
              <a:t>Several tools have been validated for the assessment of </a:t>
            </a:r>
            <a:r>
              <a:rPr lang="en-IN" err="1"/>
              <a:t>HRQoL</a:t>
            </a:r>
            <a:r>
              <a:rPr lang="en-IN"/>
              <a:t> in metabolic liver disease</a:t>
            </a:r>
          </a:p>
        </p:txBody>
      </p:sp>
      <p:sp>
        <p:nvSpPr>
          <p:cNvPr id="3" name="Text Placeholder 3">
            <a:extLst>
              <a:ext uri="{FF2B5EF4-FFF2-40B4-BE49-F238E27FC236}">
                <a16:creationId xmlns:a16="http://schemas.microsoft.com/office/drawing/2014/main" id="{C2E25C2A-ACAC-9948-2E03-690D5EB0BC25}"/>
              </a:ext>
            </a:extLst>
          </p:cNvPr>
          <p:cNvSpPr txBox="1">
            <a:spLocks/>
          </p:cNvSpPr>
          <p:nvPr/>
        </p:nvSpPr>
        <p:spPr>
          <a:xfrm>
            <a:off x="1308149" y="4624388"/>
            <a:ext cx="7473600" cy="400272"/>
          </a:xfrm>
          <a:prstGeom prst="rect">
            <a:avLst/>
          </a:prstGeom>
        </p:spPr>
        <p:txBody>
          <a:bodyPr vert="horz" wrap="square" lIns="68580" tIns="35100" rIns="68580" bIns="351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585">
              <a:lnSpc>
                <a:spcPct val="100000"/>
              </a:lnSpc>
              <a:spcBef>
                <a:spcPts val="0"/>
              </a:spcBef>
              <a:buClrTx/>
              <a:buSzTx/>
              <a:buNone/>
              <a:defRPr/>
            </a:pPr>
            <a:r>
              <a:rPr lang="da-DK" altLang="ru-RU" sz="600">
                <a:solidFill>
                  <a:schemeClr val="tx2">
                    <a:lumMod val="50000"/>
                  </a:schemeClr>
                </a:solidFill>
                <a:latin typeface="Verdana"/>
              </a:rPr>
              <a:t>HRQoL, health-related quality of life; MASH, metabolic dysfunction-associated steatohepatitis; </a:t>
            </a:r>
            <a:r>
              <a:rPr lang="en-IN" altLang="ru-RU" sz="600">
                <a:solidFill>
                  <a:schemeClr val="tx2">
                    <a:lumMod val="50000"/>
                  </a:schemeClr>
                </a:solidFill>
                <a:latin typeface="Verdana"/>
              </a:rPr>
              <a:t>MASLD/MAFLD, metabolic dysfunction-associated steatotic liver disease/metabolic associated fatty liver disease; PRO, patient-reported outcomes.</a:t>
            </a:r>
            <a:endParaRPr lang="da-DK" altLang="ru-RU" sz="600">
              <a:solidFill>
                <a:schemeClr val="tx2">
                  <a:lumMod val="50000"/>
                </a:schemeClr>
              </a:solidFill>
              <a:latin typeface="Verdana"/>
            </a:endParaRPr>
          </a:p>
          <a:p>
            <a:pPr marL="0" indent="0" defTabSz="609585">
              <a:lnSpc>
                <a:spcPct val="100000"/>
              </a:lnSpc>
              <a:spcBef>
                <a:spcPts val="0"/>
              </a:spcBef>
              <a:buClrTx/>
              <a:buSzTx/>
              <a:buNone/>
              <a:defRPr/>
            </a:pPr>
            <a:r>
              <a:rPr lang="da-DK" altLang="ru-RU" sz="600">
                <a:solidFill>
                  <a:schemeClr val="tx2">
                    <a:lumMod val="50000"/>
                  </a:schemeClr>
                </a:solidFill>
                <a:latin typeface="Verdana"/>
              </a:rPr>
              <a:t>1. Younossi ZM, et al. Hepatol Commun 2021;5:1201–11; 2. Hwang TI, et al. Int J Environ Res Public Health 2021;18:13145; 3. Chang PE, et al. JGH Open 2019;20:191–7; </a:t>
            </a:r>
            <a:br>
              <a:rPr lang="da-DK" altLang="ru-RU" sz="600">
                <a:solidFill>
                  <a:schemeClr val="tx2">
                    <a:lumMod val="50000"/>
                  </a:schemeClr>
                </a:solidFill>
                <a:latin typeface="Verdana"/>
              </a:rPr>
            </a:br>
            <a:r>
              <a:rPr lang="da-DK" altLang="ru-RU" sz="600">
                <a:solidFill>
                  <a:schemeClr val="tx2">
                    <a:lumMod val="50000"/>
                  </a:schemeClr>
                </a:solidFill>
                <a:latin typeface="Verdana"/>
              </a:rPr>
              <a:t>4. Doward LC, et al. Patient 2021;14:533–43; 5. Younossi ZM, et al. Liver Int 2017;37:1209–18. </a:t>
            </a:r>
          </a:p>
        </p:txBody>
      </p:sp>
      <p:sp>
        <p:nvSpPr>
          <p:cNvPr id="4" name="Rectangle 3">
            <a:extLst>
              <a:ext uri="{FF2B5EF4-FFF2-40B4-BE49-F238E27FC236}">
                <a16:creationId xmlns:a16="http://schemas.microsoft.com/office/drawing/2014/main" id="{2B1510B5-146B-9E2A-233F-A28C0FDE488B}"/>
              </a:ext>
            </a:extLst>
          </p:cNvPr>
          <p:cNvSpPr/>
          <p:nvPr/>
        </p:nvSpPr>
        <p:spPr>
          <a:xfrm>
            <a:off x="4012407" y="2002327"/>
            <a:ext cx="4717730" cy="516153"/>
          </a:xfrm>
          <a:prstGeom prst="rect">
            <a:avLst/>
          </a:prstGeom>
          <a:solidFill>
            <a:schemeClr val="bg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88">
                <a:solidFill>
                  <a:schemeClr val="tx1"/>
                </a:solidFill>
                <a:latin typeface="Verdana" panose="020B0604030504040204" pitchFamily="34" charset="0"/>
                <a:ea typeface="Verdana" panose="020B0604030504040204" pitchFamily="34" charset="0"/>
              </a:rPr>
              <a:t>Mobility, self-care, usual activities, pain/discomfort, and anxiety/depression</a:t>
            </a:r>
          </a:p>
        </p:txBody>
      </p:sp>
      <p:sp>
        <p:nvSpPr>
          <p:cNvPr id="5" name="Rectangle 4">
            <a:extLst>
              <a:ext uri="{FF2B5EF4-FFF2-40B4-BE49-F238E27FC236}">
                <a16:creationId xmlns:a16="http://schemas.microsoft.com/office/drawing/2014/main" id="{2CB1B45B-74E4-BBE5-291E-00E8DD4BD682}"/>
              </a:ext>
            </a:extLst>
          </p:cNvPr>
          <p:cNvSpPr/>
          <p:nvPr/>
        </p:nvSpPr>
        <p:spPr>
          <a:xfrm>
            <a:off x="4012405" y="2600561"/>
            <a:ext cx="4717730" cy="516154"/>
          </a:xfrm>
          <a:prstGeom prst="rect">
            <a:avLst/>
          </a:prstGeom>
          <a:solidFill>
            <a:schemeClr val="bg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88">
                <a:solidFill>
                  <a:schemeClr val="tx1"/>
                </a:solidFill>
                <a:latin typeface="Verdana" panose="020B0604030504040204" pitchFamily="34" charset="0"/>
                <a:ea typeface="Verdana" panose="020B0604030504040204" pitchFamily="34" charset="0"/>
              </a:rPr>
              <a:t>A widely validated disease-specific HRQoL instrument developed for </a:t>
            </a:r>
            <a:br>
              <a:rPr lang="en-GB" sz="788">
                <a:solidFill>
                  <a:schemeClr val="tx1"/>
                </a:solidFill>
                <a:latin typeface="Verdana" panose="020B0604030504040204" pitchFamily="34" charset="0"/>
                <a:ea typeface="Verdana" panose="020B0604030504040204" pitchFamily="34" charset="0"/>
              </a:rPr>
            </a:br>
            <a:r>
              <a:rPr lang="en-GB" sz="788">
                <a:solidFill>
                  <a:schemeClr val="tx1"/>
                </a:solidFill>
                <a:latin typeface="Verdana" panose="020B0604030504040204" pitchFamily="34" charset="0"/>
                <a:ea typeface="Verdana" panose="020B0604030504040204" pitchFamily="34" charset="0"/>
              </a:rPr>
              <a:t>patients with chronic liver disease</a:t>
            </a:r>
          </a:p>
        </p:txBody>
      </p:sp>
      <p:sp>
        <p:nvSpPr>
          <p:cNvPr id="6" name="Rectangle 5">
            <a:extLst>
              <a:ext uri="{FF2B5EF4-FFF2-40B4-BE49-F238E27FC236}">
                <a16:creationId xmlns:a16="http://schemas.microsoft.com/office/drawing/2014/main" id="{E07A8249-2F79-5762-4322-873604A8A2A7}"/>
              </a:ext>
            </a:extLst>
          </p:cNvPr>
          <p:cNvSpPr/>
          <p:nvPr/>
        </p:nvSpPr>
        <p:spPr>
          <a:xfrm>
            <a:off x="4012407" y="1390560"/>
            <a:ext cx="4717729" cy="516154"/>
          </a:xfrm>
          <a:prstGeom prst="rect">
            <a:avLst/>
          </a:prstGeom>
          <a:solidFill>
            <a:schemeClr val="bg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88">
                <a:solidFill>
                  <a:schemeClr val="tx1"/>
                </a:solidFill>
                <a:latin typeface="Verdana" panose="020B0604030504040204" pitchFamily="34" charset="0"/>
                <a:ea typeface="Verdana" panose="020B0604030504040204" pitchFamily="34" charset="0"/>
              </a:rPr>
              <a:t>Physical functioning, role physical, bodily pain, general health, vitality, social </a:t>
            </a:r>
            <a:br>
              <a:rPr lang="en-GB" sz="788">
                <a:solidFill>
                  <a:schemeClr val="tx1"/>
                </a:solidFill>
                <a:latin typeface="Verdana" panose="020B0604030504040204" pitchFamily="34" charset="0"/>
                <a:ea typeface="Verdana" panose="020B0604030504040204" pitchFamily="34" charset="0"/>
              </a:rPr>
            </a:br>
            <a:r>
              <a:rPr lang="en-GB" sz="788">
                <a:solidFill>
                  <a:schemeClr val="tx1"/>
                </a:solidFill>
                <a:latin typeface="Verdana" panose="020B0604030504040204" pitchFamily="34" charset="0"/>
                <a:ea typeface="Verdana" panose="020B0604030504040204" pitchFamily="34" charset="0"/>
              </a:rPr>
              <a:t>functioning, role emotional and mental health, with the inclusion of physical </a:t>
            </a:r>
            <a:br>
              <a:rPr lang="en-GB" sz="788">
                <a:solidFill>
                  <a:schemeClr val="tx1"/>
                </a:solidFill>
                <a:latin typeface="Verdana" panose="020B0604030504040204" pitchFamily="34" charset="0"/>
                <a:ea typeface="Verdana" panose="020B0604030504040204" pitchFamily="34" charset="0"/>
              </a:rPr>
            </a:br>
            <a:r>
              <a:rPr lang="en-GB" sz="788">
                <a:solidFill>
                  <a:schemeClr val="tx1"/>
                </a:solidFill>
                <a:latin typeface="Verdana" panose="020B0604030504040204" pitchFamily="34" charset="0"/>
                <a:ea typeface="Verdana" panose="020B0604030504040204" pitchFamily="34" charset="0"/>
              </a:rPr>
              <a:t>component and mental component summary scores</a:t>
            </a:r>
          </a:p>
        </p:txBody>
      </p:sp>
      <p:sp>
        <p:nvSpPr>
          <p:cNvPr id="7" name="Rectangle 6">
            <a:extLst>
              <a:ext uri="{FF2B5EF4-FFF2-40B4-BE49-F238E27FC236}">
                <a16:creationId xmlns:a16="http://schemas.microsoft.com/office/drawing/2014/main" id="{118B4E6B-EBC9-9C8D-F064-C72165C53725}"/>
              </a:ext>
            </a:extLst>
          </p:cNvPr>
          <p:cNvSpPr/>
          <p:nvPr/>
        </p:nvSpPr>
        <p:spPr>
          <a:xfrm>
            <a:off x="4012405" y="3212328"/>
            <a:ext cx="4717730" cy="516154"/>
          </a:xfrm>
          <a:prstGeom prst="rect">
            <a:avLst/>
          </a:prstGeom>
          <a:solidFill>
            <a:schemeClr val="bg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88">
                <a:solidFill>
                  <a:schemeClr val="tx1"/>
                </a:solidFill>
                <a:latin typeface="Verdana" panose="020B0604030504040204" pitchFamily="34" charset="0"/>
                <a:ea typeface="Verdana" panose="020B0604030504040204" pitchFamily="34" charset="0"/>
              </a:rPr>
              <a:t>A disease-specific PRO instrument that can be used to assess </a:t>
            </a:r>
            <a:br>
              <a:rPr lang="en-GB" sz="788">
                <a:solidFill>
                  <a:schemeClr val="tx1"/>
                </a:solidFill>
                <a:latin typeface="Verdana" panose="020B0604030504040204" pitchFamily="34" charset="0"/>
                <a:ea typeface="Verdana" panose="020B0604030504040204" pitchFamily="34" charset="0"/>
              </a:rPr>
            </a:br>
            <a:r>
              <a:rPr lang="en-GB" sz="788">
                <a:solidFill>
                  <a:schemeClr val="tx1"/>
                </a:solidFill>
                <a:latin typeface="Verdana" panose="020B0604030504040204" pitchFamily="34" charset="0"/>
                <a:ea typeface="Verdana" panose="020B0604030504040204" pitchFamily="34" charset="0"/>
              </a:rPr>
              <a:t>symptoms and HRQoL among patients with MASH</a:t>
            </a:r>
          </a:p>
        </p:txBody>
      </p:sp>
      <p:sp>
        <p:nvSpPr>
          <p:cNvPr id="8" name="Rectangle 7">
            <a:extLst>
              <a:ext uri="{FF2B5EF4-FFF2-40B4-BE49-F238E27FC236}">
                <a16:creationId xmlns:a16="http://schemas.microsoft.com/office/drawing/2014/main" id="{815A2753-2030-F232-F9A3-C13D515FEC67}"/>
              </a:ext>
            </a:extLst>
          </p:cNvPr>
          <p:cNvSpPr/>
          <p:nvPr/>
        </p:nvSpPr>
        <p:spPr>
          <a:xfrm>
            <a:off x="4012405" y="3822096"/>
            <a:ext cx="4717730" cy="516154"/>
          </a:xfrm>
          <a:prstGeom prst="rect">
            <a:avLst/>
          </a:prstGeom>
          <a:solidFill>
            <a:schemeClr val="bg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788">
                <a:solidFill>
                  <a:srgbClr val="000000"/>
                </a:solidFill>
                <a:latin typeface="Verdana" panose="020B0604030504040204" pitchFamily="34" charset="0"/>
                <a:ea typeface="Verdana" panose="020B0604030504040204" pitchFamily="34" charset="0"/>
              </a:rPr>
              <a:t>Abdominal, activity/energy, emotional, fatigue, worry, and systemic</a:t>
            </a:r>
          </a:p>
        </p:txBody>
      </p:sp>
      <p:sp>
        <p:nvSpPr>
          <p:cNvPr id="9" name="TextBox 8">
            <a:extLst>
              <a:ext uri="{FF2B5EF4-FFF2-40B4-BE49-F238E27FC236}">
                <a16:creationId xmlns:a16="http://schemas.microsoft.com/office/drawing/2014/main" id="{9209EED0-0527-9591-6753-7BBB889A6E97}"/>
              </a:ext>
            </a:extLst>
          </p:cNvPr>
          <p:cNvSpPr txBox="1"/>
          <p:nvPr/>
        </p:nvSpPr>
        <p:spPr>
          <a:xfrm>
            <a:off x="360160" y="1093262"/>
            <a:ext cx="689612" cy="253916"/>
          </a:xfrm>
          <a:prstGeom prst="rect">
            <a:avLst/>
          </a:prstGeom>
          <a:noFill/>
        </p:spPr>
        <p:txBody>
          <a:bodyPr wrap="none" rtlCol="0">
            <a:spAutoFit/>
          </a:bodyPr>
          <a:lstStyle/>
          <a:p>
            <a:r>
              <a:rPr lang="en-GB" sz="1050" b="1">
                <a:latin typeface="Verdana" panose="020B0604030504040204" pitchFamily="34" charset="0"/>
                <a:ea typeface="Verdana" panose="020B0604030504040204" pitchFamily="34" charset="0"/>
              </a:rPr>
              <a:t>Scores</a:t>
            </a:r>
          </a:p>
        </p:txBody>
      </p:sp>
      <p:sp>
        <p:nvSpPr>
          <p:cNvPr id="10" name="Rectangle: Rounded Corners 9">
            <a:extLst>
              <a:ext uri="{FF2B5EF4-FFF2-40B4-BE49-F238E27FC236}">
                <a16:creationId xmlns:a16="http://schemas.microsoft.com/office/drawing/2014/main" id="{037BFBEE-5DD0-FD28-7B84-462B93E394B8}"/>
              </a:ext>
            </a:extLst>
          </p:cNvPr>
          <p:cNvSpPr/>
          <p:nvPr/>
        </p:nvSpPr>
        <p:spPr>
          <a:xfrm>
            <a:off x="2250282" y="2002221"/>
            <a:ext cx="1790701" cy="516153"/>
          </a:xfrm>
          <a:prstGeom prst="roundRect">
            <a:avLst>
              <a:gd name="adj" fmla="val 0"/>
            </a:avLst>
          </a:prstGeom>
          <a:solidFill>
            <a:schemeClr val="accent1">
              <a:lumMod val="20000"/>
              <a:lumOff val="80000"/>
            </a:schemeClr>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88">
                <a:solidFill>
                  <a:schemeClr val="tx1"/>
                </a:solidFill>
                <a:latin typeface="Verdana" panose="020B0604030504040204" pitchFamily="34" charset="0"/>
                <a:ea typeface="Verdana" panose="020B0604030504040204" pitchFamily="34" charset="0"/>
              </a:rPr>
              <a:t>Generic HRQoL instruments</a:t>
            </a:r>
          </a:p>
        </p:txBody>
      </p:sp>
      <p:sp>
        <p:nvSpPr>
          <p:cNvPr id="11" name="Rectangle: Rounded Corners 10">
            <a:extLst>
              <a:ext uri="{FF2B5EF4-FFF2-40B4-BE49-F238E27FC236}">
                <a16:creationId xmlns:a16="http://schemas.microsoft.com/office/drawing/2014/main" id="{F2A24496-68EA-822B-2313-495A621EEB08}"/>
              </a:ext>
            </a:extLst>
          </p:cNvPr>
          <p:cNvSpPr/>
          <p:nvPr/>
        </p:nvSpPr>
        <p:spPr>
          <a:xfrm>
            <a:off x="2250281" y="2600455"/>
            <a:ext cx="1790701" cy="516154"/>
          </a:xfrm>
          <a:prstGeom prst="roundRect">
            <a:avLst>
              <a:gd name="adj" fmla="val 0"/>
            </a:avLst>
          </a:prstGeom>
          <a:solidFill>
            <a:schemeClr val="accent1">
              <a:lumMod val="20000"/>
              <a:lumOff val="80000"/>
            </a:schemeClr>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88">
                <a:solidFill>
                  <a:schemeClr val="tx1"/>
                </a:solidFill>
                <a:latin typeface="Verdana" panose="020B0604030504040204" pitchFamily="34" charset="0"/>
                <a:ea typeface="Verdana" panose="020B0604030504040204" pitchFamily="34" charset="0"/>
              </a:rPr>
              <a:t>Liver disease-specific HRQoL instruments</a:t>
            </a:r>
          </a:p>
        </p:txBody>
      </p:sp>
      <p:sp>
        <p:nvSpPr>
          <p:cNvPr id="12" name="Rectangle: Rounded Corners 11">
            <a:extLst>
              <a:ext uri="{FF2B5EF4-FFF2-40B4-BE49-F238E27FC236}">
                <a16:creationId xmlns:a16="http://schemas.microsoft.com/office/drawing/2014/main" id="{1F2A0C60-9312-A7F1-5F6B-1C7503357669}"/>
              </a:ext>
            </a:extLst>
          </p:cNvPr>
          <p:cNvSpPr/>
          <p:nvPr/>
        </p:nvSpPr>
        <p:spPr>
          <a:xfrm>
            <a:off x="2250282" y="1390454"/>
            <a:ext cx="1790700" cy="516154"/>
          </a:xfrm>
          <a:prstGeom prst="roundRect">
            <a:avLst>
              <a:gd name="adj" fmla="val 0"/>
            </a:avLst>
          </a:prstGeom>
          <a:solidFill>
            <a:schemeClr val="accent1">
              <a:lumMod val="20000"/>
              <a:lumOff val="80000"/>
            </a:schemeClr>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88">
                <a:solidFill>
                  <a:schemeClr val="tx1"/>
                </a:solidFill>
                <a:latin typeface="Verdana" panose="020B0604030504040204" pitchFamily="34" charset="0"/>
                <a:ea typeface="Verdana" panose="020B0604030504040204" pitchFamily="34" charset="0"/>
              </a:rPr>
              <a:t>Generic HRQoL instruments</a:t>
            </a:r>
          </a:p>
        </p:txBody>
      </p:sp>
      <p:sp>
        <p:nvSpPr>
          <p:cNvPr id="13" name="Rectangle: Rounded Corners 12">
            <a:extLst>
              <a:ext uri="{FF2B5EF4-FFF2-40B4-BE49-F238E27FC236}">
                <a16:creationId xmlns:a16="http://schemas.microsoft.com/office/drawing/2014/main" id="{9C8ECB1D-1466-54B8-1536-38C64E550CA1}"/>
              </a:ext>
            </a:extLst>
          </p:cNvPr>
          <p:cNvSpPr/>
          <p:nvPr/>
        </p:nvSpPr>
        <p:spPr>
          <a:xfrm>
            <a:off x="2250280" y="3212222"/>
            <a:ext cx="1790701" cy="516154"/>
          </a:xfrm>
          <a:prstGeom prst="roundRect">
            <a:avLst>
              <a:gd name="adj" fmla="val 0"/>
            </a:avLst>
          </a:prstGeom>
          <a:solidFill>
            <a:schemeClr val="accent1">
              <a:lumMod val="20000"/>
              <a:lumOff val="80000"/>
            </a:schemeClr>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88">
                <a:solidFill>
                  <a:schemeClr val="tx1"/>
                </a:solidFill>
                <a:latin typeface="Verdana" panose="020B0604030504040204" pitchFamily="34" charset="0"/>
                <a:ea typeface="Verdana" panose="020B0604030504040204" pitchFamily="34" charset="0"/>
              </a:rPr>
              <a:t>Liver disease-specific HRQoL instruments</a:t>
            </a:r>
          </a:p>
        </p:txBody>
      </p:sp>
      <p:sp>
        <p:nvSpPr>
          <p:cNvPr id="14" name="Rectangle: Rounded Corners 13">
            <a:extLst>
              <a:ext uri="{FF2B5EF4-FFF2-40B4-BE49-F238E27FC236}">
                <a16:creationId xmlns:a16="http://schemas.microsoft.com/office/drawing/2014/main" id="{5F7292BC-C8F2-0849-50EB-B01AC118766B}"/>
              </a:ext>
            </a:extLst>
          </p:cNvPr>
          <p:cNvSpPr/>
          <p:nvPr/>
        </p:nvSpPr>
        <p:spPr>
          <a:xfrm>
            <a:off x="2250280" y="3821991"/>
            <a:ext cx="1790701" cy="516154"/>
          </a:xfrm>
          <a:prstGeom prst="roundRect">
            <a:avLst>
              <a:gd name="adj" fmla="val 0"/>
            </a:avLst>
          </a:prstGeom>
          <a:solidFill>
            <a:schemeClr val="accent1">
              <a:lumMod val="20000"/>
              <a:lumOff val="80000"/>
            </a:schemeClr>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GB" sz="788">
                <a:solidFill>
                  <a:srgbClr val="000000"/>
                </a:solidFill>
                <a:latin typeface="Verdana" panose="020B0604030504040204" pitchFamily="34" charset="0"/>
                <a:ea typeface="Verdana" panose="020B0604030504040204" pitchFamily="34" charset="0"/>
              </a:rPr>
              <a:t>Liver disease-specific HRQoL instruments</a:t>
            </a:r>
          </a:p>
        </p:txBody>
      </p:sp>
      <p:sp>
        <p:nvSpPr>
          <p:cNvPr id="15" name="Rectangle: Rounded Corners 14">
            <a:extLst>
              <a:ext uri="{FF2B5EF4-FFF2-40B4-BE49-F238E27FC236}">
                <a16:creationId xmlns:a16="http://schemas.microsoft.com/office/drawing/2014/main" id="{CEBFDB7D-98EF-DD67-C3FE-65A2CFCB0A8D}"/>
              </a:ext>
            </a:extLst>
          </p:cNvPr>
          <p:cNvSpPr/>
          <p:nvPr/>
        </p:nvSpPr>
        <p:spPr>
          <a:xfrm>
            <a:off x="360162" y="2002326"/>
            <a:ext cx="1940126" cy="516154"/>
          </a:xfrm>
          <a:prstGeom prst="roundRect">
            <a:avLst/>
          </a:prstGeom>
          <a:solidFill>
            <a:schemeClr val="accent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prstClr val="white"/>
                </a:solidFill>
                <a:latin typeface="Verdana" panose="020B0604030504040204" pitchFamily="34" charset="0"/>
                <a:ea typeface="Verdana" panose="020B0604030504040204" pitchFamily="34" charset="0"/>
              </a:rPr>
              <a:t>EuroQoL-5D (EQ-5D)</a:t>
            </a:r>
            <a:r>
              <a:rPr lang="en-GB" sz="900" baseline="30000">
                <a:solidFill>
                  <a:prstClr val="white"/>
                </a:solidFill>
                <a:latin typeface="Verdana" panose="020B0604030504040204" pitchFamily="34" charset="0"/>
                <a:ea typeface="Verdana" panose="020B0604030504040204" pitchFamily="34" charset="0"/>
              </a:rPr>
              <a:t>2</a:t>
            </a:r>
          </a:p>
        </p:txBody>
      </p:sp>
      <p:sp>
        <p:nvSpPr>
          <p:cNvPr id="16" name="Rectangle: Rounded Corners 15">
            <a:extLst>
              <a:ext uri="{FF2B5EF4-FFF2-40B4-BE49-F238E27FC236}">
                <a16:creationId xmlns:a16="http://schemas.microsoft.com/office/drawing/2014/main" id="{68284FC3-356E-79C2-1588-52AFBE051833}"/>
              </a:ext>
            </a:extLst>
          </p:cNvPr>
          <p:cNvSpPr/>
          <p:nvPr/>
        </p:nvSpPr>
        <p:spPr>
          <a:xfrm>
            <a:off x="360160" y="2600561"/>
            <a:ext cx="1940126" cy="516154"/>
          </a:xfrm>
          <a:prstGeom prst="roundRect">
            <a:avLst/>
          </a:prstGeom>
          <a:solidFill>
            <a:schemeClr val="accent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prstClr val="white"/>
                </a:solidFill>
                <a:latin typeface="Verdana" panose="020B0604030504040204" pitchFamily="34" charset="0"/>
                <a:ea typeface="Verdana" panose="020B0604030504040204" pitchFamily="34" charset="0"/>
              </a:rPr>
              <a:t>Chronic Liver Disease Questionnaires (CLDQ)</a:t>
            </a:r>
            <a:r>
              <a:rPr lang="en-GB" sz="900" baseline="30000">
                <a:solidFill>
                  <a:prstClr val="white"/>
                </a:solidFill>
                <a:latin typeface="Verdana" panose="020B0604030504040204" pitchFamily="34" charset="0"/>
                <a:ea typeface="Verdana" panose="020B0604030504040204" pitchFamily="34" charset="0"/>
              </a:rPr>
              <a:t>3</a:t>
            </a:r>
          </a:p>
        </p:txBody>
      </p:sp>
      <p:sp>
        <p:nvSpPr>
          <p:cNvPr id="17" name="Rectangle: Rounded Corners 16">
            <a:extLst>
              <a:ext uri="{FF2B5EF4-FFF2-40B4-BE49-F238E27FC236}">
                <a16:creationId xmlns:a16="http://schemas.microsoft.com/office/drawing/2014/main" id="{8415876D-4EE7-5D07-729F-8DEA9A37B4BA}"/>
              </a:ext>
            </a:extLst>
          </p:cNvPr>
          <p:cNvSpPr/>
          <p:nvPr/>
        </p:nvSpPr>
        <p:spPr>
          <a:xfrm>
            <a:off x="360160" y="1390560"/>
            <a:ext cx="1940126" cy="516154"/>
          </a:xfrm>
          <a:prstGeom prst="roundRect">
            <a:avLst/>
          </a:prstGeom>
          <a:solidFill>
            <a:schemeClr val="accent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prstClr val="white"/>
                </a:solidFill>
                <a:latin typeface="Verdana" panose="020B0604030504040204" pitchFamily="34" charset="0"/>
                <a:ea typeface="Verdana" panose="020B0604030504040204" pitchFamily="34" charset="0"/>
              </a:rPr>
              <a:t>Short form-36 (SF-36)</a:t>
            </a:r>
            <a:r>
              <a:rPr lang="en-GB" sz="900" baseline="30000">
                <a:solidFill>
                  <a:prstClr val="white"/>
                </a:solidFill>
                <a:latin typeface="Verdana" panose="020B0604030504040204" pitchFamily="34" charset="0"/>
                <a:ea typeface="Verdana" panose="020B0604030504040204" pitchFamily="34" charset="0"/>
              </a:rPr>
              <a:t>1</a:t>
            </a:r>
          </a:p>
        </p:txBody>
      </p:sp>
      <p:sp>
        <p:nvSpPr>
          <p:cNvPr id="18" name="Rectangle: Rounded Corners 17">
            <a:extLst>
              <a:ext uri="{FF2B5EF4-FFF2-40B4-BE49-F238E27FC236}">
                <a16:creationId xmlns:a16="http://schemas.microsoft.com/office/drawing/2014/main" id="{9FFCB398-A067-9C42-8D65-4970826B9DB8}"/>
              </a:ext>
            </a:extLst>
          </p:cNvPr>
          <p:cNvSpPr/>
          <p:nvPr/>
        </p:nvSpPr>
        <p:spPr>
          <a:xfrm>
            <a:off x="360160" y="3212328"/>
            <a:ext cx="1940126" cy="516154"/>
          </a:xfrm>
          <a:prstGeom prst="roundRect">
            <a:avLst/>
          </a:prstGeom>
          <a:solidFill>
            <a:schemeClr val="accent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prstClr val="white"/>
                </a:solidFill>
                <a:latin typeface="Verdana" panose="020B0604030504040204" pitchFamily="34" charset="0"/>
                <a:ea typeface="Verdana" panose="020B0604030504040204" pitchFamily="34" charset="0"/>
              </a:rPr>
              <a:t>MASH-CHECK</a:t>
            </a:r>
            <a:r>
              <a:rPr lang="en-GB" sz="900" baseline="30000">
                <a:solidFill>
                  <a:prstClr val="white"/>
                </a:solidFill>
                <a:latin typeface="Verdana" panose="020B0604030504040204" pitchFamily="34" charset="0"/>
                <a:ea typeface="Verdana" panose="020B0604030504040204" pitchFamily="34" charset="0"/>
              </a:rPr>
              <a:t>4</a:t>
            </a:r>
          </a:p>
        </p:txBody>
      </p:sp>
      <p:sp>
        <p:nvSpPr>
          <p:cNvPr id="19" name="Rectangle: Rounded Corners 18">
            <a:extLst>
              <a:ext uri="{FF2B5EF4-FFF2-40B4-BE49-F238E27FC236}">
                <a16:creationId xmlns:a16="http://schemas.microsoft.com/office/drawing/2014/main" id="{9D3B0FAA-57E6-03A9-10CA-B2063A9AA46F}"/>
              </a:ext>
            </a:extLst>
          </p:cNvPr>
          <p:cNvSpPr/>
          <p:nvPr/>
        </p:nvSpPr>
        <p:spPr>
          <a:xfrm>
            <a:off x="360160" y="3822096"/>
            <a:ext cx="1940126" cy="516154"/>
          </a:xfrm>
          <a:prstGeom prst="roundRect">
            <a:avLst/>
          </a:prstGeom>
          <a:solidFill>
            <a:schemeClr val="accent1"/>
          </a:solidFill>
          <a:ln w="19050">
            <a:solidFill>
              <a:srgbClr val="7A00E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prstClr val="white"/>
                </a:solidFill>
                <a:latin typeface="Verdana" panose="020B0604030504040204" pitchFamily="34" charset="0"/>
                <a:ea typeface="Verdana" panose="020B0604030504040204" pitchFamily="34" charset="0"/>
              </a:rPr>
              <a:t>Chronic Liver Disease Questionnaires-MASLD/MAFLD version (CLDQ-MASLD/MAFLD)</a:t>
            </a:r>
            <a:r>
              <a:rPr lang="en-GB" sz="900" baseline="30000">
                <a:solidFill>
                  <a:prstClr val="white"/>
                </a:solidFill>
                <a:latin typeface="Verdana" panose="020B0604030504040204" pitchFamily="34" charset="0"/>
                <a:ea typeface="Verdana" panose="020B0604030504040204" pitchFamily="34" charset="0"/>
              </a:rPr>
              <a:t>5</a:t>
            </a:r>
          </a:p>
        </p:txBody>
      </p:sp>
      <p:sp>
        <p:nvSpPr>
          <p:cNvPr id="20" name="TextBox 19">
            <a:extLst>
              <a:ext uri="{FF2B5EF4-FFF2-40B4-BE49-F238E27FC236}">
                <a16:creationId xmlns:a16="http://schemas.microsoft.com/office/drawing/2014/main" id="{06521214-2150-ED6C-B094-0F3273BDDE12}"/>
              </a:ext>
            </a:extLst>
          </p:cNvPr>
          <p:cNvSpPr txBox="1"/>
          <p:nvPr/>
        </p:nvSpPr>
        <p:spPr>
          <a:xfrm>
            <a:off x="2300287" y="1111814"/>
            <a:ext cx="1000595" cy="253916"/>
          </a:xfrm>
          <a:prstGeom prst="rect">
            <a:avLst/>
          </a:prstGeom>
          <a:noFill/>
        </p:spPr>
        <p:txBody>
          <a:bodyPr wrap="none" rtlCol="0">
            <a:spAutoFit/>
          </a:bodyPr>
          <a:lstStyle/>
          <a:p>
            <a:r>
              <a:rPr lang="en-GB" sz="1050" b="1">
                <a:latin typeface="Verdana" panose="020B0604030504040204" pitchFamily="34" charset="0"/>
                <a:ea typeface="Verdana" panose="020B0604030504040204" pitchFamily="34" charset="0"/>
              </a:rPr>
              <a:t>Population</a:t>
            </a:r>
          </a:p>
        </p:txBody>
      </p:sp>
      <p:sp>
        <p:nvSpPr>
          <p:cNvPr id="21" name="TextBox 20">
            <a:extLst>
              <a:ext uri="{FF2B5EF4-FFF2-40B4-BE49-F238E27FC236}">
                <a16:creationId xmlns:a16="http://schemas.microsoft.com/office/drawing/2014/main" id="{F4D1C8DF-6812-CC73-7B3E-A86377420795}"/>
              </a:ext>
            </a:extLst>
          </p:cNvPr>
          <p:cNvSpPr txBox="1"/>
          <p:nvPr/>
        </p:nvSpPr>
        <p:spPr>
          <a:xfrm>
            <a:off x="4040980" y="1111814"/>
            <a:ext cx="1625766" cy="253916"/>
          </a:xfrm>
          <a:prstGeom prst="rect">
            <a:avLst/>
          </a:prstGeom>
          <a:noFill/>
        </p:spPr>
        <p:txBody>
          <a:bodyPr wrap="none" rtlCol="0">
            <a:spAutoFit/>
          </a:bodyPr>
          <a:lstStyle/>
          <a:p>
            <a:r>
              <a:rPr lang="en-GB" sz="1050" b="1">
                <a:latin typeface="Verdana" panose="020B0604030504040204" pitchFamily="34" charset="0"/>
                <a:ea typeface="Verdana" panose="020B0604030504040204" pitchFamily="34" charset="0"/>
              </a:rPr>
              <a:t>HRQoL Dimensions</a:t>
            </a:r>
          </a:p>
        </p:txBody>
      </p:sp>
    </p:spTree>
    <p:extLst>
      <p:ext uri="{BB962C8B-B14F-4D97-AF65-F5344CB8AC3E}">
        <p14:creationId xmlns:p14="http://schemas.microsoft.com/office/powerpoint/2010/main" val="2249740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B36A-2A84-41D1-64C5-FA9B5F6E7496}"/>
              </a:ext>
            </a:extLst>
          </p:cNvPr>
          <p:cNvSpPr>
            <a:spLocks noGrp="1"/>
          </p:cNvSpPr>
          <p:nvPr>
            <p:ph type="title"/>
          </p:nvPr>
        </p:nvSpPr>
        <p:spPr/>
        <p:txBody>
          <a:bodyPr/>
          <a:lstStyle/>
          <a:p>
            <a:r>
              <a:rPr lang="en-IN"/>
              <a:t>Validated tools have been utilized for investigating the association between </a:t>
            </a:r>
            <a:r>
              <a:rPr lang="en-IN" err="1"/>
              <a:t>HRQoL</a:t>
            </a:r>
            <a:r>
              <a:rPr lang="en-IN"/>
              <a:t> and MASLD/MAFLD in a real-world setting</a:t>
            </a:r>
          </a:p>
        </p:txBody>
      </p:sp>
      <p:sp>
        <p:nvSpPr>
          <p:cNvPr id="3" name="Text Placeholder 3">
            <a:extLst>
              <a:ext uri="{FF2B5EF4-FFF2-40B4-BE49-F238E27FC236}">
                <a16:creationId xmlns:a16="http://schemas.microsoft.com/office/drawing/2014/main" id="{C2E25C2A-ACAC-9948-2E03-690D5EB0BC25}"/>
              </a:ext>
            </a:extLst>
          </p:cNvPr>
          <p:cNvSpPr txBox="1">
            <a:spLocks/>
          </p:cNvSpPr>
          <p:nvPr/>
        </p:nvSpPr>
        <p:spPr>
          <a:xfrm>
            <a:off x="1308149" y="4313500"/>
            <a:ext cx="7473600" cy="821406"/>
          </a:xfrm>
          <a:prstGeom prst="rect">
            <a:avLst/>
          </a:prstGeom>
        </p:spPr>
        <p:txBody>
          <a:bodyPr vert="horz" wrap="square" lIns="68580" tIns="35100" rIns="68580" bIns="351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585">
              <a:lnSpc>
                <a:spcPct val="100000"/>
              </a:lnSpc>
              <a:spcBef>
                <a:spcPts val="0"/>
              </a:spcBef>
              <a:buClrTx/>
              <a:buSzTx/>
              <a:buNone/>
              <a:defRPr/>
            </a:pPr>
            <a:r>
              <a:rPr lang="en-IN" altLang="ru-RU" sz="600">
                <a:solidFill>
                  <a:schemeClr val="tx2">
                    <a:lumMod val="50000"/>
                  </a:schemeClr>
                </a:solidFill>
                <a:latin typeface="Verdana"/>
              </a:rPr>
              <a:t>*Adjusted for significant variables, including age, sex, level of education, tobacco use, and alcohol consumption. </a:t>
            </a:r>
            <a:br>
              <a:rPr lang="en-IN" altLang="ru-RU" sz="600">
                <a:solidFill>
                  <a:schemeClr val="tx2">
                    <a:lumMod val="50000"/>
                  </a:schemeClr>
                </a:solidFill>
                <a:latin typeface="Verdana"/>
              </a:rPr>
            </a:br>
            <a:r>
              <a:rPr lang="en-IN" altLang="ru-RU" sz="600">
                <a:solidFill>
                  <a:schemeClr val="tx2">
                    <a:lumMod val="50000"/>
                  </a:schemeClr>
                </a:solidFill>
                <a:latin typeface="Verdana"/>
              </a:rPr>
              <a:t>The study aimed to: investigate the association between MAFLD and </a:t>
            </a:r>
            <a:r>
              <a:rPr lang="en-IN" altLang="ru-RU" sz="600" err="1">
                <a:solidFill>
                  <a:schemeClr val="tx2">
                    <a:lumMod val="50000"/>
                  </a:schemeClr>
                </a:solidFill>
                <a:latin typeface="Verdana"/>
              </a:rPr>
              <a:t>HRQoL</a:t>
            </a:r>
            <a:r>
              <a:rPr lang="en-IN" altLang="ru-RU" sz="600">
                <a:solidFill>
                  <a:schemeClr val="tx2">
                    <a:lumMod val="50000"/>
                  </a:schemeClr>
                </a:solidFill>
                <a:latin typeface="Verdana"/>
              </a:rPr>
              <a:t>; evaluate whether stress perception and mental health among patients with MAFLD affects </a:t>
            </a:r>
            <a:r>
              <a:rPr lang="en-IN" altLang="ru-RU" sz="600" err="1">
                <a:solidFill>
                  <a:schemeClr val="tx2">
                    <a:lumMod val="50000"/>
                  </a:schemeClr>
                </a:solidFill>
                <a:latin typeface="Verdana"/>
              </a:rPr>
              <a:t>HRQoL</a:t>
            </a:r>
            <a:r>
              <a:rPr lang="en-IN" altLang="ru-RU" sz="600">
                <a:solidFill>
                  <a:schemeClr val="tx2">
                    <a:lumMod val="50000"/>
                  </a:schemeClr>
                </a:solidFill>
                <a:latin typeface="Verdana"/>
              </a:rPr>
              <a:t>; and to identify the underrated burden on patients with MAFLD. Using data from the 5th Korean National Health and Nutrition Examination Surgery (KNHANES V, 2010 to 2012) conducted by the Korean </a:t>
            </a:r>
            <a:r>
              <a:rPr lang="en-IN" altLang="ru-RU" sz="600" err="1">
                <a:solidFill>
                  <a:schemeClr val="tx2">
                    <a:lumMod val="50000"/>
                  </a:schemeClr>
                </a:solidFill>
                <a:latin typeface="Verdana"/>
              </a:rPr>
              <a:t>Centers</a:t>
            </a:r>
            <a:r>
              <a:rPr lang="en-IN" altLang="ru-RU" sz="600">
                <a:solidFill>
                  <a:schemeClr val="tx2">
                    <a:lumMod val="50000"/>
                  </a:schemeClr>
                </a:solidFill>
                <a:latin typeface="Verdana"/>
              </a:rPr>
              <a:t> for Disease Control and Prevention, 17,476 survey participants (aged 19–70 years old) were assessed. MASLD/MAFLD was defined as a Fatty Liver Index score ≥60 and the EQ-5D was used to assess </a:t>
            </a:r>
            <a:r>
              <a:rPr lang="en-IN" altLang="ru-RU" sz="600" err="1">
                <a:solidFill>
                  <a:schemeClr val="tx2">
                    <a:lumMod val="50000"/>
                  </a:schemeClr>
                </a:solidFill>
                <a:latin typeface="Verdana"/>
              </a:rPr>
              <a:t>HRQoL</a:t>
            </a:r>
            <a:r>
              <a:rPr lang="en-IN" altLang="ru-RU" sz="600">
                <a:solidFill>
                  <a:schemeClr val="tx2">
                    <a:lumMod val="50000"/>
                  </a:schemeClr>
                </a:solidFill>
                <a:latin typeface="Verdana"/>
              </a:rPr>
              <a:t>.</a:t>
            </a:r>
          </a:p>
          <a:p>
            <a:pPr marL="0" indent="0" defTabSz="609585">
              <a:lnSpc>
                <a:spcPct val="100000"/>
              </a:lnSpc>
              <a:spcBef>
                <a:spcPts val="0"/>
              </a:spcBef>
              <a:buClrTx/>
              <a:buSzTx/>
              <a:buNone/>
              <a:defRPr/>
            </a:pPr>
            <a:r>
              <a:rPr lang="en-IN" altLang="ru-RU" sz="600">
                <a:solidFill>
                  <a:schemeClr val="tx2">
                    <a:lumMod val="50000"/>
                  </a:schemeClr>
                </a:solidFill>
                <a:latin typeface="Verdana"/>
              </a:rPr>
              <a:t>CI, confidence interval; EQ-5D, EuroQoL-5D; </a:t>
            </a:r>
            <a:r>
              <a:rPr lang="en-IN" altLang="ru-RU" sz="600" err="1">
                <a:solidFill>
                  <a:schemeClr val="tx2">
                    <a:lumMod val="50000"/>
                  </a:schemeClr>
                </a:solidFill>
                <a:latin typeface="Verdana"/>
              </a:rPr>
              <a:t>HRQoL</a:t>
            </a:r>
            <a:r>
              <a:rPr lang="en-IN" altLang="ru-RU" sz="600">
                <a:solidFill>
                  <a:schemeClr val="tx2">
                    <a:lumMod val="50000"/>
                  </a:schemeClr>
                </a:solidFill>
                <a:latin typeface="Verdana"/>
              </a:rPr>
              <a:t>, health-related quality of life; MASLD/MAFLD, metabolic dysfunction-associated steatotic liver disease/metabolic associated fatty liver disease; OR, odds ratio.</a:t>
            </a:r>
          </a:p>
          <a:p>
            <a:pPr marL="0" indent="0" defTabSz="609585">
              <a:lnSpc>
                <a:spcPct val="100000"/>
              </a:lnSpc>
              <a:spcBef>
                <a:spcPts val="0"/>
              </a:spcBef>
              <a:buClrTx/>
              <a:buSzTx/>
              <a:buNone/>
              <a:defRPr/>
            </a:pPr>
            <a:r>
              <a:rPr lang="en-IN" altLang="ru-RU" sz="600">
                <a:solidFill>
                  <a:schemeClr val="tx2">
                    <a:lumMod val="50000"/>
                  </a:schemeClr>
                </a:solidFill>
                <a:latin typeface="Verdana"/>
              </a:rPr>
              <a:t>Hwang TI and Han AL. Int J Environ Res Public Health 2021;18:13145.</a:t>
            </a:r>
          </a:p>
        </p:txBody>
      </p:sp>
      <p:graphicFrame>
        <p:nvGraphicFramePr>
          <p:cNvPr id="4" name="Table 6">
            <a:extLst>
              <a:ext uri="{FF2B5EF4-FFF2-40B4-BE49-F238E27FC236}">
                <a16:creationId xmlns:a16="http://schemas.microsoft.com/office/drawing/2014/main" id="{7C219BD0-B87F-1D0F-8D1A-E89DE80A657F}"/>
              </a:ext>
            </a:extLst>
          </p:cNvPr>
          <p:cNvGraphicFramePr>
            <a:graphicFrameLocks noGrp="1"/>
          </p:cNvGraphicFramePr>
          <p:nvPr>
            <p:extLst>
              <p:ext uri="{D42A27DB-BD31-4B8C-83A1-F6EECF244321}">
                <p14:modId xmlns:p14="http://schemas.microsoft.com/office/powerpoint/2010/main" val="1193109867"/>
              </p:ext>
            </p:extLst>
          </p:nvPr>
        </p:nvGraphicFramePr>
        <p:xfrm>
          <a:off x="1380621" y="1733951"/>
          <a:ext cx="6096000" cy="111252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821328049"/>
                    </a:ext>
                  </a:extLst>
                </a:gridCol>
                <a:gridCol w="1524000">
                  <a:extLst>
                    <a:ext uri="{9D8B030D-6E8A-4147-A177-3AD203B41FA5}">
                      <a16:colId xmlns:a16="http://schemas.microsoft.com/office/drawing/2014/main" val="2327860855"/>
                    </a:ext>
                  </a:extLst>
                </a:gridCol>
                <a:gridCol w="1524000">
                  <a:extLst>
                    <a:ext uri="{9D8B030D-6E8A-4147-A177-3AD203B41FA5}">
                      <a16:colId xmlns:a16="http://schemas.microsoft.com/office/drawing/2014/main" val="129098190"/>
                    </a:ext>
                  </a:extLst>
                </a:gridCol>
                <a:gridCol w="1524000">
                  <a:extLst>
                    <a:ext uri="{9D8B030D-6E8A-4147-A177-3AD203B41FA5}">
                      <a16:colId xmlns:a16="http://schemas.microsoft.com/office/drawing/2014/main" val="1340199872"/>
                    </a:ext>
                  </a:extLst>
                </a:gridCol>
              </a:tblGrid>
              <a:tr h="278130">
                <a:tc>
                  <a:txBody>
                    <a:bodyPr/>
                    <a:lstStyle/>
                    <a:p>
                      <a:endParaRPr lang="en-GB" sz="900">
                        <a:latin typeface="Verdana" panose="020B0604030504040204" pitchFamily="34" charset="0"/>
                        <a:ea typeface="Verdana" panose="020B0604030504040204" pitchFamily="34" charset="0"/>
                      </a:endParaRPr>
                    </a:p>
                  </a:txBody>
                  <a:tcPr marL="68580" marR="68580" marT="34290" marB="34290"/>
                </a:tc>
                <a:tc>
                  <a:txBody>
                    <a:bodyPr/>
                    <a:lstStyle/>
                    <a:p>
                      <a:r>
                        <a:rPr lang="en-GB" sz="900">
                          <a:latin typeface="Verdana" panose="020B0604030504040204" pitchFamily="34" charset="0"/>
                          <a:ea typeface="Verdana" panose="020B0604030504040204" pitchFamily="34" charset="0"/>
                        </a:rPr>
                        <a:t>OR</a:t>
                      </a:r>
                    </a:p>
                  </a:txBody>
                  <a:tcPr marL="68580" marR="68580" marT="34290" marB="34290"/>
                </a:tc>
                <a:tc>
                  <a:txBody>
                    <a:bodyPr/>
                    <a:lstStyle/>
                    <a:p>
                      <a:r>
                        <a:rPr lang="en-GB" sz="900">
                          <a:latin typeface="Verdana" panose="020B0604030504040204" pitchFamily="34" charset="0"/>
                          <a:ea typeface="Verdana" panose="020B0604030504040204" pitchFamily="34" charset="0"/>
                        </a:rPr>
                        <a:t>(95% CI)</a:t>
                      </a:r>
                    </a:p>
                  </a:txBody>
                  <a:tcPr marL="68580" marR="68580" marT="34290" marB="34290"/>
                </a:tc>
                <a:tc>
                  <a:txBody>
                    <a:bodyPr/>
                    <a:lstStyle/>
                    <a:p>
                      <a:r>
                        <a:rPr lang="en-GB" sz="900">
                          <a:latin typeface="Verdana" panose="020B0604030504040204" pitchFamily="34" charset="0"/>
                          <a:ea typeface="Verdana" panose="020B0604030504040204" pitchFamily="34" charset="0"/>
                        </a:rPr>
                        <a:t>p-value</a:t>
                      </a:r>
                    </a:p>
                  </a:txBody>
                  <a:tcPr marL="68580" marR="68580" marT="34290" marB="34290"/>
                </a:tc>
                <a:extLst>
                  <a:ext uri="{0D108BD9-81ED-4DB2-BD59-A6C34878D82A}">
                    <a16:rowId xmlns:a16="http://schemas.microsoft.com/office/drawing/2014/main" val="1037818388"/>
                  </a:ext>
                </a:extLst>
              </a:tr>
              <a:tr h="278130">
                <a:tc>
                  <a:txBody>
                    <a:bodyPr/>
                    <a:lstStyle/>
                    <a:p>
                      <a:r>
                        <a:rPr lang="en-GB" sz="900">
                          <a:latin typeface="Verdana" panose="020B0604030504040204" pitchFamily="34" charset="0"/>
                          <a:ea typeface="Verdana" panose="020B0604030504040204" pitchFamily="34" charset="0"/>
                        </a:rPr>
                        <a:t>Stress</a:t>
                      </a:r>
                    </a:p>
                  </a:txBody>
                  <a:tcPr marL="68580" marR="68580" marT="34290" marB="34290"/>
                </a:tc>
                <a:tc>
                  <a:txBody>
                    <a:bodyPr/>
                    <a:lstStyle/>
                    <a:p>
                      <a:r>
                        <a:rPr lang="en-GB" sz="900">
                          <a:latin typeface="Verdana" panose="020B0604030504040204" pitchFamily="34" charset="0"/>
                          <a:ea typeface="Verdana" panose="020B0604030504040204" pitchFamily="34" charset="0"/>
                        </a:rPr>
                        <a:t>1.265</a:t>
                      </a:r>
                    </a:p>
                  </a:txBody>
                  <a:tcPr marL="68580" marR="68580" marT="34290" marB="34290"/>
                </a:tc>
                <a:tc>
                  <a:txBody>
                    <a:bodyPr/>
                    <a:lstStyle/>
                    <a:p>
                      <a:r>
                        <a:rPr lang="en-GB" sz="900">
                          <a:latin typeface="Verdana" panose="020B0604030504040204" pitchFamily="34" charset="0"/>
                          <a:ea typeface="Verdana" panose="020B0604030504040204" pitchFamily="34" charset="0"/>
                        </a:rPr>
                        <a:t>(1.046–1.530)</a:t>
                      </a:r>
                    </a:p>
                  </a:txBody>
                  <a:tcPr marL="68580" marR="68580" marT="34290" marB="34290"/>
                </a:tc>
                <a:tc>
                  <a:txBody>
                    <a:bodyPr/>
                    <a:lstStyle/>
                    <a:p>
                      <a:r>
                        <a:rPr lang="en-GB" sz="900">
                          <a:latin typeface="Verdana" panose="020B0604030504040204" pitchFamily="34" charset="0"/>
                          <a:ea typeface="Verdana" panose="020B0604030504040204" pitchFamily="34" charset="0"/>
                        </a:rPr>
                        <a:t>0.016</a:t>
                      </a:r>
                    </a:p>
                  </a:txBody>
                  <a:tcPr marL="68580" marR="68580" marT="34290" marB="34290"/>
                </a:tc>
                <a:extLst>
                  <a:ext uri="{0D108BD9-81ED-4DB2-BD59-A6C34878D82A}">
                    <a16:rowId xmlns:a16="http://schemas.microsoft.com/office/drawing/2014/main" val="3005136616"/>
                  </a:ext>
                </a:extLst>
              </a:tr>
              <a:tr h="278130">
                <a:tc>
                  <a:txBody>
                    <a:bodyPr/>
                    <a:lstStyle/>
                    <a:p>
                      <a:r>
                        <a:rPr lang="en-GB" sz="900">
                          <a:latin typeface="Verdana" panose="020B0604030504040204" pitchFamily="34" charset="0"/>
                          <a:ea typeface="Verdana" panose="020B0604030504040204" pitchFamily="34" charset="0"/>
                        </a:rPr>
                        <a:t>Suicidal impulse</a:t>
                      </a:r>
                    </a:p>
                  </a:txBody>
                  <a:tcPr marL="68580" marR="68580" marT="34290" marB="34290"/>
                </a:tc>
                <a:tc>
                  <a:txBody>
                    <a:bodyPr/>
                    <a:lstStyle/>
                    <a:p>
                      <a:r>
                        <a:rPr lang="en-GB" sz="900">
                          <a:latin typeface="Verdana" panose="020B0604030504040204" pitchFamily="34" charset="0"/>
                          <a:ea typeface="Verdana" panose="020B0604030504040204" pitchFamily="34" charset="0"/>
                        </a:rPr>
                        <a:t>1.109</a:t>
                      </a:r>
                    </a:p>
                  </a:txBody>
                  <a:tcPr marL="68580" marR="68580" marT="34290" marB="34290"/>
                </a:tc>
                <a:tc>
                  <a:txBody>
                    <a:bodyPr/>
                    <a:lstStyle/>
                    <a:p>
                      <a:r>
                        <a:rPr lang="en-GB" sz="900">
                          <a:latin typeface="Verdana" panose="020B0604030504040204" pitchFamily="34" charset="0"/>
                          <a:ea typeface="Verdana" panose="020B0604030504040204" pitchFamily="34" charset="0"/>
                        </a:rPr>
                        <a:t>(0.893–1.377)</a:t>
                      </a:r>
                    </a:p>
                  </a:txBody>
                  <a:tcPr marL="68580" marR="68580" marT="34290" marB="34290"/>
                </a:tc>
                <a:tc>
                  <a:txBody>
                    <a:bodyPr/>
                    <a:lstStyle/>
                    <a:p>
                      <a:r>
                        <a:rPr lang="en-GB" sz="900">
                          <a:latin typeface="Verdana" panose="020B0604030504040204" pitchFamily="34" charset="0"/>
                          <a:ea typeface="Verdana" panose="020B0604030504040204" pitchFamily="34" charset="0"/>
                        </a:rPr>
                        <a:t>0.347</a:t>
                      </a:r>
                    </a:p>
                  </a:txBody>
                  <a:tcPr marL="68580" marR="68580" marT="34290" marB="34290"/>
                </a:tc>
                <a:extLst>
                  <a:ext uri="{0D108BD9-81ED-4DB2-BD59-A6C34878D82A}">
                    <a16:rowId xmlns:a16="http://schemas.microsoft.com/office/drawing/2014/main" val="2686919059"/>
                  </a:ext>
                </a:extLst>
              </a:tr>
              <a:tr h="278130">
                <a:tc>
                  <a:txBody>
                    <a:bodyPr/>
                    <a:lstStyle/>
                    <a:p>
                      <a:r>
                        <a:rPr lang="en-GB" sz="900">
                          <a:latin typeface="Verdana" panose="020B0604030504040204" pitchFamily="34" charset="0"/>
                          <a:ea typeface="Verdana" panose="020B0604030504040204" pitchFamily="34" charset="0"/>
                        </a:rPr>
                        <a:t>EQ-5D (–0.1)</a:t>
                      </a:r>
                    </a:p>
                  </a:txBody>
                  <a:tcPr marL="68580" marR="68580" marT="34290" marB="34290"/>
                </a:tc>
                <a:tc>
                  <a:txBody>
                    <a:bodyPr/>
                    <a:lstStyle/>
                    <a:p>
                      <a:r>
                        <a:rPr lang="en-GB" sz="900">
                          <a:latin typeface="Verdana" panose="020B0604030504040204" pitchFamily="34" charset="0"/>
                          <a:ea typeface="Verdana" panose="020B0604030504040204" pitchFamily="34" charset="0"/>
                        </a:rPr>
                        <a:t>1.091</a:t>
                      </a:r>
                    </a:p>
                  </a:txBody>
                  <a:tcPr marL="68580" marR="68580" marT="34290" marB="34290"/>
                </a:tc>
                <a:tc>
                  <a:txBody>
                    <a:bodyPr/>
                    <a:lstStyle/>
                    <a:p>
                      <a:r>
                        <a:rPr lang="en-GB" sz="900">
                          <a:latin typeface="Verdana" panose="020B0604030504040204" pitchFamily="34" charset="0"/>
                          <a:ea typeface="Verdana" panose="020B0604030504040204" pitchFamily="34" charset="0"/>
                        </a:rPr>
                        <a:t>(1.019–1.169)</a:t>
                      </a:r>
                    </a:p>
                  </a:txBody>
                  <a:tcPr marL="68580" marR="68580" marT="34290" marB="34290"/>
                </a:tc>
                <a:tc>
                  <a:txBody>
                    <a:bodyPr/>
                    <a:lstStyle/>
                    <a:p>
                      <a:r>
                        <a:rPr lang="en-GB" sz="900">
                          <a:latin typeface="Verdana" panose="020B0604030504040204" pitchFamily="34" charset="0"/>
                          <a:ea typeface="Verdana" panose="020B0604030504040204" pitchFamily="34" charset="0"/>
                        </a:rPr>
                        <a:t>0.013</a:t>
                      </a:r>
                    </a:p>
                  </a:txBody>
                  <a:tcPr marL="68580" marR="68580" marT="34290" marB="34290"/>
                </a:tc>
                <a:extLst>
                  <a:ext uri="{0D108BD9-81ED-4DB2-BD59-A6C34878D82A}">
                    <a16:rowId xmlns:a16="http://schemas.microsoft.com/office/drawing/2014/main" val="2646051989"/>
                  </a:ext>
                </a:extLst>
              </a:tr>
            </a:tbl>
          </a:graphicData>
        </a:graphic>
      </p:graphicFrame>
      <p:sp>
        <p:nvSpPr>
          <p:cNvPr id="5" name="TextBox 4">
            <a:extLst>
              <a:ext uri="{FF2B5EF4-FFF2-40B4-BE49-F238E27FC236}">
                <a16:creationId xmlns:a16="http://schemas.microsoft.com/office/drawing/2014/main" id="{CFAA9E42-F093-E5D9-55D7-217636401548}"/>
              </a:ext>
            </a:extLst>
          </p:cNvPr>
          <p:cNvSpPr txBox="1"/>
          <p:nvPr/>
        </p:nvSpPr>
        <p:spPr>
          <a:xfrm>
            <a:off x="2180290" y="1447742"/>
            <a:ext cx="5048177" cy="230832"/>
          </a:xfrm>
          <a:prstGeom prst="rect">
            <a:avLst/>
          </a:prstGeom>
          <a:noFill/>
        </p:spPr>
        <p:txBody>
          <a:bodyPr wrap="none" rtlCol="0">
            <a:spAutoFit/>
          </a:bodyPr>
          <a:lstStyle/>
          <a:p>
            <a:r>
              <a:rPr lang="en-GB" sz="900" b="1">
                <a:solidFill>
                  <a:schemeClr val="tx1">
                    <a:lumMod val="75000"/>
                    <a:lumOff val="25000"/>
                  </a:schemeClr>
                </a:solidFill>
                <a:latin typeface="Verdana" panose="020B0604030504040204" pitchFamily="34" charset="0"/>
                <a:ea typeface="Verdana" panose="020B0604030504040204" pitchFamily="34" charset="0"/>
              </a:rPr>
              <a:t>Association between MASLD/MAFLD and stress, mental health and </a:t>
            </a:r>
            <a:r>
              <a:rPr lang="en-GB" sz="900" b="1" err="1">
                <a:solidFill>
                  <a:schemeClr val="tx1">
                    <a:lumMod val="75000"/>
                    <a:lumOff val="25000"/>
                  </a:schemeClr>
                </a:solidFill>
                <a:latin typeface="Verdana" panose="020B0604030504040204" pitchFamily="34" charset="0"/>
                <a:ea typeface="Verdana" panose="020B0604030504040204" pitchFamily="34" charset="0"/>
              </a:rPr>
              <a:t>HRQoL</a:t>
            </a:r>
            <a:r>
              <a:rPr lang="en-GB" sz="900" b="1" baseline="30000">
                <a:solidFill>
                  <a:schemeClr val="tx1">
                    <a:lumMod val="75000"/>
                    <a:lumOff val="25000"/>
                  </a:schemeClr>
                </a:solidFill>
                <a:latin typeface="Verdana" panose="020B0604030504040204" pitchFamily="34" charset="0"/>
                <a:ea typeface="Verdana" panose="020B0604030504040204" pitchFamily="34" charset="0"/>
              </a:rPr>
              <a:t>*</a:t>
            </a:r>
          </a:p>
        </p:txBody>
      </p:sp>
      <p:sp>
        <p:nvSpPr>
          <p:cNvPr id="6" name="TextBox 5">
            <a:extLst>
              <a:ext uri="{FF2B5EF4-FFF2-40B4-BE49-F238E27FC236}">
                <a16:creationId xmlns:a16="http://schemas.microsoft.com/office/drawing/2014/main" id="{7E95AA66-AD8D-C098-8B49-17F7F74C3FEE}"/>
              </a:ext>
            </a:extLst>
          </p:cNvPr>
          <p:cNvSpPr txBox="1"/>
          <p:nvPr/>
        </p:nvSpPr>
        <p:spPr>
          <a:xfrm>
            <a:off x="1708766" y="2901848"/>
            <a:ext cx="5899692" cy="369332"/>
          </a:xfrm>
          <a:prstGeom prst="rect">
            <a:avLst/>
          </a:prstGeom>
          <a:noFill/>
        </p:spPr>
        <p:txBody>
          <a:bodyPr wrap="none" rtlCol="0">
            <a:spAutoFit/>
          </a:bodyPr>
          <a:lstStyle/>
          <a:p>
            <a:pPr marL="128588" indent="-128588">
              <a:buFont typeface="Arial" panose="020B0604020202020204" pitchFamily="34" charset="0"/>
              <a:buChar char="•"/>
            </a:pPr>
            <a:r>
              <a:rPr lang="en-GB" sz="900">
                <a:latin typeface="Verdana" panose="020B0604030504040204" pitchFamily="34" charset="0"/>
                <a:ea typeface="Verdana" panose="020B0604030504040204" pitchFamily="34" charset="0"/>
              </a:rPr>
              <a:t>A decrease in the EQ-5D score of 1 was associated with an increased risk of MASLD/MAFLD</a:t>
            </a:r>
          </a:p>
          <a:p>
            <a:pPr marL="128588" indent="-128588">
              <a:buFont typeface="Arial" panose="020B0604020202020204" pitchFamily="34" charset="0"/>
              <a:buChar char="•"/>
            </a:pPr>
            <a:r>
              <a:rPr lang="en-GB" sz="900">
                <a:latin typeface="Verdana" panose="020B0604030504040204" pitchFamily="34" charset="0"/>
                <a:ea typeface="Verdana" panose="020B0604030504040204" pitchFamily="34" charset="0"/>
              </a:rPr>
              <a:t>An increase in the stress perception rate was associated with an increased risk of MASLD/MAFLD</a:t>
            </a:r>
          </a:p>
        </p:txBody>
      </p:sp>
      <p:sp>
        <p:nvSpPr>
          <p:cNvPr id="7" name="Rectangle 6">
            <a:extLst>
              <a:ext uri="{FF2B5EF4-FFF2-40B4-BE49-F238E27FC236}">
                <a16:creationId xmlns:a16="http://schemas.microsoft.com/office/drawing/2014/main" id="{E0707A43-3192-5C21-5031-3142BBC6DC17}"/>
              </a:ext>
            </a:extLst>
          </p:cNvPr>
          <p:cNvSpPr/>
          <p:nvPr/>
        </p:nvSpPr>
        <p:spPr>
          <a:xfrm>
            <a:off x="301013" y="3778545"/>
            <a:ext cx="8521995" cy="461903"/>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latin typeface="Verdana" panose="020B0604030504040204" pitchFamily="34" charset="0"/>
                <a:ea typeface="Verdana" panose="020B0604030504040204" pitchFamily="34" charset="0"/>
              </a:rPr>
              <a:t>Stress and </a:t>
            </a:r>
            <a:r>
              <a:rPr lang="en-GB" sz="1050" b="1" err="1">
                <a:solidFill>
                  <a:schemeClr val="tx1"/>
                </a:solidFill>
                <a:latin typeface="Verdana" panose="020B0604030504040204" pitchFamily="34" charset="0"/>
                <a:ea typeface="Verdana" panose="020B0604030504040204" pitchFamily="34" charset="0"/>
              </a:rPr>
              <a:t>HRQoL</a:t>
            </a:r>
            <a:r>
              <a:rPr lang="en-GB" sz="1050" b="1">
                <a:solidFill>
                  <a:schemeClr val="tx1"/>
                </a:solidFill>
                <a:latin typeface="Verdana" panose="020B0604030504040204" pitchFamily="34" charset="0"/>
                <a:ea typeface="Verdana" panose="020B0604030504040204" pitchFamily="34" charset="0"/>
              </a:rPr>
              <a:t> </a:t>
            </a:r>
            <a:r>
              <a:rPr lang="en-GB" sz="1050">
                <a:solidFill>
                  <a:schemeClr val="tx1"/>
                </a:solidFill>
                <a:latin typeface="Verdana" panose="020B0604030504040204" pitchFamily="34" charset="0"/>
                <a:ea typeface="Verdana" panose="020B0604030504040204" pitchFamily="34" charset="0"/>
              </a:rPr>
              <a:t>appear to be associated with MASLD/MAFLD, as assessed using the </a:t>
            </a:r>
            <a:r>
              <a:rPr lang="en-GB" sz="1050" b="1">
                <a:solidFill>
                  <a:schemeClr val="tx1"/>
                </a:solidFill>
                <a:latin typeface="Verdana" panose="020B0604030504040204" pitchFamily="34" charset="0"/>
                <a:ea typeface="Verdana" panose="020B0604030504040204" pitchFamily="34" charset="0"/>
              </a:rPr>
              <a:t>EQ-5D instrument</a:t>
            </a:r>
            <a:r>
              <a:rPr lang="en-GB" sz="1050">
                <a:solidFill>
                  <a:schemeClr val="tx1"/>
                </a:solidFill>
                <a:latin typeface="Verdana" panose="020B0604030504040204" pitchFamily="34" charset="0"/>
                <a:ea typeface="Verdana" panose="020B0604030504040204" pitchFamily="34" charset="0"/>
              </a:rPr>
              <a:t>, </a:t>
            </a:r>
            <a:br>
              <a:rPr lang="en-GB" sz="1050">
                <a:solidFill>
                  <a:schemeClr val="tx1"/>
                </a:solidFill>
                <a:latin typeface="Verdana" panose="020B0604030504040204" pitchFamily="34" charset="0"/>
                <a:ea typeface="Verdana" panose="020B0604030504040204" pitchFamily="34" charset="0"/>
              </a:rPr>
            </a:br>
            <a:r>
              <a:rPr lang="en-GB" sz="1050">
                <a:solidFill>
                  <a:schemeClr val="tx1"/>
                </a:solidFill>
                <a:latin typeface="Verdana" panose="020B0604030504040204" pitchFamily="34" charset="0"/>
                <a:ea typeface="Verdana" panose="020B0604030504040204" pitchFamily="34" charset="0"/>
              </a:rPr>
              <a:t>with </a:t>
            </a:r>
            <a:r>
              <a:rPr lang="en-GB" sz="1050" b="1">
                <a:solidFill>
                  <a:schemeClr val="tx1"/>
                </a:solidFill>
                <a:latin typeface="Verdana" panose="020B0604030504040204" pitchFamily="34" charset="0"/>
                <a:ea typeface="Verdana" panose="020B0604030504040204" pitchFamily="34" charset="0"/>
              </a:rPr>
              <a:t>lower </a:t>
            </a:r>
            <a:r>
              <a:rPr lang="en-GB" sz="1050" b="1" err="1">
                <a:solidFill>
                  <a:schemeClr val="tx1"/>
                </a:solidFill>
                <a:latin typeface="Verdana" panose="020B0604030504040204" pitchFamily="34" charset="0"/>
                <a:ea typeface="Verdana" panose="020B0604030504040204" pitchFamily="34" charset="0"/>
              </a:rPr>
              <a:t>HRQoL</a:t>
            </a:r>
            <a:r>
              <a:rPr lang="en-GB" sz="1050" b="1">
                <a:solidFill>
                  <a:schemeClr val="tx1"/>
                </a:solidFill>
                <a:latin typeface="Verdana" panose="020B0604030504040204" pitchFamily="34" charset="0"/>
                <a:ea typeface="Verdana" panose="020B0604030504040204" pitchFamily="34" charset="0"/>
              </a:rPr>
              <a:t> scores observed in patients with MASLD/MAFLD</a:t>
            </a:r>
          </a:p>
        </p:txBody>
      </p:sp>
    </p:spTree>
    <p:extLst>
      <p:ext uri="{BB962C8B-B14F-4D97-AF65-F5344CB8AC3E}">
        <p14:creationId xmlns:p14="http://schemas.microsoft.com/office/powerpoint/2010/main" val="104021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E7A23F6-1362-3689-67AA-75A740846892}"/>
              </a:ext>
            </a:extLst>
          </p:cNvPr>
          <p:cNvSpPr>
            <a:spLocks noGrp="1"/>
          </p:cNvSpPr>
          <p:nvPr>
            <p:ph type="title"/>
          </p:nvPr>
        </p:nvSpPr>
        <p:spPr/>
        <p:txBody>
          <a:bodyPr/>
          <a:lstStyle/>
          <a:p>
            <a:r>
              <a:rPr lang="en-GB"/>
              <a:t>Treatment plan for MASLD/MAFLD</a:t>
            </a:r>
          </a:p>
        </p:txBody>
      </p:sp>
      <p:graphicFrame>
        <p:nvGraphicFramePr>
          <p:cNvPr id="9" name="Content Placeholder 3">
            <a:extLst>
              <a:ext uri="{FF2B5EF4-FFF2-40B4-BE49-F238E27FC236}">
                <a16:creationId xmlns:a16="http://schemas.microsoft.com/office/drawing/2014/main" id="{C41A244D-62DD-EB8D-8D5C-0588E6E3CAD6}"/>
              </a:ext>
            </a:extLst>
          </p:cNvPr>
          <p:cNvGraphicFramePr>
            <a:graphicFrameLocks/>
          </p:cNvGraphicFramePr>
          <p:nvPr>
            <p:extLst>
              <p:ext uri="{D42A27DB-BD31-4B8C-83A1-F6EECF244321}">
                <p14:modId xmlns:p14="http://schemas.microsoft.com/office/powerpoint/2010/main" val="713430505"/>
              </p:ext>
            </p:extLst>
          </p:nvPr>
        </p:nvGraphicFramePr>
        <p:xfrm>
          <a:off x="723593" y="850201"/>
          <a:ext cx="7476027" cy="3605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5">
            <a:extLst>
              <a:ext uri="{FF2B5EF4-FFF2-40B4-BE49-F238E27FC236}">
                <a16:creationId xmlns:a16="http://schemas.microsoft.com/office/drawing/2014/main" id="{FD64A47F-E97C-4632-AE2E-88E07CC83282}"/>
              </a:ext>
            </a:extLst>
          </p:cNvPr>
          <p:cNvSpPr>
            <a:spLocks noGrp="1"/>
          </p:cNvSpPr>
          <p:nvPr/>
        </p:nvSpPr>
        <p:spPr>
          <a:xfrm>
            <a:off x="1309571" y="4630368"/>
            <a:ext cx="7610712" cy="396376"/>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09585">
              <a:defRPr/>
            </a:pPr>
            <a:r>
              <a:rPr lang="en-GB" sz="600">
                <a:solidFill>
                  <a:schemeClr val="tx2">
                    <a:lumMod val="50000"/>
                  </a:schemeClr>
                </a:solidFill>
                <a:latin typeface="Verdana"/>
                <a:cs typeface="Verdana"/>
              </a:rPr>
              <a:t>EPL, essential phospholipid; </a:t>
            </a:r>
            <a:r>
              <a:rPr lang="en-IN" sz="600">
                <a:solidFill>
                  <a:schemeClr val="tx2">
                    <a:lumMod val="50000"/>
                  </a:schemeClr>
                </a:solidFill>
                <a:latin typeface="Verdana"/>
                <a:cs typeface="Verdana"/>
              </a:rPr>
              <a:t>MASLD/MAFLD, metabolic dysfunction-associated steatotic liver disease/metabolic associated fatty liver disease</a:t>
            </a:r>
            <a:r>
              <a:rPr lang="en-GB" sz="600">
                <a:solidFill>
                  <a:schemeClr val="tx2">
                    <a:lumMod val="50000"/>
                  </a:schemeClr>
                </a:solidFill>
                <a:latin typeface="Verdana"/>
                <a:cs typeface="Verdana"/>
              </a:rPr>
              <a:t>; Rx, Prescription medicine(s); SAMe, S-adenosyl methionine.</a:t>
            </a:r>
          </a:p>
          <a:p>
            <a:pPr defTabSz="609585">
              <a:defRPr/>
            </a:pPr>
            <a:r>
              <a:rPr lang="en-GB" sz="600">
                <a:solidFill>
                  <a:schemeClr val="tx2">
                    <a:lumMod val="50000"/>
                  </a:schemeClr>
                </a:solidFill>
                <a:latin typeface="Verdana"/>
                <a:cs typeface="Verdana"/>
              </a:rPr>
              <a:t>1. Park YE, et al. Korean J Intern Med 2018;33:64–74; 2. </a:t>
            </a:r>
            <a:r>
              <a:rPr lang="en-GB" sz="600" err="1">
                <a:solidFill>
                  <a:schemeClr val="tx2">
                    <a:lumMod val="50000"/>
                  </a:schemeClr>
                </a:solidFill>
                <a:latin typeface="Verdana"/>
                <a:cs typeface="Verdana"/>
              </a:rPr>
              <a:t>Finck</a:t>
            </a:r>
            <a:r>
              <a:rPr lang="en-GB" sz="600">
                <a:solidFill>
                  <a:schemeClr val="tx2">
                    <a:lumMod val="50000"/>
                  </a:schemeClr>
                </a:solidFill>
                <a:latin typeface="Verdana"/>
                <a:cs typeface="Verdana"/>
              </a:rPr>
              <a:t> BN. Diabetes 2018;67:2485–93; 3. </a:t>
            </a:r>
            <a:r>
              <a:rPr lang="en-GB" sz="600" err="1">
                <a:solidFill>
                  <a:schemeClr val="tx2">
                    <a:lumMod val="50000"/>
                  </a:schemeClr>
                </a:solidFill>
                <a:latin typeface="Verdana"/>
                <a:cs typeface="Verdana"/>
              </a:rPr>
              <a:t>Dajani</a:t>
            </a:r>
            <a:r>
              <a:rPr lang="en-GB" sz="600">
                <a:solidFill>
                  <a:schemeClr val="tx2">
                    <a:lumMod val="50000"/>
                  </a:schemeClr>
                </a:solidFill>
                <a:latin typeface="Verdana"/>
                <a:cs typeface="Verdana"/>
              </a:rPr>
              <a:t> A, et al. Saudi J Gastroenterol 2016;22:91–105; 4. </a:t>
            </a:r>
            <a:r>
              <a:rPr lang="en-GB" sz="600" err="1">
                <a:solidFill>
                  <a:schemeClr val="tx2">
                    <a:lumMod val="50000"/>
                  </a:schemeClr>
                </a:solidFill>
                <a:latin typeface="Verdana"/>
                <a:cs typeface="Verdana"/>
              </a:rPr>
              <a:t>Laursen</a:t>
            </a:r>
            <a:r>
              <a:rPr lang="en-GB" sz="600">
                <a:solidFill>
                  <a:schemeClr val="tx2">
                    <a:lumMod val="50000"/>
                  </a:schemeClr>
                </a:solidFill>
                <a:latin typeface="Verdana"/>
                <a:cs typeface="Verdana"/>
              </a:rPr>
              <a:t> TL, et al. World J Hepatol 2019;11:138–49; 5. </a:t>
            </a:r>
            <a:r>
              <a:rPr lang="en-GB" sz="600" err="1">
                <a:solidFill>
                  <a:schemeClr val="tx2">
                    <a:lumMod val="50000"/>
                  </a:schemeClr>
                </a:solidFill>
                <a:latin typeface="Verdana"/>
                <a:cs typeface="Verdana"/>
              </a:rPr>
              <a:t>Vanni</a:t>
            </a:r>
            <a:r>
              <a:rPr lang="en-GB" sz="600">
                <a:solidFill>
                  <a:schemeClr val="tx2">
                    <a:lumMod val="50000"/>
                  </a:schemeClr>
                </a:solidFill>
                <a:latin typeface="Verdana"/>
                <a:cs typeface="Verdana"/>
              </a:rPr>
              <a:t> E, et al. Semin Liver Dis 2015;35:236–49.</a:t>
            </a:r>
          </a:p>
        </p:txBody>
      </p:sp>
    </p:spTree>
    <p:extLst>
      <p:ext uri="{BB962C8B-B14F-4D97-AF65-F5344CB8AC3E}">
        <p14:creationId xmlns:p14="http://schemas.microsoft.com/office/powerpoint/2010/main" val="371763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5038CC-D131-1AE7-0F4F-54D2B69EAFCE}"/>
              </a:ext>
            </a:extLst>
          </p:cNvPr>
          <p:cNvSpPr>
            <a:spLocks noGrp="1"/>
          </p:cNvSpPr>
          <p:nvPr>
            <p:ph type="sldNum" sz="quarter" idx="10"/>
          </p:nvPr>
        </p:nvSpPr>
        <p:spPr/>
        <p:txBody>
          <a:bodyPr/>
          <a:lstStyle/>
          <a:p>
            <a:fld id="{84E72597-5FA9-473E-9DF2-B958DF9446F5}" type="slidenum">
              <a:rPr lang="fr-FR" smtClean="0">
                <a:solidFill>
                  <a:prstClr val="white"/>
                </a:solidFill>
              </a:rPr>
              <a:pPr/>
              <a:t>23</a:t>
            </a:fld>
            <a:endParaRPr lang="fr-FR">
              <a:solidFill>
                <a:prstClr val="white"/>
              </a:solidFill>
            </a:endParaRPr>
          </a:p>
        </p:txBody>
      </p:sp>
      <p:sp>
        <p:nvSpPr>
          <p:cNvPr id="3" name="Title 2">
            <a:extLst>
              <a:ext uri="{FF2B5EF4-FFF2-40B4-BE49-F238E27FC236}">
                <a16:creationId xmlns:a16="http://schemas.microsoft.com/office/drawing/2014/main" id="{99B69753-DBA9-6368-D13C-E0512EE4ABF9}"/>
              </a:ext>
            </a:extLst>
          </p:cNvPr>
          <p:cNvSpPr>
            <a:spLocks noGrp="1"/>
          </p:cNvSpPr>
          <p:nvPr>
            <p:ph type="title"/>
          </p:nvPr>
        </p:nvSpPr>
        <p:spPr>
          <a:xfrm>
            <a:off x="301013" y="157053"/>
            <a:ext cx="8521995" cy="618631"/>
          </a:xfrm>
        </p:spPr>
        <p:txBody>
          <a:bodyPr/>
          <a:lstStyle/>
          <a:p>
            <a:r>
              <a:rPr lang="en-US" sz="1800"/>
              <a:t>Patient satisfaction correlates with objective laboratory improvements for patients with MASLD/MAFLD receiving adjunctive supportive treatment </a:t>
            </a:r>
            <a:endParaRPr lang="en-GB" sz="1800"/>
          </a:p>
        </p:txBody>
      </p:sp>
      <p:sp>
        <p:nvSpPr>
          <p:cNvPr id="10" name="Footer Placeholder 5">
            <a:extLst>
              <a:ext uri="{FF2B5EF4-FFF2-40B4-BE49-F238E27FC236}">
                <a16:creationId xmlns:a16="http://schemas.microsoft.com/office/drawing/2014/main" id="{B928AE31-E5F4-85F9-49C2-58A993F02738}"/>
              </a:ext>
            </a:extLst>
          </p:cNvPr>
          <p:cNvSpPr>
            <a:spLocks noGrp="1"/>
          </p:cNvSpPr>
          <p:nvPr/>
        </p:nvSpPr>
        <p:spPr>
          <a:xfrm>
            <a:off x="1309574" y="4524904"/>
            <a:ext cx="7610712" cy="560205"/>
          </a:xfrm>
          <a:prstGeom prst="rect">
            <a:avLst/>
          </a:prstGeom>
        </p:spPr>
        <p:txBody>
          <a:bodyPr vert="horz" lIns="0" tIns="0" rIns="0" bIns="0" rtlCol="0" anchor="b"/>
          <a:lstStyle>
            <a:defPPr>
              <a:defRPr lang="en-US"/>
            </a:defPPr>
            <a:lvl1pPr marL="0" algn="l" defTabSz="457200" rtl="0" eaLnBrk="1" latinLnBrk="0" hangingPunct="1">
              <a:defRPr lang="en-US" sz="700" b="0" i="0" kern="1200" cap="none" baseline="0" smtClean="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09585">
              <a:defRPr/>
            </a:pPr>
            <a:r>
              <a:rPr lang="en-GB" sz="600">
                <a:solidFill>
                  <a:schemeClr val="tx2">
                    <a:lumMod val="50000"/>
                  </a:schemeClr>
                </a:solidFill>
                <a:latin typeface="Verdana"/>
              </a:rPr>
              <a:t>This study was a pooled analysis (EPOCH-2) of three Russian real-world studies: MANPOWER; LIDER; LIDER-2 (N=3,384).</a:t>
            </a:r>
          </a:p>
          <a:p>
            <a:pPr defTabSz="609585">
              <a:defRPr/>
            </a:pPr>
            <a:r>
              <a:rPr lang="en-GB" sz="600">
                <a:solidFill>
                  <a:schemeClr val="tx2">
                    <a:lumMod val="50000"/>
                  </a:schemeClr>
                </a:solidFill>
                <a:latin typeface="Verdana"/>
              </a:rPr>
              <a:t>*Clinicians’ and patients’ satisfaction with EPL treatment were assessed on a 10-point scale, where 1 is the lowest satisfaction and 10 is the highest satisfaction. †Wilcoxon signed-rank test. ‡chi squared test. </a:t>
            </a:r>
          </a:p>
          <a:p>
            <a:pPr defTabSz="609585">
              <a:defRPr/>
            </a:pPr>
            <a:r>
              <a:rPr lang="en-GB" sz="600">
                <a:solidFill>
                  <a:schemeClr val="tx2">
                    <a:lumMod val="50000"/>
                  </a:schemeClr>
                </a:solidFill>
                <a:latin typeface="Verdana"/>
              </a:rPr>
              <a:t>ALP, alkaline phosphatase; ALT, alanine aminotransferase; AST, aspartate aminotransferase; GGT, Gamma-glutamyl transferase; HbA1c, glycated haemoglobin; HDL, high-density lipoproteins; LDL, low-density lipoproteins; </a:t>
            </a:r>
            <a:r>
              <a:rPr lang="en-IN" sz="600">
                <a:solidFill>
                  <a:schemeClr val="tx2">
                    <a:lumMod val="50000"/>
                  </a:schemeClr>
                </a:solidFill>
                <a:latin typeface="Verdana"/>
              </a:rPr>
              <a:t>MASLD/MAFLD, metabolic dysfunction-associated steatotic liver disease/metabolic associated fatty liver disease; </a:t>
            </a:r>
            <a:r>
              <a:rPr lang="en-GB" sz="600">
                <a:solidFill>
                  <a:schemeClr val="tx2">
                    <a:lumMod val="50000"/>
                  </a:schemeClr>
                </a:solidFill>
                <a:latin typeface="Verdana"/>
              </a:rPr>
              <a:t>VLDL, very low-density lipids. </a:t>
            </a:r>
            <a:br>
              <a:rPr lang="en-GB" sz="600">
                <a:solidFill>
                  <a:schemeClr val="tx2">
                    <a:lumMod val="50000"/>
                  </a:schemeClr>
                </a:solidFill>
                <a:latin typeface="Verdana"/>
              </a:rPr>
            </a:br>
            <a:r>
              <a:rPr lang="en-GB" sz="600">
                <a:solidFill>
                  <a:schemeClr val="tx2">
                    <a:lumMod val="50000"/>
                  </a:schemeClr>
                </a:solidFill>
                <a:latin typeface="Verdana"/>
              </a:rPr>
              <a:t>Ivashkin VT, et al. Drugs Real World Outcomes 2021;8:369–82.</a:t>
            </a:r>
          </a:p>
        </p:txBody>
      </p:sp>
      <p:graphicFrame>
        <p:nvGraphicFramePr>
          <p:cNvPr id="4" name="Tableau 3">
            <a:extLst>
              <a:ext uri="{FF2B5EF4-FFF2-40B4-BE49-F238E27FC236}">
                <a16:creationId xmlns:a16="http://schemas.microsoft.com/office/drawing/2014/main" id="{71EA741F-78E0-AE05-A5E1-9D0F0C1B8770}"/>
              </a:ext>
            </a:extLst>
          </p:cNvPr>
          <p:cNvGraphicFramePr>
            <a:graphicFrameLocks noGrp="1"/>
          </p:cNvGraphicFramePr>
          <p:nvPr>
            <p:extLst>
              <p:ext uri="{D42A27DB-BD31-4B8C-83A1-F6EECF244321}">
                <p14:modId xmlns:p14="http://schemas.microsoft.com/office/powerpoint/2010/main" val="1952878102"/>
              </p:ext>
            </p:extLst>
          </p:nvPr>
        </p:nvGraphicFramePr>
        <p:xfrm>
          <a:off x="301013" y="1154698"/>
          <a:ext cx="4216474" cy="2431085"/>
        </p:xfrm>
        <a:graphic>
          <a:graphicData uri="http://schemas.openxmlformats.org/drawingml/2006/table">
            <a:tbl>
              <a:tblPr firstRow="1" firstCol="1" bandRow="1">
                <a:tableStyleId>{B301B821-A1FF-4177-AEE7-76D212191A09}</a:tableStyleId>
              </a:tblPr>
              <a:tblGrid>
                <a:gridCol w="1755000">
                  <a:extLst>
                    <a:ext uri="{9D8B030D-6E8A-4147-A177-3AD203B41FA5}">
                      <a16:colId xmlns:a16="http://schemas.microsoft.com/office/drawing/2014/main" val="20000"/>
                    </a:ext>
                  </a:extLst>
                </a:gridCol>
                <a:gridCol w="879737">
                  <a:extLst>
                    <a:ext uri="{9D8B030D-6E8A-4147-A177-3AD203B41FA5}">
                      <a16:colId xmlns:a16="http://schemas.microsoft.com/office/drawing/2014/main" val="3008853039"/>
                    </a:ext>
                  </a:extLst>
                </a:gridCol>
                <a:gridCol w="879737">
                  <a:extLst>
                    <a:ext uri="{9D8B030D-6E8A-4147-A177-3AD203B41FA5}">
                      <a16:colId xmlns:a16="http://schemas.microsoft.com/office/drawing/2014/main" val="2634608456"/>
                    </a:ext>
                  </a:extLst>
                </a:gridCol>
                <a:gridCol w="702000">
                  <a:extLst>
                    <a:ext uri="{9D8B030D-6E8A-4147-A177-3AD203B41FA5}">
                      <a16:colId xmlns:a16="http://schemas.microsoft.com/office/drawing/2014/main" val="2425063643"/>
                    </a:ext>
                  </a:extLst>
                </a:gridCol>
              </a:tblGrid>
              <a:tr h="248968">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a:solidFill>
                            <a:schemeClr val="bg1"/>
                          </a:solidFill>
                          <a:effectLst/>
                          <a:latin typeface="Verdana" panose="020B0604030504040204" pitchFamily="34" charset="0"/>
                          <a:ea typeface="Verdana" panose="020B0604030504040204" pitchFamily="34" charset="0"/>
                        </a:rPr>
                        <a:t>Laboratory improvements, median change from baseline</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B w="12700" cap="flat" cmpd="sng" algn="ctr">
                      <a:solidFill>
                        <a:schemeClr val="bg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chemeClr val="bg1"/>
                          </a:solidFill>
                          <a:effectLst/>
                          <a:latin typeface="Verdana" panose="020B0604030504040204" pitchFamily="34" charset="0"/>
                          <a:ea typeface="Verdana" panose="020B0604030504040204" pitchFamily="34" charset="0"/>
                        </a:rPr>
                        <a:t>Clinician satisfaction</a:t>
                      </a:r>
                    </a:p>
                  </a:txBody>
                  <a:tcPr marL="54000" marR="54000" marT="54000" marB="54000" anchor="b">
                    <a:lnB w="19050" cap="flat" cmpd="sng" algn="ctr">
                      <a:solidFill>
                        <a:srgbClr val="F6C09B"/>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b="1">
                        <a:solidFill>
                          <a:schemeClr val="tx1"/>
                        </a:solidFill>
                        <a:effectLst/>
                        <a:latin typeface="Verdana" panose="020B0604030504040204" pitchFamily="34" charset="0"/>
                        <a:ea typeface="Times New Roman" panose="02020603050405020304" pitchFamily="18" charset="0"/>
                      </a:endParaRPr>
                    </a:p>
                  </a:txBody>
                  <a:tcPr marL="22177" marR="22177" marT="0" marB="0" anchor="ctr">
                    <a:lnB w="12700" cap="flat" cmpd="sng" algn="ctr">
                      <a:solidFill>
                        <a:schemeClr val="bg1"/>
                      </a:solidFill>
                      <a:prstDash val="solid"/>
                      <a:round/>
                      <a:headEnd type="none" w="med" len="med"/>
                      <a:tailEnd type="none" w="med" len="med"/>
                    </a:lnB>
                  </a:tcPr>
                </a:tc>
                <a:tc>
                  <a:txBody>
                    <a:bodyPr/>
                    <a:lstStyle/>
                    <a:p>
                      <a:pPr algn="ctr">
                        <a:lnSpc>
                          <a:spcPct val="100000"/>
                        </a:lnSpc>
                      </a:pPr>
                      <a:endParaRPr lang="en-GB" sz="900" b="0">
                        <a:solidFill>
                          <a:schemeClr val="tx1"/>
                        </a:solidFill>
                        <a:effectLst/>
                        <a:latin typeface="Verdana" panose="020B0604030504040204" pitchFamily="34" charset="0"/>
                        <a:ea typeface="Times New Roman" panose="02020603050405020304" pitchFamily="18" charset="0"/>
                      </a:endParaRPr>
                    </a:p>
                  </a:txBody>
                  <a:tcPr marL="54000" marR="54000" marT="54000" marB="54000" anchor="b">
                    <a:lnB w="12700" cap="flat" cmpd="sng" algn="ctr">
                      <a:noFill/>
                      <a:prstDash val="solid"/>
                      <a:round/>
                      <a:headEnd type="none" w="med" len="med"/>
                      <a:tailEnd type="none" w="med" len="med"/>
                    </a:lnB>
                  </a:tcPr>
                </a:tc>
                <a:extLst>
                  <a:ext uri="{0D108BD9-81ED-4DB2-BD59-A6C34878D82A}">
                    <a16:rowId xmlns:a16="http://schemas.microsoft.com/office/drawing/2014/main" val="3491529441"/>
                  </a:ext>
                </a:extLst>
              </a:tr>
              <a:tr h="388259">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a:solidFill>
                            <a:schemeClr val="tx1"/>
                          </a:solidFill>
                          <a:effectLst/>
                          <a:latin typeface="Verdana" panose="020B0604030504040204" pitchFamily="34" charset="0"/>
                        </a:rPr>
                        <a:t>Laboratory improvements, median change from baseline</a:t>
                      </a:r>
                      <a:endParaRPr lang="en-GB" sz="1200" b="1">
                        <a:solidFill>
                          <a:schemeClr val="tx1"/>
                        </a:solidFill>
                        <a:effectLst/>
                        <a:latin typeface="Verdana" panose="020B0604030504040204" pitchFamily="34" charset="0"/>
                        <a:ea typeface="Times New Roman" panose="02020603050405020304" pitchFamily="18" charset="0"/>
                      </a:endParaRPr>
                    </a:p>
                  </a:txBody>
                  <a:tcPr marL="22177" marR="22177" marT="0" marB="0" anchor="ctr">
                    <a:lnT w="12700" cap="flat" cmpd="sng" algn="ctr">
                      <a:solidFill>
                        <a:schemeClr val="bg1"/>
                      </a:solidFill>
                      <a:prstDash val="solid"/>
                      <a:round/>
                      <a:headEnd type="none" w="med" len="med"/>
                      <a:tailEnd type="none" w="med" len="med"/>
                    </a:lnT>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chemeClr val="bg1"/>
                          </a:solidFill>
                          <a:effectLst/>
                          <a:latin typeface="Verdana" panose="020B0604030504040204" pitchFamily="34" charset="0"/>
                          <a:ea typeface="Verdana" panose="020B0604030504040204" pitchFamily="34" charset="0"/>
                        </a:rPr>
                        <a:t>Low + very low</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L>
                      <a:noFill/>
                    </a:lnL>
                    <a:lnR>
                      <a:noFill/>
                    </a:lnR>
                    <a:lnT w="19050" cap="flat" cmpd="sng" algn="ctr">
                      <a:solidFill>
                        <a:srgbClr val="F6C09B"/>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chemeClr val="bg1"/>
                          </a:solidFill>
                          <a:effectLst/>
                          <a:latin typeface="Verdana" panose="020B0604030504040204" pitchFamily="34" charset="0"/>
                          <a:ea typeface="Verdana" panose="020B0604030504040204" pitchFamily="34" charset="0"/>
                        </a:rPr>
                        <a:t>High + very high</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L>
                      <a:noFill/>
                    </a:lnL>
                    <a:lnT w="19050" cap="flat" cmpd="sng" algn="ctr">
                      <a:solidFill>
                        <a:srgbClr val="F6C09B"/>
                      </a:solidFill>
                      <a:prstDash val="solid"/>
                      <a:round/>
                      <a:headEnd type="none" w="med" len="med"/>
                      <a:tailEnd type="none" w="med" len="med"/>
                    </a:lnT>
                    <a:solidFill>
                      <a:schemeClr val="accent1"/>
                    </a:solidFill>
                  </a:tcPr>
                </a:tc>
                <a:tc>
                  <a:txBody>
                    <a:bodyPr/>
                    <a:lstStyle/>
                    <a:p>
                      <a:pPr algn="ctr">
                        <a:lnSpc>
                          <a:spcPct val="100000"/>
                        </a:lnSpc>
                      </a:pPr>
                      <a:endParaRPr lang="en-US" sz="900" b="1">
                        <a:solidFill>
                          <a:schemeClr val="bg1"/>
                        </a:solidFill>
                        <a:effectLst/>
                        <a:latin typeface="Verdana" panose="020B0604030504040204" pitchFamily="34" charset="0"/>
                        <a:ea typeface="Verdana" panose="020B0604030504040204" pitchFamily="34" charset="0"/>
                      </a:endParaRPr>
                    </a:p>
                    <a:p>
                      <a:pPr algn="ctr">
                        <a:lnSpc>
                          <a:spcPct val="100000"/>
                        </a:lnSpc>
                      </a:pPr>
                      <a:r>
                        <a:rPr lang="en-US" sz="900" b="1">
                          <a:solidFill>
                            <a:schemeClr val="bg1"/>
                          </a:solidFill>
                          <a:effectLst/>
                          <a:latin typeface="Verdana" panose="020B0604030504040204" pitchFamily="34" charset="0"/>
                          <a:ea typeface="Verdana" panose="020B0604030504040204" pitchFamily="34" charset="0"/>
                        </a:rPr>
                        <a:t>p value</a:t>
                      </a:r>
                      <a:r>
                        <a:rPr lang="en-US" sz="900" b="1" baseline="30000">
                          <a:solidFill>
                            <a:schemeClr val="bg1"/>
                          </a:solidFill>
                          <a:effectLst/>
                          <a:latin typeface="Verdana" panose="020B0604030504040204" pitchFamily="34" charset="0"/>
                          <a:ea typeface="Verdana" panose="020B0604030504040204" pitchFamily="34" charset="0"/>
                        </a:rPr>
                        <a:t>† </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T w="12700" cap="flat" cmpd="sng" algn="ctr">
                      <a:noFill/>
                      <a:prstDash val="solid"/>
                      <a:round/>
                      <a:headEnd type="none" w="med" len="med"/>
                      <a:tailEnd type="none" w="med" len="med"/>
                    </a:lnT>
                    <a:solidFill>
                      <a:schemeClr val="accent1"/>
                    </a:solidFill>
                  </a:tcPr>
                </a:tc>
                <a:extLst>
                  <a:ext uri="{0D108BD9-81ED-4DB2-BD59-A6C34878D82A}">
                    <a16:rowId xmlns:a16="http://schemas.microsoft.com/office/drawing/2014/main" val="10000"/>
                  </a:ext>
                </a:extLst>
              </a:tr>
              <a:tr h="163078">
                <a:tc>
                  <a:txBody>
                    <a:bodyPr/>
                    <a:lstStyle/>
                    <a:p>
                      <a:pP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ALT (U/L)</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54000" marR="16633" marT="0" marB="0" anchor="ctr">
                    <a:lnT w="12700" cap="flat" cmpd="sng" algn="ctr">
                      <a:solidFill>
                        <a:schemeClr val="bg1"/>
                      </a:solidFill>
                      <a:prstDash val="solid"/>
                      <a:round/>
                      <a:headEnd type="none" w="med" len="med"/>
                      <a:tailEnd type="none" w="med" len="med"/>
                    </a:lnT>
                  </a:tcP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–8.00</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lnT w="12700" cmpd="sng">
                      <a:noFill/>
                    </a:lnT>
                  </a:tcPr>
                </a:tc>
                <a:tc>
                  <a:txBody>
                    <a:bodyPr/>
                    <a:lstStyle/>
                    <a:p>
                      <a:pPr algn="ctr">
                        <a:lnSpc>
                          <a:spcPct val="100000"/>
                        </a:lnSpc>
                      </a:pPr>
                      <a:r>
                        <a:rPr lang="en-US" sz="900" b="1">
                          <a:solidFill>
                            <a:schemeClr val="tx1">
                              <a:lumMod val="75000"/>
                              <a:lumOff val="25000"/>
                            </a:schemeClr>
                          </a:solidFill>
                          <a:effectLst/>
                          <a:latin typeface="Verdana" panose="020B0604030504040204" pitchFamily="34" charset="0"/>
                          <a:ea typeface="Verdana" panose="020B0604030504040204" pitchFamily="34" charset="0"/>
                        </a:rPr>
                        <a:t>–15.00</a:t>
                      </a:r>
                      <a:endParaRPr lang="en-GB" sz="900" b="1">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&lt;0.001</a:t>
                      </a:r>
                      <a:endParaRPr lang="en-GB" sz="2700" b="0">
                        <a:solidFill>
                          <a:schemeClr val="tx1">
                            <a:lumMod val="75000"/>
                            <a:lumOff val="25000"/>
                          </a:schemeClr>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2215708884"/>
                  </a:ext>
                </a:extLst>
              </a:tr>
              <a:tr h="163078">
                <a:tc>
                  <a:txBody>
                    <a:bodyPr/>
                    <a:lstStyle/>
                    <a:p>
                      <a:pP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AST (U/L)</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–7.00</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lumMod val="75000"/>
                              <a:lumOff val="25000"/>
                            </a:schemeClr>
                          </a:solidFill>
                          <a:effectLst/>
                          <a:latin typeface="Verdana" panose="020B0604030504040204" pitchFamily="34" charset="0"/>
                          <a:ea typeface="Verdana" panose="020B0604030504040204" pitchFamily="34" charset="0"/>
                        </a:rPr>
                        <a:t>–13.00</a:t>
                      </a:r>
                      <a:endParaRPr lang="en-GB" sz="900" b="1">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&lt;0.001</a:t>
                      </a:r>
                      <a:endParaRPr lang="en-GB" sz="2700" b="0">
                        <a:solidFill>
                          <a:schemeClr val="tx1">
                            <a:lumMod val="75000"/>
                            <a:lumOff val="25000"/>
                          </a:schemeClr>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2401625555"/>
                  </a:ext>
                </a:extLst>
              </a:tr>
              <a:tr h="163078">
                <a:tc>
                  <a:txBody>
                    <a:bodyPr/>
                    <a:lstStyle/>
                    <a:p>
                      <a:pP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GGT (U/L)</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–6.00</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lumMod val="75000"/>
                              <a:lumOff val="25000"/>
                            </a:schemeClr>
                          </a:solidFill>
                          <a:effectLst/>
                          <a:latin typeface="Verdana" panose="020B0604030504040204" pitchFamily="34" charset="0"/>
                          <a:ea typeface="Verdana" panose="020B0604030504040204" pitchFamily="34" charset="0"/>
                        </a:rPr>
                        <a:t>–10.00</a:t>
                      </a:r>
                      <a:endParaRPr lang="en-GB" sz="900" b="1">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&lt;0.001</a:t>
                      </a:r>
                      <a:endParaRPr lang="en-GB" sz="2700" b="0">
                        <a:solidFill>
                          <a:schemeClr val="tx1">
                            <a:lumMod val="75000"/>
                            <a:lumOff val="25000"/>
                          </a:schemeClr>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793934974"/>
                  </a:ext>
                </a:extLst>
              </a:tr>
              <a:tr h="163078">
                <a:tc>
                  <a:txBody>
                    <a:bodyPr/>
                    <a:lstStyle/>
                    <a:p>
                      <a:pP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HbA1c (%)</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–0.10</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lumMod val="75000"/>
                              <a:lumOff val="25000"/>
                            </a:schemeClr>
                          </a:solidFill>
                          <a:effectLst/>
                          <a:latin typeface="Verdana" panose="020B0604030504040204" pitchFamily="34" charset="0"/>
                          <a:ea typeface="Verdana" panose="020B0604030504040204" pitchFamily="34" charset="0"/>
                        </a:rPr>
                        <a:t>–0.15</a:t>
                      </a:r>
                      <a:endParaRPr lang="en-GB" sz="900" b="1">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0.029</a:t>
                      </a:r>
                      <a:endParaRPr lang="en-GB" sz="2700" b="0">
                        <a:solidFill>
                          <a:schemeClr val="tx1">
                            <a:lumMod val="75000"/>
                            <a:lumOff val="25000"/>
                          </a:schemeClr>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1944704580"/>
                  </a:ext>
                </a:extLst>
              </a:tr>
              <a:tr h="163078">
                <a:tc>
                  <a:txBody>
                    <a:bodyPr/>
                    <a:lstStyle/>
                    <a:p>
                      <a:pP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Total cholesterol (mmol/L)</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–0.60</a:t>
                      </a:r>
                      <a:endParaRPr lang="en-GB" sz="900" b="0">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lumMod val="75000"/>
                              <a:lumOff val="25000"/>
                            </a:schemeClr>
                          </a:solidFill>
                          <a:effectLst/>
                          <a:latin typeface="Verdana" panose="020B0604030504040204" pitchFamily="34" charset="0"/>
                          <a:ea typeface="Verdana" panose="020B0604030504040204" pitchFamily="34" charset="0"/>
                        </a:rPr>
                        <a:t>–1.10</a:t>
                      </a:r>
                      <a:endParaRPr lang="en-GB" sz="900" b="1">
                        <a:solidFill>
                          <a:schemeClr val="tx1">
                            <a:lumMod val="75000"/>
                            <a:lumOff val="25000"/>
                          </a:schemeClr>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lumMod val="75000"/>
                              <a:lumOff val="25000"/>
                            </a:schemeClr>
                          </a:solidFill>
                          <a:effectLst/>
                          <a:latin typeface="Verdana" panose="020B0604030504040204" pitchFamily="34" charset="0"/>
                          <a:ea typeface="Verdana" panose="020B0604030504040204" pitchFamily="34" charset="0"/>
                        </a:rPr>
                        <a:t>&lt;0.001</a:t>
                      </a:r>
                      <a:endParaRPr lang="en-GB" sz="2700" b="0">
                        <a:solidFill>
                          <a:schemeClr val="tx1">
                            <a:lumMod val="75000"/>
                            <a:lumOff val="25000"/>
                          </a:schemeClr>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1624741810"/>
                  </a:ext>
                </a:extLst>
              </a:tr>
              <a:tr h="163078">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HDL (mmol/L)</a:t>
                      </a:r>
                      <a:endParaRPr lang="en-GB" sz="900" b="0">
                        <a:solidFill>
                          <a:schemeClr val="tx1"/>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0.10</a:t>
                      </a:r>
                      <a:endParaRPr lang="en-GB" sz="900" b="0">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0.10</a:t>
                      </a:r>
                      <a:endParaRPr lang="en-GB" sz="900" b="1">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0.028</a:t>
                      </a:r>
                      <a:endParaRPr lang="en-GB" sz="2700" b="0">
                        <a:solidFill>
                          <a:schemeClr val="tx1"/>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3437103072"/>
                  </a:ext>
                </a:extLst>
              </a:tr>
              <a:tr h="163078">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LDL (mmol/L)</a:t>
                      </a:r>
                      <a:endParaRPr lang="en-GB" sz="900" b="0">
                        <a:solidFill>
                          <a:schemeClr val="tx1"/>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–0.40</a:t>
                      </a:r>
                      <a:endParaRPr lang="en-GB" sz="900" b="0">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–0.80</a:t>
                      </a:r>
                      <a:endParaRPr lang="en-GB" sz="900" b="1">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&lt;0.001</a:t>
                      </a:r>
                      <a:endParaRPr lang="en-GB" sz="2700" b="0">
                        <a:solidFill>
                          <a:schemeClr val="tx1"/>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2194599642"/>
                  </a:ext>
                </a:extLst>
              </a:tr>
              <a:tr h="163078">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VLDL (mmol/L)</a:t>
                      </a:r>
                      <a:endParaRPr lang="en-GB" sz="900" b="0">
                        <a:solidFill>
                          <a:schemeClr val="tx1"/>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0.00</a:t>
                      </a:r>
                      <a:endParaRPr lang="en-GB" sz="900" b="0">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–0.20</a:t>
                      </a:r>
                      <a:endParaRPr lang="en-GB" sz="900" b="1">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&lt;0.001</a:t>
                      </a:r>
                      <a:endParaRPr lang="en-GB" sz="2700" b="0">
                        <a:solidFill>
                          <a:schemeClr val="tx1"/>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3620396719"/>
                  </a:ext>
                </a:extLst>
              </a:tr>
              <a:tr h="163078">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Triglycerides (mmol/L)</a:t>
                      </a:r>
                      <a:endParaRPr lang="en-GB" sz="900" b="0">
                        <a:solidFill>
                          <a:schemeClr val="tx1"/>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–0.20</a:t>
                      </a:r>
                      <a:endParaRPr lang="en-GB" sz="900" b="0">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–0.40</a:t>
                      </a:r>
                      <a:endParaRPr lang="en-GB" sz="900" b="1">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&lt;0.001</a:t>
                      </a:r>
                      <a:endParaRPr lang="en-GB" sz="2700" b="0">
                        <a:solidFill>
                          <a:schemeClr val="tx1"/>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928094323"/>
                  </a:ext>
                </a:extLst>
              </a:tr>
              <a:tr h="163078">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ALP (U/L)</a:t>
                      </a:r>
                      <a:endParaRPr lang="en-GB" sz="900" b="0">
                        <a:solidFill>
                          <a:schemeClr val="tx1"/>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–8.50</a:t>
                      </a:r>
                      <a:endParaRPr lang="en-GB" sz="900" b="0">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–13.60</a:t>
                      </a:r>
                      <a:endParaRPr lang="en-GB" sz="900" b="1">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&lt;0.001</a:t>
                      </a:r>
                      <a:endParaRPr lang="en-GB" sz="2700" b="0">
                        <a:solidFill>
                          <a:schemeClr val="tx1"/>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1363008246"/>
                  </a:ext>
                </a:extLst>
              </a:tr>
              <a:tr h="163078">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Total bilirubin (µmol/L)</a:t>
                      </a:r>
                      <a:endParaRPr lang="en-GB" sz="900" b="0">
                        <a:solidFill>
                          <a:schemeClr val="tx1"/>
                        </a:solidFill>
                        <a:effectLst/>
                        <a:latin typeface="Verdana" panose="020B0604030504040204" pitchFamily="34" charset="0"/>
                        <a:ea typeface="Verdana" panose="020B0604030504040204" pitchFamily="34" charset="0"/>
                      </a:endParaRPr>
                    </a:p>
                  </a:txBody>
                  <a:tcPr marL="54000"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–1.00</a:t>
                      </a:r>
                      <a:endParaRPr lang="en-GB" sz="900" b="0">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–2.00</a:t>
                      </a:r>
                      <a:endParaRPr lang="en-GB" sz="900" b="1">
                        <a:solidFill>
                          <a:schemeClr val="tx1"/>
                        </a:solidFill>
                        <a:effectLst/>
                        <a:latin typeface="Verdana" panose="020B0604030504040204" pitchFamily="34" charset="0"/>
                        <a:ea typeface="Verdana" panose="020B0604030504040204" pitchFamily="34" charset="0"/>
                      </a:endParaRPr>
                    </a:p>
                  </a:txBody>
                  <a:tcPr marL="16633" marR="16633" marT="0" marB="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&lt;0.001</a:t>
                      </a:r>
                      <a:endParaRPr lang="en-GB" sz="2700" b="0">
                        <a:solidFill>
                          <a:schemeClr val="tx1"/>
                        </a:solidFill>
                        <a:latin typeface="Verdana" panose="020B0604030504040204" pitchFamily="34" charset="0"/>
                        <a:ea typeface="Verdana" panose="020B0604030504040204" pitchFamily="34" charset="0"/>
                      </a:endParaRPr>
                    </a:p>
                  </a:txBody>
                  <a:tcPr marL="16633" marR="16633" marT="0" marB="0" anchor="ctr"/>
                </a:tc>
                <a:extLst>
                  <a:ext uri="{0D108BD9-81ED-4DB2-BD59-A6C34878D82A}">
                    <a16:rowId xmlns:a16="http://schemas.microsoft.com/office/drawing/2014/main" val="2052539740"/>
                  </a:ext>
                </a:extLst>
              </a:tr>
            </a:tbl>
          </a:graphicData>
        </a:graphic>
      </p:graphicFrame>
      <p:graphicFrame>
        <p:nvGraphicFramePr>
          <p:cNvPr id="13" name="Tableau 3">
            <a:extLst>
              <a:ext uri="{FF2B5EF4-FFF2-40B4-BE49-F238E27FC236}">
                <a16:creationId xmlns:a16="http://schemas.microsoft.com/office/drawing/2014/main" id="{39230618-2C21-C06C-0EFD-1C2D863A01A1}"/>
              </a:ext>
            </a:extLst>
          </p:cNvPr>
          <p:cNvGraphicFramePr>
            <a:graphicFrameLocks noGrp="1"/>
          </p:cNvGraphicFramePr>
          <p:nvPr>
            <p:extLst>
              <p:ext uri="{D42A27DB-BD31-4B8C-83A1-F6EECF244321}">
                <p14:modId xmlns:p14="http://schemas.microsoft.com/office/powerpoint/2010/main" val="2643474781"/>
              </p:ext>
            </p:extLst>
          </p:nvPr>
        </p:nvGraphicFramePr>
        <p:xfrm>
          <a:off x="4596659" y="1154699"/>
          <a:ext cx="4243474" cy="2431080"/>
        </p:xfrm>
        <a:graphic>
          <a:graphicData uri="http://schemas.openxmlformats.org/drawingml/2006/table">
            <a:tbl>
              <a:tblPr firstRow="1" firstCol="1" bandRow="1">
                <a:tableStyleId>{B301B821-A1FF-4177-AEE7-76D212191A09}</a:tableStyleId>
              </a:tblPr>
              <a:tblGrid>
                <a:gridCol w="1782000">
                  <a:extLst>
                    <a:ext uri="{9D8B030D-6E8A-4147-A177-3AD203B41FA5}">
                      <a16:colId xmlns:a16="http://schemas.microsoft.com/office/drawing/2014/main" val="20000"/>
                    </a:ext>
                  </a:extLst>
                </a:gridCol>
                <a:gridCol w="879737">
                  <a:extLst>
                    <a:ext uri="{9D8B030D-6E8A-4147-A177-3AD203B41FA5}">
                      <a16:colId xmlns:a16="http://schemas.microsoft.com/office/drawing/2014/main" val="3008853039"/>
                    </a:ext>
                  </a:extLst>
                </a:gridCol>
                <a:gridCol w="879737">
                  <a:extLst>
                    <a:ext uri="{9D8B030D-6E8A-4147-A177-3AD203B41FA5}">
                      <a16:colId xmlns:a16="http://schemas.microsoft.com/office/drawing/2014/main" val="2634608456"/>
                    </a:ext>
                  </a:extLst>
                </a:gridCol>
                <a:gridCol w="702000">
                  <a:extLst>
                    <a:ext uri="{9D8B030D-6E8A-4147-A177-3AD203B41FA5}">
                      <a16:colId xmlns:a16="http://schemas.microsoft.com/office/drawing/2014/main" val="2425063643"/>
                    </a:ext>
                  </a:extLst>
                </a:gridCol>
              </a:tblGrid>
              <a:tr h="245160">
                <a:tc>
                  <a:txBody>
                    <a:bodyPr/>
                    <a:lstStyle/>
                    <a:p>
                      <a:pPr>
                        <a:lnSpc>
                          <a:spcPct val="100000"/>
                        </a:lnSpc>
                      </a:pPr>
                      <a:r>
                        <a:rPr lang="en-US" sz="900" b="1">
                          <a:solidFill>
                            <a:schemeClr val="bg1"/>
                          </a:solidFill>
                          <a:effectLst/>
                          <a:latin typeface="Verdana" panose="020B0604030504040204" pitchFamily="34" charset="0"/>
                          <a:ea typeface="Verdana" panose="020B0604030504040204" pitchFamily="34" charset="0"/>
                        </a:rPr>
                        <a:t> </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B w="12700" cap="flat" cmpd="sng" algn="ctr">
                      <a:noFill/>
                      <a:prstDash val="solid"/>
                      <a:round/>
                      <a:headEnd type="none" w="med" len="med"/>
                      <a:tailEnd type="none" w="med" len="med"/>
                    </a:lnB>
                  </a:tcPr>
                </a:tc>
                <a:tc gridSpan="2">
                  <a:txBody>
                    <a:bodyPr/>
                    <a:lstStyle/>
                    <a:p>
                      <a:pPr algn="ctr">
                        <a:lnSpc>
                          <a:spcPct val="100000"/>
                        </a:lnSpc>
                      </a:pPr>
                      <a:r>
                        <a:rPr lang="en-US" sz="900" b="1">
                          <a:solidFill>
                            <a:schemeClr val="bg1"/>
                          </a:solidFill>
                          <a:effectLst/>
                          <a:latin typeface="Verdana" panose="020B0604030504040204" pitchFamily="34" charset="0"/>
                          <a:ea typeface="Verdana" panose="020B0604030504040204" pitchFamily="34" charset="0"/>
                        </a:rPr>
                        <a:t>Improvement</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B w="12700" cap="flat" cmpd="sng" algn="ctr">
                      <a:solidFill>
                        <a:schemeClr val="bg1"/>
                      </a:solidFill>
                      <a:prstDash val="solid"/>
                      <a:round/>
                      <a:headEnd type="none" w="med" len="med"/>
                      <a:tailEnd type="none" w="med" len="med"/>
                    </a:lnB>
                  </a:tcPr>
                </a:tc>
                <a:tc hMerge="1">
                  <a:txBody>
                    <a:bodyPr/>
                    <a:lstStyle/>
                    <a:p>
                      <a:endParaRPr lang="en-GB"/>
                    </a:p>
                  </a:txBody>
                  <a:tcPr>
                    <a:lnB w="12700" cap="flat" cmpd="sng" algn="ctr">
                      <a:solidFill>
                        <a:schemeClr val="bg1"/>
                      </a:solidFill>
                      <a:prstDash val="solid"/>
                      <a:round/>
                      <a:headEnd type="none" w="med" len="med"/>
                      <a:tailEnd type="none" w="med" len="med"/>
                    </a:lnB>
                  </a:tcPr>
                </a:tc>
                <a:tc rowSpan="2">
                  <a:txBody>
                    <a:bodyPr/>
                    <a:lstStyle/>
                    <a:p>
                      <a:pPr algn="ctr">
                        <a:lnSpc>
                          <a:spcPct val="100000"/>
                        </a:lnSpc>
                      </a:pPr>
                      <a:endParaRPr lang="en-US" sz="900" b="1">
                        <a:solidFill>
                          <a:schemeClr val="bg1"/>
                        </a:solidFill>
                        <a:effectLst/>
                        <a:latin typeface="Verdana" panose="020B0604030504040204" pitchFamily="34" charset="0"/>
                        <a:ea typeface="Verdana" panose="020B0604030504040204" pitchFamily="34" charset="0"/>
                      </a:endParaRPr>
                    </a:p>
                    <a:p>
                      <a:pPr algn="ctr">
                        <a:lnSpc>
                          <a:spcPct val="100000"/>
                        </a:lnSpc>
                      </a:pPr>
                      <a:endParaRPr lang="en-US" sz="900" b="1">
                        <a:solidFill>
                          <a:schemeClr val="bg1"/>
                        </a:solidFill>
                        <a:effectLst/>
                        <a:latin typeface="Verdana" panose="020B0604030504040204" pitchFamily="34" charset="0"/>
                        <a:ea typeface="Verdana" panose="020B0604030504040204" pitchFamily="34" charset="0"/>
                      </a:endParaRPr>
                    </a:p>
                    <a:p>
                      <a:pPr algn="ctr">
                        <a:lnSpc>
                          <a:spcPct val="100000"/>
                        </a:lnSpc>
                      </a:pPr>
                      <a:r>
                        <a:rPr lang="en-US" sz="900" b="1">
                          <a:solidFill>
                            <a:schemeClr val="bg1"/>
                          </a:solidFill>
                          <a:effectLst/>
                          <a:latin typeface="Verdana" panose="020B0604030504040204" pitchFamily="34" charset="0"/>
                          <a:ea typeface="Verdana" panose="020B0604030504040204" pitchFamily="34" charset="0"/>
                        </a:rPr>
                        <a:t>p value‡</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91529441"/>
                  </a:ext>
                </a:extLst>
              </a:tr>
              <a:tr h="382320">
                <a:tc>
                  <a:txBody>
                    <a:bodyPr/>
                    <a:lstStyle/>
                    <a:p>
                      <a:pPr>
                        <a:lnSpc>
                          <a:spcPct val="100000"/>
                        </a:lnSpc>
                      </a:pPr>
                      <a:r>
                        <a:rPr lang="en-US" sz="900" b="1">
                          <a:solidFill>
                            <a:schemeClr val="bg1"/>
                          </a:solidFill>
                          <a:effectLst/>
                          <a:latin typeface="Verdana" panose="020B0604030504040204" pitchFamily="34" charset="0"/>
                          <a:ea typeface="Verdana" panose="020B0604030504040204" pitchFamily="34" charset="0"/>
                        </a:rPr>
                        <a:t>Patient’s satisfaction, %*</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lnSpc>
                          <a:spcPct val="100000"/>
                        </a:lnSpc>
                      </a:pPr>
                      <a:r>
                        <a:rPr lang="en-US" sz="900" b="1">
                          <a:solidFill>
                            <a:schemeClr val="bg1"/>
                          </a:solidFill>
                          <a:effectLst/>
                          <a:latin typeface="Verdana" panose="020B0604030504040204" pitchFamily="34" charset="0"/>
                          <a:ea typeface="Verdana" panose="020B0604030504040204" pitchFamily="34" charset="0"/>
                        </a:rPr>
                        <a:t>Low + very low</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lnSpc>
                          <a:spcPct val="100000"/>
                        </a:lnSpc>
                      </a:pPr>
                      <a:r>
                        <a:rPr lang="en-US" sz="900" b="1">
                          <a:solidFill>
                            <a:schemeClr val="bg1"/>
                          </a:solidFill>
                          <a:effectLst/>
                          <a:latin typeface="Verdana" panose="020B0604030504040204" pitchFamily="34" charset="0"/>
                          <a:ea typeface="Verdana" panose="020B0604030504040204" pitchFamily="34" charset="0"/>
                        </a:rPr>
                        <a:t>High + very high</a:t>
                      </a:r>
                      <a:endParaRPr lang="en-GB" sz="900" b="1">
                        <a:solidFill>
                          <a:schemeClr val="bg1"/>
                        </a:solidFill>
                        <a:effectLst/>
                        <a:latin typeface="Verdana" panose="020B0604030504040204" pitchFamily="34" charset="0"/>
                        <a:ea typeface="Verdana" panose="020B0604030504040204" pitchFamily="34" charset="0"/>
                      </a:endParaRPr>
                    </a:p>
                  </a:txBody>
                  <a:tcPr marL="54000" marR="54000" marT="54000" marB="54000"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nSpc>
                          <a:spcPct val="200000"/>
                        </a:lnSpc>
                      </a:pPr>
                      <a:endParaRPr lang="en-GB" sz="800">
                        <a:effectLst/>
                        <a:latin typeface="Century Gothic" panose="020B0502020202020204" pitchFamily="34" charset="0"/>
                        <a:ea typeface="Times New Roman" panose="02020603050405020304" pitchFamily="18" charset="0"/>
                      </a:endParaRPr>
                    </a:p>
                  </a:txBody>
                  <a:tcPr marL="33289" marR="33289" marT="0" marB="0">
                    <a:lnT w="1270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10000"/>
                  </a:ext>
                </a:extLst>
              </a:tr>
              <a:tr h="519480">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Diffuse hyperechogenicity of the liver parenchyma on ultrasound</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nchor="ctr">
                    <a:lnT w="12700" cap="flat" cmpd="sng" algn="ctr">
                      <a:solidFill>
                        <a:schemeClr val="bg1"/>
                      </a:solidFill>
                      <a:prstDash val="solid"/>
                      <a:round/>
                      <a:headEnd type="none" w="med" len="med"/>
                      <a:tailEnd type="none" w="med" len="med"/>
                    </a:lnT>
                  </a:tcP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 65.3</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lnT w="12700" cap="flat" cmpd="sng" algn="ctr">
                      <a:solidFill>
                        <a:schemeClr val="bg1"/>
                      </a:solidFill>
                      <a:prstDash val="solid"/>
                      <a:round/>
                      <a:headEnd type="none" w="med" len="med"/>
                      <a:tailEnd type="none" w="med" len="med"/>
                    </a:lnT>
                  </a:tcPr>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 84.6</a:t>
                      </a:r>
                      <a:endParaRPr lang="en-GB" sz="900" b="1">
                        <a:solidFill>
                          <a:schemeClr val="tx1"/>
                        </a:solidFill>
                        <a:effectLst/>
                        <a:latin typeface="Verdana" panose="020B0604030504040204" pitchFamily="34" charset="0"/>
                        <a:ea typeface="Verdana" panose="020B0604030504040204" pitchFamily="34" charset="0"/>
                      </a:endParaRPr>
                    </a:p>
                  </a:txBody>
                  <a:tcPr marL="54000" marR="54000" marT="54000" marB="54000">
                    <a:lnT w="12700" cap="flat" cmpd="sng" algn="ctr">
                      <a:solidFill>
                        <a:schemeClr val="bg1"/>
                      </a:solidFill>
                      <a:prstDash val="solid"/>
                      <a:round/>
                      <a:headEnd type="none" w="med" len="med"/>
                      <a:tailEnd type="none" w="med" len="med"/>
                    </a:lnT>
                  </a:tcP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&lt;0.001</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2215708884"/>
                  </a:ext>
                </a:extLst>
              </a:tr>
              <a:tr h="382320">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Heterogeneity of liver structure on ultrasound</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 61.8</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 81.2</a:t>
                      </a:r>
                      <a:endParaRPr lang="en-GB" sz="900" b="1">
                        <a:solidFill>
                          <a:schemeClr val="tx1"/>
                        </a:solidFill>
                        <a:effectLst/>
                        <a:latin typeface="Verdana" panose="020B0604030504040204" pitchFamily="34" charset="0"/>
                        <a:ea typeface="Verdana" panose="020B0604030504040204" pitchFamily="34" charset="0"/>
                      </a:endParaRPr>
                    </a:p>
                  </a:txBody>
                  <a:tcPr marL="54000" marR="54000" marT="54000" marB="54000"/>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&lt;0.001</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tc>
                <a:extLst>
                  <a:ext uri="{0D108BD9-81ED-4DB2-BD59-A6C34878D82A}">
                    <a16:rowId xmlns:a16="http://schemas.microsoft.com/office/drawing/2014/main" val="2401625555"/>
                  </a:ext>
                </a:extLst>
              </a:tr>
              <a:tr h="519480">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Vascular blurring and/or underlined vascular pattern on ultrasound</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 67.4</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87.9</a:t>
                      </a:r>
                      <a:endParaRPr lang="en-GB" sz="900" b="1">
                        <a:solidFill>
                          <a:schemeClr val="tx1"/>
                        </a:solidFill>
                        <a:effectLst/>
                        <a:latin typeface="Verdana" panose="020B0604030504040204" pitchFamily="34" charset="0"/>
                        <a:ea typeface="Verdana" panose="020B0604030504040204" pitchFamily="34" charset="0"/>
                      </a:endParaRPr>
                    </a:p>
                  </a:txBody>
                  <a:tcPr marL="54000" marR="54000" marT="54000" marB="54000"/>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&lt;0.001</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tc>
                <a:extLst>
                  <a:ext uri="{0D108BD9-81ED-4DB2-BD59-A6C34878D82A}">
                    <a16:rowId xmlns:a16="http://schemas.microsoft.com/office/drawing/2014/main" val="793934974"/>
                  </a:ext>
                </a:extLst>
              </a:tr>
              <a:tr h="382320">
                <a:tc>
                  <a:txBody>
                    <a:bodyPr/>
                    <a:lstStyle/>
                    <a:p>
                      <a:pPr>
                        <a:lnSpc>
                          <a:spcPct val="100000"/>
                        </a:lnSpc>
                      </a:pPr>
                      <a:r>
                        <a:rPr lang="en-US" sz="900" b="0">
                          <a:solidFill>
                            <a:schemeClr val="tx1"/>
                          </a:solidFill>
                          <a:effectLst/>
                          <a:latin typeface="Verdana" panose="020B0604030504040204" pitchFamily="34" charset="0"/>
                          <a:ea typeface="Verdana" panose="020B0604030504040204" pitchFamily="34" charset="0"/>
                        </a:rPr>
                        <a:t>Distal attenuation of the echo-signal</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nchor="ctr"/>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 51.8</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tc>
                <a:tc>
                  <a:txBody>
                    <a:bodyPr/>
                    <a:lstStyle/>
                    <a:p>
                      <a:pPr algn="ctr">
                        <a:lnSpc>
                          <a:spcPct val="100000"/>
                        </a:lnSpc>
                      </a:pPr>
                      <a:r>
                        <a:rPr lang="en-US" sz="900" b="1">
                          <a:solidFill>
                            <a:schemeClr val="tx1"/>
                          </a:solidFill>
                          <a:effectLst/>
                          <a:latin typeface="Verdana" panose="020B0604030504040204" pitchFamily="34" charset="0"/>
                          <a:ea typeface="Verdana" panose="020B0604030504040204" pitchFamily="34" charset="0"/>
                        </a:rPr>
                        <a:t>77.8</a:t>
                      </a:r>
                      <a:endParaRPr lang="en-GB" sz="900" b="1">
                        <a:solidFill>
                          <a:schemeClr val="tx1"/>
                        </a:solidFill>
                        <a:effectLst/>
                        <a:latin typeface="Verdana" panose="020B0604030504040204" pitchFamily="34" charset="0"/>
                        <a:ea typeface="Verdana" panose="020B0604030504040204" pitchFamily="34" charset="0"/>
                      </a:endParaRPr>
                    </a:p>
                  </a:txBody>
                  <a:tcPr marL="54000" marR="54000" marT="54000" marB="54000"/>
                </a:tc>
                <a:tc>
                  <a:txBody>
                    <a:bodyPr/>
                    <a:lstStyle/>
                    <a:p>
                      <a:pPr algn="ctr">
                        <a:lnSpc>
                          <a:spcPct val="100000"/>
                        </a:lnSpc>
                      </a:pPr>
                      <a:r>
                        <a:rPr lang="en-US" sz="900" b="0">
                          <a:solidFill>
                            <a:schemeClr val="tx1"/>
                          </a:solidFill>
                          <a:effectLst/>
                          <a:latin typeface="Verdana" panose="020B0604030504040204" pitchFamily="34" charset="0"/>
                          <a:ea typeface="Verdana" panose="020B0604030504040204" pitchFamily="34" charset="0"/>
                        </a:rPr>
                        <a:t>&lt;0.001</a:t>
                      </a:r>
                      <a:endParaRPr lang="en-GB" sz="900" b="0">
                        <a:solidFill>
                          <a:schemeClr val="tx1"/>
                        </a:solidFill>
                        <a:effectLst/>
                        <a:latin typeface="Verdana" panose="020B0604030504040204" pitchFamily="34" charset="0"/>
                        <a:ea typeface="Verdana" panose="020B0604030504040204" pitchFamily="34" charset="0"/>
                      </a:endParaRPr>
                    </a:p>
                  </a:txBody>
                  <a:tcPr marL="54000" marR="54000" marT="54000" marB="54000"/>
                </a:tc>
                <a:extLst>
                  <a:ext uri="{0D108BD9-81ED-4DB2-BD59-A6C34878D82A}">
                    <a16:rowId xmlns:a16="http://schemas.microsoft.com/office/drawing/2014/main" val="1944704580"/>
                  </a:ext>
                </a:extLst>
              </a:tr>
            </a:tbl>
          </a:graphicData>
        </a:graphic>
      </p:graphicFrame>
      <p:sp>
        <p:nvSpPr>
          <p:cNvPr id="15" name="Rectangle 14">
            <a:extLst>
              <a:ext uri="{FF2B5EF4-FFF2-40B4-BE49-F238E27FC236}">
                <a16:creationId xmlns:a16="http://schemas.microsoft.com/office/drawing/2014/main" id="{70A29291-8DF5-E0D4-75B9-5287DCD2FE70}"/>
              </a:ext>
            </a:extLst>
          </p:cNvPr>
          <p:cNvSpPr/>
          <p:nvPr/>
        </p:nvSpPr>
        <p:spPr>
          <a:xfrm>
            <a:off x="301013" y="931970"/>
            <a:ext cx="4216475" cy="237757"/>
          </a:xfrm>
          <a:prstGeom prst="rect">
            <a:avLst/>
          </a:prstGeom>
        </p:spPr>
        <p:txBody>
          <a:bodyPr wrap="square">
            <a:spAutoFit/>
          </a:bodyPr>
          <a:lstStyle/>
          <a:p>
            <a:pPr algn="ctr" defTabSz="342900">
              <a:lnSpc>
                <a:spcPct val="90000"/>
              </a:lnSpc>
              <a:defRPr/>
            </a:pPr>
            <a:r>
              <a:rPr lang="en-US" sz="1050" b="1">
                <a:solidFill>
                  <a:srgbClr val="000000">
                    <a:lumMod val="75000"/>
                    <a:lumOff val="25000"/>
                  </a:srgbClr>
                </a:solidFill>
                <a:latin typeface="Verdana" panose="020B0604030504040204" pitchFamily="34" charset="0"/>
                <a:ea typeface="Verdana" panose="020B0604030504040204" pitchFamily="34" charset="0"/>
              </a:rPr>
              <a:t>Clinician satisfaction and laboratory improvements</a:t>
            </a:r>
            <a:endParaRPr lang="ru-RU" sz="1050" b="1">
              <a:solidFill>
                <a:srgbClr val="000000">
                  <a:lumMod val="75000"/>
                  <a:lumOff val="25000"/>
                </a:srgbClr>
              </a:solidFill>
              <a:latin typeface="Verdana" panose="020B0604030504040204" pitchFamily="34" charset="0"/>
              <a:ea typeface="Verdana" panose="020B0604030504040204" pitchFamily="34" charset="0"/>
            </a:endParaRPr>
          </a:p>
        </p:txBody>
      </p:sp>
      <p:sp>
        <p:nvSpPr>
          <p:cNvPr id="16" name="Rectangle 15">
            <a:extLst>
              <a:ext uri="{FF2B5EF4-FFF2-40B4-BE49-F238E27FC236}">
                <a16:creationId xmlns:a16="http://schemas.microsoft.com/office/drawing/2014/main" id="{C15048B5-5F96-8D69-8D98-661C19C107BD}"/>
              </a:ext>
            </a:extLst>
          </p:cNvPr>
          <p:cNvSpPr/>
          <p:nvPr/>
        </p:nvSpPr>
        <p:spPr>
          <a:xfrm>
            <a:off x="4596659" y="931970"/>
            <a:ext cx="4243475" cy="237757"/>
          </a:xfrm>
          <a:prstGeom prst="rect">
            <a:avLst/>
          </a:prstGeom>
        </p:spPr>
        <p:txBody>
          <a:bodyPr wrap="square">
            <a:spAutoFit/>
          </a:bodyPr>
          <a:lstStyle/>
          <a:p>
            <a:pPr algn="ctr" defTabSz="342900">
              <a:lnSpc>
                <a:spcPct val="90000"/>
              </a:lnSpc>
              <a:defRPr/>
            </a:pPr>
            <a:r>
              <a:rPr lang="en-US" sz="1050" b="1">
                <a:solidFill>
                  <a:srgbClr val="000000">
                    <a:lumMod val="75000"/>
                    <a:lumOff val="25000"/>
                  </a:srgbClr>
                </a:solidFill>
                <a:latin typeface="Verdana" panose="020B0604030504040204" pitchFamily="34" charset="0"/>
                <a:ea typeface="Verdana" panose="020B0604030504040204" pitchFamily="34" charset="0"/>
              </a:rPr>
              <a:t>Patient satisfaction and liver structure improvements</a:t>
            </a:r>
            <a:endParaRPr lang="ru-RU" sz="1050" b="1">
              <a:solidFill>
                <a:srgbClr val="000000">
                  <a:lumMod val="75000"/>
                  <a:lumOff val="25000"/>
                </a:srgbClr>
              </a:solidFill>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id="{ABD73497-092F-E85B-3698-7EB07AB7110E}"/>
              </a:ext>
            </a:extLst>
          </p:cNvPr>
          <p:cNvSpPr/>
          <p:nvPr/>
        </p:nvSpPr>
        <p:spPr>
          <a:xfrm>
            <a:off x="0" y="3712129"/>
            <a:ext cx="4517488" cy="660635"/>
          </a:xfrm>
          <a:prstGeom prst="rect">
            <a:avLst/>
          </a:prstGeom>
          <a:solidFill>
            <a:srgbClr val="E5C7F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latin typeface="Verdana" panose="020B0604030504040204" pitchFamily="34" charset="0"/>
                <a:ea typeface="Verdana" panose="020B0604030504040204" pitchFamily="34" charset="0"/>
              </a:rPr>
              <a:t>High or very high satisfaction was associated with </a:t>
            </a:r>
            <a:r>
              <a:rPr lang="en-GB" sz="900" b="1">
                <a:solidFill>
                  <a:schemeClr val="tx1"/>
                </a:solidFill>
                <a:latin typeface="Verdana" panose="020B0604030504040204" pitchFamily="34" charset="0"/>
                <a:ea typeface="Verdana" panose="020B0604030504040204" pitchFamily="34" charset="0"/>
              </a:rPr>
              <a:t>significantly greater decreases from baseline in most laboratory parameters</a:t>
            </a:r>
            <a:r>
              <a:rPr lang="en-GB" sz="900">
                <a:solidFill>
                  <a:schemeClr val="tx1"/>
                </a:solidFill>
                <a:latin typeface="Verdana" panose="020B0604030504040204" pitchFamily="34" charset="0"/>
                <a:ea typeface="Verdana" panose="020B0604030504040204" pitchFamily="34" charset="0"/>
              </a:rPr>
              <a:t> </a:t>
            </a:r>
            <a:br>
              <a:rPr lang="en-GB" sz="900">
                <a:solidFill>
                  <a:schemeClr val="tx1"/>
                </a:solidFill>
                <a:latin typeface="Verdana" panose="020B0604030504040204" pitchFamily="34" charset="0"/>
                <a:ea typeface="Verdana" panose="020B0604030504040204" pitchFamily="34" charset="0"/>
              </a:rPr>
            </a:br>
            <a:r>
              <a:rPr lang="en-GB" sz="900">
                <a:solidFill>
                  <a:schemeClr val="tx1"/>
                </a:solidFill>
                <a:latin typeface="Verdana" panose="020B0604030504040204" pitchFamily="34" charset="0"/>
                <a:ea typeface="Verdana" panose="020B0604030504040204" pitchFamily="34" charset="0"/>
              </a:rPr>
              <a:t>vs low or very low treatment satisfaction</a:t>
            </a:r>
          </a:p>
        </p:txBody>
      </p:sp>
      <p:sp>
        <p:nvSpPr>
          <p:cNvPr id="6" name="Rectangle 5">
            <a:extLst>
              <a:ext uri="{FF2B5EF4-FFF2-40B4-BE49-F238E27FC236}">
                <a16:creationId xmlns:a16="http://schemas.microsoft.com/office/drawing/2014/main" id="{D75F0D9D-A96A-3D44-718F-BDEC08CDD144}"/>
              </a:ext>
            </a:extLst>
          </p:cNvPr>
          <p:cNvSpPr/>
          <p:nvPr/>
        </p:nvSpPr>
        <p:spPr>
          <a:xfrm>
            <a:off x="4596659" y="3712128"/>
            <a:ext cx="4547341" cy="660635"/>
          </a:xfrm>
          <a:prstGeom prst="rect">
            <a:avLst/>
          </a:prstGeom>
          <a:solidFill>
            <a:srgbClr val="E5C7F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tx1"/>
                </a:solidFill>
                <a:latin typeface="Verdana" panose="020B0604030504040204" pitchFamily="34" charset="0"/>
                <a:ea typeface="Verdana" panose="020B0604030504040204" pitchFamily="34" charset="0"/>
              </a:rPr>
              <a:t>High or very high treatment satisfaction was associated with </a:t>
            </a:r>
            <a:br>
              <a:rPr lang="en-GB" sz="900">
                <a:solidFill>
                  <a:schemeClr val="tx1"/>
                </a:solidFill>
                <a:latin typeface="Verdana" panose="020B0604030504040204" pitchFamily="34" charset="0"/>
                <a:ea typeface="Verdana" panose="020B0604030504040204" pitchFamily="34" charset="0"/>
              </a:rPr>
            </a:br>
            <a:r>
              <a:rPr lang="en-GB" sz="900" b="1">
                <a:solidFill>
                  <a:schemeClr val="tx1"/>
                </a:solidFill>
                <a:latin typeface="Verdana" panose="020B0604030504040204" pitchFamily="34" charset="0"/>
                <a:ea typeface="Verdana" panose="020B0604030504040204" pitchFamily="34" charset="0"/>
              </a:rPr>
              <a:t>significant improvements in ultrasound dynamics </a:t>
            </a:r>
            <a:r>
              <a:rPr lang="en-GB" sz="900">
                <a:solidFill>
                  <a:schemeClr val="tx1"/>
                </a:solidFill>
                <a:latin typeface="Verdana" panose="020B0604030504040204" pitchFamily="34" charset="0"/>
                <a:ea typeface="Verdana" panose="020B0604030504040204" pitchFamily="34" charset="0"/>
              </a:rPr>
              <a:t>vs</a:t>
            </a:r>
            <a:r>
              <a:rPr lang="en-GB" sz="900" b="1">
                <a:solidFill>
                  <a:schemeClr val="tx1"/>
                </a:solidFill>
                <a:latin typeface="Verdana" panose="020B0604030504040204" pitchFamily="34" charset="0"/>
                <a:ea typeface="Verdana" panose="020B0604030504040204" pitchFamily="34" charset="0"/>
              </a:rPr>
              <a:t> </a:t>
            </a:r>
            <a:r>
              <a:rPr lang="en-GB" sz="900">
                <a:solidFill>
                  <a:schemeClr val="tx1"/>
                </a:solidFill>
                <a:latin typeface="Verdana" panose="020B0604030504040204" pitchFamily="34" charset="0"/>
                <a:ea typeface="Verdana" panose="020B0604030504040204" pitchFamily="34" charset="0"/>
              </a:rPr>
              <a:t>low or very </a:t>
            </a:r>
            <a:br>
              <a:rPr lang="en-GB" sz="900">
                <a:solidFill>
                  <a:schemeClr val="tx1"/>
                </a:solidFill>
                <a:latin typeface="Verdana" panose="020B0604030504040204" pitchFamily="34" charset="0"/>
                <a:ea typeface="Verdana" panose="020B0604030504040204" pitchFamily="34" charset="0"/>
              </a:rPr>
            </a:br>
            <a:r>
              <a:rPr lang="en-GB" sz="900">
                <a:solidFill>
                  <a:schemeClr val="tx1"/>
                </a:solidFill>
                <a:latin typeface="Verdana" panose="020B0604030504040204" pitchFamily="34" charset="0"/>
                <a:ea typeface="Verdana" panose="020B0604030504040204" pitchFamily="34" charset="0"/>
              </a:rPr>
              <a:t>low treatment satisfaction</a:t>
            </a:r>
          </a:p>
        </p:txBody>
      </p:sp>
    </p:spTree>
    <p:extLst>
      <p:ext uri="{BB962C8B-B14F-4D97-AF65-F5344CB8AC3E}">
        <p14:creationId xmlns:p14="http://schemas.microsoft.com/office/powerpoint/2010/main" val="3912602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0E693-F9AC-25A0-6AFC-50F9A18A1035}"/>
              </a:ext>
            </a:extLst>
          </p:cNvPr>
          <p:cNvSpPr>
            <a:spLocks noGrp="1"/>
          </p:cNvSpPr>
          <p:nvPr>
            <p:ph type="title"/>
          </p:nvPr>
        </p:nvSpPr>
        <p:spPr/>
        <p:txBody>
          <a:bodyPr/>
          <a:lstStyle/>
          <a:p>
            <a:r>
              <a:rPr lang="en-IN"/>
              <a:t>Effects of EPLs on blood lipid level show improvements in patients with </a:t>
            </a:r>
            <a:r>
              <a:rPr lang="en-GB" sz="2400">
                <a:solidFill>
                  <a:schemeClr val="tx1">
                    <a:lumMod val="75000"/>
                    <a:lumOff val="25000"/>
                  </a:schemeClr>
                </a:solidFill>
                <a:latin typeface="Verdana" panose="020B0604030504040204" pitchFamily="34" charset="0"/>
                <a:ea typeface="Verdana" panose="020B0604030504040204" pitchFamily="34" charset="0"/>
              </a:rPr>
              <a:t>MASLD/MAFLD</a:t>
            </a:r>
            <a:r>
              <a:rPr lang="en-IN"/>
              <a:t> and cardiometabolic comorbidities</a:t>
            </a:r>
          </a:p>
        </p:txBody>
      </p:sp>
      <p:sp>
        <p:nvSpPr>
          <p:cNvPr id="3" name="Rectangle 9">
            <a:extLst>
              <a:ext uri="{FF2B5EF4-FFF2-40B4-BE49-F238E27FC236}">
                <a16:creationId xmlns:a16="http://schemas.microsoft.com/office/drawing/2014/main" id="{2BC661DC-C21D-31F2-EEA2-BD327A78C3EA}"/>
              </a:ext>
            </a:extLst>
          </p:cNvPr>
          <p:cNvSpPr>
            <a:spLocks noChangeArrowheads="1"/>
          </p:cNvSpPr>
          <p:nvPr/>
        </p:nvSpPr>
        <p:spPr bwMode="auto">
          <a:xfrm>
            <a:off x="4589307" y="4433402"/>
            <a:ext cx="173932" cy="28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defTabSz="4572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defTabSz="342900" fontAlgn="base">
              <a:lnSpc>
                <a:spcPct val="100000"/>
              </a:lnSpc>
              <a:spcBef>
                <a:spcPct val="0"/>
              </a:spcBef>
              <a:spcAft>
                <a:spcPct val="0"/>
              </a:spcAft>
              <a:buNone/>
              <a:defRPr/>
            </a:pPr>
            <a:endParaRPr lang="ru-RU" altLang="ru-RU" sz="1350">
              <a:solidFill>
                <a:srgbClr val="000000"/>
              </a:solidFill>
              <a:cs typeface="Calibri" panose="020F0502020204030204" pitchFamily="34" charset="0"/>
            </a:endParaRPr>
          </a:p>
        </p:txBody>
      </p:sp>
      <p:sp>
        <p:nvSpPr>
          <p:cNvPr id="130" name="Title 3">
            <a:extLst>
              <a:ext uri="{FF2B5EF4-FFF2-40B4-BE49-F238E27FC236}">
                <a16:creationId xmlns:a16="http://schemas.microsoft.com/office/drawing/2014/main" id="{277AC88A-4FAA-6F88-E50E-4CE2AAA0B5CF}"/>
              </a:ext>
            </a:extLst>
          </p:cNvPr>
          <p:cNvSpPr txBox="1">
            <a:spLocks/>
          </p:cNvSpPr>
          <p:nvPr/>
        </p:nvSpPr>
        <p:spPr>
          <a:xfrm>
            <a:off x="650584" y="1614973"/>
            <a:ext cx="6609618" cy="323834"/>
          </a:xfrm>
          <a:prstGeom prst="rect">
            <a:avLst/>
          </a:prstGeom>
        </p:spPr>
        <p:txBody>
          <a:bodyPr>
            <a:noAutofit/>
          </a:bodyPr>
          <a:lstStyle>
            <a:lvl1pPr algn="l" defTabSz="914400" rtl="0" eaLnBrk="1" latinLnBrk="0" hangingPunct="1">
              <a:lnSpc>
                <a:spcPct val="90000"/>
              </a:lnSpc>
              <a:spcBef>
                <a:spcPct val="0"/>
              </a:spcBef>
              <a:buNone/>
              <a:defRPr sz="4000" b="1" i="0" kern="1200">
                <a:solidFill>
                  <a:schemeClr val="bg1"/>
                </a:solidFill>
                <a:latin typeface="Trade Gothic Bold No. 2" pitchFamily="2" charset="0"/>
                <a:ea typeface="+mj-ea"/>
                <a:cs typeface="+mj-cs"/>
              </a:defRPr>
            </a:lvl1pPr>
          </a:lstStyle>
          <a:p>
            <a:endParaRPr lang="en-GB" sz="1800">
              <a:solidFill>
                <a:schemeClr val="accent2"/>
              </a:solidFill>
              <a:latin typeface="TradeGothic LT CondEighteen" panose="02000606020000020004" pitchFamily="2" charset="0"/>
              <a:ea typeface="Verdana" panose="020B0604030504040204" pitchFamily="34" charset="0"/>
            </a:endParaRPr>
          </a:p>
        </p:txBody>
      </p:sp>
      <p:sp>
        <p:nvSpPr>
          <p:cNvPr id="131" name="ZoneTexte 10">
            <a:extLst>
              <a:ext uri="{FF2B5EF4-FFF2-40B4-BE49-F238E27FC236}">
                <a16:creationId xmlns:a16="http://schemas.microsoft.com/office/drawing/2014/main" id="{1134BDDA-7AA5-BFAC-FA82-F2EA7346EB4E}"/>
              </a:ext>
            </a:extLst>
          </p:cNvPr>
          <p:cNvSpPr txBox="1"/>
          <p:nvPr/>
        </p:nvSpPr>
        <p:spPr>
          <a:xfrm>
            <a:off x="1671106" y="4056331"/>
            <a:ext cx="6222396" cy="461665"/>
          </a:xfrm>
          <a:prstGeom prst="rect">
            <a:avLst/>
          </a:prstGeom>
          <a:noFill/>
        </p:spPr>
        <p:txBody>
          <a:bodyPr wrap="square" rtlCol="0">
            <a:spAutoFit/>
          </a:bodyPr>
          <a:lstStyle/>
          <a:p>
            <a:pPr algn="ctr"/>
            <a:r>
              <a:rPr lang="en-US" sz="1200" b="1">
                <a:latin typeface="TradeGothic LT CondEighteen" panose="02000606020000020004" pitchFamily="2" charset="0"/>
              </a:rPr>
              <a:t>Significant improvement of lipid profile in patients receiving EPL + hypolipidemic treatment </a:t>
            </a:r>
            <a:br>
              <a:rPr lang="en-US" sz="1200" b="1">
                <a:latin typeface="TradeGothic LT CondEighteen" panose="02000606020000020004" pitchFamily="2" charset="0"/>
              </a:rPr>
            </a:br>
            <a:r>
              <a:rPr lang="en-US" sz="1200" b="1">
                <a:latin typeface="TradeGothic LT CondEighteen" panose="02000606020000020004" pitchFamily="2" charset="0"/>
              </a:rPr>
              <a:t>and EPL alone (p&lt;0.05) was seen after 3 months of treatment</a:t>
            </a:r>
          </a:p>
        </p:txBody>
      </p:sp>
      <p:cxnSp>
        <p:nvCxnSpPr>
          <p:cNvPr id="132" name="Connecteur droit 11">
            <a:extLst>
              <a:ext uri="{FF2B5EF4-FFF2-40B4-BE49-F238E27FC236}">
                <a16:creationId xmlns:a16="http://schemas.microsoft.com/office/drawing/2014/main" id="{87D06B0D-2D1D-9944-F036-368EAAF6AD12}"/>
              </a:ext>
            </a:extLst>
          </p:cNvPr>
          <p:cNvCxnSpPr>
            <a:cxnSpLocks/>
          </p:cNvCxnSpPr>
          <p:nvPr/>
        </p:nvCxnSpPr>
        <p:spPr>
          <a:xfrm>
            <a:off x="1052611" y="3996967"/>
            <a:ext cx="6758345" cy="1"/>
          </a:xfrm>
          <a:prstGeom prst="line">
            <a:avLst/>
          </a:prstGeom>
          <a:ln w="15875" cap="rnd">
            <a:solidFill>
              <a:srgbClr val="F5A317"/>
            </a:solidFill>
            <a:prstDash val="sysDot"/>
          </a:ln>
        </p:spPr>
        <p:style>
          <a:lnRef idx="1">
            <a:schemeClr val="accent1"/>
          </a:lnRef>
          <a:fillRef idx="0">
            <a:schemeClr val="accent1"/>
          </a:fillRef>
          <a:effectRef idx="0">
            <a:schemeClr val="accent1"/>
          </a:effectRef>
          <a:fontRef idx="minor">
            <a:schemeClr val="tx1"/>
          </a:fontRef>
        </p:style>
      </p:cxnSp>
      <p:cxnSp>
        <p:nvCxnSpPr>
          <p:cNvPr id="133" name="Connecteur droit 12">
            <a:extLst>
              <a:ext uri="{FF2B5EF4-FFF2-40B4-BE49-F238E27FC236}">
                <a16:creationId xmlns:a16="http://schemas.microsoft.com/office/drawing/2014/main" id="{98EC50DB-3A73-3A68-BE19-18E956B7305E}"/>
              </a:ext>
            </a:extLst>
          </p:cNvPr>
          <p:cNvCxnSpPr>
            <a:cxnSpLocks/>
          </p:cNvCxnSpPr>
          <p:nvPr/>
        </p:nvCxnSpPr>
        <p:spPr>
          <a:xfrm>
            <a:off x="1052611" y="4614092"/>
            <a:ext cx="6758345" cy="1"/>
          </a:xfrm>
          <a:prstGeom prst="line">
            <a:avLst/>
          </a:prstGeom>
          <a:ln w="15875" cap="rnd">
            <a:solidFill>
              <a:srgbClr val="F5A317"/>
            </a:solidFill>
            <a:prstDash val="sysDot"/>
          </a:ln>
        </p:spPr>
        <p:style>
          <a:lnRef idx="1">
            <a:schemeClr val="accent1"/>
          </a:lnRef>
          <a:fillRef idx="0">
            <a:schemeClr val="accent1"/>
          </a:fillRef>
          <a:effectRef idx="0">
            <a:schemeClr val="accent1"/>
          </a:effectRef>
          <a:fontRef idx="minor">
            <a:schemeClr val="tx1"/>
          </a:fontRef>
        </p:style>
      </p:cxnSp>
      <p:sp>
        <p:nvSpPr>
          <p:cNvPr id="134" name="TextBox 27">
            <a:extLst>
              <a:ext uri="{FF2B5EF4-FFF2-40B4-BE49-F238E27FC236}">
                <a16:creationId xmlns:a16="http://schemas.microsoft.com/office/drawing/2014/main" id="{1377CC62-9E0A-3E2A-6BE6-0E19C589B4BE}"/>
              </a:ext>
            </a:extLst>
          </p:cNvPr>
          <p:cNvSpPr txBox="1"/>
          <p:nvPr/>
        </p:nvSpPr>
        <p:spPr>
          <a:xfrm>
            <a:off x="407710" y="1290097"/>
            <a:ext cx="8328581" cy="461665"/>
          </a:xfrm>
          <a:prstGeom prst="rect">
            <a:avLst/>
          </a:prstGeom>
          <a:noFill/>
        </p:spPr>
        <p:txBody>
          <a:bodyPr wrap="square">
            <a:spAutoFit/>
          </a:bodyPr>
          <a:lstStyle/>
          <a:p>
            <a:r>
              <a:rPr lang="en-GB" sz="1200">
                <a:solidFill>
                  <a:srgbClr val="582213"/>
                </a:solidFill>
                <a:latin typeface="+mj-lt"/>
                <a:ea typeface="+mj-ea"/>
                <a:cs typeface="+mj-cs"/>
              </a:rPr>
              <a:t>In an observational, multicentre, prospective trial (MANPOWER) </a:t>
            </a:r>
            <a:r>
              <a:rPr lang="en-US" altLang="ru-RU" sz="1200">
                <a:solidFill>
                  <a:srgbClr val="582213"/>
                </a:solidFill>
                <a:latin typeface="+mj-lt"/>
                <a:ea typeface="Verdana" panose="020B0604030504040204" pitchFamily="34" charset="0"/>
                <a:cs typeface="+mj-cs"/>
              </a:rPr>
              <a:t>with patients with </a:t>
            </a:r>
            <a:r>
              <a:rPr lang="en-GB" sz="1200">
                <a:solidFill>
                  <a:schemeClr val="tx1">
                    <a:lumMod val="75000"/>
                    <a:lumOff val="25000"/>
                  </a:schemeClr>
                </a:solidFill>
                <a:latin typeface="+mj-lt"/>
                <a:ea typeface="Verdana" panose="020B0604030504040204" pitchFamily="34" charset="0"/>
              </a:rPr>
              <a:t>MASLD/MAFLD</a:t>
            </a:r>
            <a:r>
              <a:rPr lang="en-US" altLang="ru-RU" sz="1200">
                <a:solidFill>
                  <a:srgbClr val="582213"/>
                </a:solidFill>
                <a:latin typeface="+mj-lt"/>
                <a:ea typeface="Verdana" panose="020B0604030504040204" pitchFamily="34" charset="0"/>
                <a:cs typeface="+mj-cs"/>
              </a:rPr>
              <a:t> and cardiometabolic comorbidities*, N=2843</a:t>
            </a:r>
            <a:endParaRPr lang="en-GB" sz="1200">
              <a:solidFill>
                <a:srgbClr val="582213"/>
              </a:solidFill>
              <a:latin typeface="+mj-lt"/>
              <a:ea typeface="Verdana" panose="020B0604030504040204" pitchFamily="34" charset="0"/>
              <a:cs typeface="+mj-cs"/>
            </a:endParaRPr>
          </a:p>
        </p:txBody>
      </p:sp>
      <p:sp>
        <p:nvSpPr>
          <p:cNvPr id="138" name="Text Placeholder 3">
            <a:extLst>
              <a:ext uri="{FF2B5EF4-FFF2-40B4-BE49-F238E27FC236}">
                <a16:creationId xmlns:a16="http://schemas.microsoft.com/office/drawing/2014/main" id="{3A9BD5E1-360E-4125-3E4A-4EBB45347D92}"/>
              </a:ext>
            </a:extLst>
          </p:cNvPr>
          <p:cNvSpPr txBox="1">
            <a:spLocks/>
          </p:cNvSpPr>
          <p:nvPr/>
        </p:nvSpPr>
        <p:spPr>
          <a:xfrm>
            <a:off x="1308086" y="4627180"/>
            <a:ext cx="7473600" cy="345600"/>
          </a:xfrm>
          <a:prstGeom prst="rect">
            <a:avLst/>
          </a:prstGeom>
        </p:spPr>
        <p:txBody>
          <a:bodyPr vert="horz" wrap="square" lIns="68580" tIns="35100" rIns="68580" bIns="351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585">
              <a:lnSpc>
                <a:spcPct val="100000"/>
              </a:lnSpc>
              <a:spcBef>
                <a:spcPts val="0"/>
              </a:spcBef>
              <a:buClrTx/>
              <a:buSzTx/>
              <a:buNone/>
              <a:defRPr/>
            </a:pPr>
            <a:r>
              <a:rPr lang="en-US" altLang="ru-RU" sz="600">
                <a:solidFill>
                  <a:schemeClr val="tx2">
                    <a:lumMod val="50000"/>
                  </a:schemeClr>
                </a:solidFill>
                <a:latin typeface="Verdana"/>
              </a:rPr>
              <a:t>EPL, essential phospholipids; HDL, high-density lipoprotein; LDL, low-density lipoprotein; </a:t>
            </a:r>
            <a:r>
              <a:rPr lang="en-IN" altLang="ru-RU" sz="600">
                <a:solidFill>
                  <a:schemeClr val="tx2">
                    <a:lumMod val="50000"/>
                  </a:schemeClr>
                </a:solidFill>
                <a:latin typeface="Verdana"/>
              </a:rPr>
              <a:t>MASLD/MAFLD, metabolic dysfunction-associated steatotic liver disease/metabolic associated fatty liver disease; </a:t>
            </a:r>
            <a:r>
              <a:rPr lang="en-US" altLang="ru-RU" sz="600">
                <a:solidFill>
                  <a:schemeClr val="tx2">
                    <a:lumMod val="50000"/>
                  </a:schemeClr>
                </a:solidFill>
                <a:latin typeface="Verdana"/>
              </a:rPr>
              <a:t>TG, triglycerides; VLDL; very-low-density-lipoprotein. </a:t>
            </a:r>
            <a:br>
              <a:rPr lang="en-US" altLang="ru-RU" sz="600">
                <a:solidFill>
                  <a:schemeClr val="tx2">
                    <a:lumMod val="50000"/>
                  </a:schemeClr>
                </a:solidFill>
                <a:latin typeface="Verdana"/>
              </a:rPr>
            </a:br>
            <a:r>
              <a:rPr lang="en-US" altLang="ru-RU" sz="600">
                <a:solidFill>
                  <a:schemeClr val="tx2">
                    <a:lumMod val="50000"/>
                  </a:schemeClr>
                </a:solidFill>
                <a:latin typeface="Verdana"/>
              </a:rPr>
              <a:t>Maev IV, et al. BMJ Open Gastro 2020;7:e000368.</a:t>
            </a:r>
          </a:p>
        </p:txBody>
      </p:sp>
      <p:grpSp>
        <p:nvGrpSpPr>
          <p:cNvPr id="141" name="Group 140">
            <a:extLst>
              <a:ext uri="{FF2B5EF4-FFF2-40B4-BE49-F238E27FC236}">
                <a16:creationId xmlns:a16="http://schemas.microsoft.com/office/drawing/2014/main" id="{C5918BB1-FE0F-A41E-5449-822565D7F90A}"/>
              </a:ext>
            </a:extLst>
          </p:cNvPr>
          <p:cNvGrpSpPr/>
          <p:nvPr/>
        </p:nvGrpSpPr>
        <p:grpSpPr>
          <a:xfrm>
            <a:off x="1434144" y="1692099"/>
            <a:ext cx="6360028" cy="2172818"/>
            <a:chOff x="1434144" y="1692099"/>
            <a:chExt cx="6360028" cy="2172818"/>
          </a:xfrm>
        </p:grpSpPr>
        <p:grpSp>
          <p:nvGrpSpPr>
            <p:cNvPr id="4" name="Groupe 4">
              <a:extLst>
                <a:ext uri="{FF2B5EF4-FFF2-40B4-BE49-F238E27FC236}">
                  <a16:creationId xmlns:a16="http://schemas.microsoft.com/office/drawing/2014/main" id="{06C933C5-8D97-5A62-EBAB-73F25C5DA26D}"/>
                </a:ext>
              </a:extLst>
            </p:cNvPr>
            <p:cNvGrpSpPr/>
            <p:nvPr/>
          </p:nvGrpSpPr>
          <p:grpSpPr>
            <a:xfrm>
              <a:off x="1434144" y="1692099"/>
              <a:ext cx="6360028" cy="2172818"/>
              <a:chOff x="953303" y="1370750"/>
              <a:chExt cx="10631259" cy="4548170"/>
            </a:xfrm>
          </p:grpSpPr>
          <p:grpSp>
            <p:nvGrpSpPr>
              <p:cNvPr id="5" name="Group 4">
                <a:extLst>
                  <a:ext uri="{FF2B5EF4-FFF2-40B4-BE49-F238E27FC236}">
                    <a16:creationId xmlns:a16="http://schemas.microsoft.com/office/drawing/2014/main" id="{7CBD37A3-4312-B7E8-4B47-243C109A5709}"/>
                  </a:ext>
                </a:extLst>
              </p:cNvPr>
              <p:cNvGrpSpPr/>
              <p:nvPr/>
            </p:nvGrpSpPr>
            <p:grpSpPr>
              <a:xfrm>
                <a:off x="953303" y="1371775"/>
                <a:ext cx="6672326" cy="4538369"/>
                <a:chOff x="1059633" y="1301509"/>
                <a:chExt cx="6672326" cy="4538369"/>
              </a:xfrm>
            </p:grpSpPr>
            <p:sp>
              <p:nvSpPr>
                <p:cNvPr id="78" name="Rectangle 13">
                  <a:extLst>
                    <a:ext uri="{FF2B5EF4-FFF2-40B4-BE49-F238E27FC236}">
                      <a16:creationId xmlns:a16="http://schemas.microsoft.com/office/drawing/2014/main" id="{81A47115-6AF5-6B99-A72B-1D4A28B7A079}"/>
                    </a:ext>
                  </a:extLst>
                </p:cNvPr>
                <p:cNvSpPr>
                  <a:spLocks noChangeArrowheads="1"/>
                </p:cNvSpPr>
                <p:nvPr/>
              </p:nvSpPr>
              <p:spPr bwMode="auto">
                <a:xfrm>
                  <a:off x="2258754" y="1301509"/>
                  <a:ext cx="3386025" cy="432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defTabSz="4572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342900" fontAlgn="base">
                    <a:lnSpc>
                      <a:spcPct val="100000"/>
                    </a:lnSpc>
                    <a:spcBef>
                      <a:spcPct val="0"/>
                    </a:spcBef>
                    <a:spcAft>
                      <a:spcPct val="0"/>
                    </a:spcAft>
                    <a:buNone/>
                    <a:defRPr/>
                  </a:pPr>
                  <a:r>
                    <a:rPr lang="en-US" altLang="ru-RU" sz="825" b="1">
                      <a:solidFill>
                        <a:srgbClr val="000000">
                          <a:lumMod val="75000"/>
                          <a:lumOff val="25000"/>
                        </a:srgbClr>
                      </a:solidFill>
                      <a:latin typeface="TradeGothic LT CondEighteen" panose="02000606020000020004" pitchFamily="2" charset="0"/>
                      <a:cs typeface="Arial" panose="020B0604020202020204" pitchFamily="34" charset="0"/>
                    </a:rPr>
                    <a:t>3 months </a:t>
                  </a:r>
                  <a:r>
                    <a:rPr lang="en-US" altLang="ru-RU" sz="825">
                      <a:solidFill>
                        <a:srgbClr val="000000">
                          <a:lumMod val="75000"/>
                          <a:lumOff val="25000"/>
                        </a:srgbClr>
                      </a:solidFill>
                      <a:latin typeface="TradeGothic LT CondEighteen" panose="02000606020000020004" pitchFamily="2" charset="0"/>
                      <a:cs typeface="Arial" panose="020B0604020202020204" pitchFamily="34" charset="0"/>
                    </a:rPr>
                    <a:t>of EPL treatment</a:t>
                  </a:r>
                  <a:endParaRPr lang="ru-RU" altLang="ru-RU" sz="825">
                    <a:solidFill>
                      <a:srgbClr val="000000">
                        <a:lumMod val="75000"/>
                        <a:lumOff val="25000"/>
                      </a:srgbClr>
                    </a:solidFill>
                    <a:cs typeface="Arial" panose="020B0604020202020204" pitchFamily="34" charset="0"/>
                  </a:endParaRPr>
                </a:p>
              </p:txBody>
            </p:sp>
            <p:grpSp>
              <p:nvGrpSpPr>
                <p:cNvPr id="79" name="Group 78">
                  <a:extLst>
                    <a:ext uri="{FF2B5EF4-FFF2-40B4-BE49-F238E27FC236}">
                      <a16:creationId xmlns:a16="http://schemas.microsoft.com/office/drawing/2014/main" id="{B2F6FA55-E000-E9B7-B763-F99B02D382E9}"/>
                    </a:ext>
                  </a:extLst>
                </p:cNvPr>
                <p:cNvGrpSpPr/>
                <p:nvPr/>
              </p:nvGrpSpPr>
              <p:grpSpPr>
                <a:xfrm>
                  <a:off x="1319179" y="5417717"/>
                  <a:ext cx="4678446" cy="422161"/>
                  <a:chOff x="1319179" y="5268865"/>
                  <a:chExt cx="4678446" cy="422161"/>
                </a:xfrm>
              </p:grpSpPr>
              <p:sp>
                <p:nvSpPr>
                  <p:cNvPr id="128" name="Rectangle 21">
                    <a:extLst>
                      <a:ext uri="{FF2B5EF4-FFF2-40B4-BE49-F238E27FC236}">
                        <a16:creationId xmlns:a16="http://schemas.microsoft.com/office/drawing/2014/main" id="{00064D8C-6F96-B607-0ECE-E929D9C8A061}"/>
                      </a:ext>
                    </a:extLst>
                  </p:cNvPr>
                  <p:cNvSpPr>
                    <a:spLocks noChangeArrowheads="1"/>
                  </p:cNvSpPr>
                  <p:nvPr/>
                </p:nvSpPr>
                <p:spPr bwMode="auto">
                  <a:xfrm>
                    <a:off x="1319179" y="5270083"/>
                    <a:ext cx="2798396" cy="42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defTabSz="4572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defTabSz="342900" fontAlgn="base">
                      <a:lnSpc>
                        <a:spcPct val="100000"/>
                      </a:lnSpc>
                      <a:spcBef>
                        <a:spcPct val="0"/>
                      </a:spcBef>
                      <a:spcAft>
                        <a:spcPct val="0"/>
                      </a:spcAft>
                      <a:buNone/>
                      <a:defRPr/>
                    </a:pPr>
                    <a:r>
                      <a:rPr lang="en-US" altLang="ru-RU" sz="788">
                        <a:solidFill>
                          <a:srgbClr val="000000">
                            <a:lumMod val="75000"/>
                            <a:lumOff val="25000"/>
                          </a:srgbClr>
                        </a:solidFill>
                        <a:latin typeface="TradeGothic LT CondEighteen" panose="02000606020000020004" pitchFamily="2" charset="0"/>
                        <a:cs typeface="Arial" panose="020B0604020202020204" pitchFamily="34" charset="0"/>
                      </a:rPr>
                      <a:t>EPL + hypolipidemic treatment (n=766)</a:t>
                    </a:r>
                    <a:endParaRPr lang="ru-RU" altLang="ru-RU" sz="788">
                      <a:solidFill>
                        <a:srgbClr val="000000">
                          <a:lumMod val="75000"/>
                          <a:lumOff val="25000"/>
                        </a:srgbClr>
                      </a:solidFill>
                      <a:cs typeface="Arial" panose="020B0604020202020204" pitchFamily="34" charset="0"/>
                    </a:endParaRPr>
                  </a:p>
                </p:txBody>
              </p:sp>
              <p:sp>
                <p:nvSpPr>
                  <p:cNvPr id="129" name="Rectangle 22">
                    <a:extLst>
                      <a:ext uri="{FF2B5EF4-FFF2-40B4-BE49-F238E27FC236}">
                        <a16:creationId xmlns:a16="http://schemas.microsoft.com/office/drawing/2014/main" id="{C9C06781-5AA1-4E41-7694-B56FA8459D0C}"/>
                      </a:ext>
                    </a:extLst>
                  </p:cNvPr>
                  <p:cNvSpPr>
                    <a:spLocks noChangeArrowheads="1"/>
                  </p:cNvSpPr>
                  <p:nvPr/>
                </p:nvSpPr>
                <p:spPr bwMode="auto">
                  <a:xfrm>
                    <a:off x="4551502" y="5268865"/>
                    <a:ext cx="1446123" cy="42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defTabSz="4572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defTabSz="342900" fontAlgn="base">
                      <a:lnSpc>
                        <a:spcPct val="100000"/>
                      </a:lnSpc>
                      <a:spcBef>
                        <a:spcPct val="0"/>
                      </a:spcBef>
                      <a:spcAft>
                        <a:spcPct val="0"/>
                      </a:spcAft>
                      <a:buNone/>
                      <a:defRPr/>
                    </a:pPr>
                    <a:r>
                      <a:rPr lang="en-US" altLang="ru-RU" sz="788">
                        <a:solidFill>
                          <a:srgbClr val="000000">
                            <a:lumMod val="75000"/>
                            <a:lumOff val="25000"/>
                          </a:srgbClr>
                        </a:solidFill>
                        <a:latin typeface="TradeGothic LT CondEighteen" panose="02000606020000020004" pitchFamily="2" charset="0"/>
                        <a:cs typeface="Arial" panose="020B0604020202020204" pitchFamily="34" charset="0"/>
                      </a:rPr>
                      <a:t>EPL</a:t>
                    </a:r>
                    <a:r>
                      <a:rPr lang="ru-RU" altLang="ru-RU" sz="788">
                        <a:solidFill>
                          <a:srgbClr val="000000">
                            <a:lumMod val="75000"/>
                            <a:lumOff val="25000"/>
                          </a:srgbClr>
                        </a:solidFill>
                        <a:cs typeface="Arial" panose="020B0604020202020204" pitchFamily="34" charset="0"/>
                      </a:rPr>
                      <a:t> </a:t>
                    </a:r>
                    <a:r>
                      <a:rPr lang="en-US" altLang="ru-RU" sz="788">
                        <a:solidFill>
                          <a:srgbClr val="000000">
                            <a:lumMod val="75000"/>
                            <a:lumOff val="25000"/>
                          </a:srgbClr>
                        </a:solidFill>
                        <a:latin typeface="TradeGothic LT CondEighteen" panose="02000606020000020004" pitchFamily="2" charset="0"/>
                        <a:cs typeface="Arial" panose="020B0604020202020204" pitchFamily="34" charset="0"/>
                      </a:rPr>
                      <a:t>only (n=2077)</a:t>
                    </a:r>
                    <a:endParaRPr lang="ru-RU" altLang="ru-RU" sz="788">
                      <a:solidFill>
                        <a:srgbClr val="000000">
                          <a:lumMod val="75000"/>
                          <a:lumOff val="25000"/>
                        </a:srgbClr>
                      </a:solidFill>
                      <a:cs typeface="Arial" panose="020B0604020202020204" pitchFamily="34" charset="0"/>
                    </a:endParaRPr>
                  </a:p>
                </p:txBody>
              </p:sp>
            </p:grpSp>
            <p:grpSp>
              <p:nvGrpSpPr>
                <p:cNvPr id="80" name="Group 79">
                  <a:extLst>
                    <a:ext uri="{FF2B5EF4-FFF2-40B4-BE49-F238E27FC236}">
                      <a16:creationId xmlns:a16="http://schemas.microsoft.com/office/drawing/2014/main" id="{916FBD4C-9029-877F-7795-65F7C7D4B531}"/>
                    </a:ext>
                  </a:extLst>
                </p:cNvPr>
                <p:cNvGrpSpPr>
                  <a:grpSpLocks noChangeAspect="1"/>
                </p:cNvGrpSpPr>
                <p:nvPr/>
              </p:nvGrpSpPr>
              <p:grpSpPr>
                <a:xfrm>
                  <a:off x="1059633" y="1683351"/>
                  <a:ext cx="6672326" cy="3793761"/>
                  <a:chOff x="1099965" y="1481329"/>
                  <a:chExt cx="7092121" cy="4032448"/>
                </a:xfrm>
              </p:grpSpPr>
              <p:grpSp>
                <p:nvGrpSpPr>
                  <p:cNvPr id="81" name="Group 80">
                    <a:extLst>
                      <a:ext uri="{FF2B5EF4-FFF2-40B4-BE49-F238E27FC236}">
                        <a16:creationId xmlns:a16="http://schemas.microsoft.com/office/drawing/2014/main" id="{3AED5409-C039-A8BC-721F-3CEDC85473D0}"/>
                      </a:ext>
                    </a:extLst>
                  </p:cNvPr>
                  <p:cNvGrpSpPr/>
                  <p:nvPr/>
                </p:nvGrpSpPr>
                <p:grpSpPr>
                  <a:xfrm>
                    <a:off x="1099965" y="1481329"/>
                    <a:ext cx="7092121" cy="4032448"/>
                    <a:chOff x="1099965" y="1481329"/>
                    <a:chExt cx="7092121" cy="4032448"/>
                  </a:xfrm>
                </p:grpSpPr>
                <p:grpSp>
                  <p:nvGrpSpPr>
                    <p:cNvPr id="83" name="Group 82">
                      <a:extLst>
                        <a:ext uri="{FF2B5EF4-FFF2-40B4-BE49-F238E27FC236}">
                          <a16:creationId xmlns:a16="http://schemas.microsoft.com/office/drawing/2014/main" id="{7473DC0E-0794-A7B4-F638-365D94EFF3BF}"/>
                        </a:ext>
                      </a:extLst>
                    </p:cNvPr>
                    <p:cNvGrpSpPr/>
                    <p:nvPr/>
                  </p:nvGrpSpPr>
                  <p:grpSpPr>
                    <a:xfrm>
                      <a:off x="1099965" y="1481329"/>
                      <a:ext cx="7092121" cy="4032448"/>
                      <a:chOff x="1099965" y="1481329"/>
                      <a:chExt cx="7092121" cy="4032448"/>
                    </a:xfrm>
                  </p:grpSpPr>
                  <p:sp>
                    <p:nvSpPr>
                      <p:cNvPr id="89" name="TextBox 88">
                        <a:extLst>
                          <a:ext uri="{FF2B5EF4-FFF2-40B4-BE49-F238E27FC236}">
                            <a16:creationId xmlns:a16="http://schemas.microsoft.com/office/drawing/2014/main" id="{D3628F83-4D7D-65E3-2644-65A82DDD8B9C}"/>
                          </a:ext>
                        </a:extLst>
                      </p:cNvPr>
                      <p:cNvSpPr txBox="1"/>
                      <p:nvPr/>
                    </p:nvSpPr>
                    <p:spPr>
                      <a:xfrm>
                        <a:off x="1552074" y="1802466"/>
                        <a:ext cx="613421" cy="3711311"/>
                      </a:xfrm>
                      <a:prstGeom prst="rect">
                        <a:avLst/>
                      </a:prstGeom>
                      <a:noFill/>
                    </p:spPr>
                    <p:txBody>
                      <a:bodyPr wrap="none" lIns="0" rIns="0" rtlCol="0">
                        <a:noAutofit/>
                      </a:bodyPr>
                      <a:lstStyle/>
                      <a:p>
                        <a:pPr algn="r" defTabSz="342900">
                          <a:lnSpc>
                            <a:spcPts val="0"/>
                          </a:lnSpc>
                          <a:spcAft>
                            <a:spcPts val="2400"/>
                          </a:spcAft>
                          <a:defRPr/>
                        </a:pPr>
                        <a:r>
                          <a:rPr lang="en-GB" sz="675">
                            <a:solidFill>
                              <a:srgbClr val="000000">
                                <a:lumMod val="75000"/>
                                <a:lumOff val="25000"/>
                              </a:srgbClr>
                            </a:solidFill>
                            <a:latin typeface="TradeGothic LT CondEighteen" panose="02000606020000020004" pitchFamily="2" charset="0"/>
                          </a:rPr>
                          <a:t>VLDL12</a:t>
                        </a:r>
                      </a:p>
                      <a:p>
                        <a:pPr algn="r" defTabSz="342900">
                          <a:lnSpc>
                            <a:spcPts val="0"/>
                          </a:lnSpc>
                          <a:spcAft>
                            <a:spcPts val="2400"/>
                          </a:spcAft>
                          <a:defRPr/>
                        </a:pPr>
                        <a:r>
                          <a:rPr lang="en-GB" sz="675">
                            <a:solidFill>
                              <a:srgbClr val="000000">
                                <a:lumMod val="75000"/>
                                <a:lumOff val="25000"/>
                              </a:srgbClr>
                            </a:solidFill>
                            <a:latin typeface="TradeGothic LT CondEighteen" panose="02000606020000020004" pitchFamily="2" charset="0"/>
                          </a:rPr>
                          <a:t>TG12</a:t>
                        </a:r>
                      </a:p>
                      <a:p>
                        <a:pPr algn="r" defTabSz="342900">
                          <a:lnSpc>
                            <a:spcPts val="0"/>
                          </a:lnSpc>
                          <a:spcAft>
                            <a:spcPts val="2475"/>
                          </a:spcAft>
                          <a:defRPr/>
                        </a:pPr>
                        <a:r>
                          <a:rPr lang="en-GB" sz="675">
                            <a:solidFill>
                              <a:srgbClr val="000000">
                                <a:lumMod val="75000"/>
                                <a:lumOff val="25000"/>
                              </a:srgbClr>
                            </a:solidFill>
                            <a:latin typeface="TradeGothic LT CondEighteen" panose="02000606020000020004" pitchFamily="2" charset="0"/>
                          </a:rPr>
                          <a:t>LDL12</a:t>
                        </a:r>
                      </a:p>
                      <a:p>
                        <a:pPr algn="r" defTabSz="342900">
                          <a:lnSpc>
                            <a:spcPts val="0"/>
                          </a:lnSpc>
                          <a:spcAft>
                            <a:spcPts val="2400"/>
                          </a:spcAft>
                          <a:defRPr/>
                        </a:pPr>
                        <a:r>
                          <a:rPr lang="en-GB" sz="675">
                            <a:solidFill>
                              <a:srgbClr val="000000">
                                <a:lumMod val="75000"/>
                                <a:lumOff val="25000"/>
                              </a:srgbClr>
                            </a:solidFill>
                            <a:latin typeface="TradeGothic LT CondEighteen" panose="02000606020000020004" pitchFamily="2" charset="0"/>
                          </a:rPr>
                          <a:t>HDL12</a:t>
                        </a:r>
                      </a:p>
                      <a:p>
                        <a:pPr algn="r" defTabSz="342900">
                          <a:lnSpc>
                            <a:spcPts val="0"/>
                          </a:lnSpc>
                          <a:spcAft>
                            <a:spcPts val="2400"/>
                          </a:spcAft>
                          <a:defRPr/>
                        </a:pPr>
                        <a:r>
                          <a:rPr lang="en-GB" sz="675">
                            <a:solidFill>
                              <a:srgbClr val="000000">
                                <a:lumMod val="75000"/>
                                <a:lumOff val="25000"/>
                              </a:srgbClr>
                            </a:solidFill>
                            <a:latin typeface="TradeGothic LT CondEighteen" panose="02000606020000020004" pitchFamily="2" charset="0"/>
                          </a:rPr>
                          <a:t>Cholesterol12</a:t>
                        </a:r>
                      </a:p>
                    </p:txBody>
                  </p:sp>
                  <p:grpSp>
                    <p:nvGrpSpPr>
                      <p:cNvPr id="90" name="Group 89">
                        <a:extLst>
                          <a:ext uri="{FF2B5EF4-FFF2-40B4-BE49-F238E27FC236}">
                            <a16:creationId xmlns:a16="http://schemas.microsoft.com/office/drawing/2014/main" id="{54BB07AC-3ADA-EBA7-50B3-414F72ADB205}"/>
                          </a:ext>
                        </a:extLst>
                      </p:cNvPr>
                      <p:cNvGrpSpPr/>
                      <p:nvPr/>
                    </p:nvGrpSpPr>
                    <p:grpSpPr>
                      <a:xfrm>
                        <a:off x="1099965" y="1481329"/>
                        <a:ext cx="4733907" cy="3322538"/>
                        <a:chOff x="1099965" y="1481329"/>
                        <a:chExt cx="4733907" cy="3322538"/>
                      </a:xfrm>
                    </p:grpSpPr>
                    <p:grpSp>
                      <p:nvGrpSpPr>
                        <p:cNvPr id="92" name="Group 91">
                          <a:extLst>
                            <a:ext uri="{FF2B5EF4-FFF2-40B4-BE49-F238E27FC236}">
                              <a16:creationId xmlns:a16="http://schemas.microsoft.com/office/drawing/2014/main" id="{D245714A-BF73-DC5A-A2E2-3754B2D1B28B}"/>
                            </a:ext>
                          </a:extLst>
                        </p:cNvPr>
                        <p:cNvGrpSpPr/>
                        <p:nvPr/>
                      </p:nvGrpSpPr>
                      <p:grpSpPr>
                        <a:xfrm>
                          <a:off x="1099965" y="1481329"/>
                          <a:ext cx="4733907" cy="3255265"/>
                          <a:chOff x="1099965" y="1481329"/>
                          <a:chExt cx="4733907" cy="3255265"/>
                        </a:xfrm>
                      </p:grpSpPr>
                      <p:grpSp>
                        <p:nvGrpSpPr>
                          <p:cNvPr id="98" name="Group 97">
                            <a:extLst>
                              <a:ext uri="{FF2B5EF4-FFF2-40B4-BE49-F238E27FC236}">
                                <a16:creationId xmlns:a16="http://schemas.microsoft.com/office/drawing/2014/main" id="{C300FCE9-CEF9-B5C8-5910-2F598475A6B2}"/>
                              </a:ext>
                            </a:extLst>
                          </p:cNvPr>
                          <p:cNvGrpSpPr/>
                          <p:nvPr/>
                        </p:nvGrpSpPr>
                        <p:grpSpPr>
                          <a:xfrm>
                            <a:off x="1099965" y="1481329"/>
                            <a:ext cx="4733907" cy="3255265"/>
                            <a:chOff x="1099965" y="1481329"/>
                            <a:chExt cx="4733907" cy="3255265"/>
                          </a:xfrm>
                        </p:grpSpPr>
                        <p:grpSp>
                          <p:nvGrpSpPr>
                            <p:cNvPr id="105" name="Group 104">
                              <a:extLst>
                                <a:ext uri="{FF2B5EF4-FFF2-40B4-BE49-F238E27FC236}">
                                  <a16:creationId xmlns:a16="http://schemas.microsoft.com/office/drawing/2014/main" id="{429CB8A1-FA33-190D-C1B3-01366763DF86}"/>
                                </a:ext>
                              </a:extLst>
                            </p:cNvPr>
                            <p:cNvGrpSpPr/>
                            <p:nvPr/>
                          </p:nvGrpSpPr>
                          <p:grpSpPr>
                            <a:xfrm>
                              <a:off x="2295144" y="1481329"/>
                              <a:ext cx="3538728" cy="3255265"/>
                              <a:chOff x="2295144" y="1481329"/>
                              <a:chExt cx="3538728" cy="3255265"/>
                            </a:xfrm>
                          </p:grpSpPr>
                          <p:grpSp>
                            <p:nvGrpSpPr>
                              <p:cNvPr id="107" name="Group 106">
                                <a:extLst>
                                  <a:ext uri="{FF2B5EF4-FFF2-40B4-BE49-F238E27FC236}">
                                    <a16:creationId xmlns:a16="http://schemas.microsoft.com/office/drawing/2014/main" id="{71696609-7051-5F89-EE7B-9AEC1DC5058E}"/>
                                  </a:ext>
                                </a:extLst>
                              </p:cNvPr>
                              <p:cNvGrpSpPr/>
                              <p:nvPr/>
                            </p:nvGrpSpPr>
                            <p:grpSpPr>
                              <a:xfrm>
                                <a:off x="2295144" y="1481329"/>
                                <a:ext cx="3538728" cy="3255265"/>
                                <a:chOff x="2295144" y="1481329"/>
                                <a:chExt cx="3538728" cy="3255265"/>
                              </a:xfrm>
                            </p:grpSpPr>
                            <p:cxnSp>
                              <p:nvCxnSpPr>
                                <p:cNvPr id="124" name="Straight Connector 123">
                                  <a:extLst>
                                    <a:ext uri="{FF2B5EF4-FFF2-40B4-BE49-F238E27FC236}">
                                      <a16:creationId xmlns:a16="http://schemas.microsoft.com/office/drawing/2014/main" id="{3EB53BBD-7C9B-D4C1-77F5-5CA7C8403C5A}"/>
                                    </a:ext>
                                  </a:extLst>
                                </p:cNvPr>
                                <p:cNvCxnSpPr/>
                                <p:nvPr/>
                              </p:nvCxnSpPr>
                              <p:spPr>
                                <a:xfrm flipV="1">
                                  <a:off x="2295144" y="1481329"/>
                                  <a:ext cx="0" cy="3255263"/>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08C18C83-FD40-DCA9-3787-594AA44D3512}"/>
                                    </a:ext>
                                  </a:extLst>
                                </p:cNvPr>
                                <p:cNvCxnSpPr/>
                                <p:nvPr/>
                              </p:nvCxnSpPr>
                              <p:spPr>
                                <a:xfrm>
                                  <a:off x="2295144" y="4736594"/>
                                  <a:ext cx="3538728"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8" name="Group 107">
                                <a:extLst>
                                  <a:ext uri="{FF2B5EF4-FFF2-40B4-BE49-F238E27FC236}">
                                    <a16:creationId xmlns:a16="http://schemas.microsoft.com/office/drawing/2014/main" id="{A05B4F80-5124-ACCA-7467-3C848323C4EE}"/>
                                  </a:ext>
                                </a:extLst>
                              </p:cNvPr>
                              <p:cNvGrpSpPr/>
                              <p:nvPr/>
                            </p:nvGrpSpPr>
                            <p:grpSpPr>
                              <a:xfrm>
                                <a:off x="2469626" y="1582309"/>
                                <a:ext cx="3175800" cy="3072567"/>
                                <a:chOff x="2469626" y="1582309"/>
                                <a:chExt cx="3175800" cy="3072567"/>
                              </a:xfrm>
                            </p:grpSpPr>
                            <p:grpSp>
                              <p:nvGrpSpPr>
                                <p:cNvPr id="109" name="Group 108">
                                  <a:extLst>
                                    <a:ext uri="{FF2B5EF4-FFF2-40B4-BE49-F238E27FC236}">
                                      <a16:creationId xmlns:a16="http://schemas.microsoft.com/office/drawing/2014/main" id="{648E5038-D911-37AE-E4EF-708D37D85C37}"/>
                                    </a:ext>
                                  </a:extLst>
                                </p:cNvPr>
                                <p:cNvGrpSpPr/>
                                <p:nvPr/>
                              </p:nvGrpSpPr>
                              <p:grpSpPr>
                                <a:xfrm>
                                  <a:off x="4397822" y="1582309"/>
                                  <a:ext cx="914400" cy="572719"/>
                                  <a:chOff x="4397822" y="1582309"/>
                                  <a:chExt cx="914400" cy="572719"/>
                                </a:xfrm>
                              </p:grpSpPr>
                              <p:sp>
                                <p:nvSpPr>
                                  <p:cNvPr id="122" name="Rectangle 121">
                                    <a:extLst>
                                      <a:ext uri="{FF2B5EF4-FFF2-40B4-BE49-F238E27FC236}">
                                        <a16:creationId xmlns:a16="http://schemas.microsoft.com/office/drawing/2014/main" id="{4E9E07D0-65E4-AB1D-CAE1-85A6D3E3BE77}"/>
                                      </a:ext>
                                    </a:extLst>
                                  </p:cNvPr>
                                  <p:cNvSpPr/>
                                  <p:nvPr/>
                                </p:nvSpPr>
                                <p:spPr>
                                  <a:xfrm>
                                    <a:off x="4397822" y="1582309"/>
                                    <a:ext cx="914399" cy="2772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GB" sz="1050">
                                      <a:ln>
                                        <a:solidFill>
                                          <a:srgbClr val="F39325"/>
                                        </a:solidFill>
                                      </a:ln>
                                      <a:solidFill>
                                        <a:srgbClr val="F39325"/>
                                      </a:solidFill>
                                      <a:latin typeface="TradeGothic LT CondEighteen" panose="02000606020000020004" pitchFamily="2" charset="0"/>
                                    </a:endParaRPr>
                                  </a:p>
                                </p:txBody>
                              </p:sp>
                              <p:sp>
                                <p:nvSpPr>
                                  <p:cNvPr id="123" name="Rectangle 122">
                                    <a:extLst>
                                      <a:ext uri="{FF2B5EF4-FFF2-40B4-BE49-F238E27FC236}">
                                        <a16:creationId xmlns:a16="http://schemas.microsoft.com/office/drawing/2014/main" id="{B622C1CA-97A2-757B-D60B-FE6E32DDBEF5}"/>
                                      </a:ext>
                                    </a:extLst>
                                  </p:cNvPr>
                                  <p:cNvSpPr/>
                                  <p:nvPr/>
                                </p:nvSpPr>
                                <p:spPr>
                                  <a:xfrm>
                                    <a:off x="4881527" y="1877831"/>
                                    <a:ext cx="430695" cy="277197"/>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GB" sz="1050">
                                      <a:solidFill>
                                        <a:srgbClr val="A54A24"/>
                                      </a:solidFill>
                                      <a:latin typeface="TradeGothic LT CondEighteen" panose="02000606020000020004" pitchFamily="2" charset="0"/>
                                    </a:endParaRPr>
                                  </a:p>
                                </p:txBody>
                              </p:sp>
                            </p:grpSp>
                            <p:grpSp>
                              <p:nvGrpSpPr>
                                <p:cNvPr id="110" name="Group 109">
                                  <a:extLst>
                                    <a:ext uri="{FF2B5EF4-FFF2-40B4-BE49-F238E27FC236}">
                                      <a16:creationId xmlns:a16="http://schemas.microsoft.com/office/drawing/2014/main" id="{47B5B610-15CF-C035-351F-02B2351394D1}"/>
                                    </a:ext>
                                  </a:extLst>
                                </p:cNvPr>
                                <p:cNvGrpSpPr/>
                                <p:nvPr/>
                              </p:nvGrpSpPr>
                              <p:grpSpPr>
                                <a:xfrm>
                                  <a:off x="4038685" y="2207482"/>
                                  <a:ext cx="1273537" cy="571439"/>
                                  <a:chOff x="4037358" y="1578003"/>
                                  <a:chExt cx="1273537" cy="571439"/>
                                </a:xfrm>
                              </p:grpSpPr>
                              <p:sp>
                                <p:nvSpPr>
                                  <p:cNvPr id="120" name="Rectangle 119">
                                    <a:extLst>
                                      <a:ext uri="{FF2B5EF4-FFF2-40B4-BE49-F238E27FC236}">
                                        <a16:creationId xmlns:a16="http://schemas.microsoft.com/office/drawing/2014/main" id="{039A298C-178F-2FE2-E082-968FDF19017B}"/>
                                      </a:ext>
                                    </a:extLst>
                                  </p:cNvPr>
                                  <p:cNvSpPr/>
                                  <p:nvPr/>
                                </p:nvSpPr>
                                <p:spPr>
                                  <a:xfrm>
                                    <a:off x="4037358" y="1578003"/>
                                    <a:ext cx="1273536" cy="2772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121" name="Rectangle 120">
                                    <a:extLst>
                                      <a:ext uri="{FF2B5EF4-FFF2-40B4-BE49-F238E27FC236}">
                                        <a16:creationId xmlns:a16="http://schemas.microsoft.com/office/drawing/2014/main" id="{7DC6CC4A-9D66-BE5A-46E6-C659DFCC2C99}"/>
                                      </a:ext>
                                    </a:extLst>
                                  </p:cNvPr>
                                  <p:cNvSpPr/>
                                  <p:nvPr/>
                                </p:nvSpPr>
                                <p:spPr>
                                  <a:xfrm>
                                    <a:off x="4727798" y="1872242"/>
                                    <a:ext cx="583097" cy="277200"/>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GB" sz="1050">
                                      <a:solidFill>
                                        <a:srgbClr val="A54A24"/>
                                      </a:solidFill>
                                      <a:latin typeface="TradeGothic LT CondEighteen" panose="02000606020000020004" pitchFamily="2" charset="0"/>
                                    </a:endParaRPr>
                                  </a:p>
                                </p:txBody>
                              </p:sp>
                            </p:grpSp>
                            <p:grpSp>
                              <p:nvGrpSpPr>
                                <p:cNvPr id="111" name="Group 110">
                                  <a:extLst>
                                    <a:ext uri="{FF2B5EF4-FFF2-40B4-BE49-F238E27FC236}">
                                      <a16:creationId xmlns:a16="http://schemas.microsoft.com/office/drawing/2014/main" id="{E99CA238-FB33-355B-9E5A-92344138907B}"/>
                                    </a:ext>
                                  </a:extLst>
                                </p:cNvPr>
                                <p:cNvGrpSpPr/>
                                <p:nvPr/>
                              </p:nvGrpSpPr>
                              <p:grpSpPr>
                                <a:xfrm>
                                  <a:off x="2940080" y="2832655"/>
                                  <a:ext cx="2372142" cy="570155"/>
                                  <a:chOff x="2937427" y="1573696"/>
                                  <a:chExt cx="2372142" cy="570155"/>
                                </a:xfrm>
                              </p:grpSpPr>
                              <p:sp>
                                <p:nvSpPr>
                                  <p:cNvPr id="118" name="Rectangle 117">
                                    <a:extLst>
                                      <a:ext uri="{FF2B5EF4-FFF2-40B4-BE49-F238E27FC236}">
                                        <a16:creationId xmlns:a16="http://schemas.microsoft.com/office/drawing/2014/main" id="{6150EA38-4F17-AEE4-2512-FE874827588B}"/>
                                      </a:ext>
                                    </a:extLst>
                                  </p:cNvPr>
                                  <p:cNvSpPr/>
                                  <p:nvPr/>
                                </p:nvSpPr>
                                <p:spPr>
                                  <a:xfrm>
                                    <a:off x="2937427" y="1573696"/>
                                    <a:ext cx="2372142" cy="2772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119" name="Rectangle 118">
                                    <a:extLst>
                                      <a:ext uri="{FF2B5EF4-FFF2-40B4-BE49-F238E27FC236}">
                                        <a16:creationId xmlns:a16="http://schemas.microsoft.com/office/drawing/2014/main" id="{9FC994CF-CFDC-DD9C-2C9B-641A6EDFBCFF}"/>
                                      </a:ext>
                                    </a:extLst>
                                  </p:cNvPr>
                                  <p:cNvSpPr/>
                                  <p:nvPr/>
                                </p:nvSpPr>
                                <p:spPr>
                                  <a:xfrm>
                                    <a:off x="4017477" y="1866651"/>
                                    <a:ext cx="1292092" cy="277200"/>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GB" sz="1050">
                                      <a:solidFill>
                                        <a:srgbClr val="A54A24"/>
                                      </a:solidFill>
                                      <a:latin typeface="TradeGothic LT CondEighteen" panose="02000606020000020004" pitchFamily="2" charset="0"/>
                                    </a:endParaRPr>
                                  </a:p>
                                </p:txBody>
                              </p:sp>
                            </p:grpSp>
                            <p:grpSp>
                              <p:nvGrpSpPr>
                                <p:cNvPr id="112" name="Group 111">
                                  <a:extLst>
                                    <a:ext uri="{FF2B5EF4-FFF2-40B4-BE49-F238E27FC236}">
                                      <a16:creationId xmlns:a16="http://schemas.microsoft.com/office/drawing/2014/main" id="{56730892-DD10-EE88-24DC-5391A6C32DA3}"/>
                                    </a:ext>
                                  </a:extLst>
                                </p:cNvPr>
                                <p:cNvGrpSpPr/>
                                <p:nvPr/>
                              </p:nvGrpSpPr>
                              <p:grpSpPr>
                                <a:xfrm>
                                  <a:off x="2469626" y="4083001"/>
                                  <a:ext cx="2842595" cy="571875"/>
                                  <a:chOff x="2473598" y="1582309"/>
                                  <a:chExt cx="2842595" cy="571875"/>
                                </a:xfrm>
                              </p:grpSpPr>
                              <p:sp>
                                <p:nvSpPr>
                                  <p:cNvPr id="116" name="Rectangle 115">
                                    <a:extLst>
                                      <a:ext uri="{FF2B5EF4-FFF2-40B4-BE49-F238E27FC236}">
                                        <a16:creationId xmlns:a16="http://schemas.microsoft.com/office/drawing/2014/main" id="{2AF6E386-5209-4921-FFAF-2CA3D027EB92}"/>
                                      </a:ext>
                                    </a:extLst>
                                  </p:cNvPr>
                                  <p:cNvSpPr/>
                                  <p:nvPr/>
                                </p:nvSpPr>
                                <p:spPr>
                                  <a:xfrm>
                                    <a:off x="2473598" y="1582309"/>
                                    <a:ext cx="2842594" cy="2772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117" name="Rectangle 116">
                                    <a:extLst>
                                      <a:ext uri="{FF2B5EF4-FFF2-40B4-BE49-F238E27FC236}">
                                        <a16:creationId xmlns:a16="http://schemas.microsoft.com/office/drawing/2014/main" id="{BE4F0AB2-FB2B-E539-3EFC-458A0BB3384E}"/>
                                      </a:ext>
                                    </a:extLst>
                                  </p:cNvPr>
                                  <p:cNvSpPr/>
                                  <p:nvPr/>
                                </p:nvSpPr>
                                <p:spPr>
                                  <a:xfrm>
                                    <a:off x="4302401" y="1876981"/>
                                    <a:ext cx="1013792" cy="277203"/>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GB" sz="1050">
                                      <a:solidFill>
                                        <a:srgbClr val="A54A24"/>
                                      </a:solidFill>
                                      <a:latin typeface="TradeGothic LT CondEighteen" panose="02000606020000020004" pitchFamily="2" charset="0"/>
                                    </a:endParaRPr>
                                  </a:p>
                                </p:txBody>
                              </p:sp>
                            </p:grpSp>
                            <p:grpSp>
                              <p:nvGrpSpPr>
                                <p:cNvPr id="113" name="Group 112">
                                  <a:extLst>
                                    <a:ext uri="{FF2B5EF4-FFF2-40B4-BE49-F238E27FC236}">
                                      <a16:creationId xmlns:a16="http://schemas.microsoft.com/office/drawing/2014/main" id="{AC97F142-D4E5-175D-174A-23FE8308D66F}"/>
                                    </a:ext>
                                  </a:extLst>
                                </p:cNvPr>
                                <p:cNvGrpSpPr/>
                                <p:nvPr/>
                              </p:nvGrpSpPr>
                              <p:grpSpPr>
                                <a:xfrm>
                                  <a:off x="5312794" y="3457829"/>
                                  <a:ext cx="332632" cy="577392"/>
                                  <a:chOff x="4389120" y="1572050"/>
                                  <a:chExt cx="332632" cy="577392"/>
                                </a:xfrm>
                              </p:grpSpPr>
                              <p:sp>
                                <p:nvSpPr>
                                  <p:cNvPr id="114" name="Rectangle 113">
                                    <a:extLst>
                                      <a:ext uri="{FF2B5EF4-FFF2-40B4-BE49-F238E27FC236}">
                                        <a16:creationId xmlns:a16="http://schemas.microsoft.com/office/drawing/2014/main" id="{D840A856-F6F4-D296-8EDF-035CED71EEE7}"/>
                                      </a:ext>
                                    </a:extLst>
                                  </p:cNvPr>
                                  <p:cNvSpPr/>
                                  <p:nvPr/>
                                </p:nvSpPr>
                                <p:spPr>
                                  <a:xfrm>
                                    <a:off x="4389120" y="1572050"/>
                                    <a:ext cx="332632" cy="2772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115" name="Rectangle 114">
                                    <a:extLst>
                                      <a:ext uri="{FF2B5EF4-FFF2-40B4-BE49-F238E27FC236}">
                                        <a16:creationId xmlns:a16="http://schemas.microsoft.com/office/drawing/2014/main" id="{7B9163EB-4676-CB7C-A1AD-FE39AC1064CB}"/>
                                      </a:ext>
                                    </a:extLst>
                                  </p:cNvPr>
                                  <p:cNvSpPr/>
                                  <p:nvPr/>
                                </p:nvSpPr>
                                <p:spPr>
                                  <a:xfrm>
                                    <a:off x="4389925" y="1872242"/>
                                    <a:ext cx="140995" cy="277200"/>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endParaRPr lang="en-GB" sz="1050">
                                      <a:solidFill>
                                        <a:srgbClr val="A54A24"/>
                                      </a:solidFill>
                                      <a:latin typeface="TradeGothic LT CondEighteen" panose="02000606020000020004" pitchFamily="2" charset="0"/>
                                    </a:endParaRPr>
                                  </a:p>
                                </p:txBody>
                              </p:sp>
                            </p:grpSp>
                          </p:grpSp>
                        </p:grpSp>
                        <p:sp>
                          <p:nvSpPr>
                            <p:cNvPr id="106" name="TextBox 105">
                              <a:extLst>
                                <a:ext uri="{FF2B5EF4-FFF2-40B4-BE49-F238E27FC236}">
                                  <a16:creationId xmlns:a16="http://schemas.microsoft.com/office/drawing/2014/main" id="{8D9CDEE6-2EB0-E349-F2E4-4E5C70148614}"/>
                                </a:ext>
                              </a:extLst>
                            </p:cNvPr>
                            <p:cNvSpPr txBox="1"/>
                            <p:nvPr/>
                          </p:nvSpPr>
                          <p:spPr>
                            <a:xfrm rot="16200000">
                              <a:off x="1067" y="2997768"/>
                              <a:ext cx="2583949" cy="386153"/>
                            </a:xfrm>
                            <a:prstGeom prst="rect">
                              <a:avLst/>
                            </a:prstGeom>
                            <a:noFill/>
                          </p:spPr>
                          <p:txBody>
                            <a:bodyPr wrap="square" rtlCol="0">
                              <a:spAutoFit/>
                            </a:bodyPr>
                            <a:lstStyle/>
                            <a:p>
                              <a:pPr algn="ctr" defTabSz="342900">
                                <a:defRPr/>
                              </a:pPr>
                              <a:r>
                                <a:rPr lang="en-GB" sz="900" b="1">
                                  <a:solidFill>
                                    <a:srgbClr val="000000">
                                      <a:lumMod val="75000"/>
                                      <a:lumOff val="25000"/>
                                    </a:srgbClr>
                                  </a:solidFill>
                                  <a:latin typeface="TradeGothic LT CondEighteen" panose="02000606020000020004" pitchFamily="2" charset="0"/>
                                </a:rPr>
                                <a:t>Blood lipid profile</a:t>
                              </a:r>
                            </a:p>
                          </p:txBody>
                        </p:sp>
                      </p:grpSp>
                      <p:grpSp>
                        <p:nvGrpSpPr>
                          <p:cNvPr id="99" name="Group 98">
                            <a:extLst>
                              <a:ext uri="{FF2B5EF4-FFF2-40B4-BE49-F238E27FC236}">
                                <a16:creationId xmlns:a16="http://schemas.microsoft.com/office/drawing/2014/main" id="{F2CAB3C3-353E-005B-3464-6836FBAFDDA6}"/>
                              </a:ext>
                            </a:extLst>
                          </p:cNvPr>
                          <p:cNvGrpSpPr/>
                          <p:nvPr/>
                        </p:nvGrpSpPr>
                        <p:grpSpPr>
                          <a:xfrm>
                            <a:off x="2221818" y="1860601"/>
                            <a:ext cx="76306" cy="2504146"/>
                            <a:chOff x="2221818" y="1860601"/>
                            <a:chExt cx="76306" cy="2504146"/>
                          </a:xfrm>
                        </p:grpSpPr>
                        <p:cxnSp>
                          <p:nvCxnSpPr>
                            <p:cNvPr id="100" name="Straight Connector 99">
                              <a:extLst>
                                <a:ext uri="{FF2B5EF4-FFF2-40B4-BE49-F238E27FC236}">
                                  <a16:creationId xmlns:a16="http://schemas.microsoft.com/office/drawing/2014/main" id="{D1BC4A7D-B753-577F-7EC9-60806D7DE4CA}"/>
                                </a:ext>
                              </a:extLst>
                            </p:cNvPr>
                            <p:cNvCxnSpPr/>
                            <p:nvPr/>
                          </p:nvCxnSpPr>
                          <p:spPr>
                            <a:xfrm>
                              <a:off x="2224797" y="1860601"/>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E2DC4D2-5B13-14EE-D52E-5A1CD6DB7FBB}"/>
                                </a:ext>
                              </a:extLst>
                            </p:cNvPr>
                            <p:cNvCxnSpPr/>
                            <p:nvPr/>
                          </p:nvCxnSpPr>
                          <p:spPr>
                            <a:xfrm>
                              <a:off x="2226123" y="2490081"/>
                              <a:ext cx="72001"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D52A54E0-2041-AA67-25B6-FA891940EF2A}"/>
                                </a:ext>
                              </a:extLst>
                            </p:cNvPr>
                            <p:cNvCxnSpPr/>
                            <p:nvPr/>
                          </p:nvCxnSpPr>
                          <p:spPr>
                            <a:xfrm>
                              <a:off x="2224807" y="3121629"/>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E43F82A3-EE05-776D-EC0A-A002F219ABE1}"/>
                                </a:ext>
                              </a:extLst>
                            </p:cNvPr>
                            <p:cNvCxnSpPr/>
                            <p:nvPr/>
                          </p:nvCxnSpPr>
                          <p:spPr>
                            <a:xfrm>
                              <a:off x="2221818" y="3740194"/>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1CE5A3E3-64F4-535D-A021-BC6E87249B08}"/>
                                </a:ext>
                              </a:extLst>
                            </p:cNvPr>
                            <p:cNvCxnSpPr/>
                            <p:nvPr/>
                          </p:nvCxnSpPr>
                          <p:spPr>
                            <a:xfrm>
                              <a:off x="2224795" y="4364747"/>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93" name="Group 92">
                          <a:extLst>
                            <a:ext uri="{FF2B5EF4-FFF2-40B4-BE49-F238E27FC236}">
                              <a16:creationId xmlns:a16="http://schemas.microsoft.com/office/drawing/2014/main" id="{31938043-7D92-543A-A373-2F2BA7D8C150}"/>
                            </a:ext>
                          </a:extLst>
                        </p:cNvPr>
                        <p:cNvGrpSpPr/>
                        <p:nvPr/>
                      </p:nvGrpSpPr>
                      <p:grpSpPr>
                        <a:xfrm>
                          <a:off x="2995323" y="4730400"/>
                          <a:ext cx="2310577" cy="73467"/>
                          <a:chOff x="2995323" y="4730400"/>
                          <a:chExt cx="2310577" cy="73467"/>
                        </a:xfrm>
                      </p:grpSpPr>
                      <p:cxnSp>
                        <p:nvCxnSpPr>
                          <p:cNvPr id="94" name="Straight Connector 93">
                            <a:extLst>
                              <a:ext uri="{FF2B5EF4-FFF2-40B4-BE49-F238E27FC236}">
                                <a16:creationId xmlns:a16="http://schemas.microsoft.com/office/drawing/2014/main" id="{289A0086-F710-8129-2BDC-40023129A48B}"/>
                              </a:ext>
                            </a:extLst>
                          </p:cNvPr>
                          <p:cNvCxnSpPr/>
                          <p:nvPr/>
                        </p:nvCxnSpPr>
                        <p:spPr>
                          <a:xfrm rot="5400000">
                            <a:off x="2959323" y="4767867"/>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8B6BC1A-CBA3-D2C1-8E71-0C6F0132C777}"/>
                              </a:ext>
                            </a:extLst>
                          </p:cNvPr>
                          <p:cNvCxnSpPr/>
                          <p:nvPr/>
                        </p:nvCxnSpPr>
                        <p:spPr>
                          <a:xfrm rot="5400000">
                            <a:off x="3723779" y="4766400"/>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5D499D4-ED0B-A37C-6179-28E83C4D4C40}"/>
                              </a:ext>
                            </a:extLst>
                          </p:cNvPr>
                          <p:cNvCxnSpPr/>
                          <p:nvPr/>
                        </p:nvCxnSpPr>
                        <p:spPr>
                          <a:xfrm rot="5400000">
                            <a:off x="4505444" y="4766400"/>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EC913A68-BD67-9D67-2ABE-25D7464453ED}"/>
                              </a:ext>
                            </a:extLst>
                          </p:cNvPr>
                          <p:cNvCxnSpPr/>
                          <p:nvPr/>
                        </p:nvCxnSpPr>
                        <p:spPr>
                          <a:xfrm rot="5400000">
                            <a:off x="5269900" y="4766400"/>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91" name="TextBox 39">
                        <a:extLst>
                          <a:ext uri="{FF2B5EF4-FFF2-40B4-BE49-F238E27FC236}">
                            <a16:creationId xmlns:a16="http://schemas.microsoft.com/office/drawing/2014/main" id="{01FD9EEF-40E5-DF9F-FD68-D6006AB370E3}"/>
                          </a:ext>
                        </a:extLst>
                      </p:cNvPr>
                      <p:cNvSpPr txBox="1"/>
                      <p:nvPr/>
                    </p:nvSpPr>
                    <p:spPr>
                      <a:xfrm>
                        <a:off x="7578665" y="1802466"/>
                        <a:ext cx="613421" cy="3711311"/>
                      </a:xfrm>
                      <a:prstGeom prst="rect">
                        <a:avLst/>
                      </a:prstGeom>
                      <a:noFill/>
                    </p:spPr>
                    <p:txBody>
                      <a:bodyPr wrap="none" lIns="0" rIns="0" rtlCol="0">
                        <a:noAutofit/>
                      </a:bodyPr>
                      <a:lstStyle/>
                      <a:p>
                        <a:pPr algn="r" defTabSz="342900">
                          <a:lnSpc>
                            <a:spcPts val="0"/>
                          </a:lnSpc>
                          <a:spcAft>
                            <a:spcPts val="2400"/>
                          </a:spcAft>
                          <a:defRPr/>
                        </a:pPr>
                        <a:r>
                          <a:rPr lang="en-GB" sz="675">
                            <a:solidFill>
                              <a:srgbClr val="000000">
                                <a:lumMod val="75000"/>
                                <a:lumOff val="25000"/>
                              </a:srgbClr>
                            </a:solidFill>
                            <a:latin typeface="TradeGothic LT CondEighteen" panose="02000606020000020004" pitchFamily="2" charset="0"/>
                          </a:rPr>
                          <a:t>VLDL12</a:t>
                        </a:r>
                      </a:p>
                      <a:p>
                        <a:pPr algn="r" defTabSz="342900">
                          <a:lnSpc>
                            <a:spcPts val="0"/>
                          </a:lnSpc>
                          <a:spcAft>
                            <a:spcPts val="2400"/>
                          </a:spcAft>
                          <a:defRPr/>
                        </a:pPr>
                        <a:r>
                          <a:rPr lang="en-GB" sz="675">
                            <a:solidFill>
                              <a:srgbClr val="000000">
                                <a:lumMod val="75000"/>
                                <a:lumOff val="25000"/>
                              </a:srgbClr>
                            </a:solidFill>
                            <a:latin typeface="TradeGothic LT CondEighteen" panose="02000606020000020004" pitchFamily="2" charset="0"/>
                          </a:rPr>
                          <a:t>TG12</a:t>
                        </a:r>
                      </a:p>
                      <a:p>
                        <a:pPr algn="r" defTabSz="342900">
                          <a:lnSpc>
                            <a:spcPts val="0"/>
                          </a:lnSpc>
                          <a:spcAft>
                            <a:spcPts val="2475"/>
                          </a:spcAft>
                          <a:defRPr/>
                        </a:pPr>
                        <a:r>
                          <a:rPr lang="en-GB" sz="675">
                            <a:solidFill>
                              <a:srgbClr val="000000">
                                <a:lumMod val="75000"/>
                                <a:lumOff val="25000"/>
                              </a:srgbClr>
                            </a:solidFill>
                            <a:latin typeface="TradeGothic LT CondEighteen" panose="02000606020000020004" pitchFamily="2" charset="0"/>
                          </a:rPr>
                          <a:t>LDL12</a:t>
                        </a:r>
                      </a:p>
                      <a:p>
                        <a:pPr algn="r" defTabSz="342900">
                          <a:lnSpc>
                            <a:spcPts val="0"/>
                          </a:lnSpc>
                          <a:spcAft>
                            <a:spcPts val="2400"/>
                          </a:spcAft>
                          <a:defRPr/>
                        </a:pPr>
                        <a:r>
                          <a:rPr lang="en-GB" sz="675">
                            <a:solidFill>
                              <a:srgbClr val="000000">
                                <a:lumMod val="75000"/>
                                <a:lumOff val="25000"/>
                              </a:srgbClr>
                            </a:solidFill>
                            <a:latin typeface="TradeGothic LT CondEighteen" panose="02000606020000020004" pitchFamily="2" charset="0"/>
                          </a:rPr>
                          <a:t>HDL12</a:t>
                        </a:r>
                      </a:p>
                      <a:p>
                        <a:pPr algn="r" defTabSz="342900">
                          <a:lnSpc>
                            <a:spcPts val="0"/>
                          </a:lnSpc>
                          <a:spcAft>
                            <a:spcPts val="2400"/>
                          </a:spcAft>
                          <a:defRPr/>
                        </a:pPr>
                        <a:r>
                          <a:rPr lang="en-GB" sz="675">
                            <a:solidFill>
                              <a:srgbClr val="000000">
                                <a:lumMod val="75000"/>
                                <a:lumOff val="25000"/>
                              </a:srgbClr>
                            </a:solidFill>
                            <a:latin typeface="TradeGothic LT CondEighteen" panose="02000606020000020004" pitchFamily="2" charset="0"/>
                          </a:rPr>
                          <a:t>Cholesterol12</a:t>
                        </a:r>
                      </a:p>
                    </p:txBody>
                  </p:sp>
                </p:grpSp>
                <p:grpSp>
                  <p:nvGrpSpPr>
                    <p:cNvPr id="84" name="Group 83">
                      <a:extLst>
                        <a:ext uri="{FF2B5EF4-FFF2-40B4-BE49-F238E27FC236}">
                          <a16:creationId xmlns:a16="http://schemas.microsoft.com/office/drawing/2014/main" id="{BDE28354-943A-F10E-2F5D-BF745A2C2984}"/>
                        </a:ext>
                      </a:extLst>
                    </p:cNvPr>
                    <p:cNvGrpSpPr/>
                    <p:nvPr/>
                  </p:nvGrpSpPr>
                  <p:grpSpPr>
                    <a:xfrm>
                      <a:off x="2753949" y="4793634"/>
                      <a:ext cx="2794345" cy="266753"/>
                      <a:chOff x="2753949" y="4793634"/>
                      <a:chExt cx="2794345" cy="266753"/>
                    </a:xfrm>
                  </p:grpSpPr>
                  <p:sp>
                    <p:nvSpPr>
                      <p:cNvPr id="85" name="TextBox 84">
                        <a:extLst>
                          <a:ext uri="{FF2B5EF4-FFF2-40B4-BE49-F238E27FC236}">
                            <a16:creationId xmlns:a16="http://schemas.microsoft.com/office/drawing/2014/main" id="{BEF4BD46-87F5-B7E6-4D7E-4A35082EBCB5}"/>
                          </a:ext>
                        </a:extLst>
                      </p:cNvPr>
                      <p:cNvSpPr txBox="1"/>
                      <p:nvPr/>
                    </p:nvSpPr>
                    <p:spPr>
                      <a:xfrm>
                        <a:off x="2753949" y="4794430"/>
                        <a:ext cx="468001" cy="265957"/>
                      </a:xfrm>
                      <a:prstGeom prst="rect">
                        <a:avLst/>
                      </a:prstGeom>
                      <a:noFill/>
                    </p:spPr>
                    <p:txBody>
                      <a:bodyPr wrap="square" lIns="0" tIns="0" rIns="0" bIns="0" rtlCol="0">
                        <a:spAutoFit/>
                      </a:bodyPr>
                      <a:lstStyle/>
                      <a:p>
                        <a:pPr algn="ctr" defTabSz="342900">
                          <a:defRPr/>
                        </a:pPr>
                        <a:r>
                          <a:rPr lang="en-GB" sz="825">
                            <a:solidFill>
                              <a:srgbClr val="000000">
                                <a:lumMod val="75000"/>
                                <a:lumOff val="25000"/>
                              </a:srgbClr>
                            </a:solidFill>
                            <a:latin typeface="TradeGothic LT CondEighteen" panose="02000606020000020004" pitchFamily="2" charset="0"/>
                          </a:rPr>
                          <a:t>-0.75</a:t>
                        </a:r>
                      </a:p>
                    </p:txBody>
                  </p:sp>
                  <p:sp>
                    <p:nvSpPr>
                      <p:cNvPr id="86" name="TextBox 85">
                        <a:extLst>
                          <a:ext uri="{FF2B5EF4-FFF2-40B4-BE49-F238E27FC236}">
                            <a16:creationId xmlns:a16="http://schemas.microsoft.com/office/drawing/2014/main" id="{45B33BA0-AD8E-D655-D93C-4A3E0F981154}"/>
                          </a:ext>
                        </a:extLst>
                      </p:cNvPr>
                      <p:cNvSpPr txBox="1"/>
                      <p:nvPr/>
                    </p:nvSpPr>
                    <p:spPr>
                      <a:xfrm>
                        <a:off x="3525778" y="4793634"/>
                        <a:ext cx="468001" cy="265957"/>
                      </a:xfrm>
                      <a:prstGeom prst="rect">
                        <a:avLst/>
                      </a:prstGeom>
                      <a:noFill/>
                    </p:spPr>
                    <p:txBody>
                      <a:bodyPr wrap="square" lIns="0" tIns="0" rIns="0" bIns="0" rtlCol="0">
                        <a:spAutoFit/>
                      </a:bodyPr>
                      <a:lstStyle/>
                      <a:p>
                        <a:pPr algn="ctr" defTabSz="342900">
                          <a:defRPr/>
                        </a:pPr>
                        <a:r>
                          <a:rPr lang="en-GB" sz="825">
                            <a:solidFill>
                              <a:srgbClr val="000000">
                                <a:lumMod val="75000"/>
                                <a:lumOff val="25000"/>
                              </a:srgbClr>
                            </a:solidFill>
                            <a:latin typeface="TradeGothic LT CondEighteen" panose="02000606020000020004" pitchFamily="2" charset="0"/>
                          </a:rPr>
                          <a:t>-0.50</a:t>
                        </a:r>
                      </a:p>
                    </p:txBody>
                  </p:sp>
                  <p:sp>
                    <p:nvSpPr>
                      <p:cNvPr id="87" name="TextBox 86">
                        <a:extLst>
                          <a:ext uri="{FF2B5EF4-FFF2-40B4-BE49-F238E27FC236}">
                            <a16:creationId xmlns:a16="http://schemas.microsoft.com/office/drawing/2014/main" id="{E2B5FE99-7A4C-F4D2-8FDA-CD38FCD5EF98}"/>
                          </a:ext>
                        </a:extLst>
                      </p:cNvPr>
                      <p:cNvSpPr txBox="1"/>
                      <p:nvPr/>
                    </p:nvSpPr>
                    <p:spPr>
                      <a:xfrm>
                        <a:off x="4314673" y="4793634"/>
                        <a:ext cx="468001" cy="265957"/>
                      </a:xfrm>
                      <a:prstGeom prst="rect">
                        <a:avLst/>
                      </a:prstGeom>
                      <a:noFill/>
                    </p:spPr>
                    <p:txBody>
                      <a:bodyPr wrap="square" lIns="0" tIns="0" rIns="0" bIns="0" rtlCol="0">
                        <a:spAutoFit/>
                      </a:bodyPr>
                      <a:lstStyle/>
                      <a:p>
                        <a:pPr algn="ctr" defTabSz="342900">
                          <a:defRPr/>
                        </a:pPr>
                        <a:r>
                          <a:rPr lang="en-GB" sz="825">
                            <a:solidFill>
                              <a:srgbClr val="000000">
                                <a:lumMod val="75000"/>
                                <a:lumOff val="25000"/>
                              </a:srgbClr>
                            </a:solidFill>
                            <a:latin typeface="TradeGothic LT CondEighteen" panose="02000606020000020004" pitchFamily="2" charset="0"/>
                          </a:rPr>
                          <a:t>-0.25</a:t>
                        </a:r>
                      </a:p>
                    </p:txBody>
                  </p:sp>
                  <p:sp>
                    <p:nvSpPr>
                      <p:cNvPr id="88" name="TextBox 87">
                        <a:extLst>
                          <a:ext uri="{FF2B5EF4-FFF2-40B4-BE49-F238E27FC236}">
                            <a16:creationId xmlns:a16="http://schemas.microsoft.com/office/drawing/2014/main" id="{7FB56604-8FF7-CE17-1EB2-A9DA17061FFB}"/>
                          </a:ext>
                        </a:extLst>
                      </p:cNvPr>
                      <p:cNvSpPr txBox="1"/>
                      <p:nvPr/>
                    </p:nvSpPr>
                    <p:spPr>
                      <a:xfrm>
                        <a:off x="5080293" y="4793634"/>
                        <a:ext cx="468001" cy="265957"/>
                      </a:xfrm>
                      <a:prstGeom prst="rect">
                        <a:avLst/>
                      </a:prstGeom>
                      <a:noFill/>
                    </p:spPr>
                    <p:txBody>
                      <a:bodyPr wrap="square" lIns="0" tIns="0" rIns="0" bIns="0" rtlCol="0">
                        <a:spAutoFit/>
                      </a:bodyPr>
                      <a:lstStyle/>
                      <a:p>
                        <a:pPr algn="ctr" defTabSz="342900">
                          <a:defRPr/>
                        </a:pPr>
                        <a:r>
                          <a:rPr lang="en-GB" sz="825">
                            <a:solidFill>
                              <a:srgbClr val="000000">
                                <a:lumMod val="75000"/>
                                <a:lumOff val="25000"/>
                              </a:srgbClr>
                            </a:solidFill>
                            <a:latin typeface="TradeGothic LT CondEighteen" panose="02000606020000020004" pitchFamily="2" charset="0"/>
                          </a:rPr>
                          <a:t>0.00</a:t>
                        </a:r>
                      </a:p>
                    </p:txBody>
                  </p:sp>
                </p:grpSp>
              </p:grpSp>
              <p:sp>
                <p:nvSpPr>
                  <p:cNvPr id="82" name="TextBox 81">
                    <a:extLst>
                      <a:ext uri="{FF2B5EF4-FFF2-40B4-BE49-F238E27FC236}">
                        <a16:creationId xmlns:a16="http://schemas.microsoft.com/office/drawing/2014/main" id="{B36F9599-C154-FD5B-8147-4040D9BB53A6}"/>
                      </a:ext>
                    </a:extLst>
                  </p:cNvPr>
                  <p:cNvSpPr txBox="1"/>
                  <p:nvPr/>
                </p:nvSpPr>
                <p:spPr>
                  <a:xfrm>
                    <a:off x="2295143" y="4998517"/>
                    <a:ext cx="3538727" cy="483557"/>
                  </a:xfrm>
                  <a:prstGeom prst="rect">
                    <a:avLst/>
                  </a:prstGeom>
                  <a:noFill/>
                </p:spPr>
                <p:txBody>
                  <a:bodyPr wrap="square" rtlCol="0">
                    <a:spAutoFit/>
                  </a:bodyPr>
                  <a:lstStyle/>
                  <a:p>
                    <a:pPr algn="ctr" defTabSz="342900">
                      <a:defRPr/>
                    </a:pPr>
                    <a:r>
                      <a:rPr lang="en-GB" sz="900" b="1">
                        <a:solidFill>
                          <a:srgbClr val="000000">
                            <a:lumMod val="75000"/>
                            <a:lumOff val="25000"/>
                          </a:srgbClr>
                        </a:solidFill>
                        <a:latin typeface="TradeGothic LT CondEighteen" panose="02000606020000020004" pitchFamily="2" charset="0"/>
                      </a:rPr>
                      <a:t>Mean concentration change</a:t>
                    </a:r>
                  </a:p>
                </p:txBody>
              </p:sp>
            </p:grpSp>
          </p:grpSp>
          <p:grpSp>
            <p:nvGrpSpPr>
              <p:cNvPr id="6" name="Group 5">
                <a:extLst>
                  <a:ext uri="{FF2B5EF4-FFF2-40B4-BE49-F238E27FC236}">
                    <a16:creationId xmlns:a16="http://schemas.microsoft.com/office/drawing/2014/main" id="{75B2C02A-A813-C97C-F8ED-E0109C32205C}"/>
                  </a:ext>
                </a:extLst>
              </p:cNvPr>
              <p:cNvGrpSpPr/>
              <p:nvPr/>
            </p:nvGrpSpPr>
            <p:grpSpPr>
              <a:xfrm>
                <a:off x="6618614" y="1370750"/>
                <a:ext cx="4965948" cy="4548170"/>
                <a:chOff x="6788738" y="1300484"/>
                <a:chExt cx="4965948" cy="4548170"/>
              </a:xfrm>
            </p:grpSpPr>
            <p:sp>
              <p:nvSpPr>
                <p:cNvPr id="29" name="Rectangle 17">
                  <a:extLst>
                    <a:ext uri="{FF2B5EF4-FFF2-40B4-BE49-F238E27FC236}">
                      <a16:creationId xmlns:a16="http://schemas.microsoft.com/office/drawing/2014/main" id="{8E3E5E20-30AB-0A8B-B26E-DABCC33406C4}"/>
                    </a:ext>
                  </a:extLst>
                </p:cNvPr>
                <p:cNvSpPr>
                  <a:spLocks noChangeArrowheads="1"/>
                </p:cNvSpPr>
                <p:nvPr/>
              </p:nvSpPr>
              <p:spPr bwMode="auto">
                <a:xfrm>
                  <a:off x="8006423" y="1300484"/>
                  <a:ext cx="3335386" cy="432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defTabSz="4572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defTabSz="342900" fontAlgn="base">
                    <a:lnSpc>
                      <a:spcPct val="100000"/>
                    </a:lnSpc>
                    <a:spcBef>
                      <a:spcPct val="0"/>
                    </a:spcBef>
                    <a:spcAft>
                      <a:spcPct val="0"/>
                    </a:spcAft>
                    <a:buNone/>
                    <a:defRPr/>
                  </a:pPr>
                  <a:r>
                    <a:rPr lang="en-US" altLang="ru-RU" sz="825" b="1">
                      <a:solidFill>
                        <a:srgbClr val="000000">
                          <a:lumMod val="75000"/>
                          <a:lumOff val="25000"/>
                        </a:srgbClr>
                      </a:solidFill>
                      <a:latin typeface="TradeGothic LT CondEighteen" panose="02000606020000020004" pitchFamily="2" charset="0"/>
                      <a:cs typeface="Arial" panose="020B0604020202020204" pitchFamily="34" charset="0"/>
                    </a:rPr>
                    <a:t>6 months of </a:t>
                  </a:r>
                  <a:r>
                    <a:rPr lang="en-US" altLang="ru-RU" sz="825">
                      <a:solidFill>
                        <a:srgbClr val="000000">
                          <a:lumMod val="75000"/>
                          <a:lumOff val="25000"/>
                        </a:srgbClr>
                      </a:solidFill>
                      <a:latin typeface="TradeGothic LT CondEighteen" panose="02000606020000020004" pitchFamily="2" charset="0"/>
                      <a:cs typeface="Arial" panose="020B0604020202020204" pitchFamily="34" charset="0"/>
                    </a:rPr>
                    <a:t>EPL treatment</a:t>
                  </a:r>
                  <a:endParaRPr lang="ru-RU" altLang="ru-RU" sz="825">
                    <a:solidFill>
                      <a:srgbClr val="000000">
                        <a:lumMod val="75000"/>
                        <a:lumOff val="25000"/>
                      </a:srgbClr>
                    </a:solidFill>
                    <a:cs typeface="Arial" panose="020B0604020202020204" pitchFamily="34" charset="0"/>
                  </a:endParaRPr>
                </a:p>
              </p:txBody>
            </p:sp>
            <p:grpSp>
              <p:nvGrpSpPr>
                <p:cNvPr id="30" name="Group 29">
                  <a:extLst>
                    <a:ext uri="{FF2B5EF4-FFF2-40B4-BE49-F238E27FC236}">
                      <a16:creationId xmlns:a16="http://schemas.microsoft.com/office/drawing/2014/main" id="{14741556-96BB-2EA7-B99E-60003226803F}"/>
                    </a:ext>
                  </a:extLst>
                </p:cNvPr>
                <p:cNvGrpSpPr>
                  <a:grpSpLocks noChangeAspect="1"/>
                </p:cNvGrpSpPr>
                <p:nvPr/>
              </p:nvGrpSpPr>
              <p:grpSpPr>
                <a:xfrm>
                  <a:off x="6788738" y="1688401"/>
                  <a:ext cx="4472282" cy="3762641"/>
                  <a:chOff x="5668231" y="1484314"/>
                  <a:chExt cx="4753697" cy="3999406"/>
                </a:xfrm>
              </p:grpSpPr>
              <p:grpSp>
                <p:nvGrpSpPr>
                  <p:cNvPr id="36" name="Group 35">
                    <a:extLst>
                      <a:ext uri="{FF2B5EF4-FFF2-40B4-BE49-F238E27FC236}">
                        <a16:creationId xmlns:a16="http://schemas.microsoft.com/office/drawing/2014/main" id="{0E31F542-49CB-0BE0-DD8B-DDD9473F4F13}"/>
                      </a:ext>
                    </a:extLst>
                  </p:cNvPr>
                  <p:cNvGrpSpPr/>
                  <p:nvPr/>
                </p:nvGrpSpPr>
                <p:grpSpPr>
                  <a:xfrm>
                    <a:off x="5668231" y="1484314"/>
                    <a:ext cx="4753697" cy="3577642"/>
                    <a:chOff x="5668231" y="1484314"/>
                    <a:chExt cx="4753697" cy="3577642"/>
                  </a:xfrm>
                </p:grpSpPr>
                <p:grpSp>
                  <p:nvGrpSpPr>
                    <p:cNvPr id="38" name="Group 37">
                      <a:extLst>
                        <a:ext uri="{FF2B5EF4-FFF2-40B4-BE49-F238E27FC236}">
                          <a16:creationId xmlns:a16="http://schemas.microsoft.com/office/drawing/2014/main" id="{31B1870C-3EC1-586A-0687-64C119D2C434}"/>
                        </a:ext>
                      </a:extLst>
                    </p:cNvPr>
                    <p:cNvGrpSpPr/>
                    <p:nvPr/>
                  </p:nvGrpSpPr>
                  <p:grpSpPr>
                    <a:xfrm>
                      <a:off x="5668231" y="1484314"/>
                      <a:ext cx="4753697" cy="3318684"/>
                      <a:chOff x="5668231" y="1484314"/>
                      <a:chExt cx="4753697" cy="3318683"/>
                    </a:xfrm>
                  </p:grpSpPr>
                  <p:grpSp>
                    <p:nvGrpSpPr>
                      <p:cNvPr id="44" name="Group 43">
                        <a:extLst>
                          <a:ext uri="{FF2B5EF4-FFF2-40B4-BE49-F238E27FC236}">
                            <a16:creationId xmlns:a16="http://schemas.microsoft.com/office/drawing/2014/main" id="{21387AC1-5A56-9E8E-E4E4-BF61F9C64E30}"/>
                          </a:ext>
                        </a:extLst>
                      </p:cNvPr>
                      <p:cNvGrpSpPr/>
                      <p:nvPr/>
                    </p:nvGrpSpPr>
                    <p:grpSpPr>
                      <a:xfrm>
                        <a:off x="5668231" y="1484314"/>
                        <a:ext cx="4753697" cy="3254400"/>
                        <a:chOff x="5668231" y="1484314"/>
                        <a:chExt cx="4753697" cy="3254400"/>
                      </a:xfrm>
                    </p:grpSpPr>
                    <p:grpSp>
                      <p:nvGrpSpPr>
                        <p:cNvPr id="50" name="Group 49">
                          <a:extLst>
                            <a:ext uri="{FF2B5EF4-FFF2-40B4-BE49-F238E27FC236}">
                              <a16:creationId xmlns:a16="http://schemas.microsoft.com/office/drawing/2014/main" id="{4D8D7391-1781-9044-3433-FC5228397298}"/>
                            </a:ext>
                          </a:extLst>
                        </p:cNvPr>
                        <p:cNvGrpSpPr/>
                        <p:nvPr/>
                      </p:nvGrpSpPr>
                      <p:grpSpPr>
                        <a:xfrm>
                          <a:off x="5668231" y="1484314"/>
                          <a:ext cx="4753697" cy="3254400"/>
                          <a:chOff x="5668231" y="1484314"/>
                          <a:chExt cx="4753697" cy="3254400"/>
                        </a:xfrm>
                      </p:grpSpPr>
                      <p:grpSp>
                        <p:nvGrpSpPr>
                          <p:cNvPr id="57" name="Group 56">
                            <a:extLst>
                              <a:ext uri="{FF2B5EF4-FFF2-40B4-BE49-F238E27FC236}">
                                <a16:creationId xmlns:a16="http://schemas.microsoft.com/office/drawing/2014/main" id="{01199192-D82A-8E8B-60B6-8FF4E0B2DF64}"/>
                              </a:ext>
                            </a:extLst>
                          </p:cNvPr>
                          <p:cNvGrpSpPr/>
                          <p:nvPr/>
                        </p:nvGrpSpPr>
                        <p:grpSpPr>
                          <a:xfrm>
                            <a:off x="6882384" y="1484314"/>
                            <a:ext cx="3539544" cy="3254400"/>
                            <a:chOff x="6882384" y="1484314"/>
                            <a:chExt cx="3539544" cy="3254400"/>
                          </a:xfrm>
                        </p:grpSpPr>
                        <p:grpSp>
                          <p:nvGrpSpPr>
                            <p:cNvPr id="59" name="Group 58">
                              <a:extLst>
                                <a:ext uri="{FF2B5EF4-FFF2-40B4-BE49-F238E27FC236}">
                                  <a16:creationId xmlns:a16="http://schemas.microsoft.com/office/drawing/2014/main" id="{E46C451D-F977-B46A-2DA8-9A7997EC5912}"/>
                                </a:ext>
                              </a:extLst>
                            </p:cNvPr>
                            <p:cNvGrpSpPr/>
                            <p:nvPr/>
                          </p:nvGrpSpPr>
                          <p:grpSpPr>
                            <a:xfrm>
                              <a:off x="6882384" y="1484314"/>
                              <a:ext cx="3539544" cy="3254400"/>
                              <a:chOff x="6882384" y="1484314"/>
                              <a:chExt cx="3539544" cy="3254400"/>
                            </a:xfrm>
                          </p:grpSpPr>
                          <p:cxnSp>
                            <p:nvCxnSpPr>
                              <p:cNvPr id="76" name="Straight Connector 75">
                                <a:extLst>
                                  <a:ext uri="{FF2B5EF4-FFF2-40B4-BE49-F238E27FC236}">
                                    <a16:creationId xmlns:a16="http://schemas.microsoft.com/office/drawing/2014/main" id="{74B91452-9EB1-619B-C10E-EF4268CDC8F8}"/>
                                  </a:ext>
                                </a:extLst>
                              </p:cNvPr>
                              <p:cNvCxnSpPr/>
                              <p:nvPr/>
                            </p:nvCxnSpPr>
                            <p:spPr>
                              <a:xfrm flipV="1">
                                <a:off x="6882384" y="1484314"/>
                                <a:ext cx="0" cy="325440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3A80EE12-257F-C3A4-E611-98BF5A1A7072}"/>
                                  </a:ext>
                                </a:extLst>
                              </p:cNvPr>
                              <p:cNvCxnSpPr/>
                              <p:nvPr/>
                            </p:nvCxnSpPr>
                            <p:spPr>
                              <a:xfrm>
                                <a:off x="6883200" y="4730400"/>
                                <a:ext cx="3538728"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BD27FBC5-6C8E-F99E-B4C2-03B7C2FB4013}"/>
                                </a:ext>
                              </a:extLst>
                            </p:cNvPr>
                            <p:cNvGrpSpPr/>
                            <p:nvPr/>
                          </p:nvGrpSpPr>
                          <p:grpSpPr>
                            <a:xfrm>
                              <a:off x="7060179" y="1582309"/>
                              <a:ext cx="3165198" cy="3078153"/>
                              <a:chOff x="2409332" y="1582309"/>
                              <a:chExt cx="3165198" cy="3078153"/>
                            </a:xfrm>
                          </p:grpSpPr>
                          <p:grpSp>
                            <p:nvGrpSpPr>
                              <p:cNvPr id="61" name="Group 60">
                                <a:extLst>
                                  <a:ext uri="{FF2B5EF4-FFF2-40B4-BE49-F238E27FC236}">
                                    <a16:creationId xmlns:a16="http://schemas.microsoft.com/office/drawing/2014/main" id="{9C31E07F-51F6-129B-50AE-7E3BEA4D46B8}"/>
                                  </a:ext>
                                </a:extLst>
                              </p:cNvPr>
                              <p:cNvGrpSpPr/>
                              <p:nvPr/>
                            </p:nvGrpSpPr>
                            <p:grpSpPr>
                              <a:xfrm>
                                <a:off x="4584017" y="1582309"/>
                                <a:ext cx="722903" cy="572722"/>
                                <a:chOff x="4584017" y="1582309"/>
                                <a:chExt cx="722903" cy="572722"/>
                              </a:xfrm>
                            </p:grpSpPr>
                            <p:sp>
                              <p:nvSpPr>
                                <p:cNvPr id="74" name="Rectangle 73">
                                  <a:extLst>
                                    <a:ext uri="{FF2B5EF4-FFF2-40B4-BE49-F238E27FC236}">
                                      <a16:creationId xmlns:a16="http://schemas.microsoft.com/office/drawing/2014/main" id="{FF43684F-C249-1E57-7307-0C36FD3509E8}"/>
                                    </a:ext>
                                  </a:extLst>
                                </p:cNvPr>
                                <p:cNvSpPr/>
                                <p:nvPr/>
                              </p:nvSpPr>
                              <p:spPr>
                                <a:xfrm>
                                  <a:off x="4584017" y="1582309"/>
                                  <a:ext cx="722903" cy="2772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75" name="Rectangle 74">
                                  <a:extLst>
                                    <a:ext uri="{FF2B5EF4-FFF2-40B4-BE49-F238E27FC236}">
                                      <a16:creationId xmlns:a16="http://schemas.microsoft.com/office/drawing/2014/main" id="{5E92829A-9AA0-FB88-696E-8DB875B3D863}"/>
                                    </a:ext>
                                  </a:extLst>
                                </p:cNvPr>
                                <p:cNvSpPr/>
                                <p:nvPr/>
                              </p:nvSpPr>
                              <p:spPr>
                                <a:xfrm>
                                  <a:off x="4948452" y="1877831"/>
                                  <a:ext cx="358468" cy="277200"/>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solidFill>
                                      <a:srgbClr val="A54A24"/>
                                    </a:solidFill>
                                    <a:latin typeface="TradeGothic LT CondEighteen" panose="02000606020000020004" pitchFamily="2" charset="0"/>
                                  </a:endParaRPr>
                                </a:p>
                              </p:txBody>
                            </p:sp>
                          </p:grpSp>
                          <p:grpSp>
                            <p:nvGrpSpPr>
                              <p:cNvPr id="62" name="Group 61">
                                <a:extLst>
                                  <a:ext uri="{FF2B5EF4-FFF2-40B4-BE49-F238E27FC236}">
                                    <a16:creationId xmlns:a16="http://schemas.microsoft.com/office/drawing/2014/main" id="{28A19AD5-D535-328C-6703-DDEED2558067}"/>
                                  </a:ext>
                                </a:extLst>
                              </p:cNvPr>
                              <p:cNvGrpSpPr/>
                              <p:nvPr/>
                            </p:nvGrpSpPr>
                            <p:grpSpPr>
                              <a:xfrm>
                                <a:off x="4193077" y="2211788"/>
                                <a:ext cx="1113844" cy="572722"/>
                                <a:chOff x="4191750" y="1582309"/>
                                <a:chExt cx="1113844" cy="572722"/>
                              </a:xfrm>
                            </p:grpSpPr>
                            <p:sp>
                              <p:nvSpPr>
                                <p:cNvPr id="72" name="Rectangle 71">
                                  <a:extLst>
                                    <a:ext uri="{FF2B5EF4-FFF2-40B4-BE49-F238E27FC236}">
                                      <a16:creationId xmlns:a16="http://schemas.microsoft.com/office/drawing/2014/main" id="{041E11D5-0ACA-785F-CB51-D1511EB09ED4}"/>
                                    </a:ext>
                                  </a:extLst>
                                </p:cNvPr>
                                <p:cNvSpPr/>
                                <p:nvPr/>
                              </p:nvSpPr>
                              <p:spPr>
                                <a:xfrm>
                                  <a:off x="4191750" y="1582309"/>
                                  <a:ext cx="1113844" cy="2772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73" name="Rectangle 72">
                                  <a:extLst>
                                    <a:ext uri="{FF2B5EF4-FFF2-40B4-BE49-F238E27FC236}">
                                      <a16:creationId xmlns:a16="http://schemas.microsoft.com/office/drawing/2014/main" id="{09DD7B18-8805-E371-A32F-70E556A6309D}"/>
                                    </a:ext>
                                  </a:extLst>
                                </p:cNvPr>
                                <p:cNvSpPr/>
                                <p:nvPr/>
                              </p:nvSpPr>
                              <p:spPr>
                                <a:xfrm>
                                  <a:off x="4675453" y="1877831"/>
                                  <a:ext cx="630141" cy="277200"/>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solidFill>
                                      <a:srgbClr val="A54A24"/>
                                    </a:solidFill>
                                    <a:latin typeface="TradeGothic LT CondEighteen" panose="02000606020000020004" pitchFamily="2" charset="0"/>
                                  </a:endParaRPr>
                                </a:p>
                              </p:txBody>
                            </p:sp>
                          </p:grpSp>
                          <p:grpSp>
                            <p:nvGrpSpPr>
                              <p:cNvPr id="63" name="Group 62">
                                <a:extLst>
                                  <a:ext uri="{FF2B5EF4-FFF2-40B4-BE49-F238E27FC236}">
                                    <a16:creationId xmlns:a16="http://schemas.microsoft.com/office/drawing/2014/main" id="{2D19A2C5-3660-63FB-BBF1-3B6185BAC312}"/>
                                  </a:ext>
                                </a:extLst>
                              </p:cNvPr>
                              <p:cNvGrpSpPr/>
                              <p:nvPr/>
                            </p:nvGrpSpPr>
                            <p:grpSpPr>
                              <a:xfrm>
                                <a:off x="3309157" y="2841268"/>
                                <a:ext cx="1997764" cy="572722"/>
                                <a:chOff x="3306504" y="1582309"/>
                                <a:chExt cx="1997764" cy="572722"/>
                              </a:xfrm>
                            </p:grpSpPr>
                            <p:sp>
                              <p:nvSpPr>
                                <p:cNvPr id="70" name="Rectangle 69">
                                  <a:extLst>
                                    <a:ext uri="{FF2B5EF4-FFF2-40B4-BE49-F238E27FC236}">
                                      <a16:creationId xmlns:a16="http://schemas.microsoft.com/office/drawing/2014/main" id="{C6DBF4A3-5438-5DFF-C1B5-D38F2E2153D4}"/>
                                    </a:ext>
                                  </a:extLst>
                                </p:cNvPr>
                                <p:cNvSpPr/>
                                <p:nvPr/>
                              </p:nvSpPr>
                              <p:spPr>
                                <a:xfrm>
                                  <a:off x="3306504" y="1582309"/>
                                  <a:ext cx="1997764" cy="2772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71" name="Rectangle 70">
                                  <a:extLst>
                                    <a:ext uri="{FF2B5EF4-FFF2-40B4-BE49-F238E27FC236}">
                                      <a16:creationId xmlns:a16="http://schemas.microsoft.com/office/drawing/2014/main" id="{E7576A1E-1D49-C72D-6611-9579D4D3F7D5}"/>
                                    </a:ext>
                                  </a:extLst>
                                </p:cNvPr>
                                <p:cNvSpPr/>
                                <p:nvPr/>
                              </p:nvSpPr>
                              <p:spPr>
                                <a:xfrm>
                                  <a:off x="4171870" y="1877831"/>
                                  <a:ext cx="1132398" cy="277200"/>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solidFill>
                                      <a:srgbClr val="A54A24"/>
                                    </a:solidFill>
                                    <a:latin typeface="TradeGothic LT CondEighteen" panose="02000606020000020004" pitchFamily="2" charset="0"/>
                                  </a:endParaRPr>
                                </a:p>
                              </p:txBody>
                            </p:sp>
                          </p:grpSp>
                          <p:grpSp>
                            <p:nvGrpSpPr>
                              <p:cNvPr id="64" name="Group 63">
                                <a:extLst>
                                  <a:ext uri="{FF2B5EF4-FFF2-40B4-BE49-F238E27FC236}">
                                    <a16:creationId xmlns:a16="http://schemas.microsoft.com/office/drawing/2014/main" id="{EDDB671A-23FE-4F2C-E7B2-0B0DA18BC216}"/>
                                  </a:ext>
                                </a:extLst>
                              </p:cNvPr>
                              <p:cNvGrpSpPr/>
                              <p:nvPr/>
                            </p:nvGrpSpPr>
                            <p:grpSpPr>
                              <a:xfrm>
                                <a:off x="2409332" y="4083001"/>
                                <a:ext cx="2897589" cy="577461"/>
                                <a:chOff x="2413304" y="1582309"/>
                                <a:chExt cx="2897589" cy="577461"/>
                              </a:xfrm>
                            </p:grpSpPr>
                            <p:sp>
                              <p:nvSpPr>
                                <p:cNvPr id="68" name="Rectangle 67">
                                  <a:extLst>
                                    <a:ext uri="{FF2B5EF4-FFF2-40B4-BE49-F238E27FC236}">
                                      <a16:creationId xmlns:a16="http://schemas.microsoft.com/office/drawing/2014/main" id="{F11DFA0A-80C5-9BD2-135B-1418FEB36A97}"/>
                                    </a:ext>
                                  </a:extLst>
                                </p:cNvPr>
                                <p:cNvSpPr/>
                                <p:nvPr/>
                              </p:nvSpPr>
                              <p:spPr>
                                <a:xfrm>
                                  <a:off x="2413304" y="1582309"/>
                                  <a:ext cx="2897589" cy="277201"/>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69" name="Rectangle 68">
                                  <a:extLst>
                                    <a:ext uri="{FF2B5EF4-FFF2-40B4-BE49-F238E27FC236}">
                                      <a16:creationId xmlns:a16="http://schemas.microsoft.com/office/drawing/2014/main" id="{5E83AB86-6B38-F254-A935-1B90E2318B95}"/>
                                    </a:ext>
                                  </a:extLst>
                                </p:cNvPr>
                                <p:cNvSpPr/>
                                <p:nvPr/>
                              </p:nvSpPr>
                              <p:spPr>
                                <a:xfrm>
                                  <a:off x="3947909" y="1882569"/>
                                  <a:ext cx="1362984" cy="277201"/>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solidFill>
                                      <a:srgbClr val="A54A24"/>
                                    </a:solidFill>
                                    <a:latin typeface="TradeGothic LT CondEighteen" panose="02000606020000020004" pitchFamily="2" charset="0"/>
                                  </a:endParaRPr>
                                </a:p>
                              </p:txBody>
                            </p:sp>
                          </p:grpSp>
                          <p:grpSp>
                            <p:nvGrpSpPr>
                              <p:cNvPr id="65" name="Group 64">
                                <a:extLst>
                                  <a:ext uri="{FF2B5EF4-FFF2-40B4-BE49-F238E27FC236}">
                                    <a16:creationId xmlns:a16="http://schemas.microsoft.com/office/drawing/2014/main" id="{BE19FA0A-1FCA-F67E-1581-F798250FBB1E}"/>
                                  </a:ext>
                                </a:extLst>
                              </p:cNvPr>
                              <p:cNvGrpSpPr/>
                              <p:nvPr/>
                            </p:nvGrpSpPr>
                            <p:grpSpPr>
                              <a:xfrm>
                                <a:off x="5312794" y="3468088"/>
                                <a:ext cx="261736" cy="572722"/>
                                <a:chOff x="4389120" y="1582309"/>
                                <a:chExt cx="261736" cy="572722"/>
                              </a:xfrm>
                            </p:grpSpPr>
                            <p:sp>
                              <p:nvSpPr>
                                <p:cNvPr id="66" name="Rectangle 65">
                                  <a:extLst>
                                    <a:ext uri="{FF2B5EF4-FFF2-40B4-BE49-F238E27FC236}">
                                      <a16:creationId xmlns:a16="http://schemas.microsoft.com/office/drawing/2014/main" id="{1DA30B7A-A6D1-091E-BA50-3468FAA1C3FC}"/>
                                    </a:ext>
                                  </a:extLst>
                                </p:cNvPr>
                                <p:cNvSpPr/>
                                <p:nvPr/>
                              </p:nvSpPr>
                              <p:spPr>
                                <a:xfrm>
                                  <a:off x="4389120" y="1582309"/>
                                  <a:ext cx="261736" cy="277200"/>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67" name="Rectangle 66">
                                  <a:extLst>
                                    <a:ext uri="{FF2B5EF4-FFF2-40B4-BE49-F238E27FC236}">
                                      <a16:creationId xmlns:a16="http://schemas.microsoft.com/office/drawing/2014/main" id="{58953DE7-050B-4A5C-4430-E44D7C2301A6}"/>
                                    </a:ext>
                                  </a:extLst>
                                </p:cNvPr>
                                <p:cNvSpPr/>
                                <p:nvPr/>
                              </p:nvSpPr>
                              <p:spPr>
                                <a:xfrm>
                                  <a:off x="4389927" y="1877831"/>
                                  <a:ext cx="101903" cy="277200"/>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solidFill>
                                      <a:srgbClr val="A54A24"/>
                                    </a:solidFill>
                                    <a:latin typeface="TradeGothic LT CondEighteen" panose="02000606020000020004" pitchFamily="2" charset="0"/>
                                  </a:endParaRPr>
                                </a:p>
                              </p:txBody>
                            </p:sp>
                          </p:grpSp>
                        </p:grpSp>
                      </p:grpSp>
                      <p:sp>
                        <p:nvSpPr>
                          <p:cNvPr id="58" name="TextBox 57">
                            <a:extLst>
                              <a:ext uri="{FF2B5EF4-FFF2-40B4-BE49-F238E27FC236}">
                                <a16:creationId xmlns:a16="http://schemas.microsoft.com/office/drawing/2014/main" id="{C6639E11-F60F-7273-2B4E-AF466EFD088F}"/>
                              </a:ext>
                            </a:extLst>
                          </p:cNvPr>
                          <p:cNvSpPr txBox="1"/>
                          <p:nvPr/>
                        </p:nvSpPr>
                        <p:spPr>
                          <a:xfrm rot="16200000">
                            <a:off x="4605778" y="2959611"/>
                            <a:ext cx="2511062" cy="386156"/>
                          </a:xfrm>
                          <a:prstGeom prst="rect">
                            <a:avLst/>
                          </a:prstGeom>
                          <a:noFill/>
                        </p:spPr>
                        <p:txBody>
                          <a:bodyPr wrap="square" rtlCol="0">
                            <a:spAutoFit/>
                          </a:bodyPr>
                          <a:lstStyle/>
                          <a:p>
                            <a:pPr algn="ctr" defTabSz="342900">
                              <a:defRPr/>
                            </a:pPr>
                            <a:r>
                              <a:rPr lang="en-GB" sz="900" b="1">
                                <a:solidFill>
                                  <a:srgbClr val="000000">
                                    <a:lumMod val="75000"/>
                                    <a:lumOff val="25000"/>
                                  </a:srgbClr>
                                </a:solidFill>
                                <a:latin typeface="TradeGothic LT CondEighteen" panose="02000606020000020004" pitchFamily="2" charset="0"/>
                              </a:rPr>
                              <a:t>Blood lipid profile</a:t>
                            </a:r>
                          </a:p>
                        </p:txBody>
                      </p:sp>
                    </p:grpSp>
                    <p:grpSp>
                      <p:nvGrpSpPr>
                        <p:cNvPr id="51" name="Group 50">
                          <a:extLst>
                            <a:ext uri="{FF2B5EF4-FFF2-40B4-BE49-F238E27FC236}">
                              <a16:creationId xmlns:a16="http://schemas.microsoft.com/office/drawing/2014/main" id="{6FA185A0-849F-91FE-9073-CACA1400892F}"/>
                            </a:ext>
                          </a:extLst>
                        </p:cNvPr>
                        <p:cNvGrpSpPr/>
                        <p:nvPr/>
                      </p:nvGrpSpPr>
                      <p:grpSpPr>
                        <a:xfrm>
                          <a:off x="6802776" y="1861200"/>
                          <a:ext cx="76305" cy="2504146"/>
                          <a:chOff x="2214014" y="1860601"/>
                          <a:chExt cx="76305" cy="2504146"/>
                        </a:xfrm>
                      </p:grpSpPr>
                      <p:cxnSp>
                        <p:nvCxnSpPr>
                          <p:cNvPr id="52" name="Straight Connector 51">
                            <a:extLst>
                              <a:ext uri="{FF2B5EF4-FFF2-40B4-BE49-F238E27FC236}">
                                <a16:creationId xmlns:a16="http://schemas.microsoft.com/office/drawing/2014/main" id="{22C3BDBA-8EF3-DA59-71CB-9156F8D31513}"/>
                              </a:ext>
                            </a:extLst>
                          </p:cNvPr>
                          <p:cNvCxnSpPr/>
                          <p:nvPr/>
                        </p:nvCxnSpPr>
                        <p:spPr>
                          <a:xfrm>
                            <a:off x="2216993" y="1860601"/>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DF2ED32-10C1-5815-081B-B3A26D064DF1}"/>
                              </a:ext>
                            </a:extLst>
                          </p:cNvPr>
                          <p:cNvCxnSpPr/>
                          <p:nvPr/>
                        </p:nvCxnSpPr>
                        <p:spPr>
                          <a:xfrm>
                            <a:off x="2218319" y="2490080"/>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E7BF585-D1D4-6A2E-79E6-4199EAF18073}"/>
                              </a:ext>
                            </a:extLst>
                          </p:cNvPr>
                          <p:cNvCxnSpPr/>
                          <p:nvPr/>
                        </p:nvCxnSpPr>
                        <p:spPr>
                          <a:xfrm>
                            <a:off x="2217002" y="3121630"/>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9E9E049E-894F-CC63-51B4-09A704CB4DF6}"/>
                              </a:ext>
                            </a:extLst>
                          </p:cNvPr>
                          <p:cNvCxnSpPr/>
                          <p:nvPr/>
                        </p:nvCxnSpPr>
                        <p:spPr>
                          <a:xfrm>
                            <a:off x="2214014" y="3740194"/>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89B37C16-17F4-9358-93D6-1307347AD8C9}"/>
                              </a:ext>
                            </a:extLst>
                          </p:cNvPr>
                          <p:cNvCxnSpPr/>
                          <p:nvPr/>
                        </p:nvCxnSpPr>
                        <p:spPr>
                          <a:xfrm>
                            <a:off x="2216991" y="4364747"/>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45" name="Group 44">
                        <a:extLst>
                          <a:ext uri="{FF2B5EF4-FFF2-40B4-BE49-F238E27FC236}">
                            <a16:creationId xmlns:a16="http://schemas.microsoft.com/office/drawing/2014/main" id="{5881CB6E-B150-9BC0-58DE-F271078F698D}"/>
                          </a:ext>
                        </a:extLst>
                      </p:cNvPr>
                      <p:cNvGrpSpPr/>
                      <p:nvPr/>
                    </p:nvGrpSpPr>
                    <p:grpSpPr>
                      <a:xfrm>
                        <a:off x="7425103" y="4729530"/>
                        <a:ext cx="2524427" cy="73467"/>
                        <a:chOff x="2995323" y="4730400"/>
                        <a:chExt cx="2524427" cy="73467"/>
                      </a:xfrm>
                    </p:grpSpPr>
                    <p:cxnSp>
                      <p:nvCxnSpPr>
                        <p:cNvPr id="46" name="Straight Connector 45">
                          <a:extLst>
                            <a:ext uri="{FF2B5EF4-FFF2-40B4-BE49-F238E27FC236}">
                              <a16:creationId xmlns:a16="http://schemas.microsoft.com/office/drawing/2014/main" id="{DD943736-1009-69BB-E144-161F61D2630C}"/>
                            </a:ext>
                          </a:extLst>
                        </p:cNvPr>
                        <p:cNvCxnSpPr/>
                        <p:nvPr/>
                      </p:nvCxnSpPr>
                      <p:spPr>
                        <a:xfrm rot="5400000">
                          <a:off x="2959323" y="4767867"/>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AD556D1-584F-C24D-C3F1-432E12119181}"/>
                            </a:ext>
                          </a:extLst>
                        </p:cNvPr>
                        <p:cNvCxnSpPr/>
                        <p:nvPr/>
                      </p:nvCxnSpPr>
                      <p:spPr>
                        <a:xfrm rot="5400000">
                          <a:off x="3797519" y="4766400"/>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B5815F4-3B66-A030-B16A-870523AD6C31}"/>
                            </a:ext>
                          </a:extLst>
                        </p:cNvPr>
                        <p:cNvCxnSpPr/>
                        <p:nvPr/>
                      </p:nvCxnSpPr>
                      <p:spPr>
                        <a:xfrm rot="5400000">
                          <a:off x="4645550" y="4766400"/>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E54D923-4F58-9FF7-CF5D-166E816394C8}"/>
                            </a:ext>
                          </a:extLst>
                        </p:cNvPr>
                        <p:cNvCxnSpPr/>
                        <p:nvPr/>
                      </p:nvCxnSpPr>
                      <p:spPr>
                        <a:xfrm rot="5400000">
                          <a:off x="5483750" y="4766400"/>
                          <a:ext cx="72000" cy="0"/>
                        </a:xfrm>
                        <a:prstGeom prst="line">
                          <a:avLst/>
                        </a:prstGeom>
                        <a:ln w="63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9" name="Group 38">
                      <a:extLst>
                        <a:ext uri="{FF2B5EF4-FFF2-40B4-BE49-F238E27FC236}">
                          <a16:creationId xmlns:a16="http://schemas.microsoft.com/office/drawing/2014/main" id="{CF14304D-DA8A-75C1-F05C-027AD9C4B7F5}"/>
                        </a:ext>
                      </a:extLst>
                    </p:cNvPr>
                    <p:cNvGrpSpPr/>
                    <p:nvPr/>
                  </p:nvGrpSpPr>
                  <p:grpSpPr>
                    <a:xfrm>
                      <a:off x="7196927" y="4795200"/>
                      <a:ext cx="2986070" cy="266756"/>
                      <a:chOff x="2650712" y="4793634"/>
                      <a:chExt cx="2986070" cy="266756"/>
                    </a:xfrm>
                  </p:grpSpPr>
                  <p:sp>
                    <p:nvSpPr>
                      <p:cNvPr id="40" name="TextBox 39">
                        <a:extLst>
                          <a:ext uri="{FF2B5EF4-FFF2-40B4-BE49-F238E27FC236}">
                            <a16:creationId xmlns:a16="http://schemas.microsoft.com/office/drawing/2014/main" id="{41AF92E1-DD7C-345C-4112-69CBD151E400}"/>
                          </a:ext>
                        </a:extLst>
                      </p:cNvPr>
                      <p:cNvSpPr txBox="1"/>
                      <p:nvPr/>
                    </p:nvSpPr>
                    <p:spPr>
                      <a:xfrm>
                        <a:off x="2650712" y="4794430"/>
                        <a:ext cx="467999" cy="265960"/>
                      </a:xfrm>
                      <a:prstGeom prst="rect">
                        <a:avLst/>
                      </a:prstGeom>
                      <a:noFill/>
                    </p:spPr>
                    <p:txBody>
                      <a:bodyPr wrap="square" lIns="0" tIns="0" rIns="0" bIns="0" rtlCol="0">
                        <a:spAutoFit/>
                      </a:bodyPr>
                      <a:lstStyle/>
                      <a:p>
                        <a:pPr algn="ctr" defTabSz="342900">
                          <a:defRPr/>
                        </a:pPr>
                        <a:r>
                          <a:rPr lang="en-GB" sz="825">
                            <a:solidFill>
                              <a:srgbClr val="000000">
                                <a:lumMod val="75000"/>
                                <a:lumOff val="25000"/>
                              </a:srgbClr>
                            </a:solidFill>
                            <a:latin typeface="TradeGothic LT CondEighteen" panose="02000606020000020004" pitchFamily="2" charset="0"/>
                          </a:rPr>
                          <a:t>-1.5</a:t>
                        </a:r>
                      </a:p>
                    </p:txBody>
                  </p:sp>
                  <p:sp>
                    <p:nvSpPr>
                      <p:cNvPr id="41" name="TextBox 40">
                        <a:extLst>
                          <a:ext uri="{FF2B5EF4-FFF2-40B4-BE49-F238E27FC236}">
                            <a16:creationId xmlns:a16="http://schemas.microsoft.com/office/drawing/2014/main" id="{19562D9C-CACE-346E-D0EB-EBE6C9746FBA}"/>
                          </a:ext>
                        </a:extLst>
                      </p:cNvPr>
                      <p:cNvSpPr txBox="1"/>
                      <p:nvPr/>
                    </p:nvSpPr>
                    <p:spPr>
                      <a:xfrm>
                        <a:off x="3488908" y="4793634"/>
                        <a:ext cx="467999" cy="265960"/>
                      </a:xfrm>
                      <a:prstGeom prst="rect">
                        <a:avLst/>
                      </a:prstGeom>
                      <a:noFill/>
                    </p:spPr>
                    <p:txBody>
                      <a:bodyPr wrap="square" lIns="0" tIns="0" rIns="0" bIns="0" rtlCol="0">
                        <a:spAutoFit/>
                      </a:bodyPr>
                      <a:lstStyle/>
                      <a:p>
                        <a:pPr algn="ctr" defTabSz="342900">
                          <a:defRPr/>
                        </a:pPr>
                        <a:r>
                          <a:rPr lang="en-GB" sz="825">
                            <a:solidFill>
                              <a:srgbClr val="000000">
                                <a:lumMod val="75000"/>
                                <a:lumOff val="25000"/>
                              </a:srgbClr>
                            </a:solidFill>
                            <a:latin typeface="TradeGothic LT CondEighteen" panose="02000606020000020004" pitchFamily="2" charset="0"/>
                          </a:rPr>
                          <a:t>-1.0</a:t>
                        </a:r>
                      </a:p>
                    </p:txBody>
                  </p:sp>
                  <p:sp>
                    <p:nvSpPr>
                      <p:cNvPr id="42" name="TextBox 41">
                        <a:extLst>
                          <a:ext uri="{FF2B5EF4-FFF2-40B4-BE49-F238E27FC236}">
                            <a16:creationId xmlns:a16="http://schemas.microsoft.com/office/drawing/2014/main" id="{B1ED0B74-E177-88FB-9F24-763EDB2CEFA7}"/>
                          </a:ext>
                        </a:extLst>
                      </p:cNvPr>
                      <p:cNvSpPr txBox="1"/>
                      <p:nvPr/>
                    </p:nvSpPr>
                    <p:spPr>
                      <a:xfrm>
                        <a:off x="4336794" y="4793634"/>
                        <a:ext cx="467999" cy="265960"/>
                      </a:xfrm>
                      <a:prstGeom prst="rect">
                        <a:avLst/>
                      </a:prstGeom>
                      <a:noFill/>
                    </p:spPr>
                    <p:txBody>
                      <a:bodyPr wrap="square" lIns="0" tIns="0" rIns="0" bIns="0" rtlCol="0">
                        <a:spAutoFit/>
                      </a:bodyPr>
                      <a:lstStyle/>
                      <a:p>
                        <a:pPr algn="ctr" defTabSz="342900">
                          <a:defRPr/>
                        </a:pPr>
                        <a:r>
                          <a:rPr lang="en-GB" sz="825">
                            <a:solidFill>
                              <a:srgbClr val="000000">
                                <a:lumMod val="75000"/>
                                <a:lumOff val="25000"/>
                              </a:srgbClr>
                            </a:solidFill>
                            <a:latin typeface="TradeGothic LT CondEighteen" panose="02000606020000020004" pitchFamily="2" charset="0"/>
                          </a:rPr>
                          <a:t>-0. 5</a:t>
                        </a:r>
                      </a:p>
                    </p:txBody>
                  </p:sp>
                  <p:sp>
                    <p:nvSpPr>
                      <p:cNvPr id="43" name="TextBox 42">
                        <a:extLst>
                          <a:ext uri="{FF2B5EF4-FFF2-40B4-BE49-F238E27FC236}">
                            <a16:creationId xmlns:a16="http://schemas.microsoft.com/office/drawing/2014/main" id="{6713ABA1-6326-0634-3868-FA03D2CA1F87}"/>
                          </a:ext>
                        </a:extLst>
                      </p:cNvPr>
                      <p:cNvSpPr txBox="1"/>
                      <p:nvPr/>
                    </p:nvSpPr>
                    <p:spPr>
                      <a:xfrm>
                        <a:off x="5168783" y="4793634"/>
                        <a:ext cx="467999" cy="265960"/>
                      </a:xfrm>
                      <a:prstGeom prst="rect">
                        <a:avLst/>
                      </a:prstGeom>
                      <a:noFill/>
                    </p:spPr>
                    <p:txBody>
                      <a:bodyPr wrap="square" lIns="0" tIns="0" rIns="0" bIns="0" rtlCol="0">
                        <a:spAutoFit/>
                      </a:bodyPr>
                      <a:lstStyle/>
                      <a:p>
                        <a:pPr algn="ctr" defTabSz="342900">
                          <a:defRPr/>
                        </a:pPr>
                        <a:r>
                          <a:rPr lang="en-GB" sz="825">
                            <a:solidFill>
                              <a:srgbClr val="000000">
                                <a:lumMod val="75000"/>
                                <a:lumOff val="25000"/>
                              </a:srgbClr>
                            </a:solidFill>
                            <a:latin typeface="TradeGothic LT CondEighteen" panose="02000606020000020004" pitchFamily="2" charset="0"/>
                          </a:rPr>
                          <a:t>0.0</a:t>
                        </a:r>
                      </a:p>
                    </p:txBody>
                  </p:sp>
                </p:grpSp>
              </p:grpSp>
              <p:sp>
                <p:nvSpPr>
                  <p:cNvPr id="37" name="TextBox 36">
                    <a:extLst>
                      <a:ext uri="{FF2B5EF4-FFF2-40B4-BE49-F238E27FC236}">
                        <a16:creationId xmlns:a16="http://schemas.microsoft.com/office/drawing/2014/main" id="{F72D200A-A2E2-294C-77B9-44065D26E5AC}"/>
                      </a:ext>
                    </a:extLst>
                  </p:cNvPr>
                  <p:cNvSpPr txBox="1"/>
                  <p:nvPr/>
                </p:nvSpPr>
                <p:spPr>
                  <a:xfrm>
                    <a:off x="6883201" y="5000159"/>
                    <a:ext cx="3538727" cy="483561"/>
                  </a:xfrm>
                  <a:prstGeom prst="rect">
                    <a:avLst/>
                  </a:prstGeom>
                  <a:noFill/>
                </p:spPr>
                <p:txBody>
                  <a:bodyPr wrap="square" rtlCol="0">
                    <a:spAutoFit/>
                  </a:bodyPr>
                  <a:lstStyle/>
                  <a:p>
                    <a:pPr algn="ctr" defTabSz="342900">
                      <a:defRPr/>
                    </a:pPr>
                    <a:r>
                      <a:rPr lang="en-GB" sz="900" b="1">
                        <a:solidFill>
                          <a:srgbClr val="000000">
                            <a:lumMod val="75000"/>
                            <a:lumOff val="25000"/>
                          </a:srgbClr>
                        </a:solidFill>
                        <a:latin typeface="TradeGothic LT CondEighteen" panose="02000606020000020004" pitchFamily="2" charset="0"/>
                      </a:rPr>
                      <a:t>Mean concentration change</a:t>
                    </a:r>
                  </a:p>
                </p:txBody>
              </p:sp>
            </p:grpSp>
            <p:grpSp>
              <p:nvGrpSpPr>
                <p:cNvPr id="31" name="Group 30">
                  <a:extLst>
                    <a:ext uri="{FF2B5EF4-FFF2-40B4-BE49-F238E27FC236}">
                      <a16:creationId xmlns:a16="http://schemas.microsoft.com/office/drawing/2014/main" id="{C587218A-9F58-B4A1-4930-A63EEB4C6CE1}"/>
                    </a:ext>
                  </a:extLst>
                </p:cNvPr>
                <p:cNvGrpSpPr/>
                <p:nvPr/>
              </p:nvGrpSpPr>
              <p:grpSpPr>
                <a:xfrm>
                  <a:off x="6861702" y="5416465"/>
                  <a:ext cx="4892984" cy="432189"/>
                  <a:chOff x="1157620" y="5268865"/>
                  <a:chExt cx="4892984" cy="432189"/>
                </a:xfrm>
              </p:grpSpPr>
              <p:sp>
                <p:nvSpPr>
                  <p:cNvPr id="32" name="Rectangle 31">
                    <a:extLst>
                      <a:ext uri="{FF2B5EF4-FFF2-40B4-BE49-F238E27FC236}">
                        <a16:creationId xmlns:a16="http://schemas.microsoft.com/office/drawing/2014/main" id="{2E7BDB06-9830-01C5-6CEB-50769B08EF79}"/>
                      </a:ext>
                    </a:extLst>
                  </p:cNvPr>
                  <p:cNvSpPr/>
                  <p:nvPr/>
                </p:nvSpPr>
                <p:spPr>
                  <a:xfrm>
                    <a:off x="4377241" y="5371804"/>
                    <a:ext cx="182563" cy="184151"/>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ru-RU" sz="1050">
                      <a:solidFill>
                        <a:srgbClr val="A54A24"/>
                      </a:solidFill>
                    </a:endParaRPr>
                  </a:p>
                </p:txBody>
              </p:sp>
              <p:sp>
                <p:nvSpPr>
                  <p:cNvPr id="33" name="Rectangle 32">
                    <a:extLst>
                      <a:ext uri="{FF2B5EF4-FFF2-40B4-BE49-F238E27FC236}">
                        <a16:creationId xmlns:a16="http://schemas.microsoft.com/office/drawing/2014/main" id="{08EF6673-D287-5791-68D8-415B166C8AAA}"/>
                      </a:ext>
                    </a:extLst>
                  </p:cNvPr>
                  <p:cNvSpPr/>
                  <p:nvPr/>
                </p:nvSpPr>
                <p:spPr>
                  <a:xfrm>
                    <a:off x="1157620" y="5371804"/>
                    <a:ext cx="182562" cy="184151"/>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ru-RU" sz="1050">
                      <a:ln>
                        <a:solidFill>
                          <a:srgbClr val="F39325"/>
                        </a:solidFill>
                      </a:ln>
                      <a:solidFill>
                        <a:srgbClr val="F39325"/>
                      </a:solidFill>
                    </a:endParaRPr>
                  </a:p>
                </p:txBody>
              </p:sp>
              <p:sp>
                <p:nvSpPr>
                  <p:cNvPr id="34" name="Rectangle 21">
                    <a:extLst>
                      <a:ext uri="{FF2B5EF4-FFF2-40B4-BE49-F238E27FC236}">
                        <a16:creationId xmlns:a16="http://schemas.microsoft.com/office/drawing/2014/main" id="{2FF78FFA-18C3-62A1-F6C1-889F1220380D}"/>
                      </a:ext>
                    </a:extLst>
                  </p:cNvPr>
                  <p:cNvSpPr>
                    <a:spLocks noChangeArrowheads="1"/>
                  </p:cNvSpPr>
                  <p:nvPr/>
                </p:nvSpPr>
                <p:spPr bwMode="auto">
                  <a:xfrm>
                    <a:off x="1319179" y="5270083"/>
                    <a:ext cx="2798396" cy="42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defTabSz="4572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defTabSz="342900" fontAlgn="base">
                      <a:lnSpc>
                        <a:spcPct val="100000"/>
                      </a:lnSpc>
                      <a:spcBef>
                        <a:spcPct val="0"/>
                      </a:spcBef>
                      <a:spcAft>
                        <a:spcPct val="0"/>
                      </a:spcAft>
                      <a:buNone/>
                      <a:defRPr/>
                    </a:pPr>
                    <a:r>
                      <a:rPr lang="en-US" altLang="ru-RU" sz="788">
                        <a:solidFill>
                          <a:srgbClr val="000000">
                            <a:lumMod val="75000"/>
                            <a:lumOff val="25000"/>
                          </a:srgbClr>
                        </a:solidFill>
                        <a:latin typeface="TradeGothic LT CondEighteen" panose="02000606020000020004" pitchFamily="2" charset="0"/>
                        <a:cs typeface="Arial" panose="020B0604020202020204" pitchFamily="34" charset="0"/>
                      </a:rPr>
                      <a:t>EPL + </a:t>
                    </a:r>
                    <a:r>
                      <a:rPr lang="en-US" altLang="ru-RU" sz="788" err="1">
                        <a:solidFill>
                          <a:srgbClr val="000000">
                            <a:lumMod val="75000"/>
                            <a:lumOff val="25000"/>
                          </a:srgbClr>
                        </a:solidFill>
                        <a:latin typeface="TradeGothic LT CondEighteen" panose="02000606020000020004" pitchFamily="2" charset="0"/>
                        <a:cs typeface="Arial" panose="020B0604020202020204" pitchFamily="34" charset="0"/>
                      </a:rPr>
                      <a:t>hypolipidemic</a:t>
                    </a:r>
                    <a:r>
                      <a:rPr lang="en-US" altLang="ru-RU" sz="788">
                        <a:solidFill>
                          <a:srgbClr val="000000">
                            <a:lumMod val="75000"/>
                            <a:lumOff val="25000"/>
                          </a:srgbClr>
                        </a:solidFill>
                        <a:latin typeface="TradeGothic LT CondEighteen" panose="02000606020000020004" pitchFamily="2" charset="0"/>
                        <a:cs typeface="Arial" panose="020B0604020202020204" pitchFamily="34" charset="0"/>
                      </a:rPr>
                      <a:t> treatment (n=766)</a:t>
                    </a:r>
                    <a:endParaRPr lang="ru-RU" altLang="ru-RU" sz="788">
                      <a:solidFill>
                        <a:srgbClr val="000000">
                          <a:lumMod val="75000"/>
                          <a:lumOff val="25000"/>
                        </a:srgbClr>
                      </a:solidFill>
                      <a:cs typeface="Arial" panose="020B0604020202020204" pitchFamily="34" charset="0"/>
                    </a:endParaRPr>
                  </a:p>
                </p:txBody>
              </p:sp>
              <p:sp>
                <p:nvSpPr>
                  <p:cNvPr id="35" name="Rectangle 22">
                    <a:extLst>
                      <a:ext uri="{FF2B5EF4-FFF2-40B4-BE49-F238E27FC236}">
                        <a16:creationId xmlns:a16="http://schemas.microsoft.com/office/drawing/2014/main" id="{AF4E435A-C432-EF17-D959-610160EFA0BE}"/>
                      </a:ext>
                    </a:extLst>
                  </p:cNvPr>
                  <p:cNvSpPr>
                    <a:spLocks noChangeArrowheads="1"/>
                  </p:cNvSpPr>
                  <p:nvPr/>
                </p:nvSpPr>
                <p:spPr bwMode="auto">
                  <a:xfrm>
                    <a:off x="4551498" y="5268865"/>
                    <a:ext cx="1499106" cy="432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defTabSz="4572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defTabSz="4572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defTabSz="4572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defTabSz="342900" fontAlgn="base">
                      <a:lnSpc>
                        <a:spcPct val="100000"/>
                      </a:lnSpc>
                      <a:spcBef>
                        <a:spcPct val="0"/>
                      </a:spcBef>
                      <a:spcAft>
                        <a:spcPct val="0"/>
                      </a:spcAft>
                      <a:buNone/>
                      <a:defRPr/>
                    </a:pPr>
                    <a:r>
                      <a:rPr lang="en-US" altLang="ru-RU" sz="825">
                        <a:solidFill>
                          <a:srgbClr val="000000">
                            <a:lumMod val="75000"/>
                            <a:lumOff val="25000"/>
                          </a:srgbClr>
                        </a:solidFill>
                        <a:latin typeface="TradeGothic LT CondEighteen" panose="02000606020000020004" pitchFamily="2" charset="0"/>
                        <a:cs typeface="Arial" panose="020B0604020202020204" pitchFamily="34" charset="0"/>
                      </a:rPr>
                      <a:t>EPL</a:t>
                    </a:r>
                    <a:r>
                      <a:rPr lang="ru-RU" altLang="ru-RU" sz="825">
                        <a:solidFill>
                          <a:srgbClr val="000000">
                            <a:lumMod val="75000"/>
                            <a:lumOff val="25000"/>
                          </a:srgbClr>
                        </a:solidFill>
                        <a:cs typeface="Arial" panose="020B0604020202020204" pitchFamily="34" charset="0"/>
                      </a:rPr>
                      <a:t> </a:t>
                    </a:r>
                    <a:r>
                      <a:rPr lang="en-US" altLang="ru-RU" sz="825">
                        <a:solidFill>
                          <a:srgbClr val="000000">
                            <a:lumMod val="75000"/>
                            <a:lumOff val="25000"/>
                          </a:srgbClr>
                        </a:solidFill>
                        <a:latin typeface="TradeGothic LT CondEighteen" panose="02000606020000020004" pitchFamily="2" charset="0"/>
                        <a:cs typeface="Arial" panose="020B0604020202020204" pitchFamily="34" charset="0"/>
                      </a:rPr>
                      <a:t>only (n=2077)</a:t>
                    </a:r>
                    <a:endParaRPr lang="ru-RU" altLang="ru-RU" sz="825">
                      <a:solidFill>
                        <a:srgbClr val="000000">
                          <a:lumMod val="75000"/>
                          <a:lumOff val="25000"/>
                        </a:srgbClr>
                      </a:solidFill>
                      <a:cs typeface="Arial" panose="020B0604020202020204" pitchFamily="34" charset="0"/>
                    </a:endParaRPr>
                  </a:p>
                </p:txBody>
              </p:sp>
            </p:grpSp>
          </p:grpSp>
          <p:grpSp>
            <p:nvGrpSpPr>
              <p:cNvPr id="7" name="Group 6">
                <a:extLst>
                  <a:ext uri="{FF2B5EF4-FFF2-40B4-BE49-F238E27FC236}">
                    <a16:creationId xmlns:a16="http://schemas.microsoft.com/office/drawing/2014/main" id="{932EA8CE-E905-30E0-C55E-1CA48931D685}"/>
                  </a:ext>
                </a:extLst>
              </p:cNvPr>
              <p:cNvGrpSpPr/>
              <p:nvPr/>
            </p:nvGrpSpPr>
            <p:grpSpPr>
              <a:xfrm>
                <a:off x="2228552" y="1892542"/>
                <a:ext cx="3448520" cy="2878241"/>
                <a:chOff x="2228552" y="1822276"/>
                <a:chExt cx="3448520" cy="2878241"/>
              </a:xfrm>
            </p:grpSpPr>
            <p:sp>
              <p:nvSpPr>
                <p:cNvPr id="19" name="TextBox 18">
                  <a:extLst>
                    <a:ext uri="{FF2B5EF4-FFF2-40B4-BE49-F238E27FC236}">
                      <a16:creationId xmlns:a16="http://schemas.microsoft.com/office/drawing/2014/main" id="{35F6EA20-83CB-E6B5-D4C2-DB6BCB3FD9A7}"/>
                    </a:ext>
                  </a:extLst>
                </p:cNvPr>
                <p:cNvSpPr txBox="1"/>
                <p:nvPr/>
              </p:nvSpPr>
              <p:spPr>
                <a:xfrm>
                  <a:off x="3609244" y="1822276"/>
                  <a:ext cx="440297"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-0.29</a:t>
                  </a:r>
                </a:p>
              </p:txBody>
            </p:sp>
            <p:sp>
              <p:nvSpPr>
                <p:cNvPr id="20" name="TextBox 19">
                  <a:extLst>
                    <a:ext uri="{FF2B5EF4-FFF2-40B4-BE49-F238E27FC236}">
                      <a16:creationId xmlns:a16="http://schemas.microsoft.com/office/drawing/2014/main" id="{6169429F-C3FF-05F8-9DD5-E3785C19579D}"/>
                    </a:ext>
                  </a:extLst>
                </p:cNvPr>
                <p:cNvSpPr txBox="1"/>
                <p:nvPr/>
              </p:nvSpPr>
              <p:spPr>
                <a:xfrm>
                  <a:off x="4056614" y="2100037"/>
                  <a:ext cx="440297"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-0.14</a:t>
                  </a:r>
                </a:p>
              </p:txBody>
            </p:sp>
            <p:sp>
              <p:nvSpPr>
                <p:cNvPr id="21" name="TextBox 20">
                  <a:extLst>
                    <a:ext uri="{FF2B5EF4-FFF2-40B4-BE49-F238E27FC236}">
                      <a16:creationId xmlns:a16="http://schemas.microsoft.com/office/drawing/2014/main" id="{A26BFA7F-6110-260B-1520-6B7FFC08FAB6}"/>
                    </a:ext>
                  </a:extLst>
                </p:cNvPr>
                <p:cNvSpPr txBox="1"/>
                <p:nvPr/>
              </p:nvSpPr>
              <p:spPr>
                <a:xfrm>
                  <a:off x="3276964" y="2408399"/>
                  <a:ext cx="440297"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-0.42</a:t>
                  </a:r>
                </a:p>
              </p:txBody>
            </p:sp>
            <p:sp>
              <p:nvSpPr>
                <p:cNvPr id="22" name="TextBox 21">
                  <a:extLst>
                    <a:ext uri="{FF2B5EF4-FFF2-40B4-BE49-F238E27FC236}">
                      <a16:creationId xmlns:a16="http://schemas.microsoft.com/office/drawing/2014/main" id="{EA22E304-3129-39E6-9BF6-DD2D9DED5373}"/>
                    </a:ext>
                  </a:extLst>
                </p:cNvPr>
                <p:cNvSpPr txBox="1"/>
                <p:nvPr/>
              </p:nvSpPr>
              <p:spPr>
                <a:xfrm>
                  <a:off x="3920140" y="2688257"/>
                  <a:ext cx="440297"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-0.19</a:t>
                  </a:r>
                </a:p>
              </p:txBody>
            </p:sp>
            <p:sp>
              <p:nvSpPr>
                <p:cNvPr id="23" name="TextBox 22">
                  <a:extLst>
                    <a:ext uri="{FF2B5EF4-FFF2-40B4-BE49-F238E27FC236}">
                      <a16:creationId xmlns:a16="http://schemas.microsoft.com/office/drawing/2014/main" id="{8082858A-447A-A035-B671-E5F601DB7C7A}"/>
                    </a:ext>
                  </a:extLst>
                </p:cNvPr>
                <p:cNvSpPr txBox="1"/>
                <p:nvPr/>
              </p:nvSpPr>
              <p:spPr>
                <a:xfrm>
                  <a:off x="2228552" y="3004337"/>
                  <a:ext cx="440297"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-0.77</a:t>
                  </a:r>
                </a:p>
              </p:txBody>
            </p:sp>
            <p:sp>
              <p:nvSpPr>
                <p:cNvPr id="24" name="TextBox 23">
                  <a:extLst>
                    <a:ext uri="{FF2B5EF4-FFF2-40B4-BE49-F238E27FC236}">
                      <a16:creationId xmlns:a16="http://schemas.microsoft.com/office/drawing/2014/main" id="{A13CACA2-BFDB-34DE-F3D3-BF474A1BCBE6}"/>
                    </a:ext>
                  </a:extLst>
                </p:cNvPr>
                <p:cNvSpPr txBox="1"/>
                <p:nvPr/>
              </p:nvSpPr>
              <p:spPr>
                <a:xfrm>
                  <a:off x="3245436" y="3282035"/>
                  <a:ext cx="440297"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-0.42</a:t>
                  </a:r>
                </a:p>
              </p:txBody>
            </p:sp>
            <p:sp>
              <p:nvSpPr>
                <p:cNvPr id="25" name="TextBox 24">
                  <a:extLst>
                    <a:ext uri="{FF2B5EF4-FFF2-40B4-BE49-F238E27FC236}">
                      <a16:creationId xmlns:a16="http://schemas.microsoft.com/office/drawing/2014/main" id="{B1E9E9A3-2FAD-817F-A6A1-695401EF2F55}"/>
                    </a:ext>
                  </a:extLst>
                </p:cNvPr>
                <p:cNvSpPr txBox="1"/>
                <p:nvPr/>
              </p:nvSpPr>
              <p:spPr>
                <a:xfrm>
                  <a:off x="5236775" y="3596754"/>
                  <a:ext cx="440297"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0.11</a:t>
                  </a:r>
                </a:p>
              </p:txBody>
            </p:sp>
            <p:sp>
              <p:nvSpPr>
                <p:cNvPr id="26" name="TextBox 25">
                  <a:extLst>
                    <a:ext uri="{FF2B5EF4-FFF2-40B4-BE49-F238E27FC236}">
                      <a16:creationId xmlns:a16="http://schemas.microsoft.com/office/drawing/2014/main" id="{80A8CB29-2E55-0A44-5581-0ABD89B5E6B5}"/>
                    </a:ext>
                  </a:extLst>
                </p:cNvPr>
                <p:cNvSpPr txBox="1"/>
                <p:nvPr/>
              </p:nvSpPr>
              <p:spPr>
                <a:xfrm>
                  <a:off x="5061491" y="3889452"/>
                  <a:ext cx="440297"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0.05</a:t>
                  </a:r>
                </a:p>
              </p:txBody>
            </p:sp>
            <p:sp>
              <p:nvSpPr>
                <p:cNvPr id="27" name="TextBox 26">
                  <a:extLst>
                    <a:ext uri="{FF2B5EF4-FFF2-40B4-BE49-F238E27FC236}">
                      <a16:creationId xmlns:a16="http://schemas.microsoft.com/office/drawing/2014/main" id="{8EC20C55-24CC-A8CA-73E2-F64E291ECE71}"/>
                    </a:ext>
                  </a:extLst>
                </p:cNvPr>
                <p:cNvSpPr txBox="1"/>
                <p:nvPr/>
              </p:nvSpPr>
              <p:spPr>
                <a:xfrm>
                  <a:off x="2237251" y="4143761"/>
                  <a:ext cx="440297" cy="238969"/>
                </a:xfrm>
                <a:prstGeom prst="rect">
                  <a:avLst/>
                </a:prstGeom>
                <a:noFill/>
              </p:spPr>
              <p:txBody>
                <a:bodyPr wrap="square" lIns="0" tIns="0" rIns="0" bIns="0" rtlCol="0">
                  <a:spAutoFit/>
                </a:bodyPr>
                <a:lstStyle/>
                <a:p>
                  <a:pPr algn="ctr" defTabSz="342900">
                    <a:defRPr/>
                  </a:pPr>
                  <a:r>
                    <a:rPr lang="en-GB" sz="788">
                      <a:solidFill>
                        <a:schemeClr val="bg1"/>
                      </a:solidFill>
                      <a:latin typeface="TradeGothic LT CondEighteen" panose="02000606020000020004" pitchFamily="2" charset="0"/>
                    </a:rPr>
                    <a:t>-0.93</a:t>
                  </a:r>
                </a:p>
              </p:txBody>
            </p:sp>
            <p:sp>
              <p:nvSpPr>
                <p:cNvPr id="28" name="TextBox 27">
                  <a:extLst>
                    <a:ext uri="{FF2B5EF4-FFF2-40B4-BE49-F238E27FC236}">
                      <a16:creationId xmlns:a16="http://schemas.microsoft.com/office/drawing/2014/main" id="{51F9000E-E001-C554-C2D1-D439DE7045CE}"/>
                    </a:ext>
                  </a:extLst>
                </p:cNvPr>
                <p:cNvSpPr txBox="1"/>
                <p:nvPr/>
              </p:nvSpPr>
              <p:spPr>
                <a:xfrm>
                  <a:off x="3504608" y="4461548"/>
                  <a:ext cx="440297"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-0.33</a:t>
                  </a:r>
                </a:p>
              </p:txBody>
            </p:sp>
          </p:grpSp>
          <p:grpSp>
            <p:nvGrpSpPr>
              <p:cNvPr id="8" name="Group 7">
                <a:extLst>
                  <a:ext uri="{FF2B5EF4-FFF2-40B4-BE49-F238E27FC236}">
                    <a16:creationId xmlns:a16="http://schemas.microsoft.com/office/drawing/2014/main" id="{98745B81-7ABE-EDE8-34A5-410DB509B988}"/>
                  </a:ext>
                </a:extLst>
              </p:cNvPr>
              <p:cNvGrpSpPr/>
              <p:nvPr/>
            </p:nvGrpSpPr>
            <p:grpSpPr>
              <a:xfrm>
                <a:off x="7915230" y="1891866"/>
                <a:ext cx="3437513" cy="2878241"/>
                <a:chOff x="2003587" y="1822276"/>
                <a:chExt cx="3437513" cy="2878241"/>
              </a:xfrm>
            </p:grpSpPr>
            <p:sp>
              <p:nvSpPr>
                <p:cNvPr id="9" name="TextBox 8">
                  <a:extLst>
                    <a:ext uri="{FF2B5EF4-FFF2-40B4-BE49-F238E27FC236}">
                      <a16:creationId xmlns:a16="http://schemas.microsoft.com/office/drawing/2014/main" id="{D981985C-BDB9-9720-944D-79483264318C}"/>
                    </a:ext>
                  </a:extLst>
                </p:cNvPr>
                <p:cNvSpPr txBox="1"/>
                <p:nvPr/>
              </p:nvSpPr>
              <p:spPr>
                <a:xfrm>
                  <a:off x="3609244" y="1822276"/>
                  <a:ext cx="440299"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-0.43</a:t>
                  </a:r>
                </a:p>
              </p:txBody>
            </p:sp>
            <p:sp>
              <p:nvSpPr>
                <p:cNvPr id="10" name="TextBox 9">
                  <a:extLst>
                    <a:ext uri="{FF2B5EF4-FFF2-40B4-BE49-F238E27FC236}">
                      <a16:creationId xmlns:a16="http://schemas.microsoft.com/office/drawing/2014/main" id="{B70E4BC9-1F8D-EBEE-4732-BDD6B8E68D02}"/>
                    </a:ext>
                  </a:extLst>
                </p:cNvPr>
                <p:cNvSpPr txBox="1"/>
                <p:nvPr/>
              </p:nvSpPr>
              <p:spPr>
                <a:xfrm>
                  <a:off x="3968125" y="2100037"/>
                  <a:ext cx="440299"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-0.22</a:t>
                  </a:r>
                </a:p>
              </p:txBody>
            </p:sp>
            <p:sp>
              <p:nvSpPr>
                <p:cNvPr id="11" name="TextBox 10">
                  <a:extLst>
                    <a:ext uri="{FF2B5EF4-FFF2-40B4-BE49-F238E27FC236}">
                      <a16:creationId xmlns:a16="http://schemas.microsoft.com/office/drawing/2014/main" id="{82681ED5-2937-7826-9E49-FDF4A4AF1B64}"/>
                    </a:ext>
                  </a:extLst>
                </p:cNvPr>
                <p:cNvSpPr txBox="1"/>
                <p:nvPr/>
              </p:nvSpPr>
              <p:spPr>
                <a:xfrm>
                  <a:off x="3247466" y="2408399"/>
                  <a:ext cx="440299"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-0.66</a:t>
                  </a:r>
                </a:p>
              </p:txBody>
            </p:sp>
            <p:sp>
              <p:nvSpPr>
                <p:cNvPr id="12" name="TextBox 11">
                  <a:extLst>
                    <a:ext uri="{FF2B5EF4-FFF2-40B4-BE49-F238E27FC236}">
                      <a16:creationId xmlns:a16="http://schemas.microsoft.com/office/drawing/2014/main" id="{E5B8113F-F7D4-DE40-3E2C-75C72B9E5529}"/>
                    </a:ext>
                  </a:extLst>
                </p:cNvPr>
                <p:cNvSpPr txBox="1"/>
                <p:nvPr/>
              </p:nvSpPr>
              <p:spPr>
                <a:xfrm>
                  <a:off x="3698917" y="2688257"/>
                  <a:ext cx="440299"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-0.38</a:t>
                  </a:r>
                </a:p>
              </p:txBody>
            </p:sp>
            <p:sp>
              <p:nvSpPr>
                <p:cNvPr id="13" name="TextBox 12">
                  <a:extLst>
                    <a:ext uri="{FF2B5EF4-FFF2-40B4-BE49-F238E27FC236}">
                      <a16:creationId xmlns:a16="http://schemas.microsoft.com/office/drawing/2014/main" id="{067E0EBA-EBDB-A6DA-7484-C2BFA2307C6A}"/>
                    </a:ext>
                  </a:extLst>
                </p:cNvPr>
                <p:cNvSpPr txBox="1"/>
                <p:nvPr/>
              </p:nvSpPr>
              <p:spPr>
                <a:xfrm>
                  <a:off x="2420279" y="3004337"/>
                  <a:ext cx="440299"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-1.19</a:t>
                  </a:r>
                </a:p>
              </p:txBody>
            </p:sp>
            <p:sp>
              <p:nvSpPr>
                <p:cNvPr id="14" name="TextBox 13">
                  <a:extLst>
                    <a:ext uri="{FF2B5EF4-FFF2-40B4-BE49-F238E27FC236}">
                      <a16:creationId xmlns:a16="http://schemas.microsoft.com/office/drawing/2014/main" id="{FDA8A4F3-0793-921B-C751-95A58BCB1013}"/>
                    </a:ext>
                  </a:extLst>
                </p:cNvPr>
                <p:cNvSpPr txBox="1"/>
                <p:nvPr/>
              </p:nvSpPr>
              <p:spPr>
                <a:xfrm>
                  <a:off x="3230688" y="3282035"/>
                  <a:ext cx="440299"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-0.68</a:t>
                  </a:r>
                </a:p>
              </p:txBody>
            </p:sp>
            <p:sp>
              <p:nvSpPr>
                <p:cNvPr id="15" name="TextBox 14">
                  <a:extLst>
                    <a:ext uri="{FF2B5EF4-FFF2-40B4-BE49-F238E27FC236}">
                      <a16:creationId xmlns:a16="http://schemas.microsoft.com/office/drawing/2014/main" id="{2053A9B3-ECFA-5CB5-C14A-43F1012E6B77}"/>
                    </a:ext>
                  </a:extLst>
                </p:cNvPr>
                <p:cNvSpPr txBox="1"/>
                <p:nvPr/>
              </p:nvSpPr>
              <p:spPr>
                <a:xfrm>
                  <a:off x="5000801" y="3596754"/>
                  <a:ext cx="440299"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0.16</a:t>
                  </a:r>
                </a:p>
              </p:txBody>
            </p:sp>
            <p:sp>
              <p:nvSpPr>
                <p:cNvPr id="16" name="TextBox 15">
                  <a:extLst>
                    <a:ext uri="{FF2B5EF4-FFF2-40B4-BE49-F238E27FC236}">
                      <a16:creationId xmlns:a16="http://schemas.microsoft.com/office/drawing/2014/main" id="{35474405-84D8-2B05-1102-CA8DFB89E7A8}"/>
                    </a:ext>
                  </a:extLst>
                </p:cNvPr>
                <p:cNvSpPr txBox="1"/>
                <p:nvPr/>
              </p:nvSpPr>
              <p:spPr>
                <a:xfrm>
                  <a:off x="4862393" y="3889452"/>
                  <a:ext cx="440299"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0.07</a:t>
                  </a:r>
                </a:p>
              </p:txBody>
            </p:sp>
            <p:sp>
              <p:nvSpPr>
                <p:cNvPr id="17" name="TextBox 16">
                  <a:extLst>
                    <a:ext uri="{FF2B5EF4-FFF2-40B4-BE49-F238E27FC236}">
                      <a16:creationId xmlns:a16="http://schemas.microsoft.com/office/drawing/2014/main" id="{9EB1EAE4-9A88-139A-D4F6-179093447FF9}"/>
                    </a:ext>
                  </a:extLst>
                </p:cNvPr>
                <p:cNvSpPr txBox="1"/>
                <p:nvPr/>
              </p:nvSpPr>
              <p:spPr>
                <a:xfrm>
                  <a:off x="2003587" y="4155947"/>
                  <a:ext cx="440299" cy="238969"/>
                </a:xfrm>
                <a:prstGeom prst="rect">
                  <a:avLst/>
                </a:prstGeom>
                <a:noFill/>
              </p:spPr>
              <p:txBody>
                <a:bodyPr wrap="square" lIns="0" tIns="0" rIns="0" bIns="0" rtlCol="0">
                  <a:spAutoFit/>
                </a:bodyPr>
                <a:lstStyle/>
                <a:p>
                  <a:pPr algn="ctr" defTabSz="342900">
                    <a:defRPr/>
                  </a:pPr>
                  <a:r>
                    <a:rPr lang="en-GB" sz="788">
                      <a:solidFill>
                        <a:schemeClr val="bg1"/>
                      </a:solidFill>
                      <a:latin typeface="TradeGothic LT CondEighteen" panose="02000606020000020004" pitchFamily="2" charset="0"/>
                    </a:rPr>
                    <a:t>-1.73</a:t>
                  </a:r>
                </a:p>
              </p:txBody>
            </p:sp>
            <p:sp>
              <p:nvSpPr>
                <p:cNvPr id="18" name="TextBox 17">
                  <a:extLst>
                    <a:ext uri="{FF2B5EF4-FFF2-40B4-BE49-F238E27FC236}">
                      <a16:creationId xmlns:a16="http://schemas.microsoft.com/office/drawing/2014/main" id="{0A912F3B-C718-7EB4-A566-0AE2884A4C14}"/>
                    </a:ext>
                  </a:extLst>
                </p:cNvPr>
                <p:cNvSpPr txBox="1"/>
                <p:nvPr/>
              </p:nvSpPr>
              <p:spPr>
                <a:xfrm>
                  <a:off x="3003169" y="4461548"/>
                  <a:ext cx="440299" cy="238969"/>
                </a:xfrm>
                <a:prstGeom prst="rect">
                  <a:avLst/>
                </a:prstGeom>
                <a:noFill/>
              </p:spPr>
              <p:txBody>
                <a:bodyPr wrap="square" lIns="0" tIns="0" rIns="0" bIns="0" rtlCol="0">
                  <a:spAutoFit/>
                </a:bodyPr>
                <a:lstStyle/>
                <a:p>
                  <a:pPr algn="ctr" defTabSz="342900">
                    <a:defRPr/>
                  </a:pPr>
                  <a:r>
                    <a:rPr lang="en-GB" sz="788">
                      <a:solidFill>
                        <a:srgbClr val="000000">
                          <a:lumMod val="75000"/>
                          <a:lumOff val="25000"/>
                        </a:srgbClr>
                      </a:solidFill>
                      <a:latin typeface="TradeGothic LT CondEighteen" panose="02000606020000020004" pitchFamily="2" charset="0"/>
                    </a:rPr>
                    <a:t>-0.81</a:t>
                  </a:r>
                </a:p>
              </p:txBody>
            </p:sp>
          </p:grpSp>
        </p:grpSp>
        <p:sp>
          <p:nvSpPr>
            <p:cNvPr id="139" name="Rectangle 138">
              <a:extLst>
                <a:ext uri="{FF2B5EF4-FFF2-40B4-BE49-F238E27FC236}">
                  <a16:creationId xmlns:a16="http://schemas.microsoft.com/office/drawing/2014/main" id="{45CEEDDF-6995-DBAD-51AD-FCAB446DF7D5}"/>
                </a:ext>
              </a:extLst>
            </p:cNvPr>
            <p:cNvSpPr/>
            <p:nvPr/>
          </p:nvSpPr>
          <p:spPr>
            <a:xfrm>
              <a:off x="1491808" y="3721946"/>
              <a:ext cx="110172" cy="87976"/>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ln>
                  <a:solidFill>
                    <a:srgbClr val="F39325"/>
                  </a:solidFill>
                </a:ln>
                <a:solidFill>
                  <a:srgbClr val="F39325"/>
                </a:solidFill>
                <a:latin typeface="TradeGothic LT CondEighteen" panose="02000606020000020004" pitchFamily="2" charset="0"/>
              </a:endParaRPr>
            </a:p>
          </p:txBody>
        </p:sp>
        <p:sp>
          <p:nvSpPr>
            <p:cNvPr id="140" name="Rectangle 139">
              <a:extLst>
                <a:ext uri="{FF2B5EF4-FFF2-40B4-BE49-F238E27FC236}">
                  <a16:creationId xmlns:a16="http://schemas.microsoft.com/office/drawing/2014/main" id="{41AA1634-DEDF-578F-9043-776AA19FD63E}"/>
                </a:ext>
              </a:extLst>
            </p:cNvPr>
            <p:cNvSpPr/>
            <p:nvPr/>
          </p:nvSpPr>
          <p:spPr>
            <a:xfrm>
              <a:off x="3422365" y="3721946"/>
              <a:ext cx="110172" cy="87976"/>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GB" sz="1050">
                <a:solidFill>
                  <a:srgbClr val="A54A24"/>
                </a:solidFill>
                <a:latin typeface="TradeGothic LT CondEighteen" panose="02000606020000020004" pitchFamily="2" charset="0"/>
              </a:endParaRPr>
            </a:p>
          </p:txBody>
        </p:sp>
      </p:grpSp>
    </p:spTree>
    <p:extLst>
      <p:ext uri="{BB962C8B-B14F-4D97-AF65-F5344CB8AC3E}">
        <p14:creationId xmlns:p14="http://schemas.microsoft.com/office/powerpoint/2010/main" val="2784984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682E9-BED3-E76C-BEBC-1803E7B95E39}"/>
              </a:ext>
            </a:extLst>
          </p:cNvPr>
          <p:cNvSpPr>
            <a:spLocks noGrp="1"/>
          </p:cNvSpPr>
          <p:nvPr>
            <p:ph type="title"/>
          </p:nvPr>
        </p:nvSpPr>
        <p:spPr>
          <a:xfrm>
            <a:off x="331200" y="289130"/>
            <a:ext cx="8485200" cy="998048"/>
          </a:xfrm>
        </p:spPr>
        <p:txBody>
          <a:bodyPr/>
          <a:lstStyle/>
          <a:p>
            <a:r>
              <a:rPr lang="en-IN"/>
              <a:t>Additional data of interest from studies of EPL in patients </a:t>
            </a:r>
            <a:r>
              <a:rPr lang="en-IN">
                <a:solidFill>
                  <a:schemeClr val="tx1"/>
                </a:solidFill>
              </a:rPr>
              <a:t>with MASLD</a:t>
            </a:r>
            <a:r>
              <a:rPr lang="en-IN"/>
              <a:t>/MAFLD and cardiometabolic diseases</a:t>
            </a:r>
            <a:r>
              <a:rPr lang="en-IN" baseline="30000"/>
              <a:t>1</a:t>
            </a:r>
          </a:p>
        </p:txBody>
      </p:sp>
      <p:grpSp>
        <p:nvGrpSpPr>
          <p:cNvPr id="3" name="Group 2">
            <a:extLst>
              <a:ext uri="{FF2B5EF4-FFF2-40B4-BE49-F238E27FC236}">
                <a16:creationId xmlns:a16="http://schemas.microsoft.com/office/drawing/2014/main" id="{CA865AC7-FE12-C5E4-CE95-B0457697A119}"/>
              </a:ext>
            </a:extLst>
          </p:cNvPr>
          <p:cNvGrpSpPr/>
          <p:nvPr/>
        </p:nvGrpSpPr>
        <p:grpSpPr>
          <a:xfrm>
            <a:off x="782782" y="1516346"/>
            <a:ext cx="8039750" cy="560903"/>
            <a:chOff x="822036" y="1557338"/>
            <a:chExt cx="10941339" cy="747870"/>
          </a:xfrm>
        </p:grpSpPr>
        <p:sp>
          <p:nvSpPr>
            <p:cNvPr id="4" name="Rectangle 3">
              <a:extLst>
                <a:ext uri="{FF2B5EF4-FFF2-40B4-BE49-F238E27FC236}">
                  <a16:creationId xmlns:a16="http://schemas.microsoft.com/office/drawing/2014/main" id="{6AE372BE-3C88-B77B-6EF9-4BD234AB4BFA}"/>
                </a:ext>
              </a:extLst>
            </p:cNvPr>
            <p:cNvSpPr/>
            <p:nvPr/>
          </p:nvSpPr>
          <p:spPr>
            <a:xfrm>
              <a:off x="822036" y="1557338"/>
              <a:ext cx="10941339" cy="747870"/>
            </a:xfrm>
            <a:prstGeom prst="rect">
              <a:avLst/>
            </a:prstGeom>
            <a:solidFill>
              <a:schemeClr val="accent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C283081E-96F2-5726-A046-CB740C4166A5}"/>
                </a:ext>
              </a:extLst>
            </p:cNvPr>
            <p:cNvSpPr txBox="1"/>
            <p:nvPr/>
          </p:nvSpPr>
          <p:spPr>
            <a:xfrm>
              <a:off x="895926" y="1605337"/>
              <a:ext cx="10867449" cy="677107"/>
            </a:xfrm>
            <a:prstGeom prst="rect">
              <a:avLst/>
            </a:prstGeom>
            <a:noFill/>
          </p:spPr>
          <p:txBody>
            <a:bodyPr wrap="square" rtlCol="0">
              <a:spAutoFit/>
            </a:bodyPr>
            <a:lstStyle/>
            <a:p>
              <a:r>
                <a:rPr lang="en-GB" sz="900">
                  <a:solidFill>
                    <a:schemeClr val="bg1"/>
                  </a:solidFill>
                  <a:latin typeface="Verdana" panose="020B0604030504040204" pitchFamily="34" charset="0"/>
                  <a:ea typeface="Verdana" panose="020B0604030504040204" pitchFamily="34" charset="0"/>
                </a:rPr>
                <a:t>In an RCT trial of EPL + sibutramine (n=50) vs sibutramine alone (n=30) in patients with </a:t>
              </a:r>
              <a:r>
                <a:rPr lang="en-GB" sz="900" b="1">
                  <a:solidFill>
                    <a:schemeClr val="bg1"/>
                  </a:solidFill>
                  <a:latin typeface="Verdana" panose="020B0604030504040204" pitchFamily="34" charset="0"/>
                  <a:ea typeface="Verdana" panose="020B0604030504040204" pitchFamily="34" charset="0"/>
                </a:rPr>
                <a:t>MASLD/MAFLD and obesity</a:t>
              </a:r>
              <a:r>
                <a:rPr lang="en-GB" sz="900">
                  <a:solidFill>
                    <a:schemeClr val="bg1"/>
                  </a:solidFill>
                  <a:latin typeface="Verdana" panose="020B0604030504040204" pitchFamily="34" charset="0"/>
                  <a:ea typeface="Verdana" panose="020B0604030504040204" pitchFamily="34" charset="0"/>
                </a:rPr>
                <a:t>, </a:t>
              </a:r>
              <a:r>
                <a:rPr lang="en-GB" sz="900" b="1">
                  <a:solidFill>
                    <a:schemeClr val="bg1"/>
                  </a:solidFill>
                  <a:latin typeface="Verdana" panose="020B0604030504040204" pitchFamily="34" charset="0"/>
                  <a:ea typeface="Verdana" panose="020B0604030504040204" pitchFamily="34" charset="0"/>
                </a:rPr>
                <a:t>treatment with EPL + sibutramine</a:t>
              </a:r>
              <a:r>
                <a:rPr lang="en-GB" sz="900">
                  <a:solidFill>
                    <a:schemeClr val="bg1"/>
                  </a:solidFill>
                  <a:latin typeface="Verdana" panose="020B0604030504040204" pitchFamily="34" charset="0"/>
                  <a:ea typeface="Verdana" panose="020B0604030504040204" pitchFamily="34" charset="0"/>
                </a:rPr>
                <a:t> resulted in a numerical </a:t>
              </a:r>
              <a:r>
                <a:rPr lang="en-GB" sz="900" b="1">
                  <a:solidFill>
                    <a:schemeClr val="bg1"/>
                  </a:solidFill>
                  <a:latin typeface="Verdana" panose="020B0604030504040204" pitchFamily="34" charset="0"/>
                  <a:ea typeface="Verdana" panose="020B0604030504040204" pitchFamily="34" charset="0"/>
                </a:rPr>
                <a:t>reduction of blood glucose from baseline</a:t>
              </a:r>
              <a:r>
                <a:rPr lang="en-GB" sz="900">
                  <a:solidFill>
                    <a:schemeClr val="bg1"/>
                  </a:solidFill>
                  <a:latin typeface="Verdana" panose="020B0604030504040204" pitchFamily="34" charset="0"/>
                  <a:ea typeface="Verdana" panose="020B0604030504040204" pitchFamily="34" charset="0"/>
                </a:rPr>
                <a:t>*</a:t>
              </a:r>
              <a:endParaRPr lang="en-GB" sz="900" baseline="30000">
                <a:solidFill>
                  <a:schemeClr val="bg1"/>
                </a:solidFill>
                <a:latin typeface="Verdana" panose="020B0604030504040204" pitchFamily="34" charset="0"/>
                <a:ea typeface="Verdana" panose="020B0604030504040204" pitchFamily="34" charset="0"/>
              </a:endParaRPr>
            </a:p>
            <a:p>
              <a:r>
                <a:rPr lang="en-GB" sz="900">
                  <a:solidFill>
                    <a:schemeClr val="bg1"/>
                  </a:solidFill>
                  <a:latin typeface="Verdana" panose="020B0604030504040204" pitchFamily="34" charset="0"/>
                  <a:ea typeface="Verdana" panose="020B0604030504040204" pitchFamily="34" charset="0"/>
                </a:rPr>
                <a:t>Treatment with EPL + sibutramine also resulted in </a:t>
              </a:r>
              <a:r>
                <a:rPr lang="en-GB" sz="900" b="1">
                  <a:solidFill>
                    <a:schemeClr val="bg1"/>
                  </a:solidFill>
                  <a:latin typeface="Verdana" panose="020B0604030504040204" pitchFamily="34" charset="0"/>
                  <a:ea typeface="Verdana" panose="020B0604030504040204" pitchFamily="34" charset="0"/>
                </a:rPr>
                <a:t>reductions of HOMA-IR </a:t>
              </a:r>
              <a:r>
                <a:rPr lang="en-GB" sz="900">
                  <a:solidFill>
                    <a:schemeClr val="bg1"/>
                  </a:solidFill>
                  <a:latin typeface="Verdana" panose="020B0604030504040204" pitchFamily="34" charset="0"/>
                  <a:ea typeface="Verdana" panose="020B0604030504040204" pitchFamily="34" charset="0"/>
                </a:rPr>
                <a:t>compared with baseline</a:t>
              </a:r>
              <a:r>
                <a:rPr lang="en-GB" sz="900" baseline="30000">
                  <a:solidFill>
                    <a:schemeClr val="bg1"/>
                  </a:solidFill>
                  <a:latin typeface="Verdana" panose="020B0604030504040204" pitchFamily="34" charset="0"/>
                  <a:ea typeface="Verdana" panose="020B0604030504040204" pitchFamily="34" charset="0"/>
                </a:rPr>
                <a:t>2</a:t>
              </a:r>
              <a:endParaRPr lang="en-GB" sz="900">
                <a:solidFill>
                  <a:schemeClr val="bg1"/>
                </a:solidFill>
                <a:latin typeface="Verdana" panose="020B0604030504040204" pitchFamily="34" charset="0"/>
                <a:ea typeface="Verdana" panose="020B0604030504040204" pitchFamily="34" charset="0"/>
              </a:endParaRPr>
            </a:p>
          </p:txBody>
        </p:sp>
      </p:grpSp>
      <p:grpSp>
        <p:nvGrpSpPr>
          <p:cNvPr id="6" name="Group 5">
            <a:extLst>
              <a:ext uri="{FF2B5EF4-FFF2-40B4-BE49-F238E27FC236}">
                <a16:creationId xmlns:a16="http://schemas.microsoft.com/office/drawing/2014/main" id="{2E201A04-AC2C-3F4C-0539-AB8640B19EF9}"/>
              </a:ext>
            </a:extLst>
          </p:cNvPr>
          <p:cNvGrpSpPr/>
          <p:nvPr/>
        </p:nvGrpSpPr>
        <p:grpSpPr>
          <a:xfrm>
            <a:off x="782782" y="2291666"/>
            <a:ext cx="8039750" cy="560903"/>
            <a:chOff x="822036" y="2540735"/>
            <a:chExt cx="10941339" cy="747870"/>
          </a:xfrm>
        </p:grpSpPr>
        <p:sp>
          <p:nvSpPr>
            <p:cNvPr id="7" name="Rectangle 6">
              <a:extLst>
                <a:ext uri="{FF2B5EF4-FFF2-40B4-BE49-F238E27FC236}">
                  <a16:creationId xmlns:a16="http://schemas.microsoft.com/office/drawing/2014/main" id="{3467CA2D-3EC9-653A-43EE-F9D03D12BB3C}"/>
                </a:ext>
              </a:extLst>
            </p:cNvPr>
            <p:cNvSpPr/>
            <p:nvPr/>
          </p:nvSpPr>
          <p:spPr>
            <a:xfrm>
              <a:off x="822036" y="2540735"/>
              <a:ext cx="10941339" cy="747870"/>
            </a:xfrm>
            <a:prstGeom prst="rect">
              <a:avLst/>
            </a:prstGeom>
            <a:solidFill>
              <a:schemeClr val="accent2">
                <a:alpha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716F9D5B-E37F-26D8-6128-F101DDD28F8F}"/>
                </a:ext>
              </a:extLst>
            </p:cNvPr>
            <p:cNvSpPr txBox="1"/>
            <p:nvPr/>
          </p:nvSpPr>
          <p:spPr>
            <a:xfrm>
              <a:off x="895926" y="2591506"/>
              <a:ext cx="10867449" cy="677107"/>
            </a:xfrm>
            <a:prstGeom prst="rect">
              <a:avLst/>
            </a:prstGeom>
            <a:noFill/>
          </p:spPr>
          <p:txBody>
            <a:bodyPr wrap="square" rtlCol="0">
              <a:spAutoFit/>
            </a:bodyPr>
            <a:lstStyle/>
            <a:p>
              <a:r>
                <a:rPr lang="en-GB" sz="900">
                  <a:solidFill>
                    <a:schemeClr val="bg1"/>
                  </a:solidFill>
                  <a:latin typeface="Verdana" panose="020B0604030504040204" pitchFamily="34" charset="0"/>
                  <a:ea typeface="Verdana" panose="020B0604030504040204" pitchFamily="34" charset="0"/>
                </a:rPr>
                <a:t>In an RTC of EPL + metformin (n=43) vs metformin alone (n=43) in patients with </a:t>
              </a:r>
              <a:r>
                <a:rPr lang="en-GB" sz="900" b="1">
                  <a:solidFill>
                    <a:schemeClr val="bg1"/>
                  </a:solidFill>
                  <a:latin typeface="Verdana" panose="020B0604030504040204" pitchFamily="34" charset="0"/>
                  <a:ea typeface="Verdana" panose="020B0604030504040204" pitchFamily="34" charset="0"/>
                </a:rPr>
                <a:t>MASLD/MAFLD and diabetes</a:t>
              </a:r>
              <a:r>
                <a:rPr lang="en-GB" sz="900">
                  <a:solidFill>
                    <a:schemeClr val="bg1"/>
                  </a:solidFill>
                  <a:latin typeface="Verdana" panose="020B0604030504040204" pitchFamily="34" charset="0"/>
                  <a:ea typeface="Verdana" panose="020B0604030504040204" pitchFamily="34" charset="0"/>
                </a:rPr>
                <a:t>, treatment with both regimens resulted in satisfactory glucose control; however, treatment with </a:t>
              </a:r>
              <a:r>
                <a:rPr lang="en-GB" sz="900" b="1">
                  <a:solidFill>
                    <a:schemeClr val="bg1"/>
                  </a:solidFill>
                  <a:latin typeface="Verdana" panose="020B0604030504040204" pitchFamily="34" charset="0"/>
                  <a:ea typeface="Verdana" panose="020B0604030504040204" pitchFamily="34" charset="0"/>
                </a:rPr>
                <a:t>EPL + metformin </a:t>
              </a:r>
              <a:r>
                <a:rPr lang="en-GB" sz="900">
                  <a:solidFill>
                    <a:schemeClr val="bg1"/>
                  </a:solidFill>
                  <a:latin typeface="Verdana" panose="020B0604030504040204" pitchFamily="34" charset="0"/>
                  <a:ea typeface="Verdana" panose="020B0604030504040204" pitchFamily="34" charset="0"/>
                </a:rPr>
                <a:t>resulted in greater </a:t>
              </a:r>
              <a:r>
                <a:rPr lang="en-GB" sz="900" b="1">
                  <a:solidFill>
                    <a:schemeClr val="bg1"/>
                  </a:solidFill>
                  <a:latin typeface="Verdana" panose="020B0604030504040204" pitchFamily="34" charset="0"/>
                  <a:ea typeface="Verdana" panose="020B0604030504040204" pitchFamily="34" charset="0"/>
                </a:rPr>
                <a:t>improvements in ALT, triglycerides and ultrasonography</a:t>
              </a:r>
              <a:r>
                <a:rPr lang="en-GB" sz="900">
                  <a:solidFill>
                    <a:schemeClr val="bg1"/>
                  </a:solidFill>
                  <a:latin typeface="Verdana" panose="020B0604030504040204" pitchFamily="34" charset="0"/>
                  <a:ea typeface="Verdana" panose="020B0604030504040204" pitchFamily="34" charset="0"/>
                </a:rPr>
                <a:t> findings compared with metformin alone (p&lt;0.05)</a:t>
              </a:r>
              <a:r>
                <a:rPr lang="en-GB" sz="900" baseline="30000">
                  <a:solidFill>
                    <a:schemeClr val="bg1"/>
                  </a:solidFill>
                  <a:latin typeface="Verdana" panose="020B0604030504040204" pitchFamily="34" charset="0"/>
                  <a:ea typeface="Verdana" panose="020B0604030504040204" pitchFamily="34" charset="0"/>
                </a:rPr>
                <a:t>3</a:t>
              </a:r>
              <a:endParaRPr lang="en-GB" sz="900">
                <a:solidFill>
                  <a:schemeClr val="bg1"/>
                </a:solidFill>
                <a:latin typeface="Verdana" panose="020B0604030504040204" pitchFamily="34" charset="0"/>
                <a:ea typeface="Verdana" panose="020B0604030504040204" pitchFamily="34" charset="0"/>
              </a:endParaRPr>
            </a:p>
          </p:txBody>
        </p:sp>
      </p:grpSp>
      <p:grpSp>
        <p:nvGrpSpPr>
          <p:cNvPr id="9" name="Group 8">
            <a:extLst>
              <a:ext uri="{FF2B5EF4-FFF2-40B4-BE49-F238E27FC236}">
                <a16:creationId xmlns:a16="http://schemas.microsoft.com/office/drawing/2014/main" id="{3AFCC989-062B-E348-178F-568692627906}"/>
              </a:ext>
            </a:extLst>
          </p:cNvPr>
          <p:cNvGrpSpPr/>
          <p:nvPr/>
        </p:nvGrpSpPr>
        <p:grpSpPr>
          <a:xfrm>
            <a:off x="782782" y="3066986"/>
            <a:ext cx="8039750" cy="560903"/>
            <a:chOff x="822036" y="3591818"/>
            <a:chExt cx="10941339" cy="747870"/>
          </a:xfrm>
        </p:grpSpPr>
        <p:sp>
          <p:nvSpPr>
            <p:cNvPr id="10" name="Rectangle 9">
              <a:extLst>
                <a:ext uri="{FF2B5EF4-FFF2-40B4-BE49-F238E27FC236}">
                  <a16:creationId xmlns:a16="http://schemas.microsoft.com/office/drawing/2014/main" id="{92867B5D-4B07-9E43-CA4C-CD4B41CBE2BB}"/>
                </a:ext>
              </a:extLst>
            </p:cNvPr>
            <p:cNvSpPr/>
            <p:nvPr/>
          </p:nvSpPr>
          <p:spPr>
            <a:xfrm>
              <a:off x="822036" y="3591818"/>
              <a:ext cx="10941339" cy="747870"/>
            </a:xfrm>
            <a:prstGeom prst="rect">
              <a:avLst/>
            </a:prstGeom>
            <a:solidFill>
              <a:schemeClr val="accent2">
                <a:alpha val="5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latin typeface="Verdana" panose="020B0604030504040204" pitchFamily="34" charset="0"/>
                <a:ea typeface="Verdana" panose="020B0604030504040204" pitchFamily="34" charset="0"/>
              </a:endParaRPr>
            </a:p>
          </p:txBody>
        </p:sp>
        <p:sp>
          <p:nvSpPr>
            <p:cNvPr id="11" name="TextBox 10">
              <a:extLst>
                <a:ext uri="{FF2B5EF4-FFF2-40B4-BE49-F238E27FC236}">
                  <a16:creationId xmlns:a16="http://schemas.microsoft.com/office/drawing/2014/main" id="{2066B14A-45DE-D1FA-37A3-8898AAD9451A}"/>
                </a:ext>
              </a:extLst>
            </p:cNvPr>
            <p:cNvSpPr txBox="1"/>
            <p:nvPr/>
          </p:nvSpPr>
          <p:spPr>
            <a:xfrm>
              <a:off x="895926" y="3642589"/>
              <a:ext cx="10867449" cy="677108"/>
            </a:xfrm>
            <a:prstGeom prst="rect">
              <a:avLst/>
            </a:prstGeom>
            <a:noFill/>
          </p:spPr>
          <p:txBody>
            <a:bodyPr wrap="square" rtlCol="0">
              <a:spAutoFit/>
            </a:bodyPr>
            <a:lstStyle/>
            <a:p>
              <a:r>
                <a:rPr lang="en-GB" sz="900">
                  <a:latin typeface="Verdana" panose="020B0604030504040204" pitchFamily="34" charset="0"/>
                  <a:ea typeface="Verdana" panose="020B0604030504040204" pitchFamily="34" charset="0"/>
                </a:rPr>
                <a:t>In an RCT of patients with </a:t>
              </a:r>
              <a:r>
                <a:rPr lang="en-GB" sz="900" b="1">
                  <a:latin typeface="Verdana" panose="020B0604030504040204" pitchFamily="34" charset="0"/>
                  <a:ea typeface="Verdana" panose="020B0604030504040204" pitchFamily="34" charset="0"/>
                </a:rPr>
                <a:t>MASLD/MAFLD due to diabetes </a:t>
              </a:r>
              <a:r>
                <a:rPr lang="en-GB" sz="900">
                  <a:latin typeface="Verdana" panose="020B0604030504040204" pitchFamily="34" charset="0"/>
                  <a:ea typeface="Verdana" panose="020B0604030504040204" pitchFamily="34" charset="0"/>
                </a:rPr>
                <a:t>randomized to receive EPL + SOC</a:t>
              </a:r>
              <a:r>
                <a:rPr lang="en-GB" sz="900" baseline="30000">
                  <a:latin typeface="Verdana" panose="020B0604030504040204" pitchFamily="34" charset="0"/>
                  <a:ea typeface="Verdana" panose="020B0604030504040204" pitchFamily="34" charset="0"/>
                </a:rPr>
                <a:t>†</a:t>
              </a:r>
              <a:r>
                <a:rPr lang="en-GB" sz="900">
                  <a:latin typeface="Verdana" panose="020B0604030504040204" pitchFamily="34" charset="0"/>
                  <a:ea typeface="Verdana" panose="020B0604030504040204" pitchFamily="34" charset="0"/>
                </a:rPr>
                <a:t> (n=125) vs SOC alone (n=60), patients who received EPL had </a:t>
              </a:r>
              <a:r>
                <a:rPr lang="en-GB" sz="900" b="1">
                  <a:latin typeface="Verdana" panose="020B0604030504040204" pitchFamily="34" charset="0"/>
                  <a:ea typeface="Verdana" panose="020B0604030504040204" pitchFamily="34" charset="0"/>
                </a:rPr>
                <a:t>reduced triglycerides, total cholesterol, LDL-C (p&lt;0.05 for all), and ALT (p&lt;0.01) </a:t>
              </a:r>
              <a:r>
                <a:rPr lang="en-GB" sz="900">
                  <a:latin typeface="Verdana" panose="020B0604030504040204" pitchFamily="34" charset="0"/>
                  <a:ea typeface="Verdana" panose="020B0604030504040204" pitchFamily="34" charset="0"/>
                </a:rPr>
                <a:t>along with </a:t>
              </a:r>
              <a:r>
                <a:rPr lang="en-GB" sz="900" b="1">
                  <a:latin typeface="Verdana" panose="020B0604030504040204" pitchFamily="34" charset="0"/>
                  <a:ea typeface="Verdana" panose="020B0604030504040204" pitchFamily="34" charset="0"/>
                </a:rPr>
                <a:t>increased HDL-C (p&lt;0.05) </a:t>
              </a:r>
              <a:r>
                <a:rPr lang="en-GB" sz="900">
                  <a:latin typeface="Verdana" panose="020B0604030504040204" pitchFamily="34" charset="0"/>
                  <a:ea typeface="Verdana" panose="020B0604030504040204" pitchFamily="34" charset="0"/>
                </a:rPr>
                <a:t>compared with baseline</a:t>
              </a:r>
              <a:r>
                <a:rPr lang="en-GB" sz="900" baseline="30000">
                  <a:latin typeface="Verdana" panose="020B0604030504040204" pitchFamily="34" charset="0"/>
                  <a:ea typeface="Verdana" panose="020B0604030504040204" pitchFamily="34" charset="0"/>
                </a:rPr>
                <a:t>4</a:t>
              </a:r>
              <a:endParaRPr lang="en-GB" sz="900">
                <a:latin typeface="Verdana" panose="020B0604030504040204" pitchFamily="34" charset="0"/>
                <a:ea typeface="Verdana" panose="020B0604030504040204" pitchFamily="34" charset="0"/>
              </a:endParaRPr>
            </a:p>
          </p:txBody>
        </p:sp>
      </p:grpSp>
      <p:grpSp>
        <p:nvGrpSpPr>
          <p:cNvPr id="12" name="Group 11">
            <a:extLst>
              <a:ext uri="{FF2B5EF4-FFF2-40B4-BE49-F238E27FC236}">
                <a16:creationId xmlns:a16="http://schemas.microsoft.com/office/drawing/2014/main" id="{CC772133-86DF-B131-0430-78A3EC8F54CE}"/>
              </a:ext>
            </a:extLst>
          </p:cNvPr>
          <p:cNvGrpSpPr/>
          <p:nvPr/>
        </p:nvGrpSpPr>
        <p:grpSpPr>
          <a:xfrm>
            <a:off x="782782" y="3842306"/>
            <a:ext cx="8039750" cy="560903"/>
            <a:chOff x="822036" y="4658618"/>
            <a:chExt cx="10941339" cy="747870"/>
          </a:xfrm>
        </p:grpSpPr>
        <p:sp>
          <p:nvSpPr>
            <p:cNvPr id="13" name="Rectangle 12">
              <a:extLst>
                <a:ext uri="{FF2B5EF4-FFF2-40B4-BE49-F238E27FC236}">
                  <a16:creationId xmlns:a16="http://schemas.microsoft.com/office/drawing/2014/main" id="{B6EABFB8-E115-3ADD-43E5-95CC1CB5F7B5}"/>
                </a:ext>
              </a:extLst>
            </p:cNvPr>
            <p:cNvSpPr/>
            <p:nvPr/>
          </p:nvSpPr>
          <p:spPr>
            <a:xfrm>
              <a:off x="822036" y="4658618"/>
              <a:ext cx="10941339" cy="747870"/>
            </a:xfrm>
            <a:prstGeom prst="rect">
              <a:avLst/>
            </a:prstGeom>
            <a:solidFill>
              <a:schemeClr val="accent2">
                <a:alpha val="2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latin typeface="Verdana" panose="020B0604030504040204" pitchFamily="34" charset="0"/>
                <a:ea typeface="Verdana" panose="020B0604030504040204" pitchFamily="34" charset="0"/>
              </a:endParaRPr>
            </a:p>
          </p:txBody>
        </p:sp>
        <p:sp>
          <p:nvSpPr>
            <p:cNvPr id="14" name="TextBox 13">
              <a:extLst>
                <a:ext uri="{FF2B5EF4-FFF2-40B4-BE49-F238E27FC236}">
                  <a16:creationId xmlns:a16="http://schemas.microsoft.com/office/drawing/2014/main" id="{31A55EBF-F567-8143-BE8C-E731FFBF6D0C}"/>
                </a:ext>
              </a:extLst>
            </p:cNvPr>
            <p:cNvSpPr txBox="1"/>
            <p:nvPr/>
          </p:nvSpPr>
          <p:spPr>
            <a:xfrm>
              <a:off x="895926" y="4709389"/>
              <a:ext cx="10867449" cy="677107"/>
            </a:xfrm>
            <a:prstGeom prst="rect">
              <a:avLst/>
            </a:prstGeom>
            <a:noFill/>
          </p:spPr>
          <p:txBody>
            <a:bodyPr wrap="square" rtlCol="0">
              <a:spAutoFit/>
            </a:bodyPr>
            <a:lstStyle/>
            <a:p>
              <a:r>
                <a:rPr lang="en-GB" sz="900">
                  <a:latin typeface="Verdana" panose="020B0604030504040204" pitchFamily="34" charset="0"/>
                  <a:ea typeface="Verdana" panose="020B0604030504040204" pitchFamily="34" charset="0"/>
                </a:rPr>
                <a:t>In an observational study of patients with </a:t>
              </a:r>
              <a:r>
                <a:rPr lang="en-GB" sz="900" b="1">
                  <a:latin typeface="Verdana" panose="020B0604030504040204" pitchFamily="34" charset="0"/>
                  <a:ea typeface="Verdana" panose="020B0604030504040204" pitchFamily="34" charset="0"/>
                </a:rPr>
                <a:t>MASLD/MAFLD and ≥1 cardiometabolic comorbidity</a:t>
              </a:r>
              <a:r>
                <a:rPr lang="en-GB" sz="900" b="1" baseline="30000">
                  <a:latin typeface="Verdana" panose="020B0604030504040204" pitchFamily="34" charset="0"/>
                  <a:ea typeface="Verdana" panose="020B0604030504040204" pitchFamily="34" charset="0"/>
                </a:rPr>
                <a:t>‡</a:t>
              </a:r>
              <a:r>
                <a:rPr lang="en-GB" sz="900" b="1">
                  <a:latin typeface="Verdana" panose="020B0604030504040204" pitchFamily="34" charset="0"/>
                  <a:ea typeface="Verdana" panose="020B0604030504040204" pitchFamily="34" charset="0"/>
                </a:rPr>
                <a:t> </a:t>
              </a:r>
              <a:r>
                <a:rPr lang="en-GB" sz="900">
                  <a:latin typeface="Verdana" panose="020B0604030504040204" pitchFamily="34" charset="0"/>
                  <a:ea typeface="Verdana" panose="020B0604030504040204" pitchFamily="34" charset="0"/>
                </a:rPr>
                <a:t>who received </a:t>
              </a:r>
              <a:r>
                <a:rPr lang="en-GB" sz="900" b="1">
                  <a:latin typeface="Verdana" panose="020B0604030504040204" pitchFamily="34" charset="0"/>
                  <a:ea typeface="Verdana" panose="020B0604030504040204" pitchFamily="34" charset="0"/>
                </a:rPr>
                <a:t>EPL in combination with SOC</a:t>
              </a:r>
              <a:r>
                <a:rPr lang="en-GB" sz="900">
                  <a:latin typeface="Verdana" panose="020B0604030504040204" pitchFamily="34" charset="0"/>
                  <a:ea typeface="Verdana" panose="020B0604030504040204" pitchFamily="34" charset="0"/>
                </a:rPr>
                <a:t>* (n=2843), treatment with EPL resulted in </a:t>
              </a:r>
              <a:r>
                <a:rPr lang="en-GB" sz="900" b="1">
                  <a:latin typeface="Verdana" panose="020B0604030504040204" pitchFamily="34" charset="0"/>
                  <a:ea typeface="Verdana" panose="020B0604030504040204" pitchFamily="34" charset="0"/>
                </a:rPr>
                <a:t>reduced ALT, AST, GGT (p&lt;0.001 for all), LDL-C, triglycerides and total cholesterol, increased HDL-C and improved ultrasonography </a:t>
              </a:r>
              <a:r>
                <a:rPr lang="en-GB" sz="900">
                  <a:latin typeface="Verdana" panose="020B0604030504040204" pitchFamily="34" charset="0"/>
                  <a:ea typeface="Verdana" panose="020B0604030504040204" pitchFamily="34" charset="0"/>
                </a:rPr>
                <a:t>findings (p&lt;0.05 for all) from baseline</a:t>
              </a:r>
              <a:r>
                <a:rPr lang="en-GB" sz="900" baseline="30000">
                  <a:latin typeface="Verdana" panose="020B0604030504040204" pitchFamily="34" charset="0"/>
                  <a:ea typeface="Verdana" panose="020B0604030504040204" pitchFamily="34" charset="0"/>
                </a:rPr>
                <a:t>5–7</a:t>
              </a:r>
            </a:p>
          </p:txBody>
        </p:sp>
      </p:grpSp>
      <p:sp>
        <p:nvSpPr>
          <p:cNvPr id="15" name="Oval 14">
            <a:extLst>
              <a:ext uri="{FF2B5EF4-FFF2-40B4-BE49-F238E27FC236}">
                <a16:creationId xmlns:a16="http://schemas.microsoft.com/office/drawing/2014/main" id="{E8A872BB-0288-DA2E-7910-851E204A568F}"/>
              </a:ext>
            </a:extLst>
          </p:cNvPr>
          <p:cNvSpPr/>
          <p:nvPr/>
        </p:nvSpPr>
        <p:spPr>
          <a:xfrm>
            <a:off x="207115" y="1531403"/>
            <a:ext cx="505691" cy="505691"/>
          </a:xfrm>
          <a:prstGeom prst="ellipse">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
        <p:nvSpPr>
          <p:cNvPr id="16" name="Oval 15">
            <a:extLst>
              <a:ext uri="{FF2B5EF4-FFF2-40B4-BE49-F238E27FC236}">
                <a16:creationId xmlns:a16="http://schemas.microsoft.com/office/drawing/2014/main" id="{E2B59645-538F-D920-5DFD-6958E6A26852}"/>
              </a:ext>
            </a:extLst>
          </p:cNvPr>
          <p:cNvSpPr/>
          <p:nvPr/>
        </p:nvSpPr>
        <p:spPr>
          <a:xfrm>
            <a:off x="207115" y="2323166"/>
            <a:ext cx="505691" cy="505691"/>
          </a:xfrm>
          <a:prstGeom prst="ellipse">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
        <p:nvSpPr>
          <p:cNvPr id="17" name="Oval 16">
            <a:extLst>
              <a:ext uri="{FF2B5EF4-FFF2-40B4-BE49-F238E27FC236}">
                <a16:creationId xmlns:a16="http://schemas.microsoft.com/office/drawing/2014/main" id="{9DB95F80-50D4-031A-0D1D-1CB1385E3E73}"/>
              </a:ext>
            </a:extLst>
          </p:cNvPr>
          <p:cNvSpPr/>
          <p:nvPr/>
        </p:nvSpPr>
        <p:spPr>
          <a:xfrm>
            <a:off x="207115" y="3105064"/>
            <a:ext cx="505691" cy="505691"/>
          </a:xfrm>
          <a:prstGeom prst="ellipse">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sp>
        <p:nvSpPr>
          <p:cNvPr id="18" name="Oval 17">
            <a:extLst>
              <a:ext uri="{FF2B5EF4-FFF2-40B4-BE49-F238E27FC236}">
                <a16:creationId xmlns:a16="http://schemas.microsoft.com/office/drawing/2014/main" id="{BF8EA812-5F4E-F516-DCB9-AEBEDEF477F7}"/>
              </a:ext>
            </a:extLst>
          </p:cNvPr>
          <p:cNvSpPr/>
          <p:nvPr/>
        </p:nvSpPr>
        <p:spPr>
          <a:xfrm>
            <a:off x="207115" y="3842306"/>
            <a:ext cx="505691" cy="505691"/>
          </a:xfrm>
          <a:prstGeom prst="ellipse">
            <a:avLst/>
          </a:prstGeom>
          <a:solidFill>
            <a:schemeClr val="bg1"/>
          </a:solidFill>
          <a:ln w="190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prstClr val="white"/>
              </a:solidFill>
            </a:endParaRPr>
          </a:p>
        </p:txBody>
      </p:sp>
      <p:grpSp>
        <p:nvGrpSpPr>
          <p:cNvPr id="19" name="Group 18">
            <a:extLst>
              <a:ext uri="{FF2B5EF4-FFF2-40B4-BE49-F238E27FC236}">
                <a16:creationId xmlns:a16="http://schemas.microsoft.com/office/drawing/2014/main" id="{873BA203-0CA5-4B61-92AE-95453BB6E1CE}"/>
              </a:ext>
            </a:extLst>
          </p:cNvPr>
          <p:cNvGrpSpPr/>
          <p:nvPr/>
        </p:nvGrpSpPr>
        <p:grpSpPr>
          <a:xfrm>
            <a:off x="261544" y="1644448"/>
            <a:ext cx="411114" cy="286329"/>
            <a:chOff x="7310438" y="4265613"/>
            <a:chExt cx="674687" cy="469900"/>
          </a:xfrm>
          <a:solidFill>
            <a:schemeClr val="accent1"/>
          </a:solidFill>
        </p:grpSpPr>
        <p:sp>
          <p:nvSpPr>
            <p:cNvPr id="20" name="Freeform 243">
              <a:extLst>
                <a:ext uri="{FF2B5EF4-FFF2-40B4-BE49-F238E27FC236}">
                  <a16:creationId xmlns:a16="http://schemas.microsoft.com/office/drawing/2014/main" id="{9A03F768-428B-BB56-CA63-DE57686ED13F}"/>
                </a:ext>
              </a:extLst>
            </p:cNvPr>
            <p:cNvSpPr>
              <a:spLocks/>
            </p:cNvSpPr>
            <p:nvPr/>
          </p:nvSpPr>
          <p:spPr bwMode="auto">
            <a:xfrm>
              <a:off x="7754938" y="4384675"/>
              <a:ext cx="42863" cy="66675"/>
            </a:xfrm>
            <a:custGeom>
              <a:avLst/>
              <a:gdLst>
                <a:gd name="T0" fmla="*/ 20 w 21"/>
                <a:gd name="T1" fmla="*/ 19 h 33"/>
                <a:gd name="T2" fmla="*/ 18 w 21"/>
                <a:gd name="T3" fmla="*/ 12 h 33"/>
                <a:gd name="T4" fmla="*/ 13 w 21"/>
                <a:gd name="T5" fmla="*/ 6 h 33"/>
                <a:gd name="T6" fmla="*/ 11 w 21"/>
                <a:gd name="T7" fmla="*/ 1 h 33"/>
                <a:gd name="T8" fmla="*/ 11 w 21"/>
                <a:gd name="T9" fmla="*/ 0 h 33"/>
                <a:gd name="T10" fmla="*/ 10 w 21"/>
                <a:gd name="T11" fmla="*/ 1 h 33"/>
                <a:gd name="T12" fmla="*/ 10 w 21"/>
                <a:gd name="T13" fmla="*/ 3 h 33"/>
                <a:gd name="T14" fmla="*/ 7 w 21"/>
                <a:gd name="T15" fmla="*/ 7 h 33"/>
                <a:gd name="T16" fmla="*/ 3 w 21"/>
                <a:gd name="T17" fmla="*/ 14 h 33"/>
                <a:gd name="T18" fmla="*/ 1 w 21"/>
                <a:gd name="T19" fmla="*/ 23 h 33"/>
                <a:gd name="T20" fmla="*/ 11 w 21"/>
                <a:gd name="T21" fmla="*/ 33 h 33"/>
                <a:gd name="T22" fmla="*/ 17 w 21"/>
                <a:gd name="T23" fmla="*/ 31 h 33"/>
                <a:gd name="T24" fmla="*/ 20 w 21"/>
                <a:gd name="T25" fmla="*/ 1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33">
                  <a:moveTo>
                    <a:pt x="20" y="19"/>
                  </a:moveTo>
                  <a:cubicBezTo>
                    <a:pt x="20" y="16"/>
                    <a:pt x="19" y="14"/>
                    <a:pt x="18" y="12"/>
                  </a:cubicBezTo>
                  <a:cubicBezTo>
                    <a:pt x="16" y="10"/>
                    <a:pt x="15" y="8"/>
                    <a:pt x="13" y="6"/>
                  </a:cubicBezTo>
                  <a:cubicBezTo>
                    <a:pt x="12" y="4"/>
                    <a:pt x="11" y="3"/>
                    <a:pt x="11" y="1"/>
                  </a:cubicBezTo>
                  <a:cubicBezTo>
                    <a:pt x="11" y="1"/>
                    <a:pt x="11" y="0"/>
                    <a:pt x="11" y="0"/>
                  </a:cubicBezTo>
                  <a:cubicBezTo>
                    <a:pt x="10" y="0"/>
                    <a:pt x="10" y="1"/>
                    <a:pt x="10" y="1"/>
                  </a:cubicBezTo>
                  <a:cubicBezTo>
                    <a:pt x="10" y="1"/>
                    <a:pt x="10" y="2"/>
                    <a:pt x="10" y="3"/>
                  </a:cubicBezTo>
                  <a:cubicBezTo>
                    <a:pt x="9" y="4"/>
                    <a:pt x="8" y="6"/>
                    <a:pt x="7" y="7"/>
                  </a:cubicBezTo>
                  <a:cubicBezTo>
                    <a:pt x="6" y="10"/>
                    <a:pt x="4" y="12"/>
                    <a:pt x="3" y="14"/>
                  </a:cubicBezTo>
                  <a:cubicBezTo>
                    <a:pt x="1" y="17"/>
                    <a:pt x="0" y="20"/>
                    <a:pt x="1" y="23"/>
                  </a:cubicBezTo>
                  <a:cubicBezTo>
                    <a:pt x="1" y="29"/>
                    <a:pt x="6" y="33"/>
                    <a:pt x="11" y="33"/>
                  </a:cubicBezTo>
                  <a:cubicBezTo>
                    <a:pt x="13" y="33"/>
                    <a:pt x="15" y="32"/>
                    <a:pt x="17" y="31"/>
                  </a:cubicBezTo>
                  <a:cubicBezTo>
                    <a:pt x="20" y="28"/>
                    <a:pt x="21" y="23"/>
                    <a:pt x="2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21" name="Freeform 244">
              <a:extLst>
                <a:ext uri="{FF2B5EF4-FFF2-40B4-BE49-F238E27FC236}">
                  <a16:creationId xmlns:a16="http://schemas.microsoft.com/office/drawing/2014/main" id="{FA5E9BCE-F6FC-6EED-749A-EA915299595E}"/>
                </a:ext>
              </a:extLst>
            </p:cNvPr>
            <p:cNvSpPr>
              <a:spLocks/>
            </p:cNvSpPr>
            <p:nvPr/>
          </p:nvSpPr>
          <p:spPr bwMode="auto">
            <a:xfrm>
              <a:off x="7534275" y="4314825"/>
              <a:ext cx="263525" cy="66675"/>
            </a:xfrm>
            <a:custGeom>
              <a:avLst/>
              <a:gdLst>
                <a:gd name="T0" fmla="*/ 115 w 132"/>
                <a:gd name="T1" fmla="*/ 33 h 33"/>
                <a:gd name="T2" fmla="*/ 8 w 132"/>
                <a:gd name="T3" fmla="*/ 33 h 33"/>
                <a:gd name="T4" fmla="*/ 4 w 132"/>
                <a:gd name="T5" fmla="*/ 29 h 33"/>
                <a:gd name="T6" fmla="*/ 8 w 132"/>
                <a:gd name="T7" fmla="*/ 24 h 33"/>
                <a:gd name="T8" fmla="*/ 115 w 132"/>
                <a:gd name="T9" fmla="*/ 24 h 33"/>
                <a:gd name="T10" fmla="*/ 123 w 132"/>
                <a:gd name="T11" fmla="*/ 17 h 33"/>
                <a:gd name="T12" fmla="*/ 115 w 132"/>
                <a:gd name="T13" fmla="*/ 9 h 33"/>
                <a:gd name="T14" fmla="*/ 5 w 132"/>
                <a:gd name="T15" fmla="*/ 9 h 33"/>
                <a:gd name="T16" fmla="*/ 0 w 132"/>
                <a:gd name="T17" fmla="*/ 5 h 33"/>
                <a:gd name="T18" fmla="*/ 5 w 132"/>
                <a:gd name="T19" fmla="*/ 0 h 33"/>
                <a:gd name="T20" fmla="*/ 115 w 132"/>
                <a:gd name="T21" fmla="*/ 0 h 33"/>
                <a:gd name="T22" fmla="*/ 132 w 132"/>
                <a:gd name="T23" fmla="*/ 17 h 33"/>
                <a:gd name="T24" fmla="*/ 115 w 132"/>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33">
                  <a:moveTo>
                    <a:pt x="115" y="33"/>
                  </a:moveTo>
                  <a:cubicBezTo>
                    <a:pt x="8" y="33"/>
                    <a:pt x="8" y="33"/>
                    <a:pt x="8" y="33"/>
                  </a:cubicBezTo>
                  <a:cubicBezTo>
                    <a:pt x="6" y="33"/>
                    <a:pt x="4" y="31"/>
                    <a:pt x="4" y="29"/>
                  </a:cubicBezTo>
                  <a:cubicBezTo>
                    <a:pt x="4" y="26"/>
                    <a:pt x="6" y="24"/>
                    <a:pt x="8" y="24"/>
                  </a:cubicBezTo>
                  <a:cubicBezTo>
                    <a:pt x="115" y="24"/>
                    <a:pt x="115" y="24"/>
                    <a:pt x="115" y="24"/>
                  </a:cubicBezTo>
                  <a:cubicBezTo>
                    <a:pt x="119" y="24"/>
                    <a:pt x="123" y="21"/>
                    <a:pt x="123" y="17"/>
                  </a:cubicBezTo>
                  <a:cubicBezTo>
                    <a:pt x="123" y="12"/>
                    <a:pt x="119" y="9"/>
                    <a:pt x="115" y="9"/>
                  </a:cubicBezTo>
                  <a:cubicBezTo>
                    <a:pt x="5" y="9"/>
                    <a:pt x="5" y="9"/>
                    <a:pt x="5" y="9"/>
                  </a:cubicBezTo>
                  <a:cubicBezTo>
                    <a:pt x="2" y="9"/>
                    <a:pt x="0" y="7"/>
                    <a:pt x="0" y="5"/>
                  </a:cubicBezTo>
                  <a:cubicBezTo>
                    <a:pt x="0" y="2"/>
                    <a:pt x="2" y="0"/>
                    <a:pt x="5" y="0"/>
                  </a:cubicBezTo>
                  <a:cubicBezTo>
                    <a:pt x="115" y="0"/>
                    <a:pt x="115" y="0"/>
                    <a:pt x="115" y="0"/>
                  </a:cubicBezTo>
                  <a:cubicBezTo>
                    <a:pt x="124" y="0"/>
                    <a:pt x="132" y="7"/>
                    <a:pt x="132" y="17"/>
                  </a:cubicBezTo>
                  <a:cubicBezTo>
                    <a:pt x="132" y="26"/>
                    <a:pt x="124" y="33"/>
                    <a:pt x="11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22" name="Freeform 245">
              <a:extLst>
                <a:ext uri="{FF2B5EF4-FFF2-40B4-BE49-F238E27FC236}">
                  <a16:creationId xmlns:a16="http://schemas.microsoft.com/office/drawing/2014/main" id="{E3277083-4897-5CF1-AB57-2199158A887B}"/>
                </a:ext>
              </a:extLst>
            </p:cNvPr>
            <p:cNvSpPr>
              <a:spLocks noEditPoints="1"/>
            </p:cNvSpPr>
            <p:nvPr/>
          </p:nvSpPr>
          <p:spPr bwMode="auto">
            <a:xfrm>
              <a:off x="7518400" y="4362450"/>
              <a:ext cx="201613" cy="66675"/>
            </a:xfrm>
            <a:custGeom>
              <a:avLst/>
              <a:gdLst>
                <a:gd name="T0" fmla="*/ 85 w 101"/>
                <a:gd name="T1" fmla="*/ 33 h 33"/>
                <a:gd name="T2" fmla="*/ 16 w 101"/>
                <a:gd name="T3" fmla="*/ 33 h 33"/>
                <a:gd name="T4" fmla="*/ 0 w 101"/>
                <a:gd name="T5" fmla="*/ 17 h 33"/>
                <a:gd name="T6" fmla="*/ 16 w 101"/>
                <a:gd name="T7" fmla="*/ 0 h 33"/>
                <a:gd name="T8" fmla="*/ 85 w 101"/>
                <a:gd name="T9" fmla="*/ 0 h 33"/>
                <a:gd name="T10" fmla="*/ 101 w 101"/>
                <a:gd name="T11" fmla="*/ 17 h 33"/>
                <a:gd name="T12" fmla="*/ 85 w 101"/>
                <a:gd name="T13" fmla="*/ 33 h 33"/>
                <a:gd name="T14" fmla="*/ 16 w 101"/>
                <a:gd name="T15" fmla="*/ 9 h 33"/>
                <a:gd name="T16" fmla="*/ 9 w 101"/>
                <a:gd name="T17" fmla="*/ 17 h 33"/>
                <a:gd name="T18" fmla="*/ 16 w 101"/>
                <a:gd name="T19" fmla="*/ 24 h 33"/>
                <a:gd name="T20" fmla="*/ 85 w 101"/>
                <a:gd name="T21" fmla="*/ 24 h 33"/>
                <a:gd name="T22" fmla="*/ 92 w 101"/>
                <a:gd name="T23" fmla="*/ 17 h 33"/>
                <a:gd name="T24" fmla="*/ 85 w 101"/>
                <a:gd name="T25" fmla="*/ 9 h 33"/>
                <a:gd name="T26" fmla="*/ 16 w 101"/>
                <a:gd name="T2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1" h="33">
                  <a:moveTo>
                    <a:pt x="85" y="33"/>
                  </a:moveTo>
                  <a:cubicBezTo>
                    <a:pt x="16" y="33"/>
                    <a:pt x="16" y="33"/>
                    <a:pt x="16" y="33"/>
                  </a:cubicBezTo>
                  <a:cubicBezTo>
                    <a:pt x="7" y="33"/>
                    <a:pt x="0" y="26"/>
                    <a:pt x="0" y="17"/>
                  </a:cubicBezTo>
                  <a:cubicBezTo>
                    <a:pt x="0" y="7"/>
                    <a:pt x="7" y="0"/>
                    <a:pt x="16" y="0"/>
                  </a:cubicBezTo>
                  <a:cubicBezTo>
                    <a:pt x="85" y="0"/>
                    <a:pt x="85" y="0"/>
                    <a:pt x="85" y="0"/>
                  </a:cubicBezTo>
                  <a:cubicBezTo>
                    <a:pt x="94" y="0"/>
                    <a:pt x="101" y="7"/>
                    <a:pt x="101" y="17"/>
                  </a:cubicBezTo>
                  <a:cubicBezTo>
                    <a:pt x="101" y="26"/>
                    <a:pt x="94" y="33"/>
                    <a:pt x="85" y="33"/>
                  </a:cubicBezTo>
                  <a:close/>
                  <a:moveTo>
                    <a:pt x="16" y="9"/>
                  </a:moveTo>
                  <a:cubicBezTo>
                    <a:pt x="12" y="9"/>
                    <a:pt x="9" y="12"/>
                    <a:pt x="9" y="17"/>
                  </a:cubicBezTo>
                  <a:cubicBezTo>
                    <a:pt x="9" y="21"/>
                    <a:pt x="12" y="24"/>
                    <a:pt x="16" y="24"/>
                  </a:cubicBezTo>
                  <a:cubicBezTo>
                    <a:pt x="85" y="24"/>
                    <a:pt x="85" y="24"/>
                    <a:pt x="85" y="24"/>
                  </a:cubicBezTo>
                  <a:cubicBezTo>
                    <a:pt x="89" y="24"/>
                    <a:pt x="92" y="21"/>
                    <a:pt x="92" y="17"/>
                  </a:cubicBezTo>
                  <a:cubicBezTo>
                    <a:pt x="92" y="12"/>
                    <a:pt x="89" y="9"/>
                    <a:pt x="85" y="9"/>
                  </a:cubicBezTo>
                  <a:lnTo>
                    <a:pt x="1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23" name="Freeform 246">
              <a:extLst>
                <a:ext uri="{FF2B5EF4-FFF2-40B4-BE49-F238E27FC236}">
                  <a16:creationId xmlns:a16="http://schemas.microsoft.com/office/drawing/2014/main" id="{F349B3BC-5DC2-4C7E-412E-CAC82A587B5F}"/>
                </a:ext>
              </a:extLst>
            </p:cNvPr>
            <p:cNvSpPr>
              <a:spLocks/>
            </p:cNvSpPr>
            <p:nvPr/>
          </p:nvSpPr>
          <p:spPr bwMode="auto">
            <a:xfrm>
              <a:off x="7340600" y="4265613"/>
              <a:ext cx="246063" cy="149225"/>
            </a:xfrm>
            <a:custGeom>
              <a:avLst/>
              <a:gdLst>
                <a:gd name="T0" fmla="*/ 14 w 123"/>
                <a:gd name="T1" fmla="*/ 75 h 75"/>
                <a:gd name="T2" fmla="*/ 9 w 123"/>
                <a:gd name="T3" fmla="*/ 71 h 75"/>
                <a:gd name="T4" fmla="*/ 34 w 123"/>
                <a:gd name="T5" fmla="*/ 16 h 75"/>
                <a:gd name="T6" fmla="*/ 34 w 123"/>
                <a:gd name="T7" fmla="*/ 16 h 75"/>
                <a:gd name="T8" fmla="*/ 101 w 123"/>
                <a:gd name="T9" fmla="*/ 1 h 75"/>
                <a:gd name="T10" fmla="*/ 113 w 123"/>
                <a:gd name="T11" fmla="*/ 3 h 75"/>
                <a:gd name="T12" fmla="*/ 121 w 123"/>
                <a:gd name="T13" fmla="*/ 13 h 75"/>
                <a:gd name="T14" fmla="*/ 108 w 123"/>
                <a:gd name="T15" fmla="*/ 33 h 75"/>
                <a:gd name="T16" fmla="*/ 52 w 123"/>
                <a:gd name="T17" fmla="*/ 46 h 75"/>
                <a:gd name="T18" fmla="*/ 42 w 123"/>
                <a:gd name="T19" fmla="*/ 71 h 75"/>
                <a:gd name="T20" fmla="*/ 36 w 123"/>
                <a:gd name="T21" fmla="*/ 70 h 75"/>
                <a:gd name="T22" fmla="*/ 37 w 123"/>
                <a:gd name="T23" fmla="*/ 64 h 75"/>
                <a:gd name="T24" fmla="*/ 43 w 123"/>
                <a:gd name="T25" fmla="*/ 43 h 75"/>
                <a:gd name="T26" fmla="*/ 46 w 123"/>
                <a:gd name="T27" fmla="*/ 38 h 75"/>
                <a:gd name="T28" fmla="*/ 106 w 123"/>
                <a:gd name="T29" fmla="*/ 24 h 75"/>
                <a:gd name="T30" fmla="*/ 112 w 123"/>
                <a:gd name="T31" fmla="*/ 15 h 75"/>
                <a:gd name="T32" fmla="*/ 109 w 123"/>
                <a:gd name="T33" fmla="*/ 10 h 75"/>
                <a:gd name="T34" fmla="*/ 103 w 123"/>
                <a:gd name="T35" fmla="*/ 9 h 75"/>
                <a:gd name="T36" fmla="*/ 36 w 123"/>
                <a:gd name="T37" fmla="*/ 25 h 75"/>
                <a:gd name="T38" fmla="*/ 18 w 123"/>
                <a:gd name="T39" fmla="*/ 70 h 75"/>
                <a:gd name="T40" fmla="*/ 15 w 123"/>
                <a:gd name="T41" fmla="*/ 75 h 75"/>
                <a:gd name="T42" fmla="*/ 14 w 123"/>
                <a:gd name="T43"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3" h="75">
                  <a:moveTo>
                    <a:pt x="14" y="75"/>
                  </a:moveTo>
                  <a:cubicBezTo>
                    <a:pt x="12" y="75"/>
                    <a:pt x="10" y="74"/>
                    <a:pt x="9" y="71"/>
                  </a:cubicBezTo>
                  <a:cubicBezTo>
                    <a:pt x="0" y="28"/>
                    <a:pt x="33" y="16"/>
                    <a:pt x="34" y="16"/>
                  </a:cubicBezTo>
                  <a:cubicBezTo>
                    <a:pt x="34" y="16"/>
                    <a:pt x="34" y="16"/>
                    <a:pt x="34" y="16"/>
                  </a:cubicBezTo>
                  <a:cubicBezTo>
                    <a:pt x="101" y="1"/>
                    <a:pt x="101" y="1"/>
                    <a:pt x="101" y="1"/>
                  </a:cubicBezTo>
                  <a:cubicBezTo>
                    <a:pt x="105" y="0"/>
                    <a:pt x="109" y="0"/>
                    <a:pt x="113" y="3"/>
                  </a:cubicBezTo>
                  <a:cubicBezTo>
                    <a:pt x="117" y="5"/>
                    <a:pt x="120" y="9"/>
                    <a:pt x="121" y="13"/>
                  </a:cubicBezTo>
                  <a:cubicBezTo>
                    <a:pt x="123" y="22"/>
                    <a:pt x="117" y="31"/>
                    <a:pt x="108" y="33"/>
                  </a:cubicBezTo>
                  <a:cubicBezTo>
                    <a:pt x="52" y="46"/>
                    <a:pt x="52" y="46"/>
                    <a:pt x="52" y="46"/>
                  </a:cubicBezTo>
                  <a:cubicBezTo>
                    <a:pt x="52" y="52"/>
                    <a:pt x="51" y="64"/>
                    <a:pt x="42" y="71"/>
                  </a:cubicBezTo>
                  <a:cubicBezTo>
                    <a:pt x="40" y="73"/>
                    <a:pt x="37" y="72"/>
                    <a:pt x="36" y="70"/>
                  </a:cubicBezTo>
                  <a:cubicBezTo>
                    <a:pt x="34" y="69"/>
                    <a:pt x="35" y="66"/>
                    <a:pt x="37" y="64"/>
                  </a:cubicBezTo>
                  <a:cubicBezTo>
                    <a:pt x="45" y="57"/>
                    <a:pt x="43" y="43"/>
                    <a:pt x="43" y="43"/>
                  </a:cubicBezTo>
                  <a:cubicBezTo>
                    <a:pt x="43" y="40"/>
                    <a:pt x="44" y="38"/>
                    <a:pt x="46" y="38"/>
                  </a:cubicBezTo>
                  <a:cubicBezTo>
                    <a:pt x="106" y="24"/>
                    <a:pt x="106" y="24"/>
                    <a:pt x="106" y="24"/>
                  </a:cubicBezTo>
                  <a:cubicBezTo>
                    <a:pt x="110" y="23"/>
                    <a:pt x="113" y="19"/>
                    <a:pt x="112" y="15"/>
                  </a:cubicBezTo>
                  <a:cubicBezTo>
                    <a:pt x="111" y="13"/>
                    <a:pt x="110" y="11"/>
                    <a:pt x="109" y="10"/>
                  </a:cubicBezTo>
                  <a:cubicBezTo>
                    <a:pt x="107" y="9"/>
                    <a:pt x="105" y="9"/>
                    <a:pt x="103" y="9"/>
                  </a:cubicBezTo>
                  <a:cubicBezTo>
                    <a:pt x="36" y="25"/>
                    <a:pt x="36" y="25"/>
                    <a:pt x="36" y="25"/>
                  </a:cubicBezTo>
                  <a:cubicBezTo>
                    <a:pt x="34" y="26"/>
                    <a:pt x="11" y="35"/>
                    <a:pt x="18" y="70"/>
                  </a:cubicBezTo>
                  <a:cubicBezTo>
                    <a:pt x="19" y="72"/>
                    <a:pt x="17" y="74"/>
                    <a:pt x="15" y="75"/>
                  </a:cubicBezTo>
                  <a:cubicBezTo>
                    <a:pt x="14" y="75"/>
                    <a:pt x="14" y="75"/>
                    <a:pt x="14"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24" name="Freeform 247">
              <a:extLst>
                <a:ext uri="{FF2B5EF4-FFF2-40B4-BE49-F238E27FC236}">
                  <a16:creationId xmlns:a16="http://schemas.microsoft.com/office/drawing/2014/main" id="{FAB520F9-7FDB-68AE-90A5-2722B9026FA8}"/>
                </a:ext>
              </a:extLst>
            </p:cNvPr>
            <p:cNvSpPr>
              <a:spLocks noEditPoints="1"/>
            </p:cNvSpPr>
            <p:nvPr/>
          </p:nvSpPr>
          <p:spPr bwMode="auto">
            <a:xfrm>
              <a:off x="7540625" y="4411663"/>
              <a:ext cx="166688" cy="69850"/>
            </a:xfrm>
            <a:custGeom>
              <a:avLst/>
              <a:gdLst>
                <a:gd name="T0" fmla="*/ 67 w 84"/>
                <a:gd name="T1" fmla="*/ 35 h 35"/>
                <a:gd name="T2" fmla="*/ 66 w 84"/>
                <a:gd name="T3" fmla="*/ 35 h 35"/>
                <a:gd name="T4" fmla="*/ 66 w 84"/>
                <a:gd name="T5" fmla="*/ 35 h 35"/>
                <a:gd name="T6" fmla="*/ 16 w 84"/>
                <a:gd name="T7" fmla="*/ 33 h 35"/>
                <a:gd name="T8" fmla="*/ 5 w 84"/>
                <a:gd name="T9" fmla="*/ 27 h 35"/>
                <a:gd name="T10" fmla="*/ 0 w 84"/>
                <a:gd name="T11" fmla="*/ 16 h 35"/>
                <a:gd name="T12" fmla="*/ 6 w 84"/>
                <a:gd name="T13" fmla="*/ 4 h 35"/>
                <a:gd name="T14" fmla="*/ 17 w 84"/>
                <a:gd name="T15" fmla="*/ 0 h 35"/>
                <a:gd name="T16" fmla="*/ 67 w 84"/>
                <a:gd name="T17" fmla="*/ 2 h 35"/>
                <a:gd name="T18" fmla="*/ 83 w 84"/>
                <a:gd name="T19" fmla="*/ 19 h 35"/>
                <a:gd name="T20" fmla="*/ 67 w 84"/>
                <a:gd name="T21" fmla="*/ 35 h 35"/>
                <a:gd name="T22" fmla="*/ 66 w 84"/>
                <a:gd name="T23" fmla="*/ 26 h 35"/>
                <a:gd name="T24" fmla="*/ 74 w 84"/>
                <a:gd name="T25" fmla="*/ 19 h 35"/>
                <a:gd name="T26" fmla="*/ 67 w 84"/>
                <a:gd name="T27" fmla="*/ 11 h 35"/>
                <a:gd name="T28" fmla="*/ 17 w 84"/>
                <a:gd name="T29" fmla="*/ 9 h 35"/>
                <a:gd name="T30" fmla="*/ 12 w 84"/>
                <a:gd name="T31" fmla="*/ 11 h 35"/>
                <a:gd name="T32" fmla="*/ 9 w 84"/>
                <a:gd name="T33" fmla="*/ 16 h 35"/>
                <a:gd name="T34" fmla="*/ 11 w 84"/>
                <a:gd name="T35" fmla="*/ 21 h 35"/>
                <a:gd name="T36" fmla="*/ 16 w 84"/>
                <a:gd name="T37" fmla="*/ 24 h 35"/>
                <a:gd name="T38" fmla="*/ 66 w 84"/>
                <a:gd name="T39"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35">
                  <a:moveTo>
                    <a:pt x="67" y="35"/>
                  </a:moveTo>
                  <a:cubicBezTo>
                    <a:pt x="67" y="35"/>
                    <a:pt x="66" y="35"/>
                    <a:pt x="66" y="35"/>
                  </a:cubicBezTo>
                  <a:cubicBezTo>
                    <a:pt x="66" y="35"/>
                    <a:pt x="66" y="35"/>
                    <a:pt x="66" y="35"/>
                  </a:cubicBezTo>
                  <a:cubicBezTo>
                    <a:pt x="16" y="33"/>
                    <a:pt x="16" y="33"/>
                    <a:pt x="16" y="33"/>
                  </a:cubicBezTo>
                  <a:cubicBezTo>
                    <a:pt x="12" y="33"/>
                    <a:pt x="8" y="31"/>
                    <a:pt x="5" y="27"/>
                  </a:cubicBezTo>
                  <a:cubicBezTo>
                    <a:pt x="2" y="24"/>
                    <a:pt x="0" y="20"/>
                    <a:pt x="0" y="16"/>
                  </a:cubicBezTo>
                  <a:cubicBezTo>
                    <a:pt x="0" y="11"/>
                    <a:pt x="2" y="7"/>
                    <a:pt x="6" y="4"/>
                  </a:cubicBezTo>
                  <a:cubicBezTo>
                    <a:pt x="9" y="1"/>
                    <a:pt x="13" y="0"/>
                    <a:pt x="17" y="0"/>
                  </a:cubicBezTo>
                  <a:cubicBezTo>
                    <a:pt x="67" y="2"/>
                    <a:pt x="67" y="2"/>
                    <a:pt x="67" y="2"/>
                  </a:cubicBezTo>
                  <a:cubicBezTo>
                    <a:pt x="77" y="2"/>
                    <a:pt x="84" y="10"/>
                    <a:pt x="83" y="19"/>
                  </a:cubicBezTo>
                  <a:cubicBezTo>
                    <a:pt x="83" y="28"/>
                    <a:pt x="76" y="35"/>
                    <a:pt x="67" y="35"/>
                  </a:cubicBezTo>
                  <a:close/>
                  <a:moveTo>
                    <a:pt x="66" y="26"/>
                  </a:moveTo>
                  <a:cubicBezTo>
                    <a:pt x="71" y="26"/>
                    <a:pt x="74" y="23"/>
                    <a:pt x="74" y="19"/>
                  </a:cubicBezTo>
                  <a:cubicBezTo>
                    <a:pt x="74" y="15"/>
                    <a:pt x="71" y="11"/>
                    <a:pt x="67" y="11"/>
                  </a:cubicBezTo>
                  <a:cubicBezTo>
                    <a:pt x="17" y="9"/>
                    <a:pt x="17" y="9"/>
                    <a:pt x="17" y="9"/>
                  </a:cubicBezTo>
                  <a:cubicBezTo>
                    <a:pt x="15" y="9"/>
                    <a:pt x="13" y="9"/>
                    <a:pt x="12" y="11"/>
                  </a:cubicBezTo>
                  <a:cubicBezTo>
                    <a:pt x="10" y="12"/>
                    <a:pt x="9" y="14"/>
                    <a:pt x="9" y="16"/>
                  </a:cubicBezTo>
                  <a:cubicBezTo>
                    <a:pt x="9" y="18"/>
                    <a:pt x="10" y="20"/>
                    <a:pt x="11" y="21"/>
                  </a:cubicBezTo>
                  <a:cubicBezTo>
                    <a:pt x="12" y="23"/>
                    <a:pt x="14" y="24"/>
                    <a:pt x="16" y="24"/>
                  </a:cubicBezTo>
                  <a:lnTo>
                    <a:pt x="6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25" name="Freeform 248">
              <a:extLst>
                <a:ext uri="{FF2B5EF4-FFF2-40B4-BE49-F238E27FC236}">
                  <a16:creationId xmlns:a16="http://schemas.microsoft.com/office/drawing/2014/main" id="{F27AC5C9-C05B-BDE0-CC85-A0D04B426EE6}"/>
                </a:ext>
              </a:extLst>
            </p:cNvPr>
            <p:cNvSpPr>
              <a:spLocks noEditPoints="1"/>
            </p:cNvSpPr>
            <p:nvPr/>
          </p:nvSpPr>
          <p:spPr bwMode="auto">
            <a:xfrm>
              <a:off x="7550150" y="4459288"/>
              <a:ext cx="139700" cy="69850"/>
            </a:xfrm>
            <a:custGeom>
              <a:avLst/>
              <a:gdLst>
                <a:gd name="T0" fmla="*/ 53 w 70"/>
                <a:gd name="T1" fmla="*/ 35 h 35"/>
                <a:gd name="T2" fmla="*/ 52 w 70"/>
                <a:gd name="T3" fmla="*/ 35 h 35"/>
                <a:gd name="T4" fmla="*/ 52 w 70"/>
                <a:gd name="T5" fmla="*/ 35 h 35"/>
                <a:gd name="T6" fmla="*/ 16 w 70"/>
                <a:gd name="T7" fmla="*/ 33 h 35"/>
                <a:gd name="T8" fmla="*/ 1 w 70"/>
                <a:gd name="T9" fmla="*/ 16 h 35"/>
                <a:gd name="T10" fmla="*/ 6 w 70"/>
                <a:gd name="T11" fmla="*/ 4 h 35"/>
                <a:gd name="T12" fmla="*/ 18 w 70"/>
                <a:gd name="T13" fmla="*/ 0 h 35"/>
                <a:gd name="T14" fmla="*/ 54 w 70"/>
                <a:gd name="T15" fmla="*/ 2 h 35"/>
                <a:gd name="T16" fmla="*/ 70 w 70"/>
                <a:gd name="T17" fmla="*/ 20 h 35"/>
                <a:gd name="T18" fmla="*/ 64 w 70"/>
                <a:gd name="T19" fmla="*/ 31 h 35"/>
                <a:gd name="T20" fmla="*/ 53 w 70"/>
                <a:gd name="T21" fmla="*/ 35 h 35"/>
                <a:gd name="T22" fmla="*/ 53 w 70"/>
                <a:gd name="T23" fmla="*/ 26 h 35"/>
                <a:gd name="T24" fmla="*/ 58 w 70"/>
                <a:gd name="T25" fmla="*/ 24 h 35"/>
                <a:gd name="T26" fmla="*/ 61 w 70"/>
                <a:gd name="T27" fmla="*/ 19 h 35"/>
                <a:gd name="T28" fmla="*/ 54 w 70"/>
                <a:gd name="T29" fmla="*/ 11 h 35"/>
                <a:gd name="T30" fmla="*/ 18 w 70"/>
                <a:gd name="T31" fmla="*/ 9 h 35"/>
                <a:gd name="T32" fmla="*/ 10 w 70"/>
                <a:gd name="T33" fmla="*/ 16 h 35"/>
                <a:gd name="T34" fmla="*/ 11 w 70"/>
                <a:gd name="T35" fmla="*/ 22 h 35"/>
                <a:gd name="T36" fmla="*/ 17 w 70"/>
                <a:gd name="T37" fmla="*/ 24 h 35"/>
                <a:gd name="T38" fmla="*/ 53 w 70"/>
                <a:gd name="T39"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35">
                  <a:moveTo>
                    <a:pt x="53" y="35"/>
                  </a:moveTo>
                  <a:cubicBezTo>
                    <a:pt x="53" y="35"/>
                    <a:pt x="53" y="35"/>
                    <a:pt x="52" y="35"/>
                  </a:cubicBezTo>
                  <a:cubicBezTo>
                    <a:pt x="52" y="35"/>
                    <a:pt x="52" y="35"/>
                    <a:pt x="52" y="35"/>
                  </a:cubicBezTo>
                  <a:cubicBezTo>
                    <a:pt x="16" y="33"/>
                    <a:pt x="16" y="33"/>
                    <a:pt x="16" y="33"/>
                  </a:cubicBezTo>
                  <a:cubicBezTo>
                    <a:pt x="7" y="33"/>
                    <a:pt x="0" y="25"/>
                    <a:pt x="1" y="16"/>
                  </a:cubicBezTo>
                  <a:cubicBezTo>
                    <a:pt x="1" y="11"/>
                    <a:pt x="3" y="7"/>
                    <a:pt x="6" y="4"/>
                  </a:cubicBezTo>
                  <a:cubicBezTo>
                    <a:pt x="9" y="2"/>
                    <a:pt x="14" y="0"/>
                    <a:pt x="18" y="0"/>
                  </a:cubicBezTo>
                  <a:cubicBezTo>
                    <a:pt x="54" y="2"/>
                    <a:pt x="54" y="2"/>
                    <a:pt x="54" y="2"/>
                  </a:cubicBezTo>
                  <a:cubicBezTo>
                    <a:pt x="63" y="3"/>
                    <a:pt x="70" y="11"/>
                    <a:pt x="70" y="20"/>
                  </a:cubicBezTo>
                  <a:cubicBezTo>
                    <a:pt x="69" y="24"/>
                    <a:pt x="67" y="28"/>
                    <a:pt x="64" y="31"/>
                  </a:cubicBezTo>
                  <a:cubicBezTo>
                    <a:pt x="61" y="34"/>
                    <a:pt x="57" y="35"/>
                    <a:pt x="53" y="35"/>
                  </a:cubicBezTo>
                  <a:close/>
                  <a:moveTo>
                    <a:pt x="53" y="26"/>
                  </a:moveTo>
                  <a:cubicBezTo>
                    <a:pt x="55" y="26"/>
                    <a:pt x="57" y="26"/>
                    <a:pt x="58" y="24"/>
                  </a:cubicBezTo>
                  <a:cubicBezTo>
                    <a:pt x="60" y="23"/>
                    <a:pt x="61" y="21"/>
                    <a:pt x="61" y="19"/>
                  </a:cubicBezTo>
                  <a:cubicBezTo>
                    <a:pt x="61" y="15"/>
                    <a:pt x="58" y="12"/>
                    <a:pt x="54" y="11"/>
                  </a:cubicBezTo>
                  <a:cubicBezTo>
                    <a:pt x="18" y="9"/>
                    <a:pt x="18" y="9"/>
                    <a:pt x="18" y="9"/>
                  </a:cubicBezTo>
                  <a:cubicBezTo>
                    <a:pt x="13" y="9"/>
                    <a:pt x="10" y="12"/>
                    <a:pt x="10" y="16"/>
                  </a:cubicBezTo>
                  <a:cubicBezTo>
                    <a:pt x="9" y="18"/>
                    <a:pt x="10" y="20"/>
                    <a:pt x="11" y="22"/>
                  </a:cubicBezTo>
                  <a:cubicBezTo>
                    <a:pt x="13" y="23"/>
                    <a:pt x="15" y="24"/>
                    <a:pt x="17" y="24"/>
                  </a:cubicBezTo>
                  <a:lnTo>
                    <a:pt x="5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26" name="Freeform 249">
              <a:extLst>
                <a:ext uri="{FF2B5EF4-FFF2-40B4-BE49-F238E27FC236}">
                  <a16:creationId xmlns:a16="http://schemas.microsoft.com/office/drawing/2014/main" id="{646AC3A0-1558-87F5-8F16-3FD9D2B73D31}"/>
                </a:ext>
              </a:extLst>
            </p:cNvPr>
            <p:cNvSpPr>
              <a:spLocks/>
            </p:cNvSpPr>
            <p:nvPr/>
          </p:nvSpPr>
          <p:spPr bwMode="auto">
            <a:xfrm>
              <a:off x="7310438" y="4351338"/>
              <a:ext cx="60325" cy="17463"/>
            </a:xfrm>
            <a:custGeom>
              <a:avLst/>
              <a:gdLst>
                <a:gd name="T0" fmla="*/ 26 w 30"/>
                <a:gd name="T1" fmla="*/ 9 h 9"/>
                <a:gd name="T2" fmla="*/ 4 w 30"/>
                <a:gd name="T3" fmla="*/ 9 h 9"/>
                <a:gd name="T4" fmla="*/ 0 w 30"/>
                <a:gd name="T5" fmla="*/ 5 h 9"/>
                <a:gd name="T6" fmla="*/ 4 w 30"/>
                <a:gd name="T7" fmla="*/ 0 h 9"/>
                <a:gd name="T8" fmla="*/ 26 w 30"/>
                <a:gd name="T9" fmla="*/ 0 h 9"/>
                <a:gd name="T10" fmla="*/ 30 w 30"/>
                <a:gd name="T11" fmla="*/ 5 h 9"/>
                <a:gd name="T12" fmla="*/ 26 w 3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30" h="9">
                  <a:moveTo>
                    <a:pt x="26" y="9"/>
                  </a:moveTo>
                  <a:cubicBezTo>
                    <a:pt x="4" y="9"/>
                    <a:pt x="4" y="9"/>
                    <a:pt x="4" y="9"/>
                  </a:cubicBezTo>
                  <a:cubicBezTo>
                    <a:pt x="2" y="9"/>
                    <a:pt x="0" y="7"/>
                    <a:pt x="0" y="5"/>
                  </a:cubicBezTo>
                  <a:cubicBezTo>
                    <a:pt x="0" y="2"/>
                    <a:pt x="2" y="0"/>
                    <a:pt x="4" y="0"/>
                  </a:cubicBezTo>
                  <a:cubicBezTo>
                    <a:pt x="26" y="0"/>
                    <a:pt x="26" y="0"/>
                    <a:pt x="26" y="0"/>
                  </a:cubicBezTo>
                  <a:cubicBezTo>
                    <a:pt x="28" y="0"/>
                    <a:pt x="30" y="2"/>
                    <a:pt x="30" y="5"/>
                  </a:cubicBezTo>
                  <a:cubicBezTo>
                    <a:pt x="30" y="7"/>
                    <a:pt x="28" y="9"/>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27" name="Freeform 250">
              <a:extLst>
                <a:ext uri="{FF2B5EF4-FFF2-40B4-BE49-F238E27FC236}">
                  <a16:creationId xmlns:a16="http://schemas.microsoft.com/office/drawing/2014/main" id="{7D82C86B-3FF2-B405-54B5-79A1EBC6FF8D}"/>
                </a:ext>
              </a:extLst>
            </p:cNvPr>
            <p:cNvSpPr>
              <a:spLocks/>
            </p:cNvSpPr>
            <p:nvPr/>
          </p:nvSpPr>
          <p:spPr bwMode="auto">
            <a:xfrm>
              <a:off x="7310438" y="4497388"/>
              <a:ext cx="76200" cy="15875"/>
            </a:xfrm>
            <a:custGeom>
              <a:avLst/>
              <a:gdLst>
                <a:gd name="T0" fmla="*/ 33 w 38"/>
                <a:gd name="T1" fmla="*/ 8 h 8"/>
                <a:gd name="T2" fmla="*/ 4 w 38"/>
                <a:gd name="T3" fmla="*/ 8 h 8"/>
                <a:gd name="T4" fmla="*/ 0 w 38"/>
                <a:gd name="T5" fmla="*/ 4 h 8"/>
                <a:gd name="T6" fmla="*/ 4 w 38"/>
                <a:gd name="T7" fmla="*/ 0 h 8"/>
                <a:gd name="T8" fmla="*/ 33 w 38"/>
                <a:gd name="T9" fmla="*/ 0 h 8"/>
                <a:gd name="T10" fmla="*/ 38 w 38"/>
                <a:gd name="T11" fmla="*/ 4 h 8"/>
                <a:gd name="T12" fmla="*/ 33 w 3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33" y="8"/>
                  </a:moveTo>
                  <a:cubicBezTo>
                    <a:pt x="4" y="8"/>
                    <a:pt x="4" y="8"/>
                    <a:pt x="4" y="8"/>
                  </a:cubicBezTo>
                  <a:cubicBezTo>
                    <a:pt x="2" y="8"/>
                    <a:pt x="0" y="6"/>
                    <a:pt x="0" y="4"/>
                  </a:cubicBezTo>
                  <a:cubicBezTo>
                    <a:pt x="0" y="2"/>
                    <a:pt x="2" y="0"/>
                    <a:pt x="4" y="0"/>
                  </a:cubicBezTo>
                  <a:cubicBezTo>
                    <a:pt x="33" y="0"/>
                    <a:pt x="33" y="0"/>
                    <a:pt x="33" y="0"/>
                  </a:cubicBezTo>
                  <a:cubicBezTo>
                    <a:pt x="36" y="0"/>
                    <a:pt x="38" y="2"/>
                    <a:pt x="38" y="4"/>
                  </a:cubicBezTo>
                  <a:cubicBezTo>
                    <a:pt x="38" y="6"/>
                    <a:pt x="36" y="8"/>
                    <a:pt x="3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28" name="Freeform 251">
              <a:extLst>
                <a:ext uri="{FF2B5EF4-FFF2-40B4-BE49-F238E27FC236}">
                  <a16:creationId xmlns:a16="http://schemas.microsoft.com/office/drawing/2014/main" id="{C3A65883-7DC1-4636-C322-4F3E193C7374}"/>
                </a:ext>
              </a:extLst>
            </p:cNvPr>
            <p:cNvSpPr>
              <a:spLocks/>
            </p:cNvSpPr>
            <p:nvPr/>
          </p:nvSpPr>
          <p:spPr bwMode="auto">
            <a:xfrm>
              <a:off x="7359650" y="4475163"/>
              <a:ext cx="223838" cy="58738"/>
            </a:xfrm>
            <a:custGeom>
              <a:avLst/>
              <a:gdLst>
                <a:gd name="T0" fmla="*/ 29 w 113"/>
                <a:gd name="T1" fmla="*/ 30 h 30"/>
                <a:gd name="T2" fmla="*/ 29 w 113"/>
                <a:gd name="T3" fmla="*/ 30 h 30"/>
                <a:gd name="T4" fmla="*/ 0 w 113"/>
                <a:gd name="T5" fmla="*/ 5 h 30"/>
                <a:gd name="T6" fmla="*/ 4 w 113"/>
                <a:gd name="T7" fmla="*/ 0 h 30"/>
                <a:gd name="T8" fmla="*/ 9 w 113"/>
                <a:gd name="T9" fmla="*/ 4 h 30"/>
                <a:gd name="T10" fmla="*/ 29 w 113"/>
                <a:gd name="T11" fmla="*/ 21 h 30"/>
                <a:gd name="T12" fmla="*/ 108 w 113"/>
                <a:gd name="T13" fmla="*/ 16 h 30"/>
                <a:gd name="T14" fmla="*/ 113 w 113"/>
                <a:gd name="T15" fmla="*/ 20 h 30"/>
                <a:gd name="T16" fmla="*/ 109 w 113"/>
                <a:gd name="T17" fmla="*/ 24 h 30"/>
                <a:gd name="T18" fmla="*/ 29 w 113"/>
                <a:gd name="T19" fmla="*/ 30 h 30"/>
                <a:gd name="T20" fmla="*/ 29 w 113"/>
                <a:gd name="T2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30">
                  <a:moveTo>
                    <a:pt x="29" y="30"/>
                  </a:moveTo>
                  <a:cubicBezTo>
                    <a:pt x="29" y="30"/>
                    <a:pt x="29" y="30"/>
                    <a:pt x="29" y="30"/>
                  </a:cubicBezTo>
                  <a:cubicBezTo>
                    <a:pt x="20" y="29"/>
                    <a:pt x="4" y="23"/>
                    <a:pt x="0" y="5"/>
                  </a:cubicBezTo>
                  <a:cubicBezTo>
                    <a:pt x="0" y="3"/>
                    <a:pt x="1" y="1"/>
                    <a:pt x="4" y="0"/>
                  </a:cubicBezTo>
                  <a:cubicBezTo>
                    <a:pt x="6" y="0"/>
                    <a:pt x="8" y="1"/>
                    <a:pt x="9" y="4"/>
                  </a:cubicBezTo>
                  <a:cubicBezTo>
                    <a:pt x="12" y="19"/>
                    <a:pt x="27" y="21"/>
                    <a:pt x="29" y="21"/>
                  </a:cubicBezTo>
                  <a:cubicBezTo>
                    <a:pt x="108" y="16"/>
                    <a:pt x="108" y="16"/>
                    <a:pt x="108" y="16"/>
                  </a:cubicBezTo>
                  <a:cubicBezTo>
                    <a:pt x="111" y="15"/>
                    <a:pt x="113" y="17"/>
                    <a:pt x="113" y="20"/>
                  </a:cubicBezTo>
                  <a:cubicBezTo>
                    <a:pt x="113" y="22"/>
                    <a:pt x="111" y="24"/>
                    <a:pt x="109" y="24"/>
                  </a:cubicBezTo>
                  <a:cubicBezTo>
                    <a:pt x="29" y="30"/>
                    <a:pt x="29" y="30"/>
                    <a:pt x="29" y="30"/>
                  </a:cubicBezTo>
                  <a:cubicBezTo>
                    <a:pt x="29" y="30"/>
                    <a:pt x="29" y="30"/>
                    <a:pt x="2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29" name="Freeform 252">
              <a:extLst>
                <a:ext uri="{FF2B5EF4-FFF2-40B4-BE49-F238E27FC236}">
                  <a16:creationId xmlns:a16="http://schemas.microsoft.com/office/drawing/2014/main" id="{3C441913-456D-38D2-2067-B693203FF918}"/>
                </a:ext>
              </a:extLst>
            </p:cNvPr>
            <p:cNvSpPr>
              <a:spLocks/>
            </p:cNvSpPr>
            <p:nvPr/>
          </p:nvSpPr>
          <p:spPr bwMode="auto">
            <a:xfrm>
              <a:off x="7743825" y="4432300"/>
              <a:ext cx="241300" cy="303213"/>
            </a:xfrm>
            <a:custGeom>
              <a:avLst/>
              <a:gdLst>
                <a:gd name="T0" fmla="*/ 98 w 121"/>
                <a:gd name="T1" fmla="*/ 138 h 152"/>
                <a:gd name="T2" fmla="*/ 52 w 121"/>
                <a:gd name="T3" fmla="*/ 149 h 152"/>
                <a:gd name="T4" fmla="*/ 21 w 121"/>
                <a:gd name="T5" fmla="*/ 129 h 152"/>
                <a:gd name="T6" fmla="*/ 6 w 121"/>
                <a:gd name="T7" fmla="*/ 66 h 152"/>
                <a:gd name="T8" fmla="*/ 44 w 121"/>
                <a:gd name="T9" fmla="*/ 6 h 152"/>
                <a:gd name="T10" fmla="*/ 44 w 121"/>
                <a:gd name="T11" fmla="*/ 6 h 152"/>
                <a:gd name="T12" fmla="*/ 103 w 121"/>
                <a:gd name="T13" fmla="*/ 43 h 152"/>
                <a:gd name="T14" fmla="*/ 117 w 121"/>
                <a:gd name="T15" fmla="*/ 107 h 152"/>
                <a:gd name="T16" fmla="*/ 98 w 121"/>
                <a:gd name="T17" fmla="*/ 13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52">
                  <a:moveTo>
                    <a:pt x="98" y="138"/>
                  </a:moveTo>
                  <a:cubicBezTo>
                    <a:pt x="52" y="149"/>
                    <a:pt x="52" y="149"/>
                    <a:pt x="52" y="149"/>
                  </a:cubicBezTo>
                  <a:cubicBezTo>
                    <a:pt x="38" y="152"/>
                    <a:pt x="24" y="143"/>
                    <a:pt x="21" y="129"/>
                  </a:cubicBezTo>
                  <a:cubicBezTo>
                    <a:pt x="6" y="66"/>
                    <a:pt x="6" y="66"/>
                    <a:pt x="6" y="66"/>
                  </a:cubicBezTo>
                  <a:cubicBezTo>
                    <a:pt x="0" y="39"/>
                    <a:pt x="17" y="12"/>
                    <a:pt x="44" y="6"/>
                  </a:cubicBezTo>
                  <a:cubicBezTo>
                    <a:pt x="44" y="6"/>
                    <a:pt x="44" y="6"/>
                    <a:pt x="44" y="6"/>
                  </a:cubicBezTo>
                  <a:cubicBezTo>
                    <a:pt x="70" y="0"/>
                    <a:pt x="97" y="17"/>
                    <a:pt x="103" y="43"/>
                  </a:cubicBezTo>
                  <a:cubicBezTo>
                    <a:pt x="117" y="107"/>
                    <a:pt x="117" y="107"/>
                    <a:pt x="117" y="107"/>
                  </a:cubicBezTo>
                  <a:cubicBezTo>
                    <a:pt x="121" y="121"/>
                    <a:pt x="112" y="135"/>
                    <a:pt x="98"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30" name="Freeform 253">
              <a:extLst>
                <a:ext uri="{FF2B5EF4-FFF2-40B4-BE49-F238E27FC236}">
                  <a16:creationId xmlns:a16="http://schemas.microsoft.com/office/drawing/2014/main" id="{C84637F3-156A-B4A4-A577-05CC3DABD983}"/>
                </a:ext>
              </a:extLst>
            </p:cNvPr>
            <p:cNvSpPr>
              <a:spLocks/>
            </p:cNvSpPr>
            <p:nvPr/>
          </p:nvSpPr>
          <p:spPr bwMode="auto">
            <a:xfrm>
              <a:off x="7789863" y="4494213"/>
              <a:ext cx="134938" cy="125413"/>
            </a:xfrm>
            <a:custGeom>
              <a:avLst/>
              <a:gdLst>
                <a:gd name="T0" fmla="*/ 54 w 68"/>
                <a:gd name="T1" fmla="*/ 54 h 63"/>
                <a:gd name="T2" fmla="*/ 25 w 68"/>
                <a:gd name="T3" fmla="*/ 61 h 63"/>
                <a:gd name="T4" fmla="*/ 6 w 68"/>
                <a:gd name="T5" fmla="*/ 49 h 63"/>
                <a:gd name="T6" fmla="*/ 1 w 68"/>
                <a:gd name="T7" fmla="*/ 28 h 63"/>
                <a:gd name="T8" fmla="*/ 13 w 68"/>
                <a:gd name="T9" fmla="*/ 9 h 63"/>
                <a:gd name="T10" fmla="*/ 42 w 68"/>
                <a:gd name="T11" fmla="*/ 2 h 63"/>
                <a:gd name="T12" fmla="*/ 61 w 68"/>
                <a:gd name="T13" fmla="*/ 14 h 63"/>
                <a:gd name="T14" fmla="*/ 66 w 68"/>
                <a:gd name="T15" fmla="*/ 35 h 63"/>
                <a:gd name="T16" fmla="*/ 54 w 68"/>
                <a:gd name="T17" fmla="*/ 5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3">
                  <a:moveTo>
                    <a:pt x="54" y="54"/>
                  </a:moveTo>
                  <a:cubicBezTo>
                    <a:pt x="25" y="61"/>
                    <a:pt x="25" y="61"/>
                    <a:pt x="25" y="61"/>
                  </a:cubicBezTo>
                  <a:cubicBezTo>
                    <a:pt x="17" y="63"/>
                    <a:pt x="8" y="58"/>
                    <a:pt x="6" y="49"/>
                  </a:cubicBezTo>
                  <a:cubicBezTo>
                    <a:pt x="1" y="28"/>
                    <a:pt x="1" y="28"/>
                    <a:pt x="1" y="28"/>
                  </a:cubicBezTo>
                  <a:cubicBezTo>
                    <a:pt x="0" y="19"/>
                    <a:pt x="5" y="11"/>
                    <a:pt x="13" y="9"/>
                  </a:cubicBezTo>
                  <a:cubicBezTo>
                    <a:pt x="42" y="2"/>
                    <a:pt x="42" y="2"/>
                    <a:pt x="42" y="2"/>
                  </a:cubicBezTo>
                  <a:cubicBezTo>
                    <a:pt x="50" y="0"/>
                    <a:pt x="59" y="6"/>
                    <a:pt x="61" y="14"/>
                  </a:cubicBezTo>
                  <a:cubicBezTo>
                    <a:pt x="66" y="35"/>
                    <a:pt x="66" y="35"/>
                    <a:pt x="66" y="35"/>
                  </a:cubicBezTo>
                  <a:cubicBezTo>
                    <a:pt x="68" y="44"/>
                    <a:pt x="62" y="52"/>
                    <a:pt x="54" y="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31" name="Freeform 254">
              <a:extLst>
                <a:ext uri="{FF2B5EF4-FFF2-40B4-BE49-F238E27FC236}">
                  <a16:creationId xmlns:a16="http://schemas.microsoft.com/office/drawing/2014/main" id="{25B52236-E0CD-0842-06DD-38AB431E43AE}"/>
                </a:ext>
              </a:extLst>
            </p:cNvPr>
            <p:cNvSpPr>
              <a:spLocks/>
            </p:cNvSpPr>
            <p:nvPr/>
          </p:nvSpPr>
          <p:spPr bwMode="auto">
            <a:xfrm>
              <a:off x="7896225" y="4632325"/>
              <a:ext cx="44450" cy="46038"/>
            </a:xfrm>
            <a:custGeom>
              <a:avLst/>
              <a:gdLst>
                <a:gd name="T0" fmla="*/ 22 w 22"/>
                <a:gd name="T1" fmla="*/ 7 h 23"/>
                <a:gd name="T2" fmla="*/ 1 w 22"/>
                <a:gd name="T3" fmla="*/ 1 h 23"/>
                <a:gd name="T4" fmla="*/ 0 w 22"/>
                <a:gd name="T5" fmla="*/ 1 h 23"/>
                <a:gd name="T6" fmla="*/ 0 w 22"/>
                <a:gd name="T7" fmla="*/ 2 h 23"/>
                <a:gd name="T8" fmla="*/ 5 w 22"/>
                <a:gd name="T9" fmla="*/ 22 h 23"/>
                <a:gd name="T10" fmla="*/ 6 w 22"/>
                <a:gd name="T11" fmla="*/ 23 h 23"/>
                <a:gd name="T12" fmla="*/ 6 w 22"/>
                <a:gd name="T13" fmla="*/ 23 h 23"/>
                <a:gd name="T14" fmla="*/ 7 w 22"/>
                <a:gd name="T15" fmla="*/ 23 h 23"/>
                <a:gd name="T16" fmla="*/ 22 w 22"/>
                <a:gd name="T17" fmla="*/ 9 h 23"/>
                <a:gd name="T18" fmla="*/ 22 w 22"/>
                <a:gd name="T19" fmla="*/ 8 h 23"/>
                <a:gd name="T20" fmla="*/ 22 w 22"/>
                <a:gd name="T2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3">
                  <a:moveTo>
                    <a:pt x="22" y="7"/>
                  </a:moveTo>
                  <a:cubicBezTo>
                    <a:pt x="1" y="1"/>
                    <a:pt x="1" y="1"/>
                    <a:pt x="1" y="1"/>
                  </a:cubicBezTo>
                  <a:cubicBezTo>
                    <a:pt x="1" y="0"/>
                    <a:pt x="1" y="1"/>
                    <a:pt x="0" y="1"/>
                  </a:cubicBezTo>
                  <a:cubicBezTo>
                    <a:pt x="0" y="1"/>
                    <a:pt x="0" y="2"/>
                    <a:pt x="0" y="2"/>
                  </a:cubicBezTo>
                  <a:cubicBezTo>
                    <a:pt x="5" y="22"/>
                    <a:pt x="5" y="22"/>
                    <a:pt x="5" y="22"/>
                  </a:cubicBezTo>
                  <a:cubicBezTo>
                    <a:pt x="5" y="23"/>
                    <a:pt x="5" y="23"/>
                    <a:pt x="6" y="23"/>
                  </a:cubicBezTo>
                  <a:cubicBezTo>
                    <a:pt x="6" y="23"/>
                    <a:pt x="6" y="23"/>
                    <a:pt x="6" y="23"/>
                  </a:cubicBezTo>
                  <a:cubicBezTo>
                    <a:pt x="6" y="23"/>
                    <a:pt x="6" y="23"/>
                    <a:pt x="7" y="23"/>
                  </a:cubicBezTo>
                  <a:cubicBezTo>
                    <a:pt x="22" y="9"/>
                    <a:pt x="22" y="9"/>
                    <a:pt x="22" y="9"/>
                  </a:cubicBezTo>
                  <a:cubicBezTo>
                    <a:pt x="22" y="8"/>
                    <a:pt x="22" y="8"/>
                    <a:pt x="22" y="8"/>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32" name="Freeform 255">
              <a:extLst>
                <a:ext uri="{FF2B5EF4-FFF2-40B4-BE49-F238E27FC236}">
                  <a16:creationId xmlns:a16="http://schemas.microsoft.com/office/drawing/2014/main" id="{BC4ED971-9D81-8A13-D4BF-81B1403DB510}"/>
                </a:ext>
              </a:extLst>
            </p:cNvPr>
            <p:cNvSpPr>
              <a:spLocks/>
            </p:cNvSpPr>
            <p:nvPr/>
          </p:nvSpPr>
          <p:spPr bwMode="auto">
            <a:xfrm>
              <a:off x="7826375" y="4641850"/>
              <a:ext cx="44450" cy="46038"/>
            </a:xfrm>
            <a:custGeom>
              <a:avLst/>
              <a:gdLst>
                <a:gd name="T0" fmla="*/ 17 w 22"/>
                <a:gd name="T1" fmla="*/ 0 h 23"/>
                <a:gd name="T2" fmla="*/ 15 w 22"/>
                <a:gd name="T3" fmla="*/ 0 h 23"/>
                <a:gd name="T4" fmla="*/ 0 w 22"/>
                <a:gd name="T5" fmla="*/ 15 h 23"/>
                <a:gd name="T6" fmla="*/ 0 w 22"/>
                <a:gd name="T7" fmla="*/ 16 h 23"/>
                <a:gd name="T8" fmla="*/ 0 w 22"/>
                <a:gd name="T9" fmla="*/ 17 h 23"/>
                <a:gd name="T10" fmla="*/ 21 w 22"/>
                <a:gd name="T11" fmla="*/ 23 h 23"/>
                <a:gd name="T12" fmla="*/ 21 w 22"/>
                <a:gd name="T13" fmla="*/ 23 h 23"/>
                <a:gd name="T14" fmla="*/ 22 w 22"/>
                <a:gd name="T15" fmla="*/ 23 h 23"/>
                <a:gd name="T16" fmla="*/ 22 w 22"/>
                <a:gd name="T17" fmla="*/ 21 h 23"/>
                <a:gd name="T18" fmla="*/ 17 w 22"/>
                <a:gd name="T19" fmla="*/ 1 h 23"/>
                <a:gd name="T20" fmla="*/ 17 w 22"/>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3">
                  <a:moveTo>
                    <a:pt x="17" y="0"/>
                  </a:moveTo>
                  <a:cubicBezTo>
                    <a:pt x="16" y="0"/>
                    <a:pt x="16" y="0"/>
                    <a:pt x="15" y="0"/>
                  </a:cubicBezTo>
                  <a:cubicBezTo>
                    <a:pt x="0" y="15"/>
                    <a:pt x="0" y="15"/>
                    <a:pt x="0" y="15"/>
                  </a:cubicBezTo>
                  <a:cubicBezTo>
                    <a:pt x="0" y="15"/>
                    <a:pt x="0" y="15"/>
                    <a:pt x="0" y="16"/>
                  </a:cubicBezTo>
                  <a:cubicBezTo>
                    <a:pt x="0" y="16"/>
                    <a:pt x="0" y="16"/>
                    <a:pt x="0" y="17"/>
                  </a:cubicBezTo>
                  <a:cubicBezTo>
                    <a:pt x="21" y="23"/>
                    <a:pt x="21" y="23"/>
                    <a:pt x="21" y="23"/>
                  </a:cubicBezTo>
                  <a:cubicBezTo>
                    <a:pt x="21" y="23"/>
                    <a:pt x="21" y="23"/>
                    <a:pt x="21" y="23"/>
                  </a:cubicBezTo>
                  <a:cubicBezTo>
                    <a:pt x="21" y="23"/>
                    <a:pt x="22" y="23"/>
                    <a:pt x="22" y="23"/>
                  </a:cubicBezTo>
                  <a:cubicBezTo>
                    <a:pt x="22" y="22"/>
                    <a:pt x="22" y="22"/>
                    <a:pt x="22" y="21"/>
                  </a:cubicBezTo>
                  <a:cubicBezTo>
                    <a:pt x="17" y="1"/>
                    <a:pt x="17" y="1"/>
                    <a:pt x="17" y="1"/>
                  </a:cubicBezTo>
                  <a:cubicBezTo>
                    <a:pt x="17" y="1"/>
                    <a:pt x="17"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33" name="Freeform 256">
              <a:extLst>
                <a:ext uri="{FF2B5EF4-FFF2-40B4-BE49-F238E27FC236}">
                  <a16:creationId xmlns:a16="http://schemas.microsoft.com/office/drawing/2014/main" id="{664B1B37-2CFB-7622-3787-AEB9DE12A798}"/>
                </a:ext>
              </a:extLst>
            </p:cNvPr>
            <p:cNvSpPr>
              <a:spLocks/>
            </p:cNvSpPr>
            <p:nvPr/>
          </p:nvSpPr>
          <p:spPr bwMode="auto">
            <a:xfrm>
              <a:off x="7802563" y="4389438"/>
              <a:ext cx="50800" cy="88900"/>
            </a:xfrm>
            <a:custGeom>
              <a:avLst/>
              <a:gdLst>
                <a:gd name="T0" fmla="*/ 7 w 25"/>
                <a:gd name="T1" fmla="*/ 0 h 45"/>
                <a:gd name="T2" fmla="*/ 7 w 25"/>
                <a:gd name="T3" fmla="*/ 0 h 45"/>
                <a:gd name="T4" fmla="*/ 17 w 25"/>
                <a:gd name="T5" fmla="*/ 6 h 45"/>
                <a:gd name="T6" fmla="*/ 25 w 25"/>
                <a:gd name="T7" fmla="*/ 41 h 45"/>
                <a:gd name="T8" fmla="*/ 24 w 25"/>
                <a:gd name="T9" fmla="*/ 42 h 45"/>
                <a:gd name="T10" fmla="*/ 10 w 25"/>
                <a:gd name="T11" fmla="*/ 45 h 45"/>
                <a:gd name="T12" fmla="*/ 9 w 25"/>
                <a:gd name="T13" fmla="*/ 45 h 45"/>
                <a:gd name="T14" fmla="*/ 1 w 25"/>
                <a:gd name="T15" fmla="*/ 10 h 45"/>
                <a:gd name="T16" fmla="*/ 7 w 25"/>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5">
                  <a:moveTo>
                    <a:pt x="7" y="0"/>
                  </a:moveTo>
                  <a:cubicBezTo>
                    <a:pt x="7" y="0"/>
                    <a:pt x="7" y="0"/>
                    <a:pt x="7" y="0"/>
                  </a:cubicBezTo>
                  <a:cubicBezTo>
                    <a:pt x="11" y="0"/>
                    <a:pt x="16" y="2"/>
                    <a:pt x="17" y="6"/>
                  </a:cubicBezTo>
                  <a:cubicBezTo>
                    <a:pt x="25" y="41"/>
                    <a:pt x="25" y="41"/>
                    <a:pt x="25" y="41"/>
                  </a:cubicBezTo>
                  <a:cubicBezTo>
                    <a:pt x="25" y="42"/>
                    <a:pt x="24" y="42"/>
                    <a:pt x="24" y="42"/>
                  </a:cubicBezTo>
                  <a:cubicBezTo>
                    <a:pt x="10" y="45"/>
                    <a:pt x="10" y="45"/>
                    <a:pt x="10" y="45"/>
                  </a:cubicBezTo>
                  <a:cubicBezTo>
                    <a:pt x="10" y="45"/>
                    <a:pt x="9" y="45"/>
                    <a:pt x="9" y="45"/>
                  </a:cubicBezTo>
                  <a:cubicBezTo>
                    <a:pt x="1" y="10"/>
                    <a:pt x="1" y="10"/>
                    <a:pt x="1" y="10"/>
                  </a:cubicBezTo>
                  <a:cubicBezTo>
                    <a:pt x="0" y="6"/>
                    <a:pt x="3" y="1"/>
                    <a:pt x="7" y="0"/>
                  </a:cubicBezTo>
                  <a:close/>
                </a:path>
              </a:pathLst>
            </a:custGeom>
            <a:grpFill/>
            <a:ln w="3175" cap="flat">
              <a:solidFill>
                <a:srgbClr val="FFFFFF"/>
              </a:solidFill>
              <a:prstDash val="solid"/>
              <a:miter lim="800000"/>
              <a:headEnd/>
              <a:tailEnd/>
            </a:ln>
          </p:spPr>
          <p:txBody>
            <a:bodyPr vert="horz" wrap="square" lIns="68580" tIns="34290" rIns="68580" bIns="34290" numCol="1" anchor="t" anchorCtr="0" compatLnSpc="1">
              <a:prstTxWarp prst="textNoShape">
                <a:avLst/>
              </a:prstTxWarp>
            </a:bodyPr>
            <a:lstStyle/>
            <a:p>
              <a:endParaRPr lang="en-GB" sz="1350"/>
            </a:p>
          </p:txBody>
        </p:sp>
        <p:sp>
          <p:nvSpPr>
            <p:cNvPr id="34" name="Freeform 257">
              <a:extLst>
                <a:ext uri="{FF2B5EF4-FFF2-40B4-BE49-F238E27FC236}">
                  <a16:creationId xmlns:a16="http://schemas.microsoft.com/office/drawing/2014/main" id="{6BCAFDC8-0687-46CC-81B1-F0FA03582DF8}"/>
                </a:ext>
              </a:extLst>
            </p:cNvPr>
            <p:cNvSpPr>
              <a:spLocks noEditPoints="1"/>
            </p:cNvSpPr>
            <p:nvPr/>
          </p:nvSpPr>
          <p:spPr bwMode="auto">
            <a:xfrm>
              <a:off x="7802563" y="4533900"/>
              <a:ext cx="46038" cy="65088"/>
            </a:xfrm>
            <a:custGeom>
              <a:avLst/>
              <a:gdLst>
                <a:gd name="T0" fmla="*/ 4 w 29"/>
                <a:gd name="T1" fmla="*/ 20 h 41"/>
                <a:gd name="T2" fmla="*/ 0 w 29"/>
                <a:gd name="T3" fmla="*/ 5 h 41"/>
                <a:gd name="T4" fmla="*/ 5 w 29"/>
                <a:gd name="T5" fmla="*/ 8 h 41"/>
                <a:gd name="T6" fmla="*/ 7 w 29"/>
                <a:gd name="T7" fmla="*/ 19 h 41"/>
                <a:gd name="T8" fmla="*/ 5 w 29"/>
                <a:gd name="T9" fmla="*/ 22 h 41"/>
                <a:gd name="T10" fmla="*/ 4 w 29"/>
                <a:gd name="T11" fmla="*/ 20 h 41"/>
                <a:gd name="T12" fmla="*/ 9 w 29"/>
                <a:gd name="T13" fmla="*/ 26 h 41"/>
                <a:gd name="T14" fmla="*/ 10 w 29"/>
                <a:gd name="T15" fmla="*/ 36 h 41"/>
                <a:gd name="T16" fmla="*/ 8 w 29"/>
                <a:gd name="T17" fmla="*/ 41 h 41"/>
                <a:gd name="T18" fmla="*/ 4 w 29"/>
                <a:gd name="T19" fmla="*/ 26 h 41"/>
                <a:gd name="T20" fmla="*/ 5 w 29"/>
                <a:gd name="T21" fmla="*/ 23 h 41"/>
                <a:gd name="T22" fmla="*/ 9 w 29"/>
                <a:gd name="T23" fmla="*/ 26 h 41"/>
                <a:gd name="T24" fmla="*/ 21 w 29"/>
                <a:gd name="T25" fmla="*/ 0 h 41"/>
                <a:gd name="T26" fmla="*/ 18 w 29"/>
                <a:gd name="T27" fmla="*/ 4 h 41"/>
                <a:gd name="T28" fmla="*/ 5 w 29"/>
                <a:gd name="T29" fmla="*/ 8 h 41"/>
                <a:gd name="T30" fmla="*/ 0 w 29"/>
                <a:gd name="T31" fmla="*/ 4 h 41"/>
                <a:gd name="T32" fmla="*/ 21 w 29"/>
                <a:gd name="T33" fmla="*/ 0 h 41"/>
                <a:gd name="T34" fmla="*/ 29 w 29"/>
                <a:gd name="T35" fmla="*/ 36 h 41"/>
                <a:gd name="T36" fmla="*/ 9 w 29"/>
                <a:gd name="T37" fmla="*/ 41 h 41"/>
                <a:gd name="T38" fmla="*/ 12 w 29"/>
                <a:gd name="T39" fmla="*/ 36 h 41"/>
                <a:gd name="T40" fmla="*/ 24 w 29"/>
                <a:gd name="T41" fmla="*/ 33 h 41"/>
                <a:gd name="T42" fmla="*/ 29 w 29"/>
                <a:gd name="T43" fmla="*/ 36 h 41"/>
                <a:gd name="T44" fmla="*/ 22 w 29"/>
                <a:gd name="T45" fmla="*/ 17 h 41"/>
                <a:gd name="T46" fmla="*/ 24 w 29"/>
                <a:gd name="T47" fmla="*/ 18 h 41"/>
                <a:gd name="T48" fmla="*/ 22 w 29"/>
                <a:gd name="T49" fmla="*/ 20 h 41"/>
                <a:gd name="T50" fmla="*/ 9 w 29"/>
                <a:gd name="T51" fmla="*/ 24 h 41"/>
                <a:gd name="T52" fmla="*/ 7 w 29"/>
                <a:gd name="T53" fmla="*/ 22 h 41"/>
                <a:gd name="T54" fmla="*/ 8 w 29"/>
                <a:gd name="T55" fmla="*/ 20 h 41"/>
                <a:gd name="T56" fmla="*/ 22 w 29"/>
                <a:gd name="T57" fmla="*/ 17 h 41"/>
                <a:gd name="T58" fmla="*/ 27 w 29"/>
                <a:gd name="T59" fmla="*/ 20 h 41"/>
                <a:gd name="T60" fmla="*/ 29 w 29"/>
                <a:gd name="T61" fmla="*/ 36 h 41"/>
                <a:gd name="T62" fmla="*/ 26 w 29"/>
                <a:gd name="T63" fmla="*/ 32 h 41"/>
                <a:gd name="T64" fmla="*/ 23 w 29"/>
                <a:gd name="T65" fmla="*/ 22 h 41"/>
                <a:gd name="T66" fmla="*/ 24 w 29"/>
                <a:gd name="T67" fmla="*/ 19 h 41"/>
                <a:gd name="T68" fmla="*/ 27 w 29"/>
                <a:gd name="T69"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 h="41">
                  <a:moveTo>
                    <a:pt x="4" y="20"/>
                  </a:moveTo>
                  <a:lnTo>
                    <a:pt x="0" y="5"/>
                  </a:lnTo>
                  <a:lnTo>
                    <a:pt x="5" y="8"/>
                  </a:lnTo>
                  <a:lnTo>
                    <a:pt x="7" y="19"/>
                  </a:lnTo>
                  <a:lnTo>
                    <a:pt x="5" y="22"/>
                  </a:lnTo>
                  <a:lnTo>
                    <a:pt x="4" y="20"/>
                  </a:lnTo>
                  <a:close/>
                  <a:moveTo>
                    <a:pt x="9" y="26"/>
                  </a:moveTo>
                  <a:lnTo>
                    <a:pt x="10" y="36"/>
                  </a:lnTo>
                  <a:lnTo>
                    <a:pt x="8" y="41"/>
                  </a:lnTo>
                  <a:lnTo>
                    <a:pt x="4" y="26"/>
                  </a:lnTo>
                  <a:lnTo>
                    <a:pt x="5" y="23"/>
                  </a:lnTo>
                  <a:lnTo>
                    <a:pt x="9" y="26"/>
                  </a:lnTo>
                  <a:close/>
                  <a:moveTo>
                    <a:pt x="21" y="0"/>
                  </a:moveTo>
                  <a:lnTo>
                    <a:pt x="18" y="4"/>
                  </a:lnTo>
                  <a:lnTo>
                    <a:pt x="5" y="8"/>
                  </a:lnTo>
                  <a:lnTo>
                    <a:pt x="0" y="4"/>
                  </a:lnTo>
                  <a:lnTo>
                    <a:pt x="21" y="0"/>
                  </a:lnTo>
                  <a:close/>
                  <a:moveTo>
                    <a:pt x="29" y="36"/>
                  </a:moveTo>
                  <a:lnTo>
                    <a:pt x="9" y="41"/>
                  </a:lnTo>
                  <a:lnTo>
                    <a:pt x="12" y="36"/>
                  </a:lnTo>
                  <a:lnTo>
                    <a:pt x="24" y="33"/>
                  </a:lnTo>
                  <a:lnTo>
                    <a:pt x="29" y="36"/>
                  </a:lnTo>
                  <a:close/>
                  <a:moveTo>
                    <a:pt x="22" y="17"/>
                  </a:moveTo>
                  <a:lnTo>
                    <a:pt x="24" y="18"/>
                  </a:lnTo>
                  <a:lnTo>
                    <a:pt x="22" y="20"/>
                  </a:lnTo>
                  <a:lnTo>
                    <a:pt x="9" y="24"/>
                  </a:lnTo>
                  <a:lnTo>
                    <a:pt x="7" y="22"/>
                  </a:lnTo>
                  <a:lnTo>
                    <a:pt x="8" y="20"/>
                  </a:lnTo>
                  <a:lnTo>
                    <a:pt x="22" y="17"/>
                  </a:lnTo>
                  <a:close/>
                  <a:moveTo>
                    <a:pt x="27" y="20"/>
                  </a:moveTo>
                  <a:lnTo>
                    <a:pt x="29" y="36"/>
                  </a:lnTo>
                  <a:lnTo>
                    <a:pt x="26" y="32"/>
                  </a:lnTo>
                  <a:lnTo>
                    <a:pt x="23" y="22"/>
                  </a:lnTo>
                  <a:lnTo>
                    <a:pt x="24" y="19"/>
                  </a:lnTo>
                  <a:lnTo>
                    <a:pt x="27"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35" name="Freeform 258">
              <a:extLst>
                <a:ext uri="{FF2B5EF4-FFF2-40B4-BE49-F238E27FC236}">
                  <a16:creationId xmlns:a16="http://schemas.microsoft.com/office/drawing/2014/main" id="{0CD89E53-8ABD-8119-F595-FF3C4C1C8999}"/>
                </a:ext>
              </a:extLst>
            </p:cNvPr>
            <p:cNvSpPr>
              <a:spLocks/>
            </p:cNvSpPr>
            <p:nvPr/>
          </p:nvSpPr>
          <p:spPr bwMode="auto">
            <a:xfrm>
              <a:off x="7859713" y="4579938"/>
              <a:ext cx="7938" cy="7938"/>
            </a:xfrm>
            <a:custGeom>
              <a:avLst/>
              <a:gdLst>
                <a:gd name="T0" fmla="*/ 0 w 5"/>
                <a:gd name="T1" fmla="*/ 5 h 5"/>
                <a:gd name="T2" fmla="*/ 0 w 5"/>
                <a:gd name="T3" fmla="*/ 2 h 5"/>
                <a:gd name="T4" fmla="*/ 3 w 5"/>
                <a:gd name="T5" fmla="*/ 0 h 5"/>
                <a:gd name="T6" fmla="*/ 5 w 5"/>
                <a:gd name="T7" fmla="*/ 4 h 5"/>
                <a:gd name="T8" fmla="*/ 0 w 5"/>
                <a:gd name="T9" fmla="*/ 5 h 5"/>
              </a:gdLst>
              <a:ahLst/>
              <a:cxnLst>
                <a:cxn ang="0">
                  <a:pos x="T0" y="T1"/>
                </a:cxn>
                <a:cxn ang="0">
                  <a:pos x="T2" y="T3"/>
                </a:cxn>
                <a:cxn ang="0">
                  <a:pos x="T4" y="T5"/>
                </a:cxn>
                <a:cxn ang="0">
                  <a:pos x="T6" y="T7"/>
                </a:cxn>
                <a:cxn ang="0">
                  <a:pos x="T8" y="T9"/>
                </a:cxn>
              </a:cxnLst>
              <a:rect l="0" t="0" r="r" b="b"/>
              <a:pathLst>
                <a:path w="5" h="5">
                  <a:moveTo>
                    <a:pt x="0" y="5"/>
                  </a:moveTo>
                  <a:lnTo>
                    <a:pt x="0" y="2"/>
                  </a:lnTo>
                  <a:lnTo>
                    <a:pt x="3" y="0"/>
                  </a:lnTo>
                  <a:lnTo>
                    <a:pt x="5" y="4"/>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sp>
          <p:nvSpPr>
            <p:cNvPr id="36" name="Freeform 259">
              <a:extLst>
                <a:ext uri="{FF2B5EF4-FFF2-40B4-BE49-F238E27FC236}">
                  <a16:creationId xmlns:a16="http://schemas.microsoft.com/office/drawing/2014/main" id="{7FDB8B3A-2A51-AAED-7C23-6B3CD23036A7}"/>
                </a:ext>
              </a:extLst>
            </p:cNvPr>
            <p:cNvSpPr>
              <a:spLocks noEditPoints="1"/>
            </p:cNvSpPr>
            <p:nvPr/>
          </p:nvSpPr>
          <p:spPr bwMode="auto">
            <a:xfrm>
              <a:off x="7862888" y="4521200"/>
              <a:ext cx="47625" cy="63500"/>
            </a:xfrm>
            <a:custGeom>
              <a:avLst/>
              <a:gdLst>
                <a:gd name="T0" fmla="*/ 4 w 30"/>
                <a:gd name="T1" fmla="*/ 20 h 40"/>
                <a:gd name="T2" fmla="*/ 0 w 30"/>
                <a:gd name="T3" fmla="*/ 5 h 40"/>
                <a:gd name="T4" fmla="*/ 5 w 30"/>
                <a:gd name="T5" fmla="*/ 7 h 40"/>
                <a:gd name="T6" fmla="*/ 8 w 30"/>
                <a:gd name="T7" fmla="*/ 18 h 40"/>
                <a:gd name="T8" fmla="*/ 5 w 30"/>
                <a:gd name="T9" fmla="*/ 21 h 40"/>
                <a:gd name="T10" fmla="*/ 4 w 30"/>
                <a:gd name="T11" fmla="*/ 20 h 40"/>
                <a:gd name="T12" fmla="*/ 21 w 30"/>
                <a:gd name="T13" fmla="*/ 0 h 40"/>
                <a:gd name="T14" fmla="*/ 18 w 30"/>
                <a:gd name="T15" fmla="*/ 3 h 40"/>
                <a:gd name="T16" fmla="*/ 5 w 30"/>
                <a:gd name="T17" fmla="*/ 7 h 40"/>
                <a:gd name="T18" fmla="*/ 0 w 30"/>
                <a:gd name="T19" fmla="*/ 3 h 40"/>
                <a:gd name="T20" fmla="*/ 21 w 30"/>
                <a:gd name="T21" fmla="*/ 0 h 40"/>
                <a:gd name="T22" fmla="*/ 29 w 30"/>
                <a:gd name="T23" fmla="*/ 35 h 40"/>
                <a:gd name="T24" fmla="*/ 9 w 30"/>
                <a:gd name="T25" fmla="*/ 40 h 40"/>
                <a:gd name="T26" fmla="*/ 11 w 30"/>
                <a:gd name="T27" fmla="*/ 35 h 40"/>
                <a:gd name="T28" fmla="*/ 24 w 30"/>
                <a:gd name="T29" fmla="*/ 32 h 40"/>
                <a:gd name="T30" fmla="*/ 29 w 30"/>
                <a:gd name="T31" fmla="*/ 35 h 40"/>
                <a:gd name="T32" fmla="*/ 21 w 30"/>
                <a:gd name="T33" fmla="*/ 16 h 40"/>
                <a:gd name="T34" fmla="*/ 24 w 30"/>
                <a:gd name="T35" fmla="*/ 17 h 40"/>
                <a:gd name="T36" fmla="*/ 23 w 30"/>
                <a:gd name="T37" fmla="*/ 20 h 40"/>
                <a:gd name="T38" fmla="*/ 9 w 30"/>
                <a:gd name="T39" fmla="*/ 23 h 40"/>
                <a:gd name="T40" fmla="*/ 6 w 30"/>
                <a:gd name="T41" fmla="*/ 21 h 40"/>
                <a:gd name="T42" fmla="*/ 8 w 30"/>
                <a:gd name="T43" fmla="*/ 20 h 40"/>
                <a:gd name="T44" fmla="*/ 21 w 30"/>
                <a:gd name="T45" fmla="*/ 16 h 40"/>
                <a:gd name="T46" fmla="*/ 26 w 30"/>
                <a:gd name="T47" fmla="*/ 20 h 40"/>
                <a:gd name="T48" fmla="*/ 30 w 30"/>
                <a:gd name="T49" fmla="*/ 35 h 40"/>
                <a:gd name="T50" fmla="*/ 25 w 30"/>
                <a:gd name="T51" fmla="*/ 31 h 40"/>
                <a:gd name="T52" fmla="*/ 23 w 30"/>
                <a:gd name="T53" fmla="*/ 21 h 40"/>
                <a:gd name="T54" fmla="*/ 24 w 30"/>
                <a:gd name="T55" fmla="*/ 18 h 40"/>
                <a:gd name="T56" fmla="*/ 26 w 30"/>
                <a:gd name="T57" fmla="*/ 2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 h="40">
                  <a:moveTo>
                    <a:pt x="4" y="20"/>
                  </a:moveTo>
                  <a:lnTo>
                    <a:pt x="0" y="5"/>
                  </a:lnTo>
                  <a:lnTo>
                    <a:pt x="5" y="7"/>
                  </a:lnTo>
                  <a:lnTo>
                    <a:pt x="8" y="18"/>
                  </a:lnTo>
                  <a:lnTo>
                    <a:pt x="5" y="21"/>
                  </a:lnTo>
                  <a:lnTo>
                    <a:pt x="4" y="20"/>
                  </a:lnTo>
                  <a:close/>
                  <a:moveTo>
                    <a:pt x="21" y="0"/>
                  </a:moveTo>
                  <a:lnTo>
                    <a:pt x="18" y="3"/>
                  </a:lnTo>
                  <a:lnTo>
                    <a:pt x="5" y="7"/>
                  </a:lnTo>
                  <a:lnTo>
                    <a:pt x="0" y="3"/>
                  </a:lnTo>
                  <a:lnTo>
                    <a:pt x="21" y="0"/>
                  </a:lnTo>
                  <a:close/>
                  <a:moveTo>
                    <a:pt x="29" y="35"/>
                  </a:moveTo>
                  <a:lnTo>
                    <a:pt x="9" y="40"/>
                  </a:lnTo>
                  <a:lnTo>
                    <a:pt x="11" y="35"/>
                  </a:lnTo>
                  <a:lnTo>
                    <a:pt x="24" y="32"/>
                  </a:lnTo>
                  <a:lnTo>
                    <a:pt x="29" y="35"/>
                  </a:lnTo>
                  <a:close/>
                  <a:moveTo>
                    <a:pt x="21" y="16"/>
                  </a:moveTo>
                  <a:lnTo>
                    <a:pt x="24" y="17"/>
                  </a:lnTo>
                  <a:lnTo>
                    <a:pt x="23" y="20"/>
                  </a:lnTo>
                  <a:lnTo>
                    <a:pt x="9" y="23"/>
                  </a:lnTo>
                  <a:lnTo>
                    <a:pt x="6" y="21"/>
                  </a:lnTo>
                  <a:lnTo>
                    <a:pt x="8" y="20"/>
                  </a:lnTo>
                  <a:lnTo>
                    <a:pt x="21" y="16"/>
                  </a:lnTo>
                  <a:close/>
                  <a:moveTo>
                    <a:pt x="26" y="20"/>
                  </a:moveTo>
                  <a:lnTo>
                    <a:pt x="30" y="35"/>
                  </a:lnTo>
                  <a:lnTo>
                    <a:pt x="25" y="31"/>
                  </a:lnTo>
                  <a:lnTo>
                    <a:pt x="23" y="21"/>
                  </a:lnTo>
                  <a:lnTo>
                    <a:pt x="24" y="18"/>
                  </a:lnTo>
                  <a:lnTo>
                    <a:pt x="2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grpSp>
      <p:grpSp>
        <p:nvGrpSpPr>
          <p:cNvPr id="37" name="Group 36">
            <a:extLst>
              <a:ext uri="{FF2B5EF4-FFF2-40B4-BE49-F238E27FC236}">
                <a16:creationId xmlns:a16="http://schemas.microsoft.com/office/drawing/2014/main" id="{204E91DD-2AD7-118D-E25F-E89691AEAB98}"/>
              </a:ext>
            </a:extLst>
          </p:cNvPr>
          <p:cNvGrpSpPr/>
          <p:nvPr/>
        </p:nvGrpSpPr>
        <p:grpSpPr>
          <a:xfrm>
            <a:off x="248170" y="2463287"/>
            <a:ext cx="387731" cy="249797"/>
            <a:chOff x="-2667001" y="2133601"/>
            <a:chExt cx="731838" cy="471488"/>
          </a:xfrm>
          <a:solidFill>
            <a:schemeClr val="accent1"/>
          </a:solidFill>
        </p:grpSpPr>
        <p:sp>
          <p:nvSpPr>
            <p:cNvPr id="38" name="Freeform 102">
              <a:extLst>
                <a:ext uri="{FF2B5EF4-FFF2-40B4-BE49-F238E27FC236}">
                  <a16:creationId xmlns:a16="http://schemas.microsoft.com/office/drawing/2014/main" id="{60D1DE8E-34AC-54C5-B886-A1C673533FD9}"/>
                </a:ext>
              </a:extLst>
            </p:cNvPr>
            <p:cNvSpPr>
              <a:spLocks/>
            </p:cNvSpPr>
            <p:nvPr/>
          </p:nvSpPr>
          <p:spPr bwMode="auto">
            <a:xfrm>
              <a:off x="-2586038" y="2168526"/>
              <a:ext cx="566738" cy="436563"/>
            </a:xfrm>
            <a:custGeom>
              <a:avLst/>
              <a:gdLst>
                <a:gd name="T0" fmla="*/ 0 w 410"/>
                <a:gd name="T1" fmla="*/ 225 h 316"/>
                <a:gd name="T2" fmla="*/ 12 w 410"/>
                <a:gd name="T3" fmla="*/ 300 h 316"/>
                <a:gd name="T4" fmla="*/ 53 w 410"/>
                <a:gd name="T5" fmla="*/ 316 h 316"/>
                <a:gd name="T6" fmla="*/ 307 w 410"/>
                <a:gd name="T7" fmla="*/ 127 h 316"/>
                <a:gd name="T8" fmla="*/ 399 w 410"/>
                <a:gd name="T9" fmla="*/ 31 h 316"/>
                <a:gd name="T10" fmla="*/ 158 w 410"/>
                <a:gd name="T11" fmla="*/ 9 h 316"/>
                <a:gd name="T12" fmla="*/ 0 w 410"/>
                <a:gd name="T13" fmla="*/ 225 h 316"/>
              </a:gdLst>
              <a:ahLst/>
              <a:cxnLst>
                <a:cxn ang="0">
                  <a:pos x="T0" y="T1"/>
                </a:cxn>
                <a:cxn ang="0">
                  <a:pos x="T2" y="T3"/>
                </a:cxn>
                <a:cxn ang="0">
                  <a:pos x="T4" y="T5"/>
                </a:cxn>
                <a:cxn ang="0">
                  <a:pos x="T6" y="T7"/>
                </a:cxn>
                <a:cxn ang="0">
                  <a:pos x="T8" y="T9"/>
                </a:cxn>
                <a:cxn ang="0">
                  <a:pos x="T10" y="T11"/>
                </a:cxn>
                <a:cxn ang="0">
                  <a:pos x="T12" y="T13"/>
                </a:cxn>
              </a:cxnLst>
              <a:rect l="0" t="0" r="r" b="b"/>
              <a:pathLst>
                <a:path w="410" h="316">
                  <a:moveTo>
                    <a:pt x="0" y="225"/>
                  </a:moveTo>
                  <a:cubicBezTo>
                    <a:pt x="0" y="255"/>
                    <a:pt x="1" y="279"/>
                    <a:pt x="12" y="300"/>
                  </a:cubicBezTo>
                  <a:cubicBezTo>
                    <a:pt x="20" y="315"/>
                    <a:pt x="35" y="316"/>
                    <a:pt x="53" y="316"/>
                  </a:cubicBezTo>
                  <a:cubicBezTo>
                    <a:pt x="176" y="316"/>
                    <a:pt x="290" y="191"/>
                    <a:pt x="307" y="127"/>
                  </a:cubicBezTo>
                  <a:cubicBezTo>
                    <a:pt x="315" y="98"/>
                    <a:pt x="410" y="57"/>
                    <a:pt x="399" y="31"/>
                  </a:cubicBezTo>
                  <a:cubicBezTo>
                    <a:pt x="383" y="27"/>
                    <a:pt x="256" y="0"/>
                    <a:pt x="158" y="9"/>
                  </a:cubicBezTo>
                  <a:cubicBezTo>
                    <a:pt x="40" y="19"/>
                    <a:pt x="0" y="106"/>
                    <a:pt x="0" y="225"/>
                  </a:cubicBezTo>
                  <a:close/>
                </a:path>
              </a:pathLst>
            </a:custGeom>
            <a:grpFill/>
            <a:ln w="9525">
              <a:solidFill>
                <a:schemeClr val="accent2"/>
              </a:solidFill>
              <a:round/>
              <a:headEnd/>
              <a:tailEnd/>
            </a:ln>
          </p:spPr>
          <p:txBody>
            <a:bodyPr vert="horz" wrap="square" lIns="68580" tIns="34290" rIns="68580" bIns="34290" numCol="1" anchor="t" anchorCtr="0" compatLnSpc="1">
              <a:prstTxWarp prst="textNoShape">
                <a:avLst/>
              </a:prstTxWarp>
            </a:bodyPr>
            <a:lstStyle/>
            <a:p>
              <a:endParaRPr lang="en-GB" sz="1350"/>
            </a:p>
          </p:txBody>
        </p:sp>
        <p:sp>
          <p:nvSpPr>
            <p:cNvPr id="39" name="Freeform 103">
              <a:extLst>
                <a:ext uri="{FF2B5EF4-FFF2-40B4-BE49-F238E27FC236}">
                  <a16:creationId xmlns:a16="http://schemas.microsoft.com/office/drawing/2014/main" id="{A46FC530-80DE-AB1F-B5F2-AEF62CD3869D}"/>
                </a:ext>
              </a:extLst>
            </p:cNvPr>
            <p:cNvSpPr>
              <a:spLocks/>
            </p:cNvSpPr>
            <p:nvPr/>
          </p:nvSpPr>
          <p:spPr bwMode="auto">
            <a:xfrm>
              <a:off x="-2667001" y="2133601"/>
              <a:ext cx="731838" cy="366713"/>
            </a:xfrm>
            <a:custGeom>
              <a:avLst/>
              <a:gdLst>
                <a:gd name="T0" fmla="*/ 320 w 530"/>
                <a:gd name="T1" fmla="*/ 230 h 265"/>
                <a:gd name="T2" fmla="*/ 382 w 530"/>
                <a:gd name="T3" fmla="*/ 236 h 265"/>
                <a:gd name="T4" fmla="*/ 459 w 530"/>
                <a:gd name="T5" fmla="*/ 131 h 265"/>
                <a:gd name="T6" fmla="*/ 529 w 530"/>
                <a:gd name="T7" fmla="*/ 60 h 265"/>
                <a:gd name="T8" fmla="*/ 122 w 530"/>
                <a:gd name="T9" fmla="*/ 70 h 265"/>
                <a:gd name="T10" fmla="*/ 320 w 530"/>
                <a:gd name="T11" fmla="*/ 230 h 265"/>
              </a:gdLst>
              <a:ahLst/>
              <a:cxnLst>
                <a:cxn ang="0">
                  <a:pos x="T0" y="T1"/>
                </a:cxn>
                <a:cxn ang="0">
                  <a:pos x="T2" y="T3"/>
                </a:cxn>
                <a:cxn ang="0">
                  <a:pos x="T4" y="T5"/>
                </a:cxn>
                <a:cxn ang="0">
                  <a:pos x="T6" y="T7"/>
                </a:cxn>
                <a:cxn ang="0">
                  <a:pos x="T8" y="T9"/>
                </a:cxn>
                <a:cxn ang="0">
                  <a:pos x="T10" y="T11"/>
                </a:cxn>
              </a:cxnLst>
              <a:rect l="0" t="0" r="r" b="b"/>
              <a:pathLst>
                <a:path w="530" h="265">
                  <a:moveTo>
                    <a:pt x="320" y="230"/>
                  </a:moveTo>
                  <a:cubicBezTo>
                    <a:pt x="320" y="230"/>
                    <a:pt x="349" y="256"/>
                    <a:pt x="382" y="236"/>
                  </a:cubicBezTo>
                  <a:cubicBezTo>
                    <a:pt x="440" y="202"/>
                    <a:pt x="422" y="187"/>
                    <a:pt x="459" y="131"/>
                  </a:cubicBezTo>
                  <a:cubicBezTo>
                    <a:pt x="498" y="71"/>
                    <a:pt x="530" y="101"/>
                    <a:pt x="529" y="60"/>
                  </a:cubicBezTo>
                  <a:cubicBezTo>
                    <a:pt x="527" y="18"/>
                    <a:pt x="189" y="0"/>
                    <a:pt x="122" y="70"/>
                  </a:cubicBezTo>
                  <a:cubicBezTo>
                    <a:pt x="0" y="197"/>
                    <a:pt x="201" y="265"/>
                    <a:pt x="320" y="230"/>
                  </a:cubicBezTo>
                  <a:close/>
                </a:path>
              </a:pathLst>
            </a:custGeom>
            <a:grpFill/>
            <a:ln w="9525">
              <a:solidFill>
                <a:schemeClr val="accent2"/>
              </a:solidFill>
              <a:round/>
              <a:headEnd/>
              <a:tailEnd/>
            </a:ln>
          </p:spPr>
          <p:txBody>
            <a:bodyPr vert="horz" wrap="square" lIns="68580" tIns="34290" rIns="68580" bIns="34290" numCol="1" anchor="t" anchorCtr="0" compatLnSpc="1">
              <a:prstTxWarp prst="textNoShape">
                <a:avLst/>
              </a:prstTxWarp>
            </a:bodyPr>
            <a:lstStyle/>
            <a:p>
              <a:endParaRPr lang="en-GB" sz="1350"/>
            </a:p>
          </p:txBody>
        </p:sp>
        <p:sp>
          <p:nvSpPr>
            <p:cNvPr id="40" name="Freeform 104">
              <a:extLst>
                <a:ext uri="{FF2B5EF4-FFF2-40B4-BE49-F238E27FC236}">
                  <a16:creationId xmlns:a16="http://schemas.microsoft.com/office/drawing/2014/main" id="{DD7F7D85-F42C-91E7-625F-742AD11B0012}"/>
                </a:ext>
              </a:extLst>
            </p:cNvPr>
            <p:cNvSpPr>
              <a:spLocks/>
            </p:cNvSpPr>
            <p:nvPr/>
          </p:nvSpPr>
          <p:spPr bwMode="auto">
            <a:xfrm>
              <a:off x="-2225676" y="2451101"/>
              <a:ext cx="39688" cy="87313"/>
            </a:xfrm>
            <a:custGeom>
              <a:avLst/>
              <a:gdLst>
                <a:gd name="T0" fmla="*/ 0 w 28"/>
                <a:gd name="T1" fmla="*/ 0 h 63"/>
                <a:gd name="T2" fmla="*/ 13 w 28"/>
                <a:gd name="T3" fmla="*/ 61 h 63"/>
                <a:gd name="T4" fmla="*/ 28 w 28"/>
                <a:gd name="T5" fmla="*/ 54 h 63"/>
                <a:gd name="T6" fmla="*/ 17 w 28"/>
                <a:gd name="T7" fmla="*/ 0 h 63"/>
                <a:gd name="T8" fmla="*/ 0 w 28"/>
                <a:gd name="T9" fmla="*/ 0 h 63"/>
              </a:gdLst>
              <a:ahLst/>
              <a:cxnLst>
                <a:cxn ang="0">
                  <a:pos x="T0" y="T1"/>
                </a:cxn>
                <a:cxn ang="0">
                  <a:pos x="T2" y="T3"/>
                </a:cxn>
                <a:cxn ang="0">
                  <a:pos x="T4" y="T5"/>
                </a:cxn>
                <a:cxn ang="0">
                  <a:pos x="T6" y="T7"/>
                </a:cxn>
                <a:cxn ang="0">
                  <a:pos x="T8" y="T9"/>
                </a:cxn>
              </a:cxnLst>
              <a:rect l="0" t="0" r="r" b="b"/>
              <a:pathLst>
                <a:path w="28" h="63">
                  <a:moveTo>
                    <a:pt x="0" y="0"/>
                  </a:moveTo>
                  <a:cubicBezTo>
                    <a:pt x="0" y="0"/>
                    <a:pt x="3" y="37"/>
                    <a:pt x="13" y="61"/>
                  </a:cubicBezTo>
                  <a:cubicBezTo>
                    <a:pt x="13" y="61"/>
                    <a:pt x="26" y="63"/>
                    <a:pt x="28" y="54"/>
                  </a:cubicBezTo>
                  <a:cubicBezTo>
                    <a:pt x="28" y="54"/>
                    <a:pt x="22" y="36"/>
                    <a:pt x="17" y="0"/>
                  </a:cubicBezTo>
                  <a:lnTo>
                    <a:pt x="0" y="0"/>
                  </a:lnTo>
                  <a:close/>
                </a:path>
              </a:pathLst>
            </a:custGeom>
            <a:grpFill/>
            <a:ln w="9525">
              <a:solidFill>
                <a:schemeClr val="accent2"/>
              </a:solidFill>
              <a:round/>
              <a:headEnd/>
              <a:tailEnd/>
            </a:ln>
          </p:spPr>
          <p:txBody>
            <a:bodyPr vert="horz" wrap="square" lIns="68580" tIns="34290" rIns="68580" bIns="34290" numCol="1" anchor="t" anchorCtr="0" compatLnSpc="1">
              <a:prstTxWarp prst="textNoShape">
                <a:avLst/>
              </a:prstTxWarp>
            </a:bodyPr>
            <a:lstStyle/>
            <a:p>
              <a:endParaRPr lang="en-GB" sz="1350"/>
            </a:p>
          </p:txBody>
        </p:sp>
        <p:sp>
          <p:nvSpPr>
            <p:cNvPr id="41" name="Freeform 105">
              <a:extLst>
                <a:ext uri="{FF2B5EF4-FFF2-40B4-BE49-F238E27FC236}">
                  <a16:creationId xmlns:a16="http://schemas.microsoft.com/office/drawing/2014/main" id="{042F6561-D93E-A084-A38E-F3424E381CD4}"/>
                </a:ext>
              </a:extLst>
            </p:cNvPr>
            <p:cNvSpPr>
              <a:spLocks/>
            </p:cNvSpPr>
            <p:nvPr/>
          </p:nvSpPr>
          <p:spPr bwMode="auto">
            <a:xfrm>
              <a:off x="-2401888" y="2178051"/>
              <a:ext cx="209550" cy="290513"/>
            </a:xfrm>
            <a:custGeom>
              <a:avLst/>
              <a:gdLst>
                <a:gd name="T0" fmla="*/ 0 w 152"/>
                <a:gd name="T1" fmla="*/ 11 h 211"/>
                <a:gd name="T2" fmla="*/ 14 w 152"/>
                <a:gd name="T3" fmla="*/ 7 h 211"/>
                <a:gd name="T4" fmla="*/ 30 w 152"/>
                <a:gd name="T5" fmla="*/ 4 h 211"/>
                <a:gd name="T6" fmla="*/ 52 w 152"/>
                <a:gd name="T7" fmla="*/ 1 h 211"/>
                <a:gd name="T8" fmla="*/ 78 w 152"/>
                <a:gd name="T9" fmla="*/ 0 h 211"/>
                <a:gd name="T10" fmla="*/ 107 w 152"/>
                <a:gd name="T11" fmla="*/ 5 h 211"/>
                <a:gd name="T12" fmla="*/ 121 w 152"/>
                <a:gd name="T13" fmla="*/ 14 h 211"/>
                <a:gd name="T14" fmla="*/ 126 w 152"/>
                <a:gd name="T15" fmla="*/ 20 h 211"/>
                <a:gd name="T16" fmla="*/ 130 w 152"/>
                <a:gd name="T17" fmla="*/ 28 h 211"/>
                <a:gd name="T18" fmla="*/ 142 w 152"/>
                <a:gd name="T19" fmla="*/ 57 h 211"/>
                <a:gd name="T20" fmla="*/ 151 w 152"/>
                <a:gd name="T21" fmla="*/ 120 h 211"/>
                <a:gd name="T22" fmla="*/ 147 w 152"/>
                <a:gd name="T23" fmla="*/ 149 h 211"/>
                <a:gd name="T24" fmla="*/ 138 w 152"/>
                <a:gd name="T25" fmla="*/ 173 h 211"/>
                <a:gd name="T26" fmla="*/ 131 w 152"/>
                <a:gd name="T27" fmla="*/ 183 h 211"/>
                <a:gd name="T28" fmla="*/ 125 w 152"/>
                <a:gd name="T29" fmla="*/ 191 h 211"/>
                <a:gd name="T30" fmla="*/ 119 w 152"/>
                <a:gd name="T31" fmla="*/ 197 h 211"/>
                <a:gd name="T32" fmla="*/ 113 w 152"/>
                <a:gd name="T33" fmla="*/ 203 h 211"/>
                <a:gd name="T34" fmla="*/ 108 w 152"/>
                <a:gd name="T35" fmla="*/ 207 h 211"/>
                <a:gd name="T36" fmla="*/ 104 w 152"/>
                <a:gd name="T37" fmla="*/ 209 h 211"/>
                <a:gd name="T38" fmla="*/ 101 w 152"/>
                <a:gd name="T39" fmla="*/ 211 h 211"/>
                <a:gd name="T40" fmla="*/ 104 w 152"/>
                <a:gd name="T41" fmla="*/ 209 h 211"/>
                <a:gd name="T42" fmla="*/ 107 w 152"/>
                <a:gd name="T43" fmla="*/ 206 h 211"/>
                <a:gd name="T44" fmla="*/ 112 w 152"/>
                <a:gd name="T45" fmla="*/ 201 h 211"/>
                <a:gd name="T46" fmla="*/ 117 w 152"/>
                <a:gd name="T47" fmla="*/ 196 h 211"/>
                <a:gd name="T48" fmla="*/ 122 w 152"/>
                <a:gd name="T49" fmla="*/ 189 h 211"/>
                <a:gd name="T50" fmla="*/ 133 w 152"/>
                <a:gd name="T51" fmla="*/ 171 h 211"/>
                <a:gd name="T52" fmla="*/ 141 w 152"/>
                <a:gd name="T53" fmla="*/ 147 h 211"/>
                <a:gd name="T54" fmla="*/ 144 w 152"/>
                <a:gd name="T55" fmla="*/ 119 h 211"/>
                <a:gd name="T56" fmla="*/ 141 w 152"/>
                <a:gd name="T57" fmla="*/ 90 h 211"/>
                <a:gd name="T58" fmla="*/ 134 w 152"/>
                <a:gd name="T59" fmla="*/ 60 h 211"/>
                <a:gd name="T60" fmla="*/ 123 w 152"/>
                <a:gd name="T61" fmla="*/ 31 h 211"/>
                <a:gd name="T62" fmla="*/ 120 w 152"/>
                <a:gd name="T63" fmla="*/ 24 h 211"/>
                <a:gd name="T64" fmla="*/ 116 w 152"/>
                <a:gd name="T65" fmla="*/ 19 h 211"/>
                <a:gd name="T66" fmla="*/ 104 w 152"/>
                <a:gd name="T67" fmla="*/ 11 h 211"/>
                <a:gd name="T68" fmla="*/ 77 w 152"/>
                <a:gd name="T69" fmla="*/ 6 h 211"/>
                <a:gd name="T70" fmla="*/ 52 w 152"/>
                <a:gd name="T71" fmla="*/ 5 h 211"/>
                <a:gd name="T72" fmla="*/ 14 w 152"/>
                <a:gd name="T73" fmla="*/ 9 h 211"/>
                <a:gd name="T74" fmla="*/ 0 w 152"/>
                <a:gd name="T75" fmla="*/ 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211">
                  <a:moveTo>
                    <a:pt x="0" y="11"/>
                  </a:moveTo>
                  <a:cubicBezTo>
                    <a:pt x="0" y="11"/>
                    <a:pt x="5" y="10"/>
                    <a:pt x="14" y="7"/>
                  </a:cubicBezTo>
                  <a:cubicBezTo>
                    <a:pt x="18" y="6"/>
                    <a:pt x="24" y="5"/>
                    <a:pt x="30" y="4"/>
                  </a:cubicBezTo>
                  <a:cubicBezTo>
                    <a:pt x="36" y="3"/>
                    <a:pt x="44" y="2"/>
                    <a:pt x="52" y="1"/>
                  </a:cubicBezTo>
                  <a:cubicBezTo>
                    <a:pt x="60" y="0"/>
                    <a:pt x="68" y="0"/>
                    <a:pt x="78" y="0"/>
                  </a:cubicBezTo>
                  <a:cubicBezTo>
                    <a:pt x="87" y="1"/>
                    <a:pt x="97" y="2"/>
                    <a:pt x="107" y="5"/>
                  </a:cubicBezTo>
                  <a:cubicBezTo>
                    <a:pt x="111" y="7"/>
                    <a:pt x="116" y="10"/>
                    <a:pt x="121" y="14"/>
                  </a:cubicBezTo>
                  <a:cubicBezTo>
                    <a:pt x="123" y="16"/>
                    <a:pt x="125" y="18"/>
                    <a:pt x="126" y="20"/>
                  </a:cubicBezTo>
                  <a:cubicBezTo>
                    <a:pt x="127" y="23"/>
                    <a:pt x="128" y="25"/>
                    <a:pt x="130" y="28"/>
                  </a:cubicBezTo>
                  <a:cubicBezTo>
                    <a:pt x="134" y="37"/>
                    <a:pt x="138" y="47"/>
                    <a:pt x="142" y="57"/>
                  </a:cubicBezTo>
                  <a:cubicBezTo>
                    <a:pt x="148" y="78"/>
                    <a:pt x="152" y="99"/>
                    <a:pt x="151" y="120"/>
                  </a:cubicBezTo>
                  <a:cubicBezTo>
                    <a:pt x="151" y="130"/>
                    <a:pt x="150" y="139"/>
                    <a:pt x="147" y="149"/>
                  </a:cubicBezTo>
                  <a:cubicBezTo>
                    <a:pt x="145" y="158"/>
                    <a:pt x="141" y="166"/>
                    <a:pt x="138" y="173"/>
                  </a:cubicBezTo>
                  <a:cubicBezTo>
                    <a:pt x="136" y="176"/>
                    <a:pt x="133" y="180"/>
                    <a:pt x="131" y="183"/>
                  </a:cubicBezTo>
                  <a:cubicBezTo>
                    <a:pt x="129" y="186"/>
                    <a:pt x="127" y="188"/>
                    <a:pt x="125" y="191"/>
                  </a:cubicBezTo>
                  <a:cubicBezTo>
                    <a:pt x="123" y="193"/>
                    <a:pt x="121" y="196"/>
                    <a:pt x="119" y="197"/>
                  </a:cubicBezTo>
                  <a:cubicBezTo>
                    <a:pt x="117" y="199"/>
                    <a:pt x="115" y="201"/>
                    <a:pt x="113" y="203"/>
                  </a:cubicBezTo>
                  <a:cubicBezTo>
                    <a:pt x="111" y="204"/>
                    <a:pt x="109" y="206"/>
                    <a:pt x="108" y="207"/>
                  </a:cubicBezTo>
                  <a:cubicBezTo>
                    <a:pt x="107" y="208"/>
                    <a:pt x="105" y="208"/>
                    <a:pt x="104" y="209"/>
                  </a:cubicBezTo>
                  <a:cubicBezTo>
                    <a:pt x="102" y="211"/>
                    <a:pt x="101" y="211"/>
                    <a:pt x="101" y="211"/>
                  </a:cubicBezTo>
                  <a:cubicBezTo>
                    <a:pt x="101" y="211"/>
                    <a:pt x="102" y="210"/>
                    <a:pt x="104" y="209"/>
                  </a:cubicBezTo>
                  <a:cubicBezTo>
                    <a:pt x="105" y="208"/>
                    <a:pt x="106" y="207"/>
                    <a:pt x="107" y="206"/>
                  </a:cubicBezTo>
                  <a:cubicBezTo>
                    <a:pt x="109" y="205"/>
                    <a:pt x="110" y="203"/>
                    <a:pt x="112" y="201"/>
                  </a:cubicBezTo>
                  <a:cubicBezTo>
                    <a:pt x="113" y="200"/>
                    <a:pt x="115" y="198"/>
                    <a:pt x="117" y="196"/>
                  </a:cubicBezTo>
                  <a:cubicBezTo>
                    <a:pt x="119" y="194"/>
                    <a:pt x="121" y="191"/>
                    <a:pt x="122" y="189"/>
                  </a:cubicBezTo>
                  <a:cubicBezTo>
                    <a:pt x="126" y="184"/>
                    <a:pt x="130" y="178"/>
                    <a:pt x="133" y="171"/>
                  </a:cubicBezTo>
                  <a:cubicBezTo>
                    <a:pt x="136" y="164"/>
                    <a:pt x="139" y="156"/>
                    <a:pt x="141" y="147"/>
                  </a:cubicBezTo>
                  <a:cubicBezTo>
                    <a:pt x="143" y="138"/>
                    <a:pt x="144" y="129"/>
                    <a:pt x="144" y="119"/>
                  </a:cubicBezTo>
                  <a:cubicBezTo>
                    <a:pt x="144" y="110"/>
                    <a:pt x="143" y="100"/>
                    <a:pt x="141" y="90"/>
                  </a:cubicBezTo>
                  <a:cubicBezTo>
                    <a:pt x="140" y="80"/>
                    <a:pt x="137" y="70"/>
                    <a:pt x="134" y="60"/>
                  </a:cubicBezTo>
                  <a:cubicBezTo>
                    <a:pt x="131" y="50"/>
                    <a:pt x="127" y="40"/>
                    <a:pt x="123" y="31"/>
                  </a:cubicBezTo>
                  <a:cubicBezTo>
                    <a:pt x="122" y="29"/>
                    <a:pt x="121" y="26"/>
                    <a:pt x="120" y="24"/>
                  </a:cubicBezTo>
                  <a:cubicBezTo>
                    <a:pt x="119" y="22"/>
                    <a:pt x="117" y="20"/>
                    <a:pt x="116" y="19"/>
                  </a:cubicBezTo>
                  <a:cubicBezTo>
                    <a:pt x="112" y="16"/>
                    <a:pt x="108" y="13"/>
                    <a:pt x="104" y="11"/>
                  </a:cubicBezTo>
                  <a:cubicBezTo>
                    <a:pt x="95" y="8"/>
                    <a:pt x="86" y="6"/>
                    <a:pt x="77" y="6"/>
                  </a:cubicBezTo>
                  <a:cubicBezTo>
                    <a:pt x="68" y="5"/>
                    <a:pt x="60" y="5"/>
                    <a:pt x="52" y="5"/>
                  </a:cubicBezTo>
                  <a:cubicBezTo>
                    <a:pt x="36" y="6"/>
                    <a:pt x="23" y="8"/>
                    <a:pt x="14" y="9"/>
                  </a:cubicBezTo>
                  <a:cubicBezTo>
                    <a:pt x="5" y="10"/>
                    <a:pt x="0" y="11"/>
                    <a:pt x="0" y="11"/>
                  </a:cubicBezTo>
                  <a:close/>
                </a:path>
              </a:pathLst>
            </a:custGeom>
            <a:grpFill/>
            <a:ln w="9525">
              <a:solidFill>
                <a:schemeClr val="accent2"/>
              </a:solidFill>
              <a:round/>
              <a:headEnd/>
              <a:tailEnd/>
            </a:ln>
          </p:spPr>
          <p:txBody>
            <a:bodyPr vert="horz" wrap="square" lIns="68580" tIns="34290" rIns="68580" bIns="34290" numCol="1" anchor="t" anchorCtr="0" compatLnSpc="1">
              <a:prstTxWarp prst="textNoShape">
                <a:avLst/>
              </a:prstTxWarp>
            </a:bodyPr>
            <a:lstStyle/>
            <a:p>
              <a:endParaRPr lang="en-GB" sz="1350"/>
            </a:p>
          </p:txBody>
        </p:sp>
        <p:sp>
          <p:nvSpPr>
            <p:cNvPr id="42" name="Freeform 106">
              <a:extLst>
                <a:ext uri="{FF2B5EF4-FFF2-40B4-BE49-F238E27FC236}">
                  <a16:creationId xmlns:a16="http://schemas.microsoft.com/office/drawing/2014/main" id="{10ECEF3C-E529-F4DB-F3BE-806AE70EEC60}"/>
                </a:ext>
              </a:extLst>
            </p:cNvPr>
            <p:cNvSpPr>
              <a:spLocks/>
            </p:cNvSpPr>
            <p:nvPr/>
          </p:nvSpPr>
          <p:spPr bwMode="auto">
            <a:xfrm>
              <a:off x="-2192338" y="2173288"/>
              <a:ext cx="111125" cy="257175"/>
            </a:xfrm>
            <a:custGeom>
              <a:avLst/>
              <a:gdLst>
                <a:gd name="T0" fmla="*/ 71 w 80"/>
                <a:gd name="T1" fmla="*/ 162 h 186"/>
                <a:gd name="T2" fmla="*/ 70 w 80"/>
                <a:gd name="T3" fmla="*/ 165 h 186"/>
                <a:gd name="T4" fmla="*/ 65 w 80"/>
                <a:gd name="T5" fmla="*/ 173 h 186"/>
                <a:gd name="T6" fmla="*/ 55 w 80"/>
                <a:gd name="T7" fmla="*/ 183 h 186"/>
                <a:gd name="T8" fmla="*/ 46 w 80"/>
                <a:gd name="T9" fmla="*/ 186 h 186"/>
                <a:gd name="T10" fmla="*/ 35 w 80"/>
                <a:gd name="T11" fmla="*/ 183 h 186"/>
                <a:gd name="T12" fmla="*/ 21 w 80"/>
                <a:gd name="T13" fmla="*/ 165 h 186"/>
                <a:gd name="T14" fmla="*/ 18 w 80"/>
                <a:gd name="T15" fmla="*/ 160 h 186"/>
                <a:gd name="T16" fmla="*/ 16 w 80"/>
                <a:gd name="T17" fmla="*/ 154 h 186"/>
                <a:gd name="T18" fmla="*/ 11 w 80"/>
                <a:gd name="T19" fmla="*/ 142 h 186"/>
                <a:gd name="T20" fmla="*/ 4 w 80"/>
                <a:gd name="T21" fmla="*/ 117 h 186"/>
                <a:gd name="T22" fmla="*/ 1 w 80"/>
                <a:gd name="T23" fmla="*/ 89 h 186"/>
                <a:gd name="T24" fmla="*/ 1 w 80"/>
                <a:gd name="T25" fmla="*/ 62 h 186"/>
                <a:gd name="T26" fmla="*/ 4 w 80"/>
                <a:gd name="T27" fmla="*/ 36 h 186"/>
                <a:gd name="T28" fmla="*/ 14 w 80"/>
                <a:gd name="T29" fmla="*/ 12 h 186"/>
                <a:gd name="T30" fmla="*/ 24 w 80"/>
                <a:gd name="T31" fmla="*/ 4 h 186"/>
                <a:gd name="T32" fmla="*/ 35 w 80"/>
                <a:gd name="T33" fmla="*/ 1 h 186"/>
                <a:gd name="T34" fmla="*/ 53 w 80"/>
                <a:gd name="T35" fmla="*/ 0 h 186"/>
                <a:gd name="T36" fmla="*/ 68 w 80"/>
                <a:gd name="T37" fmla="*/ 0 h 186"/>
                <a:gd name="T38" fmla="*/ 80 w 80"/>
                <a:gd name="T39" fmla="*/ 0 h 186"/>
                <a:gd name="T40" fmla="*/ 77 w 80"/>
                <a:gd name="T41" fmla="*/ 1 h 186"/>
                <a:gd name="T42" fmla="*/ 68 w 80"/>
                <a:gd name="T43" fmla="*/ 2 h 186"/>
                <a:gd name="T44" fmla="*/ 54 w 80"/>
                <a:gd name="T45" fmla="*/ 3 h 186"/>
                <a:gd name="T46" fmla="*/ 36 w 80"/>
                <a:gd name="T47" fmla="*/ 6 h 186"/>
                <a:gd name="T48" fmla="*/ 19 w 80"/>
                <a:gd name="T49" fmla="*/ 16 h 186"/>
                <a:gd name="T50" fmla="*/ 11 w 80"/>
                <a:gd name="T51" fmla="*/ 37 h 186"/>
                <a:gd name="T52" fmla="*/ 9 w 80"/>
                <a:gd name="T53" fmla="*/ 89 h 186"/>
                <a:gd name="T54" fmla="*/ 12 w 80"/>
                <a:gd name="T55" fmla="*/ 115 h 186"/>
                <a:gd name="T56" fmla="*/ 17 w 80"/>
                <a:gd name="T57" fmla="*/ 140 h 186"/>
                <a:gd name="T58" fmla="*/ 26 w 80"/>
                <a:gd name="T59" fmla="*/ 163 h 186"/>
                <a:gd name="T60" fmla="*/ 38 w 80"/>
                <a:gd name="T61" fmla="*/ 180 h 186"/>
                <a:gd name="T62" fmla="*/ 46 w 80"/>
                <a:gd name="T63" fmla="*/ 183 h 186"/>
                <a:gd name="T64" fmla="*/ 53 w 80"/>
                <a:gd name="T65" fmla="*/ 181 h 186"/>
                <a:gd name="T66" fmla="*/ 64 w 80"/>
                <a:gd name="T67" fmla="*/ 172 h 186"/>
                <a:gd name="T68" fmla="*/ 69 w 80"/>
                <a:gd name="T69" fmla="*/ 165 h 186"/>
                <a:gd name="T70" fmla="*/ 71 w 80"/>
                <a:gd name="T7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86">
                  <a:moveTo>
                    <a:pt x="71" y="162"/>
                  </a:moveTo>
                  <a:cubicBezTo>
                    <a:pt x="71" y="162"/>
                    <a:pt x="71" y="163"/>
                    <a:pt x="70" y="165"/>
                  </a:cubicBezTo>
                  <a:cubicBezTo>
                    <a:pt x="69" y="167"/>
                    <a:pt x="67" y="169"/>
                    <a:pt x="65" y="173"/>
                  </a:cubicBezTo>
                  <a:cubicBezTo>
                    <a:pt x="63" y="176"/>
                    <a:pt x="59" y="180"/>
                    <a:pt x="55" y="183"/>
                  </a:cubicBezTo>
                  <a:cubicBezTo>
                    <a:pt x="52" y="184"/>
                    <a:pt x="49" y="186"/>
                    <a:pt x="46" y="186"/>
                  </a:cubicBezTo>
                  <a:cubicBezTo>
                    <a:pt x="42" y="186"/>
                    <a:pt x="39" y="185"/>
                    <a:pt x="35" y="183"/>
                  </a:cubicBezTo>
                  <a:cubicBezTo>
                    <a:pt x="29" y="179"/>
                    <a:pt x="25" y="172"/>
                    <a:pt x="21" y="165"/>
                  </a:cubicBezTo>
                  <a:cubicBezTo>
                    <a:pt x="20" y="163"/>
                    <a:pt x="19" y="162"/>
                    <a:pt x="18" y="160"/>
                  </a:cubicBezTo>
                  <a:cubicBezTo>
                    <a:pt x="17" y="158"/>
                    <a:pt x="17" y="156"/>
                    <a:pt x="16" y="154"/>
                  </a:cubicBezTo>
                  <a:cubicBezTo>
                    <a:pt x="14" y="150"/>
                    <a:pt x="12" y="147"/>
                    <a:pt x="11" y="142"/>
                  </a:cubicBezTo>
                  <a:cubicBezTo>
                    <a:pt x="8" y="134"/>
                    <a:pt x="6" y="126"/>
                    <a:pt x="4" y="117"/>
                  </a:cubicBezTo>
                  <a:cubicBezTo>
                    <a:pt x="3" y="108"/>
                    <a:pt x="1" y="99"/>
                    <a:pt x="1" y="89"/>
                  </a:cubicBezTo>
                  <a:cubicBezTo>
                    <a:pt x="0" y="80"/>
                    <a:pt x="0" y="71"/>
                    <a:pt x="1" y="62"/>
                  </a:cubicBezTo>
                  <a:cubicBezTo>
                    <a:pt x="1" y="53"/>
                    <a:pt x="2" y="44"/>
                    <a:pt x="4" y="36"/>
                  </a:cubicBezTo>
                  <a:cubicBezTo>
                    <a:pt x="6" y="27"/>
                    <a:pt x="8" y="19"/>
                    <a:pt x="14" y="12"/>
                  </a:cubicBezTo>
                  <a:cubicBezTo>
                    <a:pt x="17" y="8"/>
                    <a:pt x="20" y="6"/>
                    <a:pt x="24" y="4"/>
                  </a:cubicBezTo>
                  <a:cubicBezTo>
                    <a:pt x="27" y="2"/>
                    <a:pt x="31" y="1"/>
                    <a:pt x="35" y="1"/>
                  </a:cubicBezTo>
                  <a:cubicBezTo>
                    <a:pt x="42" y="0"/>
                    <a:pt x="48" y="0"/>
                    <a:pt x="53" y="0"/>
                  </a:cubicBezTo>
                  <a:cubicBezTo>
                    <a:pt x="59" y="0"/>
                    <a:pt x="64" y="0"/>
                    <a:pt x="68" y="0"/>
                  </a:cubicBezTo>
                  <a:cubicBezTo>
                    <a:pt x="76" y="0"/>
                    <a:pt x="80" y="0"/>
                    <a:pt x="80" y="0"/>
                  </a:cubicBezTo>
                  <a:cubicBezTo>
                    <a:pt x="80" y="0"/>
                    <a:pt x="79" y="1"/>
                    <a:pt x="77" y="1"/>
                  </a:cubicBezTo>
                  <a:cubicBezTo>
                    <a:pt x="75" y="1"/>
                    <a:pt x="72" y="2"/>
                    <a:pt x="68" y="2"/>
                  </a:cubicBezTo>
                  <a:cubicBezTo>
                    <a:pt x="64" y="2"/>
                    <a:pt x="59" y="3"/>
                    <a:pt x="54" y="3"/>
                  </a:cubicBezTo>
                  <a:cubicBezTo>
                    <a:pt x="48" y="4"/>
                    <a:pt x="42" y="4"/>
                    <a:pt x="36" y="6"/>
                  </a:cubicBezTo>
                  <a:cubicBezTo>
                    <a:pt x="29" y="7"/>
                    <a:pt x="23" y="10"/>
                    <a:pt x="19" y="16"/>
                  </a:cubicBezTo>
                  <a:cubicBezTo>
                    <a:pt x="15" y="21"/>
                    <a:pt x="13" y="29"/>
                    <a:pt x="11" y="37"/>
                  </a:cubicBezTo>
                  <a:cubicBezTo>
                    <a:pt x="9" y="53"/>
                    <a:pt x="8" y="71"/>
                    <a:pt x="9" y="89"/>
                  </a:cubicBezTo>
                  <a:cubicBezTo>
                    <a:pt x="9" y="98"/>
                    <a:pt x="10" y="107"/>
                    <a:pt x="12" y="115"/>
                  </a:cubicBezTo>
                  <a:cubicBezTo>
                    <a:pt x="13" y="124"/>
                    <a:pt x="15" y="132"/>
                    <a:pt x="17" y="140"/>
                  </a:cubicBezTo>
                  <a:cubicBezTo>
                    <a:pt x="20" y="148"/>
                    <a:pt x="22" y="156"/>
                    <a:pt x="26" y="163"/>
                  </a:cubicBezTo>
                  <a:cubicBezTo>
                    <a:pt x="29" y="170"/>
                    <a:pt x="33" y="176"/>
                    <a:pt x="38" y="180"/>
                  </a:cubicBezTo>
                  <a:cubicBezTo>
                    <a:pt x="40" y="181"/>
                    <a:pt x="43" y="183"/>
                    <a:pt x="46" y="183"/>
                  </a:cubicBezTo>
                  <a:cubicBezTo>
                    <a:pt x="48" y="183"/>
                    <a:pt x="51" y="182"/>
                    <a:pt x="53" y="181"/>
                  </a:cubicBezTo>
                  <a:cubicBezTo>
                    <a:pt x="58" y="178"/>
                    <a:pt x="61" y="175"/>
                    <a:pt x="64" y="172"/>
                  </a:cubicBezTo>
                  <a:cubicBezTo>
                    <a:pt x="67" y="169"/>
                    <a:pt x="68" y="166"/>
                    <a:pt x="69" y="165"/>
                  </a:cubicBezTo>
                  <a:cubicBezTo>
                    <a:pt x="71" y="163"/>
                    <a:pt x="71" y="162"/>
                    <a:pt x="71" y="162"/>
                  </a:cubicBezTo>
                  <a:close/>
                </a:path>
              </a:pathLst>
            </a:custGeom>
            <a:grpFill/>
            <a:ln w="9525">
              <a:solidFill>
                <a:schemeClr val="accent2"/>
              </a:solidFill>
              <a:round/>
              <a:headEnd/>
              <a:tailEnd/>
            </a:ln>
          </p:spPr>
          <p:txBody>
            <a:bodyPr vert="horz" wrap="square" lIns="68580" tIns="34290" rIns="68580" bIns="34290" numCol="1" anchor="t" anchorCtr="0" compatLnSpc="1">
              <a:prstTxWarp prst="textNoShape">
                <a:avLst/>
              </a:prstTxWarp>
            </a:bodyPr>
            <a:lstStyle/>
            <a:p>
              <a:endParaRPr lang="en-GB" sz="1350"/>
            </a:p>
          </p:txBody>
        </p:sp>
        <p:sp>
          <p:nvSpPr>
            <p:cNvPr id="43" name="Freeform 107">
              <a:extLst>
                <a:ext uri="{FF2B5EF4-FFF2-40B4-BE49-F238E27FC236}">
                  <a16:creationId xmlns:a16="http://schemas.microsoft.com/office/drawing/2014/main" id="{8AA06BD0-9698-A1C5-76A0-AF4594CF0959}"/>
                </a:ext>
              </a:extLst>
            </p:cNvPr>
            <p:cNvSpPr>
              <a:spLocks/>
            </p:cNvSpPr>
            <p:nvPr/>
          </p:nvSpPr>
          <p:spPr bwMode="auto">
            <a:xfrm>
              <a:off x="-2514601" y="2468563"/>
              <a:ext cx="222250" cy="120650"/>
            </a:xfrm>
            <a:custGeom>
              <a:avLst/>
              <a:gdLst>
                <a:gd name="T0" fmla="*/ 0 w 161"/>
                <a:gd name="T1" fmla="*/ 87 h 87"/>
                <a:gd name="T2" fmla="*/ 6 w 161"/>
                <a:gd name="T3" fmla="*/ 82 h 87"/>
                <a:gd name="T4" fmla="*/ 13 w 161"/>
                <a:gd name="T5" fmla="*/ 76 h 87"/>
                <a:gd name="T6" fmla="*/ 22 w 161"/>
                <a:gd name="T7" fmla="*/ 68 h 87"/>
                <a:gd name="T8" fmla="*/ 46 w 161"/>
                <a:gd name="T9" fmla="*/ 52 h 87"/>
                <a:gd name="T10" fmla="*/ 60 w 161"/>
                <a:gd name="T11" fmla="*/ 43 h 87"/>
                <a:gd name="T12" fmla="*/ 76 w 161"/>
                <a:gd name="T13" fmla="*/ 35 h 87"/>
                <a:gd name="T14" fmla="*/ 91 w 161"/>
                <a:gd name="T15" fmla="*/ 27 h 87"/>
                <a:gd name="T16" fmla="*/ 106 w 161"/>
                <a:gd name="T17" fmla="*/ 20 h 87"/>
                <a:gd name="T18" fmla="*/ 120 w 161"/>
                <a:gd name="T19" fmla="*/ 14 h 87"/>
                <a:gd name="T20" fmla="*/ 134 w 161"/>
                <a:gd name="T21" fmla="*/ 9 h 87"/>
                <a:gd name="T22" fmla="*/ 161 w 161"/>
                <a:gd name="T23" fmla="*/ 0 h 87"/>
                <a:gd name="T24" fmla="*/ 135 w 161"/>
                <a:gd name="T25" fmla="*/ 13 h 87"/>
                <a:gd name="T26" fmla="*/ 123 w 161"/>
                <a:gd name="T27" fmla="*/ 19 h 87"/>
                <a:gd name="T28" fmla="*/ 109 w 161"/>
                <a:gd name="T29" fmla="*/ 26 h 87"/>
                <a:gd name="T30" fmla="*/ 94 w 161"/>
                <a:gd name="T31" fmla="*/ 34 h 87"/>
                <a:gd name="T32" fmla="*/ 79 w 161"/>
                <a:gd name="T33" fmla="*/ 42 h 87"/>
                <a:gd name="T34" fmla="*/ 64 w 161"/>
                <a:gd name="T35" fmla="*/ 50 h 87"/>
                <a:gd name="T36" fmla="*/ 50 w 161"/>
                <a:gd name="T37" fmla="*/ 58 h 87"/>
                <a:gd name="T38" fmla="*/ 36 w 161"/>
                <a:gd name="T39" fmla="*/ 65 h 87"/>
                <a:gd name="T40" fmla="*/ 24 w 161"/>
                <a:gd name="T41" fmla="*/ 72 h 87"/>
                <a:gd name="T42" fmla="*/ 15 w 161"/>
                <a:gd name="T43" fmla="*/ 78 h 87"/>
                <a:gd name="T44" fmla="*/ 7 w 161"/>
                <a:gd name="T45" fmla="*/ 83 h 87"/>
                <a:gd name="T46" fmla="*/ 2 w 161"/>
                <a:gd name="T47" fmla="*/ 86 h 87"/>
                <a:gd name="T48" fmla="*/ 0 w 161"/>
                <a:gd name="T49"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1" h="87">
                  <a:moveTo>
                    <a:pt x="0" y="87"/>
                  </a:moveTo>
                  <a:cubicBezTo>
                    <a:pt x="0" y="87"/>
                    <a:pt x="2" y="85"/>
                    <a:pt x="6" y="82"/>
                  </a:cubicBezTo>
                  <a:cubicBezTo>
                    <a:pt x="8" y="80"/>
                    <a:pt x="10" y="78"/>
                    <a:pt x="13" y="76"/>
                  </a:cubicBezTo>
                  <a:cubicBezTo>
                    <a:pt x="15" y="74"/>
                    <a:pt x="18" y="71"/>
                    <a:pt x="22" y="68"/>
                  </a:cubicBezTo>
                  <a:cubicBezTo>
                    <a:pt x="29" y="63"/>
                    <a:pt x="37" y="57"/>
                    <a:pt x="46" y="52"/>
                  </a:cubicBezTo>
                  <a:cubicBezTo>
                    <a:pt x="51" y="49"/>
                    <a:pt x="56" y="46"/>
                    <a:pt x="60" y="43"/>
                  </a:cubicBezTo>
                  <a:cubicBezTo>
                    <a:pt x="65" y="40"/>
                    <a:pt x="70" y="37"/>
                    <a:pt x="76" y="35"/>
                  </a:cubicBezTo>
                  <a:cubicBezTo>
                    <a:pt x="81" y="32"/>
                    <a:pt x="86" y="29"/>
                    <a:pt x="91" y="27"/>
                  </a:cubicBezTo>
                  <a:cubicBezTo>
                    <a:pt x="96" y="24"/>
                    <a:pt x="101" y="22"/>
                    <a:pt x="106" y="20"/>
                  </a:cubicBezTo>
                  <a:cubicBezTo>
                    <a:pt x="111" y="18"/>
                    <a:pt x="116" y="16"/>
                    <a:pt x="120" y="14"/>
                  </a:cubicBezTo>
                  <a:cubicBezTo>
                    <a:pt x="125" y="12"/>
                    <a:pt x="129" y="11"/>
                    <a:pt x="134" y="9"/>
                  </a:cubicBezTo>
                  <a:cubicBezTo>
                    <a:pt x="150" y="3"/>
                    <a:pt x="161" y="0"/>
                    <a:pt x="161" y="0"/>
                  </a:cubicBezTo>
                  <a:cubicBezTo>
                    <a:pt x="161" y="0"/>
                    <a:pt x="151" y="6"/>
                    <a:pt x="135" y="13"/>
                  </a:cubicBezTo>
                  <a:cubicBezTo>
                    <a:pt x="131" y="15"/>
                    <a:pt x="127" y="17"/>
                    <a:pt x="123" y="19"/>
                  </a:cubicBezTo>
                  <a:cubicBezTo>
                    <a:pt x="118" y="22"/>
                    <a:pt x="114" y="24"/>
                    <a:pt x="109" y="26"/>
                  </a:cubicBezTo>
                  <a:cubicBezTo>
                    <a:pt x="104" y="29"/>
                    <a:pt x="99" y="31"/>
                    <a:pt x="94" y="34"/>
                  </a:cubicBezTo>
                  <a:cubicBezTo>
                    <a:pt x="89" y="36"/>
                    <a:pt x="84" y="39"/>
                    <a:pt x="79" y="42"/>
                  </a:cubicBezTo>
                  <a:cubicBezTo>
                    <a:pt x="74" y="44"/>
                    <a:pt x="69" y="47"/>
                    <a:pt x="64" y="50"/>
                  </a:cubicBezTo>
                  <a:cubicBezTo>
                    <a:pt x="59" y="52"/>
                    <a:pt x="54" y="55"/>
                    <a:pt x="50" y="58"/>
                  </a:cubicBezTo>
                  <a:cubicBezTo>
                    <a:pt x="45" y="60"/>
                    <a:pt x="41" y="63"/>
                    <a:pt x="36" y="65"/>
                  </a:cubicBezTo>
                  <a:cubicBezTo>
                    <a:pt x="32" y="68"/>
                    <a:pt x="28" y="70"/>
                    <a:pt x="24" y="72"/>
                  </a:cubicBezTo>
                  <a:cubicBezTo>
                    <a:pt x="21" y="74"/>
                    <a:pt x="17" y="77"/>
                    <a:pt x="15" y="78"/>
                  </a:cubicBezTo>
                  <a:cubicBezTo>
                    <a:pt x="12" y="80"/>
                    <a:pt x="9" y="82"/>
                    <a:pt x="7" y="83"/>
                  </a:cubicBezTo>
                  <a:cubicBezTo>
                    <a:pt x="5" y="85"/>
                    <a:pt x="3" y="86"/>
                    <a:pt x="2" y="86"/>
                  </a:cubicBezTo>
                  <a:cubicBezTo>
                    <a:pt x="1" y="87"/>
                    <a:pt x="0" y="87"/>
                    <a:pt x="0" y="87"/>
                  </a:cubicBezTo>
                  <a:close/>
                </a:path>
              </a:pathLst>
            </a:custGeom>
            <a:grpFill/>
            <a:ln w="9525">
              <a:solidFill>
                <a:schemeClr val="accent2"/>
              </a:solidFill>
              <a:round/>
              <a:headEnd/>
              <a:tailEnd/>
            </a:ln>
          </p:spPr>
          <p:txBody>
            <a:bodyPr vert="horz" wrap="square" lIns="68580" tIns="34290" rIns="68580" bIns="34290" numCol="1" anchor="t" anchorCtr="0" compatLnSpc="1">
              <a:prstTxWarp prst="textNoShape">
                <a:avLst/>
              </a:prstTxWarp>
            </a:bodyPr>
            <a:lstStyle/>
            <a:p>
              <a:endParaRPr lang="en-GB" sz="1350"/>
            </a:p>
          </p:txBody>
        </p:sp>
      </p:grpSp>
      <p:grpSp>
        <p:nvGrpSpPr>
          <p:cNvPr id="44" name="Group 43">
            <a:extLst>
              <a:ext uri="{FF2B5EF4-FFF2-40B4-BE49-F238E27FC236}">
                <a16:creationId xmlns:a16="http://schemas.microsoft.com/office/drawing/2014/main" id="{9BA8334C-50F9-67CD-482E-9652AD3B0075}"/>
              </a:ext>
            </a:extLst>
          </p:cNvPr>
          <p:cNvGrpSpPr/>
          <p:nvPr/>
        </p:nvGrpSpPr>
        <p:grpSpPr>
          <a:xfrm>
            <a:off x="345030" y="3905931"/>
            <a:ext cx="216386" cy="389872"/>
            <a:chOff x="4297363" y="2082800"/>
            <a:chExt cx="544513" cy="981076"/>
          </a:xfrm>
          <a:solidFill>
            <a:schemeClr val="accent1"/>
          </a:solidFill>
        </p:grpSpPr>
        <p:sp>
          <p:nvSpPr>
            <p:cNvPr id="45" name="Freeform 5">
              <a:extLst>
                <a:ext uri="{FF2B5EF4-FFF2-40B4-BE49-F238E27FC236}">
                  <a16:creationId xmlns:a16="http://schemas.microsoft.com/office/drawing/2014/main" id="{8E2B7DBA-2B50-D57A-98D6-D2EE9205F699}"/>
                </a:ext>
              </a:extLst>
            </p:cNvPr>
            <p:cNvSpPr>
              <a:spLocks noEditPoints="1"/>
            </p:cNvSpPr>
            <p:nvPr/>
          </p:nvSpPr>
          <p:spPr bwMode="auto">
            <a:xfrm>
              <a:off x="4297363" y="2290763"/>
              <a:ext cx="544513" cy="773113"/>
            </a:xfrm>
            <a:custGeom>
              <a:avLst/>
              <a:gdLst>
                <a:gd name="T0" fmla="*/ 73 w 142"/>
                <a:gd name="T1" fmla="*/ 119 h 204"/>
                <a:gd name="T2" fmla="*/ 69 w 142"/>
                <a:gd name="T3" fmla="*/ 119 h 204"/>
                <a:gd name="T4" fmla="*/ 69 w 142"/>
                <a:gd name="T5" fmla="*/ 122 h 204"/>
                <a:gd name="T6" fmla="*/ 69 w 142"/>
                <a:gd name="T7" fmla="*/ 189 h 204"/>
                <a:gd name="T8" fmla="*/ 53 w 142"/>
                <a:gd name="T9" fmla="*/ 203 h 204"/>
                <a:gd name="T10" fmla="*/ 42 w 142"/>
                <a:gd name="T11" fmla="*/ 191 h 204"/>
                <a:gd name="T12" fmla="*/ 31 w 142"/>
                <a:gd name="T13" fmla="*/ 132 h 204"/>
                <a:gd name="T14" fmla="*/ 24 w 142"/>
                <a:gd name="T15" fmla="*/ 95 h 204"/>
                <a:gd name="T16" fmla="*/ 23 w 142"/>
                <a:gd name="T17" fmla="*/ 94 h 204"/>
                <a:gd name="T18" fmla="*/ 23 w 142"/>
                <a:gd name="T19" fmla="*/ 100 h 204"/>
                <a:gd name="T20" fmla="*/ 16 w 142"/>
                <a:gd name="T21" fmla="*/ 111 h 204"/>
                <a:gd name="T22" fmla="*/ 0 w 142"/>
                <a:gd name="T23" fmla="*/ 101 h 204"/>
                <a:gd name="T24" fmla="*/ 11 w 142"/>
                <a:gd name="T25" fmla="*/ 35 h 204"/>
                <a:gd name="T26" fmla="*/ 29 w 142"/>
                <a:gd name="T27" fmla="*/ 9 h 204"/>
                <a:gd name="T28" fmla="*/ 53 w 142"/>
                <a:gd name="T29" fmla="*/ 1 h 204"/>
                <a:gd name="T30" fmla="*/ 57 w 142"/>
                <a:gd name="T31" fmla="*/ 2 h 204"/>
                <a:gd name="T32" fmla="*/ 84 w 142"/>
                <a:gd name="T33" fmla="*/ 3 h 204"/>
                <a:gd name="T34" fmla="*/ 101 w 142"/>
                <a:gd name="T35" fmla="*/ 2 h 204"/>
                <a:gd name="T36" fmla="*/ 125 w 142"/>
                <a:gd name="T37" fmla="*/ 23 h 204"/>
                <a:gd name="T38" fmla="*/ 139 w 142"/>
                <a:gd name="T39" fmla="*/ 61 h 204"/>
                <a:gd name="T40" fmla="*/ 142 w 142"/>
                <a:gd name="T41" fmla="*/ 100 h 204"/>
                <a:gd name="T42" fmla="*/ 132 w 142"/>
                <a:gd name="T43" fmla="*/ 111 h 204"/>
                <a:gd name="T44" fmla="*/ 120 w 142"/>
                <a:gd name="T45" fmla="*/ 103 h 204"/>
                <a:gd name="T46" fmla="*/ 119 w 142"/>
                <a:gd name="T47" fmla="*/ 95 h 204"/>
                <a:gd name="T48" fmla="*/ 119 w 142"/>
                <a:gd name="T49" fmla="*/ 93 h 204"/>
                <a:gd name="T50" fmla="*/ 117 w 142"/>
                <a:gd name="T51" fmla="*/ 106 h 204"/>
                <a:gd name="T52" fmla="*/ 107 w 142"/>
                <a:gd name="T53" fmla="*/ 158 h 204"/>
                <a:gd name="T54" fmla="*/ 100 w 142"/>
                <a:gd name="T55" fmla="*/ 193 h 204"/>
                <a:gd name="T56" fmla="*/ 97 w 142"/>
                <a:gd name="T57" fmla="*/ 199 h 204"/>
                <a:gd name="T58" fmla="*/ 76 w 142"/>
                <a:gd name="T59" fmla="*/ 198 h 204"/>
                <a:gd name="T60" fmla="*/ 73 w 142"/>
                <a:gd name="T61" fmla="*/ 191 h 204"/>
                <a:gd name="T62" fmla="*/ 73 w 142"/>
                <a:gd name="T63" fmla="*/ 122 h 204"/>
                <a:gd name="T64" fmla="*/ 73 w 142"/>
                <a:gd name="T65" fmla="*/ 119 h 204"/>
                <a:gd name="T66" fmla="*/ 111 w 142"/>
                <a:gd name="T67" fmla="*/ 100 h 204"/>
                <a:gd name="T68" fmla="*/ 115 w 142"/>
                <a:gd name="T69" fmla="*/ 56 h 204"/>
                <a:gd name="T70" fmla="*/ 111 w 142"/>
                <a:gd name="T71" fmla="*/ 100 h 204"/>
                <a:gd name="T72" fmla="*/ 30 w 142"/>
                <a:gd name="T73" fmla="*/ 100 h 204"/>
                <a:gd name="T74" fmla="*/ 22 w 142"/>
                <a:gd name="T75" fmla="*/ 79 h 204"/>
                <a:gd name="T76" fmla="*/ 26 w 142"/>
                <a:gd name="T77" fmla="*/ 58 h 204"/>
                <a:gd name="T78" fmla="*/ 30 w 142"/>
                <a:gd name="T79" fmla="*/ 100 h 204"/>
                <a:gd name="T80" fmla="*/ 114 w 142"/>
                <a:gd name="T81" fmla="*/ 54 h 204"/>
                <a:gd name="T82" fmla="*/ 114 w 142"/>
                <a:gd name="T83" fmla="*/ 54 h 204"/>
                <a:gd name="T84" fmla="*/ 109 w 142"/>
                <a:gd name="T85" fmla="*/ 39 h 204"/>
                <a:gd name="T86" fmla="*/ 108 w 142"/>
                <a:gd name="T87" fmla="*/ 40 h 204"/>
                <a:gd name="T88" fmla="*/ 114 w 142"/>
                <a:gd name="T89" fmla="*/ 54 h 204"/>
                <a:gd name="T90" fmla="*/ 34 w 142"/>
                <a:gd name="T91" fmla="*/ 41 h 204"/>
                <a:gd name="T92" fmla="*/ 33 w 142"/>
                <a:gd name="T93" fmla="*/ 40 h 204"/>
                <a:gd name="T94" fmla="*/ 28 w 142"/>
                <a:gd name="T95" fmla="*/ 54 h 204"/>
                <a:gd name="T96" fmla="*/ 34 w 142"/>
                <a:gd name="T97" fmla="*/ 4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2" h="204">
                  <a:moveTo>
                    <a:pt x="73" y="119"/>
                  </a:moveTo>
                  <a:cubicBezTo>
                    <a:pt x="72" y="119"/>
                    <a:pt x="70" y="119"/>
                    <a:pt x="69" y="119"/>
                  </a:cubicBezTo>
                  <a:cubicBezTo>
                    <a:pt x="69" y="120"/>
                    <a:pt x="69" y="121"/>
                    <a:pt x="69" y="122"/>
                  </a:cubicBezTo>
                  <a:cubicBezTo>
                    <a:pt x="69" y="144"/>
                    <a:pt x="69" y="167"/>
                    <a:pt x="69" y="189"/>
                  </a:cubicBezTo>
                  <a:cubicBezTo>
                    <a:pt x="69" y="199"/>
                    <a:pt x="62" y="204"/>
                    <a:pt x="53" y="203"/>
                  </a:cubicBezTo>
                  <a:cubicBezTo>
                    <a:pt x="46" y="201"/>
                    <a:pt x="43" y="198"/>
                    <a:pt x="42" y="191"/>
                  </a:cubicBezTo>
                  <a:cubicBezTo>
                    <a:pt x="38" y="172"/>
                    <a:pt x="34" y="152"/>
                    <a:pt x="31" y="132"/>
                  </a:cubicBezTo>
                  <a:cubicBezTo>
                    <a:pt x="28" y="120"/>
                    <a:pt x="26" y="107"/>
                    <a:pt x="24" y="95"/>
                  </a:cubicBezTo>
                  <a:cubicBezTo>
                    <a:pt x="23" y="94"/>
                    <a:pt x="23" y="94"/>
                    <a:pt x="23" y="94"/>
                  </a:cubicBezTo>
                  <a:cubicBezTo>
                    <a:pt x="23" y="96"/>
                    <a:pt x="23" y="98"/>
                    <a:pt x="23" y="100"/>
                  </a:cubicBezTo>
                  <a:cubicBezTo>
                    <a:pt x="22" y="105"/>
                    <a:pt x="20" y="109"/>
                    <a:pt x="16" y="111"/>
                  </a:cubicBezTo>
                  <a:cubicBezTo>
                    <a:pt x="9" y="113"/>
                    <a:pt x="0" y="109"/>
                    <a:pt x="0" y="101"/>
                  </a:cubicBezTo>
                  <a:cubicBezTo>
                    <a:pt x="0" y="79"/>
                    <a:pt x="2" y="56"/>
                    <a:pt x="11" y="35"/>
                  </a:cubicBezTo>
                  <a:cubicBezTo>
                    <a:pt x="15" y="25"/>
                    <a:pt x="20" y="16"/>
                    <a:pt x="29" y="9"/>
                  </a:cubicBezTo>
                  <a:cubicBezTo>
                    <a:pt x="36" y="3"/>
                    <a:pt x="44" y="0"/>
                    <a:pt x="53" y="1"/>
                  </a:cubicBezTo>
                  <a:cubicBezTo>
                    <a:pt x="54" y="1"/>
                    <a:pt x="56" y="1"/>
                    <a:pt x="57" y="2"/>
                  </a:cubicBezTo>
                  <a:cubicBezTo>
                    <a:pt x="65" y="6"/>
                    <a:pt x="75" y="7"/>
                    <a:pt x="84" y="3"/>
                  </a:cubicBezTo>
                  <a:cubicBezTo>
                    <a:pt x="89" y="0"/>
                    <a:pt x="95" y="0"/>
                    <a:pt x="101" y="2"/>
                  </a:cubicBezTo>
                  <a:cubicBezTo>
                    <a:pt x="112" y="6"/>
                    <a:pt x="119" y="14"/>
                    <a:pt x="125" y="23"/>
                  </a:cubicBezTo>
                  <a:cubicBezTo>
                    <a:pt x="133" y="35"/>
                    <a:pt x="136" y="48"/>
                    <a:pt x="139" y="61"/>
                  </a:cubicBezTo>
                  <a:cubicBezTo>
                    <a:pt x="141" y="74"/>
                    <a:pt x="142" y="87"/>
                    <a:pt x="142" y="100"/>
                  </a:cubicBezTo>
                  <a:cubicBezTo>
                    <a:pt x="142" y="106"/>
                    <a:pt x="138" y="111"/>
                    <a:pt x="132" y="111"/>
                  </a:cubicBezTo>
                  <a:cubicBezTo>
                    <a:pt x="127" y="112"/>
                    <a:pt x="122" y="109"/>
                    <a:pt x="120" y="103"/>
                  </a:cubicBezTo>
                  <a:cubicBezTo>
                    <a:pt x="119" y="101"/>
                    <a:pt x="120" y="98"/>
                    <a:pt x="119" y="95"/>
                  </a:cubicBezTo>
                  <a:cubicBezTo>
                    <a:pt x="119" y="94"/>
                    <a:pt x="119" y="94"/>
                    <a:pt x="119" y="93"/>
                  </a:cubicBezTo>
                  <a:cubicBezTo>
                    <a:pt x="118" y="97"/>
                    <a:pt x="117" y="102"/>
                    <a:pt x="117" y="106"/>
                  </a:cubicBezTo>
                  <a:cubicBezTo>
                    <a:pt x="113" y="123"/>
                    <a:pt x="110" y="140"/>
                    <a:pt x="107" y="158"/>
                  </a:cubicBezTo>
                  <a:cubicBezTo>
                    <a:pt x="105" y="169"/>
                    <a:pt x="103" y="181"/>
                    <a:pt x="100" y="193"/>
                  </a:cubicBezTo>
                  <a:cubicBezTo>
                    <a:pt x="100" y="195"/>
                    <a:pt x="99" y="197"/>
                    <a:pt x="97" y="199"/>
                  </a:cubicBezTo>
                  <a:cubicBezTo>
                    <a:pt x="92" y="204"/>
                    <a:pt x="82" y="204"/>
                    <a:pt x="76" y="198"/>
                  </a:cubicBezTo>
                  <a:cubicBezTo>
                    <a:pt x="74" y="196"/>
                    <a:pt x="73" y="194"/>
                    <a:pt x="73" y="191"/>
                  </a:cubicBezTo>
                  <a:cubicBezTo>
                    <a:pt x="73" y="168"/>
                    <a:pt x="73" y="145"/>
                    <a:pt x="73" y="122"/>
                  </a:cubicBezTo>
                  <a:cubicBezTo>
                    <a:pt x="73" y="121"/>
                    <a:pt x="73" y="120"/>
                    <a:pt x="73" y="119"/>
                  </a:cubicBezTo>
                  <a:close/>
                  <a:moveTo>
                    <a:pt x="111" y="100"/>
                  </a:moveTo>
                  <a:cubicBezTo>
                    <a:pt x="124" y="91"/>
                    <a:pt x="124" y="68"/>
                    <a:pt x="115" y="56"/>
                  </a:cubicBezTo>
                  <a:cubicBezTo>
                    <a:pt x="123" y="72"/>
                    <a:pt x="121" y="86"/>
                    <a:pt x="111" y="100"/>
                  </a:cubicBezTo>
                  <a:close/>
                  <a:moveTo>
                    <a:pt x="30" y="100"/>
                  </a:moveTo>
                  <a:cubicBezTo>
                    <a:pt x="26" y="94"/>
                    <a:pt x="23" y="87"/>
                    <a:pt x="22" y="79"/>
                  </a:cubicBezTo>
                  <a:cubicBezTo>
                    <a:pt x="22" y="72"/>
                    <a:pt x="23" y="65"/>
                    <a:pt x="26" y="58"/>
                  </a:cubicBezTo>
                  <a:cubicBezTo>
                    <a:pt x="18" y="69"/>
                    <a:pt x="18" y="90"/>
                    <a:pt x="30" y="100"/>
                  </a:cubicBezTo>
                  <a:close/>
                  <a:moveTo>
                    <a:pt x="114" y="54"/>
                  </a:moveTo>
                  <a:cubicBezTo>
                    <a:pt x="114" y="54"/>
                    <a:pt x="114" y="54"/>
                    <a:pt x="114" y="54"/>
                  </a:cubicBezTo>
                  <a:cubicBezTo>
                    <a:pt x="112" y="49"/>
                    <a:pt x="111" y="44"/>
                    <a:pt x="109" y="39"/>
                  </a:cubicBezTo>
                  <a:cubicBezTo>
                    <a:pt x="109" y="39"/>
                    <a:pt x="108" y="39"/>
                    <a:pt x="108" y="40"/>
                  </a:cubicBezTo>
                  <a:cubicBezTo>
                    <a:pt x="110" y="44"/>
                    <a:pt x="110" y="50"/>
                    <a:pt x="114" y="54"/>
                  </a:cubicBezTo>
                  <a:close/>
                  <a:moveTo>
                    <a:pt x="34" y="41"/>
                  </a:moveTo>
                  <a:cubicBezTo>
                    <a:pt x="33" y="40"/>
                    <a:pt x="33" y="40"/>
                    <a:pt x="33" y="40"/>
                  </a:cubicBezTo>
                  <a:cubicBezTo>
                    <a:pt x="31" y="45"/>
                    <a:pt x="30" y="49"/>
                    <a:pt x="28" y="54"/>
                  </a:cubicBezTo>
                  <a:cubicBezTo>
                    <a:pt x="32" y="50"/>
                    <a:pt x="32" y="45"/>
                    <a:pt x="34"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GB" sz="1350"/>
            </a:p>
          </p:txBody>
        </p:sp>
        <p:sp>
          <p:nvSpPr>
            <p:cNvPr id="46" name="Freeform 6">
              <a:extLst>
                <a:ext uri="{FF2B5EF4-FFF2-40B4-BE49-F238E27FC236}">
                  <a16:creationId xmlns:a16="http://schemas.microsoft.com/office/drawing/2014/main" id="{CF2C9936-0068-DEE3-8385-234AF81D30EE}"/>
                </a:ext>
              </a:extLst>
            </p:cNvPr>
            <p:cNvSpPr>
              <a:spLocks/>
            </p:cNvSpPr>
            <p:nvPr/>
          </p:nvSpPr>
          <p:spPr bwMode="auto">
            <a:xfrm>
              <a:off x="4459288" y="2082800"/>
              <a:ext cx="222250" cy="220663"/>
            </a:xfrm>
            <a:custGeom>
              <a:avLst/>
              <a:gdLst>
                <a:gd name="T0" fmla="*/ 58 w 58"/>
                <a:gd name="T1" fmla="*/ 29 h 58"/>
                <a:gd name="T2" fmla="*/ 29 w 58"/>
                <a:gd name="T3" fmla="*/ 58 h 58"/>
                <a:gd name="T4" fmla="*/ 0 w 58"/>
                <a:gd name="T5" fmla="*/ 29 h 58"/>
                <a:gd name="T6" fmla="*/ 29 w 58"/>
                <a:gd name="T7" fmla="*/ 0 h 58"/>
                <a:gd name="T8" fmla="*/ 58 w 58"/>
                <a:gd name="T9" fmla="*/ 29 h 58"/>
              </a:gdLst>
              <a:ahLst/>
              <a:cxnLst>
                <a:cxn ang="0">
                  <a:pos x="T0" y="T1"/>
                </a:cxn>
                <a:cxn ang="0">
                  <a:pos x="T2" y="T3"/>
                </a:cxn>
                <a:cxn ang="0">
                  <a:pos x="T4" y="T5"/>
                </a:cxn>
                <a:cxn ang="0">
                  <a:pos x="T6" y="T7"/>
                </a:cxn>
                <a:cxn ang="0">
                  <a:pos x="T8" y="T9"/>
                </a:cxn>
              </a:cxnLst>
              <a:rect l="0" t="0" r="r" b="b"/>
              <a:pathLst>
                <a:path w="58" h="58">
                  <a:moveTo>
                    <a:pt x="58" y="29"/>
                  </a:moveTo>
                  <a:cubicBezTo>
                    <a:pt x="58" y="45"/>
                    <a:pt x="45" y="58"/>
                    <a:pt x="29" y="58"/>
                  </a:cubicBezTo>
                  <a:cubicBezTo>
                    <a:pt x="13" y="58"/>
                    <a:pt x="1" y="46"/>
                    <a:pt x="0" y="29"/>
                  </a:cubicBezTo>
                  <a:cubicBezTo>
                    <a:pt x="0" y="12"/>
                    <a:pt x="14" y="1"/>
                    <a:pt x="29" y="0"/>
                  </a:cubicBezTo>
                  <a:cubicBezTo>
                    <a:pt x="45" y="0"/>
                    <a:pt x="58" y="13"/>
                    <a:pt x="58" y="29"/>
                  </a:cubicBezTo>
                  <a:close/>
                </a:path>
              </a:pathLst>
            </a:custGeom>
            <a:grpFill/>
            <a:ln>
              <a:noFill/>
            </a:ln>
          </p:spPr>
          <p:txBody>
            <a:bodyPr vert="horz" wrap="square" lIns="68580" tIns="34290" rIns="68580" bIns="34290" numCol="1" anchor="t" anchorCtr="0" compatLnSpc="1">
              <a:prstTxWarp prst="textNoShape">
                <a:avLst/>
              </a:prstTxWarp>
            </a:bodyPr>
            <a:lstStyle/>
            <a:p>
              <a:endParaRPr lang="en-GB" sz="1350"/>
            </a:p>
          </p:txBody>
        </p:sp>
      </p:grpSp>
      <p:grpSp>
        <p:nvGrpSpPr>
          <p:cNvPr id="47" name="Bar chart">
            <a:extLst>
              <a:ext uri="{FF2B5EF4-FFF2-40B4-BE49-F238E27FC236}">
                <a16:creationId xmlns:a16="http://schemas.microsoft.com/office/drawing/2014/main" id="{0AC5758B-5206-3A2A-89D3-05881F09E71C}"/>
              </a:ext>
            </a:extLst>
          </p:cNvPr>
          <p:cNvGrpSpPr/>
          <p:nvPr/>
        </p:nvGrpSpPr>
        <p:grpSpPr>
          <a:xfrm>
            <a:off x="306277" y="3202030"/>
            <a:ext cx="316058" cy="308280"/>
            <a:chOff x="9456739" y="6796088"/>
            <a:chExt cx="582613" cy="574675"/>
          </a:xfrm>
        </p:grpSpPr>
        <p:sp>
          <p:nvSpPr>
            <p:cNvPr id="48" name="Freeform 412">
              <a:extLst>
                <a:ext uri="{FF2B5EF4-FFF2-40B4-BE49-F238E27FC236}">
                  <a16:creationId xmlns:a16="http://schemas.microsoft.com/office/drawing/2014/main" id="{B6B1DF21-9161-956A-F881-DA5D719BFB03}"/>
                </a:ext>
              </a:extLst>
            </p:cNvPr>
            <p:cNvSpPr>
              <a:spLocks/>
            </p:cNvSpPr>
            <p:nvPr/>
          </p:nvSpPr>
          <p:spPr bwMode="auto">
            <a:xfrm>
              <a:off x="9491664" y="6796088"/>
              <a:ext cx="539750" cy="539750"/>
            </a:xfrm>
            <a:custGeom>
              <a:avLst/>
              <a:gdLst>
                <a:gd name="T0" fmla="*/ 0 w 340"/>
                <a:gd name="T1" fmla="*/ 0 h 340"/>
                <a:gd name="T2" fmla="*/ 0 w 340"/>
                <a:gd name="T3" fmla="*/ 340 h 340"/>
                <a:gd name="T4" fmla="*/ 340 w 340"/>
                <a:gd name="T5" fmla="*/ 340 h 340"/>
              </a:gdLst>
              <a:ahLst/>
              <a:cxnLst>
                <a:cxn ang="0">
                  <a:pos x="T0" y="T1"/>
                </a:cxn>
                <a:cxn ang="0">
                  <a:pos x="T2" y="T3"/>
                </a:cxn>
                <a:cxn ang="0">
                  <a:pos x="T4" y="T5"/>
                </a:cxn>
              </a:cxnLst>
              <a:rect l="0" t="0" r="r" b="b"/>
              <a:pathLst>
                <a:path w="340" h="340">
                  <a:moveTo>
                    <a:pt x="0" y="0"/>
                  </a:moveTo>
                  <a:lnTo>
                    <a:pt x="0" y="340"/>
                  </a:lnTo>
                  <a:lnTo>
                    <a:pt x="340" y="340"/>
                  </a:lnTo>
                </a:path>
              </a:pathLst>
            </a:custGeom>
            <a:noFill/>
            <a:ln w="2222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p>
          </p:txBody>
        </p:sp>
        <p:sp>
          <p:nvSpPr>
            <p:cNvPr id="49" name="Line 72">
              <a:extLst>
                <a:ext uri="{FF2B5EF4-FFF2-40B4-BE49-F238E27FC236}">
                  <a16:creationId xmlns:a16="http://schemas.microsoft.com/office/drawing/2014/main" id="{6ABAD72C-61C1-2363-6A6F-9ACD6DE1C57C}"/>
                </a:ext>
              </a:extLst>
            </p:cNvPr>
            <p:cNvSpPr>
              <a:spLocks noChangeShapeType="1"/>
            </p:cNvSpPr>
            <p:nvPr/>
          </p:nvSpPr>
          <p:spPr bwMode="auto">
            <a:xfrm flipV="1">
              <a:off x="9580564" y="7062788"/>
              <a:ext cx="0" cy="201613"/>
            </a:xfrm>
            <a:prstGeom prst="line">
              <a:avLst/>
            </a:prstGeom>
            <a:noFill/>
            <a:ln w="22225"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p>
          </p:txBody>
        </p:sp>
        <p:sp>
          <p:nvSpPr>
            <p:cNvPr id="50" name="Line 73">
              <a:extLst>
                <a:ext uri="{FF2B5EF4-FFF2-40B4-BE49-F238E27FC236}">
                  <a16:creationId xmlns:a16="http://schemas.microsoft.com/office/drawing/2014/main" id="{4DF33900-B65D-9AAA-70C1-AFB56910248F}"/>
                </a:ext>
              </a:extLst>
            </p:cNvPr>
            <p:cNvSpPr>
              <a:spLocks noChangeShapeType="1"/>
            </p:cNvSpPr>
            <p:nvPr/>
          </p:nvSpPr>
          <p:spPr bwMode="auto">
            <a:xfrm flipV="1">
              <a:off x="9648826" y="7002463"/>
              <a:ext cx="0" cy="261938"/>
            </a:xfrm>
            <a:prstGeom prst="line">
              <a:avLst/>
            </a:prstGeom>
            <a:noFill/>
            <a:ln w="22225"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p>
          </p:txBody>
        </p:sp>
        <p:sp>
          <p:nvSpPr>
            <p:cNvPr id="51" name="Line 74">
              <a:extLst>
                <a:ext uri="{FF2B5EF4-FFF2-40B4-BE49-F238E27FC236}">
                  <a16:creationId xmlns:a16="http://schemas.microsoft.com/office/drawing/2014/main" id="{AA8290CE-F624-C2A4-3A5E-8F029C81C95E}"/>
                </a:ext>
              </a:extLst>
            </p:cNvPr>
            <p:cNvSpPr>
              <a:spLocks noChangeShapeType="1"/>
            </p:cNvSpPr>
            <p:nvPr/>
          </p:nvSpPr>
          <p:spPr bwMode="auto">
            <a:xfrm flipV="1">
              <a:off x="9720264" y="6904038"/>
              <a:ext cx="0" cy="360363"/>
            </a:xfrm>
            <a:prstGeom prst="line">
              <a:avLst/>
            </a:prstGeom>
            <a:noFill/>
            <a:ln w="22225"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p>
          </p:txBody>
        </p:sp>
        <p:sp>
          <p:nvSpPr>
            <p:cNvPr id="52" name="Line 75">
              <a:extLst>
                <a:ext uri="{FF2B5EF4-FFF2-40B4-BE49-F238E27FC236}">
                  <a16:creationId xmlns:a16="http://schemas.microsoft.com/office/drawing/2014/main" id="{04A5CE9F-085C-9FB6-DD7A-520CC177976E}"/>
                </a:ext>
              </a:extLst>
            </p:cNvPr>
            <p:cNvSpPr>
              <a:spLocks noChangeShapeType="1"/>
            </p:cNvSpPr>
            <p:nvPr/>
          </p:nvSpPr>
          <p:spPr bwMode="auto">
            <a:xfrm flipV="1">
              <a:off x="9791701" y="7035800"/>
              <a:ext cx="0" cy="228600"/>
            </a:xfrm>
            <a:prstGeom prst="line">
              <a:avLst/>
            </a:prstGeom>
            <a:noFill/>
            <a:ln w="22225"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p>
          </p:txBody>
        </p:sp>
        <p:sp>
          <p:nvSpPr>
            <p:cNvPr id="53" name="Line 76">
              <a:extLst>
                <a:ext uri="{FF2B5EF4-FFF2-40B4-BE49-F238E27FC236}">
                  <a16:creationId xmlns:a16="http://schemas.microsoft.com/office/drawing/2014/main" id="{86759BB6-6362-3824-8F79-1F3C12493051}"/>
                </a:ext>
              </a:extLst>
            </p:cNvPr>
            <p:cNvSpPr>
              <a:spLocks noChangeShapeType="1"/>
            </p:cNvSpPr>
            <p:nvPr/>
          </p:nvSpPr>
          <p:spPr bwMode="auto">
            <a:xfrm flipV="1">
              <a:off x="9863139" y="7069138"/>
              <a:ext cx="0" cy="195263"/>
            </a:xfrm>
            <a:prstGeom prst="line">
              <a:avLst/>
            </a:prstGeom>
            <a:noFill/>
            <a:ln w="22225"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p>
          </p:txBody>
        </p:sp>
        <p:sp>
          <p:nvSpPr>
            <p:cNvPr id="54" name="Line 77">
              <a:extLst>
                <a:ext uri="{FF2B5EF4-FFF2-40B4-BE49-F238E27FC236}">
                  <a16:creationId xmlns:a16="http://schemas.microsoft.com/office/drawing/2014/main" id="{FC5EEA9D-6F6D-3BE9-B4A5-C8EA650EEF49}"/>
                </a:ext>
              </a:extLst>
            </p:cNvPr>
            <p:cNvSpPr>
              <a:spLocks noChangeShapeType="1"/>
            </p:cNvSpPr>
            <p:nvPr/>
          </p:nvSpPr>
          <p:spPr bwMode="auto">
            <a:xfrm flipV="1">
              <a:off x="9934576" y="6986588"/>
              <a:ext cx="0" cy="277813"/>
            </a:xfrm>
            <a:prstGeom prst="line">
              <a:avLst/>
            </a:prstGeom>
            <a:noFill/>
            <a:ln w="22225" cap="rnd">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p>
          </p:txBody>
        </p:sp>
        <p:sp>
          <p:nvSpPr>
            <p:cNvPr id="55" name="Freeform 419">
              <a:extLst>
                <a:ext uri="{FF2B5EF4-FFF2-40B4-BE49-F238E27FC236}">
                  <a16:creationId xmlns:a16="http://schemas.microsoft.com/office/drawing/2014/main" id="{359E1F0F-465E-4966-FFE2-FB9DFE759B9D}"/>
                </a:ext>
              </a:extLst>
            </p:cNvPr>
            <p:cNvSpPr>
              <a:spLocks/>
            </p:cNvSpPr>
            <p:nvPr/>
          </p:nvSpPr>
          <p:spPr bwMode="auto">
            <a:xfrm>
              <a:off x="9456739" y="6796088"/>
              <a:ext cx="68263" cy="33338"/>
            </a:xfrm>
            <a:custGeom>
              <a:avLst/>
              <a:gdLst>
                <a:gd name="T0" fmla="*/ 0 w 43"/>
                <a:gd name="T1" fmla="*/ 21 h 21"/>
                <a:gd name="T2" fmla="*/ 22 w 43"/>
                <a:gd name="T3" fmla="*/ 0 h 21"/>
                <a:gd name="T4" fmla="*/ 43 w 43"/>
                <a:gd name="T5" fmla="*/ 21 h 21"/>
              </a:gdLst>
              <a:ahLst/>
              <a:cxnLst>
                <a:cxn ang="0">
                  <a:pos x="T0" y="T1"/>
                </a:cxn>
                <a:cxn ang="0">
                  <a:pos x="T2" y="T3"/>
                </a:cxn>
                <a:cxn ang="0">
                  <a:pos x="T4" y="T5"/>
                </a:cxn>
              </a:cxnLst>
              <a:rect l="0" t="0" r="r" b="b"/>
              <a:pathLst>
                <a:path w="43" h="21">
                  <a:moveTo>
                    <a:pt x="0" y="21"/>
                  </a:moveTo>
                  <a:lnTo>
                    <a:pt x="22" y="0"/>
                  </a:lnTo>
                  <a:lnTo>
                    <a:pt x="43" y="21"/>
                  </a:lnTo>
                </a:path>
              </a:pathLst>
            </a:custGeom>
            <a:noFill/>
            <a:ln w="2222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p>
          </p:txBody>
        </p:sp>
        <p:sp>
          <p:nvSpPr>
            <p:cNvPr id="56" name="Freeform 420">
              <a:extLst>
                <a:ext uri="{FF2B5EF4-FFF2-40B4-BE49-F238E27FC236}">
                  <a16:creationId xmlns:a16="http://schemas.microsoft.com/office/drawing/2014/main" id="{C0D279D4-07C8-8589-DB91-4BA8D4F95360}"/>
                </a:ext>
              </a:extLst>
            </p:cNvPr>
            <p:cNvSpPr>
              <a:spLocks/>
            </p:cNvSpPr>
            <p:nvPr/>
          </p:nvSpPr>
          <p:spPr bwMode="auto">
            <a:xfrm>
              <a:off x="10006014" y="7302500"/>
              <a:ext cx="33338" cy="68263"/>
            </a:xfrm>
            <a:custGeom>
              <a:avLst/>
              <a:gdLst>
                <a:gd name="T0" fmla="*/ 0 w 21"/>
                <a:gd name="T1" fmla="*/ 0 h 43"/>
                <a:gd name="T2" fmla="*/ 21 w 21"/>
                <a:gd name="T3" fmla="*/ 21 h 43"/>
                <a:gd name="T4" fmla="*/ 0 w 21"/>
                <a:gd name="T5" fmla="*/ 43 h 43"/>
              </a:gdLst>
              <a:ahLst/>
              <a:cxnLst>
                <a:cxn ang="0">
                  <a:pos x="T0" y="T1"/>
                </a:cxn>
                <a:cxn ang="0">
                  <a:pos x="T2" y="T3"/>
                </a:cxn>
                <a:cxn ang="0">
                  <a:pos x="T4" y="T5"/>
                </a:cxn>
              </a:cxnLst>
              <a:rect l="0" t="0" r="r" b="b"/>
              <a:pathLst>
                <a:path w="21" h="43">
                  <a:moveTo>
                    <a:pt x="0" y="0"/>
                  </a:moveTo>
                  <a:lnTo>
                    <a:pt x="21" y="21"/>
                  </a:lnTo>
                  <a:lnTo>
                    <a:pt x="0" y="43"/>
                  </a:lnTo>
                </a:path>
              </a:pathLst>
            </a:custGeom>
            <a:noFill/>
            <a:ln w="2222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p>
          </p:txBody>
        </p:sp>
      </p:grpSp>
      <p:sp>
        <p:nvSpPr>
          <p:cNvPr id="57" name="Text Placeholder 3">
            <a:extLst>
              <a:ext uri="{FF2B5EF4-FFF2-40B4-BE49-F238E27FC236}">
                <a16:creationId xmlns:a16="http://schemas.microsoft.com/office/drawing/2014/main" id="{0BD95F77-D455-3C21-BE42-3CA2CDD0CE8C}"/>
              </a:ext>
            </a:extLst>
          </p:cNvPr>
          <p:cNvSpPr txBox="1">
            <a:spLocks/>
          </p:cNvSpPr>
          <p:nvPr/>
        </p:nvSpPr>
        <p:spPr>
          <a:xfrm>
            <a:off x="1308149" y="4445749"/>
            <a:ext cx="7473600" cy="687742"/>
          </a:xfrm>
          <a:prstGeom prst="rect">
            <a:avLst/>
          </a:prstGeom>
        </p:spPr>
        <p:txBody>
          <a:bodyPr vert="horz" wrap="square" lIns="68580" tIns="35100" rIns="68580" bIns="351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585">
              <a:lnSpc>
                <a:spcPct val="100000"/>
              </a:lnSpc>
              <a:spcBef>
                <a:spcPts val="0"/>
              </a:spcBef>
              <a:buClrTx/>
              <a:buSzTx/>
              <a:buNone/>
              <a:defRPr/>
            </a:pPr>
            <a:r>
              <a:rPr lang="en-US" altLang="ru-RU" sz="600">
                <a:solidFill>
                  <a:schemeClr val="tx2">
                    <a:lumMod val="50000"/>
                  </a:schemeClr>
                </a:solidFill>
                <a:latin typeface="Verdana"/>
              </a:rPr>
              <a:t>*Data not reported for sibutramine alone. †SOC is defined as basic diet and exercise. ‡Defined as overweight/obesity, hypertension, Type 2 diabetes or hypercholesterolemia.</a:t>
            </a:r>
          </a:p>
          <a:p>
            <a:pPr marL="0" indent="0" defTabSz="609585">
              <a:lnSpc>
                <a:spcPct val="100000"/>
              </a:lnSpc>
              <a:spcBef>
                <a:spcPts val="0"/>
              </a:spcBef>
              <a:buClrTx/>
              <a:buSzTx/>
              <a:buNone/>
              <a:defRPr/>
            </a:pPr>
            <a:r>
              <a:rPr lang="en-US" altLang="ru-RU" sz="600">
                <a:solidFill>
                  <a:schemeClr val="tx2">
                    <a:lumMod val="50000"/>
                  </a:schemeClr>
                </a:solidFill>
                <a:latin typeface="Verdana"/>
              </a:rPr>
              <a:t>ALT, alanine transaminase; AST, alanine aspartate; EPL, essential phospholipids; GGT, gamma glutamyl transferase; HDL-C, high-density lipoproteins; HOMA-IR, homeostatic model assessment of insulin resistance; LDL-C, low-density lipoprotein; </a:t>
            </a:r>
            <a:r>
              <a:rPr lang="en-IN" altLang="ru-RU" sz="600">
                <a:solidFill>
                  <a:schemeClr val="tx2">
                    <a:lumMod val="50000"/>
                  </a:schemeClr>
                </a:solidFill>
                <a:latin typeface="Verdana"/>
              </a:rPr>
              <a:t>MASLD/MAFLD, metabolic dysfunction-associated steatotic liver disease/metabolic associated fatty liver disease</a:t>
            </a:r>
            <a:r>
              <a:rPr lang="en-US" altLang="ru-RU" sz="600">
                <a:solidFill>
                  <a:schemeClr val="tx2">
                    <a:lumMod val="50000"/>
                  </a:schemeClr>
                </a:solidFill>
                <a:latin typeface="Verdana"/>
              </a:rPr>
              <a:t>; RCT, randomized controlled trial; SOC, standard of care.</a:t>
            </a:r>
            <a:br>
              <a:rPr lang="en-US" altLang="ru-RU" sz="600">
                <a:solidFill>
                  <a:schemeClr val="tx2">
                    <a:lumMod val="50000"/>
                  </a:schemeClr>
                </a:solidFill>
                <a:latin typeface="Verdana"/>
              </a:rPr>
            </a:br>
            <a:r>
              <a:rPr lang="en-US" altLang="ru-RU" sz="600">
                <a:solidFill>
                  <a:schemeClr val="tx2">
                    <a:lumMod val="50000"/>
                  </a:schemeClr>
                </a:solidFill>
                <a:latin typeface="Verdana"/>
              </a:rPr>
              <a:t>1. </a:t>
            </a:r>
            <a:r>
              <a:rPr lang="en-US" altLang="ru-RU" sz="600" err="1">
                <a:solidFill>
                  <a:schemeClr val="tx2">
                    <a:lumMod val="50000"/>
                  </a:schemeClr>
                </a:solidFill>
                <a:latin typeface="Verdana"/>
              </a:rPr>
              <a:t>Dajani</a:t>
            </a:r>
            <a:r>
              <a:rPr lang="en-US" altLang="ru-RU" sz="600">
                <a:solidFill>
                  <a:schemeClr val="tx2">
                    <a:lumMod val="50000"/>
                  </a:schemeClr>
                </a:solidFill>
                <a:latin typeface="Verdana"/>
              </a:rPr>
              <a:t> et al. Drugs </a:t>
            </a:r>
            <a:r>
              <a:rPr lang="en-US" altLang="ru-RU" sz="600" err="1">
                <a:solidFill>
                  <a:schemeClr val="tx2">
                    <a:lumMod val="50000"/>
                  </a:schemeClr>
                </a:solidFill>
                <a:latin typeface="Verdana"/>
              </a:rPr>
              <a:t>Ther</a:t>
            </a:r>
            <a:r>
              <a:rPr lang="en-US" altLang="ru-RU" sz="600">
                <a:solidFill>
                  <a:schemeClr val="tx2">
                    <a:lumMod val="50000"/>
                  </a:schemeClr>
                </a:solidFill>
                <a:latin typeface="Verdana"/>
              </a:rPr>
              <a:t> </a:t>
            </a:r>
            <a:r>
              <a:rPr lang="en-US" altLang="ru-RU" sz="600" err="1">
                <a:solidFill>
                  <a:schemeClr val="tx2">
                    <a:lumMod val="50000"/>
                  </a:schemeClr>
                </a:solidFill>
                <a:latin typeface="Verdana"/>
              </a:rPr>
              <a:t>Perspect</a:t>
            </a:r>
            <a:r>
              <a:rPr lang="en-US" altLang="ru-RU" sz="600">
                <a:solidFill>
                  <a:schemeClr val="tx2">
                    <a:lumMod val="50000"/>
                  </a:schemeClr>
                </a:solidFill>
                <a:latin typeface="Verdana"/>
              </a:rPr>
              <a:t> 2021;37:249–64; 2. Sas E et al. Gut 2012;61:A216–7; 3. Li et al. Inner Mongol J Tradition Chin Med 2013;31:10–1; 4. Yin D et al. Med J Q 2000;15:227–8; 5. Maev IV et al. BMJ Open Gastroenterol 2019;6:e000307; 6. Maev IV et al. BMJ Open Gastroenterol 2020;7:e000368; 7. Maev IV et al. BMJ Open Gastroenterol. 2020;7:e000341.</a:t>
            </a:r>
          </a:p>
        </p:txBody>
      </p:sp>
    </p:spTree>
    <p:extLst>
      <p:ext uri="{BB962C8B-B14F-4D97-AF65-F5344CB8AC3E}">
        <p14:creationId xmlns:p14="http://schemas.microsoft.com/office/powerpoint/2010/main" val="10949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B36A-2A84-41D1-64C5-FA9B5F6E7496}"/>
              </a:ext>
            </a:extLst>
          </p:cNvPr>
          <p:cNvSpPr>
            <a:spLocks noGrp="1"/>
          </p:cNvSpPr>
          <p:nvPr>
            <p:ph type="title"/>
          </p:nvPr>
        </p:nvSpPr>
        <p:spPr/>
        <p:txBody>
          <a:bodyPr/>
          <a:lstStyle/>
          <a:p>
            <a:r>
              <a:rPr lang="en-US"/>
              <a:t>Metabolic liver diseases, such </a:t>
            </a:r>
            <a:r>
              <a:rPr lang="en-US">
                <a:solidFill>
                  <a:schemeClr val="tx1"/>
                </a:solidFill>
              </a:rPr>
              <a:t>as </a:t>
            </a:r>
            <a:r>
              <a:rPr lang="en-GB" sz="2400">
                <a:solidFill>
                  <a:schemeClr val="tx1"/>
                </a:solidFill>
                <a:latin typeface="Verdana" panose="020B0604030504040204" pitchFamily="34" charset="0"/>
                <a:ea typeface="Verdana" panose="020B0604030504040204" pitchFamily="34" charset="0"/>
              </a:rPr>
              <a:t>MASLD/MAFLD</a:t>
            </a:r>
            <a:r>
              <a:rPr lang="en-US"/>
              <a:t>, are associated with impaired patient </a:t>
            </a:r>
            <a:r>
              <a:rPr lang="en-US" err="1"/>
              <a:t>HRQoL</a:t>
            </a:r>
            <a:endParaRPr lang="en-IN"/>
          </a:p>
        </p:txBody>
      </p:sp>
      <p:sp>
        <p:nvSpPr>
          <p:cNvPr id="3" name="Text Placeholder 3">
            <a:extLst>
              <a:ext uri="{FF2B5EF4-FFF2-40B4-BE49-F238E27FC236}">
                <a16:creationId xmlns:a16="http://schemas.microsoft.com/office/drawing/2014/main" id="{C2E25C2A-ACAC-9948-2E03-690D5EB0BC25}"/>
              </a:ext>
            </a:extLst>
          </p:cNvPr>
          <p:cNvSpPr txBox="1">
            <a:spLocks/>
          </p:cNvSpPr>
          <p:nvPr/>
        </p:nvSpPr>
        <p:spPr>
          <a:xfrm>
            <a:off x="1308149" y="4239890"/>
            <a:ext cx="7473600" cy="894770"/>
          </a:xfrm>
          <a:prstGeom prst="rect">
            <a:avLst/>
          </a:prstGeom>
        </p:spPr>
        <p:txBody>
          <a:bodyPr vert="horz" wrap="square" lIns="68580" tIns="35100" rIns="68580" bIns="35100" rtlCol="0" anchor="b" anchorCtr="0">
            <a:noAutofit/>
          </a:bodyPr>
          <a:lstStyle>
            <a:lvl1pPr marL="216000" indent="-216000" algn="l" defTabSz="685800" rtl="0" eaLnBrk="1" latinLnBrk="0" hangingPunct="1">
              <a:lnSpc>
                <a:spcPct val="90000"/>
              </a:lnSpc>
              <a:spcBef>
                <a:spcPts val="1200"/>
              </a:spcBef>
              <a:buClr>
                <a:schemeClr val="accent2"/>
              </a:buClr>
              <a:buSzPct val="100000"/>
              <a:buFont typeface="Calibri" panose="020F0502020204030204" pitchFamily="34" charset="0"/>
              <a:buChar char="•"/>
              <a:defRPr sz="2000" b="0" kern="1200">
                <a:solidFill>
                  <a:schemeClr val="tx1">
                    <a:lumMod val="75000"/>
                    <a:lumOff val="25000"/>
                  </a:schemeClr>
                </a:solidFill>
                <a:latin typeface="Verdana" panose="020B0604030504040204" pitchFamily="34" charset="0"/>
                <a:ea typeface="Verdana" panose="020B0604030504040204" pitchFamily="34" charset="0"/>
                <a:cs typeface="+mn-cs"/>
              </a:defRPr>
            </a:lvl1pPr>
            <a:lvl2pPr marL="504000" indent="-180000" algn="l" defTabSz="685800" rtl="0" eaLnBrk="1" latinLnBrk="0" hangingPunct="1">
              <a:lnSpc>
                <a:spcPct val="90000"/>
              </a:lnSpc>
              <a:spcBef>
                <a:spcPts val="600"/>
              </a:spcBef>
              <a:buClr>
                <a:schemeClr val="accent1"/>
              </a:buClr>
              <a:buFont typeface="Calibri" panose="020F0502020204030204" pitchFamily="34" charset="0"/>
              <a:buChar char="‒"/>
              <a:defRPr sz="1800" b="0" kern="1200">
                <a:solidFill>
                  <a:schemeClr val="tx1">
                    <a:lumMod val="75000"/>
                    <a:lumOff val="25000"/>
                  </a:schemeClr>
                </a:solidFill>
                <a:latin typeface="Verdana" panose="020B0604030504040204" pitchFamily="34" charset="0"/>
                <a:ea typeface="Verdana" panose="020B0604030504040204" pitchFamily="34" charset="0"/>
                <a:cs typeface="+mn-cs"/>
              </a:defRPr>
            </a:lvl2pPr>
            <a:lvl3pPr marL="792000" indent="-171450" algn="l" defTabSz="685800" rtl="0" eaLnBrk="1" latinLnBrk="0" hangingPunct="1">
              <a:lnSpc>
                <a:spcPct val="90000"/>
              </a:lnSpc>
              <a:spcBef>
                <a:spcPts val="300"/>
              </a:spcBef>
              <a:buClr>
                <a:schemeClr val="accent1"/>
              </a:buClr>
              <a:buFont typeface="Calibri" panose="020F0502020204030204" pitchFamily="34" charset="0"/>
              <a:buChar char="–"/>
              <a:defRPr sz="1600" b="0" kern="1200">
                <a:solidFill>
                  <a:schemeClr val="tx1">
                    <a:lumMod val="75000"/>
                    <a:lumOff val="25000"/>
                  </a:schemeClr>
                </a:solidFill>
                <a:latin typeface="Verdana" panose="020B0604030504040204" pitchFamily="34" charset="0"/>
                <a:ea typeface="Verdana" panose="020B0604030504040204" pitchFamily="34" charset="0"/>
                <a:cs typeface="+mn-cs"/>
              </a:defRPr>
            </a:lvl3pPr>
            <a:lvl4pPr marL="1044000" indent="-144000" algn="l" defTabSz="685800" rtl="0" eaLnBrk="1" latinLnBrk="0" hangingPunct="1">
              <a:lnSpc>
                <a:spcPct val="90000"/>
              </a:lnSpc>
              <a:spcBef>
                <a:spcPts val="400"/>
              </a:spcBef>
              <a:buClr>
                <a:schemeClr val="accent1"/>
              </a:buClr>
              <a:buFont typeface="Arial" panose="020B0604020202020204" pitchFamily="34" charset="0"/>
              <a:buChar char="•"/>
              <a:defRPr sz="1400" b="0" kern="1200">
                <a:solidFill>
                  <a:schemeClr val="tx1">
                    <a:lumMod val="75000"/>
                    <a:lumOff val="25000"/>
                  </a:schemeClr>
                </a:solidFill>
                <a:latin typeface="Verdana" panose="020B0604030504040204" pitchFamily="34" charset="0"/>
                <a:ea typeface="Verdana" panose="020B0604030504040204" pitchFamily="34" charset="0"/>
                <a:cs typeface="+mn-cs"/>
              </a:defRPr>
            </a:lvl4pPr>
            <a:lvl5pPr marL="1296000" indent="-144000" algn="l" defTabSz="685800" rtl="0" eaLnBrk="1" latinLnBrk="0" hangingPunct="1">
              <a:lnSpc>
                <a:spcPct val="90000"/>
              </a:lnSpc>
              <a:spcBef>
                <a:spcPts val="400"/>
              </a:spcBef>
              <a:buClr>
                <a:schemeClr val="accent1"/>
              </a:buClr>
              <a:buFont typeface="Arial" panose="020B0604020202020204" pitchFamily="34" charset="0"/>
              <a:buChar char="•"/>
              <a:defRPr sz="1200" b="0" kern="1200">
                <a:solidFill>
                  <a:schemeClr val="tx1">
                    <a:lumMod val="75000"/>
                    <a:lumOff val="25000"/>
                  </a:schemeClr>
                </a:solidFill>
                <a:latin typeface="Verdana" panose="020B0604030504040204" pitchFamily="34" charset="0"/>
                <a:ea typeface="Verdana" panose="020B0604030504040204" pitchFamily="34"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585">
              <a:lnSpc>
                <a:spcPct val="100000"/>
              </a:lnSpc>
              <a:spcBef>
                <a:spcPts val="0"/>
              </a:spcBef>
              <a:buClrTx/>
              <a:buSzTx/>
              <a:buNone/>
              <a:defRPr/>
            </a:pPr>
            <a:r>
              <a:rPr lang="en-IN" altLang="ru-RU" sz="600">
                <a:solidFill>
                  <a:schemeClr val="tx2">
                    <a:lumMod val="50000"/>
                  </a:schemeClr>
                </a:solidFill>
                <a:latin typeface="Verdana"/>
              </a:rPr>
              <a:t>Using National cross-sectional health survey data collected by an interviewer-administered questionnaire conducted in participants’ homes by trained interviewers, clinical data from patients with MASLD/MAFLD (determined by a Fatty Liver Index score ≥60 in the absence of HCV, HBV and significant alcohol consumption) and healthy control (participants without chronic liver diseases and with a Fatty Liver Index score ≤30) were collected. Four components of participants’ </a:t>
            </a:r>
            <a:r>
              <a:rPr lang="en-IN" altLang="ru-RU" sz="600" err="1">
                <a:solidFill>
                  <a:schemeClr val="tx2">
                    <a:lumMod val="50000"/>
                  </a:schemeClr>
                </a:solidFill>
                <a:latin typeface="Verdana"/>
              </a:rPr>
              <a:t>HRQoL</a:t>
            </a:r>
            <a:r>
              <a:rPr lang="en-IN" altLang="ru-RU" sz="600">
                <a:solidFill>
                  <a:schemeClr val="tx2">
                    <a:lumMod val="50000"/>
                  </a:schemeClr>
                </a:solidFill>
                <a:latin typeface="Verdana"/>
              </a:rPr>
              <a:t> over a 30-day period were assessed during the scheduled visit: C1, rate your health status as poor, fair, good, very good or excellent; C2, thinking about your physical health, which includes physical illness and injury, for how many days during the past 30 days was your physical health not good; C3, thinking about your mental health, which includes stress, depression and problems with emotions, for how many days during the past 30 days was your mental health not good; and C4, about how many days did poor physical or mental health keep him/her from doing your usual activities, such as self-care, work or recreation.</a:t>
            </a:r>
          </a:p>
          <a:p>
            <a:pPr marL="0" indent="0" defTabSz="609585">
              <a:lnSpc>
                <a:spcPct val="100000"/>
              </a:lnSpc>
              <a:spcBef>
                <a:spcPts val="0"/>
              </a:spcBef>
              <a:buClrTx/>
              <a:buSzTx/>
              <a:buNone/>
              <a:defRPr/>
            </a:pPr>
            <a:r>
              <a:rPr lang="en-IN" altLang="ru-RU" sz="600">
                <a:solidFill>
                  <a:schemeClr val="tx2">
                    <a:lumMod val="50000"/>
                  </a:schemeClr>
                </a:solidFill>
                <a:latin typeface="Verdana"/>
              </a:rPr>
              <a:t>C, component; HBV, hepatitis B; HCV, hepatitis C; </a:t>
            </a:r>
            <a:r>
              <a:rPr lang="en-IN" altLang="ru-RU" sz="600" err="1">
                <a:solidFill>
                  <a:schemeClr val="tx2">
                    <a:lumMod val="50000"/>
                  </a:schemeClr>
                </a:solidFill>
                <a:latin typeface="Verdana"/>
              </a:rPr>
              <a:t>HRQoL</a:t>
            </a:r>
            <a:r>
              <a:rPr lang="en-IN" altLang="ru-RU" sz="600">
                <a:solidFill>
                  <a:schemeClr val="tx2">
                    <a:lumMod val="50000"/>
                  </a:schemeClr>
                </a:solidFill>
                <a:latin typeface="Verdana"/>
              </a:rPr>
              <a:t>, health-related quality of life; MASLD/MAFLD, metabolic dysfunction-associated steatotic liver disease/metabolic associated fatty liver disease.</a:t>
            </a:r>
          </a:p>
          <a:p>
            <a:pPr marL="0" indent="0" defTabSz="609585">
              <a:lnSpc>
                <a:spcPct val="100000"/>
              </a:lnSpc>
              <a:spcBef>
                <a:spcPts val="0"/>
              </a:spcBef>
              <a:buClrTx/>
              <a:buSzTx/>
              <a:buNone/>
              <a:defRPr/>
            </a:pPr>
            <a:r>
              <a:rPr lang="en-IN" altLang="ru-RU" sz="600" err="1">
                <a:solidFill>
                  <a:schemeClr val="tx2">
                    <a:lumMod val="50000"/>
                  </a:schemeClr>
                </a:solidFill>
                <a:latin typeface="Verdana"/>
              </a:rPr>
              <a:t>Golabi</a:t>
            </a:r>
            <a:r>
              <a:rPr lang="en-IN" altLang="ru-RU" sz="600">
                <a:solidFill>
                  <a:schemeClr val="tx2">
                    <a:lumMod val="50000"/>
                  </a:schemeClr>
                </a:solidFill>
                <a:latin typeface="Verdana"/>
              </a:rPr>
              <a:t> P, et al. Health Qual Life Outcomes 2016;14:18.</a:t>
            </a:r>
          </a:p>
        </p:txBody>
      </p:sp>
      <p:graphicFrame>
        <p:nvGraphicFramePr>
          <p:cNvPr id="5" name="图表 51">
            <a:extLst>
              <a:ext uri="{FF2B5EF4-FFF2-40B4-BE49-F238E27FC236}">
                <a16:creationId xmlns:a16="http://schemas.microsoft.com/office/drawing/2014/main" id="{0BE6E8D1-823F-61E4-5638-50FDDEFD5783}"/>
              </a:ext>
            </a:extLst>
          </p:cNvPr>
          <p:cNvGraphicFramePr>
            <a:graphicFrameLocks/>
          </p:cNvGraphicFramePr>
          <p:nvPr>
            <p:extLst>
              <p:ext uri="{D42A27DB-BD31-4B8C-83A1-F6EECF244321}">
                <p14:modId xmlns:p14="http://schemas.microsoft.com/office/powerpoint/2010/main" val="3362203969"/>
              </p:ext>
            </p:extLst>
          </p:nvPr>
        </p:nvGraphicFramePr>
        <p:xfrm>
          <a:off x="276815" y="1213931"/>
          <a:ext cx="3167063" cy="217289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图表 52">
            <a:extLst>
              <a:ext uri="{FF2B5EF4-FFF2-40B4-BE49-F238E27FC236}">
                <a16:creationId xmlns:a16="http://schemas.microsoft.com/office/drawing/2014/main" id="{8E6AA81A-457B-FB16-9AB8-ACFE0DE174AD}"/>
              </a:ext>
            </a:extLst>
          </p:cNvPr>
          <p:cNvGraphicFramePr>
            <a:graphicFrameLocks/>
          </p:cNvGraphicFramePr>
          <p:nvPr>
            <p:extLst>
              <p:ext uri="{D42A27DB-BD31-4B8C-83A1-F6EECF244321}">
                <p14:modId xmlns:p14="http://schemas.microsoft.com/office/powerpoint/2010/main" val="2116747861"/>
              </p:ext>
            </p:extLst>
          </p:nvPr>
        </p:nvGraphicFramePr>
        <p:xfrm>
          <a:off x="3189254" y="1323468"/>
          <a:ext cx="2712244" cy="20621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图表 53">
            <a:extLst>
              <a:ext uri="{FF2B5EF4-FFF2-40B4-BE49-F238E27FC236}">
                <a16:creationId xmlns:a16="http://schemas.microsoft.com/office/drawing/2014/main" id="{46B285AC-C692-7863-F753-EAAEE20E2860}"/>
              </a:ext>
            </a:extLst>
          </p:cNvPr>
          <p:cNvGraphicFramePr>
            <a:graphicFrameLocks/>
          </p:cNvGraphicFramePr>
          <p:nvPr>
            <p:extLst>
              <p:ext uri="{D42A27DB-BD31-4B8C-83A1-F6EECF244321}">
                <p14:modId xmlns:p14="http://schemas.microsoft.com/office/powerpoint/2010/main" val="407076602"/>
              </p:ext>
            </p:extLst>
          </p:nvPr>
        </p:nvGraphicFramePr>
        <p:xfrm>
          <a:off x="6156918" y="1323469"/>
          <a:ext cx="2727569" cy="2055019"/>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15">
            <a:extLst>
              <a:ext uri="{FF2B5EF4-FFF2-40B4-BE49-F238E27FC236}">
                <a16:creationId xmlns:a16="http://schemas.microsoft.com/office/drawing/2014/main" id="{7C127DC5-A2F6-1D19-F915-F29186DC0A4E}"/>
              </a:ext>
            </a:extLst>
          </p:cNvPr>
          <p:cNvSpPr txBox="1"/>
          <p:nvPr/>
        </p:nvSpPr>
        <p:spPr>
          <a:xfrm>
            <a:off x="232771" y="1210988"/>
            <a:ext cx="307777" cy="2093196"/>
          </a:xfrm>
          <a:prstGeom prst="rect">
            <a:avLst/>
          </a:prstGeom>
          <a:noFill/>
        </p:spPr>
        <p:txBody>
          <a:bodyPr vert="vert270" wrap="square">
            <a:spAutoFit/>
          </a:bodyPr>
          <a:lstStyle/>
          <a:p>
            <a:pPr algn="ctr">
              <a:defRPr/>
            </a:pPr>
            <a:r>
              <a:rPr lang="en-US" altLang="zh-CN" sz="800">
                <a:latin typeface="Verdana" panose="020B0604030504040204" pitchFamily="34" charset="0"/>
                <a:ea typeface="Verdana" panose="020B0604030504040204" pitchFamily="34" charset="0"/>
              </a:rPr>
              <a:t>Rating of good/excellent health status</a:t>
            </a:r>
            <a:endParaRPr lang="zh-CN" altLang="en-US" sz="800">
              <a:solidFill>
                <a:prstClr val="black"/>
              </a:solidFill>
              <a:latin typeface="Verdana" panose="020B0604030504040204" pitchFamily="34" charset="0"/>
            </a:endParaRPr>
          </a:p>
        </p:txBody>
      </p:sp>
      <p:sp>
        <p:nvSpPr>
          <p:cNvPr id="9" name="TextBox 19">
            <a:extLst>
              <a:ext uri="{FF2B5EF4-FFF2-40B4-BE49-F238E27FC236}">
                <a16:creationId xmlns:a16="http://schemas.microsoft.com/office/drawing/2014/main" id="{69B94ED9-724B-7042-C4C5-14ED8DA288A8}"/>
              </a:ext>
            </a:extLst>
          </p:cNvPr>
          <p:cNvSpPr txBox="1"/>
          <p:nvPr/>
        </p:nvSpPr>
        <p:spPr>
          <a:xfrm>
            <a:off x="2942030" y="1247509"/>
            <a:ext cx="307777" cy="2056675"/>
          </a:xfrm>
          <a:prstGeom prst="rect">
            <a:avLst/>
          </a:prstGeom>
          <a:noFill/>
        </p:spPr>
        <p:txBody>
          <a:bodyPr vert="vert270" wrap="square">
            <a:spAutoFit/>
          </a:bodyPr>
          <a:lstStyle>
            <a:defPPr>
              <a:defRPr lang="zh-CN"/>
            </a:defPPr>
            <a:lvl1pPr fontAlgn="auto">
              <a:spcBef>
                <a:spcPts val="0"/>
              </a:spcBef>
              <a:spcAft>
                <a:spcPts val="0"/>
              </a:spcAft>
              <a:buFont typeface="Arial" panose="020B0604020202020204" pitchFamily="34" charset="0"/>
              <a:buNone/>
              <a:defRPr sz="1200" b="1">
                <a:solidFill>
                  <a:prstClr val="black"/>
                </a:solidFill>
                <a:latin typeface="微软雅黑" panose="020B0503020204020204" pitchFamily="34" charset="-122"/>
              </a:defRPr>
            </a:lvl1pPr>
          </a:lstStyle>
          <a:p>
            <a:pPr algn="ctr"/>
            <a:r>
              <a:rPr lang="en-GB" altLang="zh-CN" sz="800" b="0">
                <a:latin typeface="Verdana" panose="020B0604030504040204" pitchFamily="34" charset="0"/>
                <a:ea typeface="Verdana" panose="020B0604030504040204" pitchFamily="34" charset="0"/>
              </a:rPr>
              <a:t>Number of days</a:t>
            </a:r>
            <a:endParaRPr lang="zh-CN" altLang="en-US" sz="800" b="0">
              <a:latin typeface="Verdana" panose="020B0604030504040204" pitchFamily="34" charset="0"/>
            </a:endParaRPr>
          </a:p>
        </p:txBody>
      </p:sp>
      <p:sp>
        <p:nvSpPr>
          <p:cNvPr id="10" name="TextBox 2">
            <a:extLst>
              <a:ext uri="{FF2B5EF4-FFF2-40B4-BE49-F238E27FC236}">
                <a16:creationId xmlns:a16="http://schemas.microsoft.com/office/drawing/2014/main" id="{6EF6A39F-B52F-BE14-CD97-6450AEC093D4}"/>
              </a:ext>
            </a:extLst>
          </p:cNvPr>
          <p:cNvSpPr txBox="1">
            <a:spLocks noChangeArrowheads="1"/>
          </p:cNvSpPr>
          <p:nvPr/>
        </p:nvSpPr>
        <p:spPr bwMode="auto">
          <a:xfrm>
            <a:off x="6492853" y="3262979"/>
            <a:ext cx="235267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sz="2800">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eaLnBrk="1" hangingPunct="1">
              <a:lnSpc>
                <a:spcPct val="100000"/>
              </a:lnSpc>
              <a:spcBef>
                <a:spcPct val="0"/>
              </a:spcBef>
              <a:buFontTx/>
              <a:buNone/>
            </a:pPr>
            <a:r>
              <a:rPr lang="en-US" altLang="zh-CN" sz="900">
                <a:solidFill>
                  <a:srgbClr val="000000"/>
                </a:solidFill>
                <a:latin typeface="Verdana" panose="020B0604030504040204" pitchFamily="34" charset="0"/>
                <a:ea typeface="Verdana" panose="020B0604030504040204" pitchFamily="34" charset="0"/>
              </a:rPr>
              <a:t>P&lt;0.0001</a:t>
            </a:r>
            <a:endParaRPr lang="zh-CN" altLang="en-US" sz="900">
              <a:solidFill>
                <a:srgbClr val="000000"/>
              </a:solidFill>
              <a:latin typeface="Verdana" panose="020B0604030504040204" pitchFamily="34" charset="0"/>
            </a:endParaRPr>
          </a:p>
        </p:txBody>
      </p:sp>
      <p:sp>
        <p:nvSpPr>
          <p:cNvPr id="11" name="TextBox 8">
            <a:extLst>
              <a:ext uri="{FF2B5EF4-FFF2-40B4-BE49-F238E27FC236}">
                <a16:creationId xmlns:a16="http://schemas.microsoft.com/office/drawing/2014/main" id="{83739CF5-2D91-29C7-4655-FDB9B9F084DE}"/>
              </a:ext>
            </a:extLst>
          </p:cNvPr>
          <p:cNvSpPr txBox="1">
            <a:spLocks noChangeArrowheads="1"/>
          </p:cNvSpPr>
          <p:nvPr/>
        </p:nvSpPr>
        <p:spPr bwMode="auto">
          <a:xfrm>
            <a:off x="7786350" y="1503315"/>
            <a:ext cx="58816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sz="2800">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lnSpc>
                <a:spcPct val="100000"/>
              </a:lnSpc>
              <a:spcBef>
                <a:spcPct val="0"/>
              </a:spcBef>
              <a:buFontTx/>
              <a:buNone/>
            </a:pPr>
            <a:r>
              <a:rPr lang="en-US" altLang="zh-CN" sz="800">
                <a:solidFill>
                  <a:srgbClr val="000000"/>
                </a:solidFill>
                <a:latin typeface="+mn-lt"/>
                <a:ea typeface="宋体" panose="02010600030101010101" pitchFamily="2" charset="-122"/>
              </a:rPr>
              <a:t>84.4%</a:t>
            </a:r>
            <a:endParaRPr lang="zh-CN" altLang="en-US" sz="800">
              <a:solidFill>
                <a:srgbClr val="000000"/>
              </a:solidFill>
              <a:latin typeface="+mn-lt"/>
              <a:ea typeface="宋体" panose="02010600030101010101" pitchFamily="2" charset="-122"/>
            </a:endParaRPr>
          </a:p>
        </p:txBody>
      </p:sp>
      <p:sp>
        <p:nvSpPr>
          <p:cNvPr id="12" name="TextBox 2">
            <a:extLst>
              <a:ext uri="{FF2B5EF4-FFF2-40B4-BE49-F238E27FC236}">
                <a16:creationId xmlns:a16="http://schemas.microsoft.com/office/drawing/2014/main" id="{1011C720-1C44-2A52-74D0-C04D066E42D3}"/>
              </a:ext>
            </a:extLst>
          </p:cNvPr>
          <p:cNvSpPr txBox="1">
            <a:spLocks noChangeArrowheads="1"/>
          </p:cNvSpPr>
          <p:nvPr/>
        </p:nvSpPr>
        <p:spPr bwMode="auto">
          <a:xfrm>
            <a:off x="597471" y="3287528"/>
            <a:ext cx="235386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sz="2800">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eaLnBrk="1" hangingPunct="1">
              <a:lnSpc>
                <a:spcPct val="100000"/>
              </a:lnSpc>
              <a:spcBef>
                <a:spcPct val="0"/>
              </a:spcBef>
              <a:buFontTx/>
              <a:buNone/>
            </a:pPr>
            <a:r>
              <a:rPr lang="en-US" altLang="zh-CN" sz="900">
                <a:solidFill>
                  <a:srgbClr val="000000"/>
                </a:solidFill>
                <a:latin typeface="Verdana" panose="020B0604030504040204" pitchFamily="34" charset="0"/>
                <a:ea typeface="Verdana" panose="020B0604030504040204" pitchFamily="34" charset="0"/>
              </a:rPr>
              <a:t>P&lt;0.0001</a:t>
            </a:r>
            <a:endParaRPr lang="zh-CN" altLang="en-US" sz="900">
              <a:solidFill>
                <a:srgbClr val="000000"/>
              </a:solidFill>
              <a:latin typeface="Verdana" panose="020B0604030504040204" pitchFamily="34" charset="0"/>
            </a:endParaRPr>
          </a:p>
        </p:txBody>
      </p:sp>
      <p:sp>
        <p:nvSpPr>
          <p:cNvPr id="13" name="TextBox 2">
            <a:extLst>
              <a:ext uri="{FF2B5EF4-FFF2-40B4-BE49-F238E27FC236}">
                <a16:creationId xmlns:a16="http://schemas.microsoft.com/office/drawing/2014/main" id="{5CF60BCC-1F03-DC38-04DE-CC08196F4DAC}"/>
              </a:ext>
            </a:extLst>
          </p:cNvPr>
          <p:cNvSpPr txBox="1">
            <a:spLocks noChangeArrowheads="1"/>
          </p:cNvSpPr>
          <p:nvPr/>
        </p:nvSpPr>
        <p:spPr bwMode="auto">
          <a:xfrm>
            <a:off x="3573230" y="3283670"/>
            <a:ext cx="235386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sz="2800">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ctr" eaLnBrk="1" hangingPunct="1">
              <a:lnSpc>
                <a:spcPct val="100000"/>
              </a:lnSpc>
              <a:spcBef>
                <a:spcPct val="0"/>
              </a:spcBef>
              <a:buFontTx/>
              <a:buNone/>
            </a:pPr>
            <a:r>
              <a:rPr lang="en-US" altLang="zh-CN" sz="900">
                <a:solidFill>
                  <a:srgbClr val="000000"/>
                </a:solidFill>
                <a:latin typeface="Verdana" panose="020B0604030504040204" pitchFamily="34" charset="0"/>
                <a:ea typeface="Verdana" panose="020B0604030504040204" pitchFamily="34" charset="0"/>
              </a:rPr>
              <a:t>P&lt;0.001</a:t>
            </a:r>
            <a:endParaRPr lang="zh-CN" altLang="en-US" sz="900">
              <a:solidFill>
                <a:srgbClr val="000000"/>
              </a:solidFill>
              <a:latin typeface="Verdana" panose="020B0604030504040204" pitchFamily="34" charset="0"/>
            </a:endParaRPr>
          </a:p>
        </p:txBody>
      </p:sp>
      <p:sp>
        <p:nvSpPr>
          <p:cNvPr id="14" name="TextBox 13">
            <a:extLst>
              <a:ext uri="{FF2B5EF4-FFF2-40B4-BE49-F238E27FC236}">
                <a16:creationId xmlns:a16="http://schemas.microsoft.com/office/drawing/2014/main" id="{46C5FDFA-675B-4133-7504-5C68220CF013}"/>
              </a:ext>
            </a:extLst>
          </p:cNvPr>
          <p:cNvSpPr txBox="1"/>
          <p:nvPr/>
        </p:nvSpPr>
        <p:spPr>
          <a:xfrm>
            <a:off x="892430" y="1011443"/>
            <a:ext cx="2180405" cy="230832"/>
          </a:xfrm>
          <a:prstGeom prst="rect">
            <a:avLst/>
          </a:prstGeom>
          <a:noFill/>
        </p:spPr>
        <p:txBody>
          <a:bodyPr wrap="none" rtlCol="0">
            <a:spAutoFit/>
          </a:bodyPr>
          <a:lstStyle/>
          <a:p>
            <a:r>
              <a:rPr lang="en-GB" sz="900" b="1">
                <a:latin typeface="Verdana" panose="020B0604030504040204" pitchFamily="34" charset="0"/>
                <a:ea typeface="Verdana" panose="020B0604030504040204" pitchFamily="34" charset="0"/>
              </a:rPr>
              <a:t>C1: Overall </a:t>
            </a:r>
            <a:r>
              <a:rPr lang="en-GB" sz="900" b="1" err="1">
                <a:latin typeface="Verdana" panose="020B0604030504040204" pitchFamily="34" charset="0"/>
                <a:ea typeface="Verdana" panose="020B0604030504040204" pitchFamily="34" charset="0"/>
              </a:rPr>
              <a:t>HRQoL</a:t>
            </a:r>
            <a:r>
              <a:rPr lang="en-GB" sz="900" b="1">
                <a:latin typeface="Verdana" panose="020B0604030504040204" pitchFamily="34" charset="0"/>
                <a:ea typeface="Verdana" panose="020B0604030504040204" pitchFamily="34" charset="0"/>
              </a:rPr>
              <a:t> assessment</a:t>
            </a:r>
          </a:p>
        </p:txBody>
      </p:sp>
      <p:sp>
        <p:nvSpPr>
          <p:cNvPr id="16" name="TextBox 15">
            <a:extLst>
              <a:ext uri="{FF2B5EF4-FFF2-40B4-BE49-F238E27FC236}">
                <a16:creationId xmlns:a16="http://schemas.microsoft.com/office/drawing/2014/main" id="{22D5B27F-7C67-3F77-A94C-705B19736150}"/>
              </a:ext>
            </a:extLst>
          </p:cNvPr>
          <p:cNvSpPr txBox="1"/>
          <p:nvPr/>
        </p:nvSpPr>
        <p:spPr>
          <a:xfrm>
            <a:off x="3684511" y="1011238"/>
            <a:ext cx="2225288" cy="230832"/>
          </a:xfrm>
          <a:prstGeom prst="rect">
            <a:avLst/>
          </a:prstGeom>
          <a:noFill/>
        </p:spPr>
        <p:txBody>
          <a:bodyPr wrap="none" rtlCol="0">
            <a:spAutoFit/>
          </a:bodyPr>
          <a:lstStyle/>
          <a:p>
            <a:pPr algn="ctr"/>
            <a:r>
              <a:rPr lang="en-GB" sz="900" b="1">
                <a:latin typeface="Verdana" panose="020B0604030504040204" pitchFamily="34" charset="0"/>
                <a:ea typeface="Verdana" panose="020B0604030504040204" pitchFamily="34" charset="0"/>
              </a:rPr>
              <a:t>C2: Physical health assessment</a:t>
            </a:r>
          </a:p>
        </p:txBody>
      </p:sp>
      <p:sp>
        <p:nvSpPr>
          <p:cNvPr id="17" name="TextBox 16">
            <a:extLst>
              <a:ext uri="{FF2B5EF4-FFF2-40B4-BE49-F238E27FC236}">
                <a16:creationId xmlns:a16="http://schemas.microsoft.com/office/drawing/2014/main" id="{7479B9CD-8988-20D1-E522-6CB7CD4ABEE7}"/>
              </a:ext>
            </a:extLst>
          </p:cNvPr>
          <p:cNvSpPr txBox="1"/>
          <p:nvPr/>
        </p:nvSpPr>
        <p:spPr>
          <a:xfrm>
            <a:off x="6742077" y="1038195"/>
            <a:ext cx="2082621" cy="230832"/>
          </a:xfrm>
          <a:prstGeom prst="rect">
            <a:avLst/>
          </a:prstGeom>
          <a:noFill/>
        </p:spPr>
        <p:txBody>
          <a:bodyPr wrap="none" rtlCol="0">
            <a:spAutoFit/>
          </a:bodyPr>
          <a:lstStyle/>
          <a:p>
            <a:pPr algn="ctr"/>
            <a:r>
              <a:rPr lang="en-GB" sz="900" b="1">
                <a:latin typeface="Verdana" panose="020B0604030504040204" pitchFamily="34" charset="0"/>
                <a:ea typeface="Verdana" panose="020B0604030504040204" pitchFamily="34" charset="0"/>
              </a:rPr>
              <a:t>C4: Impact on daily activities</a:t>
            </a:r>
          </a:p>
        </p:txBody>
      </p:sp>
      <p:sp>
        <p:nvSpPr>
          <p:cNvPr id="18" name="TextBox 19">
            <a:extLst>
              <a:ext uri="{FF2B5EF4-FFF2-40B4-BE49-F238E27FC236}">
                <a16:creationId xmlns:a16="http://schemas.microsoft.com/office/drawing/2014/main" id="{F40A7BA4-1225-93EC-63E1-FA746E115930}"/>
              </a:ext>
            </a:extLst>
          </p:cNvPr>
          <p:cNvSpPr txBox="1"/>
          <p:nvPr/>
        </p:nvSpPr>
        <p:spPr>
          <a:xfrm>
            <a:off x="5923687" y="1223036"/>
            <a:ext cx="307777" cy="2056675"/>
          </a:xfrm>
          <a:prstGeom prst="rect">
            <a:avLst/>
          </a:prstGeom>
          <a:noFill/>
        </p:spPr>
        <p:txBody>
          <a:bodyPr vert="vert270" wrap="square">
            <a:spAutoFit/>
          </a:bodyPr>
          <a:lstStyle>
            <a:defPPr>
              <a:defRPr lang="zh-CN"/>
            </a:defPPr>
            <a:lvl1pPr fontAlgn="auto">
              <a:spcBef>
                <a:spcPts val="0"/>
              </a:spcBef>
              <a:spcAft>
                <a:spcPts val="0"/>
              </a:spcAft>
              <a:buFont typeface="Arial" panose="020B0604020202020204" pitchFamily="34" charset="0"/>
              <a:buNone/>
              <a:defRPr sz="1200" b="1">
                <a:solidFill>
                  <a:prstClr val="black"/>
                </a:solidFill>
                <a:latin typeface="微软雅黑" panose="020B0503020204020204" pitchFamily="34" charset="-122"/>
              </a:defRPr>
            </a:lvl1pPr>
          </a:lstStyle>
          <a:p>
            <a:pPr algn="ctr"/>
            <a:r>
              <a:rPr lang="en-GB" altLang="zh-CN" sz="800" b="0">
                <a:latin typeface="Verdana" panose="020B0604030504040204" pitchFamily="34" charset="0"/>
                <a:ea typeface="Verdana" panose="020B0604030504040204" pitchFamily="34" charset="0"/>
              </a:rPr>
              <a:t>Number of days</a:t>
            </a:r>
            <a:endParaRPr lang="zh-CN" altLang="en-US" sz="800" b="0">
              <a:latin typeface="Verdana" panose="020B0604030504040204" pitchFamily="34" charset="0"/>
            </a:endParaRPr>
          </a:p>
        </p:txBody>
      </p:sp>
      <p:sp>
        <p:nvSpPr>
          <p:cNvPr id="19" name="Rectangle: Rounded Corners 18">
            <a:extLst>
              <a:ext uri="{FF2B5EF4-FFF2-40B4-BE49-F238E27FC236}">
                <a16:creationId xmlns:a16="http://schemas.microsoft.com/office/drawing/2014/main" id="{0D8E7040-CB17-A828-B8F6-08415C786D90}"/>
              </a:ext>
            </a:extLst>
          </p:cNvPr>
          <p:cNvSpPr/>
          <p:nvPr/>
        </p:nvSpPr>
        <p:spPr>
          <a:xfrm>
            <a:off x="298472" y="3504227"/>
            <a:ext cx="2713500" cy="482601"/>
          </a:xfrm>
          <a:prstGeom prst="roundRect">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bg1"/>
                </a:solidFill>
                <a:latin typeface="Verdana" panose="020B0604030504040204" pitchFamily="34" charset="0"/>
                <a:ea typeface="Verdana" panose="020B0604030504040204" pitchFamily="34" charset="0"/>
              </a:rPr>
              <a:t>22% of patients reported </a:t>
            </a:r>
            <a:r>
              <a:rPr lang="en-GB" sz="900" b="1">
                <a:solidFill>
                  <a:schemeClr val="bg1"/>
                </a:solidFill>
                <a:latin typeface="Verdana" panose="020B0604030504040204" pitchFamily="34" charset="0"/>
                <a:ea typeface="Verdana" panose="020B0604030504040204" pitchFamily="34" charset="0"/>
              </a:rPr>
              <a:t>poor or </a:t>
            </a:r>
            <a:br>
              <a:rPr lang="en-GB" sz="900" b="1">
                <a:solidFill>
                  <a:schemeClr val="bg1"/>
                </a:solidFill>
                <a:latin typeface="Verdana" panose="020B0604030504040204" pitchFamily="34" charset="0"/>
                <a:ea typeface="Verdana" panose="020B0604030504040204" pitchFamily="34" charset="0"/>
              </a:rPr>
            </a:br>
            <a:r>
              <a:rPr lang="en-GB" sz="900" b="1">
                <a:solidFill>
                  <a:schemeClr val="bg1"/>
                </a:solidFill>
                <a:latin typeface="Verdana" panose="020B0604030504040204" pitchFamily="34" charset="0"/>
                <a:ea typeface="Verdana" panose="020B0604030504040204" pitchFamily="34" charset="0"/>
              </a:rPr>
              <a:t>fair overall </a:t>
            </a:r>
            <a:r>
              <a:rPr lang="en-GB" sz="900" b="1" err="1">
                <a:solidFill>
                  <a:schemeClr val="bg1"/>
                </a:solidFill>
                <a:latin typeface="Verdana" panose="020B0604030504040204" pitchFamily="34" charset="0"/>
                <a:ea typeface="Verdana" panose="020B0604030504040204" pitchFamily="34" charset="0"/>
              </a:rPr>
              <a:t>HRQoL</a:t>
            </a:r>
            <a:r>
              <a:rPr lang="en-GB" sz="900" b="1">
                <a:solidFill>
                  <a:schemeClr val="bg1"/>
                </a:solidFill>
                <a:latin typeface="Verdana" panose="020B0604030504040204" pitchFamily="34" charset="0"/>
                <a:ea typeface="Verdana" panose="020B0604030504040204" pitchFamily="34" charset="0"/>
              </a:rPr>
              <a:t> status</a:t>
            </a:r>
          </a:p>
        </p:txBody>
      </p:sp>
      <p:sp>
        <p:nvSpPr>
          <p:cNvPr id="20" name="Rectangle: Rounded Corners 19">
            <a:extLst>
              <a:ext uri="{FF2B5EF4-FFF2-40B4-BE49-F238E27FC236}">
                <a16:creationId xmlns:a16="http://schemas.microsoft.com/office/drawing/2014/main" id="{98DB8063-BD37-E7E2-768D-BBEC2295376B}"/>
              </a:ext>
            </a:extLst>
          </p:cNvPr>
          <p:cNvSpPr/>
          <p:nvPr/>
        </p:nvSpPr>
        <p:spPr>
          <a:xfrm>
            <a:off x="3306084" y="3504227"/>
            <a:ext cx="2712244" cy="482601"/>
          </a:xfrm>
          <a:prstGeom prst="roundRect">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a:solidFill>
                  <a:schemeClr val="bg1"/>
                </a:solidFill>
                <a:latin typeface="Verdana" panose="020B0604030504040204" pitchFamily="34" charset="0"/>
                <a:ea typeface="Verdana" panose="020B0604030504040204" pitchFamily="34" charset="0"/>
              </a:rPr>
              <a:t>The reported </a:t>
            </a:r>
            <a:r>
              <a:rPr lang="en-GB" sz="900" b="1">
                <a:solidFill>
                  <a:schemeClr val="bg1"/>
                </a:solidFill>
                <a:latin typeface="Verdana" panose="020B0604030504040204" pitchFamily="34" charset="0"/>
                <a:ea typeface="Verdana" panose="020B0604030504040204" pitchFamily="34" charset="0"/>
              </a:rPr>
              <a:t>poor physical health </a:t>
            </a:r>
            <a:r>
              <a:rPr lang="en-GB" sz="900">
                <a:solidFill>
                  <a:schemeClr val="bg1"/>
                </a:solidFill>
                <a:latin typeface="Verdana" panose="020B0604030504040204" pitchFamily="34" charset="0"/>
                <a:ea typeface="Verdana" panose="020B0604030504040204" pitchFamily="34" charset="0"/>
              </a:rPr>
              <a:t>in NAFLD patients may be related to fatigue</a:t>
            </a:r>
          </a:p>
        </p:txBody>
      </p:sp>
      <p:sp>
        <p:nvSpPr>
          <p:cNvPr id="21" name="Rectangle: Rounded Corners 20">
            <a:extLst>
              <a:ext uri="{FF2B5EF4-FFF2-40B4-BE49-F238E27FC236}">
                <a16:creationId xmlns:a16="http://schemas.microsoft.com/office/drawing/2014/main" id="{58D890B9-FD3D-594D-D26D-AEF8D90DB319}"/>
              </a:ext>
            </a:extLst>
          </p:cNvPr>
          <p:cNvSpPr/>
          <p:nvPr/>
        </p:nvSpPr>
        <p:spPr>
          <a:xfrm>
            <a:off x="6312440" y="3504227"/>
            <a:ext cx="2713500" cy="482601"/>
          </a:xfrm>
          <a:prstGeom prst="roundRect">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a:solidFill>
                  <a:schemeClr val="bg1"/>
                </a:solidFill>
                <a:latin typeface="Verdana" panose="020B0604030504040204" pitchFamily="34" charset="0"/>
                <a:ea typeface="Verdana" panose="020B0604030504040204" pitchFamily="34" charset="0"/>
              </a:rPr>
              <a:t>Impaired </a:t>
            </a:r>
            <a:r>
              <a:rPr lang="en-GB" sz="900" b="1" err="1">
                <a:solidFill>
                  <a:schemeClr val="bg1"/>
                </a:solidFill>
                <a:latin typeface="Verdana" panose="020B0604030504040204" pitchFamily="34" charset="0"/>
                <a:ea typeface="Verdana" panose="020B0604030504040204" pitchFamily="34" charset="0"/>
              </a:rPr>
              <a:t>HRQoL</a:t>
            </a:r>
            <a:r>
              <a:rPr lang="en-GB" sz="900" b="1">
                <a:solidFill>
                  <a:schemeClr val="bg1"/>
                </a:solidFill>
                <a:latin typeface="Verdana" panose="020B0604030504040204" pitchFamily="34" charset="0"/>
                <a:ea typeface="Verdana" panose="020B0604030504040204" pitchFamily="34" charset="0"/>
              </a:rPr>
              <a:t> </a:t>
            </a:r>
            <a:r>
              <a:rPr lang="en-GB" sz="900">
                <a:solidFill>
                  <a:schemeClr val="bg1"/>
                </a:solidFill>
                <a:latin typeface="Verdana" panose="020B0604030504040204" pitchFamily="34" charset="0"/>
                <a:ea typeface="Verdana" panose="020B0604030504040204" pitchFamily="34" charset="0"/>
              </a:rPr>
              <a:t>resulted in a reduced ability to perform daily activities</a:t>
            </a:r>
          </a:p>
        </p:txBody>
      </p:sp>
      <p:sp>
        <p:nvSpPr>
          <p:cNvPr id="22" name="TextBox 21">
            <a:extLst>
              <a:ext uri="{FF2B5EF4-FFF2-40B4-BE49-F238E27FC236}">
                <a16:creationId xmlns:a16="http://schemas.microsoft.com/office/drawing/2014/main" id="{F7A74466-7DC6-5FC5-0A52-79CB63CC06CB}"/>
              </a:ext>
            </a:extLst>
          </p:cNvPr>
          <p:cNvSpPr txBox="1"/>
          <p:nvPr/>
        </p:nvSpPr>
        <p:spPr>
          <a:xfrm>
            <a:off x="-10368" y="4005099"/>
            <a:ext cx="9144758" cy="253916"/>
          </a:xfrm>
          <a:prstGeom prst="rect">
            <a:avLst/>
          </a:prstGeom>
          <a:noFill/>
        </p:spPr>
        <p:txBody>
          <a:bodyPr wrap="square" rtlCol="0">
            <a:spAutoFit/>
          </a:bodyPr>
          <a:lstStyle/>
          <a:p>
            <a:pPr algn="ctr"/>
            <a:r>
              <a:rPr lang="en-GB" sz="1050">
                <a:latin typeface="Verdana" panose="020B0604030504040204" pitchFamily="34" charset="0"/>
                <a:ea typeface="Verdana" panose="020B0604030504040204" pitchFamily="34" charset="0"/>
              </a:rPr>
              <a:t>Limited real-world data on the association between MASLD/MAFLD and </a:t>
            </a:r>
            <a:r>
              <a:rPr lang="en-GB" sz="1050" err="1">
                <a:latin typeface="Verdana" panose="020B0604030504040204" pitchFamily="34" charset="0"/>
                <a:ea typeface="Verdana" panose="020B0604030504040204" pitchFamily="34" charset="0"/>
              </a:rPr>
              <a:t>HRQoL</a:t>
            </a:r>
            <a:r>
              <a:rPr lang="en-GB" sz="1050">
                <a:latin typeface="Verdana" panose="020B0604030504040204" pitchFamily="34" charset="0"/>
                <a:ea typeface="Verdana" panose="020B0604030504040204" pitchFamily="34" charset="0"/>
              </a:rPr>
              <a:t> are currently available </a:t>
            </a:r>
          </a:p>
        </p:txBody>
      </p:sp>
      <p:sp>
        <p:nvSpPr>
          <p:cNvPr id="23" name="TextBox 22">
            <a:extLst>
              <a:ext uri="{FF2B5EF4-FFF2-40B4-BE49-F238E27FC236}">
                <a16:creationId xmlns:a16="http://schemas.microsoft.com/office/drawing/2014/main" id="{01971BF2-C650-8C18-8489-47BB2C2EDDDA}"/>
              </a:ext>
            </a:extLst>
          </p:cNvPr>
          <p:cNvSpPr txBox="1"/>
          <p:nvPr/>
        </p:nvSpPr>
        <p:spPr>
          <a:xfrm>
            <a:off x="8445537" y="1432498"/>
            <a:ext cx="668773" cy="338554"/>
          </a:xfrm>
          <a:prstGeom prst="rect">
            <a:avLst/>
          </a:prstGeom>
          <a:noFill/>
        </p:spPr>
        <p:txBody>
          <a:bodyPr wrap="none" rtlCol="0">
            <a:spAutoFit/>
          </a:bodyPr>
          <a:lstStyle/>
          <a:p>
            <a:pPr marL="36000" indent="-108000">
              <a:buClr>
                <a:srgbClr val="002060"/>
              </a:buClr>
              <a:buSzPct val="150000"/>
              <a:buFont typeface="Wingdings" panose="05000000000000000000" pitchFamily="2" charset="2"/>
              <a:buChar char="§"/>
            </a:pPr>
            <a:r>
              <a:rPr lang="en-IN" sz="800"/>
              <a:t>NAFLD</a:t>
            </a:r>
          </a:p>
          <a:p>
            <a:pPr marL="36000" indent="-108000">
              <a:buClr>
                <a:schemeClr val="accent2"/>
              </a:buClr>
              <a:buSzPct val="150000"/>
              <a:buFont typeface="Wingdings" panose="05000000000000000000" pitchFamily="2" charset="2"/>
              <a:buChar char="§"/>
            </a:pPr>
            <a:r>
              <a:rPr lang="en-IN" sz="800"/>
              <a:t>Control</a:t>
            </a:r>
          </a:p>
        </p:txBody>
      </p:sp>
    </p:spTree>
    <p:extLst>
      <p:ext uri="{BB962C8B-B14F-4D97-AF65-F5344CB8AC3E}">
        <p14:creationId xmlns:p14="http://schemas.microsoft.com/office/powerpoint/2010/main" val="3750525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A2DAC-B14C-BA30-203B-D61C888F6D37}"/>
              </a:ext>
            </a:extLst>
          </p:cNvPr>
          <p:cNvSpPr>
            <a:spLocks noGrp="1"/>
          </p:cNvSpPr>
          <p:nvPr>
            <p:ph type="title"/>
          </p:nvPr>
        </p:nvSpPr>
        <p:spPr/>
        <p:txBody>
          <a:bodyPr/>
          <a:lstStyle/>
          <a:p>
            <a:r>
              <a:rPr lang="en-IN"/>
              <a:t>MASLD/MAFLD epidemiology</a:t>
            </a:r>
          </a:p>
        </p:txBody>
      </p:sp>
      <p:sp>
        <p:nvSpPr>
          <p:cNvPr id="4" name="TextBox 3">
            <a:extLst>
              <a:ext uri="{FF2B5EF4-FFF2-40B4-BE49-F238E27FC236}">
                <a16:creationId xmlns:a16="http://schemas.microsoft.com/office/drawing/2014/main" id="{02B2FAAD-A16B-8186-B399-A16F1ACB5051}"/>
              </a:ext>
            </a:extLst>
          </p:cNvPr>
          <p:cNvSpPr txBox="1"/>
          <p:nvPr/>
        </p:nvSpPr>
        <p:spPr>
          <a:xfrm>
            <a:off x="1313152" y="4623537"/>
            <a:ext cx="7337979" cy="369332"/>
          </a:xfrm>
          <a:prstGeom prst="rect">
            <a:avLst/>
          </a:prstGeom>
          <a:noFill/>
        </p:spPr>
        <p:txBody>
          <a:bodyPr wrap="square">
            <a:spAutoFit/>
          </a:bodyPr>
          <a:lstStyle/>
          <a:p>
            <a:pPr defTabSz="609585">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CI, confidence interval; MASLD/MAFLD, </a:t>
            </a:r>
            <a:r>
              <a:rPr lang="en-IN" sz="600">
                <a:solidFill>
                  <a:schemeClr val="tx2">
                    <a:lumMod val="50000"/>
                  </a:schemeClr>
                </a:solidFill>
                <a:latin typeface="Verdana"/>
                <a:ea typeface="Verdana" panose="020B0604030504040204" pitchFamily="34" charset="0"/>
                <a:cs typeface="Verdana"/>
              </a:rPr>
              <a:t>m</a:t>
            </a:r>
            <a:r>
              <a:rPr kumimoji="0" lang="en-IN"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etabolic</a:t>
            </a: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dysfunction-associated steatotic liver disease/metabolic associated fatty liver disease</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T2DM, type 2 diabetes mellitus.</a:t>
            </a:r>
          </a:p>
          <a:p>
            <a:pPr marR="0" lvl="0" algn="l" defTabSz="609585" rtl="0" eaLnBrk="1" fontAlgn="auto" latinLnBrk="0" hangingPunct="1">
              <a:lnSpc>
                <a:spcPct val="100000"/>
              </a:lnSpc>
              <a:spcBef>
                <a:spcPts val="0"/>
              </a:spcBef>
              <a:spcAft>
                <a:spcPts val="0"/>
              </a:spcAft>
              <a:buClrTx/>
              <a:buSzTx/>
              <a:tabLst/>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1. </a:t>
            </a:r>
            <a:r>
              <a:rPr kumimoji="0" lang="da-DK"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Younossi ZM, et al. Hepatology 2023;77:1335–47; </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2.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Golabi</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et al. Clin. Liv. Disorders 2023, 27(2) 173 </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hlinkClick r:id="rId2"/>
              </a:rPr>
              <a:t>–</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186; 3. Younossi Z, et al. Hepatology 2016;64(1):73–84; </a:t>
            </a:r>
            <a:r>
              <a:rPr lang="en-GB" sz="600">
                <a:solidFill>
                  <a:schemeClr val="tx2">
                    <a:lumMod val="50000"/>
                  </a:schemeClr>
                </a:solidFill>
                <a:latin typeface="Verdana"/>
                <a:ea typeface="Verdana" panose="020B0604030504040204" pitchFamily="34" charset="0"/>
                <a:cs typeface="Verdana"/>
              </a:rPr>
              <a:t>4</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Chalasani N, et al. Hepatology 2018;67(1):328–357; 5. GDB 2017 cirrhosis collaborators. Lancet Gastroenterol Hepatol 2020;5:245–66; 6. Estes C, et al. J Hepatol 2018;69:896–904.</a:t>
            </a:r>
          </a:p>
        </p:txBody>
      </p:sp>
      <p:sp>
        <p:nvSpPr>
          <p:cNvPr id="6" name="Rectangle: Rounded Corners 5">
            <a:extLst>
              <a:ext uri="{FF2B5EF4-FFF2-40B4-BE49-F238E27FC236}">
                <a16:creationId xmlns:a16="http://schemas.microsoft.com/office/drawing/2014/main" id="{EBB37C01-8EF9-F56A-0642-599901CCA643}"/>
              </a:ext>
            </a:extLst>
          </p:cNvPr>
          <p:cNvSpPr/>
          <p:nvPr/>
        </p:nvSpPr>
        <p:spPr>
          <a:xfrm>
            <a:off x="5755841" y="1811171"/>
            <a:ext cx="3059369" cy="1255112"/>
          </a:xfrm>
          <a:prstGeom prst="roundRect">
            <a:avLst/>
          </a:prstGeom>
          <a:solidFill>
            <a:srgbClr val="E5C7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US" sz="1200">
                <a:solidFill>
                  <a:schemeClr val="tx1"/>
                </a:solidFill>
                <a:latin typeface="Century Gothic" panose="020B0502020202020204" pitchFamily="34" charset="0"/>
              </a:rPr>
              <a:t>Approximately </a:t>
            </a:r>
            <a:r>
              <a:rPr lang="en-US" sz="1200" b="1">
                <a:solidFill>
                  <a:schemeClr val="tx1"/>
                </a:solidFill>
                <a:latin typeface="Century Gothic" panose="020B0502020202020204" pitchFamily="34" charset="0"/>
              </a:rPr>
              <a:t>30% </a:t>
            </a:r>
            <a:r>
              <a:rPr lang="en-US" sz="1200">
                <a:solidFill>
                  <a:schemeClr val="tx1"/>
                </a:solidFill>
                <a:latin typeface="Century Gothic" panose="020B0502020202020204" pitchFamily="34" charset="0"/>
              </a:rPr>
              <a:t>of the general population</a:t>
            </a:r>
            <a:r>
              <a:rPr lang="en-US" sz="1200" baseline="30000">
                <a:solidFill>
                  <a:schemeClr val="tx1"/>
                </a:solidFill>
                <a:latin typeface="Century Gothic" panose="020B0502020202020204" pitchFamily="34" charset="0"/>
              </a:rPr>
              <a:t>1,2</a:t>
            </a:r>
            <a:r>
              <a:rPr lang="en-US" sz="1200">
                <a:solidFill>
                  <a:schemeClr val="tx1"/>
                </a:solidFill>
                <a:latin typeface="Century Gothic" panose="020B0502020202020204" pitchFamily="34" charset="0"/>
              </a:rPr>
              <a:t>, </a:t>
            </a:r>
            <a:r>
              <a:rPr lang="en-US" sz="1200" b="1">
                <a:solidFill>
                  <a:schemeClr val="tx1"/>
                </a:solidFill>
                <a:latin typeface="Century Gothic" panose="020B0502020202020204" pitchFamily="34" charset="0"/>
              </a:rPr>
              <a:t>95%</a:t>
            </a:r>
            <a:r>
              <a:rPr lang="en-US" sz="1200">
                <a:solidFill>
                  <a:schemeClr val="tx1"/>
                </a:solidFill>
                <a:latin typeface="Century Gothic" panose="020B0502020202020204" pitchFamily="34" charset="0"/>
              </a:rPr>
              <a:t> of people with severe obesity undergoing bariatric surgery and </a:t>
            </a:r>
            <a:r>
              <a:rPr lang="en-US" sz="1200" b="1">
                <a:solidFill>
                  <a:schemeClr val="tx1"/>
                </a:solidFill>
                <a:latin typeface="Century Gothic" panose="020B0502020202020204" pitchFamily="34" charset="0"/>
              </a:rPr>
              <a:t>33–66%</a:t>
            </a:r>
            <a:r>
              <a:rPr lang="en-US" sz="1200">
                <a:solidFill>
                  <a:schemeClr val="tx1"/>
                </a:solidFill>
                <a:latin typeface="Century Gothic" panose="020B0502020202020204" pitchFamily="34" charset="0"/>
              </a:rPr>
              <a:t> of people with T2DM are affected by MASLD/MAFLD</a:t>
            </a:r>
            <a:r>
              <a:rPr lang="en-US" sz="1200" baseline="30000">
                <a:solidFill>
                  <a:schemeClr val="tx1"/>
                </a:solidFill>
                <a:latin typeface="Century Gothic" panose="020B0502020202020204" pitchFamily="34" charset="0"/>
              </a:rPr>
              <a:t>3,4</a:t>
            </a:r>
          </a:p>
        </p:txBody>
      </p:sp>
      <p:sp>
        <p:nvSpPr>
          <p:cNvPr id="7" name="Rectangle: Rounded Corners 6">
            <a:extLst>
              <a:ext uri="{FF2B5EF4-FFF2-40B4-BE49-F238E27FC236}">
                <a16:creationId xmlns:a16="http://schemas.microsoft.com/office/drawing/2014/main" id="{CF93CBA6-76FE-687D-639D-E4D99BC39171}"/>
              </a:ext>
            </a:extLst>
          </p:cNvPr>
          <p:cNvSpPr/>
          <p:nvPr/>
        </p:nvSpPr>
        <p:spPr>
          <a:xfrm>
            <a:off x="526078" y="3727476"/>
            <a:ext cx="8290322" cy="43214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US" sz="1200" b="1">
                <a:solidFill>
                  <a:schemeClr val="bg1"/>
                </a:solidFill>
                <a:latin typeface="Century Gothic" panose="020B0502020202020204" pitchFamily="34" charset="0"/>
              </a:rPr>
              <a:t>MASLD/MAFLD is already a leading cause of liver-related death worldwide; however, the global burden of MASLD/MAFLD is expected to grow in the coming decades</a:t>
            </a:r>
            <a:r>
              <a:rPr lang="en-US" sz="1200" b="1" baseline="30000">
                <a:solidFill>
                  <a:schemeClr val="bg1"/>
                </a:solidFill>
                <a:latin typeface="Century Gothic" panose="020B0502020202020204" pitchFamily="34" charset="0"/>
              </a:rPr>
              <a:t>5,6</a:t>
            </a:r>
          </a:p>
        </p:txBody>
      </p:sp>
      <p:pic>
        <p:nvPicPr>
          <p:cNvPr id="3" name="Picture 2">
            <a:extLst>
              <a:ext uri="{FF2B5EF4-FFF2-40B4-BE49-F238E27FC236}">
                <a16:creationId xmlns:a16="http://schemas.microsoft.com/office/drawing/2014/main" id="{5C8F2A2E-06B1-3B20-B2F8-7C78C5B21C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217"/>
          <a:stretch/>
        </p:blipFill>
        <p:spPr bwMode="auto">
          <a:xfrm>
            <a:off x="677832" y="1392873"/>
            <a:ext cx="4981306" cy="22285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C2F4988-7531-B0ED-F073-3C459C07CC13}"/>
              </a:ext>
            </a:extLst>
          </p:cNvPr>
          <p:cNvSpPr txBox="1"/>
          <p:nvPr/>
        </p:nvSpPr>
        <p:spPr>
          <a:xfrm>
            <a:off x="432800" y="1040819"/>
            <a:ext cx="5471370" cy="246221"/>
          </a:xfrm>
          <a:prstGeom prst="rect">
            <a:avLst/>
          </a:prstGeom>
          <a:noFill/>
        </p:spPr>
        <p:txBody>
          <a:bodyPr wrap="none" rtlCol="0">
            <a:spAutoFit/>
          </a:bodyPr>
          <a:lstStyle/>
          <a:p>
            <a:r>
              <a:rPr lang="en-IN" sz="1000" b="1"/>
              <a:t>Pooled Prevalence of MASLF/MAFLD: 30.05%(95% CI: 27.88 to 32.32%)</a:t>
            </a:r>
          </a:p>
        </p:txBody>
      </p:sp>
    </p:spTree>
    <p:extLst>
      <p:ext uri="{BB962C8B-B14F-4D97-AF65-F5344CB8AC3E}">
        <p14:creationId xmlns:p14="http://schemas.microsoft.com/office/powerpoint/2010/main" val="478951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A3D00-4BDD-B57C-D8AF-EA8A6A71BDC2}"/>
              </a:ext>
            </a:extLst>
          </p:cNvPr>
          <p:cNvSpPr>
            <a:spLocks noGrp="1"/>
          </p:cNvSpPr>
          <p:nvPr>
            <p:ph type="title"/>
          </p:nvPr>
        </p:nvSpPr>
        <p:spPr/>
        <p:txBody>
          <a:bodyPr/>
          <a:lstStyle/>
          <a:p>
            <a:r>
              <a:rPr lang="en-IN"/>
              <a:t>Risk factors for MASLD/MAFLD</a:t>
            </a:r>
          </a:p>
        </p:txBody>
      </p:sp>
      <p:sp>
        <p:nvSpPr>
          <p:cNvPr id="4" name="Rectangle: Rounded Corners 3">
            <a:extLst>
              <a:ext uri="{FF2B5EF4-FFF2-40B4-BE49-F238E27FC236}">
                <a16:creationId xmlns:a16="http://schemas.microsoft.com/office/drawing/2014/main" id="{167A940E-11F3-12DC-854D-237360D8DFEB}"/>
              </a:ext>
            </a:extLst>
          </p:cNvPr>
          <p:cNvSpPr/>
          <p:nvPr/>
        </p:nvSpPr>
        <p:spPr>
          <a:xfrm>
            <a:off x="397381" y="2577485"/>
            <a:ext cx="8367503" cy="1620441"/>
          </a:xfrm>
          <a:prstGeom prst="roundRect">
            <a:avLst/>
          </a:prstGeom>
          <a:solidFill>
            <a:sysClr val="window" lastClr="FFFFFF"/>
          </a:solidFill>
          <a:ln w="19050" cap="flat" cmpd="sng" algn="ctr">
            <a:solidFill>
              <a:srgbClr val="23004C"/>
            </a:solidFill>
            <a:prstDash val="solid"/>
            <a:miter lim="800000"/>
          </a:ln>
          <a:effectLst/>
        </p:spPr>
        <p:txBody>
          <a:bodyPr rtlCol="0" anchor="ctr"/>
          <a:lstStyle/>
          <a:p>
            <a:pPr algn="ctr" defTabSz="685800">
              <a:defRPr/>
            </a:pPr>
            <a:endParaRPr lang="en-GB" sz="1350" kern="0">
              <a:solidFill>
                <a:prstClr val="white"/>
              </a:solidFill>
              <a:latin typeface="Calibri" panose="020F0502020204030204"/>
            </a:endParaRPr>
          </a:p>
        </p:txBody>
      </p:sp>
      <p:sp>
        <p:nvSpPr>
          <p:cNvPr id="5" name="Rectangle: Rounded Corners 4">
            <a:extLst>
              <a:ext uri="{FF2B5EF4-FFF2-40B4-BE49-F238E27FC236}">
                <a16:creationId xmlns:a16="http://schemas.microsoft.com/office/drawing/2014/main" id="{42610DC7-8EE6-72D7-7CBB-17E0E4B974FE}"/>
              </a:ext>
            </a:extLst>
          </p:cNvPr>
          <p:cNvSpPr/>
          <p:nvPr/>
        </p:nvSpPr>
        <p:spPr>
          <a:xfrm>
            <a:off x="397380" y="1385014"/>
            <a:ext cx="8372357" cy="1087877"/>
          </a:xfrm>
          <a:prstGeom prst="roundRect">
            <a:avLst/>
          </a:prstGeom>
          <a:solidFill>
            <a:srgbClr val="E5C7FF"/>
          </a:solidFill>
          <a:ln w="19050" cap="flat" cmpd="sng" algn="ctr">
            <a:solidFill>
              <a:srgbClr val="23004C"/>
            </a:solidFill>
            <a:prstDash val="solid"/>
            <a:miter lim="800000"/>
          </a:ln>
          <a:effectLst/>
        </p:spPr>
        <p:txBody>
          <a:bodyPr rtlCol="0" anchor="ctr"/>
          <a:lstStyle/>
          <a:p>
            <a:pPr algn="ctr" defTabSz="685800">
              <a:defRPr/>
            </a:pPr>
            <a:endParaRPr lang="en-GB" sz="1350" kern="0">
              <a:solidFill>
                <a:prstClr val="white"/>
              </a:solidFill>
              <a:latin typeface="Century Gothic" panose="020B0502020202020204" pitchFamily="34" charset="0"/>
            </a:endParaRPr>
          </a:p>
        </p:txBody>
      </p:sp>
      <p:sp>
        <p:nvSpPr>
          <p:cNvPr id="6" name="Rectangle 5">
            <a:extLst>
              <a:ext uri="{FF2B5EF4-FFF2-40B4-BE49-F238E27FC236}">
                <a16:creationId xmlns:a16="http://schemas.microsoft.com/office/drawing/2014/main" id="{B4E3D1CF-3535-7738-3EB4-2E674FC6B1B7}"/>
              </a:ext>
            </a:extLst>
          </p:cNvPr>
          <p:cNvSpPr/>
          <p:nvPr/>
        </p:nvSpPr>
        <p:spPr>
          <a:xfrm>
            <a:off x="472862" y="1643014"/>
            <a:ext cx="2456816" cy="602960"/>
          </a:xfrm>
          <a:prstGeom prst="rect">
            <a:avLst/>
          </a:prstGeom>
          <a:noFill/>
          <a:ln w="12700" cap="flat" cmpd="sng" algn="ctr">
            <a:noFill/>
            <a:prstDash val="solid"/>
            <a:miter lim="800000"/>
          </a:ln>
          <a:effectLst/>
        </p:spPr>
        <p:txBody>
          <a:bodyPr rtlCol="0" anchor="ctr"/>
          <a:lstStyle/>
          <a:p>
            <a:pPr algn="ctr" defTabSz="685800">
              <a:defRPr/>
            </a:pPr>
            <a:r>
              <a:rPr lang="en-GB" sz="1000" kern="0">
                <a:solidFill>
                  <a:srgbClr val="000000"/>
                </a:solidFill>
              </a:rPr>
              <a:t>The development and progression of MASLD/MAFLD is associated with a number of risk factors, including:</a:t>
            </a:r>
            <a:r>
              <a:rPr lang="en-GB" sz="1000" kern="0" baseline="30000">
                <a:solidFill>
                  <a:srgbClr val="000000"/>
                </a:solidFill>
              </a:rPr>
              <a:t>1</a:t>
            </a:r>
            <a:r>
              <a:rPr lang="en-GB" sz="1000" kern="0">
                <a:solidFill>
                  <a:srgbClr val="000000"/>
                </a:solidFill>
              </a:rPr>
              <a:t> </a:t>
            </a:r>
          </a:p>
        </p:txBody>
      </p:sp>
      <p:grpSp>
        <p:nvGrpSpPr>
          <p:cNvPr id="7" name="Group 6">
            <a:extLst>
              <a:ext uri="{FF2B5EF4-FFF2-40B4-BE49-F238E27FC236}">
                <a16:creationId xmlns:a16="http://schemas.microsoft.com/office/drawing/2014/main" id="{86FFEE78-64E2-3065-22B4-ED7CAB5D5477}"/>
              </a:ext>
            </a:extLst>
          </p:cNvPr>
          <p:cNvGrpSpPr/>
          <p:nvPr/>
        </p:nvGrpSpPr>
        <p:grpSpPr>
          <a:xfrm>
            <a:off x="3750235" y="1442470"/>
            <a:ext cx="4896413" cy="998589"/>
            <a:chOff x="913566" y="2948947"/>
            <a:chExt cx="11111010" cy="2304256"/>
          </a:xfrm>
        </p:grpSpPr>
        <p:grpSp>
          <p:nvGrpSpPr>
            <p:cNvPr id="8" name="Group 7">
              <a:extLst>
                <a:ext uri="{FF2B5EF4-FFF2-40B4-BE49-F238E27FC236}">
                  <a16:creationId xmlns:a16="http://schemas.microsoft.com/office/drawing/2014/main" id="{8B1D86F1-4045-4AB0-67C7-6E1C5EEAC945}"/>
                </a:ext>
              </a:extLst>
            </p:cNvPr>
            <p:cNvGrpSpPr/>
            <p:nvPr/>
          </p:nvGrpSpPr>
          <p:grpSpPr>
            <a:xfrm>
              <a:off x="913566" y="2948947"/>
              <a:ext cx="11111010" cy="2304256"/>
              <a:chOff x="679843" y="2215453"/>
              <a:chExt cx="10912019" cy="2262988"/>
            </a:xfrm>
          </p:grpSpPr>
          <p:sp>
            <p:nvSpPr>
              <p:cNvPr id="35" name="Freeform 5">
                <a:extLst>
                  <a:ext uri="{FF2B5EF4-FFF2-40B4-BE49-F238E27FC236}">
                    <a16:creationId xmlns:a16="http://schemas.microsoft.com/office/drawing/2014/main" id="{BB2A5A62-2E40-A1F1-20E9-F53545AC0A2E}"/>
                  </a:ext>
                </a:extLst>
              </p:cNvPr>
              <p:cNvSpPr>
                <a:spLocks/>
              </p:cNvSpPr>
              <p:nvPr/>
            </p:nvSpPr>
            <p:spPr bwMode="auto">
              <a:xfrm>
                <a:off x="745371" y="2234724"/>
                <a:ext cx="2112322" cy="1090677"/>
              </a:xfrm>
              <a:custGeom>
                <a:avLst/>
                <a:gdLst>
                  <a:gd name="T0" fmla="*/ 0 w 1305"/>
                  <a:gd name="T1" fmla="*/ 652 h 652"/>
                  <a:gd name="T2" fmla="*/ 0 w 1305"/>
                  <a:gd name="T3" fmla="*/ 652 h 652"/>
                  <a:gd name="T4" fmla="*/ 653 w 1305"/>
                  <a:gd name="T5" fmla="*/ 0 h 652"/>
                  <a:gd name="T6" fmla="*/ 1305 w 1305"/>
                  <a:gd name="T7" fmla="*/ 652 h 652"/>
                </a:gdLst>
                <a:ahLst/>
                <a:cxnLst>
                  <a:cxn ang="0">
                    <a:pos x="T0" y="T1"/>
                  </a:cxn>
                  <a:cxn ang="0">
                    <a:pos x="T2" y="T3"/>
                  </a:cxn>
                  <a:cxn ang="0">
                    <a:pos x="T4" y="T5"/>
                  </a:cxn>
                  <a:cxn ang="0">
                    <a:pos x="T6" y="T7"/>
                  </a:cxn>
                </a:cxnLst>
                <a:rect l="0" t="0" r="r" b="b"/>
                <a:pathLst>
                  <a:path w="1305" h="652">
                    <a:moveTo>
                      <a:pt x="0" y="652"/>
                    </a:moveTo>
                    <a:lnTo>
                      <a:pt x="0" y="652"/>
                    </a:lnTo>
                    <a:cubicBezTo>
                      <a:pt x="0" y="292"/>
                      <a:pt x="292" y="0"/>
                      <a:pt x="653" y="0"/>
                    </a:cubicBezTo>
                    <a:cubicBezTo>
                      <a:pt x="1013" y="0"/>
                      <a:pt x="1305" y="292"/>
                      <a:pt x="1305" y="652"/>
                    </a:cubicBezTo>
                  </a:path>
                </a:pathLst>
              </a:custGeom>
              <a:solidFill>
                <a:srgbClr val="FFFFFF"/>
              </a:solidFill>
              <a:ln w="38100" cap="flat">
                <a:solidFill>
                  <a:srgbClr val="23004C"/>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36" name="Freeform 6">
                <a:extLst>
                  <a:ext uri="{FF2B5EF4-FFF2-40B4-BE49-F238E27FC236}">
                    <a16:creationId xmlns:a16="http://schemas.microsoft.com/office/drawing/2014/main" id="{B9D2F663-1A43-070B-6DC8-29228AC8DD08}"/>
                  </a:ext>
                </a:extLst>
              </p:cNvPr>
              <p:cNvSpPr>
                <a:spLocks/>
              </p:cNvSpPr>
              <p:nvPr/>
            </p:nvSpPr>
            <p:spPr bwMode="auto">
              <a:xfrm>
                <a:off x="2857694" y="3322245"/>
                <a:ext cx="2168510" cy="1090678"/>
              </a:xfrm>
              <a:custGeom>
                <a:avLst/>
                <a:gdLst>
                  <a:gd name="T0" fmla="*/ 1306 w 1306"/>
                  <a:gd name="T1" fmla="*/ 0 h 653"/>
                  <a:gd name="T2" fmla="*/ 1306 w 1306"/>
                  <a:gd name="T3" fmla="*/ 0 h 653"/>
                  <a:gd name="T4" fmla="*/ 653 w 1306"/>
                  <a:gd name="T5" fmla="*/ 653 h 653"/>
                  <a:gd name="T6" fmla="*/ 0 w 1306"/>
                  <a:gd name="T7" fmla="*/ 0 h 653"/>
                </a:gdLst>
                <a:ahLst/>
                <a:cxnLst>
                  <a:cxn ang="0">
                    <a:pos x="T0" y="T1"/>
                  </a:cxn>
                  <a:cxn ang="0">
                    <a:pos x="T2" y="T3"/>
                  </a:cxn>
                  <a:cxn ang="0">
                    <a:pos x="T4" y="T5"/>
                  </a:cxn>
                  <a:cxn ang="0">
                    <a:pos x="T6" y="T7"/>
                  </a:cxn>
                </a:cxnLst>
                <a:rect l="0" t="0" r="r" b="b"/>
                <a:pathLst>
                  <a:path w="1306" h="653">
                    <a:moveTo>
                      <a:pt x="1306" y="0"/>
                    </a:moveTo>
                    <a:lnTo>
                      <a:pt x="1306" y="0"/>
                    </a:lnTo>
                    <a:cubicBezTo>
                      <a:pt x="1306" y="361"/>
                      <a:pt x="1014" y="653"/>
                      <a:pt x="653" y="653"/>
                    </a:cubicBezTo>
                    <a:cubicBezTo>
                      <a:pt x="293" y="653"/>
                      <a:pt x="0" y="361"/>
                      <a:pt x="0" y="0"/>
                    </a:cubicBezTo>
                  </a:path>
                </a:pathLst>
              </a:custGeom>
              <a:solidFill>
                <a:srgbClr val="FFFFFF"/>
              </a:solidFill>
              <a:ln w="38100" cap="flat">
                <a:solidFill>
                  <a:srgbClr val="23004C"/>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37" name="Freeform 7">
                <a:extLst>
                  <a:ext uri="{FF2B5EF4-FFF2-40B4-BE49-F238E27FC236}">
                    <a16:creationId xmlns:a16="http://schemas.microsoft.com/office/drawing/2014/main" id="{4D368077-27C3-1BB2-FE95-DF23048DAB76}"/>
                  </a:ext>
                </a:extLst>
              </p:cNvPr>
              <p:cNvSpPr>
                <a:spLocks/>
              </p:cNvSpPr>
              <p:nvPr/>
            </p:nvSpPr>
            <p:spPr bwMode="auto">
              <a:xfrm>
                <a:off x="5026204" y="2234723"/>
                <a:ext cx="2167226" cy="1090678"/>
              </a:xfrm>
              <a:custGeom>
                <a:avLst/>
                <a:gdLst>
                  <a:gd name="T0" fmla="*/ 0 w 1305"/>
                  <a:gd name="T1" fmla="*/ 652 h 652"/>
                  <a:gd name="T2" fmla="*/ 0 w 1305"/>
                  <a:gd name="T3" fmla="*/ 652 h 652"/>
                  <a:gd name="T4" fmla="*/ 653 w 1305"/>
                  <a:gd name="T5" fmla="*/ 0 h 652"/>
                  <a:gd name="T6" fmla="*/ 1305 w 1305"/>
                  <a:gd name="T7" fmla="*/ 652 h 652"/>
                </a:gdLst>
                <a:ahLst/>
                <a:cxnLst>
                  <a:cxn ang="0">
                    <a:pos x="T0" y="T1"/>
                  </a:cxn>
                  <a:cxn ang="0">
                    <a:pos x="T2" y="T3"/>
                  </a:cxn>
                  <a:cxn ang="0">
                    <a:pos x="T4" y="T5"/>
                  </a:cxn>
                  <a:cxn ang="0">
                    <a:pos x="T6" y="T7"/>
                  </a:cxn>
                </a:cxnLst>
                <a:rect l="0" t="0" r="r" b="b"/>
                <a:pathLst>
                  <a:path w="1305" h="652">
                    <a:moveTo>
                      <a:pt x="0" y="652"/>
                    </a:moveTo>
                    <a:lnTo>
                      <a:pt x="0" y="652"/>
                    </a:lnTo>
                    <a:cubicBezTo>
                      <a:pt x="0" y="292"/>
                      <a:pt x="292" y="0"/>
                      <a:pt x="653" y="0"/>
                    </a:cubicBezTo>
                    <a:cubicBezTo>
                      <a:pt x="1013" y="0"/>
                      <a:pt x="1305" y="292"/>
                      <a:pt x="1305" y="652"/>
                    </a:cubicBezTo>
                  </a:path>
                </a:pathLst>
              </a:custGeom>
              <a:solidFill>
                <a:srgbClr val="FFFFFF"/>
              </a:solidFill>
              <a:ln w="38100" cap="flat">
                <a:solidFill>
                  <a:srgbClr val="23004C"/>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38" name="Freeform 8">
                <a:extLst>
                  <a:ext uri="{FF2B5EF4-FFF2-40B4-BE49-F238E27FC236}">
                    <a16:creationId xmlns:a16="http://schemas.microsoft.com/office/drawing/2014/main" id="{63ACF964-87DF-1565-5F08-2FA62EDB5F41}"/>
                  </a:ext>
                </a:extLst>
              </p:cNvPr>
              <p:cNvSpPr>
                <a:spLocks/>
              </p:cNvSpPr>
              <p:nvPr/>
            </p:nvSpPr>
            <p:spPr bwMode="auto">
              <a:xfrm>
                <a:off x="7193430" y="3322245"/>
                <a:ext cx="2168510" cy="1090678"/>
              </a:xfrm>
              <a:custGeom>
                <a:avLst/>
                <a:gdLst>
                  <a:gd name="T0" fmla="*/ 1306 w 1306"/>
                  <a:gd name="T1" fmla="*/ 0 h 653"/>
                  <a:gd name="T2" fmla="*/ 1306 w 1306"/>
                  <a:gd name="T3" fmla="*/ 0 h 653"/>
                  <a:gd name="T4" fmla="*/ 653 w 1306"/>
                  <a:gd name="T5" fmla="*/ 653 h 653"/>
                  <a:gd name="T6" fmla="*/ 0 w 1306"/>
                  <a:gd name="T7" fmla="*/ 0 h 653"/>
                </a:gdLst>
                <a:ahLst/>
                <a:cxnLst>
                  <a:cxn ang="0">
                    <a:pos x="T0" y="T1"/>
                  </a:cxn>
                  <a:cxn ang="0">
                    <a:pos x="T2" y="T3"/>
                  </a:cxn>
                  <a:cxn ang="0">
                    <a:pos x="T4" y="T5"/>
                  </a:cxn>
                  <a:cxn ang="0">
                    <a:pos x="T6" y="T7"/>
                  </a:cxn>
                </a:cxnLst>
                <a:rect l="0" t="0" r="r" b="b"/>
                <a:pathLst>
                  <a:path w="1306" h="653">
                    <a:moveTo>
                      <a:pt x="1306" y="0"/>
                    </a:moveTo>
                    <a:lnTo>
                      <a:pt x="1306" y="0"/>
                    </a:lnTo>
                    <a:cubicBezTo>
                      <a:pt x="1306" y="361"/>
                      <a:pt x="1014" y="653"/>
                      <a:pt x="653" y="653"/>
                    </a:cubicBezTo>
                    <a:cubicBezTo>
                      <a:pt x="293" y="653"/>
                      <a:pt x="0" y="361"/>
                      <a:pt x="0" y="0"/>
                    </a:cubicBezTo>
                  </a:path>
                </a:pathLst>
              </a:custGeom>
              <a:solidFill>
                <a:srgbClr val="FFFFFF"/>
              </a:solidFill>
              <a:ln w="38100" cap="flat">
                <a:solidFill>
                  <a:srgbClr val="23004C"/>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39" name="Freeform 9">
                <a:extLst>
                  <a:ext uri="{FF2B5EF4-FFF2-40B4-BE49-F238E27FC236}">
                    <a16:creationId xmlns:a16="http://schemas.microsoft.com/office/drawing/2014/main" id="{B1803DF8-F013-A01B-6E37-BF2A557A82F2}"/>
                  </a:ext>
                </a:extLst>
              </p:cNvPr>
              <p:cNvSpPr>
                <a:spLocks/>
              </p:cNvSpPr>
              <p:nvPr/>
            </p:nvSpPr>
            <p:spPr bwMode="auto">
              <a:xfrm>
                <a:off x="781862" y="3325402"/>
                <a:ext cx="2030837" cy="981392"/>
              </a:xfrm>
              <a:custGeom>
                <a:avLst/>
                <a:gdLst>
                  <a:gd name="T0" fmla="*/ 521 w 1041"/>
                  <a:gd name="T1" fmla="*/ 521 h 521"/>
                  <a:gd name="T2" fmla="*/ 521 w 1041"/>
                  <a:gd name="T3" fmla="*/ 521 h 521"/>
                  <a:gd name="T4" fmla="*/ 1041 w 1041"/>
                  <a:gd name="T5" fmla="*/ 0 h 521"/>
                  <a:gd name="T6" fmla="*/ 0 w 1041"/>
                  <a:gd name="T7" fmla="*/ 0 h 521"/>
                  <a:gd name="T8" fmla="*/ 521 w 1041"/>
                  <a:gd name="T9" fmla="*/ 521 h 521"/>
                </a:gdLst>
                <a:ahLst/>
                <a:cxnLst>
                  <a:cxn ang="0">
                    <a:pos x="T0" y="T1"/>
                  </a:cxn>
                  <a:cxn ang="0">
                    <a:pos x="T2" y="T3"/>
                  </a:cxn>
                  <a:cxn ang="0">
                    <a:pos x="T4" y="T5"/>
                  </a:cxn>
                  <a:cxn ang="0">
                    <a:pos x="T6" y="T7"/>
                  </a:cxn>
                  <a:cxn ang="0">
                    <a:pos x="T8" y="T9"/>
                  </a:cxn>
                </a:cxnLst>
                <a:rect l="0" t="0" r="r" b="b"/>
                <a:pathLst>
                  <a:path w="1041" h="521">
                    <a:moveTo>
                      <a:pt x="521" y="521"/>
                    </a:moveTo>
                    <a:lnTo>
                      <a:pt x="521" y="521"/>
                    </a:lnTo>
                    <a:cubicBezTo>
                      <a:pt x="808" y="521"/>
                      <a:pt x="1041" y="288"/>
                      <a:pt x="1041" y="0"/>
                    </a:cubicBezTo>
                    <a:lnTo>
                      <a:pt x="0" y="0"/>
                    </a:lnTo>
                    <a:cubicBezTo>
                      <a:pt x="0" y="288"/>
                      <a:pt x="233" y="521"/>
                      <a:pt x="521" y="521"/>
                    </a:cubicBezTo>
                    <a:close/>
                  </a:path>
                </a:pathLst>
              </a:custGeom>
              <a:solidFill>
                <a:srgbClr val="7A00E6"/>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algn="ctr" defTabSz="685800">
                  <a:defRPr/>
                </a:pPr>
                <a:r>
                  <a:rPr lang="en-GB" sz="1050" b="1" kern="0">
                    <a:solidFill>
                      <a:prstClr val="white"/>
                    </a:solidFill>
                  </a:rPr>
                  <a:t>Age</a:t>
                </a:r>
              </a:p>
            </p:txBody>
          </p:sp>
          <p:sp>
            <p:nvSpPr>
              <p:cNvPr id="40" name="Freeform 10">
                <a:extLst>
                  <a:ext uri="{FF2B5EF4-FFF2-40B4-BE49-F238E27FC236}">
                    <a16:creationId xmlns:a16="http://schemas.microsoft.com/office/drawing/2014/main" id="{A21C55E0-C1A5-D86B-0176-2A688DF09D0C}"/>
                  </a:ext>
                </a:extLst>
              </p:cNvPr>
              <p:cNvSpPr>
                <a:spLocks/>
              </p:cNvSpPr>
              <p:nvPr/>
            </p:nvSpPr>
            <p:spPr bwMode="auto">
              <a:xfrm>
                <a:off x="5081521" y="3325402"/>
                <a:ext cx="2044407" cy="981392"/>
              </a:xfrm>
              <a:custGeom>
                <a:avLst/>
                <a:gdLst>
                  <a:gd name="T0" fmla="*/ 521 w 1041"/>
                  <a:gd name="T1" fmla="*/ 521 h 521"/>
                  <a:gd name="T2" fmla="*/ 521 w 1041"/>
                  <a:gd name="T3" fmla="*/ 521 h 521"/>
                  <a:gd name="T4" fmla="*/ 1041 w 1041"/>
                  <a:gd name="T5" fmla="*/ 0 h 521"/>
                  <a:gd name="T6" fmla="*/ 0 w 1041"/>
                  <a:gd name="T7" fmla="*/ 0 h 521"/>
                  <a:gd name="T8" fmla="*/ 521 w 1041"/>
                  <a:gd name="T9" fmla="*/ 521 h 521"/>
                </a:gdLst>
                <a:ahLst/>
                <a:cxnLst>
                  <a:cxn ang="0">
                    <a:pos x="T0" y="T1"/>
                  </a:cxn>
                  <a:cxn ang="0">
                    <a:pos x="T2" y="T3"/>
                  </a:cxn>
                  <a:cxn ang="0">
                    <a:pos x="T4" y="T5"/>
                  </a:cxn>
                  <a:cxn ang="0">
                    <a:pos x="T6" y="T7"/>
                  </a:cxn>
                  <a:cxn ang="0">
                    <a:pos x="T8" y="T9"/>
                  </a:cxn>
                </a:cxnLst>
                <a:rect l="0" t="0" r="r" b="b"/>
                <a:pathLst>
                  <a:path w="1041" h="521">
                    <a:moveTo>
                      <a:pt x="521" y="521"/>
                    </a:moveTo>
                    <a:lnTo>
                      <a:pt x="521" y="521"/>
                    </a:lnTo>
                    <a:cubicBezTo>
                      <a:pt x="808" y="521"/>
                      <a:pt x="1041" y="288"/>
                      <a:pt x="1041" y="0"/>
                    </a:cubicBezTo>
                    <a:lnTo>
                      <a:pt x="0" y="0"/>
                    </a:lnTo>
                    <a:cubicBezTo>
                      <a:pt x="0" y="288"/>
                      <a:pt x="233" y="521"/>
                      <a:pt x="521" y="521"/>
                    </a:cubicBezTo>
                    <a:close/>
                  </a:path>
                </a:pathLst>
              </a:custGeom>
              <a:solidFill>
                <a:srgbClr val="7A00E6"/>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algn="ctr" defTabSz="685800">
                  <a:defRPr/>
                </a:pPr>
                <a:r>
                  <a:rPr lang="en-GB" sz="1050" b="1" kern="0">
                    <a:solidFill>
                      <a:prstClr val="white"/>
                    </a:solidFill>
                  </a:rPr>
                  <a:t>BMI</a:t>
                </a:r>
              </a:p>
            </p:txBody>
          </p:sp>
          <p:sp>
            <p:nvSpPr>
              <p:cNvPr id="41" name="Freeform 11">
                <a:extLst>
                  <a:ext uri="{FF2B5EF4-FFF2-40B4-BE49-F238E27FC236}">
                    <a16:creationId xmlns:a16="http://schemas.microsoft.com/office/drawing/2014/main" id="{72298C0A-D5C5-69AA-EDA3-046268285B9E}"/>
                  </a:ext>
                </a:extLst>
              </p:cNvPr>
              <p:cNvSpPr>
                <a:spLocks/>
              </p:cNvSpPr>
              <p:nvPr/>
            </p:nvSpPr>
            <p:spPr bwMode="auto">
              <a:xfrm>
                <a:off x="2909077" y="2344303"/>
                <a:ext cx="2064999" cy="977940"/>
              </a:xfrm>
              <a:custGeom>
                <a:avLst/>
                <a:gdLst>
                  <a:gd name="T0" fmla="*/ 520 w 1040"/>
                  <a:gd name="T1" fmla="*/ 0 h 520"/>
                  <a:gd name="T2" fmla="*/ 520 w 1040"/>
                  <a:gd name="T3" fmla="*/ 0 h 520"/>
                  <a:gd name="T4" fmla="*/ 0 w 1040"/>
                  <a:gd name="T5" fmla="*/ 520 h 520"/>
                  <a:gd name="T6" fmla="*/ 1040 w 1040"/>
                  <a:gd name="T7" fmla="*/ 520 h 520"/>
                  <a:gd name="T8" fmla="*/ 520 w 1040"/>
                  <a:gd name="T9" fmla="*/ 0 h 520"/>
                </a:gdLst>
                <a:ahLst/>
                <a:cxnLst>
                  <a:cxn ang="0">
                    <a:pos x="T0" y="T1"/>
                  </a:cxn>
                  <a:cxn ang="0">
                    <a:pos x="T2" y="T3"/>
                  </a:cxn>
                  <a:cxn ang="0">
                    <a:pos x="T4" y="T5"/>
                  </a:cxn>
                  <a:cxn ang="0">
                    <a:pos x="T6" y="T7"/>
                  </a:cxn>
                  <a:cxn ang="0">
                    <a:pos x="T8" y="T9"/>
                  </a:cxn>
                </a:cxnLst>
                <a:rect l="0" t="0" r="r" b="b"/>
                <a:pathLst>
                  <a:path w="1040" h="520">
                    <a:moveTo>
                      <a:pt x="520" y="0"/>
                    </a:moveTo>
                    <a:lnTo>
                      <a:pt x="520" y="0"/>
                    </a:lnTo>
                    <a:cubicBezTo>
                      <a:pt x="233" y="0"/>
                      <a:pt x="0" y="233"/>
                      <a:pt x="0" y="520"/>
                    </a:cubicBezTo>
                    <a:lnTo>
                      <a:pt x="1040" y="520"/>
                    </a:lnTo>
                    <a:cubicBezTo>
                      <a:pt x="1040" y="233"/>
                      <a:pt x="808" y="0"/>
                      <a:pt x="520" y="0"/>
                    </a:cubicBezTo>
                    <a:close/>
                  </a:path>
                </a:pathLst>
              </a:custGeom>
              <a:solidFill>
                <a:srgbClr val="7A00E6"/>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algn="ctr" defTabSz="685800">
                  <a:defRPr/>
                </a:pPr>
                <a:endParaRPr lang="en-GB" sz="1050" b="1" kern="0">
                  <a:solidFill>
                    <a:prstClr val="white"/>
                  </a:solidFill>
                </a:endParaRPr>
              </a:p>
              <a:p>
                <a:pPr algn="ctr" defTabSz="685800">
                  <a:defRPr/>
                </a:pPr>
                <a:r>
                  <a:rPr lang="en-GB" sz="1050" b="1" kern="0">
                    <a:solidFill>
                      <a:prstClr val="white"/>
                    </a:solidFill>
                  </a:rPr>
                  <a:t>Gender</a:t>
                </a:r>
              </a:p>
            </p:txBody>
          </p:sp>
          <p:sp>
            <p:nvSpPr>
              <p:cNvPr id="42" name="Freeform 12">
                <a:extLst>
                  <a:ext uri="{FF2B5EF4-FFF2-40B4-BE49-F238E27FC236}">
                    <a16:creationId xmlns:a16="http://schemas.microsoft.com/office/drawing/2014/main" id="{C10AF624-C881-16F6-82D2-F7A5AEF2B386}"/>
                  </a:ext>
                </a:extLst>
              </p:cNvPr>
              <p:cNvSpPr>
                <a:spLocks/>
              </p:cNvSpPr>
              <p:nvPr/>
            </p:nvSpPr>
            <p:spPr bwMode="auto">
              <a:xfrm>
                <a:off x="7257663" y="2344303"/>
                <a:ext cx="2031970" cy="977940"/>
              </a:xfrm>
              <a:custGeom>
                <a:avLst/>
                <a:gdLst>
                  <a:gd name="T0" fmla="*/ 520 w 1040"/>
                  <a:gd name="T1" fmla="*/ 0 h 520"/>
                  <a:gd name="T2" fmla="*/ 520 w 1040"/>
                  <a:gd name="T3" fmla="*/ 0 h 520"/>
                  <a:gd name="T4" fmla="*/ 0 w 1040"/>
                  <a:gd name="T5" fmla="*/ 520 h 520"/>
                  <a:gd name="T6" fmla="*/ 1040 w 1040"/>
                  <a:gd name="T7" fmla="*/ 520 h 520"/>
                  <a:gd name="T8" fmla="*/ 520 w 1040"/>
                  <a:gd name="T9" fmla="*/ 0 h 520"/>
                </a:gdLst>
                <a:ahLst/>
                <a:cxnLst>
                  <a:cxn ang="0">
                    <a:pos x="T0" y="T1"/>
                  </a:cxn>
                  <a:cxn ang="0">
                    <a:pos x="T2" y="T3"/>
                  </a:cxn>
                  <a:cxn ang="0">
                    <a:pos x="T4" y="T5"/>
                  </a:cxn>
                  <a:cxn ang="0">
                    <a:pos x="T6" y="T7"/>
                  </a:cxn>
                  <a:cxn ang="0">
                    <a:pos x="T8" y="T9"/>
                  </a:cxn>
                </a:cxnLst>
                <a:rect l="0" t="0" r="r" b="b"/>
                <a:pathLst>
                  <a:path w="1040" h="520">
                    <a:moveTo>
                      <a:pt x="520" y="0"/>
                    </a:moveTo>
                    <a:lnTo>
                      <a:pt x="520" y="0"/>
                    </a:lnTo>
                    <a:cubicBezTo>
                      <a:pt x="233" y="0"/>
                      <a:pt x="0" y="233"/>
                      <a:pt x="0" y="520"/>
                    </a:cubicBezTo>
                    <a:lnTo>
                      <a:pt x="1040" y="520"/>
                    </a:lnTo>
                    <a:cubicBezTo>
                      <a:pt x="1040" y="233"/>
                      <a:pt x="808" y="0"/>
                      <a:pt x="520" y="0"/>
                    </a:cubicBezTo>
                    <a:close/>
                  </a:path>
                </a:pathLst>
              </a:custGeom>
              <a:solidFill>
                <a:srgbClr val="7A00E6"/>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algn="ctr" defTabSz="685800">
                  <a:defRPr/>
                </a:pPr>
                <a:endParaRPr lang="en-GB" sz="1050" b="1" kern="0">
                  <a:solidFill>
                    <a:prstClr val="white"/>
                  </a:solidFill>
                </a:endParaRPr>
              </a:p>
              <a:p>
                <a:pPr algn="ctr" defTabSz="685800">
                  <a:defRPr/>
                </a:pPr>
                <a:r>
                  <a:rPr lang="en-GB" sz="1050" b="1" kern="0">
                    <a:solidFill>
                      <a:prstClr val="white"/>
                    </a:solidFill>
                  </a:rPr>
                  <a:t>Ethnicity</a:t>
                </a:r>
              </a:p>
            </p:txBody>
          </p:sp>
          <p:sp>
            <p:nvSpPr>
              <p:cNvPr id="43" name="Freeform 13">
                <a:extLst>
                  <a:ext uri="{FF2B5EF4-FFF2-40B4-BE49-F238E27FC236}">
                    <a16:creationId xmlns:a16="http://schemas.microsoft.com/office/drawing/2014/main" id="{5199C1AB-4A28-D52E-4D9C-8EAE2E8E4D06}"/>
                  </a:ext>
                </a:extLst>
              </p:cNvPr>
              <p:cNvSpPr>
                <a:spLocks/>
              </p:cNvSpPr>
              <p:nvPr/>
            </p:nvSpPr>
            <p:spPr bwMode="auto">
              <a:xfrm>
                <a:off x="679843" y="3257534"/>
                <a:ext cx="129751" cy="132320"/>
              </a:xfrm>
              <a:custGeom>
                <a:avLst/>
                <a:gdLst>
                  <a:gd name="T0" fmla="*/ 78 w 78"/>
                  <a:gd name="T1" fmla="*/ 39 h 79"/>
                  <a:gd name="T2" fmla="*/ 78 w 78"/>
                  <a:gd name="T3" fmla="*/ 39 h 79"/>
                  <a:gd name="T4" fmla="*/ 39 w 78"/>
                  <a:gd name="T5" fmla="*/ 79 h 79"/>
                  <a:gd name="T6" fmla="*/ 0 w 78"/>
                  <a:gd name="T7" fmla="*/ 39 h 79"/>
                  <a:gd name="T8" fmla="*/ 39 w 78"/>
                  <a:gd name="T9" fmla="*/ 0 h 79"/>
                  <a:gd name="T10" fmla="*/ 78 w 78"/>
                  <a:gd name="T11" fmla="*/ 39 h 79"/>
                </a:gdLst>
                <a:ahLst/>
                <a:cxnLst>
                  <a:cxn ang="0">
                    <a:pos x="T0" y="T1"/>
                  </a:cxn>
                  <a:cxn ang="0">
                    <a:pos x="T2" y="T3"/>
                  </a:cxn>
                  <a:cxn ang="0">
                    <a:pos x="T4" y="T5"/>
                  </a:cxn>
                  <a:cxn ang="0">
                    <a:pos x="T6" y="T7"/>
                  </a:cxn>
                  <a:cxn ang="0">
                    <a:pos x="T8" y="T9"/>
                  </a:cxn>
                  <a:cxn ang="0">
                    <a:pos x="T10" y="T11"/>
                  </a:cxn>
                </a:cxnLst>
                <a:rect l="0" t="0" r="r" b="b"/>
                <a:pathLst>
                  <a:path w="78" h="79">
                    <a:moveTo>
                      <a:pt x="78" y="39"/>
                    </a:moveTo>
                    <a:lnTo>
                      <a:pt x="78" y="39"/>
                    </a:lnTo>
                    <a:cubicBezTo>
                      <a:pt x="78" y="61"/>
                      <a:pt x="61" y="79"/>
                      <a:pt x="39" y="79"/>
                    </a:cubicBezTo>
                    <a:cubicBezTo>
                      <a:pt x="17" y="79"/>
                      <a:pt x="0" y="61"/>
                      <a:pt x="0" y="39"/>
                    </a:cubicBezTo>
                    <a:cubicBezTo>
                      <a:pt x="0" y="17"/>
                      <a:pt x="17" y="0"/>
                      <a:pt x="39" y="0"/>
                    </a:cubicBezTo>
                    <a:cubicBezTo>
                      <a:pt x="61" y="0"/>
                      <a:pt x="78" y="17"/>
                      <a:pt x="78"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44" name="Freeform 14">
                <a:extLst>
                  <a:ext uri="{FF2B5EF4-FFF2-40B4-BE49-F238E27FC236}">
                    <a16:creationId xmlns:a16="http://schemas.microsoft.com/office/drawing/2014/main" id="{73CD49A2-04DA-B770-F8DB-6231B910F569}"/>
                  </a:ext>
                </a:extLst>
              </p:cNvPr>
              <p:cNvSpPr>
                <a:spLocks/>
              </p:cNvSpPr>
              <p:nvPr/>
            </p:nvSpPr>
            <p:spPr bwMode="auto">
              <a:xfrm>
                <a:off x="781862" y="2673192"/>
                <a:ext cx="131036" cy="132320"/>
              </a:xfrm>
              <a:custGeom>
                <a:avLst/>
                <a:gdLst>
                  <a:gd name="T0" fmla="*/ 79 w 79"/>
                  <a:gd name="T1" fmla="*/ 40 h 79"/>
                  <a:gd name="T2" fmla="*/ 79 w 79"/>
                  <a:gd name="T3" fmla="*/ 40 h 79"/>
                  <a:gd name="T4" fmla="*/ 40 w 79"/>
                  <a:gd name="T5" fmla="*/ 79 h 79"/>
                  <a:gd name="T6" fmla="*/ 0 w 79"/>
                  <a:gd name="T7" fmla="*/ 40 h 79"/>
                  <a:gd name="T8" fmla="*/ 40 w 79"/>
                  <a:gd name="T9" fmla="*/ 0 h 79"/>
                  <a:gd name="T10" fmla="*/ 79 w 79"/>
                  <a:gd name="T11" fmla="*/ 40 h 79"/>
                </a:gdLst>
                <a:ahLst/>
                <a:cxnLst>
                  <a:cxn ang="0">
                    <a:pos x="T0" y="T1"/>
                  </a:cxn>
                  <a:cxn ang="0">
                    <a:pos x="T2" y="T3"/>
                  </a:cxn>
                  <a:cxn ang="0">
                    <a:pos x="T4" y="T5"/>
                  </a:cxn>
                  <a:cxn ang="0">
                    <a:pos x="T6" y="T7"/>
                  </a:cxn>
                  <a:cxn ang="0">
                    <a:pos x="T8" y="T9"/>
                  </a:cxn>
                  <a:cxn ang="0">
                    <a:pos x="T10" y="T11"/>
                  </a:cxn>
                </a:cxnLst>
                <a:rect l="0" t="0" r="r" b="b"/>
                <a:pathLst>
                  <a:path w="79" h="79">
                    <a:moveTo>
                      <a:pt x="79" y="40"/>
                    </a:moveTo>
                    <a:lnTo>
                      <a:pt x="79" y="40"/>
                    </a:lnTo>
                    <a:cubicBezTo>
                      <a:pt x="79" y="62"/>
                      <a:pt x="62" y="79"/>
                      <a:pt x="40" y="79"/>
                    </a:cubicBezTo>
                    <a:cubicBezTo>
                      <a:pt x="18" y="79"/>
                      <a:pt x="0" y="62"/>
                      <a:pt x="0" y="40"/>
                    </a:cubicBezTo>
                    <a:cubicBezTo>
                      <a:pt x="0" y="18"/>
                      <a:pt x="18" y="0"/>
                      <a:pt x="40" y="0"/>
                    </a:cubicBezTo>
                    <a:cubicBezTo>
                      <a:pt x="62" y="0"/>
                      <a:pt x="79" y="18"/>
                      <a:pt x="79" y="40"/>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45" name="Freeform 15">
                <a:extLst>
                  <a:ext uri="{FF2B5EF4-FFF2-40B4-BE49-F238E27FC236}">
                    <a16:creationId xmlns:a16="http://schemas.microsoft.com/office/drawing/2014/main" id="{EF9C88A7-BAC9-FD35-BAAB-89CB730D1C8E}"/>
                  </a:ext>
                </a:extLst>
              </p:cNvPr>
              <p:cNvSpPr>
                <a:spLocks/>
              </p:cNvSpPr>
              <p:nvPr/>
            </p:nvSpPr>
            <p:spPr bwMode="auto">
              <a:xfrm>
                <a:off x="1331199" y="2239900"/>
                <a:ext cx="131036" cy="129751"/>
              </a:xfrm>
              <a:custGeom>
                <a:avLst/>
                <a:gdLst>
                  <a:gd name="T0" fmla="*/ 79 w 79"/>
                  <a:gd name="T1" fmla="*/ 38 h 78"/>
                  <a:gd name="T2" fmla="*/ 79 w 79"/>
                  <a:gd name="T3" fmla="*/ 38 h 78"/>
                  <a:gd name="T4" fmla="*/ 39 w 79"/>
                  <a:gd name="T5" fmla="*/ 78 h 78"/>
                  <a:gd name="T6" fmla="*/ 0 w 79"/>
                  <a:gd name="T7" fmla="*/ 38 h 78"/>
                  <a:gd name="T8" fmla="*/ 39 w 79"/>
                  <a:gd name="T9" fmla="*/ 0 h 78"/>
                  <a:gd name="T10" fmla="*/ 79 w 79"/>
                  <a:gd name="T11" fmla="*/ 38 h 78"/>
                </a:gdLst>
                <a:ahLst/>
                <a:cxnLst>
                  <a:cxn ang="0">
                    <a:pos x="T0" y="T1"/>
                  </a:cxn>
                  <a:cxn ang="0">
                    <a:pos x="T2" y="T3"/>
                  </a:cxn>
                  <a:cxn ang="0">
                    <a:pos x="T4" y="T5"/>
                  </a:cxn>
                  <a:cxn ang="0">
                    <a:pos x="T6" y="T7"/>
                  </a:cxn>
                  <a:cxn ang="0">
                    <a:pos x="T8" y="T9"/>
                  </a:cxn>
                  <a:cxn ang="0">
                    <a:pos x="T10" y="T11"/>
                  </a:cxn>
                </a:cxnLst>
                <a:rect l="0" t="0" r="r" b="b"/>
                <a:pathLst>
                  <a:path w="79" h="78">
                    <a:moveTo>
                      <a:pt x="79" y="38"/>
                    </a:moveTo>
                    <a:lnTo>
                      <a:pt x="79" y="38"/>
                    </a:lnTo>
                    <a:cubicBezTo>
                      <a:pt x="79" y="60"/>
                      <a:pt x="61" y="78"/>
                      <a:pt x="39" y="78"/>
                    </a:cubicBezTo>
                    <a:cubicBezTo>
                      <a:pt x="17" y="78"/>
                      <a:pt x="0" y="60"/>
                      <a:pt x="0" y="38"/>
                    </a:cubicBezTo>
                    <a:cubicBezTo>
                      <a:pt x="0" y="16"/>
                      <a:pt x="17" y="0"/>
                      <a:pt x="39" y="0"/>
                    </a:cubicBezTo>
                    <a:cubicBezTo>
                      <a:pt x="61" y="0"/>
                      <a:pt x="79" y="16"/>
                      <a:pt x="79" y="38"/>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46" name="Freeform 16">
                <a:extLst>
                  <a:ext uri="{FF2B5EF4-FFF2-40B4-BE49-F238E27FC236}">
                    <a16:creationId xmlns:a16="http://schemas.microsoft.com/office/drawing/2014/main" id="{B647BDDD-421C-86CA-66C5-3198E6CEDF0B}"/>
                  </a:ext>
                </a:extLst>
              </p:cNvPr>
              <p:cNvSpPr>
                <a:spLocks/>
              </p:cNvSpPr>
              <p:nvPr/>
            </p:nvSpPr>
            <p:spPr bwMode="auto">
              <a:xfrm>
                <a:off x="2118103" y="2241860"/>
                <a:ext cx="131036" cy="132320"/>
              </a:xfrm>
              <a:custGeom>
                <a:avLst/>
                <a:gdLst>
                  <a:gd name="T0" fmla="*/ 79 w 79"/>
                  <a:gd name="T1" fmla="*/ 39 h 79"/>
                  <a:gd name="T2" fmla="*/ 79 w 79"/>
                  <a:gd name="T3" fmla="*/ 39 h 79"/>
                  <a:gd name="T4" fmla="*/ 40 w 79"/>
                  <a:gd name="T5" fmla="*/ 79 h 79"/>
                  <a:gd name="T6" fmla="*/ 0 w 79"/>
                  <a:gd name="T7" fmla="*/ 39 h 79"/>
                  <a:gd name="T8" fmla="*/ 40 w 79"/>
                  <a:gd name="T9" fmla="*/ 0 h 79"/>
                  <a:gd name="T10" fmla="*/ 79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79" y="39"/>
                    </a:moveTo>
                    <a:lnTo>
                      <a:pt x="79" y="39"/>
                    </a:lnTo>
                    <a:cubicBezTo>
                      <a:pt x="79" y="61"/>
                      <a:pt x="62" y="79"/>
                      <a:pt x="40" y="79"/>
                    </a:cubicBezTo>
                    <a:cubicBezTo>
                      <a:pt x="18" y="79"/>
                      <a:pt x="0" y="61"/>
                      <a:pt x="0" y="39"/>
                    </a:cubicBezTo>
                    <a:cubicBezTo>
                      <a:pt x="0" y="17"/>
                      <a:pt x="18" y="0"/>
                      <a:pt x="40" y="0"/>
                    </a:cubicBezTo>
                    <a:cubicBezTo>
                      <a:pt x="62" y="0"/>
                      <a:pt x="79" y="17"/>
                      <a:pt x="79"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47" name="Freeform 17">
                <a:extLst>
                  <a:ext uri="{FF2B5EF4-FFF2-40B4-BE49-F238E27FC236}">
                    <a16:creationId xmlns:a16="http://schemas.microsoft.com/office/drawing/2014/main" id="{EEE0C689-6CA1-577E-53F8-20412F500181}"/>
                  </a:ext>
                </a:extLst>
              </p:cNvPr>
              <p:cNvSpPr>
                <a:spLocks/>
              </p:cNvSpPr>
              <p:nvPr/>
            </p:nvSpPr>
            <p:spPr bwMode="auto">
              <a:xfrm>
                <a:off x="2640234" y="2708364"/>
                <a:ext cx="132321" cy="132320"/>
              </a:xfrm>
              <a:custGeom>
                <a:avLst/>
                <a:gdLst>
                  <a:gd name="T0" fmla="*/ 79 w 79"/>
                  <a:gd name="T1" fmla="*/ 40 h 79"/>
                  <a:gd name="T2" fmla="*/ 79 w 79"/>
                  <a:gd name="T3" fmla="*/ 40 h 79"/>
                  <a:gd name="T4" fmla="*/ 39 w 79"/>
                  <a:gd name="T5" fmla="*/ 79 h 79"/>
                  <a:gd name="T6" fmla="*/ 0 w 79"/>
                  <a:gd name="T7" fmla="*/ 40 h 79"/>
                  <a:gd name="T8" fmla="*/ 39 w 79"/>
                  <a:gd name="T9" fmla="*/ 0 h 79"/>
                  <a:gd name="T10" fmla="*/ 79 w 79"/>
                  <a:gd name="T11" fmla="*/ 40 h 79"/>
                </a:gdLst>
                <a:ahLst/>
                <a:cxnLst>
                  <a:cxn ang="0">
                    <a:pos x="T0" y="T1"/>
                  </a:cxn>
                  <a:cxn ang="0">
                    <a:pos x="T2" y="T3"/>
                  </a:cxn>
                  <a:cxn ang="0">
                    <a:pos x="T4" y="T5"/>
                  </a:cxn>
                  <a:cxn ang="0">
                    <a:pos x="T6" y="T7"/>
                  </a:cxn>
                  <a:cxn ang="0">
                    <a:pos x="T8" y="T9"/>
                  </a:cxn>
                  <a:cxn ang="0">
                    <a:pos x="T10" y="T11"/>
                  </a:cxn>
                </a:cxnLst>
                <a:rect l="0" t="0" r="r" b="b"/>
                <a:pathLst>
                  <a:path w="79" h="79">
                    <a:moveTo>
                      <a:pt x="79" y="40"/>
                    </a:moveTo>
                    <a:lnTo>
                      <a:pt x="79" y="40"/>
                    </a:lnTo>
                    <a:cubicBezTo>
                      <a:pt x="79" y="62"/>
                      <a:pt x="61" y="79"/>
                      <a:pt x="39" y="79"/>
                    </a:cubicBezTo>
                    <a:cubicBezTo>
                      <a:pt x="18" y="79"/>
                      <a:pt x="0" y="62"/>
                      <a:pt x="0" y="40"/>
                    </a:cubicBezTo>
                    <a:cubicBezTo>
                      <a:pt x="0" y="18"/>
                      <a:pt x="18" y="0"/>
                      <a:pt x="39" y="0"/>
                    </a:cubicBezTo>
                    <a:cubicBezTo>
                      <a:pt x="61" y="0"/>
                      <a:pt x="79" y="18"/>
                      <a:pt x="79" y="40"/>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48" name="Freeform 18">
                <a:extLst>
                  <a:ext uri="{FF2B5EF4-FFF2-40B4-BE49-F238E27FC236}">
                    <a16:creationId xmlns:a16="http://schemas.microsoft.com/office/drawing/2014/main" id="{CEEE4BD1-D565-96B5-5340-A68486DC4BB5}"/>
                  </a:ext>
                </a:extLst>
              </p:cNvPr>
              <p:cNvSpPr>
                <a:spLocks/>
              </p:cNvSpPr>
              <p:nvPr/>
            </p:nvSpPr>
            <p:spPr bwMode="auto">
              <a:xfrm>
                <a:off x="5208627" y="2591859"/>
                <a:ext cx="131036" cy="131036"/>
              </a:xfrm>
              <a:custGeom>
                <a:avLst/>
                <a:gdLst>
                  <a:gd name="T0" fmla="*/ 79 w 79"/>
                  <a:gd name="T1" fmla="*/ 39 h 79"/>
                  <a:gd name="T2" fmla="*/ 79 w 79"/>
                  <a:gd name="T3" fmla="*/ 39 h 79"/>
                  <a:gd name="T4" fmla="*/ 40 w 79"/>
                  <a:gd name="T5" fmla="*/ 79 h 79"/>
                  <a:gd name="T6" fmla="*/ 0 w 79"/>
                  <a:gd name="T7" fmla="*/ 39 h 79"/>
                  <a:gd name="T8" fmla="*/ 40 w 79"/>
                  <a:gd name="T9" fmla="*/ 0 h 79"/>
                  <a:gd name="T10" fmla="*/ 79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79" y="39"/>
                    </a:moveTo>
                    <a:lnTo>
                      <a:pt x="79" y="39"/>
                    </a:lnTo>
                    <a:cubicBezTo>
                      <a:pt x="79" y="61"/>
                      <a:pt x="62" y="79"/>
                      <a:pt x="40" y="79"/>
                    </a:cubicBezTo>
                    <a:cubicBezTo>
                      <a:pt x="18" y="79"/>
                      <a:pt x="0" y="61"/>
                      <a:pt x="0" y="39"/>
                    </a:cubicBezTo>
                    <a:cubicBezTo>
                      <a:pt x="0" y="17"/>
                      <a:pt x="18" y="0"/>
                      <a:pt x="40" y="0"/>
                    </a:cubicBezTo>
                    <a:cubicBezTo>
                      <a:pt x="62" y="0"/>
                      <a:pt x="79" y="17"/>
                      <a:pt x="79"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49" name="Freeform 19">
                <a:extLst>
                  <a:ext uri="{FF2B5EF4-FFF2-40B4-BE49-F238E27FC236}">
                    <a16:creationId xmlns:a16="http://schemas.microsoft.com/office/drawing/2014/main" id="{2086EFC5-BA6F-DAE7-CDAF-D9920E349675}"/>
                  </a:ext>
                </a:extLst>
              </p:cNvPr>
              <p:cNvSpPr>
                <a:spLocks/>
              </p:cNvSpPr>
              <p:nvPr/>
            </p:nvSpPr>
            <p:spPr bwMode="auto">
              <a:xfrm>
                <a:off x="5735338" y="2215453"/>
                <a:ext cx="131036" cy="132320"/>
              </a:xfrm>
              <a:custGeom>
                <a:avLst/>
                <a:gdLst>
                  <a:gd name="T0" fmla="*/ 79 w 79"/>
                  <a:gd name="T1" fmla="*/ 40 h 79"/>
                  <a:gd name="T2" fmla="*/ 79 w 79"/>
                  <a:gd name="T3" fmla="*/ 40 h 79"/>
                  <a:gd name="T4" fmla="*/ 40 w 79"/>
                  <a:gd name="T5" fmla="*/ 79 h 79"/>
                  <a:gd name="T6" fmla="*/ 0 w 79"/>
                  <a:gd name="T7" fmla="*/ 40 h 79"/>
                  <a:gd name="T8" fmla="*/ 40 w 79"/>
                  <a:gd name="T9" fmla="*/ 0 h 79"/>
                  <a:gd name="T10" fmla="*/ 79 w 79"/>
                  <a:gd name="T11" fmla="*/ 40 h 79"/>
                </a:gdLst>
                <a:ahLst/>
                <a:cxnLst>
                  <a:cxn ang="0">
                    <a:pos x="T0" y="T1"/>
                  </a:cxn>
                  <a:cxn ang="0">
                    <a:pos x="T2" y="T3"/>
                  </a:cxn>
                  <a:cxn ang="0">
                    <a:pos x="T4" y="T5"/>
                  </a:cxn>
                  <a:cxn ang="0">
                    <a:pos x="T6" y="T7"/>
                  </a:cxn>
                  <a:cxn ang="0">
                    <a:pos x="T8" y="T9"/>
                  </a:cxn>
                  <a:cxn ang="0">
                    <a:pos x="T10" y="T11"/>
                  </a:cxn>
                </a:cxnLst>
                <a:rect l="0" t="0" r="r" b="b"/>
                <a:pathLst>
                  <a:path w="79" h="79">
                    <a:moveTo>
                      <a:pt x="79" y="40"/>
                    </a:moveTo>
                    <a:lnTo>
                      <a:pt x="79" y="40"/>
                    </a:lnTo>
                    <a:cubicBezTo>
                      <a:pt x="79" y="62"/>
                      <a:pt x="61" y="79"/>
                      <a:pt x="40" y="79"/>
                    </a:cubicBezTo>
                    <a:cubicBezTo>
                      <a:pt x="18" y="79"/>
                      <a:pt x="0" y="62"/>
                      <a:pt x="0" y="40"/>
                    </a:cubicBezTo>
                    <a:cubicBezTo>
                      <a:pt x="0" y="18"/>
                      <a:pt x="18" y="0"/>
                      <a:pt x="40" y="0"/>
                    </a:cubicBezTo>
                    <a:cubicBezTo>
                      <a:pt x="61" y="0"/>
                      <a:pt x="79" y="18"/>
                      <a:pt x="79" y="40"/>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50" name="Freeform 20">
                <a:extLst>
                  <a:ext uri="{FF2B5EF4-FFF2-40B4-BE49-F238E27FC236}">
                    <a16:creationId xmlns:a16="http://schemas.microsoft.com/office/drawing/2014/main" id="{2C985F3D-537B-D51D-0DB8-0A8C53D1A3E5}"/>
                  </a:ext>
                </a:extLst>
              </p:cNvPr>
              <p:cNvSpPr>
                <a:spLocks/>
              </p:cNvSpPr>
              <p:nvPr/>
            </p:nvSpPr>
            <p:spPr bwMode="auto">
              <a:xfrm>
                <a:off x="6360969" y="2215453"/>
                <a:ext cx="131036" cy="132320"/>
              </a:xfrm>
              <a:custGeom>
                <a:avLst/>
                <a:gdLst>
                  <a:gd name="T0" fmla="*/ 79 w 79"/>
                  <a:gd name="T1" fmla="*/ 40 h 79"/>
                  <a:gd name="T2" fmla="*/ 79 w 79"/>
                  <a:gd name="T3" fmla="*/ 40 h 79"/>
                  <a:gd name="T4" fmla="*/ 40 w 79"/>
                  <a:gd name="T5" fmla="*/ 79 h 79"/>
                  <a:gd name="T6" fmla="*/ 0 w 79"/>
                  <a:gd name="T7" fmla="*/ 40 h 79"/>
                  <a:gd name="T8" fmla="*/ 40 w 79"/>
                  <a:gd name="T9" fmla="*/ 0 h 79"/>
                  <a:gd name="T10" fmla="*/ 79 w 79"/>
                  <a:gd name="T11" fmla="*/ 40 h 79"/>
                </a:gdLst>
                <a:ahLst/>
                <a:cxnLst>
                  <a:cxn ang="0">
                    <a:pos x="T0" y="T1"/>
                  </a:cxn>
                  <a:cxn ang="0">
                    <a:pos x="T2" y="T3"/>
                  </a:cxn>
                  <a:cxn ang="0">
                    <a:pos x="T4" y="T5"/>
                  </a:cxn>
                  <a:cxn ang="0">
                    <a:pos x="T6" y="T7"/>
                  </a:cxn>
                  <a:cxn ang="0">
                    <a:pos x="T8" y="T9"/>
                  </a:cxn>
                  <a:cxn ang="0">
                    <a:pos x="T10" y="T11"/>
                  </a:cxn>
                </a:cxnLst>
                <a:rect l="0" t="0" r="r" b="b"/>
                <a:pathLst>
                  <a:path w="79" h="79">
                    <a:moveTo>
                      <a:pt x="79" y="40"/>
                    </a:moveTo>
                    <a:lnTo>
                      <a:pt x="79" y="40"/>
                    </a:lnTo>
                    <a:cubicBezTo>
                      <a:pt x="79" y="62"/>
                      <a:pt x="62" y="79"/>
                      <a:pt x="40" y="79"/>
                    </a:cubicBezTo>
                    <a:cubicBezTo>
                      <a:pt x="18" y="79"/>
                      <a:pt x="0" y="62"/>
                      <a:pt x="0" y="40"/>
                    </a:cubicBezTo>
                    <a:cubicBezTo>
                      <a:pt x="0" y="18"/>
                      <a:pt x="18" y="0"/>
                      <a:pt x="40" y="0"/>
                    </a:cubicBezTo>
                    <a:cubicBezTo>
                      <a:pt x="62" y="0"/>
                      <a:pt x="79" y="18"/>
                      <a:pt x="79" y="40"/>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51" name="Freeform 21">
                <a:extLst>
                  <a:ext uri="{FF2B5EF4-FFF2-40B4-BE49-F238E27FC236}">
                    <a16:creationId xmlns:a16="http://schemas.microsoft.com/office/drawing/2014/main" id="{93172174-5412-F7FD-2C69-1280664C8A16}"/>
                  </a:ext>
                </a:extLst>
              </p:cNvPr>
              <p:cNvSpPr>
                <a:spLocks/>
              </p:cNvSpPr>
              <p:nvPr/>
            </p:nvSpPr>
            <p:spPr bwMode="auto">
              <a:xfrm>
                <a:off x="6906951" y="2591859"/>
                <a:ext cx="131036" cy="131036"/>
              </a:xfrm>
              <a:custGeom>
                <a:avLst/>
                <a:gdLst>
                  <a:gd name="T0" fmla="*/ 79 w 79"/>
                  <a:gd name="T1" fmla="*/ 39 h 79"/>
                  <a:gd name="T2" fmla="*/ 79 w 79"/>
                  <a:gd name="T3" fmla="*/ 39 h 79"/>
                  <a:gd name="T4" fmla="*/ 40 w 79"/>
                  <a:gd name="T5" fmla="*/ 79 h 79"/>
                  <a:gd name="T6" fmla="*/ 0 w 79"/>
                  <a:gd name="T7" fmla="*/ 39 h 79"/>
                  <a:gd name="T8" fmla="*/ 40 w 79"/>
                  <a:gd name="T9" fmla="*/ 0 h 79"/>
                  <a:gd name="T10" fmla="*/ 79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79" y="39"/>
                    </a:moveTo>
                    <a:lnTo>
                      <a:pt x="79" y="39"/>
                    </a:lnTo>
                    <a:cubicBezTo>
                      <a:pt x="79" y="61"/>
                      <a:pt x="62" y="79"/>
                      <a:pt x="40" y="79"/>
                    </a:cubicBezTo>
                    <a:cubicBezTo>
                      <a:pt x="18" y="79"/>
                      <a:pt x="0" y="61"/>
                      <a:pt x="0" y="39"/>
                    </a:cubicBezTo>
                    <a:cubicBezTo>
                      <a:pt x="0" y="17"/>
                      <a:pt x="18" y="0"/>
                      <a:pt x="40" y="0"/>
                    </a:cubicBezTo>
                    <a:cubicBezTo>
                      <a:pt x="62" y="0"/>
                      <a:pt x="79" y="17"/>
                      <a:pt x="79"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52" name="Freeform 23">
                <a:extLst>
                  <a:ext uri="{FF2B5EF4-FFF2-40B4-BE49-F238E27FC236}">
                    <a16:creationId xmlns:a16="http://schemas.microsoft.com/office/drawing/2014/main" id="{127F5D77-64D0-AF0D-5D2F-240F8FA11676}"/>
                  </a:ext>
                </a:extLst>
              </p:cNvPr>
              <p:cNvSpPr>
                <a:spLocks/>
              </p:cNvSpPr>
              <p:nvPr/>
            </p:nvSpPr>
            <p:spPr bwMode="auto">
              <a:xfrm>
                <a:off x="8946994" y="4055450"/>
                <a:ext cx="131036" cy="132320"/>
              </a:xfrm>
              <a:custGeom>
                <a:avLst/>
                <a:gdLst>
                  <a:gd name="T0" fmla="*/ 0 w 79"/>
                  <a:gd name="T1" fmla="*/ 39 h 79"/>
                  <a:gd name="T2" fmla="*/ 0 w 79"/>
                  <a:gd name="T3" fmla="*/ 39 h 79"/>
                  <a:gd name="T4" fmla="*/ 40 w 79"/>
                  <a:gd name="T5" fmla="*/ 0 h 79"/>
                  <a:gd name="T6" fmla="*/ 79 w 79"/>
                  <a:gd name="T7" fmla="*/ 39 h 79"/>
                  <a:gd name="T8" fmla="*/ 40 w 79"/>
                  <a:gd name="T9" fmla="*/ 79 h 79"/>
                  <a:gd name="T10" fmla="*/ 0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0" y="39"/>
                    </a:moveTo>
                    <a:lnTo>
                      <a:pt x="0" y="39"/>
                    </a:lnTo>
                    <a:cubicBezTo>
                      <a:pt x="0" y="18"/>
                      <a:pt x="18" y="0"/>
                      <a:pt x="40" y="0"/>
                    </a:cubicBezTo>
                    <a:cubicBezTo>
                      <a:pt x="62" y="0"/>
                      <a:pt x="79" y="18"/>
                      <a:pt x="79" y="39"/>
                    </a:cubicBezTo>
                    <a:cubicBezTo>
                      <a:pt x="79" y="61"/>
                      <a:pt x="62" y="79"/>
                      <a:pt x="40" y="79"/>
                    </a:cubicBezTo>
                    <a:cubicBezTo>
                      <a:pt x="18" y="79"/>
                      <a:pt x="0" y="61"/>
                      <a:pt x="0"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53" name="Freeform 24">
                <a:extLst>
                  <a:ext uri="{FF2B5EF4-FFF2-40B4-BE49-F238E27FC236}">
                    <a16:creationId xmlns:a16="http://schemas.microsoft.com/office/drawing/2014/main" id="{AC07D2BE-AAA0-5815-9D1A-EF34515EC078}"/>
                  </a:ext>
                </a:extLst>
              </p:cNvPr>
              <p:cNvSpPr>
                <a:spLocks/>
              </p:cNvSpPr>
              <p:nvPr/>
            </p:nvSpPr>
            <p:spPr bwMode="auto">
              <a:xfrm>
                <a:off x="8235379" y="4346121"/>
                <a:ext cx="132321" cy="132320"/>
              </a:xfrm>
              <a:custGeom>
                <a:avLst/>
                <a:gdLst>
                  <a:gd name="T0" fmla="*/ 0 w 79"/>
                  <a:gd name="T1" fmla="*/ 39 h 79"/>
                  <a:gd name="T2" fmla="*/ 0 w 79"/>
                  <a:gd name="T3" fmla="*/ 39 h 79"/>
                  <a:gd name="T4" fmla="*/ 40 w 79"/>
                  <a:gd name="T5" fmla="*/ 0 h 79"/>
                  <a:gd name="T6" fmla="*/ 79 w 79"/>
                  <a:gd name="T7" fmla="*/ 39 h 79"/>
                  <a:gd name="T8" fmla="*/ 40 w 79"/>
                  <a:gd name="T9" fmla="*/ 79 h 79"/>
                  <a:gd name="T10" fmla="*/ 0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0" y="39"/>
                    </a:moveTo>
                    <a:lnTo>
                      <a:pt x="0" y="39"/>
                    </a:lnTo>
                    <a:cubicBezTo>
                      <a:pt x="0" y="18"/>
                      <a:pt x="18" y="0"/>
                      <a:pt x="40" y="0"/>
                    </a:cubicBezTo>
                    <a:cubicBezTo>
                      <a:pt x="61" y="0"/>
                      <a:pt x="79" y="18"/>
                      <a:pt x="79" y="39"/>
                    </a:cubicBezTo>
                    <a:cubicBezTo>
                      <a:pt x="79" y="61"/>
                      <a:pt x="61" y="79"/>
                      <a:pt x="40" y="79"/>
                    </a:cubicBezTo>
                    <a:cubicBezTo>
                      <a:pt x="18" y="79"/>
                      <a:pt x="0" y="61"/>
                      <a:pt x="0"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54" name="Freeform 25">
                <a:extLst>
                  <a:ext uri="{FF2B5EF4-FFF2-40B4-BE49-F238E27FC236}">
                    <a16:creationId xmlns:a16="http://schemas.microsoft.com/office/drawing/2014/main" id="{C540ED02-F6F4-8387-DB95-96AE955BAC5D}"/>
                  </a:ext>
                </a:extLst>
              </p:cNvPr>
              <p:cNvSpPr>
                <a:spLocks/>
              </p:cNvSpPr>
              <p:nvPr/>
            </p:nvSpPr>
            <p:spPr bwMode="auto">
              <a:xfrm>
                <a:off x="7469708" y="4064779"/>
                <a:ext cx="131036" cy="132320"/>
              </a:xfrm>
              <a:custGeom>
                <a:avLst/>
                <a:gdLst>
                  <a:gd name="T0" fmla="*/ 0 w 79"/>
                  <a:gd name="T1" fmla="*/ 40 h 79"/>
                  <a:gd name="T2" fmla="*/ 0 w 79"/>
                  <a:gd name="T3" fmla="*/ 40 h 79"/>
                  <a:gd name="T4" fmla="*/ 40 w 79"/>
                  <a:gd name="T5" fmla="*/ 0 h 79"/>
                  <a:gd name="T6" fmla="*/ 79 w 79"/>
                  <a:gd name="T7" fmla="*/ 40 h 79"/>
                  <a:gd name="T8" fmla="*/ 40 w 79"/>
                  <a:gd name="T9" fmla="*/ 79 h 79"/>
                  <a:gd name="T10" fmla="*/ 0 w 79"/>
                  <a:gd name="T11" fmla="*/ 40 h 79"/>
                </a:gdLst>
                <a:ahLst/>
                <a:cxnLst>
                  <a:cxn ang="0">
                    <a:pos x="T0" y="T1"/>
                  </a:cxn>
                  <a:cxn ang="0">
                    <a:pos x="T2" y="T3"/>
                  </a:cxn>
                  <a:cxn ang="0">
                    <a:pos x="T4" y="T5"/>
                  </a:cxn>
                  <a:cxn ang="0">
                    <a:pos x="T6" y="T7"/>
                  </a:cxn>
                  <a:cxn ang="0">
                    <a:pos x="T8" y="T9"/>
                  </a:cxn>
                  <a:cxn ang="0">
                    <a:pos x="T10" y="T11"/>
                  </a:cxn>
                </a:cxnLst>
                <a:rect l="0" t="0" r="r" b="b"/>
                <a:pathLst>
                  <a:path w="79" h="79">
                    <a:moveTo>
                      <a:pt x="0" y="40"/>
                    </a:moveTo>
                    <a:lnTo>
                      <a:pt x="0" y="40"/>
                    </a:lnTo>
                    <a:cubicBezTo>
                      <a:pt x="0" y="18"/>
                      <a:pt x="18" y="0"/>
                      <a:pt x="40" y="0"/>
                    </a:cubicBezTo>
                    <a:cubicBezTo>
                      <a:pt x="62" y="0"/>
                      <a:pt x="79" y="18"/>
                      <a:pt x="79" y="40"/>
                    </a:cubicBezTo>
                    <a:cubicBezTo>
                      <a:pt x="79" y="62"/>
                      <a:pt x="62" y="79"/>
                      <a:pt x="40" y="79"/>
                    </a:cubicBezTo>
                    <a:cubicBezTo>
                      <a:pt x="18" y="79"/>
                      <a:pt x="0" y="62"/>
                      <a:pt x="0" y="40"/>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55" name="Freeform 39">
                <a:extLst>
                  <a:ext uri="{FF2B5EF4-FFF2-40B4-BE49-F238E27FC236}">
                    <a16:creationId xmlns:a16="http://schemas.microsoft.com/office/drawing/2014/main" id="{DCE1F3B8-39AA-BE27-71E8-F069E7F79DFE}"/>
                  </a:ext>
                </a:extLst>
              </p:cNvPr>
              <p:cNvSpPr>
                <a:spLocks/>
              </p:cNvSpPr>
              <p:nvPr/>
            </p:nvSpPr>
            <p:spPr bwMode="auto">
              <a:xfrm>
                <a:off x="3141717" y="4053058"/>
                <a:ext cx="131036" cy="131036"/>
              </a:xfrm>
              <a:custGeom>
                <a:avLst/>
                <a:gdLst>
                  <a:gd name="T0" fmla="*/ 79 w 79"/>
                  <a:gd name="T1" fmla="*/ 39 h 79"/>
                  <a:gd name="T2" fmla="*/ 79 w 79"/>
                  <a:gd name="T3" fmla="*/ 39 h 79"/>
                  <a:gd name="T4" fmla="*/ 40 w 79"/>
                  <a:gd name="T5" fmla="*/ 79 h 79"/>
                  <a:gd name="T6" fmla="*/ 0 w 79"/>
                  <a:gd name="T7" fmla="*/ 39 h 79"/>
                  <a:gd name="T8" fmla="*/ 40 w 79"/>
                  <a:gd name="T9" fmla="*/ 0 h 79"/>
                  <a:gd name="T10" fmla="*/ 79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79" y="39"/>
                    </a:moveTo>
                    <a:lnTo>
                      <a:pt x="79" y="39"/>
                    </a:lnTo>
                    <a:cubicBezTo>
                      <a:pt x="79" y="61"/>
                      <a:pt x="62" y="79"/>
                      <a:pt x="40" y="79"/>
                    </a:cubicBezTo>
                    <a:cubicBezTo>
                      <a:pt x="18" y="79"/>
                      <a:pt x="0" y="61"/>
                      <a:pt x="0" y="39"/>
                    </a:cubicBezTo>
                    <a:cubicBezTo>
                      <a:pt x="0" y="17"/>
                      <a:pt x="18" y="0"/>
                      <a:pt x="40" y="0"/>
                    </a:cubicBezTo>
                    <a:cubicBezTo>
                      <a:pt x="62" y="0"/>
                      <a:pt x="79" y="17"/>
                      <a:pt x="79"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56" name="Freeform 40">
                <a:extLst>
                  <a:ext uri="{FF2B5EF4-FFF2-40B4-BE49-F238E27FC236}">
                    <a16:creationId xmlns:a16="http://schemas.microsoft.com/office/drawing/2014/main" id="{1400BBE0-9F97-8EB2-1533-92AA10BA1801}"/>
                  </a:ext>
                </a:extLst>
              </p:cNvPr>
              <p:cNvSpPr>
                <a:spLocks/>
              </p:cNvSpPr>
              <p:nvPr/>
            </p:nvSpPr>
            <p:spPr bwMode="auto">
              <a:xfrm>
                <a:off x="4611143" y="4053058"/>
                <a:ext cx="131036" cy="131036"/>
              </a:xfrm>
              <a:custGeom>
                <a:avLst/>
                <a:gdLst>
                  <a:gd name="T0" fmla="*/ 79 w 79"/>
                  <a:gd name="T1" fmla="*/ 39 h 79"/>
                  <a:gd name="T2" fmla="*/ 79 w 79"/>
                  <a:gd name="T3" fmla="*/ 39 h 79"/>
                  <a:gd name="T4" fmla="*/ 40 w 79"/>
                  <a:gd name="T5" fmla="*/ 79 h 79"/>
                  <a:gd name="T6" fmla="*/ 0 w 79"/>
                  <a:gd name="T7" fmla="*/ 39 h 79"/>
                  <a:gd name="T8" fmla="*/ 40 w 79"/>
                  <a:gd name="T9" fmla="*/ 0 h 79"/>
                  <a:gd name="T10" fmla="*/ 79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79" y="39"/>
                    </a:moveTo>
                    <a:lnTo>
                      <a:pt x="79" y="39"/>
                    </a:lnTo>
                    <a:cubicBezTo>
                      <a:pt x="79" y="61"/>
                      <a:pt x="62" y="79"/>
                      <a:pt x="40" y="79"/>
                    </a:cubicBezTo>
                    <a:cubicBezTo>
                      <a:pt x="18" y="79"/>
                      <a:pt x="0" y="61"/>
                      <a:pt x="0" y="39"/>
                    </a:cubicBezTo>
                    <a:cubicBezTo>
                      <a:pt x="0" y="17"/>
                      <a:pt x="18" y="0"/>
                      <a:pt x="40" y="0"/>
                    </a:cubicBezTo>
                    <a:cubicBezTo>
                      <a:pt x="62" y="0"/>
                      <a:pt x="79" y="17"/>
                      <a:pt x="79"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57" name="Freeform 7">
                <a:extLst>
                  <a:ext uri="{FF2B5EF4-FFF2-40B4-BE49-F238E27FC236}">
                    <a16:creationId xmlns:a16="http://schemas.microsoft.com/office/drawing/2014/main" id="{9F5550BF-D3A0-ABA7-A85C-04C9EC6605CB}"/>
                  </a:ext>
                </a:extLst>
              </p:cNvPr>
              <p:cNvSpPr>
                <a:spLocks/>
              </p:cNvSpPr>
              <p:nvPr/>
            </p:nvSpPr>
            <p:spPr bwMode="auto">
              <a:xfrm>
                <a:off x="9357135" y="2234723"/>
                <a:ext cx="2167226" cy="1090678"/>
              </a:xfrm>
              <a:custGeom>
                <a:avLst/>
                <a:gdLst>
                  <a:gd name="T0" fmla="*/ 0 w 1305"/>
                  <a:gd name="T1" fmla="*/ 652 h 652"/>
                  <a:gd name="T2" fmla="*/ 0 w 1305"/>
                  <a:gd name="T3" fmla="*/ 652 h 652"/>
                  <a:gd name="T4" fmla="*/ 653 w 1305"/>
                  <a:gd name="T5" fmla="*/ 0 h 652"/>
                  <a:gd name="T6" fmla="*/ 1305 w 1305"/>
                  <a:gd name="T7" fmla="*/ 652 h 652"/>
                </a:gdLst>
                <a:ahLst/>
                <a:cxnLst>
                  <a:cxn ang="0">
                    <a:pos x="T0" y="T1"/>
                  </a:cxn>
                  <a:cxn ang="0">
                    <a:pos x="T2" y="T3"/>
                  </a:cxn>
                  <a:cxn ang="0">
                    <a:pos x="T4" y="T5"/>
                  </a:cxn>
                  <a:cxn ang="0">
                    <a:pos x="T6" y="T7"/>
                  </a:cxn>
                </a:cxnLst>
                <a:rect l="0" t="0" r="r" b="b"/>
                <a:pathLst>
                  <a:path w="1305" h="652">
                    <a:moveTo>
                      <a:pt x="0" y="652"/>
                    </a:moveTo>
                    <a:lnTo>
                      <a:pt x="0" y="652"/>
                    </a:lnTo>
                    <a:cubicBezTo>
                      <a:pt x="0" y="292"/>
                      <a:pt x="292" y="0"/>
                      <a:pt x="653" y="0"/>
                    </a:cubicBezTo>
                    <a:cubicBezTo>
                      <a:pt x="1013" y="0"/>
                      <a:pt x="1305" y="292"/>
                      <a:pt x="1305" y="652"/>
                    </a:cubicBezTo>
                  </a:path>
                </a:pathLst>
              </a:custGeom>
              <a:solidFill>
                <a:srgbClr val="FFFFFF"/>
              </a:solidFill>
              <a:ln w="38100" cap="flat">
                <a:solidFill>
                  <a:srgbClr val="23004C"/>
                </a:solidFill>
                <a:prstDash val="solid"/>
                <a:miter lim="800000"/>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58" name="Freeform 10">
                <a:extLst>
                  <a:ext uri="{FF2B5EF4-FFF2-40B4-BE49-F238E27FC236}">
                    <a16:creationId xmlns:a16="http://schemas.microsoft.com/office/drawing/2014/main" id="{0EAF419F-1CA6-B98F-C420-7CB64958B0B4}"/>
                  </a:ext>
                </a:extLst>
              </p:cNvPr>
              <p:cNvSpPr>
                <a:spLocks/>
              </p:cNvSpPr>
              <p:nvPr/>
            </p:nvSpPr>
            <p:spPr bwMode="auto">
              <a:xfrm>
                <a:off x="9417257" y="3325402"/>
                <a:ext cx="2078229" cy="974478"/>
              </a:xfrm>
              <a:custGeom>
                <a:avLst/>
                <a:gdLst>
                  <a:gd name="T0" fmla="*/ 521 w 1041"/>
                  <a:gd name="T1" fmla="*/ 521 h 521"/>
                  <a:gd name="T2" fmla="*/ 521 w 1041"/>
                  <a:gd name="T3" fmla="*/ 521 h 521"/>
                  <a:gd name="T4" fmla="*/ 1041 w 1041"/>
                  <a:gd name="T5" fmla="*/ 0 h 521"/>
                  <a:gd name="T6" fmla="*/ 0 w 1041"/>
                  <a:gd name="T7" fmla="*/ 0 h 521"/>
                  <a:gd name="T8" fmla="*/ 521 w 1041"/>
                  <a:gd name="T9" fmla="*/ 521 h 521"/>
                </a:gdLst>
                <a:ahLst/>
                <a:cxnLst>
                  <a:cxn ang="0">
                    <a:pos x="T0" y="T1"/>
                  </a:cxn>
                  <a:cxn ang="0">
                    <a:pos x="T2" y="T3"/>
                  </a:cxn>
                  <a:cxn ang="0">
                    <a:pos x="T4" y="T5"/>
                  </a:cxn>
                  <a:cxn ang="0">
                    <a:pos x="T6" y="T7"/>
                  </a:cxn>
                  <a:cxn ang="0">
                    <a:pos x="T8" y="T9"/>
                  </a:cxn>
                </a:cxnLst>
                <a:rect l="0" t="0" r="r" b="b"/>
                <a:pathLst>
                  <a:path w="1041" h="521">
                    <a:moveTo>
                      <a:pt x="521" y="521"/>
                    </a:moveTo>
                    <a:lnTo>
                      <a:pt x="521" y="521"/>
                    </a:lnTo>
                    <a:cubicBezTo>
                      <a:pt x="808" y="521"/>
                      <a:pt x="1041" y="288"/>
                      <a:pt x="1041" y="0"/>
                    </a:cubicBezTo>
                    <a:lnTo>
                      <a:pt x="0" y="0"/>
                    </a:lnTo>
                    <a:cubicBezTo>
                      <a:pt x="0" y="288"/>
                      <a:pt x="233" y="521"/>
                      <a:pt x="521" y="521"/>
                    </a:cubicBezTo>
                    <a:close/>
                  </a:path>
                </a:pathLst>
              </a:custGeom>
              <a:solidFill>
                <a:srgbClr val="7A00E6"/>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algn="ctr" defTabSz="685800">
                  <a:defRPr/>
                </a:pPr>
                <a:r>
                  <a:rPr lang="en-GB" sz="900" b="1" kern="0">
                    <a:solidFill>
                      <a:prstClr val="white"/>
                    </a:solidFill>
                  </a:rPr>
                  <a:t>Co-morbidities*</a:t>
                </a:r>
              </a:p>
            </p:txBody>
          </p:sp>
          <p:sp>
            <p:nvSpPr>
              <p:cNvPr id="59" name="Freeform 18">
                <a:extLst>
                  <a:ext uri="{FF2B5EF4-FFF2-40B4-BE49-F238E27FC236}">
                    <a16:creationId xmlns:a16="http://schemas.microsoft.com/office/drawing/2014/main" id="{481B24C6-494D-A7F7-90E0-B057BD3EFE99}"/>
                  </a:ext>
                </a:extLst>
              </p:cNvPr>
              <p:cNvSpPr>
                <a:spLocks/>
              </p:cNvSpPr>
              <p:nvPr/>
            </p:nvSpPr>
            <p:spPr bwMode="auto">
              <a:xfrm>
                <a:off x="9539558" y="2591859"/>
                <a:ext cx="131036" cy="131036"/>
              </a:xfrm>
              <a:custGeom>
                <a:avLst/>
                <a:gdLst>
                  <a:gd name="T0" fmla="*/ 79 w 79"/>
                  <a:gd name="T1" fmla="*/ 39 h 79"/>
                  <a:gd name="T2" fmla="*/ 79 w 79"/>
                  <a:gd name="T3" fmla="*/ 39 h 79"/>
                  <a:gd name="T4" fmla="*/ 40 w 79"/>
                  <a:gd name="T5" fmla="*/ 79 h 79"/>
                  <a:gd name="T6" fmla="*/ 0 w 79"/>
                  <a:gd name="T7" fmla="*/ 39 h 79"/>
                  <a:gd name="T8" fmla="*/ 40 w 79"/>
                  <a:gd name="T9" fmla="*/ 0 h 79"/>
                  <a:gd name="T10" fmla="*/ 79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79" y="39"/>
                    </a:moveTo>
                    <a:lnTo>
                      <a:pt x="79" y="39"/>
                    </a:lnTo>
                    <a:cubicBezTo>
                      <a:pt x="79" y="61"/>
                      <a:pt x="62" y="79"/>
                      <a:pt x="40" y="79"/>
                    </a:cubicBezTo>
                    <a:cubicBezTo>
                      <a:pt x="18" y="79"/>
                      <a:pt x="0" y="61"/>
                      <a:pt x="0" y="39"/>
                    </a:cubicBezTo>
                    <a:cubicBezTo>
                      <a:pt x="0" y="17"/>
                      <a:pt x="18" y="0"/>
                      <a:pt x="40" y="0"/>
                    </a:cubicBezTo>
                    <a:cubicBezTo>
                      <a:pt x="62" y="0"/>
                      <a:pt x="79" y="17"/>
                      <a:pt x="79"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60" name="Freeform 19">
                <a:extLst>
                  <a:ext uri="{FF2B5EF4-FFF2-40B4-BE49-F238E27FC236}">
                    <a16:creationId xmlns:a16="http://schemas.microsoft.com/office/drawing/2014/main" id="{366FAB6A-FB80-3210-D030-A541F1305A92}"/>
                  </a:ext>
                </a:extLst>
              </p:cNvPr>
              <p:cNvSpPr>
                <a:spLocks/>
              </p:cNvSpPr>
              <p:nvPr/>
            </p:nvSpPr>
            <p:spPr bwMode="auto">
              <a:xfrm>
                <a:off x="10066269" y="2215453"/>
                <a:ext cx="131036" cy="132320"/>
              </a:xfrm>
              <a:custGeom>
                <a:avLst/>
                <a:gdLst>
                  <a:gd name="T0" fmla="*/ 79 w 79"/>
                  <a:gd name="T1" fmla="*/ 40 h 79"/>
                  <a:gd name="T2" fmla="*/ 79 w 79"/>
                  <a:gd name="T3" fmla="*/ 40 h 79"/>
                  <a:gd name="T4" fmla="*/ 40 w 79"/>
                  <a:gd name="T5" fmla="*/ 79 h 79"/>
                  <a:gd name="T6" fmla="*/ 0 w 79"/>
                  <a:gd name="T7" fmla="*/ 40 h 79"/>
                  <a:gd name="T8" fmla="*/ 40 w 79"/>
                  <a:gd name="T9" fmla="*/ 0 h 79"/>
                  <a:gd name="T10" fmla="*/ 79 w 79"/>
                  <a:gd name="T11" fmla="*/ 40 h 79"/>
                </a:gdLst>
                <a:ahLst/>
                <a:cxnLst>
                  <a:cxn ang="0">
                    <a:pos x="T0" y="T1"/>
                  </a:cxn>
                  <a:cxn ang="0">
                    <a:pos x="T2" y="T3"/>
                  </a:cxn>
                  <a:cxn ang="0">
                    <a:pos x="T4" y="T5"/>
                  </a:cxn>
                  <a:cxn ang="0">
                    <a:pos x="T6" y="T7"/>
                  </a:cxn>
                  <a:cxn ang="0">
                    <a:pos x="T8" y="T9"/>
                  </a:cxn>
                  <a:cxn ang="0">
                    <a:pos x="T10" y="T11"/>
                  </a:cxn>
                </a:cxnLst>
                <a:rect l="0" t="0" r="r" b="b"/>
                <a:pathLst>
                  <a:path w="79" h="79">
                    <a:moveTo>
                      <a:pt x="79" y="40"/>
                    </a:moveTo>
                    <a:lnTo>
                      <a:pt x="79" y="40"/>
                    </a:lnTo>
                    <a:cubicBezTo>
                      <a:pt x="79" y="62"/>
                      <a:pt x="61" y="79"/>
                      <a:pt x="40" y="79"/>
                    </a:cubicBezTo>
                    <a:cubicBezTo>
                      <a:pt x="18" y="79"/>
                      <a:pt x="0" y="62"/>
                      <a:pt x="0" y="40"/>
                    </a:cubicBezTo>
                    <a:cubicBezTo>
                      <a:pt x="0" y="18"/>
                      <a:pt x="18" y="0"/>
                      <a:pt x="40" y="0"/>
                    </a:cubicBezTo>
                    <a:cubicBezTo>
                      <a:pt x="61" y="0"/>
                      <a:pt x="79" y="18"/>
                      <a:pt x="79" y="40"/>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61" name="Freeform 20">
                <a:extLst>
                  <a:ext uri="{FF2B5EF4-FFF2-40B4-BE49-F238E27FC236}">
                    <a16:creationId xmlns:a16="http://schemas.microsoft.com/office/drawing/2014/main" id="{17BC12EF-DE1D-C888-4B81-F4417C6B6968}"/>
                  </a:ext>
                </a:extLst>
              </p:cNvPr>
              <p:cNvSpPr>
                <a:spLocks/>
              </p:cNvSpPr>
              <p:nvPr/>
            </p:nvSpPr>
            <p:spPr bwMode="auto">
              <a:xfrm>
                <a:off x="10691900" y="2215453"/>
                <a:ext cx="131036" cy="132320"/>
              </a:xfrm>
              <a:custGeom>
                <a:avLst/>
                <a:gdLst>
                  <a:gd name="T0" fmla="*/ 79 w 79"/>
                  <a:gd name="T1" fmla="*/ 40 h 79"/>
                  <a:gd name="T2" fmla="*/ 79 w 79"/>
                  <a:gd name="T3" fmla="*/ 40 h 79"/>
                  <a:gd name="T4" fmla="*/ 40 w 79"/>
                  <a:gd name="T5" fmla="*/ 79 h 79"/>
                  <a:gd name="T6" fmla="*/ 0 w 79"/>
                  <a:gd name="T7" fmla="*/ 40 h 79"/>
                  <a:gd name="T8" fmla="*/ 40 w 79"/>
                  <a:gd name="T9" fmla="*/ 0 h 79"/>
                  <a:gd name="T10" fmla="*/ 79 w 79"/>
                  <a:gd name="T11" fmla="*/ 40 h 79"/>
                </a:gdLst>
                <a:ahLst/>
                <a:cxnLst>
                  <a:cxn ang="0">
                    <a:pos x="T0" y="T1"/>
                  </a:cxn>
                  <a:cxn ang="0">
                    <a:pos x="T2" y="T3"/>
                  </a:cxn>
                  <a:cxn ang="0">
                    <a:pos x="T4" y="T5"/>
                  </a:cxn>
                  <a:cxn ang="0">
                    <a:pos x="T6" y="T7"/>
                  </a:cxn>
                  <a:cxn ang="0">
                    <a:pos x="T8" y="T9"/>
                  </a:cxn>
                  <a:cxn ang="0">
                    <a:pos x="T10" y="T11"/>
                  </a:cxn>
                </a:cxnLst>
                <a:rect l="0" t="0" r="r" b="b"/>
                <a:pathLst>
                  <a:path w="79" h="79">
                    <a:moveTo>
                      <a:pt x="79" y="40"/>
                    </a:moveTo>
                    <a:lnTo>
                      <a:pt x="79" y="40"/>
                    </a:lnTo>
                    <a:cubicBezTo>
                      <a:pt x="79" y="62"/>
                      <a:pt x="62" y="79"/>
                      <a:pt x="40" y="79"/>
                    </a:cubicBezTo>
                    <a:cubicBezTo>
                      <a:pt x="18" y="79"/>
                      <a:pt x="0" y="62"/>
                      <a:pt x="0" y="40"/>
                    </a:cubicBezTo>
                    <a:cubicBezTo>
                      <a:pt x="0" y="18"/>
                      <a:pt x="18" y="0"/>
                      <a:pt x="40" y="0"/>
                    </a:cubicBezTo>
                    <a:cubicBezTo>
                      <a:pt x="62" y="0"/>
                      <a:pt x="79" y="18"/>
                      <a:pt x="79" y="40"/>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62" name="Freeform 21">
                <a:extLst>
                  <a:ext uri="{FF2B5EF4-FFF2-40B4-BE49-F238E27FC236}">
                    <a16:creationId xmlns:a16="http://schemas.microsoft.com/office/drawing/2014/main" id="{4107E2EB-4804-699C-B003-AACF07EF58A2}"/>
                  </a:ext>
                </a:extLst>
              </p:cNvPr>
              <p:cNvSpPr>
                <a:spLocks/>
              </p:cNvSpPr>
              <p:nvPr/>
            </p:nvSpPr>
            <p:spPr bwMode="auto">
              <a:xfrm>
                <a:off x="11237882" y="2591859"/>
                <a:ext cx="131036" cy="131036"/>
              </a:xfrm>
              <a:custGeom>
                <a:avLst/>
                <a:gdLst>
                  <a:gd name="T0" fmla="*/ 79 w 79"/>
                  <a:gd name="T1" fmla="*/ 39 h 79"/>
                  <a:gd name="T2" fmla="*/ 79 w 79"/>
                  <a:gd name="T3" fmla="*/ 39 h 79"/>
                  <a:gd name="T4" fmla="*/ 40 w 79"/>
                  <a:gd name="T5" fmla="*/ 79 h 79"/>
                  <a:gd name="T6" fmla="*/ 0 w 79"/>
                  <a:gd name="T7" fmla="*/ 39 h 79"/>
                  <a:gd name="T8" fmla="*/ 40 w 79"/>
                  <a:gd name="T9" fmla="*/ 0 h 79"/>
                  <a:gd name="T10" fmla="*/ 79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79" y="39"/>
                    </a:moveTo>
                    <a:lnTo>
                      <a:pt x="79" y="39"/>
                    </a:lnTo>
                    <a:cubicBezTo>
                      <a:pt x="79" y="61"/>
                      <a:pt x="62" y="79"/>
                      <a:pt x="40" y="79"/>
                    </a:cubicBezTo>
                    <a:cubicBezTo>
                      <a:pt x="18" y="79"/>
                      <a:pt x="0" y="61"/>
                      <a:pt x="0" y="39"/>
                    </a:cubicBezTo>
                    <a:cubicBezTo>
                      <a:pt x="0" y="17"/>
                      <a:pt x="18" y="0"/>
                      <a:pt x="40" y="0"/>
                    </a:cubicBezTo>
                    <a:cubicBezTo>
                      <a:pt x="62" y="0"/>
                      <a:pt x="79" y="17"/>
                      <a:pt x="79"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63" name="Freeform 22">
                <a:extLst>
                  <a:ext uri="{FF2B5EF4-FFF2-40B4-BE49-F238E27FC236}">
                    <a16:creationId xmlns:a16="http://schemas.microsoft.com/office/drawing/2014/main" id="{08BCD927-D9E2-073D-B99D-20D65183341F}"/>
                  </a:ext>
                </a:extLst>
              </p:cNvPr>
              <p:cNvSpPr>
                <a:spLocks/>
              </p:cNvSpPr>
              <p:nvPr/>
            </p:nvSpPr>
            <p:spPr bwMode="auto">
              <a:xfrm>
                <a:off x="11460826" y="3229347"/>
                <a:ext cx="131036" cy="132320"/>
              </a:xfrm>
              <a:custGeom>
                <a:avLst/>
                <a:gdLst>
                  <a:gd name="T0" fmla="*/ 0 w 79"/>
                  <a:gd name="T1" fmla="*/ 39 h 79"/>
                  <a:gd name="T2" fmla="*/ 0 w 79"/>
                  <a:gd name="T3" fmla="*/ 39 h 79"/>
                  <a:gd name="T4" fmla="*/ 39 w 79"/>
                  <a:gd name="T5" fmla="*/ 0 h 79"/>
                  <a:gd name="T6" fmla="*/ 79 w 79"/>
                  <a:gd name="T7" fmla="*/ 39 h 79"/>
                  <a:gd name="T8" fmla="*/ 39 w 79"/>
                  <a:gd name="T9" fmla="*/ 79 h 79"/>
                  <a:gd name="T10" fmla="*/ 0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0" y="39"/>
                    </a:moveTo>
                    <a:lnTo>
                      <a:pt x="0" y="39"/>
                    </a:lnTo>
                    <a:cubicBezTo>
                      <a:pt x="0" y="17"/>
                      <a:pt x="18" y="0"/>
                      <a:pt x="39" y="0"/>
                    </a:cubicBezTo>
                    <a:cubicBezTo>
                      <a:pt x="61" y="0"/>
                      <a:pt x="79" y="17"/>
                      <a:pt x="79" y="39"/>
                    </a:cubicBezTo>
                    <a:cubicBezTo>
                      <a:pt x="79" y="61"/>
                      <a:pt x="61" y="79"/>
                      <a:pt x="39" y="79"/>
                    </a:cubicBezTo>
                    <a:cubicBezTo>
                      <a:pt x="18" y="79"/>
                      <a:pt x="0" y="61"/>
                      <a:pt x="0"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64" name="Freeform 22">
                <a:extLst>
                  <a:ext uri="{FF2B5EF4-FFF2-40B4-BE49-F238E27FC236}">
                    <a16:creationId xmlns:a16="http://schemas.microsoft.com/office/drawing/2014/main" id="{ABC5BBAF-70C0-500F-86B7-54477A064DA3}"/>
                  </a:ext>
                </a:extLst>
              </p:cNvPr>
              <p:cNvSpPr>
                <a:spLocks/>
              </p:cNvSpPr>
              <p:nvPr/>
            </p:nvSpPr>
            <p:spPr bwMode="auto">
              <a:xfrm>
                <a:off x="9297121" y="3265613"/>
                <a:ext cx="131036" cy="132320"/>
              </a:xfrm>
              <a:custGeom>
                <a:avLst/>
                <a:gdLst>
                  <a:gd name="T0" fmla="*/ 0 w 79"/>
                  <a:gd name="T1" fmla="*/ 39 h 79"/>
                  <a:gd name="T2" fmla="*/ 0 w 79"/>
                  <a:gd name="T3" fmla="*/ 39 h 79"/>
                  <a:gd name="T4" fmla="*/ 39 w 79"/>
                  <a:gd name="T5" fmla="*/ 0 h 79"/>
                  <a:gd name="T6" fmla="*/ 79 w 79"/>
                  <a:gd name="T7" fmla="*/ 39 h 79"/>
                  <a:gd name="T8" fmla="*/ 39 w 79"/>
                  <a:gd name="T9" fmla="*/ 79 h 79"/>
                  <a:gd name="T10" fmla="*/ 0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0" y="39"/>
                    </a:moveTo>
                    <a:lnTo>
                      <a:pt x="0" y="39"/>
                    </a:lnTo>
                    <a:cubicBezTo>
                      <a:pt x="0" y="17"/>
                      <a:pt x="18" y="0"/>
                      <a:pt x="39" y="0"/>
                    </a:cubicBezTo>
                    <a:cubicBezTo>
                      <a:pt x="61" y="0"/>
                      <a:pt x="79" y="17"/>
                      <a:pt x="79" y="39"/>
                    </a:cubicBezTo>
                    <a:cubicBezTo>
                      <a:pt x="79" y="61"/>
                      <a:pt x="61" y="79"/>
                      <a:pt x="39" y="79"/>
                    </a:cubicBezTo>
                    <a:cubicBezTo>
                      <a:pt x="18" y="79"/>
                      <a:pt x="0" y="61"/>
                      <a:pt x="0"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grpSp>
        <p:grpSp>
          <p:nvGrpSpPr>
            <p:cNvPr id="9" name="Group 8">
              <a:extLst>
                <a:ext uri="{FF2B5EF4-FFF2-40B4-BE49-F238E27FC236}">
                  <a16:creationId xmlns:a16="http://schemas.microsoft.com/office/drawing/2014/main" id="{B95B8A6A-27FC-FC39-03CD-0A59730E923D}"/>
                </a:ext>
              </a:extLst>
            </p:cNvPr>
            <p:cNvGrpSpPr/>
            <p:nvPr/>
          </p:nvGrpSpPr>
          <p:grpSpPr>
            <a:xfrm>
              <a:off x="6073317" y="3140968"/>
              <a:ext cx="747187" cy="831875"/>
              <a:chOff x="5070475" y="641350"/>
              <a:chExt cx="1344613" cy="1497013"/>
            </a:xfrm>
            <a:solidFill>
              <a:sysClr val="window" lastClr="FFFFFF"/>
            </a:solidFill>
          </p:grpSpPr>
          <p:sp>
            <p:nvSpPr>
              <p:cNvPr id="28" name="Freeform 12">
                <a:extLst>
                  <a:ext uri="{FF2B5EF4-FFF2-40B4-BE49-F238E27FC236}">
                    <a16:creationId xmlns:a16="http://schemas.microsoft.com/office/drawing/2014/main" id="{95F554E1-362A-B887-A69A-02095A27DC32}"/>
                  </a:ext>
                </a:extLst>
              </p:cNvPr>
              <p:cNvSpPr>
                <a:spLocks noEditPoints="1"/>
              </p:cNvSpPr>
              <p:nvPr/>
            </p:nvSpPr>
            <p:spPr bwMode="auto">
              <a:xfrm>
                <a:off x="5387975" y="944563"/>
                <a:ext cx="1027113" cy="1049338"/>
              </a:xfrm>
              <a:custGeom>
                <a:avLst/>
                <a:gdLst>
                  <a:gd name="T0" fmla="*/ 262 w 392"/>
                  <a:gd name="T1" fmla="*/ 212 h 400"/>
                  <a:gd name="T2" fmla="*/ 278 w 392"/>
                  <a:gd name="T3" fmla="*/ 227 h 400"/>
                  <a:gd name="T4" fmla="*/ 377 w 392"/>
                  <a:gd name="T5" fmla="*/ 325 h 400"/>
                  <a:gd name="T6" fmla="*/ 391 w 392"/>
                  <a:gd name="T7" fmla="*/ 359 h 400"/>
                  <a:gd name="T8" fmla="*/ 336 w 392"/>
                  <a:gd name="T9" fmla="*/ 385 h 400"/>
                  <a:gd name="T10" fmla="*/ 326 w 392"/>
                  <a:gd name="T11" fmla="*/ 376 h 400"/>
                  <a:gd name="T12" fmla="*/ 224 w 392"/>
                  <a:gd name="T13" fmla="*/ 274 h 400"/>
                  <a:gd name="T14" fmla="*/ 214 w 392"/>
                  <a:gd name="T15" fmla="*/ 261 h 400"/>
                  <a:gd name="T16" fmla="*/ 35 w 392"/>
                  <a:gd name="T17" fmla="*/ 219 h 400"/>
                  <a:gd name="T18" fmla="*/ 55 w 392"/>
                  <a:gd name="T19" fmla="*/ 48 h 400"/>
                  <a:gd name="T20" fmla="*/ 223 w 392"/>
                  <a:gd name="T21" fmla="*/ 36 h 400"/>
                  <a:gd name="T22" fmla="*/ 262 w 392"/>
                  <a:gd name="T23" fmla="*/ 212 h 400"/>
                  <a:gd name="T24" fmla="*/ 249 w 392"/>
                  <a:gd name="T25" fmla="*/ 145 h 400"/>
                  <a:gd name="T26" fmla="*/ 146 w 392"/>
                  <a:gd name="T27" fmla="*/ 41 h 400"/>
                  <a:gd name="T28" fmla="*/ 43 w 392"/>
                  <a:gd name="T29" fmla="*/ 145 h 400"/>
                  <a:gd name="T30" fmla="*/ 146 w 392"/>
                  <a:gd name="T31" fmla="*/ 249 h 400"/>
                  <a:gd name="T32" fmla="*/ 249 w 392"/>
                  <a:gd name="T33" fmla="*/ 14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00">
                    <a:moveTo>
                      <a:pt x="262" y="212"/>
                    </a:moveTo>
                    <a:cubicBezTo>
                      <a:pt x="268" y="218"/>
                      <a:pt x="273" y="222"/>
                      <a:pt x="278" y="227"/>
                    </a:cubicBezTo>
                    <a:cubicBezTo>
                      <a:pt x="311" y="260"/>
                      <a:pt x="344" y="293"/>
                      <a:pt x="377" y="325"/>
                    </a:cubicBezTo>
                    <a:cubicBezTo>
                      <a:pt x="386" y="335"/>
                      <a:pt x="392" y="345"/>
                      <a:pt x="391" y="359"/>
                    </a:cubicBezTo>
                    <a:cubicBezTo>
                      <a:pt x="388" y="386"/>
                      <a:pt x="358" y="400"/>
                      <a:pt x="336" y="385"/>
                    </a:cubicBezTo>
                    <a:cubicBezTo>
                      <a:pt x="332" y="382"/>
                      <a:pt x="329" y="379"/>
                      <a:pt x="326" y="376"/>
                    </a:cubicBezTo>
                    <a:cubicBezTo>
                      <a:pt x="292" y="342"/>
                      <a:pt x="258" y="308"/>
                      <a:pt x="224" y="274"/>
                    </a:cubicBezTo>
                    <a:cubicBezTo>
                      <a:pt x="221" y="270"/>
                      <a:pt x="217" y="265"/>
                      <a:pt x="214" y="261"/>
                    </a:cubicBezTo>
                    <a:cubicBezTo>
                      <a:pt x="138" y="301"/>
                      <a:pt x="67" y="267"/>
                      <a:pt x="35" y="219"/>
                    </a:cubicBezTo>
                    <a:cubicBezTo>
                      <a:pt x="0" y="164"/>
                      <a:pt x="8" y="94"/>
                      <a:pt x="55" y="48"/>
                    </a:cubicBezTo>
                    <a:cubicBezTo>
                      <a:pt x="101" y="5"/>
                      <a:pt x="172" y="0"/>
                      <a:pt x="223" y="36"/>
                    </a:cubicBezTo>
                    <a:cubicBezTo>
                      <a:pt x="272" y="71"/>
                      <a:pt x="300" y="143"/>
                      <a:pt x="262" y="212"/>
                    </a:cubicBezTo>
                    <a:close/>
                    <a:moveTo>
                      <a:pt x="249" y="145"/>
                    </a:moveTo>
                    <a:cubicBezTo>
                      <a:pt x="249" y="88"/>
                      <a:pt x="204" y="41"/>
                      <a:pt x="146" y="41"/>
                    </a:cubicBezTo>
                    <a:cubicBezTo>
                      <a:pt x="90" y="41"/>
                      <a:pt x="43" y="88"/>
                      <a:pt x="43" y="145"/>
                    </a:cubicBezTo>
                    <a:cubicBezTo>
                      <a:pt x="43" y="202"/>
                      <a:pt x="89" y="249"/>
                      <a:pt x="146" y="249"/>
                    </a:cubicBezTo>
                    <a:cubicBezTo>
                      <a:pt x="203" y="250"/>
                      <a:pt x="249" y="203"/>
                      <a:pt x="249" y="145"/>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29" name="Freeform 13">
                <a:extLst>
                  <a:ext uri="{FF2B5EF4-FFF2-40B4-BE49-F238E27FC236}">
                    <a16:creationId xmlns:a16="http://schemas.microsoft.com/office/drawing/2014/main" id="{02D93C64-0F98-F5AC-473C-1C1E74A6B28D}"/>
                  </a:ext>
                </a:extLst>
              </p:cNvPr>
              <p:cNvSpPr>
                <a:spLocks/>
              </p:cNvSpPr>
              <p:nvPr/>
            </p:nvSpPr>
            <p:spPr bwMode="auto">
              <a:xfrm>
                <a:off x="5459413" y="1587500"/>
                <a:ext cx="188913" cy="550863"/>
              </a:xfrm>
              <a:custGeom>
                <a:avLst/>
                <a:gdLst>
                  <a:gd name="T0" fmla="*/ 1 w 72"/>
                  <a:gd name="T1" fmla="*/ 0 h 210"/>
                  <a:gd name="T2" fmla="*/ 7 w 72"/>
                  <a:gd name="T3" fmla="*/ 6 h 210"/>
                  <a:gd name="T4" fmla="*/ 64 w 72"/>
                  <a:gd name="T5" fmla="*/ 44 h 210"/>
                  <a:gd name="T6" fmla="*/ 72 w 72"/>
                  <a:gd name="T7" fmla="*/ 54 h 210"/>
                  <a:gd name="T8" fmla="*/ 71 w 72"/>
                  <a:gd name="T9" fmla="*/ 171 h 210"/>
                  <a:gd name="T10" fmla="*/ 35 w 72"/>
                  <a:gd name="T11" fmla="*/ 209 h 210"/>
                  <a:gd name="T12" fmla="*/ 0 w 72"/>
                  <a:gd name="T13" fmla="*/ 170 h 210"/>
                  <a:gd name="T14" fmla="*/ 0 w 72"/>
                  <a:gd name="T15" fmla="*/ 10 h 210"/>
                  <a:gd name="T16" fmla="*/ 1 w 72"/>
                  <a:gd name="T1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210">
                    <a:moveTo>
                      <a:pt x="1" y="0"/>
                    </a:moveTo>
                    <a:cubicBezTo>
                      <a:pt x="4" y="2"/>
                      <a:pt x="6" y="4"/>
                      <a:pt x="7" y="6"/>
                    </a:cubicBezTo>
                    <a:cubicBezTo>
                      <a:pt x="23" y="23"/>
                      <a:pt x="42" y="36"/>
                      <a:pt x="64" y="44"/>
                    </a:cubicBezTo>
                    <a:cubicBezTo>
                      <a:pt x="69" y="46"/>
                      <a:pt x="72" y="48"/>
                      <a:pt x="72" y="54"/>
                    </a:cubicBezTo>
                    <a:cubicBezTo>
                      <a:pt x="71" y="93"/>
                      <a:pt x="72" y="132"/>
                      <a:pt x="71" y="171"/>
                    </a:cubicBezTo>
                    <a:cubicBezTo>
                      <a:pt x="71" y="194"/>
                      <a:pt x="56" y="210"/>
                      <a:pt x="35" y="209"/>
                    </a:cubicBezTo>
                    <a:cubicBezTo>
                      <a:pt x="15" y="209"/>
                      <a:pt x="0" y="193"/>
                      <a:pt x="0" y="170"/>
                    </a:cubicBezTo>
                    <a:cubicBezTo>
                      <a:pt x="0" y="117"/>
                      <a:pt x="0" y="64"/>
                      <a:pt x="0" y="10"/>
                    </a:cubicBezTo>
                    <a:cubicBezTo>
                      <a:pt x="0" y="7"/>
                      <a:pt x="1" y="4"/>
                      <a:pt x="1" y="0"/>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30" name="Freeform 14">
                <a:extLst>
                  <a:ext uri="{FF2B5EF4-FFF2-40B4-BE49-F238E27FC236}">
                    <a16:creationId xmlns:a16="http://schemas.microsoft.com/office/drawing/2014/main" id="{AAD160F0-9F12-49DA-AD58-3C2D7965B440}"/>
                  </a:ext>
                </a:extLst>
              </p:cNvPr>
              <p:cNvSpPr>
                <a:spLocks/>
              </p:cNvSpPr>
              <p:nvPr/>
            </p:nvSpPr>
            <p:spPr bwMode="auto">
              <a:xfrm>
                <a:off x="5721350" y="1711325"/>
                <a:ext cx="188913" cy="427038"/>
              </a:xfrm>
              <a:custGeom>
                <a:avLst/>
                <a:gdLst>
                  <a:gd name="T0" fmla="*/ 0 w 72"/>
                  <a:gd name="T1" fmla="*/ 7 h 163"/>
                  <a:gd name="T2" fmla="*/ 36 w 72"/>
                  <a:gd name="T3" fmla="*/ 6 h 163"/>
                  <a:gd name="T4" fmla="*/ 71 w 72"/>
                  <a:gd name="T5" fmla="*/ 0 h 163"/>
                  <a:gd name="T6" fmla="*/ 72 w 72"/>
                  <a:gd name="T7" fmla="*/ 8 h 163"/>
                  <a:gd name="T8" fmla="*/ 72 w 72"/>
                  <a:gd name="T9" fmla="*/ 124 h 163"/>
                  <a:gd name="T10" fmla="*/ 38 w 72"/>
                  <a:gd name="T11" fmla="*/ 162 h 163"/>
                  <a:gd name="T12" fmla="*/ 2 w 72"/>
                  <a:gd name="T13" fmla="*/ 128 h 163"/>
                  <a:gd name="T14" fmla="*/ 0 w 72"/>
                  <a:gd name="T15" fmla="*/ 18 h 163"/>
                  <a:gd name="T16" fmla="*/ 0 w 72"/>
                  <a:gd name="T17" fmla="*/ 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163">
                    <a:moveTo>
                      <a:pt x="0" y="7"/>
                    </a:moveTo>
                    <a:cubicBezTo>
                      <a:pt x="13" y="7"/>
                      <a:pt x="25" y="7"/>
                      <a:pt x="36" y="6"/>
                    </a:cubicBezTo>
                    <a:cubicBezTo>
                      <a:pt x="48" y="5"/>
                      <a:pt x="59" y="2"/>
                      <a:pt x="71" y="0"/>
                    </a:cubicBezTo>
                    <a:cubicBezTo>
                      <a:pt x="71" y="2"/>
                      <a:pt x="72" y="5"/>
                      <a:pt x="72" y="8"/>
                    </a:cubicBezTo>
                    <a:cubicBezTo>
                      <a:pt x="72" y="47"/>
                      <a:pt x="72" y="85"/>
                      <a:pt x="72" y="124"/>
                    </a:cubicBezTo>
                    <a:cubicBezTo>
                      <a:pt x="72" y="146"/>
                      <a:pt x="58" y="161"/>
                      <a:pt x="38" y="162"/>
                    </a:cubicBezTo>
                    <a:cubicBezTo>
                      <a:pt x="19" y="163"/>
                      <a:pt x="2" y="150"/>
                      <a:pt x="2" y="128"/>
                    </a:cubicBezTo>
                    <a:cubicBezTo>
                      <a:pt x="0" y="92"/>
                      <a:pt x="1" y="55"/>
                      <a:pt x="0" y="18"/>
                    </a:cubicBezTo>
                    <a:cubicBezTo>
                      <a:pt x="0" y="15"/>
                      <a:pt x="0" y="12"/>
                      <a:pt x="0" y="7"/>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31" name="Freeform 15">
                <a:extLst>
                  <a:ext uri="{FF2B5EF4-FFF2-40B4-BE49-F238E27FC236}">
                    <a16:creationId xmlns:a16="http://schemas.microsoft.com/office/drawing/2014/main" id="{71B7F942-DC46-D840-5523-C38A9C4F6B15}"/>
                  </a:ext>
                </a:extLst>
              </p:cNvPr>
              <p:cNvSpPr>
                <a:spLocks/>
              </p:cNvSpPr>
              <p:nvPr/>
            </p:nvSpPr>
            <p:spPr bwMode="auto">
              <a:xfrm>
                <a:off x="5543550" y="641350"/>
                <a:ext cx="282575" cy="279400"/>
              </a:xfrm>
              <a:custGeom>
                <a:avLst/>
                <a:gdLst>
                  <a:gd name="T0" fmla="*/ 54 w 108"/>
                  <a:gd name="T1" fmla="*/ 107 h 107"/>
                  <a:gd name="T2" fmla="*/ 1 w 108"/>
                  <a:gd name="T3" fmla="*/ 54 h 107"/>
                  <a:gd name="T4" fmla="*/ 54 w 108"/>
                  <a:gd name="T5" fmla="*/ 0 h 107"/>
                  <a:gd name="T6" fmla="*/ 108 w 108"/>
                  <a:gd name="T7" fmla="*/ 54 h 107"/>
                  <a:gd name="T8" fmla="*/ 54 w 108"/>
                  <a:gd name="T9" fmla="*/ 107 h 107"/>
                </a:gdLst>
                <a:ahLst/>
                <a:cxnLst>
                  <a:cxn ang="0">
                    <a:pos x="T0" y="T1"/>
                  </a:cxn>
                  <a:cxn ang="0">
                    <a:pos x="T2" y="T3"/>
                  </a:cxn>
                  <a:cxn ang="0">
                    <a:pos x="T4" y="T5"/>
                  </a:cxn>
                  <a:cxn ang="0">
                    <a:pos x="T6" y="T7"/>
                  </a:cxn>
                  <a:cxn ang="0">
                    <a:pos x="T8" y="T9"/>
                  </a:cxn>
                </a:cxnLst>
                <a:rect l="0" t="0" r="r" b="b"/>
                <a:pathLst>
                  <a:path w="108" h="107">
                    <a:moveTo>
                      <a:pt x="54" y="107"/>
                    </a:moveTo>
                    <a:cubicBezTo>
                      <a:pt x="25" y="107"/>
                      <a:pt x="1" y="83"/>
                      <a:pt x="1" y="54"/>
                    </a:cubicBezTo>
                    <a:cubicBezTo>
                      <a:pt x="0" y="24"/>
                      <a:pt x="25" y="0"/>
                      <a:pt x="54" y="0"/>
                    </a:cubicBezTo>
                    <a:cubicBezTo>
                      <a:pt x="84" y="0"/>
                      <a:pt x="108" y="25"/>
                      <a:pt x="108" y="54"/>
                    </a:cubicBezTo>
                    <a:cubicBezTo>
                      <a:pt x="107" y="84"/>
                      <a:pt x="83" y="107"/>
                      <a:pt x="54" y="107"/>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32" name="Freeform 16">
                <a:extLst>
                  <a:ext uri="{FF2B5EF4-FFF2-40B4-BE49-F238E27FC236}">
                    <a16:creationId xmlns:a16="http://schemas.microsoft.com/office/drawing/2014/main" id="{E2D80825-33D6-F862-2B3C-13522637A81C}"/>
                  </a:ext>
                </a:extLst>
              </p:cNvPr>
              <p:cNvSpPr>
                <a:spLocks/>
              </p:cNvSpPr>
              <p:nvPr/>
            </p:nvSpPr>
            <p:spPr bwMode="auto">
              <a:xfrm>
                <a:off x="5070475" y="984250"/>
                <a:ext cx="482600" cy="155575"/>
              </a:xfrm>
              <a:custGeom>
                <a:avLst/>
                <a:gdLst>
                  <a:gd name="T0" fmla="*/ 184 w 184"/>
                  <a:gd name="T1" fmla="*/ 0 h 59"/>
                  <a:gd name="T2" fmla="*/ 133 w 184"/>
                  <a:gd name="T3" fmla="*/ 54 h 59"/>
                  <a:gd name="T4" fmla="*/ 125 w 184"/>
                  <a:gd name="T5" fmla="*/ 59 h 59"/>
                  <a:gd name="T6" fmla="*/ 30 w 184"/>
                  <a:gd name="T7" fmla="*/ 59 h 59"/>
                  <a:gd name="T8" fmla="*/ 1 w 184"/>
                  <a:gd name="T9" fmla="*/ 29 h 59"/>
                  <a:gd name="T10" fmla="*/ 30 w 184"/>
                  <a:gd name="T11" fmla="*/ 0 h 59"/>
                  <a:gd name="T12" fmla="*/ 178 w 184"/>
                  <a:gd name="T13" fmla="*/ 0 h 59"/>
                  <a:gd name="T14" fmla="*/ 184 w 184"/>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59">
                    <a:moveTo>
                      <a:pt x="184" y="0"/>
                    </a:moveTo>
                    <a:cubicBezTo>
                      <a:pt x="162" y="16"/>
                      <a:pt x="146" y="33"/>
                      <a:pt x="133" y="54"/>
                    </a:cubicBezTo>
                    <a:cubicBezTo>
                      <a:pt x="132" y="57"/>
                      <a:pt x="128" y="59"/>
                      <a:pt x="125" y="59"/>
                    </a:cubicBezTo>
                    <a:cubicBezTo>
                      <a:pt x="93" y="59"/>
                      <a:pt x="61" y="59"/>
                      <a:pt x="30" y="59"/>
                    </a:cubicBezTo>
                    <a:cubicBezTo>
                      <a:pt x="13" y="59"/>
                      <a:pt x="0" y="45"/>
                      <a:pt x="1" y="29"/>
                    </a:cubicBezTo>
                    <a:cubicBezTo>
                      <a:pt x="1" y="12"/>
                      <a:pt x="13" y="0"/>
                      <a:pt x="30" y="0"/>
                    </a:cubicBezTo>
                    <a:cubicBezTo>
                      <a:pt x="80" y="0"/>
                      <a:pt x="129" y="0"/>
                      <a:pt x="178" y="0"/>
                    </a:cubicBezTo>
                    <a:cubicBezTo>
                      <a:pt x="179" y="0"/>
                      <a:pt x="181" y="0"/>
                      <a:pt x="184" y="0"/>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33" name="Freeform 17">
                <a:extLst>
                  <a:ext uri="{FF2B5EF4-FFF2-40B4-BE49-F238E27FC236}">
                    <a16:creationId xmlns:a16="http://schemas.microsoft.com/office/drawing/2014/main" id="{10ECD5E9-BE1B-EE2A-5702-0C7339E31B08}"/>
                  </a:ext>
                </a:extLst>
              </p:cNvPr>
              <p:cNvSpPr>
                <a:spLocks/>
              </p:cNvSpPr>
              <p:nvPr/>
            </p:nvSpPr>
            <p:spPr bwMode="auto">
              <a:xfrm>
                <a:off x="5995988" y="981075"/>
                <a:ext cx="301625" cy="160338"/>
              </a:xfrm>
              <a:custGeom>
                <a:avLst/>
                <a:gdLst>
                  <a:gd name="T0" fmla="*/ 0 w 115"/>
                  <a:gd name="T1" fmla="*/ 1 h 61"/>
                  <a:gd name="T2" fmla="*/ 89 w 115"/>
                  <a:gd name="T3" fmla="*/ 1 h 61"/>
                  <a:gd name="T4" fmla="*/ 115 w 115"/>
                  <a:gd name="T5" fmla="*/ 31 h 61"/>
                  <a:gd name="T6" fmla="*/ 88 w 115"/>
                  <a:gd name="T7" fmla="*/ 60 h 61"/>
                  <a:gd name="T8" fmla="*/ 55 w 115"/>
                  <a:gd name="T9" fmla="*/ 60 h 61"/>
                  <a:gd name="T10" fmla="*/ 48 w 115"/>
                  <a:gd name="T11" fmla="*/ 56 h 61"/>
                  <a:gd name="T12" fmla="*/ 0 w 115"/>
                  <a:gd name="T13" fmla="*/ 1 h 61"/>
                </a:gdLst>
                <a:ahLst/>
                <a:cxnLst>
                  <a:cxn ang="0">
                    <a:pos x="T0" y="T1"/>
                  </a:cxn>
                  <a:cxn ang="0">
                    <a:pos x="T2" y="T3"/>
                  </a:cxn>
                  <a:cxn ang="0">
                    <a:pos x="T4" y="T5"/>
                  </a:cxn>
                  <a:cxn ang="0">
                    <a:pos x="T6" y="T7"/>
                  </a:cxn>
                  <a:cxn ang="0">
                    <a:pos x="T8" y="T9"/>
                  </a:cxn>
                  <a:cxn ang="0">
                    <a:pos x="T10" y="T11"/>
                  </a:cxn>
                  <a:cxn ang="0">
                    <a:pos x="T12" y="T13"/>
                  </a:cxn>
                </a:cxnLst>
                <a:rect l="0" t="0" r="r" b="b"/>
                <a:pathLst>
                  <a:path w="115" h="61">
                    <a:moveTo>
                      <a:pt x="0" y="1"/>
                    </a:moveTo>
                    <a:cubicBezTo>
                      <a:pt x="30" y="1"/>
                      <a:pt x="60" y="0"/>
                      <a:pt x="89" y="1"/>
                    </a:cubicBezTo>
                    <a:cubicBezTo>
                      <a:pt x="104" y="2"/>
                      <a:pt x="115" y="16"/>
                      <a:pt x="115" y="31"/>
                    </a:cubicBezTo>
                    <a:cubicBezTo>
                      <a:pt x="115" y="46"/>
                      <a:pt x="103" y="59"/>
                      <a:pt x="88" y="60"/>
                    </a:cubicBezTo>
                    <a:cubicBezTo>
                      <a:pt x="77" y="61"/>
                      <a:pt x="66" y="60"/>
                      <a:pt x="55" y="60"/>
                    </a:cubicBezTo>
                    <a:cubicBezTo>
                      <a:pt x="53" y="60"/>
                      <a:pt x="50" y="58"/>
                      <a:pt x="48" y="56"/>
                    </a:cubicBezTo>
                    <a:cubicBezTo>
                      <a:pt x="36" y="34"/>
                      <a:pt x="20" y="17"/>
                      <a:pt x="0" y="1"/>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34" name="Freeform 18">
                <a:extLst>
                  <a:ext uri="{FF2B5EF4-FFF2-40B4-BE49-F238E27FC236}">
                    <a16:creationId xmlns:a16="http://schemas.microsoft.com/office/drawing/2014/main" id="{2419FA5A-A29A-F23B-9A84-9FC5C1F72C23}"/>
                  </a:ext>
                </a:extLst>
              </p:cNvPr>
              <p:cNvSpPr>
                <a:spLocks/>
              </p:cNvSpPr>
              <p:nvPr/>
            </p:nvSpPr>
            <p:spPr bwMode="auto">
              <a:xfrm>
                <a:off x="5540375" y="1101725"/>
                <a:ext cx="369888" cy="457200"/>
              </a:xfrm>
              <a:custGeom>
                <a:avLst/>
                <a:gdLst>
                  <a:gd name="T0" fmla="*/ 141 w 141"/>
                  <a:gd name="T1" fmla="*/ 85 h 174"/>
                  <a:gd name="T2" fmla="*/ 140 w 141"/>
                  <a:gd name="T3" fmla="*/ 143 h 174"/>
                  <a:gd name="T4" fmla="*/ 134 w 141"/>
                  <a:gd name="T5" fmla="*/ 155 h 174"/>
                  <a:gd name="T6" fmla="*/ 42 w 141"/>
                  <a:gd name="T7" fmla="*/ 154 h 174"/>
                  <a:gd name="T8" fmla="*/ 8 w 141"/>
                  <a:gd name="T9" fmla="*/ 67 h 174"/>
                  <a:gd name="T10" fmla="*/ 74 w 141"/>
                  <a:gd name="T11" fmla="*/ 3 h 174"/>
                  <a:gd name="T12" fmla="*/ 132 w 141"/>
                  <a:gd name="T13" fmla="*/ 15 h 174"/>
                  <a:gd name="T14" fmla="*/ 141 w 141"/>
                  <a:gd name="T15" fmla="*/ 29 h 174"/>
                  <a:gd name="T16" fmla="*/ 141 w 141"/>
                  <a:gd name="T17" fmla="*/ 8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174">
                    <a:moveTo>
                      <a:pt x="141" y="85"/>
                    </a:moveTo>
                    <a:cubicBezTo>
                      <a:pt x="141" y="104"/>
                      <a:pt x="141" y="124"/>
                      <a:pt x="140" y="143"/>
                    </a:cubicBezTo>
                    <a:cubicBezTo>
                      <a:pt x="140" y="147"/>
                      <a:pt x="137" y="152"/>
                      <a:pt x="134" y="155"/>
                    </a:cubicBezTo>
                    <a:cubicBezTo>
                      <a:pt x="106" y="174"/>
                      <a:pt x="70" y="173"/>
                      <a:pt x="42" y="154"/>
                    </a:cubicBezTo>
                    <a:cubicBezTo>
                      <a:pt x="14" y="135"/>
                      <a:pt x="0" y="101"/>
                      <a:pt x="8" y="67"/>
                    </a:cubicBezTo>
                    <a:cubicBezTo>
                      <a:pt x="14" y="35"/>
                      <a:pt x="42" y="9"/>
                      <a:pt x="74" y="3"/>
                    </a:cubicBezTo>
                    <a:cubicBezTo>
                      <a:pt x="95" y="0"/>
                      <a:pt x="114" y="4"/>
                      <a:pt x="132" y="15"/>
                    </a:cubicBezTo>
                    <a:cubicBezTo>
                      <a:pt x="138" y="18"/>
                      <a:pt x="141" y="22"/>
                      <a:pt x="141" y="29"/>
                    </a:cubicBezTo>
                    <a:cubicBezTo>
                      <a:pt x="140" y="48"/>
                      <a:pt x="141" y="67"/>
                      <a:pt x="141" y="85"/>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grpSp>
        <p:grpSp>
          <p:nvGrpSpPr>
            <p:cNvPr id="10" name="Group 9">
              <a:extLst>
                <a:ext uri="{FF2B5EF4-FFF2-40B4-BE49-F238E27FC236}">
                  <a16:creationId xmlns:a16="http://schemas.microsoft.com/office/drawing/2014/main" id="{78085229-3C51-521C-2A79-77D8028517ED}"/>
                </a:ext>
              </a:extLst>
            </p:cNvPr>
            <p:cNvGrpSpPr/>
            <p:nvPr/>
          </p:nvGrpSpPr>
          <p:grpSpPr>
            <a:xfrm>
              <a:off x="10620607" y="3161798"/>
              <a:ext cx="515607" cy="775939"/>
              <a:chOff x="-2362200" y="500062"/>
              <a:chExt cx="323850" cy="487363"/>
            </a:xfrm>
            <a:solidFill>
              <a:sysClr val="window" lastClr="FFFFFF"/>
            </a:solidFill>
          </p:grpSpPr>
          <p:sp>
            <p:nvSpPr>
              <p:cNvPr id="18" name="Freeform 116">
                <a:extLst>
                  <a:ext uri="{FF2B5EF4-FFF2-40B4-BE49-F238E27FC236}">
                    <a16:creationId xmlns:a16="http://schemas.microsoft.com/office/drawing/2014/main" id="{6D51659D-1F88-C35D-E810-F1A24B6CB074}"/>
                  </a:ext>
                </a:extLst>
              </p:cNvPr>
              <p:cNvSpPr>
                <a:spLocks noEditPoints="1"/>
              </p:cNvSpPr>
              <p:nvPr/>
            </p:nvSpPr>
            <p:spPr bwMode="auto">
              <a:xfrm>
                <a:off x="-2362200" y="549275"/>
                <a:ext cx="323850" cy="438150"/>
              </a:xfrm>
              <a:custGeom>
                <a:avLst/>
                <a:gdLst>
                  <a:gd name="T0" fmla="*/ 140 w 235"/>
                  <a:gd name="T1" fmla="*/ 318 h 318"/>
                  <a:gd name="T2" fmla="*/ 22 w 235"/>
                  <a:gd name="T3" fmla="*/ 318 h 318"/>
                  <a:gd name="T4" fmla="*/ 0 w 235"/>
                  <a:gd name="T5" fmla="*/ 296 h 318"/>
                  <a:gd name="T6" fmla="*/ 0 w 235"/>
                  <a:gd name="T7" fmla="*/ 22 h 318"/>
                  <a:gd name="T8" fmla="*/ 22 w 235"/>
                  <a:gd name="T9" fmla="*/ 0 h 318"/>
                  <a:gd name="T10" fmla="*/ 213 w 235"/>
                  <a:gd name="T11" fmla="*/ 0 h 318"/>
                  <a:gd name="T12" fmla="*/ 235 w 235"/>
                  <a:gd name="T13" fmla="*/ 22 h 318"/>
                  <a:gd name="T14" fmla="*/ 235 w 235"/>
                  <a:gd name="T15" fmla="*/ 223 h 318"/>
                  <a:gd name="T16" fmla="*/ 227 w 235"/>
                  <a:gd name="T17" fmla="*/ 240 h 318"/>
                  <a:gd name="T18" fmla="*/ 157 w 235"/>
                  <a:gd name="T19" fmla="*/ 310 h 318"/>
                  <a:gd name="T20" fmla="*/ 140 w 235"/>
                  <a:gd name="T21" fmla="*/ 318 h 318"/>
                  <a:gd name="T22" fmla="*/ 22 w 235"/>
                  <a:gd name="T23" fmla="*/ 10 h 318"/>
                  <a:gd name="T24" fmla="*/ 10 w 235"/>
                  <a:gd name="T25" fmla="*/ 22 h 318"/>
                  <a:gd name="T26" fmla="*/ 10 w 235"/>
                  <a:gd name="T27" fmla="*/ 296 h 318"/>
                  <a:gd name="T28" fmla="*/ 22 w 235"/>
                  <a:gd name="T29" fmla="*/ 307 h 318"/>
                  <a:gd name="T30" fmla="*/ 140 w 235"/>
                  <a:gd name="T31" fmla="*/ 307 h 318"/>
                  <a:gd name="T32" fmla="*/ 150 w 235"/>
                  <a:gd name="T33" fmla="*/ 303 h 318"/>
                  <a:gd name="T34" fmla="*/ 220 w 235"/>
                  <a:gd name="T35" fmla="*/ 233 h 318"/>
                  <a:gd name="T36" fmla="*/ 224 w 235"/>
                  <a:gd name="T37" fmla="*/ 223 h 318"/>
                  <a:gd name="T38" fmla="*/ 224 w 235"/>
                  <a:gd name="T39" fmla="*/ 22 h 318"/>
                  <a:gd name="T40" fmla="*/ 213 w 235"/>
                  <a:gd name="T41" fmla="*/ 10 h 318"/>
                  <a:gd name="T42" fmla="*/ 22 w 235"/>
                  <a:gd name="T43" fmla="*/ 1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5" h="318">
                    <a:moveTo>
                      <a:pt x="140" y="318"/>
                    </a:moveTo>
                    <a:cubicBezTo>
                      <a:pt x="22" y="318"/>
                      <a:pt x="22" y="318"/>
                      <a:pt x="22" y="318"/>
                    </a:cubicBezTo>
                    <a:cubicBezTo>
                      <a:pt x="9" y="318"/>
                      <a:pt x="0" y="308"/>
                      <a:pt x="0" y="296"/>
                    </a:cubicBezTo>
                    <a:cubicBezTo>
                      <a:pt x="0" y="22"/>
                      <a:pt x="0" y="22"/>
                      <a:pt x="0" y="22"/>
                    </a:cubicBezTo>
                    <a:cubicBezTo>
                      <a:pt x="0" y="10"/>
                      <a:pt x="9" y="0"/>
                      <a:pt x="22" y="0"/>
                    </a:cubicBezTo>
                    <a:cubicBezTo>
                      <a:pt x="213" y="0"/>
                      <a:pt x="213" y="0"/>
                      <a:pt x="213" y="0"/>
                    </a:cubicBezTo>
                    <a:cubicBezTo>
                      <a:pt x="225" y="0"/>
                      <a:pt x="235" y="10"/>
                      <a:pt x="235" y="22"/>
                    </a:cubicBezTo>
                    <a:cubicBezTo>
                      <a:pt x="235" y="223"/>
                      <a:pt x="235" y="223"/>
                      <a:pt x="235" y="223"/>
                    </a:cubicBezTo>
                    <a:cubicBezTo>
                      <a:pt x="235" y="230"/>
                      <a:pt x="232" y="236"/>
                      <a:pt x="227" y="240"/>
                    </a:cubicBezTo>
                    <a:cubicBezTo>
                      <a:pt x="157" y="310"/>
                      <a:pt x="157" y="310"/>
                      <a:pt x="157" y="310"/>
                    </a:cubicBezTo>
                    <a:cubicBezTo>
                      <a:pt x="153" y="315"/>
                      <a:pt x="147" y="318"/>
                      <a:pt x="140" y="318"/>
                    </a:cubicBezTo>
                    <a:close/>
                    <a:moveTo>
                      <a:pt x="22" y="10"/>
                    </a:moveTo>
                    <a:cubicBezTo>
                      <a:pt x="15" y="10"/>
                      <a:pt x="10" y="15"/>
                      <a:pt x="10" y="22"/>
                    </a:cubicBezTo>
                    <a:cubicBezTo>
                      <a:pt x="10" y="296"/>
                      <a:pt x="10" y="296"/>
                      <a:pt x="10" y="296"/>
                    </a:cubicBezTo>
                    <a:cubicBezTo>
                      <a:pt x="10" y="302"/>
                      <a:pt x="15" y="307"/>
                      <a:pt x="22" y="307"/>
                    </a:cubicBezTo>
                    <a:cubicBezTo>
                      <a:pt x="140" y="307"/>
                      <a:pt x="140" y="307"/>
                      <a:pt x="140" y="307"/>
                    </a:cubicBezTo>
                    <a:cubicBezTo>
                      <a:pt x="144" y="307"/>
                      <a:pt x="148" y="306"/>
                      <a:pt x="150" y="303"/>
                    </a:cubicBezTo>
                    <a:cubicBezTo>
                      <a:pt x="220" y="233"/>
                      <a:pt x="220" y="233"/>
                      <a:pt x="220" y="233"/>
                    </a:cubicBezTo>
                    <a:cubicBezTo>
                      <a:pt x="223" y="231"/>
                      <a:pt x="224" y="227"/>
                      <a:pt x="224" y="223"/>
                    </a:cubicBezTo>
                    <a:cubicBezTo>
                      <a:pt x="224" y="22"/>
                      <a:pt x="224" y="22"/>
                      <a:pt x="224" y="22"/>
                    </a:cubicBezTo>
                    <a:cubicBezTo>
                      <a:pt x="224" y="15"/>
                      <a:pt x="219" y="10"/>
                      <a:pt x="213" y="10"/>
                    </a:cubicBezTo>
                    <a:lnTo>
                      <a:pt x="22" y="10"/>
                    </a:lnTo>
                    <a:close/>
                  </a:path>
                </a:pathLst>
              </a:custGeom>
              <a:grpFill/>
              <a:ln w="12700">
                <a:solidFill>
                  <a:srgbClr val="23004C"/>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19" name="Freeform 117">
                <a:extLst>
                  <a:ext uri="{FF2B5EF4-FFF2-40B4-BE49-F238E27FC236}">
                    <a16:creationId xmlns:a16="http://schemas.microsoft.com/office/drawing/2014/main" id="{7E16807A-7DAB-87E4-0CFB-9B7870E37B5A}"/>
                  </a:ext>
                </a:extLst>
              </p:cNvPr>
              <p:cNvSpPr>
                <a:spLocks/>
              </p:cNvSpPr>
              <p:nvPr/>
            </p:nvSpPr>
            <p:spPr bwMode="auto">
              <a:xfrm>
                <a:off x="-2157413" y="868363"/>
                <a:ext cx="111125" cy="111125"/>
              </a:xfrm>
              <a:custGeom>
                <a:avLst/>
                <a:gdLst>
                  <a:gd name="T0" fmla="*/ 0 w 81"/>
                  <a:gd name="T1" fmla="*/ 81 h 81"/>
                  <a:gd name="T2" fmla="*/ 81 w 81"/>
                  <a:gd name="T3" fmla="*/ 0 h 81"/>
                  <a:gd name="T4" fmla="*/ 13 w 81"/>
                  <a:gd name="T5" fmla="*/ 0 h 81"/>
                  <a:gd name="T6" fmla="*/ 0 w 81"/>
                  <a:gd name="T7" fmla="*/ 13 h 81"/>
                  <a:gd name="T8" fmla="*/ 0 w 81"/>
                  <a:gd name="T9" fmla="*/ 81 h 81"/>
                </a:gdLst>
                <a:ahLst/>
                <a:cxnLst>
                  <a:cxn ang="0">
                    <a:pos x="T0" y="T1"/>
                  </a:cxn>
                  <a:cxn ang="0">
                    <a:pos x="T2" y="T3"/>
                  </a:cxn>
                  <a:cxn ang="0">
                    <a:pos x="T4" y="T5"/>
                  </a:cxn>
                  <a:cxn ang="0">
                    <a:pos x="T6" y="T7"/>
                  </a:cxn>
                  <a:cxn ang="0">
                    <a:pos x="T8" y="T9"/>
                  </a:cxn>
                </a:cxnLst>
                <a:rect l="0" t="0" r="r" b="b"/>
                <a:pathLst>
                  <a:path w="81" h="81">
                    <a:moveTo>
                      <a:pt x="0" y="81"/>
                    </a:moveTo>
                    <a:cubicBezTo>
                      <a:pt x="81" y="0"/>
                      <a:pt x="81" y="0"/>
                      <a:pt x="81" y="0"/>
                    </a:cubicBezTo>
                    <a:cubicBezTo>
                      <a:pt x="13" y="0"/>
                      <a:pt x="13" y="0"/>
                      <a:pt x="13" y="0"/>
                    </a:cubicBezTo>
                    <a:cubicBezTo>
                      <a:pt x="6" y="0"/>
                      <a:pt x="0" y="6"/>
                      <a:pt x="0" y="13"/>
                    </a:cubicBezTo>
                    <a:lnTo>
                      <a:pt x="0" y="81"/>
                    </a:lnTo>
                    <a:close/>
                  </a:path>
                </a:pathLst>
              </a:custGeom>
              <a:grpFill/>
              <a:ln w="12700">
                <a:solidFill>
                  <a:srgbClr val="A63D16"/>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20" name="Freeform 118">
                <a:extLst>
                  <a:ext uri="{FF2B5EF4-FFF2-40B4-BE49-F238E27FC236}">
                    <a16:creationId xmlns:a16="http://schemas.microsoft.com/office/drawing/2014/main" id="{CF22517B-1C0A-F367-D0E7-94D23818C600}"/>
                  </a:ext>
                </a:extLst>
              </p:cNvPr>
              <p:cNvSpPr>
                <a:spLocks noEditPoints="1"/>
              </p:cNvSpPr>
              <p:nvPr/>
            </p:nvSpPr>
            <p:spPr bwMode="auto">
              <a:xfrm>
                <a:off x="-2159000" y="866775"/>
                <a:ext cx="115887" cy="115888"/>
              </a:xfrm>
              <a:custGeom>
                <a:avLst/>
                <a:gdLst>
                  <a:gd name="T0" fmla="*/ 1 w 84"/>
                  <a:gd name="T1" fmla="*/ 84 h 84"/>
                  <a:gd name="T2" fmla="*/ 1 w 84"/>
                  <a:gd name="T3" fmla="*/ 84 h 84"/>
                  <a:gd name="T4" fmla="*/ 0 w 84"/>
                  <a:gd name="T5" fmla="*/ 82 h 84"/>
                  <a:gd name="T6" fmla="*/ 0 w 84"/>
                  <a:gd name="T7" fmla="*/ 14 h 84"/>
                  <a:gd name="T8" fmla="*/ 14 w 84"/>
                  <a:gd name="T9" fmla="*/ 0 h 84"/>
                  <a:gd name="T10" fmla="*/ 82 w 84"/>
                  <a:gd name="T11" fmla="*/ 0 h 84"/>
                  <a:gd name="T12" fmla="*/ 84 w 84"/>
                  <a:gd name="T13" fmla="*/ 1 h 84"/>
                  <a:gd name="T14" fmla="*/ 84 w 84"/>
                  <a:gd name="T15" fmla="*/ 3 h 84"/>
                  <a:gd name="T16" fmla="*/ 3 w 84"/>
                  <a:gd name="T17" fmla="*/ 84 h 84"/>
                  <a:gd name="T18" fmla="*/ 1 w 84"/>
                  <a:gd name="T19" fmla="*/ 84 h 84"/>
                  <a:gd name="T20" fmla="*/ 14 w 84"/>
                  <a:gd name="T21" fmla="*/ 3 h 84"/>
                  <a:gd name="T22" fmla="*/ 3 w 84"/>
                  <a:gd name="T23" fmla="*/ 14 h 84"/>
                  <a:gd name="T24" fmla="*/ 3 w 84"/>
                  <a:gd name="T25" fmla="*/ 78 h 84"/>
                  <a:gd name="T26" fmla="*/ 78 w 84"/>
                  <a:gd name="T27" fmla="*/ 3 h 84"/>
                  <a:gd name="T28" fmla="*/ 14 w 84"/>
                  <a:gd name="T29"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4">
                    <a:moveTo>
                      <a:pt x="1" y="84"/>
                    </a:moveTo>
                    <a:cubicBezTo>
                      <a:pt x="1" y="84"/>
                      <a:pt x="1" y="84"/>
                      <a:pt x="1" y="84"/>
                    </a:cubicBezTo>
                    <a:cubicBezTo>
                      <a:pt x="0" y="84"/>
                      <a:pt x="0" y="83"/>
                      <a:pt x="0" y="82"/>
                    </a:cubicBezTo>
                    <a:cubicBezTo>
                      <a:pt x="0" y="14"/>
                      <a:pt x="0" y="14"/>
                      <a:pt x="0" y="14"/>
                    </a:cubicBezTo>
                    <a:cubicBezTo>
                      <a:pt x="0" y="6"/>
                      <a:pt x="6" y="0"/>
                      <a:pt x="14" y="0"/>
                    </a:cubicBezTo>
                    <a:cubicBezTo>
                      <a:pt x="82" y="0"/>
                      <a:pt x="82" y="0"/>
                      <a:pt x="82" y="0"/>
                    </a:cubicBezTo>
                    <a:cubicBezTo>
                      <a:pt x="83" y="0"/>
                      <a:pt x="84" y="0"/>
                      <a:pt x="84" y="1"/>
                    </a:cubicBezTo>
                    <a:cubicBezTo>
                      <a:pt x="84" y="1"/>
                      <a:pt x="84" y="2"/>
                      <a:pt x="84" y="3"/>
                    </a:cubicBezTo>
                    <a:cubicBezTo>
                      <a:pt x="3" y="84"/>
                      <a:pt x="3" y="84"/>
                      <a:pt x="3" y="84"/>
                    </a:cubicBezTo>
                    <a:cubicBezTo>
                      <a:pt x="2" y="84"/>
                      <a:pt x="2" y="84"/>
                      <a:pt x="1" y="84"/>
                    </a:cubicBezTo>
                    <a:close/>
                    <a:moveTo>
                      <a:pt x="14" y="3"/>
                    </a:moveTo>
                    <a:cubicBezTo>
                      <a:pt x="8" y="3"/>
                      <a:pt x="3" y="8"/>
                      <a:pt x="3" y="14"/>
                    </a:cubicBezTo>
                    <a:cubicBezTo>
                      <a:pt x="3" y="78"/>
                      <a:pt x="3" y="78"/>
                      <a:pt x="3" y="78"/>
                    </a:cubicBezTo>
                    <a:cubicBezTo>
                      <a:pt x="78" y="3"/>
                      <a:pt x="78" y="3"/>
                      <a:pt x="78" y="3"/>
                    </a:cubicBezTo>
                    <a:lnTo>
                      <a:pt x="14" y="3"/>
                    </a:lnTo>
                    <a:close/>
                  </a:path>
                </a:pathLst>
              </a:custGeom>
              <a:grpFill/>
              <a:ln w="12700">
                <a:solidFill>
                  <a:srgbClr val="23004C"/>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21" name="Freeform 119">
                <a:extLst>
                  <a:ext uri="{FF2B5EF4-FFF2-40B4-BE49-F238E27FC236}">
                    <a16:creationId xmlns:a16="http://schemas.microsoft.com/office/drawing/2014/main" id="{26AF4476-D9D7-02B5-3D18-CC0D8C0DF670}"/>
                  </a:ext>
                </a:extLst>
              </p:cNvPr>
              <p:cNvSpPr>
                <a:spLocks/>
              </p:cNvSpPr>
              <p:nvPr/>
            </p:nvSpPr>
            <p:spPr bwMode="auto">
              <a:xfrm>
                <a:off x="-2314575" y="762000"/>
                <a:ext cx="228600" cy="12700"/>
              </a:xfrm>
              <a:custGeom>
                <a:avLst/>
                <a:gdLst>
                  <a:gd name="T0" fmla="*/ 161 w 166"/>
                  <a:gd name="T1" fmla="*/ 10 h 10"/>
                  <a:gd name="T2" fmla="*/ 5 w 166"/>
                  <a:gd name="T3" fmla="*/ 10 h 10"/>
                  <a:gd name="T4" fmla="*/ 0 w 166"/>
                  <a:gd name="T5" fmla="*/ 5 h 10"/>
                  <a:gd name="T6" fmla="*/ 5 w 166"/>
                  <a:gd name="T7" fmla="*/ 0 h 10"/>
                  <a:gd name="T8" fmla="*/ 161 w 166"/>
                  <a:gd name="T9" fmla="*/ 0 h 10"/>
                  <a:gd name="T10" fmla="*/ 166 w 166"/>
                  <a:gd name="T11" fmla="*/ 5 h 10"/>
                  <a:gd name="T12" fmla="*/ 161 w 166"/>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66" h="10">
                    <a:moveTo>
                      <a:pt x="161" y="10"/>
                    </a:moveTo>
                    <a:cubicBezTo>
                      <a:pt x="5" y="10"/>
                      <a:pt x="5" y="10"/>
                      <a:pt x="5" y="10"/>
                    </a:cubicBezTo>
                    <a:cubicBezTo>
                      <a:pt x="2" y="10"/>
                      <a:pt x="0" y="7"/>
                      <a:pt x="0" y="5"/>
                    </a:cubicBezTo>
                    <a:cubicBezTo>
                      <a:pt x="0" y="2"/>
                      <a:pt x="2" y="0"/>
                      <a:pt x="5" y="0"/>
                    </a:cubicBezTo>
                    <a:cubicBezTo>
                      <a:pt x="161" y="0"/>
                      <a:pt x="161" y="0"/>
                      <a:pt x="161" y="0"/>
                    </a:cubicBezTo>
                    <a:cubicBezTo>
                      <a:pt x="164" y="0"/>
                      <a:pt x="166" y="2"/>
                      <a:pt x="166" y="5"/>
                    </a:cubicBezTo>
                    <a:cubicBezTo>
                      <a:pt x="166" y="7"/>
                      <a:pt x="164" y="10"/>
                      <a:pt x="161" y="10"/>
                    </a:cubicBezTo>
                    <a:close/>
                  </a:path>
                </a:pathLst>
              </a:custGeom>
              <a:grpFill/>
              <a:ln w="12700">
                <a:solidFill>
                  <a:srgbClr val="23004C"/>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22" name="Freeform 120">
                <a:extLst>
                  <a:ext uri="{FF2B5EF4-FFF2-40B4-BE49-F238E27FC236}">
                    <a16:creationId xmlns:a16="http://schemas.microsoft.com/office/drawing/2014/main" id="{9D236336-C6FB-17C4-0046-50BCE508AD46}"/>
                  </a:ext>
                </a:extLst>
              </p:cNvPr>
              <p:cNvSpPr>
                <a:spLocks/>
              </p:cNvSpPr>
              <p:nvPr/>
            </p:nvSpPr>
            <p:spPr bwMode="auto">
              <a:xfrm>
                <a:off x="-2314575" y="715963"/>
                <a:ext cx="228600" cy="14288"/>
              </a:xfrm>
              <a:custGeom>
                <a:avLst/>
                <a:gdLst>
                  <a:gd name="T0" fmla="*/ 161 w 166"/>
                  <a:gd name="T1" fmla="*/ 11 h 11"/>
                  <a:gd name="T2" fmla="*/ 5 w 166"/>
                  <a:gd name="T3" fmla="*/ 11 h 11"/>
                  <a:gd name="T4" fmla="*/ 0 w 166"/>
                  <a:gd name="T5" fmla="*/ 6 h 11"/>
                  <a:gd name="T6" fmla="*/ 5 w 166"/>
                  <a:gd name="T7" fmla="*/ 0 h 11"/>
                  <a:gd name="T8" fmla="*/ 161 w 166"/>
                  <a:gd name="T9" fmla="*/ 0 h 11"/>
                  <a:gd name="T10" fmla="*/ 166 w 166"/>
                  <a:gd name="T11" fmla="*/ 6 h 11"/>
                  <a:gd name="T12" fmla="*/ 161 w 166"/>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66" h="11">
                    <a:moveTo>
                      <a:pt x="161" y="11"/>
                    </a:moveTo>
                    <a:cubicBezTo>
                      <a:pt x="5" y="11"/>
                      <a:pt x="5" y="11"/>
                      <a:pt x="5" y="11"/>
                    </a:cubicBezTo>
                    <a:cubicBezTo>
                      <a:pt x="2" y="11"/>
                      <a:pt x="0" y="8"/>
                      <a:pt x="0" y="6"/>
                    </a:cubicBezTo>
                    <a:cubicBezTo>
                      <a:pt x="0" y="3"/>
                      <a:pt x="2" y="0"/>
                      <a:pt x="5" y="0"/>
                    </a:cubicBezTo>
                    <a:cubicBezTo>
                      <a:pt x="161" y="0"/>
                      <a:pt x="161" y="0"/>
                      <a:pt x="161" y="0"/>
                    </a:cubicBezTo>
                    <a:cubicBezTo>
                      <a:pt x="164" y="0"/>
                      <a:pt x="166" y="3"/>
                      <a:pt x="166" y="6"/>
                    </a:cubicBezTo>
                    <a:cubicBezTo>
                      <a:pt x="166" y="8"/>
                      <a:pt x="164" y="11"/>
                      <a:pt x="161" y="11"/>
                    </a:cubicBezTo>
                    <a:close/>
                  </a:path>
                </a:pathLst>
              </a:custGeom>
              <a:grpFill/>
              <a:ln w="12700">
                <a:solidFill>
                  <a:srgbClr val="23004C"/>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23" name="Freeform 121">
                <a:extLst>
                  <a:ext uri="{FF2B5EF4-FFF2-40B4-BE49-F238E27FC236}">
                    <a16:creationId xmlns:a16="http://schemas.microsoft.com/office/drawing/2014/main" id="{CC68897B-3DC6-C046-B883-78028346D3A5}"/>
                  </a:ext>
                </a:extLst>
              </p:cNvPr>
              <p:cNvSpPr>
                <a:spLocks/>
              </p:cNvSpPr>
              <p:nvPr/>
            </p:nvSpPr>
            <p:spPr bwMode="auto">
              <a:xfrm>
                <a:off x="-2314575" y="671513"/>
                <a:ext cx="228600" cy="14288"/>
              </a:xfrm>
              <a:custGeom>
                <a:avLst/>
                <a:gdLst>
                  <a:gd name="T0" fmla="*/ 161 w 166"/>
                  <a:gd name="T1" fmla="*/ 10 h 10"/>
                  <a:gd name="T2" fmla="*/ 5 w 166"/>
                  <a:gd name="T3" fmla="*/ 10 h 10"/>
                  <a:gd name="T4" fmla="*/ 0 w 166"/>
                  <a:gd name="T5" fmla="*/ 5 h 10"/>
                  <a:gd name="T6" fmla="*/ 5 w 166"/>
                  <a:gd name="T7" fmla="*/ 0 h 10"/>
                  <a:gd name="T8" fmla="*/ 161 w 166"/>
                  <a:gd name="T9" fmla="*/ 0 h 10"/>
                  <a:gd name="T10" fmla="*/ 166 w 166"/>
                  <a:gd name="T11" fmla="*/ 5 h 10"/>
                  <a:gd name="T12" fmla="*/ 161 w 166"/>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66" h="10">
                    <a:moveTo>
                      <a:pt x="161" y="10"/>
                    </a:moveTo>
                    <a:cubicBezTo>
                      <a:pt x="5" y="10"/>
                      <a:pt x="5" y="10"/>
                      <a:pt x="5" y="10"/>
                    </a:cubicBezTo>
                    <a:cubicBezTo>
                      <a:pt x="2" y="10"/>
                      <a:pt x="0" y="8"/>
                      <a:pt x="0" y="5"/>
                    </a:cubicBezTo>
                    <a:cubicBezTo>
                      <a:pt x="0" y="3"/>
                      <a:pt x="2" y="0"/>
                      <a:pt x="5" y="0"/>
                    </a:cubicBezTo>
                    <a:cubicBezTo>
                      <a:pt x="161" y="0"/>
                      <a:pt x="161" y="0"/>
                      <a:pt x="161" y="0"/>
                    </a:cubicBezTo>
                    <a:cubicBezTo>
                      <a:pt x="164" y="0"/>
                      <a:pt x="166" y="3"/>
                      <a:pt x="166" y="5"/>
                    </a:cubicBezTo>
                    <a:cubicBezTo>
                      <a:pt x="166" y="8"/>
                      <a:pt x="164" y="10"/>
                      <a:pt x="161" y="10"/>
                    </a:cubicBezTo>
                    <a:close/>
                  </a:path>
                </a:pathLst>
              </a:custGeom>
              <a:grpFill/>
              <a:ln w="12700">
                <a:solidFill>
                  <a:srgbClr val="23004C"/>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24" name="Freeform 122">
                <a:extLst>
                  <a:ext uri="{FF2B5EF4-FFF2-40B4-BE49-F238E27FC236}">
                    <a16:creationId xmlns:a16="http://schemas.microsoft.com/office/drawing/2014/main" id="{111654BC-9DF1-E584-4B80-67F96F6B5338}"/>
                  </a:ext>
                </a:extLst>
              </p:cNvPr>
              <p:cNvSpPr>
                <a:spLocks/>
              </p:cNvSpPr>
              <p:nvPr/>
            </p:nvSpPr>
            <p:spPr bwMode="auto">
              <a:xfrm>
                <a:off x="-2314575" y="627063"/>
                <a:ext cx="228600" cy="14288"/>
              </a:xfrm>
              <a:custGeom>
                <a:avLst/>
                <a:gdLst>
                  <a:gd name="T0" fmla="*/ 161 w 166"/>
                  <a:gd name="T1" fmla="*/ 10 h 10"/>
                  <a:gd name="T2" fmla="*/ 5 w 166"/>
                  <a:gd name="T3" fmla="*/ 10 h 10"/>
                  <a:gd name="T4" fmla="*/ 0 w 166"/>
                  <a:gd name="T5" fmla="*/ 5 h 10"/>
                  <a:gd name="T6" fmla="*/ 5 w 166"/>
                  <a:gd name="T7" fmla="*/ 0 h 10"/>
                  <a:gd name="T8" fmla="*/ 161 w 166"/>
                  <a:gd name="T9" fmla="*/ 0 h 10"/>
                  <a:gd name="T10" fmla="*/ 166 w 166"/>
                  <a:gd name="T11" fmla="*/ 5 h 10"/>
                  <a:gd name="T12" fmla="*/ 161 w 166"/>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66" h="10">
                    <a:moveTo>
                      <a:pt x="161" y="10"/>
                    </a:moveTo>
                    <a:cubicBezTo>
                      <a:pt x="5" y="10"/>
                      <a:pt x="5" y="10"/>
                      <a:pt x="5" y="10"/>
                    </a:cubicBezTo>
                    <a:cubicBezTo>
                      <a:pt x="2" y="10"/>
                      <a:pt x="0" y="8"/>
                      <a:pt x="0" y="5"/>
                    </a:cubicBezTo>
                    <a:cubicBezTo>
                      <a:pt x="0" y="2"/>
                      <a:pt x="2" y="0"/>
                      <a:pt x="5" y="0"/>
                    </a:cubicBezTo>
                    <a:cubicBezTo>
                      <a:pt x="161" y="0"/>
                      <a:pt x="161" y="0"/>
                      <a:pt x="161" y="0"/>
                    </a:cubicBezTo>
                    <a:cubicBezTo>
                      <a:pt x="164" y="0"/>
                      <a:pt x="166" y="2"/>
                      <a:pt x="166" y="5"/>
                    </a:cubicBezTo>
                    <a:cubicBezTo>
                      <a:pt x="166" y="8"/>
                      <a:pt x="164" y="10"/>
                      <a:pt x="161" y="10"/>
                    </a:cubicBezTo>
                    <a:close/>
                  </a:path>
                </a:pathLst>
              </a:custGeom>
              <a:grpFill/>
              <a:ln w="12700">
                <a:solidFill>
                  <a:srgbClr val="23004C"/>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25" name="Freeform 123">
                <a:extLst>
                  <a:ext uri="{FF2B5EF4-FFF2-40B4-BE49-F238E27FC236}">
                    <a16:creationId xmlns:a16="http://schemas.microsoft.com/office/drawing/2014/main" id="{9E62A169-B067-912C-0A2E-CFAF5CA4FADE}"/>
                  </a:ext>
                </a:extLst>
              </p:cNvPr>
              <p:cNvSpPr>
                <a:spLocks/>
              </p:cNvSpPr>
              <p:nvPr/>
            </p:nvSpPr>
            <p:spPr bwMode="auto">
              <a:xfrm>
                <a:off x="-2265363" y="858838"/>
                <a:ext cx="19050" cy="85725"/>
              </a:xfrm>
              <a:custGeom>
                <a:avLst/>
                <a:gdLst>
                  <a:gd name="T0" fmla="*/ 7 w 14"/>
                  <a:gd name="T1" fmla="*/ 62 h 62"/>
                  <a:gd name="T2" fmla="*/ 0 w 14"/>
                  <a:gd name="T3" fmla="*/ 55 h 62"/>
                  <a:gd name="T4" fmla="*/ 0 w 14"/>
                  <a:gd name="T5" fmla="*/ 6 h 62"/>
                  <a:gd name="T6" fmla="*/ 7 w 14"/>
                  <a:gd name="T7" fmla="*/ 0 h 62"/>
                  <a:gd name="T8" fmla="*/ 14 w 14"/>
                  <a:gd name="T9" fmla="*/ 6 h 62"/>
                  <a:gd name="T10" fmla="*/ 14 w 14"/>
                  <a:gd name="T11" fmla="*/ 55 h 62"/>
                  <a:gd name="T12" fmla="*/ 7 w 14"/>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14" h="62">
                    <a:moveTo>
                      <a:pt x="7" y="62"/>
                    </a:moveTo>
                    <a:cubicBezTo>
                      <a:pt x="3" y="62"/>
                      <a:pt x="0" y="59"/>
                      <a:pt x="0" y="55"/>
                    </a:cubicBezTo>
                    <a:cubicBezTo>
                      <a:pt x="0" y="6"/>
                      <a:pt x="0" y="6"/>
                      <a:pt x="0" y="6"/>
                    </a:cubicBezTo>
                    <a:cubicBezTo>
                      <a:pt x="0" y="3"/>
                      <a:pt x="3" y="0"/>
                      <a:pt x="7" y="0"/>
                    </a:cubicBezTo>
                    <a:cubicBezTo>
                      <a:pt x="11" y="0"/>
                      <a:pt x="14" y="3"/>
                      <a:pt x="14" y="6"/>
                    </a:cubicBezTo>
                    <a:cubicBezTo>
                      <a:pt x="14" y="55"/>
                      <a:pt x="14" y="55"/>
                      <a:pt x="14" y="55"/>
                    </a:cubicBezTo>
                    <a:cubicBezTo>
                      <a:pt x="14" y="59"/>
                      <a:pt x="11" y="62"/>
                      <a:pt x="7" y="62"/>
                    </a:cubicBezTo>
                    <a:close/>
                  </a:path>
                </a:pathLst>
              </a:custGeom>
              <a:grpFill/>
              <a:ln w="12700">
                <a:solidFill>
                  <a:srgbClr val="23004C"/>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26" name="Freeform 124">
                <a:extLst>
                  <a:ext uri="{FF2B5EF4-FFF2-40B4-BE49-F238E27FC236}">
                    <a16:creationId xmlns:a16="http://schemas.microsoft.com/office/drawing/2014/main" id="{81074BD0-F27E-64AD-843B-B6BBF11A8817}"/>
                  </a:ext>
                </a:extLst>
              </p:cNvPr>
              <p:cNvSpPr>
                <a:spLocks/>
              </p:cNvSpPr>
              <p:nvPr/>
            </p:nvSpPr>
            <p:spPr bwMode="auto">
              <a:xfrm>
                <a:off x="-2298700" y="892175"/>
                <a:ext cx="85725" cy="20638"/>
              </a:xfrm>
              <a:custGeom>
                <a:avLst/>
                <a:gdLst>
                  <a:gd name="T0" fmla="*/ 56 w 62"/>
                  <a:gd name="T1" fmla="*/ 14 h 14"/>
                  <a:gd name="T2" fmla="*/ 6 w 62"/>
                  <a:gd name="T3" fmla="*/ 14 h 14"/>
                  <a:gd name="T4" fmla="*/ 0 w 62"/>
                  <a:gd name="T5" fmla="*/ 7 h 14"/>
                  <a:gd name="T6" fmla="*/ 6 w 62"/>
                  <a:gd name="T7" fmla="*/ 0 h 14"/>
                  <a:gd name="T8" fmla="*/ 56 w 62"/>
                  <a:gd name="T9" fmla="*/ 0 h 14"/>
                  <a:gd name="T10" fmla="*/ 62 w 62"/>
                  <a:gd name="T11" fmla="*/ 7 h 14"/>
                  <a:gd name="T12" fmla="*/ 56 w 62"/>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2" h="14">
                    <a:moveTo>
                      <a:pt x="56" y="14"/>
                    </a:moveTo>
                    <a:cubicBezTo>
                      <a:pt x="6" y="14"/>
                      <a:pt x="6" y="14"/>
                      <a:pt x="6" y="14"/>
                    </a:cubicBezTo>
                    <a:cubicBezTo>
                      <a:pt x="3" y="14"/>
                      <a:pt x="0" y="11"/>
                      <a:pt x="0" y="7"/>
                    </a:cubicBezTo>
                    <a:cubicBezTo>
                      <a:pt x="0" y="3"/>
                      <a:pt x="3" y="0"/>
                      <a:pt x="6" y="0"/>
                    </a:cubicBezTo>
                    <a:cubicBezTo>
                      <a:pt x="56" y="0"/>
                      <a:pt x="56" y="0"/>
                      <a:pt x="56" y="0"/>
                    </a:cubicBezTo>
                    <a:cubicBezTo>
                      <a:pt x="59" y="0"/>
                      <a:pt x="62" y="3"/>
                      <a:pt x="62" y="7"/>
                    </a:cubicBezTo>
                    <a:cubicBezTo>
                      <a:pt x="62" y="11"/>
                      <a:pt x="59" y="14"/>
                      <a:pt x="56" y="14"/>
                    </a:cubicBezTo>
                    <a:close/>
                  </a:path>
                </a:pathLst>
              </a:custGeom>
              <a:grpFill/>
              <a:ln w="12700">
                <a:solidFill>
                  <a:srgbClr val="23004C"/>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27" name="Freeform 125">
                <a:extLst>
                  <a:ext uri="{FF2B5EF4-FFF2-40B4-BE49-F238E27FC236}">
                    <a16:creationId xmlns:a16="http://schemas.microsoft.com/office/drawing/2014/main" id="{26D3B3FD-5CEB-EC71-813A-BF8D3051B302}"/>
                  </a:ext>
                </a:extLst>
              </p:cNvPr>
              <p:cNvSpPr>
                <a:spLocks noEditPoints="1"/>
              </p:cNvSpPr>
              <p:nvPr/>
            </p:nvSpPr>
            <p:spPr bwMode="auto">
              <a:xfrm>
                <a:off x="-2257425" y="500062"/>
                <a:ext cx="112712" cy="82550"/>
              </a:xfrm>
              <a:custGeom>
                <a:avLst/>
                <a:gdLst>
                  <a:gd name="T0" fmla="*/ 74 w 82"/>
                  <a:gd name="T1" fmla="*/ 20 h 60"/>
                  <a:gd name="T2" fmla="*/ 60 w 82"/>
                  <a:gd name="T3" fmla="*/ 20 h 60"/>
                  <a:gd name="T4" fmla="*/ 60 w 82"/>
                  <a:gd name="T5" fmla="*/ 19 h 60"/>
                  <a:gd name="T6" fmla="*/ 41 w 82"/>
                  <a:gd name="T7" fmla="*/ 0 h 60"/>
                  <a:gd name="T8" fmla="*/ 22 w 82"/>
                  <a:gd name="T9" fmla="*/ 19 h 60"/>
                  <a:gd name="T10" fmla="*/ 23 w 82"/>
                  <a:gd name="T11" fmla="*/ 20 h 60"/>
                  <a:gd name="T12" fmla="*/ 8 w 82"/>
                  <a:gd name="T13" fmla="*/ 20 h 60"/>
                  <a:gd name="T14" fmla="*/ 0 w 82"/>
                  <a:gd name="T15" fmla="*/ 28 h 60"/>
                  <a:gd name="T16" fmla="*/ 0 w 82"/>
                  <a:gd name="T17" fmla="*/ 52 h 60"/>
                  <a:gd name="T18" fmla="*/ 8 w 82"/>
                  <a:gd name="T19" fmla="*/ 60 h 60"/>
                  <a:gd name="T20" fmla="*/ 74 w 82"/>
                  <a:gd name="T21" fmla="*/ 60 h 60"/>
                  <a:gd name="T22" fmla="*/ 82 w 82"/>
                  <a:gd name="T23" fmla="*/ 52 h 60"/>
                  <a:gd name="T24" fmla="*/ 82 w 82"/>
                  <a:gd name="T25" fmla="*/ 28 h 60"/>
                  <a:gd name="T26" fmla="*/ 74 w 82"/>
                  <a:gd name="T27" fmla="*/ 20 h 60"/>
                  <a:gd name="T28" fmla="*/ 41 w 82"/>
                  <a:gd name="T29" fmla="*/ 28 h 60"/>
                  <a:gd name="T30" fmla="*/ 32 w 82"/>
                  <a:gd name="T31" fmla="*/ 19 h 60"/>
                  <a:gd name="T32" fmla="*/ 41 w 82"/>
                  <a:gd name="T33" fmla="*/ 10 h 60"/>
                  <a:gd name="T34" fmla="*/ 50 w 82"/>
                  <a:gd name="T35" fmla="*/ 19 h 60"/>
                  <a:gd name="T36" fmla="*/ 41 w 82"/>
                  <a:gd name="T37"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60">
                    <a:moveTo>
                      <a:pt x="74" y="20"/>
                    </a:moveTo>
                    <a:cubicBezTo>
                      <a:pt x="60" y="20"/>
                      <a:pt x="60" y="20"/>
                      <a:pt x="60" y="20"/>
                    </a:cubicBezTo>
                    <a:cubicBezTo>
                      <a:pt x="60" y="20"/>
                      <a:pt x="60" y="19"/>
                      <a:pt x="60" y="19"/>
                    </a:cubicBezTo>
                    <a:cubicBezTo>
                      <a:pt x="60" y="9"/>
                      <a:pt x="51" y="0"/>
                      <a:pt x="41" y="0"/>
                    </a:cubicBezTo>
                    <a:cubicBezTo>
                      <a:pt x="31" y="0"/>
                      <a:pt x="22" y="9"/>
                      <a:pt x="22" y="19"/>
                    </a:cubicBezTo>
                    <a:cubicBezTo>
                      <a:pt x="22" y="19"/>
                      <a:pt x="22" y="20"/>
                      <a:pt x="23" y="20"/>
                    </a:cubicBezTo>
                    <a:cubicBezTo>
                      <a:pt x="8" y="20"/>
                      <a:pt x="8" y="20"/>
                      <a:pt x="8" y="20"/>
                    </a:cubicBezTo>
                    <a:cubicBezTo>
                      <a:pt x="3" y="20"/>
                      <a:pt x="0" y="24"/>
                      <a:pt x="0" y="28"/>
                    </a:cubicBezTo>
                    <a:cubicBezTo>
                      <a:pt x="0" y="52"/>
                      <a:pt x="0" y="52"/>
                      <a:pt x="0" y="52"/>
                    </a:cubicBezTo>
                    <a:cubicBezTo>
                      <a:pt x="0" y="56"/>
                      <a:pt x="3" y="60"/>
                      <a:pt x="8" y="60"/>
                    </a:cubicBezTo>
                    <a:cubicBezTo>
                      <a:pt x="74" y="60"/>
                      <a:pt x="74" y="60"/>
                      <a:pt x="74" y="60"/>
                    </a:cubicBezTo>
                    <a:cubicBezTo>
                      <a:pt x="79" y="60"/>
                      <a:pt x="82" y="56"/>
                      <a:pt x="82" y="52"/>
                    </a:cubicBezTo>
                    <a:cubicBezTo>
                      <a:pt x="82" y="28"/>
                      <a:pt x="82" y="28"/>
                      <a:pt x="82" y="28"/>
                    </a:cubicBezTo>
                    <a:cubicBezTo>
                      <a:pt x="82" y="24"/>
                      <a:pt x="79" y="20"/>
                      <a:pt x="74" y="20"/>
                    </a:cubicBezTo>
                    <a:close/>
                    <a:moveTo>
                      <a:pt x="41" y="28"/>
                    </a:moveTo>
                    <a:cubicBezTo>
                      <a:pt x="36" y="28"/>
                      <a:pt x="32" y="24"/>
                      <a:pt x="32" y="19"/>
                    </a:cubicBezTo>
                    <a:cubicBezTo>
                      <a:pt x="32" y="14"/>
                      <a:pt x="36" y="10"/>
                      <a:pt x="41" y="10"/>
                    </a:cubicBezTo>
                    <a:cubicBezTo>
                      <a:pt x="46" y="10"/>
                      <a:pt x="50" y="14"/>
                      <a:pt x="50" y="19"/>
                    </a:cubicBezTo>
                    <a:cubicBezTo>
                      <a:pt x="50" y="24"/>
                      <a:pt x="46" y="28"/>
                      <a:pt x="41" y="28"/>
                    </a:cubicBezTo>
                    <a:close/>
                  </a:path>
                </a:pathLst>
              </a:custGeom>
              <a:grpFill/>
              <a:ln w="12700">
                <a:solidFill>
                  <a:srgbClr val="23004C"/>
                </a:solidFill>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grpSp>
        <p:sp>
          <p:nvSpPr>
            <p:cNvPr id="11" name="Freeform 974">
              <a:extLst>
                <a:ext uri="{FF2B5EF4-FFF2-40B4-BE49-F238E27FC236}">
                  <a16:creationId xmlns:a16="http://schemas.microsoft.com/office/drawing/2014/main" id="{D0989FEB-582E-B907-18E6-245A29AFD6A3}"/>
                </a:ext>
              </a:extLst>
            </p:cNvPr>
            <p:cNvSpPr>
              <a:spLocks noChangeAspect="1" noEditPoints="1"/>
            </p:cNvSpPr>
            <p:nvPr/>
          </p:nvSpPr>
          <p:spPr bwMode="auto">
            <a:xfrm>
              <a:off x="3842847" y="4194500"/>
              <a:ext cx="784623" cy="684459"/>
            </a:xfrm>
            <a:custGeom>
              <a:avLst/>
              <a:gdLst>
                <a:gd name="T0" fmla="*/ 100 w 348"/>
                <a:gd name="T1" fmla="*/ 256 h 307"/>
                <a:gd name="T2" fmla="*/ 170 w 348"/>
                <a:gd name="T3" fmla="*/ 227 h 307"/>
                <a:gd name="T4" fmla="*/ 85 w 348"/>
                <a:gd name="T5" fmla="*/ 307 h 307"/>
                <a:gd name="T6" fmla="*/ 0 w 348"/>
                <a:gd name="T7" fmla="*/ 227 h 307"/>
                <a:gd name="T8" fmla="*/ 70 w 348"/>
                <a:gd name="T9" fmla="*/ 256 h 307"/>
                <a:gd name="T10" fmla="*/ 25 w 348"/>
                <a:gd name="T11" fmla="*/ 144 h 307"/>
                <a:gd name="T12" fmla="*/ 25 w 348"/>
                <a:gd name="T13" fmla="*/ 144 h 307"/>
                <a:gd name="T14" fmla="*/ 0 w 348"/>
                <a:gd name="T15" fmla="*/ 84 h 307"/>
                <a:gd name="T16" fmla="*/ 25 w 348"/>
                <a:gd name="T17" fmla="*/ 25 h 307"/>
                <a:gd name="T18" fmla="*/ 25 w 348"/>
                <a:gd name="T19" fmla="*/ 25 h 307"/>
                <a:gd name="T20" fmla="*/ 145 w 348"/>
                <a:gd name="T21" fmla="*/ 25 h 307"/>
                <a:gd name="T22" fmla="*/ 145 w 348"/>
                <a:gd name="T23" fmla="*/ 25 h 307"/>
                <a:gd name="T24" fmla="*/ 170 w 348"/>
                <a:gd name="T25" fmla="*/ 84 h 307"/>
                <a:gd name="T26" fmla="*/ 100 w 348"/>
                <a:gd name="T27" fmla="*/ 168 h 307"/>
                <a:gd name="T28" fmla="*/ 323 w 348"/>
                <a:gd name="T29" fmla="*/ 162 h 307"/>
                <a:gd name="T30" fmla="*/ 323 w 348"/>
                <a:gd name="T31" fmla="*/ 162 h 307"/>
                <a:gd name="T32" fmla="*/ 323 w 348"/>
                <a:gd name="T33" fmla="*/ 282 h 307"/>
                <a:gd name="T34" fmla="*/ 323 w 348"/>
                <a:gd name="T35" fmla="*/ 282 h 307"/>
                <a:gd name="T36" fmla="*/ 203 w 348"/>
                <a:gd name="T37" fmla="*/ 282 h 307"/>
                <a:gd name="T38" fmla="*/ 203 w 348"/>
                <a:gd name="T39" fmla="*/ 282 h 307"/>
                <a:gd name="T40" fmla="*/ 203 w 348"/>
                <a:gd name="T41" fmla="*/ 162 h 307"/>
                <a:gd name="T42" fmla="*/ 203 w 348"/>
                <a:gd name="T43" fmla="*/ 162 h 307"/>
                <a:gd name="T44" fmla="*/ 248 w 348"/>
                <a:gd name="T45" fmla="*/ 84 h 307"/>
                <a:gd name="T46" fmla="*/ 197 w 348"/>
                <a:gd name="T47" fmla="*/ 69 h 307"/>
                <a:gd name="T48" fmla="*/ 197 w 348"/>
                <a:gd name="T49" fmla="*/ 54 h 307"/>
                <a:gd name="T50" fmla="*/ 248 w 348"/>
                <a:gd name="T51" fmla="*/ 0 h 307"/>
                <a:gd name="T52" fmla="*/ 278 w 348"/>
                <a:gd name="T53" fmla="*/ 0 h 307"/>
                <a:gd name="T54" fmla="*/ 330 w 348"/>
                <a:gd name="T55" fmla="*/ 54 h 307"/>
                <a:gd name="T56" fmla="*/ 330 w 348"/>
                <a:gd name="T57" fmla="*/ 84 h 307"/>
                <a:gd name="T58" fmla="*/ 278 w 348"/>
                <a:gd name="T59" fmla="*/ 139 h 307"/>
                <a:gd name="T60" fmla="*/ 263 w 348"/>
                <a:gd name="T61" fmla="*/ 167 h 307"/>
                <a:gd name="T62" fmla="*/ 224 w 348"/>
                <a:gd name="T63" fmla="*/ 183 h 307"/>
                <a:gd name="T64" fmla="*/ 224 w 348"/>
                <a:gd name="T65" fmla="*/ 261 h 307"/>
                <a:gd name="T66" fmla="*/ 263 w 348"/>
                <a:gd name="T67" fmla="*/ 277 h 307"/>
                <a:gd name="T68" fmla="*/ 302 w 348"/>
                <a:gd name="T69" fmla="*/ 261 h 307"/>
                <a:gd name="T70" fmla="*/ 302 w 348"/>
                <a:gd name="T71" fmla="*/ 183 h 307"/>
                <a:gd name="T72" fmla="*/ 46 w 348"/>
                <a:gd name="T73" fmla="*/ 123 h 307"/>
                <a:gd name="T74" fmla="*/ 93 w 348"/>
                <a:gd name="T75" fmla="*/ 139 h 307"/>
                <a:gd name="T76" fmla="*/ 140 w 348"/>
                <a:gd name="T77" fmla="*/ 84 h 307"/>
                <a:gd name="T78" fmla="*/ 124 w 348"/>
                <a:gd name="T79" fmla="*/ 45 h 307"/>
                <a:gd name="T80" fmla="*/ 46 w 348"/>
                <a:gd name="T81" fmla="*/ 45 h 307"/>
                <a:gd name="T82" fmla="*/ 30 w 348"/>
                <a:gd name="T83" fmla="*/ 84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8" h="307">
                  <a:moveTo>
                    <a:pt x="100" y="168"/>
                  </a:moveTo>
                  <a:cubicBezTo>
                    <a:pt x="100" y="256"/>
                    <a:pt x="100" y="256"/>
                    <a:pt x="100" y="256"/>
                  </a:cubicBezTo>
                  <a:cubicBezTo>
                    <a:pt x="149" y="207"/>
                    <a:pt x="149" y="207"/>
                    <a:pt x="149" y="207"/>
                  </a:cubicBezTo>
                  <a:cubicBezTo>
                    <a:pt x="170" y="227"/>
                    <a:pt x="170" y="227"/>
                    <a:pt x="170" y="227"/>
                  </a:cubicBezTo>
                  <a:cubicBezTo>
                    <a:pt x="96" y="302"/>
                    <a:pt x="96" y="302"/>
                    <a:pt x="96" y="302"/>
                  </a:cubicBezTo>
                  <a:cubicBezTo>
                    <a:pt x="93" y="305"/>
                    <a:pt x="89" y="307"/>
                    <a:pt x="85" y="307"/>
                  </a:cubicBezTo>
                  <a:cubicBezTo>
                    <a:pt x="81" y="307"/>
                    <a:pt x="77" y="305"/>
                    <a:pt x="74" y="302"/>
                  </a:cubicBezTo>
                  <a:cubicBezTo>
                    <a:pt x="0" y="227"/>
                    <a:pt x="0" y="227"/>
                    <a:pt x="0" y="227"/>
                  </a:cubicBezTo>
                  <a:cubicBezTo>
                    <a:pt x="21" y="207"/>
                    <a:pt x="21" y="207"/>
                    <a:pt x="21" y="207"/>
                  </a:cubicBezTo>
                  <a:cubicBezTo>
                    <a:pt x="70" y="256"/>
                    <a:pt x="70" y="256"/>
                    <a:pt x="70" y="256"/>
                  </a:cubicBezTo>
                  <a:cubicBezTo>
                    <a:pt x="70" y="168"/>
                    <a:pt x="70" y="168"/>
                    <a:pt x="70" y="168"/>
                  </a:cubicBezTo>
                  <a:cubicBezTo>
                    <a:pt x="53" y="165"/>
                    <a:pt x="37" y="156"/>
                    <a:pt x="25" y="144"/>
                  </a:cubicBezTo>
                  <a:cubicBezTo>
                    <a:pt x="25" y="144"/>
                    <a:pt x="25" y="144"/>
                    <a:pt x="25" y="144"/>
                  </a:cubicBezTo>
                  <a:cubicBezTo>
                    <a:pt x="25" y="144"/>
                    <a:pt x="25" y="144"/>
                    <a:pt x="25" y="144"/>
                  </a:cubicBezTo>
                  <a:cubicBezTo>
                    <a:pt x="25" y="144"/>
                    <a:pt x="25" y="144"/>
                    <a:pt x="25" y="144"/>
                  </a:cubicBezTo>
                  <a:cubicBezTo>
                    <a:pt x="10" y="129"/>
                    <a:pt x="0" y="108"/>
                    <a:pt x="0" y="84"/>
                  </a:cubicBezTo>
                  <a:cubicBezTo>
                    <a:pt x="0" y="61"/>
                    <a:pt x="10" y="40"/>
                    <a:pt x="25" y="25"/>
                  </a:cubicBezTo>
                  <a:cubicBezTo>
                    <a:pt x="25" y="25"/>
                    <a:pt x="25" y="25"/>
                    <a:pt x="25" y="25"/>
                  </a:cubicBezTo>
                  <a:cubicBezTo>
                    <a:pt x="25" y="25"/>
                    <a:pt x="25" y="25"/>
                    <a:pt x="25" y="25"/>
                  </a:cubicBezTo>
                  <a:cubicBezTo>
                    <a:pt x="25" y="25"/>
                    <a:pt x="25" y="25"/>
                    <a:pt x="25" y="25"/>
                  </a:cubicBezTo>
                  <a:cubicBezTo>
                    <a:pt x="41" y="9"/>
                    <a:pt x="62" y="0"/>
                    <a:pt x="85" y="0"/>
                  </a:cubicBezTo>
                  <a:cubicBezTo>
                    <a:pt x="108" y="0"/>
                    <a:pt x="129" y="9"/>
                    <a:pt x="145" y="25"/>
                  </a:cubicBezTo>
                  <a:cubicBezTo>
                    <a:pt x="145" y="25"/>
                    <a:pt x="145" y="25"/>
                    <a:pt x="145" y="25"/>
                  </a:cubicBezTo>
                  <a:cubicBezTo>
                    <a:pt x="145" y="25"/>
                    <a:pt x="145" y="25"/>
                    <a:pt x="145" y="25"/>
                  </a:cubicBezTo>
                  <a:cubicBezTo>
                    <a:pt x="145" y="25"/>
                    <a:pt x="145" y="25"/>
                    <a:pt x="145" y="25"/>
                  </a:cubicBezTo>
                  <a:cubicBezTo>
                    <a:pt x="160" y="40"/>
                    <a:pt x="170" y="61"/>
                    <a:pt x="170" y="84"/>
                  </a:cubicBezTo>
                  <a:cubicBezTo>
                    <a:pt x="170" y="106"/>
                    <a:pt x="162" y="125"/>
                    <a:pt x="149" y="140"/>
                  </a:cubicBezTo>
                  <a:cubicBezTo>
                    <a:pt x="136" y="154"/>
                    <a:pt x="119" y="164"/>
                    <a:pt x="100" y="168"/>
                  </a:cubicBezTo>
                  <a:close/>
                  <a:moveTo>
                    <a:pt x="278" y="139"/>
                  </a:moveTo>
                  <a:cubicBezTo>
                    <a:pt x="295" y="142"/>
                    <a:pt x="311" y="150"/>
                    <a:pt x="323" y="162"/>
                  </a:cubicBezTo>
                  <a:cubicBezTo>
                    <a:pt x="323" y="162"/>
                    <a:pt x="323" y="162"/>
                    <a:pt x="323" y="162"/>
                  </a:cubicBezTo>
                  <a:cubicBezTo>
                    <a:pt x="323" y="162"/>
                    <a:pt x="323" y="162"/>
                    <a:pt x="323" y="162"/>
                  </a:cubicBezTo>
                  <a:cubicBezTo>
                    <a:pt x="338" y="178"/>
                    <a:pt x="348" y="199"/>
                    <a:pt x="348" y="222"/>
                  </a:cubicBezTo>
                  <a:cubicBezTo>
                    <a:pt x="348" y="246"/>
                    <a:pt x="338" y="267"/>
                    <a:pt x="323" y="282"/>
                  </a:cubicBezTo>
                  <a:cubicBezTo>
                    <a:pt x="323" y="282"/>
                    <a:pt x="323" y="282"/>
                    <a:pt x="323" y="282"/>
                  </a:cubicBezTo>
                  <a:cubicBezTo>
                    <a:pt x="323" y="282"/>
                    <a:pt x="323" y="282"/>
                    <a:pt x="323" y="282"/>
                  </a:cubicBezTo>
                  <a:cubicBezTo>
                    <a:pt x="308" y="297"/>
                    <a:pt x="286" y="307"/>
                    <a:pt x="263" y="307"/>
                  </a:cubicBezTo>
                  <a:cubicBezTo>
                    <a:pt x="240" y="307"/>
                    <a:pt x="219" y="297"/>
                    <a:pt x="203" y="282"/>
                  </a:cubicBezTo>
                  <a:cubicBezTo>
                    <a:pt x="203" y="282"/>
                    <a:pt x="203" y="282"/>
                    <a:pt x="203" y="282"/>
                  </a:cubicBezTo>
                  <a:cubicBezTo>
                    <a:pt x="203" y="282"/>
                    <a:pt x="203" y="282"/>
                    <a:pt x="203" y="282"/>
                  </a:cubicBezTo>
                  <a:cubicBezTo>
                    <a:pt x="188" y="267"/>
                    <a:pt x="178" y="246"/>
                    <a:pt x="178" y="222"/>
                  </a:cubicBezTo>
                  <a:cubicBezTo>
                    <a:pt x="178" y="199"/>
                    <a:pt x="188" y="178"/>
                    <a:pt x="203" y="162"/>
                  </a:cubicBezTo>
                  <a:cubicBezTo>
                    <a:pt x="203" y="162"/>
                    <a:pt x="203" y="162"/>
                    <a:pt x="203" y="162"/>
                  </a:cubicBezTo>
                  <a:cubicBezTo>
                    <a:pt x="203" y="162"/>
                    <a:pt x="203" y="162"/>
                    <a:pt x="203" y="162"/>
                  </a:cubicBezTo>
                  <a:cubicBezTo>
                    <a:pt x="215" y="150"/>
                    <a:pt x="231" y="142"/>
                    <a:pt x="248" y="139"/>
                  </a:cubicBezTo>
                  <a:cubicBezTo>
                    <a:pt x="248" y="84"/>
                    <a:pt x="248" y="84"/>
                    <a:pt x="248" y="84"/>
                  </a:cubicBezTo>
                  <a:cubicBezTo>
                    <a:pt x="197" y="84"/>
                    <a:pt x="197" y="84"/>
                    <a:pt x="197" y="84"/>
                  </a:cubicBezTo>
                  <a:cubicBezTo>
                    <a:pt x="197" y="69"/>
                    <a:pt x="197" y="69"/>
                    <a:pt x="197" y="69"/>
                  </a:cubicBezTo>
                  <a:cubicBezTo>
                    <a:pt x="197" y="66"/>
                    <a:pt x="197" y="66"/>
                    <a:pt x="197" y="66"/>
                  </a:cubicBezTo>
                  <a:cubicBezTo>
                    <a:pt x="197" y="54"/>
                    <a:pt x="197" y="54"/>
                    <a:pt x="197" y="54"/>
                  </a:cubicBezTo>
                  <a:cubicBezTo>
                    <a:pt x="248" y="54"/>
                    <a:pt x="248" y="54"/>
                    <a:pt x="248" y="54"/>
                  </a:cubicBezTo>
                  <a:cubicBezTo>
                    <a:pt x="248" y="0"/>
                    <a:pt x="248" y="0"/>
                    <a:pt x="248" y="0"/>
                  </a:cubicBezTo>
                  <a:cubicBezTo>
                    <a:pt x="263" y="0"/>
                    <a:pt x="263" y="0"/>
                    <a:pt x="263" y="0"/>
                  </a:cubicBezTo>
                  <a:cubicBezTo>
                    <a:pt x="278" y="0"/>
                    <a:pt x="278" y="0"/>
                    <a:pt x="278" y="0"/>
                  </a:cubicBezTo>
                  <a:cubicBezTo>
                    <a:pt x="278" y="54"/>
                    <a:pt x="278" y="54"/>
                    <a:pt x="278" y="54"/>
                  </a:cubicBezTo>
                  <a:cubicBezTo>
                    <a:pt x="330" y="54"/>
                    <a:pt x="330" y="54"/>
                    <a:pt x="330" y="54"/>
                  </a:cubicBezTo>
                  <a:cubicBezTo>
                    <a:pt x="330" y="69"/>
                    <a:pt x="330" y="69"/>
                    <a:pt x="330" y="69"/>
                  </a:cubicBezTo>
                  <a:cubicBezTo>
                    <a:pt x="330" y="84"/>
                    <a:pt x="330" y="84"/>
                    <a:pt x="330" y="84"/>
                  </a:cubicBezTo>
                  <a:cubicBezTo>
                    <a:pt x="278" y="84"/>
                    <a:pt x="278" y="84"/>
                    <a:pt x="278" y="84"/>
                  </a:cubicBezTo>
                  <a:cubicBezTo>
                    <a:pt x="278" y="139"/>
                    <a:pt x="278" y="139"/>
                    <a:pt x="278" y="139"/>
                  </a:cubicBezTo>
                  <a:close/>
                  <a:moveTo>
                    <a:pt x="302" y="183"/>
                  </a:moveTo>
                  <a:cubicBezTo>
                    <a:pt x="292" y="173"/>
                    <a:pt x="278" y="167"/>
                    <a:pt x="263" y="167"/>
                  </a:cubicBezTo>
                  <a:cubicBezTo>
                    <a:pt x="248" y="167"/>
                    <a:pt x="234" y="173"/>
                    <a:pt x="224" y="183"/>
                  </a:cubicBezTo>
                  <a:cubicBezTo>
                    <a:pt x="224" y="183"/>
                    <a:pt x="224" y="183"/>
                    <a:pt x="224" y="183"/>
                  </a:cubicBezTo>
                  <a:cubicBezTo>
                    <a:pt x="214" y="193"/>
                    <a:pt x="208" y="207"/>
                    <a:pt x="208" y="222"/>
                  </a:cubicBezTo>
                  <a:cubicBezTo>
                    <a:pt x="208" y="238"/>
                    <a:pt x="214" y="251"/>
                    <a:pt x="224" y="261"/>
                  </a:cubicBezTo>
                  <a:cubicBezTo>
                    <a:pt x="224" y="261"/>
                    <a:pt x="224" y="261"/>
                    <a:pt x="224" y="261"/>
                  </a:cubicBezTo>
                  <a:cubicBezTo>
                    <a:pt x="234" y="271"/>
                    <a:pt x="248" y="277"/>
                    <a:pt x="263" y="277"/>
                  </a:cubicBezTo>
                  <a:cubicBezTo>
                    <a:pt x="278" y="277"/>
                    <a:pt x="292" y="271"/>
                    <a:pt x="302" y="261"/>
                  </a:cubicBezTo>
                  <a:cubicBezTo>
                    <a:pt x="302" y="261"/>
                    <a:pt x="302" y="261"/>
                    <a:pt x="302" y="261"/>
                  </a:cubicBezTo>
                  <a:cubicBezTo>
                    <a:pt x="312" y="251"/>
                    <a:pt x="318" y="238"/>
                    <a:pt x="318" y="222"/>
                  </a:cubicBezTo>
                  <a:cubicBezTo>
                    <a:pt x="318" y="207"/>
                    <a:pt x="312" y="193"/>
                    <a:pt x="302" y="183"/>
                  </a:cubicBezTo>
                  <a:cubicBezTo>
                    <a:pt x="302" y="183"/>
                    <a:pt x="302" y="183"/>
                    <a:pt x="302" y="183"/>
                  </a:cubicBezTo>
                  <a:close/>
                  <a:moveTo>
                    <a:pt x="46" y="123"/>
                  </a:moveTo>
                  <a:cubicBezTo>
                    <a:pt x="56" y="133"/>
                    <a:pt x="70" y="140"/>
                    <a:pt x="85" y="140"/>
                  </a:cubicBezTo>
                  <a:cubicBezTo>
                    <a:pt x="93" y="139"/>
                    <a:pt x="93" y="139"/>
                    <a:pt x="93" y="139"/>
                  </a:cubicBezTo>
                  <a:cubicBezTo>
                    <a:pt x="106" y="137"/>
                    <a:pt x="118" y="130"/>
                    <a:pt x="127" y="121"/>
                  </a:cubicBezTo>
                  <a:cubicBezTo>
                    <a:pt x="135" y="111"/>
                    <a:pt x="140" y="98"/>
                    <a:pt x="140" y="84"/>
                  </a:cubicBezTo>
                  <a:cubicBezTo>
                    <a:pt x="140" y="69"/>
                    <a:pt x="134" y="55"/>
                    <a:pt x="124" y="45"/>
                  </a:cubicBezTo>
                  <a:cubicBezTo>
                    <a:pt x="124" y="45"/>
                    <a:pt x="124" y="45"/>
                    <a:pt x="124" y="45"/>
                  </a:cubicBezTo>
                  <a:cubicBezTo>
                    <a:pt x="114" y="35"/>
                    <a:pt x="100" y="29"/>
                    <a:pt x="85" y="29"/>
                  </a:cubicBezTo>
                  <a:cubicBezTo>
                    <a:pt x="70" y="29"/>
                    <a:pt x="56" y="35"/>
                    <a:pt x="46" y="45"/>
                  </a:cubicBezTo>
                  <a:cubicBezTo>
                    <a:pt x="46" y="45"/>
                    <a:pt x="46" y="45"/>
                    <a:pt x="46" y="45"/>
                  </a:cubicBezTo>
                  <a:cubicBezTo>
                    <a:pt x="36" y="55"/>
                    <a:pt x="30" y="69"/>
                    <a:pt x="30" y="84"/>
                  </a:cubicBezTo>
                  <a:cubicBezTo>
                    <a:pt x="30" y="100"/>
                    <a:pt x="36" y="113"/>
                    <a:pt x="46" y="123"/>
                  </a:cubicBezTo>
                  <a:close/>
                </a:path>
              </a:pathLst>
            </a:custGeom>
            <a:solidFill>
              <a:sysClr val="window" lastClr="FFFFFF"/>
            </a:solidFill>
            <a:ln w="12700">
              <a:solidFill>
                <a:srgbClr val="23004C"/>
              </a:solidFill>
            </a:ln>
          </p:spPr>
          <p:txBody>
            <a:bodyPr vert="horz" wrap="square" lIns="68564" tIns="34282" rIns="68564" bIns="34282" numCol="1" anchor="t" anchorCtr="0" compatLnSpc="1">
              <a:prstTxWarp prst="textNoShape">
                <a:avLst/>
              </a:prstTxWarp>
            </a:bodyPr>
            <a:lstStyle/>
            <a:p>
              <a:pPr defTabSz="685800">
                <a:defRPr/>
              </a:pPr>
              <a:endParaRPr lang="en-GB" sz="900" kern="0">
                <a:solidFill>
                  <a:srgbClr val="000000"/>
                </a:solidFill>
              </a:endParaRPr>
            </a:p>
          </p:txBody>
        </p:sp>
        <p:sp>
          <p:nvSpPr>
            <p:cNvPr id="12" name="Freeform 9">
              <a:extLst>
                <a:ext uri="{FF2B5EF4-FFF2-40B4-BE49-F238E27FC236}">
                  <a16:creationId xmlns:a16="http://schemas.microsoft.com/office/drawing/2014/main" id="{FE78E189-484A-7383-A88B-6728A74552B3}"/>
                </a:ext>
              </a:extLst>
            </p:cNvPr>
            <p:cNvSpPr>
              <a:spLocks noEditPoints="1"/>
            </p:cNvSpPr>
            <p:nvPr/>
          </p:nvSpPr>
          <p:spPr bwMode="auto">
            <a:xfrm>
              <a:off x="8170109" y="4129218"/>
              <a:ext cx="951933" cy="887695"/>
            </a:xfrm>
            <a:custGeom>
              <a:avLst/>
              <a:gdLst>
                <a:gd name="T0" fmla="*/ 292 w 2917"/>
                <a:gd name="T1" fmla="*/ 619 h 2718"/>
                <a:gd name="T2" fmla="*/ 433 w 2917"/>
                <a:gd name="T3" fmla="*/ 563 h 2718"/>
                <a:gd name="T4" fmla="*/ 728 w 2917"/>
                <a:gd name="T5" fmla="*/ 306 h 2718"/>
                <a:gd name="T6" fmla="*/ 2506 w 2917"/>
                <a:gd name="T7" fmla="*/ 1505 h 2718"/>
                <a:gd name="T8" fmla="*/ 2411 w 2917"/>
                <a:gd name="T9" fmla="*/ 2257 h 2718"/>
                <a:gd name="T10" fmla="*/ 1000 w 2917"/>
                <a:gd name="T11" fmla="*/ 160 h 2718"/>
                <a:gd name="T12" fmla="*/ 1067 w 2917"/>
                <a:gd name="T13" fmla="*/ 102 h 2718"/>
                <a:gd name="T14" fmla="*/ 1031 w 2917"/>
                <a:gd name="T15" fmla="*/ 101 h 2718"/>
                <a:gd name="T16" fmla="*/ 843 w 2917"/>
                <a:gd name="T17" fmla="*/ 228 h 2718"/>
                <a:gd name="T18" fmla="*/ 561 w 2917"/>
                <a:gd name="T19" fmla="*/ 577 h 2718"/>
                <a:gd name="T20" fmla="*/ 238 w 2917"/>
                <a:gd name="T21" fmla="*/ 1827 h 2718"/>
                <a:gd name="T22" fmla="*/ 356 w 2917"/>
                <a:gd name="T23" fmla="*/ 2449 h 2718"/>
                <a:gd name="T24" fmla="*/ 876 w 2917"/>
                <a:gd name="T25" fmla="*/ 143 h 2718"/>
                <a:gd name="T26" fmla="*/ 1084 w 2917"/>
                <a:gd name="T27" fmla="*/ 62 h 2718"/>
                <a:gd name="T28" fmla="*/ 63 w 2917"/>
                <a:gd name="T29" fmla="*/ 1087 h 2718"/>
                <a:gd name="T30" fmla="*/ 1105 w 2917"/>
                <a:gd name="T31" fmla="*/ 65 h 2718"/>
                <a:gd name="T32" fmla="*/ 770 w 2917"/>
                <a:gd name="T33" fmla="*/ 183 h 2718"/>
                <a:gd name="T34" fmla="*/ 1791 w 2917"/>
                <a:gd name="T35" fmla="*/ 1032 h 2718"/>
                <a:gd name="T36" fmla="*/ 2910 w 2917"/>
                <a:gd name="T37" fmla="*/ 1456 h 2718"/>
                <a:gd name="T38" fmla="*/ 1744 w 2917"/>
                <a:gd name="T39" fmla="*/ 963 h 2718"/>
                <a:gd name="T40" fmla="*/ 1459 w 2917"/>
                <a:gd name="T41" fmla="*/ 912 h 2718"/>
                <a:gd name="T42" fmla="*/ 1818 w 2917"/>
                <a:gd name="T43" fmla="*/ 91 h 2718"/>
                <a:gd name="T44" fmla="*/ 1852 w 2917"/>
                <a:gd name="T45" fmla="*/ 320 h 2718"/>
                <a:gd name="T46" fmla="*/ 1554 w 2917"/>
                <a:gd name="T47" fmla="*/ 330 h 2718"/>
                <a:gd name="T48" fmla="*/ 1643 w 2917"/>
                <a:gd name="T49" fmla="*/ 582 h 2718"/>
                <a:gd name="T50" fmla="*/ 1280 w 2917"/>
                <a:gd name="T51" fmla="*/ 917 h 2718"/>
                <a:gd name="T52" fmla="*/ 1753 w 2917"/>
                <a:gd name="T53" fmla="*/ 940 h 2718"/>
                <a:gd name="T54" fmla="*/ 1082 w 2917"/>
                <a:gd name="T55" fmla="*/ 1059 h 2718"/>
                <a:gd name="T56" fmla="*/ 1657 w 2917"/>
                <a:gd name="T57" fmla="*/ 2697 h 2718"/>
                <a:gd name="T58" fmla="*/ 1987 w 2917"/>
                <a:gd name="T59" fmla="*/ 1151 h 2718"/>
                <a:gd name="T60" fmla="*/ 2377 w 2917"/>
                <a:gd name="T61" fmla="*/ 1211 h 2718"/>
                <a:gd name="T62" fmla="*/ 2865 w 2917"/>
                <a:gd name="T63" fmla="*/ 996 h 2718"/>
                <a:gd name="T64" fmla="*/ 1762 w 2917"/>
                <a:gd name="T65" fmla="*/ 977 h 2718"/>
                <a:gd name="T66" fmla="*/ 1163 w 2917"/>
                <a:gd name="T67" fmla="*/ 65 h 2718"/>
                <a:gd name="T68" fmla="*/ 1140 w 2917"/>
                <a:gd name="T69" fmla="*/ 352 h 2718"/>
                <a:gd name="T70" fmla="*/ 1237 w 2917"/>
                <a:gd name="T71" fmla="*/ 566 h 2718"/>
                <a:gd name="T72" fmla="*/ 1137 w 2917"/>
                <a:gd name="T73" fmla="*/ 372 h 2718"/>
                <a:gd name="T74" fmla="*/ 1752 w 2917"/>
                <a:gd name="T75" fmla="*/ 86 h 2718"/>
                <a:gd name="T76" fmla="*/ 1352 w 2917"/>
                <a:gd name="T77" fmla="*/ 636 h 2718"/>
                <a:gd name="T78" fmla="*/ 1238 w 2917"/>
                <a:gd name="T79" fmla="*/ 635 h 2718"/>
                <a:gd name="T80" fmla="*/ 1528 w 2917"/>
                <a:gd name="T81" fmla="*/ 116 h 2718"/>
                <a:gd name="T82" fmla="*/ 1811 w 2917"/>
                <a:gd name="T83" fmla="*/ 218 h 2718"/>
                <a:gd name="T84" fmla="*/ 1534 w 2917"/>
                <a:gd name="T85" fmla="*/ 139 h 2718"/>
                <a:gd name="T86" fmla="*/ 1809 w 2917"/>
                <a:gd name="T87" fmla="*/ 216 h 2718"/>
                <a:gd name="T88" fmla="*/ 1170 w 2917"/>
                <a:gd name="T89" fmla="*/ 639 h 2718"/>
                <a:gd name="T90" fmla="*/ 1208 w 2917"/>
                <a:gd name="T91" fmla="*/ 27 h 2718"/>
                <a:gd name="T92" fmla="*/ 105 w 2917"/>
                <a:gd name="T93" fmla="*/ 1160 h 2718"/>
                <a:gd name="T94" fmla="*/ 1281 w 2917"/>
                <a:gd name="T95" fmla="*/ 44 h 2718"/>
                <a:gd name="T96" fmla="*/ 1242 w 2917"/>
                <a:gd name="T97" fmla="*/ 78 h 2718"/>
                <a:gd name="T98" fmla="*/ 1331 w 2917"/>
                <a:gd name="T99" fmla="*/ 66 h 2718"/>
                <a:gd name="T100" fmla="*/ 1320 w 2917"/>
                <a:gd name="T101" fmla="*/ 57 h 2718"/>
                <a:gd name="T102" fmla="*/ 1267 w 2917"/>
                <a:gd name="T103" fmla="*/ 59 h 2718"/>
                <a:gd name="T104" fmla="*/ 1410 w 2917"/>
                <a:gd name="T105" fmla="*/ 123 h 2718"/>
                <a:gd name="T106" fmla="*/ 1182 w 2917"/>
                <a:gd name="T107" fmla="*/ 97 h 2718"/>
                <a:gd name="T108" fmla="*/ 1028 w 2917"/>
                <a:gd name="T109" fmla="*/ 305 h 2718"/>
                <a:gd name="T110" fmla="*/ 1276 w 2917"/>
                <a:gd name="T111" fmla="*/ 219 h 2718"/>
                <a:gd name="T112" fmla="*/ 1289 w 2917"/>
                <a:gd name="T113" fmla="*/ 205 h 2718"/>
                <a:gd name="T114" fmla="*/ 1165 w 2917"/>
                <a:gd name="T115" fmla="*/ 84 h 2718"/>
                <a:gd name="T116" fmla="*/ 1154 w 2917"/>
                <a:gd name="T117" fmla="*/ 75 h 2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17" h="2718">
                  <a:moveTo>
                    <a:pt x="1008" y="145"/>
                  </a:moveTo>
                  <a:lnTo>
                    <a:pt x="1008" y="145"/>
                  </a:lnTo>
                  <a:cubicBezTo>
                    <a:pt x="1013" y="143"/>
                    <a:pt x="1013" y="142"/>
                    <a:pt x="1008" y="145"/>
                  </a:cubicBezTo>
                  <a:close/>
                  <a:moveTo>
                    <a:pt x="615" y="310"/>
                  </a:moveTo>
                  <a:lnTo>
                    <a:pt x="615" y="310"/>
                  </a:lnTo>
                  <a:cubicBezTo>
                    <a:pt x="655" y="283"/>
                    <a:pt x="550" y="350"/>
                    <a:pt x="553" y="349"/>
                  </a:cubicBezTo>
                  <a:cubicBezTo>
                    <a:pt x="562" y="334"/>
                    <a:pt x="575" y="324"/>
                    <a:pt x="589" y="314"/>
                  </a:cubicBezTo>
                  <a:cubicBezTo>
                    <a:pt x="589" y="335"/>
                    <a:pt x="635" y="270"/>
                    <a:pt x="655" y="253"/>
                  </a:cubicBezTo>
                  <a:cubicBezTo>
                    <a:pt x="492" y="363"/>
                    <a:pt x="351" y="505"/>
                    <a:pt x="243" y="670"/>
                  </a:cubicBezTo>
                  <a:cubicBezTo>
                    <a:pt x="264" y="656"/>
                    <a:pt x="283" y="645"/>
                    <a:pt x="294" y="613"/>
                  </a:cubicBezTo>
                  <a:cubicBezTo>
                    <a:pt x="294" y="615"/>
                    <a:pt x="293" y="618"/>
                    <a:pt x="292" y="619"/>
                  </a:cubicBezTo>
                  <a:cubicBezTo>
                    <a:pt x="297" y="613"/>
                    <a:pt x="306" y="599"/>
                    <a:pt x="306" y="599"/>
                  </a:cubicBezTo>
                  <a:cubicBezTo>
                    <a:pt x="305" y="601"/>
                    <a:pt x="303" y="604"/>
                    <a:pt x="302" y="607"/>
                  </a:cubicBezTo>
                  <a:cubicBezTo>
                    <a:pt x="307" y="603"/>
                    <a:pt x="310" y="595"/>
                    <a:pt x="313" y="589"/>
                  </a:cubicBezTo>
                  <a:cubicBezTo>
                    <a:pt x="309" y="609"/>
                    <a:pt x="336" y="568"/>
                    <a:pt x="338" y="566"/>
                  </a:cubicBezTo>
                  <a:cubicBezTo>
                    <a:pt x="327" y="585"/>
                    <a:pt x="311" y="599"/>
                    <a:pt x="298" y="616"/>
                  </a:cubicBezTo>
                  <a:cubicBezTo>
                    <a:pt x="317" y="605"/>
                    <a:pt x="321" y="580"/>
                    <a:pt x="342" y="570"/>
                  </a:cubicBezTo>
                  <a:cubicBezTo>
                    <a:pt x="330" y="583"/>
                    <a:pt x="330" y="583"/>
                    <a:pt x="329" y="588"/>
                  </a:cubicBezTo>
                  <a:cubicBezTo>
                    <a:pt x="341" y="585"/>
                    <a:pt x="378" y="545"/>
                    <a:pt x="381" y="571"/>
                  </a:cubicBezTo>
                  <a:cubicBezTo>
                    <a:pt x="397" y="562"/>
                    <a:pt x="418" y="541"/>
                    <a:pt x="435" y="530"/>
                  </a:cubicBezTo>
                  <a:cubicBezTo>
                    <a:pt x="439" y="520"/>
                    <a:pt x="466" y="532"/>
                    <a:pt x="480" y="528"/>
                  </a:cubicBezTo>
                  <a:cubicBezTo>
                    <a:pt x="464" y="554"/>
                    <a:pt x="457" y="518"/>
                    <a:pt x="433" y="563"/>
                  </a:cubicBezTo>
                  <a:cubicBezTo>
                    <a:pt x="463" y="567"/>
                    <a:pt x="501" y="553"/>
                    <a:pt x="520" y="530"/>
                  </a:cubicBezTo>
                  <a:cubicBezTo>
                    <a:pt x="497" y="536"/>
                    <a:pt x="497" y="548"/>
                    <a:pt x="484" y="542"/>
                  </a:cubicBezTo>
                  <a:cubicBezTo>
                    <a:pt x="495" y="533"/>
                    <a:pt x="510" y="485"/>
                    <a:pt x="512" y="480"/>
                  </a:cubicBezTo>
                  <a:cubicBezTo>
                    <a:pt x="514" y="479"/>
                    <a:pt x="530" y="474"/>
                    <a:pt x="539" y="471"/>
                  </a:cubicBezTo>
                  <a:cubicBezTo>
                    <a:pt x="554" y="436"/>
                    <a:pt x="479" y="471"/>
                    <a:pt x="475" y="472"/>
                  </a:cubicBezTo>
                  <a:cubicBezTo>
                    <a:pt x="492" y="460"/>
                    <a:pt x="512" y="451"/>
                    <a:pt x="531" y="445"/>
                  </a:cubicBezTo>
                  <a:cubicBezTo>
                    <a:pt x="564" y="449"/>
                    <a:pt x="575" y="471"/>
                    <a:pt x="609" y="465"/>
                  </a:cubicBezTo>
                  <a:cubicBezTo>
                    <a:pt x="637" y="459"/>
                    <a:pt x="672" y="426"/>
                    <a:pt x="665" y="429"/>
                  </a:cubicBezTo>
                  <a:cubicBezTo>
                    <a:pt x="693" y="384"/>
                    <a:pt x="713" y="342"/>
                    <a:pt x="776" y="290"/>
                  </a:cubicBezTo>
                  <a:cubicBezTo>
                    <a:pt x="760" y="304"/>
                    <a:pt x="744" y="310"/>
                    <a:pt x="728" y="306"/>
                  </a:cubicBezTo>
                  <a:lnTo>
                    <a:pt x="728" y="306"/>
                  </a:lnTo>
                  <a:cubicBezTo>
                    <a:pt x="733" y="292"/>
                    <a:pt x="770" y="268"/>
                    <a:pt x="776" y="254"/>
                  </a:cubicBezTo>
                  <a:lnTo>
                    <a:pt x="776" y="254"/>
                  </a:lnTo>
                  <a:cubicBezTo>
                    <a:pt x="774" y="256"/>
                    <a:pt x="798" y="225"/>
                    <a:pt x="802" y="210"/>
                  </a:cubicBezTo>
                  <a:cubicBezTo>
                    <a:pt x="756" y="212"/>
                    <a:pt x="653" y="285"/>
                    <a:pt x="615" y="310"/>
                  </a:cubicBezTo>
                  <a:close/>
                  <a:moveTo>
                    <a:pt x="917" y="162"/>
                  </a:moveTo>
                  <a:lnTo>
                    <a:pt x="917" y="162"/>
                  </a:lnTo>
                  <a:cubicBezTo>
                    <a:pt x="917" y="162"/>
                    <a:pt x="940" y="164"/>
                    <a:pt x="944" y="154"/>
                  </a:cubicBezTo>
                  <a:cubicBezTo>
                    <a:pt x="943" y="154"/>
                    <a:pt x="943" y="154"/>
                    <a:pt x="943" y="154"/>
                  </a:cubicBezTo>
                  <a:cubicBezTo>
                    <a:pt x="938" y="152"/>
                    <a:pt x="919" y="157"/>
                    <a:pt x="917" y="162"/>
                  </a:cubicBezTo>
                  <a:close/>
                  <a:moveTo>
                    <a:pt x="2506" y="1505"/>
                  </a:moveTo>
                  <a:lnTo>
                    <a:pt x="2506" y="1505"/>
                  </a:lnTo>
                  <a:cubicBezTo>
                    <a:pt x="2506" y="1505"/>
                    <a:pt x="2506" y="1505"/>
                    <a:pt x="2506" y="1505"/>
                  </a:cubicBezTo>
                  <a:cubicBezTo>
                    <a:pt x="2505" y="1505"/>
                    <a:pt x="2505" y="1505"/>
                    <a:pt x="2505" y="1505"/>
                  </a:cubicBezTo>
                  <a:cubicBezTo>
                    <a:pt x="2498" y="1508"/>
                    <a:pt x="2484" y="1529"/>
                    <a:pt x="2502" y="1521"/>
                  </a:cubicBezTo>
                  <a:cubicBezTo>
                    <a:pt x="2514" y="1513"/>
                    <a:pt x="2515" y="1508"/>
                    <a:pt x="2506" y="1505"/>
                  </a:cubicBezTo>
                  <a:close/>
                  <a:moveTo>
                    <a:pt x="2411" y="2174"/>
                  </a:moveTo>
                  <a:lnTo>
                    <a:pt x="2411" y="2174"/>
                  </a:lnTo>
                  <a:cubicBezTo>
                    <a:pt x="2411" y="2175"/>
                    <a:pt x="2410" y="2175"/>
                    <a:pt x="2410" y="2175"/>
                  </a:cubicBezTo>
                  <a:cubicBezTo>
                    <a:pt x="2385" y="2193"/>
                    <a:pt x="2278" y="2319"/>
                    <a:pt x="2278" y="2338"/>
                  </a:cubicBezTo>
                  <a:cubicBezTo>
                    <a:pt x="2276" y="2390"/>
                    <a:pt x="2236" y="2420"/>
                    <a:pt x="2237" y="2473"/>
                  </a:cubicBezTo>
                  <a:cubicBezTo>
                    <a:pt x="2312" y="2533"/>
                    <a:pt x="2386" y="2270"/>
                    <a:pt x="2407" y="2247"/>
                  </a:cubicBezTo>
                  <a:cubicBezTo>
                    <a:pt x="2406" y="2252"/>
                    <a:pt x="2407" y="2256"/>
                    <a:pt x="2411" y="2257"/>
                  </a:cubicBezTo>
                  <a:cubicBezTo>
                    <a:pt x="2422" y="2250"/>
                    <a:pt x="2424" y="2192"/>
                    <a:pt x="2415" y="2178"/>
                  </a:cubicBezTo>
                  <a:cubicBezTo>
                    <a:pt x="2416" y="2177"/>
                    <a:pt x="2416" y="2176"/>
                    <a:pt x="2411" y="2174"/>
                  </a:cubicBezTo>
                  <a:close/>
                  <a:moveTo>
                    <a:pt x="843" y="228"/>
                  </a:moveTo>
                  <a:lnTo>
                    <a:pt x="843" y="228"/>
                  </a:lnTo>
                  <a:cubicBezTo>
                    <a:pt x="843" y="232"/>
                    <a:pt x="839" y="232"/>
                    <a:pt x="845" y="232"/>
                  </a:cubicBezTo>
                  <a:cubicBezTo>
                    <a:pt x="831" y="249"/>
                    <a:pt x="838" y="259"/>
                    <a:pt x="843" y="250"/>
                  </a:cubicBezTo>
                  <a:cubicBezTo>
                    <a:pt x="855" y="244"/>
                    <a:pt x="876" y="220"/>
                    <a:pt x="877" y="220"/>
                  </a:cubicBezTo>
                  <a:cubicBezTo>
                    <a:pt x="880" y="216"/>
                    <a:pt x="896" y="203"/>
                    <a:pt x="907" y="202"/>
                  </a:cubicBezTo>
                  <a:cubicBezTo>
                    <a:pt x="911" y="197"/>
                    <a:pt x="894" y="222"/>
                    <a:pt x="882" y="233"/>
                  </a:cubicBezTo>
                  <a:cubicBezTo>
                    <a:pt x="886" y="232"/>
                    <a:pt x="922" y="207"/>
                    <a:pt x="921" y="222"/>
                  </a:cubicBezTo>
                  <a:cubicBezTo>
                    <a:pt x="925" y="221"/>
                    <a:pt x="983" y="174"/>
                    <a:pt x="1000" y="160"/>
                  </a:cubicBezTo>
                  <a:cubicBezTo>
                    <a:pt x="972" y="162"/>
                    <a:pt x="1004" y="160"/>
                    <a:pt x="988" y="158"/>
                  </a:cubicBezTo>
                  <a:cubicBezTo>
                    <a:pt x="992" y="154"/>
                    <a:pt x="1027" y="147"/>
                    <a:pt x="995" y="151"/>
                  </a:cubicBezTo>
                  <a:cubicBezTo>
                    <a:pt x="1001" y="148"/>
                    <a:pt x="1005" y="146"/>
                    <a:pt x="1008" y="145"/>
                  </a:cubicBezTo>
                  <a:cubicBezTo>
                    <a:pt x="1006" y="145"/>
                    <a:pt x="1003" y="146"/>
                    <a:pt x="1000" y="147"/>
                  </a:cubicBezTo>
                  <a:cubicBezTo>
                    <a:pt x="1005" y="134"/>
                    <a:pt x="1023" y="149"/>
                    <a:pt x="1028" y="135"/>
                  </a:cubicBezTo>
                  <a:cubicBezTo>
                    <a:pt x="1024" y="136"/>
                    <a:pt x="1021" y="137"/>
                    <a:pt x="1017" y="137"/>
                  </a:cubicBezTo>
                  <a:cubicBezTo>
                    <a:pt x="1026" y="131"/>
                    <a:pt x="1054" y="124"/>
                    <a:pt x="1054" y="113"/>
                  </a:cubicBezTo>
                  <a:cubicBezTo>
                    <a:pt x="1048" y="114"/>
                    <a:pt x="1039" y="120"/>
                    <a:pt x="1033" y="116"/>
                  </a:cubicBezTo>
                  <a:cubicBezTo>
                    <a:pt x="1035" y="113"/>
                    <a:pt x="1036" y="111"/>
                    <a:pt x="1037" y="110"/>
                  </a:cubicBezTo>
                  <a:cubicBezTo>
                    <a:pt x="1037" y="118"/>
                    <a:pt x="1042" y="110"/>
                    <a:pt x="1042" y="107"/>
                  </a:cubicBezTo>
                  <a:cubicBezTo>
                    <a:pt x="1056" y="102"/>
                    <a:pt x="1067" y="102"/>
                    <a:pt x="1067" y="102"/>
                  </a:cubicBezTo>
                  <a:cubicBezTo>
                    <a:pt x="1053" y="104"/>
                    <a:pt x="1050" y="108"/>
                    <a:pt x="1059" y="115"/>
                  </a:cubicBezTo>
                  <a:cubicBezTo>
                    <a:pt x="1094" y="104"/>
                    <a:pt x="1072" y="103"/>
                    <a:pt x="1066" y="100"/>
                  </a:cubicBezTo>
                  <a:cubicBezTo>
                    <a:pt x="1100" y="83"/>
                    <a:pt x="1062" y="92"/>
                    <a:pt x="1063" y="91"/>
                  </a:cubicBezTo>
                  <a:cubicBezTo>
                    <a:pt x="1054" y="91"/>
                    <a:pt x="1049" y="96"/>
                    <a:pt x="1041" y="98"/>
                  </a:cubicBezTo>
                  <a:cubicBezTo>
                    <a:pt x="1046" y="95"/>
                    <a:pt x="1045" y="94"/>
                    <a:pt x="1039" y="96"/>
                  </a:cubicBezTo>
                  <a:cubicBezTo>
                    <a:pt x="1039" y="96"/>
                    <a:pt x="1038" y="96"/>
                    <a:pt x="1038" y="96"/>
                  </a:cubicBezTo>
                  <a:cubicBezTo>
                    <a:pt x="1058" y="91"/>
                    <a:pt x="1086" y="83"/>
                    <a:pt x="1086" y="84"/>
                  </a:cubicBezTo>
                  <a:cubicBezTo>
                    <a:pt x="1073" y="76"/>
                    <a:pt x="1011" y="89"/>
                    <a:pt x="1019" y="101"/>
                  </a:cubicBezTo>
                  <a:cubicBezTo>
                    <a:pt x="1019" y="101"/>
                    <a:pt x="1024" y="100"/>
                    <a:pt x="1032" y="98"/>
                  </a:cubicBezTo>
                  <a:cubicBezTo>
                    <a:pt x="1031" y="99"/>
                    <a:pt x="1029" y="100"/>
                    <a:pt x="1028" y="101"/>
                  </a:cubicBezTo>
                  <a:cubicBezTo>
                    <a:pt x="1029" y="101"/>
                    <a:pt x="1030" y="101"/>
                    <a:pt x="1031" y="101"/>
                  </a:cubicBezTo>
                  <a:cubicBezTo>
                    <a:pt x="1029" y="102"/>
                    <a:pt x="1013" y="106"/>
                    <a:pt x="1010" y="106"/>
                  </a:cubicBezTo>
                  <a:cubicBezTo>
                    <a:pt x="1024" y="98"/>
                    <a:pt x="999" y="101"/>
                    <a:pt x="983" y="121"/>
                  </a:cubicBezTo>
                  <a:cubicBezTo>
                    <a:pt x="995" y="119"/>
                    <a:pt x="985" y="123"/>
                    <a:pt x="981" y="130"/>
                  </a:cubicBezTo>
                  <a:cubicBezTo>
                    <a:pt x="989" y="122"/>
                    <a:pt x="994" y="121"/>
                    <a:pt x="997" y="127"/>
                  </a:cubicBezTo>
                  <a:cubicBezTo>
                    <a:pt x="1022" y="112"/>
                    <a:pt x="947" y="156"/>
                    <a:pt x="946" y="157"/>
                  </a:cubicBezTo>
                  <a:cubicBezTo>
                    <a:pt x="954" y="156"/>
                    <a:pt x="948" y="158"/>
                    <a:pt x="954" y="158"/>
                  </a:cubicBezTo>
                  <a:cubicBezTo>
                    <a:pt x="931" y="170"/>
                    <a:pt x="903" y="184"/>
                    <a:pt x="875" y="192"/>
                  </a:cubicBezTo>
                  <a:cubicBezTo>
                    <a:pt x="874" y="192"/>
                    <a:pt x="855" y="154"/>
                    <a:pt x="845" y="192"/>
                  </a:cubicBezTo>
                  <a:cubicBezTo>
                    <a:pt x="859" y="205"/>
                    <a:pt x="839" y="212"/>
                    <a:pt x="840" y="213"/>
                  </a:cubicBezTo>
                  <a:cubicBezTo>
                    <a:pt x="825" y="226"/>
                    <a:pt x="801" y="240"/>
                    <a:pt x="806" y="262"/>
                  </a:cubicBezTo>
                  <a:cubicBezTo>
                    <a:pt x="819" y="257"/>
                    <a:pt x="829" y="228"/>
                    <a:pt x="843" y="228"/>
                  </a:cubicBezTo>
                  <a:close/>
                  <a:moveTo>
                    <a:pt x="83" y="1091"/>
                  </a:moveTo>
                  <a:lnTo>
                    <a:pt x="83" y="1091"/>
                  </a:lnTo>
                  <a:cubicBezTo>
                    <a:pt x="82" y="1092"/>
                    <a:pt x="81" y="1093"/>
                    <a:pt x="80" y="1093"/>
                  </a:cubicBezTo>
                  <a:cubicBezTo>
                    <a:pt x="86" y="1093"/>
                    <a:pt x="86" y="1092"/>
                    <a:pt x="83" y="1091"/>
                  </a:cubicBezTo>
                  <a:close/>
                  <a:moveTo>
                    <a:pt x="541" y="524"/>
                  </a:moveTo>
                  <a:lnTo>
                    <a:pt x="541" y="524"/>
                  </a:lnTo>
                  <a:cubicBezTo>
                    <a:pt x="541" y="534"/>
                    <a:pt x="570" y="545"/>
                    <a:pt x="568" y="544"/>
                  </a:cubicBezTo>
                  <a:cubicBezTo>
                    <a:pt x="574" y="548"/>
                    <a:pt x="553" y="552"/>
                    <a:pt x="554" y="558"/>
                  </a:cubicBezTo>
                  <a:cubicBezTo>
                    <a:pt x="558" y="559"/>
                    <a:pt x="574" y="546"/>
                    <a:pt x="578" y="549"/>
                  </a:cubicBezTo>
                  <a:cubicBezTo>
                    <a:pt x="572" y="556"/>
                    <a:pt x="567" y="561"/>
                    <a:pt x="560" y="567"/>
                  </a:cubicBezTo>
                  <a:cubicBezTo>
                    <a:pt x="574" y="572"/>
                    <a:pt x="555" y="565"/>
                    <a:pt x="561" y="577"/>
                  </a:cubicBezTo>
                  <a:cubicBezTo>
                    <a:pt x="565" y="577"/>
                    <a:pt x="588" y="559"/>
                    <a:pt x="588" y="554"/>
                  </a:cubicBezTo>
                  <a:cubicBezTo>
                    <a:pt x="569" y="566"/>
                    <a:pt x="591" y="551"/>
                    <a:pt x="591" y="548"/>
                  </a:cubicBezTo>
                  <a:cubicBezTo>
                    <a:pt x="587" y="550"/>
                    <a:pt x="582" y="552"/>
                    <a:pt x="577" y="554"/>
                  </a:cubicBezTo>
                  <a:cubicBezTo>
                    <a:pt x="582" y="551"/>
                    <a:pt x="612" y="536"/>
                    <a:pt x="592" y="537"/>
                  </a:cubicBezTo>
                  <a:cubicBezTo>
                    <a:pt x="601" y="527"/>
                    <a:pt x="609" y="523"/>
                    <a:pt x="611" y="512"/>
                  </a:cubicBezTo>
                  <a:cubicBezTo>
                    <a:pt x="607" y="511"/>
                    <a:pt x="603" y="512"/>
                    <a:pt x="599" y="514"/>
                  </a:cubicBezTo>
                  <a:cubicBezTo>
                    <a:pt x="603" y="495"/>
                    <a:pt x="616" y="495"/>
                    <a:pt x="594" y="499"/>
                  </a:cubicBezTo>
                  <a:cubicBezTo>
                    <a:pt x="603" y="486"/>
                    <a:pt x="637" y="477"/>
                    <a:pt x="634" y="468"/>
                  </a:cubicBezTo>
                  <a:cubicBezTo>
                    <a:pt x="632" y="470"/>
                    <a:pt x="540" y="511"/>
                    <a:pt x="541" y="524"/>
                  </a:cubicBezTo>
                  <a:close/>
                  <a:moveTo>
                    <a:pt x="238" y="1827"/>
                  </a:moveTo>
                  <a:lnTo>
                    <a:pt x="238" y="1827"/>
                  </a:lnTo>
                  <a:cubicBezTo>
                    <a:pt x="242" y="1792"/>
                    <a:pt x="202" y="1724"/>
                    <a:pt x="174" y="1769"/>
                  </a:cubicBezTo>
                  <a:cubicBezTo>
                    <a:pt x="184" y="1735"/>
                    <a:pt x="165" y="1741"/>
                    <a:pt x="155" y="1717"/>
                  </a:cubicBezTo>
                  <a:cubicBezTo>
                    <a:pt x="154" y="1725"/>
                    <a:pt x="153" y="1732"/>
                    <a:pt x="152" y="1739"/>
                  </a:cubicBezTo>
                  <a:cubicBezTo>
                    <a:pt x="153" y="1729"/>
                    <a:pt x="153" y="1718"/>
                    <a:pt x="153" y="1708"/>
                  </a:cubicBezTo>
                  <a:cubicBezTo>
                    <a:pt x="148" y="1714"/>
                    <a:pt x="144" y="1721"/>
                    <a:pt x="141" y="1729"/>
                  </a:cubicBezTo>
                  <a:cubicBezTo>
                    <a:pt x="167" y="1629"/>
                    <a:pt x="114" y="1560"/>
                    <a:pt x="81" y="1444"/>
                  </a:cubicBezTo>
                  <a:cubicBezTo>
                    <a:pt x="72" y="1412"/>
                    <a:pt x="77" y="1330"/>
                    <a:pt x="69" y="1354"/>
                  </a:cubicBezTo>
                  <a:cubicBezTo>
                    <a:pt x="57" y="1306"/>
                    <a:pt x="22" y="1306"/>
                    <a:pt x="29" y="1234"/>
                  </a:cubicBezTo>
                  <a:cubicBezTo>
                    <a:pt x="24" y="1243"/>
                    <a:pt x="19" y="1260"/>
                    <a:pt x="15" y="1275"/>
                  </a:cubicBezTo>
                  <a:cubicBezTo>
                    <a:pt x="5" y="1343"/>
                    <a:pt x="0" y="1413"/>
                    <a:pt x="0" y="1485"/>
                  </a:cubicBezTo>
                  <a:cubicBezTo>
                    <a:pt x="0" y="1853"/>
                    <a:pt x="134" y="2190"/>
                    <a:pt x="356" y="2449"/>
                  </a:cubicBezTo>
                  <a:cubicBezTo>
                    <a:pt x="334" y="2388"/>
                    <a:pt x="279" y="2294"/>
                    <a:pt x="371" y="2322"/>
                  </a:cubicBezTo>
                  <a:cubicBezTo>
                    <a:pt x="388" y="2263"/>
                    <a:pt x="356" y="2170"/>
                    <a:pt x="368" y="2118"/>
                  </a:cubicBezTo>
                  <a:cubicBezTo>
                    <a:pt x="525" y="2054"/>
                    <a:pt x="268" y="1794"/>
                    <a:pt x="238" y="1827"/>
                  </a:cubicBezTo>
                  <a:close/>
                  <a:moveTo>
                    <a:pt x="830" y="167"/>
                  </a:moveTo>
                  <a:lnTo>
                    <a:pt x="830" y="167"/>
                  </a:lnTo>
                  <a:cubicBezTo>
                    <a:pt x="824" y="169"/>
                    <a:pt x="822" y="170"/>
                    <a:pt x="822" y="172"/>
                  </a:cubicBezTo>
                  <a:cubicBezTo>
                    <a:pt x="827" y="175"/>
                    <a:pt x="841" y="167"/>
                    <a:pt x="845" y="169"/>
                  </a:cubicBezTo>
                  <a:cubicBezTo>
                    <a:pt x="842" y="173"/>
                    <a:pt x="826" y="178"/>
                    <a:pt x="826" y="184"/>
                  </a:cubicBezTo>
                  <a:cubicBezTo>
                    <a:pt x="841" y="182"/>
                    <a:pt x="857" y="165"/>
                    <a:pt x="872" y="153"/>
                  </a:cubicBezTo>
                  <a:cubicBezTo>
                    <a:pt x="875" y="153"/>
                    <a:pt x="880" y="150"/>
                    <a:pt x="886" y="144"/>
                  </a:cubicBezTo>
                  <a:cubicBezTo>
                    <a:pt x="884" y="142"/>
                    <a:pt x="880" y="142"/>
                    <a:pt x="876" y="143"/>
                  </a:cubicBezTo>
                  <a:cubicBezTo>
                    <a:pt x="885" y="140"/>
                    <a:pt x="895" y="137"/>
                    <a:pt x="905" y="134"/>
                  </a:cubicBezTo>
                  <a:cubicBezTo>
                    <a:pt x="891" y="148"/>
                    <a:pt x="893" y="149"/>
                    <a:pt x="911" y="137"/>
                  </a:cubicBezTo>
                  <a:cubicBezTo>
                    <a:pt x="908" y="141"/>
                    <a:pt x="908" y="141"/>
                    <a:pt x="898" y="146"/>
                  </a:cubicBezTo>
                  <a:cubicBezTo>
                    <a:pt x="903" y="148"/>
                    <a:pt x="950" y="141"/>
                    <a:pt x="982" y="115"/>
                  </a:cubicBezTo>
                  <a:cubicBezTo>
                    <a:pt x="971" y="113"/>
                    <a:pt x="927" y="136"/>
                    <a:pt x="944" y="121"/>
                  </a:cubicBezTo>
                  <a:cubicBezTo>
                    <a:pt x="938" y="122"/>
                    <a:pt x="932" y="126"/>
                    <a:pt x="925" y="127"/>
                  </a:cubicBezTo>
                  <a:cubicBezTo>
                    <a:pt x="937" y="110"/>
                    <a:pt x="958" y="114"/>
                    <a:pt x="974" y="106"/>
                  </a:cubicBezTo>
                  <a:cubicBezTo>
                    <a:pt x="966" y="106"/>
                    <a:pt x="966" y="106"/>
                    <a:pt x="956" y="108"/>
                  </a:cubicBezTo>
                  <a:cubicBezTo>
                    <a:pt x="989" y="91"/>
                    <a:pt x="1051" y="75"/>
                    <a:pt x="1072" y="70"/>
                  </a:cubicBezTo>
                  <a:cubicBezTo>
                    <a:pt x="1054" y="85"/>
                    <a:pt x="1098" y="67"/>
                    <a:pt x="1105" y="65"/>
                  </a:cubicBezTo>
                  <a:cubicBezTo>
                    <a:pt x="1102" y="62"/>
                    <a:pt x="1094" y="61"/>
                    <a:pt x="1084" y="62"/>
                  </a:cubicBezTo>
                  <a:cubicBezTo>
                    <a:pt x="1086" y="62"/>
                    <a:pt x="1087" y="61"/>
                    <a:pt x="1088" y="61"/>
                  </a:cubicBezTo>
                  <a:cubicBezTo>
                    <a:pt x="1084" y="61"/>
                    <a:pt x="1081" y="62"/>
                    <a:pt x="1077" y="62"/>
                  </a:cubicBezTo>
                  <a:cubicBezTo>
                    <a:pt x="1082" y="61"/>
                    <a:pt x="1108" y="56"/>
                    <a:pt x="1108" y="56"/>
                  </a:cubicBezTo>
                  <a:cubicBezTo>
                    <a:pt x="1108" y="37"/>
                    <a:pt x="1109" y="65"/>
                    <a:pt x="1087" y="54"/>
                  </a:cubicBezTo>
                  <a:cubicBezTo>
                    <a:pt x="1087" y="54"/>
                    <a:pt x="1088" y="54"/>
                    <a:pt x="1089" y="53"/>
                  </a:cubicBezTo>
                  <a:cubicBezTo>
                    <a:pt x="1078" y="56"/>
                    <a:pt x="1067" y="59"/>
                    <a:pt x="1056" y="63"/>
                  </a:cubicBezTo>
                  <a:cubicBezTo>
                    <a:pt x="1036" y="69"/>
                    <a:pt x="1016" y="75"/>
                    <a:pt x="996" y="82"/>
                  </a:cubicBezTo>
                  <a:cubicBezTo>
                    <a:pt x="917" y="109"/>
                    <a:pt x="842" y="143"/>
                    <a:pt x="770" y="183"/>
                  </a:cubicBezTo>
                  <a:cubicBezTo>
                    <a:pt x="801" y="168"/>
                    <a:pt x="832" y="157"/>
                    <a:pt x="867" y="146"/>
                  </a:cubicBezTo>
                  <a:cubicBezTo>
                    <a:pt x="851" y="152"/>
                    <a:pt x="832" y="166"/>
                    <a:pt x="830" y="167"/>
                  </a:cubicBezTo>
                  <a:close/>
                  <a:moveTo>
                    <a:pt x="63" y="1087"/>
                  </a:moveTo>
                  <a:lnTo>
                    <a:pt x="63" y="1087"/>
                  </a:lnTo>
                  <a:cubicBezTo>
                    <a:pt x="63" y="1086"/>
                    <a:pt x="63" y="1086"/>
                    <a:pt x="63" y="1085"/>
                  </a:cubicBezTo>
                  <a:cubicBezTo>
                    <a:pt x="56" y="1083"/>
                    <a:pt x="54" y="1084"/>
                    <a:pt x="63" y="1087"/>
                  </a:cubicBezTo>
                  <a:close/>
                  <a:moveTo>
                    <a:pt x="559" y="456"/>
                  </a:moveTo>
                  <a:lnTo>
                    <a:pt x="559" y="456"/>
                  </a:lnTo>
                  <a:cubicBezTo>
                    <a:pt x="553" y="450"/>
                    <a:pt x="553" y="474"/>
                    <a:pt x="554" y="477"/>
                  </a:cubicBezTo>
                  <a:cubicBezTo>
                    <a:pt x="554" y="477"/>
                    <a:pt x="554" y="477"/>
                    <a:pt x="554" y="477"/>
                  </a:cubicBezTo>
                  <a:cubicBezTo>
                    <a:pt x="554" y="478"/>
                    <a:pt x="554" y="478"/>
                    <a:pt x="554" y="477"/>
                  </a:cubicBezTo>
                  <a:cubicBezTo>
                    <a:pt x="561" y="493"/>
                    <a:pt x="563" y="461"/>
                    <a:pt x="559" y="456"/>
                  </a:cubicBezTo>
                  <a:close/>
                  <a:moveTo>
                    <a:pt x="1105" y="65"/>
                  </a:moveTo>
                  <a:lnTo>
                    <a:pt x="1105" y="65"/>
                  </a:lnTo>
                  <a:cubicBezTo>
                    <a:pt x="1106" y="65"/>
                    <a:pt x="1106" y="65"/>
                    <a:pt x="1106" y="65"/>
                  </a:cubicBezTo>
                  <a:cubicBezTo>
                    <a:pt x="1107" y="64"/>
                    <a:pt x="1107" y="64"/>
                    <a:pt x="1105" y="65"/>
                  </a:cubicBezTo>
                  <a:close/>
                  <a:moveTo>
                    <a:pt x="2831" y="1649"/>
                  </a:moveTo>
                  <a:lnTo>
                    <a:pt x="2831" y="1649"/>
                  </a:lnTo>
                  <a:cubicBezTo>
                    <a:pt x="2830" y="1638"/>
                    <a:pt x="2828" y="1611"/>
                    <a:pt x="2824" y="1601"/>
                  </a:cubicBezTo>
                  <a:cubicBezTo>
                    <a:pt x="2805" y="1594"/>
                    <a:pt x="2841" y="1701"/>
                    <a:pt x="2831" y="1649"/>
                  </a:cubicBezTo>
                  <a:cubicBezTo>
                    <a:pt x="2832" y="1650"/>
                    <a:pt x="2831" y="1649"/>
                    <a:pt x="2831" y="1649"/>
                  </a:cubicBezTo>
                  <a:close/>
                  <a:moveTo>
                    <a:pt x="658" y="250"/>
                  </a:moveTo>
                  <a:lnTo>
                    <a:pt x="658" y="250"/>
                  </a:lnTo>
                  <a:cubicBezTo>
                    <a:pt x="657" y="251"/>
                    <a:pt x="656" y="252"/>
                    <a:pt x="655" y="253"/>
                  </a:cubicBezTo>
                  <a:cubicBezTo>
                    <a:pt x="692" y="228"/>
                    <a:pt x="730" y="205"/>
                    <a:pt x="770" y="183"/>
                  </a:cubicBezTo>
                  <a:cubicBezTo>
                    <a:pt x="735" y="199"/>
                    <a:pt x="700" y="220"/>
                    <a:pt x="658" y="250"/>
                  </a:cubicBezTo>
                  <a:close/>
                  <a:moveTo>
                    <a:pt x="1780" y="968"/>
                  </a:moveTo>
                  <a:lnTo>
                    <a:pt x="1780" y="968"/>
                  </a:lnTo>
                  <a:cubicBezTo>
                    <a:pt x="1782" y="957"/>
                    <a:pt x="1759" y="949"/>
                    <a:pt x="1751" y="948"/>
                  </a:cubicBezTo>
                  <a:cubicBezTo>
                    <a:pt x="1750" y="949"/>
                    <a:pt x="1751" y="949"/>
                    <a:pt x="1751" y="949"/>
                  </a:cubicBezTo>
                  <a:cubicBezTo>
                    <a:pt x="1743" y="950"/>
                    <a:pt x="1780" y="972"/>
                    <a:pt x="1780" y="968"/>
                  </a:cubicBezTo>
                  <a:close/>
                  <a:moveTo>
                    <a:pt x="1791" y="1032"/>
                  </a:moveTo>
                  <a:lnTo>
                    <a:pt x="1791" y="1032"/>
                  </a:lnTo>
                  <a:cubicBezTo>
                    <a:pt x="1791" y="1032"/>
                    <a:pt x="1791" y="1032"/>
                    <a:pt x="1791" y="1032"/>
                  </a:cubicBezTo>
                  <a:cubicBezTo>
                    <a:pt x="1796" y="1037"/>
                    <a:pt x="1829" y="1041"/>
                    <a:pt x="1830" y="1033"/>
                  </a:cubicBezTo>
                  <a:cubicBezTo>
                    <a:pt x="1830" y="1030"/>
                    <a:pt x="1789" y="1028"/>
                    <a:pt x="1791" y="1032"/>
                  </a:cubicBezTo>
                  <a:cubicBezTo>
                    <a:pt x="1791" y="1032"/>
                    <a:pt x="1791" y="1031"/>
                    <a:pt x="1791" y="1032"/>
                  </a:cubicBezTo>
                  <a:close/>
                  <a:moveTo>
                    <a:pt x="1524" y="562"/>
                  </a:moveTo>
                  <a:lnTo>
                    <a:pt x="1524" y="562"/>
                  </a:lnTo>
                  <a:cubicBezTo>
                    <a:pt x="1519" y="569"/>
                    <a:pt x="1512" y="566"/>
                    <a:pt x="1510" y="570"/>
                  </a:cubicBezTo>
                  <a:cubicBezTo>
                    <a:pt x="1500" y="593"/>
                    <a:pt x="1531" y="569"/>
                    <a:pt x="1527" y="572"/>
                  </a:cubicBezTo>
                  <a:cubicBezTo>
                    <a:pt x="1529" y="570"/>
                    <a:pt x="1538" y="562"/>
                    <a:pt x="1524" y="562"/>
                  </a:cubicBezTo>
                  <a:close/>
                  <a:moveTo>
                    <a:pt x="1986" y="1006"/>
                  </a:moveTo>
                  <a:lnTo>
                    <a:pt x="1986" y="1006"/>
                  </a:lnTo>
                  <a:cubicBezTo>
                    <a:pt x="1975" y="1006"/>
                    <a:pt x="1965" y="1015"/>
                    <a:pt x="1957" y="1019"/>
                  </a:cubicBezTo>
                  <a:cubicBezTo>
                    <a:pt x="1939" y="1026"/>
                    <a:pt x="2001" y="1034"/>
                    <a:pt x="1986" y="1006"/>
                  </a:cubicBezTo>
                  <a:close/>
                  <a:moveTo>
                    <a:pt x="2910" y="1456"/>
                  </a:moveTo>
                  <a:lnTo>
                    <a:pt x="2910" y="1456"/>
                  </a:lnTo>
                  <a:cubicBezTo>
                    <a:pt x="2911" y="1457"/>
                    <a:pt x="2910" y="1456"/>
                    <a:pt x="2910" y="1456"/>
                  </a:cubicBezTo>
                  <a:cubicBezTo>
                    <a:pt x="2900" y="1444"/>
                    <a:pt x="2902" y="1409"/>
                    <a:pt x="2886" y="1400"/>
                  </a:cubicBezTo>
                  <a:cubicBezTo>
                    <a:pt x="2882" y="1402"/>
                    <a:pt x="2887" y="1497"/>
                    <a:pt x="2900" y="1503"/>
                  </a:cubicBezTo>
                  <a:cubicBezTo>
                    <a:pt x="2911" y="1509"/>
                    <a:pt x="2917" y="1464"/>
                    <a:pt x="2910" y="1456"/>
                  </a:cubicBezTo>
                  <a:close/>
                  <a:moveTo>
                    <a:pt x="1761" y="1004"/>
                  </a:moveTo>
                  <a:lnTo>
                    <a:pt x="1761" y="1004"/>
                  </a:lnTo>
                  <a:cubicBezTo>
                    <a:pt x="1759" y="999"/>
                    <a:pt x="1761" y="980"/>
                    <a:pt x="1762" y="977"/>
                  </a:cubicBezTo>
                  <a:cubicBezTo>
                    <a:pt x="1760" y="968"/>
                    <a:pt x="1754" y="965"/>
                    <a:pt x="1744" y="963"/>
                  </a:cubicBezTo>
                  <a:cubicBezTo>
                    <a:pt x="1745" y="963"/>
                    <a:pt x="1745" y="963"/>
                    <a:pt x="1744" y="963"/>
                  </a:cubicBezTo>
                  <a:cubicBezTo>
                    <a:pt x="1744" y="963"/>
                    <a:pt x="1744" y="963"/>
                    <a:pt x="1744" y="963"/>
                  </a:cubicBezTo>
                  <a:cubicBezTo>
                    <a:pt x="1704" y="955"/>
                    <a:pt x="1746" y="997"/>
                    <a:pt x="1761" y="1004"/>
                  </a:cubicBezTo>
                  <a:close/>
                  <a:moveTo>
                    <a:pt x="1463" y="948"/>
                  </a:moveTo>
                  <a:lnTo>
                    <a:pt x="1463" y="948"/>
                  </a:lnTo>
                  <a:cubicBezTo>
                    <a:pt x="1517" y="933"/>
                    <a:pt x="1450" y="878"/>
                    <a:pt x="1459" y="912"/>
                  </a:cubicBezTo>
                  <a:cubicBezTo>
                    <a:pt x="1460" y="917"/>
                    <a:pt x="1454" y="951"/>
                    <a:pt x="1463" y="948"/>
                  </a:cubicBezTo>
                  <a:close/>
                  <a:moveTo>
                    <a:pt x="2820" y="1533"/>
                  </a:moveTo>
                  <a:lnTo>
                    <a:pt x="2820" y="1533"/>
                  </a:lnTo>
                  <a:cubicBezTo>
                    <a:pt x="2811" y="1542"/>
                    <a:pt x="2816" y="1579"/>
                    <a:pt x="2822" y="1589"/>
                  </a:cubicBezTo>
                  <a:cubicBezTo>
                    <a:pt x="2837" y="1589"/>
                    <a:pt x="2821" y="1536"/>
                    <a:pt x="2820" y="1533"/>
                  </a:cubicBezTo>
                  <a:close/>
                  <a:moveTo>
                    <a:pt x="1459" y="912"/>
                  </a:moveTo>
                  <a:lnTo>
                    <a:pt x="1459" y="912"/>
                  </a:lnTo>
                  <a:cubicBezTo>
                    <a:pt x="1458" y="909"/>
                    <a:pt x="1459" y="913"/>
                    <a:pt x="1459" y="912"/>
                  </a:cubicBezTo>
                  <a:close/>
                  <a:moveTo>
                    <a:pt x="2899" y="1030"/>
                  </a:moveTo>
                  <a:lnTo>
                    <a:pt x="2899" y="1030"/>
                  </a:lnTo>
                  <a:cubicBezTo>
                    <a:pt x="2746" y="554"/>
                    <a:pt x="2358" y="182"/>
                    <a:pt x="1872" y="51"/>
                  </a:cubicBezTo>
                  <a:cubicBezTo>
                    <a:pt x="1890" y="58"/>
                    <a:pt x="1888" y="59"/>
                    <a:pt x="1902" y="65"/>
                  </a:cubicBezTo>
                  <a:cubicBezTo>
                    <a:pt x="1893" y="65"/>
                    <a:pt x="1881" y="59"/>
                    <a:pt x="1900" y="75"/>
                  </a:cubicBezTo>
                  <a:cubicBezTo>
                    <a:pt x="1897" y="74"/>
                    <a:pt x="1894" y="74"/>
                    <a:pt x="1891" y="74"/>
                  </a:cubicBezTo>
                  <a:cubicBezTo>
                    <a:pt x="1894" y="75"/>
                    <a:pt x="1919" y="88"/>
                    <a:pt x="1930" y="99"/>
                  </a:cubicBezTo>
                  <a:cubicBezTo>
                    <a:pt x="1894" y="78"/>
                    <a:pt x="1826" y="49"/>
                    <a:pt x="1801" y="74"/>
                  </a:cubicBezTo>
                  <a:cubicBezTo>
                    <a:pt x="1816" y="80"/>
                    <a:pt x="1832" y="88"/>
                    <a:pt x="1846" y="95"/>
                  </a:cubicBezTo>
                  <a:cubicBezTo>
                    <a:pt x="1839" y="95"/>
                    <a:pt x="1823" y="92"/>
                    <a:pt x="1818" y="91"/>
                  </a:cubicBezTo>
                  <a:cubicBezTo>
                    <a:pt x="1831" y="99"/>
                    <a:pt x="1848" y="106"/>
                    <a:pt x="1861" y="113"/>
                  </a:cubicBezTo>
                  <a:cubicBezTo>
                    <a:pt x="1858" y="125"/>
                    <a:pt x="1879" y="128"/>
                    <a:pt x="1898" y="137"/>
                  </a:cubicBezTo>
                  <a:cubicBezTo>
                    <a:pt x="1858" y="132"/>
                    <a:pt x="1937" y="170"/>
                    <a:pt x="1933" y="169"/>
                  </a:cubicBezTo>
                  <a:cubicBezTo>
                    <a:pt x="1911" y="171"/>
                    <a:pt x="1911" y="177"/>
                    <a:pt x="1926" y="186"/>
                  </a:cubicBezTo>
                  <a:cubicBezTo>
                    <a:pt x="1950" y="185"/>
                    <a:pt x="1951" y="188"/>
                    <a:pt x="1929" y="193"/>
                  </a:cubicBezTo>
                  <a:cubicBezTo>
                    <a:pt x="1915" y="186"/>
                    <a:pt x="1900" y="179"/>
                    <a:pt x="1885" y="173"/>
                  </a:cubicBezTo>
                  <a:cubicBezTo>
                    <a:pt x="1934" y="197"/>
                    <a:pt x="1895" y="178"/>
                    <a:pt x="1870" y="184"/>
                  </a:cubicBezTo>
                  <a:cubicBezTo>
                    <a:pt x="1877" y="211"/>
                    <a:pt x="1941" y="226"/>
                    <a:pt x="1963" y="246"/>
                  </a:cubicBezTo>
                  <a:cubicBezTo>
                    <a:pt x="1952" y="249"/>
                    <a:pt x="1895" y="237"/>
                    <a:pt x="1890" y="246"/>
                  </a:cubicBezTo>
                  <a:cubicBezTo>
                    <a:pt x="1898" y="250"/>
                    <a:pt x="1905" y="257"/>
                    <a:pt x="1910" y="264"/>
                  </a:cubicBezTo>
                  <a:cubicBezTo>
                    <a:pt x="1899" y="276"/>
                    <a:pt x="1823" y="281"/>
                    <a:pt x="1852" y="320"/>
                  </a:cubicBezTo>
                  <a:cubicBezTo>
                    <a:pt x="1835" y="328"/>
                    <a:pt x="1804" y="296"/>
                    <a:pt x="1787" y="290"/>
                  </a:cubicBezTo>
                  <a:cubicBezTo>
                    <a:pt x="1797" y="306"/>
                    <a:pt x="1825" y="327"/>
                    <a:pt x="1841" y="333"/>
                  </a:cubicBezTo>
                  <a:cubicBezTo>
                    <a:pt x="1815" y="336"/>
                    <a:pt x="1796" y="331"/>
                    <a:pt x="1810" y="363"/>
                  </a:cubicBezTo>
                  <a:cubicBezTo>
                    <a:pt x="1810" y="375"/>
                    <a:pt x="1787" y="366"/>
                    <a:pt x="1780" y="364"/>
                  </a:cubicBezTo>
                  <a:cubicBezTo>
                    <a:pt x="1777" y="379"/>
                    <a:pt x="1796" y="372"/>
                    <a:pt x="1799" y="385"/>
                  </a:cubicBezTo>
                  <a:lnTo>
                    <a:pt x="1799" y="385"/>
                  </a:lnTo>
                  <a:cubicBezTo>
                    <a:pt x="1765" y="381"/>
                    <a:pt x="1742" y="364"/>
                    <a:pt x="1718" y="339"/>
                  </a:cubicBezTo>
                  <a:cubicBezTo>
                    <a:pt x="1738" y="342"/>
                    <a:pt x="1787" y="356"/>
                    <a:pt x="1797" y="326"/>
                  </a:cubicBezTo>
                  <a:cubicBezTo>
                    <a:pt x="1769" y="298"/>
                    <a:pt x="1636" y="267"/>
                    <a:pt x="1628" y="289"/>
                  </a:cubicBezTo>
                  <a:cubicBezTo>
                    <a:pt x="1619" y="272"/>
                    <a:pt x="1543" y="317"/>
                    <a:pt x="1519" y="339"/>
                  </a:cubicBezTo>
                  <a:cubicBezTo>
                    <a:pt x="1527" y="335"/>
                    <a:pt x="1548" y="319"/>
                    <a:pt x="1554" y="330"/>
                  </a:cubicBezTo>
                  <a:cubicBezTo>
                    <a:pt x="1518" y="348"/>
                    <a:pt x="1515" y="392"/>
                    <a:pt x="1481" y="414"/>
                  </a:cubicBezTo>
                  <a:cubicBezTo>
                    <a:pt x="1399" y="467"/>
                    <a:pt x="1431" y="563"/>
                    <a:pt x="1499" y="493"/>
                  </a:cubicBezTo>
                  <a:cubicBezTo>
                    <a:pt x="1521" y="508"/>
                    <a:pt x="1544" y="624"/>
                    <a:pt x="1583" y="550"/>
                  </a:cubicBezTo>
                  <a:cubicBezTo>
                    <a:pt x="1596" y="525"/>
                    <a:pt x="1605" y="484"/>
                    <a:pt x="1593" y="470"/>
                  </a:cubicBezTo>
                  <a:cubicBezTo>
                    <a:pt x="1564" y="435"/>
                    <a:pt x="1617" y="408"/>
                    <a:pt x="1618" y="381"/>
                  </a:cubicBezTo>
                  <a:cubicBezTo>
                    <a:pt x="1619" y="340"/>
                    <a:pt x="1713" y="395"/>
                    <a:pt x="1628" y="417"/>
                  </a:cubicBezTo>
                  <a:cubicBezTo>
                    <a:pt x="1600" y="497"/>
                    <a:pt x="1719" y="468"/>
                    <a:pt x="1744" y="468"/>
                  </a:cubicBezTo>
                  <a:cubicBezTo>
                    <a:pt x="1730" y="481"/>
                    <a:pt x="1682" y="476"/>
                    <a:pt x="1673" y="495"/>
                  </a:cubicBezTo>
                  <a:cubicBezTo>
                    <a:pt x="1681" y="514"/>
                    <a:pt x="1695" y="522"/>
                    <a:pt x="1703" y="545"/>
                  </a:cubicBezTo>
                  <a:cubicBezTo>
                    <a:pt x="1684" y="555"/>
                    <a:pt x="1671" y="511"/>
                    <a:pt x="1657" y="530"/>
                  </a:cubicBezTo>
                  <a:cubicBezTo>
                    <a:pt x="1643" y="548"/>
                    <a:pt x="1680" y="583"/>
                    <a:pt x="1643" y="582"/>
                  </a:cubicBezTo>
                  <a:cubicBezTo>
                    <a:pt x="1647" y="593"/>
                    <a:pt x="1555" y="603"/>
                    <a:pt x="1547" y="601"/>
                  </a:cubicBezTo>
                  <a:cubicBezTo>
                    <a:pt x="1538" y="599"/>
                    <a:pt x="1526" y="606"/>
                    <a:pt x="1506" y="606"/>
                  </a:cubicBezTo>
                  <a:cubicBezTo>
                    <a:pt x="1505" y="599"/>
                    <a:pt x="1502" y="533"/>
                    <a:pt x="1493" y="530"/>
                  </a:cubicBezTo>
                  <a:cubicBezTo>
                    <a:pt x="1460" y="564"/>
                    <a:pt x="1487" y="612"/>
                    <a:pt x="1448" y="611"/>
                  </a:cubicBezTo>
                  <a:cubicBezTo>
                    <a:pt x="1433" y="628"/>
                    <a:pt x="1400" y="635"/>
                    <a:pt x="1379" y="650"/>
                  </a:cubicBezTo>
                  <a:cubicBezTo>
                    <a:pt x="1312" y="697"/>
                    <a:pt x="1296" y="703"/>
                    <a:pt x="1229" y="712"/>
                  </a:cubicBezTo>
                  <a:cubicBezTo>
                    <a:pt x="1229" y="721"/>
                    <a:pt x="1277" y="772"/>
                    <a:pt x="1288" y="795"/>
                  </a:cubicBezTo>
                  <a:cubicBezTo>
                    <a:pt x="1332" y="838"/>
                    <a:pt x="1133" y="821"/>
                    <a:pt x="1131" y="823"/>
                  </a:cubicBezTo>
                  <a:cubicBezTo>
                    <a:pt x="1088" y="825"/>
                    <a:pt x="1103" y="941"/>
                    <a:pt x="1085" y="970"/>
                  </a:cubicBezTo>
                  <a:cubicBezTo>
                    <a:pt x="1098" y="995"/>
                    <a:pt x="1158" y="997"/>
                    <a:pt x="1183" y="992"/>
                  </a:cubicBezTo>
                  <a:cubicBezTo>
                    <a:pt x="1249" y="978"/>
                    <a:pt x="1260" y="976"/>
                    <a:pt x="1280" y="917"/>
                  </a:cubicBezTo>
                  <a:cubicBezTo>
                    <a:pt x="1307" y="850"/>
                    <a:pt x="1400" y="852"/>
                    <a:pt x="1448" y="826"/>
                  </a:cubicBezTo>
                  <a:cubicBezTo>
                    <a:pt x="1492" y="803"/>
                    <a:pt x="1521" y="858"/>
                    <a:pt x="1552" y="883"/>
                  </a:cubicBezTo>
                  <a:cubicBezTo>
                    <a:pt x="1581" y="906"/>
                    <a:pt x="1620" y="922"/>
                    <a:pt x="1595" y="922"/>
                  </a:cubicBezTo>
                  <a:cubicBezTo>
                    <a:pt x="1627" y="936"/>
                    <a:pt x="1599" y="953"/>
                    <a:pt x="1609" y="970"/>
                  </a:cubicBezTo>
                  <a:cubicBezTo>
                    <a:pt x="1616" y="984"/>
                    <a:pt x="1657" y="920"/>
                    <a:pt x="1621" y="922"/>
                  </a:cubicBezTo>
                  <a:cubicBezTo>
                    <a:pt x="1628" y="921"/>
                    <a:pt x="1645" y="921"/>
                    <a:pt x="1661" y="920"/>
                  </a:cubicBezTo>
                  <a:cubicBezTo>
                    <a:pt x="1643" y="892"/>
                    <a:pt x="1508" y="851"/>
                    <a:pt x="1532" y="796"/>
                  </a:cubicBezTo>
                  <a:cubicBezTo>
                    <a:pt x="1603" y="782"/>
                    <a:pt x="1676" y="919"/>
                    <a:pt x="1727" y="917"/>
                  </a:cubicBezTo>
                  <a:cubicBezTo>
                    <a:pt x="1636" y="923"/>
                    <a:pt x="1733" y="957"/>
                    <a:pt x="1736" y="955"/>
                  </a:cubicBezTo>
                  <a:cubicBezTo>
                    <a:pt x="1737" y="952"/>
                    <a:pt x="1717" y="949"/>
                    <a:pt x="1725" y="940"/>
                  </a:cubicBezTo>
                  <a:cubicBezTo>
                    <a:pt x="1722" y="943"/>
                    <a:pt x="1749" y="944"/>
                    <a:pt x="1753" y="940"/>
                  </a:cubicBezTo>
                  <a:cubicBezTo>
                    <a:pt x="1753" y="931"/>
                    <a:pt x="1740" y="916"/>
                    <a:pt x="1745" y="905"/>
                  </a:cubicBezTo>
                  <a:cubicBezTo>
                    <a:pt x="1774" y="910"/>
                    <a:pt x="1822" y="890"/>
                    <a:pt x="1860" y="889"/>
                  </a:cubicBezTo>
                  <a:cubicBezTo>
                    <a:pt x="1844" y="911"/>
                    <a:pt x="1771" y="920"/>
                    <a:pt x="1836" y="958"/>
                  </a:cubicBezTo>
                  <a:cubicBezTo>
                    <a:pt x="1851" y="1028"/>
                    <a:pt x="1984" y="968"/>
                    <a:pt x="2018" y="968"/>
                  </a:cubicBezTo>
                  <a:cubicBezTo>
                    <a:pt x="1995" y="1095"/>
                    <a:pt x="2059" y="1121"/>
                    <a:pt x="1884" y="1120"/>
                  </a:cubicBezTo>
                  <a:cubicBezTo>
                    <a:pt x="1854" y="1120"/>
                    <a:pt x="1768" y="1087"/>
                    <a:pt x="1745" y="1092"/>
                  </a:cubicBezTo>
                  <a:cubicBezTo>
                    <a:pt x="1678" y="1106"/>
                    <a:pt x="1717" y="1202"/>
                    <a:pt x="1618" y="1138"/>
                  </a:cubicBezTo>
                  <a:cubicBezTo>
                    <a:pt x="1581" y="1114"/>
                    <a:pt x="1538" y="1088"/>
                    <a:pt x="1491" y="1079"/>
                  </a:cubicBezTo>
                  <a:cubicBezTo>
                    <a:pt x="1485" y="1057"/>
                    <a:pt x="1517" y="1024"/>
                    <a:pt x="1506" y="1002"/>
                  </a:cubicBezTo>
                  <a:cubicBezTo>
                    <a:pt x="1477" y="1015"/>
                    <a:pt x="1352" y="1000"/>
                    <a:pt x="1300" y="1006"/>
                  </a:cubicBezTo>
                  <a:cubicBezTo>
                    <a:pt x="1215" y="1016"/>
                    <a:pt x="1142" y="1011"/>
                    <a:pt x="1082" y="1059"/>
                  </a:cubicBezTo>
                  <a:cubicBezTo>
                    <a:pt x="1045" y="1089"/>
                    <a:pt x="1046" y="1130"/>
                    <a:pt x="1017" y="1159"/>
                  </a:cubicBezTo>
                  <a:cubicBezTo>
                    <a:pt x="992" y="1185"/>
                    <a:pt x="962" y="1178"/>
                    <a:pt x="937" y="1198"/>
                  </a:cubicBezTo>
                  <a:cubicBezTo>
                    <a:pt x="821" y="1291"/>
                    <a:pt x="856" y="1360"/>
                    <a:pt x="821" y="1474"/>
                  </a:cubicBezTo>
                  <a:cubicBezTo>
                    <a:pt x="790" y="1577"/>
                    <a:pt x="810" y="1584"/>
                    <a:pt x="845" y="1658"/>
                  </a:cubicBezTo>
                  <a:cubicBezTo>
                    <a:pt x="916" y="1812"/>
                    <a:pt x="997" y="1824"/>
                    <a:pt x="1155" y="1834"/>
                  </a:cubicBezTo>
                  <a:cubicBezTo>
                    <a:pt x="1209" y="1837"/>
                    <a:pt x="1337" y="1745"/>
                    <a:pt x="1353" y="1841"/>
                  </a:cubicBezTo>
                  <a:cubicBezTo>
                    <a:pt x="1362" y="1892"/>
                    <a:pt x="1445" y="1824"/>
                    <a:pt x="1450" y="1865"/>
                  </a:cubicBezTo>
                  <a:cubicBezTo>
                    <a:pt x="1517" y="1883"/>
                    <a:pt x="1444" y="1986"/>
                    <a:pt x="1466" y="2028"/>
                  </a:cubicBezTo>
                  <a:cubicBezTo>
                    <a:pt x="1490" y="2073"/>
                    <a:pt x="1643" y="2247"/>
                    <a:pt x="1562" y="2288"/>
                  </a:cubicBezTo>
                  <a:cubicBezTo>
                    <a:pt x="1444" y="2350"/>
                    <a:pt x="1598" y="2457"/>
                    <a:pt x="1590" y="2518"/>
                  </a:cubicBezTo>
                  <a:cubicBezTo>
                    <a:pt x="1581" y="2585"/>
                    <a:pt x="1680" y="2651"/>
                    <a:pt x="1657" y="2697"/>
                  </a:cubicBezTo>
                  <a:cubicBezTo>
                    <a:pt x="1749" y="2718"/>
                    <a:pt x="1866" y="2675"/>
                    <a:pt x="1944" y="2610"/>
                  </a:cubicBezTo>
                  <a:cubicBezTo>
                    <a:pt x="1970" y="2587"/>
                    <a:pt x="1993" y="2567"/>
                    <a:pt x="1999" y="2532"/>
                  </a:cubicBezTo>
                  <a:cubicBezTo>
                    <a:pt x="2006" y="2524"/>
                    <a:pt x="2076" y="2500"/>
                    <a:pt x="2067" y="2482"/>
                  </a:cubicBezTo>
                  <a:cubicBezTo>
                    <a:pt x="2079" y="2456"/>
                    <a:pt x="2062" y="2428"/>
                    <a:pt x="2070" y="2413"/>
                  </a:cubicBezTo>
                  <a:cubicBezTo>
                    <a:pt x="2099" y="2356"/>
                    <a:pt x="2310" y="2283"/>
                    <a:pt x="2233" y="2183"/>
                  </a:cubicBezTo>
                  <a:cubicBezTo>
                    <a:pt x="2131" y="2051"/>
                    <a:pt x="2323" y="1898"/>
                    <a:pt x="2388" y="1793"/>
                  </a:cubicBezTo>
                  <a:cubicBezTo>
                    <a:pt x="2406" y="1764"/>
                    <a:pt x="2495" y="1584"/>
                    <a:pt x="2457" y="1544"/>
                  </a:cubicBezTo>
                  <a:cubicBezTo>
                    <a:pt x="2436" y="1551"/>
                    <a:pt x="2416" y="1571"/>
                    <a:pt x="2393" y="1580"/>
                  </a:cubicBezTo>
                  <a:cubicBezTo>
                    <a:pt x="2352" y="1596"/>
                    <a:pt x="2321" y="1589"/>
                    <a:pt x="2286" y="1594"/>
                  </a:cubicBezTo>
                  <a:cubicBezTo>
                    <a:pt x="2295" y="1556"/>
                    <a:pt x="2262" y="1530"/>
                    <a:pt x="2225" y="1512"/>
                  </a:cubicBezTo>
                  <a:cubicBezTo>
                    <a:pt x="2157" y="1486"/>
                    <a:pt x="2018" y="1226"/>
                    <a:pt x="1987" y="1151"/>
                  </a:cubicBezTo>
                  <a:cubicBezTo>
                    <a:pt x="1998" y="1171"/>
                    <a:pt x="2012" y="1188"/>
                    <a:pt x="2029" y="1202"/>
                  </a:cubicBezTo>
                  <a:cubicBezTo>
                    <a:pt x="2042" y="1190"/>
                    <a:pt x="2032" y="1171"/>
                    <a:pt x="2036" y="1154"/>
                  </a:cubicBezTo>
                  <a:cubicBezTo>
                    <a:pt x="2047" y="1196"/>
                    <a:pt x="2068" y="1210"/>
                    <a:pt x="2094" y="1250"/>
                  </a:cubicBezTo>
                  <a:cubicBezTo>
                    <a:pt x="2120" y="1289"/>
                    <a:pt x="2156" y="1357"/>
                    <a:pt x="2190" y="1387"/>
                  </a:cubicBezTo>
                  <a:cubicBezTo>
                    <a:pt x="2235" y="1429"/>
                    <a:pt x="2278" y="1582"/>
                    <a:pt x="2334" y="1547"/>
                  </a:cubicBezTo>
                  <a:cubicBezTo>
                    <a:pt x="2374" y="1521"/>
                    <a:pt x="2424" y="1481"/>
                    <a:pt x="2454" y="1445"/>
                  </a:cubicBezTo>
                  <a:cubicBezTo>
                    <a:pt x="2473" y="1422"/>
                    <a:pt x="2543" y="1337"/>
                    <a:pt x="2533" y="1301"/>
                  </a:cubicBezTo>
                  <a:cubicBezTo>
                    <a:pt x="2528" y="1285"/>
                    <a:pt x="2558" y="1228"/>
                    <a:pt x="2540" y="1220"/>
                  </a:cubicBezTo>
                  <a:cubicBezTo>
                    <a:pt x="2503" y="1203"/>
                    <a:pt x="2478" y="1190"/>
                    <a:pt x="2460" y="1148"/>
                  </a:cubicBezTo>
                  <a:cubicBezTo>
                    <a:pt x="2410" y="1257"/>
                    <a:pt x="2426" y="1212"/>
                    <a:pt x="2376" y="1174"/>
                  </a:cubicBezTo>
                  <a:cubicBezTo>
                    <a:pt x="2363" y="1181"/>
                    <a:pt x="2364" y="1193"/>
                    <a:pt x="2377" y="1211"/>
                  </a:cubicBezTo>
                  <a:cubicBezTo>
                    <a:pt x="2340" y="1184"/>
                    <a:pt x="2328" y="1117"/>
                    <a:pt x="2286" y="1095"/>
                  </a:cubicBezTo>
                  <a:cubicBezTo>
                    <a:pt x="2307" y="1080"/>
                    <a:pt x="2479" y="1152"/>
                    <a:pt x="2472" y="1138"/>
                  </a:cubicBezTo>
                  <a:cubicBezTo>
                    <a:pt x="2484" y="1163"/>
                    <a:pt x="2564" y="1145"/>
                    <a:pt x="2576" y="1124"/>
                  </a:cubicBezTo>
                  <a:cubicBezTo>
                    <a:pt x="2629" y="1112"/>
                    <a:pt x="2600" y="1098"/>
                    <a:pt x="2638" y="1121"/>
                  </a:cubicBezTo>
                  <a:cubicBezTo>
                    <a:pt x="2637" y="1140"/>
                    <a:pt x="2679" y="1156"/>
                    <a:pt x="2690" y="1141"/>
                  </a:cubicBezTo>
                  <a:cubicBezTo>
                    <a:pt x="2690" y="1160"/>
                    <a:pt x="2670" y="1188"/>
                    <a:pt x="2714" y="1191"/>
                  </a:cubicBezTo>
                  <a:cubicBezTo>
                    <a:pt x="2726" y="1178"/>
                    <a:pt x="2728" y="1164"/>
                    <a:pt x="2720" y="1147"/>
                  </a:cubicBezTo>
                  <a:cubicBezTo>
                    <a:pt x="2761" y="1203"/>
                    <a:pt x="2807" y="1452"/>
                    <a:pt x="2865" y="1468"/>
                  </a:cubicBezTo>
                  <a:cubicBezTo>
                    <a:pt x="2889" y="1411"/>
                    <a:pt x="2875" y="1350"/>
                    <a:pt x="2860" y="1292"/>
                  </a:cubicBezTo>
                  <a:cubicBezTo>
                    <a:pt x="2841" y="1213"/>
                    <a:pt x="2855" y="1111"/>
                    <a:pt x="2859" y="1026"/>
                  </a:cubicBezTo>
                  <a:cubicBezTo>
                    <a:pt x="2866" y="1044"/>
                    <a:pt x="2866" y="999"/>
                    <a:pt x="2865" y="996"/>
                  </a:cubicBezTo>
                  <a:cubicBezTo>
                    <a:pt x="2864" y="998"/>
                    <a:pt x="2864" y="993"/>
                    <a:pt x="2863" y="991"/>
                  </a:cubicBezTo>
                  <a:cubicBezTo>
                    <a:pt x="2877" y="997"/>
                    <a:pt x="2889" y="1012"/>
                    <a:pt x="2899" y="1030"/>
                  </a:cubicBezTo>
                  <a:close/>
                  <a:moveTo>
                    <a:pt x="1601" y="968"/>
                  </a:moveTo>
                  <a:lnTo>
                    <a:pt x="1601" y="968"/>
                  </a:lnTo>
                  <a:cubicBezTo>
                    <a:pt x="1590" y="968"/>
                    <a:pt x="1535" y="972"/>
                    <a:pt x="1541" y="982"/>
                  </a:cubicBezTo>
                  <a:cubicBezTo>
                    <a:pt x="1572" y="1035"/>
                    <a:pt x="1611" y="969"/>
                    <a:pt x="1601" y="968"/>
                  </a:cubicBezTo>
                  <a:cubicBezTo>
                    <a:pt x="1602" y="968"/>
                    <a:pt x="1602" y="968"/>
                    <a:pt x="1601" y="968"/>
                  </a:cubicBezTo>
                  <a:close/>
                  <a:moveTo>
                    <a:pt x="1762" y="977"/>
                  </a:moveTo>
                  <a:lnTo>
                    <a:pt x="1762" y="977"/>
                  </a:lnTo>
                  <a:cubicBezTo>
                    <a:pt x="1762" y="977"/>
                    <a:pt x="1762" y="977"/>
                    <a:pt x="1762" y="978"/>
                  </a:cubicBezTo>
                  <a:cubicBezTo>
                    <a:pt x="1762" y="976"/>
                    <a:pt x="1762" y="975"/>
                    <a:pt x="1762" y="977"/>
                  </a:cubicBezTo>
                  <a:close/>
                  <a:moveTo>
                    <a:pt x="1461" y="873"/>
                  </a:moveTo>
                  <a:lnTo>
                    <a:pt x="1461" y="873"/>
                  </a:lnTo>
                  <a:cubicBezTo>
                    <a:pt x="1461" y="875"/>
                    <a:pt x="1461" y="872"/>
                    <a:pt x="1461" y="873"/>
                  </a:cubicBezTo>
                  <a:close/>
                  <a:moveTo>
                    <a:pt x="1477" y="853"/>
                  </a:moveTo>
                  <a:lnTo>
                    <a:pt x="1477" y="853"/>
                  </a:lnTo>
                  <a:cubicBezTo>
                    <a:pt x="1469" y="857"/>
                    <a:pt x="1461" y="863"/>
                    <a:pt x="1461" y="873"/>
                  </a:cubicBezTo>
                  <a:cubicBezTo>
                    <a:pt x="1461" y="879"/>
                    <a:pt x="1469" y="887"/>
                    <a:pt x="1473" y="891"/>
                  </a:cubicBezTo>
                  <a:cubicBezTo>
                    <a:pt x="1471" y="889"/>
                    <a:pt x="1487" y="858"/>
                    <a:pt x="1477" y="853"/>
                  </a:cubicBezTo>
                  <a:close/>
                  <a:moveTo>
                    <a:pt x="1157" y="65"/>
                  </a:moveTo>
                  <a:lnTo>
                    <a:pt x="1157" y="65"/>
                  </a:lnTo>
                  <a:cubicBezTo>
                    <a:pt x="1157" y="65"/>
                    <a:pt x="1159" y="65"/>
                    <a:pt x="1163" y="65"/>
                  </a:cubicBezTo>
                  <a:cubicBezTo>
                    <a:pt x="1163" y="65"/>
                    <a:pt x="1163" y="65"/>
                    <a:pt x="1163" y="65"/>
                  </a:cubicBezTo>
                  <a:cubicBezTo>
                    <a:pt x="1161" y="65"/>
                    <a:pt x="1159" y="65"/>
                    <a:pt x="1157" y="65"/>
                  </a:cubicBezTo>
                  <a:close/>
                  <a:moveTo>
                    <a:pt x="1280" y="435"/>
                  </a:moveTo>
                  <a:lnTo>
                    <a:pt x="1280" y="435"/>
                  </a:lnTo>
                  <a:cubicBezTo>
                    <a:pt x="1288" y="424"/>
                    <a:pt x="1277" y="415"/>
                    <a:pt x="1271" y="428"/>
                  </a:cubicBezTo>
                  <a:cubicBezTo>
                    <a:pt x="1270" y="430"/>
                    <a:pt x="1271" y="449"/>
                    <a:pt x="1280" y="435"/>
                  </a:cubicBezTo>
                  <a:close/>
                  <a:moveTo>
                    <a:pt x="1232" y="348"/>
                  </a:moveTo>
                  <a:lnTo>
                    <a:pt x="1232" y="348"/>
                  </a:lnTo>
                  <a:cubicBezTo>
                    <a:pt x="1223" y="343"/>
                    <a:pt x="1212" y="349"/>
                    <a:pt x="1205" y="346"/>
                  </a:cubicBezTo>
                  <a:lnTo>
                    <a:pt x="1205" y="346"/>
                  </a:lnTo>
                  <a:cubicBezTo>
                    <a:pt x="1195" y="345"/>
                    <a:pt x="1151" y="337"/>
                    <a:pt x="1140" y="352"/>
                  </a:cubicBezTo>
                  <a:cubicBezTo>
                    <a:pt x="1143" y="355"/>
                    <a:pt x="1147" y="356"/>
                    <a:pt x="1153" y="355"/>
                  </a:cubicBezTo>
                  <a:cubicBezTo>
                    <a:pt x="1149" y="361"/>
                    <a:pt x="1143" y="367"/>
                    <a:pt x="1137" y="372"/>
                  </a:cubicBezTo>
                  <a:cubicBezTo>
                    <a:pt x="1158" y="385"/>
                    <a:pt x="1241" y="393"/>
                    <a:pt x="1232" y="348"/>
                  </a:cubicBezTo>
                  <a:close/>
                  <a:moveTo>
                    <a:pt x="1260" y="505"/>
                  </a:moveTo>
                  <a:lnTo>
                    <a:pt x="1260" y="505"/>
                  </a:lnTo>
                  <a:cubicBezTo>
                    <a:pt x="1248" y="500"/>
                    <a:pt x="1239" y="516"/>
                    <a:pt x="1236" y="525"/>
                  </a:cubicBezTo>
                  <a:cubicBezTo>
                    <a:pt x="1234" y="529"/>
                    <a:pt x="1256" y="503"/>
                    <a:pt x="1260" y="505"/>
                  </a:cubicBezTo>
                  <a:close/>
                  <a:moveTo>
                    <a:pt x="1237" y="566"/>
                  </a:moveTo>
                  <a:lnTo>
                    <a:pt x="1237" y="566"/>
                  </a:lnTo>
                  <a:cubicBezTo>
                    <a:pt x="1191" y="539"/>
                    <a:pt x="1167" y="639"/>
                    <a:pt x="1170" y="639"/>
                  </a:cubicBezTo>
                  <a:cubicBezTo>
                    <a:pt x="1187" y="636"/>
                    <a:pt x="1273" y="587"/>
                    <a:pt x="1237" y="566"/>
                  </a:cubicBezTo>
                  <a:close/>
                  <a:moveTo>
                    <a:pt x="1352" y="636"/>
                  </a:moveTo>
                  <a:lnTo>
                    <a:pt x="1352" y="636"/>
                  </a:lnTo>
                  <a:cubicBezTo>
                    <a:pt x="1351" y="642"/>
                    <a:pt x="1352" y="637"/>
                    <a:pt x="1352" y="636"/>
                  </a:cubicBezTo>
                  <a:close/>
                  <a:moveTo>
                    <a:pt x="78" y="1020"/>
                  </a:moveTo>
                  <a:lnTo>
                    <a:pt x="78" y="1020"/>
                  </a:lnTo>
                  <a:cubicBezTo>
                    <a:pt x="70" y="1022"/>
                    <a:pt x="71" y="1062"/>
                    <a:pt x="67" y="1066"/>
                  </a:cubicBezTo>
                  <a:cubicBezTo>
                    <a:pt x="66" y="1064"/>
                    <a:pt x="64" y="1063"/>
                    <a:pt x="63" y="1062"/>
                  </a:cubicBezTo>
                  <a:cubicBezTo>
                    <a:pt x="64" y="1069"/>
                    <a:pt x="63" y="1079"/>
                    <a:pt x="63" y="1085"/>
                  </a:cubicBezTo>
                  <a:cubicBezTo>
                    <a:pt x="69" y="1086"/>
                    <a:pt x="79" y="1089"/>
                    <a:pt x="83" y="1091"/>
                  </a:cubicBezTo>
                  <a:cubicBezTo>
                    <a:pt x="93" y="1076"/>
                    <a:pt x="80" y="1023"/>
                    <a:pt x="78" y="1020"/>
                  </a:cubicBezTo>
                  <a:close/>
                  <a:moveTo>
                    <a:pt x="1137" y="372"/>
                  </a:moveTo>
                  <a:lnTo>
                    <a:pt x="1137" y="372"/>
                  </a:lnTo>
                  <a:cubicBezTo>
                    <a:pt x="1137" y="372"/>
                    <a:pt x="1140" y="364"/>
                    <a:pt x="1137" y="372"/>
                  </a:cubicBezTo>
                  <a:close/>
                  <a:moveTo>
                    <a:pt x="1746" y="73"/>
                  </a:moveTo>
                  <a:lnTo>
                    <a:pt x="1746" y="73"/>
                  </a:lnTo>
                  <a:cubicBezTo>
                    <a:pt x="1726" y="72"/>
                    <a:pt x="1726" y="72"/>
                    <a:pt x="1725" y="71"/>
                  </a:cubicBezTo>
                  <a:cubicBezTo>
                    <a:pt x="1726" y="71"/>
                    <a:pt x="1726" y="71"/>
                    <a:pt x="1726" y="71"/>
                  </a:cubicBezTo>
                  <a:cubicBezTo>
                    <a:pt x="1722" y="69"/>
                    <a:pt x="1705" y="70"/>
                    <a:pt x="1705" y="70"/>
                  </a:cubicBezTo>
                  <a:cubicBezTo>
                    <a:pt x="1713" y="77"/>
                    <a:pt x="1728" y="76"/>
                    <a:pt x="1741" y="82"/>
                  </a:cubicBezTo>
                  <a:cubicBezTo>
                    <a:pt x="1738" y="82"/>
                    <a:pt x="1738" y="82"/>
                    <a:pt x="1737" y="82"/>
                  </a:cubicBezTo>
                  <a:cubicBezTo>
                    <a:pt x="1737" y="83"/>
                    <a:pt x="1752" y="87"/>
                    <a:pt x="1753" y="86"/>
                  </a:cubicBezTo>
                  <a:cubicBezTo>
                    <a:pt x="1752" y="86"/>
                    <a:pt x="1752" y="86"/>
                    <a:pt x="1752" y="86"/>
                  </a:cubicBezTo>
                  <a:cubicBezTo>
                    <a:pt x="1757" y="86"/>
                    <a:pt x="1753" y="86"/>
                    <a:pt x="1751" y="84"/>
                  </a:cubicBezTo>
                  <a:cubicBezTo>
                    <a:pt x="1753" y="85"/>
                    <a:pt x="1755" y="85"/>
                    <a:pt x="1758" y="85"/>
                  </a:cubicBezTo>
                  <a:cubicBezTo>
                    <a:pt x="1758" y="86"/>
                    <a:pt x="1758" y="86"/>
                    <a:pt x="1759" y="86"/>
                  </a:cubicBezTo>
                  <a:cubicBezTo>
                    <a:pt x="1759" y="85"/>
                    <a:pt x="1754" y="83"/>
                    <a:pt x="1751" y="82"/>
                  </a:cubicBezTo>
                  <a:cubicBezTo>
                    <a:pt x="1758" y="81"/>
                    <a:pt x="1768" y="84"/>
                    <a:pt x="1771" y="82"/>
                  </a:cubicBezTo>
                  <a:cubicBezTo>
                    <a:pt x="1769" y="79"/>
                    <a:pt x="1766" y="80"/>
                    <a:pt x="1764" y="79"/>
                  </a:cubicBezTo>
                  <a:cubicBezTo>
                    <a:pt x="1767" y="79"/>
                    <a:pt x="1770" y="80"/>
                    <a:pt x="1772" y="81"/>
                  </a:cubicBezTo>
                  <a:cubicBezTo>
                    <a:pt x="1768" y="78"/>
                    <a:pt x="1773" y="81"/>
                    <a:pt x="1776" y="79"/>
                  </a:cubicBezTo>
                  <a:cubicBezTo>
                    <a:pt x="1774" y="79"/>
                    <a:pt x="1772" y="79"/>
                    <a:pt x="1770" y="78"/>
                  </a:cubicBezTo>
                  <a:cubicBezTo>
                    <a:pt x="1788" y="79"/>
                    <a:pt x="1726" y="66"/>
                    <a:pt x="1746" y="73"/>
                  </a:cubicBezTo>
                  <a:close/>
                  <a:moveTo>
                    <a:pt x="1352" y="636"/>
                  </a:moveTo>
                  <a:lnTo>
                    <a:pt x="1352" y="636"/>
                  </a:lnTo>
                  <a:cubicBezTo>
                    <a:pt x="1352" y="636"/>
                    <a:pt x="1304" y="588"/>
                    <a:pt x="1310" y="587"/>
                  </a:cubicBezTo>
                  <a:cubicBezTo>
                    <a:pt x="1305" y="580"/>
                    <a:pt x="1311" y="538"/>
                    <a:pt x="1288" y="557"/>
                  </a:cubicBezTo>
                  <a:cubicBezTo>
                    <a:pt x="1337" y="491"/>
                    <a:pt x="1312" y="540"/>
                    <a:pt x="1289" y="518"/>
                  </a:cubicBezTo>
                  <a:cubicBezTo>
                    <a:pt x="1291" y="517"/>
                    <a:pt x="1306" y="503"/>
                    <a:pt x="1299" y="502"/>
                  </a:cubicBezTo>
                  <a:cubicBezTo>
                    <a:pt x="1268" y="502"/>
                    <a:pt x="1234" y="538"/>
                    <a:pt x="1249" y="564"/>
                  </a:cubicBezTo>
                  <a:cubicBezTo>
                    <a:pt x="1255" y="564"/>
                    <a:pt x="1258" y="552"/>
                    <a:pt x="1267" y="552"/>
                  </a:cubicBezTo>
                  <a:cubicBezTo>
                    <a:pt x="1265" y="557"/>
                    <a:pt x="1255" y="573"/>
                    <a:pt x="1257" y="576"/>
                  </a:cubicBezTo>
                  <a:cubicBezTo>
                    <a:pt x="1262" y="576"/>
                    <a:pt x="1280" y="574"/>
                    <a:pt x="1283" y="577"/>
                  </a:cubicBezTo>
                  <a:cubicBezTo>
                    <a:pt x="1276" y="584"/>
                    <a:pt x="1257" y="604"/>
                    <a:pt x="1250" y="616"/>
                  </a:cubicBezTo>
                  <a:cubicBezTo>
                    <a:pt x="1251" y="615"/>
                    <a:pt x="1253" y="618"/>
                    <a:pt x="1238" y="635"/>
                  </a:cubicBezTo>
                  <a:cubicBezTo>
                    <a:pt x="1232" y="641"/>
                    <a:pt x="1273" y="647"/>
                    <a:pt x="1281" y="647"/>
                  </a:cubicBezTo>
                  <a:cubicBezTo>
                    <a:pt x="1264" y="653"/>
                    <a:pt x="1233" y="653"/>
                    <a:pt x="1225" y="676"/>
                  </a:cubicBezTo>
                  <a:cubicBezTo>
                    <a:pt x="1225" y="676"/>
                    <a:pt x="1343" y="663"/>
                    <a:pt x="1343" y="659"/>
                  </a:cubicBezTo>
                  <a:cubicBezTo>
                    <a:pt x="1308" y="637"/>
                    <a:pt x="1347" y="658"/>
                    <a:pt x="1352" y="636"/>
                  </a:cubicBezTo>
                  <a:cubicBezTo>
                    <a:pt x="1352" y="636"/>
                    <a:pt x="1352" y="636"/>
                    <a:pt x="1352" y="636"/>
                  </a:cubicBezTo>
                  <a:lnTo>
                    <a:pt x="1352" y="636"/>
                  </a:lnTo>
                  <a:close/>
                  <a:moveTo>
                    <a:pt x="1375" y="66"/>
                  </a:moveTo>
                  <a:lnTo>
                    <a:pt x="1375" y="66"/>
                  </a:lnTo>
                  <a:cubicBezTo>
                    <a:pt x="1364" y="69"/>
                    <a:pt x="1366" y="66"/>
                    <a:pt x="1358" y="74"/>
                  </a:cubicBezTo>
                  <a:cubicBezTo>
                    <a:pt x="1361" y="74"/>
                    <a:pt x="1409" y="81"/>
                    <a:pt x="1404" y="84"/>
                  </a:cubicBezTo>
                  <a:cubicBezTo>
                    <a:pt x="1420" y="82"/>
                    <a:pt x="1478" y="180"/>
                    <a:pt x="1528" y="116"/>
                  </a:cubicBezTo>
                  <a:cubicBezTo>
                    <a:pt x="1593" y="108"/>
                    <a:pt x="1633" y="97"/>
                    <a:pt x="1690" y="93"/>
                  </a:cubicBezTo>
                  <a:cubicBezTo>
                    <a:pt x="1670" y="85"/>
                    <a:pt x="1698" y="83"/>
                    <a:pt x="1703" y="81"/>
                  </a:cubicBezTo>
                  <a:cubicBezTo>
                    <a:pt x="1685" y="58"/>
                    <a:pt x="1706" y="67"/>
                    <a:pt x="1741" y="62"/>
                  </a:cubicBezTo>
                  <a:cubicBezTo>
                    <a:pt x="1739" y="61"/>
                    <a:pt x="1737" y="60"/>
                    <a:pt x="1735" y="59"/>
                  </a:cubicBezTo>
                  <a:cubicBezTo>
                    <a:pt x="1756" y="62"/>
                    <a:pt x="1756" y="62"/>
                    <a:pt x="1847" y="62"/>
                  </a:cubicBezTo>
                  <a:cubicBezTo>
                    <a:pt x="1822" y="50"/>
                    <a:pt x="1808" y="44"/>
                    <a:pt x="1799" y="33"/>
                  </a:cubicBezTo>
                  <a:cubicBezTo>
                    <a:pt x="1698" y="11"/>
                    <a:pt x="1593" y="0"/>
                    <a:pt x="1485" y="0"/>
                  </a:cubicBezTo>
                  <a:cubicBezTo>
                    <a:pt x="1422" y="0"/>
                    <a:pt x="1359" y="4"/>
                    <a:pt x="1298" y="11"/>
                  </a:cubicBezTo>
                  <a:cubicBezTo>
                    <a:pt x="1255" y="53"/>
                    <a:pt x="1364" y="32"/>
                    <a:pt x="1375" y="66"/>
                  </a:cubicBezTo>
                  <a:close/>
                  <a:moveTo>
                    <a:pt x="1811" y="218"/>
                  </a:moveTo>
                  <a:lnTo>
                    <a:pt x="1811" y="218"/>
                  </a:lnTo>
                  <a:cubicBezTo>
                    <a:pt x="1822" y="230"/>
                    <a:pt x="1842" y="229"/>
                    <a:pt x="1854" y="237"/>
                  </a:cubicBezTo>
                  <a:cubicBezTo>
                    <a:pt x="1841" y="228"/>
                    <a:pt x="1825" y="223"/>
                    <a:pt x="1811" y="218"/>
                  </a:cubicBezTo>
                  <a:close/>
                  <a:moveTo>
                    <a:pt x="1555" y="183"/>
                  </a:moveTo>
                  <a:lnTo>
                    <a:pt x="1555" y="183"/>
                  </a:lnTo>
                  <a:cubicBezTo>
                    <a:pt x="1555" y="183"/>
                    <a:pt x="1555" y="183"/>
                    <a:pt x="1555" y="183"/>
                  </a:cubicBezTo>
                  <a:lnTo>
                    <a:pt x="1555" y="183"/>
                  </a:lnTo>
                  <a:cubicBezTo>
                    <a:pt x="1566" y="184"/>
                    <a:pt x="1568" y="178"/>
                    <a:pt x="1573" y="178"/>
                  </a:cubicBezTo>
                  <a:cubicBezTo>
                    <a:pt x="1576" y="177"/>
                    <a:pt x="1574" y="177"/>
                    <a:pt x="1567" y="176"/>
                  </a:cubicBezTo>
                  <a:cubicBezTo>
                    <a:pt x="1565" y="174"/>
                    <a:pt x="1543" y="160"/>
                    <a:pt x="1543" y="157"/>
                  </a:cubicBezTo>
                  <a:cubicBezTo>
                    <a:pt x="1552" y="154"/>
                    <a:pt x="1564" y="160"/>
                    <a:pt x="1569" y="150"/>
                  </a:cubicBezTo>
                  <a:cubicBezTo>
                    <a:pt x="1571" y="146"/>
                    <a:pt x="1532" y="138"/>
                    <a:pt x="1534" y="139"/>
                  </a:cubicBezTo>
                  <a:cubicBezTo>
                    <a:pt x="1526" y="146"/>
                    <a:pt x="1533" y="152"/>
                    <a:pt x="1521" y="149"/>
                  </a:cubicBezTo>
                  <a:cubicBezTo>
                    <a:pt x="1521" y="150"/>
                    <a:pt x="1520" y="150"/>
                    <a:pt x="1520" y="150"/>
                  </a:cubicBezTo>
                  <a:cubicBezTo>
                    <a:pt x="1521" y="154"/>
                    <a:pt x="1522" y="159"/>
                    <a:pt x="1525" y="163"/>
                  </a:cubicBezTo>
                  <a:cubicBezTo>
                    <a:pt x="1515" y="158"/>
                    <a:pt x="1505" y="157"/>
                    <a:pt x="1498" y="153"/>
                  </a:cubicBezTo>
                  <a:cubicBezTo>
                    <a:pt x="1495" y="155"/>
                    <a:pt x="1500" y="174"/>
                    <a:pt x="1505" y="175"/>
                  </a:cubicBezTo>
                  <a:cubicBezTo>
                    <a:pt x="1512" y="159"/>
                    <a:pt x="1531" y="208"/>
                    <a:pt x="1536" y="197"/>
                  </a:cubicBezTo>
                  <a:cubicBezTo>
                    <a:pt x="1538" y="194"/>
                    <a:pt x="1542" y="177"/>
                    <a:pt x="1541" y="172"/>
                  </a:cubicBezTo>
                  <a:cubicBezTo>
                    <a:pt x="1539" y="159"/>
                    <a:pt x="1552" y="179"/>
                    <a:pt x="1555" y="183"/>
                  </a:cubicBezTo>
                  <a:close/>
                  <a:moveTo>
                    <a:pt x="1811" y="218"/>
                  </a:moveTo>
                  <a:lnTo>
                    <a:pt x="1811" y="218"/>
                  </a:lnTo>
                  <a:cubicBezTo>
                    <a:pt x="1811" y="218"/>
                    <a:pt x="1810" y="217"/>
                    <a:pt x="1809" y="216"/>
                  </a:cubicBezTo>
                  <a:cubicBezTo>
                    <a:pt x="1798" y="202"/>
                    <a:pt x="1782" y="140"/>
                    <a:pt x="1769" y="142"/>
                  </a:cubicBezTo>
                  <a:cubicBezTo>
                    <a:pt x="1759" y="196"/>
                    <a:pt x="1783" y="208"/>
                    <a:pt x="1811" y="218"/>
                  </a:cubicBezTo>
                  <a:close/>
                  <a:moveTo>
                    <a:pt x="1686" y="125"/>
                  </a:moveTo>
                  <a:lnTo>
                    <a:pt x="1686" y="125"/>
                  </a:lnTo>
                  <a:cubicBezTo>
                    <a:pt x="1688" y="120"/>
                    <a:pt x="1673" y="122"/>
                    <a:pt x="1672" y="118"/>
                  </a:cubicBezTo>
                  <a:cubicBezTo>
                    <a:pt x="1671" y="118"/>
                    <a:pt x="1630" y="94"/>
                    <a:pt x="1656" y="124"/>
                  </a:cubicBezTo>
                  <a:cubicBezTo>
                    <a:pt x="1654" y="124"/>
                    <a:pt x="1652" y="122"/>
                    <a:pt x="1649" y="121"/>
                  </a:cubicBezTo>
                  <a:cubicBezTo>
                    <a:pt x="1654" y="132"/>
                    <a:pt x="1677" y="123"/>
                    <a:pt x="1686" y="125"/>
                  </a:cubicBezTo>
                  <a:close/>
                  <a:moveTo>
                    <a:pt x="1170" y="639"/>
                  </a:moveTo>
                  <a:lnTo>
                    <a:pt x="1170" y="639"/>
                  </a:lnTo>
                  <a:cubicBezTo>
                    <a:pt x="1170" y="639"/>
                    <a:pt x="1165" y="640"/>
                    <a:pt x="1170" y="639"/>
                  </a:cubicBezTo>
                  <a:close/>
                  <a:moveTo>
                    <a:pt x="1125" y="58"/>
                  </a:moveTo>
                  <a:lnTo>
                    <a:pt x="1125" y="58"/>
                  </a:lnTo>
                  <a:cubicBezTo>
                    <a:pt x="1126" y="56"/>
                    <a:pt x="1129" y="55"/>
                    <a:pt x="1132" y="56"/>
                  </a:cubicBezTo>
                  <a:cubicBezTo>
                    <a:pt x="1132" y="55"/>
                    <a:pt x="1131" y="55"/>
                    <a:pt x="1131" y="55"/>
                  </a:cubicBezTo>
                  <a:cubicBezTo>
                    <a:pt x="1148" y="36"/>
                    <a:pt x="1110" y="68"/>
                    <a:pt x="1125" y="58"/>
                  </a:cubicBezTo>
                  <a:close/>
                  <a:moveTo>
                    <a:pt x="1177" y="35"/>
                  </a:moveTo>
                  <a:lnTo>
                    <a:pt x="1177" y="35"/>
                  </a:lnTo>
                  <a:cubicBezTo>
                    <a:pt x="1182" y="35"/>
                    <a:pt x="1185" y="35"/>
                    <a:pt x="1181" y="33"/>
                  </a:cubicBezTo>
                  <a:cubicBezTo>
                    <a:pt x="1183" y="32"/>
                    <a:pt x="1185" y="31"/>
                    <a:pt x="1187" y="30"/>
                  </a:cubicBezTo>
                  <a:cubicBezTo>
                    <a:pt x="1194" y="29"/>
                    <a:pt x="1201" y="30"/>
                    <a:pt x="1208" y="27"/>
                  </a:cubicBezTo>
                  <a:cubicBezTo>
                    <a:pt x="1207" y="27"/>
                    <a:pt x="1207" y="28"/>
                    <a:pt x="1208" y="27"/>
                  </a:cubicBezTo>
                  <a:cubicBezTo>
                    <a:pt x="1208" y="26"/>
                    <a:pt x="1208" y="26"/>
                    <a:pt x="1207" y="26"/>
                  </a:cubicBezTo>
                  <a:cubicBezTo>
                    <a:pt x="1193" y="28"/>
                    <a:pt x="1179" y="31"/>
                    <a:pt x="1164" y="34"/>
                  </a:cubicBezTo>
                  <a:cubicBezTo>
                    <a:pt x="1166" y="35"/>
                    <a:pt x="1167" y="35"/>
                    <a:pt x="1168" y="35"/>
                  </a:cubicBezTo>
                  <a:cubicBezTo>
                    <a:pt x="1123" y="63"/>
                    <a:pt x="1149" y="50"/>
                    <a:pt x="1177" y="35"/>
                  </a:cubicBezTo>
                  <a:close/>
                  <a:moveTo>
                    <a:pt x="61" y="1060"/>
                  </a:moveTo>
                  <a:lnTo>
                    <a:pt x="61" y="1060"/>
                  </a:lnTo>
                  <a:cubicBezTo>
                    <a:pt x="62" y="1061"/>
                    <a:pt x="62" y="1061"/>
                    <a:pt x="63" y="1062"/>
                  </a:cubicBezTo>
                  <a:cubicBezTo>
                    <a:pt x="63" y="1061"/>
                    <a:pt x="62" y="1060"/>
                    <a:pt x="62" y="1058"/>
                  </a:cubicBezTo>
                  <a:cubicBezTo>
                    <a:pt x="62" y="1059"/>
                    <a:pt x="62" y="1060"/>
                    <a:pt x="61" y="1060"/>
                  </a:cubicBezTo>
                  <a:close/>
                  <a:moveTo>
                    <a:pt x="105" y="1160"/>
                  </a:moveTo>
                  <a:lnTo>
                    <a:pt x="105" y="1160"/>
                  </a:lnTo>
                  <a:cubicBezTo>
                    <a:pt x="65" y="1184"/>
                    <a:pt x="144" y="1160"/>
                    <a:pt x="105" y="1160"/>
                  </a:cubicBezTo>
                  <a:close/>
                  <a:moveTo>
                    <a:pt x="1202" y="59"/>
                  </a:moveTo>
                  <a:lnTo>
                    <a:pt x="1202" y="59"/>
                  </a:lnTo>
                  <a:cubicBezTo>
                    <a:pt x="1206" y="59"/>
                    <a:pt x="1209" y="56"/>
                    <a:pt x="1212" y="58"/>
                  </a:cubicBezTo>
                  <a:cubicBezTo>
                    <a:pt x="1211" y="58"/>
                    <a:pt x="1209" y="58"/>
                    <a:pt x="1208" y="59"/>
                  </a:cubicBezTo>
                  <a:cubicBezTo>
                    <a:pt x="1213" y="59"/>
                    <a:pt x="1218" y="56"/>
                    <a:pt x="1224" y="58"/>
                  </a:cubicBezTo>
                  <a:cubicBezTo>
                    <a:pt x="1221" y="58"/>
                    <a:pt x="1218" y="58"/>
                    <a:pt x="1214" y="59"/>
                  </a:cubicBezTo>
                  <a:cubicBezTo>
                    <a:pt x="1221" y="60"/>
                    <a:pt x="1239" y="58"/>
                    <a:pt x="1236" y="57"/>
                  </a:cubicBezTo>
                  <a:cubicBezTo>
                    <a:pt x="1244" y="55"/>
                    <a:pt x="1267" y="56"/>
                    <a:pt x="1270" y="49"/>
                  </a:cubicBezTo>
                  <a:cubicBezTo>
                    <a:pt x="1287" y="46"/>
                    <a:pt x="1293" y="50"/>
                    <a:pt x="1280" y="44"/>
                  </a:cubicBezTo>
                  <a:cubicBezTo>
                    <a:pt x="1281" y="44"/>
                    <a:pt x="1281" y="44"/>
                    <a:pt x="1281" y="44"/>
                  </a:cubicBezTo>
                  <a:cubicBezTo>
                    <a:pt x="1274" y="45"/>
                    <a:pt x="1271" y="45"/>
                    <a:pt x="1273" y="43"/>
                  </a:cubicBezTo>
                  <a:cubicBezTo>
                    <a:pt x="1269" y="41"/>
                    <a:pt x="1265" y="41"/>
                    <a:pt x="1260" y="42"/>
                  </a:cubicBezTo>
                  <a:cubicBezTo>
                    <a:pt x="1242" y="43"/>
                    <a:pt x="1206" y="52"/>
                    <a:pt x="1213" y="56"/>
                  </a:cubicBezTo>
                  <a:cubicBezTo>
                    <a:pt x="1209" y="57"/>
                    <a:pt x="1205" y="56"/>
                    <a:pt x="1202" y="59"/>
                  </a:cubicBezTo>
                  <a:close/>
                  <a:moveTo>
                    <a:pt x="63" y="1053"/>
                  </a:moveTo>
                  <a:lnTo>
                    <a:pt x="63" y="1053"/>
                  </a:lnTo>
                  <a:cubicBezTo>
                    <a:pt x="63" y="1054"/>
                    <a:pt x="63" y="1055"/>
                    <a:pt x="63" y="1055"/>
                  </a:cubicBezTo>
                  <a:cubicBezTo>
                    <a:pt x="66" y="1054"/>
                    <a:pt x="65" y="1054"/>
                    <a:pt x="63" y="1053"/>
                  </a:cubicBezTo>
                  <a:close/>
                  <a:moveTo>
                    <a:pt x="1232" y="74"/>
                  </a:moveTo>
                  <a:lnTo>
                    <a:pt x="1232" y="74"/>
                  </a:lnTo>
                  <a:cubicBezTo>
                    <a:pt x="1220" y="80"/>
                    <a:pt x="1241" y="77"/>
                    <a:pt x="1242" y="78"/>
                  </a:cubicBezTo>
                  <a:cubicBezTo>
                    <a:pt x="1231" y="83"/>
                    <a:pt x="1253" y="82"/>
                    <a:pt x="1248" y="79"/>
                  </a:cubicBezTo>
                  <a:cubicBezTo>
                    <a:pt x="1253" y="80"/>
                    <a:pt x="1257" y="80"/>
                    <a:pt x="1262" y="78"/>
                  </a:cubicBezTo>
                  <a:cubicBezTo>
                    <a:pt x="1252" y="84"/>
                    <a:pt x="1304" y="86"/>
                    <a:pt x="1286" y="78"/>
                  </a:cubicBezTo>
                  <a:cubicBezTo>
                    <a:pt x="1294" y="75"/>
                    <a:pt x="1314" y="86"/>
                    <a:pt x="1319" y="78"/>
                  </a:cubicBezTo>
                  <a:lnTo>
                    <a:pt x="1319" y="78"/>
                  </a:lnTo>
                  <a:cubicBezTo>
                    <a:pt x="1321" y="76"/>
                    <a:pt x="1320" y="77"/>
                    <a:pt x="1318" y="77"/>
                  </a:cubicBezTo>
                  <a:cubicBezTo>
                    <a:pt x="1318" y="77"/>
                    <a:pt x="1326" y="74"/>
                    <a:pt x="1329" y="73"/>
                  </a:cubicBezTo>
                  <a:cubicBezTo>
                    <a:pt x="1324" y="74"/>
                    <a:pt x="1327" y="69"/>
                    <a:pt x="1326" y="69"/>
                  </a:cubicBezTo>
                  <a:cubicBezTo>
                    <a:pt x="1327" y="68"/>
                    <a:pt x="1329" y="68"/>
                    <a:pt x="1330" y="68"/>
                  </a:cubicBezTo>
                  <a:cubicBezTo>
                    <a:pt x="1329" y="68"/>
                    <a:pt x="1328" y="68"/>
                    <a:pt x="1328" y="67"/>
                  </a:cubicBezTo>
                  <a:cubicBezTo>
                    <a:pt x="1330" y="67"/>
                    <a:pt x="1330" y="67"/>
                    <a:pt x="1331" y="66"/>
                  </a:cubicBezTo>
                  <a:cubicBezTo>
                    <a:pt x="1329" y="66"/>
                    <a:pt x="1327" y="66"/>
                    <a:pt x="1324" y="66"/>
                  </a:cubicBezTo>
                  <a:cubicBezTo>
                    <a:pt x="1327" y="65"/>
                    <a:pt x="1329" y="65"/>
                    <a:pt x="1331" y="65"/>
                  </a:cubicBezTo>
                  <a:cubicBezTo>
                    <a:pt x="1325" y="63"/>
                    <a:pt x="1329" y="66"/>
                    <a:pt x="1317" y="66"/>
                  </a:cubicBezTo>
                  <a:cubicBezTo>
                    <a:pt x="1333" y="60"/>
                    <a:pt x="1327" y="64"/>
                    <a:pt x="1311" y="63"/>
                  </a:cubicBezTo>
                  <a:cubicBezTo>
                    <a:pt x="1315" y="62"/>
                    <a:pt x="1320" y="61"/>
                    <a:pt x="1324" y="60"/>
                  </a:cubicBezTo>
                  <a:cubicBezTo>
                    <a:pt x="1321" y="60"/>
                    <a:pt x="1321" y="60"/>
                    <a:pt x="1321" y="59"/>
                  </a:cubicBezTo>
                  <a:cubicBezTo>
                    <a:pt x="1322" y="59"/>
                    <a:pt x="1323" y="59"/>
                    <a:pt x="1324" y="59"/>
                  </a:cubicBezTo>
                  <a:cubicBezTo>
                    <a:pt x="1324" y="59"/>
                    <a:pt x="1323" y="58"/>
                    <a:pt x="1322" y="58"/>
                  </a:cubicBezTo>
                  <a:cubicBezTo>
                    <a:pt x="1323" y="58"/>
                    <a:pt x="1323" y="58"/>
                    <a:pt x="1324" y="58"/>
                  </a:cubicBezTo>
                  <a:cubicBezTo>
                    <a:pt x="1321" y="58"/>
                    <a:pt x="1319" y="58"/>
                    <a:pt x="1316" y="58"/>
                  </a:cubicBezTo>
                  <a:cubicBezTo>
                    <a:pt x="1319" y="57"/>
                    <a:pt x="1319" y="57"/>
                    <a:pt x="1320" y="57"/>
                  </a:cubicBezTo>
                  <a:cubicBezTo>
                    <a:pt x="1318" y="57"/>
                    <a:pt x="1317" y="57"/>
                    <a:pt x="1315" y="56"/>
                  </a:cubicBezTo>
                  <a:cubicBezTo>
                    <a:pt x="1316" y="56"/>
                    <a:pt x="1316" y="56"/>
                    <a:pt x="1318" y="56"/>
                  </a:cubicBezTo>
                  <a:cubicBezTo>
                    <a:pt x="1312" y="56"/>
                    <a:pt x="1307" y="59"/>
                    <a:pt x="1301" y="57"/>
                  </a:cubicBezTo>
                  <a:cubicBezTo>
                    <a:pt x="1300" y="53"/>
                    <a:pt x="1304" y="56"/>
                    <a:pt x="1312" y="53"/>
                  </a:cubicBezTo>
                  <a:cubicBezTo>
                    <a:pt x="1317" y="53"/>
                    <a:pt x="1299" y="52"/>
                    <a:pt x="1299" y="52"/>
                  </a:cubicBezTo>
                  <a:cubicBezTo>
                    <a:pt x="1310" y="50"/>
                    <a:pt x="1296" y="46"/>
                    <a:pt x="1292" y="47"/>
                  </a:cubicBezTo>
                  <a:cubicBezTo>
                    <a:pt x="1307" y="53"/>
                    <a:pt x="1272" y="50"/>
                    <a:pt x="1265" y="54"/>
                  </a:cubicBezTo>
                  <a:cubicBezTo>
                    <a:pt x="1268" y="55"/>
                    <a:pt x="1273" y="52"/>
                    <a:pt x="1277" y="53"/>
                  </a:cubicBezTo>
                  <a:cubicBezTo>
                    <a:pt x="1275" y="53"/>
                    <a:pt x="1275" y="55"/>
                    <a:pt x="1278" y="55"/>
                  </a:cubicBezTo>
                  <a:cubicBezTo>
                    <a:pt x="1272" y="55"/>
                    <a:pt x="1267" y="53"/>
                    <a:pt x="1262" y="56"/>
                  </a:cubicBezTo>
                  <a:cubicBezTo>
                    <a:pt x="1266" y="58"/>
                    <a:pt x="1251" y="55"/>
                    <a:pt x="1267" y="59"/>
                  </a:cubicBezTo>
                  <a:cubicBezTo>
                    <a:pt x="1249" y="64"/>
                    <a:pt x="1277" y="64"/>
                    <a:pt x="1278" y="64"/>
                  </a:cubicBezTo>
                  <a:cubicBezTo>
                    <a:pt x="1268" y="66"/>
                    <a:pt x="1261" y="65"/>
                    <a:pt x="1257" y="64"/>
                  </a:cubicBezTo>
                  <a:cubicBezTo>
                    <a:pt x="1250" y="55"/>
                    <a:pt x="1254" y="71"/>
                    <a:pt x="1234" y="66"/>
                  </a:cubicBezTo>
                  <a:cubicBezTo>
                    <a:pt x="1249" y="60"/>
                    <a:pt x="1249" y="63"/>
                    <a:pt x="1254" y="57"/>
                  </a:cubicBezTo>
                  <a:cubicBezTo>
                    <a:pt x="1241" y="56"/>
                    <a:pt x="1218" y="73"/>
                    <a:pt x="1206" y="69"/>
                  </a:cubicBezTo>
                  <a:cubicBezTo>
                    <a:pt x="1235" y="57"/>
                    <a:pt x="1199" y="60"/>
                    <a:pt x="1198" y="63"/>
                  </a:cubicBezTo>
                  <a:cubicBezTo>
                    <a:pt x="1208" y="64"/>
                    <a:pt x="1160" y="64"/>
                    <a:pt x="1193" y="70"/>
                  </a:cubicBezTo>
                  <a:cubicBezTo>
                    <a:pt x="1188" y="72"/>
                    <a:pt x="1185" y="74"/>
                    <a:pt x="1182" y="74"/>
                  </a:cubicBezTo>
                  <a:cubicBezTo>
                    <a:pt x="1154" y="87"/>
                    <a:pt x="1223" y="73"/>
                    <a:pt x="1232" y="74"/>
                  </a:cubicBezTo>
                  <a:close/>
                  <a:moveTo>
                    <a:pt x="1410" y="123"/>
                  </a:moveTo>
                  <a:lnTo>
                    <a:pt x="1410" y="123"/>
                  </a:lnTo>
                  <a:cubicBezTo>
                    <a:pt x="1398" y="113"/>
                    <a:pt x="1374" y="127"/>
                    <a:pt x="1362" y="128"/>
                  </a:cubicBezTo>
                  <a:cubicBezTo>
                    <a:pt x="1370" y="124"/>
                    <a:pt x="1377" y="121"/>
                    <a:pt x="1385" y="118"/>
                  </a:cubicBezTo>
                  <a:cubicBezTo>
                    <a:pt x="1385" y="115"/>
                    <a:pt x="1385" y="114"/>
                    <a:pt x="1384" y="113"/>
                  </a:cubicBezTo>
                  <a:cubicBezTo>
                    <a:pt x="1389" y="113"/>
                    <a:pt x="1394" y="112"/>
                    <a:pt x="1398" y="108"/>
                  </a:cubicBezTo>
                  <a:cubicBezTo>
                    <a:pt x="1371" y="87"/>
                    <a:pt x="1353" y="111"/>
                    <a:pt x="1328" y="98"/>
                  </a:cubicBezTo>
                  <a:cubicBezTo>
                    <a:pt x="1347" y="84"/>
                    <a:pt x="1322" y="93"/>
                    <a:pt x="1317" y="93"/>
                  </a:cubicBezTo>
                  <a:cubicBezTo>
                    <a:pt x="1338" y="83"/>
                    <a:pt x="1311" y="91"/>
                    <a:pt x="1306" y="92"/>
                  </a:cubicBezTo>
                  <a:cubicBezTo>
                    <a:pt x="1322" y="87"/>
                    <a:pt x="1322" y="87"/>
                    <a:pt x="1324" y="85"/>
                  </a:cubicBezTo>
                  <a:cubicBezTo>
                    <a:pt x="1303" y="88"/>
                    <a:pt x="1296" y="81"/>
                    <a:pt x="1276" y="86"/>
                  </a:cubicBezTo>
                  <a:cubicBezTo>
                    <a:pt x="1278" y="85"/>
                    <a:pt x="1280" y="84"/>
                    <a:pt x="1282" y="83"/>
                  </a:cubicBezTo>
                  <a:cubicBezTo>
                    <a:pt x="1251" y="83"/>
                    <a:pt x="1209" y="83"/>
                    <a:pt x="1182" y="97"/>
                  </a:cubicBezTo>
                  <a:cubicBezTo>
                    <a:pt x="1197" y="108"/>
                    <a:pt x="1166" y="99"/>
                    <a:pt x="1152" y="106"/>
                  </a:cubicBezTo>
                  <a:cubicBezTo>
                    <a:pt x="1148" y="115"/>
                    <a:pt x="1157" y="117"/>
                    <a:pt x="1155" y="117"/>
                  </a:cubicBezTo>
                  <a:cubicBezTo>
                    <a:pt x="1174" y="115"/>
                    <a:pt x="1068" y="174"/>
                    <a:pt x="1060" y="182"/>
                  </a:cubicBezTo>
                  <a:cubicBezTo>
                    <a:pt x="1064" y="188"/>
                    <a:pt x="1084" y="177"/>
                    <a:pt x="1085" y="177"/>
                  </a:cubicBezTo>
                  <a:cubicBezTo>
                    <a:pt x="1081" y="185"/>
                    <a:pt x="1073" y="190"/>
                    <a:pt x="1063" y="191"/>
                  </a:cubicBezTo>
                  <a:cubicBezTo>
                    <a:pt x="1050" y="194"/>
                    <a:pt x="938" y="249"/>
                    <a:pt x="916" y="282"/>
                  </a:cubicBezTo>
                  <a:cubicBezTo>
                    <a:pt x="932" y="276"/>
                    <a:pt x="924" y="278"/>
                    <a:pt x="935" y="280"/>
                  </a:cubicBezTo>
                  <a:cubicBezTo>
                    <a:pt x="918" y="304"/>
                    <a:pt x="885" y="314"/>
                    <a:pt x="868" y="348"/>
                  </a:cubicBezTo>
                  <a:cubicBezTo>
                    <a:pt x="874" y="347"/>
                    <a:pt x="879" y="348"/>
                    <a:pt x="885" y="349"/>
                  </a:cubicBezTo>
                  <a:cubicBezTo>
                    <a:pt x="880" y="356"/>
                    <a:pt x="877" y="368"/>
                    <a:pt x="877" y="376"/>
                  </a:cubicBezTo>
                  <a:cubicBezTo>
                    <a:pt x="893" y="380"/>
                    <a:pt x="1052" y="269"/>
                    <a:pt x="1028" y="305"/>
                  </a:cubicBezTo>
                  <a:cubicBezTo>
                    <a:pt x="1057" y="308"/>
                    <a:pt x="1094" y="288"/>
                    <a:pt x="1118" y="274"/>
                  </a:cubicBezTo>
                  <a:cubicBezTo>
                    <a:pt x="1115" y="295"/>
                    <a:pt x="1196" y="283"/>
                    <a:pt x="1208" y="268"/>
                  </a:cubicBezTo>
                  <a:cubicBezTo>
                    <a:pt x="1204" y="267"/>
                    <a:pt x="1178" y="263"/>
                    <a:pt x="1175" y="261"/>
                  </a:cubicBezTo>
                  <a:cubicBezTo>
                    <a:pt x="1195" y="249"/>
                    <a:pt x="1212" y="259"/>
                    <a:pt x="1194" y="249"/>
                  </a:cubicBezTo>
                  <a:cubicBezTo>
                    <a:pt x="1201" y="248"/>
                    <a:pt x="1214" y="248"/>
                    <a:pt x="1204" y="242"/>
                  </a:cubicBezTo>
                  <a:cubicBezTo>
                    <a:pt x="1217" y="237"/>
                    <a:pt x="1211" y="276"/>
                    <a:pt x="1220" y="263"/>
                  </a:cubicBezTo>
                  <a:cubicBezTo>
                    <a:pt x="1244" y="269"/>
                    <a:pt x="1225" y="234"/>
                    <a:pt x="1223" y="232"/>
                  </a:cubicBezTo>
                  <a:cubicBezTo>
                    <a:pt x="1225" y="230"/>
                    <a:pt x="1238" y="223"/>
                    <a:pt x="1239" y="222"/>
                  </a:cubicBezTo>
                  <a:cubicBezTo>
                    <a:pt x="1241" y="225"/>
                    <a:pt x="1239" y="231"/>
                    <a:pt x="1240" y="238"/>
                  </a:cubicBezTo>
                  <a:cubicBezTo>
                    <a:pt x="1264" y="239"/>
                    <a:pt x="1245" y="214"/>
                    <a:pt x="1254" y="216"/>
                  </a:cubicBezTo>
                  <a:cubicBezTo>
                    <a:pt x="1252" y="228"/>
                    <a:pt x="1271" y="224"/>
                    <a:pt x="1276" y="219"/>
                  </a:cubicBezTo>
                  <a:cubicBezTo>
                    <a:pt x="1274" y="213"/>
                    <a:pt x="1272" y="216"/>
                    <a:pt x="1270" y="211"/>
                  </a:cubicBezTo>
                  <a:cubicBezTo>
                    <a:pt x="1278" y="209"/>
                    <a:pt x="1285" y="206"/>
                    <a:pt x="1289" y="205"/>
                  </a:cubicBezTo>
                  <a:cubicBezTo>
                    <a:pt x="1295" y="199"/>
                    <a:pt x="1321" y="195"/>
                    <a:pt x="1306" y="183"/>
                  </a:cubicBezTo>
                  <a:cubicBezTo>
                    <a:pt x="1309" y="179"/>
                    <a:pt x="1352" y="175"/>
                    <a:pt x="1325" y="170"/>
                  </a:cubicBezTo>
                  <a:cubicBezTo>
                    <a:pt x="1334" y="165"/>
                    <a:pt x="1346" y="164"/>
                    <a:pt x="1326" y="165"/>
                  </a:cubicBezTo>
                  <a:cubicBezTo>
                    <a:pt x="1335" y="159"/>
                    <a:pt x="1411" y="125"/>
                    <a:pt x="1411" y="124"/>
                  </a:cubicBezTo>
                  <a:cubicBezTo>
                    <a:pt x="1405" y="118"/>
                    <a:pt x="1408" y="122"/>
                    <a:pt x="1410" y="123"/>
                  </a:cubicBezTo>
                  <a:close/>
                  <a:moveTo>
                    <a:pt x="1289" y="205"/>
                  </a:moveTo>
                  <a:lnTo>
                    <a:pt x="1289" y="205"/>
                  </a:lnTo>
                  <a:cubicBezTo>
                    <a:pt x="1288" y="205"/>
                    <a:pt x="1288" y="205"/>
                    <a:pt x="1288" y="205"/>
                  </a:cubicBezTo>
                  <a:cubicBezTo>
                    <a:pt x="1291" y="204"/>
                    <a:pt x="1291" y="204"/>
                    <a:pt x="1289" y="205"/>
                  </a:cubicBezTo>
                  <a:close/>
                  <a:moveTo>
                    <a:pt x="1347" y="459"/>
                  </a:moveTo>
                  <a:lnTo>
                    <a:pt x="1347" y="459"/>
                  </a:lnTo>
                  <a:cubicBezTo>
                    <a:pt x="1343" y="459"/>
                    <a:pt x="1329" y="470"/>
                    <a:pt x="1331" y="473"/>
                  </a:cubicBezTo>
                  <a:cubicBezTo>
                    <a:pt x="1331" y="473"/>
                    <a:pt x="1335" y="476"/>
                    <a:pt x="1336" y="476"/>
                  </a:cubicBezTo>
                  <a:cubicBezTo>
                    <a:pt x="1341" y="478"/>
                    <a:pt x="1352" y="463"/>
                    <a:pt x="1347" y="459"/>
                  </a:cubicBezTo>
                  <a:close/>
                  <a:moveTo>
                    <a:pt x="1192" y="62"/>
                  </a:moveTo>
                  <a:lnTo>
                    <a:pt x="1192" y="62"/>
                  </a:lnTo>
                  <a:cubicBezTo>
                    <a:pt x="1192" y="58"/>
                    <a:pt x="1188" y="60"/>
                    <a:pt x="1184" y="63"/>
                  </a:cubicBezTo>
                  <a:cubicBezTo>
                    <a:pt x="1190" y="63"/>
                    <a:pt x="1194" y="62"/>
                    <a:pt x="1192" y="62"/>
                  </a:cubicBezTo>
                  <a:close/>
                  <a:moveTo>
                    <a:pt x="1165" y="84"/>
                  </a:moveTo>
                  <a:lnTo>
                    <a:pt x="1165" y="84"/>
                  </a:lnTo>
                  <a:cubicBezTo>
                    <a:pt x="1160" y="84"/>
                    <a:pt x="1160" y="84"/>
                    <a:pt x="1159" y="84"/>
                  </a:cubicBezTo>
                  <a:cubicBezTo>
                    <a:pt x="1167" y="81"/>
                    <a:pt x="1176" y="78"/>
                    <a:pt x="1169" y="76"/>
                  </a:cubicBezTo>
                  <a:cubicBezTo>
                    <a:pt x="1169" y="76"/>
                    <a:pt x="1179" y="74"/>
                    <a:pt x="1182" y="74"/>
                  </a:cubicBezTo>
                  <a:cubicBezTo>
                    <a:pt x="1180" y="74"/>
                    <a:pt x="1179" y="73"/>
                    <a:pt x="1179" y="71"/>
                  </a:cubicBezTo>
                  <a:cubicBezTo>
                    <a:pt x="1172" y="75"/>
                    <a:pt x="1178" y="68"/>
                    <a:pt x="1184" y="63"/>
                  </a:cubicBezTo>
                  <a:cubicBezTo>
                    <a:pt x="1177" y="64"/>
                    <a:pt x="1168" y="65"/>
                    <a:pt x="1163" y="65"/>
                  </a:cubicBezTo>
                  <a:cubicBezTo>
                    <a:pt x="1155" y="66"/>
                    <a:pt x="1155" y="67"/>
                    <a:pt x="1153" y="68"/>
                  </a:cubicBezTo>
                  <a:cubicBezTo>
                    <a:pt x="1158" y="68"/>
                    <a:pt x="1158" y="68"/>
                    <a:pt x="1159" y="68"/>
                  </a:cubicBezTo>
                  <a:cubicBezTo>
                    <a:pt x="1154" y="69"/>
                    <a:pt x="1154" y="69"/>
                    <a:pt x="1153" y="70"/>
                  </a:cubicBezTo>
                  <a:cubicBezTo>
                    <a:pt x="1161" y="69"/>
                    <a:pt x="1159" y="71"/>
                    <a:pt x="1148" y="75"/>
                  </a:cubicBezTo>
                  <a:cubicBezTo>
                    <a:pt x="1150" y="75"/>
                    <a:pt x="1152" y="75"/>
                    <a:pt x="1154" y="75"/>
                  </a:cubicBezTo>
                  <a:cubicBezTo>
                    <a:pt x="1153" y="75"/>
                    <a:pt x="1152" y="76"/>
                    <a:pt x="1151" y="76"/>
                  </a:cubicBezTo>
                  <a:cubicBezTo>
                    <a:pt x="1154" y="76"/>
                    <a:pt x="1156" y="75"/>
                    <a:pt x="1158" y="75"/>
                  </a:cubicBezTo>
                  <a:cubicBezTo>
                    <a:pt x="1151" y="78"/>
                    <a:pt x="1151" y="78"/>
                    <a:pt x="1150" y="79"/>
                  </a:cubicBezTo>
                  <a:cubicBezTo>
                    <a:pt x="1152" y="78"/>
                    <a:pt x="1154" y="78"/>
                    <a:pt x="1156" y="78"/>
                  </a:cubicBezTo>
                  <a:cubicBezTo>
                    <a:pt x="1138" y="82"/>
                    <a:pt x="1148" y="94"/>
                    <a:pt x="1165" y="84"/>
                  </a:cubicBezTo>
                  <a:close/>
                  <a:moveTo>
                    <a:pt x="1182" y="74"/>
                  </a:moveTo>
                  <a:lnTo>
                    <a:pt x="1182" y="74"/>
                  </a:lnTo>
                  <a:cubicBezTo>
                    <a:pt x="1182" y="74"/>
                    <a:pt x="1182" y="74"/>
                    <a:pt x="1182" y="74"/>
                  </a:cubicBezTo>
                  <a:cubicBezTo>
                    <a:pt x="1182" y="74"/>
                    <a:pt x="1182" y="74"/>
                    <a:pt x="1182" y="74"/>
                  </a:cubicBezTo>
                  <a:cubicBezTo>
                    <a:pt x="1182" y="74"/>
                    <a:pt x="1182" y="74"/>
                    <a:pt x="1182" y="74"/>
                  </a:cubicBezTo>
                  <a:close/>
                </a:path>
              </a:pathLst>
            </a:custGeom>
            <a:solidFill>
              <a:sysClr val="window" lastClr="FFFFFF"/>
            </a:solidFill>
            <a:ln w="1270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US" sz="1200" kern="0">
                <a:solidFill>
                  <a:srgbClr val="000000"/>
                </a:solidFill>
              </a:endParaRPr>
            </a:p>
          </p:txBody>
        </p:sp>
        <p:grpSp>
          <p:nvGrpSpPr>
            <p:cNvPr id="13" name="Group 12">
              <a:extLst>
                <a:ext uri="{FF2B5EF4-FFF2-40B4-BE49-F238E27FC236}">
                  <a16:creationId xmlns:a16="http://schemas.microsoft.com/office/drawing/2014/main" id="{CB0D0479-CA02-3F1E-FC86-1CFAEADF62CA}"/>
                </a:ext>
              </a:extLst>
            </p:cNvPr>
            <p:cNvGrpSpPr/>
            <p:nvPr/>
          </p:nvGrpSpPr>
          <p:grpSpPr>
            <a:xfrm>
              <a:off x="1635047" y="3196526"/>
              <a:ext cx="777736" cy="763332"/>
              <a:chOff x="1998663" y="1582738"/>
              <a:chExt cx="685801" cy="673100"/>
            </a:xfrm>
            <a:solidFill>
              <a:sysClr val="window" lastClr="FFFFFF"/>
            </a:solidFill>
          </p:grpSpPr>
          <p:sp>
            <p:nvSpPr>
              <p:cNvPr id="15" name="Freeform 24">
                <a:extLst>
                  <a:ext uri="{FF2B5EF4-FFF2-40B4-BE49-F238E27FC236}">
                    <a16:creationId xmlns:a16="http://schemas.microsoft.com/office/drawing/2014/main" id="{97859651-C2E8-6C40-CD96-2FBB1B859DA1}"/>
                  </a:ext>
                </a:extLst>
              </p:cNvPr>
              <p:cNvSpPr>
                <a:spLocks/>
              </p:cNvSpPr>
              <p:nvPr/>
            </p:nvSpPr>
            <p:spPr bwMode="auto">
              <a:xfrm>
                <a:off x="2103438" y="1582738"/>
                <a:ext cx="479425" cy="393701"/>
              </a:xfrm>
              <a:custGeom>
                <a:avLst/>
                <a:gdLst>
                  <a:gd name="T0" fmla="*/ 85 w 171"/>
                  <a:gd name="T1" fmla="*/ 139 h 139"/>
                  <a:gd name="T2" fmla="*/ 71 w 171"/>
                  <a:gd name="T3" fmla="*/ 125 h 139"/>
                  <a:gd name="T4" fmla="*/ 29 w 171"/>
                  <a:gd name="T5" fmla="*/ 93 h 139"/>
                  <a:gd name="T6" fmla="*/ 5 w 171"/>
                  <a:gd name="T7" fmla="*/ 62 h 139"/>
                  <a:gd name="T8" fmla="*/ 17 w 171"/>
                  <a:gd name="T9" fmla="*/ 13 h 139"/>
                  <a:gd name="T10" fmla="*/ 41 w 171"/>
                  <a:gd name="T11" fmla="*/ 1 h 139"/>
                  <a:gd name="T12" fmla="*/ 82 w 171"/>
                  <a:gd name="T13" fmla="*/ 23 h 139"/>
                  <a:gd name="T14" fmla="*/ 85 w 171"/>
                  <a:gd name="T15" fmla="*/ 30 h 139"/>
                  <a:gd name="T16" fmla="*/ 86 w 171"/>
                  <a:gd name="T17" fmla="*/ 28 h 139"/>
                  <a:gd name="T18" fmla="*/ 123 w 171"/>
                  <a:gd name="T19" fmla="*/ 1 h 139"/>
                  <a:gd name="T20" fmla="*/ 165 w 171"/>
                  <a:gd name="T21" fmla="*/ 34 h 139"/>
                  <a:gd name="T22" fmla="*/ 151 w 171"/>
                  <a:gd name="T23" fmla="*/ 85 h 139"/>
                  <a:gd name="T24" fmla="*/ 141 w 171"/>
                  <a:gd name="T25" fmla="*/ 94 h 139"/>
                  <a:gd name="T26" fmla="*/ 85 w 171"/>
                  <a:gd name="T27"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1" h="139">
                    <a:moveTo>
                      <a:pt x="85" y="139"/>
                    </a:moveTo>
                    <a:cubicBezTo>
                      <a:pt x="81" y="134"/>
                      <a:pt x="76" y="130"/>
                      <a:pt x="71" y="125"/>
                    </a:cubicBezTo>
                    <a:cubicBezTo>
                      <a:pt x="58" y="113"/>
                      <a:pt x="43" y="103"/>
                      <a:pt x="29" y="93"/>
                    </a:cubicBezTo>
                    <a:cubicBezTo>
                      <a:pt x="18" y="85"/>
                      <a:pt x="9" y="75"/>
                      <a:pt x="5" y="62"/>
                    </a:cubicBezTo>
                    <a:cubicBezTo>
                      <a:pt x="0" y="44"/>
                      <a:pt x="4" y="27"/>
                      <a:pt x="17" y="13"/>
                    </a:cubicBezTo>
                    <a:cubicBezTo>
                      <a:pt x="23" y="6"/>
                      <a:pt x="32" y="2"/>
                      <a:pt x="41" y="1"/>
                    </a:cubicBezTo>
                    <a:cubicBezTo>
                      <a:pt x="60" y="0"/>
                      <a:pt x="73" y="8"/>
                      <a:pt x="82" y="23"/>
                    </a:cubicBezTo>
                    <a:cubicBezTo>
                      <a:pt x="84" y="25"/>
                      <a:pt x="84" y="28"/>
                      <a:pt x="85" y="30"/>
                    </a:cubicBezTo>
                    <a:cubicBezTo>
                      <a:pt x="86" y="29"/>
                      <a:pt x="86" y="28"/>
                      <a:pt x="86" y="28"/>
                    </a:cubicBezTo>
                    <a:cubicBezTo>
                      <a:pt x="91" y="13"/>
                      <a:pt x="108" y="1"/>
                      <a:pt x="123" y="1"/>
                    </a:cubicBezTo>
                    <a:cubicBezTo>
                      <a:pt x="145" y="1"/>
                      <a:pt x="160" y="14"/>
                      <a:pt x="165" y="34"/>
                    </a:cubicBezTo>
                    <a:cubicBezTo>
                      <a:pt x="171" y="54"/>
                      <a:pt x="165" y="71"/>
                      <a:pt x="151" y="85"/>
                    </a:cubicBezTo>
                    <a:cubicBezTo>
                      <a:pt x="148" y="88"/>
                      <a:pt x="144" y="91"/>
                      <a:pt x="141" y="94"/>
                    </a:cubicBezTo>
                    <a:cubicBezTo>
                      <a:pt x="121" y="107"/>
                      <a:pt x="102" y="121"/>
                      <a:pt x="85" y="139"/>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16" name="Freeform 25">
                <a:extLst>
                  <a:ext uri="{FF2B5EF4-FFF2-40B4-BE49-F238E27FC236}">
                    <a16:creationId xmlns:a16="http://schemas.microsoft.com/office/drawing/2014/main" id="{A7C772B7-06CB-76C7-48F1-AFD07E8539D4}"/>
                  </a:ext>
                </a:extLst>
              </p:cNvPr>
              <p:cNvSpPr>
                <a:spLocks/>
              </p:cNvSpPr>
              <p:nvPr/>
            </p:nvSpPr>
            <p:spPr bwMode="auto">
              <a:xfrm>
                <a:off x="2403476" y="1697038"/>
                <a:ext cx="280988" cy="558800"/>
              </a:xfrm>
              <a:custGeom>
                <a:avLst/>
                <a:gdLst>
                  <a:gd name="T0" fmla="*/ 70 w 100"/>
                  <a:gd name="T1" fmla="*/ 69 h 198"/>
                  <a:gd name="T2" fmla="*/ 74 w 100"/>
                  <a:gd name="T3" fmla="*/ 40 h 198"/>
                  <a:gd name="T4" fmla="*/ 77 w 100"/>
                  <a:gd name="T5" fmla="*/ 11 h 198"/>
                  <a:gd name="T6" fmla="*/ 89 w 100"/>
                  <a:gd name="T7" fmla="*/ 0 h 198"/>
                  <a:gd name="T8" fmla="*/ 100 w 100"/>
                  <a:gd name="T9" fmla="*/ 12 h 198"/>
                  <a:gd name="T10" fmla="*/ 100 w 100"/>
                  <a:gd name="T11" fmla="*/ 116 h 198"/>
                  <a:gd name="T12" fmla="*/ 95 w 100"/>
                  <a:gd name="T13" fmla="*/ 125 h 198"/>
                  <a:gd name="T14" fmla="*/ 66 w 100"/>
                  <a:gd name="T15" fmla="*/ 151 h 198"/>
                  <a:gd name="T16" fmla="*/ 55 w 100"/>
                  <a:gd name="T17" fmla="*/ 161 h 198"/>
                  <a:gd name="T18" fmla="*/ 48 w 100"/>
                  <a:gd name="T19" fmla="*/ 177 h 198"/>
                  <a:gd name="T20" fmla="*/ 48 w 100"/>
                  <a:gd name="T21" fmla="*/ 189 h 198"/>
                  <a:gd name="T22" fmla="*/ 40 w 100"/>
                  <a:gd name="T23" fmla="*/ 197 h 198"/>
                  <a:gd name="T24" fmla="*/ 8 w 100"/>
                  <a:gd name="T25" fmla="*/ 197 h 198"/>
                  <a:gd name="T26" fmla="*/ 0 w 100"/>
                  <a:gd name="T27" fmla="*/ 189 h 198"/>
                  <a:gd name="T28" fmla="*/ 0 w 100"/>
                  <a:gd name="T29" fmla="*/ 148 h 198"/>
                  <a:gd name="T30" fmla="*/ 9 w 100"/>
                  <a:gd name="T31" fmla="*/ 126 h 198"/>
                  <a:gd name="T32" fmla="*/ 61 w 100"/>
                  <a:gd name="T33" fmla="*/ 79 h 198"/>
                  <a:gd name="T34" fmla="*/ 77 w 100"/>
                  <a:gd name="T35" fmla="*/ 80 h 198"/>
                  <a:gd name="T36" fmla="*/ 76 w 100"/>
                  <a:gd name="T37" fmla="*/ 96 h 198"/>
                  <a:gd name="T38" fmla="*/ 40 w 100"/>
                  <a:gd name="T39" fmla="*/ 129 h 198"/>
                  <a:gd name="T40" fmla="*/ 38 w 100"/>
                  <a:gd name="T41" fmla="*/ 136 h 198"/>
                  <a:gd name="T42" fmla="*/ 44 w 100"/>
                  <a:gd name="T43" fmla="*/ 135 h 198"/>
                  <a:gd name="T44" fmla="*/ 81 w 100"/>
                  <a:gd name="T45" fmla="*/ 101 h 198"/>
                  <a:gd name="T46" fmla="*/ 87 w 100"/>
                  <a:gd name="T47" fmla="*/ 83 h 198"/>
                  <a:gd name="T48" fmla="*/ 73 w 100"/>
                  <a:gd name="T49" fmla="*/ 70 h 198"/>
                  <a:gd name="T50" fmla="*/ 70 w 100"/>
                  <a:gd name="T51" fmla="*/ 6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0" h="198">
                    <a:moveTo>
                      <a:pt x="70" y="69"/>
                    </a:moveTo>
                    <a:cubicBezTo>
                      <a:pt x="72" y="59"/>
                      <a:pt x="73" y="49"/>
                      <a:pt x="74" y="40"/>
                    </a:cubicBezTo>
                    <a:cubicBezTo>
                      <a:pt x="75" y="30"/>
                      <a:pt x="76" y="20"/>
                      <a:pt x="77" y="11"/>
                    </a:cubicBezTo>
                    <a:cubicBezTo>
                      <a:pt x="78" y="5"/>
                      <a:pt x="83" y="0"/>
                      <a:pt x="89" y="0"/>
                    </a:cubicBezTo>
                    <a:cubicBezTo>
                      <a:pt x="96" y="1"/>
                      <a:pt x="100" y="5"/>
                      <a:pt x="100" y="12"/>
                    </a:cubicBezTo>
                    <a:cubicBezTo>
                      <a:pt x="100" y="47"/>
                      <a:pt x="100" y="81"/>
                      <a:pt x="100" y="116"/>
                    </a:cubicBezTo>
                    <a:cubicBezTo>
                      <a:pt x="100" y="120"/>
                      <a:pt x="98" y="122"/>
                      <a:pt x="95" y="125"/>
                    </a:cubicBezTo>
                    <a:cubicBezTo>
                      <a:pt x="86" y="134"/>
                      <a:pt x="76" y="142"/>
                      <a:pt x="66" y="151"/>
                    </a:cubicBezTo>
                    <a:cubicBezTo>
                      <a:pt x="62" y="154"/>
                      <a:pt x="59" y="158"/>
                      <a:pt x="55" y="161"/>
                    </a:cubicBezTo>
                    <a:cubicBezTo>
                      <a:pt x="50" y="166"/>
                      <a:pt x="47" y="171"/>
                      <a:pt x="48" y="177"/>
                    </a:cubicBezTo>
                    <a:cubicBezTo>
                      <a:pt x="48" y="181"/>
                      <a:pt x="48" y="185"/>
                      <a:pt x="48" y="189"/>
                    </a:cubicBezTo>
                    <a:cubicBezTo>
                      <a:pt x="48" y="194"/>
                      <a:pt x="45" y="197"/>
                      <a:pt x="40" y="197"/>
                    </a:cubicBezTo>
                    <a:cubicBezTo>
                      <a:pt x="29" y="198"/>
                      <a:pt x="19" y="198"/>
                      <a:pt x="8" y="197"/>
                    </a:cubicBezTo>
                    <a:cubicBezTo>
                      <a:pt x="3" y="197"/>
                      <a:pt x="0" y="194"/>
                      <a:pt x="0" y="189"/>
                    </a:cubicBezTo>
                    <a:cubicBezTo>
                      <a:pt x="0" y="175"/>
                      <a:pt x="0" y="161"/>
                      <a:pt x="0" y="148"/>
                    </a:cubicBezTo>
                    <a:cubicBezTo>
                      <a:pt x="0" y="139"/>
                      <a:pt x="3" y="132"/>
                      <a:pt x="9" y="126"/>
                    </a:cubicBezTo>
                    <a:cubicBezTo>
                      <a:pt x="26" y="110"/>
                      <a:pt x="44" y="95"/>
                      <a:pt x="61" y="79"/>
                    </a:cubicBezTo>
                    <a:cubicBezTo>
                      <a:pt x="65" y="75"/>
                      <a:pt x="73" y="75"/>
                      <a:pt x="77" y="80"/>
                    </a:cubicBezTo>
                    <a:cubicBezTo>
                      <a:pt x="81" y="85"/>
                      <a:pt x="81" y="92"/>
                      <a:pt x="76" y="96"/>
                    </a:cubicBezTo>
                    <a:cubicBezTo>
                      <a:pt x="64" y="107"/>
                      <a:pt x="52" y="118"/>
                      <a:pt x="40" y="129"/>
                    </a:cubicBezTo>
                    <a:cubicBezTo>
                      <a:pt x="37" y="132"/>
                      <a:pt x="36" y="134"/>
                      <a:pt x="38" y="136"/>
                    </a:cubicBezTo>
                    <a:cubicBezTo>
                      <a:pt x="39" y="138"/>
                      <a:pt x="42" y="137"/>
                      <a:pt x="44" y="135"/>
                    </a:cubicBezTo>
                    <a:cubicBezTo>
                      <a:pt x="57" y="123"/>
                      <a:pt x="69" y="112"/>
                      <a:pt x="81" y="101"/>
                    </a:cubicBezTo>
                    <a:cubicBezTo>
                      <a:pt x="87" y="96"/>
                      <a:pt x="89" y="90"/>
                      <a:pt x="87" y="83"/>
                    </a:cubicBezTo>
                    <a:cubicBezTo>
                      <a:pt x="85" y="76"/>
                      <a:pt x="80" y="71"/>
                      <a:pt x="73" y="70"/>
                    </a:cubicBezTo>
                    <a:cubicBezTo>
                      <a:pt x="72" y="69"/>
                      <a:pt x="71" y="69"/>
                      <a:pt x="70" y="69"/>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sp>
            <p:nvSpPr>
              <p:cNvPr id="17" name="Freeform 26">
                <a:extLst>
                  <a:ext uri="{FF2B5EF4-FFF2-40B4-BE49-F238E27FC236}">
                    <a16:creationId xmlns:a16="http://schemas.microsoft.com/office/drawing/2014/main" id="{EA8109C3-336D-7930-B445-6C81A6589D32}"/>
                  </a:ext>
                </a:extLst>
              </p:cNvPr>
              <p:cNvSpPr>
                <a:spLocks/>
              </p:cNvSpPr>
              <p:nvPr/>
            </p:nvSpPr>
            <p:spPr bwMode="auto">
              <a:xfrm>
                <a:off x="1998663" y="1693863"/>
                <a:ext cx="284163" cy="561975"/>
              </a:xfrm>
              <a:custGeom>
                <a:avLst/>
                <a:gdLst>
                  <a:gd name="T0" fmla="*/ 30 w 101"/>
                  <a:gd name="T1" fmla="*/ 70 h 199"/>
                  <a:gd name="T2" fmla="*/ 16 w 101"/>
                  <a:gd name="T3" fmla="*/ 79 h 199"/>
                  <a:gd name="T4" fmla="*/ 18 w 101"/>
                  <a:gd name="T5" fmla="*/ 101 h 199"/>
                  <a:gd name="T6" fmla="*/ 57 w 101"/>
                  <a:gd name="T7" fmla="*/ 137 h 199"/>
                  <a:gd name="T8" fmla="*/ 63 w 101"/>
                  <a:gd name="T9" fmla="*/ 137 h 199"/>
                  <a:gd name="T10" fmla="*/ 62 w 101"/>
                  <a:gd name="T11" fmla="*/ 131 h 199"/>
                  <a:gd name="T12" fmla="*/ 30 w 101"/>
                  <a:gd name="T13" fmla="*/ 102 h 199"/>
                  <a:gd name="T14" fmla="*/ 25 w 101"/>
                  <a:gd name="T15" fmla="*/ 97 h 199"/>
                  <a:gd name="T16" fmla="*/ 24 w 101"/>
                  <a:gd name="T17" fmla="*/ 81 h 199"/>
                  <a:gd name="T18" fmla="*/ 40 w 101"/>
                  <a:gd name="T19" fmla="*/ 81 h 199"/>
                  <a:gd name="T20" fmla="*/ 91 w 101"/>
                  <a:gd name="T21" fmla="*/ 127 h 199"/>
                  <a:gd name="T22" fmla="*/ 101 w 101"/>
                  <a:gd name="T23" fmla="*/ 149 h 199"/>
                  <a:gd name="T24" fmla="*/ 101 w 101"/>
                  <a:gd name="T25" fmla="*/ 189 h 199"/>
                  <a:gd name="T26" fmla="*/ 92 w 101"/>
                  <a:gd name="T27" fmla="*/ 198 h 199"/>
                  <a:gd name="T28" fmla="*/ 62 w 101"/>
                  <a:gd name="T29" fmla="*/ 198 h 199"/>
                  <a:gd name="T30" fmla="*/ 53 w 101"/>
                  <a:gd name="T31" fmla="*/ 189 h 199"/>
                  <a:gd name="T32" fmla="*/ 53 w 101"/>
                  <a:gd name="T33" fmla="*/ 178 h 199"/>
                  <a:gd name="T34" fmla="*/ 45 w 101"/>
                  <a:gd name="T35" fmla="*/ 162 h 199"/>
                  <a:gd name="T36" fmla="*/ 6 w 101"/>
                  <a:gd name="T37" fmla="*/ 127 h 199"/>
                  <a:gd name="T38" fmla="*/ 0 w 101"/>
                  <a:gd name="T39" fmla="*/ 114 h 199"/>
                  <a:gd name="T40" fmla="*/ 0 w 101"/>
                  <a:gd name="T41" fmla="*/ 13 h 199"/>
                  <a:gd name="T42" fmla="*/ 6 w 101"/>
                  <a:gd name="T43" fmla="*/ 3 h 199"/>
                  <a:gd name="T44" fmla="*/ 18 w 101"/>
                  <a:gd name="T45" fmla="*/ 3 h 199"/>
                  <a:gd name="T46" fmla="*/ 23 w 101"/>
                  <a:gd name="T47" fmla="*/ 11 h 199"/>
                  <a:gd name="T48" fmla="*/ 30 w 101"/>
                  <a:gd name="T49" fmla="*/ 69 h 199"/>
                  <a:gd name="T50" fmla="*/ 30 w 101"/>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1" h="199">
                    <a:moveTo>
                      <a:pt x="30" y="70"/>
                    </a:moveTo>
                    <a:cubicBezTo>
                      <a:pt x="24" y="71"/>
                      <a:pt x="19" y="74"/>
                      <a:pt x="16" y="79"/>
                    </a:cubicBezTo>
                    <a:cubicBezTo>
                      <a:pt x="11" y="86"/>
                      <a:pt x="12" y="96"/>
                      <a:pt x="18" y="101"/>
                    </a:cubicBezTo>
                    <a:cubicBezTo>
                      <a:pt x="31" y="113"/>
                      <a:pt x="44" y="125"/>
                      <a:pt x="57" y="137"/>
                    </a:cubicBezTo>
                    <a:cubicBezTo>
                      <a:pt x="59" y="138"/>
                      <a:pt x="61" y="138"/>
                      <a:pt x="63" y="137"/>
                    </a:cubicBezTo>
                    <a:cubicBezTo>
                      <a:pt x="64" y="135"/>
                      <a:pt x="64" y="133"/>
                      <a:pt x="62" y="131"/>
                    </a:cubicBezTo>
                    <a:cubicBezTo>
                      <a:pt x="51" y="122"/>
                      <a:pt x="41" y="112"/>
                      <a:pt x="30" y="102"/>
                    </a:cubicBezTo>
                    <a:cubicBezTo>
                      <a:pt x="28" y="101"/>
                      <a:pt x="26" y="99"/>
                      <a:pt x="25" y="97"/>
                    </a:cubicBezTo>
                    <a:cubicBezTo>
                      <a:pt x="19" y="92"/>
                      <a:pt x="19" y="86"/>
                      <a:pt x="24" y="81"/>
                    </a:cubicBezTo>
                    <a:cubicBezTo>
                      <a:pt x="28" y="76"/>
                      <a:pt x="35" y="76"/>
                      <a:pt x="40" y="81"/>
                    </a:cubicBezTo>
                    <a:cubicBezTo>
                      <a:pt x="57" y="96"/>
                      <a:pt x="74" y="111"/>
                      <a:pt x="91" y="127"/>
                    </a:cubicBezTo>
                    <a:cubicBezTo>
                      <a:pt x="97" y="133"/>
                      <a:pt x="101" y="140"/>
                      <a:pt x="101" y="149"/>
                    </a:cubicBezTo>
                    <a:cubicBezTo>
                      <a:pt x="100" y="163"/>
                      <a:pt x="101" y="176"/>
                      <a:pt x="101" y="189"/>
                    </a:cubicBezTo>
                    <a:cubicBezTo>
                      <a:pt x="101" y="195"/>
                      <a:pt x="97" y="198"/>
                      <a:pt x="92" y="198"/>
                    </a:cubicBezTo>
                    <a:cubicBezTo>
                      <a:pt x="82" y="199"/>
                      <a:pt x="72" y="199"/>
                      <a:pt x="62" y="198"/>
                    </a:cubicBezTo>
                    <a:cubicBezTo>
                      <a:pt x="56" y="198"/>
                      <a:pt x="53" y="195"/>
                      <a:pt x="53" y="189"/>
                    </a:cubicBezTo>
                    <a:cubicBezTo>
                      <a:pt x="53" y="186"/>
                      <a:pt x="53" y="182"/>
                      <a:pt x="53" y="178"/>
                    </a:cubicBezTo>
                    <a:cubicBezTo>
                      <a:pt x="53" y="172"/>
                      <a:pt x="50" y="166"/>
                      <a:pt x="45" y="162"/>
                    </a:cubicBezTo>
                    <a:cubicBezTo>
                      <a:pt x="32" y="150"/>
                      <a:pt x="19" y="138"/>
                      <a:pt x="6" y="127"/>
                    </a:cubicBezTo>
                    <a:cubicBezTo>
                      <a:pt x="2" y="123"/>
                      <a:pt x="0" y="120"/>
                      <a:pt x="0" y="114"/>
                    </a:cubicBezTo>
                    <a:cubicBezTo>
                      <a:pt x="0" y="80"/>
                      <a:pt x="0" y="47"/>
                      <a:pt x="0" y="13"/>
                    </a:cubicBezTo>
                    <a:cubicBezTo>
                      <a:pt x="0" y="8"/>
                      <a:pt x="2" y="5"/>
                      <a:pt x="6" y="3"/>
                    </a:cubicBezTo>
                    <a:cubicBezTo>
                      <a:pt x="10" y="0"/>
                      <a:pt x="14" y="1"/>
                      <a:pt x="18" y="3"/>
                    </a:cubicBezTo>
                    <a:cubicBezTo>
                      <a:pt x="21" y="5"/>
                      <a:pt x="23" y="8"/>
                      <a:pt x="23" y="11"/>
                    </a:cubicBezTo>
                    <a:cubicBezTo>
                      <a:pt x="25" y="31"/>
                      <a:pt x="28" y="50"/>
                      <a:pt x="30" y="69"/>
                    </a:cubicBezTo>
                    <a:cubicBezTo>
                      <a:pt x="30" y="70"/>
                      <a:pt x="30" y="70"/>
                      <a:pt x="30" y="70"/>
                    </a:cubicBezTo>
                    <a:close/>
                  </a:path>
                </a:pathLst>
              </a:custGeom>
              <a:grpFill/>
              <a:ln w="12700">
                <a:solidFill>
                  <a:srgbClr val="23004C"/>
                </a:solidFill>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grpSp>
        <p:sp>
          <p:nvSpPr>
            <p:cNvPr id="14" name="Freeform 24">
              <a:extLst>
                <a:ext uri="{FF2B5EF4-FFF2-40B4-BE49-F238E27FC236}">
                  <a16:creationId xmlns:a16="http://schemas.microsoft.com/office/drawing/2014/main" id="{62BF8CF1-FC87-22BB-5BF1-81B2AEAE9150}"/>
                </a:ext>
              </a:extLst>
            </p:cNvPr>
            <p:cNvSpPr>
              <a:spLocks/>
            </p:cNvSpPr>
            <p:nvPr/>
          </p:nvSpPr>
          <p:spPr bwMode="auto">
            <a:xfrm>
              <a:off x="4167791" y="5118469"/>
              <a:ext cx="134734" cy="134733"/>
            </a:xfrm>
            <a:custGeom>
              <a:avLst/>
              <a:gdLst>
                <a:gd name="T0" fmla="*/ 0 w 79"/>
                <a:gd name="T1" fmla="*/ 39 h 79"/>
                <a:gd name="T2" fmla="*/ 0 w 79"/>
                <a:gd name="T3" fmla="*/ 39 h 79"/>
                <a:gd name="T4" fmla="*/ 40 w 79"/>
                <a:gd name="T5" fmla="*/ 0 h 79"/>
                <a:gd name="T6" fmla="*/ 79 w 79"/>
                <a:gd name="T7" fmla="*/ 39 h 79"/>
                <a:gd name="T8" fmla="*/ 40 w 79"/>
                <a:gd name="T9" fmla="*/ 79 h 79"/>
                <a:gd name="T10" fmla="*/ 0 w 79"/>
                <a:gd name="T11" fmla="*/ 39 h 79"/>
              </a:gdLst>
              <a:ahLst/>
              <a:cxnLst>
                <a:cxn ang="0">
                  <a:pos x="T0" y="T1"/>
                </a:cxn>
                <a:cxn ang="0">
                  <a:pos x="T2" y="T3"/>
                </a:cxn>
                <a:cxn ang="0">
                  <a:pos x="T4" y="T5"/>
                </a:cxn>
                <a:cxn ang="0">
                  <a:pos x="T6" y="T7"/>
                </a:cxn>
                <a:cxn ang="0">
                  <a:pos x="T8" y="T9"/>
                </a:cxn>
                <a:cxn ang="0">
                  <a:pos x="T10" y="T11"/>
                </a:cxn>
              </a:cxnLst>
              <a:rect l="0" t="0" r="r" b="b"/>
              <a:pathLst>
                <a:path w="79" h="79">
                  <a:moveTo>
                    <a:pt x="0" y="39"/>
                  </a:moveTo>
                  <a:lnTo>
                    <a:pt x="0" y="39"/>
                  </a:lnTo>
                  <a:cubicBezTo>
                    <a:pt x="0" y="18"/>
                    <a:pt x="18" y="0"/>
                    <a:pt x="40" y="0"/>
                  </a:cubicBezTo>
                  <a:cubicBezTo>
                    <a:pt x="61" y="0"/>
                    <a:pt x="79" y="18"/>
                    <a:pt x="79" y="39"/>
                  </a:cubicBezTo>
                  <a:cubicBezTo>
                    <a:pt x="79" y="61"/>
                    <a:pt x="61" y="79"/>
                    <a:pt x="40" y="79"/>
                  </a:cubicBezTo>
                  <a:cubicBezTo>
                    <a:pt x="18" y="79"/>
                    <a:pt x="0" y="61"/>
                    <a:pt x="0" y="39"/>
                  </a:cubicBezTo>
                  <a:close/>
                </a:path>
              </a:pathLst>
            </a:custGeom>
            <a:solidFill>
              <a:srgbClr val="23004C"/>
            </a:solidFill>
            <a:ln w="0">
              <a:solidFill>
                <a:srgbClr val="23004C"/>
              </a:solidFill>
              <a:prstDash val="solid"/>
              <a:round/>
              <a:headEnd/>
              <a:tailEnd/>
            </a:ln>
          </p:spPr>
          <p:txBody>
            <a:bodyPr vert="horz" wrap="square" lIns="91440" tIns="45720" rIns="91440" bIns="45720" numCol="1" anchor="t" anchorCtr="0" compatLnSpc="1">
              <a:prstTxWarp prst="textNoShape">
                <a:avLst/>
              </a:prstTxWarp>
            </a:bodyPr>
            <a:lstStyle/>
            <a:p>
              <a:pPr defTabSz="685800">
                <a:defRPr/>
              </a:pPr>
              <a:endParaRPr lang="en-GB" sz="1200" kern="0">
                <a:solidFill>
                  <a:srgbClr val="000000"/>
                </a:solidFill>
              </a:endParaRPr>
            </a:p>
          </p:txBody>
        </p:sp>
      </p:grpSp>
      <p:grpSp>
        <p:nvGrpSpPr>
          <p:cNvPr id="65" name="Group 64">
            <a:extLst>
              <a:ext uri="{FF2B5EF4-FFF2-40B4-BE49-F238E27FC236}">
                <a16:creationId xmlns:a16="http://schemas.microsoft.com/office/drawing/2014/main" id="{66084EBD-A43A-6A6C-3DE7-3FF7DC73DAC6}"/>
              </a:ext>
            </a:extLst>
          </p:cNvPr>
          <p:cNvGrpSpPr/>
          <p:nvPr/>
        </p:nvGrpSpPr>
        <p:grpSpPr>
          <a:xfrm>
            <a:off x="416787" y="2592511"/>
            <a:ext cx="4536029" cy="1636167"/>
            <a:chOff x="1096550" y="1395449"/>
            <a:chExt cx="10593492" cy="3821122"/>
          </a:xfrm>
        </p:grpSpPr>
        <p:pic>
          <p:nvPicPr>
            <p:cNvPr id="66" name="Picture 65">
              <a:extLst>
                <a:ext uri="{FF2B5EF4-FFF2-40B4-BE49-F238E27FC236}">
                  <a16:creationId xmlns:a16="http://schemas.microsoft.com/office/drawing/2014/main" id="{0120D4AF-ED05-2331-C89D-4D84FC2CDD21}"/>
                </a:ext>
              </a:extLst>
            </p:cNvPr>
            <p:cNvPicPr>
              <a:picLocks noChangeAspect="1"/>
            </p:cNvPicPr>
            <p:nvPr/>
          </p:nvPicPr>
          <p:blipFill>
            <a:blip r:embed="rId2">
              <a:duotone>
                <a:schemeClr val="accent2">
                  <a:shade val="45000"/>
                  <a:satMod val="135000"/>
                </a:schemeClr>
                <a:prstClr val="white"/>
              </a:duotone>
            </a:blip>
            <a:stretch>
              <a:fillRect/>
            </a:stretch>
          </p:blipFill>
          <p:spPr>
            <a:xfrm>
              <a:off x="4418083" y="1401763"/>
              <a:ext cx="844779" cy="798940"/>
            </a:xfrm>
            <a:prstGeom prst="rect">
              <a:avLst/>
            </a:prstGeom>
          </p:spPr>
        </p:pic>
        <p:grpSp>
          <p:nvGrpSpPr>
            <p:cNvPr id="67" name="Group 66">
              <a:extLst>
                <a:ext uri="{FF2B5EF4-FFF2-40B4-BE49-F238E27FC236}">
                  <a16:creationId xmlns:a16="http://schemas.microsoft.com/office/drawing/2014/main" id="{DCD70545-D58D-9063-EAE0-BEB9EAC44914}"/>
                </a:ext>
              </a:extLst>
            </p:cNvPr>
            <p:cNvGrpSpPr/>
            <p:nvPr/>
          </p:nvGrpSpPr>
          <p:grpSpPr>
            <a:xfrm>
              <a:off x="1096550" y="1395449"/>
              <a:ext cx="3291803" cy="790664"/>
              <a:chOff x="-4267" y="1321816"/>
              <a:chExt cx="3708193" cy="890677"/>
            </a:xfrm>
          </p:grpSpPr>
          <p:sp>
            <p:nvSpPr>
              <p:cNvPr id="100" name="TextBox 99">
                <a:extLst>
                  <a:ext uri="{FF2B5EF4-FFF2-40B4-BE49-F238E27FC236}">
                    <a16:creationId xmlns:a16="http://schemas.microsoft.com/office/drawing/2014/main" id="{250C5050-130F-8E8F-5D0F-DCC28E999488}"/>
                  </a:ext>
                </a:extLst>
              </p:cNvPr>
              <p:cNvSpPr txBox="1"/>
              <p:nvPr/>
            </p:nvSpPr>
            <p:spPr>
              <a:xfrm>
                <a:off x="-4267" y="1321816"/>
                <a:ext cx="3364089" cy="890677"/>
              </a:xfrm>
              <a:prstGeom prst="rect">
                <a:avLst/>
              </a:prstGeom>
              <a:noFill/>
            </p:spPr>
            <p:txBody>
              <a:bodyPr wrap="square" rtlCol="0">
                <a:spAutoFit/>
              </a:bodyPr>
              <a:lstStyle/>
              <a:p>
                <a:pPr algn="r" defTabSz="685800">
                  <a:defRPr/>
                </a:pPr>
                <a:r>
                  <a:rPr lang="en-GB" sz="800" kern="0">
                    <a:solidFill>
                      <a:srgbClr val="000000">
                        <a:lumMod val="75000"/>
                        <a:lumOff val="25000"/>
                      </a:srgbClr>
                    </a:solidFill>
                    <a:latin typeface="+mj-lt"/>
                  </a:rPr>
                  <a:t>WAIST CIRCUMFERENCE</a:t>
                </a:r>
              </a:p>
            </p:txBody>
          </p:sp>
          <p:pic>
            <p:nvPicPr>
              <p:cNvPr id="101" name="Picture 2">
                <a:extLst>
                  <a:ext uri="{FF2B5EF4-FFF2-40B4-BE49-F238E27FC236}">
                    <a16:creationId xmlns:a16="http://schemas.microsoft.com/office/drawing/2014/main" id="{EA0510BF-5599-C86D-557F-7D2331285F2B}"/>
                  </a:ext>
                </a:extLst>
              </p:cNvPr>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334601" y="1589104"/>
                <a:ext cx="369325" cy="351309"/>
              </a:xfrm>
              <a:prstGeom prst="rect">
                <a:avLst/>
              </a:prstGeom>
              <a:noFill/>
              <a:extLst>
                <a:ext uri="{909E8E84-426E-40DD-AFC4-6F175D3DCCD1}">
                  <a14:hiddenFill xmlns:a14="http://schemas.microsoft.com/office/drawing/2010/main">
                    <a:solidFill>
                      <a:srgbClr val="FFFFFF"/>
                    </a:solidFill>
                  </a14:hiddenFill>
                </a:ext>
              </a:extLst>
            </p:spPr>
          </p:pic>
        </p:grpSp>
        <p:pic>
          <p:nvPicPr>
            <p:cNvPr id="68" name="Picture 67">
              <a:extLst>
                <a:ext uri="{FF2B5EF4-FFF2-40B4-BE49-F238E27FC236}">
                  <a16:creationId xmlns:a16="http://schemas.microsoft.com/office/drawing/2014/main" id="{9231FC64-C539-F584-FB6C-6AC8954584A1}"/>
                </a:ext>
              </a:extLst>
            </p:cNvPr>
            <p:cNvPicPr>
              <a:picLocks noChangeAspect="1"/>
            </p:cNvPicPr>
            <p:nvPr/>
          </p:nvPicPr>
          <p:blipFill>
            <a:blip r:embed="rId4">
              <a:duotone>
                <a:schemeClr val="accent2">
                  <a:shade val="45000"/>
                  <a:satMod val="135000"/>
                </a:schemeClr>
                <a:prstClr val="white"/>
              </a:duotone>
            </a:blip>
            <a:stretch>
              <a:fillRect/>
            </a:stretch>
          </p:blipFill>
          <p:spPr>
            <a:xfrm>
              <a:off x="4413893" y="2616322"/>
              <a:ext cx="844779" cy="798940"/>
            </a:xfrm>
            <a:prstGeom prst="rect">
              <a:avLst/>
            </a:prstGeom>
          </p:spPr>
        </p:pic>
        <p:grpSp>
          <p:nvGrpSpPr>
            <p:cNvPr id="69" name="Group 68">
              <a:extLst>
                <a:ext uri="{FF2B5EF4-FFF2-40B4-BE49-F238E27FC236}">
                  <a16:creationId xmlns:a16="http://schemas.microsoft.com/office/drawing/2014/main" id="{A1EE2368-D724-B8CF-37AC-517B40F313A3}"/>
                </a:ext>
              </a:extLst>
            </p:cNvPr>
            <p:cNvGrpSpPr/>
            <p:nvPr/>
          </p:nvGrpSpPr>
          <p:grpSpPr>
            <a:xfrm>
              <a:off x="1396493" y="2899540"/>
              <a:ext cx="2990352" cy="520015"/>
              <a:chOff x="335318" y="2765946"/>
              <a:chExt cx="3368608" cy="585791"/>
            </a:xfrm>
          </p:grpSpPr>
          <p:sp>
            <p:nvSpPr>
              <p:cNvPr id="98" name="TextBox 97">
                <a:extLst>
                  <a:ext uri="{FF2B5EF4-FFF2-40B4-BE49-F238E27FC236}">
                    <a16:creationId xmlns:a16="http://schemas.microsoft.com/office/drawing/2014/main" id="{00AD51C0-6FC9-3A1E-D1BC-B74C547C82C6}"/>
                  </a:ext>
                </a:extLst>
              </p:cNvPr>
              <p:cNvSpPr txBox="1"/>
              <p:nvPr/>
            </p:nvSpPr>
            <p:spPr>
              <a:xfrm>
                <a:off x="335318" y="2784943"/>
                <a:ext cx="2999285" cy="566794"/>
              </a:xfrm>
              <a:prstGeom prst="rect">
                <a:avLst/>
              </a:prstGeom>
              <a:noFill/>
            </p:spPr>
            <p:txBody>
              <a:bodyPr wrap="none" rtlCol="0">
                <a:spAutoFit/>
              </a:bodyPr>
              <a:lstStyle/>
              <a:p>
                <a:pPr algn="r" defTabSz="685800">
                  <a:defRPr/>
                </a:pPr>
                <a:r>
                  <a:rPr lang="en-GB" sz="800" kern="0">
                    <a:solidFill>
                      <a:srgbClr val="000000">
                        <a:lumMod val="75000"/>
                        <a:lumOff val="25000"/>
                      </a:srgbClr>
                    </a:solidFill>
                    <a:latin typeface="+mj-lt"/>
                  </a:rPr>
                  <a:t>BLOOD PRESSURE</a:t>
                </a:r>
              </a:p>
            </p:txBody>
          </p:sp>
          <p:pic>
            <p:nvPicPr>
              <p:cNvPr id="99" name="Picture 2">
                <a:extLst>
                  <a:ext uri="{FF2B5EF4-FFF2-40B4-BE49-F238E27FC236}">
                    <a16:creationId xmlns:a16="http://schemas.microsoft.com/office/drawing/2014/main" id="{8AA23A32-27CA-76E8-5F53-209C6446C8CD}"/>
                  </a:ext>
                </a:extLst>
              </p:cNvPr>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334601" y="2765946"/>
                <a:ext cx="369325" cy="351309"/>
              </a:xfrm>
              <a:prstGeom prst="rect">
                <a:avLst/>
              </a:prstGeom>
              <a:noFill/>
              <a:extLst>
                <a:ext uri="{909E8E84-426E-40DD-AFC4-6F175D3DCCD1}">
                  <a14:hiddenFill xmlns:a14="http://schemas.microsoft.com/office/drawing/2010/main">
                    <a:solidFill>
                      <a:srgbClr val="FFFFFF"/>
                    </a:solidFill>
                  </a14:hiddenFill>
                </a:ext>
              </a:extLst>
            </p:spPr>
          </p:pic>
        </p:grpSp>
        <p:pic>
          <p:nvPicPr>
            <p:cNvPr id="70" name="Picture 69">
              <a:extLst>
                <a:ext uri="{FF2B5EF4-FFF2-40B4-BE49-F238E27FC236}">
                  <a16:creationId xmlns:a16="http://schemas.microsoft.com/office/drawing/2014/main" id="{E0898831-5AC1-97C0-8A73-8E99CC19AC5B}"/>
                </a:ext>
              </a:extLst>
            </p:cNvPr>
            <p:cNvPicPr>
              <a:picLocks noChangeAspect="1"/>
            </p:cNvPicPr>
            <p:nvPr/>
          </p:nvPicPr>
          <p:blipFill>
            <a:blip r:embed="rId5">
              <a:duotone>
                <a:schemeClr val="accent2">
                  <a:shade val="45000"/>
                  <a:satMod val="135000"/>
                </a:schemeClr>
                <a:prstClr val="white"/>
              </a:duotone>
            </a:blip>
            <a:stretch>
              <a:fillRect/>
            </a:stretch>
          </p:blipFill>
          <p:spPr>
            <a:xfrm>
              <a:off x="4409423" y="3774239"/>
              <a:ext cx="844779" cy="798940"/>
            </a:xfrm>
            <a:prstGeom prst="rect">
              <a:avLst/>
            </a:prstGeom>
          </p:spPr>
        </p:pic>
        <p:grpSp>
          <p:nvGrpSpPr>
            <p:cNvPr id="71" name="Group 70">
              <a:extLst>
                <a:ext uri="{FF2B5EF4-FFF2-40B4-BE49-F238E27FC236}">
                  <a16:creationId xmlns:a16="http://schemas.microsoft.com/office/drawing/2014/main" id="{C280EE49-1E8E-2490-9EE0-7644DDE47808}"/>
                </a:ext>
              </a:extLst>
            </p:cNvPr>
            <p:cNvGrpSpPr/>
            <p:nvPr/>
          </p:nvGrpSpPr>
          <p:grpSpPr>
            <a:xfrm>
              <a:off x="1262255" y="3940869"/>
              <a:ext cx="3124589" cy="790663"/>
              <a:chOff x="184099" y="3839273"/>
              <a:chExt cx="3519827" cy="890676"/>
            </a:xfrm>
          </p:grpSpPr>
          <p:sp>
            <p:nvSpPr>
              <p:cNvPr id="96" name="TextBox 95">
                <a:extLst>
                  <a:ext uri="{FF2B5EF4-FFF2-40B4-BE49-F238E27FC236}">
                    <a16:creationId xmlns:a16="http://schemas.microsoft.com/office/drawing/2014/main" id="{169E8DB4-A0B6-CC30-1621-D6F1FCC96F96}"/>
                  </a:ext>
                </a:extLst>
              </p:cNvPr>
              <p:cNvSpPr txBox="1"/>
              <p:nvPr/>
            </p:nvSpPr>
            <p:spPr>
              <a:xfrm>
                <a:off x="184099" y="3839273"/>
                <a:ext cx="3150504" cy="890676"/>
              </a:xfrm>
              <a:prstGeom prst="rect">
                <a:avLst/>
              </a:prstGeom>
              <a:noFill/>
            </p:spPr>
            <p:txBody>
              <a:bodyPr wrap="square" rtlCol="0">
                <a:spAutoFit/>
              </a:bodyPr>
              <a:lstStyle/>
              <a:p>
                <a:pPr algn="r" defTabSz="685800">
                  <a:defRPr/>
                </a:pPr>
                <a:r>
                  <a:rPr lang="en-GB" sz="800" kern="0">
                    <a:solidFill>
                      <a:srgbClr val="000000">
                        <a:lumMod val="75000"/>
                        <a:lumOff val="25000"/>
                      </a:srgbClr>
                    </a:solidFill>
                    <a:latin typeface="+mj-lt"/>
                  </a:rPr>
                  <a:t>HIGH-DENSITY</a:t>
                </a:r>
                <a:br>
                  <a:rPr lang="en-GB" sz="800" kern="0">
                    <a:solidFill>
                      <a:srgbClr val="000000">
                        <a:lumMod val="75000"/>
                        <a:lumOff val="25000"/>
                      </a:srgbClr>
                    </a:solidFill>
                    <a:latin typeface="+mj-lt"/>
                  </a:rPr>
                </a:br>
                <a:r>
                  <a:rPr lang="en-GB" sz="800" kern="0">
                    <a:solidFill>
                      <a:srgbClr val="000000">
                        <a:lumMod val="75000"/>
                        <a:lumOff val="25000"/>
                      </a:srgbClr>
                    </a:solidFill>
                    <a:latin typeface="+mj-lt"/>
                  </a:rPr>
                  <a:t>LIPOPROTEIN</a:t>
                </a:r>
              </a:p>
            </p:txBody>
          </p:sp>
          <p:pic>
            <p:nvPicPr>
              <p:cNvPr id="97" name="Picture 2">
                <a:extLst>
                  <a:ext uri="{FF2B5EF4-FFF2-40B4-BE49-F238E27FC236}">
                    <a16:creationId xmlns:a16="http://schemas.microsoft.com/office/drawing/2014/main" id="{14A748AC-B3A1-78DF-6E5D-3EB8FC60F787}"/>
                  </a:ext>
                </a:extLst>
              </p:cNvPr>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V="1">
                <a:off x="3334601" y="3958189"/>
                <a:ext cx="369325" cy="3513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2" name="Group 71">
              <a:extLst>
                <a:ext uri="{FF2B5EF4-FFF2-40B4-BE49-F238E27FC236}">
                  <a16:creationId xmlns:a16="http://schemas.microsoft.com/office/drawing/2014/main" id="{91FE6377-C5F2-87CC-00E6-AFBFE64E7F5C}"/>
                </a:ext>
              </a:extLst>
            </p:cNvPr>
            <p:cNvGrpSpPr/>
            <p:nvPr/>
          </p:nvGrpSpPr>
          <p:grpSpPr>
            <a:xfrm>
              <a:off x="8250454" y="1620137"/>
              <a:ext cx="2806913" cy="503151"/>
              <a:chOff x="8668380" y="1359601"/>
              <a:chExt cx="3161966" cy="566796"/>
            </a:xfrm>
          </p:grpSpPr>
          <p:sp>
            <p:nvSpPr>
              <p:cNvPr id="94" name="TextBox 93">
                <a:extLst>
                  <a:ext uri="{FF2B5EF4-FFF2-40B4-BE49-F238E27FC236}">
                    <a16:creationId xmlns:a16="http://schemas.microsoft.com/office/drawing/2014/main" id="{2BFA8BA9-557D-616B-EFC6-E0F57CC504AE}"/>
                  </a:ext>
                </a:extLst>
              </p:cNvPr>
              <p:cNvSpPr txBox="1"/>
              <p:nvPr/>
            </p:nvSpPr>
            <p:spPr>
              <a:xfrm>
                <a:off x="9037703" y="1359601"/>
                <a:ext cx="2792643" cy="566796"/>
              </a:xfrm>
              <a:prstGeom prst="rect">
                <a:avLst/>
              </a:prstGeom>
              <a:noFill/>
            </p:spPr>
            <p:txBody>
              <a:bodyPr wrap="none" rtlCol="0">
                <a:spAutoFit/>
              </a:bodyPr>
              <a:lstStyle/>
              <a:p>
                <a:pPr defTabSz="685800">
                  <a:defRPr/>
                </a:pPr>
                <a:r>
                  <a:rPr lang="en-GB" sz="800" kern="0">
                    <a:solidFill>
                      <a:srgbClr val="000000">
                        <a:lumMod val="75000"/>
                        <a:lumOff val="25000"/>
                      </a:srgbClr>
                    </a:solidFill>
                    <a:latin typeface="+mj-lt"/>
                  </a:rPr>
                  <a:t>BASAL GLUCOSE</a:t>
                </a:r>
              </a:p>
            </p:txBody>
          </p:sp>
          <p:pic>
            <p:nvPicPr>
              <p:cNvPr id="95" name="Picture 2">
                <a:extLst>
                  <a:ext uri="{FF2B5EF4-FFF2-40B4-BE49-F238E27FC236}">
                    <a16:creationId xmlns:a16="http://schemas.microsoft.com/office/drawing/2014/main" id="{B2435403-14EC-12D5-029C-723AA165D1C5}"/>
                  </a:ext>
                </a:extLst>
              </p:cNvPr>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668380" y="1359601"/>
                <a:ext cx="369325" cy="3513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3" name="Group 72">
              <a:extLst>
                <a:ext uri="{FF2B5EF4-FFF2-40B4-BE49-F238E27FC236}">
                  <a16:creationId xmlns:a16="http://schemas.microsoft.com/office/drawing/2014/main" id="{A504342D-14FB-43CC-B0BE-0C6A4F6FD764}"/>
                </a:ext>
              </a:extLst>
            </p:cNvPr>
            <p:cNvGrpSpPr/>
            <p:nvPr/>
          </p:nvGrpSpPr>
          <p:grpSpPr>
            <a:xfrm>
              <a:off x="8250452" y="2799746"/>
              <a:ext cx="3439590" cy="503151"/>
              <a:chOff x="8668380" y="2635013"/>
              <a:chExt cx="3874672" cy="566794"/>
            </a:xfrm>
          </p:grpSpPr>
          <p:sp>
            <p:nvSpPr>
              <p:cNvPr id="92" name="TextBox 91">
                <a:extLst>
                  <a:ext uri="{FF2B5EF4-FFF2-40B4-BE49-F238E27FC236}">
                    <a16:creationId xmlns:a16="http://schemas.microsoft.com/office/drawing/2014/main" id="{568F4D8E-7D6A-7D0E-E77A-AB163072D466}"/>
                  </a:ext>
                </a:extLst>
              </p:cNvPr>
              <p:cNvSpPr txBox="1"/>
              <p:nvPr/>
            </p:nvSpPr>
            <p:spPr>
              <a:xfrm>
                <a:off x="9037703" y="2635013"/>
                <a:ext cx="3505349" cy="566794"/>
              </a:xfrm>
              <a:prstGeom prst="rect">
                <a:avLst/>
              </a:prstGeom>
              <a:noFill/>
            </p:spPr>
            <p:txBody>
              <a:bodyPr wrap="none" rtlCol="0">
                <a:spAutoFit/>
              </a:bodyPr>
              <a:lstStyle/>
              <a:p>
                <a:pPr defTabSz="685800">
                  <a:defRPr/>
                </a:pPr>
                <a:r>
                  <a:rPr lang="en-GB" sz="800" kern="0">
                    <a:solidFill>
                      <a:srgbClr val="000000">
                        <a:lumMod val="75000"/>
                        <a:lumOff val="25000"/>
                      </a:srgbClr>
                    </a:solidFill>
                    <a:latin typeface="+mj-lt"/>
                  </a:rPr>
                  <a:t>INSULIN RESISTANCE</a:t>
                </a:r>
              </a:p>
            </p:txBody>
          </p:sp>
          <p:pic>
            <p:nvPicPr>
              <p:cNvPr id="93" name="Picture 2">
                <a:extLst>
                  <a:ext uri="{FF2B5EF4-FFF2-40B4-BE49-F238E27FC236}">
                    <a16:creationId xmlns:a16="http://schemas.microsoft.com/office/drawing/2014/main" id="{0152EDA7-2FD0-63FD-3DCC-EBF9966A83C5}"/>
                  </a:ext>
                </a:extLst>
              </p:cNvPr>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668380" y="2639052"/>
                <a:ext cx="369325" cy="351309"/>
              </a:xfrm>
              <a:prstGeom prst="rect">
                <a:avLst/>
              </a:prstGeom>
              <a:noFill/>
              <a:extLst>
                <a:ext uri="{909E8E84-426E-40DD-AFC4-6F175D3DCCD1}">
                  <a14:hiddenFill xmlns:a14="http://schemas.microsoft.com/office/drawing/2010/main">
                    <a:solidFill>
                      <a:srgbClr val="FFFFFF"/>
                    </a:solidFill>
                  </a14:hiddenFill>
                </a:ext>
              </a:extLst>
            </p:spPr>
          </p:pic>
        </p:grpSp>
        <p:pic>
          <p:nvPicPr>
            <p:cNvPr id="74" name="Picture 73">
              <a:extLst>
                <a:ext uri="{FF2B5EF4-FFF2-40B4-BE49-F238E27FC236}">
                  <a16:creationId xmlns:a16="http://schemas.microsoft.com/office/drawing/2014/main" id="{5F2BEE58-0728-77A1-5B29-5B64559491BD}"/>
                </a:ext>
              </a:extLst>
            </p:cNvPr>
            <p:cNvPicPr>
              <a:picLocks noChangeAspect="1"/>
            </p:cNvPicPr>
            <p:nvPr/>
          </p:nvPicPr>
          <p:blipFill>
            <a:blip r:embed="rId6">
              <a:duotone>
                <a:schemeClr val="accent2">
                  <a:shade val="45000"/>
                  <a:satMod val="135000"/>
                </a:schemeClr>
                <a:prstClr val="white"/>
              </a:duotone>
            </a:blip>
            <a:stretch>
              <a:fillRect/>
            </a:stretch>
          </p:blipFill>
          <p:spPr>
            <a:xfrm>
              <a:off x="7355049" y="1401763"/>
              <a:ext cx="844779" cy="798940"/>
            </a:xfrm>
            <a:prstGeom prst="rect">
              <a:avLst/>
            </a:prstGeom>
          </p:spPr>
        </p:pic>
        <p:pic>
          <p:nvPicPr>
            <p:cNvPr id="75" name="Picture 74">
              <a:extLst>
                <a:ext uri="{FF2B5EF4-FFF2-40B4-BE49-F238E27FC236}">
                  <a16:creationId xmlns:a16="http://schemas.microsoft.com/office/drawing/2014/main" id="{4A133230-8AC7-1E67-4482-DF0BEDB420C3}"/>
                </a:ext>
              </a:extLst>
            </p:cNvPr>
            <p:cNvPicPr>
              <a:picLocks noChangeAspect="1"/>
            </p:cNvPicPr>
            <p:nvPr/>
          </p:nvPicPr>
          <p:blipFill>
            <a:blip r:embed="rId6">
              <a:duotone>
                <a:schemeClr val="accent2">
                  <a:shade val="45000"/>
                  <a:satMod val="135000"/>
                </a:schemeClr>
                <a:prstClr val="white"/>
              </a:duotone>
            </a:blip>
            <a:stretch>
              <a:fillRect/>
            </a:stretch>
          </p:blipFill>
          <p:spPr>
            <a:xfrm>
              <a:off x="7355049" y="2615630"/>
              <a:ext cx="844779" cy="798940"/>
            </a:xfrm>
            <a:prstGeom prst="rect">
              <a:avLst/>
            </a:prstGeom>
          </p:spPr>
        </p:pic>
        <p:pic>
          <p:nvPicPr>
            <p:cNvPr id="76" name="Picture 75">
              <a:extLst>
                <a:ext uri="{FF2B5EF4-FFF2-40B4-BE49-F238E27FC236}">
                  <a16:creationId xmlns:a16="http://schemas.microsoft.com/office/drawing/2014/main" id="{8C37D631-B767-EEF2-6296-9113BFC34E27}"/>
                </a:ext>
              </a:extLst>
            </p:cNvPr>
            <p:cNvPicPr>
              <a:picLocks noChangeAspect="1"/>
            </p:cNvPicPr>
            <p:nvPr/>
          </p:nvPicPr>
          <p:blipFill>
            <a:blip r:embed="rId7">
              <a:duotone>
                <a:schemeClr val="accent2">
                  <a:shade val="45000"/>
                  <a:satMod val="135000"/>
                </a:schemeClr>
                <a:prstClr val="white"/>
              </a:duotone>
            </a:blip>
            <a:stretch>
              <a:fillRect/>
            </a:stretch>
          </p:blipFill>
          <p:spPr>
            <a:xfrm>
              <a:off x="7371470" y="3772239"/>
              <a:ext cx="828408" cy="798940"/>
            </a:xfrm>
            <a:prstGeom prst="rect">
              <a:avLst/>
            </a:prstGeom>
          </p:spPr>
        </p:pic>
        <p:grpSp>
          <p:nvGrpSpPr>
            <p:cNvPr id="77" name="Group 76">
              <a:extLst>
                <a:ext uri="{FF2B5EF4-FFF2-40B4-BE49-F238E27FC236}">
                  <a16:creationId xmlns:a16="http://schemas.microsoft.com/office/drawing/2014/main" id="{A9DDB49F-DC7B-047F-1151-872D439BFB52}"/>
                </a:ext>
              </a:extLst>
            </p:cNvPr>
            <p:cNvGrpSpPr/>
            <p:nvPr/>
          </p:nvGrpSpPr>
          <p:grpSpPr>
            <a:xfrm>
              <a:off x="8250447" y="3998525"/>
              <a:ext cx="2728292" cy="512488"/>
              <a:chOff x="8668380" y="3831294"/>
              <a:chExt cx="3073401" cy="577314"/>
            </a:xfrm>
          </p:grpSpPr>
          <p:sp>
            <p:nvSpPr>
              <p:cNvPr id="90" name="TextBox 89">
                <a:extLst>
                  <a:ext uri="{FF2B5EF4-FFF2-40B4-BE49-F238E27FC236}">
                    <a16:creationId xmlns:a16="http://schemas.microsoft.com/office/drawing/2014/main" id="{5B43A39D-32D4-FBCD-DA08-9FDFE575D6DC}"/>
                  </a:ext>
                </a:extLst>
              </p:cNvPr>
              <p:cNvSpPr txBox="1"/>
              <p:nvPr/>
            </p:nvSpPr>
            <p:spPr>
              <a:xfrm>
                <a:off x="9037703" y="3841812"/>
                <a:ext cx="2704078" cy="566796"/>
              </a:xfrm>
              <a:prstGeom prst="rect">
                <a:avLst/>
              </a:prstGeom>
              <a:noFill/>
            </p:spPr>
            <p:txBody>
              <a:bodyPr wrap="none" rtlCol="0">
                <a:spAutoFit/>
              </a:bodyPr>
              <a:lstStyle/>
              <a:p>
                <a:pPr defTabSz="685800">
                  <a:defRPr/>
                </a:pPr>
                <a:r>
                  <a:rPr lang="en-GB" sz="800" kern="0">
                    <a:solidFill>
                      <a:srgbClr val="000000">
                        <a:lumMod val="75000"/>
                        <a:lumOff val="25000"/>
                      </a:srgbClr>
                    </a:solidFill>
                    <a:latin typeface="+mj-lt"/>
                  </a:rPr>
                  <a:t>TRIGLYCERIDES</a:t>
                </a:r>
              </a:p>
            </p:txBody>
          </p:sp>
          <p:pic>
            <p:nvPicPr>
              <p:cNvPr id="91" name="Picture 2">
                <a:extLst>
                  <a:ext uri="{FF2B5EF4-FFF2-40B4-BE49-F238E27FC236}">
                    <a16:creationId xmlns:a16="http://schemas.microsoft.com/office/drawing/2014/main" id="{1E30E6FD-6499-245F-9222-6018C4A9E3DC}"/>
                  </a:ext>
                </a:extLst>
              </p:cNvPr>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668380" y="3831294"/>
                <a:ext cx="369325" cy="3513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8" name="Group 77">
              <a:extLst>
                <a:ext uri="{FF2B5EF4-FFF2-40B4-BE49-F238E27FC236}">
                  <a16:creationId xmlns:a16="http://schemas.microsoft.com/office/drawing/2014/main" id="{28EDF985-F09C-4DD9-B3FF-47EA6C8CEA4B}"/>
                </a:ext>
              </a:extLst>
            </p:cNvPr>
            <p:cNvGrpSpPr/>
            <p:nvPr/>
          </p:nvGrpSpPr>
          <p:grpSpPr bwMode="black">
            <a:xfrm>
              <a:off x="5617968" y="1458280"/>
              <a:ext cx="1237248" cy="3218706"/>
              <a:chOff x="7858105" y="406909"/>
              <a:chExt cx="211138" cy="549275"/>
            </a:xfrm>
            <a:solidFill>
              <a:srgbClr val="000000">
                <a:lumMod val="95000"/>
                <a:lumOff val="5000"/>
                <a:alpha val="25098"/>
              </a:srgbClr>
            </a:solidFill>
          </p:grpSpPr>
          <p:sp>
            <p:nvSpPr>
              <p:cNvPr id="88" name="Oval 76">
                <a:extLst>
                  <a:ext uri="{FF2B5EF4-FFF2-40B4-BE49-F238E27FC236}">
                    <a16:creationId xmlns:a16="http://schemas.microsoft.com/office/drawing/2014/main" id="{8101AC6D-05F7-F62A-2904-E17672CB741A}"/>
                  </a:ext>
                </a:extLst>
              </p:cNvPr>
              <p:cNvSpPr>
                <a:spLocks noChangeArrowheads="1"/>
              </p:cNvSpPr>
              <p:nvPr/>
            </p:nvSpPr>
            <p:spPr bwMode="black">
              <a:xfrm>
                <a:off x="7918430" y="406909"/>
                <a:ext cx="92075" cy="9207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defTabSz="685800">
                  <a:defRPr/>
                </a:pPr>
                <a:endParaRPr lang="en-US" sz="1100" kern="0">
                  <a:solidFill>
                    <a:srgbClr val="000000"/>
                  </a:solidFill>
                  <a:latin typeface="+mj-lt"/>
                </a:endParaRPr>
              </a:p>
            </p:txBody>
          </p:sp>
          <p:sp>
            <p:nvSpPr>
              <p:cNvPr id="89" name="Freeform 77">
                <a:extLst>
                  <a:ext uri="{FF2B5EF4-FFF2-40B4-BE49-F238E27FC236}">
                    <a16:creationId xmlns:a16="http://schemas.microsoft.com/office/drawing/2014/main" id="{D86270FF-7F01-DFE1-5B86-89A4ABA67724}"/>
                  </a:ext>
                </a:extLst>
              </p:cNvPr>
              <p:cNvSpPr>
                <a:spLocks/>
              </p:cNvSpPr>
              <p:nvPr/>
            </p:nvSpPr>
            <p:spPr bwMode="black">
              <a:xfrm>
                <a:off x="7858105" y="508509"/>
                <a:ext cx="211138" cy="447675"/>
              </a:xfrm>
              <a:custGeom>
                <a:avLst/>
                <a:gdLst>
                  <a:gd name="T0" fmla="*/ 83 w 106"/>
                  <a:gd name="T1" fmla="*/ 0 h 224"/>
                  <a:gd name="T2" fmla="*/ 24 w 106"/>
                  <a:gd name="T3" fmla="*/ 0 h 224"/>
                  <a:gd name="T4" fmla="*/ 0 w 106"/>
                  <a:gd name="T5" fmla="*/ 23 h 224"/>
                  <a:gd name="T6" fmla="*/ 0 w 106"/>
                  <a:gd name="T7" fmla="*/ 99 h 224"/>
                  <a:gd name="T8" fmla="*/ 10 w 106"/>
                  <a:gd name="T9" fmla="*/ 109 h 224"/>
                  <a:gd name="T10" fmla="*/ 21 w 106"/>
                  <a:gd name="T11" fmla="*/ 99 h 224"/>
                  <a:gd name="T12" fmla="*/ 21 w 106"/>
                  <a:gd name="T13" fmla="*/ 35 h 224"/>
                  <a:gd name="T14" fmla="*/ 24 w 106"/>
                  <a:gd name="T15" fmla="*/ 35 h 224"/>
                  <a:gd name="T16" fmla="*/ 24 w 106"/>
                  <a:gd name="T17" fmla="*/ 211 h 224"/>
                  <a:gd name="T18" fmla="*/ 38 w 106"/>
                  <a:gd name="T19" fmla="*/ 224 h 224"/>
                  <a:gd name="T20" fmla="*/ 51 w 106"/>
                  <a:gd name="T21" fmla="*/ 211 h 224"/>
                  <a:gd name="T22" fmla="*/ 51 w 106"/>
                  <a:gd name="T23" fmla="*/ 108 h 224"/>
                  <a:gd name="T24" fmla="*/ 55 w 106"/>
                  <a:gd name="T25" fmla="*/ 108 h 224"/>
                  <a:gd name="T26" fmla="*/ 55 w 106"/>
                  <a:gd name="T27" fmla="*/ 211 h 224"/>
                  <a:gd name="T28" fmla="*/ 69 w 106"/>
                  <a:gd name="T29" fmla="*/ 224 h 224"/>
                  <a:gd name="T30" fmla="*/ 82 w 106"/>
                  <a:gd name="T31" fmla="*/ 211 h 224"/>
                  <a:gd name="T32" fmla="*/ 82 w 106"/>
                  <a:gd name="T33" fmla="*/ 35 h 224"/>
                  <a:gd name="T34" fmla="*/ 86 w 106"/>
                  <a:gd name="T35" fmla="*/ 35 h 224"/>
                  <a:gd name="T36" fmla="*/ 86 w 106"/>
                  <a:gd name="T37" fmla="*/ 99 h 224"/>
                  <a:gd name="T38" fmla="*/ 96 w 106"/>
                  <a:gd name="T39" fmla="*/ 109 h 224"/>
                  <a:gd name="T40" fmla="*/ 106 w 106"/>
                  <a:gd name="T41" fmla="*/ 99 h 224"/>
                  <a:gd name="T42" fmla="*/ 106 w 106"/>
                  <a:gd name="T43" fmla="*/ 23 h 224"/>
                  <a:gd name="T44" fmla="*/ 83 w 106"/>
                  <a:gd name="T45"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224">
                    <a:moveTo>
                      <a:pt x="83" y="0"/>
                    </a:moveTo>
                    <a:cubicBezTo>
                      <a:pt x="24" y="0"/>
                      <a:pt x="24" y="0"/>
                      <a:pt x="24" y="0"/>
                    </a:cubicBezTo>
                    <a:cubicBezTo>
                      <a:pt x="11" y="0"/>
                      <a:pt x="0" y="10"/>
                      <a:pt x="0" y="23"/>
                    </a:cubicBezTo>
                    <a:cubicBezTo>
                      <a:pt x="0" y="99"/>
                      <a:pt x="0" y="99"/>
                      <a:pt x="0" y="99"/>
                    </a:cubicBezTo>
                    <a:cubicBezTo>
                      <a:pt x="0" y="104"/>
                      <a:pt x="5" y="109"/>
                      <a:pt x="10" y="109"/>
                    </a:cubicBezTo>
                    <a:cubicBezTo>
                      <a:pt x="16" y="109"/>
                      <a:pt x="21" y="104"/>
                      <a:pt x="21" y="99"/>
                    </a:cubicBezTo>
                    <a:cubicBezTo>
                      <a:pt x="21" y="35"/>
                      <a:pt x="21" y="35"/>
                      <a:pt x="21" y="35"/>
                    </a:cubicBezTo>
                    <a:cubicBezTo>
                      <a:pt x="24" y="35"/>
                      <a:pt x="24" y="35"/>
                      <a:pt x="24" y="35"/>
                    </a:cubicBezTo>
                    <a:cubicBezTo>
                      <a:pt x="24" y="211"/>
                      <a:pt x="24" y="211"/>
                      <a:pt x="24" y="211"/>
                    </a:cubicBezTo>
                    <a:cubicBezTo>
                      <a:pt x="24" y="218"/>
                      <a:pt x="30" y="224"/>
                      <a:pt x="38" y="224"/>
                    </a:cubicBezTo>
                    <a:cubicBezTo>
                      <a:pt x="45" y="224"/>
                      <a:pt x="51" y="218"/>
                      <a:pt x="51" y="211"/>
                    </a:cubicBezTo>
                    <a:cubicBezTo>
                      <a:pt x="51" y="108"/>
                      <a:pt x="51" y="108"/>
                      <a:pt x="51" y="108"/>
                    </a:cubicBezTo>
                    <a:cubicBezTo>
                      <a:pt x="55" y="108"/>
                      <a:pt x="55" y="108"/>
                      <a:pt x="55" y="108"/>
                    </a:cubicBezTo>
                    <a:cubicBezTo>
                      <a:pt x="55" y="211"/>
                      <a:pt x="55" y="211"/>
                      <a:pt x="55" y="211"/>
                    </a:cubicBezTo>
                    <a:cubicBezTo>
                      <a:pt x="55" y="218"/>
                      <a:pt x="61" y="224"/>
                      <a:pt x="69" y="224"/>
                    </a:cubicBezTo>
                    <a:cubicBezTo>
                      <a:pt x="76" y="224"/>
                      <a:pt x="82" y="218"/>
                      <a:pt x="82" y="211"/>
                    </a:cubicBezTo>
                    <a:cubicBezTo>
                      <a:pt x="82" y="35"/>
                      <a:pt x="82" y="35"/>
                      <a:pt x="82" y="35"/>
                    </a:cubicBezTo>
                    <a:cubicBezTo>
                      <a:pt x="86" y="35"/>
                      <a:pt x="86" y="35"/>
                      <a:pt x="86" y="35"/>
                    </a:cubicBezTo>
                    <a:cubicBezTo>
                      <a:pt x="86" y="99"/>
                      <a:pt x="86" y="99"/>
                      <a:pt x="86" y="99"/>
                    </a:cubicBezTo>
                    <a:cubicBezTo>
                      <a:pt x="86" y="104"/>
                      <a:pt x="91" y="109"/>
                      <a:pt x="96" y="109"/>
                    </a:cubicBezTo>
                    <a:cubicBezTo>
                      <a:pt x="102" y="109"/>
                      <a:pt x="106" y="104"/>
                      <a:pt x="106" y="99"/>
                    </a:cubicBezTo>
                    <a:cubicBezTo>
                      <a:pt x="106" y="23"/>
                      <a:pt x="106" y="23"/>
                      <a:pt x="106" y="23"/>
                    </a:cubicBezTo>
                    <a:cubicBezTo>
                      <a:pt x="106" y="10"/>
                      <a:pt x="96" y="0"/>
                      <a:pt x="8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685800">
                  <a:defRPr/>
                </a:pPr>
                <a:endParaRPr lang="en-US" sz="1100" kern="0">
                  <a:solidFill>
                    <a:srgbClr val="000000"/>
                  </a:solidFill>
                  <a:latin typeface="+mj-lt"/>
                </a:endParaRPr>
              </a:p>
            </p:txBody>
          </p:sp>
        </p:grpSp>
        <p:sp>
          <p:nvSpPr>
            <p:cNvPr id="79" name="Freeform 43">
              <a:extLst>
                <a:ext uri="{FF2B5EF4-FFF2-40B4-BE49-F238E27FC236}">
                  <a16:creationId xmlns:a16="http://schemas.microsoft.com/office/drawing/2014/main" id="{6A8457BE-5B7A-41E0-9731-D2AAF0456DA3}"/>
                </a:ext>
              </a:extLst>
            </p:cNvPr>
            <p:cNvSpPr/>
            <p:nvPr/>
          </p:nvSpPr>
          <p:spPr>
            <a:xfrm>
              <a:off x="5187591" y="1779604"/>
              <a:ext cx="890079" cy="429143"/>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23004C"/>
              </a:solidFill>
              <a:prstDash val="solid"/>
              <a:miter lim="800000"/>
              <a:tailEnd type="oval" w="med" len="med"/>
            </a:ln>
            <a:effectLst/>
          </p:spPr>
          <p:txBody>
            <a:bodyPr rtlCol="0" anchor="ctr"/>
            <a:lstStyle/>
            <a:p>
              <a:pPr algn="ctr" defTabSz="685800">
                <a:defRPr/>
              </a:pPr>
              <a:endParaRPr lang="en-US" sz="1100" kern="0">
                <a:solidFill>
                  <a:prstClr val="white"/>
                </a:solidFill>
                <a:latin typeface="+mj-lt"/>
              </a:endParaRPr>
            </a:p>
          </p:txBody>
        </p:sp>
        <p:sp>
          <p:nvSpPr>
            <p:cNvPr id="80" name="Freeform 46">
              <a:extLst>
                <a:ext uri="{FF2B5EF4-FFF2-40B4-BE49-F238E27FC236}">
                  <a16:creationId xmlns:a16="http://schemas.microsoft.com/office/drawing/2014/main" id="{991FF26A-EF48-492C-95B3-AF25AC1A3493}"/>
                </a:ext>
              </a:extLst>
            </p:cNvPr>
            <p:cNvSpPr/>
            <p:nvPr/>
          </p:nvSpPr>
          <p:spPr>
            <a:xfrm>
              <a:off x="5187591" y="3013789"/>
              <a:ext cx="890079" cy="119053"/>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23004C"/>
              </a:solidFill>
              <a:prstDash val="solid"/>
              <a:miter lim="800000"/>
              <a:tailEnd type="oval" w="med" len="med"/>
            </a:ln>
            <a:effectLst/>
          </p:spPr>
          <p:txBody>
            <a:bodyPr rtlCol="0" anchor="ctr"/>
            <a:lstStyle/>
            <a:p>
              <a:pPr algn="ctr" defTabSz="685800">
                <a:defRPr/>
              </a:pPr>
              <a:endParaRPr lang="en-US" sz="1100" kern="0">
                <a:solidFill>
                  <a:prstClr val="white"/>
                </a:solidFill>
                <a:latin typeface="+mj-lt"/>
              </a:endParaRPr>
            </a:p>
          </p:txBody>
        </p:sp>
        <p:sp>
          <p:nvSpPr>
            <p:cNvPr id="81" name="Freeform 47">
              <a:extLst>
                <a:ext uri="{FF2B5EF4-FFF2-40B4-BE49-F238E27FC236}">
                  <a16:creationId xmlns:a16="http://schemas.microsoft.com/office/drawing/2014/main" id="{BD845F58-2459-F79C-CFF8-97285329B223}"/>
                </a:ext>
              </a:extLst>
            </p:cNvPr>
            <p:cNvSpPr/>
            <p:nvPr/>
          </p:nvSpPr>
          <p:spPr>
            <a:xfrm flipV="1">
              <a:off x="5165326" y="4068155"/>
              <a:ext cx="890079" cy="119053"/>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23004C"/>
              </a:solidFill>
              <a:prstDash val="solid"/>
              <a:miter lim="800000"/>
              <a:tailEnd type="oval" w="med" len="med"/>
            </a:ln>
            <a:effectLst/>
          </p:spPr>
          <p:txBody>
            <a:bodyPr rtlCol="0" anchor="ctr"/>
            <a:lstStyle/>
            <a:p>
              <a:pPr algn="ctr" defTabSz="685800">
                <a:defRPr/>
              </a:pPr>
              <a:endParaRPr lang="en-US" sz="1100" kern="0">
                <a:solidFill>
                  <a:prstClr val="white"/>
                </a:solidFill>
                <a:latin typeface="+mj-lt"/>
              </a:endParaRPr>
            </a:p>
          </p:txBody>
        </p:sp>
        <p:sp>
          <p:nvSpPr>
            <p:cNvPr id="82" name="Freeform 48">
              <a:extLst>
                <a:ext uri="{FF2B5EF4-FFF2-40B4-BE49-F238E27FC236}">
                  <a16:creationId xmlns:a16="http://schemas.microsoft.com/office/drawing/2014/main" id="{F7AC073E-316D-0591-DDB0-3E152F04BB04}"/>
                </a:ext>
              </a:extLst>
            </p:cNvPr>
            <p:cNvSpPr/>
            <p:nvPr/>
          </p:nvSpPr>
          <p:spPr>
            <a:xfrm flipH="1">
              <a:off x="6462049" y="1801233"/>
              <a:ext cx="948557" cy="429143"/>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23004C"/>
              </a:solidFill>
              <a:prstDash val="solid"/>
              <a:miter lim="800000"/>
              <a:tailEnd type="oval" w="med" len="med"/>
            </a:ln>
            <a:effectLst/>
          </p:spPr>
          <p:txBody>
            <a:bodyPr rtlCol="0" anchor="ctr"/>
            <a:lstStyle/>
            <a:p>
              <a:pPr algn="ctr" defTabSz="685800">
                <a:defRPr/>
              </a:pPr>
              <a:endParaRPr lang="en-US" sz="1100" kern="0">
                <a:solidFill>
                  <a:prstClr val="white"/>
                </a:solidFill>
                <a:latin typeface="+mj-lt"/>
              </a:endParaRPr>
            </a:p>
          </p:txBody>
        </p:sp>
        <p:sp>
          <p:nvSpPr>
            <p:cNvPr id="83" name="Freeform 50">
              <a:extLst>
                <a:ext uri="{FF2B5EF4-FFF2-40B4-BE49-F238E27FC236}">
                  <a16:creationId xmlns:a16="http://schemas.microsoft.com/office/drawing/2014/main" id="{EE8E672F-98F6-844E-4988-C50065F97227}"/>
                </a:ext>
              </a:extLst>
            </p:cNvPr>
            <p:cNvSpPr/>
            <p:nvPr/>
          </p:nvSpPr>
          <p:spPr>
            <a:xfrm flipH="1">
              <a:off x="6462048" y="3024604"/>
              <a:ext cx="948557" cy="119053"/>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23004C"/>
              </a:solidFill>
              <a:prstDash val="solid"/>
              <a:miter lim="800000"/>
              <a:tailEnd type="oval" w="med" len="med"/>
            </a:ln>
            <a:effectLst/>
          </p:spPr>
          <p:txBody>
            <a:bodyPr rtlCol="0" anchor="ctr"/>
            <a:lstStyle/>
            <a:p>
              <a:pPr algn="ctr" defTabSz="685800">
                <a:defRPr/>
              </a:pPr>
              <a:endParaRPr lang="en-US" sz="1100" kern="0">
                <a:solidFill>
                  <a:prstClr val="white"/>
                </a:solidFill>
                <a:latin typeface="+mj-lt"/>
              </a:endParaRPr>
            </a:p>
          </p:txBody>
        </p:sp>
        <p:sp>
          <p:nvSpPr>
            <p:cNvPr id="84" name="Freeform 51">
              <a:extLst>
                <a:ext uri="{FF2B5EF4-FFF2-40B4-BE49-F238E27FC236}">
                  <a16:creationId xmlns:a16="http://schemas.microsoft.com/office/drawing/2014/main" id="{DFB3325B-A45F-0C0E-3170-6273D64FF7B5}"/>
                </a:ext>
              </a:extLst>
            </p:cNvPr>
            <p:cNvSpPr/>
            <p:nvPr/>
          </p:nvSpPr>
          <p:spPr>
            <a:xfrm flipH="1" flipV="1">
              <a:off x="6459930" y="4072804"/>
              <a:ext cx="948557" cy="119053"/>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23004C"/>
              </a:solidFill>
              <a:prstDash val="solid"/>
              <a:miter lim="800000"/>
              <a:tailEnd type="oval" w="med" len="med"/>
            </a:ln>
            <a:effectLst/>
          </p:spPr>
          <p:txBody>
            <a:bodyPr rtlCol="0" anchor="ctr"/>
            <a:lstStyle/>
            <a:p>
              <a:pPr algn="ctr" defTabSz="685800">
                <a:defRPr/>
              </a:pPr>
              <a:endParaRPr lang="en-US" sz="1100" kern="0">
                <a:solidFill>
                  <a:prstClr val="white"/>
                </a:solidFill>
                <a:latin typeface="+mj-lt"/>
              </a:endParaRPr>
            </a:p>
          </p:txBody>
        </p:sp>
        <p:grpSp>
          <p:nvGrpSpPr>
            <p:cNvPr id="85" name="Group 84">
              <a:extLst>
                <a:ext uri="{FF2B5EF4-FFF2-40B4-BE49-F238E27FC236}">
                  <a16:creationId xmlns:a16="http://schemas.microsoft.com/office/drawing/2014/main" id="{3CE9A25E-FF2C-1829-A621-9C6DD5E930BF}"/>
                </a:ext>
              </a:extLst>
            </p:cNvPr>
            <p:cNvGrpSpPr/>
            <p:nvPr/>
          </p:nvGrpSpPr>
          <p:grpSpPr>
            <a:xfrm>
              <a:off x="5241151" y="4581335"/>
              <a:ext cx="5118360" cy="635236"/>
              <a:chOff x="3712163" y="3530985"/>
              <a:chExt cx="4324344" cy="536691"/>
            </a:xfrm>
          </p:grpSpPr>
          <p:sp>
            <p:nvSpPr>
              <p:cNvPr id="86" name="TextBox 85">
                <a:extLst>
                  <a:ext uri="{FF2B5EF4-FFF2-40B4-BE49-F238E27FC236}">
                    <a16:creationId xmlns:a16="http://schemas.microsoft.com/office/drawing/2014/main" id="{4EA1D4BB-227C-7404-9D97-3D01BC00358D}"/>
                  </a:ext>
                </a:extLst>
              </p:cNvPr>
              <p:cNvSpPr txBox="1"/>
              <p:nvPr/>
            </p:nvSpPr>
            <p:spPr>
              <a:xfrm>
                <a:off x="4034793" y="3581854"/>
                <a:ext cx="4001714" cy="485822"/>
              </a:xfrm>
              <a:prstGeom prst="rect">
                <a:avLst/>
              </a:prstGeom>
              <a:noFill/>
            </p:spPr>
            <p:txBody>
              <a:bodyPr wrap="none" rtlCol="0">
                <a:spAutoFit/>
              </a:bodyPr>
              <a:lstStyle/>
              <a:p>
                <a:pPr defTabSz="685800">
                  <a:defRPr/>
                </a:pPr>
                <a:r>
                  <a:rPr lang="en-GB" sz="1000" b="1" kern="0">
                    <a:solidFill>
                      <a:srgbClr val="000000">
                        <a:lumMod val="75000"/>
                        <a:lumOff val="25000"/>
                      </a:srgbClr>
                    </a:solidFill>
                    <a:latin typeface="+mj-lt"/>
                  </a:rPr>
                  <a:t>MASLD/MAFLD SEVERITY</a:t>
                </a:r>
              </a:p>
            </p:txBody>
          </p:sp>
          <p:pic>
            <p:nvPicPr>
              <p:cNvPr id="87" name="Picture 2">
                <a:extLst>
                  <a:ext uri="{FF2B5EF4-FFF2-40B4-BE49-F238E27FC236}">
                    <a16:creationId xmlns:a16="http://schemas.microsoft.com/office/drawing/2014/main" id="{C9D4BC91-5A8F-8BFB-FF11-B887FC94C16E}"/>
                  </a:ext>
                </a:extLst>
              </p:cNvPr>
              <p:cNvPicPr>
                <a:picLocks noChangeAspect="1" noChangeArrowheads="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712163" y="3530985"/>
                <a:ext cx="378461" cy="360000"/>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02" name="Rectangle 101">
            <a:extLst>
              <a:ext uri="{FF2B5EF4-FFF2-40B4-BE49-F238E27FC236}">
                <a16:creationId xmlns:a16="http://schemas.microsoft.com/office/drawing/2014/main" id="{6C107F91-EF9F-BA3E-BEB3-C275D210EE82}"/>
              </a:ext>
            </a:extLst>
          </p:cNvPr>
          <p:cNvSpPr/>
          <p:nvPr/>
        </p:nvSpPr>
        <p:spPr>
          <a:xfrm>
            <a:off x="4843094" y="2595216"/>
            <a:ext cx="3875928" cy="1602710"/>
          </a:xfrm>
          <a:prstGeom prst="rect">
            <a:avLst/>
          </a:prstGeom>
          <a:noFill/>
          <a:ln w="12700" cap="flat" cmpd="sng" algn="ctr">
            <a:noFill/>
            <a:prstDash val="solid"/>
            <a:miter lim="800000"/>
          </a:ln>
          <a:effectLst/>
        </p:spPr>
        <p:txBody>
          <a:bodyPr rtlCol="0" anchor="ctr"/>
          <a:lstStyle/>
          <a:p>
            <a:pPr algn="ctr" defTabSz="685800">
              <a:defRPr/>
            </a:pPr>
            <a:r>
              <a:rPr lang="en-GB" sz="1000" b="1" kern="0">
                <a:solidFill>
                  <a:srgbClr val="000000"/>
                </a:solidFill>
              </a:rPr>
              <a:t>Metabolic burden </a:t>
            </a:r>
            <a:r>
              <a:rPr lang="en-GB" sz="1000" kern="0">
                <a:solidFill>
                  <a:srgbClr val="000000"/>
                </a:solidFill>
              </a:rPr>
              <a:t>is associated with higher risk of MASLD/MAFLD</a:t>
            </a:r>
            <a:r>
              <a:rPr lang="en-GB" sz="1000" kern="0" baseline="30000">
                <a:solidFill>
                  <a:srgbClr val="000000"/>
                </a:solidFill>
              </a:rPr>
              <a:t>2</a:t>
            </a:r>
            <a:endParaRPr lang="en-GB" sz="1000" kern="0">
              <a:solidFill>
                <a:srgbClr val="000000"/>
              </a:solidFill>
            </a:endParaRPr>
          </a:p>
          <a:p>
            <a:pPr algn="ctr" defTabSz="685800">
              <a:defRPr/>
            </a:pPr>
            <a:endParaRPr lang="en-GB" sz="1000" kern="0">
              <a:solidFill>
                <a:srgbClr val="000000"/>
              </a:solidFill>
            </a:endParaRPr>
          </a:p>
          <a:p>
            <a:pPr algn="ctr" defTabSz="685800">
              <a:defRPr/>
            </a:pPr>
            <a:r>
              <a:rPr lang="en-GB" sz="1000" kern="0">
                <a:solidFill>
                  <a:srgbClr val="000000"/>
                </a:solidFill>
              </a:rPr>
              <a:t>For patients with mild MASLD/MAFLD, the OR of having </a:t>
            </a:r>
            <a:br>
              <a:rPr lang="en-GB" sz="1000" kern="0">
                <a:solidFill>
                  <a:srgbClr val="000000"/>
                </a:solidFill>
              </a:rPr>
            </a:br>
            <a:r>
              <a:rPr lang="en-GB" sz="1000" kern="0">
                <a:solidFill>
                  <a:srgbClr val="000000"/>
                </a:solidFill>
              </a:rPr>
              <a:t>metabolic burden was </a:t>
            </a:r>
            <a:r>
              <a:rPr lang="en-GB" sz="1000" b="1" kern="0">
                <a:solidFill>
                  <a:srgbClr val="000000"/>
                </a:solidFill>
              </a:rPr>
              <a:t>3.64 (95% CI: 1.5–8.8) </a:t>
            </a:r>
            <a:r>
              <a:rPr lang="en-GB" sz="1000" kern="0">
                <a:solidFill>
                  <a:srgbClr val="000000"/>
                </a:solidFill>
              </a:rPr>
              <a:t>vs </a:t>
            </a:r>
            <a:br>
              <a:rPr lang="en-GB" sz="1000" kern="0">
                <a:solidFill>
                  <a:srgbClr val="000000"/>
                </a:solidFill>
              </a:rPr>
            </a:br>
            <a:r>
              <a:rPr lang="en-GB" sz="1000" kern="0">
                <a:solidFill>
                  <a:srgbClr val="000000"/>
                </a:solidFill>
              </a:rPr>
              <a:t>people without MASLD/MAFLD</a:t>
            </a:r>
            <a:r>
              <a:rPr lang="en-GB" sz="1000" kern="0" baseline="30000">
                <a:solidFill>
                  <a:srgbClr val="000000"/>
                </a:solidFill>
              </a:rPr>
              <a:t>2</a:t>
            </a:r>
            <a:endParaRPr lang="en-GB" sz="1000" kern="0">
              <a:solidFill>
                <a:srgbClr val="000000"/>
              </a:solidFill>
            </a:endParaRPr>
          </a:p>
          <a:p>
            <a:pPr algn="ctr" defTabSz="685800">
              <a:defRPr/>
            </a:pPr>
            <a:endParaRPr lang="en-GB" sz="1000" kern="0">
              <a:solidFill>
                <a:srgbClr val="000000"/>
              </a:solidFill>
            </a:endParaRPr>
          </a:p>
          <a:p>
            <a:pPr algn="ctr" defTabSz="685800">
              <a:defRPr/>
            </a:pPr>
            <a:r>
              <a:rPr lang="en-GB" sz="1000" kern="0">
                <a:solidFill>
                  <a:srgbClr val="000000"/>
                </a:solidFill>
              </a:rPr>
              <a:t>For patients with moderate-to-severe MASLD/MAFLD, the OR was </a:t>
            </a:r>
            <a:r>
              <a:rPr lang="en-GB" sz="1000" b="1" kern="0">
                <a:solidFill>
                  <a:srgbClr val="000000"/>
                </a:solidFill>
              </a:rPr>
              <a:t>9.4 (95% CI: 3.5–25.0)</a:t>
            </a:r>
            <a:r>
              <a:rPr lang="en-GB" sz="1000" kern="0" baseline="30000">
                <a:solidFill>
                  <a:srgbClr val="000000"/>
                </a:solidFill>
              </a:rPr>
              <a:t>2</a:t>
            </a:r>
            <a:endParaRPr lang="en-GB" sz="1000" kern="0">
              <a:solidFill>
                <a:srgbClr val="000000"/>
              </a:solidFill>
            </a:endParaRPr>
          </a:p>
        </p:txBody>
      </p:sp>
      <p:sp>
        <p:nvSpPr>
          <p:cNvPr id="103" name="TextBox 102">
            <a:extLst>
              <a:ext uri="{FF2B5EF4-FFF2-40B4-BE49-F238E27FC236}">
                <a16:creationId xmlns:a16="http://schemas.microsoft.com/office/drawing/2014/main" id="{C9668F75-577C-7D44-925D-7252E60228DA}"/>
              </a:ext>
            </a:extLst>
          </p:cNvPr>
          <p:cNvSpPr txBox="1"/>
          <p:nvPr/>
        </p:nvSpPr>
        <p:spPr>
          <a:xfrm>
            <a:off x="1313152" y="4623537"/>
            <a:ext cx="7337979" cy="369332"/>
          </a:xfrm>
          <a:prstGeom prst="rect">
            <a:avLst/>
          </a:prstGeom>
          <a:noFill/>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*Co-morbidities include Type 2 diabetes,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hypercholestrolemia</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and hypertension.</a:t>
            </a:r>
            <a:b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b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BMI, body mass index; CI, confidence interval; </a:t>
            </a: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MASLD/MAFLD, metabolic dysfunction-associated steatotic liver disease/metabolic associated fatty liver disease</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OR, odds ratio.</a:t>
            </a:r>
            <a:b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b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1. Younossi Z, et al. Gut 2020;69:564–68; 2. Yang KC, et al. Sci Rep 2016;6:27034.</a:t>
            </a:r>
          </a:p>
        </p:txBody>
      </p:sp>
    </p:spTree>
    <p:extLst>
      <p:ext uri="{BB962C8B-B14F-4D97-AF65-F5344CB8AC3E}">
        <p14:creationId xmlns:p14="http://schemas.microsoft.com/office/powerpoint/2010/main" val="3003860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D94C-A23F-0149-A185-E561CA873EEC}"/>
              </a:ext>
            </a:extLst>
          </p:cNvPr>
          <p:cNvSpPr>
            <a:spLocks noGrp="1"/>
          </p:cNvSpPr>
          <p:nvPr>
            <p:ph type="title"/>
          </p:nvPr>
        </p:nvSpPr>
        <p:spPr/>
        <p:txBody>
          <a:bodyPr/>
          <a:lstStyle/>
          <a:p>
            <a:r>
              <a:rPr lang="en-IN"/>
              <a:t>Efforts to mitigate </a:t>
            </a:r>
            <a:r>
              <a:rPr lang="en-GB" sz="2400" kern="0">
                <a:solidFill>
                  <a:schemeClr val="tx1"/>
                </a:solidFill>
              </a:rPr>
              <a:t>MASLD/MAFLD</a:t>
            </a:r>
            <a:r>
              <a:rPr lang="en-IN">
                <a:solidFill>
                  <a:schemeClr val="tx1"/>
                </a:solidFill>
              </a:rPr>
              <a:t> </a:t>
            </a:r>
            <a:r>
              <a:rPr lang="en-IN"/>
              <a:t>burden are needed</a:t>
            </a:r>
          </a:p>
        </p:txBody>
      </p:sp>
      <p:sp>
        <p:nvSpPr>
          <p:cNvPr id="112" name="Rectangle 111">
            <a:extLst>
              <a:ext uri="{FF2B5EF4-FFF2-40B4-BE49-F238E27FC236}">
                <a16:creationId xmlns:a16="http://schemas.microsoft.com/office/drawing/2014/main" id="{60C1D2CB-F87C-2F03-0708-D939F8A77D3E}"/>
              </a:ext>
            </a:extLst>
          </p:cNvPr>
          <p:cNvSpPr/>
          <p:nvPr/>
        </p:nvSpPr>
        <p:spPr>
          <a:xfrm>
            <a:off x="0" y="910428"/>
            <a:ext cx="9144000" cy="381978"/>
          </a:xfrm>
          <a:prstGeom prst="rect">
            <a:avLst/>
          </a:prstGeom>
          <a:solidFill>
            <a:srgbClr val="23004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US" sz="1100" b="1">
                <a:solidFill>
                  <a:prstClr val="white"/>
                </a:solidFill>
                <a:latin typeface="+mj-lt"/>
              </a:rPr>
              <a:t>MASLD/MAFLD</a:t>
            </a:r>
            <a:r>
              <a:rPr lang="ro-RO" sz="1100" b="1">
                <a:solidFill>
                  <a:prstClr val="white"/>
                </a:solidFill>
                <a:latin typeface="+mj-lt"/>
              </a:rPr>
              <a:t> is</a:t>
            </a:r>
            <a:r>
              <a:rPr lang="en-US" sz="1100" b="1">
                <a:solidFill>
                  <a:prstClr val="white"/>
                </a:solidFill>
                <a:latin typeface="+mj-lt"/>
              </a:rPr>
              <a:t> a global public health problem</a:t>
            </a:r>
            <a:r>
              <a:rPr lang="ro-RO" sz="1100" b="1" baseline="30000">
                <a:solidFill>
                  <a:prstClr val="white"/>
                </a:solidFill>
                <a:latin typeface="+mj-lt"/>
              </a:rPr>
              <a:t>1</a:t>
            </a:r>
            <a:endParaRPr lang="en-US" sz="1100" b="1" baseline="30000">
              <a:solidFill>
                <a:prstClr val="white"/>
              </a:solidFill>
              <a:latin typeface="+mj-lt"/>
            </a:endParaRPr>
          </a:p>
        </p:txBody>
      </p:sp>
      <p:sp>
        <p:nvSpPr>
          <p:cNvPr id="115" name="Rectangle 114">
            <a:extLst>
              <a:ext uri="{FF2B5EF4-FFF2-40B4-BE49-F238E27FC236}">
                <a16:creationId xmlns:a16="http://schemas.microsoft.com/office/drawing/2014/main" id="{331684A9-69B4-8AD2-3933-A60136DAAA57}"/>
              </a:ext>
            </a:extLst>
          </p:cNvPr>
          <p:cNvSpPr/>
          <p:nvPr/>
        </p:nvSpPr>
        <p:spPr>
          <a:xfrm>
            <a:off x="1022349" y="2187252"/>
            <a:ext cx="7560000" cy="432000"/>
          </a:xfrm>
          <a:prstGeom prst="rect">
            <a:avLst/>
          </a:prstGeom>
          <a:solidFill>
            <a:srgbClr val="7A00E6"/>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342900">
              <a:defRPr/>
            </a:pPr>
            <a:r>
              <a:rPr lang="en-US" sz="1100" b="1">
                <a:solidFill>
                  <a:schemeClr val="bg1"/>
                </a:solidFill>
              </a:rPr>
              <a:t>MASLD/MAFLD</a:t>
            </a:r>
            <a:r>
              <a:rPr lang="ro-RO" sz="1100">
                <a:solidFill>
                  <a:schemeClr val="bg1"/>
                </a:solidFill>
              </a:rPr>
              <a:t> is </a:t>
            </a:r>
            <a:r>
              <a:rPr lang="en-US" sz="1100">
                <a:solidFill>
                  <a:schemeClr val="bg1"/>
                </a:solidFill>
              </a:rPr>
              <a:t>associated with </a:t>
            </a:r>
            <a:r>
              <a:rPr lang="ro-RO" sz="1100">
                <a:solidFill>
                  <a:schemeClr val="bg1"/>
                </a:solidFill>
                <a:sym typeface="Wingdings"/>
              </a:rPr>
              <a:t>higher </a:t>
            </a:r>
            <a:r>
              <a:rPr lang="en-US" sz="1100">
                <a:solidFill>
                  <a:schemeClr val="bg1"/>
                </a:solidFill>
              </a:rPr>
              <a:t>risk of</a:t>
            </a:r>
            <a:r>
              <a:rPr lang="ro-RO" sz="1100">
                <a:solidFill>
                  <a:schemeClr val="bg1"/>
                </a:solidFill>
              </a:rPr>
              <a:t> cirrhosis, hepatocellular carcinoma, liver failure, CVD</a:t>
            </a:r>
            <a:r>
              <a:rPr lang="en-GB" sz="1100">
                <a:solidFill>
                  <a:schemeClr val="bg1"/>
                </a:solidFill>
              </a:rPr>
              <a:t> and</a:t>
            </a:r>
            <a:r>
              <a:rPr lang="ro-RO" sz="1100">
                <a:solidFill>
                  <a:schemeClr val="bg1"/>
                </a:solidFill>
              </a:rPr>
              <a:t> extrahepatic malignancies</a:t>
            </a:r>
            <a:r>
              <a:rPr lang="ro-RO" sz="1100" baseline="30000">
                <a:solidFill>
                  <a:schemeClr val="bg1"/>
                </a:solidFill>
              </a:rPr>
              <a:t>2</a:t>
            </a:r>
            <a:r>
              <a:rPr lang="en-US" sz="1100">
                <a:solidFill>
                  <a:schemeClr val="bg1"/>
                </a:solidFill>
              </a:rPr>
              <a:t> </a:t>
            </a:r>
            <a:endParaRPr lang="en-US" sz="1100" baseline="30000">
              <a:solidFill>
                <a:schemeClr val="bg1"/>
              </a:solidFill>
            </a:endParaRPr>
          </a:p>
        </p:txBody>
      </p:sp>
      <p:sp>
        <p:nvSpPr>
          <p:cNvPr id="117" name="Oval 116">
            <a:extLst>
              <a:ext uri="{FF2B5EF4-FFF2-40B4-BE49-F238E27FC236}">
                <a16:creationId xmlns:a16="http://schemas.microsoft.com/office/drawing/2014/main" id="{975AF1A7-8385-561E-140D-A0F96822177E}"/>
              </a:ext>
            </a:extLst>
          </p:cNvPr>
          <p:cNvSpPr/>
          <p:nvPr/>
        </p:nvSpPr>
        <p:spPr>
          <a:xfrm>
            <a:off x="403030" y="2185240"/>
            <a:ext cx="439652" cy="439652"/>
          </a:xfrm>
          <a:prstGeom prst="ellipse">
            <a:avLst/>
          </a:prstGeom>
          <a:solidFill>
            <a:srgbClr val="7A00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GB" sz="2400" b="1">
                <a:solidFill>
                  <a:schemeClr val="bg1"/>
                </a:solidFill>
                <a:latin typeface="Century Gothic" panose="020B0502020202020204" pitchFamily="34" charset="0"/>
              </a:rPr>
              <a:t>1</a:t>
            </a:r>
          </a:p>
        </p:txBody>
      </p:sp>
      <p:sp>
        <p:nvSpPr>
          <p:cNvPr id="119" name="Rectangle 118">
            <a:extLst>
              <a:ext uri="{FF2B5EF4-FFF2-40B4-BE49-F238E27FC236}">
                <a16:creationId xmlns:a16="http://schemas.microsoft.com/office/drawing/2014/main" id="{E5E5C5CD-9055-8779-5AD4-575A137E1A7C}"/>
              </a:ext>
            </a:extLst>
          </p:cNvPr>
          <p:cNvSpPr/>
          <p:nvPr/>
        </p:nvSpPr>
        <p:spPr>
          <a:xfrm>
            <a:off x="1022350" y="2788368"/>
            <a:ext cx="7560000" cy="432000"/>
          </a:xfrm>
          <a:prstGeom prst="rect">
            <a:avLst/>
          </a:prstGeom>
          <a:solidFill>
            <a:srgbClr val="953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342900">
              <a:defRPr/>
            </a:pPr>
            <a:r>
              <a:rPr lang="en-US" sz="1100" b="1">
                <a:solidFill>
                  <a:schemeClr val="bg1"/>
                </a:solidFill>
              </a:rPr>
              <a:t>MASLD/MAFLD</a:t>
            </a:r>
            <a:r>
              <a:rPr lang="en-US" sz="1100">
                <a:solidFill>
                  <a:schemeClr val="bg1"/>
                </a:solidFill>
              </a:rPr>
              <a:t> is a </a:t>
            </a:r>
            <a:r>
              <a:rPr lang="ro-RO" sz="1100">
                <a:solidFill>
                  <a:schemeClr val="bg1"/>
                </a:solidFill>
              </a:rPr>
              <a:t>growing </a:t>
            </a:r>
            <a:r>
              <a:rPr lang="en-US" sz="1100">
                <a:solidFill>
                  <a:schemeClr val="bg1"/>
                </a:solidFill>
              </a:rPr>
              <a:t>cause of</a:t>
            </a:r>
            <a:r>
              <a:rPr lang="ro-RO" sz="1100">
                <a:solidFill>
                  <a:schemeClr val="bg1"/>
                </a:solidFill>
              </a:rPr>
              <a:t> </a:t>
            </a:r>
            <a:r>
              <a:rPr lang="en-US" sz="1100" b="1">
                <a:solidFill>
                  <a:schemeClr val="bg1"/>
                </a:solidFill>
              </a:rPr>
              <a:t>liver-related death </a:t>
            </a:r>
            <a:r>
              <a:rPr lang="en-US" sz="1100">
                <a:solidFill>
                  <a:schemeClr val="bg1"/>
                </a:solidFill>
              </a:rPr>
              <a:t>worldwide</a:t>
            </a:r>
            <a:r>
              <a:rPr lang="ro-RO" sz="1100" baseline="30000">
                <a:solidFill>
                  <a:schemeClr val="bg1"/>
                </a:solidFill>
              </a:rPr>
              <a:t>3</a:t>
            </a:r>
            <a:endParaRPr lang="en-US" sz="1100" baseline="30000">
              <a:solidFill>
                <a:schemeClr val="bg1"/>
              </a:solidFill>
            </a:endParaRPr>
          </a:p>
        </p:txBody>
      </p:sp>
      <p:sp>
        <p:nvSpPr>
          <p:cNvPr id="121" name="Oval 120">
            <a:extLst>
              <a:ext uri="{FF2B5EF4-FFF2-40B4-BE49-F238E27FC236}">
                <a16:creationId xmlns:a16="http://schemas.microsoft.com/office/drawing/2014/main" id="{ADEA1AD2-EB64-43CD-ADDE-A783011425BE}"/>
              </a:ext>
            </a:extLst>
          </p:cNvPr>
          <p:cNvSpPr/>
          <p:nvPr/>
        </p:nvSpPr>
        <p:spPr>
          <a:xfrm>
            <a:off x="403030" y="2784542"/>
            <a:ext cx="439652" cy="439652"/>
          </a:xfrm>
          <a:prstGeom prst="ellipse">
            <a:avLst/>
          </a:prstGeom>
          <a:solidFill>
            <a:srgbClr val="953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GB" sz="2400" b="1">
                <a:solidFill>
                  <a:schemeClr val="bg1"/>
                </a:solidFill>
                <a:latin typeface="Century Gothic" panose="020B0502020202020204" pitchFamily="34" charset="0"/>
              </a:rPr>
              <a:t>2</a:t>
            </a:r>
          </a:p>
        </p:txBody>
      </p:sp>
      <p:sp>
        <p:nvSpPr>
          <p:cNvPr id="123" name="Rectangle 122">
            <a:extLst>
              <a:ext uri="{FF2B5EF4-FFF2-40B4-BE49-F238E27FC236}">
                <a16:creationId xmlns:a16="http://schemas.microsoft.com/office/drawing/2014/main" id="{3C539BC8-D350-668B-4216-7047E05FA655}"/>
              </a:ext>
            </a:extLst>
          </p:cNvPr>
          <p:cNvSpPr/>
          <p:nvPr/>
        </p:nvSpPr>
        <p:spPr>
          <a:xfrm>
            <a:off x="1022349" y="3398248"/>
            <a:ext cx="7560000" cy="432000"/>
          </a:xfrm>
          <a:prstGeom prst="rect">
            <a:avLst/>
          </a:prstGeom>
          <a:solidFill>
            <a:srgbClr val="AF6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342900">
              <a:defRPr/>
            </a:pPr>
            <a:r>
              <a:rPr lang="ro-RO" sz="1100" b="1">
                <a:solidFill>
                  <a:schemeClr val="bg1"/>
                </a:solidFill>
              </a:rPr>
              <a:t>MASLD/MAFLD </a:t>
            </a:r>
            <a:r>
              <a:rPr lang="en-US" sz="1100">
                <a:solidFill>
                  <a:schemeClr val="bg1"/>
                </a:solidFill>
              </a:rPr>
              <a:t>may </a:t>
            </a:r>
            <a:r>
              <a:rPr lang="ro-RO" sz="1100">
                <a:solidFill>
                  <a:schemeClr val="bg1"/>
                </a:solidFill>
              </a:rPr>
              <a:t>be associated with fatigue, </a:t>
            </a:r>
            <a:r>
              <a:rPr lang="en-US" sz="1100">
                <a:solidFill>
                  <a:schemeClr val="bg1"/>
                </a:solidFill>
              </a:rPr>
              <a:t>anxiety, depression, cognitive impairment </a:t>
            </a:r>
            <a:r>
              <a:rPr lang="ro-RO" sz="1100">
                <a:solidFill>
                  <a:schemeClr val="bg1"/>
                </a:solidFill>
              </a:rPr>
              <a:t>and </a:t>
            </a:r>
            <a:r>
              <a:rPr lang="en-US" sz="1100">
                <a:solidFill>
                  <a:schemeClr val="bg1"/>
                </a:solidFill>
              </a:rPr>
              <a:t>loss of self-esteem</a:t>
            </a:r>
            <a:r>
              <a:rPr lang="en-GB" sz="1100">
                <a:solidFill>
                  <a:schemeClr val="bg1"/>
                </a:solidFill>
              </a:rPr>
              <a:t> – all of which contribute to</a:t>
            </a:r>
            <a:r>
              <a:rPr lang="en-US" sz="1100">
                <a:solidFill>
                  <a:schemeClr val="bg1"/>
                </a:solidFill>
              </a:rPr>
              <a:t> </a:t>
            </a:r>
            <a:r>
              <a:rPr lang="en-US" sz="1100" b="1">
                <a:solidFill>
                  <a:schemeClr val="bg1"/>
                </a:solidFill>
              </a:rPr>
              <a:t>impairment of health-related quality of life</a:t>
            </a:r>
            <a:r>
              <a:rPr lang="ro-RO" sz="1100" baseline="30000">
                <a:solidFill>
                  <a:schemeClr val="bg1"/>
                </a:solidFill>
              </a:rPr>
              <a:t>4</a:t>
            </a:r>
            <a:r>
              <a:rPr lang="en-US" sz="1100">
                <a:solidFill>
                  <a:schemeClr val="bg1"/>
                </a:solidFill>
              </a:rPr>
              <a:t> </a:t>
            </a:r>
            <a:endParaRPr lang="en-IN" sz="1100" baseline="30000">
              <a:solidFill>
                <a:schemeClr val="bg1"/>
              </a:solidFill>
            </a:endParaRPr>
          </a:p>
        </p:txBody>
      </p:sp>
      <p:sp>
        <p:nvSpPr>
          <p:cNvPr id="125" name="Oval 124">
            <a:extLst>
              <a:ext uri="{FF2B5EF4-FFF2-40B4-BE49-F238E27FC236}">
                <a16:creationId xmlns:a16="http://schemas.microsoft.com/office/drawing/2014/main" id="{CD2DACBD-AC6B-D7D8-8B47-68BF9670E868}"/>
              </a:ext>
            </a:extLst>
          </p:cNvPr>
          <p:cNvSpPr/>
          <p:nvPr/>
        </p:nvSpPr>
        <p:spPr>
          <a:xfrm>
            <a:off x="403030" y="3386395"/>
            <a:ext cx="439652" cy="439652"/>
          </a:xfrm>
          <a:prstGeom prst="ellipse">
            <a:avLst/>
          </a:prstGeom>
          <a:solidFill>
            <a:srgbClr val="AF6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en-GB" sz="2400" b="1">
                <a:solidFill>
                  <a:schemeClr val="bg1"/>
                </a:solidFill>
                <a:latin typeface="Century Gothic" panose="020B0502020202020204" pitchFamily="34" charset="0"/>
              </a:rPr>
              <a:t>3</a:t>
            </a:r>
          </a:p>
        </p:txBody>
      </p:sp>
      <p:sp>
        <p:nvSpPr>
          <p:cNvPr id="127" name="Rectangle 126">
            <a:extLst>
              <a:ext uri="{FF2B5EF4-FFF2-40B4-BE49-F238E27FC236}">
                <a16:creationId xmlns:a16="http://schemas.microsoft.com/office/drawing/2014/main" id="{70B5B640-3ADA-8D35-A145-CF947F6354FE}"/>
              </a:ext>
            </a:extLst>
          </p:cNvPr>
          <p:cNvSpPr/>
          <p:nvPr/>
        </p:nvSpPr>
        <p:spPr>
          <a:xfrm>
            <a:off x="1022350" y="4009333"/>
            <a:ext cx="7560000" cy="432000"/>
          </a:xfrm>
          <a:prstGeom prst="rect">
            <a:avLst/>
          </a:prstGeom>
          <a:solidFill>
            <a:srgbClr val="CA9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342900">
              <a:defRPr/>
            </a:pPr>
            <a:r>
              <a:rPr lang="ro-RO" sz="1100" b="1">
                <a:solidFill>
                  <a:schemeClr val="bg1"/>
                </a:solidFill>
              </a:rPr>
              <a:t>MASLD/MAFLD</a:t>
            </a:r>
            <a:r>
              <a:rPr lang="ro-RO" sz="1100">
                <a:solidFill>
                  <a:schemeClr val="bg1"/>
                </a:solidFill>
              </a:rPr>
              <a:t> </a:t>
            </a:r>
            <a:r>
              <a:rPr lang="en-US" sz="1100">
                <a:solidFill>
                  <a:schemeClr val="bg1"/>
                </a:solidFill>
              </a:rPr>
              <a:t>is associated with substantial </a:t>
            </a:r>
            <a:r>
              <a:rPr lang="en-US" sz="1100" b="1">
                <a:solidFill>
                  <a:schemeClr val="bg1"/>
                </a:solidFill>
              </a:rPr>
              <a:t>health-care costs</a:t>
            </a:r>
            <a:r>
              <a:rPr lang="ro-RO" sz="1100" baseline="30000">
                <a:solidFill>
                  <a:schemeClr val="bg1"/>
                </a:solidFill>
              </a:rPr>
              <a:t>1</a:t>
            </a:r>
            <a:endParaRPr lang="en-US" sz="1100" baseline="30000">
              <a:solidFill>
                <a:schemeClr val="bg1"/>
              </a:solidFill>
            </a:endParaRPr>
          </a:p>
        </p:txBody>
      </p:sp>
      <p:sp>
        <p:nvSpPr>
          <p:cNvPr id="129" name="Oval 128">
            <a:extLst>
              <a:ext uri="{FF2B5EF4-FFF2-40B4-BE49-F238E27FC236}">
                <a16:creationId xmlns:a16="http://schemas.microsoft.com/office/drawing/2014/main" id="{521D8953-9544-13C6-46BD-55AF933E2335}"/>
              </a:ext>
            </a:extLst>
          </p:cNvPr>
          <p:cNvSpPr/>
          <p:nvPr/>
        </p:nvSpPr>
        <p:spPr>
          <a:xfrm>
            <a:off x="403030" y="4001294"/>
            <a:ext cx="439652" cy="439652"/>
          </a:xfrm>
          <a:prstGeom prst="ellipse">
            <a:avLst/>
          </a:prstGeom>
          <a:solidFill>
            <a:srgbClr val="CA99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defRPr/>
            </a:pPr>
            <a:r>
              <a:rPr lang="ro-RO" sz="2400" b="1">
                <a:solidFill>
                  <a:schemeClr val="bg1"/>
                </a:solidFill>
                <a:latin typeface="Century Gothic" panose="020B0502020202020204" pitchFamily="34" charset="0"/>
              </a:rPr>
              <a:t>4</a:t>
            </a:r>
            <a:endParaRPr lang="en-GB" sz="2400" b="1">
              <a:solidFill>
                <a:schemeClr val="bg1"/>
              </a:solidFill>
              <a:latin typeface="Century Gothic" panose="020B0502020202020204" pitchFamily="34" charset="0"/>
            </a:endParaRPr>
          </a:p>
        </p:txBody>
      </p:sp>
      <p:grpSp>
        <p:nvGrpSpPr>
          <p:cNvPr id="130" name="Group 129">
            <a:extLst>
              <a:ext uri="{FF2B5EF4-FFF2-40B4-BE49-F238E27FC236}">
                <a16:creationId xmlns:a16="http://schemas.microsoft.com/office/drawing/2014/main" id="{53FA0205-5F8F-48A3-D48B-E2960979AB3F}"/>
              </a:ext>
            </a:extLst>
          </p:cNvPr>
          <p:cNvGrpSpPr/>
          <p:nvPr/>
        </p:nvGrpSpPr>
        <p:grpSpPr>
          <a:xfrm>
            <a:off x="2139245" y="1344006"/>
            <a:ext cx="4409532" cy="819728"/>
            <a:chOff x="8370690" y="2035582"/>
            <a:chExt cx="4679709" cy="869950"/>
          </a:xfrm>
        </p:grpSpPr>
        <p:grpSp>
          <p:nvGrpSpPr>
            <p:cNvPr id="131" name="Group 130">
              <a:extLst>
                <a:ext uri="{FF2B5EF4-FFF2-40B4-BE49-F238E27FC236}">
                  <a16:creationId xmlns:a16="http://schemas.microsoft.com/office/drawing/2014/main" id="{2D953D14-5326-9F65-C302-27A6D9C62996}"/>
                </a:ext>
              </a:extLst>
            </p:cNvPr>
            <p:cNvGrpSpPr/>
            <p:nvPr/>
          </p:nvGrpSpPr>
          <p:grpSpPr>
            <a:xfrm>
              <a:off x="8370690" y="2054168"/>
              <a:ext cx="1000495" cy="851361"/>
              <a:chOff x="8370690" y="2054168"/>
              <a:chExt cx="1000495" cy="851361"/>
            </a:xfrm>
          </p:grpSpPr>
          <p:sp>
            <p:nvSpPr>
              <p:cNvPr id="211" name="TextBox 11">
                <a:extLst>
                  <a:ext uri="{FF2B5EF4-FFF2-40B4-BE49-F238E27FC236}">
                    <a16:creationId xmlns:a16="http://schemas.microsoft.com/office/drawing/2014/main" id="{707126A1-EB40-DF8A-7E96-84EB13B91DC9}"/>
                  </a:ext>
                </a:extLst>
              </p:cNvPr>
              <p:cNvSpPr txBox="1"/>
              <p:nvPr/>
            </p:nvSpPr>
            <p:spPr>
              <a:xfrm>
                <a:off x="8370690" y="2638813"/>
                <a:ext cx="1000495" cy="26671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342900">
                  <a:spcAft>
                    <a:spcPts val="450"/>
                  </a:spcAft>
                  <a:defRPr/>
                </a:pPr>
                <a:r>
                  <a:rPr lang="en-GB" sz="675">
                    <a:solidFill>
                      <a:schemeClr val="bg2">
                        <a:lumMod val="25000"/>
                      </a:schemeClr>
                    </a:solidFill>
                    <a:latin typeface="Verdana" panose="020B0604030504040204" pitchFamily="34" charset="0"/>
                    <a:ea typeface="Verdana" panose="020B0604030504040204" pitchFamily="34" charset="0"/>
                  </a:rPr>
                  <a:t>Normal liver</a:t>
                </a:r>
              </a:p>
            </p:txBody>
          </p:sp>
          <p:grpSp>
            <p:nvGrpSpPr>
              <p:cNvPr id="212" name="Group 211">
                <a:extLst>
                  <a:ext uri="{FF2B5EF4-FFF2-40B4-BE49-F238E27FC236}">
                    <a16:creationId xmlns:a16="http://schemas.microsoft.com/office/drawing/2014/main" id="{6BEEBB47-252F-B09E-1F69-A41B8AC4E0FC}"/>
                  </a:ext>
                </a:extLst>
              </p:cNvPr>
              <p:cNvGrpSpPr/>
              <p:nvPr/>
            </p:nvGrpSpPr>
            <p:grpSpPr>
              <a:xfrm>
                <a:off x="8408983" y="2054168"/>
                <a:ext cx="884170" cy="569659"/>
                <a:chOff x="8408983" y="2054168"/>
                <a:chExt cx="884170" cy="569659"/>
              </a:xfrm>
            </p:grpSpPr>
            <p:sp>
              <p:nvSpPr>
                <p:cNvPr id="213" name="Freeform: Shape 212">
                  <a:extLst>
                    <a:ext uri="{FF2B5EF4-FFF2-40B4-BE49-F238E27FC236}">
                      <a16:creationId xmlns:a16="http://schemas.microsoft.com/office/drawing/2014/main" id="{1DADAD1C-437B-715A-3CB8-2F4F0F61EEB0}"/>
                    </a:ext>
                  </a:extLst>
                </p:cNvPr>
                <p:cNvSpPr/>
                <p:nvPr/>
              </p:nvSpPr>
              <p:spPr>
                <a:xfrm>
                  <a:off x="8849103" y="2076104"/>
                  <a:ext cx="113979" cy="349920"/>
                </a:xfrm>
                <a:custGeom>
                  <a:avLst/>
                  <a:gdLst>
                    <a:gd name="connsiteX0" fmla="*/ 30075 w 201063"/>
                    <a:gd name="connsiteY0" fmla="*/ 47306 h 617268"/>
                    <a:gd name="connsiteX1" fmla="*/ 130195 w 201063"/>
                    <a:gd name="connsiteY1" fmla="*/ 202328 h 617268"/>
                    <a:gd name="connsiteX2" fmla="*/ 153760 w 201063"/>
                    <a:gd name="connsiteY2" fmla="*/ 502945 h 617268"/>
                    <a:gd name="connsiteX3" fmla="*/ 153124 w 201063"/>
                    <a:gd name="connsiteY3" fmla="*/ 617077 h 617268"/>
                    <a:gd name="connsiteX4" fmla="*/ 178854 w 201063"/>
                    <a:gd name="connsiteY4" fmla="*/ 585742 h 617268"/>
                    <a:gd name="connsiteX5" fmla="*/ 182676 w 201063"/>
                    <a:gd name="connsiteY5" fmla="*/ 567144 h 617268"/>
                    <a:gd name="connsiteX6" fmla="*/ 199363 w 201063"/>
                    <a:gd name="connsiteY6" fmla="*/ 553005 h 617268"/>
                    <a:gd name="connsiteX7" fmla="*/ 195796 w 201063"/>
                    <a:gd name="connsiteY7" fmla="*/ 532752 h 617268"/>
                    <a:gd name="connsiteX8" fmla="*/ 176561 w 201063"/>
                    <a:gd name="connsiteY8" fmla="*/ 516956 h 617268"/>
                    <a:gd name="connsiteX9" fmla="*/ 161403 w 201063"/>
                    <a:gd name="connsiteY9" fmla="*/ 214939 h 617268"/>
                    <a:gd name="connsiteX10" fmla="*/ 147009 w 201063"/>
                    <a:gd name="connsiteY10" fmla="*/ 113544 h 617268"/>
                    <a:gd name="connsiteX11" fmla="*/ 198471 w 201063"/>
                    <a:gd name="connsiteY11" fmla="*/ 26543 h 617268"/>
                    <a:gd name="connsiteX12" fmla="*/ 63703 w 201063"/>
                    <a:gd name="connsiteY12" fmla="*/ 2341 h 617268"/>
                    <a:gd name="connsiteX13" fmla="*/ 140 w 201063"/>
                    <a:gd name="connsiteY13" fmla="*/ 17882 h 617268"/>
                    <a:gd name="connsiteX14" fmla="*/ 29947 w 201063"/>
                    <a:gd name="connsiteY14" fmla="*/ 47561 h 617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1063" h="617268">
                      <a:moveTo>
                        <a:pt x="30075" y="47306"/>
                      </a:moveTo>
                      <a:cubicBezTo>
                        <a:pt x="92491" y="83228"/>
                        <a:pt x="116183" y="129339"/>
                        <a:pt x="130195" y="202328"/>
                      </a:cubicBezTo>
                      <a:cubicBezTo>
                        <a:pt x="141277" y="260031"/>
                        <a:pt x="147774" y="416708"/>
                        <a:pt x="153760" y="502945"/>
                      </a:cubicBezTo>
                      <a:cubicBezTo>
                        <a:pt x="157964" y="563960"/>
                        <a:pt x="142296" y="613765"/>
                        <a:pt x="153124" y="617077"/>
                      </a:cubicBezTo>
                      <a:cubicBezTo>
                        <a:pt x="160129" y="619243"/>
                        <a:pt x="177581" y="602683"/>
                        <a:pt x="178854" y="585742"/>
                      </a:cubicBezTo>
                      <a:cubicBezTo>
                        <a:pt x="179619" y="575679"/>
                        <a:pt x="178854" y="573513"/>
                        <a:pt x="182676" y="567144"/>
                      </a:cubicBezTo>
                      <a:cubicBezTo>
                        <a:pt x="187771" y="558737"/>
                        <a:pt x="193885" y="561794"/>
                        <a:pt x="199363" y="553005"/>
                      </a:cubicBezTo>
                      <a:cubicBezTo>
                        <a:pt x="203439" y="546636"/>
                        <a:pt x="199363" y="538356"/>
                        <a:pt x="195796" y="532752"/>
                      </a:cubicBezTo>
                      <a:cubicBezTo>
                        <a:pt x="189809" y="523071"/>
                        <a:pt x="176816" y="521924"/>
                        <a:pt x="176561" y="516956"/>
                      </a:cubicBezTo>
                      <a:cubicBezTo>
                        <a:pt x="173887" y="447025"/>
                        <a:pt x="164588" y="266400"/>
                        <a:pt x="161403" y="214939"/>
                      </a:cubicBezTo>
                      <a:cubicBezTo>
                        <a:pt x="158856" y="174432"/>
                        <a:pt x="136692" y="150357"/>
                        <a:pt x="147009" y="113544"/>
                      </a:cubicBezTo>
                      <a:cubicBezTo>
                        <a:pt x="161149" y="62974"/>
                        <a:pt x="205222" y="49727"/>
                        <a:pt x="198471" y="26543"/>
                      </a:cubicBezTo>
                      <a:cubicBezTo>
                        <a:pt x="187898" y="-9632"/>
                        <a:pt x="73893" y="1322"/>
                        <a:pt x="63703" y="2341"/>
                      </a:cubicBezTo>
                      <a:cubicBezTo>
                        <a:pt x="37845" y="5016"/>
                        <a:pt x="1414" y="12277"/>
                        <a:pt x="140" y="17882"/>
                      </a:cubicBezTo>
                      <a:cubicBezTo>
                        <a:pt x="-2280" y="28709"/>
                        <a:pt x="27400" y="46033"/>
                        <a:pt x="29947" y="47561"/>
                      </a:cubicBezTo>
                      <a:close/>
                    </a:path>
                  </a:pathLst>
                </a:custGeom>
                <a:solidFill>
                  <a:schemeClr val="tx2">
                    <a:lumMod val="60000"/>
                    <a:lumOff val="40000"/>
                  </a:schemeClr>
                </a:soli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14" name="Freeform: Shape 213">
                  <a:extLst>
                    <a:ext uri="{FF2B5EF4-FFF2-40B4-BE49-F238E27FC236}">
                      <a16:creationId xmlns:a16="http://schemas.microsoft.com/office/drawing/2014/main" id="{79AADD0C-8854-1BEB-830B-7E913D4944F1}"/>
                    </a:ext>
                  </a:extLst>
                </p:cNvPr>
                <p:cNvSpPr/>
                <p:nvPr/>
              </p:nvSpPr>
              <p:spPr>
                <a:xfrm>
                  <a:off x="8930898" y="2080746"/>
                  <a:ext cx="362255" cy="328671"/>
                </a:xfrm>
                <a:custGeom>
                  <a:avLst/>
                  <a:gdLst>
                    <a:gd name="connsiteX0" fmla="*/ 34566 w 639028"/>
                    <a:gd name="connsiteY0" fmla="*/ 577678 h 579785"/>
                    <a:gd name="connsiteX1" fmla="*/ 35840 w 639028"/>
                    <a:gd name="connsiteY1" fmla="*/ 564558 h 579785"/>
                    <a:gd name="connsiteX2" fmla="*/ 38388 w 639028"/>
                    <a:gd name="connsiteY2" fmla="*/ 559081 h 579785"/>
                    <a:gd name="connsiteX3" fmla="*/ 55075 w 639028"/>
                    <a:gd name="connsiteY3" fmla="*/ 544942 h 579785"/>
                    <a:gd name="connsiteX4" fmla="*/ 51508 w 639028"/>
                    <a:gd name="connsiteY4" fmla="*/ 524688 h 579785"/>
                    <a:gd name="connsiteX5" fmla="*/ 32274 w 639028"/>
                    <a:gd name="connsiteY5" fmla="*/ 508893 h 579785"/>
                    <a:gd name="connsiteX6" fmla="*/ 17115 w 639028"/>
                    <a:gd name="connsiteY6" fmla="*/ 206875 h 579785"/>
                    <a:gd name="connsiteX7" fmla="*/ 2721 w 639028"/>
                    <a:gd name="connsiteY7" fmla="*/ 105481 h 579785"/>
                    <a:gd name="connsiteX8" fmla="*/ 54183 w 639028"/>
                    <a:gd name="connsiteY8" fmla="*/ 18480 h 579785"/>
                    <a:gd name="connsiteX9" fmla="*/ 410083 w 639028"/>
                    <a:gd name="connsiteY9" fmla="*/ 3194 h 579785"/>
                    <a:gd name="connsiteX10" fmla="*/ 544341 w 639028"/>
                    <a:gd name="connsiteY10" fmla="*/ 27269 h 579785"/>
                    <a:gd name="connsiteX11" fmla="*/ 631469 w 639028"/>
                    <a:gd name="connsiteY11" fmla="*/ 95035 h 579785"/>
                    <a:gd name="connsiteX12" fmla="*/ 637074 w 639028"/>
                    <a:gd name="connsiteY12" fmla="*/ 136434 h 579785"/>
                    <a:gd name="connsiteX13" fmla="*/ 616311 w 639028"/>
                    <a:gd name="connsiteY13" fmla="*/ 162802 h 579785"/>
                    <a:gd name="connsiteX14" fmla="*/ 566887 w 639028"/>
                    <a:gd name="connsiteY14" fmla="*/ 203308 h 579785"/>
                    <a:gd name="connsiteX15" fmla="*/ 484982 w 639028"/>
                    <a:gd name="connsiteY15" fmla="*/ 264069 h 579785"/>
                    <a:gd name="connsiteX16" fmla="*/ 429444 w 639028"/>
                    <a:gd name="connsiteY16" fmla="*/ 338968 h 579785"/>
                    <a:gd name="connsiteX17" fmla="*/ 339514 w 639028"/>
                    <a:gd name="connsiteY17" fmla="*/ 446732 h 579785"/>
                    <a:gd name="connsiteX18" fmla="*/ 34566 w 639028"/>
                    <a:gd name="connsiteY18" fmla="*/ 577933 h 57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9028" h="579785">
                      <a:moveTo>
                        <a:pt x="34566" y="577678"/>
                      </a:moveTo>
                      <a:cubicBezTo>
                        <a:pt x="33930" y="576277"/>
                        <a:pt x="34184" y="569526"/>
                        <a:pt x="35840" y="564558"/>
                      </a:cubicBezTo>
                      <a:cubicBezTo>
                        <a:pt x="36732" y="561628"/>
                        <a:pt x="38133" y="559463"/>
                        <a:pt x="38388" y="559081"/>
                      </a:cubicBezTo>
                      <a:cubicBezTo>
                        <a:pt x="43483" y="550674"/>
                        <a:pt x="49597" y="553731"/>
                        <a:pt x="55075" y="544942"/>
                      </a:cubicBezTo>
                      <a:cubicBezTo>
                        <a:pt x="59151" y="538573"/>
                        <a:pt x="55075" y="530293"/>
                        <a:pt x="51508" y="524688"/>
                      </a:cubicBezTo>
                      <a:cubicBezTo>
                        <a:pt x="45521" y="515007"/>
                        <a:pt x="32528" y="513861"/>
                        <a:pt x="32274" y="508893"/>
                      </a:cubicBezTo>
                      <a:cubicBezTo>
                        <a:pt x="29599" y="438961"/>
                        <a:pt x="20300" y="258337"/>
                        <a:pt x="17115" y="206875"/>
                      </a:cubicBezTo>
                      <a:cubicBezTo>
                        <a:pt x="14568" y="166368"/>
                        <a:pt x="-7596" y="142293"/>
                        <a:pt x="2721" y="105481"/>
                      </a:cubicBezTo>
                      <a:cubicBezTo>
                        <a:pt x="16351" y="56949"/>
                        <a:pt x="45139" y="19372"/>
                        <a:pt x="54183" y="18480"/>
                      </a:cubicBezTo>
                      <a:cubicBezTo>
                        <a:pt x="149591" y="8799"/>
                        <a:pt x="204746" y="-6741"/>
                        <a:pt x="410083" y="3194"/>
                      </a:cubicBezTo>
                      <a:cubicBezTo>
                        <a:pt x="427788" y="4086"/>
                        <a:pt x="482052" y="3322"/>
                        <a:pt x="544341" y="27269"/>
                      </a:cubicBezTo>
                      <a:cubicBezTo>
                        <a:pt x="575931" y="39370"/>
                        <a:pt x="614782" y="59624"/>
                        <a:pt x="631469" y="95035"/>
                      </a:cubicBezTo>
                      <a:cubicBezTo>
                        <a:pt x="635163" y="102806"/>
                        <a:pt x="642551" y="119238"/>
                        <a:pt x="637074" y="136434"/>
                      </a:cubicBezTo>
                      <a:cubicBezTo>
                        <a:pt x="633762" y="147006"/>
                        <a:pt x="626883" y="153503"/>
                        <a:pt x="616311" y="162802"/>
                      </a:cubicBezTo>
                      <a:cubicBezTo>
                        <a:pt x="581027" y="193882"/>
                        <a:pt x="566887" y="203308"/>
                        <a:pt x="566887" y="203308"/>
                      </a:cubicBezTo>
                      <a:cubicBezTo>
                        <a:pt x="543067" y="219104"/>
                        <a:pt x="509184" y="241522"/>
                        <a:pt x="484982" y="264069"/>
                      </a:cubicBezTo>
                      <a:cubicBezTo>
                        <a:pt x="460143" y="287252"/>
                        <a:pt x="455557" y="301264"/>
                        <a:pt x="429444" y="338968"/>
                      </a:cubicBezTo>
                      <a:cubicBezTo>
                        <a:pt x="429444" y="338968"/>
                        <a:pt x="398364" y="392595"/>
                        <a:pt x="339514" y="446732"/>
                      </a:cubicBezTo>
                      <a:cubicBezTo>
                        <a:pt x="221815" y="555005"/>
                        <a:pt x="39152" y="588506"/>
                        <a:pt x="34566" y="577933"/>
                      </a:cubicBezTo>
                      <a:close/>
                    </a:path>
                  </a:pathLst>
                </a:custGeom>
                <a:gradFill>
                  <a:gsLst>
                    <a:gs pos="0">
                      <a:schemeClr val="accent2">
                        <a:lumMod val="40000"/>
                        <a:lumOff val="60000"/>
                      </a:schemeClr>
                    </a:gs>
                    <a:gs pos="100000">
                      <a:schemeClr val="accent2">
                        <a:lumMod val="60000"/>
                        <a:lumOff val="40000"/>
                      </a:schemeClr>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15" name="Freeform: Shape 214">
                  <a:extLst>
                    <a:ext uri="{FF2B5EF4-FFF2-40B4-BE49-F238E27FC236}">
                      <a16:creationId xmlns:a16="http://schemas.microsoft.com/office/drawing/2014/main" id="{B4EA662C-ADE3-7E2B-8CFC-7B7C998320A0}"/>
                    </a:ext>
                  </a:extLst>
                </p:cNvPr>
                <p:cNvSpPr/>
                <p:nvPr/>
              </p:nvSpPr>
              <p:spPr>
                <a:xfrm>
                  <a:off x="8448719" y="2054168"/>
                  <a:ext cx="492730" cy="569659"/>
                </a:xfrm>
                <a:custGeom>
                  <a:avLst/>
                  <a:gdLst>
                    <a:gd name="connsiteX0" fmla="*/ 859413 w 864140"/>
                    <a:gd name="connsiteY0" fmla="*/ 655899 h 1004894"/>
                    <a:gd name="connsiteX1" fmla="*/ 831772 w 864140"/>
                    <a:gd name="connsiteY1" fmla="*/ 667363 h 1004894"/>
                    <a:gd name="connsiteX2" fmla="*/ 751267 w 864140"/>
                    <a:gd name="connsiteY2" fmla="*/ 697424 h 1004894"/>
                    <a:gd name="connsiteX3" fmla="*/ 556758 w 864140"/>
                    <a:gd name="connsiteY3" fmla="*/ 762643 h 1004894"/>
                    <a:gd name="connsiteX4" fmla="*/ 401737 w 864140"/>
                    <a:gd name="connsiteY4" fmla="*/ 864674 h 1004894"/>
                    <a:gd name="connsiteX5" fmla="*/ 322888 w 864140"/>
                    <a:gd name="connsiteY5" fmla="*/ 931294 h 1004894"/>
                    <a:gd name="connsiteX6" fmla="*/ 322888 w 864140"/>
                    <a:gd name="connsiteY6" fmla="*/ 931294 h 1004894"/>
                    <a:gd name="connsiteX7" fmla="*/ 244040 w 864140"/>
                    <a:gd name="connsiteY7" fmla="*/ 997914 h 1004894"/>
                    <a:gd name="connsiteX8" fmla="*/ 132583 w 864140"/>
                    <a:gd name="connsiteY8" fmla="*/ 976132 h 1004894"/>
                    <a:gd name="connsiteX9" fmla="*/ 95388 w 864140"/>
                    <a:gd name="connsiteY9" fmla="*/ 847605 h 1004894"/>
                    <a:gd name="connsiteX10" fmla="*/ 6094 w 864140"/>
                    <a:gd name="connsiteY10" fmla="*/ 318087 h 1004894"/>
                    <a:gd name="connsiteX11" fmla="*/ 261619 w 864140"/>
                    <a:gd name="connsiteY11" fmla="*/ 31227 h 1004894"/>
                    <a:gd name="connsiteX12" fmla="*/ 464280 w 864140"/>
                    <a:gd name="connsiteY12" fmla="*/ 2694 h 1004894"/>
                    <a:gd name="connsiteX13" fmla="*/ 735982 w 864140"/>
                    <a:gd name="connsiteY13" fmla="*/ 75937 h 1004894"/>
                    <a:gd name="connsiteX14" fmla="*/ 839542 w 864140"/>
                    <a:gd name="connsiteY14" fmla="*/ 240767 h 1004894"/>
                    <a:gd name="connsiteX15" fmla="*/ 859413 w 864140"/>
                    <a:gd name="connsiteY15" fmla="*/ 656026 h 1004894"/>
                    <a:gd name="connsiteX0" fmla="*/ 846713 w 864140"/>
                    <a:gd name="connsiteY0" fmla="*/ 787662 h 1004894"/>
                    <a:gd name="connsiteX1" fmla="*/ 831772 w 864140"/>
                    <a:gd name="connsiteY1" fmla="*/ 667363 h 1004894"/>
                    <a:gd name="connsiteX2" fmla="*/ 751267 w 864140"/>
                    <a:gd name="connsiteY2" fmla="*/ 697424 h 1004894"/>
                    <a:gd name="connsiteX3" fmla="*/ 556758 w 864140"/>
                    <a:gd name="connsiteY3" fmla="*/ 762643 h 1004894"/>
                    <a:gd name="connsiteX4" fmla="*/ 401737 w 864140"/>
                    <a:gd name="connsiteY4" fmla="*/ 864674 h 1004894"/>
                    <a:gd name="connsiteX5" fmla="*/ 322888 w 864140"/>
                    <a:gd name="connsiteY5" fmla="*/ 931294 h 1004894"/>
                    <a:gd name="connsiteX6" fmla="*/ 322888 w 864140"/>
                    <a:gd name="connsiteY6" fmla="*/ 931294 h 1004894"/>
                    <a:gd name="connsiteX7" fmla="*/ 244040 w 864140"/>
                    <a:gd name="connsiteY7" fmla="*/ 997914 h 1004894"/>
                    <a:gd name="connsiteX8" fmla="*/ 132583 w 864140"/>
                    <a:gd name="connsiteY8" fmla="*/ 976132 h 1004894"/>
                    <a:gd name="connsiteX9" fmla="*/ 95388 w 864140"/>
                    <a:gd name="connsiteY9" fmla="*/ 847605 h 1004894"/>
                    <a:gd name="connsiteX10" fmla="*/ 6094 w 864140"/>
                    <a:gd name="connsiteY10" fmla="*/ 318087 h 1004894"/>
                    <a:gd name="connsiteX11" fmla="*/ 261619 w 864140"/>
                    <a:gd name="connsiteY11" fmla="*/ 31227 h 1004894"/>
                    <a:gd name="connsiteX12" fmla="*/ 464280 w 864140"/>
                    <a:gd name="connsiteY12" fmla="*/ 2694 h 1004894"/>
                    <a:gd name="connsiteX13" fmla="*/ 735982 w 864140"/>
                    <a:gd name="connsiteY13" fmla="*/ 75937 h 1004894"/>
                    <a:gd name="connsiteX14" fmla="*/ 839542 w 864140"/>
                    <a:gd name="connsiteY14" fmla="*/ 240767 h 1004894"/>
                    <a:gd name="connsiteX15" fmla="*/ 859413 w 864140"/>
                    <a:gd name="connsiteY15" fmla="*/ 656026 h 1004894"/>
                    <a:gd name="connsiteX16" fmla="*/ 846713 w 864140"/>
                    <a:gd name="connsiteY16" fmla="*/ 787662 h 1004894"/>
                    <a:gd name="connsiteX0" fmla="*/ 846713 w 869189"/>
                    <a:gd name="connsiteY0" fmla="*/ 787662 h 1004894"/>
                    <a:gd name="connsiteX1" fmla="*/ 831772 w 869189"/>
                    <a:gd name="connsiteY1" fmla="*/ 667363 h 1004894"/>
                    <a:gd name="connsiteX2" fmla="*/ 751267 w 869189"/>
                    <a:gd name="connsiteY2" fmla="*/ 697424 h 1004894"/>
                    <a:gd name="connsiteX3" fmla="*/ 556758 w 869189"/>
                    <a:gd name="connsiteY3" fmla="*/ 762643 h 1004894"/>
                    <a:gd name="connsiteX4" fmla="*/ 401737 w 869189"/>
                    <a:gd name="connsiteY4" fmla="*/ 864674 h 1004894"/>
                    <a:gd name="connsiteX5" fmla="*/ 322888 w 869189"/>
                    <a:gd name="connsiteY5" fmla="*/ 931294 h 1004894"/>
                    <a:gd name="connsiteX6" fmla="*/ 322888 w 869189"/>
                    <a:gd name="connsiteY6" fmla="*/ 931294 h 1004894"/>
                    <a:gd name="connsiteX7" fmla="*/ 244040 w 869189"/>
                    <a:gd name="connsiteY7" fmla="*/ 997914 h 1004894"/>
                    <a:gd name="connsiteX8" fmla="*/ 132583 w 869189"/>
                    <a:gd name="connsiteY8" fmla="*/ 976132 h 1004894"/>
                    <a:gd name="connsiteX9" fmla="*/ 95388 w 869189"/>
                    <a:gd name="connsiteY9" fmla="*/ 847605 h 1004894"/>
                    <a:gd name="connsiteX10" fmla="*/ 6094 w 869189"/>
                    <a:gd name="connsiteY10" fmla="*/ 318087 h 1004894"/>
                    <a:gd name="connsiteX11" fmla="*/ 261619 w 869189"/>
                    <a:gd name="connsiteY11" fmla="*/ 31227 h 1004894"/>
                    <a:gd name="connsiteX12" fmla="*/ 464280 w 869189"/>
                    <a:gd name="connsiteY12" fmla="*/ 2694 h 1004894"/>
                    <a:gd name="connsiteX13" fmla="*/ 735982 w 869189"/>
                    <a:gd name="connsiteY13" fmla="*/ 75937 h 1004894"/>
                    <a:gd name="connsiteX14" fmla="*/ 839542 w 869189"/>
                    <a:gd name="connsiteY14" fmla="*/ 240767 h 1004894"/>
                    <a:gd name="connsiteX15" fmla="*/ 865763 w 869189"/>
                    <a:gd name="connsiteY15" fmla="*/ 602051 h 1004894"/>
                    <a:gd name="connsiteX16" fmla="*/ 846713 w 869189"/>
                    <a:gd name="connsiteY16" fmla="*/ 787662 h 1004894"/>
                    <a:gd name="connsiteX0" fmla="*/ 859413 w 869189"/>
                    <a:gd name="connsiteY0" fmla="*/ 660662 h 1004894"/>
                    <a:gd name="connsiteX1" fmla="*/ 831772 w 869189"/>
                    <a:gd name="connsiteY1" fmla="*/ 667363 h 1004894"/>
                    <a:gd name="connsiteX2" fmla="*/ 751267 w 869189"/>
                    <a:gd name="connsiteY2" fmla="*/ 697424 h 1004894"/>
                    <a:gd name="connsiteX3" fmla="*/ 556758 w 869189"/>
                    <a:gd name="connsiteY3" fmla="*/ 762643 h 1004894"/>
                    <a:gd name="connsiteX4" fmla="*/ 401737 w 869189"/>
                    <a:gd name="connsiteY4" fmla="*/ 864674 h 1004894"/>
                    <a:gd name="connsiteX5" fmla="*/ 322888 w 869189"/>
                    <a:gd name="connsiteY5" fmla="*/ 931294 h 1004894"/>
                    <a:gd name="connsiteX6" fmla="*/ 322888 w 869189"/>
                    <a:gd name="connsiteY6" fmla="*/ 931294 h 1004894"/>
                    <a:gd name="connsiteX7" fmla="*/ 244040 w 869189"/>
                    <a:gd name="connsiteY7" fmla="*/ 997914 h 1004894"/>
                    <a:gd name="connsiteX8" fmla="*/ 132583 w 869189"/>
                    <a:gd name="connsiteY8" fmla="*/ 976132 h 1004894"/>
                    <a:gd name="connsiteX9" fmla="*/ 95388 w 869189"/>
                    <a:gd name="connsiteY9" fmla="*/ 847605 h 1004894"/>
                    <a:gd name="connsiteX10" fmla="*/ 6094 w 869189"/>
                    <a:gd name="connsiteY10" fmla="*/ 318087 h 1004894"/>
                    <a:gd name="connsiteX11" fmla="*/ 261619 w 869189"/>
                    <a:gd name="connsiteY11" fmla="*/ 31227 h 1004894"/>
                    <a:gd name="connsiteX12" fmla="*/ 464280 w 869189"/>
                    <a:gd name="connsiteY12" fmla="*/ 2694 h 1004894"/>
                    <a:gd name="connsiteX13" fmla="*/ 735982 w 869189"/>
                    <a:gd name="connsiteY13" fmla="*/ 75937 h 1004894"/>
                    <a:gd name="connsiteX14" fmla="*/ 839542 w 869189"/>
                    <a:gd name="connsiteY14" fmla="*/ 240767 h 1004894"/>
                    <a:gd name="connsiteX15" fmla="*/ 865763 w 869189"/>
                    <a:gd name="connsiteY15" fmla="*/ 602051 h 1004894"/>
                    <a:gd name="connsiteX16" fmla="*/ 859413 w 869189"/>
                    <a:gd name="connsiteY16" fmla="*/ 660662 h 100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69189" h="1004894">
                      <a:moveTo>
                        <a:pt x="859413" y="660662"/>
                      </a:moveTo>
                      <a:cubicBezTo>
                        <a:pt x="859158" y="663973"/>
                        <a:pt x="849796" y="661236"/>
                        <a:pt x="831772" y="667363"/>
                      </a:cubicBezTo>
                      <a:cubicBezTo>
                        <a:pt x="813748" y="673490"/>
                        <a:pt x="793430" y="682648"/>
                        <a:pt x="751267" y="697424"/>
                      </a:cubicBezTo>
                      <a:cubicBezTo>
                        <a:pt x="635352" y="738313"/>
                        <a:pt x="619556" y="732199"/>
                        <a:pt x="556758" y="762643"/>
                      </a:cubicBezTo>
                      <a:cubicBezTo>
                        <a:pt x="512302" y="784170"/>
                        <a:pt x="475490" y="811047"/>
                        <a:pt x="401737" y="864674"/>
                      </a:cubicBezTo>
                      <a:cubicBezTo>
                        <a:pt x="376770" y="882762"/>
                        <a:pt x="350912" y="903270"/>
                        <a:pt x="322888" y="931294"/>
                      </a:cubicBezTo>
                      <a:lnTo>
                        <a:pt x="322888" y="931294"/>
                      </a:lnTo>
                      <a:cubicBezTo>
                        <a:pt x="292062" y="962120"/>
                        <a:pt x="266204" y="987978"/>
                        <a:pt x="244040" y="997914"/>
                      </a:cubicBezTo>
                      <a:cubicBezTo>
                        <a:pt x="209902" y="1013199"/>
                        <a:pt x="160097" y="1002245"/>
                        <a:pt x="132583" y="976132"/>
                      </a:cubicBezTo>
                      <a:cubicBezTo>
                        <a:pt x="94496" y="940083"/>
                        <a:pt x="105833" y="869642"/>
                        <a:pt x="95388" y="847605"/>
                      </a:cubicBezTo>
                      <a:cubicBezTo>
                        <a:pt x="25838" y="701246"/>
                        <a:pt x="-16452" y="568771"/>
                        <a:pt x="6094" y="318087"/>
                      </a:cubicBezTo>
                      <a:cubicBezTo>
                        <a:pt x="15393" y="213380"/>
                        <a:pt x="165192" y="71989"/>
                        <a:pt x="261619" y="31227"/>
                      </a:cubicBezTo>
                      <a:cubicBezTo>
                        <a:pt x="335881" y="-109"/>
                        <a:pt x="407087" y="-3803"/>
                        <a:pt x="464280" y="2694"/>
                      </a:cubicBezTo>
                      <a:cubicBezTo>
                        <a:pt x="569878" y="14668"/>
                        <a:pt x="660700" y="18489"/>
                        <a:pt x="735982" y="75937"/>
                      </a:cubicBezTo>
                      <a:cubicBezTo>
                        <a:pt x="787698" y="115425"/>
                        <a:pt x="825020" y="139373"/>
                        <a:pt x="839542" y="240767"/>
                      </a:cubicBezTo>
                      <a:cubicBezTo>
                        <a:pt x="865909" y="425086"/>
                        <a:pt x="874807" y="481804"/>
                        <a:pt x="865763" y="602051"/>
                      </a:cubicBezTo>
                      <a:cubicBezTo>
                        <a:pt x="865763" y="602009"/>
                        <a:pt x="859413" y="660704"/>
                        <a:pt x="859413" y="660662"/>
                      </a:cubicBezTo>
                      <a:close/>
                    </a:path>
                  </a:pathLst>
                </a:custGeom>
                <a:gradFill>
                  <a:gsLst>
                    <a:gs pos="0">
                      <a:schemeClr val="accent2">
                        <a:lumMod val="40000"/>
                        <a:lumOff val="60000"/>
                      </a:schemeClr>
                    </a:gs>
                    <a:gs pos="100000">
                      <a:schemeClr val="accent2">
                        <a:lumMod val="60000"/>
                        <a:lumOff val="40000"/>
                      </a:schemeClr>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16" name="Freeform: Shape 215">
                  <a:extLst>
                    <a:ext uri="{FF2B5EF4-FFF2-40B4-BE49-F238E27FC236}">
                      <a16:creationId xmlns:a16="http://schemas.microsoft.com/office/drawing/2014/main" id="{1E793E92-C9A5-CF06-614E-CCF0D97E302D}"/>
                    </a:ext>
                  </a:extLst>
                </p:cNvPr>
                <p:cNvSpPr/>
                <p:nvPr/>
              </p:nvSpPr>
              <p:spPr>
                <a:xfrm>
                  <a:off x="8415533" y="2100537"/>
                  <a:ext cx="129615" cy="227100"/>
                </a:xfrm>
                <a:custGeom>
                  <a:avLst/>
                  <a:gdLst>
                    <a:gd name="connsiteX0" fmla="*/ 228644 w 228644"/>
                    <a:gd name="connsiteY0" fmla="*/ 0 h 400610"/>
                    <a:gd name="connsiteX1" fmla="*/ 8659 w 228644"/>
                    <a:gd name="connsiteY1" fmla="*/ 400610 h 400610"/>
                    <a:gd name="connsiteX2" fmla="*/ 228644 w 228644"/>
                    <a:gd name="connsiteY2" fmla="*/ 0 h 400610"/>
                    <a:gd name="connsiteX3" fmla="*/ 228644 w 228644"/>
                    <a:gd name="connsiteY3" fmla="*/ 0 h 400610"/>
                  </a:gdLst>
                  <a:ahLst/>
                  <a:cxnLst>
                    <a:cxn ang="0">
                      <a:pos x="connsiteX0" y="connsiteY0"/>
                    </a:cxn>
                    <a:cxn ang="0">
                      <a:pos x="connsiteX1" y="connsiteY1"/>
                    </a:cxn>
                    <a:cxn ang="0">
                      <a:pos x="connsiteX2" y="connsiteY2"/>
                    </a:cxn>
                    <a:cxn ang="0">
                      <a:pos x="connsiteX3" y="connsiteY3"/>
                    </a:cxn>
                  </a:cxnLst>
                  <a:rect l="l" t="t" r="r" b="b"/>
                  <a:pathLst>
                    <a:path w="228644" h="400610">
                      <a:moveTo>
                        <a:pt x="228644" y="0"/>
                      </a:moveTo>
                      <a:cubicBezTo>
                        <a:pt x="85978" y="110311"/>
                        <a:pt x="34007" y="225208"/>
                        <a:pt x="8659" y="400610"/>
                      </a:cubicBezTo>
                      <a:cubicBezTo>
                        <a:pt x="-29555" y="233997"/>
                        <a:pt x="61394" y="50952"/>
                        <a:pt x="228644" y="0"/>
                      </a:cubicBezTo>
                      <a:lnTo>
                        <a:pt x="228644" y="0"/>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17" name="Freeform: Shape 216">
                  <a:extLst>
                    <a:ext uri="{FF2B5EF4-FFF2-40B4-BE49-F238E27FC236}">
                      <a16:creationId xmlns:a16="http://schemas.microsoft.com/office/drawing/2014/main" id="{D545C8E1-48D0-1D94-B601-1F51F6D04CB8}"/>
                    </a:ext>
                  </a:extLst>
                </p:cNvPr>
                <p:cNvSpPr/>
                <p:nvPr/>
              </p:nvSpPr>
              <p:spPr>
                <a:xfrm>
                  <a:off x="8408983" y="2077358"/>
                  <a:ext cx="177468" cy="303353"/>
                </a:xfrm>
                <a:custGeom>
                  <a:avLst/>
                  <a:gdLst>
                    <a:gd name="connsiteX0" fmla="*/ 313060 w 313059"/>
                    <a:gd name="connsiteY0" fmla="*/ 0 h 535123"/>
                    <a:gd name="connsiteX1" fmla="*/ 202621 w 313059"/>
                    <a:gd name="connsiteY1" fmla="*/ 115534 h 535123"/>
                    <a:gd name="connsiteX2" fmla="*/ 61357 w 313059"/>
                    <a:gd name="connsiteY2" fmla="*/ 379975 h 535123"/>
                    <a:gd name="connsiteX3" fmla="*/ 19321 w 313059"/>
                    <a:gd name="connsiteY3" fmla="*/ 535123 h 535123"/>
                    <a:gd name="connsiteX4" fmla="*/ 313060 w 313059"/>
                    <a:gd name="connsiteY4" fmla="*/ 0 h 535123"/>
                    <a:gd name="connsiteX5" fmla="*/ 313060 w 313059"/>
                    <a:gd name="connsiteY5" fmla="*/ 0 h 535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3059" h="535123">
                      <a:moveTo>
                        <a:pt x="313060" y="0"/>
                      </a:moveTo>
                      <a:cubicBezTo>
                        <a:pt x="273190" y="39615"/>
                        <a:pt x="235485" y="76173"/>
                        <a:pt x="202621" y="115534"/>
                      </a:cubicBezTo>
                      <a:cubicBezTo>
                        <a:pt x="135874" y="193872"/>
                        <a:pt x="91546" y="281637"/>
                        <a:pt x="61357" y="379975"/>
                      </a:cubicBezTo>
                      <a:cubicBezTo>
                        <a:pt x="45816" y="429271"/>
                        <a:pt x="33970" y="480860"/>
                        <a:pt x="19321" y="535123"/>
                      </a:cubicBezTo>
                      <a:cubicBezTo>
                        <a:pt x="-52011" y="313610"/>
                        <a:pt x="80464" y="49933"/>
                        <a:pt x="313060" y="0"/>
                      </a:cubicBezTo>
                      <a:lnTo>
                        <a:pt x="313060" y="0"/>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18" name="Freeform: Shape 217">
                  <a:extLst>
                    <a:ext uri="{FF2B5EF4-FFF2-40B4-BE49-F238E27FC236}">
                      <a16:creationId xmlns:a16="http://schemas.microsoft.com/office/drawing/2014/main" id="{317DD65A-060B-8B81-16CA-779FE3030F00}"/>
                    </a:ext>
                  </a:extLst>
                </p:cNvPr>
                <p:cNvSpPr/>
                <p:nvPr/>
              </p:nvSpPr>
              <p:spPr>
                <a:xfrm>
                  <a:off x="9022559" y="2093891"/>
                  <a:ext cx="117124" cy="29393"/>
                </a:xfrm>
                <a:custGeom>
                  <a:avLst/>
                  <a:gdLst>
                    <a:gd name="connsiteX0" fmla="*/ 206610 w 206610"/>
                    <a:gd name="connsiteY0" fmla="*/ 29941 h 51850"/>
                    <a:gd name="connsiteX1" fmla="*/ 0 w 206610"/>
                    <a:gd name="connsiteY1" fmla="*/ 51850 h 51850"/>
                    <a:gd name="connsiteX2" fmla="*/ 206610 w 206610"/>
                    <a:gd name="connsiteY2" fmla="*/ 29941 h 51850"/>
                    <a:gd name="connsiteX3" fmla="*/ 206610 w 206610"/>
                    <a:gd name="connsiteY3" fmla="*/ 29941 h 51850"/>
                  </a:gdLst>
                  <a:ahLst/>
                  <a:cxnLst>
                    <a:cxn ang="0">
                      <a:pos x="connsiteX0" y="connsiteY0"/>
                    </a:cxn>
                    <a:cxn ang="0">
                      <a:pos x="connsiteX1" y="connsiteY1"/>
                    </a:cxn>
                    <a:cxn ang="0">
                      <a:pos x="connsiteX2" y="connsiteY2"/>
                    </a:cxn>
                    <a:cxn ang="0">
                      <a:pos x="connsiteX3" y="connsiteY3"/>
                    </a:cxn>
                  </a:cxnLst>
                  <a:rect l="l" t="t" r="r" b="b"/>
                  <a:pathLst>
                    <a:path w="206610" h="51850">
                      <a:moveTo>
                        <a:pt x="206610" y="29941"/>
                      </a:moveTo>
                      <a:cubicBezTo>
                        <a:pt x="128781" y="5484"/>
                        <a:pt x="72352" y="15929"/>
                        <a:pt x="0" y="51850"/>
                      </a:cubicBezTo>
                      <a:cubicBezTo>
                        <a:pt x="52863" y="-5344"/>
                        <a:pt x="144831" y="-18973"/>
                        <a:pt x="206610" y="29941"/>
                      </a:cubicBezTo>
                      <a:lnTo>
                        <a:pt x="206610" y="29941"/>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19" name="Freeform: Shape 218">
                  <a:extLst>
                    <a:ext uri="{FF2B5EF4-FFF2-40B4-BE49-F238E27FC236}">
                      <a16:creationId xmlns:a16="http://schemas.microsoft.com/office/drawing/2014/main" id="{B60A3313-2A2B-9763-6949-301CC5F0E3F6}"/>
                    </a:ext>
                  </a:extLst>
                </p:cNvPr>
                <p:cNvSpPr/>
                <p:nvPr/>
              </p:nvSpPr>
              <p:spPr>
                <a:xfrm>
                  <a:off x="9002484" y="2094255"/>
                  <a:ext cx="156478" cy="42460"/>
                </a:xfrm>
                <a:custGeom>
                  <a:avLst/>
                  <a:gdLst>
                    <a:gd name="connsiteX0" fmla="*/ 276032 w 276032"/>
                    <a:gd name="connsiteY0" fmla="*/ 45731 h 74900"/>
                    <a:gd name="connsiteX1" fmla="*/ 204445 w 276032"/>
                    <a:gd name="connsiteY1" fmla="*/ 34521 h 74900"/>
                    <a:gd name="connsiteX2" fmla="*/ 69040 w 276032"/>
                    <a:gd name="connsiteY2" fmla="*/ 50444 h 74900"/>
                    <a:gd name="connsiteX3" fmla="*/ 0 w 276032"/>
                    <a:gd name="connsiteY3" fmla="*/ 74901 h 74900"/>
                    <a:gd name="connsiteX4" fmla="*/ 275905 w 276032"/>
                    <a:gd name="connsiteY4" fmla="*/ 45731 h 74900"/>
                    <a:gd name="connsiteX5" fmla="*/ 275905 w 276032"/>
                    <a:gd name="connsiteY5" fmla="*/ 45731 h 7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6032" h="74900">
                      <a:moveTo>
                        <a:pt x="276032" y="45731"/>
                      </a:moveTo>
                      <a:cubicBezTo>
                        <a:pt x="251066" y="41145"/>
                        <a:pt x="227628" y="36559"/>
                        <a:pt x="204445" y="34521"/>
                      </a:cubicBezTo>
                      <a:cubicBezTo>
                        <a:pt x="157951" y="29935"/>
                        <a:pt x="113750" y="36177"/>
                        <a:pt x="69040" y="50444"/>
                      </a:cubicBezTo>
                      <a:cubicBezTo>
                        <a:pt x="46494" y="57450"/>
                        <a:pt x="24202" y="66366"/>
                        <a:pt x="0" y="74901"/>
                      </a:cubicBezTo>
                      <a:cubicBezTo>
                        <a:pt x="64964" y="-8788"/>
                        <a:pt x="197694" y="-27768"/>
                        <a:pt x="275905" y="45731"/>
                      </a:cubicBezTo>
                      <a:lnTo>
                        <a:pt x="275905" y="45731"/>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grpSp>
        </p:grpSp>
        <p:grpSp>
          <p:nvGrpSpPr>
            <p:cNvPr id="132" name="Group 131">
              <a:extLst>
                <a:ext uri="{FF2B5EF4-FFF2-40B4-BE49-F238E27FC236}">
                  <a16:creationId xmlns:a16="http://schemas.microsoft.com/office/drawing/2014/main" id="{FE0A9C54-DBEE-5B47-A8CD-D3D7D01288CA}"/>
                </a:ext>
              </a:extLst>
            </p:cNvPr>
            <p:cNvGrpSpPr/>
            <p:nvPr/>
          </p:nvGrpSpPr>
          <p:grpSpPr>
            <a:xfrm>
              <a:off x="9447690" y="2054096"/>
              <a:ext cx="1238993" cy="851434"/>
              <a:chOff x="9462679" y="2054096"/>
              <a:chExt cx="1238993" cy="851434"/>
            </a:xfrm>
          </p:grpSpPr>
          <p:sp>
            <p:nvSpPr>
              <p:cNvPr id="203" name="TextBox 12">
                <a:extLst>
                  <a:ext uri="{FF2B5EF4-FFF2-40B4-BE49-F238E27FC236}">
                    <a16:creationId xmlns:a16="http://schemas.microsoft.com/office/drawing/2014/main" id="{F6FE734E-90CF-5E06-F3A4-F7DB13CD4A74}"/>
                  </a:ext>
                </a:extLst>
              </p:cNvPr>
              <p:cNvSpPr txBox="1"/>
              <p:nvPr/>
            </p:nvSpPr>
            <p:spPr>
              <a:xfrm>
                <a:off x="9462679" y="2638814"/>
                <a:ext cx="1238993" cy="26671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342900">
                  <a:spcAft>
                    <a:spcPts val="450"/>
                  </a:spcAft>
                  <a:defRPr/>
                </a:pPr>
                <a:r>
                  <a:rPr lang="en-GB" sz="675">
                    <a:solidFill>
                      <a:schemeClr val="bg2">
                        <a:lumMod val="25000"/>
                      </a:schemeClr>
                    </a:solidFill>
                    <a:latin typeface="Verdana" panose="020B0604030504040204" pitchFamily="34" charset="0"/>
                    <a:ea typeface="Verdana" panose="020B0604030504040204" pitchFamily="34" charset="0"/>
                  </a:rPr>
                  <a:t>Simple steatosis</a:t>
                </a:r>
              </a:p>
            </p:txBody>
          </p:sp>
          <p:sp>
            <p:nvSpPr>
              <p:cNvPr id="204" name="Freeform: Shape 203">
                <a:extLst>
                  <a:ext uri="{FF2B5EF4-FFF2-40B4-BE49-F238E27FC236}">
                    <a16:creationId xmlns:a16="http://schemas.microsoft.com/office/drawing/2014/main" id="{9652C4CB-E232-94D0-C834-BA19431E9A3C}"/>
                  </a:ext>
                </a:extLst>
              </p:cNvPr>
              <p:cNvSpPr/>
              <p:nvPr/>
            </p:nvSpPr>
            <p:spPr>
              <a:xfrm>
                <a:off x="10067682" y="2076104"/>
                <a:ext cx="113979" cy="349920"/>
              </a:xfrm>
              <a:custGeom>
                <a:avLst/>
                <a:gdLst>
                  <a:gd name="connsiteX0" fmla="*/ 30075 w 201063"/>
                  <a:gd name="connsiteY0" fmla="*/ 47306 h 617268"/>
                  <a:gd name="connsiteX1" fmla="*/ 130195 w 201063"/>
                  <a:gd name="connsiteY1" fmla="*/ 202328 h 617268"/>
                  <a:gd name="connsiteX2" fmla="*/ 153760 w 201063"/>
                  <a:gd name="connsiteY2" fmla="*/ 502945 h 617268"/>
                  <a:gd name="connsiteX3" fmla="*/ 153123 w 201063"/>
                  <a:gd name="connsiteY3" fmla="*/ 617077 h 617268"/>
                  <a:gd name="connsiteX4" fmla="*/ 178854 w 201063"/>
                  <a:gd name="connsiteY4" fmla="*/ 585742 h 617268"/>
                  <a:gd name="connsiteX5" fmla="*/ 182676 w 201063"/>
                  <a:gd name="connsiteY5" fmla="*/ 567144 h 617268"/>
                  <a:gd name="connsiteX6" fmla="*/ 199362 w 201063"/>
                  <a:gd name="connsiteY6" fmla="*/ 553005 h 617268"/>
                  <a:gd name="connsiteX7" fmla="*/ 195796 w 201063"/>
                  <a:gd name="connsiteY7" fmla="*/ 532752 h 617268"/>
                  <a:gd name="connsiteX8" fmla="*/ 176562 w 201063"/>
                  <a:gd name="connsiteY8" fmla="*/ 516956 h 617268"/>
                  <a:gd name="connsiteX9" fmla="*/ 161403 w 201063"/>
                  <a:gd name="connsiteY9" fmla="*/ 214939 h 617268"/>
                  <a:gd name="connsiteX10" fmla="*/ 147009 w 201063"/>
                  <a:gd name="connsiteY10" fmla="*/ 113544 h 617268"/>
                  <a:gd name="connsiteX11" fmla="*/ 198471 w 201063"/>
                  <a:gd name="connsiteY11" fmla="*/ 26543 h 617268"/>
                  <a:gd name="connsiteX12" fmla="*/ 63703 w 201063"/>
                  <a:gd name="connsiteY12" fmla="*/ 2341 h 617268"/>
                  <a:gd name="connsiteX13" fmla="*/ 140 w 201063"/>
                  <a:gd name="connsiteY13" fmla="*/ 17882 h 617268"/>
                  <a:gd name="connsiteX14" fmla="*/ 29947 w 201063"/>
                  <a:gd name="connsiteY14" fmla="*/ 47561 h 617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1063" h="617268">
                    <a:moveTo>
                      <a:pt x="30075" y="47306"/>
                    </a:moveTo>
                    <a:cubicBezTo>
                      <a:pt x="92491" y="83228"/>
                      <a:pt x="116183" y="129339"/>
                      <a:pt x="130195" y="202328"/>
                    </a:cubicBezTo>
                    <a:cubicBezTo>
                      <a:pt x="141277" y="260031"/>
                      <a:pt x="147774" y="416708"/>
                      <a:pt x="153760" y="502945"/>
                    </a:cubicBezTo>
                    <a:cubicBezTo>
                      <a:pt x="157964" y="563960"/>
                      <a:pt x="142296" y="613765"/>
                      <a:pt x="153123" y="617077"/>
                    </a:cubicBezTo>
                    <a:cubicBezTo>
                      <a:pt x="160129" y="619243"/>
                      <a:pt x="177580" y="602683"/>
                      <a:pt x="178854" y="585742"/>
                    </a:cubicBezTo>
                    <a:cubicBezTo>
                      <a:pt x="179619" y="575679"/>
                      <a:pt x="178854" y="573513"/>
                      <a:pt x="182676" y="567144"/>
                    </a:cubicBezTo>
                    <a:cubicBezTo>
                      <a:pt x="187771" y="558737"/>
                      <a:pt x="193885" y="561794"/>
                      <a:pt x="199362" y="553005"/>
                    </a:cubicBezTo>
                    <a:cubicBezTo>
                      <a:pt x="203439" y="546636"/>
                      <a:pt x="199362" y="538356"/>
                      <a:pt x="195796" y="532752"/>
                    </a:cubicBezTo>
                    <a:cubicBezTo>
                      <a:pt x="189809" y="523071"/>
                      <a:pt x="176816" y="521924"/>
                      <a:pt x="176562" y="516956"/>
                    </a:cubicBezTo>
                    <a:cubicBezTo>
                      <a:pt x="173886" y="447025"/>
                      <a:pt x="164588" y="266400"/>
                      <a:pt x="161403" y="214939"/>
                    </a:cubicBezTo>
                    <a:cubicBezTo>
                      <a:pt x="158856" y="174432"/>
                      <a:pt x="136692" y="150357"/>
                      <a:pt x="147009" y="113544"/>
                    </a:cubicBezTo>
                    <a:cubicBezTo>
                      <a:pt x="161148" y="62974"/>
                      <a:pt x="205222" y="49727"/>
                      <a:pt x="198471" y="26543"/>
                    </a:cubicBezTo>
                    <a:cubicBezTo>
                      <a:pt x="187898" y="-9632"/>
                      <a:pt x="73893" y="1322"/>
                      <a:pt x="63703" y="2341"/>
                    </a:cubicBezTo>
                    <a:cubicBezTo>
                      <a:pt x="37845" y="5016"/>
                      <a:pt x="1414" y="12277"/>
                      <a:pt x="140" y="17882"/>
                    </a:cubicBezTo>
                    <a:cubicBezTo>
                      <a:pt x="-2280" y="28709"/>
                      <a:pt x="27399" y="46033"/>
                      <a:pt x="29947" y="47561"/>
                    </a:cubicBezTo>
                    <a:close/>
                  </a:path>
                </a:pathLst>
              </a:custGeom>
              <a:solidFill>
                <a:schemeClr val="tx2">
                  <a:lumMod val="60000"/>
                  <a:lumOff val="40000"/>
                </a:schemeClr>
              </a:soli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05" name="Freeform: Shape 204">
                <a:extLst>
                  <a:ext uri="{FF2B5EF4-FFF2-40B4-BE49-F238E27FC236}">
                    <a16:creationId xmlns:a16="http://schemas.microsoft.com/office/drawing/2014/main" id="{EDF4D06B-20A4-2046-0C9F-B2AEDDFE235E}"/>
                  </a:ext>
                </a:extLst>
              </p:cNvPr>
              <p:cNvSpPr/>
              <p:nvPr/>
            </p:nvSpPr>
            <p:spPr>
              <a:xfrm>
                <a:off x="10149477" y="2080746"/>
                <a:ext cx="362255" cy="328671"/>
              </a:xfrm>
              <a:custGeom>
                <a:avLst/>
                <a:gdLst>
                  <a:gd name="connsiteX0" fmla="*/ 34566 w 639028"/>
                  <a:gd name="connsiteY0" fmla="*/ 577678 h 579785"/>
                  <a:gd name="connsiteX1" fmla="*/ 35840 w 639028"/>
                  <a:gd name="connsiteY1" fmla="*/ 564558 h 579785"/>
                  <a:gd name="connsiteX2" fmla="*/ 38388 w 639028"/>
                  <a:gd name="connsiteY2" fmla="*/ 559081 h 579785"/>
                  <a:gd name="connsiteX3" fmla="*/ 55074 w 639028"/>
                  <a:gd name="connsiteY3" fmla="*/ 544942 h 579785"/>
                  <a:gd name="connsiteX4" fmla="*/ 51508 w 639028"/>
                  <a:gd name="connsiteY4" fmla="*/ 524688 h 579785"/>
                  <a:gd name="connsiteX5" fmla="*/ 32274 w 639028"/>
                  <a:gd name="connsiteY5" fmla="*/ 508893 h 579785"/>
                  <a:gd name="connsiteX6" fmla="*/ 17115 w 639028"/>
                  <a:gd name="connsiteY6" fmla="*/ 206875 h 579785"/>
                  <a:gd name="connsiteX7" fmla="*/ 2721 w 639028"/>
                  <a:gd name="connsiteY7" fmla="*/ 105481 h 579785"/>
                  <a:gd name="connsiteX8" fmla="*/ 54183 w 639028"/>
                  <a:gd name="connsiteY8" fmla="*/ 18480 h 579785"/>
                  <a:gd name="connsiteX9" fmla="*/ 410082 w 639028"/>
                  <a:gd name="connsiteY9" fmla="*/ 3194 h 579785"/>
                  <a:gd name="connsiteX10" fmla="*/ 544341 w 639028"/>
                  <a:gd name="connsiteY10" fmla="*/ 27269 h 579785"/>
                  <a:gd name="connsiteX11" fmla="*/ 631469 w 639028"/>
                  <a:gd name="connsiteY11" fmla="*/ 95035 h 579785"/>
                  <a:gd name="connsiteX12" fmla="*/ 637074 w 639028"/>
                  <a:gd name="connsiteY12" fmla="*/ 136434 h 579785"/>
                  <a:gd name="connsiteX13" fmla="*/ 616311 w 639028"/>
                  <a:gd name="connsiteY13" fmla="*/ 162802 h 579785"/>
                  <a:gd name="connsiteX14" fmla="*/ 566888 w 639028"/>
                  <a:gd name="connsiteY14" fmla="*/ 203308 h 579785"/>
                  <a:gd name="connsiteX15" fmla="*/ 484982 w 639028"/>
                  <a:gd name="connsiteY15" fmla="*/ 264069 h 579785"/>
                  <a:gd name="connsiteX16" fmla="*/ 429444 w 639028"/>
                  <a:gd name="connsiteY16" fmla="*/ 338968 h 579785"/>
                  <a:gd name="connsiteX17" fmla="*/ 339514 w 639028"/>
                  <a:gd name="connsiteY17" fmla="*/ 446732 h 579785"/>
                  <a:gd name="connsiteX18" fmla="*/ 34566 w 639028"/>
                  <a:gd name="connsiteY18" fmla="*/ 577933 h 57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9028" h="579785">
                    <a:moveTo>
                      <a:pt x="34566" y="577678"/>
                    </a:moveTo>
                    <a:cubicBezTo>
                      <a:pt x="33929" y="576277"/>
                      <a:pt x="34184" y="569526"/>
                      <a:pt x="35840" y="564558"/>
                    </a:cubicBezTo>
                    <a:cubicBezTo>
                      <a:pt x="36732" y="561628"/>
                      <a:pt x="38133" y="559463"/>
                      <a:pt x="38388" y="559081"/>
                    </a:cubicBezTo>
                    <a:cubicBezTo>
                      <a:pt x="43483" y="550674"/>
                      <a:pt x="49597" y="553731"/>
                      <a:pt x="55074" y="544942"/>
                    </a:cubicBezTo>
                    <a:cubicBezTo>
                      <a:pt x="59151" y="538573"/>
                      <a:pt x="55074" y="530293"/>
                      <a:pt x="51508" y="524688"/>
                    </a:cubicBezTo>
                    <a:cubicBezTo>
                      <a:pt x="45521" y="515007"/>
                      <a:pt x="32528" y="513861"/>
                      <a:pt x="32274" y="508893"/>
                    </a:cubicBezTo>
                    <a:cubicBezTo>
                      <a:pt x="29598" y="438961"/>
                      <a:pt x="20300" y="258337"/>
                      <a:pt x="17115" y="206875"/>
                    </a:cubicBezTo>
                    <a:cubicBezTo>
                      <a:pt x="14568" y="166368"/>
                      <a:pt x="-7596" y="142293"/>
                      <a:pt x="2721" y="105481"/>
                    </a:cubicBezTo>
                    <a:cubicBezTo>
                      <a:pt x="16351" y="56949"/>
                      <a:pt x="45139" y="19372"/>
                      <a:pt x="54183" y="18480"/>
                    </a:cubicBezTo>
                    <a:cubicBezTo>
                      <a:pt x="149591" y="8799"/>
                      <a:pt x="204746" y="-6741"/>
                      <a:pt x="410082" y="3194"/>
                    </a:cubicBezTo>
                    <a:cubicBezTo>
                      <a:pt x="427788" y="4086"/>
                      <a:pt x="482052" y="3322"/>
                      <a:pt x="544341" y="27269"/>
                    </a:cubicBezTo>
                    <a:cubicBezTo>
                      <a:pt x="575931" y="39370"/>
                      <a:pt x="614782" y="59624"/>
                      <a:pt x="631469" y="95035"/>
                    </a:cubicBezTo>
                    <a:cubicBezTo>
                      <a:pt x="635163" y="102806"/>
                      <a:pt x="642551" y="119238"/>
                      <a:pt x="637074" y="136434"/>
                    </a:cubicBezTo>
                    <a:cubicBezTo>
                      <a:pt x="633762" y="147006"/>
                      <a:pt x="626883" y="153503"/>
                      <a:pt x="616311" y="162802"/>
                    </a:cubicBezTo>
                    <a:cubicBezTo>
                      <a:pt x="581027" y="193882"/>
                      <a:pt x="566888" y="203308"/>
                      <a:pt x="566888" y="203308"/>
                    </a:cubicBezTo>
                    <a:cubicBezTo>
                      <a:pt x="543067" y="219104"/>
                      <a:pt x="509184" y="241522"/>
                      <a:pt x="484982" y="264069"/>
                    </a:cubicBezTo>
                    <a:cubicBezTo>
                      <a:pt x="460143" y="287252"/>
                      <a:pt x="455557" y="301264"/>
                      <a:pt x="429444" y="338968"/>
                    </a:cubicBezTo>
                    <a:cubicBezTo>
                      <a:pt x="429444" y="338968"/>
                      <a:pt x="398364" y="392595"/>
                      <a:pt x="339514" y="446732"/>
                    </a:cubicBezTo>
                    <a:cubicBezTo>
                      <a:pt x="221815" y="555005"/>
                      <a:pt x="39152" y="588506"/>
                      <a:pt x="34566" y="577933"/>
                    </a:cubicBezTo>
                    <a:close/>
                  </a:path>
                </a:pathLst>
              </a:custGeom>
              <a:gradFill>
                <a:gsLst>
                  <a:gs pos="0">
                    <a:schemeClr val="accent1">
                      <a:lumMod val="40000"/>
                      <a:lumOff val="60000"/>
                    </a:schemeClr>
                  </a:gs>
                  <a:gs pos="100000">
                    <a:schemeClr val="accent2">
                      <a:lumMod val="60000"/>
                      <a:lumOff val="40000"/>
                    </a:schemeClr>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06" name="Freeform: Shape 205">
                <a:extLst>
                  <a:ext uri="{FF2B5EF4-FFF2-40B4-BE49-F238E27FC236}">
                    <a16:creationId xmlns:a16="http://schemas.microsoft.com/office/drawing/2014/main" id="{FCCF0F18-C0B9-785E-A94E-53AFDFCE24B9}"/>
                  </a:ext>
                </a:extLst>
              </p:cNvPr>
              <p:cNvSpPr/>
              <p:nvPr/>
            </p:nvSpPr>
            <p:spPr>
              <a:xfrm>
                <a:off x="9667324" y="2054096"/>
                <a:ext cx="489913" cy="569731"/>
              </a:xfrm>
              <a:custGeom>
                <a:avLst/>
                <a:gdLst>
                  <a:gd name="connsiteX0" fmla="*/ 859366 w 864220"/>
                  <a:gd name="connsiteY0" fmla="*/ 656026 h 1005022"/>
                  <a:gd name="connsiteX1" fmla="*/ 831725 w 864220"/>
                  <a:gd name="connsiteY1" fmla="*/ 667490 h 1005022"/>
                  <a:gd name="connsiteX2" fmla="*/ 751221 w 864220"/>
                  <a:gd name="connsiteY2" fmla="*/ 697552 h 1005022"/>
                  <a:gd name="connsiteX3" fmla="*/ 556711 w 864220"/>
                  <a:gd name="connsiteY3" fmla="*/ 762770 h 1005022"/>
                  <a:gd name="connsiteX4" fmla="*/ 401690 w 864220"/>
                  <a:gd name="connsiteY4" fmla="*/ 864802 h 1005022"/>
                  <a:gd name="connsiteX5" fmla="*/ 322842 w 864220"/>
                  <a:gd name="connsiteY5" fmla="*/ 931421 h 1005022"/>
                  <a:gd name="connsiteX6" fmla="*/ 322842 w 864220"/>
                  <a:gd name="connsiteY6" fmla="*/ 931421 h 1005022"/>
                  <a:gd name="connsiteX7" fmla="*/ 243994 w 864220"/>
                  <a:gd name="connsiteY7" fmla="*/ 998041 h 1005022"/>
                  <a:gd name="connsiteX8" fmla="*/ 132536 w 864220"/>
                  <a:gd name="connsiteY8" fmla="*/ 976259 h 1005022"/>
                  <a:gd name="connsiteX9" fmla="*/ 95341 w 864220"/>
                  <a:gd name="connsiteY9" fmla="*/ 847733 h 1005022"/>
                  <a:gd name="connsiteX10" fmla="*/ 6048 w 864220"/>
                  <a:gd name="connsiteY10" fmla="*/ 318087 h 1005022"/>
                  <a:gd name="connsiteX11" fmla="*/ 261699 w 864220"/>
                  <a:gd name="connsiteY11" fmla="*/ 31227 h 1005022"/>
                  <a:gd name="connsiteX12" fmla="*/ 464361 w 864220"/>
                  <a:gd name="connsiteY12" fmla="*/ 2694 h 1005022"/>
                  <a:gd name="connsiteX13" fmla="*/ 736062 w 864220"/>
                  <a:gd name="connsiteY13" fmla="*/ 75937 h 1005022"/>
                  <a:gd name="connsiteX14" fmla="*/ 839622 w 864220"/>
                  <a:gd name="connsiteY14" fmla="*/ 240767 h 1005022"/>
                  <a:gd name="connsiteX15" fmla="*/ 859494 w 864220"/>
                  <a:gd name="connsiteY15" fmla="*/ 656026 h 1005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64220" h="1005022">
                    <a:moveTo>
                      <a:pt x="859366" y="656026"/>
                    </a:moveTo>
                    <a:cubicBezTo>
                      <a:pt x="859111" y="659338"/>
                      <a:pt x="848157" y="660866"/>
                      <a:pt x="831725" y="667490"/>
                    </a:cubicBezTo>
                    <a:cubicBezTo>
                      <a:pt x="822044" y="671439"/>
                      <a:pt x="793383" y="682776"/>
                      <a:pt x="751221" y="697552"/>
                    </a:cubicBezTo>
                    <a:cubicBezTo>
                      <a:pt x="635305" y="738441"/>
                      <a:pt x="619510" y="732327"/>
                      <a:pt x="556711" y="762770"/>
                    </a:cubicBezTo>
                    <a:cubicBezTo>
                      <a:pt x="512256" y="784298"/>
                      <a:pt x="475443" y="811175"/>
                      <a:pt x="401690" y="864802"/>
                    </a:cubicBezTo>
                    <a:cubicBezTo>
                      <a:pt x="376723" y="882890"/>
                      <a:pt x="350865" y="903398"/>
                      <a:pt x="322842" y="931421"/>
                    </a:cubicBezTo>
                    <a:cubicBezTo>
                      <a:pt x="322587" y="931676"/>
                      <a:pt x="323097" y="931167"/>
                      <a:pt x="322842" y="931421"/>
                    </a:cubicBezTo>
                    <a:cubicBezTo>
                      <a:pt x="292016" y="962247"/>
                      <a:pt x="266158" y="988106"/>
                      <a:pt x="243994" y="998041"/>
                    </a:cubicBezTo>
                    <a:cubicBezTo>
                      <a:pt x="209856" y="1013327"/>
                      <a:pt x="160050" y="1002372"/>
                      <a:pt x="132536" y="976259"/>
                    </a:cubicBezTo>
                    <a:cubicBezTo>
                      <a:pt x="94449" y="940211"/>
                      <a:pt x="105786" y="869770"/>
                      <a:pt x="95341" y="847733"/>
                    </a:cubicBezTo>
                    <a:cubicBezTo>
                      <a:pt x="25792" y="701246"/>
                      <a:pt x="-16371" y="568771"/>
                      <a:pt x="6048" y="318087"/>
                    </a:cubicBezTo>
                    <a:cubicBezTo>
                      <a:pt x="15474" y="213380"/>
                      <a:pt x="165145" y="71989"/>
                      <a:pt x="261699" y="31227"/>
                    </a:cubicBezTo>
                    <a:cubicBezTo>
                      <a:pt x="335962" y="-109"/>
                      <a:pt x="407167" y="-3803"/>
                      <a:pt x="464361" y="2694"/>
                    </a:cubicBezTo>
                    <a:cubicBezTo>
                      <a:pt x="569959" y="14668"/>
                      <a:pt x="660781" y="18489"/>
                      <a:pt x="736062" y="75937"/>
                    </a:cubicBezTo>
                    <a:cubicBezTo>
                      <a:pt x="787779" y="115425"/>
                      <a:pt x="825101" y="139373"/>
                      <a:pt x="839622" y="240767"/>
                    </a:cubicBezTo>
                    <a:cubicBezTo>
                      <a:pt x="865990" y="425086"/>
                      <a:pt x="868537" y="535779"/>
                      <a:pt x="859494" y="656026"/>
                    </a:cubicBezTo>
                    <a:close/>
                  </a:path>
                </a:pathLst>
              </a:custGeom>
              <a:gradFill>
                <a:gsLst>
                  <a:gs pos="0">
                    <a:schemeClr val="accent1">
                      <a:lumMod val="40000"/>
                      <a:lumOff val="60000"/>
                    </a:schemeClr>
                  </a:gs>
                  <a:gs pos="100000">
                    <a:schemeClr val="accent2">
                      <a:lumMod val="60000"/>
                      <a:lumOff val="40000"/>
                    </a:schemeClr>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07" name="Freeform: Shape 206">
                <a:extLst>
                  <a:ext uri="{FF2B5EF4-FFF2-40B4-BE49-F238E27FC236}">
                    <a16:creationId xmlns:a16="http://schemas.microsoft.com/office/drawing/2014/main" id="{C4F07667-5561-5C99-876E-8281169FB294}"/>
                  </a:ext>
                </a:extLst>
              </p:cNvPr>
              <p:cNvSpPr/>
              <p:nvPr/>
            </p:nvSpPr>
            <p:spPr>
              <a:xfrm>
                <a:off x="9693787" y="2098516"/>
                <a:ext cx="129111" cy="227027"/>
              </a:xfrm>
              <a:custGeom>
                <a:avLst/>
                <a:gdLst>
                  <a:gd name="connsiteX0" fmla="*/ 227756 w 227755"/>
                  <a:gd name="connsiteY0" fmla="*/ 0 h 400482"/>
                  <a:gd name="connsiteX1" fmla="*/ 207884 w 227755"/>
                  <a:gd name="connsiteY1" fmla="*/ 14012 h 400482"/>
                  <a:gd name="connsiteX2" fmla="*/ 194127 w 227755"/>
                  <a:gd name="connsiteY2" fmla="*/ 23056 h 400482"/>
                  <a:gd name="connsiteX3" fmla="*/ 171963 w 227755"/>
                  <a:gd name="connsiteY3" fmla="*/ 47640 h 400482"/>
                  <a:gd name="connsiteX4" fmla="*/ 148270 w 227755"/>
                  <a:gd name="connsiteY4" fmla="*/ 67129 h 400482"/>
                  <a:gd name="connsiteX5" fmla="*/ 126234 w 227755"/>
                  <a:gd name="connsiteY5" fmla="*/ 96936 h 400482"/>
                  <a:gd name="connsiteX6" fmla="*/ 108273 w 227755"/>
                  <a:gd name="connsiteY6" fmla="*/ 118973 h 400482"/>
                  <a:gd name="connsiteX7" fmla="*/ 89294 w 227755"/>
                  <a:gd name="connsiteY7" fmla="*/ 148780 h 400482"/>
                  <a:gd name="connsiteX8" fmla="*/ 73753 w 227755"/>
                  <a:gd name="connsiteY8" fmla="*/ 175912 h 400482"/>
                  <a:gd name="connsiteX9" fmla="*/ 75791 w 227755"/>
                  <a:gd name="connsiteY9" fmla="*/ 197312 h 400482"/>
                  <a:gd name="connsiteX10" fmla="*/ 59996 w 227755"/>
                  <a:gd name="connsiteY10" fmla="*/ 204063 h 400482"/>
                  <a:gd name="connsiteX11" fmla="*/ 55665 w 227755"/>
                  <a:gd name="connsiteY11" fmla="*/ 226736 h 400482"/>
                  <a:gd name="connsiteX12" fmla="*/ 42545 w 227755"/>
                  <a:gd name="connsiteY12" fmla="*/ 248391 h 400482"/>
                  <a:gd name="connsiteX13" fmla="*/ 39870 w 227755"/>
                  <a:gd name="connsiteY13" fmla="*/ 268644 h 400482"/>
                  <a:gd name="connsiteX14" fmla="*/ 28278 w 227755"/>
                  <a:gd name="connsiteY14" fmla="*/ 295649 h 400482"/>
                  <a:gd name="connsiteX15" fmla="*/ 24584 w 227755"/>
                  <a:gd name="connsiteY15" fmla="*/ 317813 h 400482"/>
                  <a:gd name="connsiteX16" fmla="*/ 16814 w 227755"/>
                  <a:gd name="connsiteY16" fmla="*/ 346219 h 400482"/>
                  <a:gd name="connsiteX17" fmla="*/ 12356 w 227755"/>
                  <a:gd name="connsiteY17" fmla="*/ 372332 h 400482"/>
                  <a:gd name="connsiteX18" fmla="*/ 7770 w 227755"/>
                  <a:gd name="connsiteY18" fmla="*/ 400483 h 400482"/>
                  <a:gd name="connsiteX19" fmla="*/ 2802 w 227755"/>
                  <a:gd name="connsiteY19" fmla="*/ 373606 h 400482"/>
                  <a:gd name="connsiteX20" fmla="*/ 0 w 227755"/>
                  <a:gd name="connsiteY20" fmla="*/ 346601 h 400482"/>
                  <a:gd name="connsiteX21" fmla="*/ 892 w 227755"/>
                  <a:gd name="connsiteY21" fmla="*/ 318195 h 400482"/>
                  <a:gd name="connsiteX22" fmla="*/ 637 w 227755"/>
                  <a:gd name="connsiteY22" fmla="*/ 292592 h 400482"/>
                  <a:gd name="connsiteX23" fmla="*/ 8407 w 227755"/>
                  <a:gd name="connsiteY23" fmla="*/ 264441 h 400482"/>
                  <a:gd name="connsiteX24" fmla="*/ 9299 w 227755"/>
                  <a:gd name="connsiteY24" fmla="*/ 239602 h 400482"/>
                  <a:gd name="connsiteX25" fmla="*/ 21909 w 227755"/>
                  <a:gd name="connsiteY25" fmla="*/ 215272 h 400482"/>
                  <a:gd name="connsiteX26" fmla="*/ 25731 w 227755"/>
                  <a:gd name="connsiteY26" fmla="*/ 188905 h 400482"/>
                  <a:gd name="connsiteX27" fmla="*/ 40762 w 227755"/>
                  <a:gd name="connsiteY27" fmla="*/ 156805 h 400482"/>
                  <a:gd name="connsiteX28" fmla="*/ 58977 w 227755"/>
                  <a:gd name="connsiteY28" fmla="*/ 126488 h 400482"/>
                  <a:gd name="connsiteX29" fmla="*/ 72607 w 227755"/>
                  <a:gd name="connsiteY29" fmla="*/ 112222 h 400482"/>
                  <a:gd name="connsiteX30" fmla="*/ 83179 w 227755"/>
                  <a:gd name="connsiteY30" fmla="*/ 95153 h 400482"/>
                  <a:gd name="connsiteX31" fmla="*/ 104452 w 227755"/>
                  <a:gd name="connsiteY31" fmla="*/ 72479 h 400482"/>
                  <a:gd name="connsiteX32" fmla="*/ 133622 w 227755"/>
                  <a:gd name="connsiteY32" fmla="*/ 46366 h 400482"/>
                  <a:gd name="connsiteX33" fmla="*/ 161008 w 227755"/>
                  <a:gd name="connsiteY33" fmla="*/ 29425 h 400482"/>
                  <a:gd name="connsiteX34" fmla="*/ 189287 w 227755"/>
                  <a:gd name="connsiteY34" fmla="*/ 13502 h 400482"/>
                  <a:gd name="connsiteX35" fmla="*/ 205719 w 227755"/>
                  <a:gd name="connsiteY35" fmla="*/ 9044 h 400482"/>
                  <a:gd name="connsiteX36" fmla="*/ 227756 w 227755"/>
                  <a:gd name="connsiteY36" fmla="*/ 0 h 400482"/>
                  <a:gd name="connsiteX37" fmla="*/ 227756 w 227755"/>
                  <a:gd name="connsiteY37" fmla="*/ 0 h 400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7755" h="400482">
                    <a:moveTo>
                      <a:pt x="227756" y="0"/>
                    </a:moveTo>
                    <a:cubicBezTo>
                      <a:pt x="219731" y="9426"/>
                      <a:pt x="213107" y="17833"/>
                      <a:pt x="207884" y="14012"/>
                    </a:cubicBezTo>
                    <a:cubicBezTo>
                      <a:pt x="202534" y="25221"/>
                      <a:pt x="198331" y="30189"/>
                      <a:pt x="194127" y="23056"/>
                    </a:cubicBezTo>
                    <a:cubicBezTo>
                      <a:pt x="185720" y="41144"/>
                      <a:pt x="180752" y="51844"/>
                      <a:pt x="171963" y="47640"/>
                    </a:cubicBezTo>
                    <a:cubicBezTo>
                      <a:pt x="169798" y="62289"/>
                      <a:pt x="164066" y="67894"/>
                      <a:pt x="148270" y="67129"/>
                    </a:cubicBezTo>
                    <a:cubicBezTo>
                      <a:pt x="152474" y="81014"/>
                      <a:pt x="145468" y="91331"/>
                      <a:pt x="126234" y="96936"/>
                    </a:cubicBezTo>
                    <a:cubicBezTo>
                      <a:pt x="135532" y="103433"/>
                      <a:pt x="126616" y="116680"/>
                      <a:pt x="108273" y="118973"/>
                    </a:cubicBezTo>
                    <a:cubicBezTo>
                      <a:pt x="116043" y="132348"/>
                      <a:pt x="105598" y="151710"/>
                      <a:pt x="89294" y="148780"/>
                    </a:cubicBezTo>
                    <a:cubicBezTo>
                      <a:pt x="96681" y="166104"/>
                      <a:pt x="89294" y="180115"/>
                      <a:pt x="73753" y="175912"/>
                    </a:cubicBezTo>
                    <a:cubicBezTo>
                      <a:pt x="78211" y="185083"/>
                      <a:pt x="78339" y="192471"/>
                      <a:pt x="75791" y="197312"/>
                    </a:cubicBezTo>
                    <a:cubicBezTo>
                      <a:pt x="74008" y="201770"/>
                      <a:pt x="68531" y="204190"/>
                      <a:pt x="59996" y="204063"/>
                    </a:cubicBezTo>
                    <a:cubicBezTo>
                      <a:pt x="69040" y="215145"/>
                      <a:pt x="67639" y="224698"/>
                      <a:pt x="55665" y="226736"/>
                    </a:cubicBezTo>
                    <a:cubicBezTo>
                      <a:pt x="62671" y="237182"/>
                      <a:pt x="54773" y="246862"/>
                      <a:pt x="42545" y="248391"/>
                    </a:cubicBezTo>
                    <a:cubicBezTo>
                      <a:pt x="50697" y="258581"/>
                      <a:pt x="48277" y="268008"/>
                      <a:pt x="39870" y="268644"/>
                    </a:cubicBezTo>
                    <a:cubicBezTo>
                      <a:pt x="43564" y="281765"/>
                      <a:pt x="36940" y="296923"/>
                      <a:pt x="28278" y="295649"/>
                    </a:cubicBezTo>
                    <a:cubicBezTo>
                      <a:pt x="33628" y="309533"/>
                      <a:pt x="32737" y="322271"/>
                      <a:pt x="24584" y="317813"/>
                    </a:cubicBezTo>
                    <a:cubicBezTo>
                      <a:pt x="28915" y="336411"/>
                      <a:pt x="27641" y="350040"/>
                      <a:pt x="16814" y="346219"/>
                    </a:cubicBezTo>
                    <a:cubicBezTo>
                      <a:pt x="25094" y="362651"/>
                      <a:pt x="24584" y="372841"/>
                      <a:pt x="12356" y="372332"/>
                    </a:cubicBezTo>
                    <a:cubicBezTo>
                      <a:pt x="22292" y="385579"/>
                      <a:pt x="20763" y="395133"/>
                      <a:pt x="7770" y="400483"/>
                    </a:cubicBezTo>
                    <a:cubicBezTo>
                      <a:pt x="18470" y="395388"/>
                      <a:pt x="16687" y="386344"/>
                      <a:pt x="2802" y="373606"/>
                    </a:cubicBezTo>
                    <a:cubicBezTo>
                      <a:pt x="14903" y="373351"/>
                      <a:pt x="12356" y="362523"/>
                      <a:pt x="0" y="346601"/>
                    </a:cubicBezTo>
                    <a:cubicBezTo>
                      <a:pt x="11592" y="348766"/>
                      <a:pt x="9681" y="335137"/>
                      <a:pt x="892" y="318195"/>
                    </a:cubicBezTo>
                    <a:cubicBezTo>
                      <a:pt x="10573" y="319724"/>
                      <a:pt x="8025" y="305967"/>
                      <a:pt x="637" y="292592"/>
                    </a:cubicBezTo>
                    <a:cubicBezTo>
                      <a:pt x="9426" y="290809"/>
                      <a:pt x="10063" y="278325"/>
                      <a:pt x="8407" y="264441"/>
                    </a:cubicBezTo>
                    <a:cubicBezTo>
                      <a:pt x="13630" y="261766"/>
                      <a:pt x="12866" y="250684"/>
                      <a:pt x="9299" y="239602"/>
                    </a:cubicBezTo>
                    <a:cubicBezTo>
                      <a:pt x="16432" y="235271"/>
                      <a:pt x="20763" y="224953"/>
                      <a:pt x="21909" y="215272"/>
                    </a:cubicBezTo>
                    <a:cubicBezTo>
                      <a:pt x="26240" y="208903"/>
                      <a:pt x="26750" y="198585"/>
                      <a:pt x="25731" y="188905"/>
                    </a:cubicBezTo>
                    <a:cubicBezTo>
                      <a:pt x="36940" y="183427"/>
                      <a:pt x="40252" y="172345"/>
                      <a:pt x="40762" y="156805"/>
                    </a:cubicBezTo>
                    <a:cubicBezTo>
                      <a:pt x="50443" y="153238"/>
                      <a:pt x="56047" y="139736"/>
                      <a:pt x="58977" y="126488"/>
                    </a:cubicBezTo>
                    <a:cubicBezTo>
                      <a:pt x="64200" y="123813"/>
                      <a:pt x="71078" y="118336"/>
                      <a:pt x="72607" y="112222"/>
                    </a:cubicBezTo>
                    <a:cubicBezTo>
                      <a:pt x="79485" y="106744"/>
                      <a:pt x="84835" y="100630"/>
                      <a:pt x="83179" y="95153"/>
                    </a:cubicBezTo>
                    <a:cubicBezTo>
                      <a:pt x="98083" y="87001"/>
                      <a:pt x="109802" y="78466"/>
                      <a:pt x="104452" y="72479"/>
                    </a:cubicBezTo>
                    <a:cubicBezTo>
                      <a:pt x="123304" y="65728"/>
                      <a:pt x="134259" y="59486"/>
                      <a:pt x="133622" y="46366"/>
                    </a:cubicBezTo>
                    <a:cubicBezTo>
                      <a:pt x="150054" y="47258"/>
                      <a:pt x="157951" y="42927"/>
                      <a:pt x="161008" y="29425"/>
                    </a:cubicBezTo>
                    <a:cubicBezTo>
                      <a:pt x="171963" y="34647"/>
                      <a:pt x="179478" y="28151"/>
                      <a:pt x="189287" y="13502"/>
                    </a:cubicBezTo>
                    <a:cubicBezTo>
                      <a:pt x="194637" y="20253"/>
                      <a:pt x="199732" y="17833"/>
                      <a:pt x="205719" y="9044"/>
                    </a:cubicBezTo>
                    <a:cubicBezTo>
                      <a:pt x="211833" y="13375"/>
                      <a:pt x="219094" y="7770"/>
                      <a:pt x="227756" y="0"/>
                    </a:cubicBezTo>
                    <a:cubicBezTo>
                      <a:pt x="220877" y="5944"/>
                      <a:pt x="220877" y="5944"/>
                      <a:pt x="227756" y="0"/>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08" name="Freeform: Shape 207">
                <a:extLst>
                  <a:ext uri="{FF2B5EF4-FFF2-40B4-BE49-F238E27FC236}">
                    <a16:creationId xmlns:a16="http://schemas.microsoft.com/office/drawing/2014/main" id="{0DAA610C-5FDE-A30E-667A-8FAC6900BCA0}"/>
                  </a:ext>
                </a:extLst>
              </p:cNvPr>
              <p:cNvSpPr/>
              <p:nvPr/>
            </p:nvSpPr>
            <p:spPr>
              <a:xfrm>
                <a:off x="9687722" y="2079236"/>
                <a:ext cx="177564" cy="303353"/>
              </a:xfrm>
              <a:custGeom>
                <a:avLst/>
                <a:gdLst>
                  <a:gd name="connsiteX0" fmla="*/ 313227 w 313227"/>
                  <a:gd name="connsiteY0" fmla="*/ 255 h 535123"/>
                  <a:gd name="connsiteX1" fmla="*/ 291573 w 313227"/>
                  <a:gd name="connsiteY1" fmla="*/ 20253 h 535123"/>
                  <a:gd name="connsiteX2" fmla="*/ 274249 w 313227"/>
                  <a:gd name="connsiteY2" fmla="*/ 38978 h 535123"/>
                  <a:gd name="connsiteX3" fmla="*/ 250557 w 313227"/>
                  <a:gd name="connsiteY3" fmla="*/ 57703 h 535123"/>
                  <a:gd name="connsiteX4" fmla="*/ 237182 w 313227"/>
                  <a:gd name="connsiteY4" fmla="*/ 77065 h 535123"/>
                  <a:gd name="connsiteX5" fmla="*/ 215272 w 313227"/>
                  <a:gd name="connsiteY5" fmla="*/ 92860 h 535123"/>
                  <a:gd name="connsiteX6" fmla="*/ 202789 w 313227"/>
                  <a:gd name="connsiteY6" fmla="*/ 115661 h 535123"/>
                  <a:gd name="connsiteX7" fmla="*/ 182153 w 313227"/>
                  <a:gd name="connsiteY7" fmla="*/ 134768 h 535123"/>
                  <a:gd name="connsiteX8" fmla="*/ 165339 w 313227"/>
                  <a:gd name="connsiteY8" fmla="*/ 163811 h 535123"/>
                  <a:gd name="connsiteX9" fmla="*/ 148652 w 313227"/>
                  <a:gd name="connsiteY9" fmla="*/ 186612 h 535123"/>
                  <a:gd name="connsiteX10" fmla="*/ 144067 w 313227"/>
                  <a:gd name="connsiteY10" fmla="*/ 212979 h 535123"/>
                  <a:gd name="connsiteX11" fmla="*/ 132857 w 313227"/>
                  <a:gd name="connsiteY11" fmla="*/ 214253 h 535123"/>
                  <a:gd name="connsiteX12" fmla="*/ 118336 w 313227"/>
                  <a:gd name="connsiteY12" fmla="*/ 240366 h 535123"/>
                  <a:gd name="connsiteX13" fmla="*/ 104961 w 313227"/>
                  <a:gd name="connsiteY13" fmla="*/ 267116 h 535123"/>
                  <a:gd name="connsiteX14" fmla="*/ 97700 w 313227"/>
                  <a:gd name="connsiteY14" fmla="*/ 282911 h 535123"/>
                  <a:gd name="connsiteX15" fmla="*/ 88784 w 313227"/>
                  <a:gd name="connsiteY15" fmla="*/ 303674 h 535123"/>
                  <a:gd name="connsiteX16" fmla="*/ 83561 w 313227"/>
                  <a:gd name="connsiteY16" fmla="*/ 317176 h 535123"/>
                  <a:gd name="connsiteX17" fmla="*/ 74263 w 313227"/>
                  <a:gd name="connsiteY17" fmla="*/ 341378 h 535123"/>
                  <a:gd name="connsiteX18" fmla="*/ 69295 w 313227"/>
                  <a:gd name="connsiteY18" fmla="*/ 356409 h 535123"/>
                  <a:gd name="connsiteX19" fmla="*/ 61397 w 313227"/>
                  <a:gd name="connsiteY19" fmla="*/ 380102 h 535123"/>
                  <a:gd name="connsiteX20" fmla="*/ 54391 w 313227"/>
                  <a:gd name="connsiteY20" fmla="*/ 403540 h 535123"/>
                  <a:gd name="connsiteX21" fmla="*/ 46748 w 313227"/>
                  <a:gd name="connsiteY21" fmla="*/ 430162 h 535123"/>
                  <a:gd name="connsiteX22" fmla="*/ 39997 w 313227"/>
                  <a:gd name="connsiteY22" fmla="*/ 455766 h 535123"/>
                  <a:gd name="connsiteX23" fmla="*/ 33246 w 313227"/>
                  <a:gd name="connsiteY23" fmla="*/ 481751 h 535123"/>
                  <a:gd name="connsiteX24" fmla="*/ 26368 w 313227"/>
                  <a:gd name="connsiteY24" fmla="*/ 508246 h 535123"/>
                  <a:gd name="connsiteX25" fmla="*/ 19234 w 313227"/>
                  <a:gd name="connsiteY25" fmla="*/ 535123 h 535123"/>
                  <a:gd name="connsiteX26" fmla="*/ 10063 w 313227"/>
                  <a:gd name="connsiteY26" fmla="*/ 501622 h 535123"/>
                  <a:gd name="connsiteX27" fmla="*/ 3821 w 313227"/>
                  <a:gd name="connsiteY27" fmla="*/ 467739 h 535123"/>
                  <a:gd name="connsiteX28" fmla="*/ 509 w 313227"/>
                  <a:gd name="connsiteY28" fmla="*/ 433602 h 535123"/>
                  <a:gd name="connsiteX29" fmla="*/ 0 w 313227"/>
                  <a:gd name="connsiteY29" fmla="*/ 399336 h 535123"/>
                  <a:gd name="connsiteX30" fmla="*/ 3567 w 313227"/>
                  <a:gd name="connsiteY30" fmla="*/ 364052 h 535123"/>
                  <a:gd name="connsiteX31" fmla="*/ 7133 w 313227"/>
                  <a:gd name="connsiteY31" fmla="*/ 331443 h 535123"/>
                  <a:gd name="connsiteX32" fmla="*/ 19107 w 313227"/>
                  <a:gd name="connsiteY32" fmla="*/ 296923 h 535123"/>
                  <a:gd name="connsiteX33" fmla="*/ 24712 w 313227"/>
                  <a:gd name="connsiteY33" fmla="*/ 265587 h 535123"/>
                  <a:gd name="connsiteX34" fmla="*/ 37195 w 313227"/>
                  <a:gd name="connsiteY34" fmla="*/ 233997 h 535123"/>
                  <a:gd name="connsiteX35" fmla="*/ 51971 w 313227"/>
                  <a:gd name="connsiteY35" fmla="*/ 203426 h 535123"/>
                  <a:gd name="connsiteX36" fmla="*/ 70059 w 313227"/>
                  <a:gd name="connsiteY36" fmla="*/ 172855 h 535123"/>
                  <a:gd name="connsiteX37" fmla="*/ 88274 w 313227"/>
                  <a:gd name="connsiteY37" fmla="*/ 146360 h 535123"/>
                  <a:gd name="connsiteX38" fmla="*/ 112986 w 313227"/>
                  <a:gd name="connsiteY38" fmla="*/ 116171 h 535123"/>
                  <a:gd name="connsiteX39" fmla="*/ 133239 w 313227"/>
                  <a:gd name="connsiteY39" fmla="*/ 95917 h 535123"/>
                  <a:gd name="connsiteX40" fmla="*/ 159225 w 313227"/>
                  <a:gd name="connsiteY40" fmla="*/ 71333 h 535123"/>
                  <a:gd name="connsiteX41" fmla="*/ 186102 w 313227"/>
                  <a:gd name="connsiteY41" fmla="*/ 53627 h 535123"/>
                  <a:gd name="connsiteX42" fmla="*/ 210559 w 313227"/>
                  <a:gd name="connsiteY42" fmla="*/ 37577 h 535123"/>
                  <a:gd name="connsiteX43" fmla="*/ 246098 w 313227"/>
                  <a:gd name="connsiteY43" fmla="*/ 21145 h 535123"/>
                  <a:gd name="connsiteX44" fmla="*/ 275523 w 313227"/>
                  <a:gd name="connsiteY44" fmla="*/ 10318 h 535123"/>
                  <a:gd name="connsiteX45" fmla="*/ 312845 w 313227"/>
                  <a:gd name="connsiteY45" fmla="*/ 0 h 535123"/>
                  <a:gd name="connsiteX46" fmla="*/ 312845 w 313227"/>
                  <a:gd name="connsiteY46" fmla="*/ 0 h 535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13227" h="535123">
                    <a:moveTo>
                      <a:pt x="313227" y="255"/>
                    </a:moveTo>
                    <a:cubicBezTo>
                      <a:pt x="306604" y="6879"/>
                      <a:pt x="297815" y="14267"/>
                      <a:pt x="291573" y="20253"/>
                    </a:cubicBezTo>
                    <a:cubicBezTo>
                      <a:pt x="283548" y="27387"/>
                      <a:pt x="274122" y="37832"/>
                      <a:pt x="274249" y="38978"/>
                    </a:cubicBezTo>
                    <a:cubicBezTo>
                      <a:pt x="262658" y="49296"/>
                      <a:pt x="250684" y="61907"/>
                      <a:pt x="250557" y="57703"/>
                    </a:cubicBezTo>
                    <a:cubicBezTo>
                      <a:pt x="238838" y="72734"/>
                      <a:pt x="232469" y="83561"/>
                      <a:pt x="237182" y="77065"/>
                    </a:cubicBezTo>
                    <a:cubicBezTo>
                      <a:pt x="223807" y="92605"/>
                      <a:pt x="217438" y="99993"/>
                      <a:pt x="215272" y="92860"/>
                    </a:cubicBezTo>
                    <a:cubicBezTo>
                      <a:pt x="209031" y="109292"/>
                      <a:pt x="206610" y="117062"/>
                      <a:pt x="202789" y="115661"/>
                    </a:cubicBezTo>
                    <a:cubicBezTo>
                      <a:pt x="198968" y="126106"/>
                      <a:pt x="194255" y="134004"/>
                      <a:pt x="182153" y="134768"/>
                    </a:cubicBezTo>
                    <a:cubicBezTo>
                      <a:pt x="185975" y="145850"/>
                      <a:pt x="179988" y="163429"/>
                      <a:pt x="165339" y="163811"/>
                    </a:cubicBezTo>
                    <a:cubicBezTo>
                      <a:pt x="172727" y="173619"/>
                      <a:pt x="164957" y="189796"/>
                      <a:pt x="148652" y="186612"/>
                    </a:cubicBezTo>
                    <a:cubicBezTo>
                      <a:pt x="158588" y="191707"/>
                      <a:pt x="154257" y="202025"/>
                      <a:pt x="144067" y="212979"/>
                    </a:cubicBezTo>
                    <a:cubicBezTo>
                      <a:pt x="149926" y="211578"/>
                      <a:pt x="144831" y="214253"/>
                      <a:pt x="132857" y="214253"/>
                    </a:cubicBezTo>
                    <a:cubicBezTo>
                      <a:pt x="143303" y="229794"/>
                      <a:pt x="135150" y="242914"/>
                      <a:pt x="118336" y="240366"/>
                    </a:cubicBezTo>
                    <a:cubicBezTo>
                      <a:pt x="129418" y="253868"/>
                      <a:pt x="121775" y="264950"/>
                      <a:pt x="104961" y="267116"/>
                    </a:cubicBezTo>
                    <a:cubicBezTo>
                      <a:pt x="117317" y="274249"/>
                      <a:pt x="112859" y="280746"/>
                      <a:pt x="97700" y="282911"/>
                    </a:cubicBezTo>
                    <a:cubicBezTo>
                      <a:pt x="108782" y="289790"/>
                      <a:pt x="101777" y="299216"/>
                      <a:pt x="88784" y="303674"/>
                    </a:cubicBezTo>
                    <a:cubicBezTo>
                      <a:pt x="98592" y="307241"/>
                      <a:pt x="93497" y="315011"/>
                      <a:pt x="83561" y="317176"/>
                    </a:cubicBezTo>
                    <a:cubicBezTo>
                      <a:pt x="89548" y="325074"/>
                      <a:pt x="80122" y="341761"/>
                      <a:pt x="74263" y="341378"/>
                    </a:cubicBezTo>
                    <a:cubicBezTo>
                      <a:pt x="76937" y="350550"/>
                      <a:pt x="71970" y="361504"/>
                      <a:pt x="69295" y="356409"/>
                    </a:cubicBezTo>
                    <a:cubicBezTo>
                      <a:pt x="68276" y="372077"/>
                      <a:pt x="63308" y="385834"/>
                      <a:pt x="61397" y="380102"/>
                    </a:cubicBezTo>
                    <a:cubicBezTo>
                      <a:pt x="60251" y="395770"/>
                      <a:pt x="58085" y="405578"/>
                      <a:pt x="54391" y="403540"/>
                    </a:cubicBezTo>
                    <a:cubicBezTo>
                      <a:pt x="54646" y="417170"/>
                      <a:pt x="52353" y="426596"/>
                      <a:pt x="46748" y="430162"/>
                    </a:cubicBezTo>
                    <a:cubicBezTo>
                      <a:pt x="49296" y="437550"/>
                      <a:pt x="47003" y="445703"/>
                      <a:pt x="39997" y="455766"/>
                    </a:cubicBezTo>
                    <a:cubicBezTo>
                      <a:pt x="44073" y="457039"/>
                      <a:pt x="41144" y="466211"/>
                      <a:pt x="33246" y="481751"/>
                    </a:cubicBezTo>
                    <a:cubicBezTo>
                      <a:pt x="37959" y="478694"/>
                      <a:pt x="34010" y="490158"/>
                      <a:pt x="26368" y="508246"/>
                    </a:cubicBezTo>
                    <a:cubicBezTo>
                      <a:pt x="30317" y="504170"/>
                      <a:pt x="25858" y="517163"/>
                      <a:pt x="19234" y="535123"/>
                    </a:cubicBezTo>
                    <a:cubicBezTo>
                      <a:pt x="20635" y="515380"/>
                      <a:pt x="20890" y="501368"/>
                      <a:pt x="10063" y="501622"/>
                    </a:cubicBezTo>
                    <a:cubicBezTo>
                      <a:pt x="16687" y="483407"/>
                      <a:pt x="17833" y="471179"/>
                      <a:pt x="3821" y="467739"/>
                    </a:cubicBezTo>
                    <a:cubicBezTo>
                      <a:pt x="15413" y="454110"/>
                      <a:pt x="15923" y="443282"/>
                      <a:pt x="509" y="433602"/>
                    </a:cubicBezTo>
                    <a:cubicBezTo>
                      <a:pt x="14903" y="426468"/>
                      <a:pt x="14012" y="414622"/>
                      <a:pt x="0" y="399336"/>
                    </a:cubicBezTo>
                    <a:cubicBezTo>
                      <a:pt x="14394" y="397171"/>
                      <a:pt x="13120" y="382395"/>
                      <a:pt x="3567" y="364052"/>
                    </a:cubicBezTo>
                    <a:cubicBezTo>
                      <a:pt x="15795" y="363160"/>
                      <a:pt x="13757" y="346983"/>
                      <a:pt x="7133" y="331443"/>
                    </a:cubicBezTo>
                    <a:cubicBezTo>
                      <a:pt x="17324" y="327876"/>
                      <a:pt x="19107" y="312718"/>
                      <a:pt x="19107" y="296923"/>
                    </a:cubicBezTo>
                    <a:cubicBezTo>
                      <a:pt x="25858" y="292210"/>
                      <a:pt x="26750" y="278198"/>
                      <a:pt x="24712" y="265587"/>
                    </a:cubicBezTo>
                    <a:cubicBezTo>
                      <a:pt x="37068" y="259346"/>
                      <a:pt x="41653" y="247245"/>
                      <a:pt x="37195" y="233997"/>
                    </a:cubicBezTo>
                    <a:cubicBezTo>
                      <a:pt x="49678" y="228902"/>
                      <a:pt x="53754" y="219094"/>
                      <a:pt x="51971" y="203426"/>
                    </a:cubicBezTo>
                    <a:cubicBezTo>
                      <a:pt x="63308" y="201260"/>
                      <a:pt x="68658" y="188140"/>
                      <a:pt x="70059" y="172855"/>
                    </a:cubicBezTo>
                    <a:cubicBezTo>
                      <a:pt x="80377" y="169798"/>
                      <a:pt x="89930" y="155658"/>
                      <a:pt x="88274" y="146360"/>
                    </a:cubicBezTo>
                    <a:cubicBezTo>
                      <a:pt x="101904" y="139608"/>
                      <a:pt x="116043" y="125979"/>
                      <a:pt x="112986" y="116171"/>
                    </a:cubicBezTo>
                    <a:cubicBezTo>
                      <a:pt x="130310" y="109547"/>
                      <a:pt x="139481" y="103942"/>
                      <a:pt x="133239" y="95917"/>
                    </a:cubicBezTo>
                    <a:cubicBezTo>
                      <a:pt x="151328" y="92605"/>
                      <a:pt x="158715" y="86109"/>
                      <a:pt x="159225" y="71333"/>
                    </a:cubicBezTo>
                    <a:cubicBezTo>
                      <a:pt x="172982" y="74645"/>
                      <a:pt x="179733" y="68658"/>
                      <a:pt x="186102" y="53627"/>
                    </a:cubicBezTo>
                    <a:cubicBezTo>
                      <a:pt x="192853" y="59869"/>
                      <a:pt x="199859" y="51589"/>
                      <a:pt x="210559" y="37577"/>
                    </a:cubicBezTo>
                    <a:cubicBezTo>
                      <a:pt x="218329" y="41781"/>
                      <a:pt x="231195" y="30571"/>
                      <a:pt x="246098" y="21145"/>
                    </a:cubicBezTo>
                    <a:cubicBezTo>
                      <a:pt x="249665" y="22674"/>
                      <a:pt x="262403" y="15158"/>
                      <a:pt x="275523" y="10318"/>
                    </a:cubicBezTo>
                    <a:cubicBezTo>
                      <a:pt x="286478" y="7388"/>
                      <a:pt x="301126" y="2548"/>
                      <a:pt x="312845" y="0"/>
                    </a:cubicBezTo>
                    <a:lnTo>
                      <a:pt x="312845" y="0"/>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09" name="Freeform: Shape 208">
                <a:extLst>
                  <a:ext uri="{FF2B5EF4-FFF2-40B4-BE49-F238E27FC236}">
                    <a16:creationId xmlns:a16="http://schemas.microsoft.com/office/drawing/2014/main" id="{378CA423-775A-FB2D-68DE-2169EF7B2D80}"/>
                  </a:ext>
                </a:extLst>
              </p:cNvPr>
              <p:cNvSpPr/>
              <p:nvPr/>
            </p:nvSpPr>
            <p:spPr>
              <a:xfrm>
                <a:off x="10245831" y="2094544"/>
                <a:ext cx="117124" cy="28739"/>
              </a:xfrm>
              <a:custGeom>
                <a:avLst/>
                <a:gdLst>
                  <a:gd name="connsiteX0" fmla="*/ 206610 w 206610"/>
                  <a:gd name="connsiteY0" fmla="*/ 28788 h 50697"/>
                  <a:gd name="connsiteX1" fmla="*/ 171326 w 206610"/>
                  <a:gd name="connsiteY1" fmla="*/ 24966 h 50697"/>
                  <a:gd name="connsiteX2" fmla="*/ 151710 w 206610"/>
                  <a:gd name="connsiteY2" fmla="*/ 16814 h 50697"/>
                  <a:gd name="connsiteX3" fmla="*/ 123940 w 206610"/>
                  <a:gd name="connsiteY3" fmla="*/ 21782 h 50697"/>
                  <a:gd name="connsiteX4" fmla="*/ 101267 w 206610"/>
                  <a:gd name="connsiteY4" fmla="*/ 17069 h 50697"/>
                  <a:gd name="connsiteX5" fmla="*/ 81905 w 206610"/>
                  <a:gd name="connsiteY5" fmla="*/ 26622 h 50697"/>
                  <a:gd name="connsiteX6" fmla="*/ 51843 w 206610"/>
                  <a:gd name="connsiteY6" fmla="*/ 28661 h 50697"/>
                  <a:gd name="connsiteX7" fmla="*/ 33756 w 206610"/>
                  <a:gd name="connsiteY7" fmla="*/ 39997 h 50697"/>
                  <a:gd name="connsiteX8" fmla="*/ 0 w 206610"/>
                  <a:gd name="connsiteY8" fmla="*/ 50697 h 50697"/>
                  <a:gd name="connsiteX9" fmla="*/ 28533 w 206610"/>
                  <a:gd name="connsiteY9" fmla="*/ 33374 h 50697"/>
                  <a:gd name="connsiteX10" fmla="*/ 45856 w 206610"/>
                  <a:gd name="connsiteY10" fmla="*/ 16305 h 50697"/>
                  <a:gd name="connsiteX11" fmla="*/ 77447 w 206610"/>
                  <a:gd name="connsiteY11" fmla="*/ 12228 h 50697"/>
                  <a:gd name="connsiteX12" fmla="*/ 99993 w 206610"/>
                  <a:gd name="connsiteY12" fmla="*/ 0 h 50697"/>
                  <a:gd name="connsiteX13" fmla="*/ 125852 w 206610"/>
                  <a:gd name="connsiteY13" fmla="*/ 7006 h 50697"/>
                  <a:gd name="connsiteX14" fmla="*/ 155785 w 206610"/>
                  <a:gd name="connsiteY14" fmla="*/ 3567 h 50697"/>
                  <a:gd name="connsiteX15" fmla="*/ 175275 w 206610"/>
                  <a:gd name="connsiteY15" fmla="*/ 17706 h 50697"/>
                  <a:gd name="connsiteX16" fmla="*/ 206610 w 206610"/>
                  <a:gd name="connsiteY16" fmla="*/ 28788 h 50697"/>
                  <a:gd name="connsiteX17" fmla="*/ 206610 w 206610"/>
                  <a:gd name="connsiteY17" fmla="*/ 28788 h 5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6610" h="50697">
                    <a:moveTo>
                      <a:pt x="206610" y="28788"/>
                    </a:moveTo>
                    <a:cubicBezTo>
                      <a:pt x="191452" y="27896"/>
                      <a:pt x="177058" y="28151"/>
                      <a:pt x="171326" y="24966"/>
                    </a:cubicBezTo>
                    <a:cubicBezTo>
                      <a:pt x="158588" y="25221"/>
                      <a:pt x="151200" y="23565"/>
                      <a:pt x="151710" y="16814"/>
                    </a:cubicBezTo>
                    <a:cubicBezTo>
                      <a:pt x="138207" y="22164"/>
                      <a:pt x="129036" y="24712"/>
                      <a:pt x="123940" y="21782"/>
                    </a:cubicBezTo>
                    <a:cubicBezTo>
                      <a:pt x="114387" y="25094"/>
                      <a:pt x="107763" y="23820"/>
                      <a:pt x="101267" y="17069"/>
                    </a:cubicBezTo>
                    <a:cubicBezTo>
                      <a:pt x="96172" y="25349"/>
                      <a:pt x="90439" y="28151"/>
                      <a:pt x="81905" y="26622"/>
                    </a:cubicBezTo>
                    <a:cubicBezTo>
                      <a:pt x="75791" y="31081"/>
                      <a:pt x="66365" y="30953"/>
                      <a:pt x="51843" y="28661"/>
                    </a:cubicBezTo>
                    <a:cubicBezTo>
                      <a:pt x="53627" y="35284"/>
                      <a:pt x="46748" y="38214"/>
                      <a:pt x="33756" y="39997"/>
                    </a:cubicBezTo>
                    <a:cubicBezTo>
                      <a:pt x="28661" y="44456"/>
                      <a:pt x="14776" y="47131"/>
                      <a:pt x="0" y="50697"/>
                    </a:cubicBezTo>
                    <a:cubicBezTo>
                      <a:pt x="12610" y="44710"/>
                      <a:pt x="24330" y="39997"/>
                      <a:pt x="28533" y="33374"/>
                    </a:cubicBezTo>
                    <a:cubicBezTo>
                      <a:pt x="40379" y="29934"/>
                      <a:pt x="46876" y="25094"/>
                      <a:pt x="45856" y="16305"/>
                    </a:cubicBezTo>
                    <a:cubicBezTo>
                      <a:pt x="60378" y="18343"/>
                      <a:pt x="70568" y="18088"/>
                      <a:pt x="77447" y="12228"/>
                    </a:cubicBezTo>
                    <a:cubicBezTo>
                      <a:pt x="87000" y="13757"/>
                      <a:pt x="93879" y="9936"/>
                      <a:pt x="99993" y="0"/>
                    </a:cubicBezTo>
                    <a:cubicBezTo>
                      <a:pt x="107763" y="8280"/>
                      <a:pt x="115533" y="10318"/>
                      <a:pt x="125852" y="7006"/>
                    </a:cubicBezTo>
                    <a:cubicBezTo>
                      <a:pt x="132221" y="10955"/>
                      <a:pt x="142156" y="8534"/>
                      <a:pt x="155785" y="3567"/>
                    </a:cubicBezTo>
                    <a:cubicBezTo>
                      <a:pt x="156423" y="12356"/>
                      <a:pt x="163556" y="15923"/>
                      <a:pt x="175275" y="17706"/>
                    </a:cubicBezTo>
                    <a:cubicBezTo>
                      <a:pt x="180752" y="22928"/>
                      <a:pt x="193363" y="25221"/>
                      <a:pt x="206610" y="28788"/>
                    </a:cubicBezTo>
                    <a:cubicBezTo>
                      <a:pt x="199312" y="30741"/>
                      <a:pt x="199312" y="30741"/>
                      <a:pt x="206610" y="28788"/>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10" name="Freeform: Shape 209">
                <a:extLst>
                  <a:ext uri="{FF2B5EF4-FFF2-40B4-BE49-F238E27FC236}">
                    <a16:creationId xmlns:a16="http://schemas.microsoft.com/office/drawing/2014/main" id="{06DB9CC8-3255-5CD7-B2E1-573DDB78F50F}"/>
                  </a:ext>
                </a:extLst>
              </p:cNvPr>
              <p:cNvSpPr/>
              <p:nvPr/>
            </p:nvSpPr>
            <p:spPr>
              <a:xfrm>
                <a:off x="10225829" y="2094400"/>
                <a:ext cx="156406" cy="42315"/>
              </a:xfrm>
              <a:custGeom>
                <a:avLst/>
                <a:gdLst>
                  <a:gd name="connsiteX0" fmla="*/ 275905 w 275905"/>
                  <a:gd name="connsiteY0" fmla="*/ 45475 h 74644"/>
                  <a:gd name="connsiteX1" fmla="*/ 239475 w 275905"/>
                  <a:gd name="connsiteY1" fmla="*/ 38978 h 74644"/>
                  <a:gd name="connsiteX2" fmla="*/ 204318 w 275905"/>
                  <a:gd name="connsiteY2" fmla="*/ 34393 h 74644"/>
                  <a:gd name="connsiteX3" fmla="*/ 175785 w 275905"/>
                  <a:gd name="connsiteY3" fmla="*/ 36558 h 74644"/>
                  <a:gd name="connsiteX4" fmla="*/ 158588 w 275905"/>
                  <a:gd name="connsiteY4" fmla="*/ 33374 h 74644"/>
                  <a:gd name="connsiteX5" fmla="*/ 138080 w 275905"/>
                  <a:gd name="connsiteY5" fmla="*/ 38851 h 74644"/>
                  <a:gd name="connsiteX6" fmla="*/ 113623 w 275905"/>
                  <a:gd name="connsiteY6" fmla="*/ 38851 h 74644"/>
                  <a:gd name="connsiteX7" fmla="*/ 99102 w 275905"/>
                  <a:gd name="connsiteY7" fmla="*/ 45347 h 74644"/>
                  <a:gd name="connsiteX8" fmla="*/ 69040 w 275905"/>
                  <a:gd name="connsiteY8" fmla="*/ 50188 h 74644"/>
                  <a:gd name="connsiteX9" fmla="*/ 35157 w 275905"/>
                  <a:gd name="connsiteY9" fmla="*/ 61779 h 74644"/>
                  <a:gd name="connsiteX10" fmla="*/ 0 w 275905"/>
                  <a:gd name="connsiteY10" fmla="*/ 74645 h 74644"/>
                  <a:gd name="connsiteX11" fmla="*/ 25221 w 275905"/>
                  <a:gd name="connsiteY11" fmla="*/ 51844 h 74644"/>
                  <a:gd name="connsiteX12" fmla="*/ 46111 w 275905"/>
                  <a:gd name="connsiteY12" fmla="*/ 32482 h 74644"/>
                  <a:gd name="connsiteX13" fmla="*/ 80377 w 275905"/>
                  <a:gd name="connsiteY13" fmla="*/ 21400 h 74644"/>
                  <a:gd name="connsiteX14" fmla="*/ 102668 w 275905"/>
                  <a:gd name="connsiteY14" fmla="*/ 7133 h 74644"/>
                  <a:gd name="connsiteX15" fmla="*/ 134895 w 275905"/>
                  <a:gd name="connsiteY15" fmla="*/ 8789 h 74644"/>
                  <a:gd name="connsiteX16" fmla="*/ 163683 w 275905"/>
                  <a:gd name="connsiteY16" fmla="*/ 0 h 74644"/>
                  <a:gd name="connsiteX17" fmla="*/ 188650 w 275905"/>
                  <a:gd name="connsiteY17" fmla="*/ 9936 h 74644"/>
                  <a:gd name="connsiteX18" fmla="*/ 223425 w 275905"/>
                  <a:gd name="connsiteY18" fmla="*/ 12356 h 74644"/>
                  <a:gd name="connsiteX19" fmla="*/ 245334 w 275905"/>
                  <a:gd name="connsiteY19" fmla="*/ 28024 h 74644"/>
                  <a:gd name="connsiteX20" fmla="*/ 275905 w 275905"/>
                  <a:gd name="connsiteY20" fmla="*/ 45475 h 74644"/>
                  <a:gd name="connsiteX21" fmla="*/ 275905 w 275905"/>
                  <a:gd name="connsiteY21" fmla="*/ 45475 h 74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5905" h="74644">
                    <a:moveTo>
                      <a:pt x="275905" y="45475"/>
                    </a:moveTo>
                    <a:cubicBezTo>
                      <a:pt x="259856" y="43564"/>
                      <a:pt x="237691" y="42672"/>
                      <a:pt x="239475" y="38978"/>
                    </a:cubicBezTo>
                    <a:cubicBezTo>
                      <a:pt x="217056" y="39360"/>
                      <a:pt x="199223" y="39997"/>
                      <a:pt x="204318" y="34393"/>
                    </a:cubicBezTo>
                    <a:cubicBezTo>
                      <a:pt x="189414" y="36940"/>
                      <a:pt x="179351" y="38469"/>
                      <a:pt x="175785" y="36558"/>
                    </a:cubicBezTo>
                    <a:cubicBezTo>
                      <a:pt x="165467" y="38469"/>
                      <a:pt x="159989" y="37959"/>
                      <a:pt x="158588" y="33374"/>
                    </a:cubicBezTo>
                    <a:cubicBezTo>
                      <a:pt x="149799" y="38469"/>
                      <a:pt x="143812" y="40252"/>
                      <a:pt x="138080" y="38851"/>
                    </a:cubicBezTo>
                    <a:cubicBezTo>
                      <a:pt x="131074" y="41781"/>
                      <a:pt x="124068" y="41653"/>
                      <a:pt x="113623" y="38851"/>
                    </a:cubicBezTo>
                    <a:cubicBezTo>
                      <a:pt x="113623" y="43564"/>
                      <a:pt x="108910" y="45220"/>
                      <a:pt x="99102" y="45347"/>
                    </a:cubicBezTo>
                    <a:cubicBezTo>
                      <a:pt x="94898" y="48277"/>
                      <a:pt x="84326" y="49296"/>
                      <a:pt x="69040" y="50188"/>
                    </a:cubicBezTo>
                    <a:cubicBezTo>
                      <a:pt x="74772" y="54137"/>
                      <a:pt x="55538" y="57576"/>
                      <a:pt x="35157" y="61779"/>
                    </a:cubicBezTo>
                    <a:cubicBezTo>
                      <a:pt x="34775" y="65091"/>
                      <a:pt x="13630" y="70186"/>
                      <a:pt x="0" y="74645"/>
                    </a:cubicBezTo>
                    <a:cubicBezTo>
                      <a:pt x="7770" y="66238"/>
                      <a:pt x="19362" y="58850"/>
                      <a:pt x="25221" y="51844"/>
                    </a:cubicBezTo>
                    <a:cubicBezTo>
                      <a:pt x="36558" y="45347"/>
                      <a:pt x="45857" y="39488"/>
                      <a:pt x="46111" y="32482"/>
                    </a:cubicBezTo>
                    <a:cubicBezTo>
                      <a:pt x="61270" y="29552"/>
                      <a:pt x="74263" y="27387"/>
                      <a:pt x="80377" y="21400"/>
                    </a:cubicBezTo>
                    <a:cubicBezTo>
                      <a:pt x="92988" y="20508"/>
                      <a:pt x="100631" y="16814"/>
                      <a:pt x="102668" y="7133"/>
                    </a:cubicBezTo>
                    <a:cubicBezTo>
                      <a:pt x="115916" y="12611"/>
                      <a:pt x="125597" y="13630"/>
                      <a:pt x="134895" y="8789"/>
                    </a:cubicBezTo>
                    <a:cubicBezTo>
                      <a:pt x="143685" y="11719"/>
                      <a:pt x="152474" y="8407"/>
                      <a:pt x="163683" y="0"/>
                    </a:cubicBezTo>
                    <a:cubicBezTo>
                      <a:pt x="167887" y="9044"/>
                      <a:pt x="176167" y="11209"/>
                      <a:pt x="188650" y="9936"/>
                    </a:cubicBezTo>
                    <a:cubicBezTo>
                      <a:pt x="195146" y="14012"/>
                      <a:pt x="208139" y="12993"/>
                      <a:pt x="223425" y="12356"/>
                    </a:cubicBezTo>
                    <a:cubicBezTo>
                      <a:pt x="224444" y="19362"/>
                      <a:pt x="233742" y="23565"/>
                      <a:pt x="245334" y="28024"/>
                    </a:cubicBezTo>
                    <a:cubicBezTo>
                      <a:pt x="253232" y="33501"/>
                      <a:pt x="266225" y="38469"/>
                      <a:pt x="275905" y="45475"/>
                    </a:cubicBezTo>
                    <a:cubicBezTo>
                      <a:pt x="273268" y="45644"/>
                      <a:pt x="273268" y="45644"/>
                      <a:pt x="275905" y="45475"/>
                    </a:cubicBezTo>
                    <a:close/>
                  </a:path>
                </a:pathLst>
              </a:custGeom>
              <a:solidFill>
                <a:srgbClr val="FFFFFF"/>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grpSp>
        <p:grpSp>
          <p:nvGrpSpPr>
            <p:cNvPr id="133" name="Group 132">
              <a:extLst>
                <a:ext uri="{FF2B5EF4-FFF2-40B4-BE49-F238E27FC236}">
                  <a16:creationId xmlns:a16="http://schemas.microsoft.com/office/drawing/2014/main" id="{57AB136B-D215-4835-0DF5-9A464ACBB852}"/>
                </a:ext>
              </a:extLst>
            </p:cNvPr>
            <p:cNvGrpSpPr/>
            <p:nvPr/>
          </p:nvGrpSpPr>
          <p:grpSpPr>
            <a:xfrm>
              <a:off x="10699401" y="2048383"/>
              <a:ext cx="1216587" cy="857149"/>
              <a:chOff x="10787957" y="2048383"/>
              <a:chExt cx="1216587" cy="857149"/>
            </a:xfrm>
          </p:grpSpPr>
          <p:sp>
            <p:nvSpPr>
              <p:cNvPr id="159" name="TextBox 13">
                <a:extLst>
                  <a:ext uri="{FF2B5EF4-FFF2-40B4-BE49-F238E27FC236}">
                    <a16:creationId xmlns:a16="http://schemas.microsoft.com/office/drawing/2014/main" id="{CF6790AB-C506-B11C-D4BA-DB251A08D63A}"/>
                  </a:ext>
                </a:extLst>
              </p:cNvPr>
              <p:cNvSpPr txBox="1"/>
              <p:nvPr/>
            </p:nvSpPr>
            <p:spPr>
              <a:xfrm>
                <a:off x="10787957" y="2638816"/>
                <a:ext cx="1216587" cy="26671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342900">
                  <a:spcAft>
                    <a:spcPts val="450"/>
                  </a:spcAft>
                  <a:defRPr/>
                </a:pPr>
                <a:r>
                  <a:rPr lang="en-GB" sz="675">
                    <a:solidFill>
                      <a:schemeClr val="bg2">
                        <a:lumMod val="25000"/>
                      </a:schemeClr>
                    </a:solidFill>
                    <a:latin typeface="Verdana" panose="020B0604030504040204" pitchFamily="34" charset="0"/>
                    <a:ea typeface="Verdana" panose="020B0604030504040204" pitchFamily="34" charset="0"/>
                  </a:rPr>
                  <a:t>NASH ± fibrosis</a:t>
                </a:r>
              </a:p>
            </p:txBody>
          </p:sp>
          <p:sp>
            <p:nvSpPr>
              <p:cNvPr id="160" name="Freeform: Shape 159">
                <a:extLst>
                  <a:ext uri="{FF2B5EF4-FFF2-40B4-BE49-F238E27FC236}">
                    <a16:creationId xmlns:a16="http://schemas.microsoft.com/office/drawing/2014/main" id="{F00EDDBA-8850-3593-012A-8B2254F519D7}"/>
                  </a:ext>
                </a:extLst>
              </p:cNvPr>
              <p:cNvSpPr/>
              <p:nvPr/>
            </p:nvSpPr>
            <p:spPr>
              <a:xfrm>
                <a:off x="11389514" y="2071756"/>
                <a:ext cx="117770" cy="361641"/>
              </a:xfrm>
              <a:custGeom>
                <a:avLst/>
                <a:gdLst>
                  <a:gd name="connsiteX0" fmla="*/ 31230 w 207750"/>
                  <a:gd name="connsiteY0" fmla="*/ 49115 h 637944"/>
                  <a:gd name="connsiteX1" fmla="*/ 134663 w 207750"/>
                  <a:gd name="connsiteY1" fmla="*/ 209231 h 637944"/>
                  <a:gd name="connsiteX2" fmla="*/ 158993 w 207750"/>
                  <a:gd name="connsiteY2" fmla="*/ 519784 h 637944"/>
                  <a:gd name="connsiteX3" fmla="*/ 158356 w 207750"/>
                  <a:gd name="connsiteY3" fmla="*/ 637738 h 637944"/>
                  <a:gd name="connsiteX4" fmla="*/ 184851 w 207750"/>
                  <a:gd name="connsiteY4" fmla="*/ 605256 h 637944"/>
                  <a:gd name="connsiteX5" fmla="*/ 188800 w 207750"/>
                  <a:gd name="connsiteY5" fmla="*/ 586021 h 637944"/>
                  <a:gd name="connsiteX6" fmla="*/ 205996 w 207750"/>
                  <a:gd name="connsiteY6" fmla="*/ 571373 h 637944"/>
                  <a:gd name="connsiteX7" fmla="*/ 202302 w 207750"/>
                  <a:gd name="connsiteY7" fmla="*/ 550482 h 637944"/>
                  <a:gd name="connsiteX8" fmla="*/ 182431 w 207750"/>
                  <a:gd name="connsiteY8" fmla="*/ 534050 h 637944"/>
                  <a:gd name="connsiteX9" fmla="*/ 166763 w 207750"/>
                  <a:gd name="connsiteY9" fmla="*/ 222097 h 637944"/>
                  <a:gd name="connsiteX10" fmla="*/ 151859 w 207750"/>
                  <a:gd name="connsiteY10" fmla="*/ 117390 h 637944"/>
                  <a:gd name="connsiteX11" fmla="*/ 204977 w 207750"/>
                  <a:gd name="connsiteY11" fmla="*/ 27460 h 637944"/>
                  <a:gd name="connsiteX12" fmla="*/ 65750 w 207750"/>
                  <a:gd name="connsiteY12" fmla="*/ 2494 h 637944"/>
                  <a:gd name="connsiteX13" fmla="*/ 150 w 207750"/>
                  <a:gd name="connsiteY13" fmla="*/ 18544 h 637944"/>
                  <a:gd name="connsiteX14" fmla="*/ 30976 w 207750"/>
                  <a:gd name="connsiteY14" fmla="*/ 49115 h 63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7750" h="637944">
                    <a:moveTo>
                      <a:pt x="31230" y="49115"/>
                    </a:moveTo>
                    <a:cubicBezTo>
                      <a:pt x="95685" y="86182"/>
                      <a:pt x="120142" y="133950"/>
                      <a:pt x="134663" y="209231"/>
                    </a:cubicBezTo>
                    <a:cubicBezTo>
                      <a:pt x="146127" y="268718"/>
                      <a:pt x="152879" y="430618"/>
                      <a:pt x="158993" y="519784"/>
                    </a:cubicBezTo>
                    <a:cubicBezTo>
                      <a:pt x="163324" y="582710"/>
                      <a:pt x="147146" y="634171"/>
                      <a:pt x="158356" y="637738"/>
                    </a:cubicBezTo>
                    <a:cubicBezTo>
                      <a:pt x="165617" y="640031"/>
                      <a:pt x="183704" y="622834"/>
                      <a:pt x="184851" y="605256"/>
                    </a:cubicBezTo>
                    <a:cubicBezTo>
                      <a:pt x="185615" y="594811"/>
                      <a:pt x="184851" y="592645"/>
                      <a:pt x="188800" y="586021"/>
                    </a:cubicBezTo>
                    <a:cubicBezTo>
                      <a:pt x="194022" y="577360"/>
                      <a:pt x="200391" y="580417"/>
                      <a:pt x="205996" y="571373"/>
                    </a:cubicBezTo>
                    <a:cubicBezTo>
                      <a:pt x="210200" y="564749"/>
                      <a:pt x="205996" y="556215"/>
                      <a:pt x="202302" y="550482"/>
                    </a:cubicBezTo>
                    <a:cubicBezTo>
                      <a:pt x="196060" y="540419"/>
                      <a:pt x="182685" y="539273"/>
                      <a:pt x="182431" y="534050"/>
                    </a:cubicBezTo>
                    <a:cubicBezTo>
                      <a:pt x="179628" y="461826"/>
                      <a:pt x="170075" y="275342"/>
                      <a:pt x="166763" y="222097"/>
                    </a:cubicBezTo>
                    <a:cubicBezTo>
                      <a:pt x="164088" y="180316"/>
                      <a:pt x="141287" y="155477"/>
                      <a:pt x="151859" y="117390"/>
                    </a:cubicBezTo>
                    <a:cubicBezTo>
                      <a:pt x="166508" y="65165"/>
                      <a:pt x="211982" y="51408"/>
                      <a:pt x="204977" y="27460"/>
                    </a:cubicBezTo>
                    <a:cubicBezTo>
                      <a:pt x="194022" y="-9990"/>
                      <a:pt x="76323" y="1347"/>
                      <a:pt x="65750" y="2494"/>
                    </a:cubicBezTo>
                    <a:cubicBezTo>
                      <a:pt x="39001" y="5296"/>
                      <a:pt x="1424" y="12684"/>
                      <a:pt x="150" y="18544"/>
                    </a:cubicBezTo>
                    <a:cubicBezTo>
                      <a:pt x="-2398" y="29753"/>
                      <a:pt x="28301" y="47714"/>
                      <a:pt x="30976" y="49115"/>
                    </a:cubicBezTo>
                    <a:close/>
                  </a:path>
                </a:pathLst>
              </a:custGeom>
              <a:solidFill>
                <a:schemeClr val="tx2">
                  <a:lumMod val="60000"/>
                  <a:lumOff val="40000"/>
                </a:schemeClr>
              </a:soli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61" name="Freeform: Shape 160">
                <a:extLst>
                  <a:ext uri="{FF2B5EF4-FFF2-40B4-BE49-F238E27FC236}">
                    <a16:creationId xmlns:a16="http://schemas.microsoft.com/office/drawing/2014/main" id="{34856879-629A-308F-DDD3-18E26D5B4B73}"/>
                  </a:ext>
                </a:extLst>
              </p:cNvPr>
              <p:cNvSpPr/>
              <p:nvPr/>
            </p:nvSpPr>
            <p:spPr>
              <a:xfrm>
                <a:off x="11474025" y="2076448"/>
                <a:ext cx="373994" cy="358807"/>
              </a:xfrm>
              <a:custGeom>
                <a:avLst/>
                <a:gdLst>
                  <a:gd name="connsiteX0" fmla="*/ 35772 w 659736"/>
                  <a:gd name="connsiteY0" fmla="*/ 596980 h 632945"/>
                  <a:gd name="connsiteX1" fmla="*/ 37045 w 659736"/>
                  <a:gd name="connsiteY1" fmla="*/ 583350 h 632945"/>
                  <a:gd name="connsiteX2" fmla="*/ 39721 w 659736"/>
                  <a:gd name="connsiteY2" fmla="*/ 577618 h 632945"/>
                  <a:gd name="connsiteX3" fmla="*/ 56917 w 659736"/>
                  <a:gd name="connsiteY3" fmla="*/ 562970 h 632945"/>
                  <a:gd name="connsiteX4" fmla="*/ 53223 w 659736"/>
                  <a:gd name="connsiteY4" fmla="*/ 542079 h 632945"/>
                  <a:gd name="connsiteX5" fmla="*/ 33352 w 659736"/>
                  <a:gd name="connsiteY5" fmla="*/ 525647 h 632945"/>
                  <a:gd name="connsiteX6" fmla="*/ 17683 w 659736"/>
                  <a:gd name="connsiteY6" fmla="*/ 213694 h 632945"/>
                  <a:gd name="connsiteX7" fmla="*/ 2780 w 659736"/>
                  <a:gd name="connsiteY7" fmla="*/ 108987 h 632945"/>
                  <a:gd name="connsiteX8" fmla="*/ 55897 w 659736"/>
                  <a:gd name="connsiteY8" fmla="*/ 19057 h 632945"/>
                  <a:gd name="connsiteX9" fmla="*/ 423389 w 659736"/>
                  <a:gd name="connsiteY9" fmla="*/ 3262 h 632945"/>
                  <a:gd name="connsiteX10" fmla="*/ 561979 w 659736"/>
                  <a:gd name="connsiteY10" fmla="*/ 28101 h 632945"/>
                  <a:gd name="connsiteX11" fmla="*/ 651909 w 659736"/>
                  <a:gd name="connsiteY11" fmla="*/ 98160 h 632945"/>
                  <a:gd name="connsiteX12" fmla="*/ 657768 w 659736"/>
                  <a:gd name="connsiteY12" fmla="*/ 140960 h 632945"/>
                  <a:gd name="connsiteX13" fmla="*/ 636368 w 659736"/>
                  <a:gd name="connsiteY13" fmla="*/ 168219 h 632945"/>
                  <a:gd name="connsiteX14" fmla="*/ 585289 w 659736"/>
                  <a:gd name="connsiteY14" fmla="*/ 210000 h 632945"/>
                  <a:gd name="connsiteX15" fmla="*/ 500709 w 659736"/>
                  <a:gd name="connsiteY15" fmla="*/ 272671 h 632945"/>
                  <a:gd name="connsiteX16" fmla="*/ 432051 w 659736"/>
                  <a:gd name="connsiteY16" fmla="*/ 345022 h 632945"/>
                  <a:gd name="connsiteX17" fmla="*/ 350910 w 659736"/>
                  <a:gd name="connsiteY17" fmla="*/ 535328 h 632945"/>
                  <a:gd name="connsiteX18" fmla="*/ 35517 w 659736"/>
                  <a:gd name="connsiteY18" fmla="*/ 596853 h 63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9736" h="632945">
                    <a:moveTo>
                      <a:pt x="35772" y="596980"/>
                    </a:moveTo>
                    <a:cubicBezTo>
                      <a:pt x="34753" y="595834"/>
                      <a:pt x="35389" y="588573"/>
                      <a:pt x="37045" y="583350"/>
                    </a:cubicBezTo>
                    <a:cubicBezTo>
                      <a:pt x="38065" y="580293"/>
                      <a:pt x="39466" y="578128"/>
                      <a:pt x="39721" y="577618"/>
                    </a:cubicBezTo>
                    <a:cubicBezTo>
                      <a:pt x="44943" y="568956"/>
                      <a:pt x="51312" y="572014"/>
                      <a:pt x="56917" y="562970"/>
                    </a:cubicBezTo>
                    <a:cubicBezTo>
                      <a:pt x="61120" y="556346"/>
                      <a:pt x="56917" y="547811"/>
                      <a:pt x="53223" y="542079"/>
                    </a:cubicBezTo>
                    <a:cubicBezTo>
                      <a:pt x="46981" y="532016"/>
                      <a:pt x="33606" y="530870"/>
                      <a:pt x="33352" y="525647"/>
                    </a:cubicBezTo>
                    <a:cubicBezTo>
                      <a:pt x="30549" y="453423"/>
                      <a:pt x="20995" y="266938"/>
                      <a:pt x="17683" y="213694"/>
                    </a:cubicBezTo>
                    <a:cubicBezTo>
                      <a:pt x="15009" y="171913"/>
                      <a:pt x="-7793" y="147074"/>
                      <a:pt x="2780" y="108987"/>
                    </a:cubicBezTo>
                    <a:cubicBezTo>
                      <a:pt x="16792" y="58800"/>
                      <a:pt x="46599" y="20076"/>
                      <a:pt x="55897" y="19057"/>
                    </a:cubicBezTo>
                    <a:cubicBezTo>
                      <a:pt x="154489" y="9121"/>
                      <a:pt x="211429" y="-6929"/>
                      <a:pt x="423389" y="3262"/>
                    </a:cubicBezTo>
                    <a:cubicBezTo>
                      <a:pt x="441604" y="4153"/>
                      <a:pt x="497651" y="3389"/>
                      <a:pt x="561979" y="28101"/>
                    </a:cubicBezTo>
                    <a:cubicBezTo>
                      <a:pt x="594715" y="40584"/>
                      <a:pt x="634712" y="61474"/>
                      <a:pt x="651909" y="98160"/>
                    </a:cubicBezTo>
                    <a:cubicBezTo>
                      <a:pt x="655603" y="106185"/>
                      <a:pt x="663373" y="123126"/>
                      <a:pt x="657768" y="140960"/>
                    </a:cubicBezTo>
                    <a:cubicBezTo>
                      <a:pt x="654329" y="151914"/>
                      <a:pt x="647196" y="158538"/>
                      <a:pt x="636368" y="168219"/>
                    </a:cubicBezTo>
                    <a:cubicBezTo>
                      <a:pt x="599938" y="200319"/>
                      <a:pt x="585289" y="210000"/>
                      <a:pt x="585289" y="210000"/>
                    </a:cubicBezTo>
                    <a:cubicBezTo>
                      <a:pt x="560704" y="226304"/>
                      <a:pt x="525675" y="249487"/>
                      <a:pt x="500709" y="272671"/>
                    </a:cubicBezTo>
                    <a:cubicBezTo>
                      <a:pt x="475105" y="296618"/>
                      <a:pt x="459055" y="306044"/>
                      <a:pt x="432051" y="345022"/>
                    </a:cubicBezTo>
                    <a:cubicBezTo>
                      <a:pt x="432051" y="345022"/>
                      <a:pt x="411797" y="479408"/>
                      <a:pt x="350910" y="535328"/>
                    </a:cubicBezTo>
                    <a:cubicBezTo>
                      <a:pt x="229389" y="647168"/>
                      <a:pt x="91946" y="655957"/>
                      <a:pt x="35517" y="596853"/>
                    </a:cubicBezTo>
                    <a:close/>
                  </a:path>
                </a:pathLst>
              </a:custGeom>
              <a:gradFill>
                <a:gsLst>
                  <a:gs pos="0">
                    <a:schemeClr val="accent2">
                      <a:lumMod val="40000"/>
                      <a:lumOff val="60000"/>
                    </a:schemeClr>
                  </a:gs>
                  <a:gs pos="100000">
                    <a:schemeClr val="accent2"/>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62" name="Freeform: Shape 161">
                <a:extLst>
                  <a:ext uri="{FF2B5EF4-FFF2-40B4-BE49-F238E27FC236}">
                    <a16:creationId xmlns:a16="http://schemas.microsoft.com/office/drawing/2014/main" id="{5488FE20-A0E8-2252-C4AF-49DCCD3C7F1C}"/>
                  </a:ext>
                </a:extLst>
              </p:cNvPr>
              <p:cNvSpPr/>
              <p:nvPr/>
            </p:nvSpPr>
            <p:spPr>
              <a:xfrm>
                <a:off x="10944479" y="2048383"/>
                <a:ext cx="537671" cy="589223"/>
              </a:xfrm>
              <a:custGeom>
                <a:avLst/>
                <a:gdLst>
                  <a:gd name="connsiteX0" fmla="*/ 943409 w 948466"/>
                  <a:gd name="connsiteY0" fmla="*/ 678969 h 1039406"/>
                  <a:gd name="connsiteX1" fmla="*/ 914876 w 948466"/>
                  <a:gd name="connsiteY1" fmla="*/ 690815 h 1039406"/>
                  <a:gd name="connsiteX2" fmla="*/ 831696 w 948466"/>
                  <a:gd name="connsiteY2" fmla="*/ 721896 h 1039406"/>
                  <a:gd name="connsiteX3" fmla="*/ 630818 w 948466"/>
                  <a:gd name="connsiteY3" fmla="*/ 789280 h 1039406"/>
                  <a:gd name="connsiteX4" fmla="*/ 470701 w 948466"/>
                  <a:gd name="connsiteY4" fmla="*/ 894623 h 1039406"/>
                  <a:gd name="connsiteX5" fmla="*/ 389306 w 948466"/>
                  <a:gd name="connsiteY5" fmla="*/ 963408 h 1039406"/>
                  <a:gd name="connsiteX6" fmla="*/ 389306 w 948466"/>
                  <a:gd name="connsiteY6" fmla="*/ 963408 h 1039406"/>
                  <a:gd name="connsiteX7" fmla="*/ 307910 w 948466"/>
                  <a:gd name="connsiteY7" fmla="*/ 1032194 h 1039406"/>
                  <a:gd name="connsiteX8" fmla="*/ 192758 w 948466"/>
                  <a:gd name="connsiteY8" fmla="*/ 1009775 h 1039406"/>
                  <a:gd name="connsiteX9" fmla="*/ 154417 w 948466"/>
                  <a:gd name="connsiteY9" fmla="*/ 877045 h 1039406"/>
                  <a:gd name="connsiteX10" fmla="*/ 3344 w 948466"/>
                  <a:gd name="connsiteY10" fmla="*/ 316445 h 1039406"/>
                  <a:gd name="connsiteX11" fmla="*/ 278358 w 948466"/>
                  <a:gd name="connsiteY11" fmla="*/ 19650 h 1039406"/>
                  <a:gd name="connsiteX12" fmla="*/ 535411 w 948466"/>
                  <a:gd name="connsiteY12" fmla="*/ 4237 h 1039406"/>
                  <a:gd name="connsiteX13" fmla="*/ 816029 w 948466"/>
                  <a:gd name="connsiteY13" fmla="*/ 79773 h 1039406"/>
                  <a:gd name="connsiteX14" fmla="*/ 923028 w 948466"/>
                  <a:gd name="connsiteY14" fmla="*/ 249953 h 1039406"/>
                  <a:gd name="connsiteX15" fmla="*/ 943536 w 948466"/>
                  <a:gd name="connsiteY15" fmla="*/ 678842 h 1039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8466" h="1039406">
                    <a:moveTo>
                      <a:pt x="943409" y="678969"/>
                    </a:moveTo>
                    <a:cubicBezTo>
                      <a:pt x="943154" y="682408"/>
                      <a:pt x="931817" y="683937"/>
                      <a:pt x="914876" y="690815"/>
                    </a:cubicBezTo>
                    <a:cubicBezTo>
                      <a:pt x="904940" y="694891"/>
                      <a:pt x="875260" y="706610"/>
                      <a:pt x="831696" y="721896"/>
                    </a:cubicBezTo>
                    <a:cubicBezTo>
                      <a:pt x="711960" y="764186"/>
                      <a:pt x="695655" y="757817"/>
                      <a:pt x="630818" y="789280"/>
                    </a:cubicBezTo>
                    <a:cubicBezTo>
                      <a:pt x="584961" y="811571"/>
                      <a:pt x="546875" y="839213"/>
                      <a:pt x="470701" y="894623"/>
                    </a:cubicBezTo>
                    <a:cubicBezTo>
                      <a:pt x="444971" y="913348"/>
                      <a:pt x="418221" y="934493"/>
                      <a:pt x="389306" y="963408"/>
                    </a:cubicBezTo>
                    <a:cubicBezTo>
                      <a:pt x="389051" y="963663"/>
                      <a:pt x="389560" y="963154"/>
                      <a:pt x="389306" y="963408"/>
                    </a:cubicBezTo>
                    <a:cubicBezTo>
                      <a:pt x="357461" y="995253"/>
                      <a:pt x="330838" y="1021876"/>
                      <a:pt x="307910" y="1032194"/>
                    </a:cubicBezTo>
                    <a:cubicBezTo>
                      <a:pt x="272626" y="1047989"/>
                      <a:pt x="221164" y="1036652"/>
                      <a:pt x="192758" y="1009775"/>
                    </a:cubicBezTo>
                    <a:cubicBezTo>
                      <a:pt x="153398" y="972452"/>
                      <a:pt x="165244" y="899846"/>
                      <a:pt x="154417" y="877045"/>
                    </a:cubicBezTo>
                    <a:cubicBezTo>
                      <a:pt x="82575" y="725717"/>
                      <a:pt x="-19839" y="575409"/>
                      <a:pt x="3344" y="316445"/>
                    </a:cubicBezTo>
                    <a:cubicBezTo>
                      <a:pt x="13025" y="208300"/>
                      <a:pt x="151742" y="56590"/>
                      <a:pt x="278358" y="19650"/>
                    </a:cubicBezTo>
                    <a:cubicBezTo>
                      <a:pt x="358352" y="-3661"/>
                      <a:pt x="476434" y="-2514"/>
                      <a:pt x="535411" y="4237"/>
                    </a:cubicBezTo>
                    <a:cubicBezTo>
                      <a:pt x="644448" y="16593"/>
                      <a:pt x="738327" y="20542"/>
                      <a:pt x="816029" y="79773"/>
                    </a:cubicBezTo>
                    <a:cubicBezTo>
                      <a:pt x="869401" y="120535"/>
                      <a:pt x="907997" y="145247"/>
                      <a:pt x="923028" y="249953"/>
                    </a:cubicBezTo>
                    <a:cubicBezTo>
                      <a:pt x="950287" y="440386"/>
                      <a:pt x="952962" y="554646"/>
                      <a:pt x="943536" y="678842"/>
                    </a:cubicBezTo>
                    <a:close/>
                  </a:path>
                </a:pathLst>
              </a:custGeom>
              <a:gradFill>
                <a:gsLst>
                  <a:gs pos="0">
                    <a:schemeClr val="accent2">
                      <a:lumMod val="40000"/>
                      <a:lumOff val="60000"/>
                    </a:schemeClr>
                  </a:gs>
                  <a:gs pos="100000">
                    <a:schemeClr val="accent2"/>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63" name="Freeform: Shape 162">
                <a:extLst>
                  <a:ext uri="{FF2B5EF4-FFF2-40B4-BE49-F238E27FC236}">
                    <a16:creationId xmlns:a16="http://schemas.microsoft.com/office/drawing/2014/main" id="{25FB4F57-DBB4-315B-56C7-8B8814A1760B}"/>
                  </a:ext>
                </a:extLst>
              </p:cNvPr>
              <p:cNvSpPr/>
              <p:nvPr/>
            </p:nvSpPr>
            <p:spPr>
              <a:xfrm>
                <a:off x="11000829" y="2097144"/>
                <a:ext cx="133870" cy="234537"/>
              </a:xfrm>
              <a:custGeom>
                <a:avLst/>
                <a:gdLst>
                  <a:gd name="connsiteX0" fmla="*/ 236150 w 236150"/>
                  <a:gd name="connsiteY0" fmla="*/ 0 h 413730"/>
                  <a:gd name="connsiteX1" fmla="*/ 8904 w 236150"/>
                  <a:gd name="connsiteY1" fmla="*/ 413730 h 413730"/>
                  <a:gd name="connsiteX2" fmla="*/ 236150 w 236150"/>
                  <a:gd name="connsiteY2" fmla="*/ 0 h 413730"/>
                  <a:gd name="connsiteX3" fmla="*/ 236150 w 236150"/>
                  <a:gd name="connsiteY3" fmla="*/ 0 h 413730"/>
                </a:gdLst>
                <a:ahLst/>
                <a:cxnLst>
                  <a:cxn ang="0">
                    <a:pos x="connsiteX0" y="connsiteY0"/>
                  </a:cxn>
                  <a:cxn ang="0">
                    <a:pos x="connsiteX1" y="connsiteY1"/>
                  </a:cxn>
                  <a:cxn ang="0">
                    <a:pos x="connsiteX2" y="connsiteY2"/>
                  </a:cxn>
                  <a:cxn ang="0">
                    <a:pos x="connsiteX3" y="connsiteY3"/>
                  </a:cxn>
                </a:cxnLst>
                <a:rect l="l" t="t" r="r" b="b"/>
                <a:pathLst>
                  <a:path w="236150" h="413730">
                    <a:moveTo>
                      <a:pt x="236150" y="0"/>
                    </a:moveTo>
                    <a:cubicBezTo>
                      <a:pt x="88899" y="113878"/>
                      <a:pt x="35145" y="232596"/>
                      <a:pt x="8904" y="413730"/>
                    </a:cubicBezTo>
                    <a:cubicBezTo>
                      <a:pt x="-30456" y="241640"/>
                      <a:pt x="63423" y="52608"/>
                      <a:pt x="236150" y="0"/>
                    </a:cubicBezTo>
                    <a:lnTo>
                      <a:pt x="236150" y="0"/>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64" name="Freeform: Shape 163">
                <a:extLst>
                  <a:ext uri="{FF2B5EF4-FFF2-40B4-BE49-F238E27FC236}">
                    <a16:creationId xmlns:a16="http://schemas.microsoft.com/office/drawing/2014/main" id="{3EA33F02-E4FB-F90A-DD6D-86E159732C85}"/>
                  </a:ext>
                </a:extLst>
              </p:cNvPr>
              <p:cNvSpPr/>
              <p:nvPr/>
            </p:nvSpPr>
            <p:spPr>
              <a:xfrm>
                <a:off x="10994136" y="2073170"/>
                <a:ext cx="183310" cy="313318"/>
              </a:xfrm>
              <a:custGeom>
                <a:avLst/>
                <a:gdLst>
                  <a:gd name="connsiteX0" fmla="*/ 323365 w 323364"/>
                  <a:gd name="connsiteY0" fmla="*/ 0 h 552701"/>
                  <a:gd name="connsiteX1" fmla="*/ 209232 w 323364"/>
                  <a:gd name="connsiteY1" fmla="*/ 119355 h 552701"/>
                  <a:gd name="connsiteX2" fmla="*/ 63382 w 323364"/>
                  <a:gd name="connsiteY2" fmla="*/ 392458 h 552701"/>
                  <a:gd name="connsiteX3" fmla="*/ 19945 w 323364"/>
                  <a:gd name="connsiteY3" fmla="*/ 552702 h 552701"/>
                  <a:gd name="connsiteX4" fmla="*/ 323365 w 323364"/>
                  <a:gd name="connsiteY4" fmla="*/ 127 h 552701"/>
                  <a:gd name="connsiteX5" fmla="*/ 323365 w 323364"/>
                  <a:gd name="connsiteY5" fmla="*/ 127 h 552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364" h="552701">
                    <a:moveTo>
                      <a:pt x="323365" y="0"/>
                    </a:moveTo>
                    <a:cubicBezTo>
                      <a:pt x="282221" y="40889"/>
                      <a:pt x="243243" y="78593"/>
                      <a:pt x="209232" y="119355"/>
                    </a:cubicBezTo>
                    <a:cubicBezTo>
                      <a:pt x="140320" y="200241"/>
                      <a:pt x="94590" y="290936"/>
                      <a:pt x="63382" y="392458"/>
                    </a:cubicBezTo>
                    <a:cubicBezTo>
                      <a:pt x="47332" y="443410"/>
                      <a:pt x="35104" y="496655"/>
                      <a:pt x="19945" y="552702"/>
                    </a:cubicBezTo>
                    <a:cubicBezTo>
                      <a:pt x="-53680" y="324055"/>
                      <a:pt x="82999" y="51844"/>
                      <a:pt x="323365" y="127"/>
                    </a:cubicBezTo>
                    <a:lnTo>
                      <a:pt x="323365" y="127"/>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65" name="Freeform: Shape 164">
                <a:extLst>
                  <a:ext uri="{FF2B5EF4-FFF2-40B4-BE49-F238E27FC236}">
                    <a16:creationId xmlns:a16="http://schemas.microsoft.com/office/drawing/2014/main" id="{8718B848-CBED-01B8-3334-D14D8B4DCFA7}"/>
                  </a:ext>
                </a:extLst>
              </p:cNvPr>
              <p:cNvSpPr/>
              <p:nvPr/>
            </p:nvSpPr>
            <p:spPr>
              <a:xfrm>
                <a:off x="10990640" y="2165780"/>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66" name="Freeform: Shape 165">
                <a:extLst>
                  <a:ext uri="{FF2B5EF4-FFF2-40B4-BE49-F238E27FC236}">
                    <a16:creationId xmlns:a16="http://schemas.microsoft.com/office/drawing/2014/main" id="{AC986210-2AEA-6B2B-8D93-859EC1FF615F}"/>
                  </a:ext>
                </a:extLst>
              </p:cNvPr>
              <p:cNvSpPr/>
              <p:nvPr/>
            </p:nvSpPr>
            <p:spPr>
              <a:xfrm>
                <a:off x="11006381" y="2116677"/>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3"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67" name="Freeform: Shape 166">
                <a:extLst>
                  <a:ext uri="{FF2B5EF4-FFF2-40B4-BE49-F238E27FC236}">
                    <a16:creationId xmlns:a16="http://schemas.microsoft.com/office/drawing/2014/main" id="{3245D0CC-9485-B48F-97AC-D548A1F1D6E8}"/>
                  </a:ext>
                </a:extLst>
              </p:cNvPr>
              <p:cNvSpPr/>
              <p:nvPr/>
            </p:nvSpPr>
            <p:spPr>
              <a:xfrm>
                <a:off x="11060611" y="2131914"/>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68" name="Freeform: Shape 167">
                <a:extLst>
                  <a:ext uri="{FF2B5EF4-FFF2-40B4-BE49-F238E27FC236}">
                    <a16:creationId xmlns:a16="http://schemas.microsoft.com/office/drawing/2014/main" id="{6E25754A-1614-B7B8-F46B-F31EB7B6DF3D}"/>
                  </a:ext>
                </a:extLst>
              </p:cNvPr>
              <p:cNvSpPr/>
              <p:nvPr/>
            </p:nvSpPr>
            <p:spPr>
              <a:xfrm>
                <a:off x="11129644" y="2123537"/>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69" name="Freeform: Shape 168">
                <a:extLst>
                  <a:ext uri="{FF2B5EF4-FFF2-40B4-BE49-F238E27FC236}">
                    <a16:creationId xmlns:a16="http://schemas.microsoft.com/office/drawing/2014/main" id="{9591DA4D-3ECF-0D95-883D-2AE56AB91127}"/>
                  </a:ext>
                </a:extLst>
              </p:cNvPr>
              <p:cNvSpPr/>
              <p:nvPr/>
            </p:nvSpPr>
            <p:spPr>
              <a:xfrm>
                <a:off x="11036999" y="2189320"/>
                <a:ext cx="146946" cy="73090"/>
              </a:xfrm>
              <a:custGeom>
                <a:avLst/>
                <a:gdLst>
                  <a:gd name="connsiteX0" fmla="*/ 127 w 259217"/>
                  <a:gd name="connsiteY0" fmla="*/ 114958 h 128933"/>
                  <a:gd name="connsiteX1" fmla="*/ 74390 w 259217"/>
                  <a:gd name="connsiteY1" fmla="*/ 108844 h 128933"/>
                  <a:gd name="connsiteX2" fmla="*/ 148907 w 259217"/>
                  <a:gd name="connsiteY2" fmla="*/ 72668 h 128933"/>
                  <a:gd name="connsiteX3" fmla="*/ 220113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8"/>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4"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0" name="Freeform: Shape 169">
                <a:extLst>
                  <a:ext uri="{FF2B5EF4-FFF2-40B4-BE49-F238E27FC236}">
                    <a16:creationId xmlns:a16="http://schemas.microsoft.com/office/drawing/2014/main" id="{F42B8ADE-09B6-BAD7-3563-D18A4D42DFE3}"/>
                  </a:ext>
                </a:extLst>
              </p:cNvPr>
              <p:cNvSpPr/>
              <p:nvPr/>
            </p:nvSpPr>
            <p:spPr>
              <a:xfrm>
                <a:off x="11186184" y="2135091"/>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9" y="571"/>
                      <a:pt x="246353" y="-957"/>
                      <a:pt x="259219" y="571"/>
                    </a:cubicBezTo>
                    <a:cubicBezTo>
                      <a:pt x="220240" y="11271"/>
                      <a:pt x="199350" y="39295"/>
                      <a:pt x="179861" y="71140"/>
                    </a:cubicBezTo>
                    <a:cubicBezTo>
                      <a:pt x="172855" y="81585"/>
                      <a:pt x="164703"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1" name="Freeform: Shape 170">
                <a:extLst>
                  <a:ext uri="{FF2B5EF4-FFF2-40B4-BE49-F238E27FC236}">
                    <a16:creationId xmlns:a16="http://schemas.microsoft.com/office/drawing/2014/main" id="{CE64C549-236E-DB39-CBF2-2D3DAA66F4B1}"/>
                  </a:ext>
                </a:extLst>
              </p:cNvPr>
              <p:cNvSpPr/>
              <p:nvPr/>
            </p:nvSpPr>
            <p:spPr>
              <a:xfrm>
                <a:off x="11112747" y="2184555"/>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2" name="Freeform: Shape 171">
                <a:extLst>
                  <a:ext uri="{FF2B5EF4-FFF2-40B4-BE49-F238E27FC236}">
                    <a16:creationId xmlns:a16="http://schemas.microsoft.com/office/drawing/2014/main" id="{4CDAFD2C-14EC-8A86-3266-2568157A4B87}"/>
                  </a:ext>
                </a:extLst>
              </p:cNvPr>
              <p:cNvSpPr/>
              <p:nvPr/>
            </p:nvSpPr>
            <p:spPr>
              <a:xfrm>
                <a:off x="11053174" y="2237701"/>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3" name="Freeform: Shape 172">
                <a:extLst>
                  <a:ext uri="{FF2B5EF4-FFF2-40B4-BE49-F238E27FC236}">
                    <a16:creationId xmlns:a16="http://schemas.microsoft.com/office/drawing/2014/main" id="{49E7A85A-C2AD-9FF7-D78A-B5926D7482F7}"/>
                  </a:ext>
                </a:extLst>
              </p:cNvPr>
              <p:cNvSpPr/>
              <p:nvPr/>
            </p:nvSpPr>
            <p:spPr>
              <a:xfrm>
                <a:off x="11039238" y="2287309"/>
                <a:ext cx="146946" cy="73090"/>
              </a:xfrm>
              <a:custGeom>
                <a:avLst/>
                <a:gdLst>
                  <a:gd name="connsiteX0" fmla="*/ 127 w 259217"/>
                  <a:gd name="connsiteY0" fmla="*/ 114959 h 128933"/>
                  <a:gd name="connsiteX1" fmla="*/ 74390 w 259217"/>
                  <a:gd name="connsiteY1" fmla="*/ 108844 h 128933"/>
                  <a:gd name="connsiteX2" fmla="*/ 148907 w 259217"/>
                  <a:gd name="connsiteY2" fmla="*/ 72668 h 128933"/>
                  <a:gd name="connsiteX3" fmla="*/ 220113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9"/>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4" y="81585"/>
                      <a:pt x="164702" y="95852"/>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4" name="Freeform: Shape 173">
                <a:extLst>
                  <a:ext uri="{FF2B5EF4-FFF2-40B4-BE49-F238E27FC236}">
                    <a16:creationId xmlns:a16="http://schemas.microsoft.com/office/drawing/2014/main" id="{D41A9D77-9507-66A5-0D9E-B00331646EF6}"/>
                  </a:ext>
                </a:extLst>
              </p:cNvPr>
              <p:cNvSpPr/>
              <p:nvPr/>
            </p:nvSpPr>
            <p:spPr>
              <a:xfrm>
                <a:off x="11112747" y="2223259"/>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5" name="Freeform: Shape 174">
                <a:extLst>
                  <a:ext uri="{FF2B5EF4-FFF2-40B4-BE49-F238E27FC236}">
                    <a16:creationId xmlns:a16="http://schemas.microsoft.com/office/drawing/2014/main" id="{3064CB8D-9444-2DE9-B72F-452C5708CAEC}"/>
                  </a:ext>
                </a:extLst>
              </p:cNvPr>
              <p:cNvSpPr/>
              <p:nvPr/>
            </p:nvSpPr>
            <p:spPr>
              <a:xfrm>
                <a:off x="11251895" y="2184555"/>
                <a:ext cx="146947" cy="73090"/>
              </a:xfrm>
              <a:custGeom>
                <a:avLst/>
                <a:gdLst>
                  <a:gd name="connsiteX0" fmla="*/ 128 w 259218"/>
                  <a:gd name="connsiteY0" fmla="*/ 114958 h 128933"/>
                  <a:gd name="connsiteX1" fmla="*/ 74390 w 259218"/>
                  <a:gd name="connsiteY1" fmla="*/ 108844 h 128933"/>
                  <a:gd name="connsiteX2" fmla="*/ 148908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8"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3"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6" name="Freeform: Shape 175">
                <a:extLst>
                  <a:ext uri="{FF2B5EF4-FFF2-40B4-BE49-F238E27FC236}">
                    <a16:creationId xmlns:a16="http://schemas.microsoft.com/office/drawing/2014/main" id="{DEF66AE8-23D2-680A-66C9-EBE025055E5E}"/>
                  </a:ext>
                </a:extLst>
              </p:cNvPr>
              <p:cNvSpPr/>
              <p:nvPr/>
            </p:nvSpPr>
            <p:spPr>
              <a:xfrm>
                <a:off x="11168276" y="2248316"/>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7" name="Freeform: Shape 176">
                <a:extLst>
                  <a:ext uri="{FF2B5EF4-FFF2-40B4-BE49-F238E27FC236}">
                    <a16:creationId xmlns:a16="http://schemas.microsoft.com/office/drawing/2014/main" id="{163A73AC-49A4-9226-9924-A800EBC2C6A0}"/>
                  </a:ext>
                </a:extLst>
              </p:cNvPr>
              <p:cNvSpPr/>
              <p:nvPr/>
            </p:nvSpPr>
            <p:spPr>
              <a:xfrm>
                <a:off x="11035482" y="2321175"/>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3" y="95851"/>
                      <a:pt x="154385" y="103622"/>
                    </a:cubicBezTo>
                    <a:cubicBezTo>
                      <a:pt x="110311" y="135339"/>
                      <a:pt x="48150" y="135084"/>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8" name="Freeform: Shape 177">
                <a:extLst>
                  <a:ext uri="{FF2B5EF4-FFF2-40B4-BE49-F238E27FC236}">
                    <a16:creationId xmlns:a16="http://schemas.microsoft.com/office/drawing/2014/main" id="{F1B4821A-C500-604E-CF7E-E7D238F4B0F1}"/>
                  </a:ext>
                </a:extLst>
              </p:cNvPr>
              <p:cNvSpPr/>
              <p:nvPr/>
            </p:nvSpPr>
            <p:spPr>
              <a:xfrm>
                <a:off x="11016780" y="2375188"/>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79" name="Freeform: Shape 178">
                <a:extLst>
                  <a:ext uri="{FF2B5EF4-FFF2-40B4-BE49-F238E27FC236}">
                    <a16:creationId xmlns:a16="http://schemas.microsoft.com/office/drawing/2014/main" id="{65AD4D49-6F1C-D18B-1B67-F9F818BA7AEB}"/>
                  </a:ext>
                </a:extLst>
              </p:cNvPr>
              <p:cNvSpPr/>
              <p:nvPr/>
            </p:nvSpPr>
            <p:spPr>
              <a:xfrm>
                <a:off x="11090217" y="2338650"/>
                <a:ext cx="146947" cy="73090"/>
              </a:xfrm>
              <a:custGeom>
                <a:avLst/>
                <a:gdLst>
                  <a:gd name="connsiteX0" fmla="*/ 127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7" y="114958"/>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0" name="Freeform: Shape 179">
                <a:extLst>
                  <a:ext uri="{FF2B5EF4-FFF2-40B4-BE49-F238E27FC236}">
                    <a16:creationId xmlns:a16="http://schemas.microsoft.com/office/drawing/2014/main" id="{A55522F8-0E3A-916D-961C-E08634EB9462}"/>
                  </a:ext>
                </a:extLst>
              </p:cNvPr>
              <p:cNvSpPr/>
              <p:nvPr/>
            </p:nvSpPr>
            <p:spPr>
              <a:xfrm>
                <a:off x="11153329" y="2334751"/>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1" name="Freeform: Shape 180">
                <a:extLst>
                  <a:ext uri="{FF2B5EF4-FFF2-40B4-BE49-F238E27FC236}">
                    <a16:creationId xmlns:a16="http://schemas.microsoft.com/office/drawing/2014/main" id="{A279E9C4-16E4-F926-C61F-5356A97C9A0F}"/>
                  </a:ext>
                </a:extLst>
              </p:cNvPr>
              <p:cNvSpPr/>
              <p:nvPr/>
            </p:nvSpPr>
            <p:spPr>
              <a:xfrm>
                <a:off x="11067327" y="2390930"/>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2" name="Freeform: Shape 181">
                <a:extLst>
                  <a:ext uri="{FF2B5EF4-FFF2-40B4-BE49-F238E27FC236}">
                    <a16:creationId xmlns:a16="http://schemas.microsoft.com/office/drawing/2014/main" id="{3E51FE0F-C24D-F787-780B-DA6A433D9424}"/>
                  </a:ext>
                </a:extLst>
              </p:cNvPr>
              <p:cNvSpPr/>
              <p:nvPr/>
            </p:nvSpPr>
            <p:spPr>
              <a:xfrm>
                <a:off x="11207558" y="2346304"/>
                <a:ext cx="146946" cy="73090"/>
              </a:xfrm>
              <a:custGeom>
                <a:avLst/>
                <a:gdLst>
                  <a:gd name="connsiteX0" fmla="*/ 127 w 259217"/>
                  <a:gd name="connsiteY0" fmla="*/ 114958 h 128933"/>
                  <a:gd name="connsiteX1" fmla="*/ 74390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8"/>
                    </a:moveTo>
                    <a:cubicBezTo>
                      <a:pt x="25985" y="115213"/>
                      <a:pt x="50697" y="113685"/>
                      <a:pt x="74390" y="108844"/>
                    </a:cubicBezTo>
                    <a:cubicBezTo>
                      <a:pt x="103560" y="101838"/>
                      <a:pt x="131966" y="95597"/>
                      <a:pt x="148907" y="72668"/>
                    </a:cubicBezTo>
                    <a:cubicBezTo>
                      <a:pt x="168141" y="46683"/>
                      <a:pt x="188268"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3" name="Freeform: Shape 182">
                <a:extLst>
                  <a:ext uri="{FF2B5EF4-FFF2-40B4-BE49-F238E27FC236}">
                    <a16:creationId xmlns:a16="http://schemas.microsoft.com/office/drawing/2014/main" id="{D9D4D991-8F90-24DE-7C22-2CC190ED7ACC}"/>
                  </a:ext>
                </a:extLst>
              </p:cNvPr>
              <p:cNvSpPr/>
              <p:nvPr/>
            </p:nvSpPr>
            <p:spPr>
              <a:xfrm>
                <a:off x="11149068" y="2380243"/>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4" name="Freeform: Shape 183">
                <a:extLst>
                  <a:ext uri="{FF2B5EF4-FFF2-40B4-BE49-F238E27FC236}">
                    <a16:creationId xmlns:a16="http://schemas.microsoft.com/office/drawing/2014/main" id="{5380DDA6-0E42-4A23-8D92-9117168E9EA5}"/>
                  </a:ext>
                </a:extLst>
              </p:cNvPr>
              <p:cNvSpPr/>
              <p:nvPr/>
            </p:nvSpPr>
            <p:spPr>
              <a:xfrm>
                <a:off x="11090217" y="2436783"/>
                <a:ext cx="146947" cy="73090"/>
              </a:xfrm>
              <a:custGeom>
                <a:avLst/>
                <a:gdLst>
                  <a:gd name="connsiteX0" fmla="*/ 127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7" y="114958"/>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5" name="Freeform: Shape 184">
                <a:extLst>
                  <a:ext uri="{FF2B5EF4-FFF2-40B4-BE49-F238E27FC236}">
                    <a16:creationId xmlns:a16="http://schemas.microsoft.com/office/drawing/2014/main" id="{B2A2EA7E-A61E-6BF0-49D0-28C61A29BABA}"/>
                  </a:ext>
                </a:extLst>
              </p:cNvPr>
              <p:cNvSpPr/>
              <p:nvPr/>
            </p:nvSpPr>
            <p:spPr>
              <a:xfrm>
                <a:off x="11072598" y="2486247"/>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6" name="Freeform: Shape 185">
                <a:extLst>
                  <a:ext uri="{FF2B5EF4-FFF2-40B4-BE49-F238E27FC236}">
                    <a16:creationId xmlns:a16="http://schemas.microsoft.com/office/drawing/2014/main" id="{8DB46D76-6FD7-96F3-6A04-8CEE3A5964B2}"/>
                  </a:ext>
                </a:extLst>
              </p:cNvPr>
              <p:cNvSpPr/>
              <p:nvPr/>
            </p:nvSpPr>
            <p:spPr>
              <a:xfrm>
                <a:off x="11153329" y="2421402"/>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7" name="Freeform: Shape 186">
                <a:extLst>
                  <a:ext uri="{FF2B5EF4-FFF2-40B4-BE49-F238E27FC236}">
                    <a16:creationId xmlns:a16="http://schemas.microsoft.com/office/drawing/2014/main" id="{29B6D09A-04B9-1B66-50E3-DF0516C253C7}"/>
                  </a:ext>
                </a:extLst>
              </p:cNvPr>
              <p:cNvSpPr/>
              <p:nvPr/>
            </p:nvSpPr>
            <p:spPr>
              <a:xfrm>
                <a:off x="11207558" y="2432017"/>
                <a:ext cx="146946" cy="73090"/>
              </a:xfrm>
              <a:custGeom>
                <a:avLst/>
                <a:gdLst>
                  <a:gd name="connsiteX0" fmla="*/ 127 w 259217"/>
                  <a:gd name="connsiteY0" fmla="*/ 114959 h 128933"/>
                  <a:gd name="connsiteX1" fmla="*/ 74390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9"/>
                    </a:moveTo>
                    <a:cubicBezTo>
                      <a:pt x="25985" y="115213"/>
                      <a:pt x="50697" y="113685"/>
                      <a:pt x="74390" y="108844"/>
                    </a:cubicBezTo>
                    <a:cubicBezTo>
                      <a:pt x="103560" y="101838"/>
                      <a:pt x="131966" y="95597"/>
                      <a:pt x="148907" y="72668"/>
                    </a:cubicBezTo>
                    <a:cubicBezTo>
                      <a:pt x="168141" y="46683"/>
                      <a:pt x="188268"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50" y="135084"/>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8" name="Freeform: Shape 187">
                <a:extLst>
                  <a:ext uri="{FF2B5EF4-FFF2-40B4-BE49-F238E27FC236}">
                    <a16:creationId xmlns:a16="http://schemas.microsoft.com/office/drawing/2014/main" id="{3338928B-E214-3CBA-BB82-4077C7AEE508}"/>
                  </a:ext>
                </a:extLst>
              </p:cNvPr>
              <p:cNvSpPr/>
              <p:nvPr/>
            </p:nvSpPr>
            <p:spPr>
              <a:xfrm>
                <a:off x="11265109" y="2390930"/>
                <a:ext cx="146947" cy="73090"/>
              </a:xfrm>
              <a:custGeom>
                <a:avLst/>
                <a:gdLst>
                  <a:gd name="connsiteX0" fmla="*/ 127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8 w 259218"/>
                  <a:gd name="connsiteY4" fmla="*/ 571 h 128933"/>
                  <a:gd name="connsiteX5" fmla="*/ 179860 w 259218"/>
                  <a:gd name="connsiteY5" fmla="*/ 71140 h 128933"/>
                  <a:gd name="connsiteX6" fmla="*/ 154384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7" y="114958"/>
                    </a:moveTo>
                    <a:cubicBezTo>
                      <a:pt x="25985" y="115213"/>
                      <a:pt x="50697" y="113685"/>
                      <a:pt x="74390" y="108844"/>
                    </a:cubicBezTo>
                    <a:cubicBezTo>
                      <a:pt x="103560" y="101838"/>
                      <a:pt x="131966" y="95597"/>
                      <a:pt x="148907" y="72668"/>
                    </a:cubicBezTo>
                    <a:cubicBezTo>
                      <a:pt x="168141" y="46683"/>
                      <a:pt x="188268" y="17258"/>
                      <a:pt x="220113" y="5284"/>
                    </a:cubicBezTo>
                    <a:cubicBezTo>
                      <a:pt x="232978" y="571"/>
                      <a:pt x="246353" y="-957"/>
                      <a:pt x="259218" y="571"/>
                    </a:cubicBezTo>
                    <a:cubicBezTo>
                      <a:pt x="220240" y="11271"/>
                      <a:pt x="199350" y="39295"/>
                      <a:pt x="179860" y="71140"/>
                    </a:cubicBezTo>
                    <a:cubicBezTo>
                      <a:pt x="172854" y="81585"/>
                      <a:pt x="164702" y="95851"/>
                      <a:pt x="154384" y="103622"/>
                    </a:cubicBezTo>
                    <a:cubicBezTo>
                      <a:pt x="110311"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89" name="Freeform: Shape 188">
                <a:extLst>
                  <a:ext uri="{FF2B5EF4-FFF2-40B4-BE49-F238E27FC236}">
                    <a16:creationId xmlns:a16="http://schemas.microsoft.com/office/drawing/2014/main" id="{13C7FFE8-EEA9-F990-A152-62F06F9D7BD3}"/>
                  </a:ext>
                </a:extLst>
              </p:cNvPr>
              <p:cNvSpPr/>
              <p:nvPr/>
            </p:nvSpPr>
            <p:spPr>
              <a:xfrm>
                <a:off x="11369741" y="2343416"/>
                <a:ext cx="146946" cy="73090"/>
              </a:xfrm>
              <a:custGeom>
                <a:avLst/>
                <a:gdLst>
                  <a:gd name="connsiteX0" fmla="*/ 127 w 259217"/>
                  <a:gd name="connsiteY0" fmla="*/ 114958 h 128933"/>
                  <a:gd name="connsiteX1" fmla="*/ 74389 w 259217"/>
                  <a:gd name="connsiteY1" fmla="*/ 108844 h 128933"/>
                  <a:gd name="connsiteX2" fmla="*/ 148906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7" y="114958"/>
                    </a:moveTo>
                    <a:cubicBezTo>
                      <a:pt x="25985" y="115213"/>
                      <a:pt x="50697" y="113685"/>
                      <a:pt x="74389" y="108844"/>
                    </a:cubicBezTo>
                    <a:cubicBezTo>
                      <a:pt x="103559" y="101838"/>
                      <a:pt x="131966" y="95597"/>
                      <a:pt x="148906" y="72668"/>
                    </a:cubicBezTo>
                    <a:cubicBezTo>
                      <a:pt x="168141" y="46683"/>
                      <a:pt x="188267" y="17258"/>
                      <a:pt x="220112" y="5284"/>
                    </a:cubicBezTo>
                    <a:cubicBezTo>
                      <a:pt x="232978" y="571"/>
                      <a:pt x="246352" y="-957"/>
                      <a:pt x="259218" y="571"/>
                    </a:cubicBezTo>
                    <a:cubicBezTo>
                      <a:pt x="220240" y="11271"/>
                      <a:pt x="199349" y="39295"/>
                      <a:pt x="179861" y="71140"/>
                    </a:cubicBezTo>
                    <a:cubicBezTo>
                      <a:pt x="172854"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0" name="Freeform: Shape 189">
                <a:extLst>
                  <a:ext uri="{FF2B5EF4-FFF2-40B4-BE49-F238E27FC236}">
                    <a16:creationId xmlns:a16="http://schemas.microsoft.com/office/drawing/2014/main" id="{9C9710E9-11B6-B377-BEC7-939DAFE1E5FE}"/>
                  </a:ext>
                </a:extLst>
              </p:cNvPr>
              <p:cNvSpPr/>
              <p:nvPr/>
            </p:nvSpPr>
            <p:spPr>
              <a:xfrm>
                <a:off x="11452711" y="2275539"/>
                <a:ext cx="146946" cy="73090"/>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1"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1" name="Freeform: Shape 190">
                <a:extLst>
                  <a:ext uri="{FF2B5EF4-FFF2-40B4-BE49-F238E27FC236}">
                    <a16:creationId xmlns:a16="http://schemas.microsoft.com/office/drawing/2014/main" id="{AA756816-7921-245A-2DCC-E75202341DAB}"/>
                  </a:ext>
                </a:extLst>
              </p:cNvPr>
              <p:cNvSpPr/>
              <p:nvPr/>
            </p:nvSpPr>
            <p:spPr>
              <a:xfrm>
                <a:off x="11512212" y="2295613"/>
                <a:ext cx="146946" cy="73090"/>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2"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2" name="Freeform: Shape 191">
                <a:extLst>
                  <a:ext uri="{FF2B5EF4-FFF2-40B4-BE49-F238E27FC236}">
                    <a16:creationId xmlns:a16="http://schemas.microsoft.com/office/drawing/2014/main" id="{315EB61A-3A9E-A805-FA8C-F50DB54EFB0B}"/>
                  </a:ext>
                </a:extLst>
              </p:cNvPr>
              <p:cNvSpPr/>
              <p:nvPr/>
            </p:nvSpPr>
            <p:spPr>
              <a:xfrm>
                <a:off x="11579799" y="2237701"/>
                <a:ext cx="146946" cy="73090"/>
              </a:xfrm>
              <a:custGeom>
                <a:avLst/>
                <a:gdLst>
                  <a:gd name="connsiteX0" fmla="*/ 128 w 259217"/>
                  <a:gd name="connsiteY0" fmla="*/ 114958 h 128933"/>
                  <a:gd name="connsiteX1" fmla="*/ 74390 w 259217"/>
                  <a:gd name="connsiteY1" fmla="*/ 108844 h 128933"/>
                  <a:gd name="connsiteX2" fmla="*/ 148907 w 259217"/>
                  <a:gd name="connsiteY2" fmla="*/ 72668 h 128933"/>
                  <a:gd name="connsiteX3" fmla="*/ 220113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90" y="108844"/>
                    </a:cubicBezTo>
                    <a:cubicBezTo>
                      <a:pt x="103560" y="101838"/>
                      <a:pt x="131966" y="95597"/>
                      <a:pt x="148907" y="72668"/>
                    </a:cubicBezTo>
                    <a:cubicBezTo>
                      <a:pt x="168142" y="46683"/>
                      <a:pt x="188268" y="17258"/>
                      <a:pt x="220113" y="5284"/>
                    </a:cubicBezTo>
                    <a:cubicBezTo>
                      <a:pt x="232978" y="571"/>
                      <a:pt x="246353" y="-957"/>
                      <a:pt x="259218" y="571"/>
                    </a:cubicBezTo>
                    <a:cubicBezTo>
                      <a:pt x="220240" y="11271"/>
                      <a:pt x="199350" y="39295"/>
                      <a:pt x="179861" y="71140"/>
                    </a:cubicBezTo>
                    <a:cubicBezTo>
                      <a:pt x="172855" y="81585"/>
                      <a:pt x="164702" y="95851"/>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3" name="Freeform: Shape 192">
                <a:extLst>
                  <a:ext uri="{FF2B5EF4-FFF2-40B4-BE49-F238E27FC236}">
                    <a16:creationId xmlns:a16="http://schemas.microsoft.com/office/drawing/2014/main" id="{D99970D0-D587-C9AD-E507-14270DADD983}"/>
                  </a:ext>
                </a:extLst>
              </p:cNvPr>
              <p:cNvSpPr/>
              <p:nvPr/>
            </p:nvSpPr>
            <p:spPr>
              <a:xfrm>
                <a:off x="11512212" y="2194664"/>
                <a:ext cx="146946" cy="73090"/>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2"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4" name="Freeform: Shape 193">
                <a:extLst>
                  <a:ext uri="{FF2B5EF4-FFF2-40B4-BE49-F238E27FC236}">
                    <a16:creationId xmlns:a16="http://schemas.microsoft.com/office/drawing/2014/main" id="{8F120B12-A1E4-5769-31B5-EDA242D06F3E}"/>
                  </a:ext>
                </a:extLst>
              </p:cNvPr>
              <p:cNvSpPr/>
              <p:nvPr/>
            </p:nvSpPr>
            <p:spPr>
              <a:xfrm>
                <a:off x="11465347" y="2223259"/>
                <a:ext cx="146946" cy="73090"/>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1"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5" name="Freeform: Shape 194">
                <a:extLst>
                  <a:ext uri="{FF2B5EF4-FFF2-40B4-BE49-F238E27FC236}">
                    <a16:creationId xmlns:a16="http://schemas.microsoft.com/office/drawing/2014/main" id="{4144CA96-269A-F122-A9B0-8B633DDDC37A}"/>
                  </a:ext>
                </a:extLst>
              </p:cNvPr>
              <p:cNvSpPr/>
              <p:nvPr/>
            </p:nvSpPr>
            <p:spPr>
              <a:xfrm>
                <a:off x="11385266" y="2287309"/>
                <a:ext cx="146947" cy="73090"/>
              </a:xfrm>
              <a:custGeom>
                <a:avLst/>
                <a:gdLst>
                  <a:gd name="connsiteX0" fmla="*/ 128 w 259218"/>
                  <a:gd name="connsiteY0" fmla="*/ 114959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9"/>
                    </a:moveTo>
                    <a:cubicBezTo>
                      <a:pt x="25985" y="115213"/>
                      <a:pt x="50697" y="113685"/>
                      <a:pt x="74390" y="108844"/>
                    </a:cubicBezTo>
                    <a:cubicBezTo>
                      <a:pt x="103560" y="101838"/>
                      <a:pt x="131966" y="95597"/>
                      <a:pt x="148907" y="72668"/>
                    </a:cubicBezTo>
                    <a:cubicBezTo>
                      <a:pt x="168142" y="46683"/>
                      <a:pt x="188268" y="17258"/>
                      <a:pt x="220113" y="5284"/>
                    </a:cubicBezTo>
                    <a:cubicBezTo>
                      <a:pt x="232978" y="571"/>
                      <a:pt x="246353" y="-957"/>
                      <a:pt x="259219" y="571"/>
                    </a:cubicBezTo>
                    <a:cubicBezTo>
                      <a:pt x="220240" y="11271"/>
                      <a:pt x="199350" y="39295"/>
                      <a:pt x="179861" y="71140"/>
                    </a:cubicBezTo>
                    <a:cubicBezTo>
                      <a:pt x="172855" y="81585"/>
                      <a:pt x="164702" y="95852"/>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6" name="Freeform: Shape 195">
                <a:extLst>
                  <a:ext uri="{FF2B5EF4-FFF2-40B4-BE49-F238E27FC236}">
                    <a16:creationId xmlns:a16="http://schemas.microsoft.com/office/drawing/2014/main" id="{39BD7D35-E1C2-3D3C-593C-34C9ED641F23}"/>
                  </a:ext>
                </a:extLst>
              </p:cNvPr>
              <p:cNvSpPr/>
              <p:nvPr/>
            </p:nvSpPr>
            <p:spPr>
              <a:xfrm>
                <a:off x="11372124" y="2235535"/>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8" y="113685"/>
                      <a:pt x="74390" y="108844"/>
                    </a:cubicBezTo>
                    <a:cubicBezTo>
                      <a:pt x="103560" y="101838"/>
                      <a:pt x="131966" y="95597"/>
                      <a:pt x="148907" y="72668"/>
                    </a:cubicBezTo>
                    <a:cubicBezTo>
                      <a:pt x="168142" y="46683"/>
                      <a:pt x="188268" y="17258"/>
                      <a:pt x="220113" y="5284"/>
                    </a:cubicBezTo>
                    <a:cubicBezTo>
                      <a:pt x="232979" y="571"/>
                      <a:pt x="246353" y="-957"/>
                      <a:pt x="259219" y="571"/>
                    </a:cubicBezTo>
                    <a:cubicBezTo>
                      <a:pt x="220241" y="11271"/>
                      <a:pt x="199350" y="39295"/>
                      <a:pt x="179861" y="71140"/>
                    </a:cubicBezTo>
                    <a:cubicBezTo>
                      <a:pt x="172855" y="81585"/>
                      <a:pt x="164702" y="95851"/>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7" name="Freeform: Shape 196">
                <a:extLst>
                  <a:ext uri="{FF2B5EF4-FFF2-40B4-BE49-F238E27FC236}">
                    <a16:creationId xmlns:a16="http://schemas.microsoft.com/office/drawing/2014/main" id="{D2A5A37C-1C46-1E6A-A0D9-39971DFC9084}"/>
                  </a:ext>
                </a:extLst>
              </p:cNvPr>
              <p:cNvSpPr/>
              <p:nvPr/>
            </p:nvSpPr>
            <p:spPr>
              <a:xfrm>
                <a:off x="11458776" y="2179789"/>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8" y="113685"/>
                      <a:pt x="74390" y="108844"/>
                    </a:cubicBezTo>
                    <a:cubicBezTo>
                      <a:pt x="103560" y="101838"/>
                      <a:pt x="131966" y="95597"/>
                      <a:pt x="148907" y="72668"/>
                    </a:cubicBezTo>
                    <a:cubicBezTo>
                      <a:pt x="168142" y="46683"/>
                      <a:pt x="188268" y="17258"/>
                      <a:pt x="220113" y="5284"/>
                    </a:cubicBezTo>
                    <a:cubicBezTo>
                      <a:pt x="232979" y="571"/>
                      <a:pt x="246353" y="-957"/>
                      <a:pt x="259219" y="571"/>
                    </a:cubicBezTo>
                    <a:cubicBezTo>
                      <a:pt x="220241" y="11271"/>
                      <a:pt x="199350" y="39295"/>
                      <a:pt x="179861" y="71140"/>
                    </a:cubicBezTo>
                    <a:cubicBezTo>
                      <a:pt x="172855" y="81585"/>
                      <a:pt x="164702" y="95851"/>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8" name="Freeform: Shape 197">
                <a:extLst>
                  <a:ext uri="{FF2B5EF4-FFF2-40B4-BE49-F238E27FC236}">
                    <a16:creationId xmlns:a16="http://schemas.microsoft.com/office/drawing/2014/main" id="{74A28C7A-362D-1A81-5E61-A56D27FA46F8}"/>
                  </a:ext>
                </a:extLst>
              </p:cNvPr>
              <p:cNvSpPr/>
              <p:nvPr/>
            </p:nvSpPr>
            <p:spPr>
              <a:xfrm>
                <a:off x="11406423" y="2179789"/>
                <a:ext cx="146947" cy="73090"/>
              </a:xfrm>
              <a:custGeom>
                <a:avLst/>
                <a:gdLst>
                  <a:gd name="connsiteX0" fmla="*/ 128 w 259218"/>
                  <a:gd name="connsiteY0" fmla="*/ 114958 h 128933"/>
                  <a:gd name="connsiteX1" fmla="*/ 74390 w 259218"/>
                  <a:gd name="connsiteY1" fmla="*/ 108844 h 128933"/>
                  <a:gd name="connsiteX2" fmla="*/ 148907 w 259218"/>
                  <a:gd name="connsiteY2" fmla="*/ 72668 h 128933"/>
                  <a:gd name="connsiteX3" fmla="*/ 220113 w 259218"/>
                  <a:gd name="connsiteY3" fmla="*/ 5284 h 128933"/>
                  <a:gd name="connsiteX4" fmla="*/ 259219 w 259218"/>
                  <a:gd name="connsiteY4" fmla="*/ 571 h 128933"/>
                  <a:gd name="connsiteX5" fmla="*/ 179861 w 259218"/>
                  <a:gd name="connsiteY5" fmla="*/ 71140 h 128933"/>
                  <a:gd name="connsiteX6" fmla="*/ 154385 w 259218"/>
                  <a:gd name="connsiteY6" fmla="*/ 103622 h 128933"/>
                  <a:gd name="connsiteX7" fmla="*/ 0 w 259218"/>
                  <a:gd name="connsiteY7" fmla="*/ 114831 h 128933"/>
                  <a:gd name="connsiteX8" fmla="*/ 0 w 259218"/>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8" h="128933">
                    <a:moveTo>
                      <a:pt x="128" y="114958"/>
                    </a:moveTo>
                    <a:cubicBezTo>
                      <a:pt x="25986" y="115213"/>
                      <a:pt x="50698" y="113685"/>
                      <a:pt x="74390" y="108844"/>
                    </a:cubicBezTo>
                    <a:cubicBezTo>
                      <a:pt x="103560" y="101838"/>
                      <a:pt x="131966" y="95597"/>
                      <a:pt x="148907" y="72668"/>
                    </a:cubicBezTo>
                    <a:cubicBezTo>
                      <a:pt x="168142" y="46683"/>
                      <a:pt x="188268" y="17258"/>
                      <a:pt x="220113" y="5284"/>
                    </a:cubicBezTo>
                    <a:cubicBezTo>
                      <a:pt x="232979" y="571"/>
                      <a:pt x="246353" y="-957"/>
                      <a:pt x="259219" y="571"/>
                    </a:cubicBezTo>
                    <a:cubicBezTo>
                      <a:pt x="220241" y="11271"/>
                      <a:pt x="199350" y="39295"/>
                      <a:pt x="179861" y="71140"/>
                    </a:cubicBezTo>
                    <a:cubicBezTo>
                      <a:pt x="172855" y="81585"/>
                      <a:pt x="164702" y="95851"/>
                      <a:pt x="154385" y="103622"/>
                    </a:cubicBezTo>
                    <a:cubicBezTo>
                      <a:pt x="110312" y="135339"/>
                      <a:pt x="48150"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99" name="Freeform: Shape 198">
                <a:extLst>
                  <a:ext uri="{FF2B5EF4-FFF2-40B4-BE49-F238E27FC236}">
                    <a16:creationId xmlns:a16="http://schemas.microsoft.com/office/drawing/2014/main" id="{F69706B2-9C3E-8D64-BAA5-F98EF4DEE83E}"/>
                  </a:ext>
                </a:extLst>
              </p:cNvPr>
              <p:cNvSpPr/>
              <p:nvPr/>
            </p:nvSpPr>
            <p:spPr>
              <a:xfrm>
                <a:off x="11342951" y="2165780"/>
                <a:ext cx="146946" cy="73090"/>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2"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00" name="Freeform: Shape 199">
                <a:extLst>
                  <a:ext uri="{FF2B5EF4-FFF2-40B4-BE49-F238E27FC236}">
                    <a16:creationId xmlns:a16="http://schemas.microsoft.com/office/drawing/2014/main" id="{AA46D0A1-26A2-31DE-47BA-677EC1DB4544}"/>
                  </a:ext>
                </a:extLst>
              </p:cNvPr>
              <p:cNvSpPr/>
              <p:nvPr/>
            </p:nvSpPr>
            <p:spPr>
              <a:xfrm>
                <a:off x="11325405" y="2214378"/>
                <a:ext cx="146946" cy="73090"/>
              </a:xfrm>
              <a:custGeom>
                <a:avLst/>
                <a:gdLst>
                  <a:gd name="connsiteX0" fmla="*/ 128 w 259217"/>
                  <a:gd name="connsiteY0" fmla="*/ 114958 h 128933"/>
                  <a:gd name="connsiteX1" fmla="*/ 74389 w 259217"/>
                  <a:gd name="connsiteY1" fmla="*/ 108844 h 128933"/>
                  <a:gd name="connsiteX2" fmla="*/ 148907 w 259217"/>
                  <a:gd name="connsiteY2" fmla="*/ 72668 h 128933"/>
                  <a:gd name="connsiteX3" fmla="*/ 220112 w 259217"/>
                  <a:gd name="connsiteY3" fmla="*/ 5284 h 128933"/>
                  <a:gd name="connsiteX4" fmla="*/ 259218 w 259217"/>
                  <a:gd name="connsiteY4" fmla="*/ 571 h 128933"/>
                  <a:gd name="connsiteX5" fmla="*/ 179861 w 259217"/>
                  <a:gd name="connsiteY5" fmla="*/ 71140 h 128933"/>
                  <a:gd name="connsiteX6" fmla="*/ 154385 w 259217"/>
                  <a:gd name="connsiteY6" fmla="*/ 103622 h 128933"/>
                  <a:gd name="connsiteX7" fmla="*/ 0 w 259217"/>
                  <a:gd name="connsiteY7" fmla="*/ 114831 h 128933"/>
                  <a:gd name="connsiteX8" fmla="*/ 0 w 259217"/>
                  <a:gd name="connsiteY8" fmla="*/ 114831 h 12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9217" h="128933">
                    <a:moveTo>
                      <a:pt x="128" y="114958"/>
                    </a:moveTo>
                    <a:cubicBezTo>
                      <a:pt x="25985" y="115213"/>
                      <a:pt x="50697" y="113685"/>
                      <a:pt x="74389" y="108844"/>
                    </a:cubicBezTo>
                    <a:cubicBezTo>
                      <a:pt x="103560" y="101838"/>
                      <a:pt x="131966" y="95597"/>
                      <a:pt x="148907" y="72668"/>
                    </a:cubicBezTo>
                    <a:cubicBezTo>
                      <a:pt x="168142" y="46683"/>
                      <a:pt x="188267" y="17258"/>
                      <a:pt x="220112" y="5284"/>
                    </a:cubicBezTo>
                    <a:cubicBezTo>
                      <a:pt x="232978" y="571"/>
                      <a:pt x="246352" y="-957"/>
                      <a:pt x="259218" y="571"/>
                    </a:cubicBezTo>
                    <a:cubicBezTo>
                      <a:pt x="220240" y="11271"/>
                      <a:pt x="199349" y="39295"/>
                      <a:pt x="179861" y="71140"/>
                    </a:cubicBezTo>
                    <a:cubicBezTo>
                      <a:pt x="172855" y="81585"/>
                      <a:pt x="164702" y="95851"/>
                      <a:pt x="154385" y="103622"/>
                    </a:cubicBezTo>
                    <a:cubicBezTo>
                      <a:pt x="110311" y="135339"/>
                      <a:pt x="48149" y="135085"/>
                      <a:pt x="0" y="114831"/>
                    </a:cubicBezTo>
                    <a:lnTo>
                      <a:pt x="0" y="114831"/>
                    </a:lnTo>
                    <a:close/>
                  </a:path>
                </a:pathLst>
              </a:custGeom>
              <a:solidFill>
                <a:schemeClr val="accent2"/>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01" name="Freeform: Shape 200">
                <a:extLst>
                  <a:ext uri="{FF2B5EF4-FFF2-40B4-BE49-F238E27FC236}">
                    <a16:creationId xmlns:a16="http://schemas.microsoft.com/office/drawing/2014/main" id="{3D9C0118-3334-76E1-CF66-CEE63728A4E6}"/>
                  </a:ext>
                </a:extLst>
              </p:cNvPr>
              <p:cNvSpPr/>
              <p:nvPr/>
            </p:nvSpPr>
            <p:spPr>
              <a:xfrm>
                <a:off x="11558931" y="2093891"/>
                <a:ext cx="117124" cy="29393"/>
              </a:xfrm>
              <a:custGeom>
                <a:avLst/>
                <a:gdLst>
                  <a:gd name="connsiteX0" fmla="*/ 206611 w 206610"/>
                  <a:gd name="connsiteY0" fmla="*/ 29941 h 51850"/>
                  <a:gd name="connsiteX1" fmla="*/ 0 w 206610"/>
                  <a:gd name="connsiteY1" fmla="*/ 51850 h 51850"/>
                  <a:gd name="connsiteX2" fmla="*/ 206611 w 206610"/>
                  <a:gd name="connsiteY2" fmla="*/ 29941 h 51850"/>
                  <a:gd name="connsiteX3" fmla="*/ 206611 w 206610"/>
                  <a:gd name="connsiteY3" fmla="*/ 29941 h 51850"/>
                </a:gdLst>
                <a:ahLst/>
                <a:cxnLst>
                  <a:cxn ang="0">
                    <a:pos x="connsiteX0" y="connsiteY0"/>
                  </a:cxn>
                  <a:cxn ang="0">
                    <a:pos x="connsiteX1" y="connsiteY1"/>
                  </a:cxn>
                  <a:cxn ang="0">
                    <a:pos x="connsiteX2" y="connsiteY2"/>
                  </a:cxn>
                  <a:cxn ang="0">
                    <a:pos x="connsiteX3" y="connsiteY3"/>
                  </a:cxn>
                </a:cxnLst>
                <a:rect l="l" t="t" r="r" b="b"/>
                <a:pathLst>
                  <a:path w="206610" h="51850">
                    <a:moveTo>
                      <a:pt x="206611" y="29941"/>
                    </a:moveTo>
                    <a:cubicBezTo>
                      <a:pt x="128782" y="5484"/>
                      <a:pt x="72352" y="15929"/>
                      <a:pt x="0" y="51850"/>
                    </a:cubicBezTo>
                    <a:cubicBezTo>
                      <a:pt x="52863" y="-5344"/>
                      <a:pt x="144831" y="-18973"/>
                      <a:pt x="206611" y="29941"/>
                    </a:cubicBezTo>
                    <a:lnTo>
                      <a:pt x="206611" y="29941"/>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202" name="Freeform: Shape 201">
                <a:extLst>
                  <a:ext uri="{FF2B5EF4-FFF2-40B4-BE49-F238E27FC236}">
                    <a16:creationId xmlns:a16="http://schemas.microsoft.com/office/drawing/2014/main" id="{D6C56760-B18E-C939-CEE3-B74413FB3EBD}"/>
                  </a:ext>
                </a:extLst>
              </p:cNvPr>
              <p:cNvSpPr/>
              <p:nvPr/>
            </p:nvSpPr>
            <p:spPr>
              <a:xfrm>
                <a:off x="11538856" y="2094255"/>
                <a:ext cx="156478" cy="42460"/>
              </a:xfrm>
              <a:custGeom>
                <a:avLst/>
                <a:gdLst>
                  <a:gd name="connsiteX0" fmla="*/ 276032 w 276032"/>
                  <a:gd name="connsiteY0" fmla="*/ 45731 h 74900"/>
                  <a:gd name="connsiteX1" fmla="*/ 204445 w 276032"/>
                  <a:gd name="connsiteY1" fmla="*/ 34521 h 74900"/>
                  <a:gd name="connsiteX2" fmla="*/ 69040 w 276032"/>
                  <a:gd name="connsiteY2" fmla="*/ 50444 h 74900"/>
                  <a:gd name="connsiteX3" fmla="*/ 0 w 276032"/>
                  <a:gd name="connsiteY3" fmla="*/ 74901 h 74900"/>
                  <a:gd name="connsiteX4" fmla="*/ 275905 w 276032"/>
                  <a:gd name="connsiteY4" fmla="*/ 45731 h 74900"/>
                  <a:gd name="connsiteX5" fmla="*/ 275905 w 276032"/>
                  <a:gd name="connsiteY5" fmla="*/ 45731 h 7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6032" h="74900">
                    <a:moveTo>
                      <a:pt x="276032" y="45731"/>
                    </a:moveTo>
                    <a:cubicBezTo>
                      <a:pt x="251065" y="41145"/>
                      <a:pt x="227628" y="36559"/>
                      <a:pt x="204445" y="34521"/>
                    </a:cubicBezTo>
                    <a:cubicBezTo>
                      <a:pt x="157951" y="29935"/>
                      <a:pt x="113750" y="36177"/>
                      <a:pt x="69040" y="50444"/>
                    </a:cubicBezTo>
                    <a:cubicBezTo>
                      <a:pt x="46493" y="57450"/>
                      <a:pt x="24202" y="66366"/>
                      <a:pt x="0" y="74901"/>
                    </a:cubicBezTo>
                    <a:cubicBezTo>
                      <a:pt x="64963" y="-8788"/>
                      <a:pt x="197693" y="-27768"/>
                      <a:pt x="275905" y="45731"/>
                    </a:cubicBezTo>
                    <a:lnTo>
                      <a:pt x="275905" y="45731"/>
                    </a:lnTo>
                    <a:close/>
                  </a:path>
                </a:pathLst>
              </a:custGeom>
              <a:solidFill>
                <a:srgbClr val="FFFFFF"/>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grpSp>
        <p:grpSp>
          <p:nvGrpSpPr>
            <p:cNvPr id="134" name="Group 133">
              <a:extLst>
                <a:ext uri="{FF2B5EF4-FFF2-40B4-BE49-F238E27FC236}">
                  <a16:creationId xmlns:a16="http://schemas.microsoft.com/office/drawing/2014/main" id="{DDE19054-9B5D-B5E8-AD5A-8A84ABA91531}"/>
                </a:ext>
              </a:extLst>
            </p:cNvPr>
            <p:cNvGrpSpPr/>
            <p:nvPr/>
          </p:nvGrpSpPr>
          <p:grpSpPr>
            <a:xfrm>
              <a:off x="12118642" y="2035582"/>
              <a:ext cx="931757" cy="869946"/>
              <a:chOff x="12375817" y="2035582"/>
              <a:chExt cx="931757" cy="869946"/>
            </a:xfrm>
          </p:grpSpPr>
          <p:sp>
            <p:nvSpPr>
              <p:cNvPr id="144" name="TextBox 14">
                <a:extLst>
                  <a:ext uri="{FF2B5EF4-FFF2-40B4-BE49-F238E27FC236}">
                    <a16:creationId xmlns:a16="http://schemas.microsoft.com/office/drawing/2014/main" id="{9ED159F2-1311-663D-86D0-EF760FC98197}"/>
                  </a:ext>
                </a:extLst>
              </p:cNvPr>
              <p:cNvSpPr txBox="1"/>
              <p:nvPr/>
            </p:nvSpPr>
            <p:spPr>
              <a:xfrm>
                <a:off x="12404203" y="2638812"/>
                <a:ext cx="874986" cy="26671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342900">
                  <a:spcAft>
                    <a:spcPts val="450"/>
                  </a:spcAft>
                  <a:defRPr/>
                </a:pPr>
                <a:r>
                  <a:rPr lang="en-GB" sz="675">
                    <a:solidFill>
                      <a:schemeClr val="bg2">
                        <a:lumMod val="25000"/>
                      </a:schemeClr>
                    </a:solidFill>
                    <a:latin typeface="Verdana" panose="020B0604030504040204" pitchFamily="34" charset="0"/>
                    <a:ea typeface="Verdana" panose="020B0604030504040204" pitchFamily="34" charset="0"/>
                  </a:rPr>
                  <a:t>Cirrhosis</a:t>
                </a:r>
              </a:p>
            </p:txBody>
          </p:sp>
          <p:sp>
            <p:nvSpPr>
              <p:cNvPr id="145" name="Freeform: Shape 144">
                <a:extLst>
                  <a:ext uri="{FF2B5EF4-FFF2-40B4-BE49-F238E27FC236}">
                    <a16:creationId xmlns:a16="http://schemas.microsoft.com/office/drawing/2014/main" id="{BD5155B3-8D87-8904-BE71-A452EE21591F}"/>
                  </a:ext>
                </a:extLst>
              </p:cNvPr>
              <p:cNvSpPr/>
              <p:nvPr/>
            </p:nvSpPr>
            <p:spPr>
              <a:xfrm>
                <a:off x="12849162" y="2072016"/>
                <a:ext cx="117670" cy="361377"/>
              </a:xfrm>
              <a:custGeom>
                <a:avLst/>
                <a:gdLst>
                  <a:gd name="connsiteX0" fmla="*/ 30993 w 207573"/>
                  <a:gd name="connsiteY0" fmla="*/ 48656 h 637479"/>
                  <a:gd name="connsiteX1" fmla="*/ 101435 w 207573"/>
                  <a:gd name="connsiteY1" fmla="*/ 114384 h 637479"/>
                  <a:gd name="connsiteX2" fmla="*/ 148565 w 207573"/>
                  <a:gd name="connsiteY2" fmla="*/ 352967 h 637479"/>
                  <a:gd name="connsiteX3" fmla="*/ 155953 w 207573"/>
                  <a:gd name="connsiteY3" fmla="*/ 600594 h 637479"/>
                  <a:gd name="connsiteX4" fmla="*/ 173659 w 207573"/>
                  <a:gd name="connsiteY4" fmla="*/ 628490 h 637479"/>
                  <a:gd name="connsiteX5" fmla="*/ 185378 w 207573"/>
                  <a:gd name="connsiteY5" fmla="*/ 593842 h 637479"/>
                  <a:gd name="connsiteX6" fmla="*/ 196970 w 207573"/>
                  <a:gd name="connsiteY6" fmla="*/ 578429 h 637479"/>
                  <a:gd name="connsiteX7" fmla="*/ 206777 w 207573"/>
                  <a:gd name="connsiteY7" fmla="*/ 560214 h 637479"/>
                  <a:gd name="connsiteX8" fmla="*/ 189837 w 207573"/>
                  <a:gd name="connsiteY8" fmla="*/ 540088 h 637479"/>
                  <a:gd name="connsiteX9" fmla="*/ 182193 w 207573"/>
                  <a:gd name="connsiteY9" fmla="*/ 533719 h 637479"/>
                  <a:gd name="connsiteX10" fmla="*/ 174551 w 207573"/>
                  <a:gd name="connsiteY10" fmla="*/ 370673 h 637479"/>
                  <a:gd name="connsiteX11" fmla="*/ 166526 w 207573"/>
                  <a:gd name="connsiteY11" fmla="*/ 221765 h 637479"/>
                  <a:gd name="connsiteX12" fmla="*/ 154169 w 207573"/>
                  <a:gd name="connsiteY12" fmla="*/ 168011 h 637479"/>
                  <a:gd name="connsiteX13" fmla="*/ 186397 w 207573"/>
                  <a:gd name="connsiteY13" fmla="*/ 61521 h 637479"/>
                  <a:gd name="connsiteX14" fmla="*/ 135190 w 207573"/>
                  <a:gd name="connsiteY14" fmla="*/ 252 h 637479"/>
                  <a:gd name="connsiteX15" fmla="*/ 23478 w 207573"/>
                  <a:gd name="connsiteY15" fmla="*/ 9041 h 637479"/>
                  <a:gd name="connsiteX16" fmla="*/ 13670 w 207573"/>
                  <a:gd name="connsiteY16" fmla="*/ 37192 h 637479"/>
                  <a:gd name="connsiteX17" fmla="*/ 30993 w 207573"/>
                  <a:gd name="connsiteY17" fmla="*/ 48911 h 637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7573" h="637479">
                    <a:moveTo>
                      <a:pt x="30993" y="48656"/>
                    </a:moveTo>
                    <a:cubicBezTo>
                      <a:pt x="63221" y="67254"/>
                      <a:pt x="85512" y="88399"/>
                      <a:pt x="101435" y="114384"/>
                    </a:cubicBezTo>
                    <a:cubicBezTo>
                      <a:pt x="142323" y="187882"/>
                      <a:pt x="139775" y="250808"/>
                      <a:pt x="148565" y="352967"/>
                    </a:cubicBezTo>
                    <a:cubicBezTo>
                      <a:pt x="152132" y="442642"/>
                      <a:pt x="164870" y="523911"/>
                      <a:pt x="155953" y="600594"/>
                    </a:cubicBezTo>
                    <a:cubicBezTo>
                      <a:pt x="152259" y="631292"/>
                      <a:pt x="152132" y="649380"/>
                      <a:pt x="173659" y="628490"/>
                    </a:cubicBezTo>
                    <a:cubicBezTo>
                      <a:pt x="182576" y="619955"/>
                      <a:pt x="185505" y="605052"/>
                      <a:pt x="185378" y="593842"/>
                    </a:cubicBezTo>
                    <a:cubicBezTo>
                      <a:pt x="185760" y="588110"/>
                      <a:pt x="191874" y="579831"/>
                      <a:pt x="196970" y="578429"/>
                    </a:cubicBezTo>
                    <a:cubicBezTo>
                      <a:pt x="202956" y="576519"/>
                      <a:pt x="209962" y="567730"/>
                      <a:pt x="206777" y="560214"/>
                    </a:cubicBezTo>
                    <a:cubicBezTo>
                      <a:pt x="204485" y="551298"/>
                      <a:pt x="197607" y="543400"/>
                      <a:pt x="189837" y="540088"/>
                    </a:cubicBezTo>
                    <a:cubicBezTo>
                      <a:pt x="185633" y="537923"/>
                      <a:pt x="182321" y="536267"/>
                      <a:pt x="182193" y="533719"/>
                    </a:cubicBezTo>
                    <a:cubicBezTo>
                      <a:pt x="180792" y="497671"/>
                      <a:pt x="177735" y="432961"/>
                      <a:pt x="174551" y="370673"/>
                    </a:cubicBezTo>
                    <a:cubicBezTo>
                      <a:pt x="171366" y="308384"/>
                      <a:pt x="168182" y="248388"/>
                      <a:pt x="166526" y="221765"/>
                    </a:cubicBezTo>
                    <a:cubicBezTo>
                      <a:pt x="165251" y="200875"/>
                      <a:pt x="158882" y="184188"/>
                      <a:pt x="154169" y="168011"/>
                    </a:cubicBezTo>
                    <a:cubicBezTo>
                      <a:pt x="138502" y="129033"/>
                      <a:pt x="160538" y="85087"/>
                      <a:pt x="186397" y="61521"/>
                    </a:cubicBezTo>
                    <a:cubicBezTo>
                      <a:pt x="232764" y="20505"/>
                      <a:pt x="185505" y="2035"/>
                      <a:pt x="135190" y="252"/>
                    </a:cubicBezTo>
                    <a:cubicBezTo>
                      <a:pt x="75449" y="-767"/>
                      <a:pt x="65768" y="1143"/>
                      <a:pt x="23478" y="9041"/>
                    </a:cubicBezTo>
                    <a:cubicBezTo>
                      <a:pt x="-5310" y="15155"/>
                      <a:pt x="-6457" y="19996"/>
                      <a:pt x="13670" y="37192"/>
                    </a:cubicBezTo>
                    <a:cubicBezTo>
                      <a:pt x="21312" y="43306"/>
                      <a:pt x="29720" y="48146"/>
                      <a:pt x="30993" y="48911"/>
                    </a:cubicBezTo>
                    <a:close/>
                  </a:path>
                </a:pathLst>
              </a:custGeom>
              <a:solidFill>
                <a:schemeClr val="tx2">
                  <a:lumMod val="60000"/>
                  <a:lumOff val="40000"/>
                </a:schemeClr>
              </a:soli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46" name="Freeform: Shape 145">
                <a:extLst>
                  <a:ext uri="{FF2B5EF4-FFF2-40B4-BE49-F238E27FC236}">
                    <a16:creationId xmlns:a16="http://schemas.microsoft.com/office/drawing/2014/main" id="{862BC498-9D44-3F91-C5D7-9E5A0C730CF6}"/>
                  </a:ext>
                </a:extLst>
              </p:cNvPr>
              <p:cNvSpPr/>
              <p:nvPr/>
            </p:nvSpPr>
            <p:spPr>
              <a:xfrm>
                <a:off x="12933646" y="2066684"/>
                <a:ext cx="373928" cy="373455"/>
              </a:xfrm>
              <a:custGeom>
                <a:avLst/>
                <a:gdLst>
                  <a:gd name="connsiteX0" fmla="*/ 35581 w 659620"/>
                  <a:gd name="connsiteY0" fmla="*/ 614204 h 658785"/>
                  <a:gd name="connsiteX1" fmla="*/ 35200 w 659620"/>
                  <a:gd name="connsiteY1" fmla="*/ 608981 h 658785"/>
                  <a:gd name="connsiteX2" fmla="*/ 38384 w 659620"/>
                  <a:gd name="connsiteY2" fmla="*/ 596880 h 658785"/>
                  <a:gd name="connsiteX3" fmla="*/ 39403 w 659620"/>
                  <a:gd name="connsiteY3" fmla="*/ 594969 h 658785"/>
                  <a:gd name="connsiteX4" fmla="*/ 47810 w 659620"/>
                  <a:gd name="connsiteY4" fmla="*/ 587836 h 658785"/>
                  <a:gd name="connsiteX5" fmla="*/ 57618 w 659620"/>
                  <a:gd name="connsiteY5" fmla="*/ 569621 h 658785"/>
                  <a:gd name="connsiteX6" fmla="*/ 40677 w 659620"/>
                  <a:gd name="connsiteY6" fmla="*/ 549495 h 658785"/>
                  <a:gd name="connsiteX7" fmla="*/ 33034 w 659620"/>
                  <a:gd name="connsiteY7" fmla="*/ 543126 h 658785"/>
                  <a:gd name="connsiteX8" fmla="*/ 25391 w 659620"/>
                  <a:gd name="connsiteY8" fmla="*/ 380079 h 658785"/>
                  <a:gd name="connsiteX9" fmla="*/ 17366 w 659620"/>
                  <a:gd name="connsiteY9" fmla="*/ 231172 h 658785"/>
                  <a:gd name="connsiteX10" fmla="*/ 5011 w 659620"/>
                  <a:gd name="connsiteY10" fmla="*/ 177418 h 658785"/>
                  <a:gd name="connsiteX11" fmla="*/ 30868 w 659620"/>
                  <a:gd name="connsiteY11" fmla="*/ 63030 h 658785"/>
                  <a:gd name="connsiteX12" fmla="*/ 55708 w 659620"/>
                  <a:gd name="connsiteY12" fmla="*/ 36535 h 658785"/>
                  <a:gd name="connsiteX13" fmla="*/ 196972 w 659620"/>
                  <a:gd name="connsiteY13" fmla="*/ 21122 h 658785"/>
                  <a:gd name="connsiteX14" fmla="*/ 440905 w 659620"/>
                  <a:gd name="connsiteY14" fmla="*/ 614 h 658785"/>
                  <a:gd name="connsiteX15" fmla="*/ 501919 w 659620"/>
                  <a:gd name="connsiteY15" fmla="*/ 20358 h 658785"/>
                  <a:gd name="connsiteX16" fmla="*/ 612613 w 659620"/>
                  <a:gd name="connsiteY16" fmla="*/ 71565 h 658785"/>
                  <a:gd name="connsiteX17" fmla="*/ 658215 w 659620"/>
                  <a:gd name="connsiteY17" fmla="*/ 133344 h 658785"/>
                  <a:gd name="connsiteX18" fmla="*/ 649681 w 659620"/>
                  <a:gd name="connsiteY18" fmla="*/ 172577 h 658785"/>
                  <a:gd name="connsiteX19" fmla="*/ 608282 w 659620"/>
                  <a:gd name="connsiteY19" fmla="*/ 222892 h 658785"/>
                  <a:gd name="connsiteX20" fmla="*/ 596436 w 659620"/>
                  <a:gd name="connsiteY20" fmla="*/ 231809 h 658785"/>
                  <a:gd name="connsiteX21" fmla="*/ 543064 w 659620"/>
                  <a:gd name="connsiteY21" fmla="*/ 256393 h 658785"/>
                  <a:gd name="connsiteX22" fmla="*/ 475552 w 659620"/>
                  <a:gd name="connsiteY22" fmla="*/ 338171 h 658785"/>
                  <a:gd name="connsiteX23" fmla="*/ 440777 w 659620"/>
                  <a:gd name="connsiteY23" fmla="*/ 379952 h 658785"/>
                  <a:gd name="connsiteX24" fmla="*/ 414282 w 659620"/>
                  <a:gd name="connsiteY24" fmla="*/ 436891 h 658785"/>
                  <a:gd name="connsiteX25" fmla="*/ 350974 w 659620"/>
                  <a:gd name="connsiteY25" fmla="*/ 553061 h 658785"/>
                  <a:gd name="connsiteX26" fmla="*/ 168821 w 659620"/>
                  <a:gd name="connsiteY26" fmla="*/ 647959 h 658785"/>
                  <a:gd name="connsiteX27" fmla="*/ 35581 w 659620"/>
                  <a:gd name="connsiteY27" fmla="*/ 614586 h 658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9620" h="658785">
                    <a:moveTo>
                      <a:pt x="35581" y="614204"/>
                    </a:moveTo>
                    <a:cubicBezTo>
                      <a:pt x="35581" y="614204"/>
                      <a:pt x="34945" y="611529"/>
                      <a:pt x="35200" y="608981"/>
                    </a:cubicBezTo>
                    <a:cubicBezTo>
                      <a:pt x="35581" y="605160"/>
                      <a:pt x="36601" y="600192"/>
                      <a:pt x="38384" y="596880"/>
                    </a:cubicBezTo>
                    <a:cubicBezTo>
                      <a:pt x="38893" y="595861"/>
                      <a:pt x="39276" y="595224"/>
                      <a:pt x="39403" y="594969"/>
                    </a:cubicBezTo>
                    <a:cubicBezTo>
                      <a:pt x="41950" y="590638"/>
                      <a:pt x="44880" y="589237"/>
                      <a:pt x="47810" y="587836"/>
                    </a:cubicBezTo>
                    <a:cubicBezTo>
                      <a:pt x="53797" y="585925"/>
                      <a:pt x="60802" y="577136"/>
                      <a:pt x="57618" y="569621"/>
                    </a:cubicBezTo>
                    <a:cubicBezTo>
                      <a:pt x="55325" y="560704"/>
                      <a:pt x="48447" y="552807"/>
                      <a:pt x="40677" y="549495"/>
                    </a:cubicBezTo>
                    <a:cubicBezTo>
                      <a:pt x="36473" y="547329"/>
                      <a:pt x="33161" y="545673"/>
                      <a:pt x="33034" y="543126"/>
                    </a:cubicBezTo>
                    <a:cubicBezTo>
                      <a:pt x="31633" y="507077"/>
                      <a:pt x="28576" y="442368"/>
                      <a:pt x="25391" y="380079"/>
                    </a:cubicBezTo>
                    <a:cubicBezTo>
                      <a:pt x="22207" y="317790"/>
                      <a:pt x="19022" y="257794"/>
                      <a:pt x="17366" y="231172"/>
                    </a:cubicBezTo>
                    <a:cubicBezTo>
                      <a:pt x="16093" y="210282"/>
                      <a:pt x="9724" y="193595"/>
                      <a:pt x="5011" y="177418"/>
                    </a:cubicBezTo>
                    <a:cubicBezTo>
                      <a:pt x="-10403" y="141624"/>
                      <a:pt x="13035" y="90417"/>
                      <a:pt x="30868" y="63030"/>
                    </a:cubicBezTo>
                    <a:cubicBezTo>
                      <a:pt x="41186" y="46981"/>
                      <a:pt x="50995" y="37045"/>
                      <a:pt x="55708" y="36535"/>
                    </a:cubicBezTo>
                    <a:cubicBezTo>
                      <a:pt x="105004" y="31568"/>
                      <a:pt x="143854" y="25071"/>
                      <a:pt x="196972" y="21122"/>
                    </a:cubicBezTo>
                    <a:cubicBezTo>
                      <a:pt x="244230" y="17301"/>
                      <a:pt x="354159" y="-3844"/>
                      <a:pt x="440905" y="614"/>
                    </a:cubicBezTo>
                    <a:cubicBezTo>
                      <a:pt x="460267" y="1633"/>
                      <a:pt x="483067" y="18702"/>
                      <a:pt x="501919" y="20358"/>
                    </a:cubicBezTo>
                    <a:cubicBezTo>
                      <a:pt x="542172" y="25071"/>
                      <a:pt x="573380" y="15136"/>
                      <a:pt x="612613" y="71565"/>
                    </a:cubicBezTo>
                    <a:cubicBezTo>
                      <a:pt x="627898" y="93602"/>
                      <a:pt x="651209" y="106085"/>
                      <a:pt x="658215" y="133344"/>
                    </a:cubicBezTo>
                    <a:cubicBezTo>
                      <a:pt x="661527" y="145445"/>
                      <a:pt x="659107" y="162387"/>
                      <a:pt x="649681" y="172577"/>
                    </a:cubicBezTo>
                    <a:cubicBezTo>
                      <a:pt x="635668" y="187863"/>
                      <a:pt x="616689" y="216014"/>
                      <a:pt x="608282" y="222892"/>
                    </a:cubicBezTo>
                    <a:cubicBezTo>
                      <a:pt x="600130" y="229389"/>
                      <a:pt x="596436" y="231809"/>
                      <a:pt x="596436" y="231809"/>
                    </a:cubicBezTo>
                    <a:cubicBezTo>
                      <a:pt x="584080" y="239961"/>
                      <a:pt x="557967" y="245566"/>
                      <a:pt x="543064" y="256393"/>
                    </a:cubicBezTo>
                    <a:cubicBezTo>
                      <a:pt x="515549" y="275628"/>
                      <a:pt x="498862" y="317026"/>
                      <a:pt x="475552" y="338171"/>
                    </a:cubicBezTo>
                    <a:cubicBezTo>
                      <a:pt x="464980" y="348362"/>
                      <a:pt x="454279" y="360463"/>
                      <a:pt x="440777" y="379952"/>
                    </a:cubicBezTo>
                    <a:cubicBezTo>
                      <a:pt x="440777" y="379952"/>
                      <a:pt x="426893" y="396257"/>
                      <a:pt x="414282" y="436891"/>
                    </a:cubicBezTo>
                    <a:cubicBezTo>
                      <a:pt x="401671" y="477525"/>
                      <a:pt x="368808" y="515866"/>
                      <a:pt x="350974" y="553061"/>
                    </a:cubicBezTo>
                    <a:cubicBezTo>
                      <a:pt x="272126" y="716745"/>
                      <a:pt x="225378" y="639170"/>
                      <a:pt x="168821" y="647959"/>
                    </a:cubicBezTo>
                    <a:cubicBezTo>
                      <a:pt x="112264" y="656749"/>
                      <a:pt x="63733" y="644138"/>
                      <a:pt x="35581" y="614586"/>
                    </a:cubicBezTo>
                    <a:close/>
                  </a:path>
                </a:pathLst>
              </a:custGeom>
              <a:gradFill>
                <a:gsLst>
                  <a:gs pos="0">
                    <a:schemeClr val="accent2">
                      <a:lumMod val="40000"/>
                      <a:lumOff val="60000"/>
                    </a:schemeClr>
                  </a:gs>
                  <a:gs pos="100000">
                    <a:schemeClr val="accent2"/>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47" name="Freeform: Shape 146">
                <a:extLst>
                  <a:ext uri="{FF2B5EF4-FFF2-40B4-BE49-F238E27FC236}">
                    <a16:creationId xmlns:a16="http://schemas.microsoft.com/office/drawing/2014/main" id="{3F1299DB-64D8-7FB5-413B-A1F6B326929D}"/>
                  </a:ext>
                </a:extLst>
              </p:cNvPr>
              <p:cNvSpPr/>
              <p:nvPr/>
            </p:nvSpPr>
            <p:spPr>
              <a:xfrm>
                <a:off x="12404203" y="2035582"/>
                <a:ext cx="537535" cy="606748"/>
              </a:xfrm>
              <a:custGeom>
                <a:avLst/>
                <a:gdLst>
                  <a:gd name="connsiteX0" fmla="*/ 943036 w 948226"/>
                  <a:gd name="connsiteY0" fmla="*/ 701551 h 1070321"/>
                  <a:gd name="connsiteX1" fmla="*/ 935012 w 948226"/>
                  <a:gd name="connsiteY1" fmla="*/ 706264 h 1070321"/>
                  <a:gd name="connsiteX2" fmla="*/ 885461 w 948226"/>
                  <a:gd name="connsiteY2" fmla="*/ 724734 h 1070321"/>
                  <a:gd name="connsiteX3" fmla="*/ 842024 w 948226"/>
                  <a:gd name="connsiteY3" fmla="*/ 740784 h 1070321"/>
                  <a:gd name="connsiteX4" fmla="*/ 790563 w 948226"/>
                  <a:gd name="connsiteY4" fmla="*/ 758108 h 1070321"/>
                  <a:gd name="connsiteX5" fmla="*/ 742668 w 948226"/>
                  <a:gd name="connsiteY5" fmla="*/ 773138 h 1070321"/>
                  <a:gd name="connsiteX6" fmla="*/ 710186 w 948226"/>
                  <a:gd name="connsiteY6" fmla="*/ 782310 h 1070321"/>
                  <a:gd name="connsiteX7" fmla="*/ 672737 w 948226"/>
                  <a:gd name="connsiteY7" fmla="*/ 794029 h 1070321"/>
                  <a:gd name="connsiteX8" fmla="*/ 635032 w 948226"/>
                  <a:gd name="connsiteY8" fmla="*/ 809824 h 1070321"/>
                  <a:gd name="connsiteX9" fmla="*/ 597837 w 948226"/>
                  <a:gd name="connsiteY9" fmla="*/ 829440 h 1070321"/>
                  <a:gd name="connsiteX10" fmla="*/ 561788 w 948226"/>
                  <a:gd name="connsiteY10" fmla="*/ 852241 h 1070321"/>
                  <a:gd name="connsiteX11" fmla="*/ 554655 w 948226"/>
                  <a:gd name="connsiteY11" fmla="*/ 883704 h 1070321"/>
                  <a:gd name="connsiteX12" fmla="*/ 534402 w 948226"/>
                  <a:gd name="connsiteY12" fmla="*/ 903321 h 1070321"/>
                  <a:gd name="connsiteX13" fmla="*/ 498990 w 948226"/>
                  <a:gd name="connsiteY13" fmla="*/ 941025 h 1070321"/>
                  <a:gd name="connsiteX14" fmla="*/ 457082 w 948226"/>
                  <a:gd name="connsiteY14" fmla="*/ 979239 h 1070321"/>
                  <a:gd name="connsiteX15" fmla="*/ 457082 w 948226"/>
                  <a:gd name="connsiteY15" fmla="*/ 979239 h 1070321"/>
                  <a:gd name="connsiteX16" fmla="*/ 418358 w 948226"/>
                  <a:gd name="connsiteY16" fmla="*/ 1024841 h 1070321"/>
                  <a:gd name="connsiteX17" fmla="*/ 249580 w 948226"/>
                  <a:gd name="connsiteY17" fmla="*/ 1070316 h 1070321"/>
                  <a:gd name="connsiteX18" fmla="*/ 162452 w 948226"/>
                  <a:gd name="connsiteY18" fmla="*/ 960642 h 1070321"/>
                  <a:gd name="connsiteX19" fmla="*/ 153918 w 948226"/>
                  <a:gd name="connsiteY19" fmla="*/ 899754 h 1070321"/>
                  <a:gd name="connsiteX20" fmla="*/ 81439 w 948226"/>
                  <a:gd name="connsiteY20" fmla="*/ 777979 h 1070321"/>
                  <a:gd name="connsiteX21" fmla="*/ 75070 w 948226"/>
                  <a:gd name="connsiteY21" fmla="*/ 667158 h 1070321"/>
                  <a:gd name="connsiteX22" fmla="*/ 35964 w 948226"/>
                  <a:gd name="connsiteY22" fmla="*/ 596972 h 1070321"/>
                  <a:gd name="connsiteX23" fmla="*/ 29595 w 948226"/>
                  <a:gd name="connsiteY23" fmla="*/ 553408 h 1070321"/>
                  <a:gd name="connsiteX24" fmla="*/ 14564 w 948226"/>
                  <a:gd name="connsiteY24" fmla="*/ 522582 h 1070321"/>
                  <a:gd name="connsiteX25" fmla="*/ 2972 w 948226"/>
                  <a:gd name="connsiteY25" fmla="*/ 339282 h 1070321"/>
                  <a:gd name="connsiteX26" fmla="*/ 115576 w 948226"/>
                  <a:gd name="connsiteY26" fmla="*/ 155091 h 1070321"/>
                  <a:gd name="connsiteX27" fmla="*/ 160159 w 948226"/>
                  <a:gd name="connsiteY27" fmla="*/ 105922 h 1070321"/>
                  <a:gd name="connsiteX28" fmla="*/ 214678 w 948226"/>
                  <a:gd name="connsiteY28" fmla="*/ 84649 h 1070321"/>
                  <a:gd name="connsiteX29" fmla="*/ 278623 w 948226"/>
                  <a:gd name="connsiteY29" fmla="*/ 42105 h 1070321"/>
                  <a:gd name="connsiteX30" fmla="*/ 414537 w 948226"/>
                  <a:gd name="connsiteY30" fmla="*/ 23507 h 1070321"/>
                  <a:gd name="connsiteX31" fmla="*/ 480010 w 948226"/>
                  <a:gd name="connsiteY31" fmla="*/ 69 h 1070321"/>
                  <a:gd name="connsiteX32" fmla="*/ 587902 w 948226"/>
                  <a:gd name="connsiteY32" fmla="*/ 22106 h 1070321"/>
                  <a:gd name="connsiteX33" fmla="*/ 687386 w 948226"/>
                  <a:gd name="connsiteY33" fmla="*/ 47200 h 1070321"/>
                  <a:gd name="connsiteX34" fmla="*/ 883805 w 948226"/>
                  <a:gd name="connsiteY34" fmla="*/ 163752 h 1070321"/>
                  <a:gd name="connsiteX35" fmla="*/ 922911 w 948226"/>
                  <a:gd name="connsiteY35" fmla="*/ 272790 h 1070321"/>
                  <a:gd name="connsiteX36" fmla="*/ 946859 w 948226"/>
                  <a:gd name="connsiteY36" fmla="*/ 512009 h 1070321"/>
                  <a:gd name="connsiteX37" fmla="*/ 943292 w 948226"/>
                  <a:gd name="connsiteY37" fmla="*/ 701678 h 107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48226" h="1070321">
                    <a:moveTo>
                      <a:pt x="943036" y="701551"/>
                    </a:moveTo>
                    <a:cubicBezTo>
                      <a:pt x="942910" y="703334"/>
                      <a:pt x="939979" y="704608"/>
                      <a:pt x="935012" y="706264"/>
                    </a:cubicBezTo>
                    <a:cubicBezTo>
                      <a:pt x="918198" y="711486"/>
                      <a:pt x="908645" y="716072"/>
                      <a:pt x="885461" y="724734"/>
                    </a:cubicBezTo>
                    <a:cubicBezTo>
                      <a:pt x="873615" y="729447"/>
                      <a:pt x="858584" y="735052"/>
                      <a:pt x="842024" y="740784"/>
                    </a:cubicBezTo>
                    <a:cubicBezTo>
                      <a:pt x="825465" y="746516"/>
                      <a:pt x="806741" y="752758"/>
                      <a:pt x="790563" y="758108"/>
                    </a:cubicBezTo>
                    <a:cubicBezTo>
                      <a:pt x="772603" y="763840"/>
                      <a:pt x="752349" y="769826"/>
                      <a:pt x="742668" y="773138"/>
                    </a:cubicBezTo>
                    <a:cubicBezTo>
                      <a:pt x="725472" y="777851"/>
                      <a:pt x="712734" y="781163"/>
                      <a:pt x="710186" y="782310"/>
                    </a:cubicBezTo>
                    <a:cubicBezTo>
                      <a:pt x="694901" y="785749"/>
                      <a:pt x="682799" y="789316"/>
                      <a:pt x="672737" y="794029"/>
                    </a:cubicBezTo>
                    <a:cubicBezTo>
                      <a:pt x="660126" y="797723"/>
                      <a:pt x="648661" y="802563"/>
                      <a:pt x="635032" y="809824"/>
                    </a:cubicBezTo>
                    <a:cubicBezTo>
                      <a:pt x="625861" y="813263"/>
                      <a:pt x="612868" y="820396"/>
                      <a:pt x="597837" y="829440"/>
                    </a:cubicBezTo>
                    <a:cubicBezTo>
                      <a:pt x="589684" y="833899"/>
                      <a:pt x="575036" y="843197"/>
                      <a:pt x="561788" y="852241"/>
                    </a:cubicBezTo>
                    <a:cubicBezTo>
                      <a:pt x="555419" y="856700"/>
                      <a:pt x="565355" y="876189"/>
                      <a:pt x="554655" y="883704"/>
                    </a:cubicBezTo>
                    <a:cubicBezTo>
                      <a:pt x="543956" y="891092"/>
                      <a:pt x="546121" y="894914"/>
                      <a:pt x="534402" y="903321"/>
                    </a:cubicBezTo>
                    <a:cubicBezTo>
                      <a:pt x="510836" y="920262"/>
                      <a:pt x="519371" y="924466"/>
                      <a:pt x="498990" y="941025"/>
                    </a:cubicBezTo>
                    <a:cubicBezTo>
                      <a:pt x="485488" y="952235"/>
                      <a:pt x="471604" y="964845"/>
                      <a:pt x="457082" y="979239"/>
                    </a:cubicBezTo>
                    <a:cubicBezTo>
                      <a:pt x="456955" y="979367"/>
                      <a:pt x="457082" y="979239"/>
                      <a:pt x="457082" y="979239"/>
                    </a:cubicBezTo>
                    <a:cubicBezTo>
                      <a:pt x="441541" y="994780"/>
                      <a:pt x="431734" y="1012995"/>
                      <a:pt x="418358" y="1024841"/>
                    </a:cubicBezTo>
                    <a:cubicBezTo>
                      <a:pt x="388552" y="1052610"/>
                      <a:pt x="289960" y="1070698"/>
                      <a:pt x="249580" y="1070316"/>
                    </a:cubicBezTo>
                    <a:cubicBezTo>
                      <a:pt x="179776" y="1069679"/>
                      <a:pt x="156720" y="1015542"/>
                      <a:pt x="162452" y="960642"/>
                    </a:cubicBezTo>
                    <a:cubicBezTo>
                      <a:pt x="165127" y="934911"/>
                      <a:pt x="159395" y="911091"/>
                      <a:pt x="153918" y="899754"/>
                    </a:cubicBezTo>
                    <a:cubicBezTo>
                      <a:pt x="130352" y="850076"/>
                      <a:pt x="106023" y="831351"/>
                      <a:pt x="81439" y="777979"/>
                    </a:cubicBezTo>
                    <a:cubicBezTo>
                      <a:pt x="68573" y="750083"/>
                      <a:pt x="85897" y="697729"/>
                      <a:pt x="75070" y="667158"/>
                    </a:cubicBezTo>
                    <a:cubicBezTo>
                      <a:pt x="71503" y="657350"/>
                      <a:pt x="39148" y="607162"/>
                      <a:pt x="35964" y="596972"/>
                    </a:cubicBezTo>
                    <a:cubicBezTo>
                      <a:pt x="29977" y="577865"/>
                      <a:pt x="34435" y="571241"/>
                      <a:pt x="29595" y="553408"/>
                    </a:cubicBezTo>
                    <a:cubicBezTo>
                      <a:pt x="27811" y="546911"/>
                      <a:pt x="16093" y="528951"/>
                      <a:pt x="14564" y="522582"/>
                    </a:cubicBezTo>
                    <a:cubicBezTo>
                      <a:pt x="1954" y="470738"/>
                      <a:pt x="-4034" y="417621"/>
                      <a:pt x="2972" y="339282"/>
                    </a:cubicBezTo>
                    <a:cubicBezTo>
                      <a:pt x="7813" y="285146"/>
                      <a:pt x="53670" y="199674"/>
                      <a:pt x="115576" y="155091"/>
                    </a:cubicBezTo>
                    <a:cubicBezTo>
                      <a:pt x="138887" y="138276"/>
                      <a:pt x="143854" y="119806"/>
                      <a:pt x="160159" y="105922"/>
                    </a:cubicBezTo>
                    <a:cubicBezTo>
                      <a:pt x="172897" y="95095"/>
                      <a:pt x="201812" y="93057"/>
                      <a:pt x="214678" y="84649"/>
                    </a:cubicBezTo>
                    <a:cubicBezTo>
                      <a:pt x="238625" y="68982"/>
                      <a:pt x="252255" y="50512"/>
                      <a:pt x="278623" y="42105"/>
                    </a:cubicBezTo>
                    <a:cubicBezTo>
                      <a:pt x="318110" y="29621"/>
                      <a:pt x="361802" y="24399"/>
                      <a:pt x="414537" y="23507"/>
                    </a:cubicBezTo>
                    <a:cubicBezTo>
                      <a:pt x="440268" y="22870"/>
                      <a:pt x="450713" y="-1459"/>
                      <a:pt x="480010" y="69"/>
                    </a:cubicBezTo>
                    <a:cubicBezTo>
                      <a:pt x="511091" y="1725"/>
                      <a:pt x="554018" y="12680"/>
                      <a:pt x="587902" y="22106"/>
                    </a:cubicBezTo>
                    <a:cubicBezTo>
                      <a:pt x="624586" y="32296"/>
                      <a:pt x="652229" y="41340"/>
                      <a:pt x="687386" y="47200"/>
                    </a:cubicBezTo>
                    <a:cubicBezTo>
                      <a:pt x="762539" y="60957"/>
                      <a:pt x="835655" y="105922"/>
                      <a:pt x="883805" y="163752"/>
                    </a:cubicBezTo>
                    <a:cubicBezTo>
                      <a:pt x="902021" y="188082"/>
                      <a:pt x="915395" y="220437"/>
                      <a:pt x="922911" y="272790"/>
                    </a:cubicBezTo>
                    <a:cubicBezTo>
                      <a:pt x="936541" y="367943"/>
                      <a:pt x="944056" y="444116"/>
                      <a:pt x="946859" y="512009"/>
                    </a:cubicBezTo>
                    <a:cubicBezTo>
                      <a:pt x="949661" y="579903"/>
                      <a:pt x="948004" y="639517"/>
                      <a:pt x="943292" y="701678"/>
                    </a:cubicBezTo>
                    <a:close/>
                  </a:path>
                </a:pathLst>
              </a:custGeom>
              <a:gradFill>
                <a:gsLst>
                  <a:gs pos="0">
                    <a:schemeClr val="accent2">
                      <a:lumMod val="40000"/>
                      <a:lumOff val="60000"/>
                    </a:schemeClr>
                  </a:gs>
                  <a:gs pos="100000">
                    <a:schemeClr val="accent2"/>
                  </a:gs>
                </a:gsLst>
                <a:lin ang="5400000" scaled="1"/>
              </a:gradFill>
              <a:ln w="9525" cap="flat">
                <a:solidFill>
                  <a:srgbClr val="1D1D1B"/>
                </a:solid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48" name="Freeform: Shape 147">
                <a:extLst>
                  <a:ext uri="{FF2B5EF4-FFF2-40B4-BE49-F238E27FC236}">
                    <a16:creationId xmlns:a16="http://schemas.microsoft.com/office/drawing/2014/main" id="{9843234B-A64D-AA66-4520-B222CD0AF778}"/>
                  </a:ext>
                </a:extLst>
              </p:cNvPr>
              <p:cNvSpPr/>
              <p:nvPr/>
            </p:nvSpPr>
            <p:spPr>
              <a:xfrm>
                <a:off x="12439321" y="2085662"/>
                <a:ext cx="140592" cy="246957"/>
              </a:xfrm>
              <a:custGeom>
                <a:avLst/>
                <a:gdLst>
                  <a:gd name="connsiteX0" fmla="*/ 248009 w 248009"/>
                  <a:gd name="connsiteY0" fmla="*/ 0 h 435639"/>
                  <a:gd name="connsiteX1" fmla="*/ 226482 w 248009"/>
                  <a:gd name="connsiteY1" fmla="*/ 15286 h 435639"/>
                  <a:gd name="connsiteX2" fmla="*/ 211578 w 248009"/>
                  <a:gd name="connsiteY2" fmla="*/ 25094 h 435639"/>
                  <a:gd name="connsiteX3" fmla="*/ 187376 w 248009"/>
                  <a:gd name="connsiteY3" fmla="*/ 51844 h 435639"/>
                  <a:gd name="connsiteX4" fmla="*/ 161518 w 248009"/>
                  <a:gd name="connsiteY4" fmla="*/ 72989 h 435639"/>
                  <a:gd name="connsiteX5" fmla="*/ 137570 w 248009"/>
                  <a:gd name="connsiteY5" fmla="*/ 105343 h 435639"/>
                  <a:gd name="connsiteX6" fmla="*/ 117954 w 248009"/>
                  <a:gd name="connsiteY6" fmla="*/ 129291 h 435639"/>
                  <a:gd name="connsiteX7" fmla="*/ 97319 w 248009"/>
                  <a:gd name="connsiteY7" fmla="*/ 161645 h 435639"/>
                  <a:gd name="connsiteX8" fmla="*/ 80504 w 248009"/>
                  <a:gd name="connsiteY8" fmla="*/ 191197 h 435639"/>
                  <a:gd name="connsiteX9" fmla="*/ 82797 w 248009"/>
                  <a:gd name="connsiteY9" fmla="*/ 214508 h 435639"/>
                  <a:gd name="connsiteX10" fmla="*/ 65601 w 248009"/>
                  <a:gd name="connsiteY10" fmla="*/ 221769 h 435639"/>
                  <a:gd name="connsiteX11" fmla="*/ 60888 w 248009"/>
                  <a:gd name="connsiteY11" fmla="*/ 246480 h 435639"/>
                  <a:gd name="connsiteX12" fmla="*/ 46622 w 248009"/>
                  <a:gd name="connsiteY12" fmla="*/ 270046 h 435639"/>
                  <a:gd name="connsiteX13" fmla="*/ 43691 w 248009"/>
                  <a:gd name="connsiteY13" fmla="*/ 292082 h 435639"/>
                  <a:gd name="connsiteX14" fmla="*/ 31081 w 248009"/>
                  <a:gd name="connsiteY14" fmla="*/ 321380 h 435639"/>
                  <a:gd name="connsiteX15" fmla="*/ 27004 w 248009"/>
                  <a:gd name="connsiteY15" fmla="*/ 345582 h 435639"/>
                  <a:gd name="connsiteX16" fmla="*/ 18598 w 248009"/>
                  <a:gd name="connsiteY16" fmla="*/ 376535 h 435639"/>
                  <a:gd name="connsiteX17" fmla="*/ 13630 w 248009"/>
                  <a:gd name="connsiteY17" fmla="*/ 404941 h 435639"/>
                  <a:gd name="connsiteX18" fmla="*/ 8534 w 248009"/>
                  <a:gd name="connsiteY18" fmla="*/ 435640 h 435639"/>
                  <a:gd name="connsiteX19" fmla="*/ 3057 w 248009"/>
                  <a:gd name="connsiteY19" fmla="*/ 406342 h 435639"/>
                  <a:gd name="connsiteX20" fmla="*/ 0 w 248009"/>
                  <a:gd name="connsiteY20" fmla="*/ 376917 h 435639"/>
                  <a:gd name="connsiteX21" fmla="*/ 1019 w 248009"/>
                  <a:gd name="connsiteY21" fmla="*/ 345964 h 435639"/>
                  <a:gd name="connsiteX22" fmla="*/ 637 w 248009"/>
                  <a:gd name="connsiteY22" fmla="*/ 318195 h 435639"/>
                  <a:gd name="connsiteX23" fmla="*/ 9172 w 248009"/>
                  <a:gd name="connsiteY23" fmla="*/ 287624 h 435639"/>
                  <a:gd name="connsiteX24" fmla="*/ 10190 w 248009"/>
                  <a:gd name="connsiteY24" fmla="*/ 260619 h 435639"/>
                  <a:gd name="connsiteX25" fmla="*/ 23820 w 248009"/>
                  <a:gd name="connsiteY25" fmla="*/ 234124 h 435639"/>
                  <a:gd name="connsiteX26" fmla="*/ 28024 w 248009"/>
                  <a:gd name="connsiteY26" fmla="*/ 205464 h 435639"/>
                  <a:gd name="connsiteX27" fmla="*/ 44455 w 248009"/>
                  <a:gd name="connsiteY27" fmla="*/ 170562 h 435639"/>
                  <a:gd name="connsiteX28" fmla="*/ 64200 w 248009"/>
                  <a:gd name="connsiteY28" fmla="*/ 137570 h 435639"/>
                  <a:gd name="connsiteX29" fmla="*/ 78976 w 248009"/>
                  <a:gd name="connsiteY29" fmla="*/ 122157 h 435639"/>
                  <a:gd name="connsiteX30" fmla="*/ 90440 w 248009"/>
                  <a:gd name="connsiteY30" fmla="*/ 103560 h 435639"/>
                  <a:gd name="connsiteX31" fmla="*/ 113496 w 248009"/>
                  <a:gd name="connsiteY31" fmla="*/ 78848 h 435639"/>
                  <a:gd name="connsiteX32" fmla="*/ 145214 w 248009"/>
                  <a:gd name="connsiteY32" fmla="*/ 50442 h 435639"/>
                  <a:gd name="connsiteX33" fmla="*/ 175020 w 248009"/>
                  <a:gd name="connsiteY33" fmla="*/ 31972 h 435639"/>
                  <a:gd name="connsiteX34" fmla="*/ 205719 w 248009"/>
                  <a:gd name="connsiteY34" fmla="*/ 14649 h 435639"/>
                  <a:gd name="connsiteX35" fmla="*/ 223679 w 248009"/>
                  <a:gd name="connsiteY35" fmla="*/ 9808 h 435639"/>
                  <a:gd name="connsiteX36" fmla="*/ 247754 w 248009"/>
                  <a:gd name="connsiteY36" fmla="*/ 0 h 435639"/>
                  <a:gd name="connsiteX37" fmla="*/ 247754 w 248009"/>
                  <a:gd name="connsiteY37" fmla="*/ 0 h 43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48009" h="435639">
                    <a:moveTo>
                      <a:pt x="248009" y="0"/>
                    </a:moveTo>
                    <a:cubicBezTo>
                      <a:pt x="239348" y="10318"/>
                      <a:pt x="232087" y="19489"/>
                      <a:pt x="226482" y="15286"/>
                    </a:cubicBezTo>
                    <a:cubicBezTo>
                      <a:pt x="220622" y="27514"/>
                      <a:pt x="216164" y="32864"/>
                      <a:pt x="211578" y="25094"/>
                    </a:cubicBezTo>
                    <a:cubicBezTo>
                      <a:pt x="202407" y="44838"/>
                      <a:pt x="197057" y="56429"/>
                      <a:pt x="187376" y="51844"/>
                    </a:cubicBezTo>
                    <a:cubicBezTo>
                      <a:pt x="185084" y="67766"/>
                      <a:pt x="178715" y="73880"/>
                      <a:pt x="161518" y="72989"/>
                    </a:cubicBezTo>
                    <a:cubicBezTo>
                      <a:pt x="166104" y="88147"/>
                      <a:pt x="158461" y="99356"/>
                      <a:pt x="137570" y="105343"/>
                    </a:cubicBezTo>
                    <a:cubicBezTo>
                      <a:pt x="147761" y="112477"/>
                      <a:pt x="137953" y="126870"/>
                      <a:pt x="117954" y="129291"/>
                    </a:cubicBezTo>
                    <a:cubicBezTo>
                      <a:pt x="126361" y="143812"/>
                      <a:pt x="115025" y="164830"/>
                      <a:pt x="97319" y="161645"/>
                    </a:cubicBezTo>
                    <a:cubicBezTo>
                      <a:pt x="105344" y="180497"/>
                      <a:pt x="97319" y="195656"/>
                      <a:pt x="80504" y="191197"/>
                    </a:cubicBezTo>
                    <a:cubicBezTo>
                      <a:pt x="85345" y="201133"/>
                      <a:pt x="85472" y="209285"/>
                      <a:pt x="82797" y="214508"/>
                    </a:cubicBezTo>
                    <a:cubicBezTo>
                      <a:pt x="80887" y="219348"/>
                      <a:pt x="74900" y="222023"/>
                      <a:pt x="65601" y="221769"/>
                    </a:cubicBezTo>
                    <a:cubicBezTo>
                      <a:pt x="75409" y="233870"/>
                      <a:pt x="74008" y="244187"/>
                      <a:pt x="60888" y="246480"/>
                    </a:cubicBezTo>
                    <a:cubicBezTo>
                      <a:pt x="68403" y="257945"/>
                      <a:pt x="59869" y="268390"/>
                      <a:pt x="46622" y="270046"/>
                    </a:cubicBezTo>
                    <a:cubicBezTo>
                      <a:pt x="55537" y="281128"/>
                      <a:pt x="52863" y="291318"/>
                      <a:pt x="43691" y="292082"/>
                    </a:cubicBezTo>
                    <a:cubicBezTo>
                      <a:pt x="47640" y="306349"/>
                      <a:pt x="40507" y="322908"/>
                      <a:pt x="31081" y="321380"/>
                    </a:cubicBezTo>
                    <a:cubicBezTo>
                      <a:pt x="36813" y="336538"/>
                      <a:pt x="35921" y="350295"/>
                      <a:pt x="27004" y="345582"/>
                    </a:cubicBezTo>
                    <a:cubicBezTo>
                      <a:pt x="31717" y="365835"/>
                      <a:pt x="30317" y="380611"/>
                      <a:pt x="18598" y="376535"/>
                    </a:cubicBezTo>
                    <a:cubicBezTo>
                      <a:pt x="27641" y="394368"/>
                      <a:pt x="27004" y="405451"/>
                      <a:pt x="13630" y="404941"/>
                    </a:cubicBezTo>
                    <a:cubicBezTo>
                      <a:pt x="24457" y="419462"/>
                      <a:pt x="22802" y="429653"/>
                      <a:pt x="8534" y="435640"/>
                    </a:cubicBezTo>
                    <a:cubicBezTo>
                      <a:pt x="20254" y="430035"/>
                      <a:pt x="18215" y="420227"/>
                      <a:pt x="3057" y="406342"/>
                    </a:cubicBezTo>
                    <a:cubicBezTo>
                      <a:pt x="16178" y="406087"/>
                      <a:pt x="13502" y="394368"/>
                      <a:pt x="0" y="376917"/>
                    </a:cubicBezTo>
                    <a:cubicBezTo>
                      <a:pt x="12610" y="379210"/>
                      <a:pt x="10445" y="364434"/>
                      <a:pt x="1019" y="345964"/>
                    </a:cubicBezTo>
                    <a:cubicBezTo>
                      <a:pt x="11592" y="347620"/>
                      <a:pt x="8662" y="332717"/>
                      <a:pt x="637" y="318195"/>
                    </a:cubicBezTo>
                    <a:cubicBezTo>
                      <a:pt x="10190" y="316157"/>
                      <a:pt x="10954" y="302655"/>
                      <a:pt x="9172" y="287624"/>
                    </a:cubicBezTo>
                    <a:cubicBezTo>
                      <a:pt x="14903" y="284694"/>
                      <a:pt x="14012" y="272593"/>
                      <a:pt x="10190" y="260619"/>
                    </a:cubicBezTo>
                    <a:cubicBezTo>
                      <a:pt x="17961" y="255906"/>
                      <a:pt x="22674" y="244697"/>
                      <a:pt x="23820" y="234124"/>
                    </a:cubicBezTo>
                    <a:cubicBezTo>
                      <a:pt x="28405" y="227119"/>
                      <a:pt x="29043" y="216036"/>
                      <a:pt x="28024" y="205464"/>
                    </a:cubicBezTo>
                    <a:cubicBezTo>
                      <a:pt x="40253" y="199477"/>
                      <a:pt x="43819" y="187503"/>
                      <a:pt x="44455" y="170562"/>
                    </a:cubicBezTo>
                    <a:cubicBezTo>
                      <a:pt x="55028" y="166613"/>
                      <a:pt x="61016" y="151964"/>
                      <a:pt x="64200" y="137570"/>
                    </a:cubicBezTo>
                    <a:cubicBezTo>
                      <a:pt x="69931" y="134641"/>
                      <a:pt x="77320" y="128781"/>
                      <a:pt x="78976" y="122157"/>
                    </a:cubicBezTo>
                    <a:cubicBezTo>
                      <a:pt x="86492" y="116171"/>
                      <a:pt x="92223" y="109547"/>
                      <a:pt x="90440" y="103560"/>
                    </a:cubicBezTo>
                    <a:cubicBezTo>
                      <a:pt x="106617" y="94643"/>
                      <a:pt x="119483" y="85472"/>
                      <a:pt x="113496" y="78848"/>
                    </a:cubicBezTo>
                    <a:cubicBezTo>
                      <a:pt x="134004" y="71460"/>
                      <a:pt x="145978" y="64709"/>
                      <a:pt x="145214" y="50442"/>
                    </a:cubicBezTo>
                    <a:cubicBezTo>
                      <a:pt x="163046" y="51462"/>
                      <a:pt x="171708" y="46748"/>
                      <a:pt x="175020" y="31972"/>
                    </a:cubicBezTo>
                    <a:cubicBezTo>
                      <a:pt x="186994" y="37577"/>
                      <a:pt x="195146" y="30571"/>
                      <a:pt x="205719" y="14649"/>
                    </a:cubicBezTo>
                    <a:cubicBezTo>
                      <a:pt x="211578" y="21909"/>
                      <a:pt x="217056" y="19362"/>
                      <a:pt x="223679" y="9808"/>
                    </a:cubicBezTo>
                    <a:cubicBezTo>
                      <a:pt x="230303" y="14521"/>
                      <a:pt x="238201" y="8407"/>
                      <a:pt x="247754" y="0"/>
                    </a:cubicBezTo>
                    <a:cubicBezTo>
                      <a:pt x="240277" y="6539"/>
                      <a:pt x="240277" y="6539"/>
                      <a:pt x="247754" y="0"/>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49" name="Freeform: Shape 148">
                <a:extLst>
                  <a:ext uri="{FF2B5EF4-FFF2-40B4-BE49-F238E27FC236}">
                    <a16:creationId xmlns:a16="http://schemas.microsoft.com/office/drawing/2014/main" id="{5CC1099E-A4FA-4BD6-1FE4-AA20FB7BF700}"/>
                  </a:ext>
                </a:extLst>
              </p:cNvPr>
              <p:cNvSpPr/>
              <p:nvPr/>
            </p:nvSpPr>
            <p:spPr>
              <a:xfrm>
                <a:off x="12433257" y="2064794"/>
                <a:ext cx="192944" cy="329853"/>
              </a:xfrm>
              <a:custGeom>
                <a:avLst/>
                <a:gdLst>
                  <a:gd name="connsiteX0" fmla="*/ 340104 w 340358"/>
                  <a:gd name="connsiteY0" fmla="*/ 127 h 581871"/>
                  <a:gd name="connsiteX1" fmla="*/ 316539 w 340358"/>
                  <a:gd name="connsiteY1" fmla="*/ 21909 h 581871"/>
                  <a:gd name="connsiteX2" fmla="*/ 297687 w 340358"/>
                  <a:gd name="connsiteY2" fmla="*/ 42290 h 581871"/>
                  <a:gd name="connsiteX3" fmla="*/ 271956 w 340358"/>
                  <a:gd name="connsiteY3" fmla="*/ 62544 h 581871"/>
                  <a:gd name="connsiteX4" fmla="*/ 257434 w 340358"/>
                  <a:gd name="connsiteY4" fmla="*/ 83689 h 581871"/>
                  <a:gd name="connsiteX5" fmla="*/ 233614 w 340358"/>
                  <a:gd name="connsiteY5" fmla="*/ 100885 h 581871"/>
                  <a:gd name="connsiteX6" fmla="*/ 220112 w 340358"/>
                  <a:gd name="connsiteY6" fmla="*/ 125724 h 581871"/>
                  <a:gd name="connsiteX7" fmla="*/ 197693 w 340358"/>
                  <a:gd name="connsiteY7" fmla="*/ 146487 h 581871"/>
                  <a:gd name="connsiteX8" fmla="*/ 179478 w 340358"/>
                  <a:gd name="connsiteY8" fmla="*/ 178077 h 581871"/>
                  <a:gd name="connsiteX9" fmla="*/ 161390 w 340358"/>
                  <a:gd name="connsiteY9" fmla="*/ 202916 h 581871"/>
                  <a:gd name="connsiteX10" fmla="*/ 156422 w 340358"/>
                  <a:gd name="connsiteY10" fmla="*/ 231577 h 581871"/>
                  <a:gd name="connsiteX11" fmla="*/ 144321 w 340358"/>
                  <a:gd name="connsiteY11" fmla="*/ 232978 h 581871"/>
                  <a:gd name="connsiteX12" fmla="*/ 128526 w 340358"/>
                  <a:gd name="connsiteY12" fmla="*/ 261384 h 581871"/>
                  <a:gd name="connsiteX13" fmla="*/ 114004 w 340358"/>
                  <a:gd name="connsiteY13" fmla="*/ 290426 h 581871"/>
                  <a:gd name="connsiteX14" fmla="*/ 106107 w 340358"/>
                  <a:gd name="connsiteY14" fmla="*/ 307623 h 581871"/>
                  <a:gd name="connsiteX15" fmla="*/ 96299 w 340358"/>
                  <a:gd name="connsiteY15" fmla="*/ 330169 h 581871"/>
                  <a:gd name="connsiteX16" fmla="*/ 90567 w 340358"/>
                  <a:gd name="connsiteY16" fmla="*/ 344818 h 581871"/>
                  <a:gd name="connsiteX17" fmla="*/ 80503 w 340358"/>
                  <a:gd name="connsiteY17" fmla="*/ 371058 h 581871"/>
                  <a:gd name="connsiteX18" fmla="*/ 75154 w 340358"/>
                  <a:gd name="connsiteY18" fmla="*/ 387363 h 581871"/>
                  <a:gd name="connsiteX19" fmla="*/ 66492 w 340358"/>
                  <a:gd name="connsiteY19" fmla="*/ 413221 h 581871"/>
                  <a:gd name="connsiteX20" fmla="*/ 58849 w 340358"/>
                  <a:gd name="connsiteY20" fmla="*/ 438697 h 581871"/>
                  <a:gd name="connsiteX21" fmla="*/ 50569 w 340358"/>
                  <a:gd name="connsiteY21" fmla="*/ 467612 h 581871"/>
                  <a:gd name="connsiteX22" fmla="*/ 43181 w 340358"/>
                  <a:gd name="connsiteY22" fmla="*/ 495508 h 581871"/>
                  <a:gd name="connsiteX23" fmla="*/ 35920 w 340358"/>
                  <a:gd name="connsiteY23" fmla="*/ 523787 h 581871"/>
                  <a:gd name="connsiteX24" fmla="*/ 28533 w 340358"/>
                  <a:gd name="connsiteY24" fmla="*/ 552574 h 581871"/>
                  <a:gd name="connsiteX25" fmla="*/ 20763 w 340358"/>
                  <a:gd name="connsiteY25" fmla="*/ 581872 h 581871"/>
                  <a:gd name="connsiteX26" fmla="*/ 10827 w 340358"/>
                  <a:gd name="connsiteY26" fmla="*/ 545441 h 581871"/>
                  <a:gd name="connsiteX27" fmla="*/ 4075 w 340358"/>
                  <a:gd name="connsiteY27" fmla="*/ 508501 h 581871"/>
                  <a:gd name="connsiteX28" fmla="*/ 509 w 340358"/>
                  <a:gd name="connsiteY28" fmla="*/ 471306 h 581871"/>
                  <a:gd name="connsiteX29" fmla="*/ 0 w 340358"/>
                  <a:gd name="connsiteY29" fmla="*/ 434111 h 581871"/>
                  <a:gd name="connsiteX30" fmla="*/ 3949 w 340358"/>
                  <a:gd name="connsiteY30" fmla="*/ 395770 h 581871"/>
                  <a:gd name="connsiteX31" fmla="*/ 7897 w 340358"/>
                  <a:gd name="connsiteY31" fmla="*/ 360231 h 581871"/>
                  <a:gd name="connsiteX32" fmla="*/ 20890 w 340358"/>
                  <a:gd name="connsiteY32" fmla="*/ 322654 h 581871"/>
                  <a:gd name="connsiteX33" fmla="*/ 27004 w 340358"/>
                  <a:gd name="connsiteY33" fmla="*/ 288643 h 581871"/>
                  <a:gd name="connsiteX34" fmla="*/ 40507 w 340358"/>
                  <a:gd name="connsiteY34" fmla="*/ 254250 h 581871"/>
                  <a:gd name="connsiteX35" fmla="*/ 56683 w 340358"/>
                  <a:gd name="connsiteY35" fmla="*/ 221004 h 581871"/>
                  <a:gd name="connsiteX36" fmla="*/ 76428 w 340358"/>
                  <a:gd name="connsiteY36" fmla="*/ 187758 h 581871"/>
                  <a:gd name="connsiteX37" fmla="*/ 96299 w 340358"/>
                  <a:gd name="connsiteY37" fmla="*/ 158970 h 581871"/>
                  <a:gd name="connsiteX38" fmla="*/ 123176 w 340358"/>
                  <a:gd name="connsiteY38" fmla="*/ 126234 h 581871"/>
                  <a:gd name="connsiteX39" fmla="*/ 145213 w 340358"/>
                  <a:gd name="connsiteY39" fmla="*/ 104197 h 581871"/>
                  <a:gd name="connsiteX40" fmla="*/ 173364 w 340358"/>
                  <a:gd name="connsiteY40" fmla="*/ 77574 h 581871"/>
                  <a:gd name="connsiteX41" fmla="*/ 202534 w 340358"/>
                  <a:gd name="connsiteY41" fmla="*/ 58340 h 581871"/>
                  <a:gd name="connsiteX42" fmla="*/ 229157 w 340358"/>
                  <a:gd name="connsiteY42" fmla="*/ 40889 h 581871"/>
                  <a:gd name="connsiteX43" fmla="*/ 267880 w 340358"/>
                  <a:gd name="connsiteY43" fmla="*/ 23056 h 581871"/>
                  <a:gd name="connsiteX44" fmla="*/ 299852 w 340358"/>
                  <a:gd name="connsiteY44" fmla="*/ 11209 h 581871"/>
                  <a:gd name="connsiteX45" fmla="*/ 340359 w 340358"/>
                  <a:gd name="connsiteY45" fmla="*/ 0 h 581871"/>
                  <a:gd name="connsiteX46" fmla="*/ 340359 w 340358"/>
                  <a:gd name="connsiteY46" fmla="*/ 0 h 581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40358" h="581871">
                    <a:moveTo>
                      <a:pt x="340104" y="127"/>
                    </a:moveTo>
                    <a:cubicBezTo>
                      <a:pt x="332844" y="7261"/>
                      <a:pt x="323291" y="15413"/>
                      <a:pt x="316539" y="21909"/>
                    </a:cubicBezTo>
                    <a:cubicBezTo>
                      <a:pt x="307877" y="29680"/>
                      <a:pt x="297560" y="41016"/>
                      <a:pt x="297687" y="42290"/>
                    </a:cubicBezTo>
                    <a:cubicBezTo>
                      <a:pt x="285077" y="53627"/>
                      <a:pt x="271956" y="67257"/>
                      <a:pt x="271956" y="62544"/>
                    </a:cubicBezTo>
                    <a:cubicBezTo>
                      <a:pt x="259218" y="78976"/>
                      <a:pt x="252212" y="90567"/>
                      <a:pt x="257434" y="83689"/>
                    </a:cubicBezTo>
                    <a:cubicBezTo>
                      <a:pt x="242913" y="100630"/>
                      <a:pt x="235907" y="108655"/>
                      <a:pt x="233614" y="100885"/>
                    </a:cubicBezTo>
                    <a:cubicBezTo>
                      <a:pt x="226864" y="118718"/>
                      <a:pt x="224188" y="127253"/>
                      <a:pt x="220112" y="125724"/>
                    </a:cubicBezTo>
                    <a:cubicBezTo>
                      <a:pt x="215908" y="137061"/>
                      <a:pt x="210814" y="145595"/>
                      <a:pt x="197693" y="146487"/>
                    </a:cubicBezTo>
                    <a:cubicBezTo>
                      <a:pt x="201897" y="158588"/>
                      <a:pt x="195400" y="177695"/>
                      <a:pt x="179478" y="178077"/>
                    </a:cubicBezTo>
                    <a:cubicBezTo>
                      <a:pt x="187503" y="188777"/>
                      <a:pt x="179096" y="206228"/>
                      <a:pt x="161390" y="202916"/>
                    </a:cubicBezTo>
                    <a:cubicBezTo>
                      <a:pt x="172217" y="208394"/>
                      <a:pt x="167504" y="219731"/>
                      <a:pt x="156422" y="231577"/>
                    </a:cubicBezTo>
                    <a:cubicBezTo>
                      <a:pt x="162791" y="230048"/>
                      <a:pt x="157186" y="232851"/>
                      <a:pt x="144321" y="232978"/>
                    </a:cubicBezTo>
                    <a:cubicBezTo>
                      <a:pt x="155658" y="249920"/>
                      <a:pt x="146869" y="264186"/>
                      <a:pt x="128526" y="261384"/>
                    </a:cubicBezTo>
                    <a:cubicBezTo>
                      <a:pt x="140627" y="276032"/>
                      <a:pt x="132347" y="288134"/>
                      <a:pt x="114004" y="290426"/>
                    </a:cubicBezTo>
                    <a:cubicBezTo>
                      <a:pt x="127507" y="298197"/>
                      <a:pt x="122540" y="305203"/>
                      <a:pt x="106107" y="307623"/>
                    </a:cubicBezTo>
                    <a:cubicBezTo>
                      <a:pt x="118208" y="315011"/>
                      <a:pt x="110566" y="325329"/>
                      <a:pt x="96299" y="330169"/>
                    </a:cubicBezTo>
                    <a:cubicBezTo>
                      <a:pt x="106871" y="334118"/>
                      <a:pt x="101394" y="342525"/>
                      <a:pt x="90567" y="344818"/>
                    </a:cubicBezTo>
                    <a:cubicBezTo>
                      <a:pt x="97064" y="353480"/>
                      <a:pt x="86872" y="371567"/>
                      <a:pt x="80503" y="371058"/>
                    </a:cubicBezTo>
                    <a:cubicBezTo>
                      <a:pt x="83434" y="381121"/>
                      <a:pt x="77957" y="392840"/>
                      <a:pt x="75154" y="387363"/>
                    </a:cubicBezTo>
                    <a:cubicBezTo>
                      <a:pt x="74134" y="404304"/>
                      <a:pt x="68657" y="419335"/>
                      <a:pt x="66492" y="413221"/>
                    </a:cubicBezTo>
                    <a:cubicBezTo>
                      <a:pt x="65218" y="430290"/>
                      <a:pt x="62798" y="440862"/>
                      <a:pt x="58849" y="438697"/>
                    </a:cubicBezTo>
                    <a:cubicBezTo>
                      <a:pt x="59104" y="453473"/>
                      <a:pt x="56557" y="463791"/>
                      <a:pt x="50569" y="467612"/>
                    </a:cubicBezTo>
                    <a:cubicBezTo>
                      <a:pt x="53372" y="475637"/>
                      <a:pt x="50952" y="484426"/>
                      <a:pt x="43181" y="495508"/>
                    </a:cubicBezTo>
                    <a:cubicBezTo>
                      <a:pt x="47640" y="496909"/>
                      <a:pt x="44455" y="506845"/>
                      <a:pt x="35920" y="523787"/>
                    </a:cubicBezTo>
                    <a:cubicBezTo>
                      <a:pt x="41016" y="520475"/>
                      <a:pt x="36812" y="532831"/>
                      <a:pt x="28533" y="552574"/>
                    </a:cubicBezTo>
                    <a:cubicBezTo>
                      <a:pt x="32863" y="548244"/>
                      <a:pt x="28023" y="562255"/>
                      <a:pt x="20763" y="581872"/>
                    </a:cubicBezTo>
                    <a:cubicBezTo>
                      <a:pt x="22292" y="560472"/>
                      <a:pt x="22546" y="545186"/>
                      <a:pt x="10827" y="545441"/>
                    </a:cubicBezTo>
                    <a:cubicBezTo>
                      <a:pt x="18088" y="525570"/>
                      <a:pt x="19361" y="512322"/>
                      <a:pt x="4075" y="508501"/>
                    </a:cubicBezTo>
                    <a:cubicBezTo>
                      <a:pt x="16687" y="493725"/>
                      <a:pt x="17196" y="481879"/>
                      <a:pt x="509" y="471306"/>
                    </a:cubicBezTo>
                    <a:cubicBezTo>
                      <a:pt x="16177" y="463536"/>
                      <a:pt x="15158" y="450670"/>
                      <a:pt x="0" y="434111"/>
                    </a:cubicBezTo>
                    <a:cubicBezTo>
                      <a:pt x="15667" y="431818"/>
                      <a:pt x="14266" y="415641"/>
                      <a:pt x="3949" y="395770"/>
                    </a:cubicBezTo>
                    <a:cubicBezTo>
                      <a:pt x="17196" y="394878"/>
                      <a:pt x="15031" y="377172"/>
                      <a:pt x="7897" y="360231"/>
                    </a:cubicBezTo>
                    <a:cubicBezTo>
                      <a:pt x="18979" y="356409"/>
                      <a:pt x="20890" y="339850"/>
                      <a:pt x="20890" y="322654"/>
                    </a:cubicBezTo>
                    <a:cubicBezTo>
                      <a:pt x="28150" y="317431"/>
                      <a:pt x="29170" y="302273"/>
                      <a:pt x="27004" y="288643"/>
                    </a:cubicBezTo>
                    <a:cubicBezTo>
                      <a:pt x="40507" y="281892"/>
                      <a:pt x="45474" y="268644"/>
                      <a:pt x="40507" y="254250"/>
                    </a:cubicBezTo>
                    <a:cubicBezTo>
                      <a:pt x="54137" y="248773"/>
                      <a:pt x="58594" y="238073"/>
                      <a:pt x="56683" y="221004"/>
                    </a:cubicBezTo>
                    <a:cubicBezTo>
                      <a:pt x="69040" y="218584"/>
                      <a:pt x="74772" y="204445"/>
                      <a:pt x="76428" y="187758"/>
                    </a:cubicBezTo>
                    <a:cubicBezTo>
                      <a:pt x="87638" y="184446"/>
                      <a:pt x="97955" y="169033"/>
                      <a:pt x="96299" y="158970"/>
                    </a:cubicBezTo>
                    <a:cubicBezTo>
                      <a:pt x="111075" y="151710"/>
                      <a:pt x="126488" y="136806"/>
                      <a:pt x="123176" y="126234"/>
                    </a:cubicBezTo>
                    <a:cubicBezTo>
                      <a:pt x="142028" y="118973"/>
                      <a:pt x="151964" y="112859"/>
                      <a:pt x="145213" y="104197"/>
                    </a:cubicBezTo>
                    <a:cubicBezTo>
                      <a:pt x="164830" y="100630"/>
                      <a:pt x="172981" y="93624"/>
                      <a:pt x="173364" y="77574"/>
                    </a:cubicBezTo>
                    <a:cubicBezTo>
                      <a:pt x="188267" y="81141"/>
                      <a:pt x="195656" y="74645"/>
                      <a:pt x="202534" y="58340"/>
                    </a:cubicBezTo>
                    <a:cubicBezTo>
                      <a:pt x="209922" y="65091"/>
                      <a:pt x="217564" y="56047"/>
                      <a:pt x="229157" y="40889"/>
                    </a:cubicBezTo>
                    <a:cubicBezTo>
                      <a:pt x="237563" y="45475"/>
                      <a:pt x="251576" y="33246"/>
                      <a:pt x="267880" y="23056"/>
                    </a:cubicBezTo>
                    <a:cubicBezTo>
                      <a:pt x="271829" y="24712"/>
                      <a:pt x="285586" y="16559"/>
                      <a:pt x="299852" y="11209"/>
                    </a:cubicBezTo>
                    <a:cubicBezTo>
                      <a:pt x="311826" y="8025"/>
                      <a:pt x="327749" y="2675"/>
                      <a:pt x="340359" y="0"/>
                    </a:cubicBezTo>
                    <a:lnTo>
                      <a:pt x="340359" y="0"/>
                    </a:ln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50" name="Freeform: Shape 149">
                <a:extLst>
                  <a:ext uri="{FF2B5EF4-FFF2-40B4-BE49-F238E27FC236}">
                    <a16:creationId xmlns:a16="http://schemas.microsoft.com/office/drawing/2014/main" id="{72CEC72A-148A-57A4-AE8E-B8E7384C8A49}"/>
                  </a:ext>
                </a:extLst>
              </p:cNvPr>
              <p:cNvSpPr/>
              <p:nvPr/>
            </p:nvSpPr>
            <p:spPr>
              <a:xfrm>
                <a:off x="12996420" y="2087901"/>
                <a:ext cx="127378" cy="31266"/>
              </a:xfrm>
              <a:custGeom>
                <a:avLst/>
                <a:gdLst>
                  <a:gd name="connsiteX0" fmla="*/ 224699 w 224698"/>
                  <a:gd name="connsiteY0" fmla="*/ 31335 h 55155"/>
                  <a:gd name="connsiteX1" fmla="*/ 186230 w 224698"/>
                  <a:gd name="connsiteY1" fmla="*/ 27259 h 55155"/>
                  <a:gd name="connsiteX2" fmla="*/ 164957 w 224698"/>
                  <a:gd name="connsiteY2" fmla="*/ 18343 h 55155"/>
                  <a:gd name="connsiteX3" fmla="*/ 134767 w 224698"/>
                  <a:gd name="connsiteY3" fmla="*/ 23820 h 55155"/>
                  <a:gd name="connsiteX4" fmla="*/ 110183 w 224698"/>
                  <a:gd name="connsiteY4" fmla="*/ 18597 h 55155"/>
                  <a:gd name="connsiteX5" fmla="*/ 89166 w 224698"/>
                  <a:gd name="connsiteY5" fmla="*/ 28915 h 55155"/>
                  <a:gd name="connsiteX6" fmla="*/ 56429 w 224698"/>
                  <a:gd name="connsiteY6" fmla="*/ 31208 h 55155"/>
                  <a:gd name="connsiteX7" fmla="*/ 36813 w 224698"/>
                  <a:gd name="connsiteY7" fmla="*/ 43564 h 55155"/>
                  <a:gd name="connsiteX8" fmla="*/ 0 w 224698"/>
                  <a:gd name="connsiteY8" fmla="*/ 55156 h 55155"/>
                  <a:gd name="connsiteX9" fmla="*/ 31081 w 224698"/>
                  <a:gd name="connsiteY9" fmla="*/ 36303 h 55155"/>
                  <a:gd name="connsiteX10" fmla="*/ 49933 w 224698"/>
                  <a:gd name="connsiteY10" fmla="*/ 17706 h 55155"/>
                  <a:gd name="connsiteX11" fmla="*/ 84198 w 224698"/>
                  <a:gd name="connsiteY11" fmla="*/ 13375 h 55155"/>
                  <a:gd name="connsiteX12" fmla="*/ 108655 w 224698"/>
                  <a:gd name="connsiteY12" fmla="*/ 0 h 55155"/>
                  <a:gd name="connsiteX13" fmla="*/ 136806 w 224698"/>
                  <a:gd name="connsiteY13" fmla="*/ 7643 h 55155"/>
                  <a:gd name="connsiteX14" fmla="*/ 169288 w 224698"/>
                  <a:gd name="connsiteY14" fmla="*/ 3949 h 55155"/>
                  <a:gd name="connsiteX15" fmla="*/ 190560 w 224698"/>
                  <a:gd name="connsiteY15" fmla="*/ 19362 h 55155"/>
                  <a:gd name="connsiteX16" fmla="*/ 224699 w 224698"/>
                  <a:gd name="connsiteY16" fmla="*/ 31463 h 55155"/>
                  <a:gd name="connsiteX17" fmla="*/ 224699 w 224698"/>
                  <a:gd name="connsiteY17" fmla="*/ 31463 h 5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4698" h="55155">
                    <a:moveTo>
                      <a:pt x="224699" y="31335"/>
                    </a:moveTo>
                    <a:cubicBezTo>
                      <a:pt x="208266" y="30316"/>
                      <a:pt x="192599" y="30571"/>
                      <a:pt x="186230" y="27259"/>
                    </a:cubicBezTo>
                    <a:cubicBezTo>
                      <a:pt x="172345" y="27514"/>
                      <a:pt x="164320" y="25731"/>
                      <a:pt x="164957" y="18343"/>
                    </a:cubicBezTo>
                    <a:cubicBezTo>
                      <a:pt x="150181" y="24202"/>
                      <a:pt x="140372" y="26877"/>
                      <a:pt x="134767" y="23820"/>
                    </a:cubicBezTo>
                    <a:cubicBezTo>
                      <a:pt x="124450" y="27387"/>
                      <a:pt x="117190" y="26113"/>
                      <a:pt x="110183" y="18597"/>
                    </a:cubicBezTo>
                    <a:cubicBezTo>
                      <a:pt x="104706" y="27514"/>
                      <a:pt x="98464" y="30571"/>
                      <a:pt x="89166" y="28915"/>
                    </a:cubicBezTo>
                    <a:cubicBezTo>
                      <a:pt x="82414" y="33756"/>
                      <a:pt x="72224" y="33628"/>
                      <a:pt x="56429" y="31208"/>
                    </a:cubicBezTo>
                    <a:cubicBezTo>
                      <a:pt x="58467" y="38341"/>
                      <a:pt x="50824" y="41653"/>
                      <a:pt x="36813" y="43564"/>
                    </a:cubicBezTo>
                    <a:cubicBezTo>
                      <a:pt x="31335" y="48404"/>
                      <a:pt x="16177" y="51207"/>
                      <a:pt x="0" y="55156"/>
                    </a:cubicBezTo>
                    <a:cubicBezTo>
                      <a:pt x="13756" y="48659"/>
                      <a:pt x="26494" y="43564"/>
                      <a:pt x="31081" y="36303"/>
                    </a:cubicBezTo>
                    <a:cubicBezTo>
                      <a:pt x="43946" y="32609"/>
                      <a:pt x="50952" y="27387"/>
                      <a:pt x="49933" y="17706"/>
                    </a:cubicBezTo>
                    <a:cubicBezTo>
                      <a:pt x="65728" y="19871"/>
                      <a:pt x="76810" y="19617"/>
                      <a:pt x="84198" y="13375"/>
                    </a:cubicBezTo>
                    <a:cubicBezTo>
                      <a:pt x="94643" y="15031"/>
                      <a:pt x="102032" y="10827"/>
                      <a:pt x="108655" y="0"/>
                    </a:cubicBezTo>
                    <a:cubicBezTo>
                      <a:pt x="117190" y="9044"/>
                      <a:pt x="125596" y="11209"/>
                      <a:pt x="136806" y="7643"/>
                    </a:cubicBezTo>
                    <a:cubicBezTo>
                      <a:pt x="143684" y="11974"/>
                      <a:pt x="154512" y="9426"/>
                      <a:pt x="169288" y="3949"/>
                    </a:cubicBezTo>
                    <a:cubicBezTo>
                      <a:pt x="170052" y="13502"/>
                      <a:pt x="177822" y="17324"/>
                      <a:pt x="190560" y="19362"/>
                    </a:cubicBezTo>
                    <a:cubicBezTo>
                      <a:pt x="196547" y="25094"/>
                      <a:pt x="210177" y="27514"/>
                      <a:pt x="224699" y="31463"/>
                    </a:cubicBezTo>
                    <a:cubicBezTo>
                      <a:pt x="216712" y="33586"/>
                      <a:pt x="216712" y="33586"/>
                      <a:pt x="224699" y="31463"/>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51" name="Freeform: Shape 150">
                <a:extLst>
                  <a:ext uri="{FF2B5EF4-FFF2-40B4-BE49-F238E27FC236}">
                    <a16:creationId xmlns:a16="http://schemas.microsoft.com/office/drawing/2014/main" id="{7976EFE2-15C6-BC00-248B-BA28E6F237B6}"/>
                  </a:ext>
                </a:extLst>
              </p:cNvPr>
              <p:cNvSpPr/>
              <p:nvPr/>
            </p:nvSpPr>
            <p:spPr>
              <a:xfrm>
                <a:off x="12974612" y="2087756"/>
                <a:ext cx="170198" cy="46142"/>
              </a:xfrm>
              <a:custGeom>
                <a:avLst/>
                <a:gdLst>
                  <a:gd name="connsiteX0" fmla="*/ 300107 w 300234"/>
                  <a:gd name="connsiteY0" fmla="*/ 49551 h 81395"/>
                  <a:gd name="connsiteX1" fmla="*/ 260365 w 300234"/>
                  <a:gd name="connsiteY1" fmla="*/ 42418 h 81395"/>
                  <a:gd name="connsiteX2" fmla="*/ 222151 w 300234"/>
                  <a:gd name="connsiteY2" fmla="*/ 37450 h 81395"/>
                  <a:gd name="connsiteX3" fmla="*/ 191070 w 300234"/>
                  <a:gd name="connsiteY3" fmla="*/ 39743 h 81395"/>
                  <a:gd name="connsiteX4" fmla="*/ 172346 w 300234"/>
                  <a:gd name="connsiteY4" fmla="*/ 36303 h 81395"/>
                  <a:gd name="connsiteX5" fmla="*/ 150054 w 300234"/>
                  <a:gd name="connsiteY5" fmla="*/ 42290 h 81395"/>
                  <a:gd name="connsiteX6" fmla="*/ 123559 w 300234"/>
                  <a:gd name="connsiteY6" fmla="*/ 42290 h 81395"/>
                  <a:gd name="connsiteX7" fmla="*/ 107764 w 300234"/>
                  <a:gd name="connsiteY7" fmla="*/ 49423 h 81395"/>
                  <a:gd name="connsiteX8" fmla="*/ 75027 w 300234"/>
                  <a:gd name="connsiteY8" fmla="*/ 54773 h 81395"/>
                  <a:gd name="connsiteX9" fmla="*/ 38214 w 300234"/>
                  <a:gd name="connsiteY9" fmla="*/ 67384 h 81395"/>
                  <a:gd name="connsiteX10" fmla="*/ 0 w 300234"/>
                  <a:gd name="connsiteY10" fmla="*/ 81396 h 81395"/>
                  <a:gd name="connsiteX11" fmla="*/ 27515 w 300234"/>
                  <a:gd name="connsiteY11" fmla="*/ 56557 h 81395"/>
                  <a:gd name="connsiteX12" fmla="*/ 50188 w 300234"/>
                  <a:gd name="connsiteY12" fmla="*/ 35412 h 81395"/>
                  <a:gd name="connsiteX13" fmla="*/ 87510 w 300234"/>
                  <a:gd name="connsiteY13" fmla="*/ 23311 h 81395"/>
                  <a:gd name="connsiteX14" fmla="*/ 111713 w 300234"/>
                  <a:gd name="connsiteY14" fmla="*/ 7770 h 81395"/>
                  <a:gd name="connsiteX15" fmla="*/ 146870 w 300234"/>
                  <a:gd name="connsiteY15" fmla="*/ 9554 h 81395"/>
                  <a:gd name="connsiteX16" fmla="*/ 178205 w 300234"/>
                  <a:gd name="connsiteY16" fmla="*/ 0 h 81395"/>
                  <a:gd name="connsiteX17" fmla="*/ 205337 w 300234"/>
                  <a:gd name="connsiteY17" fmla="*/ 10700 h 81395"/>
                  <a:gd name="connsiteX18" fmla="*/ 243169 w 300234"/>
                  <a:gd name="connsiteY18" fmla="*/ 13375 h 81395"/>
                  <a:gd name="connsiteX19" fmla="*/ 266989 w 300234"/>
                  <a:gd name="connsiteY19" fmla="*/ 30444 h 81395"/>
                  <a:gd name="connsiteX20" fmla="*/ 300235 w 300234"/>
                  <a:gd name="connsiteY20" fmla="*/ 49423 h 81395"/>
                  <a:gd name="connsiteX21" fmla="*/ 300235 w 300234"/>
                  <a:gd name="connsiteY21" fmla="*/ 49423 h 81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0234" h="81395">
                    <a:moveTo>
                      <a:pt x="300107" y="49551"/>
                    </a:moveTo>
                    <a:cubicBezTo>
                      <a:pt x="282656" y="47385"/>
                      <a:pt x="258581" y="46494"/>
                      <a:pt x="260365" y="42418"/>
                    </a:cubicBezTo>
                    <a:cubicBezTo>
                      <a:pt x="235908" y="42800"/>
                      <a:pt x="216546" y="43564"/>
                      <a:pt x="222151" y="37450"/>
                    </a:cubicBezTo>
                    <a:cubicBezTo>
                      <a:pt x="205973" y="40252"/>
                      <a:pt x="194891" y="41908"/>
                      <a:pt x="191070" y="39743"/>
                    </a:cubicBezTo>
                    <a:cubicBezTo>
                      <a:pt x="179861" y="41781"/>
                      <a:pt x="173874" y="41271"/>
                      <a:pt x="172346" y="36303"/>
                    </a:cubicBezTo>
                    <a:cubicBezTo>
                      <a:pt x="162792" y="41781"/>
                      <a:pt x="156296" y="43819"/>
                      <a:pt x="150054" y="42290"/>
                    </a:cubicBezTo>
                    <a:cubicBezTo>
                      <a:pt x="142411" y="45475"/>
                      <a:pt x="134768" y="45347"/>
                      <a:pt x="123559" y="42290"/>
                    </a:cubicBezTo>
                    <a:cubicBezTo>
                      <a:pt x="123559" y="47385"/>
                      <a:pt x="118463" y="49296"/>
                      <a:pt x="107764" y="49423"/>
                    </a:cubicBezTo>
                    <a:cubicBezTo>
                      <a:pt x="103177" y="52608"/>
                      <a:pt x="91714" y="53754"/>
                      <a:pt x="75027" y="54773"/>
                    </a:cubicBezTo>
                    <a:cubicBezTo>
                      <a:pt x="81269" y="59104"/>
                      <a:pt x="60250" y="62798"/>
                      <a:pt x="38214" y="67384"/>
                    </a:cubicBezTo>
                    <a:cubicBezTo>
                      <a:pt x="37832" y="70951"/>
                      <a:pt x="14777" y="76555"/>
                      <a:pt x="0" y="81396"/>
                    </a:cubicBezTo>
                    <a:cubicBezTo>
                      <a:pt x="8408" y="72224"/>
                      <a:pt x="21018" y="64200"/>
                      <a:pt x="27515" y="56557"/>
                    </a:cubicBezTo>
                    <a:cubicBezTo>
                      <a:pt x="39870" y="49423"/>
                      <a:pt x="49933" y="43054"/>
                      <a:pt x="50188" y="35412"/>
                    </a:cubicBezTo>
                    <a:cubicBezTo>
                      <a:pt x="66619" y="32227"/>
                      <a:pt x="80759" y="29934"/>
                      <a:pt x="87510" y="23311"/>
                    </a:cubicBezTo>
                    <a:cubicBezTo>
                      <a:pt x="101267" y="22419"/>
                      <a:pt x="109546" y="18343"/>
                      <a:pt x="111713" y="7770"/>
                    </a:cubicBezTo>
                    <a:cubicBezTo>
                      <a:pt x="126107" y="13757"/>
                      <a:pt x="136678" y="14903"/>
                      <a:pt x="146870" y="9554"/>
                    </a:cubicBezTo>
                    <a:cubicBezTo>
                      <a:pt x="156423" y="12738"/>
                      <a:pt x="165977" y="9044"/>
                      <a:pt x="178205" y="0"/>
                    </a:cubicBezTo>
                    <a:cubicBezTo>
                      <a:pt x="182790" y="9808"/>
                      <a:pt x="191707" y="12101"/>
                      <a:pt x="205337" y="10700"/>
                    </a:cubicBezTo>
                    <a:cubicBezTo>
                      <a:pt x="212470" y="15158"/>
                      <a:pt x="226609" y="14012"/>
                      <a:pt x="243169" y="13375"/>
                    </a:cubicBezTo>
                    <a:cubicBezTo>
                      <a:pt x="244315" y="21018"/>
                      <a:pt x="254505" y="25603"/>
                      <a:pt x="266989" y="30444"/>
                    </a:cubicBezTo>
                    <a:cubicBezTo>
                      <a:pt x="275651" y="36431"/>
                      <a:pt x="289790" y="41908"/>
                      <a:pt x="300235" y="49423"/>
                    </a:cubicBezTo>
                    <a:cubicBezTo>
                      <a:pt x="297432" y="49593"/>
                      <a:pt x="297432" y="49593"/>
                      <a:pt x="300235" y="49423"/>
                    </a:cubicBezTo>
                    <a:close/>
                  </a:path>
                </a:pathLst>
              </a:custGeom>
              <a:solidFill>
                <a:srgbClr val="FFFFFF">
                  <a:alpha val="50000"/>
                </a:srgbClr>
              </a:soli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52" name="Freeform: Shape 151">
                <a:extLst>
                  <a:ext uri="{FF2B5EF4-FFF2-40B4-BE49-F238E27FC236}">
                    <a16:creationId xmlns:a16="http://schemas.microsoft.com/office/drawing/2014/main" id="{277AA109-F3C7-559F-9047-960B993CABBB}"/>
                  </a:ext>
                </a:extLst>
              </p:cNvPr>
              <p:cNvSpPr/>
              <p:nvPr/>
            </p:nvSpPr>
            <p:spPr>
              <a:xfrm>
                <a:off x="12375817" y="2156051"/>
                <a:ext cx="93779" cy="152912"/>
              </a:xfrm>
              <a:custGeom>
                <a:avLst/>
                <a:gdLst>
                  <a:gd name="connsiteX0" fmla="*/ 147437 w 165429"/>
                  <a:gd name="connsiteY0" fmla="*/ 119255 h 269741"/>
                  <a:gd name="connsiteX1" fmla="*/ 158009 w 165429"/>
                  <a:gd name="connsiteY1" fmla="*/ 102823 h 269741"/>
                  <a:gd name="connsiteX2" fmla="*/ 164761 w 165429"/>
                  <a:gd name="connsiteY2" fmla="*/ 73526 h 269741"/>
                  <a:gd name="connsiteX3" fmla="*/ 162468 w 165429"/>
                  <a:gd name="connsiteY3" fmla="*/ 54164 h 269741"/>
                  <a:gd name="connsiteX4" fmla="*/ 159665 w 165429"/>
                  <a:gd name="connsiteY4" fmla="*/ 45630 h 269741"/>
                  <a:gd name="connsiteX5" fmla="*/ 149984 w 165429"/>
                  <a:gd name="connsiteY5" fmla="*/ 28688 h 269741"/>
                  <a:gd name="connsiteX6" fmla="*/ 127056 w 165429"/>
                  <a:gd name="connsiteY6" fmla="*/ 9199 h 269741"/>
                  <a:gd name="connsiteX7" fmla="*/ 118904 w 165429"/>
                  <a:gd name="connsiteY7" fmla="*/ 5505 h 269741"/>
                  <a:gd name="connsiteX8" fmla="*/ 99924 w 165429"/>
                  <a:gd name="connsiteY8" fmla="*/ 1047 h 269741"/>
                  <a:gd name="connsiteX9" fmla="*/ 70117 w 165429"/>
                  <a:gd name="connsiteY9" fmla="*/ 4486 h 269741"/>
                  <a:gd name="connsiteX10" fmla="*/ 61837 w 165429"/>
                  <a:gd name="connsiteY10" fmla="*/ 7925 h 269741"/>
                  <a:gd name="connsiteX11" fmla="*/ 45533 w 165429"/>
                  <a:gd name="connsiteY11" fmla="*/ 18753 h 269741"/>
                  <a:gd name="connsiteX12" fmla="*/ 27700 w 165429"/>
                  <a:gd name="connsiteY12" fmla="*/ 42955 h 269741"/>
                  <a:gd name="connsiteX13" fmla="*/ 24515 w 165429"/>
                  <a:gd name="connsiteY13" fmla="*/ 51362 h 269741"/>
                  <a:gd name="connsiteX14" fmla="*/ 21331 w 165429"/>
                  <a:gd name="connsiteY14" fmla="*/ 70596 h 269741"/>
                  <a:gd name="connsiteX15" fmla="*/ 20821 w 165429"/>
                  <a:gd name="connsiteY15" fmla="*/ 73653 h 269741"/>
                  <a:gd name="connsiteX16" fmla="*/ 6937 w 165429"/>
                  <a:gd name="connsiteY16" fmla="*/ 94926 h 269741"/>
                  <a:gd name="connsiteX17" fmla="*/ 3752 w 165429"/>
                  <a:gd name="connsiteY17" fmla="*/ 103333 h 269741"/>
                  <a:gd name="connsiteX18" fmla="*/ 568 w 165429"/>
                  <a:gd name="connsiteY18" fmla="*/ 122567 h 269741"/>
                  <a:gd name="connsiteX19" fmla="*/ 6045 w 165429"/>
                  <a:gd name="connsiteY19" fmla="*/ 152119 h 269741"/>
                  <a:gd name="connsiteX20" fmla="*/ 9994 w 165429"/>
                  <a:gd name="connsiteY20" fmla="*/ 160144 h 269741"/>
                  <a:gd name="connsiteX21" fmla="*/ 21840 w 165429"/>
                  <a:gd name="connsiteY21" fmla="*/ 175430 h 269741"/>
                  <a:gd name="connsiteX22" fmla="*/ 21458 w 165429"/>
                  <a:gd name="connsiteY22" fmla="*/ 175812 h 269741"/>
                  <a:gd name="connsiteX23" fmla="*/ 18274 w 165429"/>
                  <a:gd name="connsiteY23" fmla="*/ 195046 h 269741"/>
                  <a:gd name="connsiteX24" fmla="*/ 23751 w 165429"/>
                  <a:gd name="connsiteY24" fmla="*/ 224599 h 269741"/>
                  <a:gd name="connsiteX25" fmla="*/ 27700 w 165429"/>
                  <a:gd name="connsiteY25" fmla="*/ 232624 h 269741"/>
                  <a:gd name="connsiteX26" fmla="*/ 39546 w 165429"/>
                  <a:gd name="connsiteY26" fmla="*/ 248164 h 269741"/>
                  <a:gd name="connsiteX27" fmla="*/ 64894 w 165429"/>
                  <a:gd name="connsiteY27" fmla="*/ 264341 h 269741"/>
                  <a:gd name="connsiteX28" fmla="*/ 73429 w 165429"/>
                  <a:gd name="connsiteY28" fmla="*/ 266889 h 269741"/>
                  <a:gd name="connsiteX29" fmla="*/ 92918 w 165429"/>
                  <a:gd name="connsiteY29" fmla="*/ 268799 h 269741"/>
                  <a:gd name="connsiteX30" fmla="*/ 121961 w 165429"/>
                  <a:gd name="connsiteY30" fmla="*/ 261284 h 269741"/>
                  <a:gd name="connsiteX31" fmla="*/ 138138 w 165429"/>
                  <a:gd name="connsiteY31" fmla="*/ 250329 h 269741"/>
                  <a:gd name="connsiteX32" fmla="*/ 144380 w 165429"/>
                  <a:gd name="connsiteY32" fmla="*/ 243960 h 269741"/>
                  <a:gd name="connsiteX33" fmla="*/ 154952 w 165429"/>
                  <a:gd name="connsiteY33" fmla="*/ 227528 h 269741"/>
                  <a:gd name="connsiteX34" fmla="*/ 161704 w 165429"/>
                  <a:gd name="connsiteY34" fmla="*/ 198231 h 269741"/>
                  <a:gd name="connsiteX35" fmla="*/ 159411 w 165429"/>
                  <a:gd name="connsiteY35" fmla="*/ 178869 h 269741"/>
                  <a:gd name="connsiteX36" fmla="*/ 156608 w 165429"/>
                  <a:gd name="connsiteY36" fmla="*/ 170335 h 269741"/>
                  <a:gd name="connsiteX37" fmla="*/ 146927 w 165429"/>
                  <a:gd name="connsiteY37" fmla="*/ 153393 h 269741"/>
                  <a:gd name="connsiteX38" fmla="*/ 141577 w 165429"/>
                  <a:gd name="connsiteY38" fmla="*/ 146133 h 269741"/>
                  <a:gd name="connsiteX39" fmla="*/ 144125 w 165429"/>
                  <a:gd name="connsiteY39" fmla="*/ 125624 h 269741"/>
                  <a:gd name="connsiteX40" fmla="*/ 142851 w 165429"/>
                  <a:gd name="connsiteY40" fmla="*/ 122312 h 269741"/>
                  <a:gd name="connsiteX41" fmla="*/ 147565 w 165429"/>
                  <a:gd name="connsiteY41" fmla="*/ 119255 h 26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65429" h="269741">
                    <a:moveTo>
                      <a:pt x="147437" y="119255"/>
                    </a:moveTo>
                    <a:cubicBezTo>
                      <a:pt x="156736" y="117982"/>
                      <a:pt x="150749" y="106135"/>
                      <a:pt x="158009" y="102823"/>
                    </a:cubicBezTo>
                    <a:cubicBezTo>
                      <a:pt x="162213" y="98238"/>
                      <a:pt x="166672" y="79513"/>
                      <a:pt x="164761" y="73526"/>
                    </a:cubicBezTo>
                    <a:cubicBezTo>
                      <a:pt x="159665" y="67412"/>
                      <a:pt x="170238" y="59387"/>
                      <a:pt x="162468" y="54164"/>
                    </a:cubicBezTo>
                    <a:cubicBezTo>
                      <a:pt x="159793" y="52253"/>
                      <a:pt x="158773" y="48814"/>
                      <a:pt x="159665" y="45630"/>
                    </a:cubicBezTo>
                    <a:cubicBezTo>
                      <a:pt x="162722" y="36713"/>
                      <a:pt x="149475" y="36586"/>
                      <a:pt x="149984" y="28688"/>
                    </a:cubicBezTo>
                    <a:cubicBezTo>
                      <a:pt x="149347" y="24357"/>
                      <a:pt x="131769" y="8817"/>
                      <a:pt x="127056" y="9199"/>
                    </a:cubicBezTo>
                    <a:cubicBezTo>
                      <a:pt x="123871" y="9709"/>
                      <a:pt x="120559" y="8307"/>
                      <a:pt x="118904" y="5505"/>
                    </a:cubicBezTo>
                    <a:cubicBezTo>
                      <a:pt x="114573" y="-2902"/>
                      <a:pt x="105401" y="6779"/>
                      <a:pt x="99924" y="1047"/>
                    </a:cubicBezTo>
                    <a:cubicBezTo>
                      <a:pt x="94192" y="-1374"/>
                      <a:pt x="75085" y="665"/>
                      <a:pt x="70117" y="4486"/>
                    </a:cubicBezTo>
                    <a:cubicBezTo>
                      <a:pt x="68334" y="7288"/>
                      <a:pt x="65022" y="8562"/>
                      <a:pt x="61837" y="7925"/>
                    </a:cubicBezTo>
                    <a:cubicBezTo>
                      <a:pt x="52794" y="5378"/>
                      <a:pt x="53558" y="18625"/>
                      <a:pt x="45533" y="18753"/>
                    </a:cubicBezTo>
                    <a:cubicBezTo>
                      <a:pt x="41202" y="19644"/>
                      <a:pt x="26935" y="38242"/>
                      <a:pt x="27700" y="42955"/>
                    </a:cubicBezTo>
                    <a:cubicBezTo>
                      <a:pt x="28464" y="46139"/>
                      <a:pt x="27190" y="49451"/>
                      <a:pt x="24515" y="51362"/>
                    </a:cubicBezTo>
                    <a:cubicBezTo>
                      <a:pt x="16490" y="56330"/>
                      <a:pt x="26680" y="64737"/>
                      <a:pt x="21331" y="70596"/>
                    </a:cubicBezTo>
                    <a:cubicBezTo>
                      <a:pt x="21076" y="71360"/>
                      <a:pt x="20949" y="72507"/>
                      <a:pt x="20821" y="73653"/>
                    </a:cubicBezTo>
                    <a:cubicBezTo>
                      <a:pt x="14962" y="79131"/>
                      <a:pt x="6300" y="91359"/>
                      <a:pt x="6937" y="94926"/>
                    </a:cubicBezTo>
                    <a:cubicBezTo>
                      <a:pt x="7701" y="98110"/>
                      <a:pt x="6427" y="101422"/>
                      <a:pt x="3752" y="103333"/>
                    </a:cubicBezTo>
                    <a:cubicBezTo>
                      <a:pt x="-4273" y="108301"/>
                      <a:pt x="5917" y="116708"/>
                      <a:pt x="568" y="122567"/>
                    </a:cubicBezTo>
                    <a:cubicBezTo>
                      <a:pt x="-1343" y="128427"/>
                      <a:pt x="1842" y="147406"/>
                      <a:pt x="6045" y="152119"/>
                    </a:cubicBezTo>
                    <a:cubicBezTo>
                      <a:pt x="8848" y="153775"/>
                      <a:pt x="10504" y="156960"/>
                      <a:pt x="9994" y="160144"/>
                    </a:cubicBezTo>
                    <a:cubicBezTo>
                      <a:pt x="8083" y="169316"/>
                      <a:pt x="20949" y="167787"/>
                      <a:pt x="21840" y="175430"/>
                    </a:cubicBezTo>
                    <a:cubicBezTo>
                      <a:pt x="21713" y="175430"/>
                      <a:pt x="21586" y="175685"/>
                      <a:pt x="21458" y="175812"/>
                    </a:cubicBezTo>
                    <a:cubicBezTo>
                      <a:pt x="13433" y="180780"/>
                      <a:pt x="23623" y="189187"/>
                      <a:pt x="18274" y="195046"/>
                    </a:cubicBezTo>
                    <a:cubicBezTo>
                      <a:pt x="16363" y="200906"/>
                      <a:pt x="19547" y="219886"/>
                      <a:pt x="23751" y="224599"/>
                    </a:cubicBezTo>
                    <a:cubicBezTo>
                      <a:pt x="26554" y="226255"/>
                      <a:pt x="28209" y="229439"/>
                      <a:pt x="27700" y="232624"/>
                    </a:cubicBezTo>
                    <a:cubicBezTo>
                      <a:pt x="25789" y="241922"/>
                      <a:pt x="38909" y="240139"/>
                      <a:pt x="39546" y="248164"/>
                    </a:cubicBezTo>
                    <a:cubicBezTo>
                      <a:pt x="40820" y="252367"/>
                      <a:pt x="60309" y="265360"/>
                      <a:pt x="64894" y="264341"/>
                    </a:cubicBezTo>
                    <a:cubicBezTo>
                      <a:pt x="67952" y="263322"/>
                      <a:pt x="71391" y="264341"/>
                      <a:pt x="73429" y="266889"/>
                    </a:cubicBezTo>
                    <a:cubicBezTo>
                      <a:pt x="78907" y="274532"/>
                      <a:pt x="86677" y="263832"/>
                      <a:pt x="92918" y="268799"/>
                    </a:cubicBezTo>
                    <a:cubicBezTo>
                      <a:pt x="97504" y="270710"/>
                      <a:pt x="119031" y="265488"/>
                      <a:pt x="121961" y="261284"/>
                    </a:cubicBezTo>
                    <a:cubicBezTo>
                      <a:pt x="125018" y="253896"/>
                      <a:pt x="136992" y="259628"/>
                      <a:pt x="138138" y="250329"/>
                    </a:cubicBezTo>
                    <a:cubicBezTo>
                      <a:pt x="138648" y="247145"/>
                      <a:pt x="141196" y="244597"/>
                      <a:pt x="144380" y="243960"/>
                    </a:cubicBezTo>
                    <a:cubicBezTo>
                      <a:pt x="153679" y="242687"/>
                      <a:pt x="147691" y="230840"/>
                      <a:pt x="154952" y="227528"/>
                    </a:cubicBezTo>
                    <a:cubicBezTo>
                      <a:pt x="159156" y="222943"/>
                      <a:pt x="163614" y="204218"/>
                      <a:pt x="161704" y="198231"/>
                    </a:cubicBezTo>
                    <a:cubicBezTo>
                      <a:pt x="156608" y="192117"/>
                      <a:pt x="167181" y="184092"/>
                      <a:pt x="159411" y="178869"/>
                    </a:cubicBezTo>
                    <a:cubicBezTo>
                      <a:pt x="156736" y="176959"/>
                      <a:pt x="155716" y="173519"/>
                      <a:pt x="156608" y="170335"/>
                    </a:cubicBezTo>
                    <a:cubicBezTo>
                      <a:pt x="159665" y="161418"/>
                      <a:pt x="146418" y="161291"/>
                      <a:pt x="146927" y="153393"/>
                    </a:cubicBezTo>
                    <a:cubicBezTo>
                      <a:pt x="146673" y="151865"/>
                      <a:pt x="144507" y="149190"/>
                      <a:pt x="141577" y="146133"/>
                    </a:cubicBezTo>
                    <a:cubicBezTo>
                      <a:pt x="143870" y="138872"/>
                      <a:pt x="145399" y="129573"/>
                      <a:pt x="144125" y="125624"/>
                    </a:cubicBezTo>
                    <a:cubicBezTo>
                      <a:pt x="143233" y="124605"/>
                      <a:pt x="142978" y="123459"/>
                      <a:pt x="142851" y="122312"/>
                    </a:cubicBezTo>
                    <a:cubicBezTo>
                      <a:pt x="143998" y="120784"/>
                      <a:pt x="145654" y="119638"/>
                      <a:pt x="147565" y="119255"/>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53" name="Freeform: Shape 152">
                <a:extLst>
                  <a:ext uri="{FF2B5EF4-FFF2-40B4-BE49-F238E27FC236}">
                    <a16:creationId xmlns:a16="http://schemas.microsoft.com/office/drawing/2014/main" id="{0D508B45-65FD-8F24-9211-BB12F4D02A27}"/>
                  </a:ext>
                </a:extLst>
              </p:cNvPr>
              <p:cNvSpPr/>
              <p:nvPr/>
            </p:nvSpPr>
            <p:spPr>
              <a:xfrm>
                <a:off x="12540989" y="2197559"/>
                <a:ext cx="188303" cy="121809"/>
              </a:xfrm>
              <a:custGeom>
                <a:avLst/>
                <a:gdLst>
                  <a:gd name="connsiteX0" fmla="*/ 330302 w 332172"/>
                  <a:gd name="connsiteY0" fmla="*/ 173032 h 214874"/>
                  <a:gd name="connsiteX1" fmla="*/ 329029 w 332172"/>
                  <a:gd name="connsiteY1" fmla="*/ 169084 h 214874"/>
                  <a:gd name="connsiteX2" fmla="*/ 324570 w 332172"/>
                  <a:gd name="connsiteY2" fmla="*/ 161313 h 214874"/>
                  <a:gd name="connsiteX3" fmla="*/ 314125 w 332172"/>
                  <a:gd name="connsiteY3" fmla="*/ 152397 h 214874"/>
                  <a:gd name="connsiteX4" fmla="*/ 310431 w 332172"/>
                  <a:gd name="connsiteY4" fmla="*/ 150741 h 214874"/>
                  <a:gd name="connsiteX5" fmla="*/ 301769 w 332172"/>
                  <a:gd name="connsiteY5" fmla="*/ 148703 h 214874"/>
                  <a:gd name="connsiteX6" fmla="*/ 296929 w 332172"/>
                  <a:gd name="connsiteY6" fmla="*/ 148321 h 214874"/>
                  <a:gd name="connsiteX7" fmla="*/ 303170 w 332172"/>
                  <a:gd name="connsiteY7" fmla="*/ 136347 h 214874"/>
                  <a:gd name="connsiteX8" fmla="*/ 308393 w 332172"/>
                  <a:gd name="connsiteY8" fmla="*/ 113801 h 214874"/>
                  <a:gd name="connsiteX9" fmla="*/ 306610 w 332172"/>
                  <a:gd name="connsiteY9" fmla="*/ 98770 h 214874"/>
                  <a:gd name="connsiteX10" fmla="*/ 304444 w 332172"/>
                  <a:gd name="connsiteY10" fmla="*/ 92273 h 214874"/>
                  <a:gd name="connsiteX11" fmla="*/ 296929 w 332172"/>
                  <a:gd name="connsiteY11" fmla="*/ 79153 h 214874"/>
                  <a:gd name="connsiteX12" fmla="*/ 279223 w 332172"/>
                  <a:gd name="connsiteY12" fmla="*/ 64122 h 214874"/>
                  <a:gd name="connsiteX13" fmla="*/ 272981 w 332172"/>
                  <a:gd name="connsiteY13" fmla="*/ 61193 h 214874"/>
                  <a:gd name="connsiteX14" fmla="*/ 258332 w 332172"/>
                  <a:gd name="connsiteY14" fmla="*/ 57753 h 214874"/>
                  <a:gd name="connsiteX15" fmla="*/ 235276 w 332172"/>
                  <a:gd name="connsiteY15" fmla="*/ 60428 h 214874"/>
                  <a:gd name="connsiteX16" fmla="*/ 228907 w 332172"/>
                  <a:gd name="connsiteY16" fmla="*/ 63103 h 214874"/>
                  <a:gd name="connsiteX17" fmla="*/ 224067 w 332172"/>
                  <a:gd name="connsiteY17" fmla="*/ 64377 h 214874"/>
                  <a:gd name="connsiteX18" fmla="*/ 223430 w 332172"/>
                  <a:gd name="connsiteY18" fmla="*/ 64250 h 214874"/>
                  <a:gd name="connsiteX19" fmla="*/ 217189 w 332172"/>
                  <a:gd name="connsiteY19" fmla="*/ 61320 h 214874"/>
                  <a:gd name="connsiteX20" fmla="*/ 202540 w 332172"/>
                  <a:gd name="connsiteY20" fmla="*/ 57881 h 214874"/>
                  <a:gd name="connsiteX21" fmla="*/ 179484 w 332172"/>
                  <a:gd name="connsiteY21" fmla="*/ 60556 h 214874"/>
                  <a:gd name="connsiteX22" fmla="*/ 173115 w 332172"/>
                  <a:gd name="connsiteY22" fmla="*/ 63231 h 214874"/>
                  <a:gd name="connsiteX23" fmla="*/ 160504 w 332172"/>
                  <a:gd name="connsiteY23" fmla="*/ 71638 h 214874"/>
                  <a:gd name="connsiteX24" fmla="*/ 147385 w 332172"/>
                  <a:gd name="connsiteY24" fmla="*/ 87815 h 214874"/>
                  <a:gd name="connsiteX25" fmla="*/ 132354 w 332172"/>
                  <a:gd name="connsiteY25" fmla="*/ 91254 h 214874"/>
                  <a:gd name="connsiteX26" fmla="*/ 125985 w 332172"/>
                  <a:gd name="connsiteY26" fmla="*/ 93929 h 214874"/>
                  <a:gd name="connsiteX27" fmla="*/ 124711 w 332172"/>
                  <a:gd name="connsiteY27" fmla="*/ 93929 h 214874"/>
                  <a:gd name="connsiteX28" fmla="*/ 120380 w 332172"/>
                  <a:gd name="connsiteY28" fmla="*/ 88197 h 214874"/>
                  <a:gd name="connsiteX29" fmla="*/ 115921 w 332172"/>
                  <a:gd name="connsiteY29" fmla="*/ 83102 h 214874"/>
                  <a:gd name="connsiteX30" fmla="*/ 119998 w 332172"/>
                  <a:gd name="connsiteY30" fmla="*/ 75969 h 214874"/>
                  <a:gd name="connsiteX31" fmla="*/ 123055 w 332172"/>
                  <a:gd name="connsiteY31" fmla="*/ 62594 h 214874"/>
                  <a:gd name="connsiteX32" fmla="*/ 122036 w 332172"/>
                  <a:gd name="connsiteY32" fmla="*/ 53677 h 214874"/>
                  <a:gd name="connsiteX33" fmla="*/ 120762 w 332172"/>
                  <a:gd name="connsiteY33" fmla="*/ 49729 h 214874"/>
                  <a:gd name="connsiteX34" fmla="*/ 116304 w 332172"/>
                  <a:gd name="connsiteY34" fmla="*/ 41958 h 214874"/>
                  <a:gd name="connsiteX35" fmla="*/ 105859 w 332172"/>
                  <a:gd name="connsiteY35" fmla="*/ 33042 h 214874"/>
                  <a:gd name="connsiteX36" fmla="*/ 102165 w 332172"/>
                  <a:gd name="connsiteY36" fmla="*/ 31386 h 214874"/>
                  <a:gd name="connsiteX37" fmla="*/ 93502 w 332172"/>
                  <a:gd name="connsiteY37" fmla="*/ 29348 h 214874"/>
                  <a:gd name="connsiteX38" fmla="*/ 79873 w 332172"/>
                  <a:gd name="connsiteY38" fmla="*/ 30876 h 214874"/>
                  <a:gd name="connsiteX39" fmla="*/ 76051 w 332172"/>
                  <a:gd name="connsiteY39" fmla="*/ 32405 h 214874"/>
                  <a:gd name="connsiteX40" fmla="*/ 68536 w 332172"/>
                  <a:gd name="connsiteY40" fmla="*/ 37373 h 214874"/>
                  <a:gd name="connsiteX41" fmla="*/ 65479 w 332172"/>
                  <a:gd name="connsiteY41" fmla="*/ 40048 h 214874"/>
                  <a:gd name="connsiteX42" fmla="*/ 65861 w 332172"/>
                  <a:gd name="connsiteY42" fmla="*/ 33679 h 214874"/>
                  <a:gd name="connsiteX43" fmla="*/ 64842 w 332172"/>
                  <a:gd name="connsiteY43" fmla="*/ 24762 h 214874"/>
                  <a:gd name="connsiteX44" fmla="*/ 63568 w 332172"/>
                  <a:gd name="connsiteY44" fmla="*/ 20813 h 214874"/>
                  <a:gd name="connsiteX45" fmla="*/ 59110 w 332172"/>
                  <a:gd name="connsiteY45" fmla="*/ 13043 h 214874"/>
                  <a:gd name="connsiteX46" fmla="*/ 48665 w 332172"/>
                  <a:gd name="connsiteY46" fmla="*/ 4127 h 214874"/>
                  <a:gd name="connsiteX47" fmla="*/ 44971 w 332172"/>
                  <a:gd name="connsiteY47" fmla="*/ 2471 h 214874"/>
                  <a:gd name="connsiteX48" fmla="*/ 36309 w 332172"/>
                  <a:gd name="connsiteY48" fmla="*/ 432 h 214874"/>
                  <a:gd name="connsiteX49" fmla="*/ 22679 w 332172"/>
                  <a:gd name="connsiteY49" fmla="*/ 1961 h 214874"/>
                  <a:gd name="connsiteX50" fmla="*/ 18858 w 332172"/>
                  <a:gd name="connsiteY50" fmla="*/ 3490 h 214874"/>
                  <a:gd name="connsiteX51" fmla="*/ 11343 w 332172"/>
                  <a:gd name="connsiteY51" fmla="*/ 8457 h 214874"/>
                  <a:gd name="connsiteX52" fmla="*/ 3190 w 332172"/>
                  <a:gd name="connsiteY52" fmla="*/ 19539 h 214874"/>
                  <a:gd name="connsiteX53" fmla="*/ 1789 w 332172"/>
                  <a:gd name="connsiteY53" fmla="*/ 23361 h 214874"/>
                  <a:gd name="connsiteX54" fmla="*/ 261 w 332172"/>
                  <a:gd name="connsiteY54" fmla="*/ 32150 h 214874"/>
                  <a:gd name="connsiteX55" fmla="*/ 2808 w 332172"/>
                  <a:gd name="connsiteY55" fmla="*/ 45652 h 214874"/>
                  <a:gd name="connsiteX56" fmla="*/ 4591 w 332172"/>
                  <a:gd name="connsiteY56" fmla="*/ 49346 h 214874"/>
                  <a:gd name="connsiteX57" fmla="*/ 10069 w 332172"/>
                  <a:gd name="connsiteY57" fmla="*/ 56480 h 214874"/>
                  <a:gd name="connsiteX58" fmla="*/ 21661 w 332172"/>
                  <a:gd name="connsiteY58" fmla="*/ 63868 h 214874"/>
                  <a:gd name="connsiteX59" fmla="*/ 25609 w 332172"/>
                  <a:gd name="connsiteY59" fmla="*/ 65014 h 214874"/>
                  <a:gd name="connsiteX60" fmla="*/ 25991 w 332172"/>
                  <a:gd name="connsiteY60" fmla="*/ 65396 h 214874"/>
                  <a:gd name="connsiteX61" fmla="*/ 23826 w 332172"/>
                  <a:gd name="connsiteY61" fmla="*/ 65651 h 214874"/>
                  <a:gd name="connsiteX62" fmla="*/ 16310 w 332172"/>
                  <a:gd name="connsiteY62" fmla="*/ 70619 h 214874"/>
                  <a:gd name="connsiteX63" fmla="*/ 8158 w 332172"/>
                  <a:gd name="connsiteY63" fmla="*/ 81701 h 214874"/>
                  <a:gd name="connsiteX64" fmla="*/ 6757 w 332172"/>
                  <a:gd name="connsiteY64" fmla="*/ 85522 h 214874"/>
                  <a:gd name="connsiteX65" fmla="*/ 5228 w 332172"/>
                  <a:gd name="connsiteY65" fmla="*/ 94312 h 214874"/>
                  <a:gd name="connsiteX66" fmla="*/ 7776 w 332172"/>
                  <a:gd name="connsiteY66" fmla="*/ 107814 h 214874"/>
                  <a:gd name="connsiteX67" fmla="*/ 9559 w 332172"/>
                  <a:gd name="connsiteY67" fmla="*/ 111508 h 214874"/>
                  <a:gd name="connsiteX68" fmla="*/ 15037 w 332172"/>
                  <a:gd name="connsiteY68" fmla="*/ 118641 h 214874"/>
                  <a:gd name="connsiteX69" fmla="*/ 26628 w 332172"/>
                  <a:gd name="connsiteY69" fmla="*/ 126029 h 214874"/>
                  <a:gd name="connsiteX70" fmla="*/ 30577 w 332172"/>
                  <a:gd name="connsiteY70" fmla="*/ 127176 h 214874"/>
                  <a:gd name="connsiteX71" fmla="*/ 39493 w 332172"/>
                  <a:gd name="connsiteY71" fmla="*/ 128067 h 214874"/>
                  <a:gd name="connsiteX72" fmla="*/ 52868 w 332172"/>
                  <a:gd name="connsiteY72" fmla="*/ 124628 h 214874"/>
                  <a:gd name="connsiteX73" fmla="*/ 60256 w 332172"/>
                  <a:gd name="connsiteY73" fmla="*/ 119533 h 214874"/>
                  <a:gd name="connsiteX74" fmla="*/ 62677 w 332172"/>
                  <a:gd name="connsiteY74" fmla="*/ 116858 h 214874"/>
                  <a:gd name="connsiteX75" fmla="*/ 64333 w 332172"/>
                  <a:gd name="connsiteY75" fmla="*/ 120679 h 214874"/>
                  <a:gd name="connsiteX76" fmla="*/ 66116 w 332172"/>
                  <a:gd name="connsiteY76" fmla="*/ 124373 h 214874"/>
                  <a:gd name="connsiteX77" fmla="*/ 71593 w 332172"/>
                  <a:gd name="connsiteY77" fmla="*/ 131507 h 214874"/>
                  <a:gd name="connsiteX78" fmla="*/ 83185 w 332172"/>
                  <a:gd name="connsiteY78" fmla="*/ 138895 h 214874"/>
                  <a:gd name="connsiteX79" fmla="*/ 87133 w 332172"/>
                  <a:gd name="connsiteY79" fmla="*/ 140041 h 214874"/>
                  <a:gd name="connsiteX80" fmla="*/ 95923 w 332172"/>
                  <a:gd name="connsiteY80" fmla="*/ 140805 h 214874"/>
                  <a:gd name="connsiteX81" fmla="*/ 95158 w 332172"/>
                  <a:gd name="connsiteY81" fmla="*/ 142079 h 214874"/>
                  <a:gd name="connsiteX82" fmla="*/ 99362 w 332172"/>
                  <a:gd name="connsiteY82" fmla="*/ 164880 h 214874"/>
                  <a:gd name="connsiteX83" fmla="*/ 102419 w 332172"/>
                  <a:gd name="connsiteY83" fmla="*/ 171122 h 214874"/>
                  <a:gd name="connsiteX84" fmla="*/ 111591 w 332172"/>
                  <a:gd name="connsiteY84" fmla="*/ 183095 h 214874"/>
                  <a:gd name="connsiteX85" fmla="*/ 131080 w 332172"/>
                  <a:gd name="connsiteY85" fmla="*/ 195579 h 214874"/>
                  <a:gd name="connsiteX86" fmla="*/ 137704 w 332172"/>
                  <a:gd name="connsiteY86" fmla="*/ 197617 h 214874"/>
                  <a:gd name="connsiteX87" fmla="*/ 152734 w 332172"/>
                  <a:gd name="connsiteY87" fmla="*/ 199018 h 214874"/>
                  <a:gd name="connsiteX88" fmla="*/ 175153 w 332172"/>
                  <a:gd name="connsiteY88" fmla="*/ 193286 h 214874"/>
                  <a:gd name="connsiteX89" fmla="*/ 187636 w 332172"/>
                  <a:gd name="connsiteY89" fmla="*/ 184751 h 214874"/>
                  <a:gd name="connsiteX90" fmla="*/ 192477 w 332172"/>
                  <a:gd name="connsiteY90" fmla="*/ 179784 h 214874"/>
                  <a:gd name="connsiteX91" fmla="*/ 199228 w 332172"/>
                  <a:gd name="connsiteY91" fmla="*/ 168192 h 214874"/>
                  <a:gd name="connsiteX92" fmla="*/ 199865 w 332172"/>
                  <a:gd name="connsiteY92" fmla="*/ 168447 h 214874"/>
                  <a:gd name="connsiteX93" fmla="*/ 222284 w 332172"/>
                  <a:gd name="connsiteY93" fmla="*/ 162715 h 214874"/>
                  <a:gd name="connsiteX94" fmla="*/ 223940 w 332172"/>
                  <a:gd name="connsiteY94" fmla="*/ 160677 h 214874"/>
                  <a:gd name="connsiteX95" fmla="*/ 234003 w 332172"/>
                  <a:gd name="connsiteY95" fmla="*/ 165007 h 214874"/>
                  <a:gd name="connsiteX96" fmla="*/ 240627 w 332172"/>
                  <a:gd name="connsiteY96" fmla="*/ 167046 h 214874"/>
                  <a:gd name="connsiteX97" fmla="*/ 255658 w 332172"/>
                  <a:gd name="connsiteY97" fmla="*/ 168447 h 214874"/>
                  <a:gd name="connsiteX98" fmla="*/ 269414 w 332172"/>
                  <a:gd name="connsiteY98" fmla="*/ 166663 h 214874"/>
                  <a:gd name="connsiteX99" fmla="*/ 269032 w 332172"/>
                  <a:gd name="connsiteY99" fmla="*/ 168065 h 214874"/>
                  <a:gd name="connsiteX100" fmla="*/ 267631 w 332172"/>
                  <a:gd name="connsiteY100" fmla="*/ 171886 h 214874"/>
                  <a:gd name="connsiteX101" fmla="*/ 266103 w 332172"/>
                  <a:gd name="connsiteY101" fmla="*/ 180675 h 214874"/>
                  <a:gd name="connsiteX102" fmla="*/ 268650 w 332172"/>
                  <a:gd name="connsiteY102" fmla="*/ 194177 h 214874"/>
                  <a:gd name="connsiteX103" fmla="*/ 270433 w 332172"/>
                  <a:gd name="connsiteY103" fmla="*/ 197871 h 214874"/>
                  <a:gd name="connsiteX104" fmla="*/ 275911 w 332172"/>
                  <a:gd name="connsiteY104" fmla="*/ 205005 h 214874"/>
                  <a:gd name="connsiteX105" fmla="*/ 287503 w 332172"/>
                  <a:gd name="connsiteY105" fmla="*/ 212393 h 214874"/>
                  <a:gd name="connsiteX106" fmla="*/ 291451 w 332172"/>
                  <a:gd name="connsiteY106" fmla="*/ 213539 h 214874"/>
                  <a:gd name="connsiteX107" fmla="*/ 300368 w 332172"/>
                  <a:gd name="connsiteY107" fmla="*/ 214431 h 214874"/>
                  <a:gd name="connsiteX108" fmla="*/ 313743 w 332172"/>
                  <a:gd name="connsiteY108" fmla="*/ 210992 h 214874"/>
                  <a:gd name="connsiteX109" fmla="*/ 321131 w 332172"/>
                  <a:gd name="connsiteY109" fmla="*/ 205896 h 214874"/>
                  <a:gd name="connsiteX110" fmla="*/ 323933 w 332172"/>
                  <a:gd name="connsiteY110" fmla="*/ 202967 h 214874"/>
                  <a:gd name="connsiteX111" fmla="*/ 328774 w 332172"/>
                  <a:gd name="connsiteY111" fmla="*/ 195451 h 214874"/>
                  <a:gd name="connsiteX112" fmla="*/ 331831 w 332172"/>
                  <a:gd name="connsiteY112" fmla="*/ 182076 h 214874"/>
                  <a:gd name="connsiteX113" fmla="*/ 330811 w 332172"/>
                  <a:gd name="connsiteY113" fmla="*/ 173160 h 214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332172" h="214874">
                    <a:moveTo>
                      <a:pt x="330302" y="173032"/>
                    </a:moveTo>
                    <a:cubicBezTo>
                      <a:pt x="329155" y="172141"/>
                      <a:pt x="328646" y="170612"/>
                      <a:pt x="329029" y="169084"/>
                    </a:cubicBezTo>
                    <a:cubicBezTo>
                      <a:pt x="330430" y="165007"/>
                      <a:pt x="324442" y="165007"/>
                      <a:pt x="324570" y="161313"/>
                    </a:cubicBezTo>
                    <a:cubicBezTo>
                      <a:pt x="324316" y="159275"/>
                      <a:pt x="316163" y="152269"/>
                      <a:pt x="314125" y="152397"/>
                    </a:cubicBezTo>
                    <a:cubicBezTo>
                      <a:pt x="312596" y="152652"/>
                      <a:pt x="311195" y="152015"/>
                      <a:pt x="310431" y="150741"/>
                    </a:cubicBezTo>
                    <a:cubicBezTo>
                      <a:pt x="308393" y="146919"/>
                      <a:pt x="304189" y="151378"/>
                      <a:pt x="301769" y="148703"/>
                    </a:cubicBezTo>
                    <a:cubicBezTo>
                      <a:pt x="300750" y="148321"/>
                      <a:pt x="298966" y="148193"/>
                      <a:pt x="296929" y="148321"/>
                    </a:cubicBezTo>
                    <a:cubicBezTo>
                      <a:pt x="301259" y="145900"/>
                      <a:pt x="298202" y="138512"/>
                      <a:pt x="303170" y="136347"/>
                    </a:cubicBezTo>
                    <a:cubicBezTo>
                      <a:pt x="306355" y="132780"/>
                      <a:pt x="309922" y="118386"/>
                      <a:pt x="308393" y="113801"/>
                    </a:cubicBezTo>
                    <a:cubicBezTo>
                      <a:pt x="304444" y="109088"/>
                      <a:pt x="312596" y="102973"/>
                      <a:pt x="306610" y="98770"/>
                    </a:cubicBezTo>
                    <a:cubicBezTo>
                      <a:pt x="304571" y="97241"/>
                      <a:pt x="303679" y="94694"/>
                      <a:pt x="304444" y="92273"/>
                    </a:cubicBezTo>
                    <a:cubicBezTo>
                      <a:pt x="306864" y="85395"/>
                      <a:pt x="296674" y="85268"/>
                      <a:pt x="296929" y="79153"/>
                    </a:cubicBezTo>
                    <a:cubicBezTo>
                      <a:pt x="296419" y="75841"/>
                      <a:pt x="282917" y="63868"/>
                      <a:pt x="279223" y="64122"/>
                    </a:cubicBezTo>
                    <a:cubicBezTo>
                      <a:pt x="276675" y="64505"/>
                      <a:pt x="274255" y="63358"/>
                      <a:pt x="272981" y="61193"/>
                    </a:cubicBezTo>
                    <a:cubicBezTo>
                      <a:pt x="269542" y="54696"/>
                      <a:pt x="262536" y="62212"/>
                      <a:pt x="258332" y="57753"/>
                    </a:cubicBezTo>
                    <a:cubicBezTo>
                      <a:pt x="253874" y="55970"/>
                      <a:pt x="239225" y="57499"/>
                      <a:pt x="235276" y="60428"/>
                    </a:cubicBezTo>
                    <a:cubicBezTo>
                      <a:pt x="233875" y="62594"/>
                      <a:pt x="231328" y="63613"/>
                      <a:pt x="228907" y="63103"/>
                    </a:cubicBezTo>
                    <a:cubicBezTo>
                      <a:pt x="226615" y="62467"/>
                      <a:pt x="225214" y="63103"/>
                      <a:pt x="224067" y="64377"/>
                    </a:cubicBezTo>
                    <a:cubicBezTo>
                      <a:pt x="223940" y="64377"/>
                      <a:pt x="223685" y="64250"/>
                      <a:pt x="223430" y="64250"/>
                    </a:cubicBezTo>
                    <a:cubicBezTo>
                      <a:pt x="220882" y="64632"/>
                      <a:pt x="218462" y="63486"/>
                      <a:pt x="217189" y="61320"/>
                    </a:cubicBezTo>
                    <a:cubicBezTo>
                      <a:pt x="213749" y="54824"/>
                      <a:pt x="206743" y="62339"/>
                      <a:pt x="202540" y="57881"/>
                    </a:cubicBezTo>
                    <a:cubicBezTo>
                      <a:pt x="198082" y="56098"/>
                      <a:pt x="183433" y="57626"/>
                      <a:pt x="179484" y="60556"/>
                    </a:cubicBezTo>
                    <a:cubicBezTo>
                      <a:pt x="178083" y="62721"/>
                      <a:pt x="175535" y="63740"/>
                      <a:pt x="173115" y="63231"/>
                    </a:cubicBezTo>
                    <a:cubicBezTo>
                      <a:pt x="166109" y="61320"/>
                      <a:pt x="166746" y="71511"/>
                      <a:pt x="160504" y="71638"/>
                    </a:cubicBezTo>
                    <a:cubicBezTo>
                      <a:pt x="157702" y="72275"/>
                      <a:pt x="149550" y="82465"/>
                      <a:pt x="147385" y="87815"/>
                    </a:cubicBezTo>
                    <a:cubicBezTo>
                      <a:pt x="141652" y="88070"/>
                      <a:pt x="134774" y="89344"/>
                      <a:pt x="132354" y="91254"/>
                    </a:cubicBezTo>
                    <a:cubicBezTo>
                      <a:pt x="130952" y="93420"/>
                      <a:pt x="128405" y="94439"/>
                      <a:pt x="125985" y="93929"/>
                    </a:cubicBezTo>
                    <a:cubicBezTo>
                      <a:pt x="125475" y="93802"/>
                      <a:pt x="125093" y="93929"/>
                      <a:pt x="124711" y="93929"/>
                    </a:cubicBezTo>
                    <a:cubicBezTo>
                      <a:pt x="123819" y="91764"/>
                      <a:pt x="120253" y="91127"/>
                      <a:pt x="120380" y="88197"/>
                    </a:cubicBezTo>
                    <a:cubicBezTo>
                      <a:pt x="120253" y="87178"/>
                      <a:pt x="118214" y="85013"/>
                      <a:pt x="115921" y="83102"/>
                    </a:cubicBezTo>
                    <a:cubicBezTo>
                      <a:pt x="118724" y="81828"/>
                      <a:pt x="116941" y="77370"/>
                      <a:pt x="119998" y="75969"/>
                    </a:cubicBezTo>
                    <a:cubicBezTo>
                      <a:pt x="121909" y="73803"/>
                      <a:pt x="123946" y="65269"/>
                      <a:pt x="123055" y="62594"/>
                    </a:cubicBezTo>
                    <a:cubicBezTo>
                      <a:pt x="120762" y="59792"/>
                      <a:pt x="125602" y="56098"/>
                      <a:pt x="122036" y="53677"/>
                    </a:cubicBezTo>
                    <a:cubicBezTo>
                      <a:pt x="120889" y="52786"/>
                      <a:pt x="120380" y="51257"/>
                      <a:pt x="120762" y="49729"/>
                    </a:cubicBezTo>
                    <a:cubicBezTo>
                      <a:pt x="122163" y="45652"/>
                      <a:pt x="116176" y="45652"/>
                      <a:pt x="116304" y="41958"/>
                    </a:cubicBezTo>
                    <a:cubicBezTo>
                      <a:pt x="116049" y="39920"/>
                      <a:pt x="107896" y="32914"/>
                      <a:pt x="105859" y="33042"/>
                    </a:cubicBezTo>
                    <a:cubicBezTo>
                      <a:pt x="104330" y="33297"/>
                      <a:pt x="102929" y="32660"/>
                      <a:pt x="102165" y="31386"/>
                    </a:cubicBezTo>
                    <a:cubicBezTo>
                      <a:pt x="100126" y="27564"/>
                      <a:pt x="95923" y="32023"/>
                      <a:pt x="93502" y="29348"/>
                    </a:cubicBezTo>
                    <a:cubicBezTo>
                      <a:pt x="90828" y="28329"/>
                      <a:pt x="82166" y="29220"/>
                      <a:pt x="79873" y="30876"/>
                    </a:cubicBezTo>
                    <a:cubicBezTo>
                      <a:pt x="79109" y="32150"/>
                      <a:pt x="77580" y="32787"/>
                      <a:pt x="76051" y="32405"/>
                    </a:cubicBezTo>
                    <a:cubicBezTo>
                      <a:pt x="71848" y="31258"/>
                      <a:pt x="72230" y="37373"/>
                      <a:pt x="68536" y="37373"/>
                    </a:cubicBezTo>
                    <a:cubicBezTo>
                      <a:pt x="67900" y="37500"/>
                      <a:pt x="66753" y="38646"/>
                      <a:pt x="65479" y="40048"/>
                    </a:cubicBezTo>
                    <a:cubicBezTo>
                      <a:pt x="65989" y="37500"/>
                      <a:pt x="66244" y="34952"/>
                      <a:pt x="65861" y="33679"/>
                    </a:cubicBezTo>
                    <a:cubicBezTo>
                      <a:pt x="63568" y="30876"/>
                      <a:pt x="68409" y="27182"/>
                      <a:pt x="64842" y="24762"/>
                    </a:cubicBezTo>
                    <a:cubicBezTo>
                      <a:pt x="63696" y="23870"/>
                      <a:pt x="63187" y="22342"/>
                      <a:pt x="63568" y="20813"/>
                    </a:cubicBezTo>
                    <a:cubicBezTo>
                      <a:pt x="64969" y="16737"/>
                      <a:pt x="58983" y="16737"/>
                      <a:pt x="59110" y="13043"/>
                    </a:cubicBezTo>
                    <a:cubicBezTo>
                      <a:pt x="58855" y="11005"/>
                      <a:pt x="50703" y="3999"/>
                      <a:pt x="48665" y="4127"/>
                    </a:cubicBezTo>
                    <a:cubicBezTo>
                      <a:pt x="47137" y="4381"/>
                      <a:pt x="45735" y="3744"/>
                      <a:pt x="44971" y="2471"/>
                    </a:cubicBezTo>
                    <a:cubicBezTo>
                      <a:pt x="42933" y="-1351"/>
                      <a:pt x="38729" y="3107"/>
                      <a:pt x="36309" y="432"/>
                    </a:cubicBezTo>
                    <a:cubicBezTo>
                      <a:pt x="33634" y="-587"/>
                      <a:pt x="24973" y="305"/>
                      <a:pt x="22679" y="1961"/>
                    </a:cubicBezTo>
                    <a:cubicBezTo>
                      <a:pt x="21915" y="3235"/>
                      <a:pt x="20386" y="3872"/>
                      <a:pt x="18858" y="3490"/>
                    </a:cubicBezTo>
                    <a:cubicBezTo>
                      <a:pt x="14654" y="2343"/>
                      <a:pt x="15037" y="8457"/>
                      <a:pt x="11343" y="8457"/>
                    </a:cubicBezTo>
                    <a:cubicBezTo>
                      <a:pt x="9304" y="8840"/>
                      <a:pt x="2808" y="17374"/>
                      <a:pt x="3190" y="19539"/>
                    </a:cubicBezTo>
                    <a:cubicBezTo>
                      <a:pt x="3572" y="20941"/>
                      <a:pt x="2935" y="22469"/>
                      <a:pt x="1789" y="23361"/>
                    </a:cubicBezTo>
                    <a:cubicBezTo>
                      <a:pt x="-1905" y="25654"/>
                      <a:pt x="2808" y="29475"/>
                      <a:pt x="261" y="32150"/>
                    </a:cubicBezTo>
                    <a:cubicBezTo>
                      <a:pt x="-631" y="34825"/>
                      <a:pt x="898" y="43487"/>
                      <a:pt x="2808" y="45652"/>
                    </a:cubicBezTo>
                    <a:cubicBezTo>
                      <a:pt x="4082" y="46417"/>
                      <a:pt x="4846" y="47818"/>
                      <a:pt x="4591" y="49346"/>
                    </a:cubicBezTo>
                    <a:cubicBezTo>
                      <a:pt x="3700" y="53550"/>
                      <a:pt x="9814" y="52786"/>
                      <a:pt x="10069" y="56480"/>
                    </a:cubicBezTo>
                    <a:cubicBezTo>
                      <a:pt x="10579" y="58390"/>
                      <a:pt x="19622" y="64377"/>
                      <a:pt x="21661" y="63868"/>
                    </a:cubicBezTo>
                    <a:cubicBezTo>
                      <a:pt x="23062" y="63358"/>
                      <a:pt x="24590" y="63868"/>
                      <a:pt x="25609" y="65014"/>
                    </a:cubicBezTo>
                    <a:cubicBezTo>
                      <a:pt x="25609" y="65142"/>
                      <a:pt x="25864" y="65269"/>
                      <a:pt x="25991" y="65396"/>
                    </a:cubicBezTo>
                    <a:cubicBezTo>
                      <a:pt x="25354" y="65651"/>
                      <a:pt x="24590" y="65778"/>
                      <a:pt x="23826" y="65651"/>
                    </a:cubicBezTo>
                    <a:cubicBezTo>
                      <a:pt x="19622" y="64505"/>
                      <a:pt x="20005" y="70619"/>
                      <a:pt x="16310" y="70619"/>
                    </a:cubicBezTo>
                    <a:cubicBezTo>
                      <a:pt x="14272" y="71001"/>
                      <a:pt x="7776" y="79535"/>
                      <a:pt x="8158" y="81701"/>
                    </a:cubicBezTo>
                    <a:cubicBezTo>
                      <a:pt x="8540" y="83102"/>
                      <a:pt x="7903" y="84631"/>
                      <a:pt x="6757" y="85522"/>
                    </a:cubicBezTo>
                    <a:cubicBezTo>
                      <a:pt x="3063" y="87815"/>
                      <a:pt x="7776" y="91637"/>
                      <a:pt x="5228" y="94312"/>
                    </a:cubicBezTo>
                    <a:cubicBezTo>
                      <a:pt x="4336" y="96987"/>
                      <a:pt x="5866" y="105648"/>
                      <a:pt x="7776" y="107814"/>
                    </a:cubicBezTo>
                    <a:cubicBezTo>
                      <a:pt x="9050" y="108578"/>
                      <a:pt x="9814" y="109979"/>
                      <a:pt x="9559" y="111508"/>
                    </a:cubicBezTo>
                    <a:cubicBezTo>
                      <a:pt x="8668" y="115711"/>
                      <a:pt x="14782" y="114947"/>
                      <a:pt x="15037" y="118641"/>
                    </a:cubicBezTo>
                    <a:cubicBezTo>
                      <a:pt x="15546" y="120552"/>
                      <a:pt x="24590" y="126539"/>
                      <a:pt x="26628" y="126029"/>
                    </a:cubicBezTo>
                    <a:cubicBezTo>
                      <a:pt x="28030" y="125520"/>
                      <a:pt x="29558" y="126029"/>
                      <a:pt x="30577" y="127176"/>
                    </a:cubicBezTo>
                    <a:cubicBezTo>
                      <a:pt x="33124" y="130742"/>
                      <a:pt x="36564" y="125774"/>
                      <a:pt x="39493" y="128067"/>
                    </a:cubicBezTo>
                    <a:cubicBezTo>
                      <a:pt x="41659" y="128959"/>
                      <a:pt x="51467" y="126539"/>
                      <a:pt x="52868" y="124628"/>
                    </a:cubicBezTo>
                    <a:cubicBezTo>
                      <a:pt x="54270" y="121316"/>
                      <a:pt x="59747" y="123864"/>
                      <a:pt x="60256" y="119533"/>
                    </a:cubicBezTo>
                    <a:cubicBezTo>
                      <a:pt x="60511" y="118259"/>
                      <a:pt x="61403" y="117240"/>
                      <a:pt x="62677" y="116858"/>
                    </a:cubicBezTo>
                    <a:cubicBezTo>
                      <a:pt x="63187" y="118514"/>
                      <a:pt x="63696" y="120042"/>
                      <a:pt x="64333" y="120679"/>
                    </a:cubicBezTo>
                    <a:cubicBezTo>
                      <a:pt x="65606" y="121443"/>
                      <a:pt x="66371" y="122845"/>
                      <a:pt x="66116" y="124373"/>
                    </a:cubicBezTo>
                    <a:cubicBezTo>
                      <a:pt x="65224" y="128577"/>
                      <a:pt x="71338" y="127812"/>
                      <a:pt x="71593" y="131507"/>
                    </a:cubicBezTo>
                    <a:cubicBezTo>
                      <a:pt x="72103" y="133417"/>
                      <a:pt x="81147" y="139404"/>
                      <a:pt x="83185" y="138895"/>
                    </a:cubicBezTo>
                    <a:cubicBezTo>
                      <a:pt x="84586" y="138385"/>
                      <a:pt x="86115" y="138895"/>
                      <a:pt x="87133" y="140041"/>
                    </a:cubicBezTo>
                    <a:cubicBezTo>
                      <a:pt x="89681" y="143480"/>
                      <a:pt x="93121" y="138767"/>
                      <a:pt x="95923" y="140805"/>
                    </a:cubicBezTo>
                    <a:cubicBezTo>
                      <a:pt x="95668" y="141187"/>
                      <a:pt x="95541" y="141697"/>
                      <a:pt x="95158" y="142079"/>
                    </a:cubicBezTo>
                    <a:cubicBezTo>
                      <a:pt x="93630" y="146665"/>
                      <a:pt x="96178" y="161186"/>
                      <a:pt x="99362" y="164880"/>
                    </a:cubicBezTo>
                    <a:cubicBezTo>
                      <a:pt x="101527" y="166154"/>
                      <a:pt x="102802" y="168574"/>
                      <a:pt x="102419" y="171122"/>
                    </a:cubicBezTo>
                    <a:cubicBezTo>
                      <a:pt x="101018" y="178255"/>
                      <a:pt x="111081" y="176981"/>
                      <a:pt x="111591" y="183095"/>
                    </a:cubicBezTo>
                    <a:cubicBezTo>
                      <a:pt x="112609" y="186407"/>
                      <a:pt x="127641" y="196343"/>
                      <a:pt x="131080" y="195579"/>
                    </a:cubicBezTo>
                    <a:cubicBezTo>
                      <a:pt x="133500" y="194814"/>
                      <a:pt x="136175" y="195579"/>
                      <a:pt x="137704" y="197617"/>
                    </a:cubicBezTo>
                    <a:cubicBezTo>
                      <a:pt x="141907" y="203604"/>
                      <a:pt x="147894" y="195197"/>
                      <a:pt x="152734" y="199018"/>
                    </a:cubicBezTo>
                    <a:cubicBezTo>
                      <a:pt x="156301" y="200419"/>
                      <a:pt x="172861" y="196470"/>
                      <a:pt x="175153" y="193286"/>
                    </a:cubicBezTo>
                    <a:cubicBezTo>
                      <a:pt x="177574" y="187554"/>
                      <a:pt x="186745" y="192012"/>
                      <a:pt x="187636" y="184751"/>
                    </a:cubicBezTo>
                    <a:cubicBezTo>
                      <a:pt x="188019" y="182204"/>
                      <a:pt x="189929" y="180293"/>
                      <a:pt x="192477" y="179784"/>
                    </a:cubicBezTo>
                    <a:cubicBezTo>
                      <a:pt x="198973" y="178892"/>
                      <a:pt x="195916" y="171504"/>
                      <a:pt x="199228" y="168192"/>
                    </a:cubicBezTo>
                    <a:cubicBezTo>
                      <a:pt x="199483" y="168192"/>
                      <a:pt x="199610" y="168319"/>
                      <a:pt x="199865" y="168447"/>
                    </a:cubicBezTo>
                    <a:cubicBezTo>
                      <a:pt x="203431" y="169848"/>
                      <a:pt x="219991" y="165899"/>
                      <a:pt x="222284" y="162715"/>
                    </a:cubicBezTo>
                    <a:cubicBezTo>
                      <a:pt x="222666" y="161823"/>
                      <a:pt x="223303" y="161186"/>
                      <a:pt x="223940" y="160677"/>
                    </a:cubicBezTo>
                    <a:cubicBezTo>
                      <a:pt x="228016" y="163224"/>
                      <a:pt x="232347" y="165390"/>
                      <a:pt x="234003" y="165007"/>
                    </a:cubicBezTo>
                    <a:cubicBezTo>
                      <a:pt x="236423" y="164243"/>
                      <a:pt x="239098" y="165007"/>
                      <a:pt x="240627" y="167046"/>
                    </a:cubicBezTo>
                    <a:cubicBezTo>
                      <a:pt x="244830" y="173032"/>
                      <a:pt x="250817" y="164625"/>
                      <a:pt x="255658" y="168447"/>
                    </a:cubicBezTo>
                    <a:cubicBezTo>
                      <a:pt x="257695" y="169211"/>
                      <a:pt x="263937" y="168319"/>
                      <a:pt x="269414" y="166663"/>
                    </a:cubicBezTo>
                    <a:cubicBezTo>
                      <a:pt x="269160" y="167173"/>
                      <a:pt x="269032" y="167682"/>
                      <a:pt x="269032" y="168065"/>
                    </a:cubicBezTo>
                    <a:cubicBezTo>
                      <a:pt x="269414" y="169466"/>
                      <a:pt x="268777" y="170994"/>
                      <a:pt x="267631" y="171886"/>
                    </a:cubicBezTo>
                    <a:cubicBezTo>
                      <a:pt x="263937" y="174179"/>
                      <a:pt x="268650" y="178000"/>
                      <a:pt x="266103" y="180675"/>
                    </a:cubicBezTo>
                    <a:cubicBezTo>
                      <a:pt x="265211" y="183350"/>
                      <a:pt x="266740" y="192012"/>
                      <a:pt x="268650" y="194177"/>
                    </a:cubicBezTo>
                    <a:cubicBezTo>
                      <a:pt x="269924" y="194942"/>
                      <a:pt x="270688" y="196343"/>
                      <a:pt x="270433" y="197871"/>
                    </a:cubicBezTo>
                    <a:cubicBezTo>
                      <a:pt x="269542" y="202075"/>
                      <a:pt x="275529" y="201311"/>
                      <a:pt x="275911" y="205005"/>
                    </a:cubicBezTo>
                    <a:cubicBezTo>
                      <a:pt x="276421" y="206915"/>
                      <a:pt x="285464" y="212902"/>
                      <a:pt x="287503" y="212393"/>
                    </a:cubicBezTo>
                    <a:cubicBezTo>
                      <a:pt x="288904" y="211883"/>
                      <a:pt x="290432" y="212393"/>
                      <a:pt x="291451" y="213539"/>
                    </a:cubicBezTo>
                    <a:cubicBezTo>
                      <a:pt x="293999" y="217106"/>
                      <a:pt x="297438" y="212138"/>
                      <a:pt x="300368" y="214431"/>
                    </a:cubicBezTo>
                    <a:cubicBezTo>
                      <a:pt x="302533" y="215323"/>
                      <a:pt x="312342" y="212902"/>
                      <a:pt x="313743" y="210992"/>
                    </a:cubicBezTo>
                    <a:cubicBezTo>
                      <a:pt x="315144" y="207680"/>
                      <a:pt x="320621" y="210227"/>
                      <a:pt x="321131" y="205896"/>
                    </a:cubicBezTo>
                    <a:cubicBezTo>
                      <a:pt x="321385" y="204368"/>
                      <a:pt x="322532" y="203221"/>
                      <a:pt x="323933" y="202967"/>
                    </a:cubicBezTo>
                    <a:cubicBezTo>
                      <a:pt x="328264" y="202330"/>
                      <a:pt x="325462" y="196980"/>
                      <a:pt x="328774" y="195451"/>
                    </a:cubicBezTo>
                    <a:cubicBezTo>
                      <a:pt x="330685" y="193286"/>
                      <a:pt x="332722" y="184751"/>
                      <a:pt x="331831" y="182076"/>
                    </a:cubicBezTo>
                    <a:cubicBezTo>
                      <a:pt x="329538" y="179274"/>
                      <a:pt x="334378" y="175580"/>
                      <a:pt x="330811" y="173160"/>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54" name="Freeform: Shape 153">
                <a:extLst>
                  <a:ext uri="{FF2B5EF4-FFF2-40B4-BE49-F238E27FC236}">
                    <a16:creationId xmlns:a16="http://schemas.microsoft.com/office/drawing/2014/main" id="{C7D4EAE9-883A-67FD-A042-5EA8E080E99F}"/>
                  </a:ext>
                </a:extLst>
              </p:cNvPr>
              <p:cNvSpPr/>
              <p:nvPr/>
            </p:nvSpPr>
            <p:spPr>
              <a:xfrm>
                <a:off x="12816831" y="2162781"/>
                <a:ext cx="37530" cy="37658"/>
              </a:xfrm>
              <a:custGeom>
                <a:avLst/>
                <a:gdLst>
                  <a:gd name="connsiteX0" fmla="*/ 62932 w 66203"/>
                  <a:gd name="connsiteY0" fmla="*/ 47006 h 66429"/>
                  <a:gd name="connsiteX1" fmla="*/ 58092 w 66203"/>
                  <a:gd name="connsiteY1" fmla="*/ 54522 h 66429"/>
                  <a:gd name="connsiteX2" fmla="*/ 55289 w 66203"/>
                  <a:gd name="connsiteY2" fmla="*/ 57452 h 66429"/>
                  <a:gd name="connsiteX3" fmla="*/ 47902 w 66203"/>
                  <a:gd name="connsiteY3" fmla="*/ 62547 h 66429"/>
                  <a:gd name="connsiteX4" fmla="*/ 34526 w 66203"/>
                  <a:gd name="connsiteY4" fmla="*/ 65986 h 66429"/>
                  <a:gd name="connsiteX5" fmla="*/ 25610 w 66203"/>
                  <a:gd name="connsiteY5" fmla="*/ 65094 h 66429"/>
                  <a:gd name="connsiteX6" fmla="*/ 21661 w 66203"/>
                  <a:gd name="connsiteY6" fmla="*/ 63948 h 66429"/>
                  <a:gd name="connsiteX7" fmla="*/ 10069 w 66203"/>
                  <a:gd name="connsiteY7" fmla="*/ 56560 h 66429"/>
                  <a:gd name="connsiteX8" fmla="*/ 4592 w 66203"/>
                  <a:gd name="connsiteY8" fmla="*/ 49427 h 66429"/>
                  <a:gd name="connsiteX9" fmla="*/ 2809 w 66203"/>
                  <a:gd name="connsiteY9" fmla="*/ 45733 h 66429"/>
                  <a:gd name="connsiteX10" fmla="*/ 261 w 66203"/>
                  <a:gd name="connsiteY10" fmla="*/ 32230 h 66429"/>
                  <a:gd name="connsiteX11" fmla="*/ 1789 w 66203"/>
                  <a:gd name="connsiteY11" fmla="*/ 23441 h 66429"/>
                  <a:gd name="connsiteX12" fmla="*/ 3191 w 66203"/>
                  <a:gd name="connsiteY12" fmla="*/ 19620 h 66429"/>
                  <a:gd name="connsiteX13" fmla="*/ 11343 w 66203"/>
                  <a:gd name="connsiteY13" fmla="*/ 8538 h 66429"/>
                  <a:gd name="connsiteX14" fmla="*/ 18859 w 66203"/>
                  <a:gd name="connsiteY14" fmla="*/ 3570 h 66429"/>
                  <a:gd name="connsiteX15" fmla="*/ 22680 w 66203"/>
                  <a:gd name="connsiteY15" fmla="*/ 2041 h 66429"/>
                  <a:gd name="connsiteX16" fmla="*/ 36310 w 66203"/>
                  <a:gd name="connsiteY16" fmla="*/ 513 h 66429"/>
                  <a:gd name="connsiteX17" fmla="*/ 44971 w 66203"/>
                  <a:gd name="connsiteY17" fmla="*/ 2551 h 66429"/>
                  <a:gd name="connsiteX18" fmla="*/ 48666 w 66203"/>
                  <a:gd name="connsiteY18" fmla="*/ 4207 h 66429"/>
                  <a:gd name="connsiteX19" fmla="*/ 59110 w 66203"/>
                  <a:gd name="connsiteY19" fmla="*/ 13123 h 66429"/>
                  <a:gd name="connsiteX20" fmla="*/ 63569 w 66203"/>
                  <a:gd name="connsiteY20" fmla="*/ 20894 h 66429"/>
                  <a:gd name="connsiteX21" fmla="*/ 64843 w 66203"/>
                  <a:gd name="connsiteY21" fmla="*/ 24842 h 66429"/>
                  <a:gd name="connsiteX22" fmla="*/ 65862 w 66203"/>
                  <a:gd name="connsiteY22" fmla="*/ 33759 h 66429"/>
                  <a:gd name="connsiteX23" fmla="*/ 62805 w 66203"/>
                  <a:gd name="connsiteY23" fmla="*/ 47134 h 66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6203" h="66429">
                    <a:moveTo>
                      <a:pt x="62932" y="47006"/>
                    </a:moveTo>
                    <a:cubicBezTo>
                      <a:pt x="59620" y="48535"/>
                      <a:pt x="62295" y="53885"/>
                      <a:pt x="58092" y="54522"/>
                    </a:cubicBezTo>
                    <a:cubicBezTo>
                      <a:pt x="56563" y="54777"/>
                      <a:pt x="55417" y="55923"/>
                      <a:pt x="55289" y="57452"/>
                    </a:cubicBezTo>
                    <a:cubicBezTo>
                      <a:pt x="54780" y="61783"/>
                      <a:pt x="49303" y="59108"/>
                      <a:pt x="47902" y="62547"/>
                    </a:cubicBezTo>
                    <a:cubicBezTo>
                      <a:pt x="46500" y="64458"/>
                      <a:pt x="36692" y="66878"/>
                      <a:pt x="34526" y="65986"/>
                    </a:cubicBezTo>
                    <a:cubicBezTo>
                      <a:pt x="31597" y="63693"/>
                      <a:pt x="28157" y="68661"/>
                      <a:pt x="25610" y="65094"/>
                    </a:cubicBezTo>
                    <a:cubicBezTo>
                      <a:pt x="24718" y="63948"/>
                      <a:pt x="23062" y="63438"/>
                      <a:pt x="21661" y="63948"/>
                    </a:cubicBezTo>
                    <a:cubicBezTo>
                      <a:pt x="19623" y="64458"/>
                      <a:pt x="10579" y="58471"/>
                      <a:pt x="10069" y="56560"/>
                    </a:cubicBezTo>
                    <a:cubicBezTo>
                      <a:pt x="9814" y="52866"/>
                      <a:pt x="3700" y="53758"/>
                      <a:pt x="4592" y="49427"/>
                    </a:cubicBezTo>
                    <a:cubicBezTo>
                      <a:pt x="4847" y="47898"/>
                      <a:pt x="4083" y="46497"/>
                      <a:pt x="2809" y="45733"/>
                    </a:cubicBezTo>
                    <a:cubicBezTo>
                      <a:pt x="898" y="43567"/>
                      <a:pt x="-631" y="34905"/>
                      <a:pt x="261" y="32230"/>
                    </a:cubicBezTo>
                    <a:cubicBezTo>
                      <a:pt x="2681" y="29555"/>
                      <a:pt x="-1904" y="25607"/>
                      <a:pt x="1789" y="23441"/>
                    </a:cubicBezTo>
                    <a:cubicBezTo>
                      <a:pt x="3064" y="22550"/>
                      <a:pt x="3573" y="21021"/>
                      <a:pt x="3191" y="19620"/>
                    </a:cubicBezTo>
                    <a:cubicBezTo>
                      <a:pt x="2809" y="17454"/>
                      <a:pt x="9433" y="9047"/>
                      <a:pt x="11343" y="8538"/>
                    </a:cubicBezTo>
                    <a:cubicBezTo>
                      <a:pt x="15037" y="8538"/>
                      <a:pt x="14655" y="2423"/>
                      <a:pt x="18859" y="3570"/>
                    </a:cubicBezTo>
                    <a:cubicBezTo>
                      <a:pt x="20387" y="3952"/>
                      <a:pt x="21788" y="3315"/>
                      <a:pt x="22680" y="2041"/>
                    </a:cubicBezTo>
                    <a:cubicBezTo>
                      <a:pt x="24973" y="258"/>
                      <a:pt x="33762" y="-634"/>
                      <a:pt x="36310" y="513"/>
                    </a:cubicBezTo>
                    <a:cubicBezTo>
                      <a:pt x="38857" y="3188"/>
                      <a:pt x="43061" y="-1271"/>
                      <a:pt x="44971" y="2551"/>
                    </a:cubicBezTo>
                    <a:cubicBezTo>
                      <a:pt x="45736" y="3825"/>
                      <a:pt x="47264" y="4589"/>
                      <a:pt x="48666" y="4207"/>
                    </a:cubicBezTo>
                    <a:cubicBezTo>
                      <a:pt x="50831" y="4079"/>
                      <a:pt x="58856" y="11085"/>
                      <a:pt x="59110" y="13123"/>
                    </a:cubicBezTo>
                    <a:cubicBezTo>
                      <a:pt x="58856" y="16817"/>
                      <a:pt x="64970" y="16817"/>
                      <a:pt x="63569" y="20894"/>
                    </a:cubicBezTo>
                    <a:cubicBezTo>
                      <a:pt x="63187" y="22295"/>
                      <a:pt x="63569" y="23823"/>
                      <a:pt x="64843" y="24842"/>
                    </a:cubicBezTo>
                    <a:cubicBezTo>
                      <a:pt x="68410" y="27263"/>
                      <a:pt x="63569" y="30957"/>
                      <a:pt x="65862" y="33759"/>
                    </a:cubicBezTo>
                    <a:cubicBezTo>
                      <a:pt x="66754" y="36561"/>
                      <a:pt x="64715" y="45096"/>
                      <a:pt x="62805" y="47134"/>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55" name="Freeform: Shape 154">
                <a:extLst>
                  <a:ext uri="{FF2B5EF4-FFF2-40B4-BE49-F238E27FC236}">
                    <a16:creationId xmlns:a16="http://schemas.microsoft.com/office/drawing/2014/main" id="{61B7489D-14AD-3473-90FE-C6AC7F0ADC62}"/>
                  </a:ext>
                </a:extLst>
              </p:cNvPr>
              <p:cNvSpPr/>
              <p:nvPr/>
            </p:nvSpPr>
            <p:spPr>
              <a:xfrm>
                <a:off x="12721818" y="2167548"/>
                <a:ext cx="70409" cy="70732"/>
              </a:xfrm>
              <a:custGeom>
                <a:avLst/>
                <a:gdLst>
                  <a:gd name="connsiteX0" fmla="*/ 118060 w 124203"/>
                  <a:gd name="connsiteY0" fmla="*/ 88529 h 124774"/>
                  <a:gd name="connsiteX1" fmla="*/ 108888 w 124203"/>
                  <a:gd name="connsiteY1" fmla="*/ 102669 h 124774"/>
                  <a:gd name="connsiteX2" fmla="*/ 103538 w 124203"/>
                  <a:gd name="connsiteY2" fmla="*/ 108146 h 124774"/>
                  <a:gd name="connsiteX3" fmla="*/ 89654 w 124203"/>
                  <a:gd name="connsiteY3" fmla="*/ 117572 h 124774"/>
                  <a:gd name="connsiteX4" fmla="*/ 64688 w 124203"/>
                  <a:gd name="connsiteY4" fmla="*/ 123941 h 124774"/>
                  <a:gd name="connsiteX5" fmla="*/ 48001 w 124203"/>
                  <a:gd name="connsiteY5" fmla="*/ 122285 h 124774"/>
                  <a:gd name="connsiteX6" fmla="*/ 40613 w 124203"/>
                  <a:gd name="connsiteY6" fmla="*/ 119992 h 124774"/>
                  <a:gd name="connsiteX7" fmla="*/ 18831 w 124203"/>
                  <a:gd name="connsiteY7" fmla="*/ 106108 h 124774"/>
                  <a:gd name="connsiteX8" fmla="*/ 8640 w 124203"/>
                  <a:gd name="connsiteY8" fmla="*/ 92733 h 124774"/>
                  <a:gd name="connsiteX9" fmla="*/ 5201 w 124203"/>
                  <a:gd name="connsiteY9" fmla="*/ 85854 h 124774"/>
                  <a:gd name="connsiteX10" fmla="*/ 488 w 124203"/>
                  <a:gd name="connsiteY10" fmla="*/ 60506 h 124774"/>
                  <a:gd name="connsiteX11" fmla="*/ 3290 w 124203"/>
                  <a:gd name="connsiteY11" fmla="*/ 43946 h 124774"/>
                  <a:gd name="connsiteX12" fmla="*/ 5966 w 124203"/>
                  <a:gd name="connsiteY12" fmla="*/ 36813 h 124774"/>
                  <a:gd name="connsiteX13" fmla="*/ 21251 w 124203"/>
                  <a:gd name="connsiteY13" fmla="*/ 16050 h 124774"/>
                  <a:gd name="connsiteX14" fmla="*/ 35263 w 124203"/>
                  <a:gd name="connsiteY14" fmla="*/ 6751 h 124774"/>
                  <a:gd name="connsiteX15" fmla="*/ 42396 w 124203"/>
                  <a:gd name="connsiteY15" fmla="*/ 3822 h 124774"/>
                  <a:gd name="connsiteX16" fmla="*/ 68000 w 124203"/>
                  <a:gd name="connsiteY16" fmla="*/ 892 h 124774"/>
                  <a:gd name="connsiteX17" fmla="*/ 84304 w 124203"/>
                  <a:gd name="connsiteY17" fmla="*/ 4713 h 124774"/>
                  <a:gd name="connsiteX18" fmla="*/ 91310 w 124203"/>
                  <a:gd name="connsiteY18" fmla="*/ 7898 h 124774"/>
                  <a:gd name="connsiteX19" fmla="*/ 110927 w 124203"/>
                  <a:gd name="connsiteY19" fmla="*/ 24585 h 124774"/>
                  <a:gd name="connsiteX20" fmla="*/ 119206 w 124203"/>
                  <a:gd name="connsiteY20" fmla="*/ 39233 h 124774"/>
                  <a:gd name="connsiteX21" fmla="*/ 121626 w 124203"/>
                  <a:gd name="connsiteY21" fmla="*/ 46494 h 124774"/>
                  <a:gd name="connsiteX22" fmla="*/ 123665 w 124203"/>
                  <a:gd name="connsiteY22" fmla="*/ 63181 h 124774"/>
                  <a:gd name="connsiteX23" fmla="*/ 117805 w 124203"/>
                  <a:gd name="connsiteY23" fmla="*/ 88275 h 124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4203" h="124774">
                    <a:moveTo>
                      <a:pt x="118060" y="88529"/>
                    </a:moveTo>
                    <a:cubicBezTo>
                      <a:pt x="111818" y="91332"/>
                      <a:pt x="116913" y="101522"/>
                      <a:pt x="108888" y="102669"/>
                    </a:cubicBezTo>
                    <a:cubicBezTo>
                      <a:pt x="106086" y="103178"/>
                      <a:pt x="104048" y="105344"/>
                      <a:pt x="103538" y="108146"/>
                    </a:cubicBezTo>
                    <a:cubicBezTo>
                      <a:pt x="102519" y="116171"/>
                      <a:pt x="92329" y="111330"/>
                      <a:pt x="89654" y="117572"/>
                    </a:cubicBezTo>
                    <a:cubicBezTo>
                      <a:pt x="87107" y="121139"/>
                      <a:pt x="68636" y="125597"/>
                      <a:pt x="64688" y="123941"/>
                    </a:cubicBezTo>
                    <a:cubicBezTo>
                      <a:pt x="59338" y="119737"/>
                      <a:pt x="52714" y="128909"/>
                      <a:pt x="48001" y="122285"/>
                    </a:cubicBezTo>
                    <a:cubicBezTo>
                      <a:pt x="46217" y="120120"/>
                      <a:pt x="43288" y="119228"/>
                      <a:pt x="40613" y="119992"/>
                    </a:cubicBezTo>
                    <a:cubicBezTo>
                      <a:pt x="36664" y="120884"/>
                      <a:pt x="19977" y="109802"/>
                      <a:pt x="18831" y="106108"/>
                    </a:cubicBezTo>
                    <a:cubicBezTo>
                      <a:pt x="18321" y="99229"/>
                      <a:pt x="6984" y="100758"/>
                      <a:pt x="8640" y="92733"/>
                    </a:cubicBezTo>
                    <a:cubicBezTo>
                      <a:pt x="9023" y="89931"/>
                      <a:pt x="7748" y="87256"/>
                      <a:pt x="5201" y="85854"/>
                    </a:cubicBezTo>
                    <a:cubicBezTo>
                      <a:pt x="1634" y="81778"/>
                      <a:pt x="-1168" y="65601"/>
                      <a:pt x="488" y="60506"/>
                    </a:cubicBezTo>
                    <a:cubicBezTo>
                      <a:pt x="5074" y="55411"/>
                      <a:pt x="-3715" y="48150"/>
                      <a:pt x="3290" y="43946"/>
                    </a:cubicBezTo>
                    <a:cubicBezTo>
                      <a:pt x="5583" y="42290"/>
                      <a:pt x="6730" y="39488"/>
                      <a:pt x="5966" y="36813"/>
                    </a:cubicBezTo>
                    <a:cubicBezTo>
                      <a:pt x="5329" y="32864"/>
                      <a:pt x="17557" y="16942"/>
                      <a:pt x="21251" y="16050"/>
                    </a:cubicBezTo>
                    <a:cubicBezTo>
                      <a:pt x="28130" y="16050"/>
                      <a:pt x="27365" y="4586"/>
                      <a:pt x="35263" y="6751"/>
                    </a:cubicBezTo>
                    <a:cubicBezTo>
                      <a:pt x="38065" y="7388"/>
                      <a:pt x="40868" y="6242"/>
                      <a:pt x="42396" y="3822"/>
                    </a:cubicBezTo>
                    <a:cubicBezTo>
                      <a:pt x="46727" y="510"/>
                      <a:pt x="63032" y="-1146"/>
                      <a:pt x="68000" y="892"/>
                    </a:cubicBezTo>
                    <a:cubicBezTo>
                      <a:pt x="72713" y="5860"/>
                      <a:pt x="80610" y="-2420"/>
                      <a:pt x="84304" y="4713"/>
                    </a:cubicBezTo>
                    <a:cubicBezTo>
                      <a:pt x="85706" y="7134"/>
                      <a:pt x="88508" y="8407"/>
                      <a:pt x="91310" y="7898"/>
                    </a:cubicBezTo>
                    <a:cubicBezTo>
                      <a:pt x="95259" y="7516"/>
                      <a:pt x="110417" y="20891"/>
                      <a:pt x="110927" y="24585"/>
                    </a:cubicBezTo>
                    <a:cubicBezTo>
                      <a:pt x="110544" y="31463"/>
                      <a:pt x="121881" y="31463"/>
                      <a:pt x="119206" y="39233"/>
                    </a:cubicBezTo>
                    <a:cubicBezTo>
                      <a:pt x="118442" y="41908"/>
                      <a:pt x="119333" y="44838"/>
                      <a:pt x="121626" y="46494"/>
                    </a:cubicBezTo>
                    <a:cubicBezTo>
                      <a:pt x="128378" y="51080"/>
                      <a:pt x="119206" y="57831"/>
                      <a:pt x="123665" y="63181"/>
                    </a:cubicBezTo>
                    <a:cubicBezTo>
                      <a:pt x="125321" y="68276"/>
                      <a:pt x="121372" y="84326"/>
                      <a:pt x="117805" y="88275"/>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56" name="Freeform: Shape 155">
                <a:extLst>
                  <a:ext uri="{FF2B5EF4-FFF2-40B4-BE49-F238E27FC236}">
                    <a16:creationId xmlns:a16="http://schemas.microsoft.com/office/drawing/2014/main" id="{750384FC-C953-B650-BCAB-A0F519A08FEE}"/>
                  </a:ext>
                </a:extLst>
              </p:cNvPr>
              <p:cNvSpPr/>
              <p:nvPr/>
            </p:nvSpPr>
            <p:spPr>
              <a:xfrm>
                <a:off x="13103838" y="2149310"/>
                <a:ext cx="116848" cy="89895"/>
              </a:xfrm>
              <a:custGeom>
                <a:avLst/>
                <a:gdLst>
                  <a:gd name="connsiteX0" fmla="*/ 203480 w 206123"/>
                  <a:gd name="connsiteY0" fmla="*/ 43510 h 158578"/>
                  <a:gd name="connsiteX1" fmla="*/ 201443 w 206123"/>
                  <a:gd name="connsiteY1" fmla="*/ 37268 h 158578"/>
                  <a:gd name="connsiteX2" fmla="*/ 194437 w 206123"/>
                  <a:gd name="connsiteY2" fmla="*/ 24912 h 158578"/>
                  <a:gd name="connsiteX3" fmla="*/ 177749 w 206123"/>
                  <a:gd name="connsiteY3" fmla="*/ 10773 h 158578"/>
                  <a:gd name="connsiteX4" fmla="*/ 171890 w 206123"/>
                  <a:gd name="connsiteY4" fmla="*/ 8098 h 158578"/>
                  <a:gd name="connsiteX5" fmla="*/ 158006 w 206123"/>
                  <a:gd name="connsiteY5" fmla="*/ 4786 h 158578"/>
                  <a:gd name="connsiteX6" fmla="*/ 136351 w 206123"/>
                  <a:gd name="connsiteY6" fmla="*/ 7334 h 158578"/>
                  <a:gd name="connsiteX7" fmla="*/ 130364 w 206123"/>
                  <a:gd name="connsiteY7" fmla="*/ 9754 h 158578"/>
                  <a:gd name="connsiteX8" fmla="*/ 123613 w 206123"/>
                  <a:gd name="connsiteY8" fmla="*/ 13830 h 158578"/>
                  <a:gd name="connsiteX9" fmla="*/ 112658 w 206123"/>
                  <a:gd name="connsiteY9" fmla="*/ 6697 h 158578"/>
                  <a:gd name="connsiteX10" fmla="*/ 106799 w 206123"/>
                  <a:gd name="connsiteY10" fmla="*/ 4022 h 158578"/>
                  <a:gd name="connsiteX11" fmla="*/ 92915 w 206123"/>
                  <a:gd name="connsiteY11" fmla="*/ 710 h 158578"/>
                  <a:gd name="connsiteX12" fmla="*/ 71260 w 206123"/>
                  <a:gd name="connsiteY12" fmla="*/ 3257 h 158578"/>
                  <a:gd name="connsiteX13" fmla="*/ 65273 w 206123"/>
                  <a:gd name="connsiteY13" fmla="*/ 5678 h 158578"/>
                  <a:gd name="connsiteX14" fmla="*/ 53427 w 206123"/>
                  <a:gd name="connsiteY14" fmla="*/ 13575 h 158578"/>
                  <a:gd name="connsiteX15" fmla="*/ 40434 w 206123"/>
                  <a:gd name="connsiteY15" fmla="*/ 31154 h 158578"/>
                  <a:gd name="connsiteX16" fmla="*/ 38141 w 206123"/>
                  <a:gd name="connsiteY16" fmla="*/ 37268 h 158578"/>
                  <a:gd name="connsiteX17" fmla="*/ 36867 w 206123"/>
                  <a:gd name="connsiteY17" fmla="*/ 49242 h 158578"/>
                  <a:gd name="connsiteX18" fmla="*/ 24257 w 206123"/>
                  <a:gd name="connsiteY18" fmla="*/ 51280 h 158578"/>
                  <a:gd name="connsiteX19" fmla="*/ 20180 w 206123"/>
                  <a:gd name="connsiteY19" fmla="*/ 52936 h 158578"/>
                  <a:gd name="connsiteX20" fmla="*/ 12155 w 206123"/>
                  <a:gd name="connsiteY20" fmla="*/ 58286 h 158578"/>
                  <a:gd name="connsiteX21" fmla="*/ 3367 w 206123"/>
                  <a:gd name="connsiteY21" fmla="*/ 70132 h 158578"/>
                  <a:gd name="connsiteX22" fmla="*/ 1838 w 206123"/>
                  <a:gd name="connsiteY22" fmla="*/ 74208 h 158578"/>
                  <a:gd name="connsiteX23" fmla="*/ 309 w 206123"/>
                  <a:gd name="connsiteY23" fmla="*/ 83634 h 158578"/>
                  <a:gd name="connsiteX24" fmla="*/ 2984 w 206123"/>
                  <a:gd name="connsiteY24" fmla="*/ 98028 h 158578"/>
                  <a:gd name="connsiteX25" fmla="*/ 4895 w 206123"/>
                  <a:gd name="connsiteY25" fmla="*/ 101977 h 158578"/>
                  <a:gd name="connsiteX26" fmla="*/ 10754 w 206123"/>
                  <a:gd name="connsiteY26" fmla="*/ 109620 h 158578"/>
                  <a:gd name="connsiteX27" fmla="*/ 23111 w 206123"/>
                  <a:gd name="connsiteY27" fmla="*/ 117517 h 158578"/>
                  <a:gd name="connsiteX28" fmla="*/ 27314 w 206123"/>
                  <a:gd name="connsiteY28" fmla="*/ 118791 h 158578"/>
                  <a:gd name="connsiteX29" fmla="*/ 36867 w 206123"/>
                  <a:gd name="connsiteY29" fmla="*/ 119683 h 158578"/>
                  <a:gd name="connsiteX30" fmla="*/ 49096 w 206123"/>
                  <a:gd name="connsiteY30" fmla="*/ 117263 h 158578"/>
                  <a:gd name="connsiteX31" fmla="*/ 52280 w 206123"/>
                  <a:gd name="connsiteY31" fmla="*/ 125670 h 158578"/>
                  <a:gd name="connsiteX32" fmla="*/ 55210 w 206123"/>
                  <a:gd name="connsiteY32" fmla="*/ 131529 h 158578"/>
                  <a:gd name="connsiteX33" fmla="*/ 63872 w 206123"/>
                  <a:gd name="connsiteY33" fmla="*/ 142866 h 158578"/>
                  <a:gd name="connsiteX34" fmla="*/ 82342 w 206123"/>
                  <a:gd name="connsiteY34" fmla="*/ 154585 h 158578"/>
                  <a:gd name="connsiteX35" fmla="*/ 88583 w 206123"/>
                  <a:gd name="connsiteY35" fmla="*/ 156496 h 158578"/>
                  <a:gd name="connsiteX36" fmla="*/ 102723 w 206123"/>
                  <a:gd name="connsiteY36" fmla="*/ 157897 h 158578"/>
                  <a:gd name="connsiteX37" fmla="*/ 123868 w 206123"/>
                  <a:gd name="connsiteY37" fmla="*/ 152419 h 158578"/>
                  <a:gd name="connsiteX38" fmla="*/ 135587 w 206123"/>
                  <a:gd name="connsiteY38" fmla="*/ 144395 h 158578"/>
                  <a:gd name="connsiteX39" fmla="*/ 140173 w 206123"/>
                  <a:gd name="connsiteY39" fmla="*/ 139681 h 158578"/>
                  <a:gd name="connsiteX40" fmla="*/ 147943 w 206123"/>
                  <a:gd name="connsiteY40" fmla="*/ 127708 h 158578"/>
                  <a:gd name="connsiteX41" fmla="*/ 153165 w 206123"/>
                  <a:gd name="connsiteY41" fmla="*/ 108219 h 158578"/>
                  <a:gd name="connsiteX42" fmla="*/ 155458 w 206123"/>
                  <a:gd name="connsiteY42" fmla="*/ 109110 h 158578"/>
                  <a:gd name="connsiteX43" fmla="*/ 176603 w 206123"/>
                  <a:gd name="connsiteY43" fmla="*/ 103633 h 158578"/>
                  <a:gd name="connsiteX44" fmla="*/ 188322 w 206123"/>
                  <a:gd name="connsiteY44" fmla="*/ 95608 h 158578"/>
                  <a:gd name="connsiteX45" fmla="*/ 192908 w 206123"/>
                  <a:gd name="connsiteY45" fmla="*/ 90895 h 158578"/>
                  <a:gd name="connsiteX46" fmla="*/ 200678 w 206123"/>
                  <a:gd name="connsiteY46" fmla="*/ 78921 h 158578"/>
                  <a:gd name="connsiteX47" fmla="*/ 205646 w 206123"/>
                  <a:gd name="connsiteY47" fmla="*/ 57649 h 158578"/>
                  <a:gd name="connsiteX48" fmla="*/ 203990 w 206123"/>
                  <a:gd name="connsiteY48" fmla="*/ 43510 h 158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06123" h="158578">
                    <a:moveTo>
                      <a:pt x="203480" y="43510"/>
                    </a:moveTo>
                    <a:cubicBezTo>
                      <a:pt x="201570" y="42108"/>
                      <a:pt x="200806" y="39561"/>
                      <a:pt x="201443" y="37268"/>
                    </a:cubicBezTo>
                    <a:cubicBezTo>
                      <a:pt x="203735" y="30772"/>
                      <a:pt x="194054" y="30772"/>
                      <a:pt x="194437" y="24912"/>
                    </a:cubicBezTo>
                    <a:cubicBezTo>
                      <a:pt x="193927" y="21728"/>
                      <a:pt x="181189" y="10518"/>
                      <a:pt x="177749" y="10773"/>
                    </a:cubicBezTo>
                    <a:cubicBezTo>
                      <a:pt x="175457" y="11155"/>
                      <a:pt x="173036" y="10136"/>
                      <a:pt x="171890" y="8098"/>
                    </a:cubicBezTo>
                    <a:cubicBezTo>
                      <a:pt x="168706" y="1984"/>
                      <a:pt x="162082" y="8990"/>
                      <a:pt x="158006" y="4786"/>
                    </a:cubicBezTo>
                    <a:cubicBezTo>
                      <a:pt x="153803" y="3130"/>
                      <a:pt x="139918" y="4531"/>
                      <a:pt x="136351" y="7334"/>
                    </a:cubicBezTo>
                    <a:cubicBezTo>
                      <a:pt x="135077" y="9372"/>
                      <a:pt x="132657" y="10263"/>
                      <a:pt x="130364" y="9754"/>
                    </a:cubicBezTo>
                    <a:cubicBezTo>
                      <a:pt x="126671" y="8735"/>
                      <a:pt x="125142" y="11282"/>
                      <a:pt x="123613" y="13830"/>
                    </a:cubicBezTo>
                    <a:cubicBezTo>
                      <a:pt x="119537" y="10136"/>
                      <a:pt x="114569" y="6442"/>
                      <a:pt x="112658" y="6697"/>
                    </a:cubicBezTo>
                    <a:cubicBezTo>
                      <a:pt x="110366" y="7079"/>
                      <a:pt x="107945" y="6060"/>
                      <a:pt x="106799" y="4022"/>
                    </a:cubicBezTo>
                    <a:cubicBezTo>
                      <a:pt x="103615" y="-2092"/>
                      <a:pt x="96991" y="4913"/>
                      <a:pt x="92915" y="710"/>
                    </a:cubicBezTo>
                    <a:cubicBezTo>
                      <a:pt x="88711" y="-946"/>
                      <a:pt x="74827" y="455"/>
                      <a:pt x="71260" y="3257"/>
                    </a:cubicBezTo>
                    <a:cubicBezTo>
                      <a:pt x="69986" y="5296"/>
                      <a:pt x="67566" y="6187"/>
                      <a:pt x="65273" y="5678"/>
                    </a:cubicBezTo>
                    <a:cubicBezTo>
                      <a:pt x="58649" y="3894"/>
                      <a:pt x="59286" y="13448"/>
                      <a:pt x="53427" y="13575"/>
                    </a:cubicBezTo>
                    <a:cubicBezTo>
                      <a:pt x="50243" y="14212"/>
                      <a:pt x="39925" y="27842"/>
                      <a:pt x="40434" y="31154"/>
                    </a:cubicBezTo>
                    <a:cubicBezTo>
                      <a:pt x="40943" y="33447"/>
                      <a:pt x="40052" y="35867"/>
                      <a:pt x="38141" y="37268"/>
                    </a:cubicBezTo>
                    <a:cubicBezTo>
                      <a:pt x="33173" y="40325"/>
                      <a:pt x="37759" y="45166"/>
                      <a:pt x="36867" y="49242"/>
                    </a:cubicBezTo>
                    <a:cubicBezTo>
                      <a:pt x="33046" y="48732"/>
                      <a:pt x="26295" y="49624"/>
                      <a:pt x="24257" y="51280"/>
                    </a:cubicBezTo>
                    <a:cubicBezTo>
                      <a:pt x="23365" y="52681"/>
                      <a:pt x="21709" y="53318"/>
                      <a:pt x="20180" y="52936"/>
                    </a:cubicBezTo>
                    <a:cubicBezTo>
                      <a:pt x="15722" y="51662"/>
                      <a:pt x="16105" y="58158"/>
                      <a:pt x="12155" y="58286"/>
                    </a:cubicBezTo>
                    <a:cubicBezTo>
                      <a:pt x="9990" y="58795"/>
                      <a:pt x="3112" y="67839"/>
                      <a:pt x="3367" y="70132"/>
                    </a:cubicBezTo>
                    <a:cubicBezTo>
                      <a:pt x="3749" y="71661"/>
                      <a:pt x="3112" y="73317"/>
                      <a:pt x="1838" y="74208"/>
                    </a:cubicBezTo>
                    <a:cubicBezTo>
                      <a:pt x="-2111" y="76628"/>
                      <a:pt x="2857" y="80705"/>
                      <a:pt x="309" y="83634"/>
                    </a:cubicBezTo>
                    <a:cubicBezTo>
                      <a:pt x="-709" y="86564"/>
                      <a:pt x="947" y="95735"/>
                      <a:pt x="2984" y="98028"/>
                    </a:cubicBezTo>
                    <a:cubicBezTo>
                      <a:pt x="4385" y="98793"/>
                      <a:pt x="5150" y="100321"/>
                      <a:pt x="4895" y="101977"/>
                    </a:cubicBezTo>
                    <a:cubicBezTo>
                      <a:pt x="4004" y="106563"/>
                      <a:pt x="10373" y="105671"/>
                      <a:pt x="10754" y="109620"/>
                    </a:cubicBezTo>
                    <a:cubicBezTo>
                      <a:pt x="11391" y="111658"/>
                      <a:pt x="20945" y="118027"/>
                      <a:pt x="23111" y="117517"/>
                    </a:cubicBezTo>
                    <a:cubicBezTo>
                      <a:pt x="24639" y="117008"/>
                      <a:pt x="26295" y="117517"/>
                      <a:pt x="27314" y="118791"/>
                    </a:cubicBezTo>
                    <a:cubicBezTo>
                      <a:pt x="29989" y="122613"/>
                      <a:pt x="33810" y="117263"/>
                      <a:pt x="36867" y="119683"/>
                    </a:cubicBezTo>
                    <a:cubicBezTo>
                      <a:pt x="38651" y="120447"/>
                      <a:pt x="45656" y="118919"/>
                      <a:pt x="49096" y="117263"/>
                    </a:cubicBezTo>
                    <a:cubicBezTo>
                      <a:pt x="49860" y="120957"/>
                      <a:pt x="51007" y="124269"/>
                      <a:pt x="52280" y="125670"/>
                    </a:cubicBezTo>
                    <a:cubicBezTo>
                      <a:pt x="54319" y="126816"/>
                      <a:pt x="55465" y="129109"/>
                      <a:pt x="55210" y="131529"/>
                    </a:cubicBezTo>
                    <a:cubicBezTo>
                      <a:pt x="53809" y="138280"/>
                      <a:pt x="63362" y="137007"/>
                      <a:pt x="63872" y="142866"/>
                    </a:cubicBezTo>
                    <a:cubicBezTo>
                      <a:pt x="64763" y="145923"/>
                      <a:pt x="79030" y="155349"/>
                      <a:pt x="82342" y="154585"/>
                    </a:cubicBezTo>
                    <a:cubicBezTo>
                      <a:pt x="84635" y="153821"/>
                      <a:pt x="87055" y="154585"/>
                      <a:pt x="88583" y="156496"/>
                    </a:cubicBezTo>
                    <a:cubicBezTo>
                      <a:pt x="92533" y="162100"/>
                      <a:pt x="98137" y="154203"/>
                      <a:pt x="102723" y="157897"/>
                    </a:cubicBezTo>
                    <a:cubicBezTo>
                      <a:pt x="106035" y="159298"/>
                      <a:pt x="121703" y="155477"/>
                      <a:pt x="123868" y="152419"/>
                    </a:cubicBezTo>
                    <a:cubicBezTo>
                      <a:pt x="126161" y="147070"/>
                      <a:pt x="134822" y="151273"/>
                      <a:pt x="135587" y="144395"/>
                    </a:cubicBezTo>
                    <a:cubicBezTo>
                      <a:pt x="135969" y="142102"/>
                      <a:pt x="137753" y="140191"/>
                      <a:pt x="140173" y="139681"/>
                    </a:cubicBezTo>
                    <a:cubicBezTo>
                      <a:pt x="146924" y="138662"/>
                      <a:pt x="142593" y="130128"/>
                      <a:pt x="147943" y="127708"/>
                    </a:cubicBezTo>
                    <a:cubicBezTo>
                      <a:pt x="150618" y="124778"/>
                      <a:pt x="153548" y="113696"/>
                      <a:pt x="153165" y="108219"/>
                    </a:cubicBezTo>
                    <a:cubicBezTo>
                      <a:pt x="153929" y="108219"/>
                      <a:pt x="154694" y="108473"/>
                      <a:pt x="155458" y="109110"/>
                    </a:cubicBezTo>
                    <a:cubicBezTo>
                      <a:pt x="158770" y="110511"/>
                      <a:pt x="174438" y="106690"/>
                      <a:pt x="176603" y="103633"/>
                    </a:cubicBezTo>
                    <a:cubicBezTo>
                      <a:pt x="178896" y="98283"/>
                      <a:pt x="187558" y="102487"/>
                      <a:pt x="188322" y="95608"/>
                    </a:cubicBezTo>
                    <a:cubicBezTo>
                      <a:pt x="188705" y="93315"/>
                      <a:pt x="190487" y="91404"/>
                      <a:pt x="192908" y="90895"/>
                    </a:cubicBezTo>
                    <a:cubicBezTo>
                      <a:pt x="199659" y="89876"/>
                      <a:pt x="195328" y="81341"/>
                      <a:pt x="200678" y="78921"/>
                    </a:cubicBezTo>
                    <a:cubicBezTo>
                      <a:pt x="203735" y="75609"/>
                      <a:pt x="207047" y="61980"/>
                      <a:pt x="205646" y="57649"/>
                    </a:cubicBezTo>
                    <a:cubicBezTo>
                      <a:pt x="201952" y="53190"/>
                      <a:pt x="209594" y="47331"/>
                      <a:pt x="203990" y="43510"/>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57" name="Freeform: Shape 156">
                <a:extLst>
                  <a:ext uri="{FF2B5EF4-FFF2-40B4-BE49-F238E27FC236}">
                    <a16:creationId xmlns:a16="http://schemas.microsoft.com/office/drawing/2014/main" id="{059EE3E4-8357-B59F-9D96-6DC81B1ADC90}"/>
                  </a:ext>
                </a:extLst>
              </p:cNvPr>
              <p:cNvSpPr/>
              <p:nvPr/>
            </p:nvSpPr>
            <p:spPr>
              <a:xfrm>
                <a:off x="12914691" y="2275285"/>
                <a:ext cx="216852" cy="154196"/>
              </a:xfrm>
              <a:custGeom>
                <a:avLst/>
                <a:gdLst>
                  <a:gd name="connsiteX0" fmla="*/ 378679 w 382532"/>
                  <a:gd name="connsiteY0" fmla="*/ 180880 h 272006"/>
                  <a:gd name="connsiteX1" fmla="*/ 375877 w 382532"/>
                  <a:gd name="connsiteY1" fmla="*/ 172345 h 272006"/>
                  <a:gd name="connsiteX2" fmla="*/ 366196 w 382532"/>
                  <a:gd name="connsiteY2" fmla="*/ 155404 h 272006"/>
                  <a:gd name="connsiteX3" fmla="*/ 363267 w 382532"/>
                  <a:gd name="connsiteY3" fmla="*/ 150691 h 272006"/>
                  <a:gd name="connsiteX4" fmla="*/ 369126 w 382532"/>
                  <a:gd name="connsiteY4" fmla="*/ 138208 h 272006"/>
                  <a:gd name="connsiteX5" fmla="*/ 374986 w 382532"/>
                  <a:gd name="connsiteY5" fmla="*/ 113114 h 272006"/>
                  <a:gd name="connsiteX6" fmla="*/ 372947 w 382532"/>
                  <a:gd name="connsiteY6" fmla="*/ 96427 h 272006"/>
                  <a:gd name="connsiteX7" fmla="*/ 370527 w 382532"/>
                  <a:gd name="connsiteY7" fmla="*/ 89166 h 272006"/>
                  <a:gd name="connsiteX8" fmla="*/ 362248 w 382532"/>
                  <a:gd name="connsiteY8" fmla="*/ 74518 h 272006"/>
                  <a:gd name="connsiteX9" fmla="*/ 342631 w 382532"/>
                  <a:gd name="connsiteY9" fmla="*/ 57831 h 272006"/>
                  <a:gd name="connsiteX10" fmla="*/ 335625 w 382532"/>
                  <a:gd name="connsiteY10" fmla="*/ 54646 h 272006"/>
                  <a:gd name="connsiteX11" fmla="*/ 319321 w 382532"/>
                  <a:gd name="connsiteY11" fmla="*/ 50825 h 272006"/>
                  <a:gd name="connsiteX12" fmla="*/ 293717 w 382532"/>
                  <a:gd name="connsiteY12" fmla="*/ 53755 h 272006"/>
                  <a:gd name="connsiteX13" fmla="*/ 290150 w 382532"/>
                  <a:gd name="connsiteY13" fmla="*/ 56302 h 272006"/>
                  <a:gd name="connsiteX14" fmla="*/ 277540 w 382532"/>
                  <a:gd name="connsiteY14" fmla="*/ 47513 h 272006"/>
                  <a:gd name="connsiteX15" fmla="*/ 271681 w 382532"/>
                  <a:gd name="connsiteY15" fmla="*/ 44838 h 272006"/>
                  <a:gd name="connsiteX16" fmla="*/ 257796 w 382532"/>
                  <a:gd name="connsiteY16" fmla="*/ 41526 h 272006"/>
                  <a:gd name="connsiteX17" fmla="*/ 236141 w 382532"/>
                  <a:gd name="connsiteY17" fmla="*/ 44074 h 272006"/>
                  <a:gd name="connsiteX18" fmla="*/ 230155 w 382532"/>
                  <a:gd name="connsiteY18" fmla="*/ 46494 h 272006"/>
                  <a:gd name="connsiteX19" fmla="*/ 218308 w 382532"/>
                  <a:gd name="connsiteY19" fmla="*/ 54392 h 272006"/>
                  <a:gd name="connsiteX20" fmla="*/ 205315 w 382532"/>
                  <a:gd name="connsiteY20" fmla="*/ 71970 h 272006"/>
                  <a:gd name="connsiteX21" fmla="*/ 203023 w 382532"/>
                  <a:gd name="connsiteY21" fmla="*/ 78084 h 272006"/>
                  <a:gd name="connsiteX22" fmla="*/ 200730 w 382532"/>
                  <a:gd name="connsiteY22" fmla="*/ 92096 h 272006"/>
                  <a:gd name="connsiteX23" fmla="*/ 200730 w 382532"/>
                  <a:gd name="connsiteY23" fmla="*/ 101777 h 272006"/>
                  <a:gd name="connsiteX24" fmla="*/ 191558 w 382532"/>
                  <a:gd name="connsiteY24" fmla="*/ 104452 h 272006"/>
                  <a:gd name="connsiteX25" fmla="*/ 185572 w 382532"/>
                  <a:gd name="connsiteY25" fmla="*/ 106872 h 272006"/>
                  <a:gd name="connsiteX26" fmla="*/ 175508 w 382532"/>
                  <a:gd name="connsiteY26" fmla="*/ 114387 h 272006"/>
                  <a:gd name="connsiteX27" fmla="*/ 174617 w 382532"/>
                  <a:gd name="connsiteY27" fmla="*/ 101777 h 272006"/>
                  <a:gd name="connsiteX28" fmla="*/ 172579 w 382532"/>
                  <a:gd name="connsiteY28" fmla="*/ 95535 h 272006"/>
                  <a:gd name="connsiteX29" fmla="*/ 165573 w 382532"/>
                  <a:gd name="connsiteY29" fmla="*/ 83179 h 272006"/>
                  <a:gd name="connsiteX30" fmla="*/ 148886 w 382532"/>
                  <a:gd name="connsiteY30" fmla="*/ 69040 h 272006"/>
                  <a:gd name="connsiteX31" fmla="*/ 143026 w 382532"/>
                  <a:gd name="connsiteY31" fmla="*/ 66365 h 272006"/>
                  <a:gd name="connsiteX32" fmla="*/ 129142 w 382532"/>
                  <a:gd name="connsiteY32" fmla="*/ 63053 h 272006"/>
                  <a:gd name="connsiteX33" fmla="*/ 123155 w 382532"/>
                  <a:gd name="connsiteY33" fmla="*/ 62289 h 272006"/>
                  <a:gd name="connsiteX34" fmla="*/ 121627 w 382532"/>
                  <a:gd name="connsiteY34" fmla="*/ 46494 h 272006"/>
                  <a:gd name="connsiteX35" fmla="*/ 119206 w 382532"/>
                  <a:gd name="connsiteY35" fmla="*/ 39233 h 272006"/>
                  <a:gd name="connsiteX36" fmla="*/ 110927 w 382532"/>
                  <a:gd name="connsiteY36" fmla="*/ 24585 h 272006"/>
                  <a:gd name="connsiteX37" fmla="*/ 91310 w 382532"/>
                  <a:gd name="connsiteY37" fmla="*/ 7898 h 272006"/>
                  <a:gd name="connsiteX38" fmla="*/ 84304 w 382532"/>
                  <a:gd name="connsiteY38" fmla="*/ 4713 h 272006"/>
                  <a:gd name="connsiteX39" fmla="*/ 67999 w 382532"/>
                  <a:gd name="connsiteY39" fmla="*/ 892 h 272006"/>
                  <a:gd name="connsiteX40" fmla="*/ 42397 w 382532"/>
                  <a:gd name="connsiteY40" fmla="*/ 3822 h 272006"/>
                  <a:gd name="connsiteX41" fmla="*/ 35263 w 382532"/>
                  <a:gd name="connsiteY41" fmla="*/ 6751 h 272006"/>
                  <a:gd name="connsiteX42" fmla="*/ 21251 w 382532"/>
                  <a:gd name="connsiteY42" fmla="*/ 16050 h 272006"/>
                  <a:gd name="connsiteX43" fmla="*/ 5965 w 382532"/>
                  <a:gd name="connsiteY43" fmla="*/ 36813 h 272006"/>
                  <a:gd name="connsiteX44" fmla="*/ 3291 w 382532"/>
                  <a:gd name="connsiteY44" fmla="*/ 43946 h 272006"/>
                  <a:gd name="connsiteX45" fmla="*/ 488 w 382532"/>
                  <a:gd name="connsiteY45" fmla="*/ 60506 h 272006"/>
                  <a:gd name="connsiteX46" fmla="*/ 5201 w 382532"/>
                  <a:gd name="connsiteY46" fmla="*/ 85854 h 272006"/>
                  <a:gd name="connsiteX47" fmla="*/ 8641 w 382532"/>
                  <a:gd name="connsiteY47" fmla="*/ 92733 h 272006"/>
                  <a:gd name="connsiteX48" fmla="*/ 18831 w 382532"/>
                  <a:gd name="connsiteY48" fmla="*/ 106108 h 272006"/>
                  <a:gd name="connsiteX49" fmla="*/ 40613 w 382532"/>
                  <a:gd name="connsiteY49" fmla="*/ 119992 h 272006"/>
                  <a:gd name="connsiteX50" fmla="*/ 48001 w 382532"/>
                  <a:gd name="connsiteY50" fmla="*/ 122285 h 272006"/>
                  <a:gd name="connsiteX51" fmla="*/ 64688 w 382532"/>
                  <a:gd name="connsiteY51" fmla="*/ 123941 h 272006"/>
                  <a:gd name="connsiteX52" fmla="*/ 72331 w 382532"/>
                  <a:gd name="connsiteY52" fmla="*/ 123814 h 272006"/>
                  <a:gd name="connsiteX53" fmla="*/ 76152 w 382532"/>
                  <a:gd name="connsiteY53" fmla="*/ 135278 h 272006"/>
                  <a:gd name="connsiteX54" fmla="*/ 79082 w 382532"/>
                  <a:gd name="connsiteY54" fmla="*/ 141137 h 272006"/>
                  <a:gd name="connsiteX55" fmla="*/ 87744 w 382532"/>
                  <a:gd name="connsiteY55" fmla="*/ 152474 h 272006"/>
                  <a:gd name="connsiteX56" fmla="*/ 106213 w 382532"/>
                  <a:gd name="connsiteY56" fmla="*/ 164193 h 272006"/>
                  <a:gd name="connsiteX57" fmla="*/ 112456 w 382532"/>
                  <a:gd name="connsiteY57" fmla="*/ 166104 h 272006"/>
                  <a:gd name="connsiteX58" fmla="*/ 126595 w 382532"/>
                  <a:gd name="connsiteY58" fmla="*/ 167505 h 272006"/>
                  <a:gd name="connsiteX59" fmla="*/ 147739 w 382532"/>
                  <a:gd name="connsiteY59" fmla="*/ 162028 h 272006"/>
                  <a:gd name="connsiteX60" fmla="*/ 156147 w 382532"/>
                  <a:gd name="connsiteY60" fmla="*/ 158079 h 272006"/>
                  <a:gd name="connsiteX61" fmla="*/ 160477 w 382532"/>
                  <a:gd name="connsiteY61" fmla="*/ 174256 h 272006"/>
                  <a:gd name="connsiteX62" fmla="*/ 163408 w 382532"/>
                  <a:gd name="connsiteY62" fmla="*/ 180116 h 272006"/>
                  <a:gd name="connsiteX63" fmla="*/ 172069 w 382532"/>
                  <a:gd name="connsiteY63" fmla="*/ 191452 h 272006"/>
                  <a:gd name="connsiteX64" fmla="*/ 190540 w 382532"/>
                  <a:gd name="connsiteY64" fmla="*/ 203171 h 272006"/>
                  <a:gd name="connsiteX65" fmla="*/ 196781 w 382532"/>
                  <a:gd name="connsiteY65" fmla="*/ 205082 h 272006"/>
                  <a:gd name="connsiteX66" fmla="*/ 210920 w 382532"/>
                  <a:gd name="connsiteY66" fmla="*/ 206483 h 272006"/>
                  <a:gd name="connsiteX67" fmla="*/ 232065 w 382532"/>
                  <a:gd name="connsiteY67" fmla="*/ 201006 h 272006"/>
                  <a:gd name="connsiteX68" fmla="*/ 238434 w 382532"/>
                  <a:gd name="connsiteY68" fmla="*/ 197567 h 272006"/>
                  <a:gd name="connsiteX69" fmla="*/ 243911 w 382532"/>
                  <a:gd name="connsiteY69" fmla="*/ 226864 h 272006"/>
                  <a:gd name="connsiteX70" fmla="*/ 247861 w 382532"/>
                  <a:gd name="connsiteY70" fmla="*/ 234889 h 272006"/>
                  <a:gd name="connsiteX71" fmla="*/ 259707 w 382532"/>
                  <a:gd name="connsiteY71" fmla="*/ 250429 h 272006"/>
                  <a:gd name="connsiteX72" fmla="*/ 285055 w 382532"/>
                  <a:gd name="connsiteY72" fmla="*/ 266607 h 272006"/>
                  <a:gd name="connsiteX73" fmla="*/ 293590 w 382532"/>
                  <a:gd name="connsiteY73" fmla="*/ 269154 h 272006"/>
                  <a:gd name="connsiteX74" fmla="*/ 313079 w 382532"/>
                  <a:gd name="connsiteY74" fmla="*/ 271065 h 272006"/>
                  <a:gd name="connsiteX75" fmla="*/ 342121 w 382532"/>
                  <a:gd name="connsiteY75" fmla="*/ 263550 h 272006"/>
                  <a:gd name="connsiteX76" fmla="*/ 358299 w 382532"/>
                  <a:gd name="connsiteY76" fmla="*/ 252595 h 272006"/>
                  <a:gd name="connsiteX77" fmla="*/ 364540 w 382532"/>
                  <a:gd name="connsiteY77" fmla="*/ 246226 h 272006"/>
                  <a:gd name="connsiteX78" fmla="*/ 375113 w 382532"/>
                  <a:gd name="connsiteY78" fmla="*/ 229794 h 272006"/>
                  <a:gd name="connsiteX79" fmla="*/ 381864 w 382532"/>
                  <a:gd name="connsiteY79" fmla="*/ 200496 h 272006"/>
                  <a:gd name="connsiteX80" fmla="*/ 379571 w 382532"/>
                  <a:gd name="connsiteY80" fmla="*/ 181135 h 27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82532" h="272006">
                    <a:moveTo>
                      <a:pt x="378679" y="180880"/>
                    </a:moveTo>
                    <a:cubicBezTo>
                      <a:pt x="376005" y="178969"/>
                      <a:pt x="374986" y="175530"/>
                      <a:pt x="375877" y="172345"/>
                    </a:cubicBezTo>
                    <a:cubicBezTo>
                      <a:pt x="378934" y="163429"/>
                      <a:pt x="365687" y="163301"/>
                      <a:pt x="366196" y="155404"/>
                    </a:cubicBezTo>
                    <a:cubicBezTo>
                      <a:pt x="366069" y="154385"/>
                      <a:pt x="364922" y="152729"/>
                      <a:pt x="363267" y="150691"/>
                    </a:cubicBezTo>
                    <a:cubicBezTo>
                      <a:pt x="366324" y="147379"/>
                      <a:pt x="364031" y="140500"/>
                      <a:pt x="369126" y="138208"/>
                    </a:cubicBezTo>
                    <a:cubicBezTo>
                      <a:pt x="372693" y="134259"/>
                      <a:pt x="376642" y="118209"/>
                      <a:pt x="374986" y="113114"/>
                    </a:cubicBezTo>
                    <a:cubicBezTo>
                      <a:pt x="370654" y="107891"/>
                      <a:pt x="379699" y="101013"/>
                      <a:pt x="372947" y="96427"/>
                    </a:cubicBezTo>
                    <a:cubicBezTo>
                      <a:pt x="370654" y="94771"/>
                      <a:pt x="369763" y="91841"/>
                      <a:pt x="370527" y="89166"/>
                    </a:cubicBezTo>
                    <a:cubicBezTo>
                      <a:pt x="373202" y="81523"/>
                      <a:pt x="361865" y="81396"/>
                      <a:pt x="362248" y="74518"/>
                    </a:cubicBezTo>
                    <a:cubicBezTo>
                      <a:pt x="361738" y="70824"/>
                      <a:pt x="346580" y="57449"/>
                      <a:pt x="342631" y="57831"/>
                    </a:cubicBezTo>
                    <a:cubicBezTo>
                      <a:pt x="339829" y="58340"/>
                      <a:pt x="337027" y="57066"/>
                      <a:pt x="335625" y="54646"/>
                    </a:cubicBezTo>
                    <a:cubicBezTo>
                      <a:pt x="331804" y="47513"/>
                      <a:pt x="324034" y="55665"/>
                      <a:pt x="319321" y="50825"/>
                    </a:cubicBezTo>
                    <a:cubicBezTo>
                      <a:pt x="314353" y="48787"/>
                      <a:pt x="298048" y="50443"/>
                      <a:pt x="293717" y="53755"/>
                    </a:cubicBezTo>
                    <a:cubicBezTo>
                      <a:pt x="292825" y="55028"/>
                      <a:pt x="291552" y="55920"/>
                      <a:pt x="290150" y="56302"/>
                    </a:cubicBezTo>
                    <a:cubicBezTo>
                      <a:pt x="285947" y="52099"/>
                      <a:pt x="279706" y="47258"/>
                      <a:pt x="277540" y="47513"/>
                    </a:cubicBezTo>
                    <a:cubicBezTo>
                      <a:pt x="275247" y="47895"/>
                      <a:pt x="272827" y="46876"/>
                      <a:pt x="271681" y="44838"/>
                    </a:cubicBezTo>
                    <a:cubicBezTo>
                      <a:pt x="268496" y="38724"/>
                      <a:pt x="261872" y="45730"/>
                      <a:pt x="257796" y="41526"/>
                    </a:cubicBezTo>
                    <a:cubicBezTo>
                      <a:pt x="253592" y="39870"/>
                      <a:pt x="239708" y="41271"/>
                      <a:pt x="236141" y="44074"/>
                    </a:cubicBezTo>
                    <a:cubicBezTo>
                      <a:pt x="234868" y="46112"/>
                      <a:pt x="232447" y="47004"/>
                      <a:pt x="230155" y="46494"/>
                    </a:cubicBezTo>
                    <a:cubicBezTo>
                      <a:pt x="223531" y="44711"/>
                      <a:pt x="224167" y="54264"/>
                      <a:pt x="218308" y="54392"/>
                    </a:cubicBezTo>
                    <a:cubicBezTo>
                      <a:pt x="215124" y="55028"/>
                      <a:pt x="204806" y="68658"/>
                      <a:pt x="205315" y="71970"/>
                    </a:cubicBezTo>
                    <a:cubicBezTo>
                      <a:pt x="205825" y="74263"/>
                      <a:pt x="204933" y="76683"/>
                      <a:pt x="203023" y="78084"/>
                    </a:cubicBezTo>
                    <a:cubicBezTo>
                      <a:pt x="197163" y="81651"/>
                      <a:pt x="204551" y="87765"/>
                      <a:pt x="200730" y="92096"/>
                    </a:cubicBezTo>
                    <a:cubicBezTo>
                      <a:pt x="200093" y="94007"/>
                      <a:pt x="200220" y="97828"/>
                      <a:pt x="200730" y="101777"/>
                    </a:cubicBezTo>
                    <a:cubicBezTo>
                      <a:pt x="196781" y="102286"/>
                      <a:pt x="193214" y="103305"/>
                      <a:pt x="191558" y="104452"/>
                    </a:cubicBezTo>
                    <a:cubicBezTo>
                      <a:pt x="190285" y="106490"/>
                      <a:pt x="187864" y="107382"/>
                      <a:pt x="185572" y="106872"/>
                    </a:cubicBezTo>
                    <a:cubicBezTo>
                      <a:pt x="179712" y="105216"/>
                      <a:pt x="179457" y="112604"/>
                      <a:pt x="175508" y="114387"/>
                    </a:cubicBezTo>
                    <a:cubicBezTo>
                      <a:pt x="174107" y="110184"/>
                      <a:pt x="179584" y="105216"/>
                      <a:pt x="174617" y="101777"/>
                    </a:cubicBezTo>
                    <a:cubicBezTo>
                      <a:pt x="172706" y="100376"/>
                      <a:pt x="171942" y="97828"/>
                      <a:pt x="172579" y="95535"/>
                    </a:cubicBezTo>
                    <a:cubicBezTo>
                      <a:pt x="174871" y="89039"/>
                      <a:pt x="165190" y="89039"/>
                      <a:pt x="165573" y="83179"/>
                    </a:cubicBezTo>
                    <a:cubicBezTo>
                      <a:pt x="165064" y="79995"/>
                      <a:pt x="152326" y="68785"/>
                      <a:pt x="148886" y="69040"/>
                    </a:cubicBezTo>
                    <a:cubicBezTo>
                      <a:pt x="146593" y="69422"/>
                      <a:pt x="144173" y="68403"/>
                      <a:pt x="143026" y="66365"/>
                    </a:cubicBezTo>
                    <a:cubicBezTo>
                      <a:pt x="139842" y="60251"/>
                      <a:pt x="133219" y="67257"/>
                      <a:pt x="129142" y="63053"/>
                    </a:cubicBezTo>
                    <a:cubicBezTo>
                      <a:pt x="127868" y="62544"/>
                      <a:pt x="125703" y="62289"/>
                      <a:pt x="123155" y="62289"/>
                    </a:cubicBezTo>
                    <a:cubicBezTo>
                      <a:pt x="120226" y="57194"/>
                      <a:pt x="127996" y="50825"/>
                      <a:pt x="121627" y="46494"/>
                    </a:cubicBezTo>
                    <a:cubicBezTo>
                      <a:pt x="119334" y="44838"/>
                      <a:pt x="118442" y="41908"/>
                      <a:pt x="119206" y="39233"/>
                    </a:cubicBezTo>
                    <a:cubicBezTo>
                      <a:pt x="121882" y="31590"/>
                      <a:pt x="110545" y="31463"/>
                      <a:pt x="110927" y="24585"/>
                    </a:cubicBezTo>
                    <a:cubicBezTo>
                      <a:pt x="110417" y="20891"/>
                      <a:pt x="95259" y="7516"/>
                      <a:pt x="91310" y="7898"/>
                    </a:cubicBezTo>
                    <a:cubicBezTo>
                      <a:pt x="88508" y="8407"/>
                      <a:pt x="85705" y="7134"/>
                      <a:pt x="84304" y="4713"/>
                    </a:cubicBezTo>
                    <a:cubicBezTo>
                      <a:pt x="80483" y="-2420"/>
                      <a:pt x="72713" y="5732"/>
                      <a:pt x="67999" y="892"/>
                    </a:cubicBezTo>
                    <a:cubicBezTo>
                      <a:pt x="63032" y="-1146"/>
                      <a:pt x="46727" y="510"/>
                      <a:pt x="42397" y="3822"/>
                    </a:cubicBezTo>
                    <a:cubicBezTo>
                      <a:pt x="40868" y="6114"/>
                      <a:pt x="38065" y="7388"/>
                      <a:pt x="35263" y="6751"/>
                    </a:cubicBezTo>
                    <a:cubicBezTo>
                      <a:pt x="27493" y="4586"/>
                      <a:pt x="28130" y="15923"/>
                      <a:pt x="21251" y="16050"/>
                    </a:cubicBezTo>
                    <a:cubicBezTo>
                      <a:pt x="17557" y="16814"/>
                      <a:pt x="5329" y="32864"/>
                      <a:pt x="5965" y="36813"/>
                    </a:cubicBezTo>
                    <a:cubicBezTo>
                      <a:pt x="6603" y="39488"/>
                      <a:pt x="5584" y="42418"/>
                      <a:pt x="3291" y="43946"/>
                    </a:cubicBezTo>
                    <a:cubicBezTo>
                      <a:pt x="-3588" y="48150"/>
                      <a:pt x="5201" y="55411"/>
                      <a:pt x="488" y="60506"/>
                    </a:cubicBezTo>
                    <a:cubicBezTo>
                      <a:pt x="-1168" y="65601"/>
                      <a:pt x="1635" y="81778"/>
                      <a:pt x="5201" y="85854"/>
                    </a:cubicBezTo>
                    <a:cubicBezTo>
                      <a:pt x="7621" y="87256"/>
                      <a:pt x="9023" y="89931"/>
                      <a:pt x="8641" y="92733"/>
                    </a:cubicBezTo>
                    <a:cubicBezTo>
                      <a:pt x="6985" y="100630"/>
                      <a:pt x="18322" y="99229"/>
                      <a:pt x="18831" y="106108"/>
                    </a:cubicBezTo>
                    <a:cubicBezTo>
                      <a:pt x="19850" y="109802"/>
                      <a:pt x="36664" y="120884"/>
                      <a:pt x="40613" y="119992"/>
                    </a:cubicBezTo>
                    <a:cubicBezTo>
                      <a:pt x="43288" y="119101"/>
                      <a:pt x="46218" y="119992"/>
                      <a:pt x="48001" y="122285"/>
                    </a:cubicBezTo>
                    <a:cubicBezTo>
                      <a:pt x="52714" y="128909"/>
                      <a:pt x="59338" y="119610"/>
                      <a:pt x="64688" y="123941"/>
                    </a:cubicBezTo>
                    <a:cubicBezTo>
                      <a:pt x="65962" y="124451"/>
                      <a:pt x="68891" y="124323"/>
                      <a:pt x="72331" y="123814"/>
                    </a:cubicBezTo>
                    <a:cubicBezTo>
                      <a:pt x="73095" y="128527"/>
                      <a:pt x="74496" y="133367"/>
                      <a:pt x="76152" y="135278"/>
                    </a:cubicBezTo>
                    <a:cubicBezTo>
                      <a:pt x="78190" y="136424"/>
                      <a:pt x="79336" y="138717"/>
                      <a:pt x="79082" y="141137"/>
                    </a:cubicBezTo>
                    <a:cubicBezTo>
                      <a:pt x="77680" y="147888"/>
                      <a:pt x="87234" y="146615"/>
                      <a:pt x="87744" y="152474"/>
                    </a:cubicBezTo>
                    <a:cubicBezTo>
                      <a:pt x="88636" y="155531"/>
                      <a:pt x="102902" y="164957"/>
                      <a:pt x="106213" y="164193"/>
                    </a:cubicBezTo>
                    <a:cubicBezTo>
                      <a:pt x="108507" y="163429"/>
                      <a:pt x="110927" y="164193"/>
                      <a:pt x="112456" y="166104"/>
                    </a:cubicBezTo>
                    <a:cubicBezTo>
                      <a:pt x="116404" y="171709"/>
                      <a:pt x="122009" y="163811"/>
                      <a:pt x="126595" y="167505"/>
                    </a:cubicBezTo>
                    <a:cubicBezTo>
                      <a:pt x="129907" y="168906"/>
                      <a:pt x="145574" y="165085"/>
                      <a:pt x="147739" y="162028"/>
                    </a:cubicBezTo>
                    <a:cubicBezTo>
                      <a:pt x="149141" y="158588"/>
                      <a:pt x="153217" y="159098"/>
                      <a:pt x="156147" y="158079"/>
                    </a:cubicBezTo>
                    <a:cubicBezTo>
                      <a:pt x="156401" y="163938"/>
                      <a:pt x="158312" y="171709"/>
                      <a:pt x="160477" y="174256"/>
                    </a:cubicBezTo>
                    <a:cubicBezTo>
                      <a:pt x="162516" y="175403"/>
                      <a:pt x="163662" y="177695"/>
                      <a:pt x="163408" y="180116"/>
                    </a:cubicBezTo>
                    <a:cubicBezTo>
                      <a:pt x="162006" y="186867"/>
                      <a:pt x="171559" y="185593"/>
                      <a:pt x="172069" y="191452"/>
                    </a:cubicBezTo>
                    <a:cubicBezTo>
                      <a:pt x="172961" y="194510"/>
                      <a:pt x="187228" y="203936"/>
                      <a:pt x="190540" y="203171"/>
                    </a:cubicBezTo>
                    <a:cubicBezTo>
                      <a:pt x="192832" y="202407"/>
                      <a:pt x="195253" y="203171"/>
                      <a:pt x="196781" y="205082"/>
                    </a:cubicBezTo>
                    <a:cubicBezTo>
                      <a:pt x="200730" y="210687"/>
                      <a:pt x="206335" y="202789"/>
                      <a:pt x="210920" y="206483"/>
                    </a:cubicBezTo>
                    <a:cubicBezTo>
                      <a:pt x="214232" y="207884"/>
                      <a:pt x="229900" y="204063"/>
                      <a:pt x="232065" y="201006"/>
                    </a:cubicBezTo>
                    <a:cubicBezTo>
                      <a:pt x="233212" y="198331"/>
                      <a:pt x="235887" y="198076"/>
                      <a:pt x="238434" y="197567"/>
                    </a:cubicBezTo>
                    <a:cubicBezTo>
                      <a:pt x="236524" y="203681"/>
                      <a:pt x="239836" y="222151"/>
                      <a:pt x="243911" y="226864"/>
                    </a:cubicBezTo>
                    <a:cubicBezTo>
                      <a:pt x="246714" y="228520"/>
                      <a:pt x="248370" y="231705"/>
                      <a:pt x="247861" y="234889"/>
                    </a:cubicBezTo>
                    <a:cubicBezTo>
                      <a:pt x="245950" y="244188"/>
                      <a:pt x="259069" y="242404"/>
                      <a:pt x="259707" y="250429"/>
                    </a:cubicBezTo>
                    <a:cubicBezTo>
                      <a:pt x="260980" y="254633"/>
                      <a:pt x="280470" y="267626"/>
                      <a:pt x="285055" y="266607"/>
                    </a:cubicBezTo>
                    <a:cubicBezTo>
                      <a:pt x="288112" y="265588"/>
                      <a:pt x="291552" y="266607"/>
                      <a:pt x="293590" y="269154"/>
                    </a:cubicBezTo>
                    <a:cubicBezTo>
                      <a:pt x="299067" y="276797"/>
                      <a:pt x="306837" y="266097"/>
                      <a:pt x="313079" y="271065"/>
                    </a:cubicBezTo>
                    <a:cubicBezTo>
                      <a:pt x="317665" y="272976"/>
                      <a:pt x="339192" y="267753"/>
                      <a:pt x="342121" y="263550"/>
                    </a:cubicBezTo>
                    <a:cubicBezTo>
                      <a:pt x="345178" y="256161"/>
                      <a:pt x="357152" y="261894"/>
                      <a:pt x="358299" y="252595"/>
                    </a:cubicBezTo>
                    <a:cubicBezTo>
                      <a:pt x="358808" y="249410"/>
                      <a:pt x="361356" y="246863"/>
                      <a:pt x="364540" y="246226"/>
                    </a:cubicBezTo>
                    <a:cubicBezTo>
                      <a:pt x="373839" y="244952"/>
                      <a:pt x="367852" y="233106"/>
                      <a:pt x="375113" y="229794"/>
                    </a:cubicBezTo>
                    <a:cubicBezTo>
                      <a:pt x="379316" y="225208"/>
                      <a:pt x="383775" y="206483"/>
                      <a:pt x="381864" y="200496"/>
                    </a:cubicBezTo>
                    <a:cubicBezTo>
                      <a:pt x="376769" y="194382"/>
                      <a:pt x="387341" y="186357"/>
                      <a:pt x="379571" y="181135"/>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sp>
            <p:nvSpPr>
              <p:cNvPr id="158" name="Freeform: Shape 157">
                <a:extLst>
                  <a:ext uri="{FF2B5EF4-FFF2-40B4-BE49-F238E27FC236}">
                    <a16:creationId xmlns:a16="http://schemas.microsoft.com/office/drawing/2014/main" id="{23FF4D21-5247-237A-B03E-79A32911BE44}"/>
                  </a:ext>
                </a:extLst>
              </p:cNvPr>
              <p:cNvSpPr/>
              <p:nvPr/>
            </p:nvSpPr>
            <p:spPr>
              <a:xfrm>
                <a:off x="12469906" y="2358310"/>
                <a:ext cx="269176" cy="283034"/>
              </a:xfrm>
              <a:custGeom>
                <a:avLst/>
                <a:gdLst>
                  <a:gd name="connsiteX0" fmla="*/ 471619 w 474835"/>
                  <a:gd name="connsiteY0" fmla="*/ 146515 h 499280"/>
                  <a:gd name="connsiteX1" fmla="*/ 468817 w 474835"/>
                  <a:gd name="connsiteY1" fmla="*/ 137980 h 499280"/>
                  <a:gd name="connsiteX2" fmla="*/ 459136 w 474835"/>
                  <a:gd name="connsiteY2" fmla="*/ 121039 h 499280"/>
                  <a:gd name="connsiteX3" fmla="*/ 436207 w 474835"/>
                  <a:gd name="connsiteY3" fmla="*/ 101550 h 499280"/>
                  <a:gd name="connsiteX4" fmla="*/ 432768 w 474835"/>
                  <a:gd name="connsiteY4" fmla="*/ 101295 h 499280"/>
                  <a:gd name="connsiteX5" fmla="*/ 438500 w 474835"/>
                  <a:gd name="connsiteY5" fmla="*/ 73526 h 499280"/>
                  <a:gd name="connsiteX6" fmla="*/ 436207 w 474835"/>
                  <a:gd name="connsiteY6" fmla="*/ 54164 h 499280"/>
                  <a:gd name="connsiteX7" fmla="*/ 433405 w 474835"/>
                  <a:gd name="connsiteY7" fmla="*/ 45630 h 499280"/>
                  <a:gd name="connsiteX8" fmla="*/ 423724 w 474835"/>
                  <a:gd name="connsiteY8" fmla="*/ 28688 h 499280"/>
                  <a:gd name="connsiteX9" fmla="*/ 400796 w 474835"/>
                  <a:gd name="connsiteY9" fmla="*/ 9199 h 499280"/>
                  <a:gd name="connsiteX10" fmla="*/ 392643 w 474835"/>
                  <a:gd name="connsiteY10" fmla="*/ 5505 h 499280"/>
                  <a:gd name="connsiteX11" fmla="*/ 373664 w 474835"/>
                  <a:gd name="connsiteY11" fmla="*/ 1047 h 499280"/>
                  <a:gd name="connsiteX12" fmla="*/ 343856 w 474835"/>
                  <a:gd name="connsiteY12" fmla="*/ 4486 h 499280"/>
                  <a:gd name="connsiteX13" fmla="*/ 335577 w 474835"/>
                  <a:gd name="connsiteY13" fmla="*/ 7925 h 499280"/>
                  <a:gd name="connsiteX14" fmla="*/ 319272 w 474835"/>
                  <a:gd name="connsiteY14" fmla="*/ 18753 h 499280"/>
                  <a:gd name="connsiteX15" fmla="*/ 311502 w 474835"/>
                  <a:gd name="connsiteY15" fmla="*/ 25631 h 499280"/>
                  <a:gd name="connsiteX16" fmla="*/ 311375 w 474835"/>
                  <a:gd name="connsiteY16" fmla="*/ 25376 h 499280"/>
                  <a:gd name="connsiteX17" fmla="*/ 292395 w 474835"/>
                  <a:gd name="connsiteY17" fmla="*/ 20918 h 499280"/>
                  <a:gd name="connsiteX18" fmla="*/ 262589 w 474835"/>
                  <a:gd name="connsiteY18" fmla="*/ 24357 h 499280"/>
                  <a:gd name="connsiteX19" fmla="*/ 254309 w 474835"/>
                  <a:gd name="connsiteY19" fmla="*/ 27797 h 499280"/>
                  <a:gd name="connsiteX20" fmla="*/ 238004 w 474835"/>
                  <a:gd name="connsiteY20" fmla="*/ 38624 h 499280"/>
                  <a:gd name="connsiteX21" fmla="*/ 220171 w 474835"/>
                  <a:gd name="connsiteY21" fmla="*/ 62826 h 499280"/>
                  <a:gd name="connsiteX22" fmla="*/ 216986 w 474835"/>
                  <a:gd name="connsiteY22" fmla="*/ 71233 h 499280"/>
                  <a:gd name="connsiteX23" fmla="*/ 214694 w 474835"/>
                  <a:gd name="connsiteY23" fmla="*/ 81551 h 499280"/>
                  <a:gd name="connsiteX24" fmla="*/ 210362 w 474835"/>
                  <a:gd name="connsiteY24" fmla="*/ 75437 h 499280"/>
                  <a:gd name="connsiteX25" fmla="*/ 192656 w 474835"/>
                  <a:gd name="connsiteY25" fmla="*/ 60406 h 499280"/>
                  <a:gd name="connsiteX26" fmla="*/ 186415 w 474835"/>
                  <a:gd name="connsiteY26" fmla="*/ 57476 h 499280"/>
                  <a:gd name="connsiteX27" fmla="*/ 171767 w 474835"/>
                  <a:gd name="connsiteY27" fmla="*/ 54037 h 499280"/>
                  <a:gd name="connsiteX28" fmla="*/ 148711 w 474835"/>
                  <a:gd name="connsiteY28" fmla="*/ 56712 h 499280"/>
                  <a:gd name="connsiteX29" fmla="*/ 142342 w 474835"/>
                  <a:gd name="connsiteY29" fmla="*/ 59387 h 499280"/>
                  <a:gd name="connsiteX30" fmla="*/ 129731 w 474835"/>
                  <a:gd name="connsiteY30" fmla="*/ 67794 h 499280"/>
                  <a:gd name="connsiteX31" fmla="*/ 115974 w 474835"/>
                  <a:gd name="connsiteY31" fmla="*/ 86391 h 499280"/>
                  <a:gd name="connsiteX32" fmla="*/ 113554 w 474835"/>
                  <a:gd name="connsiteY32" fmla="*/ 92888 h 499280"/>
                  <a:gd name="connsiteX33" fmla="*/ 111134 w 474835"/>
                  <a:gd name="connsiteY33" fmla="*/ 107791 h 499280"/>
                  <a:gd name="connsiteX34" fmla="*/ 115337 w 474835"/>
                  <a:gd name="connsiteY34" fmla="*/ 130592 h 499280"/>
                  <a:gd name="connsiteX35" fmla="*/ 118394 w 474835"/>
                  <a:gd name="connsiteY35" fmla="*/ 136834 h 499280"/>
                  <a:gd name="connsiteX36" fmla="*/ 127565 w 474835"/>
                  <a:gd name="connsiteY36" fmla="*/ 148808 h 499280"/>
                  <a:gd name="connsiteX37" fmla="*/ 147055 w 474835"/>
                  <a:gd name="connsiteY37" fmla="*/ 161291 h 499280"/>
                  <a:gd name="connsiteX38" fmla="*/ 146545 w 474835"/>
                  <a:gd name="connsiteY38" fmla="*/ 161928 h 499280"/>
                  <a:gd name="connsiteX39" fmla="*/ 144125 w 474835"/>
                  <a:gd name="connsiteY39" fmla="*/ 176831 h 499280"/>
                  <a:gd name="connsiteX40" fmla="*/ 148328 w 474835"/>
                  <a:gd name="connsiteY40" fmla="*/ 199632 h 499280"/>
                  <a:gd name="connsiteX41" fmla="*/ 151385 w 474835"/>
                  <a:gd name="connsiteY41" fmla="*/ 205874 h 499280"/>
                  <a:gd name="connsiteX42" fmla="*/ 160557 w 474835"/>
                  <a:gd name="connsiteY42" fmla="*/ 217848 h 499280"/>
                  <a:gd name="connsiteX43" fmla="*/ 168072 w 474835"/>
                  <a:gd name="connsiteY43" fmla="*/ 224726 h 499280"/>
                  <a:gd name="connsiteX44" fmla="*/ 163232 w 474835"/>
                  <a:gd name="connsiteY44" fmla="*/ 225236 h 499280"/>
                  <a:gd name="connsiteX45" fmla="*/ 146927 w 474835"/>
                  <a:gd name="connsiteY45" fmla="*/ 236063 h 499280"/>
                  <a:gd name="connsiteX46" fmla="*/ 129094 w 474835"/>
                  <a:gd name="connsiteY46" fmla="*/ 260265 h 499280"/>
                  <a:gd name="connsiteX47" fmla="*/ 125909 w 474835"/>
                  <a:gd name="connsiteY47" fmla="*/ 268672 h 499280"/>
                  <a:gd name="connsiteX48" fmla="*/ 123872 w 474835"/>
                  <a:gd name="connsiteY48" fmla="*/ 270455 h 499280"/>
                  <a:gd name="connsiteX49" fmla="*/ 106293 w 474835"/>
                  <a:gd name="connsiteY49" fmla="*/ 258100 h 499280"/>
                  <a:gd name="connsiteX50" fmla="*/ 98141 w 474835"/>
                  <a:gd name="connsiteY50" fmla="*/ 254406 h 499280"/>
                  <a:gd name="connsiteX51" fmla="*/ 79161 w 474835"/>
                  <a:gd name="connsiteY51" fmla="*/ 249947 h 499280"/>
                  <a:gd name="connsiteX52" fmla="*/ 49354 w 474835"/>
                  <a:gd name="connsiteY52" fmla="*/ 253386 h 499280"/>
                  <a:gd name="connsiteX53" fmla="*/ 41075 w 474835"/>
                  <a:gd name="connsiteY53" fmla="*/ 256826 h 499280"/>
                  <a:gd name="connsiteX54" fmla="*/ 24770 w 474835"/>
                  <a:gd name="connsiteY54" fmla="*/ 267653 h 499280"/>
                  <a:gd name="connsiteX55" fmla="*/ 6937 w 474835"/>
                  <a:gd name="connsiteY55" fmla="*/ 291855 h 499280"/>
                  <a:gd name="connsiteX56" fmla="*/ 3752 w 474835"/>
                  <a:gd name="connsiteY56" fmla="*/ 300262 h 499280"/>
                  <a:gd name="connsiteX57" fmla="*/ 568 w 474835"/>
                  <a:gd name="connsiteY57" fmla="*/ 319497 h 499280"/>
                  <a:gd name="connsiteX58" fmla="*/ 6045 w 474835"/>
                  <a:gd name="connsiteY58" fmla="*/ 349049 h 499280"/>
                  <a:gd name="connsiteX59" fmla="*/ 9994 w 474835"/>
                  <a:gd name="connsiteY59" fmla="*/ 357074 h 499280"/>
                  <a:gd name="connsiteX60" fmla="*/ 21840 w 474835"/>
                  <a:gd name="connsiteY60" fmla="*/ 372614 h 499280"/>
                  <a:gd name="connsiteX61" fmla="*/ 47189 w 474835"/>
                  <a:gd name="connsiteY61" fmla="*/ 388792 h 499280"/>
                  <a:gd name="connsiteX62" fmla="*/ 55723 w 474835"/>
                  <a:gd name="connsiteY62" fmla="*/ 391339 h 499280"/>
                  <a:gd name="connsiteX63" fmla="*/ 57251 w 474835"/>
                  <a:gd name="connsiteY63" fmla="*/ 392868 h 499280"/>
                  <a:gd name="connsiteX64" fmla="*/ 55469 w 474835"/>
                  <a:gd name="connsiteY64" fmla="*/ 410828 h 499280"/>
                  <a:gd name="connsiteX65" fmla="*/ 60946 w 474835"/>
                  <a:gd name="connsiteY65" fmla="*/ 440380 h 499280"/>
                  <a:gd name="connsiteX66" fmla="*/ 64895 w 474835"/>
                  <a:gd name="connsiteY66" fmla="*/ 448405 h 499280"/>
                  <a:gd name="connsiteX67" fmla="*/ 76741 w 474835"/>
                  <a:gd name="connsiteY67" fmla="*/ 463946 h 499280"/>
                  <a:gd name="connsiteX68" fmla="*/ 102089 w 474835"/>
                  <a:gd name="connsiteY68" fmla="*/ 480123 h 499280"/>
                  <a:gd name="connsiteX69" fmla="*/ 110624 w 474835"/>
                  <a:gd name="connsiteY69" fmla="*/ 482671 h 499280"/>
                  <a:gd name="connsiteX70" fmla="*/ 118394 w 474835"/>
                  <a:gd name="connsiteY70" fmla="*/ 485091 h 499280"/>
                  <a:gd name="connsiteX71" fmla="*/ 136227 w 474835"/>
                  <a:gd name="connsiteY71" fmla="*/ 493880 h 499280"/>
                  <a:gd name="connsiteX72" fmla="*/ 144762 w 474835"/>
                  <a:gd name="connsiteY72" fmla="*/ 496428 h 499280"/>
                  <a:gd name="connsiteX73" fmla="*/ 164251 w 474835"/>
                  <a:gd name="connsiteY73" fmla="*/ 498338 h 499280"/>
                  <a:gd name="connsiteX74" fmla="*/ 193294 w 474835"/>
                  <a:gd name="connsiteY74" fmla="*/ 490823 h 499280"/>
                  <a:gd name="connsiteX75" fmla="*/ 209471 w 474835"/>
                  <a:gd name="connsiteY75" fmla="*/ 479868 h 499280"/>
                  <a:gd name="connsiteX76" fmla="*/ 215712 w 474835"/>
                  <a:gd name="connsiteY76" fmla="*/ 473499 h 499280"/>
                  <a:gd name="connsiteX77" fmla="*/ 215840 w 474835"/>
                  <a:gd name="connsiteY77" fmla="*/ 473499 h 499280"/>
                  <a:gd name="connsiteX78" fmla="*/ 217878 w 474835"/>
                  <a:gd name="connsiteY78" fmla="*/ 473627 h 499280"/>
                  <a:gd name="connsiteX79" fmla="*/ 226412 w 474835"/>
                  <a:gd name="connsiteY79" fmla="*/ 476174 h 499280"/>
                  <a:gd name="connsiteX80" fmla="*/ 245902 w 474835"/>
                  <a:gd name="connsiteY80" fmla="*/ 478085 h 499280"/>
                  <a:gd name="connsiteX81" fmla="*/ 274944 w 474835"/>
                  <a:gd name="connsiteY81" fmla="*/ 470569 h 499280"/>
                  <a:gd name="connsiteX82" fmla="*/ 291122 w 474835"/>
                  <a:gd name="connsiteY82" fmla="*/ 459615 h 499280"/>
                  <a:gd name="connsiteX83" fmla="*/ 297363 w 474835"/>
                  <a:gd name="connsiteY83" fmla="*/ 453246 h 499280"/>
                  <a:gd name="connsiteX84" fmla="*/ 307936 w 474835"/>
                  <a:gd name="connsiteY84" fmla="*/ 436814 h 499280"/>
                  <a:gd name="connsiteX85" fmla="*/ 313158 w 474835"/>
                  <a:gd name="connsiteY85" fmla="*/ 424203 h 499280"/>
                  <a:gd name="connsiteX86" fmla="*/ 326660 w 474835"/>
                  <a:gd name="connsiteY86" fmla="*/ 418344 h 499280"/>
                  <a:gd name="connsiteX87" fmla="*/ 342838 w 474835"/>
                  <a:gd name="connsiteY87" fmla="*/ 407389 h 499280"/>
                  <a:gd name="connsiteX88" fmla="*/ 349079 w 474835"/>
                  <a:gd name="connsiteY88" fmla="*/ 401020 h 499280"/>
                  <a:gd name="connsiteX89" fmla="*/ 359652 w 474835"/>
                  <a:gd name="connsiteY89" fmla="*/ 384588 h 499280"/>
                  <a:gd name="connsiteX90" fmla="*/ 365639 w 474835"/>
                  <a:gd name="connsiteY90" fmla="*/ 368793 h 499280"/>
                  <a:gd name="connsiteX91" fmla="*/ 389969 w 474835"/>
                  <a:gd name="connsiteY91" fmla="*/ 361023 h 499280"/>
                  <a:gd name="connsiteX92" fmla="*/ 406145 w 474835"/>
                  <a:gd name="connsiteY92" fmla="*/ 350068 h 499280"/>
                  <a:gd name="connsiteX93" fmla="*/ 412387 w 474835"/>
                  <a:gd name="connsiteY93" fmla="*/ 343699 h 499280"/>
                  <a:gd name="connsiteX94" fmla="*/ 422960 w 474835"/>
                  <a:gd name="connsiteY94" fmla="*/ 327267 h 499280"/>
                  <a:gd name="connsiteX95" fmla="*/ 429711 w 474835"/>
                  <a:gd name="connsiteY95" fmla="*/ 297970 h 499280"/>
                  <a:gd name="connsiteX96" fmla="*/ 427419 w 474835"/>
                  <a:gd name="connsiteY96" fmla="*/ 278608 h 499280"/>
                  <a:gd name="connsiteX97" fmla="*/ 424616 w 474835"/>
                  <a:gd name="connsiteY97" fmla="*/ 270073 h 499280"/>
                  <a:gd name="connsiteX98" fmla="*/ 414935 w 474835"/>
                  <a:gd name="connsiteY98" fmla="*/ 253132 h 499280"/>
                  <a:gd name="connsiteX99" fmla="*/ 398758 w 474835"/>
                  <a:gd name="connsiteY99" fmla="*/ 236827 h 499280"/>
                  <a:gd name="connsiteX100" fmla="*/ 405381 w 474835"/>
                  <a:gd name="connsiteY100" fmla="*/ 237719 h 499280"/>
                  <a:gd name="connsiteX101" fmla="*/ 434424 w 474835"/>
                  <a:gd name="connsiteY101" fmla="*/ 230203 h 499280"/>
                  <a:gd name="connsiteX102" fmla="*/ 450601 w 474835"/>
                  <a:gd name="connsiteY102" fmla="*/ 219249 h 499280"/>
                  <a:gd name="connsiteX103" fmla="*/ 456843 w 474835"/>
                  <a:gd name="connsiteY103" fmla="*/ 212880 h 499280"/>
                  <a:gd name="connsiteX104" fmla="*/ 467415 w 474835"/>
                  <a:gd name="connsiteY104" fmla="*/ 196448 h 499280"/>
                  <a:gd name="connsiteX105" fmla="*/ 474167 w 474835"/>
                  <a:gd name="connsiteY105" fmla="*/ 167150 h 499280"/>
                  <a:gd name="connsiteX106" fmla="*/ 471874 w 474835"/>
                  <a:gd name="connsiteY106" fmla="*/ 147789 h 499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474835" h="499280">
                    <a:moveTo>
                      <a:pt x="471619" y="146515"/>
                    </a:moveTo>
                    <a:cubicBezTo>
                      <a:pt x="468944" y="144604"/>
                      <a:pt x="467925" y="141165"/>
                      <a:pt x="468817" y="137980"/>
                    </a:cubicBezTo>
                    <a:cubicBezTo>
                      <a:pt x="471874" y="129064"/>
                      <a:pt x="458626" y="128936"/>
                      <a:pt x="459136" y="121039"/>
                    </a:cubicBezTo>
                    <a:cubicBezTo>
                      <a:pt x="458498" y="116708"/>
                      <a:pt x="440921" y="101167"/>
                      <a:pt x="436207" y="101550"/>
                    </a:cubicBezTo>
                    <a:cubicBezTo>
                      <a:pt x="435061" y="101804"/>
                      <a:pt x="433914" y="101550"/>
                      <a:pt x="432768" y="101295"/>
                    </a:cubicBezTo>
                    <a:cubicBezTo>
                      <a:pt x="436589" y="95181"/>
                      <a:pt x="440411" y="79003"/>
                      <a:pt x="438500" y="73526"/>
                    </a:cubicBezTo>
                    <a:cubicBezTo>
                      <a:pt x="433405" y="67412"/>
                      <a:pt x="443978" y="59387"/>
                      <a:pt x="436207" y="54164"/>
                    </a:cubicBezTo>
                    <a:cubicBezTo>
                      <a:pt x="433532" y="52254"/>
                      <a:pt x="432513" y="48814"/>
                      <a:pt x="433405" y="45630"/>
                    </a:cubicBezTo>
                    <a:cubicBezTo>
                      <a:pt x="436462" y="36713"/>
                      <a:pt x="423215" y="36586"/>
                      <a:pt x="423724" y="28688"/>
                    </a:cubicBezTo>
                    <a:cubicBezTo>
                      <a:pt x="423087" y="24357"/>
                      <a:pt x="405509" y="8817"/>
                      <a:pt x="400796" y="9199"/>
                    </a:cubicBezTo>
                    <a:cubicBezTo>
                      <a:pt x="397611" y="9709"/>
                      <a:pt x="394299" y="8307"/>
                      <a:pt x="392643" y="5505"/>
                    </a:cubicBezTo>
                    <a:cubicBezTo>
                      <a:pt x="388313" y="-2902"/>
                      <a:pt x="379141" y="6779"/>
                      <a:pt x="373664" y="1047"/>
                    </a:cubicBezTo>
                    <a:cubicBezTo>
                      <a:pt x="367931" y="-1374"/>
                      <a:pt x="348824" y="665"/>
                      <a:pt x="343856" y="4486"/>
                    </a:cubicBezTo>
                    <a:cubicBezTo>
                      <a:pt x="342074" y="7288"/>
                      <a:pt x="338762" y="8562"/>
                      <a:pt x="335577" y="7925"/>
                    </a:cubicBezTo>
                    <a:cubicBezTo>
                      <a:pt x="326533" y="5378"/>
                      <a:pt x="327297" y="18625"/>
                      <a:pt x="319272" y="18753"/>
                    </a:cubicBezTo>
                    <a:cubicBezTo>
                      <a:pt x="317616" y="19135"/>
                      <a:pt x="314559" y="21937"/>
                      <a:pt x="311502" y="25631"/>
                    </a:cubicBezTo>
                    <a:cubicBezTo>
                      <a:pt x="311502" y="25631"/>
                      <a:pt x="311375" y="25504"/>
                      <a:pt x="311375" y="25376"/>
                    </a:cubicBezTo>
                    <a:cubicBezTo>
                      <a:pt x="307044" y="16969"/>
                      <a:pt x="297872" y="26650"/>
                      <a:pt x="292395" y="20918"/>
                    </a:cubicBezTo>
                    <a:cubicBezTo>
                      <a:pt x="286663" y="18498"/>
                      <a:pt x="267556" y="20536"/>
                      <a:pt x="262589" y="24357"/>
                    </a:cubicBezTo>
                    <a:cubicBezTo>
                      <a:pt x="260805" y="27160"/>
                      <a:pt x="257493" y="28433"/>
                      <a:pt x="254309" y="27797"/>
                    </a:cubicBezTo>
                    <a:cubicBezTo>
                      <a:pt x="245264" y="25249"/>
                      <a:pt x="246029" y="38496"/>
                      <a:pt x="238004" y="38624"/>
                    </a:cubicBezTo>
                    <a:cubicBezTo>
                      <a:pt x="233673" y="39516"/>
                      <a:pt x="219407" y="58113"/>
                      <a:pt x="220171" y="62826"/>
                    </a:cubicBezTo>
                    <a:cubicBezTo>
                      <a:pt x="220935" y="66011"/>
                      <a:pt x="219661" y="69322"/>
                      <a:pt x="216986" y="71233"/>
                    </a:cubicBezTo>
                    <a:cubicBezTo>
                      <a:pt x="212528" y="73908"/>
                      <a:pt x="213674" y="77730"/>
                      <a:pt x="214694" y="81551"/>
                    </a:cubicBezTo>
                    <a:cubicBezTo>
                      <a:pt x="212528" y="79895"/>
                      <a:pt x="210107" y="78366"/>
                      <a:pt x="210362" y="75437"/>
                    </a:cubicBezTo>
                    <a:cubicBezTo>
                      <a:pt x="209853" y="72125"/>
                      <a:pt x="196351" y="60151"/>
                      <a:pt x="192656" y="60406"/>
                    </a:cubicBezTo>
                    <a:cubicBezTo>
                      <a:pt x="190109" y="60788"/>
                      <a:pt x="187689" y="59642"/>
                      <a:pt x="186415" y="57476"/>
                    </a:cubicBezTo>
                    <a:cubicBezTo>
                      <a:pt x="182976" y="50980"/>
                      <a:pt x="175970" y="58495"/>
                      <a:pt x="171767" y="54037"/>
                    </a:cubicBezTo>
                    <a:cubicBezTo>
                      <a:pt x="167308" y="52254"/>
                      <a:pt x="152660" y="53782"/>
                      <a:pt x="148711" y="56712"/>
                    </a:cubicBezTo>
                    <a:cubicBezTo>
                      <a:pt x="147309" y="58877"/>
                      <a:pt x="144762" y="59896"/>
                      <a:pt x="142342" y="59387"/>
                    </a:cubicBezTo>
                    <a:cubicBezTo>
                      <a:pt x="135335" y="57476"/>
                      <a:pt x="135973" y="67666"/>
                      <a:pt x="129731" y="67794"/>
                    </a:cubicBezTo>
                    <a:cubicBezTo>
                      <a:pt x="126419" y="68558"/>
                      <a:pt x="115464" y="82825"/>
                      <a:pt x="115974" y="86391"/>
                    </a:cubicBezTo>
                    <a:cubicBezTo>
                      <a:pt x="116611" y="88812"/>
                      <a:pt x="115592" y="91359"/>
                      <a:pt x="113554" y="92888"/>
                    </a:cubicBezTo>
                    <a:cubicBezTo>
                      <a:pt x="107312" y="96709"/>
                      <a:pt x="115210" y="103206"/>
                      <a:pt x="111134" y="107791"/>
                    </a:cubicBezTo>
                    <a:cubicBezTo>
                      <a:pt x="109605" y="112377"/>
                      <a:pt x="112153" y="126898"/>
                      <a:pt x="115337" y="130592"/>
                    </a:cubicBezTo>
                    <a:cubicBezTo>
                      <a:pt x="117503" y="131866"/>
                      <a:pt x="118776" y="134286"/>
                      <a:pt x="118394" y="136834"/>
                    </a:cubicBezTo>
                    <a:cubicBezTo>
                      <a:pt x="116993" y="143967"/>
                      <a:pt x="127056" y="142693"/>
                      <a:pt x="127565" y="148808"/>
                    </a:cubicBezTo>
                    <a:cubicBezTo>
                      <a:pt x="128585" y="152119"/>
                      <a:pt x="143488" y="162055"/>
                      <a:pt x="147055" y="161291"/>
                    </a:cubicBezTo>
                    <a:cubicBezTo>
                      <a:pt x="146800" y="161546"/>
                      <a:pt x="146800" y="161800"/>
                      <a:pt x="146545" y="161928"/>
                    </a:cubicBezTo>
                    <a:cubicBezTo>
                      <a:pt x="140303" y="165749"/>
                      <a:pt x="148201" y="172245"/>
                      <a:pt x="144125" y="176831"/>
                    </a:cubicBezTo>
                    <a:cubicBezTo>
                      <a:pt x="142596" y="181417"/>
                      <a:pt x="145144" y="195938"/>
                      <a:pt x="148328" y="199632"/>
                    </a:cubicBezTo>
                    <a:cubicBezTo>
                      <a:pt x="150494" y="200906"/>
                      <a:pt x="151768" y="203326"/>
                      <a:pt x="151385" y="205874"/>
                    </a:cubicBezTo>
                    <a:cubicBezTo>
                      <a:pt x="149984" y="213007"/>
                      <a:pt x="160047" y="211733"/>
                      <a:pt x="160557" y="217848"/>
                    </a:cubicBezTo>
                    <a:cubicBezTo>
                      <a:pt x="160939" y="219249"/>
                      <a:pt x="164251" y="222051"/>
                      <a:pt x="168072" y="224726"/>
                    </a:cubicBezTo>
                    <a:cubicBezTo>
                      <a:pt x="166544" y="225363"/>
                      <a:pt x="164888" y="225618"/>
                      <a:pt x="163232" y="225236"/>
                    </a:cubicBezTo>
                    <a:cubicBezTo>
                      <a:pt x="154188" y="222688"/>
                      <a:pt x="154952" y="235935"/>
                      <a:pt x="146927" y="236063"/>
                    </a:cubicBezTo>
                    <a:cubicBezTo>
                      <a:pt x="142596" y="236955"/>
                      <a:pt x="128330" y="255552"/>
                      <a:pt x="129094" y="260265"/>
                    </a:cubicBezTo>
                    <a:cubicBezTo>
                      <a:pt x="129858" y="263450"/>
                      <a:pt x="128585" y="266761"/>
                      <a:pt x="125909" y="268672"/>
                    </a:cubicBezTo>
                    <a:cubicBezTo>
                      <a:pt x="125018" y="269182"/>
                      <a:pt x="124381" y="269819"/>
                      <a:pt x="123872" y="270455"/>
                    </a:cubicBezTo>
                    <a:cubicBezTo>
                      <a:pt x="118139" y="264596"/>
                      <a:pt x="109350" y="257845"/>
                      <a:pt x="106293" y="258100"/>
                    </a:cubicBezTo>
                    <a:cubicBezTo>
                      <a:pt x="103109" y="258609"/>
                      <a:pt x="99797" y="257208"/>
                      <a:pt x="98141" y="254406"/>
                    </a:cubicBezTo>
                    <a:cubicBezTo>
                      <a:pt x="93810" y="245998"/>
                      <a:pt x="84638" y="255679"/>
                      <a:pt x="79161" y="249947"/>
                    </a:cubicBezTo>
                    <a:cubicBezTo>
                      <a:pt x="73429" y="247527"/>
                      <a:pt x="54322" y="249565"/>
                      <a:pt x="49354" y="253386"/>
                    </a:cubicBezTo>
                    <a:cubicBezTo>
                      <a:pt x="47571" y="256189"/>
                      <a:pt x="44259" y="257463"/>
                      <a:pt x="41075" y="256826"/>
                    </a:cubicBezTo>
                    <a:cubicBezTo>
                      <a:pt x="32030" y="254278"/>
                      <a:pt x="32795" y="267526"/>
                      <a:pt x="24770" y="267653"/>
                    </a:cubicBezTo>
                    <a:cubicBezTo>
                      <a:pt x="20439" y="268545"/>
                      <a:pt x="6173" y="287142"/>
                      <a:pt x="6937" y="291855"/>
                    </a:cubicBezTo>
                    <a:cubicBezTo>
                      <a:pt x="7701" y="295040"/>
                      <a:pt x="6427" y="298352"/>
                      <a:pt x="3752" y="300262"/>
                    </a:cubicBezTo>
                    <a:cubicBezTo>
                      <a:pt x="-4273" y="305230"/>
                      <a:pt x="5918" y="313637"/>
                      <a:pt x="568" y="319497"/>
                    </a:cubicBezTo>
                    <a:cubicBezTo>
                      <a:pt x="-1343" y="325356"/>
                      <a:pt x="1841" y="344336"/>
                      <a:pt x="6045" y="349049"/>
                    </a:cubicBezTo>
                    <a:cubicBezTo>
                      <a:pt x="8847" y="350705"/>
                      <a:pt x="10503" y="353889"/>
                      <a:pt x="9994" y="357074"/>
                    </a:cubicBezTo>
                    <a:cubicBezTo>
                      <a:pt x="8083" y="366373"/>
                      <a:pt x="21203" y="364589"/>
                      <a:pt x="21840" y="372614"/>
                    </a:cubicBezTo>
                    <a:cubicBezTo>
                      <a:pt x="23114" y="376818"/>
                      <a:pt x="42603" y="389810"/>
                      <a:pt x="47189" y="388792"/>
                    </a:cubicBezTo>
                    <a:cubicBezTo>
                      <a:pt x="50246" y="387772"/>
                      <a:pt x="53685" y="388792"/>
                      <a:pt x="55723" y="391339"/>
                    </a:cubicBezTo>
                    <a:cubicBezTo>
                      <a:pt x="56233" y="391976"/>
                      <a:pt x="56742" y="392358"/>
                      <a:pt x="57251" y="392868"/>
                    </a:cubicBezTo>
                    <a:cubicBezTo>
                      <a:pt x="52412" y="397835"/>
                      <a:pt x="60436" y="405478"/>
                      <a:pt x="55469" y="410828"/>
                    </a:cubicBezTo>
                    <a:cubicBezTo>
                      <a:pt x="53558" y="416688"/>
                      <a:pt x="56742" y="435667"/>
                      <a:pt x="60946" y="440380"/>
                    </a:cubicBezTo>
                    <a:cubicBezTo>
                      <a:pt x="63748" y="442036"/>
                      <a:pt x="65404" y="445221"/>
                      <a:pt x="64895" y="448405"/>
                    </a:cubicBezTo>
                    <a:cubicBezTo>
                      <a:pt x="62984" y="457704"/>
                      <a:pt x="76104" y="455921"/>
                      <a:pt x="76741" y="463946"/>
                    </a:cubicBezTo>
                    <a:cubicBezTo>
                      <a:pt x="78014" y="468149"/>
                      <a:pt x="97504" y="481142"/>
                      <a:pt x="102089" y="480123"/>
                    </a:cubicBezTo>
                    <a:cubicBezTo>
                      <a:pt x="105146" y="479104"/>
                      <a:pt x="108586" y="480123"/>
                      <a:pt x="110624" y="482671"/>
                    </a:cubicBezTo>
                    <a:cubicBezTo>
                      <a:pt x="112917" y="485855"/>
                      <a:pt x="115592" y="485855"/>
                      <a:pt x="118394" y="485091"/>
                    </a:cubicBezTo>
                    <a:cubicBezTo>
                      <a:pt x="124763" y="489804"/>
                      <a:pt x="133425" y="494517"/>
                      <a:pt x="136227" y="493880"/>
                    </a:cubicBezTo>
                    <a:cubicBezTo>
                      <a:pt x="139284" y="492861"/>
                      <a:pt x="142724" y="493880"/>
                      <a:pt x="144762" y="496428"/>
                    </a:cubicBezTo>
                    <a:cubicBezTo>
                      <a:pt x="150239" y="504070"/>
                      <a:pt x="158009" y="493370"/>
                      <a:pt x="164251" y="498338"/>
                    </a:cubicBezTo>
                    <a:cubicBezTo>
                      <a:pt x="168836" y="500249"/>
                      <a:pt x="190364" y="495026"/>
                      <a:pt x="193294" y="490823"/>
                    </a:cubicBezTo>
                    <a:cubicBezTo>
                      <a:pt x="196351" y="483435"/>
                      <a:pt x="208325" y="489167"/>
                      <a:pt x="209471" y="479868"/>
                    </a:cubicBezTo>
                    <a:cubicBezTo>
                      <a:pt x="209981" y="476684"/>
                      <a:pt x="212528" y="474136"/>
                      <a:pt x="215712" y="473499"/>
                    </a:cubicBezTo>
                    <a:lnTo>
                      <a:pt x="215840" y="473499"/>
                    </a:lnTo>
                    <a:cubicBezTo>
                      <a:pt x="216604" y="473627"/>
                      <a:pt x="217368" y="473754"/>
                      <a:pt x="217878" y="473627"/>
                    </a:cubicBezTo>
                    <a:cubicBezTo>
                      <a:pt x="220935" y="472607"/>
                      <a:pt x="224375" y="473627"/>
                      <a:pt x="226412" y="476174"/>
                    </a:cubicBezTo>
                    <a:cubicBezTo>
                      <a:pt x="231890" y="483817"/>
                      <a:pt x="239660" y="473117"/>
                      <a:pt x="245902" y="478085"/>
                    </a:cubicBezTo>
                    <a:cubicBezTo>
                      <a:pt x="250487" y="479996"/>
                      <a:pt x="272015" y="474773"/>
                      <a:pt x="274944" y="470569"/>
                    </a:cubicBezTo>
                    <a:cubicBezTo>
                      <a:pt x="278001" y="463181"/>
                      <a:pt x="289975" y="468913"/>
                      <a:pt x="291122" y="459615"/>
                    </a:cubicBezTo>
                    <a:cubicBezTo>
                      <a:pt x="291631" y="456430"/>
                      <a:pt x="294179" y="453883"/>
                      <a:pt x="297363" y="453246"/>
                    </a:cubicBezTo>
                    <a:cubicBezTo>
                      <a:pt x="306662" y="451972"/>
                      <a:pt x="300675" y="440126"/>
                      <a:pt x="307936" y="436814"/>
                    </a:cubicBezTo>
                    <a:cubicBezTo>
                      <a:pt x="309846" y="434648"/>
                      <a:pt x="311757" y="429553"/>
                      <a:pt x="313158" y="424203"/>
                    </a:cubicBezTo>
                    <a:cubicBezTo>
                      <a:pt x="319272" y="422675"/>
                      <a:pt x="325259" y="420382"/>
                      <a:pt x="326660" y="418344"/>
                    </a:cubicBezTo>
                    <a:cubicBezTo>
                      <a:pt x="329717" y="410956"/>
                      <a:pt x="341691" y="416688"/>
                      <a:pt x="342838" y="407389"/>
                    </a:cubicBezTo>
                    <a:cubicBezTo>
                      <a:pt x="343347" y="404204"/>
                      <a:pt x="345895" y="401657"/>
                      <a:pt x="349079" y="401020"/>
                    </a:cubicBezTo>
                    <a:cubicBezTo>
                      <a:pt x="358378" y="399746"/>
                      <a:pt x="352391" y="387900"/>
                      <a:pt x="359652" y="384588"/>
                    </a:cubicBezTo>
                    <a:cubicBezTo>
                      <a:pt x="361945" y="382040"/>
                      <a:pt x="364238" y="375289"/>
                      <a:pt x="365639" y="368793"/>
                    </a:cubicBezTo>
                    <a:cubicBezTo>
                      <a:pt x="373664" y="368283"/>
                      <a:pt x="387548" y="364334"/>
                      <a:pt x="389969" y="361023"/>
                    </a:cubicBezTo>
                    <a:cubicBezTo>
                      <a:pt x="393026" y="353635"/>
                      <a:pt x="404999" y="359367"/>
                      <a:pt x="406145" y="350068"/>
                    </a:cubicBezTo>
                    <a:cubicBezTo>
                      <a:pt x="406655" y="346883"/>
                      <a:pt x="409202" y="344336"/>
                      <a:pt x="412387" y="343699"/>
                    </a:cubicBezTo>
                    <a:cubicBezTo>
                      <a:pt x="421686" y="342425"/>
                      <a:pt x="415699" y="330579"/>
                      <a:pt x="422960" y="327267"/>
                    </a:cubicBezTo>
                    <a:cubicBezTo>
                      <a:pt x="427163" y="322681"/>
                      <a:pt x="431621" y="303956"/>
                      <a:pt x="429711" y="297970"/>
                    </a:cubicBezTo>
                    <a:cubicBezTo>
                      <a:pt x="424616" y="291855"/>
                      <a:pt x="435188" y="283830"/>
                      <a:pt x="427419" y="278608"/>
                    </a:cubicBezTo>
                    <a:cubicBezTo>
                      <a:pt x="424743" y="276697"/>
                      <a:pt x="423724" y="273258"/>
                      <a:pt x="424616" y="270073"/>
                    </a:cubicBezTo>
                    <a:cubicBezTo>
                      <a:pt x="427673" y="261157"/>
                      <a:pt x="414425" y="261029"/>
                      <a:pt x="414935" y="253132"/>
                    </a:cubicBezTo>
                    <a:cubicBezTo>
                      <a:pt x="414425" y="250075"/>
                      <a:pt x="405509" y="241413"/>
                      <a:pt x="398758" y="236827"/>
                    </a:cubicBezTo>
                    <a:cubicBezTo>
                      <a:pt x="401051" y="236190"/>
                      <a:pt x="403343" y="236063"/>
                      <a:pt x="405381" y="237719"/>
                    </a:cubicBezTo>
                    <a:cubicBezTo>
                      <a:pt x="409967" y="239629"/>
                      <a:pt x="431494" y="234407"/>
                      <a:pt x="434424" y="230203"/>
                    </a:cubicBezTo>
                    <a:cubicBezTo>
                      <a:pt x="437481" y="222815"/>
                      <a:pt x="449455" y="228547"/>
                      <a:pt x="450601" y="219249"/>
                    </a:cubicBezTo>
                    <a:cubicBezTo>
                      <a:pt x="451111" y="216064"/>
                      <a:pt x="453659" y="213517"/>
                      <a:pt x="456843" y="212880"/>
                    </a:cubicBezTo>
                    <a:cubicBezTo>
                      <a:pt x="466142" y="211606"/>
                      <a:pt x="460154" y="199760"/>
                      <a:pt x="467415" y="196448"/>
                    </a:cubicBezTo>
                    <a:cubicBezTo>
                      <a:pt x="471619" y="191862"/>
                      <a:pt x="476077" y="173137"/>
                      <a:pt x="474167" y="167150"/>
                    </a:cubicBezTo>
                    <a:cubicBezTo>
                      <a:pt x="469071" y="161036"/>
                      <a:pt x="479644" y="153011"/>
                      <a:pt x="471874" y="147789"/>
                    </a:cubicBezTo>
                    <a:close/>
                  </a:path>
                </a:pathLst>
              </a:custGeom>
              <a:gradFill flip="none" rotWithShape="1">
                <a:gsLst>
                  <a:gs pos="0">
                    <a:schemeClr val="accent5"/>
                  </a:gs>
                  <a:gs pos="100000">
                    <a:schemeClr val="accent2"/>
                  </a:gs>
                </a:gsLst>
                <a:path path="circle">
                  <a:fillToRect l="50000" t="50000" r="50000" b="50000"/>
                </a:path>
                <a:tileRect/>
              </a:gradFill>
              <a:ln w="12735" cap="flat">
                <a:noFill/>
                <a:prstDash val="solid"/>
                <a:miter/>
              </a:ln>
            </p:spPr>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342900">
                  <a:defRPr/>
                </a:pPr>
                <a:endParaRPr lang="en-GB" sz="675">
                  <a:solidFill>
                    <a:srgbClr val="000000">
                      <a:lumMod val="75000"/>
                      <a:lumOff val="25000"/>
                    </a:srgbClr>
                  </a:solidFill>
                  <a:latin typeface="Verdana" panose="020B0604030504040204" pitchFamily="34" charset="0"/>
                  <a:ea typeface="Verdana" panose="020B0604030504040204" pitchFamily="34" charset="0"/>
                </a:endParaRPr>
              </a:p>
            </p:txBody>
          </p:sp>
        </p:grpSp>
        <p:grpSp>
          <p:nvGrpSpPr>
            <p:cNvPr id="135" name="Group 134">
              <a:extLst>
                <a:ext uri="{FF2B5EF4-FFF2-40B4-BE49-F238E27FC236}">
                  <a16:creationId xmlns:a16="http://schemas.microsoft.com/office/drawing/2014/main" id="{D1E70BB5-E6C4-B7D0-552D-8F7498E25477}"/>
                </a:ext>
              </a:extLst>
            </p:cNvPr>
            <p:cNvGrpSpPr/>
            <p:nvPr/>
          </p:nvGrpSpPr>
          <p:grpSpPr>
            <a:xfrm>
              <a:off x="9341273" y="2272079"/>
              <a:ext cx="262942" cy="126933"/>
              <a:chOff x="9357308" y="2272079"/>
              <a:chExt cx="262942" cy="126933"/>
            </a:xfrm>
          </p:grpSpPr>
          <p:cxnSp>
            <p:nvCxnSpPr>
              <p:cNvPr id="142" name="Straight Arrow Connector 141">
                <a:extLst>
                  <a:ext uri="{FF2B5EF4-FFF2-40B4-BE49-F238E27FC236}">
                    <a16:creationId xmlns:a16="http://schemas.microsoft.com/office/drawing/2014/main" id="{5C86EFEA-CEE7-5CD9-F476-F49B138DD9E5}"/>
                  </a:ext>
                </a:extLst>
              </p:cNvPr>
              <p:cNvCxnSpPr>
                <a:cxnSpLocks/>
              </p:cNvCxnSpPr>
              <p:nvPr/>
            </p:nvCxnSpPr>
            <p:spPr>
              <a:xfrm flipH="1">
                <a:off x="9357308" y="2272079"/>
                <a:ext cx="234367" cy="0"/>
              </a:xfrm>
              <a:prstGeom prst="straightConnector1">
                <a:avLst/>
              </a:prstGeom>
              <a:ln w="127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E5B7B594-2181-1B61-1B4C-EA937CD3D9F4}"/>
                  </a:ext>
                </a:extLst>
              </p:cNvPr>
              <p:cNvCxnSpPr>
                <a:cxnSpLocks/>
              </p:cNvCxnSpPr>
              <p:nvPr/>
            </p:nvCxnSpPr>
            <p:spPr>
              <a:xfrm flipH="1">
                <a:off x="9357308" y="2399012"/>
                <a:ext cx="262942" cy="0"/>
              </a:xfrm>
              <a:prstGeom prst="straightConnector1">
                <a:avLst/>
              </a:prstGeom>
              <a:ln w="12700">
                <a:solidFill>
                  <a:schemeClr val="tx1">
                    <a:lumMod val="75000"/>
                    <a:lumOff val="2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136" name="Group 135">
              <a:extLst>
                <a:ext uri="{FF2B5EF4-FFF2-40B4-BE49-F238E27FC236}">
                  <a16:creationId xmlns:a16="http://schemas.microsoft.com/office/drawing/2014/main" id="{337CD558-6FA5-FB62-7D65-289914C47C11}"/>
                </a:ext>
              </a:extLst>
            </p:cNvPr>
            <p:cNvGrpSpPr/>
            <p:nvPr/>
          </p:nvGrpSpPr>
          <p:grpSpPr>
            <a:xfrm>
              <a:off x="10544862" y="2262805"/>
              <a:ext cx="262942" cy="126933"/>
              <a:chOff x="10547381" y="2262805"/>
              <a:chExt cx="262942" cy="126933"/>
            </a:xfrm>
          </p:grpSpPr>
          <p:cxnSp>
            <p:nvCxnSpPr>
              <p:cNvPr id="140" name="Straight Arrow Connector 139">
                <a:extLst>
                  <a:ext uri="{FF2B5EF4-FFF2-40B4-BE49-F238E27FC236}">
                    <a16:creationId xmlns:a16="http://schemas.microsoft.com/office/drawing/2014/main" id="{AAD7EA50-85A4-8449-2A4B-18585A826180}"/>
                  </a:ext>
                </a:extLst>
              </p:cNvPr>
              <p:cNvCxnSpPr>
                <a:cxnSpLocks/>
              </p:cNvCxnSpPr>
              <p:nvPr/>
            </p:nvCxnSpPr>
            <p:spPr>
              <a:xfrm flipH="1">
                <a:off x="10547381" y="2262805"/>
                <a:ext cx="234367" cy="0"/>
              </a:xfrm>
              <a:prstGeom prst="straightConnector1">
                <a:avLst/>
              </a:prstGeom>
              <a:ln w="127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6C82619E-C41A-972C-551C-6DE818FB5C77}"/>
                  </a:ext>
                </a:extLst>
              </p:cNvPr>
              <p:cNvCxnSpPr>
                <a:cxnSpLocks/>
              </p:cNvCxnSpPr>
              <p:nvPr/>
            </p:nvCxnSpPr>
            <p:spPr>
              <a:xfrm flipH="1">
                <a:off x="10547381" y="2389738"/>
                <a:ext cx="262942" cy="0"/>
              </a:xfrm>
              <a:prstGeom prst="straightConnector1">
                <a:avLst/>
              </a:prstGeom>
              <a:ln w="12700">
                <a:solidFill>
                  <a:schemeClr val="tx1">
                    <a:lumMod val="75000"/>
                    <a:lumOff val="2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137" name="Group 136">
              <a:extLst>
                <a:ext uri="{FF2B5EF4-FFF2-40B4-BE49-F238E27FC236}">
                  <a16:creationId xmlns:a16="http://schemas.microsoft.com/office/drawing/2014/main" id="{078FC45D-3623-F4C9-2B37-F4953B76C80C}"/>
                </a:ext>
              </a:extLst>
            </p:cNvPr>
            <p:cNvGrpSpPr/>
            <p:nvPr/>
          </p:nvGrpSpPr>
          <p:grpSpPr>
            <a:xfrm>
              <a:off x="11807582" y="2284861"/>
              <a:ext cx="262942" cy="126933"/>
              <a:chOff x="11957633" y="2284861"/>
              <a:chExt cx="262942" cy="126933"/>
            </a:xfrm>
          </p:grpSpPr>
          <p:cxnSp>
            <p:nvCxnSpPr>
              <p:cNvPr id="138" name="Straight Arrow Connector 137">
                <a:extLst>
                  <a:ext uri="{FF2B5EF4-FFF2-40B4-BE49-F238E27FC236}">
                    <a16:creationId xmlns:a16="http://schemas.microsoft.com/office/drawing/2014/main" id="{FAF3864A-88BA-5475-6A24-90DF3611B026}"/>
                  </a:ext>
                </a:extLst>
              </p:cNvPr>
              <p:cNvCxnSpPr>
                <a:cxnSpLocks/>
              </p:cNvCxnSpPr>
              <p:nvPr/>
            </p:nvCxnSpPr>
            <p:spPr>
              <a:xfrm flipH="1">
                <a:off x="11957633" y="2284861"/>
                <a:ext cx="234367" cy="0"/>
              </a:xfrm>
              <a:prstGeom prst="straightConnector1">
                <a:avLst/>
              </a:prstGeom>
              <a:ln w="1270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F55A0D99-285F-4A06-8F8F-83C355BEC1A6}"/>
                  </a:ext>
                </a:extLst>
              </p:cNvPr>
              <p:cNvCxnSpPr>
                <a:cxnSpLocks/>
              </p:cNvCxnSpPr>
              <p:nvPr/>
            </p:nvCxnSpPr>
            <p:spPr>
              <a:xfrm flipH="1">
                <a:off x="11957633" y="2411794"/>
                <a:ext cx="262942" cy="0"/>
              </a:xfrm>
              <a:prstGeom prst="straightConnector1">
                <a:avLst/>
              </a:prstGeom>
              <a:ln w="12700">
                <a:solidFill>
                  <a:schemeClr val="tx1">
                    <a:lumMod val="75000"/>
                    <a:lumOff val="2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grpSp>
      <p:sp>
        <p:nvSpPr>
          <p:cNvPr id="220" name="TextBox 219">
            <a:extLst>
              <a:ext uri="{FF2B5EF4-FFF2-40B4-BE49-F238E27FC236}">
                <a16:creationId xmlns:a16="http://schemas.microsoft.com/office/drawing/2014/main" id="{6D2AC48E-ACCE-752F-2081-52037FAC35B6}"/>
              </a:ext>
            </a:extLst>
          </p:cNvPr>
          <p:cNvSpPr txBox="1"/>
          <p:nvPr/>
        </p:nvSpPr>
        <p:spPr>
          <a:xfrm>
            <a:off x="1313152" y="4623537"/>
            <a:ext cx="7337979" cy="369332"/>
          </a:xfrm>
          <a:prstGeom prst="rect">
            <a:avLst/>
          </a:prstGeom>
          <a:noFill/>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CVD, cardiovascular disease; </a:t>
            </a: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MASLD/MAFLD, metabolic dysfunction-associated steatotic liver disease/metabolic associated fatty liver disease</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a:t>
            </a:r>
            <a:b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b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1. Lazarus JV, et al. Nat Rev Gastroenterol Hepatol 2022;19:60–78; 2.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Pipitone</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RM, et al.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Ther</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Adv Endocrinol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Metab</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2023;14:20420188221145549; 3. Estes C, et al. J Hepatol 2018;69:896–904; 4.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Golabi</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P, et al. Health Qual Life Outcomes 2016;14:18.</a:t>
            </a:r>
          </a:p>
        </p:txBody>
      </p:sp>
    </p:spTree>
    <p:extLst>
      <p:ext uri="{BB962C8B-B14F-4D97-AF65-F5344CB8AC3E}">
        <p14:creationId xmlns:p14="http://schemas.microsoft.com/office/powerpoint/2010/main" val="3980874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8F8D9-C331-1BB9-B96D-BC7D078F4406}"/>
              </a:ext>
            </a:extLst>
          </p:cNvPr>
          <p:cNvSpPr>
            <a:spLocks noGrp="1"/>
          </p:cNvSpPr>
          <p:nvPr>
            <p:ph type="title"/>
          </p:nvPr>
        </p:nvSpPr>
        <p:spPr/>
        <p:txBody>
          <a:bodyPr/>
          <a:lstStyle/>
          <a:p>
            <a:r>
              <a:rPr lang="en-IN">
                <a:solidFill>
                  <a:schemeClr val="tx1"/>
                </a:solidFill>
              </a:rPr>
              <a:t>Prevalence of </a:t>
            </a:r>
            <a:r>
              <a:rPr lang="en-GB" sz="2400" kern="0">
                <a:solidFill>
                  <a:schemeClr val="tx1"/>
                </a:solidFill>
              </a:rPr>
              <a:t>MASLD/MAFLD</a:t>
            </a:r>
            <a:r>
              <a:rPr lang="en-IN">
                <a:solidFill>
                  <a:schemeClr val="tx1"/>
                </a:solidFill>
              </a:rPr>
              <a:t> in patients with prediabetes</a:t>
            </a:r>
          </a:p>
        </p:txBody>
      </p:sp>
      <p:sp>
        <p:nvSpPr>
          <p:cNvPr id="4" name="TextBox 3">
            <a:extLst>
              <a:ext uri="{FF2B5EF4-FFF2-40B4-BE49-F238E27FC236}">
                <a16:creationId xmlns:a16="http://schemas.microsoft.com/office/drawing/2014/main" id="{F04F64B6-5170-31D3-A221-3D628CF5115E}"/>
              </a:ext>
            </a:extLst>
          </p:cNvPr>
          <p:cNvSpPr txBox="1"/>
          <p:nvPr/>
        </p:nvSpPr>
        <p:spPr>
          <a:xfrm>
            <a:off x="1313152" y="4623537"/>
            <a:ext cx="7337979" cy="369332"/>
          </a:xfrm>
          <a:prstGeom prst="rect">
            <a:avLst/>
          </a:prstGeom>
          <a:noFill/>
        </p:spPr>
        <p:txBody>
          <a:bodyPr wrap="square">
            <a:spAutoFit/>
          </a:bodyPr>
          <a:lstStyle/>
          <a:p>
            <a:pPr lvl="0" defTabSz="609585">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IFG, impaired fasting glucose; IGT, impaired glucose tolerance; IR, insulin resistance; IS, insulin secretion; </a:t>
            </a: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MASLD/MAFLD, metabolic dysfunction-associated steatotic liver disease/metabolic associated fatty liver disease</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a:t>
            </a:r>
            <a:b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b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Stefan N, et al. Lancet Diabetes Endocrinol 2016;4(9):789–798.</a:t>
            </a:r>
          </a:p>
        </p:txBody>
      </p:sp>
      <p:grpSp>
        <p:nvGrpSpPr>
          <p:cNvPr id="5" name="Group 4">
            <a:extLst>
              <a:ext uri="{FF2B5EF4-FFF2-40B4-BE49-F238E27FC236}">
                <a16:creationId xmlns:a16="http://schemas.microsoft.com/office/drawing/2014/main" id="{72D58ADB-04E0-E29F-54A8-742A45E80A8D}"/>
              </a:ext>
            </a:extLst>
          </p:cNvPr>
          <p:cNvGrpSpPr/>
          <p:nvPr/>
        </p:nvGrpSpPr>
        <p:grpSpPr>
          <a:xfrm>
            <a:off x="1673363" y="1009130"/>
            <a:ext cx="5797273" cy="3056118"/>
            <a:chOff x="1666774" y="1216820"/>
            <a:chExt cx="5797273" cy="3056118"/>
          </a:xfrm>
        </p:grpSpPr>
        <p:cxnSp>
          <p:nvCxnSpPr>
            <p:cNvPr id="6" name="Straight Connector 5">
              <a:extLst>
                <a:ext uri="{FF2B5EF4-FFF2-40B4-BE49-F238E27FC236}">
                  <a16:creationId xmlns:a16="http://schemas.microsoft.com/office/drawing/2014/main" id="{95D60984-FDCC-7582-B945-BBB5E9B6EA77}"/>
                </a:ext>
              </a:extLst>
            </p:cNvPr>
            <p:cNvCxnSpPr/>
            <p:nvPr/>
          </p:nvCxnSpPr>
          <p:spPr>
            <a:xfrm>
              <a:off x="3127585" y="1669934"/>
              <a:ext cx="0" cy="12042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2C9AEDC-588A-8548-CE5D-A602388A5312}"/>
                </a:ext>
              </a:extLst>
            </p:cNvPr>
            <p:cNvCxnSpPr/>
            <p:nvPr/>
          </p:nvCxnSpPr>
          <p:spPr>
            <a:xfrm>
              <a:off x="3070911" y="1671585"/>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9E681E9-3390-CFA2-E80C-B37B0A8112B1}"/>
                </a:ext>
              </a:extLst>
            </p:cNvPr>
            <p:cNvCxnSpPr/>
            <p:nvPr/>
          </p:nvCxnSpPr>
          <p:spPr>
            <a:xfrm>
              <a:off x="3070911" y="1792013"/>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14EBA3A-6845-CB88-C6A2-8563760AEC5B}"/>
                </a:ext>
              </a:extLst>
            </p:cNvPr>
            <p:cNvCxnSpPr/>
            <p:nvPr/>
          </p:nvCxnSpPr>
          <p:spPr>
            <a:xfrm>
              <a:off x="3070911" y="1912439"/>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B6B145D-AE55-9B01-4620-3A3703936472}"/>
                </a:ext>
              </a:extLst>
            </p:cNvPr>
            <p:cNvCxnSpPr/>
            <p:nvPr/>
          </p:nvCxnSpPr>
          <p:spPr>
            <a:xfrm>
              <a:off x="3070911" y="2032867"/>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28AAEFA-DD97-19EA-0D51-8FFFD3BA2471}"/>
                </a:ext>
              </a:extLst>
            </p:cNvPr>
            <p:cNvCxnSpPr/>
            <p:nvPr/>
          </p:nvCxnSpPr>
          <p:spPr>
            <a:xfrm>
              <a:off x="3070911" y="2153294"/>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84943A6-323C-A7F6-7D05-F6720935EAD0}"/>
                </a:ext>
              </a:extLst>
            </p:cNvPr>
            <p:cNvCxnSpPr/>
            <p:nvPr/>
          </p:nvCxnSpPr>
          <p:spPr>
            <a:xfrm>
              <a:off x="3070911" y="2273722"/>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81077E9-3565-F858-A2F2-13CE08C61244}"/>
                </a:ext>
              </a:extLst>
            </p:cNvPr>
            <p:cNvCxnSpPr/>
            <p:nvPr/>
          </p:nvCxnSpPr>
          <p:spPr>
            <a:xfrm>
              <a:off x="3070911" y="2394149"/>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9CDF046-1C07-050D-411E-F9BD289C29E0}"/>
                </a:ext>
              </a:extLst>
            </p:cNvPr>
            <p:cNvCxnSpPr/>
            <p:nvPr/>
          </p:nvCxnSpPr>
          <p:spPr>
            <a:xfrm>
              <a:off x="3070911" y="2514577"/>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09A499-445E-5605-3AE4-590C98B58F47}"/>
                </a:ext>
              </a:extLst>
            </p:cNvPr>
            <p:cNvCxnSpPr/>
            <p:nvPr/>
          </p:nvCxnSpPr>
          <p:spPr>
            <a:xfrm>
              <a:off x="3070911" y="2635004"/>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35F8AA8-7879-8F1B-120D-F4DCCA3A949C}"/>
                </a:ext>
              </a:extLst>
            </p:cNvPr>
            <p:cNvCxnSpPr/>
            <p:nvPr/>
          </p:nvCxnSpPr>
          <p:spPr>
            <a:xfrm>
              <a:off x="3070911" y="2755432"/>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BD6DAC6-2FDC-0127-5934-A1D5DF07E4A2}"/>
                </a:ext>
              </a:extLst>
            </p:cNvPr>
            <p:cNvCxnSpPr/>
            <p:nvPr/>
          </p:nvCxnSpPr>
          <p:spPr>
            <a:xfrm>
              <a:off x="3070911" y="2875861"/>
              <a:ext cx="5908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5B888096-07EF-98AA-5FCE-F5BDC5B4DADE}"/>
                </a:ext>
              </a:extLst>
            </p:cNvPr>
            <p:cNvSpPr/>
            <p:nvPr/>
          </p:nvSpPr>
          <p:spPr>
            <a:xfrm>
              <a:off x="3172529" y="2796675"/>
              <a:ext cx="111387" cy="75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9" name="Rectangle 18">
              <a:extLst>
                <a:ext uri="{FF2B5EF4-FFF2-40B4-BE49-F238E27FC236}">
                  <a16:creationId xmlns:a16="http://schemas.microsoft.com/office/drawing/2014/main" id="{3717201A-E6FD-EF9B-88CF-6D45905E0F09}"/>
                </a:ext>
              </a:extLst>
            </p:cNvPr>
            <p:cNvSpPr/>
            <p:nvPr/>
          </p:nvSpPr>
          <p:spPr>
            <a:xfrm>
              <a:off x="3283918" y="2437043"/>
              <a:ext cx="109432" cy="435519"/>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0" name="Rectangle 19">
              <a:extLst>
                <a:ext uri="{FF2B5EF4-FFF2-40B4-BE49-F238E27FC236}">
                  <a16:creationId xmlns:a16="http://schemas.microsoft.com/office/drawing/2014/main" id="{9782381A-FA92-8D53-7F54-B9983F3F858D}"/>
                </a:ext>
              </a:extLst>
            </p:cNvPr>
            <p:cNvSpPr/>
            <p:nvPr/>
          </p:nvSpPr>
          <p:spPr>
            <a:xfrm>
              <a:off x="3477379" y="2542623"/>
              <a:ext cx="111387" cy="32993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1" name="Rectangle 20">
              <a:extLst>
                <a:ext uri="{FF2B5EF4-FFF2-40B4-BE49-F238E27FC236}">
                  <a16:creationId xmlns:a16="http://schemas.microsoft.com/office/drawing/2014/main" id="{60033DC7-1435-4D86-0F10-B58C40FA6E3E}"/>
                </a:ext>
              </a:extLst>
            </p:cNvPr>
            <p:cNvSpPr/>
            <p:nvPr/>
          </p:nvSpPr>
          <p:spPr>
            <a:xfrm>
              <a:off x="3588766" y="1866249"/>
              <a:ext cx="111387" cy="1006313"/>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2" name="Rectangle 21">
              <a:extLst>
                <a:ext uri="{FF2B5EF4-FFF2-40B4-BE49-F238E27FC236}">
                  <a16:creationId xmlns:a16="http://schemas.microsoft.com/office/drawing/2014/main" id="{4453EF50-538F-0839-40CB-9BDA51D231E4}"/>
                </a:ext>
              </a:extLst>
            </p:cNvPr>
            <p:cNvSpPr/>
            <p:nvPr/>
          </p:nvSpPr>
          <p:spPr>
            <a:xfrm>
              <a:off x="3786137" y="2839567"/>
              <a:ext cx="111387" cy="3299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3" name="Rectangle 22">
              <a:extLst>
                <a:ext uri="{FF2B5EF4-FFF2-40B4-BE49-F238E27FC236}">
                  <a16:creationId xmlns:a16="http://schemas.microsoft.com/office/drawing/2014/main" id="{383CAEE5-79AE-8E2D-977A-5E3E75AC2ECB}"/>
                </a:ext>
              </a:extLst>
            </p:cNvPr>
            <p:cNvSpPr/>
            <p:nvPr/>
          </p:nvSpPr>
          <p:spPr>
            <a:xfrm>
              <a:off x="3895571" y="2745535"/>
              <a:ext cx="111387" cy="127027"/>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4" name="Rectangle 23">
              <a:extLst>
                <a:ext uri="{FF2B5EF4-FFF2-40B4-BE49-F238E27FC236}">
                  <a16:creationId xmlns:a16="http://schemas.microsoft.com/office/drawing/2014/main" id="{0269498C-F752-ADEB-5D80-777B8E6FD287}"/>
                </a:ext>
              </a:extLst>
            </p:cNvPr>
            <p:cNvSpPr/>
            <p:nvPr/>
          </p:nvSpPr>
          <p:spPr>
            <a:xfrm>
              <a:off x="4089033" y="2824720"/>
              <a:ext cx="111387" cy="4784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5" name="Rectangle 24">
              <a:extLst>
                <a:ext uri="{FF2B5EF4-FFF2-40B4-BE49-F238E27FC236}">
                  <a16:creationId xmlns:a16="http://schemas.microsoft.com/office/drawing/2014/main" id="{B91F9B43-FF70-450C-4ED8-D6537ED50FAC}"/>
                </a:ext>
              </a:extLst>
            </p:cNvPr>
            <p:cNvSpPr/>
            <p:nvPr/>
          </p:nvSpPr>
          <p:spPr>
            <a:xfrm>
              <a:off x="4200421" y="2636655"/>
              <a:ext cx="111387" cy="235907"/>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Rectangle 25">
              <a:extLst>
                <a:ext uri="{FF2B5EF4-FFF2-40B4-BE49-F238E27FC236}">
                  <a16:creationId xmlns:a16="http://schemas.microsoft.com/office/drawing/2014/main" id="{5B6912AE-1257-CDFF-8E66-456F3FF23901}"/>
                </a:ext>
              </a:extLst>
            </p:cNvPr>
            <p:cNvSpPr/>
            <p:nvPr/>
          </p:nvSpPr>
          <p:spPr>
            <a:xfrm>
              <a:off x="4812076" y="2092258"/>
              <a:ext cx="111387" cy="780305"/>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7" name="Rectangle 26">
              <a:extLst>
                <a:ext uri="{FF2B5EF4-FFF2-40B4-BE49-F238E27FC236}">
                  <a16:creationId xmlns:a16="http://schemas.microsoft.com/office/drawing/2014/main" id="{BFA8236B-E56C-C5CC-6FF3-8F57CAD9D658}"/>
                </a:ext>
              </a:extLst>
            </p:cNvPr>
            <p:cNvSpPr/>
            <p:nvPr/>
          </p:nvSpPr>
          <p:spPr>
            <a:xfrm>
              <a:off x="4700687" y="2494782"/>
              <a:ext cx="111387" cy="37778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8" name="Rectangle 27">
              <a:extLst>
                <a:ext uri="{FF2B5EF4-FFF2-40B4-BE49-F238E27FC236}">
                  <a16:creationId xmlns:a16="http://schemas.microsoft.com/office/drawing/2014/main" id="{B00A603C-7356-FE1D-9EC9-896B4AB4D46A}"/>
                </a:ext>
              </a:extLst>
            </p:cNvPr>
            <p:cNvSpPr/>
            <p:nvPr/>
          </p:nvSpPr>
          <p:spPr>
            <a:xfrm>
              <a:off x="5013354" y="2517878"/>
              <a:ext cx="111387" cy="35468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9" name="Rectangle 28">
              <a:extLst>
                <a:ext uri="{FF2B5EF4-FFF2-40B4-BE49-F238E27FC236}">
                  <a16:creationId xmlns:a16="http://schemas.microsoft.com/office/drawing/2014/main" id="{B0EA7C68-B278-081C-A975-99FA942CF803}"/>
                </a:ext>
              </a:extLst>
            </p:cNvPr>
            <p:cNvSpPr/>
            <p:nvPr/>
          </p:nvSpPr>
          <p:spPr>
            <a:xfrm>
              <a:off x="5116926" y="1960281"/>
              <a:ext cx="111387" cy="912281"/>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0" name="Rectangle 29">
              <a:extLst>
                <a:ext uri="{FF2B5EF4-FFF2-40B4-BE49-F238E27FC236}">
                  <a16:creationId xmlns:a16="http://schemas.microsoft.com/office/drawing/2014/main" id="{55BB9EBF-3AB9-1AFD-668E-1F2496454FEC}"/>
                </a:ext>
              </a:extLst>
            </p:cNvPr>
            <p:cNvSpPr/>
            <p:nvPr/>
          </p:nvSpPr>
          <p:spPr>
            <a:xfrm>
              <a:off x="5318204" y="2620158"/>
              <a:ext cx="111387" cy="25240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1" name="Rectangle 30">
              <a:extLst>
                <a:ext uri="{FF2B5EF4-FFF2-40B4-BE49-F238E27FC236}">
                  <a16:creationId xmlns:a16="http://schemas.microsoft.com/office/drawing/2014/main" id="{D95EEABD-4C97-8D7B-3E63-CFC0293E59CA}"/>
                </a:ext>
              </a:extLst>
            </p:cNvPr>
            <p:cNvSpPr/>
            <p:nvPr/>
          </p:nvSpPr>
          <p:spPr>
            <a:xfrm>
              <a:off x="5425685" y="2318264"/>
              <a:ext cx="111387" cy="554298"/>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2" name="Rectangle 31">
              <a:extLst>
                <a:ext uri="{FF2B5EF4-FFF2-40B4-BE49-F238E27FC236}">
                  <a16:creationId xmlns:a16="http://schemas.microsoft.com/office/drawing/2014/main" id="{BF9D8EAE-0335-5C9E-246E-A0B120E5EF86}"/>
                </a:ext>
              </a:extLst>
            </p:cNvPr>
            <p:cNvSpPr/>
            <p:nvPr/>
          </p:nvSpPr>
          <p:spPr>
            <a:xfrm>
              <a:off x="5625010" y="2387552"/>
              <a:ext cx="111387" cy="48501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3" name="Rectangle 32">
              <a:extLst>
                <a:ext uri="{FF2B5EF4-FFF2-40B4-BE49-F238E27FC236}">
                  <a16:creationId xmlns:a16="http://schemas.microsoft.com/office/drawing/2014/main" id="{E0744A69-4E0F-B9B1-CFEA-144DFB35BA6E}"/>
                </a:ext>
              </a:extLst>
            </p:cNvPr>
            <p:cNvSpPr/>
            <p:nvPr/>
          </p:nvSpPr>
          <p:spPr>
            <a:xfrm>
              <a:off x="5734444" y="2131849"/>
              <a:ext cx="111387" cy="740714"/>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4" name="Rectangle 33">
              <a:extLst>
                <a:ext uri="{FF2B5EF4-FFF2-40B4-BE49-F238E27FC236}">
                  <a16:creationId xmlns:a16="http://schemas.microsoft.com/office/drawing/2014/main" id="{F6236B86-9763-91D5-37C3-DE3937AFC6DF}"/>
                </a:ext>
              </a:extLst>
            </p:cNvPr>
            <p:cNvSpPr/>
            <p:nvPr/>
          </p:nvSpPr>
          <p:spPr>
            <a:xfrm>
              <a:off x="6240572" y="2204436"/>
              <a:ext cx="111387" cy="66812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5" name="Rectangle 34">
              <a:extLst>
                <a:ext uri="{FF2B5EF4-FFF2-40B4-BE49-F238E27FC236}">
                  <a16:creationId xmlns:a16="http://schemas.microsoft.com/office/drawing/2014/main" id="{E90A69EB-53A5-D1C3-8F88-448440B57DCB}"/>
                </a:ext>
              </a:extLst>
            </p:cNvPr>
            <p:cNvSpPr/>
            <p:nvPr/>
          </p:nvSpPr>
          <p:spPr>
            <a:xfrm>
              <a:off x="6346098" y="1864599"/>
              <a:ext cx="111387" cy="1007964"/>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6" name="Rectangle 35">
              <a:extLst>
                <a:ext uri="{FF2B5EF4-FFF2-40B4-BE49-F238E27FC236}">
                  <a16:creationId xmlns:a16="http://schemas.microsoft.com/office/drawing/2014/main" id="{9EFFE5D2-1939-EC77-CDA6-7371711EB40C}"/>
                </a:ext>
              </a:extLst>
            </p:cNvPr>
            <p:cNvSpPr/>
            <p:nvPr/>
          </p:nvSpPr>
          <p:spPr>
            <a:xfrm>
              <a:off x="6539561" y="2494782"/>
              <a:ext cx="111387" cy="37778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7" name="Rectangle 36">
              <a:extLst>
                <a:ext uri="{FF2B5EF4-FFF2-40B4-BE49-F238E27FC236}">
                  <a16:creationId xmlns:a16="http://schemas.microsoft.com/office/drawing/2014/main" id="{1C188F75-BE32-FC40-49A0-C2457B73651E}"/>
                </a:ext>
              </a:extLst>
            </p:cNvPr>
            <p:cNvSpPr/>
            <p:nvPr/>
          </p:nvSpPr>
          <p:spPr>
            <a:xfrm>
              <a:off x="6650948" y="1904191"/>
              <a:ext cx="111387" cy="968372"/>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8" name="Rectangle 37">
              <a:extLst>
                <a:ext uri="{FF2B5EF4-FFF2-40B4-BE49-F238E27FC236}">
                  <a16:creationId xmlns:a16="http://schemas.microsoft.com/office/drawing/2014/main" id="{E57A2E69-EEB3-8157-F9B5-614CC000D1E5}"/>
                </a:ext>
              </a:extLst>
            </p:cNvPr>
            <p:cNvSpPr/>
            <p:nvPr/>
          </p:nvSpPr>
          <p:spPr>
            <a:xfrm>
              <a:off x="6850274" y="2366107"/>
              <a:ext cx="111387" cy="50645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9" name="Rectangle 38">
              <a:extLst>
                <a:ext uri="{FF2B5EF4-FFF2-40B4-BE49-F238E27FC236}">
                  <a16:creationId xmlns:a16="http://schemas.microsoft.com/office/drawing/2014/main" id="{CCF495E7-F932-F968-9FA2-7E7C2D088952}"/>
                </a:ext>
              </a:extLst>
            </p:cNvPr>
            <p:cNvSpPr/>
            <p:nvPr/>
          </p:nvSpPr>
          <p:spPr>
            <a:xfrm>
              <a:off x="6959708" y="2036167"/>
              <a:ext cx="111387" cy="836396"/>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0" name="Rectangle 39">
              <a:extLst>
                <a:ext uri="{FF2B5EF4-FFF2-40B4-BE49-F238E27FC236}">
                  <a16:creationId xmlns:a16="http://schemas.microsoft.com/office/drawing/2014/main" id="{B8615F01-F6A9-A71A-ADF2-5102A4B3B940}"/>
                </a:ext>
              </a:extLst>
            </p:cNvPr>
            <p:cNvSpPr/>
            <p:nvPr/>
          </p:nvSpPr>
          <p:spPr>
            <a:xfrm>
              <a:off x="7151216" y="1948733"/>
              <a:ext cx="111387" cy="92383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1" name="Rectangle 40">
              <a:extLst>
                <a:ext uri="{FF2B5EF4-FFF2-40B4-BE49-F238E27FC236}">
                  <a16:creationId xmlns:a16="http://schemas.microsoft.com/office/drawing/2014/main" id="{527C1468-108E-5BD6-83DE-B9596C75AC62}"/>
                </a:ext>
              </a:extLst>
            </p:cNvPr>
            <p:cNvSpPr/>
            <p:nvPr/>
          </p:nvSpPr>
          <p:spPr>
            <a:xfrm>
              <a:off x="7266512" y="1765617"/>
              <a:ext cx="111387" cy="1106946"/>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2" name="TextBox 41">
              <a:extLst>
                <a:ext uri="{FF2B5EF4-FFF2-40B4-BE49-F238E27FC236}">
                  <a16:creationId xmlns:a16="http://schemas.microsoft.com/office/drawing/2014/main" id="{48875636-1793-7828-8FAF-45E39A791B8C}"/>
                </a:ext>
              </a:extLst>
            </p:cNvPr>
            <p:cNvSpPr txBox="1"/>
            <p:nvPr/>
          </p:nvSpPr>
          <p:spPr>
            <a:xfrm>
              <a:off x="2864865" y="2754334"/>
              <a:ext cx="269626" cy="276999"/>
            </a:xfrm>
            <a:prstGeom prst="rect">
              <a:avLst/>
            </a:prstGeom>
            <a:noFill/>
          </p:spPr>
          <p:txBody>
            <a:bodyPr wrap="none" rtlCol="0">
              <a:spAutoFit/>
            </a:bodyPr>
            <a:lstStyle/>
            <a:p>
              <a:pPr algn="ctr"/>
              <a:r>
                <a:rPr lang="en-GB" sz="1200">
                  <a:latin typeface="Century Gothic" panose="020B0502020202020204" pitchFamily="34" charset="0"/>
                </a:rPr>
                <a:t>0</a:t>
              </a:r>
            </a:p>
          </p:txBody>
        </p:sp>
        <p:sp>
          <p:nvSpPr>
            <p:cNvPr id="43" name="TextBox 42">
              <a:extLst>
                <a:ext uri="{FF2B5EF4-FFF2-40B4-BE49-F238E27FC236}">
                  <a16:creationId xmlns:a16="http://schemas.microsoft.com/office/drawing/2014/main" id="{A3E6C7E6-77BA-69E5-A2C4-532C68800397}"/>
                </a:ext>
              </a:extLst>
            </p:cNvPr>
            <p:cNvSpPr txBox="1"/>
            <p:nvPr/>
          </p:nvSpPr>
          <p:spPr>
            <a:xfrm>
              <a:off x="2775487" y="2639955"/>
              <a:ext cx="354585" cy="276999"/>
            </a:xfrm>
            <a:prstGeom prst="rect">
              <a:avLst/>
            </a:prstGeom>
            <a:noFill/>
          </p:spPr>
          <p:txBody>
            <a:bodyPr wrap="none" rtlCol="0">
              <a:spAutoFit/>
            </a:bodyPr>
            <a:lstStyle/>
            <a:p>
              <a:pPr algn="ctr"/>
              <a:r>
                <a:rPr lang="en-GB" sz="1200">
                  <a:latin typeface="Century Gothic" panose="020B0502020202020204" pitchFamily="34" charset="0"/>
                </a:rPr>
                <a:t>10</a:t>
              </a:r>
            </a:p>
          </p:txBody>
        </p:sp>
        <p:sp>
          <p:nvSpPr>
            <p:cNvPr id="44" name="TextBox 43">
              <a:extLst>
                <a:ext uri="{FF2B5EF4-FFF2-40B4-BE49-F238E27FC236}">
                  <a16:creationId xmlns:a16="http://schemas.microsoft.com/office/drawing/2014/main" id="{832B683B-9CA2-8F59-3FD8-17F0A317947E}"/>
                </a:ext>
              </a:extLst>
            </p:cNvPr>
            <p:cNvSpPr txBox="1"/>
            <p:nvPr/>
          </p:nvSpPr>
          <p:spPr>
            <a:xfrm>
              <a:off x="2775487" y="2516778"/>
              <a:ext cx="354585" cy="276999"/>
            </a:xfrm>
            <a:prstGeom prst="rect">
              <a:avLst/>
            </a:prstGeom>
            <a:noFill/>
          </p:spPr>
          <p:txBody>
            <a:bodyPr wrap="none" rtlCol="0">
              <a:spAutoFit/>
            </a:bodyPr>
            <a:lstStyle/>
            <a:p>
              <a:pPr algn="ctr"/>
              <a:r>
                <a:rPr lang="en-GB" sz="1200">
                  <a:latin typeface="Century Gothic" panose="020B0502020202020204" pitchFamily="34" charset="0"/>
                </a:rPr>
                <a:t>20</a:t>
              </a:r>
            </a:p>
          </p:txBody>
        </p:sp>
        <p:sp>
          <p:nvSpPr>
            <p:cNvPr id="45" name="TextBox 44">
              <a:extLst>
                <a:ext uri="{FF2B5EF4-FFF2-40B4-BE49-F238E27FC236}">
                  <a16:creationId xmlns:a16="http://schemas.microsoft.com/office/drawing/2014/main" id="{C93693C4-BE2F-EDC1-BFF9-FA47274C0B58}"/>
                </a:ext>
              </a:extLst>
            </p:cNvPr>
            <p:cNvSpPr txBox="1"/>
            <p:nvPr/>
          </p:nvSpPr>
          <p:spPr>
            <a:xfrm>
              <a:off x="2775487" y="2398000"/>
              <a:ext cx="354585" cy="276999"/>
            </a:xfrm>
            <a:prstGeom prst="rect">
              <a:avLst/>
            </a:prstGeom>
            <a:noFill/>
          </p:spPr>
          <p:txBody>
            <a:bodyPr wrap="none" rtlCol="0">
              <a:spAutoFit/>
            </a:bodyPr>
            <a:lstStyle/>
            <a:p>
              <a:pPr algn="ctr"/>
              <a:r>
                <a:rPr lang="en-GB" sz="1200">
                  <a:latin typeface="Century Gothic" panose="020B0502020202020204" pitchFamily="34" charset="0"/>
                </a:rPr>
                <a:t>30</a:t>
              </a:r>
            </a:p>
          </p:txBody>
        </p:sp>
        <p:sp>
          <p:nvSpPr>
            <p:cNvPr id="46" name="TextBox 45">
              <a:extLst>
                <a:ext uri="{FF2B5EF4-FFF2-40B4-BE49-F238E27FC236}">
                  <a16:creationId xmlns:a16="http://schemas.microsoft.com/office/drawing/2014/main" id="{2B156494-7B09-07C0-D0DC-1303591A5071}"/>
                </a:ext>
              </a:extLst>
            </p:cNvPr>
            <p:cNvSpPr txBox="1"/>
            <p:nvPr/>
          </p:nvSpPr>
          <p:spPr>
            <a:xfrm>
              <a:off x="2775487" y="2273434"/>
              <a:ext cx="354585" cy="276999"/>
            </a:xfrm>
            <a:prstGeom prst="rect">
              <a:avLst/>
            </a:prstGeom>
            <a:noFill/>
          </p:spPr>
          <p:txBody>
            <a:bodyPr wrap="none" rtlCol="0">
              <a:spAutoFit/>
            </a:bodyPr>
            <a:lstStyle/>
            <a:p>
              <a:pPr algn="ctr"/>
              <a:r>
                <a:rPr lang="en-GB" sz="1200">
                  <a:latin typeface="Century Gothic" panose="020B0502020202020204" pitchFamily="34" charset="0"/>
                </a:rPr>
                <a:t>40</a:t>
              </a:r>
            </a:p>
          </p:txBody>
        </p:sp>
        <p:sp>
          <p:nvSpPr>
            <p:cNvPr id="47" name="TextBox 46">
              <a:extLst>
                <a:ext uri="{FF2B5EF4-FFF2-40B4-BE49-F238E27FC236}">
                  <a16:creationId xmlns:a16="http://schemas.microsoft.com/office/drawing/2014/main" id="{F37AEFA0-84F6-0FCF-A192-98571FB1609F}"/>
                </a:ext>
              </a:extLst>
            </p:cNvPr>
            <p:cNvSpPr txBox="1"/>
            <p:nvPr/>
          </p:nvSpPr>
          <p:spPr>
            <a:xfrm>
              <a:off x="2775487" y="2159056"/>
              <a:ext cx="354585" cy="276999"/>
            </a:xfrm>
            <a:prstGeom prst="rect">
              <a:avLst/>
            </a:prstGeom>
            <a:noFill/>
          </p:spPr>
          <p:txBody>
            <a:bodyPr wrap="none" rtlCol="0">
              <a:spAutoFit/>
            </a:bodyPr>
            <a:lstStyle/>
            <a:p>
              <a:pPr algn="ctr"/>
              <a:r>
                <a:rPr lang="en-GB" sz="1200">
                  <a:latin typeface="Century Gothic" panose="020B0502020202020204" pitchFamily="34" charset="0"/>
                </a:rPr>
                <a:t>50</a:t>
              </a:r>
            </a:p>
          </p:txBody>
        </p:sp>
        <p:sp>
          <p:nvSpPr>
            <p:cNvPr id="48" name="TextBox 47">
              <a:extLst>
                <a:ext uri="{FF2B5EF4-FFF2-40B4-BE49-F238E27FC236}">
                  <a16:creationId xmlns:a16="http://schemas.microsoft.com/office/drawing/2014/main" id="{D9914388-2DED-677F-0B45-11959D91614D}"/>
                </a:ext>
              </a:extLst>
            </p:cNvPr>
            <p:cNvSpPr txBox="1"/>
            <p:nvPr/>
          </p:nvSpPr>
          <p:spPr>
            <a:xfrm>
              <a:off x="2775487" y="2031479"/>
              <a:ext cx="354585" cy="276999"/>
            </a:xfrm>
            <a:prstGeom prst="rect">
              <a:avLst/>
            </a:prstGeom>
            <a:noFill/>
          </p:spPr>
          <p:txBody>
            <a:bodyPr wrap="none" rtlCol="0">
              <a:spAutoFit/>
            </a:bodyPr>
            <a:lstStyle/>
            <a:p>
              <a:pPr algn="ctr"/>
              <a:r>
                <a:rPr lang="en-GB" sz="1200">
                  <a:latin typeface="Century Gothic" panose="020B0502020202020204" pitchFamily="34" charset="0"/>
                </a:rPr>
                <a:t>60</a:t>
              </a:r>
            </a:p>
          </p:txBody>
        </p:sp>
        <p:sp>
          <p:nvSpPr>
            <p:cNvPr id="49" name="TextBox 48">
              <a:extLst>
                <a:ext uri="{FF2B5EF4-FFF2-40B4-BE49-F238E27FC236}">
                  <a16:creationId xmlns:a16="http://schemas.microsoft.com/office/drawing/2014/main" id="{891B4B56-D9BC-110D-0372-0EF6A22F7D2B}"/>
                </a:ext>
              </a:extLst>
            </p:cNvPr>
            <p:cNvSpPr txBox="1"/>
            <p:nvPr/>
          </p:nvSpPr>
          <p:spPr>
            <a:xfrm>
              <a:off x="2775487" y="1912702"/>
              <a:ext cx="354585" cy="276999"/>
            </a:xfrm>
            <a:prstGeom prst="rect">
              <a:avLst/>
            </a:prstGeom>
            <a:noFill/>
          </p:spPr>
          <p:txBody>
            <a:bodyPr wrap="none" rtlCol="0">
              <a:spAutoFit/>
            </a:bodyPr>
            <a:lstStyle/>
            <a:p>
              <a:pPr algn="ctr"/>
              <a:r>
                <a:rPr lang="en-GB" sz="1200">
                  <a:latin typeface="Century Gothic" panose="020B0502020202020204" pitchFamily="34" charset="0"/>
                </a:rPr>
                <a:t>70</a:t>
              </a:r>
            </a:p>
          </p:txBody>
        </p:sp>
        <p:sp>
          <p:nvSpPr>
            <p:cNvPr id="50" name="TextBox 49">
              <a:extLst>
                <a:ext uri="{FF2B5EF4-FFF2-40B4-BE49-F238E27FC236}">
                  <a16:creationId xmlns:a16="http://schemas.microsoft.com/office/drawing/2014/main" id="{EF73B9B4-22B2-D97E-E3B2-9ED26E84FC6E}"/>
                </a:ext>
              </a:extLst>
            </p:cNvPr>
            <p:cNvSpPr txBox="1"/>
            <p:nvPr/>
          </p:nvSpPr>
          <p:spPr>
            <a:xfrm>
              <a:off x="2775487" y="1793923"/>
              <a:ext cx="354585" cy="276999"/>
            </a:xfrm>
            <a:prstGeom prst="rect">
              <a:avLst/>
            </a:prstGeom>
            <a:noFill/>
          </p:spPr>
          <p:txBody>
            <a:bodyPr wrap="none" rtlCol="0">
              <a:spAutoFit/>
            </a:bodyPr>
            <a:lstStyle/>
            <a:p>
              <a:pPr algn="ctr"/>
              <a:r>
                <a:rPr lang="en-GB" sz="1200">
                  <a:latin typeface="Century Gothic" panose="020B0502020202020204" pitchFamily="34" charset="0"/>
                </a:rPr>
                <a:t>80</a:t>
              </a:r>
            </a:p>
          </p:txBody>
        </p:sp>
        <p:sp>
          <p:nvSpPr>
            <p:cNvPr id="51" name="TextBox 50">
              <a:extLst>
                <a:ext uri="{FF2B5EF4-FFF2-40B4-BE49-F238E27FC236}">
                  <a16:creationId xmlns:a16="http://schemas.microsoft.com/office/drawing/2014/main" id="{0EDA1F00-F909-1438-48F6-531E12CA97F3}"/>
                </a:ext>
              </a:extLst>
            </p:cNvPr>
            <p:cNvSpPr txBox="1"/>
            <p:nvPr/>
          </p:nvSpPr>
          <p:spPr>
            <a:xfrm>
              <a:off x="2775487" y="1670746"/>
              <a:ext cx="354585" cy="276999"/>
            </a:xfrm>
            <a:prstGeom prst="rect">
              <a:avLst/>
            </a:prstGeom>
            <a:noFill/>
          </p:spPr>
          <p:txBody>
            <a:bodyPr wrap="none" rtlCol="0">
              <a:spAutoFit/>
            </a:bodyPr>
            <a:lstStyle/>
            <a:p>
              <a:pPr algn="ctr"/>
              <a:r>
                <a:rPr lang="en-GB" sz="1200">
                  <a:latin typeface="Century Gothic" panose="020B0502020202020204" pitchFamily="34" charset="0"/>
                </a:rPr>
                <a:t>90</a:t>
              </a:r>
            </a:p>
          </p:txBody>
        </p:sp>
        <p:sp>
          <p:nvSpPr>
            <p:cNvPr id="52" name="TextBox 51">
              <a:extLst>
                <a:ext uri="{FF2B5EF4-FFF2-40B4-BE49-F238E27FC236}">
                  <a16:creationId xmlns:a16="http://schemas.microsoft.com/office/drawing/2014/main" id="{A46F87BC-D3D2-5ABA-1BCC-43C347DA2D11}"/>
                </a:ext>
              </a:extLst>
            </p:cNvPr>
            <p:cNvSpPr txBox="1"/>
            <p:nvPr/>
          </p:nvSpPr>
          <p:spPr>
            <a:xfrm>
              <a:off x="2686107" y="1551968"/>
              <a:ext cx="439544" cy="276999"/>
            </a:xfrm>
            <a:prstGeom prst="rect">
              <a:avLst/>
            </a:prstGeom>
            <a:noFill/>
          </p:spPr>
          <p:txBody>
            <a:bodyPr wrap="none" rtlCol="0">
              <a:spAutoFit/>
            </a:bodyPr>
            <a:lstStyle/>
            <a:p>
              <a:pPr algn="ctr"/>
              <a:r>
                <a:rPr lang="en-GB" sz="1200">
                  <a:latin typeface="Century Gothic" panose="020B0502020202020204" pitchFamily="34" charset="0"/>
                </a:rPr>
                <a:t>100</a:t>
              </a:r>
            </a:p>
          </p:txBody>
        </p:sp>
        <p:sp>
          <p:nvSpPr>
            <p:cNvPr id="53" name="TextBox 52">
              <a:extLst>
                <a:ext uri="{FF2B5EF4-FFF2-40B4-BE49-F238E27FC236}">
                  <a16:creationId xmlns:a16="http://schemas.microsoft.com/office/drawing/2014/main" id="{8AA013D5-A9FB-3FF7-7B3C-08DCE8B6A727}"/>
                </a:ext>
              </a:extLst>
            </p:cNvPr>
            <p:cNvSpPr txBox="1"/>
            <p:nvPr/>
          </p:nvSpPr>
          <p:spPr>
            <a:xfrm rot="19541034">
              <a:off x="3070169" y="2873881"/>
              <a:ext cx="312906" cy="276999"/>
            </a:xfrm>
            <a:prstGeom prst="rect">
              <a:avLst/>
            </a:prstGeom>
            <a:noFill/>
          </p:spPr>
          <p:txBody>
            <a:bodyPr wrap="none" rtlCol="0">
              <a:spAutoFit/>
            </a:bodyPr>
            <a:lstStyle/>
            <a:p>
              <a:pPr algn="ctr"/>
              <a:r>
                <a:rPr lang="en-GB" sz="1200">
                  <a:latin typeface="Century Gothic" panose="020B0502020202020204" pitchFamily="34" charset="0"/>
                </a:rPr>
                <a:t>IR</a:t>
              </a:r>
            </a:p>
          </p:txBody>
        </p:sp>
        <p:sp>
          <p:nvSpPr>
            <p:cNvPr id="54" name="TextBox 53">
              <a:extLst>
                <a:ext uri="{FF2B5EF4-FFF2-40B4-BE49-F238E27FC236}">
                  <a16:creationId xmlns:a16="http://schemas.microsoft.com/office/drawing/2014/main" id="{EFD4F620-BC71-02A3-7E1C-F04292BE6664}"/>
                </a:ext>
              </a:extLst>
            </p:cNvPr>
            <p:cNvSpPr txBox="1"/>
            <p:nvPr/>
          </p:nvSpPr>
          <p:spPr>
            <a:xfrm rot="19461289">
              <a:off x="2951582" y="2970662"/>
              <a:ext cx="821059" cy="276999"/>
            </a:xfrm>
            <a:prstGeom prst="rect">
              <a:avLst/>
            </a:prstGeom>
            <a:noFill/>
          </p:spPr>
          <p:txBody>
            <a:bodyPr wrap="none" rtlCol="0">
              <a:spAutoFit/>
            </a:bodyPr>
            <a:lstStyle/>
            <a:p>
              <a:pPr algn="ctr"/>
              <a:r>
                <a:rPr lang="en-GB" sz="1200">
                  <a:latin typeface="Century Gothic" panose="020B0502020202020204" pitchFamily="34" charset="0"/>
                </a:rPr>
                <a:t>IS Failure</a:t>
              </a:r>
            </a:p>
          </p:txBody>
        </p:sp>
        <p:sp>
          <p:nvSpPr>
            <p:cNvPr id="55" name="TextBox 54">
              <a:extLst>
                <a:ext uri="{FF2B5EF4-FFF2-40B4-BE49-F238E27FC236}">
                  <a16:creationId xmlns:a16="http://schemas.microsoft.com/office/drawing/2014/main" id="{C2482F6D-1D49-08F8-656B-23DB2D066FF1}"/>
                </a:ext>
              </a:extLst>
            </p:cNvPr>
            <p:cNvSpPr txBox="1"/>
            <p:nvPr/>
          </p:nvSpPr>
          <p:spPr>
            <a:xfrm rot="19461289">
              <a:off x="2844483" y="3089219"/>
              <a:ext cx="1282723" cy="276999"/>
            </a:xfrm>
            <a:prstGeom prst="rect">
              <a:avLst/>
            </a:prstGeom>
            <a:noFill/>
          </p:spPr>
          <p:txBody>
            <a:bodyPr wrap="none" rtlCol="0">
              <a:spAutoFit/>
            </a:bodyPr>
            <a:lstStyle/>
            <a:p>
              <a:pPr algn="ctr"/>
              <a:r>
                <a:rPr lang="en-GB" sz="1200">
                  <a:latin typeface="Century Gothic" panose="020B0502020202020204" pitchFamily="34" charset="0"/>
                </a:rPr>
                <a:t>MASLD/MAFLD</a:t>
              </a:r>
            </a:p>
          </p:txBody>
        </p:sp>
        <p:sp>
          <p:nvSpPr>
            <p:cNvPr id="56" name="TextBox 55">
              <a:extLst>
                <a:ext uri="{FF2B5EF4-FFF2-40B4-BE49-F238E27FC236}">
                  <a16:creationId xmlns:a16="http://schemas.microsoft.com/office/drawing/2014/main" id="{4694D994-5C34-82AE-EC0D-FFD6AD266F44}"/>
                </a:ext>
              </a:extLst>
            </p:cNvPr>
            <p:cNvSpPr txBox="1"/>
            <p:nvPr/>
          </p:nvSpPr>
          <p:spPr>
            <a:xfrm rot="19461289">
              <a:off x="3085134" y="3102638"/>
              <a:ext cx="1335623" cy="276999"/>
            </a:xfrm>
            <a:prstGeom prst="rect">
              <a:avLst/>
            </a:prstGeom>
            <a:noFill/>
          </p:spPr>
          <p:txBody>
            <a:bodyPr wrap="none" rtlCol="0">
              <a:spAutoFit/>
            </a:bodyPr>
            <a:lstStyle/>
            <a:p>
              <a:pPr algn="ctr"/>
              <a:r>
                <a:rPr lang="en-GB" sz="1200">
                  <a:latin typeface="Century Gothic" panose="020B0502020202020204" pitchFamily="34" charset="0"/>
                </a:rPr>
                <a:t>Visceral obesity</a:t>
              </a:r>
            </a:p>
          </p:txBody>
        </p:sp>
        <p:sp>
          <p:nvSpPr>
            <p:cNvPr id="57" name="TextBox 56">
              <a:extLst>
                <a:ext uri="{FF2B5EF4-FFF2-40B4-BE49-F238E27FC236}">
                  <a16:creationId xmlns:a16="http://schemas.microsoft.com/office/drawing/2014/main" id="{E067BD4B-0C59-F5A6-355E-F1EF7643693B}"/>
                </a:ext>
              </a:extLst>
            </p:cNvPr>
            <p:cNvSpPr txBox="1"/>
            <p:nvPr/>
          </p:nvSpPr>
          <p:spPr>
            <a:xfrm rot="19461289">
              <a:off x="4638046" y="3102638"/>
              <a:ext cx="1335623" cy="276999"/>
            </a:xfrm>
            <a:prstGeom prst="rect">
              <a:avLst/>
            </a:prstGeom>
            <a:noFill/>
          </p:spPr>
          <p:txBody>
            <a:bodyPr wrap="none" rtlCol="0">
              <a:spAutoFit/>
            </a:bodyPr>
            <a:lstStyle/>
            <a:p>
              <a:pPr algn="ctr"/>
              <a:r>
                <a:rPr lang="en-GB" sz="1200">
                  <a:latin typeface="Century Gothic" panose="020B0502020202020204" pitchFamily="34" charset="0"/>
                </a:rPr>
                <a:t>Visceral obesity</a:t>
              </a:r>
            </a:p>
          </p:txBody>
        </p:sp>
        <p:sp>
          <p:nvSpPr>
            <p:cNvPr id="59" name="TextBox 58">
              <a:extLst>
                <a:ext uri="{FF2B5EF4-FFF2-40B4-BE49-F238E27FC236}">
                  <a16:creationId xmlns:a16="http://schemas.microsoft.com/office/drawing/2014/main" id="{84EC4062-4943-6762-BBFD-36D0CD1C55C4}"/>
                </a:ext>
              </a:extLst>
            </p:cNvPr>
            <p:cNvSpPr txBox="1"/>
            <p:nvPr/>
          </p:nvSpPr>
          <p:spPr>
            <a:xfrm rot="19461289">
              <a:off x="4468016" y="2970663"/>
              <a:ext cx="821059" cy="276999"/>
            </a:xfrm>
            <a:prstGeom prst="rect">
              <a:avLst/>
            </a:prstGeom>
            <a:noFill/>
          </p:spPr>
          <p:txBody>
            <a:bodyPr wrap="none" rtlCol="0">
              <a:spAutoFit/>
            </a:bodyPr>
            <a:lstStyle/>
            <a:p>
              <a:pPr algn="ctr"/>
              <a:r>
                <a:rPr lang="en-GB" sz="1200">
                  <a:latin typeface="Century Gothic" panose="020B0502020202020204" pitchFamily="34" charset="0"/>
                </a:rPr>
                <a:t>IS Failure</a:t>
              </a:r>
            </a:p>
          </p:txBody>
        </p:sp>
        <p:sp>
          <p:nvSpPr>
            <p:cNvPr id="60" name="TextBox 59">
              <a:extLst>
                <a:ext uri="{FF2B5EF4-FFF2-40B4-BE49-F238E27FC236}">
                  <a16:creationId xmlns:a16="http://schemas.microsoft.com/office/drawing/2014/main" id="{B01D85CA-C751-5E82-A52F-E52F6DC70AD0}"/>
                </a:ext>
              </a:extLst>
            </p:cNvPr>
            <p:cNvSpPr txBox="1"/>
            <p:nvPr/>
          </p:nvSpPr>
          <p:spPr>
            <a:xfrm rot="19541034">
              <a:off x="4591814" y="2873881"/>
              <a:ext cx="312906" cy="276999"/>
            </a:xfrm>
            <a:prstGeom prst="rect">
              <a:avLst/>
            </a:prstGeom>
            <a:noFill/>
          </p:spPr>
          <p:txBody>
            <a:bodyPr wrap="none" rtlCol="0">
              <a:spAutoFit/>
            </a:bodyPr>
            <a:lstStyle/>
            <a:p>
              <a:pPr algn="ctr"/>
              <a:r>
                <a:rPr lang="en-GB" sz="1200">
                  <a:latin typeface="Century Gothic" panose="020B0502020202020204" pitchFamily="34" charset="0"/>
                </a:rPr>
                <a:t>IR</a:t>
              </a:r>
            </a:p>
          </p:txBody>
        </p:sp>
        <p:sp>
          <p:nvSpPr>
            <p:cNvPr id="61" name="TextBox 60">
              <a:extLst>
                <a:ext uri="{FF2B5EF4-FFF2-40B4-BE49-F238E27FC236}">
                  <a16:creationId xmlns:a16="http://schemas.microsoft.com/office/drawing/2014/main" id="{5AB9DA84-20E2-CD8C-72BE-B095D84241A4}"/>
                </a:ext>
              </a:extLst>
            </p:cNvPr>
            <p:cNvSpPr txBox="1"/>
            <p:nvPr/>
          </p:nvSpPr>
          <p:spPr>
            <a:xfrm rot="19461289">
              <a:off x="6128424" y="3102638"/>
              <a:ext cx="1335623" cy="276999"/>
            </a:xfrm>
            <a:prstGeom prst="rect">
              <a:avLst/>
            </a:prstGeom>
            <a:noFill/>
          </p:spPr>
          <p:txBody>
            <a:bodyPr wrap="none" rtlCol="0">
              <a:spAutoFit/>
            </a:bodyPr>
            <a:lstStyle/>
            <a:p>
              <a:pPr algn="ctr"/>
              <a:r>
                <a:rPr lang="en-GB" sz="1200">
                  <a:latin typeface="Century Gothic" panose="020B0502020202020204" pitchFamily="34" charset="0"/>
                </a:rPr>
                <a:t>Visceral obesity</a:t>
              </a:r>
            </a:p>
          </p:txBody>
        </p:sp>
        <p:sp>
          <p:nvSpPr>
            <p:cNvPr id="63" name="TextBox 62">
              <a:extLst>
                <a:ext uri="{FF2B5EF4-FFF2-40B4-BE49-F238E27FC236}">
                  <a16:creationId xmlns:a16="http://schemas.microsoft.com/office/drawing/2014/main" id="{C151FE25-87AB-C7FC-870F-4D34972F2047}"/>
                </a:ext>
              </a:extLst>
            </p:cNvPr>
            <p:cNvSpPr txBox="1"/>
            <p:nvPr/>
          </p:nvSpPr>
          <p:spPr>
            <a:xfrm rot="19461289">
              <a:off x="6000084" y="2970664"/>
              <a:ext cx="821059" cy="276999"/>
            </a:xfrm>
            <a:prstGeom prst="rect">
              <a:avLst/>
            </a:prstGeom>
            <a:noFill/>
          </p:spPr>
          <p:txBody>
            <a:bodyPr wrap="none" rtlCol="0">
              <a:spAutoFit/>
            </a:bodyPr>
            <a:lstStyle/>
            <a:p>
              <a:pPr algn="ctr"/>
              <a:r>
                <a:rPr lang="en-GB" sz="1200">
                  <a:latin typeface="Century Gothic" panose="020B0502020202020204" pitchFamily="34" charset="0"/>
                </a:rPr>
                <a:t>IS Failure</a:t>
              </a:r>
            </a:p>
          </p:txBody>
        </p:sp>
        <p:sp>
          <p:nvSpPr>
            <p:cNvPr id="64" name="TextBox 63">
              <a:extLst>
                <a:ext uri="{FF2B5EF4-FFF2-40B4-BE49-F238E27FC236}">
                  <a16:creationId xmlns:a16="http://schemas.microsoft.com/office/drawing/2014/main" id="{C9A2FA49-266F-623D-72DB-748BF67049C0}"/>
                </a:ext>
              </a:extLst>
            </p:cNvPr>
            <p:cNvSpPr txBox="1"/>
            <p:nvPr/>
          </p:nvSpPr>
          <p:spPr>
            <a:xfrm rot="19541034">
              <a:off x="6134304" y="2873881"/>
              <a:ext cx="312906" cy="276999"/>
            </a:xfrm>
            <a:prstGeom prst="rect">
              <a:avLst/>
            </a:prstGeom>
            <a:noFill/>
          </p:spPr>
          <p:txBody>
            <a:bodyPr wrap="none" rtlCol="0">
              <a:spAutoFit/>
            </a:bodyPr>
            <a:lstStyle/>
            <a:p>
              <a:pPr algn="ctr"/>
              <a:r>
                <a:rPr lang="en-GB" sz="1200">
                  <a:latin typeface="Century Gothic" panose="020B0502020202020204" pitchFamily="34" charset="0"/>
                </a:rPr>
                <a:t>IR</a:t>
              </a:r>
            </a:p>
          </p:txBody>
        </p:sp>
        <p:sp>
          <p:nvSpPr>
            <p:cNvPr id="65" name="TextBox 64">
              <a:extLst>
                <a:ext uri="{FF2B5EF4-FFF2-40B4-BE49-F238E27FC236}">
                  <a16:creationId xmlns:a16="http://schemas.microsoft.com/office/drawing/2014/main" id="{AAE5160D-1D8E-08EC-8CB7-98C8063E58A5}"/>
                </a:ext>
              </a:extLst>
            </p:cNvPr>
            <p:cNvSpPr txBox="1"/>
            <p:nvPr/>
          </p:nvSpPr>
          <p:spPr>
            <a:xfrm rot="16200000">
              <a:off x="1936686" y="2201905"/>
              <a:ext cx="1053494" cy="276999"/>
            </a:xfrm>
            <a:prstGeom prst="rect">
              <a:avLst/>
            </a:prstGeom>
            <a:noFill/>
          </p:spPr>
          <p:txBody>
            <a:bodyPr wrap="none" rtlCol="0">
              <a:spAutoFit/>
            </a:bodyPr>
            <a:lstStyle/>
            <a:p>
              <a:pPr algn="ctr"/>
              <a:r>
                <a:rPr lang="en-GB" sz="1200" b="1">
                  <a:latin typeface="Century Gothic" panose="020B0502020202020204" pitchFamily="34" charset="0"/>
                </a:rPr>
                <a:t>Percentage</a:t>
              </a:r>
            </a:p>
          </p:txBody>
        </p:sp>
        <p:sp>
          <p:nvSpPr>
            <p:cNvPr id="66" name="TextBox 65">
              <a:extLst>
                <a:ext uri="{FF2B5EF4-FFF2-40B4-BE49-F238E27FC236}">
                  <a16:creationId xmlns:a16="http://schemas.microsoft.com/office/drawing/2014/main" id="{4EE1920E-7958-BF9F-D0F2-099D8DE71286}"/>
                </a:ext>
              </a:extLst>
            </p:cNvPr>
            <p:cNvSpPr txBox="1"/>
            <p:nvPr/>
          </p:nvSpPr>
          <p:spPr>
            <a:xfrm>
              <a:off x="1666774" y="3493396"/>
              <a:ext cx="1053494" cy="276999"/>
            </a:xfrm>
            <a:prstGeom prst="rect">
              <a:avLst/>
            </a:prstGeom>
            <a:noFill/>
          </p:spPr>
          <p:txBody>
            <a:bodyPr wrap="none" rtlCol="0">
              <a:spAutoFit/>
            </a:bodyPr>
            <a:lstStyle/>
            <a:p>
              <a:pPr algn="ctr"/>
              <a:r>
                <a:rPr lang="en-GB" sz="1200" b="1">
                  <a:latin typeface="Century Gothic" panose="020B0502020202020204" pitchFamily="34" charset="0"/>
                </a:rPr>
                <a:t>Percentage</a:t>
              </a:r>
            </a:p>
          </p:txBody>
        </p:sp>
        <p:sp>
          <p:nvSpPr>
            <p:cNvPr id="67" name="Rectangle 66">
              <a:extLst>
                <a:ext uri="{FF2B5EF4-FFF2-40B4-BE49-F238E27FC236}">
                  <a16:creationId xmlns:a16="http://schemas.microsoft.com/office/drawing/2014/main" id="{D29DFDC7-4634-C667-E535-61A79CA53E9B}"/>
                </a:ext>
              </a:extLst>
            </p:cNvPr>
            <p:cNvSpPr/>
            <p:nvPr/>
          </p:nvSpPr>
          <p:spPr>
            <a:xfrm>
              <a:off x="1749895" y="3748548"/>
              <a:ext cx="249483" cy="4619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8" name="Rectangle 67">
              <a:extLst>
                <a:ext uri="{FF2B5EF4-FFF2-40B4-BE49-F238E27FC236}">
                  <a16:creationId xmlns:a16="http://schemas.microsoft.com/office/drawing/2014/main" id="{85B99301-4CD6-E106-DD27-296572C43A61}"/>
                </a:ext>
              </a:extLst>
            </p:cNvPr>
            <p:cNvSpPr/>
            <p:nvPr/>
          </p:nvSpPr>
          <p:spPr>
            <a:xfrm>
              <a:off x="3530142" y="3593477"/>
              <a:ext cx="508084" cy="7258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9" name="Rectangle 68">
              <a:extLst>
                <a:ext uri="{FF2B5EF4-FFF2-40B4-BE49-F238E27FC236}">
                  <a16:creationId xmlns:a16="http://schemas.microsoft.com/office/drawing/2014/main" id="{15216D4A-41C4-FD84-8F7D-B7275C7D0CAE}"/>
                </a:ext>
              </a:extLst>
            </p:cNvPr>
            <p:cNvSpPr/>
            <p:nvPr/>
          </p:nvSpPr>
          <p:spPr>
            <a:xfrm>
              <a:off x="4042136" y="3593477"/>
              <a:ext cx="263812" cy="72587"/>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0" name="Rectangle 69">
              <a:extLst>
                <a:ext uri="{FF2B5EF4-FFF2-40B4-BE49-F238E27FC236}">
                  <a16:creationId xmlns:a16="http://schemas.microsoft.com/office/drawing/2014/main" id="{D13E5B6E-6BDB-2DE6-F933-F911A2365540}"/>
                </a:ext>
              </a:extLst>
            </p:cNvPr>
            <p:cNvSpPr/>
            <p:nvPr/>
          </p:nvSpPr>
          <p:spPr>
            <a:xfrm>
              <a:off x="5558569" y="3593477"/>
              <a:ext cx="312668" cy="72587"/>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1" name="Rectangle 70">
              <a:extLst>
                <a:ext uri="{FF2B5EF4-FFF2-40B4-BE49-F238E27FC236}">
                  <a16:creationId xmlns:a16="http://schemas.microsoft.com/office/drawing/2014/main" id="{17552708-256F-F823-232E-2F265845B49E}"/>
                </a:ext>
              </a:extLst>
            </p:cNvPr>
            <p:cNvSpPr/>
            <p:nvPr/>
          </p:nvSpPr>
          <p:spPr>
            <a:xfrm>
              <a:off x="5249812" y="3593477"/>
              <a:ext cx="298988" cy="7258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2" name="Rectangle 71">
              <a:extLst>
                <a:ext uri="{FF2B5EF4-FFF2-40B4-BE49-F238E27FC236}">
                  <a16:creationId xmlns:a16="http://schemas.microsoft.com/office/drawing/2014/main" id="{E362444F-F9E8-F1A7-F6CA-47E32567CF50}"/>
                </a:ext>
              </a:extLst>
            </p:cNvPr>
            <p:cNvSpPr/>
            <p:nvPr/>
          </p:nvSpPr>
          <p:spPr>
            <a:xfrm>
              <a:off x="4602981" y="3593477"/>
              <a:ext cx="641090" cy="72587"/>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3" name="Rectangle 72">
              <a:extLst>
                <a:ext uri="{FF2B5EF4-FFF2-40B4-BE49-F238E27FC236}">
                  <a16:creationId xmlns:a16="http://schemas.microsoft.com/office/drawing/2014/main" id="{2968DC70-5949-5014-0EDD-67E8D66E63DB}"/>
                </a:ext>
              </a:extLst>
            </p:cNvPr>
            <p:cNvSpPr/>
            <p:nvPr/>
          </p:nvSpPr>
          <p:spPr>
            <a:xfrm>
              <a:off x="7018333" y="3593477"/>
              <a:ext cx="357614" cy="72587"/>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4" name="Rectangle 73">
              <a:extLst>
                <a:ext uri="{FF2B5EF4-FFF2-40B4-BE49-F238E27FC236}">
                  <a16:creationId xmlns:a16="http://schemas.microsoft.com/office/drawing/2014/main" id="{2BB6949D-8DA6-8E68-7B04-D7C718A67C2C}"/>
                </a:ext>
              </a:extLst>
            </p:cNvPr>
            <p:cNvSpPr/>
            <p:nvPr/>
          </p:nvSpPr>
          <p:spPr>
            <a:xfrm>
              <a:off x="6656811" y="3593477"/>
              <a:ext cx="355661" cy="7258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5" name="Rectangle 74">
              <a:extLst>
                <a:ext uri="{FF2B5EF4-FFF2-40B4-BE49-F238E27FC236}">
                  <a16:creationId xmlns:a16="http://schemas.microsoft.com/office/drawing/2014/main" id="{C9E1CD48-E3AE-8BC3-1EBE-243C5F5C3A5C}"/>
                </a:ext>
              </a:extLst>
            </p:cNvPr>
            <p:cNvSpPr/>
            <p:nvPr/>
          </p:nvSpPr>
          <p:spPr>
            <a:xfrm>
              <a:off x="6111597" y="3593477"/>
              <a:ext cx="533611" cy="72587"/>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6" name="Rectangle 75">
              <a:extLst>
                <a:ext uri="{FF2B5EF4-FFF2-40B4-BE49-F238E27FC236}">
                  <a16:creationId xmlns:a16="http://schemas.microsoft.com/office/drawing/2014/main" id="{D5C58507-8C6F-48AA-3CC9-61A07F5DFCEC}"/>
                </a:ext>
              </a:extLst>
            </p:cNvPr>
            <p:cNvSpPr/>
            <p:nvPr/>
          </p:nvSpPr>
          <p:spPr>
            <a:xfrm>
              <a:off x="1749895" y="3864027"/>
              <a:ext cx="249483" cy="4619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7" name="Rectangle 76">
              <a:extLst>
                <a:ext uri="{FF2B5EF4-FFF2-40B4-BE49-F238E27FC236}">
                  <a16:creationId xmlns:a16="http://schemas.microsoft.com/office/drawing/2014/main" id="{A42F2E0E-16A5-6082-EDE3-6B03FDCD6B32}"/>
                </a:ext>
              </a:extLst>
            </p:cNvPr>
            <p:cNvSpPr/>
            <p:nvPr/>
          </p:nvSpPr>
          <p:spPr>
            <a:xfrm>
              <a:off x="1749895" y="3984455"/>
              <a:ext cx="249483" cy="4619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8" name="TextBox 77">
              <a:extLst>
                <a:ext uri="{FF2B5EF4-FFF2-40B4-BE49-F238E27FC236}">
                  <a16:creationId xmlns:a16="http://schemas.microsoft.com/office/drawing/2014/main" id="{774BA50E-18DF-DC86-5CD9-56D3C54B3180}"/>
                </a:ext>
              </a:extLst>
            </p:cNvPr>
            <p:cNvSpPr txBox="1"/>
            <p:nvPr/>
          </p:nvSpPr>
          <p:spPr>
            <a:xfrm>
              <a:off x="2106723" y="3673213"/>
              <a:ext cx="369012" cy="230832"/>
            </a:xfrm>
            <a:prstGeom prst="rect">
              <a:avLst/>
            </a:prstGeom>
            <a:noFill/>
          </p:spPr>
          <p:txBody>
            <a:bodyPr wrap="none" rtlCol="0">
              <a:spAutoFit/>
            </a:bodyPr>
            <a:lstStyle/>
            <a:p>
              <a:pPr algn="ctr"/>
              <a:r>
                <a:rPr lang="en-GB" sz="900" b="1">
                  <a:latin typeface="Century Gothic" panose="020B0502020202020204" pitchFamily="34" charset="0"/>
                </a:rPr>
                <a:t>IFG</a:t>
              </a:r>
            </a:p>
          </p:txBody>
        </p:sp>
        <p:sp>
          <p:nvSpPr>
            <p:cNvPr id="79" name="TextBox 78">
              <a:extLst>
                <a:ext uri="{FF2B5EF4-FFF2-40B4-BE49-F238E27FC236}">
                  <a16:creationId xmlns:a16="http://schemas.microsoft.com/office/drawing/2014/main" id="{F9CD6521-B925-4EF4-BA22-3854DA19CFB3}"/>
                </a:ext>
              </a:extLst>
            </p:cNvPr>
            <p:cNvSpPr txBox="1"/>
            <p:nvPr/>
          </p:nvSpPr>
          <p:spPr>
            <a:xfrm>
              <a:off x="2110731" y="3783205"/>
              <a:ext cx="360997" cy="230832"/>
            </a:xfrm>
            <a:prstGeom prst="rect">
              <a:avLst/>
            </a:prstGeom>
            <a:noFill/>
          </p:spPr>
          <p:txBody>
            <a:bodyPr wrap="none" rtlCol="0">
              <a:spAutoFit/>
            </a:bodyPr>
            <a:lstStyle/>
            <a:p>
              <a:pPr algn="ctr"/>
              <a:r>
                <a:rPr lang="en-GB" sz="900" b="1">
                  <a:latin typeface="Century Gothic" panose="020B0502020202020204" pitchFamily="34" charset="0"/>
                </a:rPr>
                <a:t>IGT</a:t>
              </a:r>
            </a:p>
          </p:txBody>
        </p:sp>
        <p:sp>
          <p:nvSpPr>
            <p:cNvPr id="80" name="TextBox 79">
              <a:extLst>
                <a:ext uri="{FF2B5EF4-FFF2-40B4-BE49-F238E27FC236}">
                  <a16:creationId xmlns:a16="http://schemas.microsoft.com/office/drawing/2014/main" id="{7742D72B-14F3-C6F6-B162-5AFC170857C7}"/>
                </a:ext>
              </a:extLst>
            </p:cNvPr>
            <p:cNvSpPr txBox="1"/>
            <p:nvPr/>
          </p:nvSpPr>
          <p:spPr>
            <a:xfrm>
              <a:off x="2118109" y="3905282"/>
              <a:ext cx="678391" cy="230832"/>
            </a:xfrm>
            <a:prstGeom prst="rect">
              <a:avLst/>
            </a:prstGeom>
            <a:noFill/>
          </p:spPr>
          <p:txBody>
            <a:bodyPr wrap="none" rtlCol="0">
              <a:spAutoFit/>
            </a:bodyPr>
            <a:lstStyle/>
            <a:p>
              <a:r>
                <a:rPr lang="en-GB" sz="900" b="1">
                  <a:latin typeface="Century Gothic" panose="020B0502020202020204" pitchFamily="34" charset="0"/>
                </a:rPr>
                <a:t>IFG + IGT</a:t>
              </a:r>
            </a:p>
          </p:txBody>
        </p:sp>
        <p:sp>
          <p:nvSpPr>
            <p:cNvPr id="81" name="TextBox 80">
              <a:extLst>
                <a:ext uri="{FF2B5EF4-FFF2-40B4-BE49-F238E27FC236}">
                  <a16:creationId xmlns:a16="http://schemas.microsoft.com/office/drawing/2014/main" id="{985B65CD-8DEE-D974-1C41-97E9CDA6AB3D}"/>
                </a:ext>
              </a:extLst>
            </p:cNvPr>
            <p:cNvSpPr txBox="1"/>
            <p:nvPr/>
          </p:nvSpPr>
          <p:spPr>
            <a:xfrm>
              <a:off x="2981022" y="3857440"/>
              <a:ext cx="1424588" cy="415498"/>
            </a:xfrm>
            <a:prstGeom prst="rect">
              <a:avLst/>
            </a:prstGeom>
            <a:noFill/>
            <a:ln>
              <a:solidFill>
                <a:schemeClr val="tx1"/>
              </a:solidFill>
            </a:ln>
          </p:spPr>
          <p:txBody>
            <a:bodyPr wrap="square" rtlCol="0">
              <a:spAutoFit/>
            </a:bodyPr>
            <a:lstStyle/>
            <a:p>
              <a:pPr algn="ctr"/>
              <a:r>
                <a:rPr lang="en-GB" sz="1050" b="1">
                  <a:latin typeface="Century Gothic" panose="020B0502020202020204" pitchFamily="34" charset="0"/>
                </a:rPr>
                <a:t>Normal weight</a:t>
              </a:r>
              <a:br>
                <a:rPr lang="en-GB" sz="1050" b="1">
                  <a:latin typeface="Century Gothic" panose="020B0502020202020204" pitchFamily="34" charset="0"/>
                </a:rPr>
              </a:br>
              <a:r>
                <a:rPr lang="en-GB" sz="1050" b="1">
                  <a:latin typeface="Century Gothic" panose="020B0502020202020204" pitchFamily="34" charset="0"/>
                </a:rPr>
                <a:t>(N=185)</a:t>
              </a:r>
            </a:p>
          </p:txBody>
        </p:sp>
        <p:sp>
          <p:nvSpPr>
            <p:cNvPr id="82" name="Rectangle 81">
              <a:extLst>
                <a:ext uri="{FF2B5EF4-FFF2-40B4-BE49-F238E27FC236}">
                  <a16:creationId xmlns:a16="http://schemas.microsoft.com/office/drawing/2014/main" id="{25362366-79B4-BB98-E8BC-B37C606E8759}"/>
                </a:ext>
              </a:extLst>
            </p:cNvPr>
            <p:cNvSpPr/>
            <p:nvPr/>
          </p:nvSpPr>
          <p:spPr>
            <a:xfrm>
              <a:off x="3031830" y="3593477"/>
              <a:ext cx="490619" cy="72587"/>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3" name="TextBox 82">
              <a:extLst>
                <a:ext uri="{FF2B5EF4-FFF2-40B4-BE49-F238E27FC236}">
                  <a16:creationId xmlns:a16="http://schemas.microsoft.com/office/drawing/2014/main" id="{A3283E2D-9861-18FF-34C7-C0AC11A9479C}"/>
                </a:ext>
              </a:extLst>
            </p:cNvPr>
            <p:cNvSpPr txBox="1"/>
            <p:nvPr/>
          </p:nvSpPr>
          <p:spPr>
            <a:xfrm>
              <a:off x="4728700" y="3857440"/>
              <a:ext cx="1167290" cy="415498"/>
            </a:xfrm>
            <a:prstGeom prst="rect">
              <a:avLst/>
            </a:prstGeom>
            <a:noFill/>
            <a:ln>
              <a:solidFill>
                <a:schemeClr val="tx1"/>
              </a:solidFill>
            </a:ln>
          </p:spPr>
          <p:txBody>
            <a:bodyPr wrap="square" rtlCol="0">
              <a:spAutoFit/>
            </a:bodyPr>
            <a:lstStyle/>
            <a:p>
              <a:pPr algn="ctr"/>
              <a:r>
                <a:rPr lang="en-GB" sz="1050" b="1">
                  <a:latin typeface="Century Gothic" panose="020B0502020202020204" pitchFamily="34" charset="0"/>
                </a:rPr>
                <a:t>Overweight</a:t>
              </a:r>
              <a:br>
                <a:rPr lang="en-GB" sz="1050" b="1">
                  <a:latin typeface="Century Gothic" panose="020B0502020202020204" pitchFamily="34" charset="0"/>
                </a:rPr>
              </a:br>
              <a:r>
                <a:rPr lang="en-GB" sz="1050" b="1">
                  <a:latin typeface="Century Gothic" panose="020B0502020202020204" pitchFamily="34" charset="0"/>
                </a:rPr>
                <a:t>(N=363)</a:t>
              </a:r>
            </a:p>
          </p:txBody>
        </p:sp>
        <p:sp>
          <p:nvSpPr>
            <p:cNvPr id="84" name="TextBox 83">
              <a:extLst>
                <a:ext uri="{FF2B5EF4-FFF2-40B4-BE49-F238E27FC236}">
                  <a16:creationId xmlns:a16="http://schemas.microsoft.com/office/drawing/2014/main" id="{ACDAB19A-E466-3B18-F5F0-1F869634D533}"/>
                </a:ext>
              </a:extLst>
            </p:cNvPr>
            <p:cNvSpPr txBox="1"/>
            <p:nvPr/>
          </p:nvSpPr>
          <p:spPr>
            <a:xfrm>
              <a:off x="6344145" y="3857440"/>
              <a:ext cx="838990" cy="415498"/>
            </a:xfrm>
            <a:prstGeom prst="rect">
              <a:avLst/>
            </a:prstGeom>
            <a:noFill/>
            <a:ln>
              <a:solidFill>
                <a:schemeClr val="tx1"/>
              </a:solidFill>
            </a:ln>
          </p:spPr>
          <p:txBody>
            <a:bodyPr wrap="square" rtlCol="0">
              <a:spAutoFit/>
            </a:bodyPr>
            <a:lstStyle/>
            <a:p>
              <a:pPr algn="ctr"/>
              <a:r>
                <a:rPr lang="en-GB" sz="1050" b="1">
                  <a:latin typeface="Century Gothic" panose="020B0502020202020204" pitchFamily="34" charset="0"/>
                </a:rPr>
                <a:t>Obesity</a:t>
              </a:r>
              <a:br>
                <a:rPr lang="en-GB" sz="1050" b="1">
                  <a:latin typeface="Century Gothic" panose="020B0502020202020204" pitchFamily="34" charset="0"/>
                </a:rPr>
              </a:br>
              <a:r>
                <a:rPr lang="en-GB" sz="1050" b="1">
                  <a:latin typeface="Century Gothic" panose="020B0502020202020204" pitchFamily="34" charset="0"/>
                </a:rPr>
                <a:t>(N=455)</a:t>
              </a:r>
            </a:p>
          </p:txBody>
        </p:sp>
        <p:sp>
          <p:nvSpPr>
            <p:cNvPr id="85" name="Rectangle 84">
              <a:extLst>
                <a:ext uri="{FF2B5EF4-FFF2-40B4-BE49-F238E27FC236}">
                  <a16:creationId xmlns:a16="http://schemas.microsoft.com/office/drawing/2014/main" id="{4F875823-72B2-7E3B-7D81-69CCCC4A59D4}"/>
                </a:ext>
              </a:extLst>
            </p:cNvPr>
            <p:cNvSpPr/>
            <p:nvPr/>
          </p:nvSpPr>
          <p:spPr>
            <a:xfrm>
              <a:off x="5054393" y="1460974"/>
              <a:ext cx="111387" cy="63788"/>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6" name="Rectangle 85">
              <a:extLst>
                <a:ext uri="{FF2B5EF4-FFF2-40B4-BE49-F238E27FC236}">
                  <a16:creationId xmlns:a16="http://schemas.microsoft.com/office/drawing/2014/main" id="{CD838BFD-80D7-A68F-8143-1889A414D730}"/>
                </a:ext>
              </a:extLst>
            </p:cNvPr>
            <p:cNvSpPr/>
            <p:nvPr/>
          </p:nvSpPr>
          <p:spPr>
            <a:xfrm>
              <a:off x="5054393" y="1332298"/>
              <a:ext cx="111387" cy="6378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7" name="TextBox 86">
              <a:extLst>
                <a:ext uri="{FF2B5EF4-FFF2-40B4-BE49-F238E27FC236}">
                  <a16:creationId xmlns:a16="http://schemas.microsoft.com/office/drawing/2014/main" id="{FCA29688-4B66-C617-1C7B-D489CC8731E3}"/>
                </a:ext>
              </a:extLst>
            </p:cNvPr>
            <p:cNvSpPr txBox="1"/>
            <p:nvPr/>
          </p:nvSpPr>
          <p:spPr>
            <a:xfrm>
              <a:off x="5203363" y="1216820"/>
              <a:ext cx="2159566" cy="276999"/>
            </a:xfrm>
            <a:prstGeom prst="rect">
              <a:avLst/>
            </a:prstGeom>
            <a:noFill/>
          </p:spPr>
          <p:txBody>
            <a:bodyPr wrap="none" rtlCol="0">
              <a:spAutoFit/>
            </a:bodyPr>
            <a:lstStyle/>
            <a:p>
              <a:r>
                <a:rPr lang="en-GB" sz="1200" b="1">
                  <a:latin typeface="Century Gothic" panose="020B0502020202020204" pitchFamily="34" charset="0"/>
                </a:rPr>
                <a:t>Normal glucose regulation</a:t>
              </a:r>
            </a:p>
          </p:txBody>
        </p:sp>
        <p:sp>
          <p:nvSpPr>
            <p:cNvPr id="88" name="TextBox 87">
              <a:extLst>
                <a:ext uri="{FF2B5EF4-FFF2-40B4-BE49-F238E27FC236}">
                  <a16:creationId xmlns:a16="http://schemas.microsoft.com/office/drawing/2014/main" id="{2277A9C7-8E67-44A4-11FC-E982282E10C2}"/>
                </a:ext>
              </a:extLst>
            </p:cNvPr>
            <p:cNvSpPr txBox="1"/>
            <p:nvPr/>
          </p:nvSpPr>
          <p:spPr>
            <a:xfrm>
              <a:off x="5203363" y="1370791"/>
              <a:ext cx="1067921" cy="276999"/>
            </a:xfrm>
            <a:prstGeom prst="rect">
              <a:avLst/>
            </a:prstGeom>
            <a:noFill/>
          </p:spPr>
          <p:txBody>
            <a:bodyPr wrap="none" rtlCol="0">
              <a:spAutoFit/>
            </a:bodyPr>
            <a:lstStyle/>
            <a:p>
              <a:r>
                <a:rPr lang="en-GB" sz="1200" b="1">
                  <a:latin typeface="Century Gothic" panose="020B0502020202020204" pitchFamily="34" charset="0"/>
                </a:rPr>
                <a:t>Prediabetes</a:t>
              </a:r>
            </a:p>
          </p:txBody>
        </p:sp>
        <p:grpSp>
          <p:nvGrpSpPr>
            <p:cNvPr id="89" name="Gruppieren 6">
              <a:extLst>
                <a:ext uri="{FF2B5EF4-FFF2-40B4-BE49-F238E27FC236}">
                  <a16:creationId xmlns:a16="http://schemas.microsoft.com/office/drawing/2014/main" id="{7E6809D6-A5D8-4370-908C-49D894622C32}"/>
                </a:ext>
              </a:extLst>
            </p:cNvPr>
            <p:cNvGrpSpPr>
              <a:grpSpLocks/>
            </p:cNvGrpSpPr>
            <p:nvPr/>
          </p:nvGrpSpPr>
          <p:grpSpPr bwMode="auto">
            <a:xfrm>
              <a:off x="3687427" y="2077891"/>
              <a:ext cx="459643" cy="847461"/>
              <a:chOff x="3113585" y="2564904"/>
              <a:chExt cx="673101" cy="2160240"/>
            </a:xfrm>
          </p:grpSpPr>
          <p:sp>
            <p:nvSpPr>
              <p:cNvPr id="97" name="Textfeld 1">
                <a:extLst>
                  <a:ext uri="{FF2B5EF4-FFF2-40B4-BE49-F238E27FC236}">
                    <a16:creationId xmlns:a16="http://schemas.microsoft.com/office/drawing/2014/main" id="{46EB01D9-10DB-C60C-F457-57D399A043AC}"/>
                  </a:ext>
                </a:extLst>
              </p:cNvPr>
              <p:cNvSpPr txBox="1">
                <a:spLocks noChangeArrowheads="1"/>
              </p:cNvSpPr>
              <p:nvPr/>
            </p:nvSpPr>
            <p:spPr bwMode="auto">
              <a:xfrm>
                <a:off x="3119544" y="3073556"/>
                <a:ext cx="667142" cy="64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de-DE" altLang="de-DE" sz="1050" b="1" kern="0">
                    <a:solidFill>
                      <a:srgbClr val="FF0000"/>
                    </a:solidFill>
                    <a:cs typeface="Arial" panose="020B0604020202020204" pitchFamily="34" charset="0"/>
                  </a:rPr>
                  <a:t>11%</a:t>
                </a:r>
              </a:p>
            </p:txBody>
          </p:sp>
          <p:sp>
            <p:nvSpPr>
              <p:cNvPr id="98" name="Ellipse 8">
                <a:extLst>
                  <a:ext uri="{FF2B5EF4-FFF2-40B4-BE49-F238E27FC236}">
                    <a16:creationId xmlns:a16="http://schemas.microsoft.com/office/drawing/2014/main" id="{EA552570-1966-7381-68CE-B28FC52E1445}"/>
                  </a:ext>
                </a:extLst>
              </p:cNvPr>
              <p:cNvSpPr/>
              <p:nvPr/>
            </p:nvSpPr>
            <p:spPr>
              <a:xfrm>
                <a:off x="3113585" y="2564904"/>
                <a:ext cx="647289" cy="2160240"/>
              </a:xfrm>
              <a:prstGeom prst="ellipse">
                <a:avLst/>
              </a:prstGeom>
              <a:noFill/>
              <a:ln w="25400" cap="flat" cmpd="sng" algn="ctr">
                <a:solidFill>
                  <a:srgbClr val="FF0000"/>
                </a:solidFill>
                <a:prstDash val="solid"/>
              </a:ln>
              <a:effectLst/>
            </p:spPr>
            <p:txBody>
              <a:bodyPr anchor="ctr"/>
              <a:lstStyle/>
              <a:p>
                <a:pPr algn="ctr">
                  <a:defRPr/>
                </a:pPr>
                <a:endParaRPr lang="de-DE" sz="1350" kern="0">
                  <a:solidFill>
                    <a:prstClr val="white"/>
                  </a:solidFill>
                  <a:latin typeface="Calibri"/>
                </a:endParaRPr>
              </a:p>
            </p:txBody>
          </p:sp>
        </p:grpSp>
        <p:grpSp>
          <p:nvGrpSpPr>
            <p:cNvPr id="90" name="Gruppieren 9">
              <a:extLst>
                <a:ext uri="{FF2B5EF4-FFF2-40B4-BE49-F238E27FC236}">
                  <a16:creationId xmlns:a16="http://schemas.microsoft.com/office/drawing/2014/main" id="{C650F6F0-DC14-A5E9-A1F3-5665B685C477}"/>
                </a:ext>
              </a:extLst>
            </p:cNvPr>
            <p:cNvGrpSpPr>
              <a:grpSpLocks/>
            </p:cNvGrpSpPr>
            <p:nvPr/>
          </p:nvGrpSpPr>
          <p:grpSpPr bwMode="auto">
            <a:xfrm>
              <a:off x="5196763" y="1769948"/>
              <a:ext cx="497543" cy="1151921"/>
              <a:chOff x="3113585" y="2564904"/>
              <a:chExt cx="647289" cy="2160240"/>
            </a:xfrm>
          </p:grpSpPr>
          <p:sp>
            <p:nvSpPr>
              <p:cNvPr id="95" name="Textfeld 1">
                <a:extLst>
                  <a:ext uri="{FF2B5EF4-FFF2-40B4-BE49-F238E27FC236}">
                    <a16:creationId xmlns:a16="http://schemas.microsoft.com/office/drawing/2014/main" id="{F6505459-7C65-5761-C10F-98AC14696AF5}"/>
                  </a:ext>
                </a:extLst>
              </p:cNvPr>
              <p:cNvSpPr txBox="1">
                <a:spLocks noChangeArrowheads="1"/>
              </p:cNvSpPr>
              <p:nvPr/>
            </p:nvSpPr>
            <p:spPr bwMode="auto">
              <a:xfrm>
                <a:off x="3155089" y="2801712"/>
                <a:ext cx="592689" cy="476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de-DE" altLang="de-DE" sz="1050" b="1" kern="0">
                    <a:solidFill>
                      <a:srgbClr val="FF0000"/>
                    </a:solidFill>
                    <a:cs typeface="Arial" panose="020B0604020202020204" pitchFamily="34" charset="0"/>
                  </a:rPr>
                  <a:t>46%</a:t>
                </a:r>
              </a:p>
            </p:txBody>
          </p:sp>
          <p:sp>
            <p:nvSpPr>
              <p:cNvPr id="96" name="Ellipse 11">
                <a:extLst>
                  <a:ext uri="{FF2B5EF4-FFF2-40B4-BE49-F238E27FC236}">
                    <a16:creationId xmlns:a16="http://schemas.microsoft.com/office/drawing/2014/main" id="{01672E0A-F000-B53C-E58B-5F2EF6E62682}"/>
                  </a:ext>
                </a:extLst>
              </p:cNvPr>
              <p:cNvSpPr/>
              <p:nvPr/>
            </p:nvSpPr>
            <p:spPr>
              <a:xfrm>
                <a:off x="3113585" y="2564904"/>
                <a:ext cx="647289" cy="2160240"/>
              </a:xfrm>
              <a:prstGeom prst="ellipse">
                <a:avLst/>
              </a:prstGeom>
              <a:noFill/>
              <a:ln w="25400" cap="flat" cmpd="sng" algn="ctr">
                <a:solidFill>
                  <a:srgbClr val="FF0000"/>
                </a:solidFill>
                <a:prstDash val="solid"/>
              </a:ln>
              <a:effectLst/>
            </p:spPr>
            <p:txBody>
              <a:bodyPr anchor="ctr"/>
              <a:lstStyle/>
              <a:p>
                <a:pPr algn="ctr">
                  <a:defRPr/>
                </a:pPr>
                <a:endParaRPr lang="de-DE" sz="1350" kern="0">
                  <a:solidFill>
                    <a:prstClr val="white"/>
                  </a:solidFill>
                  <a:latin typeface="Calibri"/>
                </a:endParaRPr>
              </a:p>
            </p:txBody>
          </p:sp>
        </p:grpSp>
        <p:grpSp>
          <p:nvGrpSpPr>
            <p:cNvPr id="91" name="Gruppieren 12">
              <a:extLst>
                <a:ext uri="{FF2B5EF4-FFF2-40B4-BE49-F238E27FC236}">
                  <a16:creationId xmlns:a16="http://schemas.microsoft.com/office/drawing/2014/main" id="{9D64B153-953A-1C39-92A6-05415A9DCAEF}"/>
                </a:ext>
              </a:extLst>
            </p:cNvPr>
            <p:cNvGrpSpPr>
              <a:grpSpLocks/>
            </p:cNvGrpSpPr>
            <p:nvPr/>
          </p:nvGrpSpPr>
          <p:grpSpPr bwMode="auto">
            <a:xfrm>
              <a:off x="6720176" y="1497199"/>
              <a:ext cx="485383" cy="1418832"/>
              <a:chOff x="3113585" y="2564904"/>
              <a:chExt cx="668484" cy="2160240"/>
            </a:xfrm>
          </p:grpSpPr>
          <p:sp>
            <p:nvSpPr>
              <p:cNvPr id="93" name="Textfeld 1">
                <a:extLst>
                  <a:ext uri="{FF2B5EF4-FFF2-40B4-BE49-F238E27FC236}">
                    <a16:creationId xmlns:a16="http://schemas.microsoft.com/office/drawing/2014/main" id="{4DC4D7C7-DF65-CF54-C435-AE3091272FFC}"/>
                  </a:ext>
                </a:extLst>
              </p:cNvPr>
              <p:cNvSpPr txBox="1">
                <a:spLocks noChangeArrowheads="1"/>
              </p:cNvSpPr>
              <p:nvPr/>
            </p:nvSpPr>
            <p:spPr bwMode="auto">
              <a:xfrm>
                <a:off x="3154638" y="2835899"/>
                <a:ext cx="627431" cy="386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defRPr/>
                </a:pPr>
                <a:r>
                  <a:rPr lang="de-DE" altLang="de-DE" sz="1050" b="1" kern="0">
                    <a:solidFill>
                      <a:srgbClr val="FF0000"/>
                    </a:solidFill>
                    <a:cs typeface="Arial" panose="020B0604020202020204" pitchFamily="34" charset="0"/>
                  </a:rPr>
                  <a:t>70%</a:t>
                </a:r>
              </a:p>
            </p:txBody>
          </p:sp>
          <p:sp>
            <p:nvSpPr>
              <p:cNvPr id="94" name="Ellipse 14">
                <a:extLst>
                  <a:ext uri="{FF2B5EF4-FFF2-40B4-BE49-F238E27FC236}">
                    <a16:creationId xmlns:a16="http://schemas.microsoft.com/office/drawing/2014/main" id="{1356E020-3A7D-5028-CDBA-D567A4D7BD99}"/>
                  </a:ext>
                </a:extLst>
              </p:cNvPr>
              <p:cNvSpPr/>
              <p:nvPr/>
            </p:nvSpPr>
            <p:spPr>
              <a:xfrm>
                <a:off x="3113585" y="2564904"/>
                <a:ext cx="647289" cy="2160240"/>
              </a:xfrm>
              <a:prstGeom prst="ellipse">
                <a:avLst/>
              </a:prstGeom>
              <a:noFill/>
              <a:ln w="25400" cap="flat" cmpd="sng" algn="ctr">
                <a:solidFill>
                  <a:srgbClr val="FF0000"/>
                </a:solidFill>
                <a:prstDash val="solid"/>
              </a:ln>
              <a:effectLst/>
            </p:spPr>
            <p:txBody>
              <a:bodyPr anchor="ctr"/>
              <a:lstStyle/>
              <a:p>
                <a:pPr algn="ctr">
                  <a:defRPr/>
                </a:pPr>
                <a:endParaRPr lang="de-DE" sz="1350" kern="0">
                  <a:solidFill>
                    <a:prstClr val="white"/>
                  </a:solidFill>
                  <a:latin typeface="Calibri"/>
                </a:endParaRPr>
              </a:p>
            </p:txBody>
          </p:sp>
        </p:grpSp>
        <p:cxnSp>
          <p:nvCxnSpPr>
            <p:cNvPr id="92" name="Straight Connector 91">
              <a:extLst>
                <a:ext uri="{FF2B5EF4-FFF2-40B4-BE49-F238E27FC236}">
                  <a16:creationId xmlns:a16="http://schemas.microsoft.com/office/drawing/2014/main" id="{1A8CECF5-74CB-380F-3939-F81F6CE0ECC0}"/>
                </a:ext>
              </a:extLst>
            </p:cNvPr>
            <p:cNvCxnSpPr>
              <a:cxnSpLocks/>
            </p:cNvCxnSpPr>
            <p:nvPr/>
          </p:nvCxnSpPr>
          <p:spPr>
            <a:xfrm flipH="1">
              <a:off x="3121723" y="2875862"/>
              <a:ext cx="431284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F2A1C9B-CAA6-0BB1-1197-70A504EE2855}"/>
                </a:ext>
              </a:extLst>
            </p:cNvPr>
            <p:cNvSpPr txBox="1"/>
            <p:nvPr/>
          </p:nvSpPr>
          <p:spPr>
            <a:xfrm rot="19461289">
              <a:off x="4385440" y="3089219"/>
              <a:ext cx="1282723" cy="276999"/>
            </a:xfrm>
            <a:prstGeom prst="rect">
              <a:avLst/>
            </a:prstGeom>
            <a:noFill/>
          </p:spPr>
          <p:txBody>
            <a:bodyPr wrap="none" rtlCol="0">
              <a:spAutoFit/>
            </a:bodyPr>
            <a:lstStyle/>
            <a:p>
              <a:pPr algn="ctr"/>
              <a:r>
                <a:rPr lang="en-GB" sz="1200">
                  <a:latin typeface="Century Gothic" panose="020B0502020202020204" pitchFamily="34" charset="0"/>
                </a:rPr>
                <a:t>MASLD/MAFLD</a:t>
              </a:r>
            </a:p>
          </p:txBody>
        </p:sp>
        <p:sp>
          <p:nvSpPr>
            <p:cNvPr id="99" name="TextBox 98">
              <a:extLst>
                <a:ext uri="{FF2B5EF4-FFF2-40B4-BE49-F238E27FC236}">
                  <a16:creationId xmlns:a16="http://schemas.microsoft.com/office/drawing/2014/main" id="{294EA400-9407-7C18-AD04-153B91BAAE67}"/>
                </a:ext>
              </a:extLst>
            </p:cNvPr>
            <p:cNvSpPr txBox="1"/>
            <p:nvPr/>
          </p:nvSpPr>
          <p:spPr>
            <a:xfrm rot="19461289">
              <a:off x="5915286" y="3089218"/>
              <a:ext cx="1282723" cy="276999"/>
            </a:xfrm>
            <a:prstGeom prst="rect">
              <a:avLst/>
            </a:prstGeom>
            <a:noFill/>
          </p:spPr>
          <p:txBody>
            <a:bodyPr wrap="none" rtlCol="0">
              <a:spAutoFit/>
            </a:bodyPr>
            <a:lstStyle/>
            <a:p>
              <a:pPr algn="ctr"/>
              <a:r>
                <a:rPr lang="en-GB" sz="1200">
                  <a:latin typeface="Century Gothic" panose="020B0502020202020204" pitchFamily="34" charset="0"/>
                </a:rPr>
                <a:t>MASLD/MAFLD</a:t>
              </a:r>
            </a:p>
          </p:txBody>
        </p:sp>
      </p:grpSp>
    </p:spTree>
    <p:extLst>
      <p:ext uri="{BB962C8B-B14F-4D97-AF65-F5344CB8AC3E}">
        <p14:creationId xmlns:p14="http://schemas.microsoft.com/office/powerpoint/2010/main" val="2301924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1BBA3-A66B-55E3-0776-2F3805153837}"/>
              </a:ext>
            </a:extLst>
          </p:cNvPr>
          <p:cNvSpPr>
            <a:spLocks noGrp="1"/>
          </p:cNvSpPr>
          <p:nvPr>
            <p:ph type="title"/>
          </p:nvPr>
        </p:nvSpPr>
        <p:spPr/>
        <p:txBody>
          <a:bodyPr/>
          <a:lstStyle/>
          <a:p>
            <a:r>
              <a:rPr lang="en-IN"/>
              <a:t>Prevalence of </a:t>
            </a:r>
            <a:r>
              <a:rPr lang="en-GB" sz="2400" kern="0">
                <a:solidFill>
                  <a:schemeClr val="tx1"/>
                </a:solidFill>
              </a:rPr>
              <a:t>MASLD/MAFLD</a:t>
            </a:r>
            <a:r>
              <a:rPr lang="en-IN">
                <a:solidFill>
                  <a:schemeClr val="tx1"/>
                </a:solidFill>
              </a:rPr>
              <a:t> </a:t>
            </a:r>
            <a:r>
              <a:rPr lang="en-IN"/>
              <a:t>in patients with impaired metabolic health</a:t>
            </a:r>
          </a:p>
        </p:txBody>
      </p:sp>
      <p:sp>
        <p:nvSpPr>
          <p:cNvPr id="4" name="TextBox 3">
            <a:extLst>
              <a:ext uri="{FF2B5EF4-FFF2-40B4-BE49-F238E27FC236}">
                <a16:creationId xmlns:a16="http://schemas.microsoft.com/office/drawing/2014/main" id="{E8DCDD06-46EC-DBFE-6630-1D0DBE0B2163}"/>
              </a:ext>
            </a:extLst>
          </p:cNvPr>
          <p:cNvSpPr txBox="1"/>
          <p:nvPr/>
        </p:nvSpPr>
        <p:spPr>
          <a:xfrm>
            <a:off x="1313152" y="4623537"/>
            <a:ext cx="7337979" cy="461665"/>
          </a:xfrm>
          <a:prstGeom prst="rect">
            <a:avLst/>
          </a:prstGeom>
          <a:noFill/>
        </p:spPr>
        <p:txBody>
          <a:bodyPr wrap="square">
            <a:spAutoFit/>
          </a:bodyPr>
          <a:lstStyle/>
          <a:p>
            <a:pPr lvl="0" defTabSz="609585">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*P&lt;0.05; #p&lt;0.01; §p&lt;0.001. </a:t>
            </a:r>
            <a:b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b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abd</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abdominal;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cardioresp</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cardiorespiratory;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Cimt</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carotid intima-media thickness; IS, insulin secretion; </a:t>
            </a: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MASLD/MAFLD, metabolic dysfunction-associated steatotic liver disease/metabolic associated fatty liver disease</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sc., subcutaneous.</a:t>
            </a:r>
            <a:b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b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Stefan N, et al. Cell </a:t>
            </a:r>
            <a:r>
              <a:rPr kumimoji="0" lang="en-GB"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Metab</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2017;26(2):292–300.</a:t>
            </a:r>
          </a:p>
        </p:txBody>
      </p:sp>
      <p:grpSp>
        <p:nvGrpSpPr>
          <p:cNvPr id="5" name="Group 4">
            <a:extLst>
              <a:ext uri="{FF2B5EF4-FFF2-40B4-BE49-F238E27FC236}">
                <a16:creationId xmlns:a16="http://schemas.microsoft.com/office/drawing/2014/main" id="{5C4414F5-4BA0-D751-772E-6F85EC75959A}"/>
              </a:ext>
            </a:extLst>
          </p:cNvPr>
          <p:cNvGrpSpPr/>
          <p:nvPr/>
        </p:nvGrpSpPr>
        <p:grpSpPr>
          <a:xfrm>
            <a:off x="1445915" y="1187299"/>
            <a:ext cx="6364649" cy="3149619"/>
            <a:chOff x="1445915" y="1187299"/>
            <a:chExt cx="6364649" cy="3149619"/>
          </a:xfrm>
        </p:grpSpPr>
        <p:sp>
          <p:nvSpPr>
            <p:cNvPr id="6" name="TextBox 5">
              <a:extLst>
                <a:ext uri="{FF2B5EF4-FFF2-40B4-BE49-F238E27FC236}">
                  <a16:creationId xmlns:a16="http://schemas.microsoft.com/office/drawing/2014/main" id="{A76060FB-D0B4-B657-493F-04589DBF4D95}"/>
                </a:ext>
              </a:extLst>
            </p:cNvPr>
            <p:cNvSpPr txBox="1"/>
            <p:nvPr/>
          </p:nvSpPr>
          <p:spPr>
            <a:xfrm>
              <a:off x="5667653" y="1187299"/>
              <a:ext cx="1577676" cy="219291"/>
            </a:xfrm>
            <a:prstGeom prst="rect">
              <a:avLst/>
            </a:prstGeom>
            <a:noFill/>
          </p:spPr>
          <p:txBody>
            <a:bodyPr wrap="none" rtlCol="0">
              <a:spAutoFit/>
            </a:bodyPr>
            <a:lstStyle/>
            <a:p>
              <a:r>
                <a:rPr lang="en-GB" sz="825" b="1">
                  <a:latin typeface="Century Gothic" panose="020B0502020202020204" pitchFamily="34" charset="0"/>
                </a:rPr>
                <a:t>Metabolically healthy (MH)</a:t>
              </a:r>
            </a:p>
          </p:txBody>
        </p:sp>
        <p:grpSp>
          <p:nvGrpSpPr>
            <p:cNvPr id="7" name="Group 6">
              <a:extLst>
                <a:ext uri="{FF2B5EF4-FFF2-40B4-BE49-F238E27FC236}">
                  <a16:creationId xmlns:a16="http://schemas.microsoft.com/office/drawing/2014/main" id="{25F983C6-7400-EA74-CC5F-5FA0DE22AD3D}"/>
                </a:ext>
              </a:extLst>
            </p:cNvPr>
            <p:cNvGrpSpPr/>
            <p:nvPr/>
          </p:nvGrpSpPr>
          <p:grpSpPr>
            <a:xfrm>
              <a:off x="1445915" y="1261333"/>
              <a:ext cx="6364649" cy="3075585"/>
              <a:chOff x="1445915" y="1261333"/>
              <a:chExt cx="6364649" cy="3075585"/>
            </a:xfrm>
          </p:grpSpPr>
          <p:sp>
            <p:nvSpPr>
              <p:cNvPr id="8" name="Rectangle 7">
                <a:extLst>
                  <a:ext uri="{FF2B5EF4-FFF2-40B4-BE49-F238E27FC236}">
                    <a16:creationId xmlns:a16="http://schemas.microsoft.com/office/drawing/2014/main" id="{A7E14506-FFD5-BBDF-87BD-FDEE6681D29C}"/>
                  </a:ext>
                </a:extLst>
              </p:cNvPr>
              <p:cNvSpPr/>
              <p:nvPr/>
            </p:nvSpPr>
            <p:spPr>
              <a:xfrm>
                <a:off x="6246530" y="1973994"/>
                <a:ext cx="72178" cy="9893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Rectangle 8">
                <a:extLst>
                  <a:ext uri="{FF2B5EF4-FFF2-40B4-BE49-F238E27FC236}">
                    <a16:creationId xmlns:a16="http://schemas.microsoft.com/office/drawing/2014/main" id="{E9F385F9-B55F-DF79-8E17-DA3A57DB1DB1}"/>
                  </a:ext>
                </a:extLst>
              </p:cNvPr>
              <p:cNvSpPr/>
              <p:nvPr/>
            </p:nvSpPr>
            <p:spPr>
              <a:xfrm>
                <a:off x="4319631" y="2430604"/>
                <a:ext cx="72178" cy="5327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10" name="Gruppieren 6">
                <a:extLst>
                  <a:ext uri="{FF2B5EF4-FFF2-40B4-BE49-F238E27FC236}">
                    <a16:creationId xmlns:a16="http://schemas.microsoft.com/office/drawing/2014/main" id="{FEC60FC0-2B43-1BC2-26C8-641AD0494964}"/>
                  </a:ext>
                </a:extLst>
              </p:cNvPr>
              <p:cNvGrpSpPr>
                <a:grpSpLocks/>
              </p:cNvGrpSpPr>
              <p:nvPr/>
            </p:nvGrpSpPr>
            <p:grpSpPr bwMode="auto">
              <a:xfrm>
                <a:off x="2038605" y="1988798"/>
                <a:ext cx="462050" cy="1033411"/>
                <a:chOff x="3113585" y="2564904"/>
                <a:chExt cx="763185" cy="2160240"/>
              </a:xfrm>
            </p:grpSpPr>
            <p:sp>
              <p:nvSpPr>
                <p:cNvPr id="159" name="Textfeld 1">
                  <a:extLst>
                    <a:ext uri="{FF2B5EF4-FFF2-40B4-BE49-F238E27FC236}">
                      <a16:creationId xmlns:a16="http://schemas.microsoft.com/office/drawing/2014/main" id="{2AFC0B82-A000-F822-A0D1-877517C42026}"/>
                    </a:ext>
                  </a:extLst>
                </p:cNvPr>
                <p:cNvSpPr txBox="1">
                  <a:spLocks noChangeArrowheads="1"/>
                </p:cNvSpPr>
                <p:nvPr/>
              </p:nvSpPr>
              <p:spPr bwMode="auto">
                <a:xfrm>
                  <a:off x="3124282" y="3073556"/>
                  <a:ext cx="752488" cy="530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342900" fontAlgn="base">
                    <a:spcBef>
                      <a:spcPct val="0"/>
                    </a:spcBef>
                    <a:spcAft>
                      <a:spcPct val="0"/>
                    </a:spcAft>
                    <a:defRPr/>
                  </a:pPr>
                  <a:r>
                    <a:rPr lang="de-DE" altLang="de-DE" sz="1050" b="1" kern="0">
                      <a:solidFill>
                        <a:srgbClr val="FF0000"/>
                      </a:solidFill>
                      <a:cs typeface="Arial" panose="020B0604020202020204" pitchFamily="34" charset="0"/>
                    </a:rPr>
                    <a:t>19%</a:t>
                  </a:r>
                </a:p>
              </p:txBody>
            </p:sp>
            <p:sp>
              <p:nvSpPr>
                <p:cNvPr id="160" name="Ellipse 8">
                  <a:extLst>
                    <a:ext uri="{FF2B5EF4-FFF2-40B4-BE49-F238E27FC236}">
                      <a16:creationId xmlns:a16="http://schemas.microsoft.com/office/drawing/2014/main" id="{2D33B036-7A04-04E2-9549-BCA6F12D79B1}"/>
                    </a:ext>
                  </a:extLst>
                </p:cNvPr>
                <p:cNvSpPr/>
                <p:nvPr/>
              </p:nvSpPr>
              <p:spPr>
                <a:xfrm>
                  <a:off x="3113585" y="2564904"/>
                  <a:ext cx="647289" cy="2160240"/>
                </a:xfrm>
                <a:prstGeom prst="ellipse">
                  <a:avLst/>
                </a:prstGeom>
                <a:noFill/>
                <a:ln w="25400" cap="flat" cmpd="sng" algn="ctr">
                  <a:solidFill>
                    <a:srgbClr val="FF0000"/>
                  </a:solidFill>
                  <a:prstDash val="solid"/>
                </a:ln>
                <a:effectLst/>
              </p:spPr>
              <p:txBody>
                <a:bodyPr anchor="ctr"/>
                <a:lstStyle/>
                <a:p>
                  <a:pPr algn="ctr" defTabSz="342900">
                    <a:defRPr/>
                  </a:pPr>
                  <a:endParaRPr lang="de-DE" sz="1350" kern="0">
                    <a:solidFill>
                      <a:prstClr val="white"/>
                    </a:solidFill>
                    <a:latin typeface="Calibri"/>
                  </a:endParaRPr>
                </a:p>
              </p:txBody>
            </p:sp>
          </p:grpSp>
          <p:grpSp>
            <p:nvGrpSpPr>
              <p:cNvPr id="11" name="Gruppieren 9">
                <a:extLst>
                  <a:ext uri="{FF2B5EF4-FFF2-40B4-BE49-F238E27FC236}">
                    <a16:creationId xmlns:a16="http://schemas.microsoft.com/office/drawing/2014/main" id="{2B97DA39-2100-DE99-46EF-552721FC745C}"/>
                  </a:ext>
                </a:extLst>
              </p:cNvPr>
              <p:cNvGrpSpPr>
                <a:grpSpLocks/>
              </p:cNvGrpSpPr>
              <p:nvPr/>
            </p:nvGrpSpPr>
            <p:grpSpPr bwMode="auto">
              <a:xfrm>
                <a:off x="3872692" y="1785308"/>
                <a:ext cx="486752" cy="1262054"/>
                <a:chOff x="3113585" y="2564904"/>
                <a:chExt cx="647990" cy="2160240"/>
              </a:xfrm>
            </p:grpSpPr>
            <p:sp>
              <p:nvSpPr>
                <p:cNvPr id="157" name="Textfeld 1">
                  <a:extLst>
                    <a:ext uri="{FF2B5EF4-FFF2-40B4-BE49-F238E27FC236}">
                      <a16:creationId xmlns:a16="http://schemas.microsoft.com/office/drawing/2014/main" id="{D82F2BEB-3151-33E4-CF82-B76EFFFEE6ED}"/>
                    </a:ext>
                  </a:extLst>
                </p:cNvPr>
                <p:cNvSpPr txBox="1">
                  <a:spLocks noChangeArrowheads="1"/>
                </p:cNvSpPr>
                <p:nvPr/>
              </p:nvSpPr>
              <p:spPr bwMode="auto">
                <a:xfrm>
                  <a:off x="3155090" y="2801712"/>
                  <a:ext cx="606485" cy="434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342900" fontAlgn="base">
                    <a:spcBef>
                      <a:spcPct val="0"/>
                    </a:spcBef>
                    <a:spcAft>
                      <a:spcPct val="0"/>
                    </a:spcAft>
                    <a:defRPr/>
                  </a:pPr>
                  <a:r>
                    <a:rPr lang="de-DE" altLang="de-DE" sz="1050" b="1" kern="0">
                      <a:solidFill>
                        <a:srgbClr val="FF0000"/>
                      </a:solidFill>
                      <a:cs typeface="Arial" panose="020B0604020202020204" pitchFamily="34" charset="0"/>
                    </a:rPr>
                    <a:t>39%</a:t>
                  </a:r>
                </a:p>
              </p:txBody>
            </p:sp>
            <p:sp>
              <p:nvSpPr>
                <p:cNvPr id="158" name="Ellipse 11">
                  <a:extLst>
                    <a:ext uri="{FF2B5EF4-FFF2-40B4-BE49-F238E27FC236}">
                      <a16:creationId xmlns:a16="http://schemas.microsoft.com/office/drawing/2014/main" id="{4BE1E75B-B956-89CC-1409-0E1E6D62460A}"/>
                    </a:ext>
                  </a:extLst>
                </p:cNvPr>
                <p:cNvSpPr/>
                <p:nvPr/>
              </p:nvSpPr>
              <p:spPr>
                <a:xfrm>
                  <a:off x="3113585" y="2564904"/>
                  <a:ext cx="647289" cy="2160240"/>
                </a:xfrm>
                <a:prstGeom prst="ellipse">
                  <a:avLst/>
                </a:prstGeom>
                <a:noFill/>
                <a:ln w="25400" cap="flat" cmpd="sng" algn="ctr">
                  <a:solidFill>
                    <a:srgbClr val="FF0000"/>
                  </a:solidFill>
                  <a:prstDash val="solid"/>
                </a:ln>
                <a:effectLst/>
              </p:spPr>
              <p:txBody>
                <a:bodyPr anchor="ctr"/>
                <a:lstStyle/>
                <a:p>
                  <a:pPr algn="ctr" defTabSz="342900">
                    <a:defRPr/>
                  </a:pPr>
                  <a:endParaRPr lang="de-DE" sz="1350" kern="0">
                    <a:solidFill>
                      <a:prstClr val="white"/>
                    </a:solidFill>
                    <a:latin typeface="Calibri"/>
                  </a:endParaRPr>
                </a:p>
              </p:txBody>
            </p:sp>
          </p:grpSp>
          <p:grpSp>
            <p:nvGrpSpPr>
              <p:cNvPr id="12" name="Gruppieren 12">
                <a:extLst>
                  <a:ext uri="{FF2B5EF4-FFF2-40B4-BE49-F238E27FC236}">
                    <a16:creationId xmlns:a16="http://schemas.microsoft.com/office/drawing/2014/main" id="{86CF68D1-3B03-0B0F-95C1-374DAEFE7020}"/>
                  </a:ext>
                </a:extLst>
              </p:cNvPr>
              <p:cNvGrpSpPr>
                <a:grpSpLocks/>
              </p:cNvGrpSpPr>
              <p:nvPr/>
            </p:nvGrpSpPr>
            <p:grpSpPr bwMode="auto">
              <a:xfrm>
                <a:off x="5819216" y="1577042"/>
                <a:ext cx="484703" cy="1457359"/>
                <a:chOff x="3113585" y="2564904"/>
                <a:chExt cx="683088" cy="2160240"/>
              </a:xfrm>
            </p:grpSpPr>
            <p:sp>
              <p:nvSpPr>
                <p:cNvPr id="155" name="Textfeld 1">
                  <a:extLst>
                    <a:ext uri="{FF2B5EF4-FFF2-40B4-BE49-F238E27FC236}">
                      <a16:creationId xmlns:a16="http://schemas.microsoft.com/office/drawing/2014/main" id="{02DA85BB-13D9-4CC9-A2FA-AACADF12CE3A}"/>
                    </a:ext>
                  </a:extLst>
                </p:cNvPr>
                <p:cNvSpPr txBox="1">
                  <a:spLocks noChangeArrowheads="1"/>
                </p:cNvSpPr>
                <p:nvPr/>
              </p:nvSpPr>
              <p:spPr bwMode="auto">
                <a:xfrm>
                  <a:off x="3154636" y="2835899"/>
                  <a:ext cx="642037" cy="37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342900" fontAlgn="base">
                    <a:spcBef>
                      <a:spcPct val="0"/>
                    </a:spcBef>
                    <a:spcAft>
                      <a:spcPct val="0"/>
                    </a:spcAft>
                    <a:defRPr/>
                  </a:pPr>
                  <a:r>
                    <a:rPr lang="de-DE" altLang="de-DE" sz="1050" b="1" kern="0">
                      <a:solidFill>
                        <a:srgbClr val="FF0000"/>
                      </a:solidFill>
                      <a:cs typeface="Arial" panose="020B0604020202020204" pitchFamily="34" charset="0"/>
                    </a:rPr>
                    <a:t>69%</a:t>
                  </a:r>
                </a:p>
              </p:txBody>
            </p:sp>
            <p:sp>
              <p:nvSpPr>
                <p:cNvPr id="156" name="Ellipse 14">
                  <a:extLst>
                    <a:ext uri="{FF2B5EF4-FFF2-40B4-BE49-F238E27FC236}">
                      <a16:creationId xmlns:a16="http://schemas.microsoft.com/office/drawing/2014/main" id="{FDB116C6-16D2-AFF7-8DF5-F5DCF430460C}"/>
                    </a:ext>
                  </a:extLst>
                </p:cNvPr>
                <p:cNvSpPr/>
                <p:nvPr/>
              </p:nvSpPr>
              <p:spPr>
                <a:xfrm>
                  <a:off x="3113585" y="2564904"/>
                  <a:ext cx="647289" cy="2160240"/>
                </a:xfrm>
                <a:prstGeom prst="ellipse">
                  <a:avLst/>
                </a:prstGeom>
                <a:noFill/>
                <a:ln w="25400" cap="flat" cmpd="sng" algn="ctr">
                  <a:solidFill>
                    <a:srgbClr val="FF0000"/>
                  </a:solidFill>
                  <a:prstDash val="solid"/>
                </a:ln>
                <a:effectLst/>
              </p:spPr>
              <p:txBody>
                <a:bodyPr anchor="ctr"/>
                <a:lstStyle/>
                <a:p>
                  <a:pPr algn="ctr" defTabSz="342900">
                    <a:defRPr/>
                  </a:pPr>
                  <a:endParaRPr lang="de-DE" sz="1350" kern="0">
                    <a:solidFill>
                      <a:prstClr val="white"/>
                    </a:solidFill>
                    <a:latin typeface="Calibri"/>
                  </a:endParaRPr>
                </a:p>
              </p:txBody>
            </p:sp>
          </p:grpSp>
          <p:cxnSp>
            <p:nvCxnSpPr>
              <p:cNvPr id="13" name="Straight Connector 12">
                <a:extLst>
                  <a:ext uri="{FF2B5EF4-FFF2-40B4-BE49-F238E27FC236}">
                    <a16:creationId xmlns:a16="http://schemas.microsoft.com/office/drawing/2014/main" id="{F5F845FE-61FA-B0A6-D8B9-9CA1A8D39CD5}"/>
                  </a:ext>
                </a:extLst>
              </p:cNvPr>
              <p:cNvCxnSpPr/>
              <p:nvPr/>
            </p:nvCxnSpPr>
            <p:spPr>
              <a:xfrm>
                <a:off x="2090996" y="1574459"/>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A1D95F4-F95F-857F-4495-8ECCCBE853A8}"/>
                  </a:ext>
                </a:extLst>
              </p:cNvPr>
              <p:cNvCxnSpPr/>
              <p:nvPr/>
            </p:nvCxnSpPr>
            <p:spPr>
              <a:xfrm>
                <a:off x="2090996" y="1713979"/>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7346C8B-D54C-16B5-9F16-DF412DB88717}"/>
                  </a:ext>
                </a:extLst>
              </p:cNvPr>
              <p:cNvCxnSpPr/>
              <p:nvPr/>
            </p:nvCxnSpPr>
            <p:spPr>
              <a:xfrm>
                <a:off x="2090996" y="1851913"/>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9947D58-E270-294C-A62B-B8502E66966F}"/>
                  </a:ext>
                </a:extLst>
              </p:cNvPr>
              <p:cNvCxnSpPr/>
              <p:nvPr/>
            </p:nvCxnSpPr>
            <p:spPr>
              <a:xfrm>
                <a:off x="2090996" y="1993018"/>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F89837F-A017-B2AB-CA6B-0495B83723AA}"/>
                  </a:ext>
                </a:extLst>
              </p:cNvPr>
              <p:cNvCxnSpPr/>
              <p:nvPr/>
            </p:nvCxnSpPr>
            <p:spPr>
              <a:xfrm>
                <a:off x="2090996" y="2132538"/>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966E0F8-9DF6-EFFA-36DC-ECE6DF14F35C}"/>
                  </a:ext>
                </a:extLst>
              </p:cNvPr>
              <p:cNvCxnSpPr/>
              <p:nvPr/>
            </p:nvCxnSpPr>
            <p:spPr>
              <a:xfrm>
                <a:off x="2090996" y="2272058"/>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D7EEF00-023E-CC59-4EA9-24A61FEB3E0C}"/>
                  </a:ext>
                </a:extLst>
              </p:cNvPr>
              <p:cNvCxnSpPr/>
              <p:nvPr/>
            </p:nvCxnSpPr>
            <p:spPr>
              <a:xfrm>
                <a:off x="2090996" y="2409992"/>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786F0E6-4A5A-0412-09B3-5A87C9BDE1E8}"/>
                  </a:ext>
                </a:extLst>
              </p:cNvPr>
              <p:cNvCxnSpPr/>
              <p:nvPr/>
            </p:nvCxnSpPr>
            <p:spPr>
              <a:xfrm>
                <a:off x="2090996" y="2547926"/>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E35545A-4ABC-9FC6-DAE1-CD988F4AE9A0}"/>
                  </a:ext>
                </a:extLst>
              </p:cNvPr>
              <p:cNvCxnSpPr/>
              <p:nvPr/>
            </p:nvCxnSpPr>
            <p:spPr>
              <a:xfrm>
                <a:off x="2090996" y="2687446"/>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DC8437F-1D96-D31A-7E21-BBF99A968DD9}"/>
                  </a:ext>
                </a:extLst>
              </p:cNvPr>
              <p:cNvCxnSpPr/>
              <p:nvPr/>
            </p:nvCxnSpPr>
            <p:spPr>
              <a:xfrm>
                <a:off x="2090996" y="2828551"/>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4F3B4DD-6B42-7270-25A3-C7D06F1AFF5A}"/>
                  </a:ext>
                </a:extLst>
              </p:cNvPr>
              <p:cNvCxnSpPr/>
              <p:nvPr/>
            </p:nvCxnSpPr>
            <p:spPr>
              <a:xfrm>
                <a:off x="2090996" y="2966486"/>
                <a:ext cx="433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10BDACE-A841-EB95-6821-70FE9A897038}"/>
                  </a:ext>
                </a:extLst>
              </p:cNvPr>
              <p:cNvCxnSpPr>
                <a:cxnSpLocks/>
              </p:cNvCxnSpPr>
              <p:nvPr/>
            </p:nvCxnSpPr>
            <p:spPr>
              <a:xfrm>
                <a:off x="2252058"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09B99D6-9205-7431-13D2-9FE1AA62D852}"/>
                  </a:ext>
                </a:extLst>
              </p:cNvPr>
              <p:cNvCxnSpPr>
                <a:cxnSpLocks/>
              </p:cNvCxnSpPr>
              <p:nvPr/>
            </p:nvCxnSpPr>
            <p:spPr>
              <a:xfrm>
                <a:off x="2481224"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C50B293-5B88-EB25-073D-6A1AC9AF495D}"/>
                  </a:ext>
                </a:extLst>
              </p:cNvPr>
              <p:cNvCxnSpPr>
                <a:cxnSpLocks/>
              </p:cNvCxnSpPr>
              <p:nvPr/>
            </p:nvCxnSpPr>
            <p:spPr>
              <a:xfrm>
                <a:off x="2683653"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0F9EB6A-12A5-AF94-A9DE-E36115E000CA}"/>
                  </a:ext>
                </a:extLst>
              </p:cNvPr>
              <p:cNvCxnSpPr>
                <a:cxnSpLocks/>
              </p:cNvCxnSpPr>
              <p:nvPr/>
            </p:nvCxnSpPr>
            <p:spPr>
              <a:xfrm>
                <a:off x="2903270"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4993729-52EA-09F6-E8FA-8397E21F6218}"/>
                  </a:ext>
                </a:extLst>
              </p:cNvPr>
              <p:cNvCxnSpPr>
                <a:cxnSpLocks/>
              </p:cNvCxnSpPr>
              <p:nvPr/>
            </p:nvCxnSpPr>
            <p:spPr>
              <a:xfrm>
                <a:off x="3105700"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5FA679A-9DAE-0257-C608-DBA55D275221}"/>
                  </a:ext>
                </a:extLst>
              </p:cNvPr>
              <p:cNvCxnSpPr>
                <a:cxnSpLocks/>
              </p:cNvCxnSpPr>
              <p:nvPr/>
            </p:nvCxnSpPr>
            <p:spPr>
              <a:xfrm>
                <a:off x="3317678"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8602FE1-C180-8D3D-353D-9954CCB5D5DF}"/>
                  </a:ext>
                </a:extLst>
              </p:cNvPr>
              <p:cNvCxnSpPr>
                <a:cxnSpLocks/>
              </p:cNvCxnSpPr>
              <p:nvPr/>
            </p:nvCxnSpPr>
            <p:spPr>
              <a:xfrm>
                <a:off x="3537296"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89F7080-7785-8EF2-2431-025DD49E5ACB}"/>
                  </a:ext>
                </a:extLst>
              </p:cNvPr>
              <p:cNvCxnSpPr>
                <a:cxnSpLocks/>
              </p:cNvCxnSpPr>
              <p:nvPr/>
            </p:nvCxnSpPr>
            <p:spPr>
              <a:xfrm>
                <a:off x="3755003"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2C94009-902B-70F9-29C9-50F531EF6AF5}"/>
                  </a:ext>
                </a:extLst>
              </p:cNvPr>
              <p:cNvCxnSpPr>
                <a:cxnSpLocks/>
              </p:cNvCxnSpPr>
              <p:nvPr/>
            </p:nvCxnSpPr>
            <p:spPr>
              <a:xfrm>
                <a:off x="4165591"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DD6DBF8-41C7-C3CD-516D-BD736E2C5FC6}"/>
                  </a:ext>
                </a:extLst>
              </p:cNvPr>
              <p:cNvCxnSpPr>
                <a:cxnSpLocks/>
              </p:cNvCxnSpPr>
              <p:nvPr/>
            </p:nvCxnSpPr>
            <p:spPr>
              <a:xfrm>
                <a:off x="4394756"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33403C5-2535-72E2-AA7C-B5CB628E35E7}"/>
                  </a:ext>
                </a:extLst>
              </p:cNvPr>
              <p:cNvCxnSpPr>
                <a:cxnSpLocks/>
              </p:cNvCxnSpPr>
              <p:nvPr/>
            </p:nvCxnSpPr>
            <p:spPr>
              <a:xfrm>
                <a:off x="4595276"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5C88A45-B291-1F06-A35E-E278AB6F52BE}"/>
                  </a:ext>
                </a:extLst>
              </p:cNvPr>
              <p:cNvCxnSpPr>
                <a:cxnSpLocks/>
              </p:cNvCxnSpPr>
              <p:nvPr/>
            </p:nvCxnSpPr>
            <p:spPr>
              <a:xfrm>
                <a:off x="4814893"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A4D90B6-D24B-FC93-74CF-B554A14472F6}"/>
                  </a:ext>
                </a:extLst>
              </p:cNvPr>
              <p:cNvCxnSpPr>
                <a:cxnSpLocks/>
              </p:cNvCxnSpPr>
              <p:nvPr/>
            </p:nvCxnSpPr>
            <p:spPr>
              <a:xfrm>
                <a:off x="5019233"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BA39F4C-3C71-CAEA-D452-5029EC19FB91}"/>
                  </a:ext>
                </a:extLst>
              </p:cNvPr>
              <p:cNvCxnSpPr>
                <a:cxnSpLocks/>
              </p:cNvCxnSpPr>
              <p:nvPr/>
            </p:nvCxnSpPr>
            <p:spPr>
              <a:xfrm>
                <a:off x="5233121"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69D5ED1-F421-7C02-E273-64711830F406}"/>
                  </a:ext>
                </a:extLst>
              </p:cNvPr>
              <p:cNvCxnSpPr>
                <a:cxnSpLocks/>
              </p:cNvCxnSpPr>
              <p:nvPr/>
            </p:nvCxnSpPr>
            <p:spPr>
              <a:xfrm>
                <a:off x="5452737"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044600B-60B5-B886-1E34-31C121FED0CB}"/>
                  </a:ext>
                </a:extLst>
              </p:cNvPr>
              <p:cNvCxnSpPr>
                <a:cxnSpLocks/>
              </p:cNvCxnSpPr>
              <p:nvPr/>
            </p:nvCxnSpPr>
            <p:spPr>
              <a:xfrm>
                <a:off x="5668535"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2855FBE3-E3E3-34E8-8340-6C16359DAB17}"/>
                  </a:ext>
                </a:extLst>
              </p:cNvPr>
              <p:cNvCxnSpPr>
                <a:cxnSpLocks/>
              </p:cNvCxnSpPr>
              <p:nvPr/>
            </p:nvCxnSpPr>
            <p:spPr>
              <a:xfrm>
                <a:off x="6086762"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38E39E2-1225-5631-5D25-488C3B10DE5B}"/>
                  </a:ext>
                </a:extLst>
              </p:cNvPr>
              <p:cNvCxnSpPr>
                <a:cxnSpLocks/>
              </p:cNvCxnSpPr>
              <p:nvPr/>
            </p:nvCxnSpPr>
            <p:spPr>
              <a:xfrm>
                <a:off x="6315928"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7B57B2A6-80AA-95AF-5EE1-C95488E4B845}"/>
                  </a:ext>
                </a:extLst>
              </p:cNvPr>
              <p:cNvCxnSpPr>
                <a:cxnSpLocks/>
              </p:cNvCxnSpPr>
              <p:nvPr/>
            </p:nvCxnSpPr>
            <p:spPr>
              <a:xfrm>
                <a:off x="6516447"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1ED40B1-9CC6-7E0F-44E4-531CB0F4DAB0}"/>
                  </a:ext>
                </a:extLst>
              </p:cNvPr>
              <p:cNvCxnSpPr>
                <a:cxnSpLocks/>
              </p:cNvCxnSpPr>
              <p:nvPr/>
            </p:nvCxnSpPr>
            <p:spPr>
              <a:xfrm>
                <a:off x="6734155"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416BED6-333A-9D47-DEC3-B376A4596B8E}"/>
                  </a:ext>
                </a:extLst>
              </p:cNvPr>
              <p:cNvCxnSpPr>
                <a:cxnSpLocks/>
              </p:cNvCxnSpPr>
              <p:nvPr/>
            </p:nvCxnSpPr>
            <p:spPr>
              <a:xfrm>
                <a:off x="6940404"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B3B86AB-8333-04EF-26FB-884642850DCB}"/>
                  </a:ext>
                </a:extLst>
              </p:cNvPr>
              <p:cNvCxnSpPr>
                <a:cxnSpLocks/>
              </p:cNvCxnSpPr>
              <p:nvPr/>
            </p:nvCxnSpPr>
            <p:spPr>
              <a:xfrm>
                <a:off x="7152382"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494CF0B-B980-3440-DD1D-2B0D16B466E6}"/>
                  </a:ext>
                </a:extLst>
              </p:cNvPr>
              <p:cNvCxnSpPr>
                <a:cxnSpLocks/>
              </p:cNvCxnSpPr>
              <p:nvPr/>
            </p:nvCxnSpPr>
            <p:spPr>
              <a:xfrm>
                <a:off x="7370090"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25D6FA7-7717-7BA4-E43E-1AC019E0384D}"/>
                  </a:ext>
                </a:extLst>
              </p:cNvPr>
              <p:cNvCxnSpPr>
                <a:cxnSpLocks/>
              </p:cNvCxnSpPr>
              <p:nvPr/>
            </p:nvCxnSpPr>
            <p:spPr>
              <a:xfrm>
                <a:off x="7589707" y="2965950"/>
                <a:ext cx="0" cy="599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96F9CEDF-E26D-4034-6173-2FB9B06F9434}"/>
                  </a:ext>
                </a:extLst>
              </p:cNvPr>
              <p:cNvSpPr/>
              <p:nvPr/>
            </p:nvSpPr>
            <p:spPr>
              <a:xfrm>
                <a:off x="2171205" y="2928437"/>
                <a:ext cx="72178" cy="348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9" name="Rectangle 48">
                <a:extLst>
                  <a:ext uri="{FF2B5EF4-FFF2-40B4-BE49-F238E27FC236}">
                    <a16:creationId xmlns:a16="http://schemas.microsoft.com/office/drawing/2014/main" id="{638D5429-6A16-6B2E-27BD-32532443CF03}"/>
                  </a:ext>
                </a:extLst>
              </p:cNvPr>
              <p:cNvSpPr/>
              <p:nvPr/>
            </p:nvSpPr>
            <p:spPr>
              <a:xfrm>
                <a:off x="2243773" y="2708059"/>
                <a:ext cx="78299" cy="255259"/>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0" name="Rectangle 49">
                <a:extLst>
                  <a:ext uri="{FF2B5EF4-FFF2-40B4-BE49-F238E27FC236}">
                    <a16:creationId xmlns:a16="http://schemas.microsoft.com/office/drawing/2014/main" id="{A8F49A2E-76F8-E307-EF4C-2C13A952CB33}"/>
                  </a:ext>
                </a:extLst>
              </p:cNvPr>
              <p:cNvSpPr/>
              <p:nvPr/>
            </p:nvSpPr>
            <p:spPr>
              <a:xfrm>
                <a:off x="2385093" y="2861847"/>
                <a:ext cx="72178" cy="1014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1" name="Rectangle 50">
                <a:extLst>
                  <a:ext uri="{FF2B5EF4-FFF2-40B4-BE49-F238E27FC236}">
                    <a16:creationId xmlns:a16="http://schemas.microsoft.com/office/drawing/2014/main" id="{27BCF3AA-0A14-6365-F6D1-009FCE8C1739}"/>
                  </a:ext>
                </a:extLst>
              </p:cNvPr>
              <p:cNvSpPr/>
              <p:nvPr/>
            </p:nvSpPr>
            <p:spPr>
              <a:xfrm>
                <a:off x="2457661" y="2704888"/>
                <a:ext cx="78299" cy="258429"/>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2" name="Rectangle 51">
                <a:extLst>
                  <a:ext uri="{FF2B5EF4-FFF2-40B4-BE49-F238E27FC236}">
                    <a16:creationId xmlns:a16="http://schemas.microsoft.com/office/drawing/2014/main" id="{BDAC5449-A996-857D-AD90-CFCE9AECFB21}"/>
                  </a:ext>
                </a:extLst>
              </p:cNvPr>
              <p:cNvSpPr/>
              <p:nvPr/>
            </p:nvSpPr>
            <p:spPr>
              <a:xfrm>
                <a:off x="2598981" y="2557440"/>
                <a:ext cx="72178" cy="40587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3" name="Rectangle 52">
                <a:extLst>
                  <a:ext uri="{FF2B5EF4-FFF2-40B4-BE49-F238E27FC236}">
                    <a16:creationId xmlns:a16="http://schemas.microsoft.com/office/drawing/2014/main" id="{4E0B24D2-0827-7BF9-D513-062201D0C861}"/>
                  </a:ext>
                </a:extLst>
              </p:cNvPr>
              <p:cNvSpPr/>
              <p:nvPr/>
            </p:nvSpPr>
            <p:spPr>
              <a:xfrm>
                <a:off x="2671549" y="2364016"/>
                <a:ext cx="78299" cy="599302"/>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4" name="Rectangle 53">
                <a:extLst>
                  <a:ext uri="{FF2B5EF4-FFF2-40B4-BE49-F238E27FC236}">
                    <a16:creationId xmlns:a16="http://schemas.microsoft.com/office/drawing/2014/main" id="{C5A7EC2D-A044-1B14-CA41-D8AAAEEDF8D8}"/>
                  </a:ext>
                </a:extLst>
              </p:cNvPr>
              <p:cNvSpPr/>
              <p:nvPr/>
            </p:nvSpPr>
            <p:spPr>
              <a:xfrm>
                <a:off x="2887347" y="2662082"/>
                <a:ext cx="72178" cy="301237"/>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5" name="Rectangle 54">
                <a:extLst>
                  <a:ext uri="{FF2B5EF4-FFF2-40B4-BE49-F238E27FC236}">
                    <a16:creationId xmlns:a16="http://schemas.microsoft.com/office/drawing/2014/main" id="{ADBF018C-114A-A8A5-6482-33FE34A2649E}"/>
                  </a:ext>
                </a:extLst>
              </p:cNvPr>
              <p:cNvSpPr/>
              <p:nvPr/>
            </p:nvSpPr>
            <p:spPr>
              <a:xfrm>
                <a:off x="2814777" y="2909411"/>
                <a:ext cx="72178" cy="539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6" name="Rectangle 55">
                <a:extLst>
                  <a:ext uri="{FF2B5EF4-FFF2-40B4-BE49-F238E27FC236}">
                    <a16:creationId xmlns:a16="http://schemas.microsoft.com/office/drawing/2014/main" id="{864C1F90-B941-9255-1950-AD7B857E019A}"/>
                  </a:ext>
                </a:extLst>
              </p:cNvPr>
              <p:cNvSpPr/>
              <p:nvPr/>
            </p:nvSpPr>
            <p:spPr>
              <a:xfrm>
                <a:off x="3103143" y="2402067"/>
                <a:ext cx="72178" cy="561251"/>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7" name="Rectangle 56">
                <a:extLst>
                  <a:ext uri="{FF2B5EF4-FFF2-40B4-BE49-F238E27FC236}">
                    <a16:creationId xmlns:a16="http://schemas.microsoft.com/office/drawing/2014/main" id="{95430D7F-061C-710C-D3F6-35C2B8622BEF}"/>
                  </a:ext>
                </a:extLst>
              </p:cNvPr>
              <p:cNvSpPr/>
              <p:nvPr/>
            </p:nvSpPr>
            <p:spPr>
              <a:xfrm>
                <a:off x="3032485" y="2825383"/>
                <a:ext cx="72178" cy="1379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8" name="Rectangle 57">
                <a:extLst>
                  <a:ext uri="{FF2B5EF4-FFF2-40B4-BE49-F238E27FC236}">
                    <a16:creationId xmlns:a16="http://schemas.microsoft.com/office/drawing/2014/main" id="{4569345A-6ADA-B51E-7D17-085E40836C8E}"/>
                  </a:ext>
                </a:extLst>
              </p:cNvPr>
              <p:cNvSpPr/>
              <p:nvPr/>
            </p:nvSpPr>
            <p:spPr>
              <a:xfrm>
                <a:off x="3244463" y="2444874"/>
                <a:ext cx="72178" cy="5184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9" name="Rectangle 58">
                <a:extLst>
                  <a:ext uri="{FF2B5EF4-FFF2-40B4-BE49-F238E27FC236}">
                    <a16:creationId xmlns:a16="http://schemas.microsoft.com/office/drawing/2014/main" id="{F3593374-9A16-078A-AC1A-9EA8D1A14B55}"/>
                  </a:ext>
                </a:extLst>
              </p:cNvPr>
              <p:cNvSpPr/>
              <p:nvPr/>
            </p:nvSpPr>
            <p:spPr>
              <a:xfrm>
                <a:off x="3317031" y="1877282"/>
                <a:ext cx="72178" cy="1086037"/>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0" name="Rectangle 59">
                <a:extLst>
                  <a:ext uri="{FF2B5EF4-FFF2-40B4-BE49-F238E27FC236}">
                    <a16:creationId xmlns:a16="http://schemas.microsoft.com/office/drawing/2014/main" id="{F967702E-4F9E-51D1-2047-39F994FE2A5C}"/>
                  </a:ext>
                </a:extLst>
              </p:cNvPr>
              <p:cNvSpPr/>
              <p:nvPr/>
            </p:nvSpPr>
            <p:spPr>
              <a:xfrm>
                <a:off x="3462171" y="2722328"/>
                <a:ext cx="72178" cy="2409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1" name="Rectangle 60">
                <a:extLst>
                  <a:ext uri="{FF2B5EF4-FFF2-40B4-BE49-F238E27FC236}">
                    <a16:creationId xmlns:a16="http://schemas.microsoft.com/office/drawing/2014/main" id="{88E62BC2-7F91-3459-3C6F-1E01D0E23959}"/>
                  </a:ext>
                </a:extLst>
              </p:cNvPr>
              <p:cNvSpPr/>
              <p:nvPr/>
            </p:nvSpPr>
            <p:spPr>
              <a:xfrm>
                <a:off x="3534740" y="2644641"/>
                <a:ext cx="72178" cy="318677"/>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2" name="Rectangle 61">
                <a:extLst>
                  <a:ext uri="{FF2B5EF4-FFF2-40B4-BE49-F238E27FC236}">
                    <a16:creationId xmlns:a16="http://schemas.microsoft.com/office/drawing/2014/main" id="{237B909A-04A0-9B75-8B7D-BD908B619B2B}"/>
                  </a:ext>
                </a:extLst>
              </p:cNvPr>
              <p:cNvSpPr/>
              <p:nvPr/>
            </p:nvSpPr>
            <p:spPr>
              <a:xfrm>
                <a:off x="3676058" y="2790502"/>
                <a:ext cx="72178" cy="1728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3" name="Rectangle 62">
                <a:extLst>
                  <a:ext uri="{FF2B5EF4-FFF2-40B4-BE49-F238E27FC236}">
                    <a16:creationId xmlns:a16="http://schemas.microsoft.com/office/drawing/2014/main" id="{6D4A8268-C636-2C14-97C0-BD9B73117A78}"/>
                  </a:ext>
                </a:extLst>
              </p:cNvPr>
              <p:cNvSpPr/>
              <p:nvPr/>
            </p:nvSpPr>
            <p:spPr>
              <a:xfrm>
                <a:off x="3748628" y="2268888"/>
                <a:ext cx="72178" cy="694430"/>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4" name="Rectangle 63">
                <a:extLst>
                  <a:ext uri="{FF2B5EF4-FFF2-40B4-BE49-F238E27FC236}">
                    <a16:creationId xmlns:a16="http://schemas.microsoft.com/office/drawing/2014/main" id="{576E6DC3-8219-718C-21DC-621D01072D4F}"/>
                  </a:ext>
                </a:extLst>
              </p:cNvPr>
              <p:cNvSpPr/>
              <p:nvPr/>
            </p:nvSpPr>
            <p:spPr>
              <a:xfrm>
                <a:off x="4176795" y="2416336"/>
                <a:ext cx="72178" cy="546982"/>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5" name="Rectangle 64">
                <a:extLst>
                  <a:ext uri="{FF2B5EF4-FFF2-40B4-BE49-F238E27FC236}">
                    <a16:creationId xmlns:a16="http://schemas.microsoft.com/office/drawing/2014/main" id="{D9C7CEF3-D432-5789-32FB-62FAAABC44F8}"/>
                  </a:ext>
                </a:extLst>
              </p:cNvPr>
              <p:cNvSpPr/>
              <p:nvPr/>
            </p:nvSpPr>
            <p:spPr>
              <a:xfrm>
                <a:off x="4392593" y="2100830"/>
                <a:ext cx="72178" cy="862488"/>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6" name="Rectangle 65">
                <a:extLst>
                  <a:ext uri="{FF2B5EF4-FFF2-40B4-BE49-F238E27FC236}">
                    <a16:creationId xmlns:a16="http://schemas.microsoft.com/office/drawing/2014/main" id="{97E01DD9-F061-0D8D-4EF9-BFCF7B5199C6}"/>
                  </a:ext>
                </a:extLst>
              </p:cNvPr>
              <p:cNvSpPr/>
              <p:nvPr/>
            </p:nvSpPr>
            <p:spPr>
              <a:xfrm>
                <a:off x="4531609" y="2321208"/>
                <a:ext cx="72178" cy="6421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7" name="Rectangle 66">
                <a:extLst>
                  <a:ext uri="{FF2B5EF4-FFF2-40B4-BE49-F238E27FC236}">
                    <a16:creationId xmlns:a16="http://schemas.microsoft.com/office/drawing/2014/main" id="{54521220-63E7-2D6B-75B6-282C92768042}"/>
                  </a:ext>
                </a:extLst>
              </p:cNvPr>
              <p:cNvSpPr/>
              <p:nvPr/>
            </p:nvSpPr>
            <p:spPr>
              <a:xfrm>
                <a:off x="4602269" y="2248278"/>
                <a:ext cx="72178" cy="715040"/>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8" name="Rectangle 67">
                <a:extLst>
                  <a:ext uri="{FF2B5EF4-FFF2-40B4-BE49-F238E27FC236}">
                    <a16:creationId xmlns:a16="http://schemas.microsoft.com/office/drawing/2014/main" id="{54D6E10E-1034-4E8A-16BA-3F28C3192C22}"/>
                  </a:ext>
                </a:extLst>
              </p:cNvPr>
              <p:cNvSpPr/>
              <p:nvPr/>
            </p:nvSpPr>
            <p:spPr>
              <a:xfrm>
                <a:off x="4747407" y="2487680"/>
                <a:ext cx="72178" cy="475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9" name="Rectangle 68">
                <a:extLst>
                  <a:ext uri="{FF2B5EF4-FFF2-40B4-BE49-F238E27FC236}">
                    <a16:creationId xmlns:a16="http://schemas.microsoft.com/office/drawing/2014/main" id="{0A939D49-16D9-D852-3CDD-5F81D00DAA7E}"/>
                  </a:ext>
                </a:extLst>
              </p:cNvPr>
              <p:cNvSpPr/>
              <p:nvPr/>
            </p:nvSpPr>
            <p:spPr>
              <a:xfrm>
                <a:off x="4819976" y="2176932"/>
                <a:ext cx="72178" cy="786386"/>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0" name="Rectangle 69">
                <a:extLst>
                  <a:ext uri="{FF2B5EF4-FFF2-40B4-BE49-F238E27FC236}">
                    <a16:creationId xmlns:a16="http://schemas.microsoft.com/office/drawing/2014/main" id="{CD377FB7-5C0A-2438-609E-53693A81B0C8}"/>
                  </a:ext>
                </a:extLst>
              </p:cNvPr>
              <p:cNvSpPr/>
              <p:nvPr/>
            </p:nvSpPr>
            <p:spPr>
              <a:xfrm>
                <a:off x="4961295" y="2589149"/>
                <a:ext cx="72178" cy="374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1" name="Rectangle 70">
                <a:extLst>
                  <a:ext uri="{FF2B5EF4-FFF2-40B4-BE49-F238E27FC236}">
                    <a16:creationId xmlns:a16="http://schemas.microsoft.com/office/drawing/2014/main" id="{80CD999B-DDF9-6C36-8689-216DA6E02016}"/>
                  </a:ext>
                </a:extLst>
              </p:cNvPr>
              <p:cNvSpPr/>
              <p:nvPr/>
            </p:nvSpPr>
            <p:spPr>
              <a:xfrm>
                <a:off x="5033864" y="2048510"/>
                <a:ext cx="72178" cy="914807"/>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2" name="Rectangle 71">
                <a:extLst>
                  <a:ext uri="{FF2B5EF4-FFF2-40B4-BE49-F238E27FC236}">
                    <a16:creationId xmlns:a16="http://schemas.microsoft.com/office/drawing/2014/main" id="{E28C3511-C93E-43A9-4D9C-3DC6D6E464A7}"/>
                  </a:ext>
                </a:extLst>
              </p:cNvPr>
              <p:cNvSpPr/>
              <p:nvPr/>
            </p:nvSpPr>
            <p:spPr>
              <a:xfrm>
                <a:off x="5179002" y="2459143"/>
                <a:ext cx="72178" cy="5041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3" name="Rectangle 72">
                <a:extLst>
                  <a:ext uri="{FF2B5EF4-FFF2-40B4-BE49-F238E27FC236}">
                    <a16:creationId xmlns:a16="http://schemas.microsoft.com/office/drawing/2014/main" id="{0E05B6BD-8B28-4FE8-3E41-07E584A0265F}"/>
                  </a:ext>
                </a:extLst>
              </p:cNvPr>
              <p:cNvSpPr/>
              <p:nvPr/>
            </p:nvSpPr>
            <p:spPr>
              <a:xfrm>
                <a:off x="5251571" y="2124612"/>
                <a:ext cx="72178" cy="838705"/>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4" name="Rectangle 73">
                <a:extLst>
                  <a:ext uri="{FF2B5EF4-FFF2-40B4-BE49-F238E27FC236}">
                    <a16:creationId xmlns:a16="http://schemas.microsoft.com/office/drawing/2014/main" id="{065FEB2F-C75B-8682-3651-0A39D3316237}"/>
                  </a:ext>
                </a:extLst>
              </p:cNvPr>
              <p:cNvSpPr/>
              <p:nvPr/>
            </p:nvSpPr>
            <p:spPr>
              <a:xfrm>
                <a:off x="5387160" y="2467070"/>
                <a:ext cx="72178" cy="496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5" name="Rectangle 74">
                <a:extLst>
                  <a:ext uri="{FF2B5EF4-FFF2-40B4-BE49-F238E27FC236}">
                    <a16:creationId xmlns:a16="http://schemas.microsoft.com/office/drawing/2014/main" id="{FF5D6F17-F22F-D36D-42DC-C9A4733B5122}"/>
                  </a:ext>
                </a:extLst>
              </p:cNvPr>
              <p:cNvSpPr/>
              <p:nvPr/>
            </p:nvSpPr>
            <p:spPr>
              <a:xfrm>
                <a:off x="5459729" y="2229252"/>
                <a:ext cx="72178" cy="734065"/>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6" name="Rectangle 75">
                <a:extLst>
                  <a:ext uri="{FF2B5EF4-FFF2-40B4-BE49-F238E27FC236}">
                    <a16:creationId xmlns:a16="http://schemas.microsoft.com/office/drawing/2014/main" id="{5877DB4E-6DDB-5ECB-2388-9632BBC150A3}"/>
                  </a:ext>
                </a:extLst>
              </p:cNvPr>
              <p:cNvSpPr/>
              <p:nvPr/>
            </p:nvSpPr>
            <p:spPr>
              <a:xfrm>
                <a:off x="5604867" y="2704888"/>
                <a:ext cx="72178" cy="2584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7" name="Rectangle 76">
                <a:extLst>
                  <a:ext uri="{FF2B5EF4-FFF2-40B4-BE49-F238E27FC236}">
                    <a16:creationId xmlns:a16="http://schemas.microsoft.com/office/drawing/2014/main" id="{3290128C-6575-BD0D-B36F-8A3C818E64F1}"/>
                  </a:ext>
                </a:extLst>
              </p:cNvPr>
              <p:cNvSpPr/>
              <p:nvPr/>
            </p:nvSpPr>
            <p:spPr>
              <a:xfrm>
                <a:off x="5675526" y="2592321"/>
                <a:ext cx="72178" cy="370997"/>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8" name="Rectangle 77">
                <a:extLst>
                  <a:ext uri="{FF2B5EF4-FFF2-40B4-BE49-F238E27FC236}">
                    <a16:creationId xmlns:a16="http://schemas.microsoft.com/office/drawing/2014/main" id="{055DA918-2C22-3F82-7DF2-B4C7A75A35F8}"/>
                  </a:ext>
                </a:extLst>
              </p:cNvPr>
              <p:cNvSpPr/>
              <p:nvPr/>
            </p:nvSpPr>
            <p:spPr>
              <a:xfrm>
                <a:off x="6034553" y="2462313"/>
                <a:ext cx="72178" cy="5010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9" name="Rectangle 78">
                <a:extLst>
                  <a:ext uri="{FF2B5EF4-FFF2-40B4-BE49-F238E27FC236}">
                    <a16:creationId xmlns:a16="http://schemas.microsoft.com/office/drawing/2014/main" id="{BCAA093F-DA32-59DB-023F-5162DDDC3CD2}"/>
                  </a:ext>
                </a:extLst>
              </p:cNvPr>
              <p:cNvSpPr/>
              <p:nvPr/>
            </p:nvSpPr>
            <p:spPr>
              <a:xfrm>
                <a:off x="6107121" y="2007289"/>
                <a:ext cx="72178" cy="956028"/>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0" name="Rectangle 79">
                <a:extLst>
                  <a:ext uri="{FF2B5EF4-FFF2-40B4-BE49-F238E27FC236}">
                    <a16:creationId xmlns:a16="http://schemas.microsoft.com/office/drawing/2014/main" id="{62776B18-97A9-7C56-EA95-775373FE8CDE}"/>
                  </a:ext>
                </a:extLst>
              </p:cNvPr>
              <p:cNvSpPr/>
              <p:nvPr/>
            </p:nvSpPr>
            <p:spPr>
              <a:xfrm>
                <a:off x="6319100" y="1669587"/>
                <a:ext cx="72178" cy="1293731"/>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1" name="Rectangle 80">
                <a:extLst>
                  <a:ext uri="{FF2B5EF4-FFF2-40B4-BE49-F238E27FC236}">
                    <a16:creationId xmlns:a16="http://schemas.microsoft.com/office/drawing/2014/main" id="{A087BB8D-617F-9C07-9912-2D8BADDEE22E}"/>
                  </a:ext>
                </a:extLst>
              </p:cNvPr>
              <p:cNvSpPr/>
              <p:nvPr/>
            </p:nvSpPr>
            <p:spPr>
              <a:xfrm>
                <a:off x="6462327" y="2153150"/>
                <a:ext cx="72178" cy="8101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2" name="Rectangle 81">
                <a:extLst>
                  <a:ext uri="{FF2B5EF4-FFF2-40B4-BE49-F238E27FC236}">
                    <a16:creationId xmlns:a16="http://schemas.microsoft.com/office/drawing/2014/main" id="{8C382CF2-193B-31D5-51BF-7C31363C2E02}"/>
                  </a:ext>
                </a:extLst>
              </p:cNvPr>
              <p:cNvSpPr/>
              <p:nvPr/>
            </p:nvSpPr>
            <p:spPr>
              <a:xfrm>
                <a:off x="6534897" y="2075463"/>
                <a:ext cx="72178" cy="887855"/>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3" name="Rectangle 82">
                <a:extLst>
                  <a:ext uri="{FF2B5EF4-FFF2-40B4-BE49-F238E27FC236}">
                    <a16:creationId xmlns:a16="http://schemas.microsoft.com/office/drawing/2014/main" id="{62001C90-F695-09C2-B4FE-A24D31CD3758}"/>
                  </a:ext>
                </a:extLst>
              </p:cNvPr>
              <p:cNvSpPr/>
              <p:nvPr/>
            </p:nvSpPr>
            <p:spPr>
              <a:xfrm>
                <a:off x="6743055" y="1926431"/>
                <a:ext cx="72178" cy="1036886"/>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4" name="Rectangle 83">
                <a:extLst>
                  <a:ext uri="{FF2B5EF4-FFF2-40B4-BE49-F238E27FC236}">
                    <a16:creationId xmlns:a16="http://schemas.microsoft.com/office/drawing/2014/main" id="{CB2C3C02-56B4-B283-0779-AE915C4EC7CC}"/>
                  </a:ext>
                </a:extLst>
              </p:cNvPr>
              <p:cNvSpPr/>
              <p:nvPr/>
            </p:nvSpPr>
            <p:spPr>
              <a:xfrm>
                <a:off x="6670487" y="2221325"/>
                <a:ext cx="72178" cy="7419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5" name="Rectangle 84">
                <a:extLst>
                  <a:ext uri="{FF2B5EF4-FFF2-40B4-BE49-F238E27FC236}">
                    <a16:creationId xmlns:a16="http://schemas.microsoft.com/office/drawing/2014/main" id="{75D15688-0200-33DB-485E-3A07BCBF2A85}"/>
                  </a:ext>
                </a:extLst>
              </p:cNvPr>
              <p:cNvSpPr/>
              <p:nvPr/>
            </p:nvSpPr>
            <p:spPr>
              <a:xfrm>
                <a:off x="6890104" y="2249862"/>
                <a:ext cx="72178" cy="7134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6" name="Rectangle 85">
                <a:extLst>
                  <a:ext uri="{FF2B5EF4-FFF2-40B4-BE49-F238E27FC236}">
                    <a16:creationId xmlns:a16="http://schemas.microsoft.com/office/drawing/2014/main" id="{71DA91C4-674B-56CB-2E3C-F919103536E9}"/>
                  </a:ext>
                </a:extLst>
              </p:cNvPr>
              <p:cNvSpPr/>
              <p:nvPr/>
            </p:nvSpPr>
            <p:spPr>
              <a:xfrm>
                <a:off x="6962673" y="1823377"/>
                <a:ext cx="72178" cy="1139940"/>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7" name="Rectangle 86">
                <a:extLst>
                  <a:ext uri="{FF2B5EF4-FFF2-40B4-BE49-F238E27FC236}">
                    <a16:creationId xmlns:a16="http://schemas.microsoft.com/office/drawing/2014/main" id="{C97A9C6A-F895-3287-07D0-25C58FF2A77A}"/>
                  </a:ext>
                </a:extLst>
              </p:cNvPr>
              <p:cNvSpPr/>
              <p:nvPr/>
            </p:nvSpPr>
            <p:spPr>
              <a:xfrm>
                <a:off x="7103991" y="2416335"/>
                <a:ext cx="72178" cy="5469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8" name="Rectangle 87">
                <a:extLst>
                  <a:ext uri="{FF2B5EF4-FFF2-40B4-BE49-F238E27FC236}">
                    <a16:creationId xmlns:a16="http://schemas.microsoft.com/office/drawing/2014/main" id="{5C52C70A-9E5E-0378-3099-8768C9CC8853}"/>
                  </a:ext>
                </a:extLst>
              </p:cNvPr>
              <p:cNvSpPr/>
              <p:nvPr/>
            </p:nvSpPr>
            <p:spPr>
              <a:xfrm>
                <a:off x="7174651" y="2024729"/>
                <a:ext cx="72178" cy="938588"/>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9" name="Rectangle 88">
                <a:extLst>
                  <a:ext uri="{FF2B5EF4-FFF2-40B4-BE49-F238E27FC236}">
                    <a16:creationId xmlns:a16="http://schemas.microsoft.com/office/drawing/2014/main" id="{E0212AFE-30FB-3FC2-8123-201185F9025C}"/>
                  </a:ext>
                </a:extLst>
              </p:cNvPr>
              <p:cNvSpPr/>
              <p:nvPr/>
            </p:nvSpPr>
            <p:spPr>
              <a:xfrm>
                <a:off x="7314060" y="2088147"/>
                <a:ext cx="72178" cy="8751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0" name="Rectangle 89">
                <a:extLst>
                  <a:ext uri="{FF2B5EF4-FFF2-40B4-BE49-F238E27FC236}">
                    <a16:creationId xmlns:a16="http://schemas.microsoft.com/office/drawing/2014/main" id="{8659F67F-B4C3-263B-D4BD-5908C0DCC296}"/>
                  </a:ext>
                </a:extLst>
              </p:cNvPr>
              <p:cNvSpPr/>
              <p:nvPr/>
            </p:nvSpPr>
            <p:spPr>
              <a:xfrm>
                <a:off x="7386630" y="1985092"/>
                <a:ext cx="72178" cy="978225"/>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1" name="Rectangle 90">
                <a:extLst>
                  <a:ext uri="{FF2B5EF4-FFF2-40B4-BE49-F238E27FC236}">
                    <a16:creationId xmlns:a16="http://schemas.microsoft.com/office/drawing/2014/main" id="{1C23934C-8E42-4607-BEBB-F54BC64ACF5F}"/>
                  </a:ext>
                </a:extLst>
              </p:cNvPr>
              <p:cNvSpPr/>
              <p:nvPr/>
            </p:nvSpPr>
            <p:spPr>
              <a:xfrm>
                <a:off x="7604337" y="2352918"/>
                <a:ext cx="72178" cy="610400"/>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2" name="TextBox 91">
                <a:extLst>
                  <a:ext uri="{FF2B5EF4-FFF2-40B4-BE49-F238E27FC236}">
                    <a16:creationId xmlns:a16="http://schemas.microsoft.com/office/drawing/2014/main" id="{3EFEB725-F8DC-7494-7FE7-EF164F89E60E}"/>
                  </a:ext>
                </a:extLst>
              </p:cNvPr>
              <p:cNvSpPr txBox="1"/>
              <p:nvPr/>
            </p:nvSpPr>
            <p:spPr>
              <a:xfrm rot="19467964">
                <a:off x="1503764" y="3138179"/>
                <a:ext cx="909223" cy="213585"/>
              </a:xfrm>
              <a:prstGeom prst="rect">
                <a:avLst/>
              </a:prstGeom>
              <a:noFill/>
            </p:spPr>
            <p:txBody>
              <a:bodyPr wrap="none" rtlCol="0">
                <a:spAutoFit/>
              </a:bodyPr>
              <a:lstStyle/>
              <a:p>
                <a:r>
                  <a:rPr lang="en-GB" sz="788">
                    <a:latin typeface="Century Gothic" panose="020B0502020202020204" pitchFamily="34" charset="0"/>
                  </a:rPr>
                  <a:t>MASLD/MAFLD</a:t>
                </a:r>
              </a:p>
            </p:txBody>
          </p:sp>
          <p:sp>
            <p:nvSpPr>
              <p:cNvPr id="93" name="TextBox 92">
                <a:extLst>
                  <a:ext uri="{FF2B5EF4-FFF2-40B4-BE49-F238E27FC236}">
                    <a16:creationId xmlns:a16="http://schemas.microsoft.com/office/drawing/2014/main" id="{2E185F6D-DC07-E7DB-81AF-D3CFD8799137}"/>
                  </a:ext>
                </a:extLst>
              </p:cNvPr>
              <p:cNvSpPr txBox="1"/>
              <p:nvPr/>
            </p:nvSpPr>
            <p:spPr>
              <a:xfrm rot="19467964">
                <a:off x="1735983" y="3115208"/>
                <a:ext cx="941283" cy="213585"/>
              </a:xfrm>
              <a:prstGeom prst="rect">
                <a:avLst/>
              </a:prstGeom>
              <a:noFill/>
            </p:spPr>
            <p:txBody>
              <a:bodyPr wrap="none" rtlCol="0">
                <a:spAutoFit/>
              </a:bodyPr>
              <a:lstStyle/>
              <a:p>
                <a:r>
                  <a:rPr lang="en-GB" sz="788">
                    <a:latin typeface="Century Gothic" panose="020B0502020202020204" pitchFamily="34" charset="0"/>
                  </a:rPr>
                  <a:t>Visceral obesity</a:t>
                </a:r>
              </a:p>
            </p:txBody>
          </p:sp>
          <p:sp>
            <p:nvSpPr>
              <p:cNvPr id="94" name="TextBox 93">
                <a:extLst>
                  <a:ext uri="{FF2B5EF4-FFF2-40B4-BE49-F238E27FC236}">
                    <a16:creationId xmlns:a16="http://schemas.microsoft.com/office/drawing/2014/main" id="{19FDD541-24A3-E6BA-1FFA-E2D96CC1970A}"/>
                  </a:ext>
                </a:extLst>
              </p:cNvPr>
              <p:cNvSpPr txBox="1"/>
              <p:nvPr/>
            </p:nvSpPr>
            <p:spPr>
              <a:xfrm rot="19467964">
                <a:off x="1509023" y="3245216"/>
                <a:ext cx="1476686" cy="213585"/>
              </a:xfrm>
              <a:prstGeom prst="rect">
                <a:avLst/>
              </a:prstGeom>
              <a:noFill/>
            </p:spPr>
            <p:txBody>
              <a:bodyPr wrap="none" rtlCol="0">
                <a:spAutoFit/>
              </a:bodyPr>
              <a:lstStyle/>
              <a:p>
                <a:r>
                  <a:rPr lang="en-GB" sz="788">
                    <a:latin typeface="Century Gothic" panose="020B0502020202020204" pitchFamily="34" charset="0"/>
                  </a:rPr>
                  <a:t>High sc. </a:t>
                </a:r>
                <a:r>
                  <a:rPr lang="en-GB" sz="788" err="1">
                    <a:latin typeface="Century Gothic" panose="020B0502020202020204" pitchFamily="34" charset="0"/>
                  </a:rPr>
                  <a:t>abd</a:t>
                </a:r>
                <a:r>
                  <a:rPr lang="en-GB" sz="788">
                    <a:latin typeface="Century Gothic" panose="020B0502020202020204" pitchFamily="34" charset="0"/>
                  </a:rPr>
                  <a:t>. Fat mass (%) </a:t>
                </a:r>
              </a:p>
            </p:txBody>
          </p:sp>
          <p:sp>
            <p:nvSpPr>
              <p:cNvPr id="95" name="TextBox 94">
                <a:extLst>
                  <a:ext uri="{FF2B5EF4-FFF2-40B4-BE49-F238E27FC236}">
                    <a16:creationId xmlns:a16="http://schemas.microsoft.com/office/drawing/2014/main" id="{DF90778F-994A-9A06-9ADD-5BB5220C50DE}"/>
                  </a:ext>
                </a:extLst>
              </p:cNvPr>
              <p:cNvSpPr txBox="1"/>
              <p:nvPr/>
            </p:nvSpPr>
            <p:spPr>
              <a:xfrm rot="19467964">
                <a:off x="1808401" y="3223019"/>
                <a:ext cx="1382110" cy="213585"/>
              </a:xfrm>
              <a:prstGeom prst="rect">
                <a:avLst/>
              </a:prstGeom>
              <a:noFill/>
            </p:spPr>
            <p:txBody>
              <a:bodyPr wrap="none" rtlCol="0">
                <a:spAutoFit/>
              </a:bodyPr>
              <a:lstStyle/>
              <a:p>
                <a:r>
                  <a:rPr lang="en-GB" sz="788">
                    <a:latin typeface="Century Gothic" panose="020B0502020202020204" pitchFamily="34" charset="0"/>
                  </a:rPr>
                  <a:t>Low sc. Leg fat mass (%) </a:t>
                </a:r>
              </a:p>
            </p:txBody>
          </p:sp>
          <p:sp>
            <p:nvSpPr>
              <p:cNvPr id="96" name="TextBox 95">
                <a:extLst>
                  <a:ext uri="{FF2B5EF4-FFF2-40B4-BE49-F238E27FC236}">
                    <a16:creationId xmlns:a16="http://schemas.microsoft.com/office/drawing/2014/main" id="{551C5C2F-DF49-8303-5B5C-A281BBF0E083}"/>
                  </a:ext>
                </a:extLst>
              </p:cNvPr>
              <p:cNvSpPr txBox="1"/>
              <p:nvPr/>
            </p:nvSpPr>
            <p:spPr>
              <a:xfrm rot="19467964">
                <a:off x="2331450" y="3131063"/>
                <a:ext cx="986167" cy="213585"/>
              </a:xfrm>
              <a:prstGeom prst="rect">
                <a:avLst/>
              </a:prstGeom>
              <a:noFill/>
            </p:spPr>
            <p:txBody>
              <a:bodyPr wrap="none" rtlCol="0">
                <a:spAutoFit/>
              </a:bodyPr>
              <a:lstStyle/>
              <a:p>
                <a:r>
                  <a:rPr lang="en-GB" sz="788">
                    <a:latin typeface="Century Gothic" panose="020B0502020202020204" pitchFamily="34" charset="0"/>
                  </a:rPr>
                  <a:t>Insulin resistance</a:t>
                </a:r>
              </a:p>
            </p:txBody>
          </p:sp>
          <p:sp>
            <p:nvSpPr>
              <p:cNvPr id="97" name="TextBox 96">
                <a:extLst>
                  <a:ext uri="{FF2B5EF4-FFF2-40B4-BE49-F238E27FC236}">
                    <a16:creationId xmlns:a16="http://schemas.microsoft.com/office/drawing/2014/main" id="{E621C9A9-2ED7-5A5B-8A0F-CF1D05595F1F}"/>
                  </a:ext>
                </a:extLst>
              </p:cNvPr>
              <p:cNvSpPr txBox="1"/>
              <p:nvPr/>
            </p:nvSpPr>
            <p:spPr>
              <a:xfrm rot="19467964">
                <a:off x="2274034" y="3261071"/>
                <a:ext cx="1197764" cy="213585"/>
              </a:xfrm>
              <a:prstGeom prst="rect">
                <a:avLst/>
              </a:prstGeom>
              <a:noFill/>
            </p:spPr>
            <p:txBody>
              <a:bodyPr wrap="none" rtlCol="0">
                <a:spAutoFit/>
              </a:bodyPr>
              <a:lstStyle/>
              <a:p>
                <a:r>
                  <a:rPr lang="en-GB" sz="788">
                    <a:latin typeface="Century Gothic" panose="020B0502020202020204" pitchFamily="34" charset="0"/>
                  </a:rPr>
                  <a:t>impaired IS capacity</a:t>
                </a:r>
              </a:p>
            </p:txBody>
          </p:sp>
          <p:sp>
            <p:nvSpPr>
              <p:cNvPr id="98" name="TextBox 97">
                <a:extLst>
                  <a:ext uri="{FF2B5EF4-FFF2-40B4-BE49-F238E27FC236}">
                    <a16:creationId xmlns:a16="http://schemas.microsoft.com/office/drawing/2014/main" id="{72787219-23A9-DCBE-26B8-8EB694EC2C10}"/>
                  </a:ext>
                </a:extLst>
              </p:cNvPr>
              <p:cNvSpPr txBox="1"/>
              <p:nvPr/>
            </p:nvSpPr>
            <p:spPr>
              <a:xfrm rot="19467964">
                <a:off x="2529752" y="3200824"/>
                <a:ext cx="1249060" cy="213585"/>
              </a:xfrm>
              <a:prstGeom prst="rect">
                <a:avLst/>
              </a:prstGeom>
              <a:noFill/>
            </p:spPr>
            <p:txBody>
              <a:bodyPr wrap="none" rtlCol="0">
                <a:spAutoFit/>
              </a:bodyPr>
              <a:lstStyle/>
              <a:p>
                <a:r>
                  <a:rPr lang="en-GB" sz="788">
                    <a:latin typeface="Century Gothic" panose="020B0502020202020204" pitchFamily="34" charset="0"/>
                  </a:rPr>
                  <a:t>Low </a:t>
                </a:r>
                <a:r>
                  <a:rPr lang="en-GB" sz="788" err="1">
                    <a:latin typeface="Century Gothic" panose="020B0502020202020204" pitchFamily="34" charset="0"/>
                  </a:rPr>
                  <a:t>cardioresp</a:t>
                </a:r>
                <a:r>
                  <a:rPr lang="en-GB" sz="788">
                    <a:latin typeface="Century Gothic" panose="020B0502020202020204" pitchFamily="34" charset="0"/>
                  </a:rPr>
                  <a:t> fitness</a:t>
                </a:r>
              </a:p>
            </p:txBody>
          </p:sp>
          <p:sp>
            <p:nvSpPr>
              <p:cNvPr id="99" name="TextBox 98">
                <a:extLst>
                  <a:ext uri="{FF2B5EF4-FFF2-40B4-BE49-F238E27FC236}">
                    <a16:creationId xmlns:a16="http://schemas.microsoft.com/office/drawing/2014/main" id="{D0626225-E301-6950-2097-1A3670D9ED0E}"/>
                  </a:ext>
                </a:extLst>
              </p:cNvPr>
              <p:cNvSpPr txBox="1"/>
              <p:nvPr/>
            </p:nvSpPr>
            <p:spPr>
              <a:xfrm rot="19467964">
                <a:off x="3280347" y="3061305"/>
                <a:ext cx="654346" cy="213585"/>
              </a:xfrm>
              <a:prstGeom prst="rect">
                <a:avLst/>
              </a:prstGeom>
              <a:noFill/>
            </p:spPr>
            <p:txBody>
              <a:bodyPr wrap="none" rtlCol="0">
                <a:spAutoFit/>
              </a:bodyPr>
              <a:lstStyle/>
              <a:p>
                <a:r>
                  <a:rPr lang="en-GB" sz="788">
                    <a:latin typeface="Century Gothic" panose="020B0502020202020204" pitchFamily="34" charset="0"/>
                  </a:rPr>
                  <a:t>High </a:t>
                </a:r>
                <a:r>
                  <a:rPr lang="en-GB" sz="788" err="1">
                    <a:latin typeface="Century Gothic" panose="020B0502020202020204" pitchFamily="34" charset="0"/>
                  </a:rPr>
                  <a:t>cIMT</a:t>
                </a:r>
                <a:endParaRPr lang="en-GB" sz="788">
                  <a:latin typeface="Century Gothic" panose="020B0502020202020204" pitchFamily="34" charset="0"/>
                </a:endParaRPr>
              </a:p>
            </p:txBody>
          </p:sp>
          <p:sp>
            <p:nvSpPr>
              <p:cNvPr id="101" name="TextBox 100">
                <a:extLst>
                  <a:ext uri="{FF2B5EF4-FFF2-40B4-BE49-F238E27FC236}">
                    <a16:creationId xmlns:a16="http://schemas.microsoft.com/office/drawing/2014/main" id="{2B7FE2F0-B76B-0BAA-B296-292AD7442E26}"/>
                  </a:ext>
                </a:extLst>
              </p:cNvPr>
              <p:cNvSpPr txBox="1"/>
              <p:nvPr/>
            </p:nvSpPr>
            <p:spPr>
              <a:xfrm rot="19467964">
                <a:off x="3663094" y="3115208"/>
                <a:ext cx="941283" cy="213585"/>
              </a:xfrm>
              <a:prstGeom prst="rect">
                <a:avLst/>
              </a:prstGeom>
              <a:noFill/>
            </p:spPr>
            <p:txBody>
              <a:bodyPr wrap="none" rtlCol="0">
                <a:spAutoFit/>
              </a:bodyPr>
              <a:lstStyle/>
              <a:p>
                <a:r>
                  <a:rPr lang="en-GB" sz="788">
                    <a:latin typeface="Century Gothic" panose="020B0502020202020204" pitchFamily="34" charset="0"/>
                  </a:rPr>
                  <a:t>Visceral obesity</a:t>
                </a:r>
              </a:p>
            </p:txBody>
          </p:sp>
          <p:sp>
            <p:nvSpPr>
              <p:cNvPr id="102" name="TextBox 101">
                <a:extLst>
                  <a:ext uri="{FF2B5EF4-FFF2-40B4-BE49-F238E27FC236}">
                    <a16:creationId xmlns:a16="http://schemas.microsoft.com/office/drawing/2014/main" id="{A9B49846-2A88-E895-A362-C34CCCDA8351}"/>
                  </a:ext>
                </a:extLst>
              </p:cNvPr>
              <p:cNvSpPr txBox="1"/>
              <p:nvPr/>
            </p:nvSpPr>
            <p:spPr>
              <a:xfrm rot="19467964">
                <a:off x="3395398" y="3245216"/>
                <a:ext cx="1476686" cy="213585"/>
              </a:xfrm>
              <a:prstGeom prst="rect">
                <a:avLst/>
              </a:prstGeom>
              <a:noFill/>
            </p:spPr>
            <p:txBody>
              <a:bodyPr wrap="none" rtlCol="0">
                <a:spAutoFit/>
              </a:bodyPr>
              <a:lstStyle/>
              <a:p>
                <a:r>
                  <a:rPr lang="en-GB" sz="788">
                    <a:latin typeface="Century Gothic" panose="020B0502020202020204" pitchFamily="34" charset="0"/>
                  </a:rPr>
                  <a:t>High sc. </a:t>
                </a:r>
                <a:r>
                  <a:rPr lang="en-GB" sz="788" err="1">
                    <a:latin typeface="Century Gothic" panose="020B0502020202020204" pitchFamily="34" charset="0"/>
                  </a:rPr>
                  <a:t>abd</a:t>
                </a:r>
                <a:r>
                  <a:rPr lang="en-GB" sz="788">
                    <a:latin typeface="Century Gothic" panose="020B0502020202020204" pitchFamily="34" charset="0"/>
                  </a:rPr>
                  <a:t>. Fat mass (%) </a:t>
                </a:r>
              </a:p>
            </p:txBody>
          </p:sp>
          <p:sp>
            <p:nvSpPr>
              <p:cNvPr id="103" name="TextBox 102">
                <a:extLst>
                  <a:ext uri="{FF2B5EF4-FFF2-40B4-BE49-F238E27FC236}">
                    <a16:creationId xmlns:a16="http://schemas.microsoft.com/office/drawing/2014/main" id="{71ACE3E8-D39D-C00A-B002-6C7D7927F0C8}"/>
                  </a:ext>
                </a:extLst>
              </p:cNvPr>
              <p:cNvSpPr txBox="1"/>
              <p:nvPr/>
            </p:nvSpPr>
            <p:spPr>
              <a:xfrm rot="19467964">
                <a:off x="3694773" y="3223019"/>
                <a:ext cx="1382110" cy="213585"/>
              </a:xfrm>
              <a:prstGeom prst="rect">
                <a:avLst/>
              </a:prstGeom>
              <a:noFill/>
            </p:spPr>
            <p:txBody>
              <a:bodyPr wrap="none" rtlCol="0">
                <a:spAutoFit/>
              </a:bodyPr>
              <a:lstStyle/>
              <a:p>
                <a:r>
                  <a:rPr lang="en-GB" sz="788">
                    <a:latin typeface="Century Gothic" panose="020B0502020202020204" pitchFamily="34" charset="0"/>
                  </a:rPr>
                  <a:t>Low sc. Leg fat mass (%) </a:t>
                </a:r>
              </a:p>
            </p:txBody>
          </p:sp>
          <p:sp>
            <p:nvSpPr>
              <p:cNvPr id="104" name="TextBox 103">
                <a:extLst>
                  <a:ext uri="{FF2B5EF4-FFF2-40B4-BE49-F238E27FC236}">
                    <a16:creationId xmlns:a16="http://schemas.microsoft.com/office/drawing/2014/main" id="{7179DA81-48D4-F907-9BE3-71ACD422167B}"/>
                  </a:ext>
                </a:extLst>
              </p:cNvPr>
              <p:cNvSpPr txBox="1"/>
              <p:nvPr/>
            </p:nvSpPr>
            <p:spPr>
              <a:xfrm rot="19467964">
                <a:off x="4251773" y="3131063"/>
                <a:ext cx="986167" cy="213585"/>
              </a:xfrm>
              <a:prstGeom prst="rect">
                <a:avLst/>
              </a:prstGeom>
              <a:noFill/>
            </p:spPr>
            <p:txBody>
              <a:bodyPr wrap="none" rtlCol="0">
                <a:spAutoFit/>
              </a:bodyPr>
              <a:lstStyle/>
              <a:p>
                <a:r>
                  <a:rPr lang="en-GB" sz="788">
                    <a:latin typeface="Century Gothic" panose="020B0502020202020204" pitchFamily="34" charset="0"/>
                  </a:rPr>
                  <a:t>Insulin resistance</a:t>
                </a:r>
              </a:p>
            </p:txBody>
          </p:sp>
          <p:sp>
            <p:nvSpPr>
              <p:cNvPr id="105" name="TextBox 104">
                <a:extLst>
                  <a:ext uri="{FF2B5EF4-FFF2-40B4-BE49-F238E27FC236}">
                    <a16:creationId xmlns:a16="http://schemas.microsoft.com/office/drawing/2014/main" id="{F901F228-6BD5-5940-6A5D-FBACC44928CF}"/>
                  </a:ext>
                </a:extLst>
              </p:cNvPr>
              <p:cNvSpPr txBox="1"/>
              <p:nvPr/>
            </p:nvSpPr>
            <p:spPr>
              <a:xfrm rot="19467964">
                <a:off x="4153617" y="3261071"/>
                <a:ext cx="1197764" cy="213585"/>
              </a:xfrm>
              <a:prstGeom prst="rect">
                <a:avLst/>
              </a:prstGeom>
              <a:noFill/>
            </p:spPr>
            <p:txBody>
              <a:bodyPr wrap="none" rtlCol="0">
                <a:spAutoFit/>
              </a:bodyPr>
              <a:lstStyle/>
              <a:p>
                <a:r>
                  <a:rPr lang="en-GB" sz="788">
                    <a:latin typeface="Century Gothic" panose="020B0502020202020204" pitchFamily="34" charset="0"/>
                  </a:rPr>
                  <a:t>impaired IS capacity</a:t>
                </a:r>
              </a:p>
            </p:txBody>
          </p:sp>
          <p:sp>
            <p:nvSpPr>
              <p:cNvPr id="106" name="TextBox 105">
                <a:extLst>
                  <a:ext uri="{FF2B5EF4-FFF2-40B4-BE49-F238E27FC236}">
                    <a16:creationId xmlns:a16="http://schemas.microsoft.com/office/drawing/2014/main" id="{0C76CB78-2FDA-99CB-1AF4-DCE1CB3DF7C0}"/>
                  </a:ext>
                </a:extLst>
              </p:cNvPr>
              <p:cNvSpPr txBox="1"/>
              <p:nvPr/>
            </p:nvSpPr>
            <p:spPr>
              <a:xfrm rot="19467964">
                <a:off x="4429706" y="3200824"/>
                <a:ext cx="1249060" cy="213585"/>
              </a:xfrm>
              <a:prstGeom prst="rect">
                <a:avLst/>
              </a:prstGeom>
              <a:noFill/>
            </p:spPr>
            <p:txBody>
              <a:bodyPr wrap="none" rtlCol="0">
                <a:spAutoFit/>
              </a:bodyPr>
              <a:lstStyle/>
              <a:p>
                <a:r>
                  <a:rPr lang="en-GB" sz="788">
                    <a:latin typeface="Century Gothic" panose="020B0502020202020204" pitchFamily="34" charset="0"/>
                  </a:rPr>
                  <a:t>Low </a:t>
                </a:r>
                <a:r>
                  <a:rPr lang="en-GB" sz="788" err="1">
                    <a:latin typeface="Century Gothic" panose="020B0502020202020204" pitchFamily="34" charset="0"/>
                  </a:rPr>
                  <a:t>cardioresp</a:t>
                </a:r>
                <a:r>
                  <a:rPr lang="en-GB" sz="788">
                    <a:latin typeface="Century Gothic" panose="020B0502020202020204" pitchFamily="34" charset="0"/>
                  </a:rPr>
                  <a:t> fitness</a:t>
                </a:r>
              </a:p>
            </p:txBody>
          </p:sp>
          <p:sp>
            <p:nvSpPr>
              <p:cNvPr id="107" name="TextBox 106">
                <a:extLst>
                  <a:ext uri="{FF2B5EF4-FFF2-40B4-BE49-F238E27FC236}">
                    <a16:creationId xmlns:a16="http://schemas.microsoft.com/office/drawing/2014/main" id="{23D02D5A-1544-3E05-13B5-5523BBAE6F00}"/>
                  </a:ext>
                </a:extLst>
              </p:cNvPr>
              <p:cNvSpPr txBox="1"/>
              <p:nvPr/>
            </p:nvSpPr>
            <p:spPr>
              <a:xfrm rot="19467964">
                <a:off x="5200673" y="3061305"/>
                <a:ext cx="654346" cy="213585"/>
              </a:xfrm>
              <a:prstGeom prst="rect">
                <a:avLst/>
              </a:prstGeom>
              <a:noFill/>
            </p:spPr>
            <p:txBody>
              <a:bodyPr wrap="none" rtlCol="0">
                <a:spAutoFit/>
              </a:bodyPr>
              <a:lstStyle/>
              <a:p>
                <a:r>
                  <a:rPr lang="en-GB" sz="788">
                    <a:latin typeface="Century Gothic" panose="020B0502020202020204" pitchFamily="34" charset="0"/>
                  </a:rPr>
                  <a:t>High </a:t>
                </a:r>
                <a:r>
                  <a:rPr lang="en-GB" sz="788" err="1">
                    <a:latin typeface="Century Gothic" panose="020B0502020202020204" pitchFamily="34" charset="0"/>
                  </a:rPr>
                  <a:t>cIMT</a:t>
                </a:r>
                <a:endParaRPr lang="en-GB" sz="788">
                  <a:latin typeface="Century Gothic" panose="020B0502020202020204" pitchFamily="34" charset="0"/>
                </a:endParaRPr>
              </a:p>
            </p:txBody>
          </p:sp>
          <p:sp>
            <p:nvSpPr>
              <p:cNvPr id="109" name="TextBox 108">
                <a:extLst>
                  <a:ext uri="{FF2B5EF4-FFF2-40B4-BE49-F238E27FC236}">
                    <a16:creationId xmlns:a16="http://schemas.microsoft.com/office/drawing/2014/main" id="{91ACE9AE-F618-93A9-2813-D0A9D6A79C02}"/>
                  </a:ext>
                </a:extLst>
              </p:cNvPr>
              <p:cNvSpPr txBox="1"/>
              <p:nvPr/>
            </p:nvSpPr>
            <p:spPr>
              <a:xfrm rot="19467964">
                <a:off x="5618641" y="3115208"/>
                <a:ext cx="941283" cy="213585"/>
              </a:xfrm>
              <a:prstGeom prst="rect">
                <a:avLst/>
              </a:prstGeom>
              <a:noFill/>
            </p:spPr>
            <p:txBody>
              <a:bodyPr wrap="none" rtlCol="0">
                <a:spAutoFit/>
              </a:bodyPr>
              <a:lstStyle/>
              <a:p>
                <a:r>
                  <a:rPr lang="en-GB" sz="788">
                    <a:latin typeface="Century Gothic" panose="020B0502020202020204" pitchFamily="34" charset="0"/>
                  </a:rPr>
                  <a:t>Visceral obesity</a:t>
                </a:r>
              </a:p>
            </p:txBody>
          </p:sp>
          <p:sp>
            <p:nvSpPr>
              <p:cNvPr id="110" name="TextBox 109">
                <a:extLst>
                  <a:ext uri="{FF2B5EF4-FFF2-40B4-BE49-F238E27FC236}">
                    <a16:creationId xmlns:a16="http://schemas.microsoft.com/office/drawing/2014/main" id="{1234D57F-981C-4265-2D5B-11F49BA1B026}"/>
                  </a:ext>
                </a:extLst>
              </p:cNvPr>
              <p:cNvSpPr txBox="1"/>
              <p:nvPr/>
            </p:nvSpPr>
            <p:spPr>
              <a:xfrm rot="19467964">
                <a:off x="5350944" y="3245216"/>
                <a:ext cx="1476686" cy="213585"/>
              </a:xfrm>
              <a:prstGeom prst="rect">
                <a:avLst/>
              </a:prstGeom>
              <a:noFill/>
            </p:spPr>
            <p:txBody>
              <a:bodyPr wrap="none" rtlCol="0">
                <a:spAutoFit/>
              </a:bodyPr>
              <a:lstStyle/>
              <a:p>
                <a:r>
                  <a:rPr lang="en-GB" sz="788">
                    <a:latin typeface="Century Gothic" panose="020B0502020202020204" pitchFamily="34" charset="0"/>
                  </a:rPr>
                  <a:t>High sc. </a:t>
                </a:r>
                <a:r>
                  <a:rPr lang="en-GB" sz="788" err="1">
                    <a:latin typeface="Century Gothic" panose="020B0502020202020204" pitchFamily="34" charset="0"/>
                  </a:rPr>
                  <a:t>abd</a:t>
                </a:r>
                <a:r>
                  <a:rPr lang="en-GB" sz="788">
                    <a:latin typeface="Century Gothic" panose="020B0502020202020204" pitchFamily="34" charset="0"/>
                  </a:rPr>
                  <a:t>. Fat mass (%) </a:t>
                </a:r>
              </a:p>
            </p:txBody>
          </p:sp>
          <p:sp>
            <p:nvSpPr>
              <p:cNvPr id="111" name="TextBox 110">
                <a:extLst>
                  <a:ext uri="{FF2B5EF4-FFF2-40B4-BE49-F238E27FC236}">
                    <a16:creationId xmlns:a16="http://schemas.microsoft.com/office/drawing/2014/main" id="{FC656934-6F24-CA18-3D2F-FEE24B1D9B1F}"/>
                  </a:ext>
                </a:extLst>
              </p:cNvPr>
              <p:cNvSpPr txBox="1"/>
              <p:nvPr/>
            </p:nvSpPr>
            <p:spPr>
              <a:xfrm rot="19467964">
                <a:off x="5650320" y="3223019"/>
                <a:ext cx="1382110" cy="213585"/>
              </a:xfrm>
              <a:prstGeom prst="rect">
                <a:avLst/>
              </a:prstGeom>
              <a:noFill/>
            </p:spPr>
            <p:txBody>
              <a:bodyPr wrap="none" rtlCol="0">
                <a:spAutoFit/>
              </a:bodyPr>
              <a:lstStyle/>
              <a:p>
                <a:r>
                  <a:rPr lang="en-GB" sz="788">
                    <a:latin typeface="Century Gothic" panose="020B0502020202020204" pitchFamily="34" charset="0"/>
                  </a:rPr>
                  <a:t>Low sc. Leg fat mass (%) </a:t>
                </a:r>
              </a:p>
            </p:txBody>
          </p:sp>
          <p:sp>
            <p:nvSpPr>
              <p:cNvPr id="112" name="TextBox 111">
                <a:extLst>
                  <a:ext uri="{FF2B5EF4-FFF2-40B4-BE49-F238E27FC236}">
                    <a16:creationId xmlns:a16="http://schemas.microsoft.com/office/drawing/2014/main" id="{CA55D29D-9AF5-29AD-E81D-FD750D54F9C4}"/>
                  </a:ext>
                </a:extLst>
              </p:cNvPr>
              <p:cNvSpPr txBox="1"/>
              <p:nvPr/>
            </p:nvSpPr>
            <p:spPr>
              <a:xfrm rot="19467964">
                <a:off x="6207320" y="3131063"/>
                <a:ext cx="986167" cy="213585"/>
              </a:xfrm>
              <a:prstGeom prst="rect">
                <a:avLst/>
              </a:prstGeom>
              <a:noFill/>
            </p:spPr>
            <p:txBody>
              <a:bodyPr wrap="none" rtlCol="0">
                <a:spAutoFit/>
              </a:bodyPr>
              <a:lstStyle/>
              <a:p>
                <a:r>
                  <a:rPr lang="en-GB" sz="788">
                    <a:latin typeface="Century Gothic" panose="020B0502020202020204" pitchFamily="34" charset="0"/>
                  </a:rPr>
                  <a:t>Insulin resistance</a:t>
                </a:r>
              </a:p>
            </p:txBody>
          </p:sp>
          <p:sp>
            <p:nvSpPr>
              <p:cNvPr id="113" name="TextBox 112">
                <a:extLst>
                  <a:ext uri="{FF2B5EF4-FFF2-40B4-BE49-F238E27FC236}">
                    <a16:creationId xmlns:a16="http://schemas.microsoft.com/office/drawing/2014/main" id="{6871E9B1-B4F1-038F-5714-2C5E6342B91A}"/>
                  </a:ext>
                </a:extLst>
              </p:cNvPr>
              <p:cNvSpPr txBox="1"/>
              <p:nvPr/>
            </p:nvSpPr>
            <p:spPr>
              <a:xfrm rot="19467964">
                <a:off x="5988135" y="3261071"/>
                <a:ext cx="1439818" cy="213585"/>
              </a:xfrm>
              <a:prstGeom prst="rect">
                <a:avLst/>
              </a:prstGeom>
              <a:noFill/>
            </p:spPr>
            <p:txBody>
              <a:bodyPr wrap="none" rtlCol="0">
                <a:spAutoFit/>
              </a:bodyPr>
              <a:lstStyle/>
              <a:p>
                <a:r>
                  <a:rPr lang="en-GB" sz="788">
                    <a:latin typeface="Century Gothic" panose="020B0502020202020204" pitchFamily="34" charset="0"/>
                  </a:rPr>
                  <a:t>Imp. Insulin </a:t>
                </a:r>
                <a:r>
                  <a:rPr lang="en-GB" sz="788" err="1">
                    <a:latin typeface="Century Gothic" panose="020B0502020202020204" pitchFamily="34" charset="0"/>
                  </a:rPr>
                  <a:t>secr</a:t>
                </a:r>
                <a:r>
                  <a:rPr lang="en-GB" sz="788">
                    <a:latin typeface="Century Gothic" panose="020B0502020202020204" pitchFamily="34" charset="0"/>
                  </a:rPr>
                  <a:t>. capacity</a:t>
                </a:r>
              </a:p>
            </p:txBody>
          </p:sp>
          <p:sp>
            <p:nvSpPr>
              <p:cNvPr id="114" name="TextBox 113">
                <a:extLst>
                  <a:ext uri="{FF2B5EF4-FFF2-40B4-BE49-F238E27FC236}">
                    <a16:creationId xmlns:a16="http://schemas.microsoft.com/office/drawing/2014/main" id="{9D2698BD-49B3-6A20-C914-81223296F50D}"/>
                  </a:ext>
                </a:extLst>
              </p:cNvPr>
              <p:cNvSpPr txBox="1"/>
              <p:nvPr/>
            </p:nvSpPr>
            <p:spPr>
              <a:xfrm rot="19467964">
                <a:off x="6385250" y="3200824"/>
                <a:ext cx="1249060" cy="213585"/>
              </a:xfrm>
              <a:prstGeom prst="rect">
                <a:avLst/>
              </a:prstGeom>
              <a:noFill/>
            </p:spPr>
            <p:txBody>
              <a:bodyPr wrap="none" rtlCol="0">
                <a:spAutoFit/>
              </a:bodyPr>
              <a:lstStyle/>
              <a:p>
                <a:r>
                  <a:rPr lang="en-GB" sz="788">
                    <a:latin typeface="Century Gothic" panose="020B0502020202020204" pitchFamily="34" charset="0"/>
                  </a:rPr>
                  <a:t>Low </a:t>
                </a:r>
                <a:r>
                  <a:rPr lang="en-GB" sz="788" err="1">
                    <a:latin typeface="Century Gothic" panose="020B0502020202020204" pitchFamily="34" charset="0"/>
                  </a:rPr>
                  <a:t>cardioresp</a:t>
                </a:r>
                <a:r>
                  <a:rPr lang="en-GB" sz="788">
                    <a:latin typeface="Century Gothic" panose="020B0502020202020204" pitchFamily="34" charset="0"/>
                  </a:rPr>
                  <a:t> fitness</a:t>
                </a:r>
              </a:p>
            </p:txBody>
          </p:sp>
          <p:sp>
            <p:nvSpPr>
              <p:cNvPr id="115" name="TextBox 114">
                <a:extLst>
                  <a:ext uri="{FF2B5EF4-FFF2-40B4-BE49-F238E27FC236}">
                    <a16:creationId xmlns:a16="http://schemas.microsoft.com/office/drawing/2014/main" id="{BE7BD8FF-658D-A4E9-9046-ACB82A5CEA39}"/>
                  </a:ext>
                </a:extLst>
              </p:cNvPr>
              <p:cNvSpPr txBox="1"/>
              <p:nvPr/>
            </p:nvSpPr>
            <p:spPr>
              <a:xfrm rot="19467964">
                <a:off x="7156218" y="3061305"/>
                <a:ext cx="654346" cy="213585"/>
              </a:xfrm>
              <a:prstGeom prst="rect">
                <a:avLst/>
              </a:prstGeom>
              <a:noFill/>
            </p:spPr>
            <p:txBody>
              <a:bodyPr wrap="none" rtlCol="0">
                <a:spAutoFit/>
              </a:bodyPr>
              <a:lstStyle/>
              <a:p>
                <a:r>
                  <a:rPr lang="en-GB" sz="788">
                    <a:latin typeface="Century Gothic" panose="020B0502020202020204" pitchFamily="34" charset="0"/>
                  </a:rPr>
                  <a:t>High </a:t>
                </a:r>
                <a:r>
                  <a:rPr lang="en-GB" sz="788" err="1">
                    <a:latin typeface="Century Gothic" panose="020B0502020202020204" pitchFamily="34" charset="0"/>
                  </a:rPr>
                  <a:t>cIMT</a:t>
                </a:r>
                <a:endParaRPr lang="en-GB" sz="788">
                  <a:latin typeface="Century Gothic" panose="020B0502020202020204" pitchFamily="34" charset="0"/>
                </a:endParaRPr>
              </a:p>
            </p:txBody>
          </p:sp>
          <p:sp>
            <p:nvSpPr>
              <p:cNvPr id="116" name="TextBox 115">
                <a:extLst>
                  <a:ext uri="{FF2B5EF4-FFF2-40B4-BE49-F238E27FC236}">
                    <a16:creationId xmlns:a16="http://schemas.microsoft.com/office/drawing/2014/main" id="{549CEE3C-0C01-D7C5-067C-422885C69BD6}"/>
                  </a:ext>
                </a:extLst>
              </p:cNvPr>
              <p:cNvSpPr txBox="1"/>
              <p:nvPr/>
            </p:nvSpPr>
            <p:spPr>
              <a:xfrm>
                <a:off x="1887187" y="2880628"/>
                <a:ext cx="240772" cy="213585"/>
              </a:xfrm>
              <a:prstGeom prst="rect">
                <a:avLst/>
              </a:prstGeom>
              <a:noFill/>
            </p:spPr>
            <p:txBody>
              <a:bodyPr wrap="none" rtlCol="0">
                <a:spAutoFit/>
              </a:bodyPr>
              <a:lstStyle/>
              <a:p>
                <a:r>
                  <a:rPr lang="en-GB" sz="788">
                    <a:latin typeface="Century Gothic" panose="020B0502020202020204" pitchFamily="34" charset="0"/>
                  </a:rPr>
                  <a:t>0</a:t>
                </a:r>
              </a:p>
            </p:txBody>
          </p:sp>
          <p:sp>
            <p:nvSpPr>
              <p:cNvPr id="117" name="TextBox 116">
                <a:extLst>
                  <a:ext uri="{FF2B5EF4-FFF2-40B4-BE49-F238E27FC236}">
                    <a16:creationId xmlns:a16="http://schemas.microsoft.com/office/drawing/2014/main" id="{E1960D6E-FA34-08DD-C139-960480750C7E}"/>
                  </a:ext>
                </a:extLst>
              </p:cNvPr>
              <p:cNvSpPr txBox="1"/>
              <p:nvPr/>
            </p:nvSpPr>
            <p:spPr>
              <a:xfrm>
                <a:off x="1833715" y="2744281"/>
                <a:ext cx="296876" cy="213585"/>
              </a:xfrm>
              <a:prstGeom prst="rect">
                <a:avLst/>
              </a:prstGeom>
              <a:noFill/>
            </p:spPr>
            <p:txBody>
              <a:bodyPr wrap="none" rtlCol="0">
                <a:spAutoFit/>
              </a:bodyPr>
              <a:lstStyle/>
              <a:p>
                <a:r>
                  <a:rPr lang="en-GB" sz="788">
                    <a:latin typeface="Century Gothic" panose="020B0502020202020204" pitchFamily="34" charset="0"/>
                  </a:rPr>
                  <a:t>10</a:t>
                </a:r>
              </a:p>
            </p:txBody>
          </p:sp>
          <p:sp>
            <p:nvSpPr>
              <p:cNvPr id="118" name="TextBox 117">
                <a:extLst>
                  <a:ext uri="{FF2B5EF4-FFF2-40B4-BE49-F238E27FC236}">
                    <a16:creationId xmlns:a16="http://schemas.microsoft.com/office/drawing/2014/main" id="{4E521220-297A-8933-4100-96F5CC667EAA}"/>
                  </a:ext>
                </a:extLst>
              </p:cNvPr>
              <p:cNvSpPr txBox="1"/>
              <p:nvPr/>
            </p:nvSpPr>
            <p:spPr>
              <a:xfrm>
                <a:off x="1833715" y="2603175"/>
                <a:ext cx="296876" cy="213585"/>
              </a:xfrm>
              <a:prstGeom prst="rect">
                <a:avLst/>
              </a:prstGeom>
              <a:noFill/>
            </p:spPr>
            <p:txBody>
              <a:bodyPr wrap="none" rtlCol="0">
                <a:spAutoFit/>
              </a:bodyPr>
              <a:lstStyle/>
              <a:p>
                <a:r>
                  <a:rPr lang="en-GB" sz="788">
                    <a:latin typeface="Century Gothic" panose="020B0502020202020204" pitchFamily="34" charset="0"/>
                  </a:rPr>
                  <a:t>20</a:t>
                </a:r>
              </a:p>
            </p:txBody>
          </p:sp>
          <p:sp>
            <p:nvSpPr>
              <p:cNvPr id="119" name="TextBox 118">
                <a:extLst>
                  <a:ext uri="{FF2B5EF4-FFF2-40B4-BE49-F238E27FC236}">
                    <a16:creationId xmlns:a16="http://schemas.microsoft.com/office/drawing/2014/main" id="{5D3A16C3-C604-354C-2E03-07FF5BB2784E}"/>
                  </a:ext>
                </a:extLst>
              </p:cNvPr>
              <p:cNvSpPr txBox="1"/>
              <p:nvPr/>
            </p:nvSpPr>
            <p:spPr>
              <a:xfrm>
                <a:off x="1833715" y="2463655"/>
                <a:ext cx="296876" cy="213585"/>
              </a:xfrm>
              <a:prstGeom prst="rect">
                <a:avLst/>
              </a:prstGeom>
              <a:noFill/>
            </p:spPr>
            <p:txBody>
              <a:bodyPr wrap="none" rtlCol="0">
                <a:spAutoFit/>
              </a:bodyPr>
              <a:lstStyle/>
              <a:p>
                <a:r>
                  <a:rPr lang="en-GB" sz="788">
                    <a:latin typeface="Century Gothic" panose="020B0502020202020204" pitchFamily="34" charset="0"/>
                  </a:rPr>
                  <a:t>30</a:t>
                </a:r>
              </a:p>
            </p:txBody>
          </p:sp>
          <p:sp>
            <p:nvSpPr>
              <p:cNvPr id="120" name="TextBox 119">
                <a:extLst>
                  <a:ext uri="{FF2B5EF4-FFF2-40B4-BE49-F238E27FC236}">
                    <a16:creationId xmlns:a16="http://schemas.microsoft.com/office/drawing/2014/main" id="{8E2FBAC0-936D-901E-6143-EA211D8732B4}"/>
                  </a:ext>
                </a:extLst>
              </p:cNvPr>
              <p:cNvSpPr txBox="1"/>
              <p:nvPr/>
            </p:nvSpPr>
            <p:spPr>
              <a:xfrm>
                <a:off x="1833715" y="2324135"/>
                <a:ext cx="296876" cy="213585"/>
              </a:xfrm>
              <a:prstGeom prst="rect">
                <a:avLst/>
              </a:prstGeom>
              <a:noFill/>
            </p:spPr>
            <p:txBody>
              <a:bodyPr wrap="none" rtlCol="0">
                <a:spAutoFit/>
              </a:bodyPr>
              <a:lstStyle/>
              <a:p>
                <a:r>
                  <a:rPr lang="en-GB" sz="788">
                    <a:latin typeface="Century Gothic" panose="020B0502020202020204" pitchFamily="34" charset="0"/>
                  </a:rPr>
                  <a:t>40</a:t>
                </a:r>
              </a:p>
            </p:txBody>
          </p:sp>
          <p:sp>
            <p:nvSpPr>
              <p:cNvPr id="121" name="TextBox 120">
                <a:extLst>
                  <a:ext uri="{FF2B5EF4-FFF2-40B4-BE49-F238E27FC236}">
                    <a16:creationId xmlns:a16="http://schemas.microsoft.com/office/drawing/2014/main" id="{A6475F17-DEA1-AD11-6343-2234AC2BCDFA}"/>
                  </a:ext>
                </a:extLst>
              </p:cNvPr>
              <p:cNvSpPr txBox="1"/>
              <p:nvPr/>
            </p:nvSpPr>
            <p:spPr>
              <a:xfrm>
                <a:off x="1833715" y="2187786"/>
                <a:ext cx="296876" cy="213585"/>
              </a:xfrm>
              <a:prstGeom prst="rect">
                <a:avLst/>
              </a:prstGeom>
              <a:noFill/>
            </p:spPr>
            <p:txBody>
              <a:bodyPr wrap="none" rtlCol="0">
                <a:spAutoFit/>
              </a:bodyPr>
              <a:lstStyle/>
              <a:p>
                <a:r>
                  <a:rPr lang="en-GB" sz="788">
                    <a:latin typeface="Century Gothic" panose="020B0502020202020204" pitchFamily="34" charset="0"/>
                  </a:rPr>
                  <a:t>50</a:t>
                </a:r>
              </a:p>
            </p:txBody>
          </p:sp>
          <p:sp>
            <p:nvSpPr>
              <p:cNvPr id="122" name="TextBox 121">
                <a:extLst>
                  <a:ext uri="{FF2B5EF4-FFF2-40B4-BE49-F238E27FC236}">
                    <a16:creationId xmlns:a16="http://schemas.microsoft.com/office/drawing/2014/main" id="{92A7B2B7-93E2-B6DF-FC8C-A089C71B6FCB}"/>
                  </a:ext>
                </a:extLst>
              </p:cNvPr>
              <p:cNvSpPr txBox="1"/>
              <p:nvPr/>
            </p:nvSpPr>
            <p:spPr>
              <a:xfrm>
                <a:off x="1833715" y="2048266"/>
                <a:ext cx="296876" cy="213585"/>
              </a:xfrm>
              <a:prstGeom prst="rect">
                <a:avLst/>
              </a:prstGeom>
              <a:noFill/>
            </p:spPr>
            <p:txBody>
              <a:bodyPr wrap="none" rtlCol="0">
                <a:spAutoFit/>
              </a:bodyPr>
              <a:lstStyle/>
              <a:p>
                <a:r>
                  <a:rPr lang="en-GB" sz="788">
                    <a:latin typeface="Century Gothic" panose="020B0502020202020204" pitchFamily="34" charset="0"/>
                  </a:rPr>
                  <a:t>60</a:t>
                </a:r>
              </a:p>
            </p:txBody>
          </p:sp>
          <p:sp>
            <p:nvSpPr>
              <p:cNvPr id="123" name="TextBox 122">
                <a:extLst>
                  <a:ext uri="{FF2B5EF4-FFF2-40B4-BE49-F238E27FC236}">
                    <a16:creationId xmlns:a16="http://schemas.microsoft.com/office/drawing/2014/main" id="{56C63122-53EF-B668-E8EB-5B838F08D472}"/>
                  </a:ext>
                </a:extLst>
              </p:cNvPr>
              <p:cNvSpPr txBox="1"/>
              <p:nvPr/>
            </p:nvSpPr>
            <p:spPr>
              <a:xfrm>
                <a:off x="1833715" y="1908747"/>
                <a:ext cx="296876" cy="213585"/>
              </a:xfrm>
              <a:prstGeom prst="rect">
                <a:avLst/>
              </a:prstGeom>
              <a:noFill/>
            </p:spPr>
            <p:txBody>
              <a:bodyPr wrap="none" rtlCol="0">
                <a:spAutoFit/>
              </a:bodyPr>
              <a:lstStyle/>
              <a:p>
                <a:r>
                  <a:rPr lang="en-GB" sz="788">
                    <a:latin typeface="Century Gothic" panose="020B0502020202020204" pitchFamily="34" charset="0"/>
                  </a:rPr>
                  <a:t>70</a:t>
                </a:r>
              </a:p>
            </p:txBody>
          </p:sp>
          <p:sp>
            <p:nvSpPr>
              <p:cNvPr id="124" name="TextBox 123">
                <a:extLst>
                  <a:ext uri="{FF2B5EF4-FFF2-40B4-BE49-F238E27FC236}">
                    <a16:creationId xmlns:a16="http://schemas.microsoft.com/office/drawing/2014/main" id="{2BE3F0B5-9995-4EE1-D43C-44A29F51E91F}"/>
                  </a:ext>
                </a:extLst>
              </p:cNvPr>
              <p:cNvSpPr txBox="1"/>
              <p:nvPr/>
            </p:nvSpPr>
            <p:spPr>
              <a:xfrm>
                <a:off x="1833715" y="1767641"/>
                <a:ext cx="296876" cy="213585"/>
              </a:xfrm>
              <a:prstGeom prst="rect">
                <a:avLst/>
              </a:prstGeom>
              <a:noFill/>
            </p:spPr>
            <p:txBody>
              <a:bodyPr wrap="none" rtlCol="0">
                <a:spAutoFit/>
              </a:bodyPr>
              <a:lstStyle/>
              <a:p>
                <a:r>
                  <a:rPr lang="en-GB" sz="788">
                    <a:latin typeface="Century Gothic" panose="020B0502020202020204" pitchFamily="34" charset="0"/>
                  </a:rPr>
                  <a:t>80</a:t>
                </a:r>
              </a:p>
            </p:txBody>
          </p:sp>
          <p:sp>
            <p:nvSpPr>
              <p:cNvPr id="125" name="TextBox 124">
                <a:extLst>
                  <a:ext uri="{FF2B5EF4-FFF2-40B4-BE49-F238E27FC236}">
                    <a16:creationId xmlns:a16="http://schemas.microsoft.com/office/drawing/2014/main" id="{E2999C75-2CC8-920B-EF43-AF260387A9B3}"/>
                  </a:ext>
                </a:extLst>
              </p:cNvPr>
              <p:cNvSpPr txBox="1"/>
              <p:nvPr/>
            </p:nvSpPr>
            <p:spPr>
              <a:xfrm>
                <a:off x="1833715" y="1628121"/>
                <a:ext cx="296876" cy="213585"/>
              </a:xfrm>
              <a:prstGeom prst="rect">
                <a:avLst/>
              </a:prstGeom>
              <a:noFill/>
            </p:spPr>
            <p:txBody>
              <a:bodyPr wrap="none" rtlCol="0">
                <a:spAutoFit/>
              </a:bodyPr>
              <a:lstStyle/>
              <a:p>
                <a:r>
                  <a:rPr lang="en-GB" sz="788">
                    <a:latin typeface="Century Gothic" panose="020B0502020202020204" pitchFamily="34" charset="0"/>
                  </a:rPr>
                  <a:t>90</a:t>
                </a:r>
              </a:p>
            </p:txBody>
          </p:sp>
          <p:sp>
            <p:nvSpPr>
              <p:cNvPr id="126" name="TextBox 125">
                <a:extLst>
                  <a:ext uri="{FF2B5EF4-FFF2-40B4-BE49-F238E27FC236}">
                    <a16:creationId xmlns:a16="http://schemas.microsoft.com/office/drawing/2014/main" id="{89833758-54B8-6C68-ADE8-02BD7E975086}"/>
                  </a:ext>
                </a:extLst>
              </p:cNvPr>
              <p:cNvSpPr txBox="1"/>
              <p:nvPr/>
            </p:nvSpPr>
            <p:spPr>
              <a:xfrm>
                <a:off x="1776423" y="1490187"/>
                <a:ext cx="352982" cy="213585"/>
              </a:xfrm>
              <a:prstGeom prst="rect">
                <a:avLst/>
              </a:prstGeom>
              <a:noFill/>
            </p:spPr>
            <p:txBody>
              <a:bodyPr wrap="none" rtlCol="0">
                <a:spAutoFit/>
              </a:bodyPr>
              <a:lstStyle/>
              <a:p>
                <a:r>
                  <a:rPr lang="en-GB" sz="788">
                    <a:latin typeface="Century Gothic" panose="020B0502020202020204" pitchFamily="34" charset="0"/>
                  </a:rPr>
                  <a:t>100</a:t>
                </a:r>
              </a:p>
            </p:txBody>
          </p:sp>
          <p:sp>
            <p:nvSpPr>
              <p:cNvPr id="127" name="TextBox 126">
                <a:extLst>
                  <a:ext uri="{FF2B5EF4-FFF2-40B4-BE49-F238E27FC236}">
                    <a16:creationId xmlns:a16="http://schemas.microsoft.com/office/drawing/2014/main" id="{B42476C7-B658-7C6E-F3C8-E014B4F8BEBD}"/>
                  </a:ext>
                </a:extLst>
              </p:cNvPr>
              <p:cNvSpPr txBox="1"/>
              <p:nvPr/>
            </p:nvSpPr>
            <p:spPr>
              <a:xfrm>
                <a:off x="2177463" y="2514390"/>
                <a:ext cx="242374"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28" name="TextBox 127">
                <a:extLst>
                  <a:ext uri="{FF2B5EF4-FFF2-40B4-BE49-F238E27FC236}">
                    <a16:creationId xmlns:a16="http://schemas.microsoft.com/office/drawing/2014/main" id="{4A50E900-8092-03BE-20F5-6F9C06F3CFB9}"/>
                  </a:ext>
                </a:extLst>
              </p:cNvPr>
              <p:cNvSpPr txBox="1"/>
              <p:nvPr/>
            </p:nvSpPr>
            <p:spPr>
              <a:xfrm>
                <a:off x="2819126" y="2495364"/>
                <a:ext cx="242374"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29" name="TextBox 128">
                <a:extLst>
                  <a:ext uri="{FF2B5EF4-FFF2-40B4-BE49-F238E27FC236}">
                    <a16:creationId xmlns:a16="http://schemas.microsoft.com/office/drawing/2014/main" id="{3AFA2527-028E-D407-82FA-B441EB4DE021}"/>
                  </a:ext>
                </a:extLst>
              </p:cNvPr>
              <p:cNvSpPr txBox="1"/>
              <p:nvPr/>
            </p:nvSpPr>
            <p:spPr>
              <a:xfrm>
                <a:off x="4106272" y="2253619"/>
                <a:ext cx="242374"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0" name="TextBox 129">
                <a:extLst>
                  <a:ext uri="{FF2B5EF4-FFF2-40B4-BE49-F238E27FC236}">
                    <a16:creationId xmlns:a16="http://schemas.microsoft.com/office/drawing/2014/main" id="{287C5216-AFB4-64AE-6F42-052F5D8EEB32}"/>
                  </a:ext>
                </a:extLst>
              </p:cNvPr>
              <p:cNvSpPr txBox="1"/>
              <p:nvPr/>
            </p:nvSpPr>
            <p:spPr>
              <a:xfrm>
                <a:off x="5401057" y="2060194"/>
                <a:ext cx="242374"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1" name="TextBox 130">
                <a:extLst>
                  <a:ext uri="{FF2B5EF4-FFF2-40B4-BE49-F238E27FC236}">
                    <a16:creationId xmlns:a16="http://schemas.microsoft.com/office/drawing/2014/main" id="{66852A3C-2FF8-7F29-C7CB-244219CCBE0F}"/>
                  </a:ext>
                </a:extLst>
              </p:cNvPr>
              <p:cNvSpPr txBox="1"/>
              <p:nvPr/>
            </p:nvSpPr>
            <p:spPr>
              <a:xfrm>
                <a:off x="7547574" y="2179631"/>
                <a:ext cx="239168"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2" name="TextBox 131">
                <a:extLst>
                  <a:ext uri="{FF2B5EF4-FFF2-40B4-BE49-F238E27FC236}">
                    <a16:creationId xmlns:a16="http://schemas.microsoft.com/office/drawing/2014/main" id="{5EDF5FE8-F1F0-772A-6A49-E7C1F4AC1C0C}"/>
                  </a:ext>
                </a:extLst>
              </p:cNvPr>
              <p:cNvSpPr txBox="1"/>
              <p:nvPr/>
            </p:nvSpPr>
            <p:spPr>
              <a:xfrm>
                <a:off x="7108340" y="1847743"/>
                <a:ext cx="239168"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3" name="TextBox 132">
                <a:extLst>
                  <a:ext uri="{FF2B5EF4-FFF2-40B4-BE49-F238E27FC236}">
                    <a16:creationId xmlns:a16="http://schemas.microsoft.com/office/drawing/2014/main" id="{7F078DDE-1B53-3069-72B7-98A331311B87}"/>
                  </a:ext>
                </a:extLst>
              </p:cNvPr>
              <p:cNvSpPr txBox="1"/>
              <p:nvPr/>
            </p:nvSpPr>
            <p:spPr>
              <a:xfrm>
                <a:off x="6894453" y="1660660"/>
                <a:ext cx="239168"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4" name="TextBox 133">
                <a:extLst>
                  <a:ext uri="{FF2B5EF4-FFF2-40B4-BE49-F238E27FC236}">
                    <a16:creationId xmlns:a16="http://schemas.microsoft.com/office/drawing/2014/main" id="{04EBE34D-4139-7115-CD34-2519A18D6162}"/>
                  </a:ext>
                </a:extLst>
              </p:cNvPr>
              <p:cNvSpPr txBox="1"/>
              <p:nvPr/>
            </p:nvSpPr>
            <p:spPr>
              <a:xfrm>
                <a:off x="6680565" y="1771642"/>
                <a:ext cx="239168"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5" name="TextBox 134">
                <a:extLst>
                  <a:ext uri="{FF2B5EF4-FFF2-40B4-BE49-F238E27FC236}">
                    <a16:creationId xmlns:a16="http://schemas.microsoft.com/office/drawing/2014/main" id="{D299961E-2644-17C5-EB02-57D923A298FD}"/>
                  </a:ext>
                </a:extLst>
              </p:cNvPr>
              <p:cNvSpPr txBox="1"/>
              <p:nvPr/>
            </p:nvSpPr>
            <p:spPr>
              <a:xfrm>
                <a:off x="6245151" y="1512684"/>
                <a:ext cx="239168"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6" name="TextBox 135">
                <a:extLst>
                  <a:ext uri="{FF2B5EF4-FFF2-40B4-BE49-F238E27FC236}">
                    <a16:creationId xmlns:a16="http://schemas.microsoft.com/office/drawing/2014/main" id="{8E90D364-2EFF-9C4E-9F55-E515B01D0A4D}"/>
                  </a:ext>
                </a:extLst>
              </p:cNvPr>
              <p:cNvSpPr txBox="1"/>
              <p:nvPr/>
            </p:nvSpPr>
            <p:spPr>
              <a:xfrm>
                <a:off x="4961824" y="1844572"/>
                <a:ext cx="239168"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7" name="TextBox 136">
                <a:extLst>
                  <a:ext uri="{FF2B5EF4-FFF2-40B4-BE49-F238E27FC236}">
                    <a16:creationId xmlns:a16="http://schemas.microsoft.com/office/drawing/2014/main" id="{D93DA21E-2BA2-C207-91A1-145DB2018659}"/>
                  </a:ext>
                </a:extLst>
              </p:cNvPr>
              <p:cNvSpPr txBox="1"/>
              <p:nvPr/>
            </p:nvSpPr>
            <p:spPr>
              <a:xfrm>
                <a:off x="4744117" y="1996776"/>
                <a:ext cx="239168"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8" name="TextBox 137">
                <a:extLst>
                  <a:ext uri="{FF2B5EF4-FFF2-40B4-BE49-F238E27FC236}">
                    <a16:creationId xmlns:a16="http://schemas.microsoft.com/office/drawing/2014/main" id="{34BBEFEC-088E-0174-8D71-B3D1FC42E30A}"/>
                  </a:ext>
                </a:extLst>
              </p:cNvPr>
              <p:cNvSpPr txBox="1"/>
              <p:nvPr/>
            </p:nvSpPr>
            <p:spPr>
              <a:xfrm>
                <a:off x="3036834" y="2218740"/>
                <a:ext cx="239168"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39" name="TextBox 138">
                <a:extLst>
                  <a:ext uri="{FF2B5EF4-FFF2-40B4-BE49-F238E27FC236}">
                    <a16:creationId xmlns:a16="http://schemas.microsoft.com/office/drawing/2014/main" id="{887F6244-61D3-1332-708A-6E4F61463B6F}"/>
                  </a:ext>
                </a:extLst>
              </p:cNvPr>
              <p:cNvSpPr txBox="1"/>
              <p:nvPr/>
            </p:nvSpPr>
            <p:spPr>
              <a:xfrm>
                <a:off x="2395171" y="2539001"/>
                <a:ext cx="226344"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40" name="TextBox 139">
                <a:extLst>
                  <a:ext uri="{FF2B5EF4-FFF2-40B4-BE49-F238E27FC236}">
                    <a16:creationId xmlns:a16="http://schemas.microsoft.com/office/drawing/2014/main" id="{426C2755-6B36-5689-A76F-83F6313004F2}"/>
                  </a:ext>
                </a:extLst>
              </p:cNvPr>
              <p:cNvSpPr txBox="1"/>
              <p:nvPr/>
            </p:nvSpPr>
            <p:spPr>
              <a:xfrm>
                <a:off x="3682316" y="2123612"/>
                <a:ext cx="226344" cy="207749"/>
              </a:xfrm>
              <a:prstGeom prst="rect">
                <a:avLst/>
              </a:prstGeom>
              <a:noFill/>
            </p:spPr>
            <p:txBody>
              <a:bodyPr wrap="none" rtlCol="0">
                <a:spAutoFit/>
              </a:bodyPr>
              <a:lstStyle/>
              <a:p>
                <a:r>
                  <a:rPr lang="en-GB" sz="750" b="1">
                    <a:latin typeface="Century Gothic" panose="020B0502020202020204" pitchFamily="34" charset="0"/>
                  </a:rPr>
                  <a:t>*</a:t>
                </a:r>
              </a:p>
            </p:txBody>
          </p:sp>
          <p:sp>
            <p:nvSpPr>
              <p:cNvPr id="141" name="TextBox 140">
                <a:extLst>
                  <a:ext uri="{FF2B5EF4-FFF2-40B4-BE49-F238E27FC236}">
                    <a16:creationId xmlns:a16="http://schemas.microsoft.com/office/drawing/2014/main" id="{1B8E7AB7-8D2A-208D-58D5-5595B0C272AC}"/>
                  </a:ext>
                </a:extLst>
              </p:cNvPr>
              <p:cNvSpPr txBox="1"/>
              <p:nvPr/>
            </p:nvSpPr>
            <p:spPr>
              <a:xfrm rot="16200000">
                <a:off x="1357364" y="2177759"/>
                <a:ext cx="784189" cy="219291"/>
              </a:xfrm>
              <a:prstGeom prst="rect">
                <a:avLst/>
              </a:prstGeom>
              <a:noFill/>
            </p:spPr>
            <p:txBody>
              <a:bodyPr wrap="none" rtlCol="0">
                <a:spAutoFit/>
              </a:bodyPr>
              <a:lstStyle/>
              <a:p>
                <a:r>
                  <a:rPr lang="en-GB" sz="825" b="1">
                    <a:latin typeface="Century Gothic" panose="020B0502020202020204" pitchFamily="34" charset="0"/>
                  </a:rPr>
                  <a:t>Percentage</a:t>
                </a:r>
              </a:p>
            </p:txBody>
          </p:sp>
          <p:sp>
            <p:nvSpPr>
              <p:cNvPr id="142" name="TextBox 141">
                <a:extLst>
                  <a:ext uri="{FF2B5EF4-FFF2-40B4-BE49-F238E27FC236}">
                    <a16:creationId xmlns:a16="http://schemas.microsoft.com/office/drawing/2014/main" id="{DD370055-83D6-707E-81C5-02A249556EEC}"/>
                  </a:ext>
                </a:extLst>
              </p:cNvPr>
              <p:cNvSpPr txBox="1"/>
              <p:nvPr/>
            </p:nvSpPr>
            <p:spPr>
              <a:xfrm>
                <a:off x="5667652" y="1306519"/>
                <a:ext cx="1773242" cy="219291"/>
              </a:xfrm>
              <a:prstGeom prst="rect">
                <a:avLst/>
              </a:prstGeom>
              <a:noFill/>
            </p:spPr>
            <p:txBody>
              <a:bodyPr wrap="none" rtlCol="0">
                <a:spAutoFit/>
              </a:bodyPr>
              <a:lstStyle/>
              <a:p>
                <a:r>
                  <a:rPr lang="en-GB" sz="825" b="1">
                    <a:latin typeface="Century Gothic" panose="020B0502020202020204" pitchFamily="34" charset="0"/>
                  </a:rPr>
                  <a:t>Metabolically unhealthy (MUH)</a:t>
                </a:r>
              </a:p>
            </p:txBody>
          </p:sp>
          <p:sp>
            <p:nvSpPr>
              <p:cNvPr id="143" name="Rectangle 142">
                <a:extLst>
                  <a:ext uri="{FF2B5EF4-FFF2-40B4-BE49-F238E27FC236}">
                    <a16:creationId xmlns:a16="http://schemas.microsoft.com/office/drawing/2014/main" id="{A8D7B3EE-B4B4-CFFF-BCFD-7DF8317386B3}"/>
                  </a:ext>
                </a:extLst>
              </p:cNvPr>
              <p:cNvSpPr/>
              <p:nvPr/>
            </p:nvSpPr>
            <p:spPr>
              <a:xfrm>
                <a:off x="5470552" y="1369937"/>
                <a:ext cx="213888" cy="56548"/>
              </a:xfrm>
              <a:prstGeom prst="rect">
                <a:avLst/>
              </a:prstGeom>
              <a:solidFill>
                <a:srgbClr val="A63D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4" name="Rectangle 143">
                <a:extLst>
                  <a:ext uri="{FF2B5EF4-FFF2-40B4-BE49-F238E27FC236}">
                    <a16:creationId xmlns:a16="http://schemas.microsoft.com/office/drawing/2014/main" id="{AD06ED0A-25EE-B8CB-96D0-83A56D2184A2}"/>
                  </a:ext>
                </a:extLst>
              </p:cNvPr>
              <p:cNvSpPr/>
              <p:nvPr/>
            </p:nvSpPr>
            <p:spPr>
              <a:xfrm>
                <a:off x="5470552" y="1261333"/>
                <a:ext cx="213888" cy="565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5" name="TextBox 144">
                <a:extLst>
                  <a:ext uri="{FF2B5EF4-FFF2-40B4-BE49-F238E27FC236}">
                    <a16:creationId xmlns:a16="http://schemas.microsoft.com/office/drawing/2014/main" id="{F92E7E88-C581-3372-3819-9EBD11C5F038}"/>
                  </a:ext>
                </a:extLst>
              </p:cNvPr>
              <p:cNvSpPr txBox="1"/>
              <p:nvPr/>
            </p:nvSpPr>
            <p:spPr>
              <a:xfrm>
                <a:off x="1445915" y="3816486"/>
                <a:ext cx="766557" cy="219291"/>
              </a:xfrm>
              <a:prstGeom prst="rect">
                <a:avLst/>
              </a:prstGeom>
              <a:noFill/>
            </p:spPr>
            <p:txBody>
              <a:bodyPr wrap="none" rtlCol="0">
                <a:spAutoFit/>
              </a:bodyPr>
              <a:lstStyle/>
              <a:p>
                <a:r>
                  <a:rPr lang="en-GB" sz="825" b="1">
                    <a:latin typeface="Century Gothic" panose="020B0502020202020204" pitchFamily="34" charset="0"/>
                  </a:rPr>
                  <a:t>Prevalence</a:t>
                </a:r>
              </a:p>
            </p:txBody>
          </p:sp>
          <p:sp>
            <p:nvSpPr>
              <p:cNvPr id="146" name="TextBox 145">
                <a:extLst>
                  <a:ext uri="{FF2B5EF4-FFF2-40B4-BE49-F238E27FC236}">
                    <a16:creationId xmlns:a16="http://schemas.microsoft.com/office/drawing/2014/main" id="{067A6A9B-6E56-B307-8923-CAC6AC72A425}"/>
                  </a:ext>
                </a:extLst>
              </p:cNvPr>
              <p:cNvSpPr txBox="1"/>
              <p:nvPr/>
            </p:nvSpPr>
            <p:spPr>
              <a:xfrm>
                <a:off x="2306558" y="3816486"/>
                <a:ext cx="1178528" cy="219291"/>
              </a:xfrm>
              <a:prstGeom prst="rect">
                <a:avLst/>
              </a:prstGeom>
              <a:noFill/>
            </p:spPr>
            <p:txBody>
              <a:bodyPr wrap="none" rtlCol="0">
                <a:spAutoFit/>
              </a:bodyPr>
              <a:lstStyle/>
              <a:p>
                <a:r>
                  <a:rPr lang="en-GB" sz="825" b="1">
                    <a:latin typeface="Century Gothic" panose="020B0502020202020204" pitchFamily="34" charset="0"/>
                  </a:rPr>
                  <a:t>MH: 82%, MUH: 18%</a:t>
                </a:r>
              </a:p>
            </p:txBody>
          </p:sp>
          <p:sp>
            <p:nvSpPr>
              <p:cNvPr id="147" name="TextBox 146">
                <a:extLst>
                  <a:ext uri="{FF2B5EF4-FFF2-40B4-BE49-F238E27FC236}">
                    <a16:creationId xmlns:a16="http://schemas.microsoft.com/office/drawing/2014/main" id="{65833243-2A8F-23F4-BD40-E5133700BCD5}"/>
                  </a:ext>
                </a:extLst>
              </p:cNvPr>
              <p:cNvSpPr txBox="1"/>
              <p:nvPr/>
            </p:nvSpPr>
            <p:spPr>
              <a:xfrm>
                <a:off x="4258521" y="3816486"/>
                <a:ext cx="1178528" cy="219291"/>
              </a:xfrm>
              <a:prstGeom prst="rect">
                <a:avLst/>
              </a:prstGeom>
              <a:noFill/>
            </p:spPr>
            <p:txBody>
              <a:bodyPr wrap="none" rtlCol="0">
                <a:spAutoFit/>
              </a:bodyPr>
              <a:lstStyle/>
              <a:p>
                <a:r>
                  <a:rPr lang="en-GB" sz="825" b="1">
                    <a:latin typeface="Century Gothic" panose="020B0502020202020204" pitchFamily="34" charset="0"/>
                  </a:rPr>
                  <a:t>MH: 62%, MUH: 38%</a:t>
                </a:r>
              </a:p>
            </p:txBody>
          </p:sp>
          <p:sp>
            <p:nvSpPr>
              <p:cNvPr id="148" name="TextBox 147">
                <a:extLst>
                  <a:ext uri="{FF2B5EF4-FFF2-40B4-BE49-F238E27FC236}">
                    <a16:creationId xmlns:a16="http://schemas.microsoft.com/office/drawing/2014/main" id="{6D53AA5B-9B97-1E02-FEF2-2197E6F0DFA4}"/>
                  </a:ext>
                </a:extLst>
              </p:cNvPr>
              <p:cNvSpPr txBox="1"/>
              <p:nvPr/>
            </p:nvSpPr>
            <p:spPr>
              <a:xfrm>
                <a:off x="6186758" y="3816486"/>
                <a:ext cx="1178528" cy="219291"/>
              </a:xfrm>
              <a:prstGeom prst="rect">
                <a:avLst/>
              </a:prstGeom>
              <a:noFill/>
            </p:spPr>
            <p:txBody>
              <a:bodyPr wrap="none" rtlCol="0">
                <a:spAutoFit/>
              </a:bodyPr>
              <a:lstStyle/>
              <a:p>
                <a:r>
                  <a:rPr lang="en-GB" sz="825" b="1">
                    <a:latin typeface="Century Gothic" panose="020B0502020202020204" pitchFamily="34" charset="0"/>
                  </a:rPr>
                  <a:t>MH: 48%, MUH: 52%</a:t>
                </a:r>
              </a:p>
            </p:txBody>
          </p:sp>
          <p:sp>
            <p:nvSpPr>
              <p:cNvPr id="149" name="TextBox 148">
                <a:extLst>
                  <a:ext uri="{FF2B5EF4-FFF2-40B4-BE49-F238E27FC236}">
                    <a16:creationId xmlns:a16="http://schemas.microsoft.com/office/drawing/2014/main" id="{4826DBD9-3C4B-25C6-8EF9-6DD7CF97464E}"/>
                  </a:ext>
                </a:extLst>
              </p:cNvPr>
              <p:cNvSpPr txBox="1"/>
              <p:nvPr/>
            </p:nvSpPr>
            <p:spPr>
              <a:xfrm>
                <a:off x="2439479" y="3990668"/>
                <a:ext cx="933269" cy="346249"/>
              </a:xfrm>
              <a:prstGeom prst="rect">
                <a:avLst/>
              </a:prstGeom>
              <a:noFill/>
              <a:ln>
                <a:solidFill>
                  <a:schemeClr val="tx1"/>
                </a:solidFill>
              </a:ln>
            </p:spPr>
            <p:txBody>
              <a:bodyPr wrap="none" rtlCol="0">
                <a:spAutoFit/>
              </a:bodyPr>
              <a:lstStyle/>
              <a:p>
                <a:pPr algn="ctr"/>
                <a:r>
                  <a:rPr lang="en-GB" sz="825" b="1">
                    <a:latin typeface="Century Gothic" panose="020B0502020202020204" pitchFamily="34" charset="0"/>
                  </a:rPr>
                  <a:t>Normal weight</a:t>
                </a:r>
                <a:br>
                  <a:rPr lang="en-GB" sz="825" b="1">
                    <a:latin typeface="Century Gothic" panose="020B0502020202020204" pitchFamily="34" charset="0"/>
                  </a:rPr>
                </a:br>
                <a:r>
                  <a:rPr lang="en-GB" sz="825" b="1">
                    <a:latin typeface="Century Gothic" panose="020B0502020202020204" pitchFamily="34" charset="0"/>
                  </a:rPr>
                  <a:t>(N=181)</a:t>
                </a:r>
              </a:p>
            </p:txBody>
          </p:sp>
          <p:sp>
            <p:nvSpPr>
              <p:cNvPr id="150" name="TextBox 149">
                <a:extLst>
                  <a:ext uri="{FF2B5EF4-FFF2-40B4-BE49-F238E27FC236}">
                    <a16:creationId xmlns:a16="http://schemas.microsoft.com/office/drawing/2014/main" id="{560AB9EC-2E3D-DD9F-96D6-60A89706F275}"/>
                  </a:ext>
                </a:extLst>
              </p:cNvPr>
              <p:cNvSpPr txBox="1"/>
              <p:nvPr/>
            </p:nvSpPr>
            <p:spPr>
              <a:xfrm>
                <a:off x="4493142" y="3990669"/>
                <a:ext cx="777778" cy="346249"/>
              </a:xfrm>
              <a:prstGeom prst="rect">
                <a:avLst/>
              </a:prstGeom>
              <a:noFill/>
              <a:ln>
                <a:solidFill>
                  <a:schemeClr val="tx1"/>
                </a:solidFill>
              </a:ln>
            </p:spPr>
            <p:txBody>
              <a:bodyPr wrap="none" rtlCol="0">
                <a:spAutoFit/>
              </a:bodyPr>
              <a:lstStyle/>
              <a:p>
                <a:pPr algn="ctr"/>
                <a:r>
                  <a:rPr lang="en-GB" sz="825" b="1">
                    <a:latin typeface="Century Gothic" panose="020B0502020202020204" pitchFamily="34" charset="0"/>
                  </a:rPr>
                  <a:t>Overweight</a:t>
                </a:r>
                <a:br>
                  <a:rPr lang="en-GB" sz="825" b="1">
                    <a:latin typeface="Century Gothic" panose="020B0502020202020204" pitchFamily="34" charset="0"/>
                  </a:rPr>
                </a:br>
                <a:r>
                  <a:rPr lang="en-GB" sz="825" b="1">
                    <a:latin typeface="Century Gothic" panose="020B0502020202020204" pitchFamily="34" charset="0"/>
                  </a:rPr>
                  <a:t>(N=358)</a:t>
                </a:r>
              </a:p>
            </p:txBody>
          </p:sp>
          <p:sp>
            <p:nvSpPr>
              <p:cNvPr id="151" name="TextBox 150">
                <a:extLst>
                  <a:ext uri="{FF2B5EF4-FFF2-40B4-BE49-F238E27FC236}">
                    <a16:creationId xmlns:a16="http://schemas.microsoft.com/office/drawing/2014/main" id="{DD23D8A4-0D4D-34C2-9971-C6381FED3FCF}"/>
                  </a:ext>
                </a:extLst>
              </p:cNvPr>
              <p:cNvSpPr txBox="1"/>
              <p:nvPr/>
            </p:nvSpPr>
            <p:spPr>
              <a:xfrm>
                <a:off x="6544868" y="3990669"/>
                <a:ext cx="585417" cy="346249"/>
              </a:xfrm>
              <a:prstGeom prst="rect">
                <a:avLst/>
              </a:prstGeom>
              <a:noFill/>
              <a:ln>
                <a:solidFill>
                  <a:schemeClr val="tx1"/>
                </a:solidFill>
              </a:ln>
            </p:spPr>
            <p:txBody>
              <a:bodyPr wrap="none" rtlCol="0">
                <a:spAutoFit/>
              </a:bodyPr>
              <a:lstStyle/>
              <a:p>
                <a:pPr algn="ctr"/>
                <a:r>
                  <a:rPr lang="en-GB" sz="825" b="1">
                    <a:latin typeface="Century Gothic" panose="020B0502020202020204" pitchFamily="34" charset="0"/>
                  </a:rPr>
                  <a:t>Obesity</a:t>
                </a:r>
                <a:br>
                  <a:rPr lang="en-GB" sz="825" b="1">
                    <a:latin typeface="Century Gothic" panose="020B0502020202020204" pitchFamily="34" charset="0"/>
                  </a:rPr>
                </a:br>
                <a:r>
                  <a:rPr lang="en-GB" sz="825" b="1">
                    <a:latin typeface="Century Gothic" panose="020B0502020202020204" pitchFamily="34" charset="0"/>
                  </a:rPr>
                  <a:t>(N=442)</a:t>
                </a:r>
              </a:p>
            </p:txBody>
          </p:sp>
          <p:sp>
            <p:nvSpPr>
              <p:cNvPr id="152" name="Rectangle 151">
                <a:extLst>
                  <a:ext uri="{FF2B5EF4-FFF2-40B4-BE49-F238E27FC236}">
                    <a16:creationId xmlns:a16="http://schemas.microsoft.com/office/drawing/2014/main" id="{2074CFBC-B3C1-562A-5BB4-01247E445A51}"/>
                  </a:ext>
                </a:extLst>
              </p:cNvPr>
              <p:cNvSpPr/>
              <p:nvPr/>
            </p:nvSpPr>
            <p:spPr>
              <a:xfrm>
                <a:off x="4104471" y="2648868"/>
                <a:ext cx="72178" cy="3144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53" name="Freeform: Shape 152">
                <a:extLst>
                  <a:ext uri="{FF2B5EF4-FFF2-40B4-BE49-F238E27FC236}">
                    <a16:creationId xmlns:a16="http://schemas.microsoft.com/office/drawing/2014/main" id="{FF28C51A-E5C7-F3BF-5138-537B6C8AD994}"/>
                  </a:ext>
                </a:extLst>
              </p:cNvPr>
              <p:cNvSpPr/>
              <p:nvPr/>
            </p:nvSpPr>
            <p:spPr>
              <a:xfrm>
                <a:off x="2134285" y="1570761"/>
                <a:ext cx="5571269" cy="1395199"/>
              </a:xfrm>
              <a:custGeom>
                <a:avLst/>
                <a:gdLst>
                  <a:gd name="connsiteX0" fmla="*/ 0 w 6946900"/>
                  <a:gd name="connsiteY0" fmla="*/ 0 h 2095500"/>
                  <a:gd name="connsiteX1" fmla="*/ 0 w 6946900"/>
                  <a:gd name="connsiteY1" fmla="*/ 2095500 h 2095500"/>
                  <a:gd name="connsiteX2" fmla="*/ 6946900 w 6946900"/>
                  <a:gd name="connsiteY2" fmla="*/ 2095500 h 2095500"/>
                </a:gdLst>
                <a:ahLst/>
                <a:cxnLst>
                  <a:cxn ang="0">
                    <a:pos x="connsiteX0" y="connsiteY0"/>
                  </a:cxn>
                  <a:cxn ang="0">
                    <a:pos x="connsiteX1" y="connsiteY1"/>
                  </a:cxn>
                  <a:cxn ang="0">
                    <a:pos x="connsiteX2" y="connsiteY2"/>
                  </a:cxn>
                </a:cxnLst>
                <a:rect l="l" t="t" r="r" b="b"/>
                <a:pathLst>
                  <a:path w="6946900" h="2095500">
                    <a:moveTo>
                      <a:pt x="0" y="0"/>
                    </a:moveTo>
                    <a:lnTo>
                      <a:pt x="0" y="2095500"/>
                    </a:lnTo>
                    <a:lnTo>
                      <a:pt x="6946900" y="209550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54" name="Rectangle 153">
                <a:extLst>
                  <a:ext uri="{FF2B5EF4-FFF2-40B4-BE49-F238E27FC236}">
                    <a16:creationId xmlns:a16="http://schemas.microsoft.com/office/drawing/2014/main" id="{13247294-A523-8AD3-B504-175507192ADD}"/>
                  </a:ext>
                </a:extLst>
              </p:cNvPr>
              <p:cNvSpPr/>
              <p:nvPr/>
            </p:nvSpPr>
            <p:spPr>
              <a:xfrm>
                <a:off x="7533677" y="2709644"/>
                <a:ext cx="72178" cy="2536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TextBox 2">
                <a:extLst>
                  <a:ext uri="{FF2B5EF4-FFF2-40B4-BE49-F238E27FC236}">
                    <a16:creationId xmlns:a16="http://schemas.microsoft.com/office/drawing/2014/main" id="{F5916E5E-8B06-0E5B-BE1A-C393F7063114}"/>
                  </a:ext>
                </a:extLst>
              </p:cNvPr>
              <p:cNvSpPr txBox="1"/>
              <p:nvPr/>
            </p:nvSpPr>
            <p:spPr>
              <a:xfrm rot="19467964">
                <a:off x="3425362" y="3138179"/>
                <a:ext cx="909223" cy="213585"/>
              </a:xfrm>
              <a:prstGeom prst="rect">
                <a:avLst/>
              </a:prstGeom>
              <a:noFill/>
            </p:spPr>
            <p:txBody>
              <a:bodyPr wrap="none" rtlCol="0">
                <a:spAutoFit/>
              </a:bodyPr>
              <a:lstStyle/>
              <a:p>
                <a:r>
                  <a:rPr lang="en-GB" sz="788">
                    <a:latin typeface="Century Gothic" panose="020B0502020202020204" pitchFamily="34" charset="0"/>
                  </a:rPr>
                  <a:t>MASLD/MAFLD</a:t>
                </a:r>
              </a:p>
            </p:txBody>
          </p:sp>
          <p:sp>
            <p:nvSpPr>
              <p:cNvPr id="161" name="TextBox 160">
                <a:extLst>
                  <a:ext uri="{FF2B5EF4-FFF2-40B4-BE49-F238E27FC236}">
                    <a16:creationId xmlns:a16="http://schemas.microsoft.com/office/drawing/2014/main" id="{2141508C-5613-96F8-0C45-7C95EB28D924}"/>
                  </a:ext>
                </a:extLst>
              </p:cNvPr>
              <p:cNvSpPr txBox="1"/>
              <p:nvPr/>
            </p:nvSpPr>
            <p:spPr>
              <a:xfrm rot="19467964">
                <a:off x="5373707" y="3138179"/>
                <a:ext cx="909223" cy="213585"/>
              </a:xfrm>
              <a:prstGeom prst="rect">
                <a:avLst/>
              </a:prstGeom>
              <a:noFill/>
            </p:spPr>
            <p:txBody>
              <a:bodyPr wrap="none" rtlCol="0">
                <a:spAutoFit/>
              </a:bodyPr>
              <a:lstStyle/>
              <a:p>
                <a:r>
                  <a:rPr lang="en-GB" sz="788">
                    <a:latin typeface="Century Gothic" panose="020B0502020202020204" pitchFamily="34" charset="0"/>
                  </a:rPr>
                  <a:t>MASLD/MAFLD</a:t>
                </a:r>
              </a:p>
            </p:txBody>
          </p:sp>
        </p:grpSp>
      </p:grpSp>
    </p:spTree>
    <p:extLst>
      <p:ext uri="{BB962C8B-B14F-4D97-AF65-F5344CB8AC3E}">
        <p14:creationId xmlns:p14="http://schemas.microsoft.com/office/powerpoint/2010/main" val="158104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419F9-8229-6A83-3975-7A9BB0616263}"/>
              </a:ext>
            </a:extLst>
          </p:cNvPr>
          <p:cNvSpPr>
            <a:spLocks noGrp="1"/>
          </p:cNvSpPr>
          <p:nvPr>
            <p:ph type="title"/>
          </p:nvPr>
        </p:nvSpPr>
        <p:spPr/>
        <p:txBody>
          <a:bodyPr/>
          <a:lstStyle/>
          <a:p>
            <a:r>
              <a:rPr lang="en-GB" sz="2400" kern="0">
                <a:solidFill>
                  <a:schemeClr val="tx1"/>
                </a:solidFill>
              </a:rPr>
              <a:t>MASLD/MAFLD</a:t>
            </a:r>
            <a:r>
              <a:rPr lang="en-US">
                <a:solidFill>
                  <a:schemeClr val="tx1"/>
                </a:solidFill>
                <a:latin typeface="Verdana"/>
                <a:cs typeface="Verdana"/>
              </a:rPr>
              <a:t> </a:t>
            </a:r>
            <a:r>
              <a:rPr lang="en-US">
                <a:latin typeface="Verdana"/>
                <a:cs typeface="Verdana"/>
              </a:rPr>
              <a:t>increases the risk of subclinical</a:t>
            </a:r>
            <a:br>
              <a:rPr lang="en-US">
                <a:latin typeface="Verdana"/>
                <a:cs typeface="Verdana"/>
              </a:rPr>
            </a:br>
            <a:r>
              <a:rPr lang="en-US">
                <a:latin typeface="Verdana"/>
                <a:cs typeface="Verdana"/>
              </a:rPr>
              <a:t>atherosclerosis, CAD and cardiovascular events</a:t>
            </a:r>
            <a:endParaRPr lang="en-IN"/>
          </a:p>
        </p:txBody>
      </p:sp>
      <p:sp>
        <p:nvSpPr>
          <p:cNvPr id="10" name="PoleTekstowe 3">
            <a:extLst>
              <a:ext uri="{FF2B5EF4-FFF2-40B4-BE49-F238E27FC236}">
                <a16:creationId xmlns:a16="http://schemas.microsoft.com/office/drawing/2014/main" id="{0BF6874E-60DE-C1E2-6B95-A5C553D1E3C4}"/>
              </a:ext>
            </a:extLst>
          </p:cNvPr>
          <p:cNvSpPr txBox="1"/>
          <p:nvPr/>
        </p:nvSpPr>
        <p:spPr>
          <a:xfrm>
            <a:off x="321735" y="1095446"/>
            <a:ext cx="4212000" cy="3132000"/>
          </a:xfrm>
          <a:prstGeom prst="rect">
            <a:avLst/>
          </a:prstGeom>
          <a:solidFill>
            <a:schemeClr val="accent2">
              <a:lumMod val="20000"/>
              <a:lumOff val="80000"/>
            </a:schemeClr>
          </a:solidFill>
          <a:ln>
            <a:noFill/>
          </a:ln>
        </p:spPr>
        <p:txBody>
          <a:bodyPr wrap="square" rtlCol="0">
            <a:noAutofit/>
          </a:bodyPr>
          <a:lstStyle/>
          <a:p>
            <a:r>
              <a:rPr lang="en-US" sz="1200" b="1" u="sng">
                <a:solidFill>
                  <a:srgbClr val="800000"/>
                </a:solidFill>
                <a:latin typeface="Verdana"/>
                <a:cs typeface="Verdana"/>
              </a:rPr>
              <a:t>Meta-analysis (14 studies; N=2,932)</a:t>
            </a:r>
            <a:r>
              <a:rPr lang="en-US" sz="1200" b="1" u="sng" baseline="30000">
                <a:solidFill>
                  <a:srgbClr val="800000"/>
                </a:solidFill>
                <a:latin typeface="Verdana"/>
                <a:cs typeface="Verdana"/>
              </a:rPr>
              <a:t>1</a:t>
            </a:r>
            <a:endParaRPr lang="en-US" sz="1200" b="1" u="sng">
              <a:solidFill>
                <a:srgbClr val="800000"/>
              </a:solidFill>
              <a:latin typeface="Verdana"/>
              <a:cs typeface="Verdana"/>
            </a:endParaRPr>
          </a:p>
          <a:p>
            <a:pPr marL="135000" indent="-135000">
              <a:spcBef>
                <a:spcPts val="225"/>
              </a:spcBef>
              <a:buFont typeface="Arial"/>
              <a:buChar char="•"/>
            </a:pPr>
            <a:r>
              <a:rPr lang="en-US" sz="1100" b="1">
                <a:solidFill>
                  <a:schemeClr val="tx1">
                    <a:lumMod val="75000"/>
                    <a:lumOff val="25000"/>
                  </a:schemeClr>
                </a:solidFill>
                <a:latin typeface="Verdana"/>
                <a:cs typeface="Verdana"/>
              </a:rPr>
              <a:t>Aim</a:t>
            </a:r>
            <a:r>
              <a:rPr lang="en-US" sz="1100">
                <a:solidFill>
                  <a:schemeClr val="tx1">
                    <a:lumMod val="75000"/>
                    <a:lumOff val="25000"/>
                  </a:schemeClr>
                </a:solidFill>
                <a:latin typeface="Verdana"/>
                <a:cs typeface="Verdana"/>
              </a:rPr>
              <a:t>: To evaluate MASLD/MALFD influence on subclinical atherosclerosis and CAD*</a:t>
            </a:r>
          </a:p>
          <a:p>
            <a:pPr marL="135000" indent="-135000">
              <a:spcBef>
                <a:spcPts val="450"/>
              </a:spcBef>
              <a:buFont typeface="Arial"/>
              <a:buChar char="•"/>
            </a:pPr>
            <a:r>
              <a:rPr lang="en-US" sz="1100">
                <a:solidFill>
                  <a:schemeClr val="tx1">
                    <a:lumMod val="75000"/>
                    <a:lumOff val="25000"/>
                  </a:schemeClr>
                </a:solidFill>
                <a:latin typeface="Verdana"/>
                <a:cs typeface="Verdana"/>
              </a:rPr>
              <a:t>10 studies evaluated patients with subclinical atherosclerosis</a:t>
            </a:r>
          </a:p>
          <a:p>
            <a:pPr marL="135000" indent="-135000">
              <a:spcBef>
                <a:spcPts val="450"/>
              </a:spcBef>
              <a:buFont typeface="Arial"/>
              <a:buChar char="•"/>
            </a:pPr>
            <a:r>
              <a:rPr lang="en-US" sz="1100">
                <a:solidFill>
                  <a:schemeClr val="tx1">
                    <a:lumMod val="75000"/>
                    <a:lumOff val="25000"/>
                  </a:schemeClr>
                </a:solidFill>
                <a:latin typeface="Verdana"/>
                <a:cs typeface="Verdana"/>
              </a:rPr>
              <a:t>4 studies evaluated patients with CAD</a:t>
            </a:r>
            <a:r>
              <a:rPr lang="en-US" sz="1100" baseline="30000">
                <a:solidFill>
                  <a:schemeClr val="tx1">
                    <a:lumMod val="75000"/>
                    <a:lumOff val="25000"/>
                  </a:schemeClr>
                </a:solidFill>
                <a:latin typeface="Verdana"/>
                <a:cs typeface="Verdana"/>
              </a:rPr>
              <a:t>†</a:t>
            </a:r>
            <a:endParaRPr lang="en-US" sz="1100" baseline="30000">
              <a:solidFill>
                <a:srgbClr val="800000"/>
              </a:solidFill>
              <a:latin typeface="Verdana"/>
              <a:cs typeface="Verdana"/>
            </a:endParaRPr>
          </a:p>
          <a:p>
            <a:pPr marL="135000" indent="-135000">
              <a:buFont typeface="Arial"/>
              <a:buChar char="•"/>
            </a:pPr>
            <a:endParaRPr lang="en-US" sz="1100">
              <a:latin typeface="Verdana"/>
              <a:cs typeface="Verdana"/>
            </a:endParaRPr>
          </a:p>
          <a:p>
            <a:r>
              <a:rPr lang="en-US" sz="1200" b="1">
                <a:solidFill>
                  <a:srgbClr val="800000"/>
                </a:solidFill>
                <a:latin typeface="Verdana"/>
                <a:cs typeface="Verdana"/>
              </a:rPr>
              <a:t>Results:</a:t>
            </a:r>
          </a:p>
          <a:p>
            <a:r>
              <a:rPr lang="en-US" sz="1100">
                <a:solidFill>
                  <a:schemeClr val="tx1">
                    <a:lumMod val="75000"/>
                    <a:lumOff val="25000"/>
                  </a:schemeClr>
                </a:solidFill>
                <a:latin typeface="Verdana"/>
                <a:cs typeface="Verdana"/>
              </a:rPr>
              <a:t>In patients with MAFLD/MASLD vs those without MASLD/MAFLD,</a:t>
            </a:r>
            <a:r>
              <a:rPr lang="en-US" sz="1100" baseline="30000">
                <a:solidFill>
                  <a:schemeClr val="tx2">
                    <a:lumMod val="50000"/>
                  </a:schemeClr>
                </a:solidFill>
                <a:latin typeface="Verdana"/>
                <a:ea typeface="Verdana" panose="020B0604030504040204" pitchFamily="34" charset="0"/>
                <a:cs typeface="Verdana"/>
              </a:rPr>
              <a:t>‡</a:t>
            </a:r>
            <a:r>
              <a:rPr lang="en-US" sz="1100" baseline="30000">
                <a:solidFill>
                  <a:schemeClr val="tx1">
                    <a:lumMod val="75000"/>
                    <a:lumOff val="25000"/>
                  </a:schemeClr>
                </a:solidFill>
                <a:latin typeface="Verdana"/>
                <a:ea typeface="Verdana" panose="020B0604030504040204" pitchFamily="34" charset="0"/>
                <a:cs typeface="Verdana"/>
              </a:rPr>
              <a:t> </a:t>
            </a:r>
            <a:r>
              <a:rPr lang="en-US" sz="1100">
                <a:solidFill>
                  <a:schemeClr val="tx1">
                    <a:lumMod val="75000"/>
                    <a:lumOff val="25000"/>
                  </a:schemeClr>
                </a:solidFill>
                <a:latin typeface="Verdana"/>
                <a:cs typeface="Verdana"/>
              </a:rPr>
              <a:t>there was a higher prevalence of:</a:t>
            </a:r>
          </a:p>
          <a:p>
            <a:pPr marL="135000" indent="-135000">
              <a:buFont typeface="Arial" panose="020B0604020202020204" pitchFamily="34" charset="0"/>
              <a:buChar char="•"/>
            </a:pPr>
            <a:r>
              <a:rPr lang="en-US" sz="1100" b="1">
                <a:solidFill>
                  <a:schemeClr val="tx1">
                    <a:lumMod val="75000"/>
                    <a:lumOff val="25000"/>
                  </a:schemeClr>
                </a:solidFill>
                <a:latin typeface="Verdana"/>
                <a:cs typeface="Verdana"/>
              </a:rPr>
              <a:t>CIMT: </a:t>
            </a:r>
            <a:r>
              <a:rPr lang="en-US" sz="1100">
                <a:solidFill>
                  <a:schemeClr val="tx1">
                    <a:lumMod val="75000"/>
                    <a:lumOff val="25000"/>
                  </a:schemeClr>
                </a:solidFill>
                <a:latin typeface="Verdana"/>
                <a:cs typeface="Verdana"/>
              </a:rPr>
              <a:t>(35.1% vs 21.8%; p&lt;0.0001), </a:t>
            </a:r>
            <a:r>
              <a:rPr lang="en-US" sz="1100" b="1">
                <a:solidFill>
                  <a:schemeClr val="tx1">
                    <a:lumMod val="75000"/>
                    <a:lumOff val="25000"/>
                  </a:schemeClr>
                </a:solidFill>
                <a:latin typeface="Verdana"/>
                <a:cs typeface="Verdana"/>
              </a:rPr>
              <a:t>OR 2.04</a:t>
            </a:r>
            <a:r>
              <a:rPr lang="en-US" sz="1100">
                <a:solidFill>
                  <a:schemeClr val="tx1">
                    <a:lumMod val="75000"/>
                    <a:lumOff val="25000"/>
                  </a:schemeClr>
                </a:solidFill>
                <a:latin typeface="Verdana"/>
                <a:cs typeface="Verdana"/>
              </a:rPr>
              <a:t> (95% CI: 1.65–2.51)   </a:t>
            </a:r>
          </a:p>
          <a:p>
            <a:pPr marL="135000" indent="-135000">
              <a:spcBef>
                <a:spcPts val="450"/>
              </a:spcBef>
              <a:buFont typeface="Arial" panose="020B0604020202020204" pitchFamily="34" charset="0"/>
              <a:buChar char="•"/>
            </a:pPr>
            <a:r>
              <a:rPr lang="en-US" sz="1100" b="1">
                <a:solidFill>
                  <a:schemeClr val="tx1">
                    <a:lumMod val="75000"/>
                    <a:lumOff val="25000"/>
                  </a:schemeClr>
                </a:solidFill>
                <a:latin typeface="Verdana"/>
                <a:cs typeface="Verdana"/>
              </a:rPr>
              <a:t>Carotid plaques</a:t>
            </a:r>
            <a:r>
              <a:rPr lang="en-US" sz="1100">
                <a:solidFill>
                  <a:schemeClr val="tx1">
                    <a:lumMod val="75000"/>
                    <a:lumOff val="25000"/>
                  </a:schemeClr>
                </a:solidFill>
                <a:latin typeface="Verdana"/>
                <a:cs typeface="Verdana"/>
              </a:rPr>
              <a:t>: </a:t>
            </a:r>
            <a:r>
              <a:rPr lang="en-US" sz="1100" b="1">
                <a:solidFill>
                  <a:schemeClr val="tx1">
                    <a:lumMod val="75000"/>
                    <a:lumOff val="25000"/>
                  </a:schemeClr>
                </a:solidFill>
                <a:latin typeface="Verdana"/>
                <a:cs typeface="Verdana"/>
              </a:rPr>
              <a:t>OR 2.82 </a:t>
            </a:r>
            <a:r>
              <a:rPr lang="en-US" sz="1100">
                <a:solidFill>
                  <a:schemeClr val="tx1">
                    <a:lumMod val="75000"/>
                    <a:lumOff val="25000"/>
                  </a:schemeClr>
                </a:solidFill>
                <a:latin typeface="Verdana"/>
                <a:cs typeface="Verdana"/>
              </a:rPr>
              <a:t>(95% CI: 1.87–4.27)</a:t>
            </a:r>
          </a:p>
          <a:p>
            <a:pPr marL="135000" indent="-135000">
              <a:spcBef>
                <a:spcPts val="450"/>
              </a:spcBef>
              <a:buFont typeface="Arial" panose="020B0604020202020204" pitchFamily="34" charset="0"/>
              <a:buChar char="•"/>
            </a:pPr>
            <a:r>
              <a:rPr lang="en-US" sz="1100" b="1">
                <a:solidFill>
                  <a:schemeClr val="tx1">
                    <a:lumMod val="75000"/>
                    <a:lumOff val="25000"/>
                  </a:schemeClr>
                </a:solidFill>
                <a:latin typeface="Verdana"/>
                <a:cs typeface="Verdana"/>
              </a:rPr>
              <a:t>CAD:</a:t>
            </a:r>
            <a:r>
              <a:rPr lang="en-US" sz="1100">
                <a:solidFill>
                  <a:schemeClr val="tx1">
                    <a:lumMod val="75000"/>
                    <a:lumOff val="25000"/>
                  </a:schemeClr>
                </a:solidFill>
                <a:latin typeface="Verdana"/>
                <a:cs typeface="Verdana"/>
              </a:rPr>
              <a:t> (80.4% vs 60.7%; p&lt;0.0001), </a:t>
            </a:r>
            <a:r>
              <a:rPr lang="en-US" sz="1100" b="1">
                <a:solidFill>
                  <a:schemeClr val="tx1">
                    <a:lumMod val="75000"/>
                    <a:lumOff val="25000"/>
                  </a:schemeClr>
                </a:solidFill>
                <a:latin typeface="Verdana"/>
                <a:cs typeface="Verdana"/>
              </a:rPr>
              <a:t>OR 3.31</a:t>
            </a:r>
            <a:r>
              <a:rPr lang="en-US" sz="1100">
                <a:solidFill>
                  <a:schemeClr val="tx1">
                    <a:lumMod val="75000"/>
                    <a:lumOff val="25000"/>
                  </a:schemeClr>
                </a:solidFill>
                <a:latin typeface="Verdana"/>
                <a:cs typeface="Verdana"/>
              </a:rPr>
              <a:t> (95% CI: 2.21–4.95)</a:t>
            </a:r>
          </a:p>
        </p:txBody>
      </p:sp>
      <p:sp>
        <p:nvSpPr>
          <p:cNvPr id="11" name="PoleTekstowe 6">
            <a:extLst>
              <a:ext uri="{FF2B5EF4-FFF2-40B4-BE49-F238E27FC236}">
                <a16:creationId xmlns:a16="http://schemas.microsoft.com/office/drawing/2014/main" id="{7487E862-3BD1-93D0-93BD-AF4EC56C2EEB}"/>
              </a:ext>
            </a:extLst>
          </p:cNvPr>
          <p:cNvSpPr txBox="1"/>
          <p:nvPr/>
        </p:nvSpPr>
        <p:spPr>
          <a:xfrm>
            <a:off x="4604015" y="1095446"/>
            <a:ext cx="4212000" cy="3132000"/>
          </a:xfrm>
          <a:prstGeom prst="rect">
            <a:avLst/>
          </a:prstGeom>
          <a:solidFill>
            <a:schemeClr val="accent2">
              <a:lumMod val="20000"/>
              <a:lumOff val="80000"/>
            </a:schemeClr>
          </a:solidFill>
          <a:ln>
            <a:noFill/>
          </a:ln>
        </p:spPr>
        <p:txBody>
          <a:bodyPr wrap="square" rIns="27000" rtlCol="0">
            <a:noAutofit/>
          </a:bodyPr>
          <a:lstStyle/>
          <a:p>
            <a:r>
              <a:rPr lang="en-US" sz="1200" b="1" u="sng">
                <a:solidFill>
                  <a:srgbClr val="800000"/>
                </a:solidFill>
                <a:latin typeface="Verdana"/>
                <a:cs typeface="Verdana"/>
              </a:rPr>
              <a:t>Cross-sectional study (N=5,121)</a:t>
            </a:r>
            <a:r>
              <a:rPr lang="en-US" sz="1200" b="1" u="sng" baseline="30000">
                <a:solidFill>
                  <a:srgbClr val="800000"/>
                </a:solidFill>
                <a:latin typeface="Verdana"/>
                <a:cs typeface="Verdana"/>
              </a:rPr>
              <a:t>2</a:t>
            </a:r>
            <a:r>
              <a:rPr lang="en-US" sz="1200" b="1" u="sng">
                <a:solidFill>
                  <a:srgbClr val="800000"/>
                </a:solidFill>
                <a:latin typeface="Verdana"/>
                <a:cs typeface="Verdana"/>
              </a:rPr>
              <a:t> </a:t>
            </a:r>
            <a:endParaRPr lang="en-US" sz="1200">
              <a:latin typeface="Verdana"/>
              <a:cs typeface="Verdana"/>
            </a:endParaRPr>
          </a:p>
          <a:p>
            <a:pPr marL="135000" indent="-135000">
              <a:buFont typeface="Arial" panose="020B0604020202020204" pitchFamily="34" charset="0"/>
              <a:buChar char="•"/>
            </a:pPr>
            <a:r>
              <a:rPr lang="en-US" sz="1100" b="1">
                <a:solidFill>
                  <a:schemeClr val="tx1">
                    <a:lumMod val="75000"/>
                    <a:lumOff val="25000"/>
                  </a:schemeClr>
                </a:solidFill>
                <a:latin typeface="Verdana"/>
                <a:cs typeface="Verdana"/>
              </a:rPr>
              <a:t>Aim</a:t>
            </a:r>
            <a:r>
              <a:rPr lang="en-US" sz="1100">
                <a:solidFill>
                  <a:schemeClr val="tx1">
                    <a:lumMod val="75000"/>
                    <a:lumOff val="25000"/>
                  </a:schemeClr>
                </a:solidFill>
                <a:latin typeface="Verdana"/>
                <a:cs typeface="Verdana"/>
              </a:rPr>
              <a:t>: To evaluate coronary plaques by coronary CT angiography in asymptomatic population with no history of coronary artery disease</a:t>
            </a:r>
          </a:p>
          <a:p>
            <a:pPr marL="135000" indent="-135000">
              <a:buFont typeface="Arial" panose="020B0604020202020204" pitchFamily="34" charset="0"/>
              <a:buChar char="•"/>
            </a:pPr>
            <a:r>
              <a:rPr lang="en-US" sz="1100">
                <a:solidFill>
                  <a:schemeClr val="tx1">
                    <a:lumMod val="75000"/>
                    <a:lumOff val="25000"/>
                  </a:schemeClr>
                </a:solidFill>
                <a:latin typeface="Verdana"/>
                <a:cs typeface="Verdana"/>
              </a:rPr>
              <a:t>US-diagnosed MASLD/MAFLD</a:t>
            </a:r>
            <a:r>
              <a:rPr lang="en-US" sz="1100" b="1">
                <a:solidFill>
                  <a:schemeClr val="tx1">
                    <a:lumMod val="75000"/>
                    <a:lumOff val="25000"/>
                  </a:schemeClr>
                </a:solidFill>
                <a:latin typeface="Verdana"/>
                <a:cs typeface="Verdana"/>
              </a:rPr>
              <a:t> </a:t>
            </a:r>
            <a:r>
              <a:rPr lang="en-US" sz="1100">
                <a:solidFill>
                  <a:schemeClr val="tx1">
                    <a:lumMod val="75000"/>
                    <a:lumOff val="25000"/>
                  </a:schemeClr>
                </a:solidFill>
                <a:latin typeface="Verdana"/>
                <a:cs typeface="Verdana"/>
              </a:rPr>
              <a:t>in 38.6% of participants</a:t>
            </a:r>
            <a:endParaRPr lang="en-US" sz="700" b="1">
              <a:solidFill>
                <a:srgbClr val="800000"/>
              </a:solidFill>
              <a:latin typeface="Verdana"/>
              <a:cs typeface="Verdana"/>
            </a:endParaRPr>
          </a:p>
          <a:p>
            <a:endParaRPr lang="en-US" sz="1200" b="1">
              <a:solidFill>
                <a:srgbClr val="800000"/>
              </a:solidFill>
              <a:latin typeface="Verdana"/>
              <a:cs typeface="Verdana"/>
            </a:endParaRPr>
          </a:p>
          <a:p>
            <a:r>
              <a:rPr lang="en-US" sz="1200" b="1">
                <a:solidFill>
                  <a:srgbClr val="800000"/>
                </a:solidFill>
                <a:latin typeface="Verdana"/>
                <a:cs typeface="Verdana"/>
              </a:rPr>
              <a:t>Results:</a:t>
            </a:r>
          </a:p>
          <a:p>
            <a:r>
              <a:rPr lang="en-US" sz="1100">
                <a:solidFill>
                  <a:schemeClr val="tx1">
                    <a:lumMod val="75000"/>
                    <a:lumOff val="25000"/>
                  </a:schemeClr>
                </a:solidFill>
                <a:latin typeface="Verdana"/>
                <a:cs typeface="Verdana"/>
              </a:rPr>
              <a:t>In patients with MASLD/MAFLD vs those without MASLD/MAFLD, after adjustment for cardiovascular risk factors, there was a higher prevalence of:</a:t>
            </a:r>
          </a:p>
          <a:p>
            <a:endParaRPr lang="en-US" sz="500" b="1">
              <a:solidFill>
                <a:schemeClr val="tx1">
                  <a:lumMod val="75000"/>
                  <a:lumOff val="25000"/>
                </a:schemeClr>
              </a:solidFill>
              <a:latin typeface="Verdana"/>
              <a:cs typeface="Verdana"/>
            </a:endParaRPr>
          </a:p>
          <a:p>
            <a:pPr marL="171450" indent="-171450">
              <a:buFont typeface="Arial" panose="020B0604020202020204" pitchFamily="34" charset="0"/>
              <a:buChar char="•"/>
            </a:pPr>
            <a:r>
              <a:rPr lang="en-US" sz="1100" b="1">
                <a:solidFill>
                  <a:schemeClr val="tx1">
                    <a:lumMod val="75000"/>
                    <a:lumOff val="25000"/>
                  </a:schemeClr>
                </a:solidFill>
                <a:latin typeface="Verdana"/>
                <a:cs typeface="Verdana"/>
              </a:rPr>
              <a:t>Any atherosclerotic plaque:</a:t>
            </a:r>
            <a:br>
              <a:rPr lang="en-US" sz="1100" b="1">
                <a:solidFill>
                  <a:schemeClr val="tx1">
                    <a:lumMod val="75000"/>
                    <a:lumOff val="25000"/>
                  </a:schemeClr>
                </a:solidFill>
                <a:latin typeface="Verdana"/>
                <a:cs typeface="Verdana"/>
              </a:rPr>
            </a:br>
            <a:r>
              <a:rPr lang="en-US" sz="1100" b="1">
                <a:solidFill>
                  <a:schemeClr val="tx1">
                    <a:lumMod val="75000"/>
                    <a:lumOff val="25000"/>
                  </a:schemeClr>
                </a:solidFill>
                <a:latin typeface="Verdana"/>
                <a:cs typeface="Verdana"/>
              </a:rPr>
              <a:t>OR 1.18</a:t>
            </a:r>
            <a:r>
              <a:rPr lang="en-US" sz="1100">
                <a:solidFill>
                  <a:schemeClr val="tx1">
                    <a:lumMod val="75000"/>
                    <a:lumOff val="25000"/>
                  </a:schemeClr>
                </a:solidFill>
                <a:latin typeface="Verdana"/>
                <a:cs typeface="Verdana"/>
              </a:rPr>
              <a:t> (95% CI: 1,03-1.3%; p=0.016)</a:t>
            </a:r>
          </a:p>
          <a:p>
            <a:endParaRPr lang="en-US" sz="800" b="1">
              <a:solidFill>
                <a:schemeClr val="tx1">
                  <a:lumMod val="75000"/>
                  <a:lumOff val="25000"/>
                </a:schemeClr>
              </a:solidFill>
              <a:latin typeface="Verdana"/>
              <a:cs typeface="Verdana"/>
            </a:endParaRPr>
          </a:p>
          <a:p>
            <a:pPr marL="171450" indent="-171450">
              <a:buFont typeface="Arial" panose="020B0604020202020204" pitchFamily="34" charset="0"/>
              <a:buChar char="•"/>
            </a:pPr>
            <a:r>
              <a:rPr lang="en-US" sz="1100" b="1">
                <a:solidFill>
                  <a:schemeClr val="tx1">
                    <a:lumMod val="75000"/>
                    <a:lumOff val="25000"/>
                  </a:schemeClr>
                </a:solidFill>
                <a:latin typeface="Verdana"/>
                <a:cs typeface="Verdana"/>
              </a:rPr>
              <a:t>Non-calcified plaque:</a:t>
            </a:r>
            <a:br>
              <a:rPr lang="en-US" sz="1100" b="1">
                <a:solidFill>
                  <a:schemeClr val="tx1">
                    <a:lumMod val="75000"/>
                    <a:lumOff val="25000"/>
                  </a:schemeClr>
                </a:solidFill>
                <a:latin typeface="Verdana"/>
                <a:cs typeface="Verdana"/>
              </a:rPr>
            </a:br>
            <a:r>
              <a:rPr lang="en-US" sz="1100" b="1">
                <a:solidFill>
                  <a:schemeClr val="tx1">
                    <a:lumMod val="75000"/>
                    <a:lumOff val="25000"/>
                  </a:schemeClr>
                </a:solidFill>
                <a:latin typeface="Verdana"/>
                <a:cs typeface="Verdana"/>
              </a:rPr>
              <a:t>OR 1.27</a:t>
            </a:r>
            <a:r>
              <a:rPr lang="en-US" sz="1100">
                <a:solidFill>
                  <a:schemeClr val="tx1">
                    <a:lumMod val="75000"/>
                    <a:lumOff val="25000"/>
                  </a:schemeClr>
                </a:solidFill>
                <a:latin typeface="Verdana"/>
                <a:cs typeface="Verdana"/>
              </a:rPr>
              <a:t> (95% CI: 1.08-1.48; p=0.003)</a:t>
            </a:r>
          </a:p>
        </p:txBody>
      </p:sp>
      <p:sp>
        <p:nvSpPr>
          <p:cNvPr id="3" name="TextBox 2">
            <a:extLst>
              <a:ext uri="{FF2B5EF4-FFF2-40B4-BE49-F238E27FC236}">
                <a16:creationId xmlns:a16="http://schemas.microsoft.com/office/drawing/2014/main" id="{075A0C73-BC2C-FC8C-72C5-9A8B1E8A67EB}"/>
              </a:ext>
            </a:extLst>
          </p:cNvPr>
          <p:cNvSpPr txBox="1"/>
          <p:nvPr/>
        </p:nvSpPr>
        <p:spPr>
          <a:xfrm>
            <a:off x="1313152" y="4589162"/>
            <a:ext cx="7337979" cy="553998"/>
          </a:xfrm>
          <a:prstGeom prst="rect">
            <a:avLst/>
          </a:prstGeom>
          <a:noFill/>
        </p:spPr>
        <p:txBody>
          <a:bodyPr wrap="square">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*Diagnosis of MAFLD was defined using US liver biopsy; </a:t>
            </a:r>
            <a:r>
              <a:rPr kumimoji="0" lang="en-GB" sz="600" b="0" i="0" u="none" strike="noStrike" kern="1200" cap="none" spc="0" normalizeH="0" baseline="30000" noProof="0">
                <a:ln>
                  <a:noFill/>
                </a:ln>
                <a:solidFill>
                  <a:schemeClr val="tx2">
                    <a:lumMod val="50000"/>
                  </a:schemeClr>
                </a:solidFill>
                <a:effectLst/>
                <a:uLnTx/>
                <a:uFillTx/>
                <a:latin typeface="Verdana"/>
                <a:ea typeface="Verdana" panose="020B0604030504040204" pitchFamily="34" charset="0"/>
                <a:cs typeface="Verdana"/>
              </a:rPr>
              <a:t>†</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Defined as when </a:t>
            </a:r>
            <a:r>
              <a:rPr kumimoji="0" lang="en-US"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patients showed at least 50% stenosis at one or more coronary artery; </a:t>
            </a:r>
            <a:r>
              <a:rPr kumimoji="0" lang="en-US" sz="600" b="0" i="0" u="none" strike="noStrike" kern="1200" cap="none" spc="0" normalizeH="0" baseline="30000" noProof="0">
                <a:ln>
                  <a:noFill/>
                </a:ln>
                <a:solidFill>
                  <a:schemeClr val="tx2">
                    <a:lumMod val="50000"/>
                  </a:schemeClr>
                </a:solidFill>
                <a:effectLst/>
                <a:uLnTx/>
                <a:uFillTx/>
                <a:latin typeface="Verdana"/>
                <a:ea typeface="Verdana" panose="020B0604030504040204" pitchFamily="34" charset="0"/>
                <a:cs typeface="Verdana"/>
              </a:rPr>
              <a:t>‡</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Patients with diagnosis of MAFLD using US or biopsy, CIMT, presence of plaques, and fatty liver.</a:t>
            </a:r>
          </a:p>
          <a:p>
            <a:pPr marR="0" lvl="0" algn="l" defTabSz="609585" rtl="0" eaLnBrk="1" fontAlgn="auto" latinLnBrk="0" hangingPunct="1">
              <a:lnSpc>
                <a:spcPct val="100000"/>
              </a:lnSpc>
              <a:spcBef>
                <a:spcPts val="0"/>
              </a:spcBef>
              <a:spcAft>
                <a:spcPts val="0"/>
              </a:spcAft>
              <a:buClrTx/>
              <a:buSzTx/>
              <a:tabLst/>
              <a:defRPr/>
            </a:pP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CAD, coronary artery disease; CI, confidence interval; CIMT, carotid intima-media thickness; CT, computerized tomography; HR, hazard ratio; </a:t>
            </a:r>
            <a:r>
              <a:rPr kumimoji="0" lang="en-IN"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MASLD/MAFLD, metabolic dysfunction-associated steatotic liver disease/metabolic associated fatty liver disease</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OR, odds ratio; US, ultrasound.</a:t>
            </a:r>
          </a:p>
          <a:p>
            <a:pPr defTabSz="609585">
              <a:defRPr/>
            </a:pPr>
            <a:r>
              <a:rPr kumimoji="0" lang="es-ES"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1. Ampuero J, et al. Rev </a:t>
            </a:r>
            <a:r>
              <a:rPr kumimoji="0" lang="es-ES"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Esp</a:t>
            </a:r>
            <a:r>
              <a:rPr kumimoji="0" lang="es-ES"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a:t>
            </a:r>
            <a:r>
              <a:rPr kumimoji="0" lang="es-ES"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Enferm</a:t>
            </a:r>
            <a:r>
              <a:rPr kumimoji="0" lang="es-ES"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a:t>
            </a:r>
            <a:r>
              <a:rPr kumimoji="0" lang="es-ES" sz="600" b="0" i="0" u="none" strike="noStrike" kern="1200" cap="none" spc="0" normalizeH="0" baseline="0" noProof="0" err="1">
                <a:ln>
                  <a:noFill/>
                </a:ln>
                <a:solidFill>
                  <a:schemeClr val="tx2">
                    <a:lumMod val="50000"/>
                  </a:schemeClr>
                </a:solidFill>
                <a:effectLst/>
                <a:uLnTx/>
                <a:uFillTx/>
                <a:latin typeface="Verdana"/>
                <a:ea typeface="Verdana" panose="020B0604030504040204" pitchFamily="34" charset="0"/>
                <a:cs typeface="Verdana"/>
              </a:rPr>
              <a:t>Dig</a:t>
            </a:r>
            <a:r>
              <a:rPr kumimoji="0" lang="es-ES"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Verdana"/>
              </a:rPr>
              <a:t> 2015;107:10–16;</a:t>
            </a:r>
            <a:r>
              <a:rPr kumimoji="0" lang="es-ES"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mn-cs"/>
              </a:rPr>
              <a:t> 2. Lee SB, </a:t>
            </a:r>
            <a:r>
              <a:rPr kumimoji="0" lang="pl-PL"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mn-cs"/>
              </a:rPr>
              <a:t>et al. J Hepatol 2018;68:1018</a:t>
            </a:r>
            <a:r>
              <a:rPr kumimoji="0" lang="en-GB"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mn-cs"/>
              </a:rPr>
              <a:t>–</a:t>
            </a:r>
            <a:r>
              <a:rPr kumimoji="0" lang="pl-PL" sz="600" b="0" i="0" u="none" strike="noStrike" kern="1200" cap="none" spc="0" normalizeH="0" baseline="0" noProof="0">
                <a:ln>
                  <a:noFill/>
                </a:ln>
                <a:solidFill>
                  <a:schemeClr val="tx2">
                    <a:lumMod val="50000"/>
                  </a:schemeClr>
                </a:solidFill>
                <a:effectLst/>
                <a:uLnTx/>
                <a:uFillTx/>
                <a:latin typeface="Verdana"/>
                <a:ea typeface="Verdana" panose="020B0604030504040204" pitchFamily="34" charset="0"/>
                <a:cs typeface="+mn-cs"/>
              </a:rPr>
              <a:t>1024.</a:t>
            </a:r>
            <a:endParaRPr lang="en-GB" sz="600">
              <a:solidFill>
                <a:schemeClr val="tx2">
                  <a:lumMod val="50000"/>
                </a:schemeClr>
              </a:solidFill>
              <a:latin typeface="Verdana"/>
              <a:ea typeface="Verdana" panose="020B0604030504040204" pitchFamily="34" charset="0"/>
            </a:endParaRPr>
          </a:p>
        </p:txBody>
      </p:sp>
    </p:spTree>
    <p:extLst>
      <p:ext uri="{BB962C8B-B14F-4D97-AF65-F5344CB8AC3E}">
        <p14:creationId xmlns:p14="http://schemas.microsoft.com/office/powerpoint/2010/main" val="111928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419F9-8229-6A83-3975-7A9BB0616263}"/>
              </a:ext>
            </a:extLst>
          </p:cNvPr>
          <p:cNvSpPr>
            <a:spLocks noGrp="1"/>
          </p:cNvSpPr>
          <p:nvPr>
            <p:ph type="title"/>
          </p:nvPr>
        </p:nvSpPr>
        <p:spPr/>
        <p:txBody>
          <a:bodyPr/>
          <a:lstStyle/>
          <a:p>
            <a:r>
              <a:rPr lang="en-IN">
                <a:latin typeface="Verdana"/>
                <a:cs typeface="Verdana"/>
              </a:rPr>
              <a:t>Increased prevalence of subclinical atherosclerosis in patients with MASLD</a:t>
            </a:r>
            <a:r>
              <a:rPr lang="en-US" sz="2400">
                <a:solidFill>
                  <a:schemeClr val="tx1">
                    <a:lumMod val="75000"/>
                    <a:lumOff val="25000"/>
                  </a:schemeClr>
                </a:solidFill>
                <a:latin typeface="Verdana"/>
                <a:cs typeface="Verdana"/>
              </a:rPr>
              <a:t>/MAFLD</a:t>
            </a:r>
            <a:r>
              <a:rPr lang="en-US" sz="2400" b="1">
                <a:solidFill>
                  <a:schemeClr val="tx1">
                    <a:lumMod val="75000"/>
                    <a:lumOff val="25000"/>
                  </a:schemeClr>
                </a:solidFill>
                <a:latin typeface="Verdana"/>
                <a:cs typeface="Verdana"/>
              </a:rPr>
              <a:t> </a:t>
            </a:r>
            <a:endParaRPr lang="en-IN"/>
          </a:p>
        </p:txBody>
      </p:sp>
      <p:sp>
        <p:nvSpPr>
          <p:cNvPr id="10" name="PoleTekstowe 3">
            <a:extLst>
              <a:ext uri="{FF2B5EF4-FFF2-40B4-BE49-F238E27FC236}">
                <a16:creationId xmlns:a16="http://schemas.microsoft.com/office/drawing/2014/main" id="{0BF6874E-60DE-C1E2-6B95-A5C553D1E3C4}"/>
              </a:ext>
            </a:extLst>
          </p:cNvPr>
          <p:cNvSpPr txBox="1"/>
          <p:nvPr/>
        </p:nvSpPr>
        <p:spPr>
          <a:xfrm>
            <a:off x="321735" y="1095445"/>
            <a:ext cx="4212000" cy="3483039"/>
          </a:xfrm>
          <a:prstGeom prst="rect">
            <a:avLst/>
          </a:prstGeom>
          <a:solidFill>
            <a:schemeClr val="accent2">
              <a:lumMod val="20000"/>
              <a:lumOff val="80000"/>
            </a:schemeClr>
          </a:solidFill>
          <a:ln>
            <a:noFill/>
          </a:ln>
        </p:spPr>
        <p:txBody>
          <a:bodyPr wrap="square" rtlCol="0">
            <a:noAutofit/>
          </a:bodyPr>
          <a:lstStyle/>
          <a:p>
            <a:r>
              <a:rPr lang="en-US" sz="1200" b="1" u="sng">
                <a:solidFill>
                  <a:srgbClr val="800000"/>
                </a:solidFill>
                <a:latin typeface="Verdana"/>
                <a:cs typeface="Verdana"/>
              </a:rPr>
              <a:t>Clinical trial (N=153)</a:t>
            </a:r>
            <a:r>
              <a:rPr lang="en-US" sz="1200" b="1" u="sng" baseline="30000">
                <a:solidFill>
                  <a:srgbClr val="800000"/>
                </a:solidFill>
                <a:latin typeface="Verdana"/>
                <a:cs typeface="Verdana"/>
              </a:rPr>
              <a:t>1</a:t>
            </a:r>
            <a:endParaRPr lang="en-US" sz="1200" b="1" u="sng">
              <a:solidFill>
                <a:srgbClr val="800000"/>
              </a:solidFill>
              <a:latin typeface="Verdana"/>
              <a:cs typeface="Verdana"/>
            </a:endParaRPr>
          </a:p>
          <a:p>
            <a:pPr marL="135000" indent="-135000">
              <a:spcBef>
                <a:spcPts val="225"/>
              </a:spcBef>
              <a:buFont typeface="Arial"/>
              <a:buChar char="•"/>
            </a:pPr>
            <a:r>
              <a:rPr lang="en-US" sz="1100" b="1">
                <a:solidFill>
                  <a:schemeClr val="tx1">
                    <a:lumMod val="75000"/>
                    <a:lumOff val="25000"/>
                  </a:schemeClr>
                </a:solidFill>
                <a:latin typeface="Verdana"/>
                <a:cs typeface="Verdana"/>
              </a:rPr>
              <a:t>Aim</a:t>
            </a:r>
            <a:r>
              <a:rPr lang="en-US" sz="1100">
                <a:solidFill>
                  <a:schemeClr val="tx1">
                    <a:lumMod val="75000"/>
                    <a:lumOff val="25000"/>
                  </a:schemeClr>
                </a:solidFill>
                <a:latin typeface="Verdana"/>
                <a:cs typeface="Verdana"/>
              </a:rPr>
              <a:t>: </a:t>
            </a:r>
            <a:r>
              <a:rPr lang="en-IN" sz="1100">
                <a:solidFill>
                  <a:schemeClr val="tx1">
                    <a:lumMod val="75000"/>
                    <a:lumOff val="25000"/>
                  </a:schemeClr>
                </a:solidFill>
                <a:latin typeface="Verdana"/>
                <a:cs typeface="Verdana"/>
              </a:rPr>
              <a:t>To clarify the factors related to subclinical arteriosclerosis, including the histopathological severity of the disease and PNPLA3 gene polymorphisms, in MASLD</a:t>
            </a:r>
            <a:r>
              <a:rPr lang="en-US" sz="1100">
                <a:solidFill>
                  <a:schemeClr val="tx1">
                    <a:lumMod val="75000"/>
                    <a:lumOff val="25000"/>
                  </a:schemeClr>
                </a:solidFill>
                <a:latin typeface="Verdana"/>
                <a:cs typeface="Verdana"/>
              </a:rPr>
              <a:t>/MAFLD</a:t>
            </a:r>
            <a:r>
              <a:rPr lang="en-IN" sz="1100">
                <a:solidFill>
                  <a:schemeClr val="tx1">
                    <a:lumMod val="75000"/>
                    <a:lumOff val="25000"/>
                  </a:schemeClr>
                </a:solidFill>
                <a:latin typeface="Verdana"/>
                <a:cs typeface="Verdana"/>
              </a:rPr>
              <a:t> patients.</a:t>
            </a:r>
            <a:endParaRPr lang="en-US" sz="1100">
              <a:latin typeface="Verdana"/>
              <a:cs typeface="Verdana"/>
            </a:endParaRPr>
          </a:p>
          <a:p>
            <a:endParaRPr lang="en-US" sz="1200" b="1">
              <a:solidFill>
                <a:srgbClr val="800000"/>
              </a:solidFill>
              <a:latin typeface="Verdana"/>
              <a:cs typeface="Verdana"/>
            </a:endParaRPr>
          </a:p>
          <a:p>
            <a:r>
              <a:rPr lang="en-US" sz="1200" b="1">
                <a:solidFill>
                  <a:srgbClr val="800000"/>
                </a:solidFill>
                <a:latin typeface="Verdana"/>
                <a:cs typeface="Verdana"/>
              </a:rPr>
              <a:t>Results:</a:t>
            </a:r>
          </a:p>
          <a:p>
            <a:r>
              <a:rPr lang="en-US" sz="1100">
                <a:solidFill>
                  <a:schemeClr val="tx1">
                    <a:lumMod val="75000"/>
                    <a:lumOff val="25000"/>
                  </a:schemeClr>
                </a:solidFill>
                <a:latin typeface="Verdana"/>
                <a:cs typeface="Verdana"/>
              </a:rPr>
              <a:t>In patients with advanced fibrosis vs those with less advanced fibrosis</a:t>
            </a:r>
          </a:p>
          <a:p>
            <a:pPr marL="135000" indent="-135000">
              <a:buFont typeface="Arial" panose="020B0604020202020204" pitchFamily="34" charset="0"/>
              <a:buChar char="•"/>
            </a:pPr>
            <a:r>
              <a:rPr lang="en-US" sz="1100" b="1">
                <a:solidFill>
                  <a:schemeClr val="tx1">
                    <a:lumMod val="75000"/>
                    <a:lumOff val="25000"/>
                  </a:schemeClr>
                </a:solidFill>
                <a:latin typeface="Verdana"/>
                <a:cs typeface="Verdana"/>
              </a:rPr>
              <a:t>Median </a:t>
            </a:r>
            <a:r>
              <a:rPr lang="en-US" sz="1100" b="1" err="1">
                <a:solidFill>
                  <a:schemeClr val="tx1">
                    <a:lumMod val="75000"/>
                    <a:lumOff val="25000"/>
                  </a:schemeClr>
                </a:solidFill>
                <a:latin typeface="Verdana"/>
                <a:cs typeface="Verdana"/>
              </a:rPr>
              <a:t>baPWV</a:t>
            </a:r>
            <a:r>
              <a:rPr lang="en-US" sz="1100" b="1">
                <a:solidFill>
                  <a:schemeClr val="tx1">
                    <a:lumMod val="75000"/>
                    <a:lumOff val="25000"/>
                  </a:schemeClr>
                </a:solidFill>
                <a:latin typeface="Verdana"/>
                <a:cs typeface="Verdana"/>
              </a:rPr>
              <a:t> values </a:t>
            </a:r>
            <a:r>
              <a:rPr lang="en-US" sz="1100">
                <a:solidFill>
                  <a:schemeClr val="tx1">
                    <a:lumMod val="75000"/>
                    <a:lumOff val="25000"/>
                  </a:schemeClr>
                </a:solidFill>
                <a:latin typeface="Verdana"/>
                <a:cs typeface="Verdana"/>
              </a:rPr>
              <a:t>(1679 cm/s vs 1489 cm/s; p=5.49×10</a:t>
            </a:r>
            <a:r>
              <a:rPr lang="en-US" sz="1100" baseline="30000">
                <a:solidFill>
                  <a:schemeClr val="tx1">
                    <a:lumMod val="75000"/>
                    <a:lumOff val="25000"/>
                  </a:schemeClr>
                </a:solidFill>
                <a:latin typeface="Verdana"/>
                <a:cs typeface="Verdana"/>
              </a:rPr>
              <a:t>−4</a:t>
            </a:r>
            <a:r>
              <a:rPr lang="en-US" sz="1100">
                <a:solidFill>
                  <a:schemeClr val="tx1">
                    <a:lumMod val="75000"/>
                    <a:lumOff val="25000"/>
                  </a:schemeClr>
                </a:solidFill>
                <a:latin typeface="Verdana"/>
                <a:cs typeface="Verdana"/>
              </a:rPr>
              <a:t>).</a:t>
            </a:r>
          </a:p>
          <a:p>
            <a:pPr marL="135000" indent="-135000">
              <a:spcBef>
                <a:spcPts val="450"/>
              </a:spcBef>
              <a:buFont typeface="Arial" panose="020B0604020202020204" pitchFamily="34" charset="0"/>
              <a:buChar char="•"/>
            </a:pPr>
            <a:r>
              <a:rPr lang="en-IN" sz="1100" b="1">
                <a:solidFill>
                  <a:schemeClr val="tx1">
                    <a:lumMod val="75000"/>
                    <a:lumOff val="25000"/>
                  </a:schemeClr>
                </a:solidFill>
                <a:latin typeface="Verdana"/>
                <a:cs typeface="Verdana"/>
              </a:rPr>
              <a:t>Prevalence of </a:t>
            </a:r>
            <a:r>
              <a:rPr lang="en-IN" sz="1100" b="1" err="1">
                <a:solidFill>
                  <a:schemeClr val="tx1">
                    <a:lumMod val="75000"/>
                    <a:lumOff val="25000"/>
                  </a:schemeClr>
                </a:solidFill>
                <a:latin typeface="Verdana"/>
                <a:cs typeface="Verdana"/>
              </a:rPr>
              <a:t>baPWV</a:t>
            </a:r>
            <a:r>
              <a:rPr lang="en-IN" sz="1100" b="1">
                <a:solidFill>
                  <a:schemeClr val="tx1">
                    <a:lumMod val="75000"/>
                    <a:lumOff val="25000"/>
                  </a:schemeClr>
                </a:solidFill>
                <a:latin typeface="Verdana"/>
                <a:cs typeface="Verdana"/>
              </a:rPr>
              <a:t> ≥1600 cm/s: </a:t>
            </a:r>
            <a:r>
              <a:rPr lang="en-IN" sz="1100">
                <a:solidFill>
                  <a:schemeClr val="tx1">
                    <a:lumMod val="75000"/>
                    <a:lumOff val="25000"/>
                  </a:schemeClr>
                </a:solidFill>
                <a:latin typeface="Verdana"/>
                <a:cs typeface="Verdana"/>
              </a:rPr>
              <a:t>7.1% (low-risk group), 30.8% (intermediate-risk group), and 63.9% (high-risk group)</a:t>
            </a:r>
          </a:p>
          <a:p>
            <a:pPr marL="135000" indent="-135000">
              <a:spcBef>
                <a:spcPts val="450"/>
              </a:spcBef>
              <a:buFont typeface="Arial" panose="020B0604020202020204" pitchFamily="34" charset="0"/>
              <a:buChar char="•"/>
            </a:pPr>
            <a:r>
              <a:rPr lang="en-US" sz="1100" b="1">
                <a:solidFill>
                  <a:schemeClr val="tx1">
                    <a:lumMod val="75000"/>
                    <a:lumOff val="25000"/>
                  </a:schemeClr>
                </a:solidFill>
                <a:latin typeface="Verdana"/>
                <a:cs typeface="Verdana"/>
              </a:rPr>
              <a:t>Multiple logistic regression analysis:</a:t>
            </a:r>
            <a:r>
              <a:rPr lang="en-US" sz="1100">
                <a:solidFill>
                  <a:schemeClr val="tx1">
                    <a:lumMod val="75000"/>
                    <a:lumOff val="25000"/>
                  </a:schemeClr>
                </a:solidFill>
                <a:latin typeface="Verdana"/>
                <a:cs typeface="Verdana"/>
              </a:rPr>
              <a:t> </a:t>
            </a:r>
            <a:r>
              <a:rPr lang="en-IN" sz="1100">
                <a:solidFill>
                  <a:schemeClr val="tx1">
                    <a:lumMod val="75000"/>
                    <a:lumOff val="25000"/>
                  </a:schemeClr>
                </a:solidFill>
                <a:latin typeface="Verdana"/>
                <a:cs typeface="Verdana"/>
              </a:rPr>
              <a:t>older age (</a:t>
            </a:r>
            <a:r>
              <a:rPr lang="en-IN" sz="1100">
                <a:solidFill>
                  <a:schemeClr val="tx1">
                    <a:lumMod val="75000"/>
                    <a:lumOff val="25000"/>
                  </a:schemeClr>
                </a:solidFill>
                <a:latin typeface="Verdana"/>
              </a:rPr>
              <a:t>≥</a:t>
            </a:r>
            <a:r>
              <a:rPr lang="en-IN" sz="1100">
                <a:solidFill>
                  <a:schemeClr val="tx1">
                    <a:lumMod val="75000"/>
                    <a:lumOff val="25000"/>
                  </a:schemeClr>
                </a:solidFill>
                <a:latin typeface="Verdana"/>
                <a:cs typeface="Verdana"/>
              </a:rPr>
              <a:t>55 years) (p=8.57×10</a:t>
            </a:r>
            <a:r>
              <a:rPr lang="en-IN" sz="1100" baseline="30000">
                <a:solidFill>
                  <a:schemeClr val="tx1">
                    <a:lumMod val="75000"/>
                    <a:lumOff val="25000"/>
                  </a:schemeClr>
                </a:solidFill>
                <a:latin typeface="Verdana"/>
                <a:cs typeface="Verdana"/>
              </a:rPr>
              <a:t>−3</a:t>
            </a:r>
            <a:r>
              <a:rPr lang="en-IN" sz="1100">
                <a:solidFill>
                  <a:schemeClr val="tx1">
                    <a:lumMod val="75000"/>
                    <a:lumOff val="25000"/>
                  </a:schemeClr>
                </a:solidFill>
                <a:latin typeface="Verdana"/>
                <a:cs typeface="Verdana"/>
              </a:rPr>
              <a:t>; </a:t>
            </a:r>
            <a:r>
              <a:rPr lang="en-IN" sz="1100" b="1">
                <a:solidFill>
                  <a:schemeClr val="tx1">
                    <a:lumMod val="75000"/>
                    <a:lumOff val="25000"/>
                  </a:schemeClr>
                </a:solidFill>
                <a:latin typeface="Verdana"/>
                <a:cs typeface="Verdana"/>
              </a:rPr>
              <a:t>OR</a:t>
            </a:r>
            <a:r>
              <a:rPr lang="en-IN" sz="1100">
                <a:solidFill>
                  <a:schemeClr val="tx1">
                    <a:lumMod val="75000"/>
                    <a:lumOff val="25000"/>
                  </a:schemeClr>
                </a:solidFill>
                <a:latin typeface="Verdana"/>
                <a:cs typeface="Verdana"/>
              </a:rPr>
              <a:t>=3.03), hypertension (p=1.05×10</a:t>
            </a:r>
            <a:r>
              <a:rPr lang="en-IN" sz="1100" baseline="30000">
                <a:solidFill>
                  <a:schemeClr val="tx1">
                    <a:lumMod val="75000"/>
                    <a:lumOff val="25000"/>
                  </a:schemeClr>
                </a:solidFill>
                <a:latin typeface="Verdana"/>
                <a:cs typeface="Verdana"/>
              </a:rPr>
              <a:t>−3</a:t>
            </a:r>
            <a:r>
              <a:rPr lang="en-IN" sz="1100">
                <a:solidFill>
                  <a:schemeClr val="tx1">
                    <a:lumMod val="75000"/>
                    <a:lumOff val="25000"/>
                  </a:schemeClr>
                </a:solidFill>
                <a:latin typeface="Verdana"/>
                <a:cs typeface="Verdana"/>
              </a:rPr>
              <a:t>; </a:t>
            </a:r>
            <a:r>
              <a:rPr lang="en-IN" sz="1100" b="1">
                <a:solidFill>
                  <a:schemeClr val="tx1">
                    <a:lumMod val="75000"/>
                    <a:lumOff val="25000"/>
                  </a:schemeClr>
                </a:solidFill>
                <a:latin typeface="Verdana"/>
                <a:cs typeface="Verdana"/>
              </a:rPr>
              <a:t>OR</a:t>
            </a:r>
            <a:r>
              <a:rPr lang="en-IN" sz="1100">
                <a:solidFill>
                  <a:schemeClr val="tx1">
                    <a:lumMod val="75000"/>
                    <a:lumOff val="25000"/>
                  </a:schemeClr>
                </a:solidFill>
                <a:latin typeface="Verdana"/>
                <a:cs typeface="Verdana"/>
              </a:rPr>
              <a:t>=3.46), and advanced fibrosis (p=9.22×10</a:t>
            </a:r>
            <a:r>
              <a:rPr lang="en-IN" sz="1100" baseline="30000">
                <a:solidFill>
                  <a:schemeClr val="tx1">
                    <a:lumMod val="75000"/>
                    <a:lumOff val="25000"/>
                  </a:schemeClr>
                </a:solidFill>
                <a:latin typeface="Verdana"/>
                <a:cs typeface="Verdana"/>
              </a:rPr>
              <a:t>−3</a:t>
            </a:r>
            <a:r>
              <a:rPr lang="en-IN" sz="1100">
                <a:solidFill>
                  <a:schemeClr val="tx1">
                    <a:lumMod val="75000"/>
                    <a:lumOff val="25000"/>
                  </a:schemeClr>
                </a:solidFill>
                <a:latin typeface="Verdana"/>
                <a:cs typeface="Verdana"/>
              </a:rPr>
              <a:t>; </a:t>
            </a:r>
            <a:r>
              <a:rPr lang="en-IN" sz="1100" b="1">
                <a:solidFill>
                  <a:schemeClr val="tx1">
                    <a:lumMod val="75000"/>
                    <a:lumOff val="25000"/>
                  </a:schemeClr>
                </a:solidFill>
                <a:latin typeface="Verdana"/>
                <a:cs typeface="Verdana"/>
              </a:rPr>
              <a:t>OR</a:t>
            </a:r>
            <a:r>
              <a:rPr lang="en-IN" sz="1100">
                <a:solidFill>
                  <a:schemeClr val="tx1">
                    <a:lumMod val="75000"/>
                    <a:lumOff val="25000"/>
                  </a:schemeClr>
                </a:solidFill>
                <a:latin typeface="Verdana"/>
                <a:cs typeface="Verdana"/>
              </a:rPr>
              <a:t>=2.94) were independently linked to </a:t>
            </a:r>
            <a:r>
              <a:rPr lang="en-IN" sz="1100" err="1">
                <a:solidFill>
                  <a:schemeClr val="tx1">
                    <a:lumMod val="75000"/>
                    <a:lumOff val="25000"/>
                  </a:schemeClr>
                </a:solidFill>
                <a:latin typeface="Verdana"/>
                <a:cs typeface="Verdana"/>
              </a:rPr>
              <a:t>baPWV</a:t>
            </a:r>
            <a:r>
              <a:rPr lang="en-IN" sz="1100">
                <a:solidFill>
                  <a:schemeClr val="tx1">
                    <a:lumMod val="75000"/>
                    <a:lumOff val="25000"/>
                  </a:schemeClr>
                </a:solidFill>
                <a:latin typeface="Verdana"/>
                <a:cs typeface="Verdana"/>
              </a:rPr>
              <a:t> </a:t>
            </a:r>
            <a:r>
              <a:rPr lang="en-IN" sz="1100">
                <a:solidFill>
                  <a:schemeClr val="tx1">
                    <a:lumMod val="75000"/>
                    <a:lumOff val="25000"/>
                  </a:schemeClr>
                </a:solidFill>
                <a:latin typeface="Verdana"/>
              </a:rPr>
              <a:t>≥</a:t>
            </a:r>
            <a:r>
              <a:rPr lang="en-IN" sz="1100">
                <a:solidFill>
                  <a:schemeClr val="tx1">
                    <a:lumMod val="75000"/>
                    <a:lumOff val="25000"/>
                  </a:schemeClr>
                </a:solidFill>
                <a:latin typeface="Verdana"/>
                <a:cs typeface="Verdana"/>
              </a:rPr>
              <a:t>1600 cm/s</a:t>
            </a:r>
            <a:endParaRPr lang="en-US" sz="1100">
              <a:solidFill>
                <a:schemeClr val="tx1">
                  <a:lumMod val="75000"/>
                  <a:lumOff val="25000"/>
                </a:schemeClr>
              </a:solidFill>
              <a:latin typeface="Verdana"/>
              <a:cs typeface="Verdana"/>
            </a:endParaRPr>
          </a:p>
        </p:txBody>
      </p:sp>
      <p:sp>
        <p:nvSpPr>
          <p:cNvPr id="11" name="PoleTekstowe 6">
            <a:extLst>
              <a:ext uri="{FF2B5EF4-FFF2-40B4-BE49-F238E27FC236}">
                <a16:creationId xmlns:a16="http://schemas.microsoft.com/office/drawing/2014/main" id="{7487E862-3BD1-93D0-93BD-AF4EC56C2EEB}"/>
              </a:ext>
            </a:extLst>
          </p:cNvPr>
          <p:cNvSpPr txBox="1"/>
          <p:nvPr/>
        </p:nvSpPr>
        <p:spPr>
          <a:xfrm>
            <a:off x="4604015" y="1095445"/>
            <a:ext cx="4212000" cy="3483039"/>
          </a:xfrm>
          <a:prstGeom prst="rect">
            <a:avLst/>
          </a:prstGeom>
          <a:solidFill>
            <a:schemeClr val="accent2">
              <a:lumMod val="20000"/>
              <a:lumOff val="80000"/>
            </a:schemeClr>
          </a:solidFill>
          <a:ln>
            <a:noFill/>
          </a:ln>
        </p:spPr>
        <p:txBody>
          <a:bodyPr wrap="square" rIns="27000" rtlCol="0">
            <a:noAutofit/>
          </a:bodyPr>
          <a:lstStyle/>
          <a:p>
            <a:pPr>
              <a:lnSpc>
                <a:spcPct val="90000"/>
              </a:lnSpc>
            </a:pPr>
            <a:r>
              <a:rPr lang="en-US" sz="1200" b="1" u="sng">
                <a:solidFill>
                  <a:srgbClr val="800000"/>
                </a:solidFill>
                <a:latin typeface="Verdana"/>
                <a:cs typeface="Verdana"/>
              </a:rPr>
              <a:t>Systematic review and meta-analysis</a:t>
            </a:r>
            <a:r>
              <a:rPr lang="en-US" sz="1200" b="1" u="sng" baseline="30000">
                <a:solidFill>
                  <a:srgbClr val="800000"/>
                </a:solidFill>
                <a:latin typeface="Verdana"/>
                <a:cs typeface="Verdana"/>
              </a:rPr>
              <a:t>2</a:t>
            </a:r>
            <a:r>
              <a:rPr lang="en-US" sz="1200" b="1" u="sng">
                <a:solidFill>
                  <a:srgbClr val="800000"/>
                </a:solidFill>
                <a:latin typeface="Verdana"/>
                <a:cs typeface="Verdana"/>
              </a:rPr>
              <a:t> </a:t>
            </a:r>
            <a:endParaRPr lang="en-US" sz="1200">
              <a:latin typeface="Verdana"/>
              <a:cs typeface="Verdana"/>
            </a:endParaRPr>
          </a:p>
          <a:p>
            <a:pPr marL="135000" indent="-135000">
              <a:lnSpc>
                <a:spcPct val="110000"/>
              </a:lnSpc>
              <a:buFont typeface="Arial" panose="020B0604020202020204" pitchFamily="34" charset="0"/>
              <a:buChar char="•"/>
            </a:pPr>
            <a:r>
              <a:rPr lang="en-US" sz="1100" b="1">
                <a:solidFill>
                  <a:schemeClr val="tx1">
                    <a:lumMod val="75000"/>
                    <a:lumOff val="25000"/>
                  </a:schemeClr>
                </a:solidFill>
                <a:latin typeface="Verdana"/>
                <a:cs typeface="Verdana"/>
              </a:rPr>
              <a:t>Aim</a:t>
            </a:r>
            <a:r>
              <a:rPr lang="en-US" sz="1100">
                <a:solidFill>
                  <a:schemeClr val="tx1">
                    <a:lumMod val="75000"/>
                    <a:lumOff val="25000"/>
                  </a:schemeClr>
                </a:solidFill>
                <a:latin typeface="Verdana"/>
                <a:cs typeface="Verdana"/>
              </a:rPr>
              <a:t>: </a:t>
            </a:r>
            <a:r>
              <a:rPr lang="en-IN" sz="1100">
                <a:solidFill>
                  <a:schemeClr val="tx1">
                    <a:lumMod val="75000"/>
                    <a:lumOff val="25000"/>
                  </a:schemeClr>
                </a:solidFill>
                <a:latin typeface="Verdana"/>
                <a:cs typeface="Verdana"/>
              </a:rPr>
              <a:t>To examine the association of MASLD</a:t>
            </a:r>
            <a:r>
              <a:rPr lang="en-US" sz="1100">
                <a:solidFill>
                  <a:schemeClr val="tx1">
                    <a:lumMod val="75000"/>
                    <a:lumOff val="25000"/>
                  </a:schemeClr>
                </a:solidFill>
                <a:latin typeface="Verdana"/>
                <a:cs typeface="Verdana"/>
              </a:rPr>
              <a:t>/MAFLD</a:t>
            </a:r>
            <a:r>
              <a:rPr lang="en-IN" sz="1100">
                <a:solidFill>
                  <a:schemeClr val="tx1">
                    <a:lumMod val="75000"/>
                    <a:lumOff val="25000"/>
                  </a:schemeClr>
                </a:solidFill>
                <a:latin typeface="Verdana"/>
                <a:cs typeface="Verdana"/>
              </a:rPr>
              <a:t> with subclinical atherosclerosis measured by CAC scoring.</a:t>
            </a:r>
          </a:p>
          <a:p>
            <a:pPr>
              <a:lnSpc>
                <a:spcPct val="90000"/>
              </a:lnSpc>
            </a:pPr>
            <a:endParaRPr lang="en-US" sz="1200" b="1">
              <a:solidFill>
                <a:srgbClr val="800000"/>
              </a:solidFill>
              <a:latin typeface="Verdana"/>
              <a:cs typeface="Verdana"/>
            </a:endParaRPr>
          </a:p>
          <a:p>
            <a:pPr>
              <a:lnSpc>
                <a:spcPct val="90000"/>
              </a:lnSpc>
            </a:pPr>
            <a:r>
              <a:rPr lang="en-US" sz="1200" b="1">
                <a:solidFill>
                  <a:srgbClr val="800000"/>
                </a:solidFill>
                <a:latin typeface="Verdana"/>
                <a:cs typeface="Verdana"/>
              </a:rPr>
              <a:t>Results:</a:t>
            </a:r>
          </a:p>
          <a:p>
            <a:pPr marL="171450" indent="-171450">
              <a:lnSpc>
                <a:spcPct val="90000"/>
              </a:lnSpc>
              <a:buFont typeface="Arial" panose="020B0604020202020204" pitchFamily="34" charset="0"/>
              <a:buChar char="•"/>
            </a:pPr>
            <a:r>
              <a:rPr lang="en-IN" sz="1100">
                <a:solidFill>
                  <a:schemeClr val="tx1">
                    <a:lumMod val="75000"/>
                    <a:lumOff val="25000"/>
                  </a:schemeClr>
                </a:solidFill>
                <a:latin typeface="Verdana"/>
                <a:cs typeface="Verdana"/>
              </a:rPr>
              <a:t>Study investigated 42,410 patients were assessed including 16,883 patients with MASLD</a:t>
            </a:r>
            <a:r>
              <a:rPr lang="en-US" sz="1100">
                <a:solidFill>
                  <a:schemeClr val="tx1">
                    <a:lumMod val="75000"/>
                    <a:lumOff val="25000"/>
                  </a:schemeClr>
                </a:solidFill>
                <a:latin typeface="Verdana"/>
                <a:cs typeface="Verdana"/>
              </a:rPr>
              <a:t>/MAFLD</a:t>
            </a:r>
            <a:endParaRPr lang="en-IN" sz="1100">
              <a:solidFill>
                <a:schemeClr val="tx1">
                  <a:lumMod val="75000"/>
                  <a:lumOff val="25000"/>
                </a:schemeClr>
              </a:solidFill>
              <a:latin typeface="Verdana"/>
              <a:cs typeface="Verdana"/>
            </a:endParaRPr>
          </a:p>
          <a:p>
            <a:pPr marL="171450" indent="-171450">
              <a:lnSpc>
                <a:spcPct val="90000"/>
              </a:lnSpc>
              <a:buFont typeface="Arial" panose="020B0604020202020204" pitchFamily="34" charset="0"/>
              <a:buChar char="•"/>
            </a:pPr>
            <a:r>
              <a:rPr lang="en-IN" sz="1100" b="1">
                <a:solidFill>
                  <a:schemeClr val="tx1">
                    <a:lumMod val="75000"/>
                    <a:lumOff val="25000"/>
                  </a:schemeClr>
                </a:solidFill>
                <a:latin typeface="Verdana"/>
                <a:cs typeface="Verdana"/>
              </a:rPr>
              <a:t>CAC score:</a:t>
            </a:r>
            <a:r>
              <a:rPr lang="en-IN" sz="1100">
                <a:solidFill>
                  <a:schemeClr val="tx1">
                    <a:lumMod val="75000"/>
                    <a:lumOff val="25000"/>
                  </a:schemeClr>
                </a:solidFill>
                <a:latin typeface="Verdana"/>
                <a:cs typeface="Verdana"/>
              </a:rPr>
              <a:t> It was found to be significantly higher in subjects with MASLD</a:t>
            </a:r>
            <a:r>
              <a:rPr lang="en-US" sz="1100">
                <a:solidFill>
                  <a:schemeClr val="tx1">
                    <a:lumMod val="75000"/>
                    <a:lumOff val="25000"/>
                  </a:schemeClr>
                </a:solidFill>
                <a:latin typeface="Verdana"/>
                <a:cs typeface="Verdana"/>
              </a:rPr>
              <a:t>/MAFLD</a:t>
            </a:r>
            <a:r>
              <a:rPr lang="en-IN" sz="1100">
                <a:solidFill>
                  <a:schemeClr val="tx1">
                    <a:lumMod val="75000"/>
                    <a:lumOff val="25000"/>
                  </a:schemeClr>
                </a:solidFill>
                <a:latin typeface="Verdana"/>
                <a:cs typeface="Verdana"/>
              </a:rPr>
              <a:t> compared to those without, with a pooled OR with random effects model of 1.64 and 95% CI of 1.42-1.89</a:t>
            </a:r>
          </a:p>
          <a:p>
            <a:pPr marL="171450" indent="-171450">
              <a:lnSpc>
                <a:spcPct val="90000"/>
              </a:lnSpc>
              <a:buFont typeface="Arial" panose="020B0604020202020204" pitchFamily="34" charset="0"/>
              <a:buChar char="•"/>
            </a:pPr>
            <a:r>
              <a:rPr lang="en-IN" sz="1100" b="1">
                <a:solidFill>
                  <a:schemeClr val="tx1">
                    <a:lumMod val="75000"/>
                    <a:lumOff val="25000"/>
                  </a:schemeClr>
                </a:solidFill>
                <a:latin typeface="Verdana"/>
                <a:cs typeface="Verdana"/>
              </a:rPr>
              <a:t>Subgroup analysis: </a:t>
            </a:r>
            <a:r>
              <a:rPr lang="en-IN" sz="1100">
                <a:solidFill>
                  <a:schemeClr val="tx1">
                    <a:lumMod val="75000"/>
                    <a:lumOff val="25000"/>
                  </a:schemeClr>
                </a:solidFill>
                <a:latin typeface="Verdana"/>
                <a:cs typeface="Verdana"/>
              </a:rPr>
              <a:t>demonstrated a similar trend of a higher CAC score in subjects with MASLD (OR, 1.96; 95% CI, 1.59-2.40; I</a:t>
            </a:r>
            <a:r>
              <a:rPr lang="en-IN" sz="1100" baseline="30000">
                <a:solidFill>
                  <a:schemeClr val="tx1">
                    <a:lumMod val="75000"/>
                    <a:lumOff val="25000"/>
                  </a:schemeClr>
                </a:solidFill>
                <a:latin typeface="Verdana"/>
                <a:cs typeface="Verdana"/>
              </a:rPr>
              <a:t>2</a:t>
            </a:r>
            <a:r>
              <a:rPr lang="en-IN" sz="1100">
                <a:solidFill>
                  <a:schemeClr val="tx1">
                    <a:lumMod val="75000"/>
                    <a:lumOff val="25000"/>
                  </a:schemeClr>
                </a:solidFill>
                <a:latin typeface="Verdana"/>
                <a:cs typeface="Verdana"/>
              </a:rPr>
              <a:t> 0% for studies with &lt;1,000 subjects and OR, 1.54; 95% CI, 1.34-1.77; I</a:t>
            </a:r>
            <a:r>
              <a:rPr lang="en-IN" sz="1100" baseline="30000">
                <a:solidFill>
                  <a:schemeClr val="tx1">
                    <a:lumMod val="75000"/>
                    <a:lumOff val="25000"/>
                  </a:schemeClr>
                </a:solidFill>
                <a:latin typeface="Verdana"/>
                <a:cs typeface="Verdana"/>
              </a:rPr>
              <a:t>2 </a:t>
            </a:r>
            <a:r>
              <a:rPr lang="en-IN" sz="1100">
                <a:solidFill>
                  <a:schemeClr val="tx1">
                    <a:lumMod val="75000"/>
                    <a:lumOff val="25000"/>
                  </a:schemeClr>
                </a:solidFill>
                <a:latin typeface="Verdana"/>
                <a:cs typeface="Verdana"/>
              </a:rPr>
              <a:t>= 80% for studies with &gt;1,000 subjects)</a:t>
            </a:r>
          </a:p>
          <a:p>
            <a:pPr marL="171450" indent="-171450">
              <a:lnSpc>
                <a:spcPct val="90000"/>
              </a:lnSpc>
              <a:buFont typeface="Arial" panose="020B0604020202020204" pitchFamily="34" charset="0"/>
              <a:buChar char="•"/>
            </a:pPr>
            <a:r>
              <a:rPr lang="en-IN" sz="1100">
                <a:solidFill>
                  <a:schemeClr val="tx1">
                    <a:lumMod val="75000"/>
                    <a:lumOff val="25000"/>
                  </a:schemeClr>
                </a:solidFill>
                <a:latin typeface="Verdana"/>
                <a:cs typeface="Verdana"/>
              </a:rPr>
              <a:t>Studies with &gt;1,000 subjects showed significant heterogeneity. Test for subgroup differences yielded chi2 = 3.54, P = 0.06, I</a:t>
            </a:r>
            <a:r>
              <a:rPr lang="en-IN" sz="1100" baseline="30000">
                <a:solidFill>
                  <a:schemeClr val="tx1">
                    <a:lumMod val="75000"/>
                    <a:lumOff val="25000"/>
                  </a:schemeClr>
                </a:solidFill>
                <a:latin typeface="Verdana"/>
                <a:cs typeface="Verdana"/>
              </a:rPr>
              <a:t>2</a:t>
            </a:r>
            <a:r>
              <a:rPr lang="en-IN" sz="1100">
                <a:solidFill>
                  <a:schemeClr val="tx1">
                    <a:lumMod val="75000"/>
                    <a:lumOff val="25000"/>
                  </a:schemeClr>
                </a:solidFill>
                <a:latin typeface="Verdana"/>
                <a:cs typeface="Verdana"/>
              </a:rPr>
              <a:t> = 71.8%</a:t>
            </a:r>
            <a:endParaRPr lang="en-US" sz="1100">
              <a:solidFill>
                <a:schemeClr val="tx1">
                  <a:lumMod val="75000"/>
                  <a:lumOff val="25000"/>
                </a:schemeClr>
              </a:solidFill>
              <a:latin typeface="Verdana"/>
              <a:cs typeface="Verdana"/>
            </a:endParaRPr>
          </a:p>
        </p:txBody>
      </p:sp>
      <p:sp>
        <p:nvSpPr>
          <p:cNvPr id="6" name="Footer Placeholder 2">
            <a:extLst>
              <a:ext uri="{FF2B5EF4-FFF2-40B4-BE49-F238E27FC236}">
                <a16:creationId xmlns:a16="http://schemas.microsoft.com/office/drawing/2014/main" id="{1010F8DB-A4FB-51A7-7337-F58684EF3051}"/>
              </a:ext>
            </a:extLst>
          </p:cNvPr>
          <p:cNvSpPr txBox="1">
            <a:spLocks/>
          </p:cNvSpPr>
          <p:nvPr/>
        </p:nvSpPr>
        <p:spPr>
          <a:xfrm>
            <a:off x="1309823" y="4632699"/>
            <a:ext cx="6949669" cy="38404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00" err="1">
                <a:solidFill>
                  <a:schemeClr val="tx2">
                    <a:lumMod val="50000"/>
                  </a:schemeClr>
                </a:solidFill>
                <a:latin typeface="Verdana" panose="020B0604030504040204" pitchFamily="34" charset="0"/>
                <a:ea typeface="Verdana" panose="020B0604030504040204" pitchFamily="34" charset="0"/>
                <a:cs typeface="Verdana"/>
              </a:rPr>
              <a:t>baPWV</a:t>
            </a:r>
            <a:r>
              <a:rPr lang="en-GB" sz="600">
                <a:solidFill>
                  <a:schemeClr val="tx2">
                    <a:lumMod val="50000"/>
                  </a:schemeClr>
                </a:solidFill>
                <a:latin typeface="Verdana" panose="020B0604030504040204" pitchFamily="34" charset="0"/>
                <a:ea typeface="Verdana" panose="020B0604030504040204" pitchFamily="34" charset="0"/>
                <a:cs typeface="Verdana"/>
              </a:rPr>
              <a:t>, brachial-ankle pulse wave velocity; CAC, coronary artery calcification; CI, confidence interval; MASLD/MAFLD, metabolic dysfunction-associated steatotic liver disease/metabolic associated fatty liver disease; OR, odds ratio.</a:t>
            </a:r>
          </a:p>
          <a:p>
            <a:r>
              <a:rPr lang="en-GB" sz="600">
                <a:solidFill>
                  <a:schemeClr val="tx2">
                    <a:lumMod val="50000"/>
                  </a:schemeClr>
                </a:solidFill>
                <a:latin typeface="Verdana" panose="020B0604030504040204" pitchFamily="34" charset="0"/>
                <a:ea typeface="Verdana" panose="020B0604030504040204" pitchFamily="34" charset="0"/>
                <a:cs typeface="Verdana"/>
              </a:rPr>
              <a:t>1. Arai T, et al. </a:t>
            </a:r>
            <a:r>
              <a:rPr lang="en-GB" sz="600" err="1">
                <a:solidFill>
                  <a:schemeClr val="tx2">
                    <a:lumMod val="50000"/>
                  </a:schemeClr>
                </a:solidFill>
                <a:latin typeface="Verdana" panose="020B0604030504040204" pitchFamily="34" charset="0"/>
                <a:ea typeface="Verdana" panose="020B0604030504040204" pitchFamily="34" charset="0"/>
                <a:cs typeface="Verdana"/>
              </a:rPr>
              <a:t>PLoS</a:t>
            </a:r>
            <a:r>
              <a:rPr lang="en-GB" sz="600">
                <a:solidFill>
                  <a:schemeClr val="tx2">
                    <a:lumMod val="50000"/>
                  </a:schemeClr>
                </a:solidFill>
                <a:latin typeface="Verdana" panose="020B0604030504040204" pitchFamily="34" charset="0"/>
                <a:ea typeface="Verdana" panose="020B0604030504040204" pitchFamily="34" charset="0"/>
                <a:cs typeface="Verdana"/>
              </a:rPr>
              <a:t> ONE 2019;14(11):e0224184. Doi: 10.1371/journal.pone.0224184 ; 2. Kapuria D, et al. Hepatol </a:t>
            </a:r>
            <a:r>
              <a:rPr lang="en-GB" sz="600" err="1">
                <a:solidFill>
                  <a:schemeClr val="tx2">
                    <a:lumMod val="50000"/>
                  </a:schemeClr>
                </a:solidFill>
                <a:latin typeface="Verdana" panose="020B0604030504040204" pitchFamily="34" charset="0"/>
                <a:ea typeface="Verdana" panose="020B0604030504040204" pitchFamily="34" charset="0"/>
                <a:cs typeface="Verdana"/>
              </a:rPr>
              <a:t>Commun</a:t>
            </a:r>
            <a:r>
              <a:rPr lang="en-GB" sz="600">
                <a:solidFill>
                  <a:schemeClr val="tx2">
                    <a:lumMod val="50000"/>
                  </a:schemeClr>
                </a:solidFill>
                <a:latin typeface="Verdana" panose="020B0604030504040204" pitchFamily="34" charset="0"/>
                <a:ea typeface="Verdana" panose="020B0604030504040204" pitchFamily="34" charset="0"/>
                <a:cs typeface="Verdana"/>
              </a:rPr>
              <a:t>. 2018;2(8):873-883.</a:t>
            </a:r>
          </a:p>
        </p:txBody>
      </p:sp>
    </p:spTree>
    <p:extLst>
      <p:ext uri="{BB962C8B-B14F-4D97-AF65-F5344CB8AC3E}">
        <p14:creationId xmlns:p14="http://schemas.microsoft.com/office/powerpoint/2010/main" val="1727370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anofi">
  <a:themeElements>
    <a:clrScheme name="Sanofi (Optimized)">
      <a:dk1>
        <a:sysClr val="windowText" lastClr="000000"/>
      </a:dk1>
      <a:lt1>
        <a:sysClr val="window" lastClr="FFFFFF"/>
      </a:lt1>
      <a:dk2>
        <a:srgbClr val="F4F2F6"/>
      </a:dk2>
      <a:lt2>
        <a:srgbClr val="F5F5F5"/>
      </a:lt2>
      <a:accent1>
        <a:srgbClr val="23004C"/>
      </a:accent1>
      <a:accent2>
        <a:srgbClr val="7A00E6"/>
      </a:accent2>
      <a:accent3>
        <a:srgbClr val="268500"/>
      </a:accent3>
      <a:accent4>
        <a:srgbClr val="DA3A16"/>
      </a:accent4>
      <a:accent5>
        <a:srgbClr val="D515B9"/>
      </a:accent5>
      <a:accent6>
        <a:srgbClr val="007FAD"/>
      </a:accent6>
      <a:hlink>
        <a:srgbClr val="7A00E6"/>
      </a:hlink>
      <a:folHlink>
        <a:srgbClr val="23004C"/>
      </a:folHlink>
    </a:clrScheme>
    <a:fontScheme name="00. Sanofi System">
      <a:majorFont>
        <a:latin typeface="Verdana"/>
        <a:ea typeface=""/>
        <a:cs typeface=""/>
      </a:majorFont>
      <a:minorFont>
        <a:latin typeface="Verdana"/>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Black">
      <a:srgbClr val="000000"/>
    </a:custClr>
    <a:custClr name="White">
      <a:srgbClr val="FFFFFF"/>
    </a:custClr>
    <a:custClr name="Support Gray">
      <a:srgbClr val="F4F2F6"/>
    </a:custClr>
    <a:custClr name="Miracle Purple">
      <a:srgbClr val="23004C"/>
    </a:custClr>
    <a:custClr name="Purple -1">
      <a:srgbClr val="370077"/>
    </a:custClr>
    <a:custClr name="Purple -2">
      <a:srgbClr val="5500B9"/>
    </a:custClr>
    <a:custClr name="Miracle Purple">
      <a:srgbClr val="7A00E6"/>
    </a:custClr>
    <a:custClr name="Purple +1">
      <a:srgbClr val="5C00AD"/>
    </a:custClr>
    <a:custClr name="Purple +2">
      <a:srgbClr val="3D0073"/>
    </a:custClr>
    <a:custClr name="Green">
      <a:srgbClr val="268500"/>
    </a:custClr>
    <a:custClr name="Green +1">
      <a:srgbClr val="1D6400"/>
    </a:custClr>
    <a:custClr name="Green +2">
      <a:srgbClr val="134200"/>
    </a:custClr>
    <a:custClr name="Red">
      <a:srgbClr val="DA3A16"/>
    </a:custClr>
    <a:custClr name="Red +1">
      <a:srgbClr val="A32C10"/>
    </a:custClr>
    <a:custClr name="Red +2">
      <a:srgbClr val="6D1D0B"/>
    </a:custClr>
    <a:custClr name="Pink">
      <a:srgbClr val="D515B9"/>
    </a:custClr>
    <a:custClr name="Pink +1">
      <a:srgbClr val="A0108B"/>
    </a:custClr>
    <a:custClr name="Pink +2">
      <a:srgbClr val="6A0B5D"/>
    </a:custClr>
    <a:custClr name="Blue">
      <a:srgbClr val="007FAD"/>
    </a:custClr>
    <a:custClr name="Blue +1">
      <a:srgbClr val="005F82"/>
    </a:custClr>
    <a:custClr name="Blue +2">
      <a:srgbClr val="003F57"/>
    </a:custClr>
  </a:custClrLst>
  <a:extLst>
    <a:ext uri="{05A4C25C-085E-4340-85A3-A5531E510DB2}">
      <thm15:themeFamily xmlns:thm15="http://schemas.microsoft.com/office/thememl/2012/main" name="Presentation template landscape v.3.0 230712.potx" id="{B87EB62A-EF7F-4169-BCDE-DA1C1C7DBDB6}" vid="{66837CFB-1C2A-4785-AF30-2DBEA4F9F06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7e6d6b6-e371-4544-a272-7c9db9583830" xsi:nil="true"/>
    <lcf76f155ced4ddcb4097134ff3c332f xmlns="972d9921-fd6b-4fd9-b060-4fea0b8b619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01BDCEEAFF7145A726733A96431DF3" ma:contentTypeVersion="18" ma:contentTypeDescription="Create a new document." ma:contentTypeScope="" ma:versionID="8c03e0b3b661a4b02d2bb76176c051b4">
  <xsd:schema xmlns:xsd="http://www.w3.org/2001/XMLSchema" xmlns:xs="http://www.w3.org/2001/XMLSchema" xmlns:p="http://schemas.microsoft.com/office/2006/metadata/properties" xmlns:ns2="972d9921-fd6b-4fd9-b060-4fea0b8b6191" xmlns:ns3="f7e6d6b6-e371-4544-a272-7c9db9583830" targetNamespace="http://schemas.microsoft.com/office/2006/metadata/properties" ma:root="true" ma:fieldsID="0c3012cdc5b7676256a449a329513b77" ns2:_="" ns3:_="">
    <xsd:import namespace="972d9921-fd6b-4fd9-b060-4fea0b8b6191"/>
    <xsd:import namespace="f7e6d6b6-e371-4544-a272-7c9db958383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2d9921-fd6b-4fd9-b060-4fea0b8b61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4fb0b088-da3c-47ed-872c-fc1360427ae0" ma:termSetId="09814cd3-568e-fe90-9814-8d621ff8fb84" ma:anchorId="fba54fb3-c3e1-fe81-a776-ca4b69148c4d" ma:open="true" ma:isKeyword="false">
      <xsd:complexType>
        <xsd:sequence>
          <xsd:element ref="pc:Terms" minOccurs="0" maxOccurs="1"/>
        </xsd:sequence>
      </xsd:complex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7e6d6b6-e371-4544-a272-7c9db958383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120c0776-9da0-497a-9fec-2316ca7dcee7}" ma:internalName="TaxCatchAll" ma:showField="CatchAllData" ma:web="f7e6d6b6-e371-4544-a272-7c9db9583830">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7B58BE-5C3A-4840-A409-4EB32649CC53}">
  <ds:schemaRefs>
    <ds:schemaRef ds:uri="http://schemas.microsoft.com/office/2006/documentManagement/types"/>
    <ds:schemaRef ds:uri="http://www.w3.org/XML/1998/namespace"/>
    <ds:schemaRef ds:uri="http://schemas.microsoft.com/office/infopath/2007/PartnerControls"/>
    <ds:schemaRef ds:uri="http://purl.org/dc/dcmitype/"/>
    <ds:schemaRef ds:uri="http://purl.org/dc/elements/1.1/"/>
    <ds:schemaRef ds:uri="http://schemas.openxmlformats.org/package/2006/metadata/core-properties"/>
    <ds:schemaRef ds:uri="cb394913-660e-41e9-9f09-b3173fdbf396"/>
    <ds:schemaRef ds:uri="4a615a75-1d40-4834-a16a-462b4b5926d5"/>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DF14E999-8646-45D9-9B3B-D6F48BD6902D}"/>
</file>

<file path=customXml/itemProps3.xml><?xml version="1.0" encoding="utf-8"?>
<ds:datastoreItem xmlns:ds="http://schemas.openxmlformats.org/officeDocument/2006/customXml" ds:itemID="{68D289C8-FCBD-47D6-A28B-8CD4E8BB35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Sanofi</Template>
  <TotalTime>0</TotalTime>
  <Words>6266</Words>
  <Application>Microsoft Office PowerPoint</Application>
  <PresentationFormat>On-screen Show (16:9)</PresentationFormat>
  <Paragraphs>740</Paragraphs>
  <Slides>26</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ＭＳ Ｐゴシック</vt:lpstr>
      <vt:lpstr>Arial</vt:lpstr>
      <vt:lpstr>Calibri</vt:lpstr>
      <vt:lpstr>Century Gothic</vt:lpstr>
      <vt:lpstr>Garamond</vt:lpstr>
      <vt:lpstr>Georgia</vt:lpstr>
      <vt:lpstr>Sanofi Sans 3 Regular</vt:lpstr>
      <vt:lpstr>TradeGothic LT CondEighteen</vt:lpstr>
      <vt:lpstr>Verdana</vt:lpstr>
      <vt:lpstr>Wingdings</vt:lpstr>
      <vt:lpstr>Sanofi</vt:lpstr>
      <vt:lpstr>Screening and alleviation of burden of MASLD/MAFLD - importance of metabolic and cardiovascular risk </vt:lpstr>
      <vt:lpstr>PowerPoint Presentation</vt:lpstr>
      <vt:lpstr>MASLD/MAFLD epidemiology</vt:lpstr>
      <vt:lpstr>Risk factors for MASLD/MAFLD</vt:lpstr>
      <vt:lpstr>Efforts to mitigate MASLD/MAFLD burden are needed</vt:lpstr>
      <vt:lpstr>Prevalence of MASLD/MAFLD in patients with prediabetes</vt:lpstr>
      <vt:lpstr>Prevalence of MASLD/MAFLD in patients with impaired metabolic health</vt:lpstr>
      <vt:lpstr>MASLD/MAFLD increases the risk of subclinical atherosclerosis, CAD and cardiovascular events</vt:lpstr>
      <vt:lpstr>Increased prevalence of subclinical atherosclerosis in patients with MASLD/MAFLD </vt:lpstr>
      <vt:lpstr>Increased mortality is also observed in patients with MASLD/MAFLD vs those without MASLD/MAFLD</vt:lpstr>
      <vt:lpstr>PowerPoint Presentation</vt:lpstr>
      <vt:lpstr>Association of MASLD/MAFLD with the risk of CVD and all-cause mortality</vt:lpstr>
      <vt:lpstr>Patients with MASLD/MAFLD have a higher risk of fatal and/or non-fatal CVD events than those without MASLD/MAFLD</vt:lpstr>
      <vt:lpstr>PowerPoint Presentation</vt:lpstr>
      <vt:lpstr>MASLD/MAFLD screening: Review of guidelines </vt:lpstr>
      <vt:lpstr>PowerPoint Presentation</vt:lpstr>
      <vt:lpstr>How is MASLD/MAFLD diagnosed?</vt:lpstr>
      <vt:lpstr>Tools for the diagnosis of MASLD/MAFLD</vt:lpstr>
      <vt:lpstr>The chronic course of MASLD/MAFLD can augment the  long-term impact of the disease on HRQoL</vt:lpstr>
      <vt:lpstr>Several tools have been validated for the assessment of HRQoL in metabolic liver disease</vt:lpstr>
      <vt:lpstr>Validated tools have been utilized for investigating the association between HRQoL and MASLD/MAFLD in a real-world setting</vt:lpstr>
      <vt:lpstr>Treatment plan for MASLD/MAFLD</vt:lpstr>
      <vt:lpstr>Patient satisfaction correlates with objective laboratory improvements for patients with MASLD/MAFLD receiving adjunctive supportive treatment </vt:lpstr>
      <vt:lpstr>Effects of EPLs on blood lipid level show improvements in patients with MASLD/MAFLD and cardiometabolic comorbidities</vt:lpstr>
      <vt:lpstr>Additional data of interest from studies of EPL in patients with MASLD/MAFLD and cardiometabolic diseases1</vt:lpstr>
      <vt:lpstr>Metabolic liver diseases, such as MASLD/MAFLD, are associated with impaired patient HRQoL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Sanofi at EASL 2024</dc:title>
  <dc:creator>Blanchard, Guillaume /FR</dc:creator>
  <cp:lastModifiedBy>Sotos, Francesc /DE</cp:lastModifiedBy>
  <cp:revision>2</cp:revision>
  <dcterms:created xsi:type="dcterms:W3CDTF">2024-01-08T11:36:34Z</dcterms:created>
  <dcterms:modified xsi:type="dcterms:W3CDTF">2024-11-04T09:09:33Z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0x0101000901BDCEEAFF7145A726733A96431DF3</vt:lpwstr>
  </property>
  <property fmtid="{D5CDD505-2E9C-101B-9397-08002B2CF9AE}" pid="3" name="MediaServiceImageTags">
    <vt:lpwstr/>
  </property>
  <property fmtid="{D5CDD505-2E9C-101B-9397-08002B2CF9AE}" pid="4" name="MSIP_Label_0c0cb100-a80e-47d6-9fe9-1dc28ea0657f_Enabled">
    <vt:lpwstr>true</vt:lpwstr>
  </property>
  <property fmtid="{D5CDD505-2E9C-101B-9397-08002B2CF9AE}" pid="5" name="MSIP_Label_0c0cb100-a80e-47d6-9fe9-1dc28ea0657f_SetDate">
    <vt:lpwstr>2024-01-15T08:42:51Z</vt:lpwstr>
  </property>
  <property fmtid="{D5CDD505-2E9C-101B-9397-08002B2CF9AE}" pid="6" name="MSIP_Label_0c0cb100-a80e-47d6-9fe9-1dc28ea0657f_Method">
    <vt:lpwstr>Privileged</vt:lpwstr>
  </property>
  <property fmtid="{D5CDD505-2E9C-101B-9397-08002B2CF9AE}" pid="7" name="MSIP_Label_0c0cb100-a80e-47d6-9fe9-1dc28ea0657f_Name">
    <vt:lpwstr>Sensitive</vt:lpwstr>
  </property>
  <property fmtid="{D5CDD505-2E9C-101B-9397-08002B2CF9AE}" pid="8" name="MSIP_Label_0c0cb100-a80e-47d6-9fe9-1dc28ea0657f_SiteId">
    <vt:lpwstr>aca3c8d6-aa71-4e1a-a10e-03572fc58c0b</vt:lpwstr>
  </property>
  <property fmtid="{D5CDD505-2E9C-101B-9397-08002B2CF9AE}" pid="9" name="MSIP_Label_0c0cb100-a80e-47d6-9fe9-1dc28ea0657f_ActionId">
    <vt:lpwstr>e79c8e00-d21b-4bc9-88b3-724c2d0582f5</vt:lpwstr>
  </property>
  <property fmtid="{D5CDD505-2E9C-101B-9397-08002B2CF9AE}" pid="10" name="MSIP_Label_0c0cb100-a80e-47d6-9fe9-1dc28ea0657f_ContentBits">
    <vt:lpwstr>1</vt:lpwstr>
  </property>
  <property fmtid="{D5CDD505-2E9C-101B-9397-08002B2CF9AE}" pid="11" name="ClassificationContentMarkingHeaderLocations">
    <vt:lpwstr>Sanofi:7</vt:lpwstr>
  </property>
  <property fmtid="{D5CDD505-2E9C-101B-9397-08002B2CF9AE}" pid="12" name="ClassificationContentMarkingHeaderText">
    <vt:lpwstr>Confidential - Sensitive</vt:lpwstr>
  </property>
</Properties>
</file>