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3551_24616CE5.xml" ContentType="application/vnd.ms-powerpoint.comments+xml"/>
  <Override PartName="/ppt/comments/modernComment_145_957A9DF5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141_9B510A85.xml" ContentType="application/vnd.ms-powerpoint.comments+xml"/>
  <Override PartName="/ppt/notesSlides/notesSlide5.xml" ContentType="application/vnd.openxmlformats-officedocument.presentationml.notesSlide+xml"/>
  <Override PartName="/ppt/comments/modernComment_7FFFDA3D_8C9854D0.xml" ContentType="application/vnd.ms-powerpoint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8" r:id="rId5"/>
    <p:sldId id="13649" r:id="rId6"/>
    <p:sldId id="325" r:id="rId7"/>
    <p:sldId id="13642" r:id="rId8"/>
    <p:sldId id="13643" r:id="rId9"/>
    <p:sldId id="321" r:id="rId10"/>
    <p:sldId id="2147473979" r:id="rId11"/>
    <p:sldId id="2147473980" r:id="rId12"/>
    <p:sldId id="2147473981" r:id="rId13"/>
    <p:sldId id="2147473982" r:id="rId14"/>
    <p:sldId id="354" r:id="rId15"/>
    <p:sldId id="2147473983" r:id="rId16"/>
    <p:sldId id="1365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E47EE6-A2F0-13A5-8EE8-3661DB1849A6}" name="Medical Writer" initials="MW" userId="Medical Writ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8C1"/>
    <a:srgbClr val="F7EDE7"/>
    <a:srgbClr val="FFF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1CAF8-1CCF-1AF3-C0A2-BD510CE1520E}" v="1" dt="2023-09-14T08:14:59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37" autoAdjust="0"/>
  </p:normalViewPr>
  <p:slideViewPr>
    <p:cSldViewPr snapToGrid="0">
      <p:cViewPr varScale="1">
        <p:scale>
          <a:sx n="109" d="100"/>
          <a:sy n="109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, Yogesh /IN" userId="88c8778e-5c02-4a2e-8672-440832e2f998" providerId="ADAL" clId="{7A656C4F-4CC0-42C6-A54C-44ECF5632186}"/>
    <pc:docChg chg="modSld">
      <pc:chgData name="Mali, Yogesh /IN" userId="88c8778e-5c02-4a2e-8672-440832e2f998" providerId="ADAL" clId="{7A656C4F-4CC0-42C6-A54C-44ECF5632186}" dt="2023-06-16T09:50:17.915" v="6" actId="20577"/>
      <pc:docMkLst>
        <pc:docMk/>
      </pc:docMkLst>
      <pc:sldChg chg="modSp mod">
        <pc:chgData name="Mali, Yogesh /IN" userId="88c8778e-5c02-4a2e-8672-440832e2f998" providerId="ADAL" clId="{7A656C4F-4CC0-42C6-A54C-44ECF5632186}" dt="2023-06-16T09:50:17.915" v="6" actId="20577"/>
        <pc:sldMkLst>
          <pc:docMk/>
          <pc:sldMk cId="2648418322" sldId="258"/>
        </pc:sldMkLst>
        <pc:spChg chg="mod">
          <ac:chgData name="Mali, Yogesh /IN" userId="88c8778e-5c02-4a2e-8672-440832e2f998" providerId="ADAL" clId="{7A656C4F-4CC0-42C6-A54C-44ECF5632186}" dt="2023-06-16T09:50:17.915" v="6" actId="20577"/>
          <ac:spMkLst>
            <pc:docMk/>
            <pc:sldMk cId="2648418322" sldId="258"/>
            <ac:spMk id="2" creationId="{FF47D008-DD97-D04E-9AA0-193EC6BDC9B4}"/>
          </ac:spMkLst>
        </pc:spChg>
      </pc:sldChg>
    </pc:docChg>
  </pc:docChgLst>
  <pc:docChgLst>
    <pc:chgData name="Bhandari, Swati /IN" userId="S::swati.bhandari@sanofi.com::13333ca9-377b-4710-a300-7add9d57d09b" providerId="AD" clId="Web-{48A1CAF8-1CCF-1AF3-C0A2-BD510CE1520E}"/>
    <pc:docChg chg="mod modMainMaster">
      <pc:chgData name="Bhandari, Swati /IN" userId="S::swati.bhandari@sanofi.com::13333ca9-377b-4710-a300-7add9d57d09b" providerId="AD" clId="Web-{48A1CAF8-1CCF-1AF3-C0A2-BD510CE1520E}" dt="2023-09-14T08:14:59.118" v="2"/>
      <pc:docMkLst>
        <pc:docMk/>
      </pc:docMkLst>
      <pc:sldChg chg="delCm">
        <pc:chgData name="Bhandari, Swati /IN" userId="S::swati.bhandari@sanofi.com::13333ca9-377b-4710-a300-7add9d57d09b" providerId="AD" clId="Web-{48A1CAF8-1CCF-1AF3-C0A2-BD510CE1520E}" dt="2023-09-14T08:14:59.118" v="2"/>
        <pc:sldMkLst>
          <pc:docMk/>
          <pc:sldMk cId="628757619" sldId="21474739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Bhandari, Swati /IN" userId="S::swati.bhandari@sanofi.com::13333ca9-377b-4710-a300-7add9d57d09b" providerId="AD" clId="Web-{48A1CAF8-1CCF-1AF3-C0A2-BD510CE1520E}" dt="2023-09-14T08:14:59.118" v="2"/>
              <pc2:cmMkLst xmlns:pc2="http://schemas.microsoft.com/office/powerpoint/2019/9/main/command">
                <pc:docMk/>
                <pc:sldMk cId="628757619" sldId="2147473983"/>
                <pc2:cmMk id="{62F56C8E-B2B1-4313-BD5C-A766EA567DE0}"/>
              </pc2:cmMkLst>
            </pc226:cmChg>
          </p:ext>
        </pc:extLst>
      </pc:sldChg>
      <pc:sldMasterChg chg="addSp">
        <pc:chgData name="Bhandari, Swati /IN" userId="S::swati.bhandari@sanofi.com::13333ca9-377b-4710-a300-7add9d57d09b" providerId="AD" clId="Web-{48A1CAF8-1CCF-1AF3-C0A2-BD510CE1520E}" dt="2023-09-14T08:14:55.946" v="0" actId="33475"/>
        <pc:sldMasterMkLst>
          <pc:docMk/>
          <pc:sldMasterMk cId="3806124759" sldId="2147483660"/>
        </pc:sldMasterMkLst>
        <pc:spChg chg="add">
          <ac:chgData name="Bhandari, Swati /IN" userId="S::swati.bhandari@sanofi.com::13333ca9-377b-4710-a300-7add9d57d09b" providerId="AD" clId="Web-{48A1CAF8-1CCF-1AF3-C0A2-BD510CE1520E}" dt="2023-09-14T08:14:55.946" v="0" actId="33475"/>
          <ac:spMkLst>
            <pc:docMk/>
            <pc:sldMasterMk cId="3806124759" sldId="2147483660"/>
            <ac:spMk id="10" creationId="{7F40467D-8780-452C-60B7-0F011C87D3A5}"/>
          </ac:spMkLst>
        </pc:spChg>
      </pc:sldMasterChg>
    </pc:docChg>
  </pc:docChgLst>
</pc:chgInfo>
</file>

<file path=ppt/comments/modernComment_141_9B510A8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AE826D5-BF55-498A-B75B-56A4C7910E75}" authorId="{FFE47EE6-A2F0-13A5-8EE8-3661DB1849A6}" created="2023-06-14T15:26:43.55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05779589" sldId="321"/>
      <ac:spMk id="5" creationId="{F8CDB003-6252-9573-9B42-2F346CD1FB09}"/>
      <ac:txMk cp="60" len="5">
        <ac:context len="268" hash="470150252"/>
      </ac:txMk>
    </ac:txMkLst>
    <p188:pos x="3645892" y="263525"/>
    <p188:replyLst>
      <p188:reply id="{42614D0D-9B37-4FFB-933D-36E18D919D11}" authorId="{FFE47EE6-A2F0-13A5-8EE8-3661DB1849A6}" created="2023-06-14T15:26:48.640">
        <p188:txBody>
          <a:bodyPr/>
          <a:lstStyle/>
          <a:p>
            <a:r>
              <a:rPr lang="en-GB"/>
              <a:t>Amended as requested</a:t>
            </a:r>
          </a:p>
        </p188:txBody>
      </p188:reply>
    </p188:replyLst>
    <p188:txBody>
      <a:bodyPr/>
      <a:lstStyle/>
      <a:p>
        <a:r>
          <a:rPr lang="en-GB"/>
          <a:t>1. metabolic-associated
Mandatory metabolic dysfunction-associated
[Thomas Pongratz]</a:t>
        </a:r>
      </a:p>
    </p188:txBody>
  </p188:cm>
</p188:cmLst>
</file>

<file path=ppt/comments/modernComment_145_957A9DF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3632A30-1256-47E7-B9E5-A55A4BE7D1CC}" authorId="{FFE47EE6-A2F0-13A5-8EE8-3661DB1849A6}" created="2023-06-14T15:26:03.29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507841013" sldId="325"/>
      <ac:spMk id="9" creationId="{F54624D9-C75D-4063-0F2E-F222D1F9DF18}"/>
      <ac:txMk cp="196" len="4">
        <ac:context len="535" hash="2650413726"/>
      </ac:txMk>
    </ac:txMkLst>
    <p188:pos x="1420522" y="392367"/>
    <p188:replyLst>
      <p188:reply id="{060DBCB0-2475-40E8-B6A0-D485905C6842}" authorId="{FFE47EE6-A2F0-13A5-8EE8-3661DB1849A6}" created="2023-06-14T15:26:17.119">
        <p188:txBody>
          <a:bodyPr/>
          <a:lstStyle/>
          <a:p>
            <a:r>
              <a:rPr lang="en-GB"/>
              <a:t>CIMT defined in footnotes</a:t>
            </a:r>
          </a:p>
        </p188:txBody>
      </p188:reply>
    </p188:replyLst>
    <p188:txBody>
      <a:bodyPr/>
      <a:lstStyle/>
      <a:p>
        <a:r>
          <a:rPr lang="en-GB"/>
          <a:t>1. CIMT
For Discussion Could the meaning of that
abbreviation still be added? [Thomas Pongratz]</a:t>
        </a:r>
      </a:p>
    </p188:txBody>
  </p188:cm>
</p188:cmLst>
</file>

<file path=ppt/comments/modernComment_3551_24616CE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84D9A0-22C4-4BF0-969D-17A9CA4DC899}" authorId="{FFE47EE6-A2F0-13A5-8EE8-3661DB1849A6}" created="2023-06-14T15:25:06.826">
    <pc:sldMkLst xmlns:pc="http://schemas.microsoft.com/office/powerpoint/2013/main/command">
      <pc:docMk/>
      <pc:sldMk cId="610364645" sldId="13649"/>
    </pc:sldMkLst>
    <p188:replyLst>
      <p188:reply id="{86C2E2B6-00C1-40C6-A276-9653545A3B09}" authorId="{FFE47EE6-A2F0-13A5-8EE8-3661DB1849A6}" created="2023-06-14T15:25:14.759">
        <p188:txBody>
          <a:bodyPr/>
          <a:lstStyle/>
          <a:p>
            <a:r>
              <a:rPr lang="en-GB"/>
              <a:t>Slide 2 completed as requested</a:t>
            </a:r>
          </a:p>
        </p188:txBody>
      </p188:reply>
    </p188:replyLst>
    <p188:txBody>
      <a:bodyPr/>
      <a:lstStyle/>
      <a:p>
        <a:r>
          <a:rPr lang="en-GB"/>
          <a:t>1. Mandatory Slide 2 with disclosures still missing
[Thomas Pongratz]</a:t>
        </a:r>
      </a:p>
    </p188:txBody>
  </p188:cm>
</p188:cmLst>
</file>

<file path=ppt/comments/modernComment_7FFFDA3D_8C9854D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66A085B-21D9-41EE-936A-712FC24F1294}" authorId="{FFE47EE6-A2F0-13A5-8EE8-3661DB1849A6}" created="2023-06-14T15:27:13.35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358793424" sldId="2147473981"/>
      <ac:spMk id="88" creationId="{44510760-FD75-9145-65C8-565FEFA067FC}"/>
      <ac:txMk cp="0" len="4">
        <ac:context len="32" hash="2537462161"/>
      </ac:txMk>
    </ac:txMkLst>
    <p188:pos x="504145" y="271236"/>
    <p188:replyLst>
      <p188:reply id="{C6F814F0-9338-45FC-B13C-93BC86B2C8ED}" authorId="{FFE47EE6-A2F0-13A5-8EE8-3661DB1849A6}" created="2023-06-14T15:27:25.755">
        <p188:txBody>
          <a:bodyPr/>
          <a:lstStyle/>
          <a:p>
            <a:r>
              <a:rPr lang="en-GB"/>
              <a:t>SROC added to footnotes as requested </a:t>
            </a:r>
          </a:p>
        </p188:txBody>
      </p188:reply>
    </p188:replyLst>
    <p188:txBody>
      <a:bodyPr/>
      <a:lstStyle/>
      <a:p>
        <a:r>
          <a:rPr lang="en-GB"/>
          <a:t>1. SROC
Optional Could SROC still be added to footnotes
although HRSROC is already there? [Thomas
Pongratz]</a:t>
        </a:r>
      </a:p>
    </p188:txBody>
  </p188:cm>
  <p188:cm id="{DE92A162-00B2-43D5-BDC0-88B55E6B24C1}" authorId="{FFE47EE6-A2F0-13A5-8EE8-3661DB1849A6}" created="2023-06-14T15:29:04.07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358793424" sldId="2147473981"/>
      <ac:spMk id="6" creationId="{3287FE29-692D-9C0C-1CCC-9DEF63EFB94F}"/>
      <ac:txMk cp="19" len="5">
        <ac:context len="65" hash="413873809"/>
      </ac:txMk>
    </ac:txMkLst>
    <p188:pos x="3956050" y="489766"/>
    <p188:replyLst>
      <p188:reply id="{F4CF02FA-94C6-4696-8F24-EF586BD17B30}" authorId="{FFE47EE6-A2F0-13A5-8EE8-3661DB1849A6}" created="2023-06-14T15:29:33.543">
        <p188:txBody>
          <a:bodyPr/>
          <a:lstStyle/>
          <a:p>
            <a:r>
              <a:rPr lang="en-GB"/>
              <a:t>Apologies - this typo has been amended to show "HSROC", which is the accepted abbreviation. The footnotes have been amended to reflect this. </a:t>
            </a:r>
          </a:p>
        </p188:txBody>
      </p188:reply>
    </p188:replyLst>
    <p188:txBody>
      <a:bodyPr/>
      <a:lstStyle/>
      <a:p>
        <a:r>
          <a:rPr lang="en-GB"/>
          <a:t>2. HSROC
Mandatory HRSROC [Thomas Pongratz]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513C-F667-4F7C-B0BA-CCEB3D2AFE5B}" type="datetimeFigureOut">
              <a:rPr lang="en-GB" smtClean="0"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54940-59CE-41C4-B8AD-D0CB524BEB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91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60CBAA-A62C-4D0B-B0D2-7ADB1FB7010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18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i="1" dirty="0">
                <a:ea typeface="ＭＳ Ｐゴシック" charset="0"/>
                <a:cs typeface="ＭＳ Ｐゴシック" charset="0"/>
              </a:rPr>
              <a:t>NAFLD, nonalcoholic fatty liver disease. 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1pPr>
            <a:lvl2pPr marL="731286" indent="-281264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25055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575077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25099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fld id="{A29DE373-3AC9-1F4D-8AE1-B179472776A7}" type="slidenum">
              <a:rPr lang="en-US" b="0"/>
              <a:pPr/>
              <a:t>4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2926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444BC9-AE33-1C4C-9839-047BFC98364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1546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461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35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71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67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6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bg>
      <p:bgPr>
        <a:solidFill>
          <a:srgbClr val="FFFF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que 7">
            <a:extLst>
              <a:ext uri="{FF2B5EF4-FFF2-40B4-BE49-F238E27FC236}">
                <a16:creationId xmlns:a16="http://schemas.microsoft.com/office/drawing/2014/main" id="{8169E6B5-FEB7-4155-9ACA-AD497A43E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55654" y="2970597"/>
            <a:ext cx="3545622" cy="91281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9" name="Forme libre : forme 9">
              <a:extLst>
                <a:ext uri="{FF2B5EF4-FFF2-40B4-BE49-F238E27FC236}">
                  <a16:creationId xmlns:a16="http://schemas.microsoft.com/office/drawing/2014/main" id="{D84F150F-B452-4A99-AD9A-275ABC937676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ysClr val="windowText" lastClr="000000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0" name="Forme libre : forme 10">
              <a:extLst>
                <a:ext uri="{FF2B5EF4-FFF2-40B4-BE49-F238E27FC236}">
                  <a16:creationId xmlns:a16="http://schemas.microsoft.com/office/drawing/2014/main" id="{0E97CC92-450F-4CF6-AC9E-0138700821F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1" name="Forme libre : forme 11">
              <a:extLst>
                <a:ext uri="{FF2B5EF4-FFF2-40B4-BE49-F238E27FC236}">
                  <a16:creationId xmlns:a16="http://schemas.microsoft.com/office/drawing/2014/main" id="{DB091897-0A24-4236-BB33-4B07C01F3F65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7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62400" y="0"/>
            <a:ext cx="37296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2032" y="1049756"/>
            <a:ext cx="7647827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3" y="1943799"/>
            <a:ext cx="7647827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2" y="371028"/>
            <a:ext cx="764782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746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6000" y="0"/>
            <a:ext cx="60960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4" y="1816799"/>
            <a:ext cx="5371001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4" y="447228"/>
            <a:ext cx="547616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88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5740236E-B231-4B38-9B19-5CA4361809F8}"/>
              </a:ext>
            </a:extLst>
          </p:cNvPr>
          <p:cNvSpPr>
            <a:spLocks noGrp="1"/>
          </p:cNvSpPr>
          <p:nvPr>
            <p:ph type="chart" sz="quarter" idx="21" hasCustomPrompt="1"/>
          </p:nvPr>
        </p:nvSpPr>
        <p:spPr>
          <a:xfrm>
            <a:off x="3750734" y="1711236"/>
            <a:ext cx="7988300" cy="4526716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Chart and Table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7F0780-2D15-471D-9496-7A64395D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4" y="39075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6DF4D0-6655-42BC-BA6C-0FF9041659B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74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7701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052377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01351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052378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75900" y="1969454"/>
            <a:ext cx="2745600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024875" y="1969454"/>
            <a:ext cx="2744537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67" y="431661"/>
            <a:ext cx="11362660" cy="4801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826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9340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9340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1252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1252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66AF65B-2D01-4190-8C03-F376203CA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6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B2A150F-DD9A-4AA5-BD57-EEC120876B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59409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F9173318-710C-4555-83E9-C335977141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9340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3472F6C-97CE-438E-B0ED-D1F49895FBC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21252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2CD1CED1-EC36-4A31-A191-A077675D2B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9340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1252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1B7107-13D6-4DA2-ACF7-6E6FD90B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21C4BCB-C256-4F63-BDC9-377F92B1C1F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40330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8925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&amp;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Espace réservé pour une image  8">
            <a:extLst>
              <a:ext uri="{FF2B5EF4-FFF2-40B4-BE49-F238E27FC236}">
                <a16:creationId xmlns:a16="http://schemas.microsoft.com/office/drawing/2014/main" id="{C39C5CD1-48A3-4FD3-8112-25C19BD8D92B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444975" y="1484956"/>
            <a:ext cx="4128000" cy="4098739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6" name="Espace réservé pour une image  8">
            <a:extLst>
              <a:ext uri="{FF2B5EF4-FFF2-40B4-BE49-F238E27FC236}">
                <a16:creationId xmlns:a16="http://schemas.microsoft.com/office/drawing/2014/main" id="{877CF915-392C-4C9E-9231-933278F733C0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5419650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Espace réservé pour une image  8">
            <a:extLst>
              <a:ext uri="{FF2B5EF4-FFF2-40B4-BE49-F238E27FC236}">
                <a16:creationId xmlns:a16="http://schemas.microsoft.com/office/drawing/2014/main" id="{4C7F2E51-ABA8-4F5A-9037-C8CCEEB2507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7058241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372F035A-F8CD-4ACE-99B9-4C5DF57FF218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8717707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BFF91B72-FE8D-4E96-8F5D-0506EA882BB5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356298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2974E98B-F9E8-419E-91E4-51E3364BAF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973" y="425183"/>
            <a:ext cx="11304000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D1CABF73-739E-4F65-87EE-6E76601F2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17825" y="1577578"/>
            <a:ext cx="6331148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779AEC4-102A-4C92-BE0B-E482213D0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824" y="855231"/>
            <a:ext cx="6337376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C8E1771-F222-47FB-AA03-2F95A1C56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222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976A5FD-C10D-4945-8AFE-54AC23C616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9668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A6B494B-62E9-49D8-B69D-C934DB526A4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53107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ED3CC37-D66E-4DFC-9CFF-742D557E4F1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219304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7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1949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8006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02A06BFE-026F-4509-A438-F70430BBD95C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663884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6369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90" y="683073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80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B9B1F59D-0B31-4228-A6D1-7ECD6C7BBB7B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7918448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129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360CB7B-3A71-47FB-984A-D9D32B7B61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14644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D5BB856-D73A-4166-A4D6-BF2374AE75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9948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62CC584B-4CFD-463F-9197-F7B66B705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216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1E6C7E62-BC80-4978-BB9A-631D0ACBB4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14644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6AF48078-EA28-4EC4-B59B-3B4992CD3C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99948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949FBC1C-F84C-420E-B284-DD374BCFE6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9216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B454D097-D038-4499-A781-1FF5D6790B9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934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BCD11B26-3F55-427E-B28B-9364E1CE947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934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6957A33-68BB-4834-A4ED-3815848BBCDD}"/>
              </a:ext>
            </a:extLst>
          </p:cNvPr>
          <p:cNvCxnSpPr/>
          <p:nvPr userDrawn="1"/>
        </p:nvCxnSpPr>
        <p:spPr>
          <a:xfrm>
            <a:off x="156006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5F31C1-A8A7-4E2A-87FA-0859040A505C}"/>
              </a:ext>
            </a:extLst>
          </p:cNvPr>
          <p:cNvCxnSpPr/>
          <p:nvPr userDrawn="1"/>
        </p:nvCxnSpPr>
        <p:spPr>
          <a:xfrm>
            <a:off x="4345367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473FAA6-6CCF-4B04-9A97-B1680E125BFB}"/>
              </a:ext>
            </a:extLst>
          </p:cNvPr>
          <p:cNvCxnSpPr/>
          <p:nvPr userDrawn="1"/>
        </p:nvCxnSpPr>
        <p:spPr>
          <a:xfrm>
            <a:off x="7130671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F91E245-1E58-4D76-A9F1-3180C77BA96D}"/>
              </a:ext>
            </a:extLst>
          </p:cNvPr>
          <p:cNvCxnSpPr/>
          <p:nvPr userDrawn="1"/>
        </p:nvCxnSpPr>
        <p:spPr>
          <a:xfrm>
            <a:off x="992288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BF99DB2A-7819-4FF0-9BA7-554E6DC3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AB6E5860-939D-455A-BAEE-2EFF3BDECAE3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06286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2" name="Espace réservé pour une image  8">
            <a:extLst>
              <a:ext uri="{FF2B5EF4-FFF2-40B4-BE49-F238E27FC236}">
                <a16:creationId xmlns:a16="http://schemas.microsoft.com/office/drawing/2014/main" id="{0C75C8A6-088C-4896-BCB3-D0FC8299B78B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3949591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3" name="Espace réservé pour une image  8">
            <a:extLst>
              <a:ext uri="{FF2B5EF4-FFF2-40B4-BE49-F238E27FC236}">
                <a16:creationId xmlns:a16="http://schemas.microsoft.com/office/drawing/2014/main" id="{C8AB4588-AE0E-4A0A-A0A9-2C0E3D8C32E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6734895" y="172270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pour une image  8">
            <a:extLst>
              <a:ext uri="{FF2B5EF4-FFF2-40B4-BE49-F238E27FC236}">
                <a16:creationId xmlns:a16="http://schemas.microsoft.com/office/drawing/2014/main" id="{5FFE9484-6F72-467A-A34E-6C99863A22B7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952019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894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66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0506CD9-9B3D-401E-A2A3-99F9BBD50BA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9340" y="15363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Espace réservé du texte 24">
            <a:extLst>
              <a:ext uri="{FF2B5EF4-FFF2-40B4-BE49-F238E27FC236}">
                <a16:creationId xmlns:a16="http://schemas.microsoft.com/office/drawing/2014/main" id="{5FDE4121-8D92-48F0-9089-1E3BBEB570B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340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F4956070-B472-4F5A-83DA-05632E23A8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90644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ED75993B-5E9B-47F5-9E92-97A8BE0812E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51948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9F1D484A-B156-4B11-9313-CB2DD5D952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3252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D675F3-A2CF-4B0C-8305-20CB697F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D5EC2CB-594D-4EF4-83AD-FE85CC2055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590644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A979F7C-ABEB-4144-A912-26EFE83E93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51948" y="1477238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28B03E3-DA47-4F3A-AF48-5C0E7A8151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13252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42171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p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8" name="Espace réservé du graphique SmartArt 27">
            <a:extLst>
              <a:ext uri="{FF2B5EF4-FFF2-40B4-BE49-F238E27FC236}">
                <a16:creationId xmlns:a16="http://schemas.microsoft.com/office/drawing/2014/main" id="{8D53DFC9-0862-4983-A2CD-513024C2A0A3}"/>
              </a:ext>
            </a:extLst>
          </p:cNvPr>
          <p:cNvSpPr>
            <a:spLocks noGrp="1" noChangeAspect="1"/>
          </p:cNvSpPr>
          <p:nvPr>
            <p:ph type="dgm" sz="quarter" idx="21"/>
          </p:nvPr>
        </p:nvSpPr>
        <p:spPr>
          <a:xfrm>
            <a:off x="988477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0" name="Espace réservé du graphique SmartArt 29">
            <a:extLst>
              <a:ext uri="{FF2B5EF4-FFF2-40B4-BE49-F238E27FC236}">
                <a16:creationId xmlns:a16="http://schemas.microsoft.com/office/drawing/2014/main" id="{426C2D69-E6C0-447B-8709-F429E5524A8D}"/>
              </a:ext>
            </a:extLst>
          </p:cNvPr>
          <p:cNvSpPr>
            <a:spLocks noGrp="1" noChangeAspect="1"/>
          </p:cNvSpPr>
          <p:nvPr>
            <p:ph type="dgm" sz="quarter" idx="23"/>
          </p:nvPr>
        </p:nvSpPr>
        <p:spPr>
          <a:xfrm>
            <a:off x="2643481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1" name="Espace réservé du graphique SmartArt 30">
            <a:extLst>
              <a:ext uri="{FF2B5EF4-FFF2-40B4-BE49-F238E27FC236}">
                <a16:creationId xmlns:a16="http://schemas.microsoft.com/office/drawing/2014/main" id="{983A806B-A7D8-4764-8E4F-9196393870B0}"/>
              </a:ext>
            </a:extLst>
          </p:cNvPr>
          <p:cNvSpPr>
            <a:spLocks noGrp="1" noChangeAspect="1"/>
          </p:cNvSpPr>
          <p:nvPr>
            <p:ph type="dgm" sz="quarter" idx="24"/>
          </p:nvPr>
        </p:nvSpPr>
        <p:spPr>
          <a:xfrm>
            <a:off x="925574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2" name="Espace réservé du graphique SmartArt 31">
            <a:extLst>
              <a:ext uri="{FF2B5EF4-FFF2-40B4-BE49-F238E27FC236}">
                <a16:creationId xmlns:a16="http://schemas.microsoft.com/office/drawing/2014/main" id="{B6D46D2C-9EB8-4FFE-A096-794420255959}"/>
              </a:ext>
            </a:extLst>
          </p:cNvPr>
          <p:cNvSpPr>
            <a:spLocks noGrp="1" noChangeAspect="1"/>
          </p:cNvSpPr>
          <p:nvPr>
            <p:ph type="dgm" sz="quarter" idx="25"/>
          </p:nvPr>
        </p:nvSpPr>
        <p:spPr>
          <a:xfrm>
            <a:off x="10910753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DCF4AB73-53BB-4916-832A-A1FF52F2EB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594" y="3934793"/>
            <a:ext cx="1548535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D32D786C-DE6F-435E-89A2-F0DBD4573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82978" y="3934793"/>
            <a:ext cx="1407759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9C501E4B-3A14-4B9B-B61B-DC6381B9AA7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740330" y="3936413"/>
            <a:ext cx="1407759" cy="4712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9C742B60-DBF9-4074-B1A9-8F6E74E9D9E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2119" y="3925153"/>
            <a:ext cx="1407759" cy="47832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5FD15E1D-688D-409E-9AD0-74ABF227C22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3909" y="3913892"/>
            <a:ext cx="1407759" cy="4895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D55ECC2-F335-44B9-9DDE-2AE845F32B1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95698" y="3902633"/>
            <a:ext cx="1407759" cy="5008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9015B19-D4D5-4F3C-934C-E2A9B54E71F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353258" y="3902631"/>
            <a:ext cx="1407759" cy="514404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7CB0C600-717D-4628-8BB6-411A6709E1A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594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CA06A69C-FC71-47B5-A2D0-336941212B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12590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09AF6B2D-FE1E-4067-9129-C4B5676FF7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21731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CF14C971-4FFC-440B-9E09-17D67217DA4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62531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83FECD87-649A-4C86-9EE3-E68666E507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28287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52359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6" name="Espace réservé pour une image  8">
            <a:extLst>
              <a:ext uri="{FF2B5EF4-FFF2-40B4-BE49-F238E27FC236}">
                <a16:creationId xmlns:a16="http://schemas.microsoft.com/office/drawing/2014/main" id="{84EE3C86-4DFD-490F-A50B-B0BEE6298C43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217558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Espace réservé pour une image  8">
            <a:extLst>
              <a:ext uri="{FF2B5EF4-FFF2-40B4-BE49-F238E27FC236}">
                <a16:creationId xmlns:a16="http://schemas.microsoft.com/office/drawing/2014/main" id="{77D5A709-E29B-43D2-A12D-DECB5EE3148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3827584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8" name="Espace réservé pour une image  8">
            <a:extLst>
              <a:ext uri="{FF2B5EF4-FFF2-40B4-BE49-F238E27FC236}">
                <a16:creationId xmlns:a16="http://schemas.microsoft.com/office/drawing/2014/main" id="{A2BF4A97-13DA-4E9F-8ACB-59EB15D77A1E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5479580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9" name="Espace réservé pour une image  8">
            <a:extLst>
              <a:ext uri="{FF2B5EF4-FFF2-40B4-BE49-F238E27FC236}">
                <a16:creationId xmlns:a16="http://schemas.microsoft.com/office/drawing/2014/main" id="{B3001942-C22D-4695-956D-BB43AA2F9E26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131576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Espace réservé pour une image  8">
            <a:extLst>
              <a:ext uri="{FF2B5EF4-FFF2-40B4-BE49-F238E27FC236}">
                <a16:creationId xmlns:a16="http://schemas.microsoft.com/office/drawing/2014/main" id="{779AA997-FB2D-45EA-9288-E6142EF3D61B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878357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1" name="Espace réservé pour une image  8">
            <a:extLst>
              <a:ext uri="{FF2B5EF4-FFF2-40B4-BE49-F238E27FC236}">
                <a16:creationId xmlns:a16="http://schemas.microsoft.com/office/drawing/2014/main" id="{0604BCBF-1C62-4840-B2BA-6AAA4AEAFBD9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1043556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du graphique SmartArt 29">
            <a:extLst>
              <a:ext uri="{FF2B5EF4-FFF2-40B4-BE49-F238E27FC236}">
                <a16:creationId xmlns:a16="http://schemas.microsoft.com/office/drawing/2014/main" id="{FA8235AD-5B9A-4575-82DB-8CE0D777263C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4294610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3" name="Espace réservé du graphique SmartArt 29">
            <a:extLst>
              <a:ext uri="{FF2B5EF4-FFF2-40B4-BE49-F238E27FC236}">
                <a16:creationId xmlns:a16="http://schemas.microsoft.com/office/drawing/2014/main" id="{7DBF2C70-2304-418B-A045-58A1900F2C79}"/>
              </a:ext>
            </a:extLst>
          </p:cNvPr>
          <p:cNvSpPr>
            <a:spLocks noGrp="1" noChangeAspect="1"/>
          </p:cNvSpPr>
          <p:nvPr>
            <p:ph type="dgm" sz="quarter" idx="46" hasCustomPrompt="1"/>
          </p:nvPr>
        </p:nvSpPr>
        <p:spPr>
          <a:xfrm>
            <a:off x="594573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4" name="Espace réservé du graphique SmartArt 29">
            <a:extLst>
              <a:ext uri="{FF2B5EF4-FFF2-40B4-BE49-F238E27FC236}">
                <a16:creationId xmlns:a16="http://schemas.microsoft.com/office/drawing/2014/main" id="{6F45D7C0-81AA-4419-9BD5-BC22EF4DA055}"/>
              </a:ext>
            </a:extLst>
          </p:cNvPr>
          <p:cNvSpPr>
            <a:spLocks noGrp="1" noChangeAspect="1"/>
          </p:cNvSpPr>
          <p:nvPr>
            <p:ph type="dgm" sz="quarter" idx="47"/>
          </p:nvPr>
        </p:nvSpPr>
        <p:spPr>
          <a:xfrm>
            <a:off x="759686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FC6B0F1C-7055-324B-98C6-0177CD4AD1B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64584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CC765C58-0238-9A4D-B57F-E8B0921FD6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8438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DB609FE6-0339-4B6E-86E1-9513AF7B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74" y="338144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E70A040-45DC-4C4F-9C35-9C8855F2FADC}"/>
              </a:ext>
            </a:extLst>
          </p:cNvPr>
          <p:cNvCxnSpPr>
            <a:cxnSpLocks/>
          </p:cNvCxnSpPr>
          <p:nvPr userDrawn="1"/>
        </p:nvCxnSpPr>
        <p:spPr>
          <a:xfrm>
            <a:off x="456000" y="3919321"/>
            <a:ext cx="11280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3" name="Espace réservé du graphique SmartArt 11">
            <a:extLst>
              <a:ext uri="{FF2B5EF4-FFF2-40B4-BE49-F238E27FC236}">
                <a16:creationId xmlns:a16="http://schemas.microsoft.com/office/drawing/2014/main" id="{27C8F47C-3200-4352-B957-F47C1A5FCAF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1079875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8" name="Espace réservé du texte 57">
            <a:extLst>
              <a:ext uri="{FF2B5EF4-FFF2-40B4-BE49-F238E27FC236}">
                <a16:creationId xmlns:a16="http://schemas.microsoft.com/office/drawing/2014/main" id="{A0A44F60-C67D-46ED-9CCB-CDD8B11F957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05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62" name="Espace réservé du graphique SmartArt 11">
            <a:extLst>
              <a:ext uri="{FF2B5EF4-FFF2-40B4-BE49-F238E27FC236}">
                <a16:creationId xmlns:a16="http://schemas.microsoft.com/office/drawing/2014/main" id="{CE16E605-DFA7-4CED-8CBF-0542C7698DF9}"/>
              </a:ext>
            </a:extLst>
          </p:cNvPr>
          <p:cNvSpPr>
            <a:spLocks noGrp="1" noChangeAspect="1"/>
          </p:cNvSpPr>
          <p:nvPr>
            <p:ph type="dgm" sz="quarter" idx="40"/>
          </p:nvPr>
        </p:nvSpPr>
        <p:spPr>
          <a:xfrm>
            <a:off x="2733698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3" name="Espace réservé du graphique SmartArt 11">
            <a:extLst>
              <a:ext uri="{FF2B5EF4-FFF2-40B4-BE49-F238E27FC236}">
                <a16:creationId xmlns:a16="http://schemas.microsoft.com/office/drawing/2014/main" id="{5A796DFE-A231-4181-AD26-E6261F7463D2}"/>
              </a:ext>
            </a:extLst>
          </p:cNvPr>
          <p:cNvSpPr>
            <a:spLocks noGrp="1" noChangeAspect="1"/>
          </p:cNvSpPr>
          <p:nvPr>
            <p:ph type="dgm" sz="quarter" idx="41"/>
          </p:nvPr>
        </p:nvSpPr>
        <p:spPr>
          <a:xfrm>
            <a:off x="438752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4" name="Espace réservé du graphique SmartArt 11">
            <a:extLst>
              <a:ext uri="{FF2B5EF4-FFF2-40B4-BE49-F238E27FC236}">
                <a16:creationId xmlns:a16="http://schemas.microsoft.com/office/drawing/2014/main" id="{4AF62F43-58B0-40EE-BBAF-40FAE44E0A13}"/>
              </a:ext>
            </a:extLst>
          </p:cNvPr>
          <p:cNvSpPr>
            <a:spLocks noGrp="1" noChangeAspect="1"/>
          </p:cNvSpPr>
          <p:nvPr>
            <p:ph type="dgm" sz="quarter" idx="42"/>
          </p:nvPr>
        </p:nvSpPr>
        <p:spPr>
          <a:xfrm>
            <a:off x="6041343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5" name="Espace réservé du graphique SmartArt 11">
            <a:extLst>
              <a:ext uri="{FF2B5EF4-FFF2-40B4-BE49-F238E27FC236}">
                <a16:creationId xmlns:a16="http://schemas.microsoft.com/office/drawing/2014/main" id="{EA159B1B-69A6-4A2A-8825-3CE557B1A745}"/>
              </a:ext>
            </a:extLst>
          </p:cNvPr>
          <p:cNvSpPr>
            <a:spLocks noGrp="1" noChangeAspect="1"/>
          </p:cNvSpPr>
          <p:nvPr>
            <p:ph type="dgm" sz="quarter" idx="43"/>
          </p:nvPr>
        </p:nvSpPr>
        <p:spPr>
          <a:xfrm>
            <a:off x="7695166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6" name="Espace réservé du graphique SmartArt 11">
            <a:extLst>
              <a:ext uri="{FF2B5EF4-FFF2-40B4-BE49-F238E27FC236}">
                <a16:creationId xmlns:a16="http://schemas.microsoft.com/office/drawing/2014/main" id="{46A4C6F1-FE20-48BF-A8EC-70436EAC5DE4}"/>
              </a:ext>
            </a:extLst>
          </p:cNvPr>
          <p:cNvSpPr>
            <a:spLocks noGrp="1" noChangeAspect="1"/>
          </p:cNvSpPr>
          <p:nvPr>
            <p:ph type="dgm" sz="quarter" idx="44"/>
          </p:nvPr>
        </p:nvSpPr>
        <p:spPr>
          <a:xfrm>
            <a:off x="9348989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7" name="Espace réservé du graphique SmartArt 11">
            <a:extLst>
              <a:ext uri="{FF2B5EF4-FFF2-40B4-BE49-F238E27FC236}">
                <a16:creationId xmlns:a16="http://schemas.microsoft.com/office/drawing/2014/main" id="{2AD47857-C65A-440C-9B23-312C1566BFFB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1100281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5" name="Espace réservé du texte 57">
            <a:extLst>
              <a:ext uri="{FF2B5EF4-FFF2-40B4-BE49-F238E27FC236}">
                <a16:creationId xmlns:a16="http://schemas.microsoft.com/office/drawing/2014/main" id="{428D303E-DDAF-3641-B132-0379E658A1E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743433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467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7" name="Espace réservé du texte 57">
            <a:extLst>
              <a:ext uri="{FF2B5EF4-FFF2-40B4-BE49-F238E27FC236}">
                <a16:creationId xmlns:a16="http://schemas.microsoft.com/office/drawing/2014/main" id="{842F84FC-333E-1F4F-8881-03E7346E68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66490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9" name="Espace réservé du texte 57">
            <a:extLst>
              <a:ext uri="{FF2B5EF4-FFF2-40B4-BE49-F238E27FC236}">
                <a16:creationId xmlns:a16="http://schemas.microsoft.com/office/drawing/2014/main" id="{44621C0C-848F-154C-A0BE-F77AB0303ED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054961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1" name="Espace réservé du texte 57">
            <a:extLst>
              <a:ext uri="{FF2B5EF4-FFF2-40B4-BE49-F238E27FC236}">
                <a16:creationId xmlns:a16="http://schemas.microsoft.com/office/drawing/2014/main" id="{5C884832-94C5-EC48-AD59-0BFF5B9292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85727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3" name="Espace réservé du texte 57">
            <a:extLst>
              <a:ext uri="{FF2B5EF4-FFF2-40B4-BE49-F238E27FC236}">
                <a16:creationId xmlns:a16="http://schemas.microsoft.com/office/drawing/2014/main" id="{55EE616D-CD9C-F747-B3C1-7E058D1739B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392643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5" name="Espace réservé du texte 57">
            <a:extLst>
              <a:ext uri="{FF2B5EF4-FFF2-40B4-BE49-F238E27FC236}">
                <a16:creationId xmlns:a16="http://schemas.microsoft.com/office/drawing/2014/main" id="{EE1276C9-7673-0445-9714-7351552FC1F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99559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AF710-3D2C-4EA6-A787-F566ABCC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62" y="37069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6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u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885829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pour une image  8">
            <a:extLst>
              <a:ext uri="{FF2B5EF4-FFF2-40B4-BE49-F238E27FC236}">
                <a16:creationId xmlns:a16="http://schemas.microsoft.com/office/drawing/2014/main" id="{D248539B-6296-41E2-B2A7-32CAFE749EF1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5242862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Espace réservé pour une image  8">
            <a:extLst>
              <a:ext uri="{FF2B5EF4-FFF2-40B4-BE49-F238E27FC236}">
                <a16:creationId xmlns:a16="http://schemas.microsoft.com/office/drawing/2014/main" id="{C99700F4-131B-4BC3-9911-BC47E4952A9B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8608996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87121" y="6074874"/>
            <a:ext cx="10417759" cy="276999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Overarching subtext goes here in Verdana 7pt – if text box necessary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5C1F33E9-9CFD-C248-B455-84A70176E55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4378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7B91730-598B-3A45-B533-0E89A10E5AB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560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D327B16-2D28-E74D-80D9-FCA946C0498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809698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BD92977-6456-4F81-9A2E-322E82DB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84" y="365753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.Body_Text&amp;Visual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51323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102EE37F-49C7-4E9B-9C3D-B4ED45E947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095999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53ACCDE3-920E-4B07-97C0-4268A8816D7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44974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BA1D5B65-0ABB-49CE-B750-F373B8CD7F3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6096001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0B13997-CC8E-4CA7-BC9F-1E2FE9781D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56143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2F116EA8-5445-47B3-947A-920077D67D8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719525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99050-FEA1-4953-AD6B-0FD3F037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9" y="38053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.Series_Picto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6A66775-D99C-FB4D-B9BA-F866BE69C75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412369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68A2321-51C0-44B8-85CC-82C00400516F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484682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pour une image  8">
            <a:extLst>
              <a:ext uri="{FF2B5EF4-FFF2-40B4-BE49-F238E27FC236}">
                <a16:creationId xmlns:a16="http://schemas.microsoft.com/office/drawing/2014/main" id="{6749475C-69E4-4BE9-A38D-7241DCB89E86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755577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pour une image  8">
            <a:extLst>
              <a:ext uri="{FF2B5EF4-FFF2-40B4-BE49-F238E27FC236}">
                <a16:creationId xmlns:a16="http://schemas.microsoft.com/office/drawing/2014/main" id="{53004C71-88FB-4D84-AF67-163F0A8F5713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264724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2DBF61FA-A35E-4273-8034-DAAC1ECD9D13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484682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8">
            <a:extLst>
              <a:ext uri="{FF2B5EF4-FFF2-40B4-BE49-F238E27FC236}">
                <a16:creationId xmlns:a16="http://schemas.microsoft.com/office/drawing/2014/main" id="{2789384D-EA94-4052-B57F-95DE218737E1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55577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A400283B-48F4-4D29-A5D4-EF54E4DEE830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10264724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42CCC6AE-5AF4-4691-BF67-CE2AE425B9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2369" y="3132079"/>
            <a:ext cx="1585275" cy="9669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6D6398C9-77BD-0246-B4C7-E8636466B43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26711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F64D3D11-BDB5-D647-AE1B-75549238F3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19540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4E9486BD-46D7-254F-A584-B651B6D8D43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826711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95667BD6-1D89-BF44-9AC0-03B52EFC58E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119540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A265111-C2ED-45CD-9BC6-C950D268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1" y="42729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4217EF9-0D5E-427F-84CE-0FEB371DB5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38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9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3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98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067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0">
            <a:extLst>
              <a:ext uri="{FF2B5EF4-FFF2-40B4-BE49-F238E27FC236}">
                <a16:creationId xmlns:a16="http://schemas.microsoft.com/office/drawing/2014/main" id="{B18BC258-6DEA-4175-8CC2-11DD4FF1B5C6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82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2279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52279" y="1577578"/>
            <a:ext cx="7143092" cy="33804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3081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884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54688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352279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352279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53082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53082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153886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153886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0054690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054690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5FC8935F-F5EA-4DB5-90D3-9384F30C82A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596FBAD-4CB5-4D66-A5F6-908C981D1CB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DFF01B2-F39C-498F-AD84-0EA02C0F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4" name="Graphique 7">
            <a:extLst>
              <a:ext uri="{FF2B5EF4-FFF2-40B4-BE49-F238E27FC236}">
                <a16:creationId xmlns:a16="http://schemas.microsoft.com/office/drawing/2014/main" id="{E8290A22-F381-46FE-ADAB-99EA161EACA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6" name="Forme libre : forme 9">
              <a:extLst>
                <a:ext uri="{FF2B5EF4-FFF2-40B4-BE49-F238E27FC236}">
                  <a16:creationId xmlns:a16="http://schemas.microsoft.com/office/drawing/2014/main" id="{80FA3ABE-3B7B-4847-8146-1133F3B4FFD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8" name="Forme libre : forme 10">
              <a:extLst>
                <a:ext uri="{FF2B5EF4-FFF2-40B4-BE49-F238E27FC236}">
                  <a16:creationId xmlns:a16="http://schemas.microsoft.com/office/drawing/2014/main" id="{F3A8C72A-E85D-4023-B5E7-85DFA2D798B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9" name="Forme libre : forme 11">
              <a:extLst>
                <a:ext uri="{FF2B5EF4-FFF2-40B4-BE49-F238E27FC236}">
                  <a16:creationId xmlns:a16="http://schemas.microsoft.com/office/drawing/2014/main" id="{1E1E3265-C7FB-4CA8-915C-7BBD15632FC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22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.ColumnTitle+3columns_NoVisual_Colo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BD28644-31E5-42EB-A359-94FBB151C4BA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A2CA514-4233-4338-B4D8-DECD377FF6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22911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4" name="Espace réservé du graphique SmartArt 10">
            <a:extLst>
              <a:ext uri="{FF2B5EF4-FFF2-40B4-BE49-F238E27FC236}">
                <a16:creationId xmlns:a16="http://schemas.microsoft.com/office/drawing/2014/main" id="{19B0CBA6-8D91-40B7-A08B-3172CF7A8299}"/>
              </a:ext>
            </a:extLst>
          </p:cNvPr>
          <p:cNvSpPr>
            <a:spLocks noGrp="1"/>
          </p:cNvSpPr>
          <p:nvPr>
            <p:ph type="dgm" sz="quarter" idx="44"/>
          </p:nvPr>
        </p:nvSpPr>
        <p:spPr>
          <a:xfrm rot="5400000">
            <a:off x="5393937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99C77F5-F32E-41C3-BEFC-25D7AC59AB7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522910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16" name="Espace réservé du graphique SmartArt 47">
            <a:extLst>
              <a:ext uri="{FF2B5EF4-FFF2-40B4-BE49-F238E27FC236}">
                <a16:creationId xmlns:a16="http://schemas.microsoft.com/office/drawing/2014/main" id="{92E82BE4-7D85-4A10-9D30-E2BA20C54B67}"/>
              </a:ext>
            </a:extLst>
          </p:cNvPr>
          <p:cNvSpPr>
            <a:spLocks noGrp="1" noChangeAspect="1"/>
          </p:cNvSpPr>
          <p:nvPr>
            <p:ph type="dgm" sz="quarter" idx="70"/>
          </p:nvPr>
        </p:nvSpPr>
        <p:spPr>
          <a:xfrm rot="5400000">
            <a:off x="5349433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40A17507-5CAB-41A8-8654-A943A0B8BB4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522910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ACDFF36C-2E3B-4F84-8FD6-D84E5419FB8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016329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9" name="Espace réservé du graphique SmartArt 10">
            <a:extLst>
              <a:ext uri="{FF2B5EF4-FFF2-40B4-BE49-F238E27FC236}">
                <a16:creationId xmlns:a16="http://schemas.microsoft.com/office/drawing/2014/main" id="{4AEDDBF7-5EA9-4A49-8B8C-79110C43EB76}"/>
              </a:ext>
            </a:extLst>
          </p:cNvPr>
          <p:cNvSpPr>
            <a:spLocks noGrp="1"/>
          </p:cNvSpPr>
          <p:nvPr>
            <p:ph type="dgm" sz="quarter" idx="72"/>
          </p:nvPr>
        </p:nvSpPr>
        <p:spPr>
          <a:xfrm rot="5400000">
            <a:off x="7887355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DA3F9611-A7F0-42CE-AE25-854FF5FA6DE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016329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1" name="Espace réservé du graphique SmartArt 47">
            <a:extLst>
              <a:ext uri="{FF2B5EF4-FFF2-40B4-BE49-F238E27FC236}">
                <a16:creationId xmlns:a16="http://schemas.microsoft.com/office/drawing/2014/main" id="{4FAF97D0-F2E0-4F84-94DB-1F8CA6FFD747}"/>
              </a:ext>
            </a:extLst>
          </p:cNvPr>
          <p:cNvSpPr>
            <a:spLocks noGrp="1" noChangeAspect="1"/>
          </p:cNvSpPr>
          <p:nvPr>
            <p:ph type="dgm" sz="quarter" idx="74"/>
          </p:nvPr>
        </p:nvSpPr>
        <p:spPr>
          <a:xfrm rot="5400000">
            <a:off x="7842852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0628E42C-71C0-48AF-8906-B29B4465CE3A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016329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014C5F2-20B9-4C76-BD18-8D3A07248228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9509757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24" name="Espace réservé du graphique SmartArt 10">
            <a:extLst>
              <a:ext uri="{FF2B5EF4-FFF2-40B4-BE49-F238E27FC236}">
                <a16:creationId xmlns:a16="http://schemas.microsoft.com/office/drawing/2014/main" id="{2F86B678-A609-4B17-9715-9C6B93348626}"/>
              </a:ext>
            </a:extLst>
          </p:cNvPr>
          <p:cNvSpPr>
            <a:spLocks noGrp="1"/>
          </p:cNvSpPr>
          <p:nvPr>
            <p:ph type="dgm" sz="quarter" idx="77"/>
          </p:nvPr>
        </p:nvSpPr>
        <p:spPr>
          <a:xfrm rot="5400000">
            <a:off x="10380783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B15E812-EEBF-45E0-9F03-1A12E6B4DFD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9509757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6" name="Espace réservé du graphique SmartArt 47">
            <a:extLst>
              <a:ext uri="{FF2B5EF4-FFF2-40B4-BE49-F238E27FC236}">
                <a16:creationId xmlns:a16="http://schemas.microsoft.com/office/drawing/2014/main" id="{6DFE7F26-F772-41BC-BA39-2787B3898D0F}"/>
              </a:ext>
            </a:extLst>
          </p:cNvPr>
          <p:cNvSpPr>
            <a:spLocks noGrp="1" noChangeAspect="1"/>
          </p:cNvSpPr>
          <p:nvPr>
            <p:ph type="dgm" sz="quarter" idx="79"/>
          </p:nvPr>
        </p:nvSpPr>
        <p:spPr>
          <a:xfrm rot="5400000">
            <a:off x="10336280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CB7B9BBB-2B07-4086-9024-DEE22312457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9509757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5C842C5C-9AC3-448B-960C-704DDA9F4E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BD41B43-AC57-4D2B-895A-D6C42B2C6D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F219FC-0C17-41D8-A025-7B19D0B2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Espace réservé du texte 5">
            <a:extLst>
              <a:ext uri="{FF2B5EF4-FFF2-40B4-BE49-F238E27FC236}">
                <a16:creationId xmlns:a16="http://schemas.microsoft.com/office/drawing/2014/main" id="{F0A95EBF-507C-4A4F-B6AB-97F42EE2F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9" name="Graphique 7">
            <a:extLst>
              <a:ext uri="{FF2B5EF4-FFF2-40B4-BE49-F238E27FC236}">
                <a16:creationId xmlns:a16="http://schemas.microsoft.com/office/drawing/2014/main" id="{C27C04FF-DE6C-4072-8BF4-5EC4DDBD6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212E5D6A-36AC-4C11-B9FC-882015D3F3E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D6348C0A-6CEA-4E8E-B679-84C9BC1345C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2" name="Forme libre : forme 11">
              <a:extLst>
                <a:ext uri="{FF2B5EF4-FFF2-40B4-BE49-F238E27FC236}">
                  <a16:creationId xmlns:a16="http://schemas.microsoft.com/office/drawing/2014/main" id="{3CB09C3A-78E1-4A35-9F27-91D8336A84C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0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A057E7-5A0F-4AE0-9351-1A58DB294C4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2851" y="1942729"/>
            <a:ext cx="3365500" cy="429522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8</a:t>
            </a:r>
          </a:p>
          <a:p>
            <a:pPr lvl="2"/>
            <a:r>
              <a:rPr lang="en-US" noProof="0" dirty="0"/>
              <a:t>NAFLD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1DC7E5E-9E41-496F-A46A-10D60378AF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39003" y="1942729"/>
            <a:ext cx="1657349" cy="205777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Neurology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CA8CA11-934D-49F7-A929-1D1F6E6171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95006" y="1942727"/>
            <a:ext cx="952020" cy="4295223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E2A95B96-5606-44FB-9A28-BF7F82AE0A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39001" y="4124871"/>
            <a:ext cx="3435352" cy="1298029"/>
          </a:xfrm>
          <a:solidFill>
            <a:schemeClr val="accent5"/>
          </a:solidFill>
        </p:spPr>
        <p:txBody>
          <a:bodyPr bIns="108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US" noProof="0" dirty="0"/>
              <a:t>3</a:t>
            </a:r>
          </a:p>
          <a:p>
            <a:pPr lvl="1"/>
            <a:r>
              <a:rPr lang="en-US" noProof="0" dirty="0"/>
              <a:t>Rare blood disorders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563A6F80-C740-4630-B53A-0571C25D9B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39001" y="5547270"/>
            <a:ext cx="3435352" cy="675405"/>
          </a:xfrm>
          <a:solidFill>
            <a:schemeClr val="accent4"/>
          </a:solidFill>
        </p:spPr>
        <p:txBody>
          <a:bodyPr tIns="36000" bIns="36000" anchor="ctr">
            <a:noAutofit/>
          </a:bodyPr>
          <a:lstStyle>
            <a:lvl1pPr marL="0" indent="0" algn="ctr">
              <a:lnSpc>
                <a:spcPct val="75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1</a:t>
            </a:r>
          </a:p>
          <a:p>
            <a:pPr lvl="2"/>
            <a:r>
              <a:rPr lang="en-US" noProof="0" dirty="0" err="1"/>
              <a:t>Immunologie</a:t>
            </a:r>
            <a:endParaRPr lang="en-US" noProof="0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03CC539B-EFCF-4F4C-B1A5-A69F32F5CE1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15363" y="1942729"/>
            <a:ext cx="1657349" cy="205777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4F34E5-E51A-4313-AC90-F67C509F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7" y="37977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93EF705-EFFB-4BD7-8595-42C8B7EFEF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944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7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0">
            <a:extLst>
              <a:ext uri="{FF2B5EF4-FFF2-40B4-BE49-F238E27FC236}">
                <a16:creationId xmlns:a16="http://schemas.microsoft.com/office/drawing/2014/main" id="{CDE3C905-9E7B-4D62-90F9-CA013945F90B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9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39106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33">
          <p15:clr>
            <a:srgbClr val="FBAE40"/>
          </p15:clr>
        </p15:guide>
        <p15:guide id="2" pos="7477">
          <p15:clr>
            <a:srgbClr val="FBAE40"/>
          </p15:clr>
        </p15:guide>
        <p15:guide id="3" pos="3840">
          <p15:clr>
            <a:srgbClr val="FBAE40"/>
          </p15:clr>
        </p15:guide>
        <p15:guide id="4" orient="horz" pos="877">
          <p15:clr>
            <a:srgbClr val="FBAE40"/>
          </p15:clr>
        </p15:guide>
        <p15:guide id="5" orient="horz" pos="360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218888" y="59822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sz="1600" b="0" i="0" kern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" y="0"/>
            <a:ext cx="6374847" cy="68580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100" noProof="0">
                <a:solidFill>
                  <a:schemeClr val="lt1"/>
                </a:solidFill>
                <a:effectLst/>
                <a:latin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n-US" noProof="0" dirty="0"/>
              <a:t>    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9190079" y="1763753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9190079" y="5169752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83430" y="1926301"/>
            <a:ext cx="4949741" cy="1658148"/>
          </a:xfrm>
        </p:spPr>
        <p:txBody>
          <a:bodyPr anchor="b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fr-FR" sz="4000" b="0" i="0" kern="12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667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83430" y="3758157"/>
            <a:ext cx="4949741" cy="537959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2667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71391" indent="0" algn="ctr">
              <a:lnSpc>
                <a:spcPct val="100000"/>
              </a:lnSpc>
              <a:buFont typeface="Arial" panose="020B0604020202020204" pitchFamily="34" charset="0"/>
              <a:buNone/>
              <a:defRPr sz="2667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430" y="4320498"/>
            <a:ext cx="4949741" cy="770660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1600" b="0" i="0" kern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6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position</a:t>
            </a:r>
          </a:p>
        </p:txBody>
      </p: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D6A2EF48-4BDC-4FCD-BF90-C4DDD214653F}"/>
              </a:ext>
            </a:extLst>
          </p:cNvPr>
          <p:cNvGrpSpPr/>
          <p:nvPr userDrawn="1"/>
        </p:nvGrpSpPr>
        <p:grpSpPr>
          <a:xfrm>
            <a:off x="8690917" y="520073"/>
            <a:ext cx="1134683" cy="287664"/>
            <a:chOff x="11168862" y="6538265"/>
            <a:chExt cx="762585" cy="19590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105CD9-C286-47A6-B7C6-9AE3398B3E36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F3D5DEF-9384-4CB1-B93C-BBE02C362510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C0AAC82-3DA3-4FF5-8BC3-060D7B50DE17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D355D2C-5660-44E3-AA3E-1A116FB62807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9DE94-FF16-4B11-9E42-6814046E01A3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CDD8A3-FB70-42DA-B29C-198D62576865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15F2E8-A057-4665-88B9-73ADCD42F62E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13B98-8728-42F9-BDE9-29F7E37F4A9E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2A5A3-0D58-459B-AF9C-5143C94CF0FE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2DC695-7309-4A47-98FE-81FD4539FFA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BF6188DC-31CD-4A1D-98C3-8CC0F80AB64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271DD0FB-614F-4A3A-82CC-74A2AB4DE0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F55DDAA-87F1-430E-9736-29055C4DB3D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0BCA6ED-E3CE-4CD2-B85E-E2FB1682F9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4FF9441-132F-44AE-80D5-841E21CA2A2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A8CC9CD5-B7C5-4011-84DE-E1710CCEAADA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526118-4DCF-4A66-A5D6-A5D1E9ECC4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84E93D76-3A69-460E-9754-E58A62A9CAD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5F3776F0-3522-4C4A-BE7E-0396B95EF97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C049E8-4CB3-4438-8C9A-BA4B8D478CF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4A80CD6C-09C8-4FC1-836C-D6E6C4398A9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B2903B3C-F985-44DC-8CC9-286E34CBB7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77763591-5BBE-4544-A64B-3650D62456CF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" name="Hexagon 68">
              <a:extLst>
                <a:ext uri="{FF2B5EF4-FFF2-40B4-BE49-F238E27FC236}">
                  <a16:creationId xmlns:a16="http://schemas.microsoft.com/office/drawing/2014/main" id="{C6B80AC6-7D7C-4F20-8D37-2DF7CFDB5D7F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6503B387-62E2-4486-9383-7A5FEF58E32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1" name="Hexagon 70">
              <a:extLst>
                <a:ext uri="{FF2B5EF4-FFF2-40B4-BE49-F238E27FC236}">
                  <a16:creationId xmlns:a16="http://schemas.microsoft.com/office/drawing/2014/main" id="{2E9DE235-5D29-4EDC-8D73-3E81217BC80B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8A40BF-8534-4ACF-A8B4-8AC8B316810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A6C441D-73C4-4371-8CFC-5071268A6CF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3FECAC88-60E3-48B9-8D1B-E5D50937E6A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76D48B00-0B10-4A75-8F8C-0C0DCF2EA3A5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(Ligh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10">
            <a:extLst>
              <a:ext uri="{FF2B5EF4-FFF2-40B4-BE49-F238E27FC236}">
                <a16:creationId xmlns:a16="http://schemas.microsoft.com/office/drawing/2014/main" id="{A2AB0CFF-34C7-4A9F-8A1F-D3D144720BAE}"/>
              </a:ext>
            </a:extLst>
          </p:cNvPr>
          <p:cNvSpPr/>
          <p:nvPr userDrawn="1"/>
        </p:nvSpPr>
        <p:spPr>
          <a:xfrm>
            <a:off x="-2" y="24549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932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accent2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  <a:solidFill>
            <a:schemeClr val="accent4">
              <a:lumMod val="20000"/>
              <a:lumOff val="80000"/>
              <a:alpha val="60000"/>
            </a:schemeClr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  <a:grpFill/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67702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13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239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CEC4EF0E-246F-4140-862C-D670971C4B0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67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1351" y="1569084"/>
            <a:ext cx="11362660" cy="141833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01351" y="392530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38945" y="6374976"/>
            <a:ext cx="525066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9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4" name="Graphic 9">
            <a:extLst>
              <a:ext uri="{FF2B5EF4-FFF2-40B4-BE49-F238E27FC236}">
                <a16:creationId xmlns:a16="http://schemas.microsoft.com/office/drawing/2014/main" id="{7585CE12-DB45-4135-A6B3-F5F84AAF0B45}"/>
              </a:ext>
            </a:extLst>
          </p:cNvPr>
          <p:cNvGrpSpPr/>
          <p:nvPr userDrawn="1"/>
        </p:nvGrpSpPr>
        <p:grpSpPr>
          <a:xfrm>
            <a:off x="401351" y="6415570"/>
            <a:ext cx="919228" cy="236142"/>
            <a:chOff x="11168862" y="6538265"/>
            <a:chExt cx="762585" cy="19590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61DFBA9-06E9-4668-9046-982010660768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0EC731-3C7C-469E-A29F-55EF0789940F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2C495E3-228D-4C05-8E34-3CC6BC5872B8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955D3D2-BB61-4A1A-AF6C-A470CBEAD0FD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E51453-4B37-4549-8E13-8806F7295D7C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C3B946-15BE-46E9-8AC3-C1976D9ADD0B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905020-CD0B-4A46-939E-1EAE9F95FCC5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4F810-F334-445F-8BE8-AA5119DFE7ED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F40467D-8780-452C-60B7-0F011C87D3A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93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80612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6" r:id="rId35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800" b="0" kern="1200" cap="none" baseline="0">
          <a:solidFill>
            <a:schemeClr val="accent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100000"/>
        <a:buFont typeface="Calibri" panose="020F0502020204030204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04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Calibri" panose="020F0502020204030204" pitchFamily="34" charset="0"/>
        <a:buChar char="‒"/>
        <a:defRPr sz="18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792000" indent="-17145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Font typeface="Calibri" panose="020F0502020204030204" pitchFamily="34" charset="0"/>
        <a:buChar char="–"/>
        <a:defRPr sz="16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044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296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3551_24616CE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45_957A9DF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41_9B510A8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7FFFDA3D_8C9854D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0CD72930-AB5B-46EF-1D04-6B5D28B56EE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r="3519"/>
          <a:stretch>
            <a:fillRect/>
          </a:stretch>
        </p:blipFill>
        <p:spPr/>
      </p:pic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3425E76E-C14E-46EE-A94B-119A096B1C3F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9190079" y="982921"/>
            <a:ext cx="136443" cy="135473"/>
          </a:xfrm>
        </p:spPr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DD5FB8-1DAE-45A4-8DE5-59BF078E9D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8463" y="1368759"/>
            <a:ext cx="5400856" cy="2456621"/>
          </a:xfrm>
        </p:spPr>
        <p:txBody>
          <a:bodyPr/>
          <a:lstStyle/>
          <a:p>
            <a:pPr marL="91440">
              <a:lnSpc>
                <a:spcPct val="100000"/>
              </a:lnSpc>
              <a:spcBef>
                <a:spcPts val="345"/>
              </a:spcBef>
            </a:pPr>
            <a:r>
              <a:rPr lang="en-GB" sz="3200" b="0" dirty="0">
                <a:solidFill>
                  <a:srgbClr val="B05217"/>
                </a:solidFill>
                <a:cs typeface="Biome" panose="020B0503030204020804" pitchFamily="34" charset="0"/>
              </a:rPr>
              <a:t>Tools for early </a:t>
            </a:r>
            <a:br>
              <a:rPr lang="en-GB" sz="3200" b="0" dirty="0">
                <a:solidFill>
                  <a:srgbClr val="B05217"/>
                </a:solidFill>
                <a:cs typeface="Biome" panose="020B0503030204020804" pitchFamily="34" charset="0"/>
              </a:rPr>
            </a:br>
            <a:r>
              <a:rPr lang="en-GB" sz="3200" b="0" dirty="0">
                <a:solidFill>
                  <a:srgbClr val="B05217"/>
                </a:solidFill>
                <a:cs typeface="Biome" panose="020B0503030204020804" pitchFamily="34" charset="0"/>
              </a:rPr>
              <a:t>detection of metabolic risk in MAFLD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38E012-6153-4FEE-BDE2-C4B9B701C2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21132" y="3973303"/>
            <a:ext cx="4949741" cy="569159"/>
          </a:xfrm>
        </p:spPr>
        <p:txBody>
          <a:bodyPr/>
          <a:lstStyle/>
          <a:p>
            <a:pPr marL="91440">
              <a:lnSpc>
                <a:spcPct val="100000"/>
              </a:lnSpc>
              <a:spcBef>
                <a:spcPts val="345"/>
              </a:spcBef>
            </a:pPr>
            <a:r>
              <a:rPr lang="en-GB" sz="2800" b="0" kern="1200" spc="-5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Prof Jose </a:t>
            </a:r>
            <a:r>
              <a:rPr lang="en-GB" sz="2800" b="0" kern="1200" spc="-5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Sollano</a:t>
            </a:r>
            <a:endParaRPr lang="en-GB" sz="2800" b="0" kern="1200" spc="-5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1CE890-2E05-D03D-3527-85D2E6FDE1E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72068" y="4748552"/>
            <a:ext cx="4949741" cy="770660"/>
          </a:xfrm>
        </p:spPr>
        <p:txBody>
          <a:bodyPr/>
          <a:lstStyle/>
          <a:p>
            <a:endParaRPr lang="en-ZA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1D9264-380B-4A55-8F17-B046D6D5EDA3}"/>
              </a:ext>
            </a:extLst>
          </p:cNvPr>
          <p:cNvGrpSpPr/>
          <p:nvPr/>
        </p:nvGrpSpPr>
        <p:grpSpPr>
          <a:xfrm>
            <a:off x="-226164" y="335991"/>
            <a:ext cx="12375810" cy="7274623"/>
            <a:chOff x="-504077" y="2288"/>
            <a:chExt cx="12375810" cy="727462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3CEB660-880E-4B11-B823-AED7F61A11F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02B42904-29A0-470C-ADD4-6CD7AFACCF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1BDF8FAC-653C-4B13-A508-DEB725BC632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6377433-9CB9-4412-B71A-E0BDE260E3D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74B6A8E3-B16E-4B0E-822E-A2F603988C40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98EABA6E-B453-486C-81DF-53C7E386F5A1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80FB6A16-C537-412C-A3DA-0FE9656560DD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44965FF-12FD-4B42-843E-218AB4D07C5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45BF30F2-4549-40EF-807C-FF6CEA41DB89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8539D1EB-7041-454D-8953-A20DE730371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2C2F987-BF8B-419E-826A-4CA2C154F9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FA479921-3A95-4AD0-982E-DFE5B6CA856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F2D30573-471C-4BDA-B52E-5D0B6539991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33C2133A-987C-4D4B-8440-391051AA8E2E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C0433414-E810-40B4-8BD9-74A6F834ABE4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0D879BCA-395E-4C61-82A9-48197E5AFBB6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827A77CD-3387-43BC-A063-80BE114E129E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DB27243-2CD3-41DF-B27E-9F2D99D9F5D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BB5060B9-63CE-4F10-99A6-CF92ACAB877F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2DE40C32-AC75-478D-B3CE-EDFB2B0CFC5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228F4584-3D33-43C8-BD1E-1E669B67EC46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F47D008-DD97-D04E-9AA0-193EC6BDC9B4}"/>
              </a:ext>
            </a:extLst>
          </p:cNvPr>
          <p:cNvSpPr txBox="1"/>
          <p:nvPr/>
        </p:nvSpPr>
        <p:spPr>
          <a:xfrm>
            <a:off x="231606" y="6393687"/>
            <a:ext cx="63475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 MAT-GLB-2302798-v-1.0 │  Date of approval: June 2023</a:t>
            </a:r>
            <a:endParaRPr lang="en-GB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1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0" dirty="0"/>
              <a:t>Quantitative assessment of liver fat by MRI-PDFF</a:t>
            </a:r>
            <a:r>
              <a:rPr lang="ru-RU" sz="2800" b="0" dirty="0"/>
              <a:t> </a:t>
            </a:r>
            <a:r>
              <a:rPr lang="en-GB" sz="2800" b="0" dirty="0"/>
              <a:t> </a:t>
            </a:r>
            <a:br>
              <a:rPr lang="en-GB" sz="2800" b="0" dirty="0"/>
            </a:br>
            <a:r>
              <a:rPr lang="en-GB" sz="1800" dirty="0">
                <a:solidFill>
                  <a:schemeClr val="accent3"/>
                </a:solidFill>
              </a:rPr>
              <a:t>I</a:t>
            </a:r>
            <a:r>
              <a:rPr lang="en-GB" sz="1800" b="0" dirty="0">
                <a:solidFill>
                  <a:schemeClr val="accent3"/>
                </a:solidFill>
              </a:rPr>
              <a:t>maging</a:t>
            </a:r>
            <a:r>
              <a:rPr lang="en-US" sz="1800" b="0" dirty="0">
                <a:solidFill>
                  <a:schemeClr val="accent3"/>
                </a:solidFill>
              </a:rPr>
              <a:t>-derived proton density fat fraction</a:t>
            </a:r>
            <a:endParaRPr lang="ru-RU" sz="2800" b="0" dirty="0">
              <a:solidFill>
                <a:schemeClr val="accent3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CDB003-6252-9573-9B42-2F346CD1FB09}"/>
              </a:ext>
            </a:extLst>
          </p:cNvPr>
          <p:cNvSpPr txBox="1">
            <a:spLocks/>
          </p:cNvSpPr>
          <p:nvPr/>
        </p:nvSpPr>
        <p:spPr>
          <a:xfrm>
            <a:off x="1678583" y="6291500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AUC, area under the curve; AUROC, area under the receiver operating curve; CI, confidence interval; HSROC, hierarchical summary receiver operating characteristic curves; MRI-PDFF, magnetic resonance imaging-proton density fat fraction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 Q, et al. Eur J Clin Invest 2021;51:e13446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D9853-F939-69B3-F8A2-3F9767637E00}"/>
              </a:ext>
            </a:extLst>
          </p:cNvPr>
          <p:cNvSpPr txBox="1">
            <a:spLocks/>
          </p:cNvSpPr>
          <p:nvPr/>
        </p:nvSpPr>
        <p:spPr>
          <a:xfrm>
            <a:off x="5924903" y="1844676"/>
            <a:ext cx="5751160" cy="54979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1600" b="1" dirty="0"/>
              <a:t>MRI-PDFF: S0</a:t>
            </a:r>
            <a:r>
              <a:rPr lang="en-GB" sz="1600" b="1" dirty="0">
                <a:cs typeface="Calibri" panose="020F0502020204030204" pitchFamily="34" charset="0"/>
              </a:rPr>
              <a:t>–</a:t>
            </a:r>
            <a:r>
              <a:rPr lang="en-GB" sz="1600" b="1" dirty="0"/>
              <a:t>2 vs S3</a:t>
            </a:r>
          </a:p>
          <a:p>
            <a:pPr marL="0" indent="0" algn="ctr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GB" sz="1400" b="1" dirty="0"/>
              <a:t>SROC with confidence and predictive ellipses</a:t>
            </a:r>
          </a:p>
        </p:txBody>
      </p:sp>
      <p:sp>
        <p:nvSpPr>
          <p:cNvPr id="108" name="Объект 2">
            <a:extLst>
              <a:ext uri="{FF2B5EF4-FFF2-40B4-BE49-F238E27FC236}">
                <a16:creationId xmlns:a16="http://schemas.microsoft.com/office/drawing/2014/main" id="{DDC51790-8752-E643-8A3E-9739C1BB7B1F}"/>
              </a:ext>
            </a:extLst>
          </p:cNvPr>
          <p:cNvSpPr txBox="1">
            <a:spLocks/>
          </p:cNvSpPr>
          <p:nvPr/>
        </p:nvSpPr>
        <p:spPr>
          <a:xfrm>
            <a:off x="628650" y="1931765"/>
            <a:ext cx="4464000" cy="158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MRI-PDFF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had the highest diagnostic accuracy for stage 1 detection,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with an overall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sensitivity of 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0.91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(95% CI: 0.80–0.97), a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specificity of 0.93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(0.90–0.96), and HSROC 0.97</a:t>
            </a:r>
          </a:p>
        </p:txBody>
      </p:sp>
      <p:sp>
        <p:nvSpPr>
          <p:cNvPr id="109" name="Объект 2">
            <a:extLst>
              <a:ext uri="{FF2B5EF4-FFF2-40B4-BE49-F238E27FC236}">
                <a16:creationId xmlns:a16="http://schemas.microsoft.com/office/drawing/2014/main" id="{ECE8C34C-025F-EF37-FA06-A95123F5AA49}"/>
              </a:ext>
            </a:extLst>
          </p:cNvPr>
          <p:cNvSpPr txBox="1">
            <a:spLocks/>
          </p:cNvSpPr>
          <p:nvPr/>
        </p:nvSpPr>
        <p:spPr>
          <a:xfrm>
            <a:off x="628650" y="3928375"/>
            <a:ext cx="4464000" cy="1116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The diagnostic accuracy was the same for detecting ≥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S2 and ≥S3 with HSROC values ​​of 0.93 and 0.91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respectively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3388475-A024-4B09-A9E2-CE205F80FA30}"/>
              </a:ext>
            </a:extLst>
          </p:cNvPr>
          <p:cNvGrpSpPr/>
          <p:nvPr/>
        </p:nvGrpSpPr>
        <p:grpSpPr>
          <a:xfrm>
            <a:off x="5918182" y="2293408"/>
            <a:ext cx="3160824" cy="3306001"/>
            <a:chOff x="6053773" y="2331591"/>
            <a:chExt cx="3160824" cy="3306001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B933C68-2EC4-B8BB-935E-1AD9C8E3D01D}"/>
                </a:ext>
              </a:extLst>
            </p:cNvPr>
            <p:cNvSpPr/>
            <p:nvPr/>
          </p:nvSpPr>
          <p:spPr>
            <a:xfrm>
              <a:off x="6933363" y="2456822"/>
              <a:ext cx="2095081" cy="2687934"/>
            </a:xfrm>
            <a:custGeom>
              <a:avLst/>
              <a:gdLst>
                <a:gd name="connsiteX0" fmla="*/ 0 w 2095081"/>
                <a:gd name="connsiteY0" fmla="*/ 2687934 h 2687934"/>
                <a:gd name="connsiteX1" fmla="*/ 25121 w 2095081"/>
                <a:gd name="connsiteY1" fmla="*/ 2632668 h 2687934"/>
                <a:gd name="connsiteX2" fmla="*/ 25121 w 2095081"/>
                <a:gd name="connsiteY2" fmla="*/ 2612571 h 2687934"/>
                <a:gd name="connsiteX3" fmla="*/ 25121 w 2095081"/>
                <a:gd name="connsiteY3" fmla="*/ 2547257 h 2687934"/>
                <a:gd name="connsiteX4" fmla="*/ 40193 w 2095081"/>
                <a:gd name="connsiteY4" fmla="*/ 2542233 h 2687934"/>
                <a:gd name="connsiteX5" fmla="*/ 40193 w 2095081"/>
                <a:gd name="connsiteY5" fmla="*/ 2431701 h 2687934"/>
                <a:gd name="connsiteX6" fmla="*/ 45217 w 2095081"/>
                <a:gd name="connsiteY6" fmla="*/ 2416629 h 2687934"/>
                <a:gd name="connsiteX7" fmla="*/ 45217 w 2095081"/>
                <a:gd name="connsiteY7" fmla="*/ 2260879 h 2687934"/>
                <a:gd name="connsiteX8" fmla="*/ 50241 w 2095081"/>
                <a:gd name="connsiteY8" fmla="*/ 2255855 h 2687934"/>
                <a:gd name="connsiteX9" fmla="*/ 50241 w 2095081"/>
                <a:gd name="connsiteY9" fmla="*/ 2044840 h 2687934"/>
                <a:gd name="connsiteX10" fmla="*/ 60290 w 2095081"/>
                <a:gd name="connsiteY10" fmla="*/ 2029767 h 2687934"/>
                <a:gd name="connsiteX11" fmla="*/ 60290 w 2095081"/>
                <a:gd name="connsiteY11" fmla="*/ 1733341 h 2687934"/>
                <a:gd name="connsiteX12" fmla="*/ 70338 w 2095081"/>
                <a:gd name="connsiteY12" fmla="*/ 1703196 h 2687934"/>
                <a:gd name="connsiteX13" fmla="*/ 65314 w 2095081"/>
                <a:gd name="connsiteY13" fmla="*/ 1301262 h 2687934"/>
                <a:gd name="connsiteX14" fmla="*/ 80386 w 2095081"/>
                <a:gd name="connsiteY14" fmla="*/ 1296237 h 2687934"/>
                <a:gd name="connsiteX15" fmla="*/ 80386 w 2095081"/>
                <a:gd name="connsiteY15" fmla="*/ 974690 h 2687934"/>
                <a:gd name="connsiteX16" fmla="*/ 85411 w 2095081"/>
                <a:gd name="connsiteY16" fmla="*/ 959618 h 2687934"/>
                <a:gd name="connsiteX17" fmla="*/ 85411 w 2095081"/>
                <a:gd name="connsiteY17" fmla="*/ 708409 h 2687934"/>
                <a:gd name="connsiteX18" fmla="*/ 95459 w 2095081"/>
                <a:gd name="connsiteY18" fmla="*/ 698360 h 2687934"/>
                <a:gd name="connsiteX19" fmla="*/ 90435 w 2095081"/>
                <a:gd name="connsiteY19" fmla="*/ 487345 h 2687934"/>
                <a:gd name="connsiteX20" fmla="*/ 100483 w 2095081"/>
                <a:gd name="connsiteY20" fmla="*/ 477297 h 2687934"/>
                <a:gd name="connsiteX21" fmla="*/ 95459 w 2095081"/>
                <a:gd name="connsiteY21" fmla="*/ 331596 h 2687934"/>
                <a:gd name="connsiteX22" fmla="*/ 105507 w 2095081"/>
                <a:gd name="connsiteY22" fmla="*/ 321547 h 2687934"/>
                <a:gd name="connsiteX23" fmla="*/ 105507 w 2095081"/>
                <a:gd name="connsiteY23" fmla="*/ 221064 h 2687934"/>
                <a:gd name="connsiteX24" fmla="*/ 120580 w 2095081"/>
                <a:gd name="connsiteY24" fmla="*/ 211015 h 2687934"/>
                <a:gd name="connsiteX25" fmla="*/ 115556 w 2095081"/>
                <a:gd name="connsiteY25" fmla="*/ 130629 h 2687934"/>
                <a:gd name="connsiteX26" fmla="*/ 125604 w 2095081"/>
                <a:gd name="connsiteY26" fmla="*/ 115556 h 2687934"/>
                <a:gd name="connsiteX27" fmla="*/ 125604 w 2095081"/>
                <a:gd name="connsiteY27" fmla="*/ 75363 h 2687934"/>
                <a:gd name="connsiteX28" fmla="*/ 135652 w 2095081"/>
                <a:gd name="connsiteY28" fmla="*/ 45218 h 2687934"/>
                <a:gd name="connsiteX29" fmla="*/ 150725 w 2095081"/>
                <a:gd name="connsiteY29" fmla="*/ 15073 h 2687934"/>
                <a:gd name="connsiteX30" fmla="*/ 175846 w 2095081"/>
                <a:gd name="connsiteY30" fmla="*/ 0 h 2687934"/>
                <a:gd name="connsiteX31" fmla="*/ 2095081 w 2095081"/>
                <a:gd name="connsiteY31" fmla="*/ 0 h 268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95081" h="2687934">
                  <a:moveTo>
                    <a:pt x="0" y="2687934"/>
                  </a:moveTo>
                  <a:lnTo>
                    <a:pt x="25121" y="2632668"/>
                  </a:lnTo>
                  <a:cubicBezTo>
                    <a:pt x="29308" y="2620108"/>
                    <a:pt x="25121" y="2612571"/>
                    <a:pt x="25121" y="2612571"/>
                  </a:cubicBezTo>
                  <a:lnTo>
                    <a:pt x="25121" y="2547257"/>
                  </a:lnTo>
                  <a:cubicBezTo>
                    <a:pt x="27633" y="2535534"/>
                    <a:pt x="37681" y="2561492"/>
                    <a:pt x="40193" y="2542233"/>
                  </a:cubicBezTo>
                  <a:cubicBezTo>
                    <a:pt x="42705" y="2522974"/>
                    <a:pt x="40193" y="2431701"/>
                    <a:pt x="40193" y="2431701"/>
                  </a:cubicBezTo>
                  <a:cubicBezTo>
                    <a:pt x="41030" y="2410767"/>
                    <a:pt x="44380" y="2445099"/>
                    <a:pt x="45217" y="2416629"/>
                  </a:cubicBezTo>
                  <a:cubicBezTo>
                    <a:pt x="46054" y="2388159"/>
                    <a:pt x="45217" y="2260879"/>
                    <a:pt x="45217" y="2260879"/>
                  </a:cubicBezTo>
                  <a:cubicBezTo>
                    <a:pt x="46054" y="2234083"/>
                    <a:pt x="49404" y="2291861"/>
                    <a:pt x="50241" y="2255855"/>
                  </a:cubicBezTo>
                  <a:cubicBezTo>
                    <a:pt x="51078" y="2219849"/>
                    <a:pt x="50241" y="2044840"/>
                    <a:pt x="50241" y="2044840"/>
                  </a:cubicBezTo>
                  <a:cubicBezTo>
                    <a:pt x="51916" y="2007159"/>
                    <a:pt x="58615" y="2081683"/>
                    <a:pt x="60290" y="2029767"/>
                  </a:cubicBezTo>
                  <a:cubicBezTo>
                    <a:pt x="61965" y="1977851"/>
                    <a:pt x="58615" y="1787769"/>
                    <a:pt x="60290" y="1733341"/>
                  </a:cubicBezTo>
                  <a:cubicBezTo>
                    <a:pt x="61965" y="1678913"/>
                    <a:pt x="69501" y="1775209"/>
                    <a:pt x="70338" y="1703196"/>
                  </a:cubicBezTo>
                  <a:cubicBezTo>
                    <a:pt x="71175" y="1631183"/>
                    <a:pt x="65314" y="1301262"/>
                    <a:pt x="65314" y="1301262"/>
                  </a:cubicBezTo>
                  <a:cubicBezTo>
                    <a:pt x="66989" y="1233436"/>
                    <a:pt x="77874" y="1350666"/>
                    <a:pt x="80386" y="1296237"/>
                  </a:cubicBezTo>
                  <a:cubicBezTo>
                    <a:pt x="82898" y="1241808"/>
                    <a:pt x="80386" y="974690"/>
                    <a:pt x="80386" y="974690"/>
                  </a:cubicBezTo>
                  <a:cubicBezTo>
                    <a:pt x="81223" y="918587"/>
                    <a:pt x="84574" y="1003998"/>
                    <a:pt x="85411" y="959618"/>
                  </a:cubicBezTo>
                  <a:cubicBezTo>
                    <a:pt x="86248" y="915238"/>
                    <a:pt x="85411" y="708409"/>
                    <a:pt x="85411" y="708409"/>
                  </a:cubicBezTo>
                  <a:cubicBezTo>
                    <a:pt x="87086" y="664866"/>
                    <a:pt x="94622" y="735204"/>
                    <a:pt x="95459" y="698360"/>
                  </a:cubicBezTo>
                  <a:cubicBezTo>
                    <a:pt x="96296" y="661516"/>
                    <a:pt x="90435" y="487345"/>
                    <a:pt x="90435" y="487345"/>
                  </a:cubicBezTo>
                  <a:cubicBezTo>
                    <a:pt x="91272" y="450501"/>
                    <a:pt x="99646" y="503255"/>
                    <a:pt x="100483" y="477297"/>
                  </a:cubicBezTo>
                  <a:cubicBezTo>
                    <a:pt x="101320" y="451339"/>
                    <a:pt x="95459" y="331596"/>
                    <a:pt x="95459" y="331596"/>
                  </a:cubicBezTo>
                  <a:cubicBezTo>
                    <a:pt x="96296" y="305638"/>
                    <a:pt x="103832" y="339969"/>
                    <a:pt x="105507" y="321547"/>
                  </a:cubicBezTo>
                  <a:cubicBezTo>
                    <a:pt x="107182" y="303125"/>
                    <a:pt x="105507" y="221064"/>
                    <a:pt x="105507" y="221064"/>
                  </a:cubicBezTo>
                  <a:cubicBezTo>
                    <a:pt x="108019" y="202642"/>
                    <a:pt x="118905" y="226087"/>
                    <a:pt x="120580" y="211015"/>
                  </a:cubicBezTo>
                  <a:cubicBezTo>
                    <a:pt x="122255" y="195943"/>
                    <a:pt x="115556" y="130629"/>
                    <a:pt x="115556" y="130629"/>
                  </a:cubicBezTo>
                  <a:cubicBezTo>
                    <a:pt x="116393" y="114719"/>
                    <a:pt x="123929" y="124767"/>
                    <a:pt x="125604" y="115556"/>
                  </a:cubicBezTo>
                  <a:cubicBezTo>
                    <a:pt x="127279" y="106345"/>
                    <a:pt x="123929" y="87086"/>
                    <a:pt x="125604" y="75363"/>
                  </a:cubicBezTo>
                  <a:cubicBezTo>
                    <a:pt x="127279" y="63640"/>
                    <a:pt x="131465" y="55266"/>
                    <a:pt x="135652" y="45218"/>
                  </a:cubicBezTo>
                  <a:cubicBezTo>
                    <a:pt x="139839" y="35170"/>
                    <a:pt x="144026" y="22609"/>
                    <a:pt x="150725" y="15073"/>
                  </a:cubicBezTo>
                  <a:cubicBezTo>
                    <a:pt x="157424" y="7537"/>
                    <a:pt x="175846" y="0"/>
                    <a:pt x="175846" y="0"/>
                  </a:cubicBezTo>
                  <a:lnTo>
                    <a:pt x="209508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C2E5B3E-7B31-22E2-777D-8E075B5F9CB0}"/>
                </a:ext>
              </a:extLst>
            </p:cNvPr>
            <p:cNvGrpSpPr/>
            <p:nvPr/>
          </p:nvGrpSpPr>
          <p:grpSpPr>
            <a:xfrm>
              <a:off x="6053773" y="2331591"/>
              <a:ext cx="3160824" cy="3306001"/>
              <a:chOff x="4339061" y="2283883"/>
              <a:chExt cx="3160824" cy="3306001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9C4023B0-4DD4-2DC8-B591-1451166AA476}"/>
                  </a:ext>
                </a:extLst>
              </p:cNvPr>
              <p:cNvGrpSpPr/>
              <p:nvPr/>
            </p:nvGrpSpPr>
            <p:grpSpPr>
              <a:xfrm>
                <a:off x="4339061" y="2283883"/>
                <a:ext cx="3160824" cy="3306001"/>
                <a:chOff x="596375" y="2284581"/>
                <a:chExt cx="3160824" cy="3306001"/>
              </a:xfrm>
            </p:grpSpPr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3D1864AA-6B88-FD08-7BC0-956EA0D242C6}"/>
                    </a:ext>
                  </a:extLst>
                </p:cNvPr>
                <p:cNvGrpSpPr/>
                <p:nvPr/>
              </p:nvGrpSpPr>
              <p:grpSpPr>
                <a:xfrm>
                  <a:off x="596375" y="2284581"/>
                  <a:ext cx="3160824" cy="3306001"/>
                  <a:chOff x="4070552" y="1771602"/>
                  <a:chExt cx="3160824" cy="3306001"/>
                </a:xfrm>
              </p:grpSpPr>
              <p:grpSp>
                <p:nvGrpSpPr>
                  <p:cNvPr id="126" name="Group 125">
                    <a:extLst>
                      <a:ext uri="{FF2B5EF4-FFF2-40B4-BE49-F238E27FC236}">
                        <a16:creationId xmlns:a16="http://schemas.microsoft.com/office/drawing/2014/main" id="{9D986914-7E66-9F06-F543-619747B8731B}"/>
                      </a:ext>
                    </a:extLst>
                  </p:cNvPr>
                  <p:cNvGrpSpPr/>
                  <p:nvPr/>
                </p:nvGrpSpPr>
                <p:grpSpPr>
                  <a:xfrm>
                    <a:off x="4070552" y="1771602"/>
                    <a:ext cx="3160824" cy="3306001"/>
                    <a:chOff x="4070552" y="1771602"/>
                    <a:chExt cx="3160824" cy="3306001"/>
                  </a:xfrm>
                </p:grpSpPr>
                <p:cxnSp>
                  <p:nvCxnSpPr>
                    <p:cNvPr id="128" name="Straight Connector 127">
                      <a:extLst>
                        <a:ext uri="{FF2B5EF4-FFF2-40B4-BE49-F238E27FC236}">
                          <a16:creationId xmlns:a16="http://schemas.microsoft.com/office/drawing/2014/main" id="{3EEAA803-2DED-1003-8A8A-B1018BE732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92118" y="1892593"/>
                      <a:ext cx="0" cy="268920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>
                      <a:extLst>
                        <a:ext uri="{FF2B5EF4-FFF2-40B4-BE49-F238E27FC236}">
                          <a16:creationId xmlns:a16="http://schemas.microsoft.com/office/drawing/2014/main" id="{D59EDA33-0A67-5060-63EB-AAF3EDF0C1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85768" y="4583695"/>
                      <a:ext cx="2268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>
                      <a:extLst>
                        <a:ext uri="{FF2B5EF4-FFF2-40B4-BE49-F238E27FC236}">
                          <a16:creationId xmlns:a16="http://schemas.microsoft.com/office/drawing/2014/main" id="{E4620819-E6CB-11B1-3A9C-09BBABF1464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09568" y="1897013"/>
                      <a:ext cx="828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>
                      <a:extLst>
                        <a:ext uri="{FF2B5EF4-FFF2-40B4-BE49-F238E27FC236}">
                          <a16:creationId xmlns:a16="http://schemas.microsoft.com/office/drawing/2014/main" id="{D28655BC-D94C-DE95-EAE2-B9309A5742C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09568" y="3239820"/>
                      <a:ext cx="828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>
                      <a:extLst>
                        <a:ext uri="{FF2B5EF4-FFF2-40B4-BE49-F238E27FC236}">
                          <a16:creationId xmlns:a16="http://schemas.microsoft.com/office/drawing/2014/main" id="{622D9939-6309-75B4-14B7-E3331517CF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09568" y="4583695"/>
                      <a:ext cx="828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3" name="TextBox 132">
                      <a:extLst>
                        <a:ext uri="{FF2B5EF4-FFF2-40B4-BE49-F238E27FC236}">
                          <a16:creationId xmlns:a16="http://schemas.microsoft.com/office/drawing/2014/main" id="{0AAB940C-7214-2C62-BB1F-78CA76AC17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19468" y="1771602"/>
                      <a:ext cx="252000" cy="2419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36000" rIns="0" bIns="36000" rtlCol="0" anchor="ctr" anchorCtr="0">
                      <a:spAutoFit/>
                    </a:bodyPr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</a:t>
                      </a:r>
                    </a:p>
                  </p:txBody>
                </p:sp>
                <p:sp>
                  <p:nvSpPr>
                    <p:cNvPr id="134" name="TextBox 133">
                      <a:extLst>
                        <a:ext uri="{FF2B5EF4-FFF2-40B4-BE49-F238E27FC236}">
                          <a16:creationId xmlns:a16="http://schemas.microsoft.com/office/drawing/2014/main" id="{9B96C640-27D7-A316-19E5-4EB5538D29A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19468" y="3107876"/>
                      <a:ext cx="252000" cy="2419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36000" rIns="0" bIns="36000" rtlCol="0" anchor="ctr" anchorCtr="0">
                      <a:spAutoFit/>
                    </a:bodyPr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p:txBody>
                </p:sp>
                <p:sp>
                  <p:nvSpPr>
                    <p:cNvPr id="135" name="TextBox 134">
                      <a:extLst>
                        <a:ext uri="{FF2B5EF4-FFF2-40B4-BE49-F238E27FC236}">
                          <a16:creationId xmlns:a16="http://schemas.microsoft.com/office/drawing/2014/main" id="{A6429F3F-1B04-5C62-D93E-892F03E2770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845989" y="3117151"/>
                      <a:ext cx="2691105" cy="2419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36000" rIns="0" bIns="36000" rtlCol="0" anchor="ctr" anchorCtr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Sensitivity</a:t>
                      </a:r>
                    </a:p>
                  </p:txBody>
                </p:sp>
                <p:sp>
                  <p:nvSpPr>
                    <p:cNvPr id="136" name="TextBox 135">
                      <a:extLst>
                        <a:ext uri="{FF2B5EF4-FFF2-40B4-BE49-F238E27FC236}">
                          <a16:creationId xmlns:a16="http://schemas.microsoft.com/office/drawing/2014/main" id="{D6CF6F5C-FA33-CB17-6AAD-2EC8048EE4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76535" y="4611213"/>
                      <a:ext cx="43200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37" name="TextBox 136">
                      <a:extLst>
                        <a:ext uri="{FF2B5EF4-FFF2-40B4-BE49-F238E27FC236}">
                          <a16:creationId xmlns:a16="http://schemas.microsoft.com/office/drawing/2014/main" id="{292DBA99-8D80-3ED4-34BC-B748DB17FF0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420" y="4611794"/>
                      <a:ext cx="43200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rIns="0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38" name="TextBox 137">
                      <a:extLst>
                        <a:ext uri="{FF2B5EF4-FFF2-40B4-BE49-F238E27FC236}">
                          <a16:creationId xmlns:a16="http://schemas.microsoft.com/office/drawing/2014/main" id="{BFFF0B91-F10D-A020-6206-4E680B6D13A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71376" y="4611794"/>
                      <a:ext cx="36000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rIns="0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cxnSp>
                  <p:nvCxnSpPr>
                    <p:cNvPr id="139" name="Straight Connector 138">
                      <a:extLst>
                        <a:ext uri="{FF2B5EF4-FFF2-40B4-BE49-F238E27FC236}">
                          <a16:creationId xmlns:a16="http://schemas.microsoft.com/office/drawing/2014/main" id="{829632A6-7707-E491-A7FB-F8B83B36FC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90295" y="4585094"/>
                      <a:ext cx="0" cy="8280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Straight Connector 139">
                      <a:extLst>
                        <a:ext uri="{FF2B5EF4-FFF2-40B4-BE49-F238E27FC236}">
                          <a16:creationId xmlns:a16="http://schemas.microsoft.com/office/drawing/2014/main" id="{BECD990B-F02F-A5BC-97E1-15508CFE81F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926389" y="4585094"/>
                      <a:ext cx="0" cy="8280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Straight Connector 140">
                      <a:extLst>
                        <a:ext uri="{FF2B5EF4-FFF2-40B4-BE49-F238E27FC236}">
                          <a16:creationId xmlns:a16="http://schemas.microsoft.com/office/drawing/2014/main" id="{1AE47CC6-8448-BADB-87AC-A1C9E0766D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051011" y="4585094"/>
                      <a:ext cx="0" cy="8280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2" name="TextBox 141">
                      <a:extLst>
                        <a:ext uri="{FF2B5EF4-FFF2-40B4-BE49-F238E27FC236}">
                          <a16:creationId xmlns:a16="http://schemas.microsoft.com/office/drawing/2014/main" id="{C0E7AB6C-22E6-C7E5-A4E1-4554A919520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21148" y="4458804"/>
                      <a:ext cx="252000" cy="2419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36000" rIns="0" bIns="36000" rtlCol="0" anchor="ctr" anchorCtr="0">
                      <a:spAutoFit/>
                    </a:bodyPr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p:txBody>
                </p:sp>
                <p:sp>
                  <p:nvSpPr>
                    <p:cNvPr id="143" name="TextBox 142">
                      <a:extLst>
                        <a:ext uri="{FF2B5EF4-FFF2-40B4-BE49-F238E27FC236}">
                          <a16:creationId xmlns:a16="http://schemas.microsoft.com/office/drawing/2014/main" id="{3A1F96EE-443E-CB3B-04E2-05F99A151D7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43275" y="4815993"/>
                      <a:ext cx="97155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rIns="0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Specificity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127" name="Diamond 126">
                    <a:extLst>
                      <a:ext uri="{FF2B5EF4-FFF2-40B4-BE49-F238E27FC236}">
                        <a16:creationId xmlns:a16="http://schemas.microsoft.com/office/drawing/2014/main" id="{A20ADF17-5AA4-34F1-2E2B-AF97693413E7}"/>
                      </a:ext>
                    </a:extLst>
                  </p:cNvPr>
                  <p:cNvSpPr/>
                  <p:nvPr/>
                </p:nvSpPr>
                <p:spPr>
                  <a:xfrm>
                    <a:off x="4980927" y="2599087"/>
                    <a:ext cx="108000" cy="108000"/>
                  </a:xfrm>
                  <a:prstGeom prst="diamond">
                    <a:avLst/>
                  </a:prstGeom>
                  <a:solidFill>
                    <a:srgbClr val="B15218"/>
                  </a:solidFill>
                  <a:ln>
                    <a:solidFill>
                      <a:srgbClr val="B1521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B0502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586FCEF9-6D19-28B5-016A-A88C50EA7C87}"/>
                    </a:ext>
                  </a:extLst>
                </p:cNvPr>
                <p:cNvSpPr txBox="1"/>
                <p:nvPr/>
              </p:nvSpPr>
              <p:spPr>
                <a:xfrm>
                  <a:off x="1599621" y="2317679"/>
                  <a:ext cx="252000" cy="165036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B0502020202020204" pitchFamily="34" charset="0"/>
                      <a:ea typeface="+mn-ea"/>
                      <a:cs typeface="+mn-cs"/>
                    </a:rPr>
                    <a:t>x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70EA6319-877B-939C-F4BA-6D2C43DE700E}"/>
                    </a:ext>
                  </a:extLst>
                </p:cNvPr>
                <p:cNvSpPr txBox="1"/>
                <p:nvPr/>
              </p:nvSpPr>
              <p:spPr>
                <a:xfrm>
                  <a:off x="1571851" y="2781359"/>
                  <a:ext cx="252000" cy="211203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B0502020202020204" pitchFamily="34" charset="0"/>
                      <a:ea typeface="+mn-ea"/>
                      <a:cs typeface="+mn-cs"/>
                    </a:rPr>
                    <a:t>x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0295D0DB-B7B1-E5D5-E0D6-11FF7071CB85}"/>
                    </a:ext>
                  </a:extLst>
                </p:cNvPr>
                <p:cNvSpPr txBox="1"/>
                <p:nvPr/>
              </p:nvSpPr>
              <p:spPr>
                <a:xfrm>
                  <a:off x="1596843" y="2319119"/>
                  <a:ext cx="252000" cy="165036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B0502020202020204" pitchFamily="34" charset="0"/>
                      <a:ea typeface="+mn-ea"/>
                      <a:cs typeface="+mn-cs"/>
                    </a:rPr>
                    <a:t>x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D513CE5E-7AC0-90C2-A5E2-75C3493A1EAA}"/>
                    </a:ext>
                  </a:extLst>
                </p:cNvPr>
                <p:cNvSpPr txBox="1"/>
                <p:nvPr/>
              </p:nvSpPr>
              <p:spPr>
                <a:xfrm>
                  <a:off x="1419219" y="2726414"/>
                  <a:ext cx="252000" cy="211203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B0502020202020204" pitchFamily="34" charset="0"/>
                      <a:ea typeface="+mn-ea"/>
                      <a:cs typeface="+mn-cs"/>
                    </a:rPr>
                    <a:t>x</a:t>
                  </a:r>
                </a:p>
              </p:txBody>
            </p: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F6360153-2435-1F6F-3FD7-EF000FE10546}"/>
                  </a:ext>
                </a:extLst>
              </p:cNvPr>
              <p:cNvSpPr txBox="1"/>
              <p:nvPr/>
            </p:nvSpPr>
            <p:spPr>
              <a:xfrm>
                <a:off x="4945100" y="2789382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E92A11C4-7F49-610C-4724-F6699F892DBC}"/>
                  </a:ext>
                </a:extLst>
              </p:cNvPr>
              <p:cNvSpPr txBox="1"/>
              <p:nvPr/>
            </p:nvSpPr>
            <p:spPr>
              <a:xfrm>
                <a:off x="5332254" y="3003645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30286F1A-6792-9A0B-932F-0C81E5A28495}"/>
                  </a:ext>
                </a:extLst>
              </p:cNvPr>
              <p:cNvSpPr txBox="1"/>
              <p:nvPr/>
            </p:nvSpPr>
            <p:spPr>
              <a:xfrm>
                <a:off x="5128682" y="3060434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3D97F09-7D31-6853-8F15-175FA3F25E82}"/>
                </a:ext>
              </a:extLst>
            </p:cNvPr>
            <p:cNvSpPr txBox="1"/>
            <p:nvPr/>
          </p:nvSpPr>
          <p:spPr>
            <a:xfrm>
              <a:off x="6852912" y="3192405"/>
              <a:ext cx="252000" cy="211203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0DBCFB0-3375-A91C-14F1-F5D5DBE08D77}"/>
                </a:ext>
              </a:extLst>
            </p:cNvPr>
            <p:cNvSpPr txBox="1"/>
            <p:nvPr/>
          </p:nvSpPr>
          <p:spPr>
            <a:xfrm>
              <a:off x="6886890" y="3437630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AA618961-C1C2-8E5F-6B78-0D6861173F60}"/>
                </a:ext>
              </a:extLst>
            </p:cNvPr>
            <p:cNvSpPr txBox="1"/>
            <p:nvPr/>
          </p:nvSpPr>
          <p:spPr>
            <a:xfrm>
              <a:off x="6876617" y="3639946"/>
              <a:ext cx="252000" cy="211203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3BD83EE-B901-B6D4-C7B7-6890117EAE56}"/>
                </a:ext>
              </a:extLst>
            </p:cNvPr>
            <p:cNvSpPr/>
            <p:nvPr/>
          </p:nvSpPr>
          <p:spPr>
            <a:xfrm>
              <a:off x="6928207" y="2911656"/>
              <a:ext cx="226481" cy="746316"/>
            </a:xfrm>
            <a:custGeom>
              <a:avLst/>
              <a:gdLst>
                <a:gd name="connsiteX0" fmla="*/ 90567 w 226481"/>
                <a:gd name="connsiteY0" fmla="*/ 2366 h 746316"/>
                <a:gd name="connsiteX1" fmla="*/ 140808 w 226481"/>
                <a:gd name="connsiteY1" fmla="*/ 17439 h 746316"/>
                <a:gd name="connsiteX2" fmla="*/ 196074 w 226481"/>
                <a:gd name="connsiteY2" fmla="*/ 97825 h 746316"/>
                <a:gd name="connsiteX3" fmla="*/ 216171 w 226481"/>
                <a:gd name="connsiteY3" fmla="*/ 193285 h 746316"/>
                <a:gd name="connsiteX4" fmla="*/ 226219 w 226481"/>
                <a:gd name="connsiteY4" fmla="*/ 293768 h 746316"/>
                <a:gd name="connsiteX5" fmla="*/ 206123 w 226481"/>
                <a:gd name="connsiteY5" fmla="*/ 489711 h 746316"/>
                <a:gd name="connsiteX6" fmla="*/ 140808 w 226481"/>
                <a:gd name="connsiteY6" fmla="*/ 700726 h 746316"/>
                <a:gd name="connsiteX7" fmla="*/ 110663 w 226481"/>
                <a:gd name="connsiteY7" fmla="*/ 735896 h 746316"/>
                <a:gd name="connsiteX8" fmla="*/ 70470 w 226481"/>
                <a:gd name="connsiteY8" fmla="*/ 740920 h 746316"/>
                <a:gd name="connsiteX9" fmla="*/ 30277 w 226481"/>
                <a:gd name="connsiteY9" fmla="*/ 665557 h 746316"/>
                <a:gd name="connsiteX10" fmla="*/ 10180 w 226481"/>
                <a:gd name="connsiteY10" fmla="*/ 534929 h 746316"/>
                <a:gd name="connsiteX11" fmla="*/ 131 w 226481"/>
                <a:gd name="connsiteY11" fmla="*/ 409324 h 746316"/>
                <a:gd name="connsiteX12" fmla="*/ 5156 w 226481"/>
                <a:gd name="connsiteY12" fmla="*/ 243526 h 746316"/>
                <a:gd name="connsiteX13" fmla="*/ 15204 w 226481"/>
                <a:gd name="connsiteY13" fmla="*/ 143043 h 746316"/>
                <a:gd name="connsiteX14" fmla="*/ 35301 w 226481"/>
                <a:gd name="connsiteY14" fmla="*/ 52608 h 746316"/>
                <a:gd name="connsiteX15" fmla="*/ 90567 w 226481"/>
                <a:gd name="connsiteY15" fmla="*/ 2366 h 74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6481" h="746316">
                  <a:moveTo>
                    <a:pt x="90567" y="2366"/>
                  </a:moveTo>
                  <a:cubicBezTo>
                    <a:pt x="108151" y="-3495"/>
                    <a:pt x="123224" y="1529"/>
                    <a:pt x="140808" y="17439"/>
                  </a:cubicBezTo>
                  <a:cubicBezTo>
                    <a:pt x="158392" y="33349"/>
                    <a:pt x="183514" y="68517"/>
                    <a:pt x="196074" y="97825"/>
                  </a:cubicBezTo>
                  <a:cubicBezTo>
                    <a:pt x="208634" y="127133"/>
                    <a:pt x="211147" y="160628"/>
                    <a:pt x="216171" y="193285"/>
                  </a:cubicBezTo>
                  <a:cubicBezTo>
                    <a:pt x="221195" y="225942"/>
                    <a:pt x="227894" y="244364"/>
                    <a:pt x="226219" y="293768"/>
                  </a:cubicBezTo>
                  <a:cubicBezTo>
                    <a:pt x="224544" y="343172"/>
                    <a:pt x="220358" y="421885"/>
                    <a:pt x="206123" y="489711"/>
                  </a:cubicBezTo>
                  <a:cubicBezTo>
                    <a:pt x="191888" y="557537"/>
                    <a:pt x="156718" y="659695"/>
                    <a:pt x="140808" y="700726"/>
                  </a:cubicBezTo>
                  <a:cubicBezTo>
                    <a:pt x="124898" y="741757"/>
                    <a:pt x="122386" y="729197"/>
                    <a:pt x="110663" y="735896"/>
                  </a:cubicBezTo>
                  <a:cubicBezTo>
                    <a:pt x="98940" y="742595"/>
                    <a:pt x="83868" y="752643"/>
                    <a:pt x="70470" y="740920"/>
                  </a:cubicBezTo>
                  <a:cubicBezTo>
                    <a:pt x="57072" y="729197"/>
                    <a:pt x="40325" y="699889"/>
                    <a:pt x="30277" y="665557"/>
                  </a:cubicBezTo>
                  <a:cubicBezTo>
                    <a:pt x="20229" y="631225"/>
                    <a:pt x="15204" y="577634"/>
                    <a:pt x="10180" y="534929"/>
                  </a:cubicBezTo>
                  <a:cubicBezTo>
                    <a:pt x="5156" y="492224"/>
                    <a:pt x="968" y="457891"/>
                    <a:pt x="131" y="409324"/>
                  </a:cubicBezTo>
                  <a:cubicBezTo>
                    <a:pt x="-706" y="360757"/>
                    <a:pt x="2644" y="287906"/>
                    <a:pt x="5156" y="243526"/>
                  </a:cubicBezTo>
                  <a:cubicBezTo>
                    <a:pt x="7668" y="199146"/>
                    <a:pt x="10180" y="174863"/>
                    <a:pt x="15204" y="143043"/>
                  </a:cubicBezTo>
                  <a:cubicBezTo>
                    <a:pt x="20228" y="111223"/>
                    <a:pt x="22741" y="76054"/>
                    <a:pt x="35301" y="52608"/>
                  </a:cubicBezTo>
                  <a:cubicBezTo>
                    <a:pt x="47861" y="29162"/>
                    <a:pt x="72983" y="8227"/>
                    <a:pt x="90567" y="2366"/>
                  </a:cubicBezTo>
                  <a:close/>
                </a:path>
              </a:pathLst>
            </a:custGeom>
            <a:noFill/>
            <a:ln w="19050">
              <a:solidFill>
                <a:srgbClr val="B1521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2E62841-DB54-6FAD-1118-595445AE0D25}"/>
              </a:ext>
            </a:extLst>
          </p:cNvPr>
          <p:cNvGrpSpPr/>
          <p:nvPr/>
        </p:nvGrpSpPr>
        <p:grpSpPr>
          <a:xfrm>
            <a:off x="9024014" y="2660791"/>
            <a:ext cx="2957823" cy="2217185"/>
            <a:chOff x="3277922" y="2160120"/>
            <a:chExt cx="2957823" cy="2217185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E87BECAD-BAF8-1C49-F1A8-C6E3DA6C1E18}"/>
                </a:ext>
              </a:extLst>
            </p:cNvPr>
            <p:cNvGrpSpPr/>
            <p:nvPr/>
          </p:nvGrpSpPr>
          <p:grpSpPr>
            <a:xfrm>
              <a:off x="3277922" y="2160120"/>
              <a:ext cx="2957823" cy="1724742"/>
              <a:chOff x="3277922" y="2160120"/>
              <a:chExt cx="2957823" cy="1724742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52FFE632-BBEC-08CC-404B-2BBF10BB6025}"/>
                  </a:ext>
                </a:extLst>
              </p:cNvPr>
              <p:cNvGrpSpPr/>
              <p:nvPr/>
            </p:nvGrpSpPr>
            <p:grpSpPr>
              <a:xfrm>
                <a:off x="3316904" y="2190067"/>
                <a:ext cx="2918841" cy="1488237"/>
                <a:chOff x="9084212" y="3540748"/>
                <a:chExt cx="2918841" cy="1488237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12E65FE6-48A1-8628-0286-D33FA86701D7}"/>
                    </a:ext>
                  </a:extLst>
                </p:cNvPr>
                <p:cNvGrpSpPr/>
                <p:nvPr/>
              </p:nvGrpSpPr>
              <p:grpSpPr>
                <a:xfrm>
                  <a:off x="9084212" y="3540748"/>
                  <a:ext cx="2918841" cy="1488237"/>
                  <a:chOff x="8757221" y="2090054"/>
                  <a:chExt cx="2918841" cy="1488237"/>
                </a:xfrm>
              </p:grpSpPr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9DF593F8-0F5F-EC4D-3FE8-821F25DCA281}"/>
                      </a:ext>
                    </a:extLst>
                  </p:cNvPr>
                  <p:cNvSpPr/>
                  <p:nvPr/>
                </p:nvSpPr>
                <p:spPr>
                  <a:xfrm>
                    <a:off x="8916894" y="2090054"/>
                    <a:ext cx="2517903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Observed data</a:t>
                    </a:r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30F9948D-7AC8-0B79-D8A1-856F843C551E}"/>
                      </a:ext>
                    </a:extLst>
                  </p:cNvPr>
                  <p:cNvSpPr/>
                  <p:nvPr/>
                </p:nvSpPr>
                <p:spPr>
                  <a:xfrm>
                    <a:off x="8916967" y="2276114"/>
                    <a:ext cx="2759095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Summary operating point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Sensitivity 0.71 (0.62–0.79)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Specificity 0.89 (0.86–0.92)</a:t>
                    </a:r>
                  </a:p>
                </p:txBody>
              </p:sp>
              <p:grpSp>
                <p:nvGrpSpPr>
                  <p:cNvPr id="155" name="Group 154">
                    <a:extLst>
                      <a:ext uri="{FF2B5EF4-FFF2-40B4-BE49-F238E27FC236}">
                        <a16:creationId xmlns:a16="http://schemas.microsoft.com/office/drawing/2014/main" id="{37BFF730-7773-1A5C-6309-CB055877CB48}"/>
                      </a:ext>
                    </a:extLst>
                  </p:cNvPr>
                  <p:cNvGrpSpPr/>
                  <p:nvPr/>
                </p:nvGrpSpPr>
                <p:grpSpPr>
                  <a:xfrm>
                    <a:off x="8757221" y="2890942"/>
                    <a:ext cx="2677575" cy="461665"/>
                    <a:chOff x="5402253" y="2501798"/>
                    <a:chExt cx="2677575" cy="461665"/>
                  </a:xfrm>
                </p:grpSpPr>
                <p:sp>
                  <p:nvSpPr>
                    <p:cNvPr id="159" name="Rectangle 158">
                      <a:extLst>
                        <a:ext uri="{FF2B5EF4-FFF2-40B4-BE49-F238E27FC236}">
                          <a16:creationId xmlns:a16="http://schemas.microsoft.com/office/drawing/2014/main" id="{31487B17-86F2-1246-A9C8-FB069AE144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2000" y="2501798"/>
                      <a:ext cx="2517828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SROC curve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AUC 0.90 (0.87–0.92)</a:t>
                      </a:r>
                      <a:endParaRPr kumimoji="0" lang="ru-RU" alt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cxnSp>
                  <p:nvCxnSpPr>
                    <p:cNvPr id="160" name="Straight Connector 159">
                      <a:extLst>
                        <a:ext uri="{FF2B5EF4-FFF2-40B4-BE49-F238E27FC236}">
                          <a16:creationId xmlns:a16="http://schemas.microsoft.com/office/drawing/2014/main" id="{D608747C-FD78-9CA7-3990-ADA344D1927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402253" y="2657829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6" name="Group 155">
                    <a:extLst>
                      <a:ext uri="{FF2B5EF4-FFF2-40B4-BE49-F238E27FC236}">
                        <a16:creationId xmlns:a16="http://schemas.microsoft.com/office/drawing/2014/main" id="{3861452A-3FD1-6A74-A6A0-5CD7B0E2C854}"/>
                      </a:ext>
                    </a:extLst>
                  </p:cNvPr>
                  <p:cNvGrpSpPr/>
                  <p:nvPr/>
                </p:nvGrpSpPr>
                <p:grpSpPr>
                  <a:xfrm>
                    <a:off x="8757221" y="3301292"/>
                    <a:ext cx="2745835" cy="276999"/>
                    <a:chOff x="5402253" y="2722242"/>
                    <a:chExt cx="2745835" cy="276999"/>
                  </a:xfrm>
                </p:grpSpPr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C08FE07D-ADF0-0852-9F8B-923FCB8C9F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2000" y="2722242"/>
                      <a:ext cx="2586088" cy="276999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95% confidence ellipse</a:t>
                      </a:r>
                    </a:p>
                  </p:txBody>
                </p:sp>
                <p:cxnSp>
                  <p:nvCxnSpPr>
                    <p:cNvPr id="158" name="Straight Connector 157">
                      <a:extLst>
                        <a:ext uri="{FF2B5EF4-FFF2-40B4-BE49-F238E27FC236}">
                          <a16:creationId xmlns:a16="http://schemas.microsoft.com/office/drawing/2014/main" id="{9501B0DB-DA80-43BB-8557-2BAD640E7EE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402253" y="2878273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rgbClr val="B15218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52" name="Diamond 151">
                  <a:extLst>
                    <a:ext uri="{FF2B5EF4-FFF2-40B4-BE49-F238E27FC236}">
                      <a16:creationId xmlns:a16="http://schemas.microsoft.com/office/drawing/2014/main" id="{2F9FA6E9-012D-4D51-6E3D-17FC1CAFEB1A}"/>
                    </a:ext>
                  </a:extLst>
                </p:cNvPr>
                <p:cNvSpPr/>
                <p:nvPr/>
              </p:nvSpPr>
              <p:spPr>
                <a:xfrm>
                  <a:off x="9120212" y="3827088"/>
                  <a:ext cx="108000" cy="108000"/>
                </a:xfrm>
                <a:prstGeom prst="diamond">
                  <a:avLst/>
                </a:prstGeom>
                <a:solidFill>
                  <a:srgbClr val="B15218"/>
                </a:solidFill>
                <a:ln>
                  <a:solidFill>
                    <a:srgbClr val="B1521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A0C2D0C-B2CD-5017-E99C-42FBE1035EB0}"/>
                  </a:ext>
                </a:extLst>
              </p:cNvPr>
              <p:cNvSpPr/>
              <p:nvPr/>
            </p:nvSpPr>
            <p:spPr>
              <a:xfrm>
                <a:off x="3477600" y="3607863"/>
                <a:ext cx="258608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ru-R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95% prediction ellipse</a:t>
                </a:r>
              </a:p>
            </p:txBody>
          </p: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93870643-C44D-C1AA-7B9F-040949ECE732}"/>
                  </a:ext>
                </a:extLst>
              </p:cNvPr>
              <p:cNvCxnSpPr/>
              <p:nvPr/>
            </p:nvCxnSpPr>
            <p:spPr>
              <a:xfrm>
                <a:off x="3313922" y="3763894"/>
                <a:ext cx="180000" cy="0"/>
              </a:xfrm>
              <a:prstGeom prst="line">
                <a:avLst/>
              </a:prstGeom>
              <a:ln w="19050">
                <a:solidFill>
                  <a:srgbClr val="B1521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0F5EFECD-4F82-4B6C-951E-E5C0EDF602D7}"/>
                  </a:ext>
                </a:extLst>
              </p:cNvPr>
              <p:cNvSpPr txBox="1"/>
              <p:nvPr/>
            </p:nvSpPr>
            <p:spPr>
              <a:xfrm>
                <a:off x="3277922" y="2160120"/>
                <a:ext cx="252000" cy="288147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A008777-E5CF-B99D-EFF3-6239E9582A38}"/>
                </a:ext>
              </a:extLst>
            </p:cNvPr>
            <p:cNvSpPr txBox="1"/>
            <p:nvPr/>
          </p:nvSpPr>
          <p:spPr>
            <a:xfrm>
              <a:off x="3315600" y="3915640"/>
              <a:ext cx="2253362" cy="46166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AUROC 0.90 (0.87–0.92)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432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61">
            <a:extLst>
              <a:ext uri="{FF2B5EF4-FFF2-40B4-BE49-F238E27FC236}">
                <a16:creationId xmlns:a16="http://schemas.microsoft.com/office/drawing/2014/main" id="{D2851A63-9404-4F69-B45B-4B2054A6D539}"/>
              </a:ext>
            </a:extLst>
          </p:cNvPr>
          <p:cNvSpPr/>
          <p:nvPr/>
        </p:nvSpPr>
        <p:spPr>
          <a:xfrm>
            <a:off x="589534" y="4651438"/>
            <a:ext cx="5040000" cy="1314000"/>
          </a:xfrm>
          <a:prstGeom prst="rect">
            <a:avLst/>
          </a:prstGeom>
          <a:solidFill>
            <a:srgbClr val="FAD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0900" indent="-342900" defTabSz="914377">
              <a:buClr>
                <a:schemeClr val="accent2"/>
              </a:buClr>
              <a:buFont typeface="+mj-lt"/>
              <a:buAutoNum type="alphaUcPeriod" startAt="3"/>
              <a:defRPr/>
            </a:pP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total cholesterol levels: three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2,3,5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(N=359); mean treatment duration, 2.27 months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2C0772CE-85F7-4599-AA24-9685CA860033}"/>
              </a:ext>
            </a:extLst>
          </p:cNvPr>
          <p:cNvSpPr/>
          <p:nvPr/>
        </p:nvSpPr>
        <p:spPr>
          <a:xfrm>
            <a:off x="589534" y="3278469"/>
            <a:ext cx="5040000" cy="1368000"/>
          </a:xfrm>
          <a:prstGeom prst="rect">
            <a:avLst/>
          </a:prstGeom>
          <a:solidFill>
            <a:srgbClr val="F7ED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0900" indent="-342900" defTabSz="914377">
              <a:buClr>
                <a:schemeClr val="accent2"/>
              </a:buClr>
              <a:buFont typeface="+mj-lt"/>
              <a:buAutoNum type="alphaUcPeriod" startAt="2"/>
              <a:defRPr/>
            </a:pP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TG levels: four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2–5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(N=445);</a:t>
            </a:r>
            <a:b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 treatment duration, 2.1 months 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56B4BDD4-C18B-4936-8A0B-3EC568ECCBD0}"/>
              </a:ext>
            </a:extLst>
          </p:cNvPr>
          <p:cNvSpPr/>
          <p:nvPr/>
        </p:nvSpPr>
        <p:spPr>
          <a:xfrm>
            <a:off x="589534" y="1975034"/>
            <a:ext cx="5040000" cy="1296000"/>
          </a:xfrm>
          <a:prstGeom prst="rect">
            <a:avLst/>
          </a:prstGeom>
          <a:solidFill>
            <a:srgbClr val="FFF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0900" indent="-342900" defTabSz="914377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ALT: three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2–4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(N=371); mean treatment duration, 1.97 months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224CE2-D480-ECB3-8EBA-6A92697B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74807"/>
            <a:ext cx="11362660" cy="694036"/>
          </a:xfrm>
        </p:spPr>
        <p:txBody>
          <a:bodyPr/>
          <a:lstStyle/>
          <a:p>
            <a:r>
              <a:rPr lang="en-GB" dirty="0"/>
              <a:t>EPL for MAFLD associated with metabolic syndrome</a:t>
            </a:r>
            <a:br>
              <a:rPr lang="en-GB" dirty="0"/>
            </a:br>
            <a:r>
              <a:rPr lang="en-GB" sz="1800" dirty="0">
                <a:solidFill>
                  <a:schemeClr val="accent3"/>
                </a:solidFill>
              </a:rPr>
              <a:t>A systematic review and network meta-analysis </a:t>
            </a:r>
          </a:p>
        </p:txBody>
      </p:sp>
      <p:sp>
        <p:nvSpPr>
          <p:cNvPr id="263" name="Text Placeholder 2">
            <a:extLst>
              <a:ext uri="{FF2B5EF4-FFF2-40B4-BE49-F238E27FC236}">
                <a16:creationId xmlns:a16="http://schemas.microsoft.com/office/drawing/2014/main" id="{23F5CA1B-7EBF-41C3-B1A5-6083DB592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89074"/>
            <a:ext cx="10388567" cy="810189"/>
          </a:xfrm>
        </p:spPr>
        <p:txBody>
          <a:bodyPr>
            <a:no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sz="1600" b="1" dirty="0"/>
              <a:t>Results of a direct meta-analysis of RCTs comparing the effect of treatment with EPL + AD vs AD therapy alone</a:t>
            </a:r>
            <a:r>
              <a:rPr lang="en-US" sz="1600" b="1" baseline="30000" dirty="0"/>
              <a:t>1</a:t>
            </a:r>
            <a:r>
              <a:rPr lang="en-US" sz="1600" b="1" dirty="0"/>
              <a:t>:</a:t>
            </a:r>
            <a:endParaRPr lang="en-US" sz="1600" b="1" strike="sngStrike" dirty="0">
              <a:solidFill>
                <a:srgbClr val="FF0000"/>
              </a:solidFill>
            </a:endParaRPr>
          </a:p>
        </p:txBody>
      </p:sp>
      <p:sp>
        <p:nvSpPr>
          <p:cNvPr id="132" name="Rectangle 131"/>
          <p:cNvSpPr>
            <a:spLocks/>
          </p:cNvSpPr>
          <p:nvPr/>
        </p:nvSpPr>
        <p:spPr>
          <a:xfrm>
            <a:off x="6506456" y="1484144"/>
            <a:ext cx="5169609" cy="4939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rgbClr val="000000">
                  <a:lumMod val="75000"/>
                  <a:lumOff val="25000"/>
                </a:srgb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Rectangle : avec coins arrondis en diagonale 8"/>
          <p:cNvSpPr/>
          <p:nvPr/>
        </p:nvSpPr>
        <p:spPr>
          <a:xfrm>
            <a:off x="6523160" y="1226170"/>
            <a:ext cx="5143501" cy="5197799"/>
          </a:xfrm>
          <a:prstGeom prst="round2DiagRect">
            <a:avLst>
              <a:gd name="adj1" fmla="val 9699"/>
              <a:gd name="adj2" fmla="val 0"/>
            </a:avLst>
          </a:prstGeom>
          <a:noFill/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>
              <a:defRPr/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B587B059-8618-43C6-85BB-E2D28D4DAE9E}"/>
              </a:ext>
            </a:extLst>
          </p:cNvPr>
          <p:cNvSpPr/>
          <p:nvPr/>
        </p:nvSpPr>
        <p:spPr>
          <a:xfrm>
            <a:off x="6088317" y="4651438"/>
            <a:ext cx="5616001" cy="1313118"/>
          </a:xfrm>
          <a:prstGeom prst="rect">
            <a:avLst/>
          </a:prstGeom>
          <a:solidFill>
            <a:srgbClr val="FAD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DC3DBF5B-5236-45C6-BC6E-71F19CBF1D70}"/>
              </a:ext>
            </a:extLst>
          </p:cNvPr>
          <p:cNvSpPr/>
          <p:nvPr/>
        </p:nvSpPr>
        <p:spPr>
          <a:xfrm>
            <a:off x="6088318" y="3278469"/>
            <a:ext cx="5616001" cy="1368000"/>
          </a:xfrm>
          <a:prstGeom prst="rect">
            <a:avLst/>
          </a:prstGeom>
          <a:solidFill>
            <a:srgbClr val="F7ED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5E3C55-B8AA-46A8-BDD7-193EF3590AC5}"/>
              </a:ext>
            </a:extLst>
          </p:cNvPr>
          <p:cNvSpPr/>
          <p:nvPr/>
        </p:nvSpPr>
        <p:spPr>
          <a:xfrm>
            <a:off x="6088317" y="1975034"/>
            <a:ext cx="5616001" cy="1296000"/>
          </a:xfrm>
          <a:prstGeom prst="rect">
            <a:avLst/>
          </a:prstGeom>
          <a:solidFill>
            <a:srgbClr val="FFF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852492" y="290502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–20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8235924" y="290760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604300" y="290390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9014148" y="2907606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–5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9419434" y="2903903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798352" y="2903903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</a:p>
        </p:txBody>
      </p:sp>
      <p:cxnSp>
        <p:nvCxnSpPr>
          <p:cNvPr id="134" name="Straight Connector 133"/>
          <p:cNvCxnSpPr/>
          <p:nvPr/>
        </p:nvCxnSpPr>
        <p:spPr>
          <a:xfrm flipV="1">
            <a:off x="9553230" y="2138360"/>
            <a:ext cx="0" cy="79068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8040885" y="2905023"/>
            <a:ext cx="1879096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043988" y="2905766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8424170" y="2907611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8795903" y="2907607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9181718" y="2905760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9919553" y="2905759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9835067" y="2608539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8736753" y="2604843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9054982" y="2344544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8474844" y="2477461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8350930" y="2479308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8229835" y="2346390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H="1">
            <a:off x="8229836" y="2360053"/>
            <a:ext cx="82514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8350931" y="2491415"/>
            <a:ext cx="12391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8736754" y="2618798"/>
            <a:ext cx="1098312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615374" y="2339126"/>
            <a:ext cx="54069" cy="354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8383977" y="2471847"/>
            <a:ext cx="66648" cy="436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9261034" y="2604340"/>
            <a:ext cx="42575" cy="279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Flowchart: Decision 152"/>
          <p:cNvSpPr/>
          <p:nvPr/>
        </p:nvSpPr>
        <p:spPr>
          <a:xfrm>
            <a:off x="8227520" y="2800641"/>
            <a:ext cx="929685" cy="35444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538576" y="3051165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8738902" y="2004637"/>
            <a:ext cx="8274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ALT (U/I)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380036" y="2079094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380036" y="2279301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380036" y="2410469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380036" y="2540747"/>
            <a:ext cx="851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 Z. (2013)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379872" y="2751341"/>
            <a:ext cx="1659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(Q=10.55, df=2, p=0.01,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=81.0%)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10187172" y="2079093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0187172" y="2279301"/>
            <a:ext cx="1418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–12.00 (–17.50, –6.50)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0187172" y="2410469"/>
            <a:ext cx="1521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–15.36 (–16.33, –14.39)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0187172" y="2540746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–3.84 (–11.17, 3.49)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10188532" y="2731770"/>
            <a:ext cx="1418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–11.28 (–17.33, –5.23)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p&lt;0.0003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6100698" y="201226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7818730" y="4283054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–150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8452881" y="4281934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–100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9111928" y="4285640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–50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9762112" y="4281934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8512589" y="4429422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cxnSp>
        <p:nvCxnSpPr>
          <p:cNvPr id="173" name="Straight Connector 172"/>
          <p:cNvCxnSpPr/>
          <p:nvPr/>
        </p:nvCxnSpPr>
        <p:spPr>
          <a:xfrm flipH="1" flipV="1">
            <a:off x="9878555" y="3370291"/>
            <a:ext cx="1534" cy="911643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8024474" y="4283054"/>
            <a:ext cx="1853641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8027536" y="4283798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8641889" y="4285640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9277228" y="4283793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9881674" y="4283791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9539891" y="357257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9287903" y="3574421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H="1">
            <a:off x="9287903" y="3588092"/>
            <a:ext cx="251988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9409967" y="3705294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9157979" y="370714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9157981" y="3719258"/>
            <a:ext cx="25198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9312604" y="3840788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8640636" y="3837090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H="1">
            <a:off x="8640637" y="3851054"/>
            <a:ext cx="67196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87"/>
          <p:cNvSpPr/>
          <p:nvPr/>
        </p:nvSpPr>
        <p:spPr>
          <a:xfrm>
            <a:off x="9384048" y="3572481"/>
            <a:ext cx="53336" cy="35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9252287" y="3703919"/>
            <a:ext cx="65745" cy="43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8949463" y="3836586"/>
            <a:ext cx="41998" cy="279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Flowchart: Decision 190"/>
          <p:cNvSpPr/>
          <p:nvPr/>
        </p:nvSpPr>
        <p:spPr>
          <a:xfrm>
            <a:off x="9072062" y="4167711"/>
            <a:ext cx="365321" cy="35468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379868" y="3310985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379868" y="3511327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Sun C. (2008)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6379868" y="3642586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6379868" y="3772953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379869" y="4129628"/>
            <a:ext cx="1582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(Q=7.69, df=3, p=0.05,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=61.0%)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0129747" y="3310982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10129747" y="3511326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–33.63 (–46.94, –20.32)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10129747" y="3642583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–46.90 (–60.30, –33.50)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0129747" y="3772950"/>
            <a:ext cx="1550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–73.45 (–101.66, –45.24)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0131086" y="4104498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–49.29 (–66.38, –32.20)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p&lt;0.0001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6120488" y="3245946"/>
            <a:ext cx="341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8652866" y="3256323"/>
            <a:ext cx="9236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TG (mg/dl)</a:t>
            </a:r>
          </a:p>
        </p:txBody>
      </p:sp>
      <p:cxnSp>
        <p:nvCxnSpPr>
          <p:cNvPr id="208" name="Straight Connector 207"/>
          <p:cNvCxnSpPr/>
          <p:nvPr/>
        </p:nvCxnSpPr>
        <p:spPr>
          <a:xfrm>
            <a:off x="9776059" y="397379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8096138" y="3970095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8096140" y="3984058"/>
            <a:ext cx="167991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10126224" y="3926813"/>
            <a:ext cx="1550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–77.88 (–144.66, –11.09)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6379868" y="3908359"/>
            <a:ext cx="851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 Z. (2013)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8910568" y="3971440"/>
            <a:ext cx="41998" cy="279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893101" y="5517601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–40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8220435" y="552015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8529377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–30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8847986" y="552015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–25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9462048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9757015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9152008" y="5522818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–20</a:t>
            </a:r>
          </a:p>
        </p:txBody>
      </p:sp>
      <p:cxnSp>
        <p:nvCxnSpPr>
          <p:cNvPr id="213" name="Straight Connector 212"/>
          <p:cNvCxnSpPr/>
          <p:nvPr/>
        </p:nvCxnSpPr>
        <p:spPr>
          <a:xfrm flipV="1">
            <a:off x="10042634" y="4759218"/>
            <a:ext cx="0" cy="757276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8079635" y="5517601"/>
            <a:ext cx="186059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8082713" y="5518336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406828" y="5520160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719094" y="5520157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9024373" y="5518331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9939809" y="5518329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8572779" y="5693582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8363785" y="4647354"/>
            <a:ext cx="14879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Cholesterol (mg/dl)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6437956" y="4700593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6437956" y="4898637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Sun C. (2008)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437956" y="5028389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437956" y="5157261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6437956" y="5365578"/>
            <a:ext cx="154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(Q=6.40, df=2, p=0.04,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=68.8%)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204792" y="4700590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10204792" y="4898637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–23.20 (–34.22, –12.19)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204792" y="5028389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–35.58 (–39.31, –31.84)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10204792" y="5157258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–26.68 (–36.49, –16.87)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10206139" y="5346217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–29.74 (–36.02, –21.45)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p&lt;0.0001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096397" y="4639985"/>
            <a:ext cx="333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</a:t>
            </a:r>
          </a:p>
        </p:txBody>
      </p:sp>
      <p:cxnSp>
        <p:nvCxnSpPr>
          <p:cNvPr id="239" name="Straight Connector 238"/>
          <p:cNvCxnSpPr/>
          <p:nvPr/>
        </p:nvCxnSpPr>
        <p:spPr>
          <a:xfrm>
            <a:off x="9335372" y="5520993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9643919" y="5518703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>
            <a:off x="9804056" y="4963175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8455080" y="4965001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H="1">
            <a:off x="8455082" y="4978516"/>
            <a:ext cx="134897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8662599" y="5090088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8114577" y="5091915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 flipH="1">
            <a:off x="8114582" y="5103892"/>
            <a:ext cx="54801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/>
          <p:nvPr/>
        </p:nvCxnSpPr>
        <p:spPr>
          <a:xfrm>
            <a:off x="9548198" y="5224319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8325688" y="5220663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H="1">
            <a:off x="8325689" y="5234466"/>
            <a:ext cx="1222508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 253"/>
          <p:cNvSpPr/>
          <p:nvPr/>
        </p:nvSpPr>
        <p:spPr>
          <a:xfrm>
            <a:off x="9105371" y="4957816"/>
            <a:ext cx="53537" cy="350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8360058" y="5084534"/>
            <a:ext cx="65991" cy="432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914577" y="5220165"/>
            <a:ext cx="42156" cy="276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Flowchart: Decision 256"/>
          <p:cNvSpPr/>
          <p:nvPr/>
        </p:nvSpPr>
        <p:spPr>
          <a:xfrm>
            <a:off x="8264436" y="5414346"/>
            <a:ext cx="920531" cy="35061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08A93F2-B5F8-4226-9121-35EC08334036}"/>
              </a:ext>
            </a:extLst>
          </p:cNvPr>
          <p:cNvCxnSpPr>
            <a:cxnSpLocks/>
          </p:cNvCxnSpPr>
          <p:nvPr/>
        </p:nvCxnSpPr>
        <p:spPr>
          <a:xfrm flipH="1">
            <a:off x="7007318" y="5895637"/>
            <a:ext cx="5226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>
            <a:extLst>
              <a:ext uri="{FF2B5EF4-FFF2-40B4-BE49-F238E27FC236}">
                <a16:creationId xmlns:a16="http://schemas.microsoft.com/office/drawing/2014/main" id="{984B290F-7F49-4463-9686-3FAA85A568F6}"/>
              </a:ext>
            </a:extLst>
          </p:cNvPr>
          <p:cNvSpPr txBox="1"/>
          <p:nvPr/>
        </p:nvSpPr>
        <p:spPr>
          <a:xfrm>
            <a:off x="7540484" y="5787915"/>
            <a:ext cx="1217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Favours EPL + AD</a:t>
            </a:r>
          </a:p>
        </p:txBody>
      </p: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A2BD63BD-668A-4D5C-9B1D-C8844E8C83E6}"/>
              </a:ext>
            </a:extLst>
          </p:cNvPr>
          <p:cNvCxnSpPr>
            <a:cxnSpLocks/>
          </p:cNvCxnSpPr>
          <p:nvPr/>
        </p:nvCxnSpPr>
        <p:spPr>
          <a:xfrm>
            <a:off x="11093152" y="5895637"/>
            <a:ext cx="5226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>
            <a:extLst>
              <a:ext uri="{FF2B5EF4-FFF2-40B4-BE49-F238E27FC236}">
                <a16:creationId xmlns:a16="http://schemas.microsoft.com/office/drawing/2014/main" id="{8EA1C3F8-AF8A-4BCB-9CB6-A390C35CC498}"/>
              </a:ext>
            </a:extLst>
          </p:cNvPr>
          <p:cNvSpPr txBox="1"/>
          <p:nvPr/>
        </p:nvSpPr>
        <p:spPr>
          <a:xfrm>
            <a:off x="10065350" y="5787915"/>
            <a:ext cx="1197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Favours AD alone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4DE2EF-7C19-D8C2-C419-BD284016D0E9}"/>
              </a:ext>
            </a:extLst>
          </p:cNvPr>
          <p:cNvSpPr txBox="1">
            <a:spLocks/>
          </p:cNvSpPr>
          <p:nvPr/>
        </p:nvSpPr>
        <p:spPr>
          <a:xfrm>
            <a:off x="1561391" y="6226282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AD, anti-diabetic; ALT, alanine aminotransferase; CI, confidence interval; 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EPL, essential phospholipids; 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MD, mean difference; 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NAFLD, non-alcoholic fatty liver disease; RCT, randomised controlled trial; RE, random effects; TG, triglycerides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Dajani A, et al.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World J Clin Cases 2020;8:5235–5249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 Wu Y. J TCM </a:t>
            </a:r>
            <a:r>
              <a:rPr lang="de-DE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Hunan 2009;29:41–42; 3. Yin D, Kong L. </a:t>
            </a:r>
            <a:r>
              <a:rPr lang="de-DE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JQ </a:t>
            </a:r>
            <a:r>
              <a:rPr lang="de-DE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Illu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2000;15:277–8; </a:t>
            </a:r>
            <a:b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 Li Z. J </a:t>
            </a:r>
            <a:r>
              <a:rPr lang="de-DE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Tradit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Chinese </a:t>
            </a:r>
            <a:r>
              <a:rPr lang="de-DE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</a:t>
            </a:r>
            <a:r>
              <a:rPr lang="de-DE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2013;31:10–1; 5. Sun C, et al. Clin Focus 2008;23:1272–3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7107CF-9AB1-CA39-6441-775A8351DE2F}"/>
              </a:ext>
            </a:extLst>
          </p:cNvPr>
          <p:cNvSpPr txBox="1"/>
          <p:nvPr/>
        </p:nvSpPr>
        <p:spPr>
          <a:xfrm>
            <a:off x="862873" y="2348583"/>
            <a:ext cx="343364" cy="338554"/>
          </a:xfrm>
          <a:prstGeom prst="rect">
            <a:avLst/>
          </a:prstGeom>
          <a:solidFill>
            <a:srgbClr val="FFF3D8"/>
          </a:solidFill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7A4894-BB83-4298-01FB-2013DC1E369A}"/>
              </a:ext>
            </a:extLst>
          </p:cNvPr>
          <p:cNvSpPr txBox="1"/>
          <p:nvPr/>
        </p:nvSpPr>
        <p:spPr>
          <a:xfrm>
            <a:off x="864477" y="3673548"/>
            <a:ext cx="341760" cy="338554"/>
          </a:xfrm>
          <a:prstGeom prst="rect">
            <a:avLst/>
          </a:prstGeom>
          <a:solidFill>
            <a:srgbClr val="F7EDE7"/>
          </a:solidFill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70A8E1-8409-7B0A-03C4-D08AD14665BF}"/>
              </a:ext>
            </a:extLst>
          </p:cNvPr>
          <p:cNvSpPr txBox="1"/>
          <p:nvPr/>
        </p:nvSpPr>
        <p:spPr>
          <a:xfrm>
            <a:off x="857487" y="4922638"/>
            <a:ext cx="333746" cy="338554"/>
          </a:xfrm>
          <a:prstGeom prst="rect">
            <a:avLst/>
          </a:prstGeom>
          <a:solidFill>
            <a:srgbClr val="FAD8C1"/>
          </a:solidFill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22468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224CE2-D480-ECB3-8EBA-6A92697B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1362660" cy="824841"/>
          </a:xfrm>
        </p:spPr>
        <p:txBody>
          <a:bodyPr/>
          <a:lstStyle/>
          <a:p>
            <a:r>
              <a:rPr lang="en-GB" dirty="0"/>
              <a:t>Additional data of interest from studies of EPL in patients </a:t>
            </a:r>
            <a:r>
              <a:rPr lang="en-GB"/>
              <a:t>with NAFLD/MAFLD </a:t>
            </a:r>
            <a:r>
              <a:rPr lang="en-GB" dirty="0"/>
              <a:t>and cardiometabolic diseases</a:t>
            </a:r>
            <a:r>
              <a:rPr lang="en-GB" baseline="30000" dirty="0"/>
              <a:t>1</a:t>
            </a:r>
            <a:endParaRPr lang="en-GB" dirty="0"/>
          </a:p>
        </p:txBody>
      </p:sp>
      <p:sp>
        <p:nvSpPr>
          <p:cNvPr id="132" name="Rectangle 131"/>
          <p:cNvSpPr>
            <a:spLocks/>
          </p:cNvSpPr>
          <p:nvPr/>
        </p:nvSpPr>
        <p:spPr>
          <a:xfrm>
            <a:off x="6506456" y="1484144"/>
            <a:ext cx="5169609" cy="4939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rgbClr val="000000">
                  <a:lumMod val="75000"/>
                  <a:lumOff val="25000"/>
                </a:srgb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4DE2EF-7C19-D8C2-C419-BD284016D0E9}"/>
              </a:ext>
            </a:extLst>
          </p:cNvPr>
          <p:cNvSpPr txBox="1">
            <a:spLocks/>
          </p:cNvSpPr>
          <p:nvPr/>
        </p:nvSpPr>
        <p:spPr>
          <a:xfrm>
            <a:off x="1561391" y="5934456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*Data not reported for sibutramine alone. †SOC is defined as basic diet and exercise. ‡Defined as overweight/obesity, hypertension, Type 2 diabetes or hypercholesterolemia. ALT, alanine transaminase; AST, alanine aspartate; EPL, essential phospholipids; GGT, gamma glutamyl transferase; HDL-C, high-density lipoproteins; HOMA-IR, homeostatic model assessment of insulin resistance; LDL-C, low-density lipoprotein; NAFLD, non-alcoholic fatty liver disease; RCT, randomized controlled trial; SOC, standard of care</a:t>
            </a:r>
            <a:b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Dajani et al. Drugs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Perspect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2021;37:249–64; 2. Sas E et al. Gut 2012;61:A216–7; 3. Li et al. Inner Mongol J Tradition Chin Med 2013;31:10–1; 4. Yin D et al. Med J Q 2000;15:227–8; 5. Maev IV et al. BMJ Open Gastroenterol 2019;6:e000307; 6. Maev IV et al. BMJ Open Gastroenterol 2020;7:e000368; 7. Maev IV et al. BMJ Open Gastroenterol. 2020;7:e000341.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AB0A90D-C662-46B7-60B8-5D06D56BE782}"/>
              </a:ext>
            </a:extLst>
          </p:cNvPr>
          <p:cNvGrpSpPr/>
          <p:nvPr/>
        </p:nvGrpSpPr>
        <p:grpSpPr>
          <a:xfrm>
            <a:off x="1043709" y="1557338"/>
            <a:ext cx="10719666" cy="747870"/>
            <a:chOff x="822036" y="1557338"/>
            <a:chExt cx="10941339" cy="74787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2B95338-7554-B89B-B5CC-97976F526A19}"/>
                </a:ext>
              </a:extLst>
            </p:cNvPr>
            <p:cNvSpPr/>
            <p:nvPr/>
          </p:nvSpPr>
          <p:spPr>
            <a:xfrm>
              <a:off x="822036" y="1557338"/>
              <a:ext cx="10941339" cy="74787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50B134C-C909-49AE-C94F-F1AF85770E68}"/>
                </a:ext>
              </a:extLst>
            </p:cNvPr>
            <p:cNvSpPr txBox="1"/>
            <p:nvPr/>
          </p:nvSpPr>
          <p:spPr>
            <a:xfrm>
              <a:off x="895927" y="1605336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RCT trial of EPL + sibutramine (n=50) vs sibutramine alone (n=30) in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obesity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treatment with EPL + sibutramine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resulted in a numerical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reduction of blood glucose from baseline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*</a:t>
              </a:r>
              <a:endParaRPr lang="en-GB" sz="12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Treatment with EPL + sibutramine also resulted in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reductions of HOMA-IR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compared with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78AE7DF-7241-C575-26C6-819C52D13EEE}"/>
              </a:ext>
            </a:extLst>
          </p:cNvPr>
          <p:cNvGrpSpPr/>
          <p:nvPr/>
        </p:nvGrpSpPr>
        <p:grpSpPr>
          <a:xfrm>
            <a:off x="1043709" y="2591098"/>
            <a:ext cx="10719666" cy="747870"/>
            <a:chOff x="822036" y="2540735"/>
            <a:chExt cx="10941339" cy="747870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23F2B6B3-D129-562F-B50B-05CA3499B55C}"/>
                </a:ext>
              </a:extLst>
            </p:cNvPr>
            <p:cNvSpPr/>
            <p:nvPr/>
          </p:nvSpPr>
          <p:spPr>
            <a:xfrm>
              <a:off x="822036" y="2540735"/>
              <a:ext cx="10941339" cy="7478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B389AA3-54BE-5B16-DDA4-25A43F3F4F3F}"/>
                </a:ext>
              </a:extLst>
            </p:cNvPr>
            <p:cNvSpPr txBox="1"/>
            <p:nvPr/>
          </p:nvSpPr>
          <p:spPr>
            <a:xfrm>
              <a:off x="895927" y="2591505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RTC of EPL + metformin (n=43) vs metformin alone (n=43) in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diabetes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treatment with both regimens resulted in satisfactory glucose control; however, treatment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EPL + metformin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resulted in greater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improvements in ALT, triglycerides and ultrasonography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findings compared with metformin alone (p&lt;0.05)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5FF5893B-4E00-FDB3-8C63-CB23001D1EA6}"/>
              </a:ext>
            </a:extLst>
          </p:cNvPr>
          <p:cNvGrpSpPr/>
          <p:nvPr/>
        </p:nvGrpSpPr>
        <p:grpSpPr>
          <a:xfrm>
            <a:off x="1043709" y="3624858"/>
            <a:ext cx="10719666" cy="747870"/>
            <a:chOff x="822036" y="3591818"/>
            <a:chExt cx="10941339" cy="747870"/>
          </a:xfrm>
        </p:grpSpPr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EACC6747-629C-0191-1744-4E52FEF22ECF}"/>
                </a:ext>
              </a:extLst>
            </p:cNvPr>
            <p:cNvSpPr/>
            <p:nvPr/>
          </p:nvSpPr>
          <p:spPr>
            <a:xfrm>
              <a:off x="822036" y="3591818"/>
              <a:ext cx="10941339" cy="7478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C9F17851-3926-C9DF-B1C9-3B9E281BE5E4}"/>
                </a:ext>
              </a:extLst>
            </p:cNvPr>
            <p:cNvSpPr txBox="1"/>
            <p:nvPr/>
          </p:nvSpPr>
          <p:spPr>
            <a:xfrm>
              <a:off x="895927" y="3642588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RCT of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due to diabetes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randomized to receive EPL + SOC</a:t>
              </a:r>
              <a:r>
                <a:rPr kumimoji="0" lang="en-GB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†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(n=125) vs SOC alone (n=60), patients who received EPL had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reduced triglycerides, total cholesterol, LDL-C (p&lt;0.05 for all), and ALT (p&lt;0.01)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along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increased </a:t>
              </a:r>
              <a:b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HDL-C (p&lt;0.05)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compared with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7C90E1FC-17BB-FECC-1DEB-7340806BF08F}"/>
              </a:ext>
            </a:extLst>
          </p:cNvPr>
          <p:cNvGrpSpPr/>
          <p:nvPr/>
        </p:nvGrpSpPr>
        <p:grpSpPr>
          <a:xfrm>
            <a:off x="1043709" y="4658618"/>
            <a:ext cx="10719666" cy="747870"/>
            <a:chOff x="822036" y="4658618"/>
            <a:chExt cx="10941339" cy="747870"/>
          </a:xfrm>
        </p:grpSpPr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974A5291-7E91-34C7-AB48-1C62ADA04595}"/>
                </a:ext>
              </a:extLst>
            </p:cNvPr>
            <p:cNvSpPr/>
            <p:nvPr/>
          </p:nvSpPr>
          <p:spPr>
            <a:xfrm>
              <a:off x="822036" y="4658618"/>
              <a:ext cx="10941339" cy="74787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FE6ACC92-61BA-6D1A-B875-9C1C90AB00A3}"/>
                </a:ext>
              </a:extLst>
            </p:cNvPr>
            <p:cNvSpPr txBox="1"/>
            <p:nvPr/>
          </p:nvSpPr>
          <p:spPr>
            <a:xfrm>
              <a:off x="895927" y="4709388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observational study of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≥1 cardiometabolic comorbidity</a:t>
              </a:r>
              <a:r>
                <a:rPr lang="en-GB" sz="1200" b="1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‡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who received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EPL in combination with SOC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* (n=2843), treatment with EPL resulted in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reduced ALT, AST, GGT (p&lt;0.001 for all), LDL-C, triglycerides and total cholesterol, increased HDL-C and improved ultrasonography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findings (p&lt;0.05 for all) from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5–7</a:t>
              </a:r>
            </a:p>
          </p:txBody>
        </p:sp>
      </p:grpSp>
      <p:sp>
        <p:nvSpPr>
          <p:cNvPr id="272" name="Oval 271">
            <a:extLst>
              <a:ext uri="{FF2B5EF4-FFF2-40B4-BE49-F238E27FC236}">
                <a16:creationId xmlns:a16="http://schemas.microsoft.com/office/drawing/2014/main" id="{C2D97366-533C-58EE-B56D-03C30130C808}"/>
              </a:ext>
            </a:extLst>
          </p:cNvPr>
          <p:cNvSpPr/>
          <p:nvPr/>
        </p:nvSpPr>
        <p:spPr>
          <a:xfrm>
            <a:off x="276154" y="1577413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521D771A-4492-BBBA-3165-437527403B7F}"/>
              </a:ext>
            </a:extLst>
          </p:cNvPr>
          <p:cNvSpPr/>
          <p:nvPr/>
        </p:nvSpPr>
        <p:spPr>
          <a:xfrm>
            <a:off x="276154" y="2633097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F443C29B-8828-338D-B13B-19FC46814F6C}"/>
              </a:ext>
            </a:extLst>
          </p:cNvPr>
          <p:cNvSpPr/>
          <p:nvPr/>
        </p:nvSpPr>
        <p:spPr>
          <a:xfrm>
            <a:off x="276154" y="3675628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1AB70766-D274-38EE-7D22-AC3893DD2198}"/>
              </a:ext>
            </a:extLst>
          </p:cNvPr>
          <p:cNvSpPr/>
          <p:nvPr/>
        </p:nvSpPr>
        <p:spPr>
          <a:xfrm>
            <a:off x="276154" y="4658618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4A358105-8B2C-87B0-A94A-29EBCAA3B135}"/>
              </a:ext>
            </a:extLst>
          </p:cNvPr>
          <p:cNvGrpSpPr/>
          <p:nvPr/>
        </p:nvGrpSpPr>
        <p:grpSpPr>
          <a:xfrm>
            <a:off x="348725" y="1728140"/>
            <a:ext cx="548152" cy="381772"/>
            <a:chOff x="7310438" y="4265613"/>
            <a:chExt cx="674687" cy="469900"/>
          </a:xfrm>
          <a:solidFill>
            <a:schemeClr val="accent1"/>
          </a:solidFill>
        </p:grpSpPr>
        <p:sp>
          <p:nvSpPr>
            <p:cNvPr id="277" name="Freeform 243">
              <a:extLst>
                <a:ext uri="{FF2B5EF4-FFF2-40B4-BE49-F238E27FC236}">
                  <a16:creationId xmlns:a16="http://schemas.microsoft.com/office/drawing/2014/main" id="{BB6EEFC1-5B6C-78FE-787C-2C95B4840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938" y="4384675"/>
              <a:ext cx="42863" cy="66675"/>
            </a:xfrm>
            <a:custGeom>
              <a:avLst/>
              <a:gdLst>
                <a:gd name="T0" fmla="*/ 20 w 21"/>
                <a:gd name="T1" fmla="*/ 19 h 33"/>
                <a:gd name="T2" fmla="*/ 18 w 21"/>
                <a:gd name="T3" fmla="*/ 12 h 33"/>
                <a:gd name="T4" fmla="*/ 13 w 21"/>
                <a:gd name="T5" fmla="*/ 6 h 33"/>
                <a:gd name="T6" fmla="*/ 11 w 21"/>
                <a:gd name="T7" fmla="*/ 1 h 33"/>
                <a:gd name="T8" fmla="*/ 11 w 21"/>
                <a:gd name="T9" fmla="*/ 0 h 33"/>
                <a:gd name="T10" fmla="*/ 10 w 21"/>
                <a:gd name="T11" fmla="*/ 1 h 33"/>
                <a:gd name="T12" fmla="*/ 10 w 21"/>
                <a:gd name="T13" fmla="*/ 3 h 33"/>
                <a:gd name="T14" fmla="*/ 7 w 21"/>
                <a:gd name="T15" fmla="*/ 7 h 33"/>
                <a:gd name="T16" fmla="*/ 3 w 21"/>
                <a:gd name="T17" fmla="*/ 14 h 33"/>
                <a:gd name="T18" fmla="*/ 1 w 21"/>
                <a:gd name="T19" fmla="*/ 23 h 33"/>
                <a:gd name="T20" fmla="*/ 11 w 21"/>
                <a:gd name="T21" fmla="*/ 33 h 33"/>
                <a:gd name="T22" fmla="*/ 17 w 21"/>
                <a:gd name="T23" fmla="*/ 31 h 33"/>
                <a:gd name="T24" fmla="*/ 20 w 2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3">
                  <a:moveTo>
                    <a:pt x="20" y="19"/>
                  </a:moveTo>
                  <a:cubicBezTo>
                    <a:pt x="20" y="16"/>
                    <a:pt x="19" y="14"/>
                    <a:pt x="18" y="12"/>
                  </a:cubicBezTo>
                  <a:cubicBezTo>
                    <a:pt x="16" y="10"/>
                    <a:pt x="15" y="8"/>
                    <a:pt x="13" y="6"/>
                  </a:cubicBezTo>
                  <a:cubicBezTo>
                    <a:pt x="12" y="4"/>
                    <a:pt x="11" y="3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9" y="4"/>
                    <a:pt x="8" y="6"/>
                    <a:pt x="7" y="7"/>
                  </a:cubicBezTo>
                  <a:cubicBezTo>
                    <a:pt x="6" y="10"/>
                    <a:pt x="4" y="12"/>
                    <a:pt x="3" y="14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1" y="29"/>
                    <a:pt x="6" y="33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0" y="28"/>
                    <a:pt x="21" y="23"/>
                    <a:pt x="2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Freeform 244">
              <a:extLst>
                <a:ext uri="{FF2B5EF4-FFF2-40B4-BE49-F238E27FC236}">
                  <a16:creationId xmlns:a16="http://schemas.microsoft.com/office/drawing/2014/main" id="{A0BF4E25-4845-E0FD-BCF7-7BE7A5876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4314825"/>
              <a:ext cx="263525" cy="66675"/>
            </a:xfrm>
            <a:custGeom>
              <a:avLst/>
              <a:gdLst>
                <a:gd name="T0" fmla="*/ 115 w 132"/>
                <a:gd name="T1" fmla="*/ 33 h 33"/>
                <a:gd name="T2" fmla="*/ 8 w 132"/>
                <a:gd name="T3" fmla="*/ 33 h 33"/>
                <a:gd name="T4" fmla="*/ 4 w 132"/>
                <a:gd name="T5" fmla="*/ 29 h 33"/>
                <a:gd name="T6" fmla="*/ 8 w 132"/>
                <a:gd name="T7" fmla="*/ 24 h 33"/>
                <a:gd name="T8" fmla="*/ 115 w 132"/>
                <a:gd name="T9" fmla="*/ 24 h 33"/>
                <a:gd name="T10" fmla="*/ 123 w 132"/>
                <a:gd name="T11" fmla="*/ 17 h 33"/>
                <a:gd name="T12" fmla="*/ 115 w 132"/>
                <a:gd name="T13" fmla="*/ 9 h 33"/>
                <a:gd name="T14" fmla="*/ 5 w 132"/>
                <a:gd name="T15" fmla="*/ 9 h 33"/>
                <a:gd name="T16" fmla="*/ 0 w 132"/>
                <a:gd name="T17" fmla="*/ 5 h 33"/>
                <a:gd name="T18" fmla="*/ 5 w 132"/>
                <a:gd name="T19" fmla="*/ 0 h 33"/>
                <a:gd name="T20" fmla="*/ 115 w 132"/>
                <a:gd name="T21" fmla="*/ 0 h 33"/>
                <a:gd name="T22" fmla="*/ 132 w 132"/>
                <a:gd name="T23" fmla="*/ 17 h 33"/>
                <a:gd name="T24" fmla="*/ 115 w 132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33">
                  <a:moveTo>
                    <a:pt x="115" y="33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6" y="33"/>
                    <a:pt x="4" y="31"/>
                    <a:pt x="4" y="29"/>
                  </a:cubicBezTo>
                  <a:cubicBezTo>
                    <a:pt x="4" y="26"/>
                    <a:pt x="6" y="24"/>
                    <a:pt x="8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9" y="24"/>
                    <a:pt x="123" y="21"/>
                    <a:pt x="123" y="17"/>
                  </a:cubicBezTo>
                  <a:cubicBezTo>
                    <a:pt x="123" y="12"/>
                    <a:pt x="119" y="9"/>
                    <a:pt x="11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4" y="0"/>
                    <a:pt x="132" y="7"/>
                    <a:pt x="132" y="17"/>
                  </a:cubicBezTo>
                  <a:cubicBezTo>
                    <a:pt x="132" y="26"/>
                    <a:pt x="124" y="33"/>
                    <a:pt x="11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9" name="Freeform 245">
              <a:extLst>
                <a:ext uri="{FF2B5EF4-FFF2-40B4-BE49-F238E27FC236}">
                  <a16:creationId xmlns:a16="http://schemas.microsoft.com/office/drawing/2014/main" id="{50668D9C-0EEC-1C09-3F5D-321DE500E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8400" y="4362450"/>
              <a:ext cx="201613" cy="66675"/>
            </a:xfrm>
            <a:custGeom>
              <a:avLst/>
              <a:gdLst>
                <a:gd name="T0" fmla="*/ 85 w 101"/>
                <a:gd name="T1" fmla="*/ 33 h 33"/>
                <a:gd name="T2" fmla="*/ 16 w 101"/>
                <a:gd name="T3" fmla="*/ 33 h 33"/>
                <a:gd name="T4" fmla="*/ 0 w 101"/>
                <a:gd name="T5" fmla="*/ 17 h 33"/>
                <a:gd name="T6" fmla="*/ 16 w 101"/>
                <a:gd name="T7" fmla="*/ 0 h 33"/>
                <a:gd name="T8" fmla="*/ 85 w 101"/>
                <a:gd name="T9" fmla="*/ 0 h 33"/>
                <a:gd name="T10" fmla="*/ 101 w 101"/>
                <a:gd name="T11" fmla="*/ 17 h 33"/>
                <a:gd name="T12" fmla="*/ 85 w 101"/>
                <a:gd name="T13" fmla="*/ 33 h 33"/>
                <a:gd name="T14" fmla="*/ 16 w 101"/>
                <a:gd name="T15" fmla="*/ 9 h 33"/>
                <a:gd name="T16" fmla="*/ 9 w 101"/>
                <a:gd name="T17" fmla="*/ 17 h 33"/>
                <a:gd name="T18" fmla="*/ 16 w 101"/>
                <a:gd name="T19" fmla="*/ 24 h 33"/>
                <a:gd name="T20" fmla="*/ 85 w 101"/>
                <a:gd name="T21" fmla="*/ 24 h 33"/>
                <a:gd name="T22" fmla="*/ 92 w 101"/>
                <a:gd name="T23" fmla="*/ 17 h 33"/>
                <a:gd name="T24" fmla="*/ 85 w 101"/>
                <a:gd name="T25" fmla="*/ 9 h 33"/>
                <a:gd name="T26" fmla="*/ 16 w 101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33">
                  <a:moveTo>
                    <a:pt x="85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6"/>
                    <a:pt x="0" y="17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4" y="0"/>
                    <a:pt x="101" y="7"/>
                    <a:pt x="101" y="17"/>
                  </a:cubicBezTo>
                  <a:cubicBezTo>
                    <a:pt x="101" y="26"/>
                    <a:pt x="94" y="33"/>
                    <a:pt x="85" y="33"/>
                  </a:cubicBezTo>
                  <a:close/>
                  <a:moveTo>
                    <a:pt x="16" y="9"/>
                  </a:moveTo>
                  <a:cubicBezTo>
                    <a:pt x="12" y="9"/>
                    <a:pt x="9" y="12"/>
                    <a:pt x="9" y="17"/>
                  </a:cubicBezTo>
                  <a:cubicBezTo>
                    <a:pt x="9" y="21"/>
                    <a:pt x="12" y="24"/>
                    <a:pt x="1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9" y="24"/>
                    <a:pt x="92" y="21"/>
                    <a:pt x="92" y="17"/>
                  </a:cubicBezTo>
                  <a:cubicBezTo>
                    <a:pt x="92" y="12"/>
                    <a:pt x="89" y="9"/>
                    <a:pt x="85" y="9"/>
                  </a:cubicBezTo>
                  <a:lnTo>
                    <a:pt x="1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Freeform 246">
              <a:extLst>
                <a:ext uri="{FF2B5EF4-FFF2-40B4-BE49-F238E27FC236}">
                  <a16:creationId xmlns:a16="http://schemas.microsoft.com/office/drawing/2014/main" id="{ADCCA0CF-38E8-951A-5894-9ABE3998C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600" y="4265613"/>
              <a:ext cx="246063" cy="149225"/>
            </a:xfrm>
            <a:custGeom>
              <a:avLst/>
              <a:gdLst>
                <a:gd name="T0" fmla="*/ 14 w 123"/>
                <a:gd name="T1" fmla="*/ 75 h 75"/>
                <a:gd name="T2" fmla="*/ 9 w 123"/>
                <a:gd name="T3" fmla="*/ 71 h 75"/>
                <a:gd name="T4" fmla="*/ 34 w 123"/>
                <a:gd name="T5" fmla="*/ 16 h 75"/>
                <a:gd name="T6" fmla="*/ 34 w 123"/>
                <a:gd name="T7" fmla="*/ 16 h 75"/>
                <a:gd name="T8" fmla="*/ 101 w 123"/>
                <a:gd name="T9" fmla="*/ 1 h 75"/>
                <a:gd name="T10" fmla="*/ 113 w 123"/>
                <a:gd name="T11" fmla="*/ 3 h 75"/>
                <a:gd name="T12" fmla="*/ 121 w 123"/>
                <a:gd name="T13" fmla="*/ 13 h 75"/>
                <a:gd name="T14" fmla="*/ 108 w 123"/>
                <a:gd name="T15" fmla="*/ 33 h 75"/>
                <a:gd name="T16" fmla="*/ 52 w 123"/>
                <a:gd name="T17" fmla="*/ 46 h 75"/>
                <a:gd name="T18" fmla="*/ 42 w 123"/>
                <a:gd name="T19" fmla="*/ 71 h 75"/>
                <a:gd name="T20" fmla="*/ 36 w 123"/>
                <a:gd name="T21" fmla="*/ 70 h 75"/>
                <a:gd name="T22" fmla="*/ 37 w 123"/>
                <a:gd name="T23" fmla="*/ 64 h 75"/>
                <a:gd name="T24" fmla="*/ 43 w 123"/>
                <a:gd name="T25" fmla="*/ 43 h 75"/>
                <a:gd name="T26" fmla="*/ 46 w 123"/>
                <a:gd name="T27" fmla="*/ 38 h 75"/>
                <a:gd name="T28" fmla="*/ 106 w 123"/>
                <a:gd name="T29" fmla="*/ 24 h 75"/>
                <a:gd name="T30" fmla="*/ 112 w 123"/>
                <a:gd name="T31" fmla="*/ 15 h 75"/>
                <a:gd name="T32" fmla="*/ 109 w 123"/>
                <a:gd name="T33" fmla="*/ 10 h 75"/>
                <a:gd name="T34" fmla="*/ 103 w 123"/>
                <a:gd name="T35" fmla="*/ 9 h 75"/>
                <a:gd name="T36" fmla="*/ 36 w 123"/>
                <a:gd name="T37" fmla="*/ 25 h 75"/>
                <a:gd name="T38" fmla="*/ 18 w 123"/>
                <a:gd name="T39" fmla="*/ 70 h 75"/>
                <a:gd name="T40" fmla="*/ 15 w 123"/>
                <a:gd name="T41" fmla="*/ 75 h 75"/>
                <a:gd name="T42" fmla="*/ 14 w 123"/>
                <a:gd name="T4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3" h="75">
                  <a:moveTo>
                    <a:pt x="14" y="75"/>
                  </a:moveTo>
                  <a:cubicBezTo>
                    <a:pt x="12" y="75"/>
                    <a:pt x="10" y="74"/>
                    <a:pt x="9" y="71"/>
                  </a:cubicBezTo>
                  <a:cubicBezTo>
                    <a:pt x="0" y="28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5" y="0"/>
                    <a:pt x="109" y="0"/>
                    <a:pt x="113" y="3"/>
                  </a:cubicBezTo>
                  <a:cubicBezTo>
                    <a:pt x="117" y="5"/>
                    <a:pt x="120" y="9"/>
                    <a:pt x="121" y="13"/>
                  </a:cubicBezTo>
                  <a:cubicBezTo>
                    <a:pt x="123" y="22"/>
                    <a:pt x="117" y="31"/>
                    <a:pt x="108" y="33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52"/>
                    <a:pt x="51" y="64"/>
                    <a:pt x="42" y="71"/>
                  </a:cubicBezTo>
                  <a:cubicBezTo>
                    <a:pt x="40" y="73"/>
                    <a:pt x="37" y="72"/>
                    <a:pt x="36" y="70"/>
                  </a:cubicBezTo>
                  <a:cubicBezTo>
                    <a:pt x="34" y="69"/>
                    <a:pt x="35" y="66"/>
                    <a:pt x="37" y="64"/>
                  </a:cubicBezTo>
                  <a:cubicBezTo>
                    <a:pt x="45" y="57"/>
                    <a:pt x="43" y="43"/>
                    <a:pt x="43" y="43"/>
                  </a:cubicBezTo>
                  <a:cubicBezTo>
                    <a:pt x="43" y="40"/>
                    <a:pt x="44" y="38"/>
                    <a:pt x="46" y="38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10" y="23"/>
                    <a:pt x="113" y="19"/>
                    <a:pt x="112" y="15"/>
                  </a:cubicBezTo>
                  <a:cubicBezTo>
                    <a:pt x="111" y="13"/>
                    <a:pt x="110" y="11"/>
                    <a:pt x="109" y="10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4" y="26"/>
                    <a:pt x="11" y="35"/>
                    <a:pt x="18" y="70"/>
                  </a:cubicBezTo>
                  <a:cubicBezTo>
                    <a:pt x="19" y="72"/>
                    <a:pt x="17" y="74"/>
                    <a:pt x="15" y="75"/>
                  </a:cubicBezTo>
                  <a:cubicBezTo>
                    <a:pt x="14" y="75"/>
                    <a:pt x="14" y="75"/>
                    <a:pt x="1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Freeform 247">
              <a:extLst>
                <a:ext uri="{FF2B5EF4-FFF2-40B4-BE49-F238E27FC236}">
                  <a16:creationId xmlns:a16="http://schemas.microsoft.com/office/drawing/2014/main" id="{6DE565B8-62E6-3D0C-7767-B336AFF34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25" y="4411663"/>
              <a:ext cx="166688" cy="69850"/>
            </a:xfrm>
            <a:custGeom>
              <a:avLst/>
              <a:gdLst>
                <a:gd name="T0" fmla="*/ 67 w 84"/>
                <a:gd name="T1" fmla="*/ 35 h 35"/>
                <a:gd name="T2" fmla="*/ 66 w 84"/>
                <a:gd name="T3" fmla="*/ 35 h 35"/>
                <a:gd name="T4" fmla="*/ 66 w 84"/>
                <a:gd name="T5" fmla="*/ 35 h 35"/>
                <a:gd name="T6" fmla="*/ 16 w 84"/>
                <a:gd name="T7" fmla="*/ 33 h 35"/>
                <a:gd name="T8" fmla="*/ 5 w 84"/>
                <a:gd name="T9" fmla="*/ 27 h 35"/>
                <a:gd name="T10" fmla="*/ 0 w 84"/>
                <a:gd name="T11" fmla="*/ 16 h 35"/>
                <a:gd name="T12" fmla="*/ 6 w 84"/>
                <a:gd name="T13" fmla="*/ 4 h 35"/>
                <a:gd name="T14" fmla="*/ 17 w 84"/>
                <a:gd name="T15" fmla="*/ 0 h 35"/>
                <a:gd name="T16" fmla="*/ 67 w 84"/>
                <a:gd name="T17" fmla="*/ 2 h 35"/>
                <a:gd name="T18" fmla="*/ 83 w 84"/>
                <a:gd name="T19" fmla="*/ 19 h 35"/>
                <a:gd name="T20" fmla="*/ 67 w 84"/>
                <a:gd name="T21" fmla="*/ 35 h 35"/>
                <a:gd name="T22" fmla="*/ 66 w 84"/>
                <a:gd name="T23" fmla="*/ 26 h 35"/>
                <a:gd name="T24" fmla="*/ 74 w 84"/>
                <a:gd name="T25" fmla="*/ 19 h 35"/>
                <a:gd name="T26" fmla="*/ 67 w 84"/>
                <a:gd name="T27" fmla="*/ 11 h 35"/>
                <a:gd name="T28" fmla="*/ 17 w 84"/>
                <a:gd name="T29" fmla="*/ 9 h 35"/>
                <a:gd name="T30" fmla="*/ 12 w 84"/>
                <a:gd name="T31" fmla="*/ 11 h 35"/>
                <a:gd name="T32" fmla="*/ 9 w 84"/>
                <a:gd name="T33" fmla="*/ 16 h 35"/>
                <a:gd name="T34" fmla="*/ 11 w 84"/>
                <a:gd name="T35" fmla="*/ 21 h 35"/>
                <a:gd name="T36" fmla="*/ 16 w 84"/>
                <a:gd name="T37" fmla="*/ 24 h 35"/>
                <a:gd name="T38" fmla="*/ 66 w 84"/>
                <a:gd name="T39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35">
                  <a:moveTo>
                    <a:pt x="67" y="35"/>
                  </a:moveTo>
                  <a:cubicBezTo>
                    <a:pt x="67" y="35"/>
                    <a:pt x="66" y="35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2" y="33"/>
                    <a:pt x="8" y="31"/>
                    <a:pt x="5" y="27"/>
                  </a:cubicBezTo>
                  <a:cubicBezTo>
                    <a:pt x="2" y="24"/>
                    <a:pt x="0" y="20"/>
                    <a:pt x="0" y="16"/>
                  </a:cubicBezTo>
                  <a:cubicBezTo>
                    <a:pt x="0" y="11"/>
                    <a:pt x="2" y="7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7" y="2"/>
                    <a:pt x="84" y="10"/>
                    <a:pt x="83" y="19"/>
                  </a:cubicBezTo>
                  <a:cubicBezTo>
                    <a:pt x="83" y="28"/>
                    <a:pt x="76" y="35"/>
                    <a:pt x="67" y="35"/>
                  </a:cubicBezTo>
                  <a:close/>
                  <a:moveTo>
                    <a:pt x="66" y="26"/>
                  </a:moveTo>
                  <a:cubicBezTo>
                    <a:pt x="71" y="26"/>
                    <a:pt x="74" y="23"/>
                    <a:pt x="74" y="19"/>
                  </a:cubicBezTo>
                  <a:cubicBezTo>
                    <a:pt x="74" y="15"/>
                    <a:pt x="71" y="11"/>
                    <a:pt x="67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9"/>
                    <a:pt x="13" y="9"/>
                    <a:pt x="12" y="11"/>
                  </a:cubicBezTo>
                  <a:cubicBezTo>
                    <a:pt x="10" y="12"/>
                    <a:pt x="9" y="14"/>
                    <a:pt x="9" y="16"/>
                  </a:cubicBezTo>
                  <a:cubicBezTo>
                    <a:pt x="9" y="18"/>
                    <a:pt x="10" y="20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lnTo>
                    <a:pt x="6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Freeform 248">
              <a:extLst>
                <a:ext uri="{FF2B5EF4-FFF2-40B4-BE49-F238E27FC236}">
                  <a16:creationId xmlns:a16="http://schemas.microsoft.com/office/drawing/2014/main" id="{705218E3-4EE0-9F91-4F32-B43089E508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0150" y="4459288"/>
              <a:ext cx="139700" cy="69850"/>
            </a:xfrm>
            <a:custGeom>
              <a:avLst/>
              <a:gdLst>
                <a:gd name="T0" fmla="*/ 53 w 70"/>
                <a:gd name="T1" fmla="*/ 35 h 35"/>
                <a:gd name="T2" fmla="*/ 52 w 70"/>
                <a:gd name="T3" fmla="*/ 35 h 35"/>
                <a:gd name="T4" fmla="*/ 52 w 70"/>
                <a:gd name="T5" fmla="*/ 35 h 35"/>
                <a:gd name="T6" fmla="*/ 16 w 70"/>
                <a:gd name="T7" fmla="*/ 33 h 35"/>
                <a:gd name="T8" fmla="*/ 1 w 70"/>
                <a:gd name="T9" fmla="*/ 16 h 35"/>
                <a:gd name="T10" fmla="*/ 6 w 70"/>
                <a:gd name="T11" fmla="*/ 4 h 35"/>
                <a:gd name="T12" fmla="*/ 18 w 70"/>
                <a:gd name="T13" fmla="*/ 0 h 35"/>
                <a:gd name="T14" fmla="*/ 54 w 70"/>
                <a:gd name="T15" fmla="*/ 2 h 35"/>
                <a:gd name="T16" fmla="*/ 70 w 70"/>
                <a:gd name="T17" fmla="*/ 20 h 35"/>
                <a:gd name="T18" fmla="*/ 64 w 70"/>
                <a:gd name="T19" fmla="*/ 31 h 35"/>
                <a:gd name="T20" fmla="*/ 53 w 70"/>
                <a:gd name="T21" fmla="*/ 35 h 35"/>
                <a:gd name="T22" fmla="*/ 53 w 70"/>
                <a:gd name="T23" fmla="*/ 26 h 35"/>
                <a:gd name="T24" fmla="*/ 58 w 70"/>
                <a:gd name="T25" fmla="*/ 24 h 35"/>
                <a:gd name="T26" fmla="*/ 61 w 70"/>
                <a:gd name="T27" fmla="*/ 19 h 35"/>
                <a:gd name="T28" fmla="*/ 54 w 70"/>
                <a:gd name="T29" fmla="*/ 11 h 35"/>
                <a:gd name="T30" fmla="*/ 18 w 70"/>
                <a:gd name="T31" fmla="*/ 9 h 35"/>
                <a:gd name="T32" fmla="*/ 10 w 70"/>
                <a:gd name="T33" fmla="*/ 16 h 35"/>
                <a:gd name="T34" fmla="*/ 11 w 70"/>
                <a:gd name="T35" fmla="*/ 22 h 35"/>
                <a:gd name="T36" fmla="*/ 17 w 70"/>
                <a:gd name="T37" fmla="*/ 24 h 35"/>
                <a:gd name="T38" fmla="*/ 53 w 70"/>
                <a:gd name="T39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35">
                  <a:moveTo>
                    <a:pt x="53" y="35"/>
                  </a:moveTo>
                  <a:cubicBezTo>
                    <a:pt x="53" y="35"/>
                    <a:pt x="53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1" y="16"/>
                  </a:cubicBezTo>
                  <a:cubicBezTo>
                    <a:pt x="1" y="11"/>
                    <a:pt x="3" y="7"/>
                    <a:pt x="6" y="4"/>
                  </a:cubicBezTo>
                  <a:cubicBezTo>
                    <a:pt x="9" y="2"/>
                    <a:pt x="14" y="0"/>
                    <a:pt x="18" y="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63" y="3"/>
                    <a:pt x="70" y="11"/>
                    <a:pt x="70" y="20"/>
                  </a:cubicBezTo>
                  <a:cubicBezTo>
                    <a:pt x="69" y="24"/>
                    <a:pt x="67" y="28"/>
                    <a:pt x="64" y="31"/>
                  </a:cubicBezTo>
                  <a:cubicBezTo>
                    <a:pt x="61" y="34"/>
                    <a:pt x="57" y="35"/>
                    <a:pt x="53" y="35"/>
                  </a:cubicBezTo>
                  <a:close/>
                  <a:moveTo>
                    <a:pt x="53" y="26"/>
                  </a:moveTo>
                  <a:cubicBezTo>
                    <a:pt x="55" y="26"/>
                    <a:pt x="57" y="26"/>
                    <a:pt x="58" y="24"/>
                  </a:cubicBezTo>
                  <a:cubicBezTo>
                    <a:pt x="60" y="23"/>
                    <a:pt x="61" y="21"/>
                    <a:pt x="61" y="19"/>
                  </a:cubicBezTo>
                  <a:cubicBezTo>
                    <a:pt x="61" y="15"/>
                    <a:pt x="58" y="12"/>
                    <a:pt x="54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10" y="12"/>
                    <a:pt x="10" y="16"/>
                  </a:cubicBezTo>
                  <a:cubicBezTo>
                    <a:pt x="9" y="18"/>
                    <a:pt x="10" y="20"/>
                    <a:pt x="11" y="22"/>
                  </a:cubicBezTo>
                  <a:cubicBezTo>
                    <a:pt x="13" y="23"/>
                    <a:pt x="15" y="24"/>
                    <a:pt x="17" y="24"/>
                  </a:cubicBezTo>
                  <a:lnTo>
                    <a:pt x="5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Freeform 249">
              <a:extLst>
                <a:ext uri="{FF2B5EF4-FFF2-40B4-BE49-F238E27FC236}">
                  <a16:creationId xmlns:a16="http://schemas.microsoft.com/office/drawing/2014/main" id="{612623CD-AEB3-0A26-C3AA-F29337021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4351338"/>
              <a:ext cx="60325" cy="17463"/>
            </a:xfrm>
            <a:custGeom>
              <a:avLst/>
              <a:gdLst>
                <a:gd name="T0" fmla="*/ 26 w 30"/>
                <a:gd name="T1" fmla="*/ 9 h 9"/>
                <a:gd name="T2" fmla="*/ 4 w 30"/>
                <a:gd name="T3" fmla="*/ 9 h 9"/>
                <a:gd name="T4" fmla="*/ 0 w 30"/>
                <a:gd name="T5" fmla="*/ 5 h 9"/>
                <a:gd name="T6" fmla="*/ 4 w 30"/>
                <a:gd name="T7" fmla="*/ 0 h 9"/>
                <a:gd name="T8" fmla="*/ 26 w 30"/>
                <a:gd name="T9" fmla="*/ 0 h 9"/>
                <a:gd name="T10" fmla="*/ 30 w 30"/>
                <a:gd name="T11" fmla="*/ 5 h 9"/>
                <a:gd name="T12" fmla="*/ 26 w 3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">
                  <a:moveTo>
                    <a:pt x="26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0" y="7"/>
                    <a:pt x="28" y="9"/>
                    <a:pt x="2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4" name="Freeform 250">
              <a:extLst>
                <a:ext uri="{FF2B5EF4-FFF2-40B4-BE49-F238E27FC236}">
                  <a16:creationId xmlns:a16="http://schemas.microsoft.com/office/drawing/2014/main" id="{B0CF37B1-1538-28C1-5C20-C88706152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4497388"/>
              <a:ext cx="76200" cy="15875"/>
            </a:xfrm>
            <a:custGeom>
              <a:avLst/>
              <a:gdLst>
                <a:gd name="T0" fmla="*/ 33 w 38"/>
                <a:gd name="T1" fmla="*/ 8 h 8"/>
                <a:gd name="T2" fmla="*/ 4 w 38"/>
                <a:gd name="T3" fmla="*/ 8 h 8"/>
                <a:gd name="T4" fmla="*/ 0 w 38"/>
                <a:gd name="T5" fmla="*/ 4 h 8"/>
                <a:gd name="T6" fmla="*/ 4 w 38"/>
                <a:gd name="T7" fmla="*/ 0 h 8"/>
                <a:gd name="T8" fmla="*/ 33 w 38"/>
                <a:gd name="T9" fmla="*/ 0 h 8"/>
                <a:gd name="T10" fmla="*/ 38 w 38"/>
                <a:gd name="T11" fmla="*/ 4 h 8"/>
                <a:gd name="T12" fmla="*/ 33 w 3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3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6"/>
                    <a:pt x="36" y="8"/>
                    <a:pt x="3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Freeform 251">
              <a:extLst>
                <a:ext uri="{FF2B5EF4-FFF2-40B4-BE49-F238E27FC236}">
                  <a16:creationId xmlns:a16="http://schemas.microsoft.com/office/drawing/2014/main" id="{3487A82C-8C28-0762-A958-B6BD016B1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650" y="4475163"/>
              <a:ext cx="223838" cy="58738"/>
            </a:xfrm>
            <a:custGeom>
              <a:avLst/>
              <a:gdLst>
                <a:gd name="T0" fmla="*/ 29 w 113"/>
                <a:gd name="T1" fmla="*/ 30 h 30"/>
                <a:gd name="T2" fmla="*/ 29 w 113"/>
                <a:gd name="T3" fmla="*/ 30 h 30"/>
                <a:gd name="T4" fmla="*/ 0 w 113"/>
                <a:gd name="T5" fmla="*/ 5 h 30"/>
                <a:gd name="T6" fmla="*/ 4 w 113"/>
                <a:gd name="T7" fmla="*/ 0 h 30"/>
                <a:gd name="T8" fmla="*/ 9 w 113"/>
                <a:gd name="T9" fmla="*/ 4 h 30"/>
                <a:gd name="T10" fmla="*/ 29 w 113"/>
                <a:gd name="T11" fmla="*/ 21 h 30"/>
                <a:gd name="T12" fmla="*/ 108 w 113"/>
                <a:gd name="T13" fmla="*/ 16 h 30"/>
                <a:gd name="T14" fmla="*/ 113 w 113"/>
                <a:gd name="T15" fmla="*/ 20 h 30"/>
                <a:gd name="T16" fmla="*/ 109 w 113"/>
                <a:gd name="T17" fmla="*/ 24 h 30"/>
                <a:gd name="T18" fmla="*/ 29 w 113"/>
                <a:gd name="T19" fmla="*/ 30 h 30"/>
                <a:gd name="T20" fmla="*/ 29 w 113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30">
                  <a:moveTo>
                    <a:pt x="29" y="30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0" y="29"/>
                    <a:pt x="4" y="23"/>
                    <a:pt x="0" y="5"/>
                  </a:cubicBezTo>
                  <a:cubicBezTo>
                    <a:pt x="0" y="3"/>
                    <a:pt x="1" y="1"/>
                    <a:pt x="4" y="0"/>
                  </a:cubicBezTo>
                  <a:cubicBezTo>
                    <a:pt x="6" y="0"/>
                    <a:pt x="8" y="1"/>
                    <a:pt x="9" y="4"/>
                  </a:cubicBezTo>
                  <a:cubicBezTo>
                    <a:pt x="12" y="19"/>
                    <a:pt x="27" y="21"/>
                    <a:pt x="29" y="21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1" y="15"/>
                    <a:pt x="113" y="17"/>
                    <a:pt x="113" y="20"/>
                  </a:cubicBezTo>
                  <a:cubicBezTo>
                    <a:pt x="113" y="22"/>
                    <a:pt x="111" y="24"/>
                    <a:pt x="109" y="2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Freeform 252">
              <a:extLst>
                <a:ext uri="{FF2B5EF4-FFF2-40B4-BE49-F238E27FC236}">
                  <a16:creationId xmlns:a16="http://schemas.microsoft.com/office/drawing/2014/main" id="{F087C137-CAFA-BB87-5DE2-CB95251B4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432300"/>
              <a:ext cx="241300" cy="303213"/>
            </a:xfrm>
            <a:custGeom>
              <a:avLst/>
              <a:gdLst>
                <a:gd name="T0" fmla="*/ 98 w 121"/>
                <a:gd name="T1" fmla="*/ 138 h 152"/>
                <a:gd name="T2" fmla="*/ 52 w 121"/>
                <a:gd name="T3" fmla="*/ 149 h 152"/>
                <a:gd name="T4" fmla="*/ 21 w 121"/>
                <a:gd name="T5" fmla="*/ 129 h 152"/>
                <a:gd name="T6" fmla="*/ 6 w 121"/>
                <a:gd name="T7" fmla="*/ 66 h 152"/>
                <a:gd name="T8" fmla="*/ 44 w 121"/>
                <a:gd name="T9" fmla="*/ 6 h 152"/>
                <a:gd name="T10" fmla="*/ 44 w 121"/>
                <a:gd name="T11" fmla="*/ 6 h 152"/>
                <a:gd name="T12" fmla="*/ 103 w 121"/>
                <a:gd name="T13" fmla="*/ 43 h 152"/>
                <a:gd name="T14" fmla="*/ 117 w 121"/>
                <a:gd name="T15" fmla="*/ 107 h 152"/>
                <a:gd name="T16" fmla="*/ 98 w 121"/>
                <a:gd name="T17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52">
                  <a:moveTo>
                    <a:pt x="98" y="138"/>
                  </a:moveTo>
                  <a:cubicBezTo>
                    <a:pt x="52" y="149"/>
                    <a:pt x="52" y="149"/>
                    <a:pt x="52" y="149"/>
                  </a:cubicBezTo>
                  <a:cubicBezTo>
                    <a:pt x="38" y="152"/>
                    <a:pt x="24" y="143"/>
                    <a:pt x="21" y="129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0" y="39"/>
                    <a:pt x="17" y="12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70" y="0"/>
                    <a:pt x="97" y="17"/>
                    <a:pt x="103" y="43"/>
                  </a:cubicBezTo>
                  <a:cubicBezTo>
                    <a:pt x="117" y="107"/>
                    <a:pt x="117" y="107"/>
                    <a:pt x="117" y="107"/>
                  </a:cubicBezTo>
                  <a:cubicBezTo>
                    <a:pt x="121" y="121"/>
                    <a:pt x="112" y="135"/>
                    <a:pt x="98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Freeform 253">
              <a:extLst>
                <a:ext uri="{FF2B5EF4-FFF2-40B4-BE49-F238E27FC236}">
                  <a16:creationId xmlns:a16="http://schemas.microsoft.com/office/drawing/2014/main" id="{A46BFE1C-E807-190D-88B8-32903C806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863" y="4494213"/>
              <a:ext cx="134938" cy="125413"/>
            </a:xfrm>
            <a:custGeom>
              <a:avLst/>
              <a:gdLst>
                <a:gd name="T0" fmla="*/ 54 w 68"/>
                <a:gd name="T1" fmla="*/ 54 h 63"/>
                <a:gd name="T2" fmla="*/ 25 w 68"/>
                <a:gd name="T3" fmla="*/ 61 h 63"/>
                <a:gd name="T4" fmla="*/ 6 w 68"/>
                <a:gd name="T5" fmla="*/ 49 h 63"/>
                <a:gd name="T6" fmla="*/ 1 w 68"/>
                <a:gd name="T7" fmla="*/ 28 h 63"/>
                <a:gd name="T8" fmla="*/ 13 w 68"/>
                <a:gd name="T9" fmla="*/ 9 h 63"/>
                <a:gd name="T10" fmla="*/ 42 w 68"/>
                <a:gd name="T11" fmla="*/ 2 h 63"/>
                <a:gd name="T12" fmla="*/ 61 w 68"/>
                <a:gd name="T13" fmla="*/ 14 h 63"/>
                <a:gd name="T14" fmla="*/ 66 w 68"/>
                <a:gd name="T15" fmla="*/ 35 h 63"/>
                <a:gd name="T16" fmla="*/ 54 w 68"/>
                <a:gd name="T17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3">
                  <a:moveTo>
                    <a:pt x="54" y="54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17" y="63"/>
                    <a:pt x="8" y="58"/>
                    <a:pt x="6" y="4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19"/>
                    <a:pt x="5" y="11"/>
                    <a:pt x="13" y="9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0" y="0"/>
                    <a:pt x="59" y="6"/>
                    <a:pt x="61" y="1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8" y="44"/>
                    <a:pt x="62" y="52"/>
                    <a:pt x="54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Freeform 254">
              <a:extLst>
                <a:ext uri="{FF2B5EF4-FFF2-40B4-BE49-F238E27FC236}">
                  <a16:creationId xmlns:a16="http://schemas.microsoft.com/office/drawing/2014/main" id="{2B2E65A0-33CB-145E-4166-D1F44CF74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25" y="4632325"/>
              <a:ext cx="44450" cy="46038"/>
            </a:xfrm>
            <a:custGeom>
              <a:avLst/>
              <a:gdLst>
                <a:gd name="T0" fmla="*/ 22 w 22"/>
                <a:gd name="T1" fmla="*/ 7 h 23"/>
                <a:gd name="T2" fmla="*/ 1 w 22"/>
                <a:gd name="T3" fmla="*/ 1 h 23"/>
                <a:gd name="T4" fmla="*/ 0 w 22"/>
                <a:gd name="T5" fmla="*/ 1 h 23"/>
                <a:gd name="T6" fmla="*/ 0 w 22"/>
                <a:gd name="T7" fmla="*/ 2 h 23"/>
                <a:gd name="T8" fmla="*/ 5 w 22"/>
                <a:gd name="T9" fmla="*/ 22 h 23"/>
                <a:gd name="T10" fmla="*/ 6 w 22"/>
                <a:gd name="T11" fmla="*/ 23 h 23"/>
                <a:gd name="T12" fmla="*/ 6 w 22"/>
                <a:gd name="T13" fmla="*/ 23 h 23"/>
                <a:gd name="T14" fmla="*/ 7 w 22"/>
                <a:gd name="T15" fmla="*/ 23 h 23"/>
                <a:gd name="T16" fmla="*/ 22 w 22"/>
                <a:gd name="T17" fmla="*/ 9 h 23"/>
                <a:gd name="T18" fmla="*/ 22 w 22"/>
                <a:gd name="T19" fmla="*/ 8 h 23"/>
                <a:gd name="T20" fmla="*/ 22 w 22"/>
                <a:gd name="T2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22" y="7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7"/>
                    <a:pt x="22" y="7"/>
                    <a:pt x="2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9" name="Freeform 255">
              <a:extLst>
                <a:ext uri="{FF2B5EF4-FFF2-40B4-BE49-F238E27FC236}">
                  <a16:creationId xmlns:a16="http://schemas.microsoft.com/office/drawing/2014/main" id="{1B1C7B9B-7849-C95B-58A3-09E70C392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75" y="4641850"/>
              <a:ext cx="44450" cy="46038"/>
            </a:xfrm>
            <a:custGeom>
              <a:avLst/>
              <a:gdLst>
                <a:gd name="T0" fmla="*/ 17 w 22"/>
                <a:gd name="T1" fmla="*/ 0 h 23"/>
                <a:gd name="T2" fmla="*/ 15 w 22"/>
                <a:gd name="T3" fmla="*/ 0 h 23"/>
                <a:gd name="T4" fmla="*/ 0 w 22"/>
                <a:gd name="T5" fmla="*/ 15 h 23"/>
                <a:gd name="T6" fmla="*/ 0 w 22"/>
                <a:gd name="T7" fmla="*/ 16 h 23"/>
                <a:gd name="T8" fmla="*/ 0 w 22"/>
                <a:gd name="T9" fmla="*/ 17 h 23"/>
                <a:gd name="T10" fmla="*/ 21 w 22"/>
                <a:gd name="T11" fmla="*/ 23 h 23"/>
                <a:gd name="T12" fmla="*/ 21 w 22"/>
                <a:gd name="T13" fmla="*/ 23 h 23"/>
                <a:gd name="T14" fmla="*/ 22 w 22"/>
                <a:gd name="T15" fmla="*/ 23 h 23"/>
                <a:gd name="T16" fmla="*/ 22 w 22"/>
                <a:gd name="T17" fmla="*/ 21 h 23"/>
                <a:gd name="T18" fmla="*/ 17 w 22"/>
                <a:gd name="T19" fmla="*/ 1 h 23"/>
                <a:gd name="T20" fmla="*/ 17 w 22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2" y="22"/>
                    <a:pt x="22" y="22"/>
                    <a:pt x="22" y="2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0" name="Freeform 256">
              <a:extLst>
                <a:ext uri="{FF2B5EF4-FFF2-40B4-BE49-F238E27FC236}">
                  <a16:creationId xmlns:a16="http://schemas.microsoft.com/office/drawing/2014/main" id="{001BE17D-17FF-7A4A-F9E0-0078E4838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563" y="4389438"/>
              <a:ext cx="50800" cy="88900"/>
            </a:xfrm>
            <a:custGeom>
              <a:avLst/>
              <a:gdLst>
                <a:gd name="T0" fmla="*/ 7 w 25"/>
                <a:gd name="T1" fmla="*/ 0 h 45"/>
                <a:gd name="T2" fmla="*/ 7 w 25"/>
                <a:gd name="T3" fmla="*/ 0 h 45"/>
                <a:gd name="T4" fmla="*/ 17 w 25"/>
                <a:gd name="T5" fmla="*/ 6 h 45"/>
                <a:gd name="T6" fmla="*/ 25 w 25"/>
                <a:gd name="T7" fmla="*/ 41 h 45"/>
                <a:gd name="T8" fmla="*/ 24 w 25"/>
                <a:gd name="T9" fmla="*/ 42 h 45"/>
                <a:gd name="T10" fmla="*/ 10 w 25"/>
                <a:gd name="T11" fmla="*/ 45 h 45"/>
                <a:gd name="T12" fmla="*/ 9 w 25"/>
                <a:gd name="T13" fmla="*/ 45 h 45"/>
                <a:gd name="T14" fmla="*/ 1 w 25"/>
                <a:gd name="T15" fmla="*/ 10 h 45"/>
                <a:gd name="T16" fmla="*/ 7 w 2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5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6" y="2"/>
                    <a:pt x="17" y="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4" y="42"/>
                    <a:pt x="24" y="42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9" y="45"/>
                    <a:pt x="9" y="4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6"/>
                    <a:pt x="3" y="1"/>
                    <a:pt x="7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1" name="Freeform 257">
              <a:extLst>
                <a:ext uri="{FF2B5EF4-FFF2-40B4-BE49-F238E27FC236}">
                  <a16:creationId xmlns:a16="http://schemas.microsoft.com/office/drawing/2014/main" id="{35ECA735-F976-EEDB-3555-00D67EF18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2563" y="4533900"/>
              <a:ext cx="46038" cy="65088"/>
            </a:xfrm>
            <a:custGeom>
              <a:avLst/>
              <a:gdLst>
                <a:gd name="T0" fmla="*/ 4 w 29"/>
                <a:gd name="T1" fmla="*/ 20 h 41"/>
                <a:gd name="T2" fmla="*/ 0 w 29"/>
                <a:gd name="T3" fmla="*/ 5 h 41"/>
                <a:gd name="T4" fmla="*/ 5 w 29"/>
                <a:gd name="T5" fmla="*/ 8 h 41"/>
                <a:gd name="T6" fmla="*/ 7 w 29"/>
                <a:gd name="T7" fmla="*/ 19 h 41"/>
                <a:gd name="T8" fmla="*/ 5 w 29"/>
                <a:gd name="T9" fmla="*/ 22 h 41"/>
                <a:gd name="T10" fmla="*/ 4 w 29"/>
                <a:gd name="T11" fmla="*/ 20 h 41"/>
                <a:gd name="T12" fmla="*/ 9 w 29"/>
                <a:gd name="T13" fmla="*/ 26 h 41"/>
                <a:gd name="T14" fmla="*/ 10 w 29"/>
                <a:gd name="T15" fmla="*/ 36 h 41"/>
                <a:gd name="T16" fmla="*/ 8 w 29"/>
                <a:gd name="T17" fmla="*/ 41 h 41"/>
                <a:gd name="T18" fmla="*/ 4 w 29"/>
                <a:gd name="T19" fmla="*/ 26 h 41"/>
                <a:gd name="T20" fmla="*/ 5 w 29"/>
                <a:gd name="T21" fmla="*/ 23 h 41"/>
                <a:gd name="T22" fmla="*/ 9 w 29"/>
                <a:gd name="T23" fmla="*/ 26 h 41"/>
                <a:gd name="T24" fmla="*/ 21 w 29"/>
                <a:gd name="T25" fmla="*/ 0 h 41"/>
                <a:gd name="T26" fmla="*/ 18 w 29"/>
                <a:gd name="T27" fmla="*/ 4 h 41"/>
                <a:gd name="T28" fmla="*/ 5 w 29"/>
                <a:gd name="T29" fmla="*/ 8 h 41"/>
                <a:gd name="T30" fmla="*/ 0 w 29"/>
                <a:gd name="T31" fmla="*/ 4 h 41"/>
                <a:gd name="T32" fmla="*/ 21 w 29"/>
                <a:gd name="T33" fmla="*/ 0 h 41"/>
                <a:gd name="T34" fmla="*/ 29 w 29"/>
                <a:gd name="T35" fmla="*/ 36 h 41"/>
                <a:gd name="T36" fmla="*/ 9 w 29"/>
                <a:gd name="T37" fmla="*/ 41 h 41"/>
                <a:gd name="T38" fmla="*/ 12 w 29"/>
                <a:gd name="T39" fmla="*/ 36 h 41"/>
                <a:gd name="T40" fmla="*/ 24 w 29"/>
                <a:gd name="T41" fmla="*/ 33 h 41"/>
                <a:gd name="T42" fmla="*/ 29 w 29"/>
                <a:gd name="T43" fmla="*/ 36 h 41"/>
                <a:gd name="T44" fmla="*/ 22 w 29"/>
                <a:gd name="T45" fmla="*/ 17 h 41"/>
                <a:gd name="T46" fmla="*/ 24 w 29"/>
                <a:gd name="T47" fmla="*/ 18 h 41"/>
                <a:gd name="T48" fmla="*/ 22 w 29"/>
                <a:gd name="T49" fmla="*/ 20 h 41"/>
                <a:gd name="T50" fmla="*/ 9 w 29"/>
                <a:gd name="T51" fmla="*/ 24 h 41"/>
                <a:gd name="T52" fmla="*/ 7 w 29"/>
                <a:gd name="T53" fmla="*/ 22 h 41"/>
                <a:gd name="T54" fmla="*/ 8 w 29"/>
                <a:gd name="T55" fmla="*/ 20 h 41"/>
                <a:gd name="T56" fmla="*/ 22 w 29"/>
                <a:gd name="T57" fmla="*/ 17 h 41"/>
                <a:gd name="T58" fmla="*/ 27 w 29"/>
                <a:gd name="T59" fmla="*/ 20 h 41"/>
                <a:gd name="T60" fmla="*/ 29 w 29"/>
                <a:gd name="T61" fmla="*/ 36 h 41"/>
                <a:gd name="T62" fmla="*/ 26 w 29"/>
                <a:gd name="T63" fmla="*/ 32 h 41"/>
                <a:gd name="T64" fmla="*/ 23 w 29"/>
                <a:gd name="T65" fmla="*/ 22 h 41"/>
                <a:gd name="T66" fmla="*/ 24 w 29"/>
                <a:gd name="T67" fmla="*/ 19 h 41"/>
                <a:gd name="T68" fmla="*/ 27 w 29"/>
                <a:gd name="T69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" h="41">
                  <a:moveTo>
                    <a:pt x="4" y="20"/>
                  </a:moveTo>
                  <a:lnTo>
                    <a:pt x="0" y="5"/>
                  </a:lnTo>
                  <a:lnTo>
                    <a:pt x="5" y="8"/>
                  </a:lnTo>
                  <a:lnTo>
                    <a:pt x="7" y="19"/>
                  </a:lnTo>
                  <a:lnTo>
                    <a:pt x="5" y="22"/>
                  </a:lnTo>
                  <a:lnTo>
                    <a:pt x="4" y="20"/>
                  </a:lnTo>
                  <a:close/>
                  <a:moveTo>
                    <a:pt x="9" y="26"/>
                  </a:moveTo>
                  <a:lnTo>
                    <a:pt x="10" y="36"/>
                  </a:lnTo>
                  <a:lnTo>
                    <a:pt x="8" y="41"/>
                  </a:lnTo>
                  <a:lnTo>
                    <a:pt x="4" y="26"/>
                  </a:lnTo>
                  <a:lnTo>
                    <a:pt x="5" y="23"/>
                  </a:lnTo>
                  <a:lnTo>
                    <a:pt x="9" y="26"/>
                  </a:lnTo>
                  <a:close/>
                  <a:moveTo>
                    <a:pt x="21" y="0"/>
                  </a:moveTo>
                  <a:lnTo>
                    <a:pt x="18" y="4"/>
                  </a:lnTo>
                  <a:lnTo>
                    <a:pt x="5" y="8"/>
                  </a:lnTo>
                  <a:lnTo>
                    <a:pt x="0" y="4"/>
                  </a:lnTo>
                  <a:lnTo>
                    <a:pt x="21" y="0"/>
                  </a:lnTo>
                  <a:close/>
                  <a:moveTo>
                    <a:pt x="29" y="36"/>
                  </a:moveTo>
                  <a:lnTo>
                    <a:pt x="9" y="41"/>
                  </a:lnTo>
                  <a:lnTo>
                    <a:pt x="12" y="36"/>
                  </a:lnTo>
                  <a:lnTo>
                    <a:pt x="24" y="33"/>
                  </a:lnTo>
                  <a:lnTo>
                    <a:pt x="29" y="36"/>
                  </a:lnTo>
                  <a:close/>
                  <a:moveTo>
                    <a:pt x="22" y="17"/>
                  </a:moveTo>
                  <a:lnTo>
                    <a:pt x="24" y="18"/>
                  </a:lnTo>
                  <a:lnTo>
                    <a:pt x="22" y="20"/>
                  </a:lnTo>
                  <a:lnTo>
                    <a:pt x="9" y="24"/>
                  </a:lnTo>
                  <a:lnTo>
                    <a:pt x="7" y="22"/>
                  </a:lnTo>
                  <a:lnTo>
                    <a:pt x="8" y="20"/>
                  </a:lnTo>
                  <a:lnTo>
                    <a:pt x="22" y="17"/>
                  </a:lnTo>
                  <a:close/>
                  <a:moveTo>
                    <a:pt x="27" y="20"/>
                  </a:moveTo>
                  <a:lnTo>
                    <a:pt x="29" y="36"/>
                  </a:lnTo>
                  <a:lnTo>
                    <a:pt x="26" y="32"/>
                  </a:lnTo>
                  <a:lnTo>
                    <a:pt x="23" y="22"/>
                  </a:lnTo>
                  <a:lnTo>
                    <a:pt x="24" y="19"/>
                  </a:lnTo>
                  <a:lnTo>
                    <a:pt x="2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2" name="Freeform 258">
              <a:extLst>
                <a:ext uri="{FF2B5EF4-FFF2-40B4-BE49-F238E27FC236}">
                  <a16:creationId xmlns:a16="http://schemas.microsoft.com/office/drawing/2014/main" id="{372AF8CD-5946-5D56-8ACB-0DC1A2B6E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713" y="4579938"/>
              <a:ext cx="7938" cy="7938"/>
            </a:xfrm>
            <a:custGeom>
              <a:avLst/>
              <a:gdLst>
                <a:gd name="T0" fmla="*/ 0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4 h 5"/>
                <a:gd name="T8" fmla="*/ 0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4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3" name="Freeform 259">
              <a:extLst>
                <a:ext uri="{FF2B5EF4-FFF2-40B4-BE49-F238E27FC236}">
                  <a16:creationId xmlns:a16="http://schemas.microsoft.com/office/drawing/2014/main" id="{18B90097-B39B-07DC-A0DD-CF05FD285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2888" y="4521200"/>
              <a:ext cx="47625" cy="63500"/>
            </a:xfrm>
            <a:custGeom>
              <a:avLst/>
              <a:gdLst>
                <a:gd name="T0" fmla="*/ 4 w 30"/>
                <a:gd name="T1" fmla="*/ 20 h 40"/>
                <a:gd name="T2" fmla="*/ 0 w 30"/>
                <a:gd name="T3" fmla="*/ 5 h 40"/>
                <a:gd name="T4" fmla="*/ 5 w 30"/>
                <a:gd name="T5" fmla="*/ 7 h 40"/>
                <a:gd name="T6" fmla="*/ 8 w 30"/>
                <a:gd name="T7" fmla="*/ 18 h 40"/>
                <a:gd name="T8" fmla="*/ 5 w 30"/>
                <a:gd name="T9" fmla="*/ 21 h 40"/>
                <a:gd name="T10" fmla="*/ 4 w 30"/>
                <a:gd name="T11" fmla="*/ 20 h 40"/>
                <a:gd name="T12" fmla="*/ 21 w 30"/>
                <a:gd name="T13" fmla="*/ 0 h 40"/>
                <a:gd name="T14" fmla="*/ 18 w 30"/>
                <a:gd name="T15" fmla="*/ 3 h 40"/>
                <a:gd name="T16" fmla="*/ 5 w 30"/>
                <a:gd name="T17" fmla="*/ 7 h 40"/>
                <a:gd name="T18" fmla="*/ 0 w 30"/>
                <a:gd name="T19" fmla="*/ 3 h 40"/>
                <a:gd name="T20" fmla="*/ 21 w 30"/>
                <a:gd name="T21" fmla="*/ 0 h 40"/>
                <a:gd name="T22" fmla="*/ 29 w 30"/>
                <a:gd name="T23" fmla="*/ 35 h 40"/>
                <a:gd name="T24" fmla="*/ 9 w 30"/>
                <a:gd name="T25" fmla="*/ 40 h 40"/>
                <a:gd name="T26" fmla="*/ 11 w 30"/>
                <a:gd name="T27" fmla="*/ 35 h 40"/>
                <a:gd name="T28" fmla="*/ 24 w 30"/>
                <a:gd name="T29" fmla="*/ 32 h 40"/>
                <a:gd name="T30" fmla="*/ 29 w 30"/>
                <a:gd name="T31" fmla="*/ 35 h 40"/>
                <a:gd name="T32" fmla="*/ 21 w 30"/>
                <a:gd name="T33" fmla="*/ 16 h 40"/>
                <a:gd name="T34" fmla="*/ 24 w 30"/>
                <a:gd name="T35" fmla="*/ 17 h 40"/>
                <a:gd name="T36" fmla="*/ 23 w 30"/>
                <a:gd name="T37" fmla="*/ 20 h 40"/>
                <a:gd name="T38" fmla="*/ 9 w 30"/>
                <a:gd name="T39" fmla="*/ 23 h 40"/>
                <a:gd name="T40" fmla="*/ 6 w 30"/>
                <a:gd name="T41" fmla="*/ 21 h 40"/>
                <a:gd name="T42" fmla="*/ 8 w 30"/>
                <a:gd name="T43" fmla="*/ 20 h 40"/>
                <a:gd name="T44" fmla="*/ 21 w 30"/>
                <a:gd name="T45" fmla="*/ 16 h 40"/>
                <a:gd name="T46" fmla="*/ 26 w 30"/>
                <a:gd name="T47" fmla="*/ 20 h 40"/>
                <a:gd name="T48" fmla="*/ 30 w 30"/>
                <a:gd name="T49" fmla="*/ 35 h 40"/>
                <a:gd name="T50" fmla="*/ 25 w 30"/>
                <a:gd name="T51" fmla="*/ 31 h 40"/>
                <a:gd name="T52" fmla="*/ 23 w 30"/>
                <a:gd name="T53" fmla="*/ 21 h 40"/>
                <a:gd name="T54" fmla="*/ 24 w 30"/>
                <a:gd name="T55" fmla="*/ 18 h 40"/>
                <a:gd name="T56" fmla="*/ 26 w 30"/>
                <a:gd name="T5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40">
                  <a:moveTo>
                    <a:pt x="4" y="20"/>
                  </a:moveTo>
                  <a:lnTo>
                    <a:pt x="0" y="5"/>
                  </a:lnTo>
                  <a:lnTo>
                    <a:pt x="5" y="7"/>
                  </a:lnTo>
                  <a:lnTo>
                    <a:pt x="8" y="18"/>
                  </a:lnTo>
                  <a:lnTo>
                    <a:pt x="5" y="21"/>
                  </a:lnTo>
                  <a:lnTo>
                    <a:pt x="4" y="20"/>
                  </a:lnTo>
                  <a:close/>
                  <a:moveTo>
                    <a:pt x="21" y="0"/>
                  </a:moveTo>
                  <a:lnTo>
                    <a:pt x="18" y="3"/>
                  </a:lnTo>
                  <a:lnTo>
                    <a:pt x="5" y="7"/>
                  </a:lnTo>
                  <a:lnTo>
                    <a:pt x="0" y="3"/>
                  </a:lnTo>
                  <a:lnTo>
                    <a:pt x="21" y="0"/>
                  </a:lnTo>
                  <a:close/>
                  <a:moveTo>
                    <a:pt x="29" y="35"/>
                  </a:moveTo>
                  <a:lnTo>
                    <a:pt x="9" y="40"/>
                  </a:lnTo>
                  <a:lnTo>
                    <a:pt x="11" y="35"/>
                  </a:lnTo>
                  <a:lnTo>
                    <a:pt x="24" y="32"/>
                  </a:lnTo>
                  <a:lnTo>
                    <a:pt x="29" y="35"/>
                  </a:lnTo>
                  <a:close/>
                  <a:moveTo>
                    <a:pt x="21" y="16"/>
                  </a:moveTo>
                  <a:lnTo>
                    <a:pt x="24" y="17"/>
                  </a:lnTo>
                  <a:lnTo>
                    <a:pt x="23" y="20"/>
                  </a:lnTo>
                  <a:lnTo>
                    <a:pt x="9" y="23"/>
                  </a:lnTo>
                  <a:lnTo>
                    <a:pt x="6" y="21"/>
                  </a:lnTo>
                  <a:lnTo>
                    <a:pt x="8" y="20"/>
                  </a:lnTo>
                  <a:lnTo>
                    <a:pt x="21" y="16"/>
                  </a:lnTo>
                  <a:close/>
                  <a:moveTo>
                    <a:pt x="26" y="20"/>
                  </a:moveTo>
                  <a:lnTo>
                    <a:pt x="30" y="35"/>
                  </a:lnTo>
                  <a:lnTo>
                    <a:pt x="25" y="31"/>
                  </a:lnTo>
                  <a:lnTo>
                    <a:pt x="23" y="21"/>
                  </a:lnTo>
                  <a:lnTo>
                    <a:pt x="24" y="18"/>
                  </a:lnTo>
                  <a:lnTo>
                    <a:pt x="2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08C2D44-3F65-9235-850D-ED1B65C425A9}"/>
              </a:ext>
            </a:extLst>
          </p:cNvPr>
          <p:cNvGrpSpPr/>
          <p:nvPr/>
        </p:nvGrpSpPr>
        <p:grpSpPr>
          <a:xfrm>
            <a:off x="330892" y="2819925"/>
            <a:ext cx="516975" cy="333062"/>
            <a:chOff x="-2667001" y="2133601"/>
            <a:chExt cx="731838" cy="471488"/>
          </a:xfrm>
          <a:solidFill>
            <a:schemeClr val="accent1"/>
          </a:solidFill>
        </p:grpSpPr>
        <p:sp>
          <p:nvSpPr>
            <p:cNvPr id="295" name="Freeform 102">
              <a:extLst>
                <a:ext uri="{FF2B5EF4-FFF2-40B4-BE49-F238E27FC236}">
                  <a16:creationId xmlns:a16="http://schemas.microsoft.com/office/drawing/2014/main" id="{407DD4F8-3702-B26F-6BB5-D383211C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86038" y="2168526"/>
              <a:ext cx="566738" cy="436563"/>
            </a:xfrm>
            <a:custGeom>
              <a:avLst/>
              <a:gdLst>
                <a:gd name="T0" fmla="*/ 0 w 410"/>
                <a:gd name="T1" fmla="*/ 225 h 316"/>
                <a:gd name="T2" fmla="*/ 12 w 410"/>
                <a:gd name="T3" fmla="*/ 300 h 316"/>
                <a:gd name="T4" fmla="*/ 53 w 410"/>
                <a:gd name="T5" fmla="*/ 316 h 316"/>
                <a:gd name="T6" fmla="*/ 307 w 410"/>
                <a:gd name="T7" fmla="*/ 127 h 316"/>
                <a:gd name="T8" fmla="*/ 399 w 410"/>
                <a:gd name="T9" fmla="*/ 31 h 316"/>
                <a:gd name="T10" fmla="*/ 158 w 410"/>
                <a:gd name="T11" fmla="*/ 9 h 316"/>
                <a:gd name="T12" fmla="*/ 0 w 410"/>
                <a:gd name="T13" fmla="*/ 22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316">
                  <a:moveTo>
                    <a:pt x="0" y="225"/>
                  </a:moveTo>
                  <a:cubicBezTo>
                    <a:pt x="0" y="255"/>
                    <a:pt x="1" y="279"/>
                    <a:pt x="12" y="300"/>
                  </a:cubicBezTo>
                  <a:cubicBezTo>
                    <a:pt x="20" y="315"/>
                    <a:pt x="35" y="316"/>
                    <a:pt x="53" y="316"/>
                  </a:cubicBezTo>
                  <a:cubicBezTo>
                    <a:pt x="176" y="316"/>
                    <a:pt x="290" y="191"/>
                    <a:pt x="307" y="127"/>
                  </a:cubicBezTo>
                  <a:cubicBezTo>
                    <a:pt x="315" y="98"/>
                    <a:pt x="410" y="57"/>
                    <a:pt x="399" y="31"/>
                  </a:cubicBezTo>
                  <a:cubicBezTo>
                    <a:pt x="383" y="27"/>
                    <a:pt x="256" y="0"/>
                    <a:pt x="158" y="9"/>
                  </a:cubicBezTo>
                  <a:cubicBezTo>
                    <a:pt x="40" y="19"/>
                    <a:pt x="0" y="106"/>
                    <a:pt x="0" y="225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" name="Freeform 103">
              <a:extLst>
                <a:ext uri="{FF2B5EF4-FFF2-40B4-BE49-F238E27FC236}">
                  <a16:creationId xmlns:a16="http://schemas.microsoft.com/office/drawing/2014/main" id="{43715A62-55D4-929E-6FDB-C73CEE941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7001" y="2133601"/>
              <a:ext cx="731838" cy="366713"/>
            </a:xfrm>
            <a:custGeom>
              <a:avLst/>
              <a:gdLst>
                <a:gd name="T0" fmla="*/ 320 w 530"/>
                <a:gd name="T1" fmla="*/ 230 h 265"/>
                <a:gd name="T2" fmla="*/ 382 w 530"/>
                <a:gd name="T3" fmla="*/ 236 h 265"/>
                <a:gd name="T4" fmla="*/ 459 w 530"/>
                <a:gd name="T5" fmla="*/ 131 h 265"/>
                <a:gd name="T6" fmla="*/ 529 w 530"/>
                <a:gd name="T7" fmla="*/ 60 h 265"/>
                <a:gd name="T8" fmla="*/ 122 w 530"/>
                <a:gd name="T9" fmla="*/ 70 h 265"/>
                <a:gd name="T10" fmla="*/ 320 w 530"/>
                <a:gd name="T11" fmla="*/ 2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0" h="265">
                  <a:moveTo>
                    <a:pt x="320" y="230"/>
                  </a:moveTo>
                  <a:cubicBezTo>
                    <a:pt x="320" y="230"/>
                    <a:pt x="349" y="256"/>
                    <a:pt x="382" y="236"/>
                  </a:cubicBezTo>
                  <a:cubicBezTo>
                    <a:pt x="440" y="202"/>
                    <a:pt x="422" y="187"/>
                    <a:pt x="459" y="131"/>
                  </a:cubicBezTo>
                  <a:cubicBezTo>
                    <a:pt x="498" y="71"/>
                    <a:pt x="530" y="101"/>
                    <a:pt x="529" y="60"/>
                  </a:cubicBezTo>
                  <a:cubicBezTo>
                    <a:pt x="527" y="18"/>
                    <a:pt x="189" y="0"/>
                    <a:pt x="122" y="70"/>
                  </a:cubicBezTo>
                  <a:cubicBezTo>
                    <a:pt x="0" y="197"/>
                    <a:pt x="201" y="265"/>
                    <a:pt x="320" y="230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" name="Freeform 104">
              <a:extLst>
                <a:ext uri="{FF2B5EF4-FFF2-40B4-BE49-F238E27FC236}">
                  <a16:creationId xmlns:a16="http://schemas.microsoft.com/office/drawing/2014/main" id="{E8122030-D178-769F-E978-69A353824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5676" y="2451101"/>
              <a:ext cx="39688" cy="87313"/>
            </a:xfrm>
            <a:custGeom>
              <a:avLst/>
              <a:gdLst>
                <a:gd name="T0" fmla="*/ 0 w 28"/>
                <a:gd name="T1" fmla="*/ 0 h 63"/>
                <a:gd name="T2" fmla="*/ 13 w 28"/>
                <a:gd name="T3" fmla="*/ 61 h 63"/>
                <a:gd name="T4" fmla="*/ 28 w 28"/>
                <a:gd name="T5" fmla="*/ 54 h 63"/>
                <a:gd name="T6" fmla="*/ 17 w 28"/>
                <a:gd name="T7" fmla="*/ 0 h 63"/>
                <a:gd name="T8" fmla="*/ 0 w 28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3">
                  <a:moveTo>
                    <a:pt x="0" y="0"/>
                  </a:moveTo>
                  <a:cubicBezTo>
                    <a:pt x="0" y="0"/>
                    <a:pt x="3" y="37"/>
                    <a:pt x="13" y="61"/>
                  </a:cubicBezTo>
                  <a:cubicBezTo>
                    <a:pt x="13" y="61"/>
                    <a:pt x="26" y="63"/>
                    <a:pt x="28" y="54"/>
                  </a:cubicBezTo>
                  <a:cubicBezTo>
                    <a:pt x="28" y="54"/>
                    <a:pt x="22" y="36"/>
                    <a:pt x="1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" name="Freeform 105">
              <a:extLst>
                <a:ext uri="{FF2B5EF4-FFF2-40B4-BE49-F238E27FC236}">
                  <a16:creationId xmlns:a16="http://schemas.microsoft.com/office/drawing/2014/main" id="{3874E770-23F9-E39A-C65B-78C3EF63E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01888" y="2178051"/>
              <a:ext cx="209550" cy="290513"/>
            </a:xfrm>
            <a:custGeom>
              <a:avLst/>
              <a:gdLst>
                <a:gd name="T0" fmla="*/ 0 w 152"/>
                <a:gd name="T1" fmla="*/ 11 h 211"/>
                <a:gd name="T2" fmla="*/ 14 w 152"/>
                <a:gd name="T3" fmla="*/ 7 h 211"/>
                <a:gd name="T4" fmla="*/ 30 w 152"/>
                <a:gd name="T5" fmla="*/ 4 h 211"/>
                <a:gd name="T6" fmla="*/ 52 w 152"/>
                <a:gd name="T7" fmla="*/ 1 h 211"/>
                <a:gd name="T8" fmla="*/ 78 w 152"/>
                <a:gd name="T9" fmla="*/ 0 h 211"/>
                <a:gd name="T10" fmla="*/ 107 w 152"/>
                <a:gd name="T11" fmla="*/ 5 h 211"/>
                <a:gd name="T12" fmla="*/ 121 w 152"/>
                <a:gd name="T13" fmla="*/ 14 h 211"/>
                <a:gd name="T14" fmla="*/ 126 w 152"/>
                <a:gd name="T15" fmla="*/ 20 h 211"/>
                <a:gd name="T16" fmla="*/ 130 w 152"/>
                <a:gd name="T17" fmla="*/ 28 h 211"/>
                <a:gd name="T18" fmla="*/ 142 w 152"/>
                <a:gd name="T19" fmla="*/ 57 h 211"/>
                <a:gd name="T20" fmla="*/ 151 w 152"/>
                <a:gd name="T21" fmla="*/ 120 h 211"/>
                <a:gd name="T22" fmla="*/ 147 w 152"/>
                <a:gd name="T23" fmla="*/ 149 h 211"/>
                <a:gd name="T24" fmla="*/ 138 w 152"/>
                <a:gd name="T25" fmla="*/ 173 h 211"/>
                <a:gd name="T26" fmla="*/ 131 w 152"/>
                <a:gd name="T27" fmla="*/ 183 h 211"/>
                <a:gd name="T28" fmla="*/ 125 w 152"/>
                <a:gd name="T29" fmla="*/ 191 h 211"/>
                <a:gd name="T30" fmla="*/ 119 w 152"/>
                <a:gd name="T31" fmla="*/ 197 h 211"/>
                <a:gd name="T32" fmla="*/ 113 w 152"/>
                <a:gd name="T33" fmla="*/ 203 h 211"/>
                <a:gd name="T34" fmla="*/ 108 w 152"/>
                <a:gd name="T35" fmla="*/ 207 h 211"/>
                <a:gd name="T36" fmla="*/ 104 w 152"/>
                <a:gd name="T37" fmla="*/ 209 h 211"/>
                <a:gd name="T38" fmla="*/ 101 w 152"/>
                <a:gd name="T39" fmla="*/ 211 h 211"/>
                <a:gd name="T40" fmla="*/ 104 w 152"/>
                <a:gd name="T41" fmla="*/ 209 h 211"/>
                <a:gd name="T42" fmla="*/ 107 w 152"/>
                <a:gd name="T43" fmla="*/ 206 h 211"/>
                <a:gd name="T44" fmla="*/ 112 w 152"/>
                <a:gd name="T45" fmla="*/ 201 h 211"/>
                <a:gd name="T46" fmla="*/ 117 w 152"/>
                <a:gd name="T47" fmla="*/ 196 h 211"/>
                <a:gd name="T48" fmla="*/ 122 w 152"/>
                <a:gd name="T49" fmla="*/ 189 h 211"/>
                <a:gd name="T50" fmla="*/ 133 w 152"/>
                <a:gd name="T51" fmla="*/ 171 h 211"/>
                <a:gd name="T52" fmla="*/ 141 w 152"/>
                <a:gd name="T53" fmla="*/ 147 h 211"/>
                <a:gd name="T54" fmla="*/ 144 w 152"/>
                <a:gd name="T55" fmla="*/ 119 h 211"/>
                <a:gd name="T56" fmla="*/ 141 w 152"/>
                <a:gd name="T57" fmla="*/ 90 h 211"/>
                <a:gd name="T58" fmla="*/ 134 w 152"/>
                <a:gd name="T59" fmla="*/ 60 h 211"/>
                <a:gd name="T60" fmla="*/ 123 w 152"/>
                <a:gd name="T61" fmla="*/ 31 h 211"/>
                <a:gd name="T62" fmla="*/ 120 w 152"/>
                <a:gd name="T63" fmla="*/ 24 h 211"/>
                <a:gd name="T64" fmla="*/ 116 w 152"/>
                <a:gd name="T65" fmla="*/ 19 h 211"/>
                <a:gd name="T66" fmla="*/ 104 w 152"/>
                <a:gd name="T67" fmla="*/ 11 h 211"/>
                <a:gd name="T68" fmla="*/ 77 w 152"/>
                <a:gd name="T69" fmla="*/ 6 h 211"/>
                <a:gd name="T70" fmla="*/ 52 w 152"/>
                <a:gd name="T71" fmla="*/ 5 h 211"/>
                <a:gd name="T72" fmla="*/ 14 w 152"/>
                <a:gd name="T73" fmla="*/ 9 h 211"/>
                <a:gd name="T74" fmla="*/ 0 w 152"/>
                <a:gd name="T75" fmla="*/ 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211">
                  <a:moveTo>
                    <a:pt x="0" y="11"/>
                  </a:moveTo>
                  <a:cubicBezTo>
                    <a:pt x="0" y="11"/>
                    <a:pt x="5" y="10"/>
                    <a:pt x="14" y="7"/>
                  </a:cubicBezTo>
                  <a:cubicBezTo>
                    <a:pt x="18" y="6"/>
                    <a:pt x="24" y="5"/>
                    <a:pt x="30" y="4"/>
                  </a:cubicBezTo>
                  <a:cubicBezTo>
                    <a:pt x="36" y="3"/>
                    <a:pt x="44" y="2"/>
                    <a:pt x="52" y="1"/>
                  </a:cubicBezTo>
                  <a:cubicBezTo>
                    <a:pt x="60" y="0"/>
                    <a:pt x="68" y="0"/>
                    <a:pt x="78" y="0"/>
                  </a:cubicBezTo>
                  <a:cubicBezTo>
                    <a:pt x="87" y="1"/>
                    <a:pt x="97" y="2"/>
                    <a:pt x="107" y="5"/>
                  </a:cubicBezTo>
                  <a:cubicBezTo>
                    <a:pt x="111" y="7"/>
                    <a:pt x="116" y="10"/>
                    <a:pt x="121" y="14"/>
                  </a:cubicBezTo>
                  <a:cubicBezTo>
                    <a:pt x="123" y="16"/>
                    <a:pt x="125" y="18"/>
                    <a:pt x="126" y="20"/>
                  </a:cubicBezTo>
                  <a:cubicBezTo>
                    <a:pt x="127" y="23"/>
                    <a:pt x="128" y="25"/>
                    <a:pt x="130" y="28"/>
                  </a:cubicBezTo>
                  <a:cubicBezTo>
                    <a:pt x="134" y="37"/>
                    <a:pt x="138" y="47"/>
                    <a:pt x="142" y="57"/>
                  </a:cubicBezTo>
                  <a:cubicBezTo>
                    <a:pt x="148" y="78"/>
                    <a:pt x="152" y="99"/>
                    <a:pt x="151" y="120"/>
                  </a:cubicBezTo>
                  <a:cubicBezTo>
                    <a:pt x="151" y="130"/>
                    <a:pt x="150" y="139"/>
                    <a:pt x="147" y="149"/>
                  </a:cubicBezTo>
                  <a:cubicBezTo>
                    <a:pt x="145" y="158"/>
                    <a:pt x="141" y="166"/>
                    <a:pt x="138" y="173"/>
                  </a:cubicBezTo>
                  <a:cubicBezTo>
                    <a:pt x="136" y="176"/>
                    <a:pt x="133" y="180"/>
                    <a:pt x="131" y="183"/>
                  </a:cubicBezTo>
                  <a:cubicBezTo>
                    <a:pt x="129" y="186"/>
                    <a:pt x="127" y="188"/>
                    <a:pt x="125" y="191"/>
                  </a:cubicBezTo>
                  <a:cubicBezTo>
                    <a:pt x="123" y="193"/>
                    <a:pt x="121" y="196"/>
                    <a:pt x="119" y="197"/>
                  </a:cubicBezTo>
                  <a:cubicBezTo>
                    <a:pt x="117" y="199"/>
                    <a:pt x="115" y="201"/>
                    <a:pt x="113" y="203"/>
                  </a:cubicBezTo>
                  <a:cubicBezTo>
                    <a:pt x="111" y="204"/>
                    <a:pt x="109" y="206"/>
                    <a:pt x="108" y="207"/>
                  </a:cubicBezTo>
                  <a:cubicBezTo>
                    <a:pt x="107" y="208"/>
                    <a:pt x="105" y="208"/>
                    <a:pt x="104" y="209"/>
                  </a:cubicBezTo>
                  <a:cubicBezTo>
                    <a:pt x="102" y="211"/>
                    <a:pt x="101" y="211"/>
                    <a:pt x="101" y="211"/>
                  </a:cubicBezTo>
                  <a:cubicBezTo>
                    <a:pt x="101" y="211"/>
                    <a:pt x="102" y="210"/>
                    <a:pt x="104" y="209"/>
                  </a:cubicBezTo>
                  <a:cubicBezTo>
                    <a:pt x="105" y="208"/>
                    <a:pt x="106" y="207"/>
                    <a:pt x="107" y="206"/>
                  </a:cubicBezTo>
                  <a:cubicBezTo>
                    <a:pt x="109" y="205"/>
                    <a:pt x="110" y="203"/>
                    <a:pt x="112" y="201"/>
                  </a:cubicBezTo>
                  <a:cubicBezTo>
                    <a:pt x="113" y="200"/>
                    <a:pt x="115" y="198"/>
                    <a:pt x="117" y="196"/>
                  </a:cubicBezTo>
                  <a:cubicBezTo>
                    <a:pt x="119" y="194"/>
                    <a:pt x="121" y="191"/>
                    <a:pt x="122" y="189"/>
                  </a:cubicBezTo>
                  <a:cubicBezTo>
                    <a:pt x="126" y="184"/>
                    <a:pt x="130" y="178"/>
                    <a:pt x="133" y="171"/>
                  </a:cubicBezTo>
                  <a:cubicBezTo>
                    <a:pt x="136" y="164"/>
                    <a:pt x="139" y="156"/>
                    <a:pt x="141" y="147"/>
                  </a:cubicBezTo>
                  <a:cubicBezTo>
                    <a:pt x="143" y="138"/>
                    <a:pt x="144" y="129"/>
                    <a:pt x="144" y="119"/>
                  </a:cubicBezTo>
                  <a:cubicBezTo>
                    <a:pt x="144" y="110"/>
                    <a:pt x="143" y="100"/>
                    <a:pt x="141" y="90"/>
                  </a:cubicBezTo>
                  <a:cubicBezTo>
                    <a:pt x="140" y="80"/>
                    <a:pt x="137" y="70"/>
                    <a:pt x="134" y="60"/>
                  </a:cubicBezTo>
                  <a:cubicBezTo>
                    <a:pt x="131" y="50"/>
                    <a:pt x="127" y="40"/>
                    <a:pt x="123" y="31"/>
                  </a:cubicBezTo>
                  <a:cubicBezTo>
                    <a:pt x="122" y="29"/>
                    <a:pt x="121" y="26"/>
                    <a:pt x="120" y="24"/>
                  </a:cubicBezTo>
                  <a:cubicBezTo>
                    <a:pt x="119" y="22"/>
                    <a:pt x="117" y="20"/>
                    <a:pt x="116" y="19"/>
                  </a:cubicBezTo>
                  <a:cubicBezTo>
                    <a:pt x="112" y="16"/>
                    <a:pt x="108" y="13"/>
                    <a:pt x="104" y="11"/>
                  </a:cubicBezTo>
                  <a:cubicBezTo>
                    <a:pt x="95" y="8"/>
                    <a:pt x="86" y="6"/>
                    <a:pt x="77" y="6"/>
                  </a:cubicBezTo>
                  <a:cubicBezTo>
                    <a:pt x="68" y="5"/>
                    <a:pt x="60" y="5"/>
                    <a:pt x="52" y="5"/>
                  </a:cubicBezTo>
                  <a:cubicBezTo>
                    <a:pt x="36" y="6"/>
                    <a:pt x="23" y="8"/>
                    <a:pt x="14" y="9"/>
                  </a:cubicBezTo>
                  <a:cubicBezTo>
                    <a:pt x="5" y="10"/>
                    <a:pt x="0" y="11"/>
                    <a:pt x="0" y="11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" name="Freeform 106">
              <a:extLst>
                <a:ext uri="{FF2B5EF4-FFF2-40B4-BE49-F238E27FC236}">
                  <a16:creationId xmlns:a16="http://schemas.microsoft.com/office/drawing/2014/main" id="{6004C1C5-ED01-58ED-3054-3EA798EED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92338" y="2173288"/>
              <a:ext cx="111125" cy="257175"/>
            </a:xfrm>
            <a:custGeom>
              <a:avLst/>
              <a:gdLst>
                <a:gd name="T0" fmla="*/ 71 w 80"/>
                <a:gd name="T1" fmla="*/ 162 h 186"/>
                <a:gd name="T2" fmla="*/ 70 w 80"/>
                <a:gd name="T3" fmla="*/ 165 h 186"/>
                <a:gd name="T4" fmla="*/ 65 w 80"/>
                <a:gd name="T5" fmla="*/ 173 h 186"/>
                <a:gd name="T6" fmla="*/ 55 w 80"/>
                <a:gd name="T7" fmla="*/ 183 h 186"/>
                <a:gd name="T8" fmla="*/ 46 w 80"/>
                <a:gd name="T9" fmla="*/ 186 h 186"/>
                <a:gd name="T10" fmla="*/ 35 w 80"/>
                <a:gd name="T11" fmla="*/ 183 h 186"/>
                <a:gd name="T12" fmla="*/ 21 w 80"/>
                <a:gd name="T13" fmla="*/ 165 h 186"/>
                <a:gd name="T14" fmla="*/ 18 w 80"/>
                <a:gd name="T15" fmla="*/ 160 h 186"/>
                <a:gd name="T16" fmla="*/ 16 w 80"/>
                <a:gd name="T17" fmla="*/ 154 h 186"/>
                <a:gd name="T18" fmla="*/ 11 w 80"/>
                <a:gd name="T19" fmla="*/ 142 h 186"/>
                <a:gd name="T20" fmla="*/ 4 w 80"/>
                <a:gd name="T21" fmla="*/ 117 h 186"/>
                <a:gd name="T22" fmla="*/ 1 w 80"/>
                <a:gd name="T23" fmla="*/ 89 h 186"/>
                <a:gd name="T24" fmla="*/ 1 w 80"/>
                <a:gd name="T25" fmla="*/ 62 h 186"/>
                <a:gd name="T26" fmla="*/ 4 w 80"/>
                <a:gd name="T27" fmla="*/ 36 h 186"/>
                <a:gd name="T28" fmla="*/ 14 w 80"/>
                <a:gd name="T29" fmla="*/ 12 h 186"/>
                <a:gd name="T30" fmla="*/ 24 w 80"/>
                <a:gd name="T31" fmla="*/ 4 h 186"/>
                <a:gd name="T32" fmla="*/ 35 w 80"/>
                <a:gd name="T33" fmla="*/ 1 h 186"/>
                <a:gd name="T34" fmla="*/ 53 w 80"/>
                <a:gd name="T35" fmla="*/ 0 h 186"/>
                <a:gd name="T36" fmla="*/ 68 w 80"/>
                <a:gd name="T37" fmla="*/ 0 h 186"/>
                <a:gd name="T38" fmla="*/ 80 w 80"/>
                <a:gd name="T39" fmla="*/ 0 h 186"/>
                <a:gd name="T40" fmla="*/ 77 w 80"/>
                <a:gd name="T41" fmla="*/ 1 h 186"/>
                <a:gd name="T42" fmla="*/ 68 w 80"/>
                <a:gd name="T43" fmla="*/ 2 h 186"/>
                <a:gd name="T44" fmla="*/ 54 w 80"/>
                <a:gd name="T45" fmla="*/ 3 h 186"/>
                <a:gd name="T46" fmla="*/ 36 w 80"/>
                <a:gd name="T47" fmla="*/ 6 h 186"/>
                <a:gd name="T48" fmla="*/ 19 w 80"/>
                <a:gd name="T49" fmla="*/ 16 h 186"/>
                <a:gd name="T50" fmla="*/ 11 w 80"/>
                <a:gd name="T51" fmla="*/ 37 h 186"/>
                <a:gd name="T52" fmla="*/ 9 w 80"/>
                <a:gd name="T53" fmla="*/ 89 h 186"/>
                <a:gd name="T54" fmla="*/ 12 w 80"/>
                <a:gd name="T55" fmla="*/ 115 h 186"/>
                <a:gd name="T56" fmla="*/ 17 w 80"/>
                <a:gd name="T57" fmla="*/ 140 h 186"/>
                <a:gd name="T58" fmla="*/ 26 w 80"/>
                <a:gd name="T59" fmla="*/ 163 h 186"/>
                <a:gd name="T60" fmla="*/ 38 w 80"/>
                <a:gd name="T61" fmla="*/ 180 h 186"/>
                <a:gd name="T62" fmla="*/ 46 w 80"/>
                <a:gd name="T63" fmla="*/ 183 h 186"/>
                <a:gd name="T64" fmla="*/ 53 w 80"/>
                <a:gd name="T65" fmla="*/ 181 h 186"/>
                <a:gd name="T66" fmla="*/ 64 w 80"/>
                <a:gd name="T67" fmla="*/ 172 h 186"/>
                <a:gd name="T68" fmla="*/ 69 w 80"/>
                <a:gd name="T69" fmla="*/ 165 h 186"/>
                <a:gd name="T70" fmla="*/ 71 w 80"/>
                <a:gd name="T7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186">
                  <a:moveTo>
                    <a:pt x="71" y="162"/>
                  </a:moveTo>
                  <a:cubicBezTo>
                    <a:pt x="71" y="162"/>
                    <a:pt x="71" y="163"/>
                    <a:pt x="70" y="165"/>
                  </a:cubicBezTo>
                  <a:cubicBezTo>
                    <a:pt x="69" y="167"/>
                    <a:pt x="67" y="169"/>
                    <a:pt x="65" y="173"/>
                  </a:cubicBezTo>
                  <a:cubicBezTo>
                    <a:pt x="63" y="176"/>
                    <a:pt x="59" y="180"/>
                    <a:pt x="55" y="183"/>
                  </a:cubicBezTo>
                  <a:cubicBezTo>
                    <a:pt x="52" y="184"/>
                    <a:pt x="49" y="186"/>
                    <a:pt x="46" y="186"/>
                  </a:cubicBezTo>
                  <a:cubicBezTo>
                    <a:pt x="42" y="186"/>
                    <a:pt x="39" y="185"/>
                    <a:pt x="35" y="183"/>
                  </a:cubicBezTo>
                  <a:cubicBezTo>
                    <a:pt x="29" y="179"/>
                    <a:pt x="25" y="172"/>
                    <a:pt x="21" y="165"/>
                  </a:cubicBezTo>
                  <a:cubicBezTo>
                    <a:pt x="20" y="163"/>
                    <a:pt x="19" y="162"/>
                    <a:pt x="18" y="160"/>
                  </a:cubicBezTo>
                  <a:cubicBezTo>
                    <a:pt x="17" y="158"/>
                    <a:pt x="17" y="156"/>
                    <a:pt x="16" y="154"/>
                  </a:cubicBezTo>
                  <a:cubicBezTo>
                    <a:pt x="14" y="150"/>
                    <a:pt x="12" y="147"/>
                    <a:pt x="11" y="142"/>
                  </a:cubicBezTo>
                  <a:cubicBezTo>
                    <a:pt x="8" y="134"/>
                    <a:pt x="6" y="126"/>
                    <a:pt x="4" y="117"/>
                  </a:cubicBezTo>
                  <a:cubicBezTo>
                    <a:pt x="3" y="108"/>
                    <a:pt x="1" y="99"/>
                    <a:pt x="1" y="89"/>
                  </a:cubicBezTo>
                  <a:cubicBezTo>
                    <a:pt x="0" y="80"/>
                    <a:pt x="0" y="71"/>
                    <a:pt x="1" y="62"/>
                  </a:cubicBezTo>
                  <a:cubicBezTo>
                    <a:pt x="1" y="53"/>
                    <a:pt x="2" y="44"/>
                    <a:pt x="4" y="36"/>
                  </a:cubicBezTo>
                  <a:cubicBezTo>
                    <a:pt x="6" y="27"/>
                    <a:pt x="8" y="19"/>
                    <a:pt x="14" y="12"/>
                  </a:cubicBezTo>
                  <a:cubicBezTo>
                    <a:pt x="17" y="8"/>
                    <a:pt x="20" y="6"/>
                    <a:pt x="24" y="4"/>
                  </a:cubicBezTo>
                  <a:cubicBezTo>
                    <a:pt x="27" y="2"/>
                    <a:pt x="31" y="1"/>
                    <a:pt x="35" y="1"/>
                  </a:cubicBezTo>
                  <a:cubicBezTo>
                    <a:pt x="42" y="0"/>
                    <a:pt x="48" y="0"/>
                    <a:pt x="53" y="0"/>
                  </a:cubicBezTo>
                  <a:cubicBezTo>
                    <a:pt x="59" y="0"/>
                    <a:pt x="64" y="0"/>
                    <a:pt x="68" y="0"/>
                  </a:cubicBezTo>
                  <a:cubicBezTo>
                    <a:pt x="76" y="0"/>
                    <a:pt x="80" y="0"/>
                    <a:pt x="80" y="0"/>
                  </a:cubicBezTo>
                  <a:cubicBezTo>
                    <a:pt x="80" y="0"/>
                    <a:pt x="79" y="1"/>
                    <a:pt x="77" y="1"/>
                  </a:cubicBezTo>
                  <a:cubicBezTo>
                    <a:pt x="75" y="1"/>
                    <a:pt x="72" y="2"/>
                    <a:pt x="68" y="2"/>
                  </a:cubicBezTo>
                  <a:cubicBezTo>
                    <a:pt x="64" y="2"/>
                    <a:pt x="59" y="3"/>
                    <a:pt x="54" y="3"/>
                  </a:cubicBezTo>
                  <a:cubicBezTo>
                    <a:pt x="48" y="4"/>
                    <a:pt x="42" y="4"/>
                    <a:pt x="36" y="6"/>
                  </a:cubicBezTo>
                  <a:cubicBezTo>
                    <a:pt x="29" y="7"/>
                    <a:pt x="23" y="10"/>
                    <a:pt x="19" y="16"/>
                  </a:cubicBezTo>
                  <a:cubicBezTo>
                    <a:pt x="15" y="21"/>
                    <a:pt x="13" y="29"/>
                    <a:pt x="11" y="37"/>
                  </a:cubicBezTo>
                  <a:cubicBezTo>
                    <a:pt x="9" y="53"/>
                    <a:pt x="8" y="71"/>
                    <a:pt x="9" y="89"/>
                  </a:cubicBezTo>
                  <a:cubicBezTo>
                    <a:pt x="9" y="98"/>
                    <a:pt x="10" y="107"/>
                    <a:pt x="12" y="115"/>
                  </a:cubicBezTo>
                  <a:cubicBezTo>
                    <a:pt x="13" y="124"/>
                    <a:pt x="15" y="132"/>
                    <a:pt x="17" y="140"/>
                  </a:cubicBezTo>
                  <a:cubicBezTo>
                    <a:pt x="20" y="148"/>
                    <a:pt x="22" y="156"/>
                    <a:pt x="26" y="163"/>
                  </a:cubicBezTo>
                  <a:cubicBezTo>
                    <a:pt x="29" y="170"/>
                    <a:pt x="33" y="176"/>
                    <a:pt x="38" y="180"/>
                  </a:cubicBezTo>
                  <a:cubicBezTo>
                    <a:pt x="40" y="181"/>
                    <a:pt x="43" y="183"/>
                    <a:pt x="46" y="183"/>
                  </a:cubicBezTo>
                  <a:cubicBezTo>
                    <a:pt x="48" y="183"/>
                    <a:pt x="51" y="182"/>
                    <a:pt x="53" y="181"/>
                  </a:cubicBezTo>
                  <a:cubicBezTo>
                    <a:pt x="58" y="178"/>
                    <a:pt x="61" y="175"/>
                    <a:pt x="64" y="172"/>
                  </a:cubicBezTo>
                  <a:cubicBezTo>
                    <a:pt x="67" y="169"/>
                    <a:pt x="68" y="166"/>
                    <a:pt x="69" y="165"/>
                  </a:cubicBezTo>
                  <a:cubicBezTo>
                    <a:pt x="71" y="163"/>
                    <a:pt x="71" y="162"/>
                    <a:pt x="71" y="162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Freeform 107">
              <a:extLst>
                <a:ext uri="{FF2B5EF4-FFF2-40B4-BE49-F238E27FC236}">
                  <a16:creationId xmlns:a16="http://schemas.microsoft.com/office/drawing/2014/main" id="{C8A3E19F-2F65-6A8A-062F-7EE00ACE4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14601" y="2468563"/>
              <a:ext cx="222250" cy="120650"/>
            </a:xfrm>
            <a:custGeom>
              <a:avLst/>
              <a:gdLst>
                <a:gd name="T0" fmla="*/ 0 w 161"/>
                <a:gd name="T1" fmla="*/ 87 h 87"/>
                <a:gd name="T2" fmla="*/ 6 w 161"/>
                <a:gd name="T3" fmla="*/ 82 h 87"/>
                <a:gd name="T4" fmla="*/ 13 w 161"/>
                <a:gd name="T5" fmla="*/ 76 h 87"/>
                <a:gd name="T6" fmla="*/ 22 w 161"/>
                <a:gd name="T7" fmla="*/ 68 h 87"/>
                <a:gd name="T8" fmla="*/ 46 w 161"/>
                <a:gd name="T9" fmla="*/ 52 h 87"/>
                <a:gd name="T10" fmla="*/ 60 w 161"/>
                <a:gd name="T11" fmla="*/ 43 h 87"/>
                <a:gd name="T12" fmla="*/ 76 w 161"/>
                <a:gd name="T13" fmla="*/ 35 h 87"/>
                <a:gd name="T14" fmla="*/ 91 w 161"/>
                <a:gd name="T15" fmla="*/ 27 h 87"/>
                <a:gd name="T16" fmla="*/ 106 w 161"/>
                <a:gd name="T17" fmla="*/ 20 h 87"/>
                <a:gd name="T18" fmla="*/ 120 w 161"/>
                <a:gd name="T19" fmla="*/ 14 h 87"/>
                <a:gd name="T20" fmla="*/ 134 w 161"/>
                <a:gd name="T21" fmla="*/ 9 h 87"/>
                <a:gd name="T22" fmla="*/ 161 w 161"/>
                <a:gd name="T23" fmla="*/ 0 h 87"/>
                <a:gd name="T24" fmla="*/ 135 w 161"/>
                <a:gd name="T25" fmla="*/ 13 h 87"/>
                <a:gd name="T26" fmla="*/ 123 w 161"/>
                <a:gd name="T27" fmla="*/ 19 h 87"/>
                <a:gd name="T28" fmla="*/ 109 w 161"/>
                <a:gd name="T29" fmla="*/ 26 h 87"/>
                <a:gd name="T30" fmla="*/ 94 w 161"/>
                <a:gd name="T31" fmla="*/ 34 h 87"/>
                <a:gd name="T32" fmla="*/ 79 w 161"/>
                <a:gd name="T33" fmla="*/ 42 h 87"/>
                <a:gd name="T34" fmla="*/ 64 w 161"/>
                <a:gd name="T35" fmla="*/ 50 h 87"/>
                <a:gd name="T36" fmla="*/ 50 w 161"/>
                <a:gd name="T37" fmla="*/ 58 h 87"/>
                <a:gd name="T38" fmla="*/ 36 w 161"/>
                <a:gd name="T39" fmla="*/ 65 h 87"/>
                <a:gd name="T40" fmla="*/ 24 w 161"/>
                <a:gd name="T41" fmla="*/ 72 h 87"/>
                <a:gd name="T42" fmla="*/ 15 w 161"/>
                <a:gd name="T43" fmla="*/ 78 h 87"/>
                <a:gd name="T44" fmla="*/ 7 w 161"/>
                <a:gd name="T45" fmla="*/ 83 h 87"/>
                <a:gd name="T46" fmla="*/ 2 w 161"/>
                <a:gd name="T47" fmla="*/ 86 h 87"/>
                <a:gd name="T48" fmla="*/ 0 w 161"/>
                <a:gd name="T4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87">
                  <a:moveTo>
                    <a:pt x="0" y="87"/>
                  </a:moveTo>
                  <a:cubicBezTo>
                    <a:pt x="0" y="87"/>
                    <a:pt x="2" y="85"/>
                    <a:pt x="6" y="82"/>
                  </a:cubicBezTo>
                  <a:cubicBezTo>
                    <a:pt x="8" y="80"/>
                    <a:pt x="10" y="78"/>
                    <a:pt x="13" y="76"/>
                  </a:cubicBezTo>
                  <a:cubicBezTo>
                    <a:pt x="15" y="74"/>
                    <a:pt x="18" y="71"/>
                    <a:pt x="22" y="68"/>
                  </a:cubicBezTo>
                  <a:cubicBezTo>
                    <a:pt x="29" y="63"/>
                    <a:pt x="37" y="57"/>
                    <a:pt x="46" y="52"/>
                  </a:cubicBezTo>
                  <a:cubicBezTo>
                    <a:pt x="51" y="49"/>
                    <a:pt x="56" y="46"/>
                    <a:pt x="60" y="43"/>
                  </a:cubicBezTo>
                  <a:cubicBezTo>
                    <a:pt x="65" y="40"/>
                    <a:pt x="70" y="37"/>
                    <a:pt x="76" y="35"/>
                  </a:cubicBezTo>
                  <a:cubicBezTo>
                    <a:pt x="81" y="32"/>
                    <a:pt x="86" y="29"/>
                    <a:pt x="91" y="27"/>
                  </a:cubicBezTo>
                  <a:cubicBezTo>
                    <a:pt x="96" y="24"/>
                    <a:pt x="101" y="22"/>
                    <a:pt x="106" y="20"/>
                  </a:cubicBezTo>
                  <a:cubicBezTo>
                    <a:pt x="111" y="18"/>
                    <a:pt x="116" y="16"/>
                    <a:pt x="120" y="14"/>
                  </a:cubicBezTo>
                  <a:cubicBezTo>
                    <a:pt x="125" y="12"/>
                    <a:pt x="129" y="11"/>
                    <a:pt x="134" y="9"/>
                  </a:cubicBezTo>
                  <a:cubicBezTo>
                    <a:pt x="150" y="3"/>
                    <a:pt x="161" y="0"/>
                    <a:pt x="161" y="0"/>
                  </a:cubicBezTo>
                  <a:cubicBezTo>
                    <a:pt x="161" y="0"/>
                    <a:pt x="151" y="6"/>
                    <a:pt x="135" y="13"/>
                  </a:cubicBezTo>
                  <a:cubicBezTo>
                    <a:pt x="131" y="15"/>
                    <a:pt x="127" y="17"/>
                    <a:pt x="123" y="19"/>
                  </a:cubicBezTo>
                  <a:cubicBezTo>
                    <a:pt x="118" y="22"/>
                    <a:pt x="114" y="24"/>
                    <a:pt x="109" y="26"/>
                  </a:cubicBezTo>
                  <a:cubicBezTo>
                    <a:pt x="104" y="29"/>
                    <a:pt x="99" y="31"/>
                    <a:pt x="94" y="34"/>
                  </a:cubicBezTo>
                  <a:cubicBezTo>
                    <a:pt x="89" y="36"/>
                    <a:pt x="84" y="39"/>
                    <a:pt x="79" y="42"/>
                  </a:cubicBezTo>
                  <a:cubicBezTo>
                    <a:pt x="74" y="44"/>
                    <a:pt x="69" y="47"/>
                    <a:pt x="64" y="50"/>
                  </a:cubicBezTo>
                  <a:cubicBezTo>
                    <a:pt x="59" y="52"/>
                    <a:pt x="54" y="55"/>
                    <a:pt x="50" y="58"/>
                  </a:cubicBezTo>
                  <a:cubicBezTo>
                    <a:pt x="45" y="60"/>
                    <a:pt x="41" y="63"/>
                    <a:pt x="36" y="65"/>
                  </a:cubicBezTo>
                  <a:cubicBezTo>
                    <a:pt x="32" y="68"/>
                    <a:pt x="28" y="70"/>
                    <a:pt x="24" y="72"/>
                  </a:cubicBezTo>
                  <a:cubicBezTo>
                    <a:pt x="21" y="74"/>
                    <a:pt x="17" y="77"/>
                    <a:pt x="15" y="78"/>
                  </a:cubicBezTo>
                  <a:cubicBezTo>
                    <a:pt x="12" y="80"/>
                    <a:pt x="9" y="82"/>
                    <a:pt x="7" y="83"/>
                  </a:cubicBezTo>
                  <a:cubicBezTo>
                    <a:pt x="5" y="85"/>
                    <a:pt x="3" y="86"/>
                    <a:pt x="2" y="86"/>
                  </a:cubicBezTo>
                  <a:cubicBezTo>
                    <a:pt x="1" y="87"/>
                    <a:pt x="0" y="87"/>
                    <a:pt x="0" y="87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CCF4CA3F-3828-9AB3-0F2C-215ED3BE7789}"/>
              </a:ext>
            </a:extLst>
          </p:cNvPr>
          <p:cNvGrpSpPr/>
          <p:nvPr/>
        </p:nvGrpSpPr>
        <p:grpSpPr>
          <a:xfrm>
            <a:off x="460040" y="4743450"/>
            <a:ext cx="288514" cy="519829"/>
            <a:chOff x="4297363" y="2082800"/>
            <a:chExt cx="544513" cy="981076"/>
          </a:xfrm>
          <a:solidFill>
            <a:schemeClr val="accent1"/>
          </a:solidFill>
        </p:grpSpPr>
        <p:sp>
          <p:nvSpPr>
            <p:cNvPr id="302" name="Freeform 5">
              <a:extLst>
                <a:ext uri="{FF2B5EF4-FFF2-40B4-BE49-F238E27FC236}">
                  <a16:creationId xmlns:a16="http://schemas.microsoft.com/office/drawing/2014/main" id="{A2BD8B69-361B-9BAE-CE11-2A5CE2E73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7363" y="2290763"/>
              <a:ext cx="544513" cy="773113"/>
            </a:xfrm>
            <a:custGeom>
              <a:avLst/>
              <a:gdLst>
                <a:gd name="T0" fmla="*/ 73 w 142"/>
                <a:gd name="T1" fmla="*/ 119 h 204"/>
                <a:gd name="T2" fmla="*/ 69 w 142"/>
                <a:gd name="T3" fmla="*/ 119 h 204"/>
                <a:gd name="T4" fmla="*/ 69 w 142"/>
                <a:gd name="T5" fmla="*/ 122 h 204"/>
                <a:gd name="T6" fmla="*/ 69 w 142"/>
                <a:gd name="T7" fmla="*/ 189 h 204"/>
                <a:gd name="T8" fmla="*/ 53 w 142"/>
                <a:gd name="T9" fmla="*/ 203 h 204"/>
                <a:gd name="T10" fmla="*/ 42 w 142"/>
                <a:gd name="T11" fmla="*/ 191 h 204"/>
                <a:gd name="T12" fmla="*/ 31 w 142"/>
                <a:gd name="T13" fmla="*/ 132 h 204"/>
                <a:gd name="T14" fmla="*/ 24 w 142"/>
                <a:gd name="T15" fmla="*/ 95 h 204"/>
                <a:gd name="T16" fmla="*/ 23 w 142"/>
                <a:gd name="T17" fmla="*/ 94 h 204"/>
                <a:gd name="T18" fmla="*/ 23 w 142"/>
                <a:gd name="T19" fmla="*/ 100 h 204"/>
                <a:gd name="T20" fmla="*/ 16 w 142"/>
                <a:gd name="T21" fmla="*/ 111 h 204"/>
                <a:gd name="T22" fmla="*/ 0 w 142"/>
                <a:gd name="T23" fmla="*/ 101 h 204"/>
                <a:gd name="T24" fmla="*/ 11 w 142"/>
                <a:gd name="T25" fmla="*/ 35 h 204"/>
                <a:gd name="T26" fmla="*/ 29 w 142"/>
                <a:gd name="T27" fmla="*/ 9 h 204"/>
                <a:gd name="T28" fmla="*/ 53 w 142"/>
                <a:gd name="T29" fmla="*/ 1 h 204"/>
                <a:gd name="T30" fmla="*/ 57 w 142"/>
                <a:gd name="T31" fmla="*/ 2 h 204"/>
                <a:gd name="T32" fmla="*/ 84 w 142"/>
                <a:gd name="T33" fmla="*/ 3 h 204"/>
                <a:gd name="T34" fmla="*/ 101 w 142"/>
                <a:gd name="T35" fmla="*/ 2 h 204"/>
                <a:gd name="T36" fmla="*/ 125 w 142"/>
                <a:gd name="T37" fmla="*/ 23 h 204"/>
                <a:gd name="T38" fmla="*/ 139 w 142"/>
                <a:gd name="T39" fmla="*/ 61 h 204"/>
                <a:gd name="T40" fmla="*/ 142 w 142"/>
                <a:gd name="T41" fmla="*/ 100 h 204"/>
                <a:gd name="T42" fmla="*/ 132 w 142"/>
                <a:gd name="T43" fmla="*/ 111 h 204"/>
                <a:gd name="T44" fmla="*/ 120 w 142"/>
                <a:gd name="T45" fmla="*/ 103 h 204"/>
                <a:gd name="T46" fmla="*/ 119 w 142"/>
                <a:gd name="T47" fmla="*/ 95 h 204"/>
                <a:gd name="T48" fmla="*/ 119 w 142"/>
                <a:gd name="T49" fmla="*/ 93 h 204"/>
                <a:gd name="T50" fmla="*/ 117 w 142"/>
                <a:gd name="T51" fmla="*/ 106 h 204"/>
                <a:gd name="T52" fmla="*/ 107 w 142"/>
                <a:gd name="T53" fmla="*/ 158 h 204"/>
                <a:gd name="T54" fmla="*/ 100 w 142"/>
                <a:gd name="T55" fmla="*/ 193 h 204"/>
                <a:gd name="T56" fmla="*/ 97 w 142"/>
                <a:gd name="T57" fmla="*/ 199 h 204"/>
                <a:gd name="T58" fmla="*/ 76 w 142"/>
                <a:gd name="T59" fmla="*/ 198 h 204"/>
                <a:gd name="T60" fmla="*/ 73 w 142"/>
                <a:gd name="T61" fmla="*/ 191 h 204"/>
                <a:gd name="T62" fmla="*/ 73 w 142"/>
                <a:gd name="T63" fmla="*/ 122 h 204"/>
                <a:gd name="T64" fmla="*/ 73 w 142"/>
                <a:gd name="T65" fmla="*/ 119 h 204"/>
                <a:gd name="T66" fmla="*/ 111 w 142"/>
                <a:gd name="T67" fmla="*/ 100 h 204"/>
                <a:gd name="T68" fmla="*/ 115 w 142"/>
                <a:gd name="T69" fmla="*/ 56 h 204"/>
                <a:gd name="T70" fmla="*/ 111 w 142"/>
                <a:gd name="T71" fmla="*/ 100 h 204"/>
                <a:gd name="T72" fmla="*/ 30 w 142"/>
                <a:gd name="T73" fmla="*/ 100 h 204"/>
                <a:gd name="T74" fmla="*/ 22 w 142"/>
                <a:gd name="T75" fmla="*/ 79 h 204"/>
                <a:gd name="T76" fmla="*/ 26 w 142"/>
                <a:gd name="T77" fmla="*/ 58 h 204"/>
                <a:gd name="T78" fmla="*/ 30 w 142"/>
                <a:gd name="T79" fmla="*/ 100 h 204"/>
                <a:gd name="T80" fmla="*/ 114 w 142"/>
                <a:gd name="T81" fmla="*/ 54 h 204"/>
                <a:gd name="T82" fmla="*/ 114 w 142"/>
                <a:gd name="T83" fmla="*/ 54 h 204"/>
                <a:gd name="T84" fmla="*/ 109 w 142"/>
                <a:gd name="T85" fmla="*/ 39 h 204"/>
                <a:gd name="T86" fmla="*/ 108 w 142"/>
                <a:gd name="T87" fmla="*/ 40 h 204"/>
                <a:gd name="T88" fmla="*/ 114 w 142"/>
                <a:gd name="T89" fmla="*/ 54 h 204"/>
                <a:gd name="T90" fmla="*/ 34 w 142"/>
                <a:gd name="T91" fmla="*/ 41 h 204"/>
                <a:gd name="T92" fmla="*/ 33 w 142"/>
                <a:gd name="T93" fmla="*/ 40 h 204"/>
                <a:gd name="T94" fmla="*/ 28 w 142"/>
                <a:gd name="T95" fmla="*/ 54 h 204"/>
                <a:gd name="T96" fmla="*/ 34 w 142"/>
                <a:gd name="T97" fmla="*/ 4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204">
                  <a:moveTo>
                    <a:pt x="73" y="119"/>
                  </a:moveTo>
                  <a:cubicBezTo>
                    <a:pt x="72" y="119"/>
                    <a:pt x="70" y="119"/>
                    <a:pt x="69" y="119"/>
                  </a:cubicBezTo>
                  <a:cubicBezTo>
                    <a:pt x="69" y="120"/>
                    <a:pt x="69" y="121"/>
                    <a:pt x="69" y="122"/>
                  </a:cubicBezTo>
                  <a:cubicBezTo>
                    <a:pt x="69" y="144"/>
                    <a:pt x="69" y="167"/>
                    <a:pt x="69" y="189"/>
                  </a:cubicBezTo>
                  <a:cubicBezTo>
                    <a:pt x="69" y="199"/>
                    <a:pt x="62" y="204"/>
                    <a:pt x="53" y="203"/>
                  </a:cubicBezTo>
                  <a:cubicBezTo>
                    <a:pt x="46" y="201"/>
                    <a:pt x="43" y="198"/>
                    <a:pt x="42" y="191"/>
                  </a:cubicBezTo>
                  <a:cubicBezTo>
                    <a:pt x="38" y="172"/>
                    <a:pt x="34" y="152"/>
                    <a:pt x="31" y="132"/>
                  </a:cubicBezTo>
                  <a:cubicBezTo>
                    <a:pt x="28" y="120"/>
                    <a:pt x="26" y="107"/>
                    <a:pt x="24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6"/>
                    <a:pt x="23" y="98"/>
                    <a:pt x="23" y="100"/>
                  </a:cubicBezTo>
                  <a:cubicBezTo>
                    <a:pt x="22" y="105"/>
                    <a:pt x="20" y="109"/>
                    <a:pt x="16" y="111"/>
                  </a:cubicBezTo>
                  <a:cubicBezTo>
                    <a:pt x="9" y="113"/>
                    <a:pt x="0" y="109"/>
                    <a:pt x="0" y="101"/>
                  </a:cubicBezTo>
                  <a:cubicBezTo>
                    <a:pt x="0" y="79"/>
                    <a:pt x="2" y="56"/>
                    <a:pt x="11" y="35"/>
                  </a:cubicBezTo>
                  <a:cubicBezTo>
                    <a:pt x="15" y="25"/>
                    <a:pt x="20" y="16"/>
                    <a:pt x="29" y="9"/>
                  </a:cubicBezTo>
                  <a:cubicBezTo>
                    <a:pt x="36" y="3"/>
                    <a:pt x="44" y="0"/>
                    <a:pt x="53" y="1"/>
                  </a:cubicBezTo>
                  <a:cubicBezTo>
                    <a:pt x="54" y="1"/>
                    <a:pt x="56" y="1"/>
                    <a:pt x="57" y="2"/>
                  </a:cubicBezTo>
                  <a:cubicBezTo>
                    <a:pt x="65" y="6"/>
                    <a:pt x="75" y="7"/>
                    <a:pt x="84" y="3"/>
                  </a:cubicBezTo>
                  <a:cubicBezTo>
                    <a:pt x="89" y="0"/>
                    <a:pt x="95" y="0"/>
                    <a:pt x="101" y="2"/>
                  </a:cubicBezTo>
                  <a:cubicBezTo>
                    <a:pt x="112" y="6"/>
                    <a:pt x="119" y="14"/>
                    <a:pt x="125" y="23"/>
                  </a:cubicBezTo>
                  <a:cubicBezTo>
                    <a:pt x="133" y="35"/>
                    <a:pt x="136" y="48"/>
                    <a:pt x="139" y="61"/>
                  </a:cubicBezTo>
                  <a:cubicBezTo>
                    <a:pt x="141" y="74"/>
                    <a:pt x="142" y="87"/>
                    <a:pt x="142" y="100"/>
                  </a:cubicBezTo>
                  <a:cubicBezTo>
                    <a:pt x="142" y="106"/>
                    <a:pt x="138" y="111"/>
                    <a:pt x="132" y="111"/>
                  </a:cubicBezTo>
                  <a:cubicBezTo>
                    <a:pt x="127" y="112"/>
                    <a:pt x="122" y="109"/>
                    <a:pt x="120" y="103"/>
                  </a:cubicBezTo>
                  <a:cubicBezTo>
                    <a:pt x="119" y="101"/>
                    <a:pt x="120" y="98"/>
                    <a:pt x="119" y="95"/>
                  </a:cubicBezTo>
                  <a:cubicBezTo>
                    <a:pt x="119" y="94"/>
                    <a:pt x="119" y="94"/>
                    <a:pt x="119" y="93"/>
                  </a:cubicBezTo>
                  <a:cubicBezTo>
                    <a:pt x="118" y="97"/>
                    <a:pt x="117" y="102"/>
                    <a:pt x="117" y="106"/>
                  </a:cubicBezTo>
                  <a:cubicBezTo>
                    <a:pt x="113" y="123"/>
                    <a:pt x="110" y="140"/>
                    <a:pt x="107" y="158"/>
                  </a:cubicBezTo>
                  <a:cubicBezTo>
                    <a:pt x="105" y="169"/>
                    <a:pt x="103" y="181"/>
                    <a:pt x="100" y="193"/>
                  </a:cubicBezTo>
                  <a:cubicBezTo>
                    <a:pt x="100" y="195"/>
                    <a:pt x="99" y="197"/>
                    <a:pt x="97" y="199"/>
                  </a:cubicBezTo>
                  <a:cubicBezTo>
                    <a:pt x="92" y="204"/>
                    <a:pt x="82" y="204"/>
                    <a:pt x="76" y="198"/>
                  </a:cubicBezTo>
                  <a:cubicBezTo>
                    <a:pt x="74" y="196"/>
                    <a:pt x="73" y="194"/>
                    <a:pt x="73" y="191"/>
                  </a:cubicBezTo>
                  <a:cubicBezTo>
                    <a:pt x="73" y="168"/>
                    <a:pt x="73" y="145"/>
                    <a:pt x="73" y="122"/>
                  </a:cubicBezTo>
                  <a:cubicBezTo>
                    <a:pt x="73" y="121"/>
                    <a:pt x="73" y="120"/>
                    <a:pt x="73" y="119"/>
                  </a:cubicBezTo>
                  <a:close/>
                  <a:moveTo>
                    <a:pt x="111" y="100"/>
                  </a:moveTo>
                  <a:cubicBezTo>
                    <a:pt x="124" y="91"/>
                    <a:pt x="124" y="68"/>
                    <a:pt x="115" y="56"/>
                  </a:cubicBezTo>
                  <a:cubicBezTo>
                    <a:pt x="123" y="72"/>
                    <a:pt x="121" y="86"/>
                    <a:pt x="111" y="100"/>
                  </a:cubicBezTo>
                  <a:close/>
                  <a:moveTo>
                    <a:pt x="30" y="100"/>
                  </a:moveTo>
                  <a:cubicBezTo>
                    <a:pt x="26" y="94"/>
                    <a:pt x="23" y="87"/>
                    <a:pt x="22" y="79"/>
                  </a:cubicBezTo>
                  <a:cubicBezTo>
                    <a:pt x="22" y="72"/>
                    <a:pt x="23" y="65"/>
                    <a:pt x="26" y="58"/>
                  </a:cubicBezTo>
                  <a:cubicBezTo>
                    <a:pt x="18" y="69"/>
                    <a:pt x="18" y="90"/>
                    <a:pt x="30" y="100"/>
                  </a:cubicBezTo>
                  <a:close/>
                  <a:moveTo>
                    <a:pt x="114" y="54"/>
                  </a:moveTo>
                  <a:cubicBezTo>
                    <a:pt x="114" y="54"/>
                    <a:pt x="114" y="54"/>
                    <a:pt x="114" y="54"/>
                  </a:cubicBezTo>
                  <a:cubicBezTo>
                    <a:pt x="112" y="49"/>
                    <a:pt x="111" y="44"/>
                    <a:pt x="109" y="39"/>
                  </a:cubicBezTo>
                  <a:cubicBezTo>
                    <a:pt x="109" y="39"/>
                    <a:pt x="108" y="39"/>
                    <a:pt x="108" y="40"/>
                  </a:cubicBezTo>
                  <a:cubicBezTo>
                    <a:pt x="110" y="44"/>
                    <a:pt x="110" y="50"/>
                    <a:pt x="114" y="54"/>
                  </a:cubicBezTo>
                  <a:close/>
                  <a:moveTo>
                    <a:pt x="34" y="41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1" y="45"/>
                    <a:pt x="30" y="49"/>
                    <a:pt x="28" y="54"/>
                  </a:cubicBezTo>
                  <a:cubicBezTo>
                    <a:pt x="32" y="50"/>
                    <a:pt x="32" y="45"/>
                    <a:pt x="3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" name="Freeform 6">
              <a:extLst>
                <a:ext uri="{FF2B5EF4-FFF2-40B4-BE49-F238E27FC236}">
                  <a16:creationId xmlns:a16="http://schemas.microsoft.com/office/drawing/2014/main" id="{C61A461F-820E-CBC9-FE4E-34F2A03B9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288" y="2082800"/>
              <a:ext cx="222250" cy="220663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58 h 58"/>
                <a:gd name="T4" fmla="*/ 0 w 58"/>
                <a:gd name="T5" fmla="*/ 29 h 58"/>
                <a:gd name="T6" fmla="*/ 29 w 58"/>
                <a:gd name="T7" fmla="*/ 0 h 58"/>
                <a:gd name="T8" fmla="*/ 58 w 58"/>
                <a:gd name="T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45"/>
                    <a:pt x="45" y="58"/>
                    <a:pt x="29" y="58"/>
                  </a:cubicBezTo>
                  <a:cubicBezTo>
                    <a:pt x="13" y="58"/>
                    <a:pt x="1" y="46"/>
                    <a:pt x="0" y="29"/>
                  </a:cubicBezTo>
                  <a:cubicBezTo>
                    <a:pt x="0" y="12"/>
                    <a:pt x="14" y="1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04" name="Bar chart">
            <a:extLst>
              <a:ext uri="{FF2B5EF4-FFF2-40B4-BE49-F238E27FC236}">
                <a16:creationId xmlns:a16="http://schemas.microsoft.com/office/drawing/2014/main" id="{7C15AE74-A274-D1C0-971A-7FF14BF544A6}"/>
              </a:ext>
            </a:extLst>
          </p:cNvPr>
          <p:cNvGrpSpPr/>
          <p:nvPr/>
        </p:nvGrpSpPr>
        <p:grpSpPr>
          <a:xfrm>
            <a:off x="408369" y="3804916"/>
            <a:ext cx="421411" cy="411040"/>
            <a:chOff x="9456739" y="6796088"/>
            <a:chExt cx="582613" cy="574675"/>
          </a:xfrm>
        </p:grpSpPr>
        <p:sp>
          <p:nvSpPr>
            <p:cNvPr id="305" name="Freeform 412">
              <a:extLst>
                <a:ext uri="{FF2B5EF4-FFF2-40B4-BE49-F238E27FC236}">
                  <a16:creationId xmlns:a16="http://schemas.microsoft.com/office/drawing/2014/main" id="{C6C6E482-5FFE-B638-3C0D-8E0BBF87E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4" y="6796088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340 h 340"/>
                <a:gd name="T4" fmla="*/ 340 w 340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340"/>
                  </a:lnTo>
                  <a:lnTo>
                    <a:pt x="340" y="340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06" name="Line 72">
              <a:extLst>
                <a:ext uri="{FF2B5EF4-FFF2-40B4-BE49-F238E27FC236}">
                  <a16:creationId xmlns:a16="http://schemas.microsoft.com/office/drawing/2014/main" id="{F63D96A2-456C-908C-3AD7-BF43E72B89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80564" y="7062788"/>
              <a:ext cx="0" cy="20161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07" name="Line 73">
              <a:extLst>
                <a:ext uri="{FF2B5EF4-FFF2-40B4-BE49-F238E27FC236}">
                  <a16:creationId xmlns:a16="http://schemas.microsoft.com/office/drawing/2014/main" id="{53AE4C50-3F28-DE02-033B-8A492FE49C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48826" y="7002463"/>
              <a:ext cx="0" cy="261938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08" name="Line 74">
              <a:extLst>
                <a:ext uri="{FF2B5EF4-FFF2-40B4-BE49-F238E27FC236}">
                  <a16:creationId xmlns:a16="http://schemas.microsoft.com/office/drawing/2014/main" id="{754128C7-68F8-0356-DA5C-56E55B08F6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0264" y="6904038"/>
              <a:ext cx="0" cy="36036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09" name="Line 75">
              <a:extLst>
                <a:ext uri="{FF2B5EF4-FFF2-40B4-BE49-F238E27FC236}">
                  <a16:creationId xmlns:a16="http://schemas.microsoft.com/office/drawing/2014/main" id="{3746D20F-EE24-D666-5A59-58ED301E16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91701" y="7035800"/>
              <a:ext cx="0" cy="228600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10" name="Line 76">
              <a:extLst>
                <a:ext uri="{FF2B5EF4-FFF2-40B4-BE49-F238E27FC236}">
                  <a16:creationId xmlns:a16="http://schemas.microsoft.com/office/drawing/2014/main" id="{9609BABF-36A8-21F9-67D8-F5D4E0B33B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63139" y="7069138"/>
              <a:ext cx="0" cy="19526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11" name="Line 77">
              <a:extLst>
                <a:ext uri="{FF2B5EF4-FFF2-40B4-BE49-F238E27FC236}">
                  <a16:creationId xmlns:a16="http://schemas.microsoft.com/office/drawing/2014/main" id="{E581084F-8DBE-B91F-0A4C-F551E266E7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34576" y="6986588"/>
              <a:ext cx="0" cy="27781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12" name="Freeform 419">
              <a:extLst>
                <a:ext uri="{FF2B5EF4-FFF2-40B4-BE49-F238E27FC236}">
                  <a16:creationId xmlns:a16="http://schemas.microsoft.com/office/drawing/2014/main" id="{D37D4714-AB9C-E599-EE6D-4B69D566A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739" y="6796088"/>
              <a:ext cx="68263" cy="33338"/>
            </a:xfrm>
            <a:custGeom>
              <a:avLst/>
              <a:gdLst>
                <a:gd name="T0" fmla="*/ 0 w 43"/>
                <a:gd name="T1" fmla="*/ 21 h 21"/>
                <a:gd name="T2" fmla="*/ 22 w 43"/>
                <a:gd name="T3" fmla="*/ 0 h 21"/>
                <a:gd name="T4" fmla="*/ 43 w 43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1">
                  <a:moveTo>
                    <a:pt x="0" y="21"/>
                  </a:moveTo>
                  <a:lnTo>
                    <a:pt x="22" y="0"/>
                  </a:lnTo>
                  <a:lnTo>
                    <a:pt x="43" y="21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313" name="Freeform 420">
              <a:extLst>
                <a:ext uri="{FF2B5EF4-FFF2-40B4-BE49-F238E27FC236}">
                  <a16:creationId xmlns:a16="http://schemas.microsoft.com/office/drawing/2014/main" id="{F8B8BE25-075F-B072-0DDA-AC92A5776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14" y="7302500"/>
              <a:ext cx="33338" cy="68263"/>
            </a:xfrm>
            <a:custGeom>
              <a:avLst/>
              <a:gdLst>
                <a:gd name="T0" fmla="*/ 0 w 21"/>
                <a:gd name="T1" fmla="*/ 0 h 43"/>
                <a:gd name="T2" fmla="*/ 21 w 21"/>
                <a:gd name="T3" fmla="*/ 21 h 43"/>
                <a:gd name="T4" fmla="*/ 0 w 2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3">
                  <a:moveTo>
                    <a:pt x="0" y="0"/>
                  </a:moveTo>
                  <a:lnTo>
                    <a:pt x="21" y="21"/>
                  </a:lnTo>
                  <a:lnTo>
                    <a:pt x="0" y="43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287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884F53-9295-4FF1-B604-D9512E32CC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180E3-4EEA-4173-8737-2ECBF943D79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535531"/>
          </a:xfrm>
        </p:spPr>
        <p:txBody>
          <a:bodyPr/>
          <a:lstStyle/>
          <a:p>
            <a:r>
              <a:rPr lang="en-GB" dirty="0"/>
              <a:t>Audience Q&amp;A</a:t>
            </a:r>
          </a:p>
        </p:txBody>
      </p:sp>
    </p:spTree>
    <p:extLst>
      <p:ext uri="{BB962C8B-B14F-4D97-AF65-F5344CB8AC3E}">
        <p14:creationId xmlns:p14="http://schemas.microsoft.com/office/powerpoint/2010/main" val="142844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D3283-AB64-4485-977F-1067C2764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Disclosures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2B4532E-8889-4EB6-9115-A4FD17490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Speaker Bureau of Abbott, A. </a:t>
            </a:r>
            <a:r>
              <a:rPr lang="en-US" sz="2000" dirty="0" err="1"/>
              <a:t>Menarini</a:t>
            </a:r>
            <a:r>
              <a:rPr lang="en-US" sz="2000" dirty="0"/>
              <a:t>, Eisai, Ferring, J&amp;J, Sanofi, Takeda</a:t>
            </a:r>
          </a:p>
          <a:p>
            <a:r>
              <a:rPr lang="en-US" sz="2000" dirty="0"/>
              <a:t>Research grant from </a:t>
            </a:r>
            <a:r>
              <a:rPr lang="en-US" sz="2000" dirty="0" err="1"/>
              <a:t>Cristcot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CB66B-5577-4B71-8232-F9984782A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C4EF0E-246F-4140-862C-D670971C4B03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36464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MAFLD increases the risk of subclinical</a:t>
            </a:r>
            <a:br>
              <a:rPr lang="en-US" dirty="0">
                <a:latin typeface="Verdana"/>
                <a:cs typeface="Verdana"/>
              </a:rPr>
            </a:br>
            <a:r>
              <a:rPr lang="en-US" dirty="0">
                <a:latin typeface="Verdana"/>
                <a:cs typeface="Verdana"/>
              </a:rPr>
              <a:t>atherosclerosis, CAD and cardiovascular events </a:t>
            </a:r>
          </a:p>
        </p:txBody>
      </p:sp>
      <p:sp>
        <p:nvSpPr>
          <p:cNvPr id="4" name="PoleTekstowe 3"/>
          <p:cNvSpPr txBox="1"/>
          <p:nvPr/>
        </p:nvSpPr>
        <p:spPr>
          <a:xfrm>
            <a:off x="428980" y="1460595"/>
            <a:ext cx="5616000" cy="41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Meta-analysis (14 studies; N=2,932)</a:t>
            </a:r>
            <a:r>
              <a:rPr lang="en-US" sz="1800" b="1" u="sng" baseline="30000" dirty="0">
                <a:solidFill>
                  <a:srgbClr val="800000"/>
                </a:solidFill>
                <a:latin typeface="Verdana"/>
                <a:cs typeface="Verdana"/>
              </a:rPr>
              <a:t>1</a:t>
            </a:r>
            <a:endParaRPr lang="en-US" sz="1800" b="1" u="sng" dirty="0">
              <a:solidFill>
                <a:srgbClr val="800000"/>
              </a:solidFill>
              <a:latin typeface="Verdana"/>
              <a:cs typeface="Verdana"/>
            </a:endParaRPr>
          </a:p>
          <a:p>
            <a:pPr marL="180000" indent="-18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Aim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: To evaluate MAFLD influence on subclinical atherosclerosis and CAD*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10 studies evaluated patients with subclinical atherosclerosis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4 studies evaluated patients with CAD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†</a:t>
            </a:r>
            <a:endParaRPr lang="en-US" sz="1600" baseline="30000" dirty="0">
              <a:solidFill>
                <a:srgbClr val="800000"/>
              </a:solidFill>
              <a:latin typeface="Verdana"/>
              <a:cs typeface="Verdana"/>
            </a:endParaRPr>
          </a:p>
          <a:p>
            <a:pPr marL="180000" indent="-180000">
              <a:lnSpc>
                <a:spcPct val="90000"/>
              </a:lnSpc>
              <a:buFont typeface="Arial"/>
              <a:buChar char="•"/>
            </a:pPr>
            <a:endParaRPr lang="en-US" sz="1600" dirty="0"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800000"/>
                </a:solidFill>
                <a:latin typeface="Verdana"/>
                <a:cs typeface="Verdana"/>
              </a:rPr>
              <a:t>Results: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patients with MAFLD vs those without MAFLD,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‡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,there was a higher prevalence of:</a:t>
            </a:r>
          </a:p>
          <a:p>
            <a:pPr marL="180000" indent="-1800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CIMT: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(35.1% vs 21.8%; p&lt;0.0001),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 2.04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1.65–2.51)   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Carotid plaques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: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 2.82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(95% CI: 1.87–4.27)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CAD: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 (80.4% vs 60.7%; p&lt;0.0001),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 3.31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2.21–4.95)</a:t>
            </a:r>
          </a:p>
        </p:txBody>
      </p:sp>
      <p:sp>
        <p:nvSpPr>
          <p:cNvPr id="7" name="PoleTekstowe 6"/>
          <p:cNvSpPr txBox="1"/>
          <p:nvPr/>
        </p:nvSpPr>
        <p:spPr>
          <a:xfrm>
            <a:off x="6138687" y="1460594"/>
            <a:ext cx="5616000" cy="41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rIns="36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Cross-sectional study (N=5,121)</a:t>
            </a:r>
            <a:r>
              <a:rPr lang="en-US" sz="1800" b="1" u="sng" baseline="30000" dirty="0">
                <a:solidFill>
                  <a:srgbClr val="800000"/>
                </a:solidFill>
                <a:latin typeface="Verdana"/>
                <a:cs typeface="Verdana"/>
              </a:rPr>
              <a:t>2</a:t>
            </a:r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 </a:t>
            </a:r>
            <a:endParaRPr lang="en-US" sz="1800" dirty="0">
              <a:latin typeface="Verdana"/>
              <a:cs typeface="Verdana"/>
            </a:endParaRPr>
          </a:p>
          <a:p>
            <a:pPr marL="180000" indent="-180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Aim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: To evaluate coronary plaques by coronary CT angiography in asymptomatic population with no history of coronary artery disease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US-diagnosed MAFLD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38.6% of participants</a:t>
            </a:r>
            <a:endParaRPr lang="en-US" sz="1000" b="1" dirty="0">
              <a:solidFill>
                <a:srgbClr val="800000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endParaRPr lang="en-US" sz="1800" b="1" dirty="0">
              <a:solidFill>
                <a:srgbClr val="800000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800000"/>
                </a:solidFill>
                <a:latin typeface="Verdana"/>
                <a:cs typeface="Verdana"/>
              </a:rPr>
              <a:t>Results: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patients with MAFLD vs those without MAFLD, after adjustment for cardiovascular risk factors, there was a higher prevalence of:</a:t>
            </a:r>
          </a:p>
          <a:p>
            <a:pPr>
              <a:lnSpc>
                <a:spcPct val="90000"/>
              </a:lnSpc>
            </a:pP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Any atherosclerotic plaque: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 1.18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1,03-1.3%; p=0.016)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Non-calcified plaque: 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 1.27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1.08-1.48; p=0.003)</a:t>
            </a:r>
          </a:p>
          <a:p>
            <a:pPr>
              <a:lnSpc>
                <a:spcPct val="9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4624D9-C75D-4063-0F2E-F222D1F9DF18}"/>
              </a:ext>
            </a:extLst>
          </p:cNvPr>
          <p:cNvSpPr txBox="1"/>
          <p:nvPr/>
        </p:nvSpPr>
        <p:spPr>
          <a:xfrm>
            <a:off x="1617953" y="6103683"/>
            <a:ext cx="96389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*Diagnosis of MAFLD was defined using US liver biopsy; </a:t>
            </a:r>
            <a:r>
              <a: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†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Defined as when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patients showed at least 50% stenosis at one or more coronary artery; </a:t>
            </a: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‡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Patients with diagnosis of MAFLD using US or biopsy, CIMT, presence of plaques, and fatty liver. CAD, coronary artery disease; CI, confidence interval; CIMT, carotid intima-media thickness; HR, hazard ratio; MAFLD, metabolic-associated fatty liver disease; OR, odds ratio; US, ultrasound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</a:b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1. 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Ampuero J, et al.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Rev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Esp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Enferm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Dig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/>
              </a:rPr>
              <a:t> 2015;107:10–16;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 2. Lee SB, </a:t>
            </a:r>
            <a:r>
              <a:rPr kumimoji="0" lang="pl-PL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et al. J Hepatol 2018;68:1018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–</a:t>
            </a:r>
            <a:r>
              <a:rPr kumimoji="0" lang="pl-PL" sz="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1024. </a:t>
            </a:r>
          </a:p>
        </p:txBody>
      </p:sp>
    </p:spTree>
    <p:extLst>
      <p:ext uri="{BB962C8B-B14F-4D97-AF65-F5344CB8AC3E}">
        <p14:creationId xmlns:p14="http://schemas.microsoft.com/office/powerpoint/2010/main" val="250784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Increased mortality is also observed in patients with MAFLD vs those without MAFLD</a:t>
            </a:r>
          </a:p>
        </p:txBody>
      </p:sp>
      <p:graphicFrame>
        <p:nvGraphicFramePr>
          <p:cNvPr id="15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429378"/>
              </p:ext>
            </p:extLst>
          </p:nvPr>
        </p:nvGraphicFramePr>
        <p:xfrm>
          <a:off x="7305443" y="3578428"/>
          <a:ext cx="4460135" cy="1620000"/>
        </p:xfrm>
        <a:graphic>
          <a:graphicData uri="http://schemas.openxmlformats.org/drawingml/2006/table">
            <a:tbl>
              <a:tblPr/>
              <a:tblGrid>
                <a:gridCol w="2696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 major causes of death in MAFLD </a:t>
                      </a:r>
                      <a:endParaRPr kumimoji="0" lang="en-US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Patients,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(n=53)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Cancers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28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Cardiovascular events*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25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Liver disease including HCC</a:t>
                      </a:r>
                      <a:r>
                        <a:rPr kumimoji="0" lang="en-US" altLang="en-US" sz="1200" b="0" i="0" u="none" strike="noStrike" kern="1200" cap="none" normalizeH="0" baseline="3000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†</a:t>
                      </a:r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 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13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CA64E98C-14F4-452B-8372-C8D114CF28B8}"/>
              </a:ext>
            </a:extLst>
          </p:cNvPr>
          <p:cNvGrpSpPr/>
          <p:nvPr/>
        </p:nvGrpSpPr>
        <p:grpSpPr>
          <a:xfrm>
            <a:off x="353905" y="2514806"/>
            <a:ext cx="6970374" cy="3778474"/>
            <a:chOff x="236942" y="2589237"/>
            <a:chExt cx="6970374" cy="3778474"/>
          </a:xfrm>
        </p:grpSpPr>
        <p:sp>
          <p:nvSpPr>
            <p:cNvPr id="31759" name="Rectangle 1"/>
            <p:cNvSpPr>
              <a:spLocks noChangeArrowheads="1"/>
            </p:cNvSpPr>
            <p:nvPr/>
          </p:nvSpPr>
          <p:spPr bwMode="auto">
            <a:xfrm>
              <a:off x="974085" y="4783942"/>
              <a:ext cx="425661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10-year survival</a:t>
              </a:r>
            </a:p>
            <a:p>
              <a:pPr eaLnBrk="1" hangingPunct="1">
                <a:buClr>
                  <a:schemeClr val="folHlink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General population: 87%</a:t>
              </a:r>
            </a:p>
            <a:p>
              <a:pPr eaLnBrk="1" hangingPunct="1">
                <a:buClr>
                  <a:schemeClr val="folHlink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MAFLD population: 77%</a:t>
              </a:r>
            </a:p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Log-rank p&lt;0.005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ED52C41-C315-CE2A-D16B-5F81CF9E847A}"/>
                </a:ext>
              </a:extLst>
            </p:cNvPr>
            <p:cNvGrpSpPr/>
            <p:nvPr/>
          </p:nvGrpSpPr>
          <p:grpSpPr>
            <a:xfrm>
              <a:off x="400485" y="2589237"/>
              <a:ext cx="341440" cy="3310162"/>
              <a:chOff x="543360" y="2455887"/>
              <a:chExt cx="341440" cy="3310162"/>
            </a:xfrm>
          </p:grpSpPr>
          <p:sp>
            <p:nvSpPr>
              <p:cNvPr id="31761" name="Rectangle 21"/>
              <p:cNvSpPr>
                <a:spLocks noChangeArrowheads="1"/>
              </p:cNvSpPr>
              <p:nvPr/>
            </p:nvSpPr>
            <p:spPr bwMode="auto">
              <a:xfrm>
                <a:off x="770986" y="5572150"/>
                <a:ext cx="113814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0</a:t>
                </a:r>
              </a:p>
            </p:txBody>
          </p:sp>
          <p:sp>
            <p:nvSpPr>
              <p:cNvPr id="31762" name="Rectangle 22"/>
              <p:cNvSpPr>
                <a:spLocks noChangeArrowheads="1"/>
              </p:cNvSpPr>
              <p:nvPr/>
            </p:nvSpPr>
            <p:spPr bwMode="auto">
              <a:xfrm>
                <a:off x="657174" y="4948899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20</a:t>
                </a:r>
              </a:p>
            </p:txBody>
          </p:sp>
          <p:sp>
            <p:nvSpPr>
              <p:cNvPr id="31763" name="Rectangle 23"/>
              <p:cNvSpPr>
                <a:spLocks noChangeArrowheads="1"/>
              </p:cNvSpPr>
              <p:nvPr/>
            </p:nvSpPr>
            <p:spPr bwMode="auto">
              <a:xfrm>
                <a:off x="657174" y="4325646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40</a:t>
                </a:r>
              </a:p>
            </p:txBody>
          </p:sp>
          <p:sp>
            <p:nvSpPr>
              <p:cNvPr id="31764" name="Rectangle 24"/>
              <p:cNvSpPr>
                <a:spLocks noChangeArrowheads="1"/>
              </p:cNvSpPr>
              <p:nvPr/>
            </p:nvSpPr>
            <p:spPr bwMode="auto">
              <a:xfrm>
                <a:off x="657174" y="3702393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60</a:t>
                </a:r>
              </a:p>
            </p:txBody>
          </p:sp>
          <p:sp>
            <p:nvSpPr>
              <p:cNvPr id="31765" name="Rectangle 25"/>
              <p:cNvSpPr>
                <a:spLocks noChangeArrowheads="1"/>
              </p:cNvSpPr>
              <p:nvPr/>
            </p:nvSpPr>
            <p:spPr bwMode="auto">
              <a:xfrm>
                <a:off x="657174" y="307914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80</a:t>
                </a:r>
              </a:p>
            </p:txBody>
          </p:sp>
          <p:sp>
            <p:nvSpPr>
              <p:cNvPr id="31766" name="Rectangle 26"/>
              <p:cNvSpPr>
                <a:spLocks noChangeArrowheads="1"/>
              </p:cNvSpPr>
              <p:nvPr/>
            </p:nvSpPr>
            <p:spPr bwMode="auto">
              <a:xfrm>
                <a:off x="543360" y="2455887"/>
                <a:ext cx="341440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100</a:t>
                </a:r>
              </a:p>
            </p:txBody>
          </p:sp>
        </p:grpSp>
        <p:sp>
          <p:nvSpPr>
            <p:cNvPr id="31769" name="Rectangle 32"/>
            <p:cNvSpPr>
              <a:spLocks noChangeArrowheads="1"/>
            </p:cNvSpPr>
            <p:nvPr/>
          </p:nvSpPr>
          <p:spPr bwMode="auto">
            <a:xfrm rot="-5400000">
              <a:off x="-1235352" y="4151993"/>
              <a:ext cx="3138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charset="0"/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Survival  (%)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0D987AF-A7B4-975A-CFFC-9EF966B8094A}"/>
                </a:ext>
              </a:extLst>
            </p:cNvPr>
            <p:cNvGrpSpPr/>
            <p:nvPr/>
          </p:nvGrpSpPr>
          <p:grpSpPr>
            <a:xfrm>
              <a:off x="815975" y="2689225"/>
              <a:ext cx="72000" cy="3132376"/>
              <a:chOff x="952500" y="2555875"/>
              <a:chExt cx="72000" cy="3132376"/>
            </a:xfrm>
          </p:grpSpPr>
          <p:sp>
            <p:nvSpPr>
              <p:cNvPr id="31760" name="Line 2"/>
              <p:cNvSpPr>
                <a:spLocks noChangeShapeType="1"/>
              </p:cNvSpPr>
              <p:nvPr/>
            </p:nvSpPr>
            <p:spPr bwMode="auto">
              <a:xfrm flipH="1">
                <a:off x="952500" y="5059047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0" name="Line 53"/>
              <p:cNvSpPr>
                <a:spLocks noChangeShapeType="1"/>
              </p:cNvSpPr>
              <p:nvPr/>
            </p:nvSpPr>
            <p:spPr bwMode="auto">
              <a:xfrm flipH="1">
                <a:off x="952500" y="5688251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1" name="Line 54"/>
              <p:cNvSpPr>
                <a:spLocks noChangeShapeType="1"/>
              </p:cNvSpPr>
              <p:nvPr/>
            </p:nvSpPr>
            <p:spPr bwMode="auto">
              <a:xfrm flipH="1">
                <a:off x="952500" y="4433254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2" name="Line 55"/>
              <p:cNvSpPr>
                <a:spLocks noChangeShapeType="1"/>
              </p:cNvSpPr>
              <p:nvPr/>
            </p:nvSpPr>
            <p:spPr bwMode="auto">
              <a:xfrm flipH="1">
                <a:off x="952500" y="3807461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3" name="Line 56"/>
              <p:cNvSpPr>
                <a:spLocks noChangeShapeType="1"/>
              </p:cNvSpPr>
              <p:nvPr/>
            </p:nvSpPr>
            <p:spPr bwMode="auto">
              <a:xfrm flipH="1">
                <a:off x="952500" y="3181668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4" name="Line 57"/>
              <p:cNvSpPr>
                <a:spLocks noChangeShapeType="1"/>
              </p:cNvSpPr>
              <p:nvPr/>
            </p:nvSpPr>
            <p:spPr bwMode="auto">
              <a:xfrm flipH="1">
                <a:off x="952500" y="2555875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</p:grp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868925" y="6173812"/>
              <a:ext cx="620816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  <a:defRPr/>
              </a:pPr>
              <a:r>
                <a:rPr lang="en-US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Years</a:t>
              </a:r>
            </a:p>
          </p:txBody>
        </p:sp>
        <p:sp>
          <p:nvSpPr>
            <p:cNvPr id="31787" name="Line 5"/>
            <p:cNvSpPr>
              <a:spLocks noChangeShapeType="1"/>
            </p:cNvSpPr>
            <p:nvPr/>
          </p:nvSpPr>
          <p:spPr bwMode="auto">
            <a:xfrm>
              <a:off x="860451" y="5819775"/>
              <a:ext cx="6235691" cy="0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CB5192-21C0-44CD-4F06-3F559A2167F4}"/>
                </a:ext>
              </a:extLst>
            </p:cNvPr>
            <p:cNvGrpSpPr/>
            <p:nvPr/>
          </p:nvGrpSpPr>
          <p:grpSpPr>
            <a:xfrm>
              <a:off x="1608862" y="5959500"/>
              <a:ext cx="5598454" cy="193899"/>
              <a:chOff x="1751737" y="5826150"/>
              <a:chExt cx="5598454" cy="193899"/>
            </a:xfrm>
          </p:grpSpPr>
          <p:sp>
            <p:nvSpPr>
              <p:cNvPr id="31768" name="Rectangle 28"/>
              <p:cNvSpPr>
                <a:spLocks noChangeArrowheads="1"/>
              </p:cNvSpPr>
              <p:nvPr/>
            </p:nvSpPr>
            <p:spPr bwMode="auto">
              <a:xfrm>
                <a:off x="2440034" y="5826150"/>
                <a:ext cx="288000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4</a:t>
                </a:r>
              </a:p>
            </p:txBody>
          </p:sp>
          <p:sp>
            <p:nvSpPr>
              <p:cNvPr id="31775" name="Rectangle 30"/>
              <p:cNvSpPr>
                <a:spLocks noChangeArrowheads="1"/>
              </p:cNvSpPr>
              <p:nvPr/>
            </p:nvSpPr>
            <p:spPr bwMode="auto">
              <a:xfrm>
                <a:off x="330251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6</a:t>
                </a:r>
              </a:p>
            </p:txBody>
          </p:sp>
          <p:sp>
            <p:nvSpPr>
              <p:cNvPr id="31776" name="Rectangle 28"/>
              <p:cNvSpPr>
                <a:spLocks noChangeArrowheads="1"/>
              </p:cNvSpPr>
              <p:nvPr/>
            </p:nvSpPr>
            <p:spPr bwMode="auto">
              <a:xfrm>
                <a:off x="175173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2</a:t>
                </a:r>
              </a:p>
            </p:txBody>
          </p:sp>
          <p:sp>
            <p:nvSpPr>
              <p:cNvPr id="31781" name="Rectangle 30"/>
              <p:cNvSpPr>
                <a:spLocks noChangeArrowheads="1"/>
              </p:cNvSpPr>
              <p:nvPr/>
            </p:nvSpPr>
            <p:spPr bwMode="auto">
              <a:xfrm>
                <a:off x="479639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10</a:t>
                </a:r>
              </a:p>
            </p:txBody>
          </p:sp>
          <p:sp>
            <p:nvSpPr>
              <p:cNvPr id="31788" name="Rectangle 30"/>
              <p:cNvSpPr>
                <a:spLocks noChangeArrowheads="1"/>
              </p:cNvSpPr>
              <p:nvPr/>
            </p:nvSpPr>
            <p:spPr bwMode="auto">
              <a:xfrm>
                <a:off x="407790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8</a:t>
                </a:r>
              </a:p>
            </p:txBody>
          </p:sp>
          <p:sp>
            <p:nvSpPr>
              <p:cNvPr id="31790" name="Rectangle 30"/>
              <p:cNvSpPr>
                <a:spLocks noChangeArrowheads="1"/>
              </p:cNvSpPr>
              <p:nvPr/>
            </p:nvSpPr>
            <p:spPr bwMode="auto">
              <a:xfrm>
                <a:off x="557178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12</a:t>
                </a:r>
              </a:p>
            </p:txBody>
          </p:sp>
          <p:sp>
            <p:nvSpPr>
              <p:cNvPr id="31792" name="Rectangle 30"/>
              <p:cNvSpPr>
                <a:spLocks noChangeArrowheads="1"/>
              </p:cNvSpPr>
              <p:nvPr/>
            </p:nvSpPr>
            <p:spPr bwMode="auto">
              <a:xfrm>
                <a:off x="634717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14</a:t>
                </a:r>
              </a:p>
            </p:txBody>
          </p:sp>
          <p:sp>
            <p:nvSpPr>
              <p:cNvPr id="31794" name="Rectangle 30"/>
              <p:cNvSpPr>
                <a:spLocks noChangeArrowheads="1"/>
              </p:cNvSpPr>
              <p:nvPr/>
            </p:nvSpPr>
            <p:spPr bwMode="auto">
              <a:xfrm>
                <a:off x="7122565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16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C56B73-D748-AB1B-A86A-0C9558B51914}"/>
                </a:ext>
              </a:extLst>
            </p:cNvPr>
            <p:cNvGrpSpPr/>
            <p:nvPr/>
          </p:nvGrpSpPr>
          <p:grpSpPr>
            <a:xfrm>
              <a:off x="892181" y="5824539"/>
              <a:ext cx="6203961" cy="72000"/>
              <a:chOff x="1035056" y="5691189"/>
              <a:chExt cx="6203961" cy="72000"/>
            </a:xfrm>
          </p:grpSpPr>
          <p:sp>
            <p:nvSpPr>
              <p:cNvPr id="31777" name="Line 2"/>
              <p:cNvSpPr>
                <a:spLocks noChangeShapeType="1"/>
              </p:cNvSpPr>
              <p:nvPr/>
            </p:nvSpPr>
            <p:spPr bwMode="auto">
              <a:xfrm rot="5400000" flipH="1">
                <a:off x="99905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8" name="Line 2"/>
              <p:cNvSpPr>
                <a:spLocks noChangeShapeType="1"/>
              </p:cNvSpPr>
              <p:nvPr/>
            </p:nvSpPr>
            <p:spPr bwMode="auto">
              <a:xfrm rot="5400000" flipH="1">
                <a:off x="177455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9" name="Line 2"/>
              <p:cNvSpPr>
                <a:spLocks noChangeShapeType="1"/>
              </p:cNvSpPr>
              <p:nvPr/>
            </p:nvSpPr>
            <p:spPr bwMode="auto">
              <a:xfrm rot="5400000" flipH="1">
                <a:off x="255004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0" name="Line 2"/>
              <p:cNvSpPr>
                <a:spLocks noChangeShapeType="1"/>
              </p:cNvSpPr>
              <p:nvPr/>
            </p:nvSpPr>
            <p:spPr bwMode="auto">
              <a:xfrm rot="5400000" flipH="1">
                <a:off x="332554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2" name="Line 2"/>
              <p:cNvSpPr>
                <a:spLocks noChangeShapeType="1"/>
              </p:cNvSpPr>
              <p:nvPr/>
            </p:nvSpPr>
            <p:spPr bwMode="auto">
              <a:xfrm rot="5400000" flipH="1">
                <a:off x="487653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9" name="Line 2"/>
              <p:cNvSpPr>
                <a:spLocks noChangeShapeType="1"/>
              </p:cNvSpPr>
              <p:nvPr/>
            </p:nvSpPr>
            <p:spPr bwMode="auto">
              <a:xfrm rot="5400000" flipH="1">
                <a:off x="410103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1" name="Line 2"/>
              <p:cNvSpPr>
                <a:spLocks noChangeShapeType="1"/>
              </p:cNvSpPr>
              <p:nvPr/>
            </p:nvSpPr>
            <p:spPr bwMode="auto">
              <a:xfrm rot="5400000" flipH="1">
                <a:off x="565202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3" name="Line 2"/>
              <p:cNvSpPr>
                <a:spLocks noChangeShapeType="1"/>
              </p:cNvSpPr>
              <p:nvPr/>
            </p:nvSpPr>
            <p:spPr bwMode="auto">
              <a:xfrm rot="5400000" flipH="1">
                <a:off x="642752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5" name="Line 2"/>
              <p:cNvSpPr>
                <a:spLocks noChangeShapeType="1"/>
              </p:cNvSpPr>
              <p:nvPr/>
            </p:nvSpPr>
            <p:spPr bwMode="auto">
              <a:xfrm rot="5400000" flipH="1">
                <a:off x="7203017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</p:grpSp>
        <p:sp>
          <p:nvSpPr>
            <p:cNvPr id="31796" name="Freeform: Shape 5"/>
            <p:cNvSpPr>
              <a:spLocks/>
            </p:cNvSpPr>
            <p:nvPr/>
          </p:nvSpPr>
          <p:spPr bwMode="auto">
            <a:xfrm>
              <a:off x="909109" y="2725755"/>
              <a:ext cx="3079749" cy="261937"/>
            </a:xfrm>
            <a:custGeom>
              <a:avLst/>
              <a:gdLst>
                <a:gd name="T0" fmla="*/ 0 w 2309954"/>
                <a:gd name="T1" fmla="*/ 0 h 262447"/>
                <a:gd name="T2" fmla="*/ 114456 w 2309954"/>
                <a:gd name="T3" fmla="*/ 0 h 262447"/>
                <a:gd name="T4" fmla="*/ 114456 w 2309954"/>
                <a:gd name="T5" fmla="*/ 24277 h 262447"/>
                <a:gd name="T6" fmla="*/ 245559 w 2309954"/>
                <a:gd name="T7" fmla="*/ 24277 h 262447"/>
                <a:gd name="T8" fmla="*/ 245559 w 2309954"/>
                <a:gd name="T9" fmla="*/ 36414 h 262447"/>
                <a:gd name="T10" fmla="*/ 343366 w 2309954"/>
                <a:gd name="T11" fmla="*/ 36414 h 262447"/>
                <a:gd name="T12" fmla="*/ 343366 w 2309954"/>
                <a:gd name="T13" fmla="*/ 56645 h 262447"/>
                <a:gd name="T14" fmla="*/ 424525 w 2309954"/>
                <a:gd name="T15" fmla="*/ 56645 h 262447"/>
                <a:gd name="T16" fmla="*/ 424525 w 2309954"/>
                <a:gd name="T17" fmla="*/ 64735 h 262447"/>
                <a:gd name="T18" fmla="*/ 584760 w 2309954"/>
                <a:gd name="T19" fmla="*/ 64735 h 262447"/>
                <a:gd name="T20" fmla="*/ 584760 w 2309954"/>
                <a:gd name="T21" fmla="*/ 72829 h 262447"/>
                <a:gd name="T22" fmla="*/ 755409 w 2309954"/>
                <a:gd name="T23" fmla="*/ 72829 h 262447"/>
                <a:gd name="T24" fmla="*/ 755409 w 2309954"/>
                <a:gd name="T25" fmla="*/ 84967 h 262447"/>
                <a:gd name="T26" fmla="*/ 813670 w 2309954"/>
                <a:gd name="T27" fmla="*/ 84967 h 262447"/>
                <a:gd name="T28" fmla="*/ 813670 w 2309954"/>
                <a:gd name="T29" fmla="*/ 99128 h 262447"/>
                <a:gd name="T30" fmla="*/ 934375 w 2309954"/>
                <a:gd name="T31" fmla="*/ 99128 h 262447"/>
                <a:gd name="T32" fmla="*/ 934375 w 2309954"/>
                <a:gd name="T33" fmla="*/ 107219 h 262447"/>
                <a:gd name="T34" fmla="*/ 1090443 w 2309954"/>
                <a:gd name="T35" fmla="*/ 107219 h 262447"/>
                <a:gd name="T36" fmla="*/ 1090443 w 2309954"/>
                <a:gd name="T37" fmla="*/ 107219 h 262447"/>
                <a:gd name="T38" fmla="*/ 1136222 w 2309954"/>
                <a:gd name="T39" fmla="*/ 107219 h 262447"/>
                <a:gd name="T40" fmla="*/ 1136222 w 2309954"/>
                <a:gd name="T41" fmla="*/ 153750 h 262447"/>
                <a:gd name="T42" fmla="*/ 1360967 w 2309954"/>
                <a:gd name="T43" fmla="*/ 153750 h 262447"/>
                <a:gd name="T44" fmla="*/ 1566996 w 2309954"/>
                <a:gd name="T45" fmla="*/ 153750 h 262447"/>
                <a:gd name="T46" fmla="*/ 1566996 w 2309954"/>
                <a:gd name="T47" fmla="*/ 180048 h 262447"/>
                <a:gd name="T48" fmla="*/ 1656471 w 2309954"/>
                <a:gd name="T49" fmla="*/ 180048 h 262447"/>
                <a:gd name="T50" fmla="*/ 1656471 w 2309954"/>
                <a:gd name="T51" fmla="*/ 186119 h 262447"/>
                <a:gd name="T52" fmla="*/ 1850002 w 2309954"/>
                <a:gd name="T53" fmla="*/ 186119 h 262447"/>
                <a:gd name="T54" fmla="*/ 1850002 w 2309954"/>
                <a:gd name="T55" fmla="*/ 208372 h 262447"/>
                <a:gd name="T56" fmla="*/ 2116376 w 2309954"/>
                <a:gd name="T57" fmla="*/ 208372 h 262447"/>
                <a:gd name="T58" fmla="*/ 2116376 w 2309954"/>
                <a:gd name="T59" fmla="*/ 230623 h 262447"/>
                <a:gd name="T60" fmla="*/ 2218349 w 2309954"/>
                <a:gd name="T61" fmla="*/ 230623 h 262447"/>
                <a:gd name="T62" fmla="*/ 2218349 w 2309954"/>
                <a:gd name="T63" fmla="*/ 254902 h 262447"/>
                <a:gd name="T64" fmla="*/ 2307824 w 2309954"/>
                <a:gd name="T65" fmla="*/ 254902 h 262447"/>
                <a:gd name="T66" fmla="*/ 2307824 w 2309954"/>
                <a:gd name="T67" fmla="*/ 252879 h 2624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309954" h="262447">
                  <a:moveTo>
                    <a:pt x="0" y="0"/>
                  </a:moveTo>
                  <a:lnTo>
                    <a:pt x="114561" y="0"/>
                  </a:lnTo>
                  <a:lnTo>
                    <a:pt x="114561" y="24995"/>
                  </a:lnTo>
                  <a:lnTo>
                    <a:pt x="245784" y="24995"/>
                  </a:lnTo>
                  <a:lnTo>
                    <a:pt x="245784" y="37492"/>
                  </a:lnTo>
                  <a:lnTo>
                    <a:pt x="343681" y="37492"/>
                  </a:lnTo>
                  <a:lnTo>
                    <a:pt x="343681" y="58322"/>
                  </a:lnTo>
                  <a:lnTo>
                    <a:pt x="424915" y="58322"/>
                  </a:lnTo>
                  <a:lnTo>
                    <a:pt x="424915" y="66653"/>
                  </a:lnTo>
                  <a:lnTo>
                    <a:pt x="585300" y="66653"/>
                  </a:lnTo>
                  <a:lnTo>
                    <a:pt x="585300" y="74985"/>
                  </a:lnTo>
                  <a:lnTo>
                    <a:pt x="756099" y="74985"/>
                  </a:lnTo>
                  <a:lnTo>
                    <a:pt x="756099" y="87482"/>
                  </a:lnTo>
                  <a:lnTo>
                    <a:pt x="814420" y="87482"/>
                  </a:lnTo>
                  <a:lnTo>
                    <a:pt x="814420" y="102063"/>
                  </a:lnTo>
                  <a:lnTo>
                    <a:pt x="935230" y="102063"/>
                  </a:lnTo>
                  <a:lnTo>
                    <a:pt x="935230" y="110394"/>
                  </a:lnTo>
                  <a:lnTo>
                    <a:pt x="1091448" y="110394"/>
                  </a:lnTo>
                  <a:lnTo>
                    <a:pt x="1137272" y="110394"/>
                  </a:lnTo>
                  <a:lnTo>
                    <a:pt x="1137272" y="158302"/>
                  </a:lnTo>
                  <a:lnTo>
                    <a:pt x="1362227" y="158302"/>
                  </a:lnTo>
                  <a:lnTo>
                    <a:pt x="1568436" y="158302"/>
                  </a:lnTo>
                  <a:lnTo>
                    <a:pt x="1568436" y="185379"/>
                  </a:lnTo>
                  <a:lnTo>
                    <a:pt x="1658001" y="185379"/>
                  </a:lnTo>
                  <a:lnTo>
                    <a:pt x="1658001" y="191628"/>
                  </a:lnTo>
                  <a:lnTo>
                    <a:pt x="1851712" y="191628"/>
                  </a:lnTo>
                  <a:lnTo>
                    <a:pt x="1851712" y="214540"/>
                  </a:lnTo>
                  <a:lnTo>
                    <a:pt x="2118326" y="214540"/>
                  </a:lnTo>
                  <a:lnTo>
                    <a:pt x="2118326" y="237452"/>
                  </a:lnTo>
                  <a:lnTo>
                    <a:pt x="2220389" y="237452"/>
                  </a:lnTo>
                  <a:lnTo>
                    <a:pt x="2220389" y="262447"/>
                  </a:lnTo>
                  <a:lnTo>
                    <a:pt x="2309954" y="262447"/>
                  </a:lnTo>
                  <a:lnTo>
                    <a:pt x="2309954" y="260364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797" name="Freeform: Shape 6"/>
            <p:cNvSpPr>
              <a:spLocks/>
            </p:cNvSpPr>
            <p:nvPr/>
          </p:nvSpPr>
          <p:spPr bwMode="auto">
            <a:xfrm>
              <a:off x="3988859" y="2987678"/>
              <a:ext cx="2669117" cy="288925"/>
            </a:xfrm>
            <a:custGeom>
              <a:avLst/>
              <a:gdLst>
                <a:gd name="T0" fmla="*/ 0 w 2001682"/>
                <a:gd name="T1" fmla="*/ 0 h 287443"/>
                <a:gd name="T2" fmla="*/ 100100 w 2001682"/>
                <a:gd name="T3" fmla="*/ 0 h 287443"/>
                <a:gd name="T4" fmla="*/ 100100 w 2001682"/>
                <a:gd name="T5" fmla="*/ 18000 h 287443"/>
                <a:gd name="T6" fmla="*/ 179341 w 2001682"/>
                <a:gd name="T7" fmla="*/ 18000 h 287443"/>
                <a:gd name="T8" fmla="*/ 179341 w 2001682"/>
                <a:gd name="T9" fmla="*/ 31499 h 287443"/>
                <a:gd name="T10" fmla="*/ 269011 w 2001682"/>
                <a:gd name="T11" fmla="*/ 31499 h 287443"/>
                <a:gd name="T12" fmla="*/ 269011 w 2001682"/>
                <a:gd name="T13" fmla="*/ 45000 h 287443"/>
                <a:gd name="T14" fmla="*/ 404562 w 2001682"/>
                <a:gd name="T15" fmla="*/ 45000 h 287443"/>
                <a:gd name="T16" fmla="*/ 404562 w 2001682"/>
                <a:gd name="T17" fmla="*/ 67499 h 287443"/>
                <a:gd name="T18" fmla="*/ 527593 w 2001682"/>
                <a:gd name="T19" fmla="*/ 67499 h 287443"/>
                <a:gd name="T20" fmla="*/ 583892 w 2001682"/>
                <a:gd name="T21" fmla="*/ 67499 h 287443"/>
                <a:gd name="T22" fmla="*/ 583892 w 2001682"/>
                <a:gd name="T23" fmla="*/ 92248 h 287443"/>
                <a:gd name="T24" fmla="*/ 677743 w 2001682"/>
                <a:gd name="T25" fmla="*/ 92248 h 287443"/>
                <a:gd name="T26" fmla="*/ 677743 w 2001682"/>
                <a:gd name="T27" fmla="*/ 112498 h 287443"/>
                <a:gd name="T28" fmla="*/ 802866 w 2001682"/>
                <a:gd name="T29" fmla="*/ 112498 h 287443"/>
                <a:gd name="T30" fmla="*/ 802866 w 2001682"/>
                <a:gd name="T31" fmla="*/ 134996 h 287443"/>
                <a:gd name="T32" fmla="*/ 982200 w 2001682"/>
                <a:gd name="T33" fmla="*/ 134996 h 287443"/>
                <a:gd name="T34" fmla="*/ 982200 w 2001682"/>
                <a:gd name="T35" fmla="*/ 157495 h 287443"/>
                <a:gd name="T36" fmla="*/ 1067698 w 2001682"/>
                <a:gd name="T37" fmla="*/ 157495 h 287443"/>
                <a:gd name="T38" fmla="*/ 1067698 w 2001682"/>
                <a:gd name="T39" fmla="*/ 173247 h 287443"/>
                <a:gd name="T40" fmla="*/ 1169881 w 2001682"/>
                <a:gd name="T41" fmla="*/ 173247 h 287443"/>
                <a:gd name="T42" fmla="*/ 1169881 w 2001682"/>
                <a:gd name="T43" fmla="*/ 193495 h 287443"/>
                <a:gd name="T44" fmla="*/ 1334626 w 2001682"/>
                <a:gd name="T45" fmla="*/ 193495 h 287443"/>
                <a:gd name="T46" fmla="*/ 1334626 w 2001682"/>
                <a:gd name="T47" fmla="*/ 213745 h 287443"/>
                <a:gd name="T48" fmla="*/ 1476429 w 2001682"/>
                <a:gd name="T49" fmla="*/ 213745 h 287443"/>
                <a:gd name="T50" fmla="*/ 1476429 w 2001682"/>
                <a:gd name="T51" fmla="*/ 236244 h 287443"/>
                <a:gd name="T52" fmla="*/ 1601554 w 2001682"/>
                <a:gd name="T53" fmla="*/ 236244 h 287443"/>
                <a:gd name="T54" fmla="*/ 1601554 w 2001682"/>
                <a:gd name="T55" fmla="*/ 260995 h 287443"/>
                <a:gd name="T56" fmla="*/ 1741275 w 2001682"/>
                <a:gd name="T57" fmla="*/ 260995 h 287443"/>
                <a:gd name="T58" fmla="*/ 1741275 w 2001682"/>
                <a:gd name="T59" fmla="*/ 281243 h 287443"/>
                <a:gd name="T60" fmla="*/ 1880988 w 2001682"/>
                <a:gd name="T61" fmla="*/ 281243 h 287443"/>
                <a:gd name="T62" fmla="*/ 1880988 w 2001682"/>
                <a:gd name="T63" fmla="*/ 310492 h 287443"/>
                <a:gd name="T64" fmla="*/ 2004022 w 2001682"/>
                <a:gd name="T65" fmla="*/ 310492 h 2874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01682" h="287443">
                  <a:moveTo>
                    <a:pt x="0" y="0"/>
                  </a:moveTo>
                  <a:lnTo>
                    <a:pt x="99980" y="0"/>
                  </a:lnTo>
                  <a:lnTo>
                    <a:pt x="99980" y="16664"/>
                  </a:lnTo>
                  <a:lnTo>
                    <a:pt x="179131" y="16664"/>
                  </a:lnTo>
                  <a:lnTo>
                    <a:pt x="179131" y="29161"/>
                  </a:lnTo>
                  <a:lnTo>
                    <a:pt x="268696" y="29161"/>
                  </a:lnTo>
                  <a:lnTo>
                    <a:pt x="268696" y="41659"/>
                  </a:lnTo>
                  <a:lnTo>
                    <a:pt x="404086" y="41659"/>
                  </a:lnTo>
                  <a:lnTo>
                    <a:pt x="404086" y="62488"/>
                  </a:lnTo>
                  <a:lnTo>
                    <a:pt x="526978" y="62488"/>
                  </a:lnTo>
                  <a:lnTo>
                    <a:pt x="583216" y="62488"/>
                  </a:lnTo>
                  <a:lnTo>
                    <a:pt x="583216" y="85400"/>
                  </a:lnTo>
                  <a:lnTo>
                    <a:pt x="676948" y="85400"/>
                  </a:lnTo>
                  <a:lnTo>
                    <a:pt x="676948" y="104146"/>
                  </a:lnTo>
                  <a:lnTo>
                    <a:pt x="801922" y="104146"/>
                  </a:lnTo>
                  <a:lnTo>
                    <a:pt x="801922" y="124975"/>
                  </a:lnTo>
                  <a:lnTo>
                    <a:pt x="981053" y="124975"/>
                  </a:lnTo>
                  <a:lnTo>
                    <a:pt x="981053" y="145804"/>
                  </a:lnTo>
                  <a:lnTo>
                    <a:pt x="1066453" y="145804"/>
                  </a:lnTo>
                  <a:lnTo>
                    <a:pt x="1066453" y="160385"/>
                  </a:lnTo>
                  <a:lnTo>
                    <a:pt x="1168516" y="160385"/>
                  </a:lnTo>
                  <a:lnTo>
                    <a:pt x="1168516" y="179131"/>
                  </a:lnTo>
                  <a:lnTo>
                    <a:pt x="1333066" y="179131"/>
                  </a:lnTo>
                  <a:lnTo>
                    <a:pt x="1333066" y="197877"/>
                  </a:lnTo>
                  <a:lnTo>
                    <a:pt x="1474704" y="197877"/>
                  </a:lnTo>
                  <a:lnTo>
                    <a:pt x="1474704" y="218706"/>
                  </a:lnTo>
                  <a:lnTo>
                    <a:pt x="1599679" y="218706"/>
                  </a:lnTo>
                  <a:lnTo>
                    <a:pt x="1599679" y="241619"/>
                  </a:lnTo>
                  <a:lnTo>
                    <a:pt x="1739235" y="241619"/>
                  </a:lnTo>
                  <a:lnTo>
                    <a:pt x="1739235" y="260365"/>
                  </a:lnTo>
                  <a:lnTo>
                    <a:pt x="1878790" y="260365"/>
                  </a:lnTo>
                  <a:lnTo>
                    <a:pt x="1878790" y="287443"/>
                  </a:lnTo>
                  <a:lnTo>
                    <a:pt x="2001682" y="287443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798" name="Freeform: Shape 8"/>
            <p:cNvSpPr>
              <a:spLocks/>
            </p:cNvSpPr>
            <p:nvPr/>
          </p:nvSpPr>
          <p:spPr bwMode="auto">
            <a:xfrm>
              <a:off x="6649509" y="3276618"/>
              <a:ext cx="304800" cy="47625"/>
            </a:xfrm>
            <a:custGeom>
              <a:avLst/>
              <a:gdLst>
                <a:gd name="T0" fmla="*/ 0 w 229121"/>
                <a:gd name="T1" fmla="*/ 0 h 47907"/>
                <a:gd name="T2" fmla="*/ 90585 w 229121"/>
                <a:gd name="T3" fmla="*/ 0 h 47907"/>
                <a:gd name="T4" fmla="*/ 90585 w 229121"/>
                <a:gd name="T5" fmla="*/ 43847 h 47907"/>
                <a:gd name="T6" fmla="*/ 221429 w 229121"/>
                <a:gd name="T7" fmla="*/ 43847 h 479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9121" h="47907">
                  <a:moveTo>
                    <a:pt x="0" y="0"/>
                  </a:moveTo>
                  <a:lnTo>
                    <a:pt x="93731" y="0"/>
                  </a:lnTo>
                  <a:lnTo>
                    <a:pt x="93731" y="47907"/>
                  </a:lnTo>
                  <a:lnTo>
                    <a:pt x="229121" y="47907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913343" y="2732104"/>
              <a:ext cx="3014133" cy="373063"/>
            </a:xfrm>
            <a:custGeom>
              <a:avLst/>
              <a:gdLst>
                <a:gd name="connsiteX0" fmla="*/ 0 w 2259964"/>
                <a:gd name="connsiteY0" fmla="*/ 0 h 372842"/>
                <a:gd name="connsiteX1" fmla="*/ 70819 w 2259964"/>
                <a:gd name="connsiteY1" fmla="*/ 0 h 372842"/>
                <a:gd name="connsiteX2" fmla="*/ 70819 w 2259964"/>
                <a:gd name="connsiteY2" fmla="*/ 22912 h 372842"/>
                <a:gd name="connsiteX3" fmla="*/ 104146 w 2259964"/>
                <a:gd name="connsiteY3" fmla="*/ 22912 h 372842"/>
                <a:gd name="connsiteX4" fmla="*/ 104146 w 2259964"/>
                <a:gd name="connsiteY4" fmla="*/ 37492 h 372842"/>
                <a:gd name="connsiteX5" fmla="*/ 181214 w 2259964"/>
                <a:gd name="connsiteY5" fmla="*/ 37492 h 372842"/>
                <a:gd name="connsiteX6" fmla="*/ 181214 w 2259964"/>
                <a:gd name="connsiteY6" fmla="*/ 60404 h 372842"/>
                <a:gd name="connsiteX7" fmla="*/ 260365 w 2259964"/>
                <a:gd name="connsiteY7" fmla="*/ 60404 h 372842"/>
                <a:gd name="connsiteX8" fmla="*/ 260365 w 2259964"/>
                <a:gd name="connsiteY8" fmla="*/ 77068 h 372842"/>
                <a:gd name="connsiteX9" fmla="*/ 412418 w 2259964"/>
                <a:gd name="connsiteY9" fmla="*/ 77068 h 372842"/>
                <a:gd name="connsiteX10" fmla="*/ 412418 w 2259964"/>
                <a:gd name="connsiteY10" fmla="*/ 85399 h 372842"/>
                <a:gd name="connsiteX11" fmla="*/ 412418 w 2259964"/>
                <a:gd name="connsiteY11" fmla="*/ 104145 h 372842"/>
                <a:gd name="connsiteX12" fmla="*/ 935229 w 2259964"/>
                <a:gd name="connsiteY12" fmla="*/ 104145 h 372842"/>
                <a:gd name="connsiteX13" fmla="*/ 935229 w 2259964"/>
                <a:gd name="connsiteY13" fmla="*/ 104145 h 372842"/>
                <a:gd name="connsiteX14" fmla="*/ 1022712 w 2259964"/>
                <a:gd name="connsiteY14" fmla="*/ 104145 h 372842"/>
                <a:gd name="connsiteX15" fmla="*/ 1022712 w 2259964"/>
                <a:gd name="connsiteY15" fmla="*/ 122892 h 372842"/>
                <a:gd name="connsiteX16" fmla="*/ 1118526 w 2259964"/>
                <a:gd name="connsiteY16" fmla="*/ 122892 h 372842"/>
                <a:gd name="connsiteX17" fmla="*/ 1118526 w 2259964"/>
                <a:gd name="connsiteY17" fmla="*/ 149970 h 372842"/>
                <a:gd name="connsiteX18" fmla="*/ 1476787 w 2259964"/>
                <a:gd name="connsiteY18" fmla="*/ 149970 h 372842"/>
                <a:gd name="connsiteX19" fmla="*/ 1476787 w 2259964"/>
                <a:gd name="connsiteY19" fmla="*/ 177047 h 372842"/>
                <a:gd name="connsiteX20" fmla="*/ 1605928 w 2259964"/>
                <a:gd name="connsiteY20" fmla="*/ 177047 h 372842"/>
                <a:gd name="connsiteX21" fmla="*/ 1605928 w 2259964"/>
                <a:gd name="connsiteY21" fmla="*/ 195794 h 372842"/>
                <a:gd name="connsiteX22" fmla="*/ 1716323 w 2259964"/>
                <a:gd name="connsiteY22" fmla="*/ 195794 h 372842"/>
                <a:gd name="connsiteX23" fmla="*/ 1757981 w 2259964"/>
                <a:gd name="connsiteY23" fmla="*/ 195794 h 372842"/>
                <a:gd name="connsiteX24" fmla="*/ 1757981 w 2259964"/>
                <a:gd name="connsiteY24" fmla="*/ 214540 h 372842"/>
                <a:gd name="connsiteX25" fmla="*/ 1953775 w 2259964"/>
                <a:gd name="connsiteY25" fmla="*/ 214540 h 372842"/>
                <a:gd name="connsiteX26" fmla="*/ 1953775 w 2259964"/>
                <a:gd name="connsiteY26" fmla="*/ 239535 h 372842"/>
                <a:gd name="connsiteX27" fmla="*/ 2022511 w 2259964"/>
                <a:gd name="connsiteY27" fmla="*/ 239535 h 372842"/>
                <a:gd name="connsiteX28" fmla="*/ 2022511 w 2259964"/>
                <a:gd name="connsiteY28" fmla="*/ 262447 h 372842"/>
                <a:gd name="connsiteX29" fmla="*/ 2064170 w 2259964"/>
                <a:gd name="connsiteY29" fmla="*/ 262447 h 372842"/>
                <a:gd name="connsiteX30" fmla="*/ 2064170 w 2259964"/>
                <a:gd name="connsiteY30" fmla="*/ 287442 h 372842"/>
                <a:gd name="connsiteX31" fmla="*/ 2118326 w 2259964"/>
                <a:gd name="connsiteY31" fmla="*/ 287442 h 372842"/>
                <a:gd name="connsiteX32" fmla="*/ 2118326 w 2259964"/>
                <a:gd name="connsiteY32" fmla="*/ 314520 h 372842"/>
                <a:gd name="connsiteX33" fmla="*/ 2232886 w 2259964"/>
                <a:gd name="connsiteY33" fmla="*/ 314520 h 372842"/>
                <a:gd name="connsiteX34" fmla="*/ 2232886 w 2259964"/>
                <a:gd name="connsiteY34" fmla="*/ 329100 h 372842"/>
                <a:gd name="connsiteX35" fmla="*/ 2259964 w 2259964"/>
                <a:gd name="connsiteY35" fmla="*/ 329100 h 372842"/>
                <a:gd name="connsiteX36" fmla="*/ 2259964 w 2259964"/>
                <a:gd name="connsiteY36" fmla="*/ 372842 h 37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59964" h="372842">
                  <a:moveTo>
                    <a:pt x="0" y="0"/>
                  </a:moveTo>
                  <a:lnTo>
                    <a:pt x="70819" y="0"/>
                  </a:lnTo>
                  <a:lnTo>
                    <a:pt x="70819" y="22912"/>
                  </a:lnTo>
                  <a:lnTo>
                    <a:pt x="104146" y="22912"/>
                  </a:lnTo>
                  <a:lnTo>
                    <a:pt x="104146" y="37492"/>
                  </a:lnTo>
                  <a:lnTo>
                    <a:pt x="181214" y="37492"/>
                  </a:lnTo>
                  <a:lnTo>
                    <a:pt x="181214" y="60404"/>
                  </a:lnTo>
                  <a:lnTo>
                    <a:pt x="260365" y="60404"/>
                  </a:lnTo>
                  <a:lnTo>
                    <a:pt x="260365" y="77068"/>
                  </a:lnTo>
                  <a:lnTo>
                    <a:pt x="412418" y="77068"/>
                  </a:lnTo>
                  <a:lnTo>
                    <a:pt x="412418" y="85399"/>
                  </a:lnTo>
                  <a:lnTo>
                    <a:pt x="412418" y="104145"/>
                  </a:lnTo>
                  <a:lnTo>
                    <a:pt x="935229" y="104145"/>
                  </a:lnTo>
                  <a:lnTo>
                    <a:pt x="935229" y="104145"/>
                  </a:lnTo>
                  <a:lnTo>
                    <a:pt x="1022712" y="104145"/>
                  </a:lnTo>
                  <a:lnTo>
                    <a:pt x="1022712" y="122892"/>
                  </a:lnTo>
                  <a:lnTo>
                    <a:pt x="1118526" y="122892"/>
                  </a:lnTo>
                  <a:lnTo>
                    <a:pt x="1118526" y="149970"/>
                  </a:lnTo>
                  <a:lnTo>
                    <a:pt x="1476787" y="149970"/>
                  </a:lnTo>
                  <a:lnTo>
                    <a:pt x="1476787" y="177047"/>
                  </a:lnTo>
                  <a:lnTo>
                    <a:pt x="1605928" y="177047"/>
                  </a:lnTo>
                  <a:lnTo>
                    <a:pt x="1605928" y="195794"/>
                  </a:lnTo>
                  <a:lnTo>
                    <a:pt x="1716323" y="195794"/>
                  </a:lnTo>
                  <a:lnTo>
                    <a:pt x="1757981" y="195794"/>
                  </a:lnTo>
                  <a:lnTo>
                    <a:pt x="1757981" y="214540"/>
                  </a:lnTo>
                  <a:lnTo>
                    <a:pt x="1953775" y="214540"/>
                  </a:lnTo>
                  <a:lnTo>
                    <a:pt x="1953775" y="239535"/>
                  </a:lnTo>
                  <a:lnTo>
                    <a:pt x="2022511" y="239535"/>
                  </a:lnTo>
                  <a:lnTo>
                    <a:pt x="2022511" y="262447"/>
                  </a:lnTo>
                  <a:lnTo>
                    <a:pt x="2064170" y="262447"/>
                  </a:lnTo>
                  <a:lnTo>
                    <a:pt x="2064170" y="287442"/>
                  </a:lnTo>
                  <a:lnTo>
                    <a:pt x="2118326" y="287442"/>
                  </a:lnTo>
                  <a:lnTo>
                    <a:pt x="2118326" y="314520"/>
                  </a:lnTo>
                  <a:lnTo>
                    <a:pt x="2232886" y="314520"/>
                  </a:lnTo>
                  <a:lnTo>
                    <a:pt x="2232886" y="329100"/>
                  </a:lnTo>
                  <a:lnTo>
                    <a:pt x="2259964" y="329100"/>
                  </a:lnTo>
                  <a:lnTo>
                    <a:pt x="2259964" y="372842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41984" name="Freeform: Shape 41983"/>
            <p:cNvSpPr/>
            <p:nvPr/>
          </p:nvSpPr>
          <p:spPr bwMode="auto">
            <a:xfrm>
              <a:off x="3927477" y="3105167"/>
              <a:ext cx="3026833" cy="682625"/>
            </a:xfrm>
            <a:custGeom>
              <a:avLst/>
              <a:gdLst>
                <a:gd name="connsiteX0" fmla="*/ 0 w 2270378"/>
                <a:gd name="connsiteY0" fmla="*/ 0 h 683196"/>
                <a:gd name="connsiteX1" fmla="*/ 72902 w 2270378"/>
                <a:gd name="connsiteY1" fmla="*/ 0 h 683196"/>
                <a:gd name="connsiteX2" fmla="*/ 72902 w 2270378"/>
                <a:gd name="connsiteY2" fmla="*/ 18746 h 683196"/>
                <a:gd name="connsiteX3" fmla="*/ 127058 w 2270378"/>
                <a:gd name="connsiteY3" fmla="*/ 18746 h 683196"/>
                <a:gd name="connsiteX4" fmla="*/ 127058 w 2270378"/>
                <a:gd name="connsiteY4" fmla="*/ 58321 h 683196"/>
                <a:gd name="connsiteX5" fmla="*/ 281193 w 2270378"/>
                <a:gd name="connsiteY5" fmla="*/ 58321 h 683196"/>
                <a:gd name="connsiteX6" fmla="*/ 281193 w 2270378"/>
                <a:gd name="connsiteY6" fmla="*/ 79150 h 683196"/>
                <a:gd name="connsiteX7" fmla="*/ 402003 w 2270378"/>
                <a:gd name="connsiteY7" fmla="*/ 79150 h 683196"/>
                <a:gd name="connsiteX8" fmla="*/ 402003 w 2270378"/>
                <a:gd name="connsiteY8" fmla="*/ 85399 h 683196"/>
                <a:gd name="connsiteX9" fmla="*/ 420749 w 2270378"/>
                <a:gd name="connsiteY9" fmla="*/ 85399 h 683196"/>
                <a:gd name="connsiteX10" fmla="*/ 420749 w 2270378"/>
                <a:gd name="connsiteY10" fmla="*/ 104145 h 683196"/>
                <a:gd name="connsiteX11" fmla="*/ 576967 w 2270378"/>
                <a:gd name="connsiteY11" fmla="*/ 104145 h 683196"/>
                <a:gd name="connsiteX12" fmla="*/ 576967 w 2270378"/>
                <a:gd name="connsiteY12" fmla="*/ 147887 h 683196"/>
                <a:gd name="connsiteX13" fmla="*/ 631123 w 2270378"/>
                <a:gd name="connsiteY13" fmla="*/ 147887 h 683196"/>
                <a:gd name="connsiteX14" fmla="*/ 631123 w 2270378"/>
                <a:gd name="connsiteY14" fmla="*/ 166633 h 683196"/>
                <a:gd name="connsiteX15" fmla="*/ 649869 w 2270378"/>
                <a:gd name="connsiteY15" fmla="*/ 166633 h 683196"/>
                <a:gd name="connsiteX16" fmla="*/ 649869 w 2270378"/>
                <a:gd name="connsiteY16" fmla="*/ 191628 h 683196"/>
                <a:gd name="connsiteX17" fmla="*/ 668616 w 2270378"/>
                <a:gd name="connsiteY17" fmla="*/ 191628 h 683196"/>
                <a:gd name="connsiteX18" fmla="*/ 668616 w 2270378"/>
                <a:gd name="connsiteY18" fmla="*/ 249949 h 683196"/>
                <a:gd name="connsiteX19" fmla="*/ 881073 w 2270378"/>
                <a:gd name="connsiteY19" fmla="*/ 249949 h 683196"/>
                <a:gd name="connsiteX20" fmla="*/ 881073 w 2270378"/>
                <a:gd name="connsiteY20" fmla="*/ 281193 h 683196"/>
                <a:gd name="connsiteX21" fmla="*/ 931063 w 2270378"/>
                <a:gd name="connsiteY21" fmla="*/ 281193 h 683196"/>
                <a:gd name="connsiteX22" fmla="*/ 931063 w 2270378"/>
                <a:gd name="connsiteY22" fmla="*/ 308271 h 683196"/>
                <a:gd name="connsiteX23" fmla="*/ 1220588 w 2270378"/>
                <a:gd name="connsiteY23" fmla="*/ 308271 h 683196"/>
                <a:gd name="connsiteX24" fmla="*/ 1220588 w 2270378"/>
                <a:gd name="connsiteY24" fmla="*/ 368676 h 683196"/>
                <a:gd name="connsiteX25" fmla="*/ 1770478 w 2270378"/>
                <a:gd name="connsiteY25" fmla="*/ 368676 h 683196"/>
                <a:gd name="connsiteX26" fmla="*/ 1770478 w 2270378"/>
                <a:gd name="connsiteY26" fmla="*/ 456158 h 683196"/>
                <a:gd name="connsiteX27" fmla="*/ 2012096 w 2270378"/>
                <a:gd name="connsiteY27" fmla="*/ 456158 h 683196"/>
                <a:gd name="connsiteX28" fmla="*/ 2012096 w 2270378"/>
                <a:gd name="connsiteY28" fmla="*/ 562387 h 683196"/>
                <a:gd name="connsiteX29" fmla="*/ 2076667 w 2270378"/>
                <a:gd name="connsiteY29" fmla="*/ 562387 h 683196"/>
                <a:gd name="connsiteX30" fmla="*/ 2076667 w 2270378"/>
                <a:gd name="connsiteY30" fmla="*/ 683196 h 683196"/>
                <a:gd name="connsiteX31" fmla="*/ 2270378 w 2270378"/>
                <a:gd name="connsiteY31" fmla="*/ 683196 h 683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70378" h="683196">
                  <a:moveTo>
                    <a:pt x="0" y="0"/>
                  </a:moveTo>
                  <a:lnTo>
                    <a:pt x="72902" y="0"/>
                  </a:lnTo>
                  <a:lnTo>
                    <a:pt x="72902" y="18746"/>
                  </a:lnTo>
                  <a:lnTo>
                    <a:pt x="127058" y="18746"/>
                  </a:lnTo>
                  <a:lnTo>
                    <a:pt x="127058" y="58321"/>
                  </a:lnTo>
                  <a:lnTo>
                    <a:pt x="281193" y="58321"/>
                  </a:lnTo>
                  <a:lnTo>
                    <a:pt x="281193" y="79150"/>
                  </a:lnTo>
                  <a:lnTo>
                    <a:pt x="402003" y="79150"/>
                  </a:lnTo>
                  <a:lnTo>
                    <a:pt x="402003" y="85399"/>
                  </a:lnTo>
                  <a:lnTo>
                    <a:pt x="420749" y="85399"/>
                  </a:lnTo>
                  <a:lnTo>
                    <a:pt x="420749" y="104145"/>
                  </a:lnTo>
                  <a:lnTo>
                    <a:pt x="576967" y="104145"/>
                  </a:lnTo>
                  <a:lnTo>
                    <a:pt x="576967" y="147887"/>
                  </a:lnTo>
                  <a:lnTo>
                    <a:pt x="631123" y="147887"/>
                  </a:lnTo>
                  <a:lnTo>
                    <a:pt x="631123" y="166633"/>
                  </a:lnTo>
                  <a:lnTo>
                    <a:pt x="649869" y="166633"/>
                  </a:lnTo>
                  <a:lnTo>
                    <a:pt x="649869" y="191628"/>
                  </a:lnTo>
                  <a:lnTo>
                    <a:pt x="668616" y="191628"/>
                  </a:lnTo>
                  <a:lnTo>
                    <a:pt x="668616" y="249949"/>
                  </a:lnTo>
                  <a:lnTo>
                    <a:pt x="881073" y="249949"/>
                  </a:lnTo>
                  <a:lnTo>
                    <a:pt x="881073" y="281193"/>
                  </a:lnTo>
                  <a:lnTo>
                    <a:pt x="931063" y="281193"/>
                  </a:lnTo>
                  <a:lnTo>
                    <a:pt x="931063" y="308271"/>
                  </a:lnTo>
                  <a:lnTo>
                    <a:pt x="1220588" y="308271"/>
                  </a:lnTo>
                  <a:lnTo>
                    <a:pt x="1220588" y="368676"/>
                  </a:lnTo>
                  <a:lnTo>
                    <a:pt x="1770478" y="368676"/>
                  </a:lnTo>
                  <a:lnTo>
                    <a:pt x="1770478" y="456158"/>
                  </a:lnTo>
                  <a:lnTo>
                    <a:pt x="2012096" y="456158"/>
                  </a:lnTo>
                  <a:lnTo>
                    <a:pt x="2012096" y="562387"/>
                  </a:lnTo>
                  <a:lnTo>
                    <a:pt x="2076667" y="562387"/>
                  </a:lnTo>
                  <a:lnTo>
                    <a:pt x="2076667" y="683196"/>
                  </a:lnTo>
                  <a:lnTo>
                    <a:pt x="2270378" y="683196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803" name="Line 4"/>
            <p:cNvSpPr>
              <a:spLocks noChangeShapeType="1"/>
            </p:cNvSpPr>
            <p:nvPr/>
          </p:nvSpPr>
          <p:spPr bwMode="auto">
            <a:xfrm>
              <a:off x="892176" y="2681291"/>
              <a:ext cx="0" cy="3138487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5647008" y="2679698"/>
              <a:ext cx="1261884" cy="4370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  <a:t>General </a:t>
              </a:r>
              <a:b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</a:br>
              <a: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  <a:t>population</a:t>
              </a:r>
              <a:endParaRPr lang="en-US" sz="1467" b="1" dirty="0">
                <a:solidFill>
                  <a:srgbClr val="800000"/>
                </a:solidFill>
                <a:latin typeface="Verdana"/>
                <a:cs typeface="Verdana"/>
              </a:endParaRP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5498242" y="3596914"/>
              <a:ext cx="906017" cy="27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dirty="0">
                  <a:solidFill>
                    <a:schemeClr val="accent3"/>
                  </a:solidFill>
                  <a:latin typeface="Verdana"/>
                  <a:cs typeface="Verdana"/>
                </a:rPr>
                <a:t>MAFLD</a:t>
              </a:r>
              <a:endParaRPr lang="en-US" sz="1467" b="1" dirty="0">
                <a:solidFill>
                  <a:schemeClr val="accent3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E024B19-7C88-5AD6-D1FA-5DC8121670A1}"/>
              </a:ext>
            </a:extLst>
          </p:cNvPr>
          <p:cNvSpPr/>
          <p:nvPr/>
        </p:nvSpPr>
        <p:spPr>
          <a:xfrm>
            <a:off x="7305442" y="4485196"/>
            <a:ext cx="4464000" cy="360000"/>
          </a:xfrm>
          <a:prstGeom prst="rect">
            <a:avLst/>
          </a:prstGeom>
          <a:noFill/>
          <a:ln w="19050">
            <a:solidFill>
              <a:srgbClr val="C2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Content Placeholder 9">
            <a:extLst>
              <a:ext uri="{FF2B5EF4-FFF2-40B4-BE49-F238E27FC236}">
                <a16:creationId xmlns:a16="http://schemas.microsoft.com/office/drawing/2014/main" id="{755FE19E-6056-4271-9EA9-929E9AEA5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351564"/>
            <a:ext cx="11362660" cy="1064907"/>
          </a:xfrm>
        </p:spPr>
        <p:txBody>
          <a:bodyPr/>
          <a:lstStyle/>
          <a:p>
            <a:r>
              <a:rPr lang="en-GB" sz="1600" dirty="0"/>
              <a:t>Medical records were used to identify patients diagnosed with</a:t>
            </a:r>
            <a:r>
              <a:rPr lang="en-GB" sz="1600" b="1" dirty="0"/>
              <a:t> </a:t>
            </a:r>
            <a:r>
              <a:rPr lang="en-GB" sz="1600" dirty="0"/>
              <a:t>MAFLD</a:t>
            </a:r>
            <a:r>
              <a:rPr lang="en-GB" sz="1600" b="1" dirty="0"/>
              <a:t> (N=420) </a:t>
            </a:r>
            <a:r>
              <a:rPr lang="en-GB" sz="1600" dirty="0"/>
              <a:t>between</a:t>
            </a:r>
            <a:r>
              <a:rPr lang="en-GB" sz="1600" b="1" dirty="0"/>
              <a:t> 1980–2000</a:t>
            </a:r>
            <a:endParaRPr lang="en-GB" sz="1600" dirty="0"/>
          </a:p>
          <a:p>
            <a:r>
              <a:rPr lang="en-GB" sz="1600" dirty="0"/>
              <a:t>Overall survival was compared with the general population of the same sex and age</a:t>
            </a:r>
          </a:p>
          <a:p>
            <a:r>
              <a:rPr lang="en-GB" sz="1600" b="0" i="0" dirty="0">
                <a:effectLst/>
              </a:rPr>
              <a:t>Mean follow-up was</a:t>
            </a:r>
            <a:r>
              <a:rPr lang="en-GB" sz="1600" b="1" i="0" dirty="0">
                <a:effectLst/>
              </a:rPr>
              <a:t> 7.6 </a:t>
            </a:r>
            <a:r>
              <a:rPr lang="en-US" sz="1600" b="1" i="0" dirty="0">
                <a:effectLst/>
              </a:rPr>
              <a:t>± </a:t>
            </a:r>
            <a:r>
              <a:rPr lang="en-GB" sz="1600" b="1" i="0" dirty="0">
                <a:effectLst/>
              </a:rPr>
              <a:t>4.0 years </a:t>
            </a:r>
            <a:r>
              <a:rPr lang="en-GB" sz="1600" b="0" i="0" dirty="0">
                <a:effectLst/>
              </a:rPr>
              <a:t>(range, 0.1–23.5); </a:t>
            </a:r>
            <a:r>
              <a:rPr lang="en-GB" sz="1600" b="1" i="0" dirty="0">
                <a:effectLst/>
              </a:rPr>
              <a:t>3,192 person-years </a:t>
            </a:r>
            <a:r>
              <a:rPr lang="en-GB" sz="1600" i="0" dirty="0">
                <a:effectLst/>
              </a:rPr>
              <a:t>follow-up</a:t>
            </a:r>
            <a:endParaRPr lang="en-GB" sz="1600" dirty="0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DDF3ADE4-0680-46FC-A4BA-51E436F85338}"/>
              </a:ext>
            </a:extLst>
          </p:cNvPr>
          <p:cNvSpPr txBox="1">
            <a:spLocks/>
          </p:cNvSpPr>
          <p:nvPr/>
        </p:nvSpPr>
        <p:spPr>
          <a:xfrm>
            <a:off x="1644272" y="6275207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*Specifically ischemic heart disease. </a:t>
            </a:r>
            <a:r>
              <a:rPr lang="en-GB" sz="800" baseline="300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†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Other diseases included in “liver disease” were liver failure and variceal haemorrhage. HCC, hepatocellular carcinoma; MAFLD, metabolic-associated fatty liver disease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</a:br>
            <a:r>
              <a:rPr lang="es-ES" sz="8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Adams LA, et al. </a:t>
            </a:r>
            <a:r>
              <a:rPr lang="es-ES" sz="800" dirty="0" err="1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Gastroenterology</a:t>
            </a:r>
            <a:r>
              <a:rPr lang="es-ES" sz="800" dirty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 2005;129:113–21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2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3E662-F096-F0EA-B1A0-F6E14C8EB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152349" cy="824841"/>
          </a:xfrm>
        </p:spPr>
        <p:txBody>
          <a:bodyPr/>
          <a:lstStyle/>
          <a:p>
            <a:r>
              <a:rPr lang="pl-PL" sz="2800" dirty="0">
                <a:latin typeface="Verdana"/>
                <a:cs typeface="Verdana"/>
              </a:rPr>
              <a:t>Decreased survival</a:t>
            </a:r>
            <a:r>
              <a:rPr lang="en-GB" sz="2800" dirty="0">
                <a:latin typeface="Verdana"/>
                <a:cs typeface="Verdana"/>
              </a:rPr>
              <a:t> has been observed</a:t>
            </a:r>
            <a:r>
              <a:rPr lang="pl-PL" sz="2800" dirty="0">
                <a:latin typeface="Verdana"/>
                <a:cs typeface="Verdana"/>
              </a:rPr>
              <a:t> in </a:t>
            </a:r>
            <a:r>
              <a:rPr lang="en-GB" dirty="0">
                <a:latin typeface="Verdana"/>
                <a:cs typeface="Verdana"/>
              </a:rPr>
              <a:t>patients</a:t>
            </a:r>
            <a:r>
              <a:rPr lang="en-GB" sz="2800" dirty="0">
                <a:latin typeface="Verdana"/>
                <a:cs typeface="Verdana"/>
              </a:rPr>
              <a:t> with </a:t>
            </a:r>
            <a:r>
              <a:rPr lang="en-GB" dirty="0">
                <a:latin typeface="Verdana"/>
                <a:cs typeface="Verdana"/>
              </a:rPr>
              <a:t>N</a:t>
            </a:r>
            <a:r>
              <a:rPr lang="pl-PL" sz="2800" dirty="0">
                <a:latin typeface="Verdana"/>
                <a:cs typeface="Verdana"/>
              </a:rPr>
              <a:t>AFLD/NASH</a:t>
            </a:r>
            <a:r>
              <a:rPr lang="en-GB" sz="2800" dirty="0">
                <a:latin typeface="Verdana"/>
                <a:cs typeface="Verdana"/>
              </a:rPr>
              <a:t> versus those without</a:t>
            </a:r>
            <a:endParaRPr lang="en-GB" dirty="0"/>
          </a:p>
        </p:txBody>
      </p:sp>
      <p:sp>
        <p:nvSpPr>
          <p:cNvPr id="22534" name="pole tekstowe 5"/>
          <p:cNvSpPr txBox="1">
            <a:spLocks noChangeArrowheads="1"/>
          </p:cNvSpPr>
          <p:nvPr/>
        </p:nvSpPr>
        <p:spPr bwMode="auto">
          <a:xfrm>
            <a:off x="2669360" y="3879162"/>
            <a:ext cx="68243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pPr eaLnBrk="1" hangingPunct="1"/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Overall survival compared with reference population (%)</a:t>
            </a:r>
            <a:endParaRPr lang="pl-PL" sz="16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28" name="Content Placeholder 9">
            <a:extLst>
              <a:ext uri="{FF2B5EF4-FFF2-40B4-BE49-F238E27FC236}">
                <a16:creationId xmlns:a16="http://schemas.microsoft.com/office/drawing/2014/main" id="{ABE964CA-7853-4158-97A1-5937D31E6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245234"/>
            <a:ext cx="11362660" cy="2145716"/>
          </a:xfrm>
        </p:spPr>
        <p:txBody>
          <a:bodyPr/>
          <a:lstStyle/>
          <a:p>
            <a:r>
              <a:rPr lang="en-GB" sz="1700" dirty="0"/>
              <a:t>Cohort study re-evaluating </a:t>
            </a:r>
            <a:r>
              <a:rPr lang="en-GB" sz="1700" b="1" dirty="0"/>
              <a:t>survival</a:t>
            </a:r>
            <a:r>
              <a:rPr lang="en-GB" sz="1700" dirty="0"/>
              <a:t> and </a:t>
            </a:r>
            <a:r>
              <a:rPr lang="en-GB" sz="1700" b="1" dirty="0"/>
              <a:t>cause of death</a:t>
            </a:r>
            <a:r>
              <a:rPr lang="en-GB" sz="1700" dirty="0"/>
              <a:t> in patients </a:t>
            </a:r>
            <a:r>
              <a:rPr lang="en-GB" sz="1700" b="1" dirty="0"/>
              <a:t>diagnosed with NAFLD</a:t>
            </a:r>
            <a:r>
              <a:rPr lang="en-GB" sz="1700" dirty="0"/>
              <a:t> </a:t>
            </a:r>
            <a:r>
              <a:rPr lang="en-GB" sz="1700" b="1" dirty="0"/>
              <a:t>(n=129)</a:t>
            </a:r>
            <a:r>
              <a:rPr lang="en-GB" sz="1700" dirty="0"/>
              <a:t>* compared with a matched reference population (n=44,745) of the same age and sex. </a:t>
            </a:r>
          </a:p>
          <a:p>
            <a:r>
              <a:rPr lang="en-GB" sz="1700" dirty="0"/>
              <a:t>Median follow-up (SD) 13.7 (1.3) years; </a:t>
            </a:r>
            <a:r>
              <a:rPr lang="en-GB" sz="1700" b="1" dirty="0"/>
              <a:t>25 deaths</a:t>
            </a:r>
            <a:r>
              <a:rPr lang="en-GB" sz="1700" dirty="0"/>
              <a:t> (19.4%) during follow-up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789C0F1F-AD36-4254-A4E2-044A256DD629}"/>
              </a:ext>
            </a:extLst>
          </p:cNvPr>
          <p:cNvGraphicFramePr>
            <a:graphicFrameLocks noGrp="1"/>
          </p:cNvGraphicFramePr>
          <p:nvPr/>
        </p:nvGraphicFramePr>
        <p:xfrm>
          <a:off x="506126" y="2344650"/>
          <a:ext cx="11117974" cy="1536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1974">
                  <a:extLst>
                    <a:ext uri="{9D8B030D-6E8A-4147-A177-3AD203B41FA5}">
                      <a16:colId xmlns:a16="http://schemas.microsoft.com/office/drawing/2014/main" val="2090174320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12594921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409520642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534909784"/>
                    </a:ext>
                  </a:extLst>
                </a:gridCol>
              </a:tblGrid>
              <a:tr h="444000">
                <a:tc>
                  <a:txBody>
                    <a:bodyPr/>
                    <a:lstStyle/>
                    <a:p>
                      <a:r>
                        <a:rPr lang="en-GB" sz="15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Cause of death (%)</a:t>
                      </a:r>
                      <a:endParaRPr lang="en-US" sz="15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Patients with NASH</a:t>
                      </a:r>
                      <a:b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</a:br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(n=71)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Reference population</a:t>
                      </a:r>
                      <a:b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</a:br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(n=44,745)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 value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87424158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Liver failure/HCC (n=7)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2.8 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0.2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p=0.04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534829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CVD (n=14)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15.5</a:t>
                      </a:r>
                      <a:endParaRPr lang="en-GB" sz="1500" b="1" strike="sngStrike" kern="12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p=0.04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61585"/>
                  </a:ext>
                </a:extLst>
              </a:tr>
              <a:tr h="378049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Extrahepatic cancers (n=5)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573277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9EA1D664-2EC8-4ADB-BFF1-84F5C5EF7658}"/>
              </a:ext>
            </a:extLst>
          </p:cNvPr>
          <p:cNvGrpSpPr/>
          <p:nvPr/>
        </p:nvGrpSpPr>
        <p:grpSpPr>
          <a:xfrm>
            <a:off x="1233645" y="4212351"/>
            <a:ext cx="2718832" cy="1899770"/>
            <a:chOff x="1414620" y="4212351"/>
            <a:chExt cx="2718832" cy="1899770"/>
          </a:xfrm>
        </p:grpSpPr>
        <p:sp>
          <p:nvSpPr>
            <p:cNvPr id="22535" name="pole tekstowe 6"/>
            <p:cNvSpPr txBox="1">
              <a:spLocks noChangeArrowheads="1"/>
            </p:cNvSpPr>
            <p:nvPr/>
          </p:nvSpPr>
          <p:spPr bwMode="auto">
            <a:xfrm>
              <a:off x="3241245" y="4685165"/>
              <a:ext cx="7603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pl-PL" sz="1200" b="1" dirty="0">
                  <a:solidFill>
                    <a:schemeClr val="accent3"/>
                  </a:solidFill>
                  <a:latin typeface="Verdana"/>
                  <a:cs typeface="Verdana"/>
                </a:rPr>
                <a:t>NAFLD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4FE102D-98E6-47E6-AE65-DA80F66FA67F}"/>
                </a:ext>
              </a:extLst>
            </p:cNvPr>
            <p:cNvGrpSpPr/>
            <p:nvPr/>
          </p:nvGrpSpPr>
          <p:grpSpPr>
            <a:xfrm>
              <a:off x="1414620" y="4322679"/>
              <a:ext cx="2718832" cy="1789442"/>
              <a:chOff x="1414620" y="4322679"/>
              <a:chExt cx="2718832" cy="178944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48EC58FD-21D8-435C-AACF-343DFFC206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14620" y="4322679"/>
                <a:ext cx="2718832" cy="1593369"/>
                <a:chOff x="-614418" y="671002"/>
                <a:chExt cx="10001607" cy="5861408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6CA4DC3-C337-405E-B32E-AC540314C8B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614418" y="671002"/>
                  <a:ext cx="10001607" cy="5861408"/>
                  <a:chOff x="863687" y="4062742"/>
                  <a:chExt cx="4947741" cy="2899609"/>
                </a:xfrm>
              </p:grpSpPr>
              <p:grpSp>
                <p:nvGrpSpPr>
                  <p:cNvPr id="104" name="Group 103">
                    <a:extLst>
                      <a:ext uri="{FF2B5EF4-FFF2-40B4-BE49-F238E27FC236}">
                        <a16:creationId xmlns:a16="http://schemas.microsoft.com/office/drawing/2014/main" id="{BCF76FE7-B21C-475B-B42F-A4EC31986673}"/>
                      </a:ext>
                    </a:extLst>
                  </p:cNvPr>
                  <p:cNvGrpSpPr/>
                  <p:nvPr/>
                </p:nvGrpSpPr>
                <p:grpSpPr>
                  <a:xfrm>
                    <a:off x="1143877" y="4062742"/>
                    <a:ext cx="533838" cy="2612442"/>
                    <a:chOff x="618692" y="4297543"/>
                    <a:chExt cx="305564" cy="1495340"/>
                  </a:xfrm>
                </p:grpSpPr>
                <p:sp>
                  <p:nvSpPr>
                    <p:cNvPr id="127" name="Rectangle 21">
                      <a:extLst>
                        <a:ext uri="{FF2B5EF4-FFF2-40B4-BE49-F238E27FC236}">
                          <a16:creationId xmlns:a16="http://schemas.microsoft.com/office/drawing/2014/main" id="{96A91C5F-3AB5-44D8-9356-10230C215F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2399" y="5619764"/>
                      <a:ext cx="101857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128" name="Rectangle 22">
                      <a:extLst>
                        <a:ext uri="{FF2B5EF4-FFF2-40B4-BE49-F238E27FC236}">
                          <a16:creationId xmlns:a16="http://schemas.microsoft.com/office/drawing/2014/main" id="{293AEBE4-7BFC-4597-8877-2855E2BC1B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5344508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129" name="Rectangle 23">
                      <a:extLst>
                        <a:ext uri="{FF2B5EF4-FFF2-40B4-BE49-F238E27FC236}">
                          <a16:creationId xmlns:a16="http://schemas.microsoft.com/office/drawing/2014/main" id="{CC61CE84-F3D7-4637-BC4E-57FC283437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5077451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130" name="Rectangle 24">
                      <a:extLst>
                        <a:ext uri="{FF2B5EF4-FFF2-40B4-BE49-F238E27FC236}">
                          <a16:creationId xmlns:a16="http://schemas.microsoft.com/office/drawing/2014/main" id="{03333BF0-D0B0-4B05-971E-19D027DB18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4815708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131" name="Rectangle 25">
                      <a:extLst>
                        <a:ext uri="{FF2B5EF4-FFF2-40B4-BE49-F238E27FC236}">
                          <a16:creationId xmlns:a16="http://schemas.microsoft.com/office/drawing/2014/main" id="{595B28E9-F6C9-4C54-9FFF-0CA68AAD39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4559275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132" name="Rectangle 26">
                      <a:extLst>
                        <a:ext uri="{FF2B5EF4-FFF2-40B4-BE49-F238E27FC236}">
                          <a16:creationId xmlns:a16="http://schemas.microsoft.com/office/drawing/2014/main" id="{BACAB0DC-C717-4ECB-B20A-539E42E1BA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8692" y="4297543"/>
                      <a:ext cx="305564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105" name="Rectangle 32">
                    <a:extLst>
                      <a:ext uri="{FF2B5EF4-FFF2-40B4-BE49-F238E27FC236}">
                        <a16:creationId xmlns:a16="http://schemas.microsoft.com/office/drawing/2014/main" id="{711E90EF-39D8-447B-811F-1AD77B219A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30098" y="5190162"/>
                    <a:ext cx="2290020" cy="3024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106" name="Group 105">
                    <a:extLst>
                      <a:ext uri="{FF2B5EF4-FFF2-40B4-BE49-F238E27FC236}">
                        <a16:creationId xmlns:a16="http://schemas.microsoft.com/office/drawing/2014/main" id="{63F31F1C-7DBC-49B4-AF6A-6DD95B64B9D6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65" y="4196382"/>
                    <a:ext cx="125788" cy="2290022"/>
                    <a:chOff x="952500" y="4374046"/>
                    <a:chExt cx="71999" cy="1310793"/>
                  </a:xfrm>
                </p:grpSpPr>
                <p:sp>
                  <p:nvSpPr>
                    <p:cNvPr id="121" name="Line 2">
                      <a:extLst>
                        <a:ext uri="{FF2B5EF4-FFF2-40B4-BE49-F238E27FC236}">
                          <a16:creationId xmlns:a16="http://schemas.microsoft.com/office/drawing/2014/main" id="{5474103E-B5E1-4DA7-AA09-5D57489C29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5871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2" name="Line 53">
                      <a:extLst>
                        <a:ext uri="{FF2B5EF4-FFF2-40B4-BE49-F238E27FC236}">
                          <a16:creationId xmlns:a16="http://schemas.microsoft.com/office/drawing/2014/main" id="{563F55CC-6188-4A4D-9DAA-CBB8668FDB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3" name="Line 54">
                      <a:extLst>
                        <a:ext uri="{FF2B5EF4-FFF2-40B4-BE49-F238E27FC236}">
                          <a16:creationId xmlns:a16="http://schemas.microsoft.com/office/drawing/2014/main" id="{54F6A947-6E5E-44C0-9ABA-D4CBAD560D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5626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4" name="Line 55">
                      <a:extLst>
                        <a:ext uri="{FF2B5EF4-FFF2-40B4-BE49-F238E27FC236}">
                          <a16:creationId xmlns:a16="http://schemas.microsoft.com/office/drawing/2014/main" id="{4ECF4B36-4576-418B-8D2F-6639669F8D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899764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5" name="Line 56">
                      <a:extLst>
                        <a:ext uri="{FF2B5EF4-FFF2-40B4-BE49-F238E27FC236}">
                          <a16:creationId xmlns:a16="http://schemas.microsoft.com/office/drawing/2014/main" id="{2E8DA323-92C1-4B77-86C7-B4E8FB2E83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364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6" name="Line 57">
                      <a:extLst>
                        <a:ext uri="{FF2B5EF4-FFF2-40B4-BE49-F238E27FC236}">
                          <a16:creationId xmlns:a16="http://schemas.microsoft.com/office/drawing/2014/main" id="{804EC900-2D81-4041-B9B2-464A3516A8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135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107" name="Line 5">
                    <a:extLst>
                      <a:ext uri="{FF2B5EF4-FFF2-40B4-BE49-F238E27FC236}">
                        <a16:creationId xmlns:a16="http://schemas.microsoft.com/office/drawing/2014/main" id="{4FC76F32-3C01-4279-B139-B095BAF8DA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23949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108" name="Group 107">
                    <a:extLst>
                      <a:ext uri="{FF2B5EF4-FFF2-40B4-BE49-F238E27FC236}">
                        <a16:creationId xmlns:a16="http://schemas.microsoft.com/office/drawing/2014/main" id="{A288E083-BF4A-4593-9D5E-7333E4718FC4}"/>
                      </a:ext>
                    </a:extLst>
                  </p:cNvPr>
                  <p:cNvGrpSpPr/>
                  <p:nvPr/>
                </p:nvGrpSpPr>
                <p:grpSpPr>
                  <a:xfrm>
                    <a:off x="1779156" y="6659870"/>
                    <a:ext cx="4032272" cy="302481"/>
                    <a:chOff x="982326" y="5784154"/>
                    <a:chExt cx="2308043" cy="173139"/>
                  </a:xfrm>
                </p:grpSpPr>
                <p:sp>
                  <p:nvSpPr>
                    <p:cNvPr id="116" name="Rectangle 27">
                      <a:extLst>
                        <a:ext uri="{FF2B5EF4-FFF2-40B4-BE49-F238E27FC236}">
                          <a16:creationId xmlns:a16="http://schemas.microsoft.com/office/drawing/2014/main" id="{B4D1672B-E243-4FDF-B68F-3E9F0996E7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2326" y="5784154"/>
                      <a:ext cx="101855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117" name="Rectangle 28">
                      <a:extLst>
                        <a:ext uri="{FF2B5EF4-FFF2-40B4-BE49-F238E27FC236}">
                          <a16:creationId xmlns:a16="http://schemas.microsoft.com/office/drawing/2014/main" id="{8E83A103-FDB5-4425-AD7A-AE6462A94D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72202" y="5784173"/>
                      <a:ext cx="28800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118" name="Rectangle 117">
                      <a:extLst>
                        <a:ext uri="{FF2B5EF4-FFF2-40B4-BE49-F238E27FC236}">
                          <a16:creationId xmlns:a16="http://schemas.microsoft.com/office/drawing/2014/main" id="{71FB8340-E288-4CD5-B298-2626CF8567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45187" y="5784173"/>
                      <a:ext cx="20371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119" name="Rectangle 28">
                      <a:extLst>
                        <a:ext uri="{FF2B5EF4-FFF2-40B4-BE49-F238E27FC236}">
                          <a16:creationId xmlns:a16="http://schemas.microsoft.com/office/drawing/2014/main" id="{91C409D8-FC4B-4C34-9B71-44233EC290D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9118" y="5784173"/>
                      <a:ext cx="101855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120" name="Rectangle 30">
                      <a:extLst>
                        <a:ext uri="{FF2B5EF4-FFF2-40B4-BE49-F238E27FC236}">
                          <a16:creationId xmlns:a16="http://schemas.microsoft.com/office/drawing/2014/main" id="{BE8F1BBE-86A7-4C61-88A6-0EA6A18A89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86659" y="5784173"/>
                      <a:ext cx="20371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109" name="Group 108">
                    <a:extLst>
                      <a:ext uri="{FF2B5EF4-FFF2-40B4-BE49-F238E27FC236}">
                        <a16:creationId xmlns:a16="http://schemas.microsoft.com/office/drawing/2014/main" id="{1F4F0AFC-32E6-4C17-BF5D-828A11B9BC01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766090" cy="125788"/>
                    <a:chOff x="1035056" y="5691189"/>
                    <a:chExt cx="2155682" cy="72000"/>
                  </a:xfrm>
                </p:grpSpPr>
                <p:sp>
                  <p:nvSpPr>
                    <p:cNvPr id="111" name="Line 2">
                      <a:extLst>
                        <a:ext uri="{FF2B5EF4-FFF2-40B4-BE49-F238E27FC236}">
                          <a16:creationId xmlns:a16="http://schemas.microsoft.com/office/drawing/2014/main" id="{2E7BC01B-4CD4-4759-8040-A74846D304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2" name="Line 2">
                      <a:extLst>
                        <a:ext uri="{FF2B5EF4-FFF2-40B4-BE49-F238E27FC236}">
                          <a16:creationId xmlns:a16="http://schemas.microsoft.com/office/drawing/2014/main" id="{8299F79B-C882-4873-90E8-83AFC8055B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40637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3" name="Line 2">
                      <a:extLst>
                        <a:ext uri="{FF2B5EF4-FFF2-40B4-BE49-F238E27FC236}">
                          <a16:creationId xmlns:a16="http://schemas.microsoft.com/office/drawing/2014/main" id="{DC956051-018D-42B2-BE84-ABDF271619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76897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4" name="Line 2">
                      <a:extLst>
                        <a:ext uri="{FF2B5EF4-FFF2-40B4-BE49-F238E27FC236}">
                          <a16:creationId xmlns:a16="http://schemas.microsoft.com/office/drawing/2014/main" id="{2B13D4C6-B372-43E4-8940-37D60C0DEB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1847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5" name="Line 2">
                      <a:extLst>
                        <a:ext uri="{FF2B5EF4-FFF2-40B4-BE49-F238E27FC236}">
                          <a16:creationId xmlns:a16="http://schemas.microsoft.com/office/drawing/2014/main" id="{00049E25-C2C7-41DF-93D5-6654D35BD5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54738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110" name="Line 4">
                    <a:extLst>
                      <a:ext uri="{FF2B5EF4-FFF2-40B4-BE49-F238E27FC236}">
                        <a16:creationId xmlns:a16="http://schemas.microsoft.com/office/drawing/2014/main" id="{09517528-EFE2-41DA-94E3-BB2CAEF443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A6181E19-1111-4C44-9FC7-195926B0049E}"/>
                    </a:ext>
                  </a:extLst>
                </p:cNvPr>
                <p:cNvGrpSpPr/>
                <p:nvPr/>
              </p:nvGrpSpPr>
              <p:grpSpPr>
                <a:xfrm>
                  <a:off x="1423916" y="937147"/>
                  <a:ext cx="6814783" cy="1050487"/>
                  <a:chOff x="1423916" y="937147"/>
                  <a:chExt cx="6814783" cy="1050487"/>
                </a:xfrm>
              </p:grpSpPr>
              <p:sp>
                <p:nvSpPr>
                  <p:cNvPr id="99" name="Freeform: Shape 98">
                    <a:extLst>
                      <a:ext uri="{FF2B5EF4-FFF2-40B4-BE49-F238E27FC236}">
                        <a16:creationId xmlns:a16="http://schemas.microsoft.com/office/drawing/2014/main" id="{3DAF49B4-C36B-4283-8135-8F9671F5C1C1}"/>
                      </a:ext>
                    </a:extLst>
                  </p:cNvPr>
                  <p:cNvSpPr/>
                  <p:nvPr/>
                </p:nvSpPr>
                <p:spPr>
                  <a:xfrm>
                    <a:off x="1974376" y="941306"/>
                    <a:ext cx="6264323" cy="1046328"/>
                  </a:xfrm>
                  <a:custGeom>
                    <a:avLst/>
                    <a:gdLst>
                      <a:gd name="connsiteX0" fmla="*/ 0 w 6264323"/>
                      <a:gd name="connsiteY0" fmla="*/ 0 h 1046328"/>
                      <a:gd name="connsiteX1" fmla="*/ 295702 w 6264323"/>
                      <a:gd name="connsiteY1" fmla="*/ 0 h 1046328"/>
                      <a:gd name="connsiteX2" fmla="*/ 295702 w 6264323"/>
                      <a:gd name="connsiteY2" fmla="*/ 77337 h 1046328"/>
                      <a:gd name="connsiteX3" fmla="*/ 941696 w 6264323"/>
                      <a:gd name="connsiteY3" fmla="*/ 77337 h 1046328"/>
                      <a:gd name="connsiteX4" fmla="*/ 941696 w 6264323"/>
                      <a:gd name="connsiteY4" fmla="*/ 113731 h 1046328"/>
                      <a:gd name="connsiteX5" fmla="*/ 1232848 w 6264323"/>
                      <a:gd name="connsiteY5" fmla="*/ 113731 h 1046328"/>
                      <a:gd name="connsiteX6" fmla="*/ 1232848 w 6264323"/>
                      <a:gd name="connsiteY6" fmla="*/ 163773 h 1046328"/>
                      <a:gd name="connsiteX7" fmla="*/ 1414818 w 6264323"/>
                      <a:gd name="connsiteY7" fmla="*/ 163773 h 1046328"/>
                      <a:gd name="connsiteX8" fmla="*/ 1414818 w 6264323"/>
                      <a:gd name="connsiteY8" fmla="*/ 163773 h 1046328"/>
                      <a:gd name="connsiteX9" fmla="*/ 1414818 w 6264323"/>
                      <a:gd name="connsiteY9" fmla="*/ 200167 h 1046328"/>
                      <a:gd name="connsiteX10" fmla="*/ 1696872 w 6264323"/>
                      <a:gd name="connsiteY10" fmla="*/ 200167 h 1046328"/>
                      <a:gd name="connsiteX11" fmla="*/ 1696872 w 6264323"/>
                      <a:gd name="connsiteY11" fmla="*/ 236561 h 1046328"/>
                      <a:gd name="connsiteX12" fmla="*/ 1992573 w 6264323"/>
                      <a:gd name="connsiteY12" fmla="*/ 236561 h 1046328"/>
                      <a:gd name="connsiteX13" fmla="*/ 1992573 w 6264323"/>
                      <a:gd name="connsiteY13" fmla="*/ 286603 h 1046328"/>
                      <a:gd name="connsiteX14" fmla="*/ 2288275 w 6264323"/>
                      <a:gd name="connsiteY14" fmla="*/ 286603 h 1046328"/>
                      <a:gd name="connsiteX15" fmla="*/ 2288275 w 6264323"/>
                      <a:gd name="connsiteY15" fmla="*/ 300251 h 1046328"/>
                      <a:gd name="connsiteX16" fmla="*/ 2570328 w 6264323"/>
                      <a:gd name="connsiteY16" fmla="*/ 300251 h 1046328"/>
                      <a:gd name="connsiteX17" fmla="*/ 2570328 w 6264323"/>
                      <a:gd name="connsiteY17" fmla="*/ 300251 h 1046328"/>
                      <a:gd name="connsiteX18" fmla="*/ 2570328 w 6264323"/>
                      <a:gd name="connsiteY18" fmla="*/ 300251 h 1046328"/>
                      <a:gd name="connsiteX19" fmla="*/ 2570328 w 6264323"/>
                      <a:gd name="connsiteY19" fmla="*/ 327546 h 1046328"/>
                      <a:gd name="connsiteX20" fmla="*/ 2775045 w 6264323"/>
                      <a:gd name="connsiteY20" fmla="*/ 327546 h 1046328"/>
                      <a:gd name="connsiteX21" fmla="*/ 2775045 w 6264323"/>
                      <a:gd name="connsiteY21" fmla="*/ 386687 h 1046328"/>
                      <a:gd name="connsiteX22" fmla="*/ 2979761 w 6264323"/>
                      <a:gd name="connsiteY22" fmla="*/ 386687 h 1046328"/>
                      <a:gd name="connsiteX23" fmla="*/ 2979761 w 6264323"/>
                      <a:gd name="connsiteY23" fmla="*/ 418531 h 1046328"/>
                      <a:gd name="connsiteX24" fmla="*/ 3152633 w 6264323"/>
                      <a:gd name="connsiteY24" fmla="*/ 418531 h 1046328"/>
                      <a:gd name="connsiteX25" fmla="*/ 3152633 w 6264323"/>
                      <a:gd name="connsiteY25" fmla="*/ 418531 h 1046328"/>
                      <a:gd name="connsiteX26" fmla="*/ 3152633 w 6264323"/>
                      <a:gd name="connsiteY26" fmla="*/ 450376 h 1046328"/>
                      <a:gd name="connsiteX27" fmla="*/ 3330054 w 6264323"/>
                      <a:gd name="connsiteY27" fmla="*/ 450376 h 1046328"/>
                      <a:gd name="connsiteX28" fmla="*/ 3348251 w 6264323"/>
                      <a:gd name="connsiteY28" fmla="*/ 468573 h 1046328"/>
                      <a:gd name="connsiteX29" fmla="*/ 3339152 w 6264323"/>
                      <a:gd name="connsiteY29" fmla="*/ 477672 h 1046328"/>
                      <a:gd name="connsiteX30" fmla="*/ 3457433 w 6264323"/>
                      <a:gd name="connsiteY30" fmla="*/ 477672 h 1046328"/>
                      <a:gd name="connsiteX31" fmla="*/ 3457433 w 6264323"/>
                      <a:gd name="connsiteY31" fmla="*/ 527713 h 1046328"/>
                      <a:gd name="connsiteX32" fmla="*/ 3557517 w 6264323"/>
                      <a:gd name="connsiteY32" fmla="*/ 527713 h 1046328"/>
                      <a:gd name="connsiteX33" fmla="*/ 3557517 w 6264323"/>
                      <a:gd name="connsiteY33" fmla="*/ 527713 h 1046328"/>
                      <a:gd name="connsiteX34" fmla="*/ 3557517 w 6264323"/>
                      <a:gd name="connsiteY34" fmla="*/ 564107 h 1046328"/>
                      <a:gd name="connsiteX35" fmla="*/ 3821373 w 6264323"/>
                      <a:gd name="connsiteY35" fmla="*/ 564107 h 1046328"/>
                      <a:gd name="connsiteX36" fmla="*/ 3821373 w 6264323"/>
                      <a:gd name="connsiteY36" fmla="*/ 605051 h 1046328"/>
                      <a:gd name="connsiteX37" fmla="*/ 4121624 w 6264323"/>
                      <a:gd name="connsiteY37" fmla="*/ 605051 h 1046328"/>
                      <a:gd name="connsiteX38" fmla="*/ 4121624 w 6264323"/>
                      <a:gd name="connsiteY38" fmla="*/ 650543 h 1046328"/>
                      <a:gd name="connsiteX39" fmla="*/ 4321791 w 6264323"/>
                      <a:gd name="connsiteY39" fmla="*/ 650543 h 1046328"/>
                      <a:gd name="connsiteX40" fmla="*/ 4321791 w 6264323"/>
                      <a:gd name="connsiteY40" fmla="*/ 727881 h 1046328"/>
                      <a:gd name="connsiteX41" fmla="*/ 4417325 w 6264323"/>
                      <a:gd name="connsiteY41" fmla="*/ 727881 h 1046328"/>
                      <a:gd name="connsiteX42" fmla="*/ 4417325 w 6264323"/>
                      <a:gd name="connsiteY42" fmla="*/ 727881 h 1046328"/>
                      <a:gd name="connsiteX43" fmla="*/ 4417325 w 6264323"/>
                      <a:gd name="connsiteY43" fmla="*/ 727881 h 1046328"/>
                      <a:gd name="connsiteX44" fmla="*/ 4417325 w 6264323"/>
                      <a:gd name="connsiteY44" fmla="*/ 764275 h 1046328"/>
                      <a:gd name="connsiteX45" fmla="*/ 4708478 w 6264323"/>
                      <a:gd name="connsiteY45" fmla="*/ 764275 h 1046328"/>
                      <a:gd name="connsiteX46" fmla="*/ 4708478 w 6264323"/>
                      <a:gd name="connsiteY46" fmla="*/ 796119 h 1046328"/>
                      <a:gd name="connsiteX47" fmla="*/ 4799463 w 6264323"/>
                      <a:gd name="connsiteY47" fmla="*/ 796119 h 1046328"/>
                      <a:gd name="connsiteX48" fmla="*/ 4799463 w 6264323"/>
                      <a:gd name="connsiteY48" fmla="*/ 841612 h 1046328"/>
                      <a:gd name="connsiteX49" fmla="*/ 4995081 w 6264323"/>
                      <a:gd name="connsiteY49" fmla="*/ 841612 h 1046328"/>
                      <a:gd name="connsiteX50" fmla="*/ 4995081 w 6264323"/>
                      <a:gd name="connsiteY50" fmla="*/ 841612 h 1046328"/>
                      <a:gd name="connsiteX51" fmla="*/ 4995081 w 6264323"/>
                      <a:gd name="connsiteY51" fmla="*/ 878006 h 1046328"/>
                      <a:gd name="connsiteX52" fmla="*/ 5086066 w 6264323"/>
                      <a:gd name="connsiteY52" fmla="*/ 878006 h 1046328"/>
                      <a:gd name="connsiteX53" fmla="*/ 5086066 w 6264323"/>
                      <a:gd name="connsiteY53" fmla="*/ 914400 h 1046328"/>
                      <a:gd name="connsiteX54" fmla="*/ 5258937 w 6264323"/>
                      <a:gd name="connsiteY54" fmla="*/ 914400 h 1046328"/>
                      <a:gd name="connsiteX55" fmla="*/ 5258937 w 6264323"/>
                      <a:gd name="connsiteY55" fmla="*/ 968991 h 1046328"/>
                      <a:gd name="connsiteX56" fmla="*/ 5372669 w 6264323"/>
                      <a:gd name="connsiteY56" fmla="*/ 968991 h 1046328"/>
                      <a:gd name="connsiteX57" fmla="*/ 5372669 w 6264323"/>
                      <a:gd name="connsiteY57" fmla="*/ 1046328 h 1046328"/>
                      <a:gd name="connsiteX58" fmla="*/ 6264323 w 6264323"/>
                      <a:gd name="connsiteY58" fmla="*/ 1046328 h 1046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264323" h="1046328">
                        <a:moveTo>
                          <a:pt x="0" y="0"/>
                        </a:moveTo>
                        <a:lnTo>
                          <a:pt x="295702" y="0"/>
                        </a:lnTo>
                        <a:lnTo>
                          <a:pt x="295702" y="77337"/>
                        </a:lnTo>
                        <a:lnTo>
                          <a:pt x="941696" y="77337"/>
                        </a:lnTo>
                        <a:lnTo>
                          <a:pt x="941696" y="113731"/>
                        </a:lnTo>
                        <a:lnTo>
                          <a:pt x="1232848" y="113731"/>
                        </a:lnTo>
                        <a:lnTo>
                          <a:pt x="1232848" y="163773"/>
                        </a:lnTo>
                        <a:lnTo>
                          <a:pt x="1414818" y="163773"/>
                        </a:lnTo>
                        <a:lnTo>
                          <a:pt x="1414818" y="163773"/>
                        </a:lnTo>
                        <a:lnTo>
                          <a:pt x="1414818" y="200167"/>
                        </a:lnTo>
                        <a:lnTo>
                          <a:pt x="1696872" y="200167"/>
                        </a:lnTo>
                        <a:lnTo>
                          <a:pt x="1696872" y="236561"/>
                        </a:lnTo>
                        <a:lnTo>
                          <a:pt x="1992573" y="236561"/>
                        </a:lnTo>
                        <a:lnTo>
                          <a:pt x="1992573" y="286603"/>
                        </a:lnTo>
                        <a:lnTo>
                          <a:pt x="2288275" y="286603"/>
                        </a:lnTo>
                        <a:lnTo>
                          <a:pt x="2288275" y="300251"/>
                        </a:lnTo>
                        <a:lnTo>
                          <a:pt x="2570328" y="300251"/>
                        </a:lnTo>
                        <a:lnTo>
                          <a:pt x="2570328" y="300251"/>
                        </a:lnTo>
                        <a:lnTo>
                          <a:pt x="2570328" y="300251"/>
                        </a:lnTo>
                        <a:lnTo>
                          <a:pt x="2570328" y="327546"/>
                        </a:lnTo>
                        <a:lnTo>
                          <a:pt x="2775045" y="327546"/>
                        </a:lnTo>
                        <a:lnTo>
                          <a:pt x="2775045" y="386687"/>
                        </a:lnTo>
                        <a:lnTo>
                          <a:pt x="2979761" y="386687"/>
                        </a:lnTo>
                        <a:lnTo>
                          <a:pt x="2979761" y="418531"/>
                        </a:lnTo>
                        <a:lnTo>
                          <a:pt x="3152633" y="418531"/>
                        </a:lnTo>
                        <a:lnTo>
                          <a:pt x="3152633" y="418531"/>
                        </a:lnTo>
                        <a:lnTo>
                          <a:pt x="3152633" y="450376"/>
                        </a:lnTo>
                        <a:lnTo>
                          <a:pt x="3330054" y="450376"/>
                        </a:lnTo>
                        <a:lnTo>
                          <a:pt x="3348251" y="468573"/>
                        </a:lnTo>
                        <a:lnTo>
                          <a:pt x="3339152" y="477672"/>
                        </a:lnTo>
                        <a:lnTo>
                          <a:pt x="3457433" y="477672"/>
                        </a:lnTo>
                        <a:lnTo>
                          <a:pt x="3457433" y="527713"/>
                        </a:lnTo>
                        <a:lnTo>
                          <a:pt x="3557517" y="527713"/>
                        </a:lnTo>
                        <a:lnTo>
                          <a:pt x="3557517" y="527713"/>
                        </a:lnTo>
                        <a:lnTo>
                          <a:pt x="3557517" y="564107"/>
                        </a:lnTo>
                        <a:lnTo>
                          <a:pt x="3821373" y="564107"/>
                        </a:lnTo>
                        <a:lnTo>
                          <a:pt x="3821373" y="605051"/>
                        </a:lnTo>
                        <a:lnTo>
                          <a:pt x="4121624" y="605051"/>
                        </a:lnTo>
                        <a:lnTo>
                          <a:pt x="4121624" y="650543"/>
                        </a:lnTo>
                        <a:lnTo>
                          <a:pt x="4321791" y="650543"/>
                        </a:lnTo>
                        <a:lnTo>
                          <a:pt x="4321791" y="727881"/>
                        </a:lnTo>
                        <a:lnTo>
                          <a:pt x="4417325" y="727881"/>
                        </a:lnTo>
                        <a:lnTo>
                          <a:pt x="4417325" y="727881"/>
                        </a:lnTo>
                        <a:lnTo>
                          <a:pt x="4417325" y="727881"/>
                        </a:lnTo>
                        <a:lnTo>
                          <a:pt x="4417325" y="764275"/>
                        </a:lnTo>
                        <a:lnTo>
                          <a:pt x="4708478" y="764275"/>
                        </a:lnTo>
                        <a:lnTo>
                          <a:pt x="4708478" y="796119"/>
                        </a:lnTo>
                        <a:lnTo>
                          <a:pt x="4799463" y="796119"/>
                        </a:lnTo>
                        <a:lnTo>
                          <a:pt x="4799463" y="841612"/>
                        </a:lnTo>
                        <a:lnTo>
                          <a:pt x="4995081" y="841612"/>
                        </a:lnTo>
                        <a:lnTo>
                          <a:pt x="4995081" y="841612"/>
                        </a:lnTo>
                        <a:lnTo>
                          <a:pt x="4995081" y="878006"/>
                        </a:lnTo>
                        <a:lnTo>
                          <a:pt x="5086066" y="878006"/>
                        </a:lnTo>
                        <a:lnTo>
                          <a:pt x="5086066" y="914400"/>
                        </a:lnTo>
                        <a:lnTo>
                          <a:pt x="5258937" y="914400"/>
                        </a:lnTo>
                        <a:lnTo>
                          <a:pt x="5258937" y="968991"/>
                        </a:lnTo>
                        <a:lnTo>
                          <a:pt x="5372669" y="968991"/>
                        </a:lnTo>
                        <a:lnTo>
                          <a:pt x="5372669" y="1046328"/>
                        </a:lnTo>
                        <a:lnTo>
                          <a:pt x="6264323" y="1046328"/>
                        </a:lnTo>
                      </a:path>
                    </a:pathLst>
                  </a:custGeom>
                  <a:noFill/>
                  <a:ln w="28575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801D1E98-298C-4A9C-8BA1-13ECE305BFF7}"/>
                      </a:ext>
                    </a:extLst>
                  </p:cNvPr>
                  <p:cNvGrpSpPr/>
                  <p:nvPr/>
                </p:nvGrpSpPr>
                <p:grpSpPr>
                  <a:xfrm>
                    <a:off x="1423916" y="937147"/>
                    <a:ext cx="6810233" cy="714232"/>
                    <a:chOff x="1423916" y="937147"/>
                    <a:chExt cx="6810233" cy="714232"/>
                  </a:xfrm>
                </p:grpSpPr>
                <p:sp>
                  <p:nvSpPr>
                    <p:cNvPr id="101" name="Freeform: Shape 100">
                      <a:extLst>
                        <a:ext uri="{FF2B5EF4-FFF2-40B4-BE49-F238E27FC236}">
                          <a16:creationId xmlns:a16="http://schemas.microsoft.com/office/drawing/2014/main" id="{6E85A6BC-C688-42A6-9225-98E9589D9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4490" y="1328382"/>
                      <a:ext cx="1769659" cy="322997"/>
                    </a:xfrm>
                    <a:custGeom>
                      <a:avLst/>
                      <a:gdLst>
                        <a:gd name="connsiteX0" fmla="*/ 0 w 1769659"/>
                        <a:gd name="connsiteY0" fmla="*/ 0 h 322997"/>
                        <a:gd name="connsiteX1" fmla="*/ 0 w 1769659"/>
                        <a:gd name="connsiteY1" fmla="*/ 90985 h 322997"/>
                        <a:gd name="connsiteX2" fmla="*/ 118280 w 1769659"/>
                        <a:gd name="connsiteY2" fmla="*/ 90985 h 322997"/>
                        <a:gd name="connsiteX3" fmla="*/ 118280 w 1769659"/>
                        <a:gd name="connsiteY3" fmla="*/ 109182 h 322997"/>
                        <a:gd name="connsiteX4" fmla="*/ 291152 w 1769659"/>
                        <a:gd name="connsiteY4" fmla="*/ 109182 h 322997"/>
                        <a:gd name="connsiteX5" fmla="*/ 291152 w 1769659"/>
                        <a:gd name="connsiteY5" fmla="*/ 122830 h 322997"/>
                        <a:gd name="connsiteX6" fmla="*/ 495868 w 1769659"/>
                        <a:gd name="connsiteY6" fmla="*/ 122830 h 322997"/>
                        <a:gd name="connsiteX7" fmla="*/ 495868 w 1769659"/>
                        <a:gd name="connsiteY7" fmla="*/ 145576 h 322997"/>
                        <a:gd name="connsiteX8" fmla="*/ 595952 w 1769659"/>
                        <a:gd name="connsiteY8" fmla="*/ 145576 h 322997"/>
                        <a:gd name="connsiteX9" fmla="*/ 595952 w 1769659"/>
                        <a:gd name="connsiteY9" fmla="*/ 168322 h 322997"/>
                        <a:gd name="connsiteX10" fmla="*/ 773373 w 1769659"/>
                        <a:gd name="connsiteY10" fmla="*/ 168322 h 322997"/>
                        <a:gd name="connsiteX11" fmla="*/ 773373 w 1769659"/>
                        <a:gd name="connsiteY11" fmla="*/ 181970 h 322997"/>
                        <a:gd name="connsiteX12" fmla="*/ 873456 w 1769659"/>
                        <a:gd name="connsiteY12" fmla="*/ 181970 h 322997"/>
                        <a:gd name="connsiteX13" fmla="*/ 873456 w 1769659"/>
                        <a:gd name="connsiteY13" fmla="*/ 200167 h 322997"/>
                        <a:gd name="connsiteX14" fmla="*/ 987188 w 1769659"/>
                        <a:gd name="connsiteY14" fmla="*/ 200167 h 322997"/>
                        <a:gd name="connsiteX15" fmla="*/ 987188 w 1769659"/>
                        <a:gd name="connsiteY15" fmla="*/ 227463 h 322997"/>
                        <a:gd name="connsiteX16" fmla="*/ 1173707 w 1769659"/>
                        <a:gd name="connsiteY16" fmla="*/ 227463 h 322997"/>
                        <a:gd name="connsiteX17" fmla="*/ 1173707 w 1769659"/>
                        <a:gd name="connsiteY17" fmla="*/ 245660 h 322997"/>
                        <a:gd name="connsiteX18" fmla="*/ 1255594 w 1769659"/>
                        <a:gd name="connsiteY18" fmla="*/ 245660 h 322997"/>
                        <a:gd name="connsiteX19" fmla="*/ 1255594 w 1769659"/>
                        <a:gd name="connsiteY19" fmla="*/ 263857 h 322997"/>
                        <a:gd name="connsiteX20" fmla="*/ 1360226 w 1769659"/>
                        <a:gd name="connsiteY20" fmla="*/ 263857 h 322997"/>
                        <a:gd name="connsiteX21" fmla="*/ 1360226 w 1769659"/>
                        <a:gd name="connsiteY21" fmla="*/ 286603 h 322997"/>
                        <a:gd name="connsiteX22" fmla="*/ 1569492 w 1769659"/>
                        <a:gd name="connsiteY22" fmla="*/ 286603 h 322997"/>
                        <a:gd name="connsiteX23" fmla="*/ 1569492 w 1769659"/>
                        <a:gd name="connsiteY23" fmla="*/ 295702 h 322997"/>
                        <a:gd name="connsiteX24" fmla="*/ 1651379 w 1769659"/>
                        <a:gd name="connsiteY24" fmla="*/ 295702 h 322997"/>
                        <a:gd name="connsiteX25" fmla="*/ 1651379 w 1769659"/>
                        <a:gd name="connsiteY25" fmla="*/ 322997 h 322997"/>
                        <a:gd name="connsiteX26" fmla="*/ 1769659 w 1769659"/>
                        <a:gd name="connsiteY26" fmla="*/ 322997 h 322997"/>
                        <a:gd name="connsiteX27" fmla="*/ 1769659 w 1769659"/>
                        <a:gd name="connsiteY27" fmla="*/ 322997 h 3229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1769659" h="322997">
                          <a:moveTo>
                            <a:pt x="0" y="0"/>
                          </a:moveTo>
                          <a:lnTo>
                            <a:pt x="0" y="90985"/>
                          </a:lnTo>
                          <a:lnTo>
                            <a:pt x="118280" y="90985"/>
                          </a:lnTo>
                          <a:lnTo>
                            <a:pt x="118280" y="109182"/>
                          </a:lnTo>
                          <a:lnTo>
                            <a:pt x="291152" y="109182"/>
                          </a:lnTo>
                          <a:lnTo>
                            <a:pt x="291152" y="122830"/>
                          </a:lnTo>
                          <a:lnTo>
                            <a:pt x="495868" y="122830"/>
                          </a:lnTo>
                          <a:lnTo>
                            <a:pt x="495868" y="145576"/>
                          </a:lnTo>
                          <a:lnTo>
                            <a:pt x="595952" y="145576"/>
                          </a:lnTo>
                          <a:lnTo>
                            <a:pt x="595952" y="168322"/>
                          </a:lnTo>
                          <a:lnTo>
                            <a:pt x="773373" y="168322"/>
                          </a:lnTo>
                          <a:lnTo>
                            <a:pt x="773373" y="181970"/>
                          </a:lnTo>
                          <a:lnTo>
                            <a:pt x="873456" y="181970"/>
                          </a:lnTo>
                          <a:lnTo>
                            <a:pt x="873456" y="200167"/>
                          </a:lnTo>
                          <a:lnTo>
                            <a:pt x="987188" y="200167"/>
                          </a:lnTo>
                          <a:lnTo>
                            <a:pt x="987188" y="227463"/>
                          </a:lnTo>
                          <a:lnTo>
                            <a:pt x="1173707" y="227463"/>
                          </a:lnTo>
                          <a:lnTo>
                            <a:pt x="1173707" y="245660"/>
                          </a:lnTo>
                          <a:lnTo>
                            <a:pt x="1255594" y="245660"/>
                          </a:lnTo>
                          <a:lnTo>
                            <a:pt x="1255594" y="263857"/>
                          </a:lnTo>
                          <a:lnTo>
                            <a:pt x="1360226" y="263857"/>
                          </a:lnTo>
                          <a:lnTo>
                            <a:pt x="1360226" y="286603"/>
                          </a:lnTo>
                          <a:lnTo>
                            <a:pt x="1569492" y="286603"/>
                          </a:lnTo>
                          <a:lnTo>
                            <a:pt x="1569492" y="295702"/>
                          </a:lnTo>
                          <a:lnTo>
                            <a:pt x="1651379" y="295702"/>
                          </a:lnTo>
                          <a:lnTo>
                            <a:pt x="1651379" y="322997"/>
                          </a:lnTo>
                          <a:lnTo>
                            <a:pt x="1769659" y="322997"/>
                          </a:lnTo>
                          <a:lnTo>
                            <a:pt x="1769659" y="322997"/>
                          </a:lnTo>
                        </a:path>
                      </a:pathLst>
                    </a:custGeom>
                    <a:noFill/>
                    <a:ln w="28575">
                      <a:solidFill>
                        <a:schemeClr val="tx2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02" name="Rectangle 101">
                      <a:extLst>
                        <a:ext uri="{FF2B5EF4-FFF2-40B4-BE49-F238E27FC236}">
                          <a16:creationId xmlns:a16="http://schemas.microsoft.com/office/drawing/2014/main" id="{A1E3ED10-F23A-4701-81E4-9C0D62AD4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73503" y="1223587"/>
                      <a:ext cx="209266" cy="9806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03" name="Freeform: Shape 102">
                      <a:extLst>
                        <a:ext uri="{FF2B5EF4-FFF2-40B4-BE49-F238E27FC236}">
                          <a16:creationId xmlns:a16="http://schemas.microsoft.com/office/drawing/2014/main" id="{E5575B26-7601-4950-B8B8-B2820C51B9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23916" y="937147"/>
                      <a:ext cx="5036024" cy="473122"/>
                    </a:xfrm>
                    <a:custGeom>
                      <a:avLst/>
                      <a:gdLst>
                        <a:gd name="connsiteX0" fmla="*/ 0 w 5036024"/>
                        <a:gd name="connsiteY0" fmla="*/ 0 h 473122"/>
                        <a:gd name="connsiteX1" fmla="*/ 627797 w 5036024"/>
                        <a:gd name="connsiteY1" fmla="*/ 0 h 473122"/>
                        <a:gd name="connsiteX2" fmla="*/ 627797 w 5036024"/>
                        <a:gd name="connsiteY2" fmla="*/ 45492 h 473122"/>
                        <a:gd name="connsiteX3" fmla="*/ 1028132 w 5036024"/>
                        <a:gd name="connsiteY3" fmla="*/ 45492 h 473122"/>
                        <a:gd name="connsiteX4" fmla="*/ 1028132 w 5036024"/>
                        <a:gd name="connsiteY4" fmla="*/ 63689 h 473122"/>
                        <a:gd name="connsiteX5" fmla="*/ 1337481 w 5036024"/>
                        <a:gd name="connsiteY5" fmla="*/ 63689 h 473122"/>
                        <a:gd name="connsiteX6" fmla="*/ 1337481 w 5036024"/>
                        <a:gd name="connsiteY6" fmla="*/ 77337 h 473122"/>
                        <a:gd name="connsiteX7" fmla="*/ 1505803 w 5036024"/>
                        <a:gd name="connsiteY7" fmla="*/ 77337 h 473122"/>
                        <a:gd name="connsiteX8" fmla="*/ 1514902 w 5036024"/>
                        <a:gd name="connsiteY8" fmla="*/ 86436 h 473122"/>
                        <a:gd name="connsiteX9" fmla="*/ 1792406 w 5036024"/>
                        <a:gd name="connsiteY9" fmla="*/ 86436 h 473122"/>
                        <a:gd name="connsiteX10" fmla="*/ 1792406 w 5036024"/>
                        <a:gd name="connsiteY10" fmla="*/ 109182 h 473122"/>
                        <a:gd name="connsiteX11" fmla="*/ 1960729 w 5036024"/>
                        <a:gd name="connsiteY11" fmla="*/ 109182 h 473122"/>
                        <a:gd name="connsiteX12" fmla="*/ 1960729 w 5036024"/>
                        <a:gd name="connsiteY12" fmla="*/ 122829 h 473122"/>
                        <a:gd name="connsiteX13" fmla="*/ 2251881 w 5036024"/>
                        <a:gd name="connsiteY13" fmla="*/ 122829 h 473122"/>
                        <a:gd name="connsiteX14" fmla="*/ 2251881 w 5036024"/>
                        <a:gd name="connsiteY14" fmla="*/ 159223 h 473122"/>
                        <a:gd name="connsiteX15" fmla="*/ 2474794 w 5036024"/>
                        <a:gd name="connsiteY15" fmla="*/ 159223 h 473122"/>
                        <a:gd name="connsiteX16" fmla="*/ 2474794 w 5036024"/>
                        <a:gd name="connsiteY16" fmla="*/ 177420 h 473122"/>
                        <a:gd name="connsiteX17" fmla="*/ 2661314 w 5036024"/>
                        <a:gd name="connsiteY17" fmla="*/ 177420 h 473122"/>
                        <a:gd name="connsiteX18" fmla="*/ 2670412 w 5036024"/>
                        <a:gd name="connsiteY18" fmla="*/ 186518 h 473122"/>
                        <a:gd name="connsiteX19" fmla="*/ 2829636 w 5036024"/>
                        <a:gd name="connsiteY19" fmla="*/ 186518 h 473122"/>
                        <a:gd name="connsiteX20" fmla="*/ 2829636 w 5036024"/>
                        <a:gd name="connsiteY20" fmla="*/ 213814 h 473122"/>
                        <a:gd name="connsiteX21" fmla="*/ 3057099 w 5036024"/>
                        <a:gd name="connsiteY21" fmla="*/ 213814 h 473122"/>
                        <a:gd name="connsiteX22" fmla="*/ 3048000 w 5036024"/>
                        <a:gd name="connsiteY22" fmla="*/ 222913 h 473122"/>
                        <a:gd name="connsiteX23" fmla="*/ 3243618 w 5036024"/>
                        <a:gd name="connsiteY23" fmla="*/ 222913 h 473122"/>
                        <a:gd name="connsiteX24" fmla="*/ 3243618 w 5036024"/>
                        <a:gd name="connsiteY24" fmla="*/ 259307 h 473122"/>
                        <a:gd name="connsiteX25" fmla="*/ 3421039 w 5036024"/>
                        <a:gd name="connsiteY25" fmla="*/ 259307 h 473122"/>
                        <a:gd name="connsiteX26" fmla="*/ 3421039 w 5036024"/>
                        <a:gd name="connsiteY26" fmla="*/ 277504 h 473122"/>
                        <a:gd name="connsiteX27" fmla="*/ 3616657 w 5036024"/>
                        <a:gd name="connsiteY27" fmla="*/ 277504 h 473122"/>
                        <a:gd name="connsiteX28" fmla="*/ 3616657 w 5036024"/>
                        <a:gd name="connsiteY28" fmla="*/ 295701 h 473122"/>
                        <a:gd name="connsiteX29" fmla="*/ 3812275 w 5036024"/>
                        <a:gd name="connsiteY29" fmla="*/ 295701 h 473122"/>
                        <a:gd name="connsiteX30" fmla="*/ 3812275 w 5036024"/>
                        <a:gd name="connsiteY30" fmla="*/ 313898 h 473122"/>
                        <a:gd name="connsiteX31" fmla="*/ 3898711 w 5036024"/>
                        <a:gd name="connsiteY31" fmla="*/ 313898 h 473122"/>
                        <a:gd name="connsiteX32" fmla="*/ 3898711 w 5036024"/>
                        <a:gd name="connsiteY32" fmla="*/ 313898 h 473122"/>
                        <a:gd name="connsiteX33" fmla="*/ 3898711 w 5036024"/>
                        <a:gd name="connsiteY33" fmla="*/ 304800 h 473122"/>
                        <a:gd name="connsiteX34" fmla="*/ 3898711 w 5036024"/>
                        <a:gd name="connsiteY34" fmla="*/ 332095 h 473122"/>
                        <a:gd name="connsiteX35" fmla="*/ 4107977 w 5036024"/>
                        <a:gd name="connsiteY35" fmla="*/ 332095 h 473122"/>
                        <a:gd name="connsiteX36" fmla="*/ 4107977 w 5036024"/>
                        <a:gd name="connsiteY36" fmla="*/ 354841 h 473122"/>
                        <a:gd name="connsiteX37" fmla="*/ 4289947 w 5036024"/>
                        <a:gd name="connsiteY37" fmla="*/ 354841 h 473122"/>
                        <a:gd name="connsiteX38" fmla="*/ 4289947 w 5036024"/>
                        <a:gd name="connsiteY38" fmla="*/ 354841 h 473122"/>
                        <a:gd name="connsiteX39" fmla="*/ 4289947 w 5036024"/>
                        <a:gd name="connsiteY39" fmla="*/ 373038 h 473122"/>
                        <a:gd name="connsiteX40" fmla="*/ 4376383 w 5036024"/>
                        <a:gd name="connsiteY40" fmla="*/ 373038 h 473122"/>
                        <a:gd name="connsiteX41" fmla="*/ 4376383 w 5036024"/>
                        <a:gd name="connsiteY41" fmla="*/ 404883 h 473122"/>
                        <a:gd name="connsiteX42" fmla="*/ 4576550 w 5036024"/>
                        <a:gd name="connsiteY42" fmla="*/ 404883 h 473122"/>
                        <a:gd name="connsiteX43" fmla="*/ 4576550 w 5036024"/>
                        <a:gd name="connsiteY43" fmla="*/ 418531 h 473122"/>
                        <a:gd name="connsiteX44" fmla="*/ 4767618 w 5036024"/>
                        <a:gd name="connsiteY44" fmla="*/ 418531 h 473122"/>
                        <a:gd name="connsiteX45" fmla="*/ 4767618 w 5036024"/>
                        <a:gd name="connsiteY45" fmla="*/ 436728 h 473122"/>
                        <a:gd name="connsiteX46" fmla="*/ 4872251 w 5036024"/>
                        <a:gd name="connsiteY46" fmla="*/ 436728 h 473122"/>
                        <a:gd name="connsiteX47" fmla="*/ 4872251 w 5036024"/>
                        <a:gd name="connsiteY47" fmla="*/ 459474 h 473122"/>
                        <a:gd name="connsiteX48" fmla="*/ 5036024 w 5036024"/>
                        <a:gd name="connsiteY48" fmla="*/ 459474 h 473122"/>
                        <a:gd name="connsiteX49" fmla="*/ 5036024 w 5036024"/>
                        <a:gd name="connsiteY49" fmla="*/ 473122 h 473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5036024" h="473122">
                          <a:moveTo>
                            <a:pt x="0" y="0"/>
                          </a:moveTo>
                          <a:lnTo>
                            <a:pt x="627797" y="0"/>
                          </a:lnTo>
                          <a:lnTo>
                            <a:pt x="627797" y="45492"/>
                          </a:lnTo>
                          <a:lnTo>
                            <a:pt x="1028132" y="45492"/>
                          </a:lnTo>
                          <a:lnTo>
                            <a:pt x="1028132" y="63689"/>
                          </a:lnTo>
                          <a:lnTo>
                            <a:pt x="1337481" y="63689"/>
                          </a:lnTo>
                          <a:lnTo>
                            <a:pt x="1337481" y="77337"/>
                          </a:lnTo>
                          <a:lnTo>
                            <a:pt x="1505803" y="77337"/>
                          </a:lnTo>
                          <a:lnTo>
                            <a:pt x="1514902" y="86436"/>
                          </a:lnTo>
                          <a:lnTo>
                            <a:pt x="1792406" y="86436"/>
                          </a:lnTo>
                          <a:lnTo>
                            <a:pt x="1792406" y="109182"/>
                          </a:lnTo>
                          <a:lnTo>
                            <a:pt x="1960729" y="109182"/>
                          </a:lnTo>
                          <a:lnTo>
                            <a:pt x="1960729" y="122829"/>
                          </a:lnTo>
                          <a:lnTo>
                            <a:pt x="2251881" y="122829"/>
                          </a:lnTo>
                          <a:lnTo>
                            <a:pt x="2251881" y="159223"/>
                          </a:lnTo>
                          <a:lnTo>
                            <a:pt x="2474794" y="159223"/>
                          </a:lnTo>
                          <a:lnTo>
                            <a:pt x="2474794" y="177420"/>
                          </a:lnTo>
                          <a:lnTo>
                            <a:pt x="2661314" y="177420"/>
                          </a:lnTo>
                          <a:lnTo>
                            <a:pt x="2670412" y="186518"/>
                          </a:lnTo>
                          <a:lnTo>
                            <a:pt x="2829636" y="186518"/>
                          </a:lnTo>
                          <a:lnTo>
                            <a:pt x="2829636" y="213814"/>
                          </a:lnTo>
                          <a:lnTo>
                            <a:pt x="3057099" y="213814"/>
                          </a:lnTo>
                          <a:lnTo>
                            <a:pt x="3048000" y="222913"/>
                          </a:lnTo>
                          <a:lnTo>
                            <a:pt x="3243618" y="222913"/>
                          </a:lnTo>
                          <a:lnTo>
                            <a:pt x="3243618" y="259307"/>
                          </a:lnTo>
                          <a:lnTo>
                            <a:pt x="3421039" y="259307"/>
                          </a:lnTo>
                          <a:lnTo>
                            <a:pt x="3421039" y="277504"/>
                          </a:lnTo>
                          <a:lnTo>
                            <a:pt x="3616657" y="277504"/>
                          </a:lnTo>
                          <a:lnTo>
                            <a:pt x="3616657" y="295701"/>
                          </a:lnTo>
                          <a:lnTo>
                            <a:pt x="3812275" y="295701"/>
                          </a:lnTo>
                          <a:lnTo>
                            <a:pt x="3812275" y="313898"/>
                          </a:lnTo>
                          <a:lnTo>
                            <a:pt x="3898711" y="313898"/>
                          </a:lnTo>
                          <a:lnTo>
                            <a:pt x="3898711" y="313898"/>
                          </a:lnTo>
                          <a:lnTo>
                            <a:pt x="3898711" y="304800"/>
                          </a:lnTo>
                          <a:lnTo>
                            <a:pt x="3898711" y="332095"/>
                          </a:lnTo>
                          <a:lnTo>
                            <a:pt x="4107977" y="332095"/>
                          </a:lnTo>
                          <a:lnTo>
                            <a:pt x="4107977" y="354841"/>
                          </a:lnTo>
                          <a:lnTo>
                            <a:pt x="4289947" y="354841"/>
                          </a:lnTo>
                          <a:lnTo>
                            <a:pt x="4289947" y="354841"/>
                          </a:lnTo>
                          <a:lnTo>
                            <a:pt x="4289947" y="373038"/>
                          </a:lnTo>
                          <a:lnTo>
                            <a:pt x="4376383" y="373038"/>
                          </a:lnTo>
                          <a:lnTo>
                            <a:pt x="4376383" y="404883"/>
                          </a:lnTo>
                          <a:lnTo>
                            <a:pt x="4576550" y="404883"/>
                          </a:lnTo>
                          <a:lnTo>
                            <a:pt x="4576550" y="418531"/>
                          </a:lnTo>
                          <a:lnTo>
                            <a:pt x="4767618" y="418531"/>
                          </a:lnTo>
                          <a:lnTo>
                            <a:pt x="4767618" y="436728"/>
                          </a:lnTo>
                          <a:lnTo>
                            <a:pt x="4872251" y="436728"/>
                          </a:lnTo>
                          <a:lnTo>
                            <a:pt x="4872251" y="459474"/>
                          </a:lnTo>
                          <a:lnTo>
                            <a:pt x="5036024" y="459474"/>
                          </a:lnTo>
                          <a:lnTo>
                            <a:pt x="5036024" y="473122"/>
                          </a:lnTo>
                        </a:path>
                      </a:pathLst>
                    </a:custGeom>
                    <a:noFill/>
                    <a:ln w="28575">
                      <a:solidFill>
                        <a:schemeClr val="tx2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96" name="Rectangle 32">
                <a:extLst>
                  <a:ext uri="{FF2B5EF4-FFF2-40B4-BE49-F238E27FC236}">
                    <a16:creationId xmlns:a16="http://schemas.microsoft.com/office/drawing/2014/main" id="{4A0CB8A6-4A0C-4F03-BDCD-810842D0C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7834" y="5945922"/>
                <a:ext cx="1028010" cy="166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Wingdings" panose="05000000000000000000" pitchFamily="2" charset="2"/>
                  <a:buChar char="§"/>
                  <a:defRPr sz="26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4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2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0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panose="020B0604020202020204" pitchFamily="34" charset="0"/>
                  <a:buNone/>
                  <a:defRPr/>
                </a:pPr>
                <a:r>
                  <a:rPr lang="en-US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Time (years)</a:t>
                </a:r>
              </a:p>
            </p:txBody>
          </p:sp>
        </p:grpSp>
        <p:sp>
          <p:nvSpPr>
            <p:cNvPr id="133" name="pole tekstowe 6">
              <a:extLst>
                <a:ext uri="{FF2B5EF4-FFF2-40B4-BE49-F238E27FC236}">
                  <a16:creationId xmlns:a16="http://schemas.microsoft.com/office/drawing/2014/main" id="{89EC9B42-C716-4BE0-B4D0-DE3B2AF276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7124" y="4212351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C255ABC-E1F4-475D-81E5-B03377C86BA6}"/>
              </a:ext>
            </a:extLst>
          </p:cNvPr>
          <p:cNvGrpSpPr/>
          <p:nvPr/>
        </p:nvGrpSpPr>
        <p:grpSpPr>
          <a:xfrm>
            <a:off x="4565668" y="4212000"/>
            <a:ext cx="2722003" cy="1906739"/>
            <a:chOff x="4358691" y="4212000"/>
            <a:chExt cx="2722003" cy="190673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B9D6828-4424-4DA9-8A50-ED52C07536F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58691" y="4323601"/>
              <a:ext cx="2722003" cy="1795138"/>
              <a:chOff x="-614278" y="629215"/>
              <a:chExt cx="10081473" cy="6648652"/>
            </a:xfrm>
          </p:grpSpPr>
          <p:sp>
            <p:nvSpPr>
              <p:cNvPr id="19" name="Rectangle 32">
                <a:extLst>
                  <a:ext uri="{FF2B5EF4-FFF2-40B4-BE49-F238E27FC236}">
                    <a16:creationId xmlns:a16="http://schemas.microsoft.com/office/drawing/2014/main" id="{E86BFB91-2485-4675-8873-E1DEE2337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766" y="6662316"/>
                <a:ext cx="3823944" cy="615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Wingdings" panose="05000000000000000000" pitchFamily="2" charset="2"/>
                  <a:buChar char="§"/>
                  <a:defRPr sz="26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4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2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0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panose="020B0604020202020204" pitchFamily="34" charset="0"/>
                  <a:buNone/>
                  <a:defRPr/>
                </a:pPr>
                <a:r>
                  <a:rPr lang="en-US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Time (years)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E54037E7-B268-46BD-AE4C-8428B013A6C8}"/>
                  </a:ext>
                </a:extLst>
              </p:cNvPr>
              <p:cNvGrpSpPr/>
              <p:nvPr/>
            </p:nvGrpSpPr>
            <p:grpSpPr>
              <a:xfrm>
                <a:off x="-614278" y="629215"/>
                <a:ext cx="10081473" cy="5906319"/>
                <a:chOff x="-585997" y="629215"/>
                <a:chExt cx="10081473" cy="590631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81D1C68D-E130-433D-AA34-745D88D82C1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585997" y="629215"/>
                  <a:ext cx="10081473" cy="5906319"/>
                  <a:chOff x="877744" y="4042072"/>
                  <a:chExt cx="4987257" cy="2921827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169F07A1-B304-46C3-84A7-ACD4E7B479AC}"/>
                      </a:ext>
                    </a:extLst>
                  </p:cNvPr>
                  <p:cNvGrpSpPr/>
                  <p:nvPr/>
                </p:nvGrpSpPr>
                <p:grpSpPr>
                  <a:xfrm>
                    <a:off x="1158774" y="4042072"/>
                    <a:ext cx="537506" cy="2626278"/>
                    <a:chOff x="627246" y="4285717"/>
                    <a:chExt cx="307676" cy="1503261"/>
                  </a:xfrm>
                </p:grpSpPr>
                <p:sp>
                  <p:nvSpPr>
                    <p:cNvPr id="53" name="Rectangle 21">
                      <a:extLst>
                        <a:ext uri="{FF2B5EF4-FFF2-40B4-BE49-F238E27FC236}">
                          <a16:creationId xmlns:a16="http://schemas.microsoft.com/office/drawing/2014/main" id="{962116CE-74ED-43E2-B519-D669AC91E0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2368" y="5614679"/>
                      <a:ext cx="102554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54" name="Rectangle 22">
                      <a:extLst>
                        <a:ext uri="{FF2B5EF4-FFF2-40B4-BE49-F238E27FC236}">
                          <a16:creationId xmlns:a16="http://schemas.microsoft.com/office/drawing/2014/main" id="{84B28D8A-CD53-4740-956D-19C8377F20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9" y="5345960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55" name="Rectangle 23">
                      <a:extLst>
                        <a:ext uri="{FF2B5EF4-FFF2-40B4-BE49-F238E27FC236}">
                          <a16:creationId xmlns:a16="http://schemas.microsoft.com/office/drawing/2014/main" id="{0C26A811-10F7-4E4D-877F-2452A2CAF1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8" y="5091254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56" name="Rectangle 24">
                      <a:extLst>
                        <a:ext uri="{FF2B5EF4-FFF2-40B4-BE49-F238E27FC236}">
                          <a16:creationId xmlns:a16="http://schemas.microsoft.com/office/drawing/2014/main" id="{A31FDDEA-FBF7-4876-8620-90CD4D10E1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8" y="4819624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57" name="Rectangle 25">
                      <a:extLst>
                        <a:ext uri="{FF2B5EF4-FFF2-40B4-BE49-F238E27FC236}">
                          <a16:creationId xmlns:a16="http://schemas.microsoft.com/office/drawing/2014/main" id="{758C62D7-0E7A-41B7-8F55-6A7C3A2045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5" y="4569771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58" name="Rectangle 26">
                      <a:extLst>
                        <a:ext uri="{FF2B5EF4-FFF2-40B4-BE49-F238E27FC236}">
                          <a16:creationId xmlns:a16="http://schemas.microsoft.com/office/drawing/2014/main" id="{DCC7941B-070D-40E2-A108-6BB4279768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7246" y="4285717"/>
                      <a:ext cx="307658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31" name="Rectangle 32">
                    <a:extLst>
                      <a:ext uri="{FF2B5EF4-FFF2-40B4-BE49-F238E27FC236}">
                        <a16:creationId xmlns:a16="http://schemas.microsoft.com/office/drawing/2014/main" id="{A05A39F1-F4F5-49A1-A478-B1A59672A0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15011" y="5189133"/>
                    <a:ext cx="2290020" cy="3045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7B4BEA67-FC5D-413E-9F06-144602BFFFA2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42" y="4196382"/>
                    <a:ext cx="125788" cy="2290022"/>
                    <a:chOff x="952500" y="4374046"/>
                    <a:chExt cx="72000" cy="1310793"/>
                  </a:xfrm>
                </p:grpSpPr>
                <p:sp>
                  <p:nvSpPr>
                    <p:cNvPr id="47" name="Line 2">
                      <a:extLst>
                        <a:ext uri="{FF2B5EF4-FFF2-40B4-BE49-F238E27FC236}">
                          <a16:creationId xmlns:a16="http://schemas.microsoft.com/office/drawing/2014/main" id="{D750924A-FD01-4061-ABC2-075118C4F9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854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8" name="Line 53">
                      <a:extLst>
                        <a:ext uri="{FF2B5EF4-FFF2-40B4-BE49-F238E27FC236}">
                          <a16:creationId xmlns:a16="http://schemas.microsoft.com/office/drawing/2014/main" id="{B017E366-8284-459B-9B8C-2605AD7807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9" name="Line 54">
                      <a:extLst>
                        <a:ext uri="{FF2B5EF4-FFF2-40B4-BE49-F238E27FC236}">
                          <a16:creationId xmlns:a16="http://schemas.microsoft.com/office/drawing/2014/main" id="{EB6B8C91-9A36-45FC-BDD0-E620FBDD6F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6427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0" name="Line 55">
                      <a:extLst>
                        <a:ext uri="{FF2B5EF4-FFF2-40B4-BE49-F238E27FC236}">
                          <a16:creationId xmlns:a16="http://schemas.microsoft.com/office/drawing/2014/main" id="{A4B77B93-DC85-4686-97D5-0CDDD5B462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905102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1" name="Line 56">
                      <a:extLst>
                        <a:ext uri="{FF2B5EF4-FFF2-40B4-BE49-F238E27FC236}">
                          <a16:creationId xmlns:a16="http://schemas.microsoft.com/office/drawing/2014/main" id="{581AE3A3-1476-4C6E-8143-1DD581A913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098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2" name="Line 57">
                      <a:extLst>
                        <a:ext uri="{FF2B5EF4-FFF2-40B4-BE49-F238E27FC236}">
                          <a16:creationId xmlns:a16="http://schemas.microsoft.com/office/drawing/2014/main" id="{9C11CB9F-6038-4C07-AB87-DF323B1B54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33" name="Line 5">
                    <a:extLst>
                      <a:ext uri="{FF2B5EF4-FFF2-40B4-BE49-F238E27FC236}">
                        <a16:creationId xmlns:a16="http://schemas.microsoft.com/office/drawing/2014/main" id="{F620F160-4FC5-41D2-B6DD-87F92E32C5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645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A5F4E8F2-645D-482A-A405-68AAE7718E0B}"/>
                      </a:ext>
                    </a:extLst>
                  </p:cNvPr>
                  <p:cNvGrpSpPr/>
                  <p:nvPr/>
                </p:nvGrpSpPr>
                <p:grpSpPr>
                  <a:xfrm>
                    <a:off x="1778551" y="6659357"/>
                    <a:ext cx="4086450" cy="304542"/>
                    <a:chOff x="981979" y="5783870"/>
                    <a:chExt cx="2339054" cy="174319"/>
                  </a:xfrm>
                </p:grpSpPr>
                <p:sp>
                  <p:nvSpPr>
                    <p:cNvPr id="42" name="Rectangle 27">
                      <a:extLst>
                        <a:ext uri="{FF2B5EF4-FFF2-40B4-BE49-F238E27FC236}">
                          <a16:creationId xmlns:a16="http://schemas.microsoft.com/office/drawing/2014/main" id="{DD176316-34B9-402B-8B51-61C799733F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1979" y="5783870"/>
                      <a:ext cx="102549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43" name="Rectangle 28">
                      <a:extLst>
                        <a:ext uri="{FF2B5EF4-FFF2-40B4-BE49-F238E27FC236}">
                          <a16:creationId xmlns:a16="http://schemas.microsoft.com/office/drawing/2014/main" id="{3DFE5F47-D1D0-47D1-AE2C-81EAE54931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72201" y="5783889"/>
                      <a:ext cx="288000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59537DE4-0B72-4716-B796-2FB555D617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4462" y="5783889"/>
                      <a:ext cx="205098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45" name="Rectangle 28">
                      <a:extLst>
                        <a:ext uri="{FF2B5EF4-FFF2-40B4-BE49-F238E27FC236}">
                          <a16:creationId xmlns:a16="http://schemas.microsoft.com/office/drawing/2014/main" id="{3EF1FCFB-2979-4A3C-965E-607176B179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8771" y="5783889"/>
                      <a:ext cx="102549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46" name="Rectangle 30">
                      <a:extLst>
                        <a:ext uri="{FF2B5EF4-FFF2-40B4-BE49-F238E27FC236}">
                          <a16:creationId xmlns:a16="http://schemas.microsoft.com/office/drawing/2014/main" id="{711AC703-04E9-4F4B-A084-7A85822ACE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15935" y="5783889"/>
                      <a:ext cx="205098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BC3D2EDE-5690-4D64-9D53-553FEC9A8041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808057" cy="125788"/>
                    <a:chOff x="1035056" y="5691189"/>
                    <a:chExt cx="2179703" cy="72000"/>
                  </a:xfrm>
                </p:grpSpPr>
                <p:sp>
                  <p:nvSpPr>
                    <p:cNvPr id="37" name="Line 2">
                      <a:extLst>
                        <a:ext uri="{FF2B5EF4-FFF2-40B4-BE49-F238E27FC236}">
                          <a16:creationId xmlns:a16="http://schemas.microsoft.com/office/drawing/2014/main" id="{66388772-C7D6-4C5B-B66B-4BDACCF309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38" name="Line 2">
                      <a:extLst>
                        <a:ext uri="{FF2B5EF4-FFF2-40B4-BE49-F238E27FC236}">
                          <a16:creationId xmlns:a16="http://schemas.microsoft.com/office/drawing/2014/main" id="{9D9C5709-07C6-45AD-B886-49C515212BB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37968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39" name="Line 2">
                      <a:extLst>
                        <a:ext uri="{FF2B5EF4-FFF2-40B4-BE49-F238E27FC236}">
                          <a16:creationId xmlns:a16="http://schemas.microsoft.com/office/drawing/2014/main" id="{711E1FBE-86C2-4484-8B37-29AA767C5C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8490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0" name="Line 2">
                      <a:extLst>
                        <a:ext uri="{FF2B5EF4-FFF2-40B4-BE49-F238E27FC236}">
                          <a16:creationId xmlns:a16="http://schemas.microsoft.com/office/drawing/2014/main" id="{1EDAC79C-D695-4096-882A-E42670AEEA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3181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1" name="Line 2">
                      <a:extLst>
                        <a:ext uri="{FF2B5EF4-FFF2-40B4-BE49-F238E27FC236}">
                          <a16:creationId xmlns:a16="http://schemas.microsoft.com/office/drawing/2014/main" id="{57AAF5B1-1C56-4B73-BA44-7D36C628C2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7875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36" name="Line 4">
                    <a:extLst>
                      <a:ext uri="{FF2B5EF4-FFF2-40B4-BE49-F238E27FC236}">
                        <a16:creationId xmlns:a16="http://schemas.microsoft.com/office/drawing/2014/main" id="{C3D2B87A-FC06-40EA-BF04-E697C9B8B8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DAF37D82-8E29-4916-9AE9-BFB1DD9D0EBA}"/>
                    </a:ext>
                  </a:extLst>
                </p:cNvPr>
                <p:cNvSpPr/>
                <p:nvPr/>
              </p:nvSpPr>
              <p:spPr>
                <a:xfrm>
                  <a:off x="6373504" y="1273790"/>
                  <a:ext cx="209265" cy="98067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B7AAD8A-C548-4B1F-9890-5057569BDD98}"/>
                  </a:ext>
                </a:extLst>
              </p:cNvPr>
              <p:cNvSpPr/>
              <p:nvPr/>
            </p:nvSpPr>
            <p:spPr>
              <a:xfrm>
                <a:off x="1747838" y="942975"/>
                <a:ext cx="6481762" cy="1395413"/>
              </a:xfrm>
              <a:custGeom>
                <a:avLst/>
                <a:gdLst>
                  <a:gd name="connsiteX0" fmla="*/ 0 w 6481762"/>
                  <a:gd name="connsiteY0" fmla="*/ 0 h 1395413"/>
                  <a:gd name="connsiteX1" fmla="*/ 523875 w 6481762"/>
                  <a:gd name="connsiteY1" fmla="*/ 0 h 1395413"/>
                  <a:gd name="connsiteX2" fmla="*/ 523875 w 6481762"/>
                  <a:gd name="connsiteY2" fmla="*/ 71438 h 1395413"/>
                  <a:gd name="connsiteX3" fmla="*/ 533400 w 6481762"/>
                  <a:gd name="connsiteY3" fmla="*/ 80963 h 1395413"/>
                  <a:gd name="connsiteX4" fmla="*/ 1209675 w 6481762"/>
                  <a:gd name="connsiteY4" fmla="*/ 80963 h 1395413"/>
                  <a:gd name="connsiteX5" fmla="*/ 1209675 w 6481762"/>
                  <a:gd name="connsiteY5" fmla="*/ 152400 h 1395413"/>
                  <a:gd name="connsiteX6" fmla="*/ 1700212 w 6481762"/>
                  <a:gd name="connsiteY6" fmla="*/ 152400 h 1395413"/>
                  <a:gd name="connsiteX7" fmla="*/ 1700212 w 6481762"/>
                  <a:gd name="connsiteY7" fmla="*/ 223838 h 1395413"/>
                  <a:gd name="connsiteX8" fmla="*/ 1938337 w 6481762"/>
                  <a:gd name="connsiteY8" fmla="*/ 223838 h 1395413"/>
                  <a:gd name="connsiteX9" fmla="*/ 1938337 w 6481762"/>
                  <a:gd name="connsiteY9" fmla="*/ 276225 h 1395413"/>
                  <a:gd name="connsiteX10" fmla="*/ 2805112 w 6481762"/>
                  <a:gd name="connsiteY10" fmla="*/ 276225 h 1395413"/>
                  <a:gd name="connsiteX11" fmla="*/ 2843212 w 6481762"/>
                  <a:gd name="connsiteY11" fmla="*/ 276225 h 1395413"/>
                  <a:gd name="connsiteX12" fmla="*/ 2843212 w 6481762"/>
                  <a:gd name="connsiteY12" fmla="*/ 352425 h 1395413"/>
                  <a:gd name="connsiteX13" fmla="*/ 3014662 w 6481762"/>
                  <a:gd name="connsiteY13" fmla="*/ 352425 h 1395413"/>
                  <a:gd name="connsiteX14" fmla="*/ 3014662 w 6481762"/>
                  <a:gd name="connsiteY14" fmla="*/ 414338 h 1395413"/>
                  <a:gd name="connsiteX15" fmla="*/ 3195637 w 6481762"/>
                  <a:gd name="connsiteY15" fmla="*/ 414338 h 1395413"/>
                  <a:gd name="connsiteX16" fmla="*/ 3195637 w 6481762"/>
                  <a:gd name="connsiteY16" fmla="*/ 476250 h 1395413"/>
                  <a:gd name="connsiteX17" fmla="*/ 3600450 w 6481762"/>
                  <a:gd name="connsiteY17" fmla="*/ 476250 h 1395413"/>
                  <a:gd name="connsiteX18" fmla="*/ 3600450 w 6481762"/>
                  <a:gd name="connsiteY18" fmla="*/ 547688 h 1395413"/>
                  <a:gd name="connsiteX19" fmla="*/ 3705225 w 6481762"/>
                  <a:gd name="connsiteY19" fmla="*/ 547688 h 1395413"/>
                  <a:gd name="connsiteX20" fmla="*/ 3705225 w 6481762"/>
                  <a:gd name="connsiteY20" fmla="*/ 609600 h 1395413"/>
                  <a:gd name="connsiteX21" fmla="*/ 3786187 w 6481762"/>
                  <a:gd name="connsiteY21" fmla="*/ 609600 h 1395413"/>
                  <a:gd name="connsiteX22" fmla="*/ 3786187 w 6481762"/>
                  <a:gd name="connsiteY22" fmla="*/ 666750 h 1395413"/>
                  <a:gd name="connsiteX23" fmla="*/ 4067175 w 6481762"/>
                  <a:gd name="connsiteY23" fmla="*/ 666750 h 1395413"/>
                  <a:gd name="connsiteX24" fmla="*/ 4067175 w 6481762"/>
                  <a:gd name="connsiteY24" fmla="*/ 742950 h 1395413"/>
                  <a:gd name="connsiteX25" fmla="*/ 4376737 w 6481762"/>
                  <a:gd name="connsiteY25" fmla="*/ 742950 h 1395413"/>
                  <a:gd name="connsiteX26" fmla="*/ 4376737 w 6481762"/>
                  <a:gd name="connsiteY26" fmla="*/ 804863 h 1395413"/>
                  <a:gd name="connsiteX27" fmla="*/ 4524375 w 6481762"/>
                  <a:gd name="connsiteY27" fmla="*/ 804863 h 1395413"/>
                  <a:gd name="connsiteX28" fmla="*/ 4572000 w 6481762"/>
                  <a:gd name="connsiteY28" fmla="*/ 804863 h 1395413"/>
                  <a:gd name="connsiteX29" fmla="*/ 4572000 w 6481762"/>
                  <a:gd name="connsiteY29" fmla="*/ 971550 h 1395413"/>
                  <a:gd name="connsiteX30" fmla="*/ 4648200 w 6481762"/>
                  <a:gd name="connsiteY30" fmla="*/ 971550 h 1395413"/>
                  <a:gd name="connsiteX31" fmla="*/ 4648200 w 6481762"/>
                  <a:gd name="connsiteY31" fmla="*/ 1047750 h 1395413"/>
                  <a:gd name="connsiteX32" fmla="*/ 4686300 w 6481762"/>
                  <a:gd name="connsiteY32" fmla="*/ 1028700 h 1395413"/>
                  <a:gd name="connsiteX33" fmla="*/ 4938712 w 6481762"/>
                  <a:gd name="connsiteY33" fmla="*/ 1028700 h 1395413"/>
                  <a:gd name="connsiteX34" fmla="*/ 4938712 w 6481762"/>
                  <a:gd name="connsiteY34" fmla="*/ 1109663 h 1395413"/>
                  <a:gd name="connsiteX35" fmla="*/ 5195887 w 6481762"/>
                  <a:gd name="connsiteY35" fmla="*/ 1109663 h 1395413"/>
                  <a:gd name="connsiteX36" fmla="*/ 5229225 w 6481762"/>
                  <a:gd name="connsiteY36" fmla="*/ 1109663 h 1395413"/>
                  <a:gd name="connsiteX37" fmla="*/ 5229225 w 6481762"/>
                  <a:gd name="connsiteY37" fmla="*/ 1185863 h 1395413"/>
                  <a:gd name="connsiteX38" fmla="*/ 5329237 w 6481762"/>
                  <a:gd name="connsiteY38" fmla="*/ 1185863 h 1395413"/>
                  <a:gd name="connsiteX39" fmla="*/ 5329237 w 6481762"/>
                  <a:gd name="connsiteY39" fmla="*/ 1271588 h 1395413"/>
                  <a:gd name="connsiteX40" fmla="*/ 5524500 w 6481762"/>
                  <a:gd name="connsiteY40" fmla="*/ 1271588 h 1395413"/>
                  <a:gd name="connsiteX41" fmla="*/ 5524500 w 6481762"/>
                  <a:gd name="connsiteY41" fmla="*/ 1395413 h 1395413"/>
                  <a:gd name="connsiteX42" fmla="*/ 6481762 w 6481762"/>
                  <a:gd name="connsiteY42" fmla="*/ 1395413 h 13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481762" h="1395413">
                    <a:moveTo>
                      <a:pt x="0" y="0"/>
                    </a:moveTo>
                    <a:lnTo>
                      <a:pt x="523875" y="0"/>
                    </a:lnTo>
                    <a:lnTo>
                      <a:pt x="523875" y="71438"/>
                    </a:lnTo>
                    <a:lnTo>
                      <a:pt x="533400" y="80963"/>
                    </a:lnTo>
                    <a:lnTo>
                      <a:pt x="1209675" y="80963"/>
                    </a:lnTo>
                    <a:lnTo>
                      <a:pt x="1209675" y="152400"/>
                    </a:lnTo>
                    <a:lnTo>
                      <a:pt x="1700212" y="152400"/>
                    </a:lnTo>
                    <a:lnTo>
                      <a:pt x="1700212" y="223838"/>
                    </a:lnTo>
                    <a:lnTo>
                      <a:pt x="1938337" y="223838"/>
                    </a:lnTo>
                    <a:lnTo>
                      <a:pt x="1938337" y="276225"/>
                    </a:lnTo>
                    <a:lnTo>
                      <a:pt x="2805112" y="276225"/>
                    </a:lnTo>
                    <a:lnTo>
                      <a:pt x="2843212" y="276225"/>
                    </a:lnTo>
                    <a:lnTo>
                      <a:pt x="2843212" y="352425"/>
                    </a:lnTo>
                    <a:lnTo>
                      <a:pt x="3014662" y="352425"/>
                    </a:lnTo>
                    <a:lnTo>
                      <a:pt x="3014662" y="414338"/>
                    </a:lnTo>
                    <a:lnTo>
                      <a:pt x="3195637" y="414338"/>
                    </a:lnTo>
                    <a:lnTo>
                      <a:pt x="3195637" y="476250"/>
                    </a:lnTo>
                    <a:lnTo>
                      <a:pt x="3600450" y="476250"/>
                    </a:lnTo>
                    <a:lnTo>
                      <a:pt x="3600450" y="547688"/>
                    </a:lnTo>
                    <a:lnTo>
                      <a:pt x="3705225" y="547688"/>
                    </a:lnTo>
                    <a:lnTo>
                      <a:pt x="3705225" y="609600"/>
                    </a:lnTo>
                    <a:lnTo>
                      <a:pt x="3786187" y="609600"/>
                    </a:lnTo>
                    <a:lnTo>
                      <a:pt x="3786187" y="666750"/>
                    </a:lnTo>
                    <a:lnTo>
                      <a:pt x="4067175" y="666750"/>
                    </a:lnTo>
                    <a:lnTo>
                      <a:pt x="4067175" y="742950"/>
                    </a:lnTo>
                    <a:lnTo>
                      <a:pt x="4376737" y="742950"/>
                    </a:lnTo>
                    <a:lnTo>
                      <a:pt x="4376737" y="804863"/>
                    </a:lnTo>
                    <a:lnTo>
                      <a:pt x="4524375" y="804863"/>
                    </a:lnTo>
                    <a:lnTo>
                      <a:pt x="4572000" y="804863"/>
                    </a:lnTo>
                    <a:lnTo>
                      <a:pt x="4572000" y="971550"/>
                    </a:lnTo>
                    <a:lnTo>
                      <a:pt x="4648200" y="971550"/>
                    </a:lnTo>
                    <a:lnTo>
                      <a:pt x="4648200" y="1047750"/>
                    </a:lnTo>
                    <a:lnTo>
                      <a:pt x="4686300" y="1028700"/>
                    </a:lnTo>
                    <a:lnTo>
                      <a:pt x="4938712" y="1028700"/>
                    </a:lnTo>
                    <a:lnTo>
                      <a:pt x="4938712" y="1109663"/>
                    </a:lnTo>
                    <a:lnTo>
                      <a:pt x="5195887" y="1109663"/>
                    </a:lnTo>
                    <a:lnTo>
                      <a:pt x="5229225" y="1109663"/>
                    </a:lnTo>
                    <a:lnTo>
                      <a:pt x="5229225" y="1185863"/>
                    </a:lnTo>
                    <a:lnTo>
                      <a:pt x="5329237" y="1185863"/>
                    </a:lnTo>
                    <a:lnTo>
                      <a:pt x="5329237" y="1271588"/>
                    </a:lnTo>
                    <a:lnTo>
                      <a:pt x="5524500" y="1271588"/>
                    </a:lnTo>
                    <a:lnTo>
                      <a:pt x="5524500" y="1395413"/>
                    </a:lnTo>
                    <a:lnTo>
                      <a:pt x="6481762" y="1395413"/>
                    </a:lnTo>
                  </a:path>
                </a:pathLst>
              </a:custGeom>
              <a:noFill/>
              <a:ln w="28575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E1804F5-D4BA-451F-85DA-2FE6D559C4BC}"/>
                  </a:ext>
                </a:extLst>
              </p:cNvPr>
              <p:cNvSpPr/>
              <p:nvPr/>
            </p:nvSpPr>
            <p:spPr>
              <a:xfrm>
                <a:off x="1404938" y="942975"/>
                <a:ext cx="6810375" cy="957263"/>
              </a:xfrm>
              <a:custGeom>
                <a:avLst/>
                <a:gdLst>
                  <a:gd name="connsiteX0" fmla="*/ 0 w 6810375"/>
                  <a:gd name="connsiteY0" fmla="*/ 0 h 957263"/>
                  <a:gd name="connsiteX1" fmla="*/ 361950 w 6810375"/>
                  <a:gd name="connsiteY1" fmla="*/ 0 h 957263"/>
                  <a:gd name="connsiteX2" fmla="*/ 395287 w 6810375"/>
                  <a:gd name="connsiteY2" fmla="*/ 33337 h 957263"/>
                  <a:gd name="connsiteX3" fmla="*/ 842962 w 6810375"/>
                  <a:gd name="connsiteY3" fmla="*/ 33337 h 957263"/>
                  <a:gd name="connsiteX4" fmla="*/ 842962 w 6810375"/>
                  <a:gd name="connsiteY4" fmla="*/ 47625 h 957263"/>
                  <a:gd name="connsiteX5" fmla="*/ 1028700 w 6810375"/>
                  <a:gd name="connsiteY5" fmla="*/ 47625 h 957263"/>
                  <a:gd name="connsiteX6" fmla="*/ 1038225 w 6810375"/>
                  <a:gd name="connsiteY6" fmla="*/ 57150 h 957263"/>
                  <a:gd name="connsiteX7" fmla="*/ 1233487 w 6810375"/>
                  <a:gd name="connsiteY7" fmla="*/ 57150 h 957263"/>
                  <a:gd name="connsiteX8" fmla="*/ 1247775 w 6810375"/>
                  <a:gd name="connsiteY8" fmla="*/ 71438 h 957263"/>
                  <a:gd name="connsiteX9" fmla="*/ 1566862 w 6810375"/>
                  <a:gd name="connsiteY9" fmla="*/ 71438 h 957263"/>
                  <a:gd name="connsiteX10" fmla="*/ 1576387 w 6810375"/>
                  <a:gd name="connsiteY10" fmla="*/ 80963 h 957263"/>
                  <a:gd name="connsiteX11" fmla="*/ 1724025 w 6810375"/>
                  <a:gd name="connsiteY11" fmla="*/ 80963 h 957263"/>
                  <a:gd name="connsiteX12" fmla="*/ 1724025 w 6810375"/>
                  <a:gd name="connsiteY12" fmla="*/ 114300 h 957263"/>
                  <a:gd name="connsiteX13" fmla="*/ 1890712 w 6810375"/>
                  <a:gd name="connsiteY13" fmla="*/ 114300 h 957263"/>
                  <a:gd name="connsiteX14" fmla="*/ 1914525 w 6810375"/>
                  <a:gd name="connsiteY14" fmla="*/ 138113 h 957263"/>
                  <a:gd name="connsiteX15" fmla="*/ 2071687 w 6810375"/>
                  <a:gd name="connsiteY15" fmla="*/ 138113 h 957263"/>
                  <a:gd name="connsiteX16" fmla="*/ 2071687 w 6810375"/>
                  <a:gd name="connsiteY16" fmla="*/ 138113 h 957263"/>
                  <a:gd name="connsiteX17" fmla="*/ 2095499 w 6810375"/>
                  <a:gd name="connsiteY17" fmla="*/ 161925 h 957263"/>
                  <a:gd name="connsiteX18" fmla="*/ 2281237 w 6810375"/>
                  <a:gd name="connsiteY18" fmla="*/ 161925 h 957263"/>
                  <a:gd name="connsiteX19" fmla="*/ 2300287 w 6810375"/>
                  <a:gd name="connsiteY19" fmla="*/ 180975 h 957263"/>
                  <a:gd name="connsiteX20" fmla="*/ 2381250 w 6810375"/>
                  <a:gd name="connsiteY20" fmla="*/ 180975 h 957263"/>
                  <a:gd name="connsiteX21" fmla="*/ 2381250 w 6810375"/>
                  <a:gd name="connsiteY21" fmla="*/ 214313 h 957263"/>
                  <a:gd name="connsiteX22" fmla="*/ 2576512 w 6810375"/>
                  <a:gd name="connsiteY22" fmla="*/ 214313 h 957263"/>
                  <a:gd name="connsiteX23" fmla="*/ 2576512 w 6810375"/>
                  <a:gd name="connsiteY23" fmla="*/ 214313 h 957263"/>
                  <a:gd name="connsiteX24" fmla="*/ 2790825 w 6810375"/>
                  <a:gd name="connsiteY24" fmla="*/ 214313 h 957263"/>
                  <a:gd name="connsiteX25" fmla="*/ 2790825 w 6810375"/>
                  <a:gd name="connsiteY25" fmla="*/ 247650 h 957263"/>
                  <a:gd name="connsiteX26" fmla="*/ 2876550 w 6810375"/>
                  <a:gd name="connsiteY26" fmla="*/ 247650 h 957263"/>
                  <a:gd name="connsiteX27" fmla="*/ 2900363 w 6810375"/>
                  <a:gd name="connsiteY27" fmla="*/ 271463 h 957263"/>
                  <a:gd name="connsiteX28" fmla="*/ 3038475 w 6810375"/>
                  <a:gd name="connsiteY28" fmla="*/ 271463 h 957263"/>
                  <a:gd name="connsiteX29" fmla="*/ 3062287 w 6810375"/>
                  <a:gd name="connsiteY29" fmla="*/ 295275 h 957263"/>
                  <a:gd name="connsiteX30" fmla="*/ 3281362 w 6810375"/>
                  <a:gd name="connsiteY30" fmla="*/ 295275 h 957263"/>
                  <a:gd name="connsiteX31" fmla="*/ 3281362 w 6810375"/>
                  <a:gd name="connsiteY31" fmla="*/ 328613 h 957263"/>
                  <a:gd name="connsiteX32" fmla="*/ 3462337 w 6810375"/>
                  <a:gd name="connsiteY32" fmla="*/ 328613 h 957263"/>
                  <a:gd name="connsiteX33" fmla="*/ 3462337 w 6810375"/>
                  <a:gd name="connsiteY33" fmla="*/ 361950 h 957263"/>
                  <a:gd name="connsiteX34" fmla="*/ 3529012 w 6810375"/>
                  <a:gd name="connsiteY34" fmla="*/ 361950 h 957263"/>
                  <a:gd name="connsiteX35" fmla="*/ 3533775 w 6810375"/>
                  <a:gd name="connsiteY35" fmla="*/ 366713 h 957263"/>
                  <a:gd name="connsiteX36" fmla="*/ 3738562 w 6810375"/>
                  <a:gd name="connsiteY36" fmla="*/ 366713 h 957263"/>
                  <a:gd name="connsiteX37" fmla="*/ 3757612 w 6810375"/>
                  <a:gd name="connsiteY37" fmla="*/ 385763 h 957263"/>
                  <a:gd name="connsiteX38" fmla="*/ 3833812 w 6810375"/>
                  <a:gd name="connsiteY38" fmla="*/ 385763 h 957263"/>
                  <a:gd name="connsiteX39" fmla="*/ 3852862 w 6810375"/>
                  <a:gd name="connsiteY39" fmla="*/ 404813 h 957263"/>
                  <a:gd name="connsiteX40" fmla="*/ 4048125 w 6810375"/>
                  <a:gd name="connsiteY40" fmla="*/ 404813 h 957263"/>
                  <a:gd name="connsiteX41" fmla="*/ 4048125 w 6810375"/>
                  <a:gd name="connsiteY41" fmla="*/ 433388 h 957263"/>
                  <a:gd name="connsiteX42" fmla="*/ 4129087 w 6810375"/>
                  <a:gd name="connsiteY42" fmla="*/ 433388 h 957263"/>
                  <a:gd name="connsiteX43" fmla="*/ 4129087 w 6810375"/>
                  <a:gd name="connsiteY43" fmla="*/ 457200 h 957263"/>
                  <a:gd name="connsiteX44" fmla="*/ 4171950 w 6810375"/>
                  <a:gd name="connsiteY44" fmla="*/ 457200 h 957263"/>
                  <a:gd name="connsiteX45" fmla="*/ 4252912 w 6810375"/>
                  <a:gd name="connsiteY45" fmla="*/ 457200 h 957263"/>
                  <a:gd name="connsiteX46" fmla="*/ 4252912 w 6810375"/>
                  <a:gd name="connsiteY46" fmla="*/ 457200 h 957263"/>
                  <a:gd name="connsiteX47" fmla="*/ 4252912 w 6810375"/>
                  <a:gd name="connsiteY47" fmla="*/ 457200 h 957263"/>
                  <a:gd name="connsiteX48" fmla="*/ 4252912 w 6810375"/>
                  <a:gd name="connsiteY48" fmla="*/ 476250 h 957263"/>
                  <a:gd name="connsiteX49" fmla="*/ 4314825 w 6810375"/>
                  <a:gd name="connsiteY49" fmla="*/ 476250 h 957263"/>
                  <a:gd name="connsiteX50" fmla="*/ 4314825 w 6810375"/>
                  <a:gd name="connsiteY50" fmla="*/ 504825 h 957263"/>
                  <a:gd name="connsiteX51" fmla="*/ 4419600 w 6810375"/>
                  <a:gd name="connsiteY51" fmla="*/ 504825 h 957263"/>
                  <a:gd name="connsiteX52" fmla="*/ 4419600 w 6810375"/>
                  <a:gd name="connsiteY52" fmla="*/ 523875 h 957263"/>
                  <a:gd name="connsiteX53" fmla="*/ 4595812 w 6810375"/>
                  <a:gd name="connsiteY53" fmla="*/ 523875 h 957263"/>
                  <a:gd name="connsiteX54" fmla="*/ 4605337 w 6810375"/>
                  <a:gd name="connsiteY54" fmla="*/ 533400 h 957263"/>
                  <a:gd name="connsiteX55" fmla="*/ 4700587 w 6810375"/>
                  <a:gd name="connsiteY55" fmla="*/ 533400 h 957263"/>
                  <a:gd name="connsiteX56" fmla="*/ 4700587 w 6810375"/>
                  <a:gd name="connsiteY56" fmla="*/ 557213 h 957263"/>
                  <a:gd name="connsiteX57" fmla="*/ 4752975 w 6810375"/>
                  <a:gd name="connsiteY57" fmla="*/ 557213 h 957263"/>
                  <a:gd name="connsiteX58" fmla="*/ 4776787 w 6810375"/>
                  <a:gd name="connsiteY58" fmla="*/ 581025 h 957263"/>
                  <a:gd name="connsiteX59" fmla="*/ 4986337 w 6810375"/>
                  <a:gd name="connsiteY59" fmla="*/ 581025 h 957263"/>
                  <a:gd name="connsiteX60" fmla="*/ 4991100 w 6810375"/>
                  <a:gd name="connsiteY60" fmla="*/ 581025 h 957263"/>
                  <a:gd name="connsiteX61" fmla="*/ 5072062 w 6810375"/>
                  <a:gd name="connsiteY61" fmla="*/ 581025 h 957263"/>
                  <a:gd name="connsiteX62" fmla="*/ 5072062 w 6810375"/>
                  <a:gd name="connsiteY62" fmla="*/ 619125 h 957263"/>
                  <a:gd name="connsiteX63" fmla="*/ 5186362 w 6810375"/>
                  <a:gd name="connsiteY63" fmla="*/ 619125 h 957263"/>
                  <a:gd name="connsiteX64" fmla="*/ 5186362 w 6810375"/>
                  <a:gd name="connsiteY64" fmla="*/ 638175 h 957263"/>
                  <a:gd name="connsiteX65" fmla="*/ 5281612 w 6810375"/>
                  <a:gd name="connsiteY65" fmla="*/ 638175 h 957263"/>
                  <a:gd name="connsiteX66" fmla="*/ 5281612 w 6810375"/>
                  <a:gd name="connsiteY66" fmla="*/ 652463 h 957263"/>
                  <a:gd name="connsiteX67" fmla="*/ 5381625 w 6810375"/>
                  <a:gd name="connsiteY67" fmla="*/ 652463 h 957263"/>
                  <a:gd name="connsiteX68" fmla="*/ 5381625 w 6810375"/>
                  <a:gd name="connsiteY68" fmla="*/ 681038 h 957263"/>
                  <a:gd name="connsiteX69" fmla="*/ 5557837 w 6810375"/>
                  <a:gd name="connsiteY69" fmla="*/ 681038 h 957263"/>
                  <a:gd name="connsiteX70" fmla="*/ 5572124 w 6810375"/>
                  <a:gd name="connsiteY70" fmla="*/ 695325 h 957263"/>
                  <a:gd name="connsiteX71" fmla="*/ 5657850 w 6810375"/>
                  <a:gd name="connsiteY71" fmla="*/ 695325 h 957263"/>
                  <a:gd name="connsiteX72" fmla="*/ 5681662 w 6810375"/>
                  <a:gd name="connsiteY72" fmla="*/ 719137 h 957263"/>
                  <a:gd name="connsiteX73" fmla="*/ 5767387 w 6810375"/>
                  <a:gd name="connsiteY73" fmla="*/ 719137 h 957263"/>
                  <a:gd name="connsiteX74" fmla="*/ 5767387 w 6810375"/>
                  <a:gd name="connsiteY74" fmla="*/ 733425 h 957263"/>
                  <a:gd name="connsiteX75" fmla="*/ 5867400 w 6810375"/>
                  <a:gd name="connsiteY75" fmla="*/ 733425 h 957263"/>
                  <a:gd name="connsiteX76" fmla="*/ 5867400 w 6810375"/>
                  <a:gd name="connsiteY76" fmla="*/ 752475 h 957263"/>
                  <a:gd name="connsiteX77" fmla="*/ 5962650 w 6810375"/>
                  <a:gd name="connsiteY77" fmla="*/ 752475 h 957263"/>
                  <a:gd name="connsiteX78" fmla="*/ 5962650 w 6810375"/>
                  <a:gd name="connsiteY78" fmla="*/ 781050 h 957263"/>
                  <a:gd name="connsiteX79" fmla="*/ 6038850 w 6810375"/>
                  <a:gd name="connsiteY79" fmla="*/ 781050 h 957263"/>
                  <a:gd name="connsiteX80" fmla="*/ 6057900 w 6810375"/>
                  <a:gd name="connsiteY80" fmla="*/ 800100 h 957263"/>
                  <a:gd name="connsiteX81" fmla="*/ 6138862 w 6810375"/>
                  <a:gd name="connsiteY81" fmla="*/ 800100 h 957263"/>
                  <a:gd name="connsiteX82" fmla="*/ 6138862 w 6810375"/>
                  <a:gd name="connsiteY82" fmla="*/ 814388 h 957263"/>
                  <a:gd name="connsiteX83" fmla="*/ 6257925 w 6810375"/>
                  <a:gd name="connsiteY83" fmla="*/ 814388 h 957263"/>
                  <a:gd name="connsiteX84" fmla="*/ 6257925 w 6810375"/>
                  <a:gd name="connsiteY84" fmla="*/ 838200 h 957263"/>
                  <a:gd name="connsiteX85" fmla="*/ 6334125 w 6810375"/>
                  <a:gd name="connsiteY85" fmla="*/ 838200 h 957263"/>
                  <a:gd name="connsiteX86" fmla="*/ 6353175 w 6810375"/>
                  <a:gd name="connsiteY86" fmla="*/ 857250 h 957263"/>
                  <a:gd name="connsiteX87" fmla="*/ 6438900 w 6810375"/>
                  <a:gd name="connsiteY87" fmla="*/ 857250 h 957263"/>
                  <a:gd name="connsiteX88" fmla="*/ 6438900 w 6810375"/>
                  <a:gd name="connsiteY88" fmla="*/ 890588 h 957263"/>
                  <a:gd name="connsiteX89" fmla="*/ 6534150 w 6810375"/>
                  <a:gd name="connsiteY89" fmla="*/ 890588 h 957263"/>
                  <a:gd name="connsiteX90" fmla="*/ 6534150 w 6810375"/>
                  <a:gd name="connsiteY90" fmla="*/ 909638 h 957263"/>
                  <a:gd name="connsiteX91" fmla="*/ 6624637 w 6810375"/>
                  <a:gd name="connsiteY91" fmla="*/ 909638 h 957263"/>
                  <a:gd name="connsiteX92" fmla="*/ 6624637 w 6810375"/>
                  <a:gd name="connsiteY92" fmla="*/ 928688 h 957263"/>
                  <a:gd name="connsiteX93" fmla="*/ 6810375 w 6810375"/>
                  <a:gd name="connsiteY93" fmla="*/ 928688 h 957263"/>
                  <a:gd name="connsiteX94" fmla="*/ 6810375 w 6810375"/>
                  <a:gd name="connsiteY94" fmla="*/ 957263 h 957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6810375" h="957263">
                    <a:moveTo>
                      <a:pt x="0" y="0"/>
                    </a:moveTo>
                    <a:lnTo>
                      <a:pt x="361950" y="0"/>
                    </a:lnTo>
                    <a:lnTo>
                      <a:pt x="395287" y="33337"/>
                    </a:lnTo>
                    <a:lnTo>
                      <a:pt x="842962" y="33337"/>
                    </a:lnTo>
                    <a:lnTo>
                      <a:pt x="842962" y="47625"/>
                    </a:lnTo>
                    <a:lnTo>
                      <a:pt x="1028700" y="47625"/>
                    </a:lnTo>
                    <a:lnTo>
                      <a:pt x="1038225" y="57150"/>
                    </a:lnTo>
                    <a:lnTo>
                      <a:pt x="1233487" y="57150"/>
                    </a:lnTo>
                    <a:lnTo>
                      <a:pt x="1247775" y="71438"/>
                    </a:lnTo>
                    <a:lnTo>
                      <a:pt x="1566862" y="71438"/>
                    </a:lnTo>
                    <a:lnTo>
                      <a:pt x="1576387" y="80963"/>
                    </a:lnTo>
                    <a:lnTo>
                      <a:pt x="1724025" y="80963"/>
                    </a:lnTo>
                    <a:lnTo>
                      <a:pt x="1724025" y="114300"/>
                    </a:lnTo>
                    <a:lnTo>
                      <a:pt x="1890712" y="114300"/>
                    </a:lnTo>
                    <a:lnTo>
                      <a:pt x="1914525" y="138113"/>
                    </a:lnTo>
                    <a:lnTo>
                      <a:pt x="2071687" y="138113"/>
                    </a:lnTo>
                    <a:lnTo>
                      <a:pt x="2071687" y="138113"/>
                    </a:lnTo>
                    <a:lnTo>
                      <a:pt x="2095499" y="161925"/>
                    </a:lnTo>
                    <a:lnTo>
                      <a:pt x="2281237" y="161925"/>
                    </a:lnTo>
                    <a:lnTo>
                      <a:pt x="2300287" y="180975"/>
                    </a:lnTo>
                    <a:lnTo>
                      <a:pt x="2381250" y="180975"/>
                    </a:lnTo>
                    <a:lnTo>
                      <a:pt x="2381250" y="214313"/>
                    </a:lnTo>
                    <a:lnTo>
                      <a:pt x="2576512" y="214313"/>
                    </a:lnTo>
                    <a:lnTo>
                      <a:pt x="2576512" y="214313"/>
                    </a:lnTo>
                    <a:lnTo>
                      <a:pt x="2790825" y="214313"/>
                    </a:lnTo>
                    <a:lnTo>
                      <a:pt x="2790825" y="247650"/>
                    </a:lnTo>
                    <a:lnTo>
                      <a:pt x="2876550" y="247650"/>
                    </a:lnTo>
                    <a:lnTo>
                      <a:pt x="2900363" y="271463"/>
                    </a:lnTo>
                    <a:lnTo>
                      <a:pt x="3038475" y="271463"/>
                    </a:lnTo>
                    <a:lnTo>
                      <a:pt x="3062287" y="295275"/>
                    </a:lnTo>
                    <a:lnTo>
                      <a:pt x="3281362" y="295275"/>
                    </a:lnTo>
                    <a:lnTo>
                      <a:pt x="3281362" y="328613"/>
                    </a:lnTo>
                    <a:lnTo>
                      <a:pt x="3462337" y="328613"/>
                    </a:lnTo>
                    <a:lnTo>
                      <a:pt x="3462337" y="361950"/>
                    </a:lnTo>
                    <a:lnTo>
                      <a:pt x="3529012" y="361950"/>
                    </a:lnTo>
                    <a:lnTo>
                      <a:pt x="3533775" y="366713"/>
                    </a:lnTo>
                    <a:lnTo>
                      <a:pt x="3738562" y="366713"/>
                    </a:lnTo>
                    <a:lnTo>
                      <a:pt x="3757612" y="385763"/>
                    </a:lnTo>
                    <a:lnTo>
                      <a:pt x="3833812" y="385763"/>
                    </a:lnTo>
                    <a:lnTo>
                      <a:pt x="3852862" y="404813"/>
                    </a:lnTo>
                    <a:lnTo>
                      <a:pt x="4048125" y="404813"/>
                    </a:lnTo>
                    <a:lnTo>
                      <a:pt x="4048125" y="433388"/>
                    </a:lnTo>
                    <a:lnTo>
                      <a:pt x="4129087" y="433388"/>
                    </a:lnTo>
                    <a:lnTo>
                      <a:pt x="4129087" y="457200"/>
                    </a:lnTo>
                    <a:lnTo>
                      <a:pt x="4171950" y="457200"/>
                    </a:lnTo>
                    <a:lnTo>
                      <a:pt x="4252912" y="457200"/>
                    </a:lnTo>
                    <a:lnTo>
                      <a:pt x="4252912" y="457200"/>
                    </a:lnTo>
                    <a:lnTo>
                      <a:pt x="4252912" y="457200"/>
                    </a:lnTo>
                    <a:lnTo>
                      <a:pt x="4252912" y="476250"/>
                    </a:lnTo>
                    <a:lnTo>
                      <a:pt x="4314825" y="476250"/>
                    </a:lnTo>
                    <a:lnTo>
                      <a:pt x="4314825" y="504825"/>
                    </a:lnTo>
                    <a:lnTo>
                      <a:pt x="4419600" y="504825"/>
                    </a:lnTo>
                    <a:lnTo>
                      <a:pt x="4419600" y="523875"/>
                    </a:lnTo>
                    <a:lnTo>
                      <a:pt x="4595812" y="523875"/>
                    </a:lnTo>
                    <a:lnTo>
                      <a:pt x="4605337" y="533400"/>
                    </a:lnTo>
                    <a:lnTo>
                      <a:pt x="4700587" y="533400"/>
                    </a:lnTo>
                    <a:lnTo>
                      <a:pt x="4700587" y="557213"/>
                    </a:lnTo>
                    <a:lnTo>
                      <a:pt x="4752975" y="557213"/>
                    </a:lnTo>
                    <a:lnTo>
                      <a:pt x="4776787" y="581025"/>
                    </a:lnTo>
                    <a:lnTo>
                      <a:pt x="4986337" y="581025"/>
                    </a:lnTo>
                    <a:lnTo>
                      <a:pt x="4991100" y="581025"/>
                    </a:lnTo>
                    <a:lnTo>
                      <a:pt x="5072062" y="581025"/>
                    </a:lnTo>
                    <a:lnTo>
                      <a:pt x="5072062" y="619125"/>
                    </a:lnTo>
                    <a:lnTo>
                      <a:pt x="5186362" y="619125"/>
                    </a:lnTo>
                    <a:lnTo>
                      <a:pt x="5186362" y="638175"/>
                    </a:lnTo>
                    <a:lnTo>
                      <a:pt x="5281612" y="638175"/>
                    </a:lnTo>
                    <a:lnTo>
                      <a:pt x="5281612" y="652463"/>
                    </a:lnTo>
                    <a:lnTo>
                      <a:pt x="5381625" y="652463"/>
                    </a:lnTo>
                    <a:lnTo>
                      <a:pt x="5381625" y="681038"/>
                    </a:lnTo>
                    <a:lnTo>
                      <a:pt x="5557837" y="681038"/>
                    </a:lnTo>
                    <a:lnTo>
                      <a:pt x="5572124" y="695325"/>
                    </a:lnTo>
                    <a:lnTo>
                      <a:pt x="5657850" y="695325"/>
                    </a:lnTo>
                    <a:lnTo>
                      <a:pt x="5681662" y="719137"/>
                    </a:lnTo>
                    <a:lnTo>
                      <a:pt x="5767387" y="719137"/>
                    </a:lnTo>
                    <a:lnTo>
                      <a:pt x="5767387" y="733425"/>
                    </a:lnTo>
                    <a:lnTo>
                      <a:pt x="5867400" y="733425"/>
                    </a:lnTo>
                    <a:lnTo>
                      <a:pt x="5867400" y="752475"/>
                    </a:lnTo>
                    <a:lnTo>
                      <a:pt x="5962650" y="752475"/>
                    </a:lnTo>
                    <a:lnTo>
                      <a:pt x="5962650" y="781050"/>
                    </a:lnTo>
                    <a:lnTo>
                      <a:pt x="6038850" y="781050"/>
                    </a:lnTo>
                    <a:lnTo>
                      <a:pt x="6057900" y="800100"/>
                    </a:lnTo>
                    <a:lnTo>
                      <a:pt x="6138862" y="800100"/>
                    </a:lnTo>
                    <a:lnTo>
                      <a:pt x="6138862" y="814388"/>
                    </a:lnTo>
                    <a:lnTo>
                      <a:pt x="6257925" y="814388"/>
                    </a:lnTo>
                    <a:lnTo>
                      <a:pt x="6257925" y="838200"/>
                    </a:lnTo>
                    <a:lnTo>
                      <a:pt x="6334125" y="838200"/>
                    </a:lnTo>
                    <a:lnTo>
                      <a:pt x="6353175" y="857250"/>
                    </a:lnTo>
                    <a:lnTo>
                      <a:pt x="6438900" y="857250"/>
                    </a:lnTo>
                    <a:lnTo>
                      <a:pt x="6438900" y="890588"/>
                    </a:lnTo>
                    <a:lnTo>
                      <a:pt x="6534150" y="890588"/>
                    </a:lnTo>
                    <a:lnTo>
                      <a:pt x="6534150" y="909638"/>
                    </a:lnTo>
                    <a:lnTo>
                      <a:pt x="6624637" y="909638"/>
                    </a:lnTo>
                    <a:lnTo>
                      <a:pt x="6624637" y="928688"/>
                    </a:lnTo>
                    <a:lnTo>
                      <a:pt x="6810375" y="928688"/>
                    </a:lnTo>
                    <a:lnTo>
                      <a:pt x="6810375" y="957263"/>
                    </a:lnTo>
                  </a:path>
                </a:pathLst>
              </a:cu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34" name="pole tekstowe 6">
              <a:extLst>
                <a:ext uri="{FF2B5EF4-FFF2-40B4-BE49-F238E27FC236}">
                  <a16:creationId xmlns:a16="http://schemas.microsoft.com/office/drawing/2014/main" id="{DC164CD8-5355-409D-BD0A-3B3355C64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6596" y="4773295"/>
              <a:ext cx="6719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accent2"/>
                  </a:solidFill>
                  <a:latin typeface="Verdana"/>
                  <a:cs typeface="Verdana"/>
                </a:rPr>
                <a:t>NASH</a:t>
              </a:r>
              <a:endParaRPr lang="pl-PL" sz="1200" b="1" dirty="0">
                <a:solidFill>
                  <a:schemeClr val="accent2"/>
                </a:solidFill>
                <a:latin typeface="Verdana"/>
                <a:cs typeface="Verdana"/>
              </a:endParaRPr>
            </a:p>
          </p:txBody>
        </p:sp>
        <p:sp>
          <p:nvSpPr>
            <p:cNvPr id="136" name="pole tekstowe 6">
              <a:extLst>
                <a:ext uri="{FF2B5EF4-FFF2-40B4-BE49-F238E27FC236}">
                  <a16:creationId xmlns:a16="http://schemas.microsoft.com/office/drawing/2014/main" id="{31C26D0A-A1AC-4848-BB6B-5C552C92DC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9306" y="4212000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C099592-C2F2-4BA2-8F91-9C30C5FE0D95}"/>
              </a:ext>
            </a:extLst>
          </p:cNvPr>
          <p:cNvGrpSpPr/>
          <p:nvPr/>
        </p:nvGrpSpPr>
        <p:grpSpPr>
          <a:xfrm>
            <a:off x="7900862" y="4212524"/>
            <a:ext cx="2740510" cy="1909143"/>
            <a:chOff x="7262687" y="4212524"/>
            <a:chExt cx="2740510" cy="190914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BCC2D64-FA02-4027-820C-ED321CF3797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62687" y="4323600"/>
              <a:ext cx="2740510" cy="1798067"/>
              <a:chOff x="-689388" y="628661"/>
              <a:chExt cx="10194039" cy="6688378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F102987-4D3B-416A-A4A3-654BBA4895B3}"/>
                  </a:ext>
                </a:extLst>
              </p:cNvPr>
              <p:cNvGrpSpPr/>
              <p:nvPr/>
            </p:nvGrpSpPr>
            <p:grpSpPr>
              <a:xfrm>
                <a:off x="-689388" y="628661"/>
                <a:ext cx="10194039" cy="6688378"/>
                <a:chOff x="-689388" y="628661"/>
                <a:chExt cx="10194039" cy="6688378"/>
              </a:xfrm>
            </p:grpSpPr>
            <p:sp>
              <p:nvSpPr>
                <p:cNvPr id="63" name="Rectangle 32">
                  <a:extLst>
                    <a:ext uri="{FF2B5EF4-FFF2-40B4-BE49-F238E27FC236}">
                      <a16:creationId xmlns:a16="http://schemas.microsoft.com/office/drawing/2014/main" id="{F92B1FF7-DDA9-40C6-B963-17566D866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4197" y="6698819"/>
                  <a:ext cx="3823948" cy="618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Wingdings" panose="05000000000000000000" pitchFamily="2" charset="2"/>
                    <a:buChar char="§"/>
                    <a:defRPr sz="26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4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2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0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panose="020B0604020202020204" pitchFamily="34" charset="0"/>
                    <a:buNone/>
                    <a:defRPr/>
                  </a:pPr>
                  <a:r>
                    <a:rPr lang="en-US" alt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Time (years)</a:t>
                  </a:r>
                </a:p>
              </p:txBody>
            </p: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3416BD6D-DC99-4BA1-971A-CD5A3CE9FD8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689388" y="628661"/>
                  <a:ext cx="10194039" cy="5979782"/>
                  <a:chOff x="840590" y="4041798"/>
                  <a:chExt cx="5042940" cy="2958169"/>
                </a:xfrm>
              </p:grpSpPr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BB9176E3-5650-4108-AF75-B9076AB7A599}"/>
                      </a:ext>
                    </a:extLst>
                  </p:cNvPr>
                  <p:cNvGrpSpPr/>
                  <p:nvPr/>
                </p:nvGrpSpPr>
                <p:grpSpPr>
                  <a:xfrm>
                    <a:off x="1156446" y="4041798"/>
                    <a:ext cx="539839" cy="2637665"/>
                    <a:chOff x="625911" y="4285561"/>
                    <a:chExt cx="309011" cy="1509779"/>
                  </a:xfrm>
                </p:grpSpPr>
                <p:sp>
                  <p:nvSpPr>
                    <p:cNvPr id="88" name="Rectangle 21">
                      <a:extLst>
                        <a:ext uri="{FF2B5EF4-FFF2-40B4-BE49-F238E27FC236}">
                          <a16:creationId xmlns:a16="http://schemas.microsoft.com/office/drawing/2014/main" id="{9146DE68-3181-44C3-9F3D-22811AE069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1924" y="5620285"/>
                      <a:ext cx="102998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89" name="Rectangle 22">
                      <a:extLst>
                        <a:ext uri="{FF2B5EF4-FFF2-40B4-BE49-F238E27FC236}">
                          <a16:creationId xmlns:a16="http://schemas.microsoft.com/office/drawing/2014/main" id="{398060AE-78A5-4C0B-97D8-236447DCD0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20" y="5355674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90" name="Rectangle 23">
                      <a:extLst>
                        <a:ext uri="{FF2B5EF4-FFF2-40B4-BE49-F238E27FC236}">
                          <a16:creationId xmlns:a16="http://schemas.microsoft.com/office/drawing/2014/main" id="{3AADF1C5-6BCA-495B-9FB2-246214194D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7" y="5091082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91" name="Rectangle 24">
                      <a:extLst>
                        <a:ext uri="{FF2B5EF4-FFF2-40B4-BE49-F238E27FC236}">
                          <a16:creationId xmlns:a16="http://schemas.microsoft.com/office/drawing/2014/main" id="{3705F98A-5945-4407-A534-1AA3AB9C29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7" y="4829339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92" name="Rectangle 25">
                      <a:extLst>
                        <a:ext uri="{FF2B5EF4-FFF2-40B4-BE49-F238E27FC236}">
                          <a16:creationId xmlns:a16="http://schemas.microsoft.com/office/drawing/2014/main" id="{165A85C8-C136-46FC-A15F-AE635B48C3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4" y="4570848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93" name="Rectangle 26">
                      <a:extLst>
                        <a:ext uri="{FF2B5EF4-FFF2-40B4-BE49-F238E27FC236}">
                          <a16:creationId xmlns:a16="http://schemas.microsoft.com/office/drawing/2014/main" id="{97807D50-CA15-46AC-9F79-847B247EF4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5911" y="4285561"/>
                      <a:ext cx="308993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66" name="Rectangle 32">
                    <a:extLst>
                      <a:ext uri="{FF2B5EF4-FFF2-40B4-BE49-F238E27FC236}">
                        <a16:creationId xmlns:a16="http://schemas.microsoft.com/office/drawing/2014/main" id="{934E9209-8981-4B6D-98A7-3193099DB6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51504" y="5188472"/>
                    <a:ext cx="2290018" cy="3058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67" name="Group 66">
                    <a:extLst>
                      <a:ext uri="{FF2B5EF4-FFF2-40B4-BE49-F238E27FC236}">
                        <a16:creationId xmlns:a16="http://schemas.microsoft.com/office/drawing/2014/main" id="{F60F52CC-38EA-4E12-8283-4FDF57F7F2F5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42" y="4196382"/>
                    <a:ext cx="125788" cy="2290022"/>
                    <a:chOff x="952500" y="4374046"/>
                    <a:chExt cx="72000" cy="1310793"/>
                  </a:xfrm>
                </p:grpSpPr>
                <p:sp>
                  <p:nvSpPr>
                    <p:cNvPr id="82" name="Line 2">
                      <a:extLst>
                        <a:ext uri="{FF2B5EF4-FFF2-40B4-BE49-F238E27FC236}">
                          <a16:creationId xmlns:a16="http://schemas.microsoft.com/office/drawing/2014/main" id="{CE882FF5-6B37-4704-9605-09CB979668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854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3" name="Line 53">
                      <a:extLst>
                        <a:ext uri="{FF2B5EF4-FFF2-40B4-BE49-F238E27FC236}">
                          <a16:creationId xmlns:a16="http://schemas.microsoft.com/office/drawing/2014/main" id="{A5495B93-5811-4A54-96E5-6658F47201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4" name="Line 54">
                      <a:extLst>
                        <a:ext uri="{FF2B5EF4-FFF2-40B4-BE49-F238E27FC236}">
                          <a16:creationId xmlns:a16="http://schemas.microsoft.com/office/drawing/2014/main" id="{8B5BCFEF-6306-441E-9151-805F5813CE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6427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5" name="Line 55">
                      <a:extLst>
                        <a:ext uri="{FF2B5EF4-FFF2-40B4-BE49-F238E27FC236}">
                          <a16:creationId xmlns:a16="http://schemas.microsoft.com/office/drawing/2014/main" id="{FAFCBC1C-9933-45E7-900C-532AD542DE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905102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6" name="Line 56">
                      <a:extLst>
                        <a:ext uri="{FF2B5EF4-FFF2-40B4-BE49-F238E27FC236}">
                          <a16:creationId xmlns:a16="http://schemas.microsoft.com/office/drawing/2014/main" id="{4AE184A4-4240-4362-9D4A-8E4EB6C370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098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7" name="Line 57">
                      <a:extLst>
                        <a:ext uri="{FF2B5EF4-FFF2-40B4-BE49-F238E27FC236}">
                          <a16:creationId xmlns:a16="http://schemas.microsoft.com/office/drawing/2014/main" id="{33C61C7E-CB6D-417F-8908-E9579F9257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68" name="Line 5">
                    <a:extLst>
                      <a:ext uri="{FF2B5EF4-FFF2-40B4-BE49-F238E27FC236}">
                        <a16:creationId xmlns:a16="http://schemas.microsoft.com/office/drawing/2014/main" id="{BB587B85-598C-444C-80D0-D14D8BD4E4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645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5D886228-4B19-4D33-95B9-061EB4BE28FB}"/>
                      </a:ext>
                    </a:extLst>
                  </p:cNvPr>
                  <p:cNvGrpSpPr/>
                  <p:nvPr/>
                </p:nvGrpSpPr>
                <p:grpSpPr>
                  <a:xfrm>
                    <a:off x="1778162" y="6694136"/>
                    <a:ext cx="4105368" cy="305831"/>
                    <a:chOff x="981757" y="5803750"/>
                    <a:chExt cx="2349883" cy="175056"/>
                  </a:xfrm>
                </p:grpSpPr>
                <p:sp>
                  <p:nvSpPr>
                    <p:cNvPr id="77" name="Rectangle 27">
                      <a:extLst>
                        <a:ext uri="{FF2B5EF4-FFF2-40B4-BE49-F238E27FC236}">
                          <a16:creationId xmlns:a16="http://schemas.microsoft.com/office/drawing/2014/main" id="{4A440653-7D39-4855-B80E-18065D4454E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1757" y="5803750"/>
                      <a:ext cx="102994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78" name="Rectangle 28">
                      <a:extLst>
                        <a:ext uri="{FF2B5EF4-FFF2-40B4-BE49-F238E27FC236}">
                          <a16:creationId xmlns:a16="http://schemas.microsoft.com/office/drawing/2014/main" id="{A7F55DA3-A3B7-4F1E-96E4-37133CE951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2233" y="5803750"/>
                      <a:ext cx="288000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79" name="Rectangle 78">
                      <a:extLst>
                        <a:ext uri="{FF2B5EF4-FFF2-40B4-BE49-F238E27FC236}">
                          <a16:creationId xmlns:a16="http://schemas.microsoft.com/office/drawing/2014/main" id="{265483BC-40FF-44CE-BD8C-1576B73F68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4145" y="5803750"/>
                      <a:ext cx="205987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80" name="Rectangle 28">
                      <a:extLst>
                        <a:ext uri="{FF2B5EF4-FFF2-40B4-BE49-F238E27FC236}">
                          <a16:creationId xmlns:a16="http://schemas.microsoft.com/office/drawing/2014/main" id="{DAE051F3-AF2B-4511-8A3E-27C556898C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8549" y="5803750"/>
                      <a:ext cx="102994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81" name="Rectangle 30">
                      <a:extLst>
                        <a:ext uri="{FF2B5EF4-FFF2-40B4-BE49-F238E27FC236}">
                          <a16:creationId xmlns:a16="http://schemas.microsoft.com/office/drawing/2014/main" id="{62C2BCDA-BB6C-4817-AA80-36BF4A9D26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25653" y="5803750"/>
                      <a:ext cx="205987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A886B10F-5302-4F22-8083-DEB749D61412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808057" cy="125788"/>
                    <a:chOff x="1035056" y="5691189"/>
                    <a:chExt cx="2179703" cy="72000"/>
                  </a:xfrm>
                </p:grpSpPr>
                <p:sp>
                  <p:nvSpPr>
                    <p:cNvPr id="72" name="Line 2">
                      <a:extLst>
                        <a:ext uri="{FF2B5EF4-FFF2-40B4-BE49-F238E27FC236}">
                          <a16:creationId xmlns:a16="http://schemas.microsoft.com/office/drawing/2014/main" id="{27DC9643-91E3-4E6C-8FE5-D37CE51756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3" name="Line 2">
                      <a:extLst>
                        <a:ext uri="{FF2B5EF4-FFF2-40B4-BE49-F238E27FC236}">
                          <a16:creationId xmlns:a16="http://schemas.microsoft.com/office/drawing/2014/main" id="{691B48F1-5CEF-4E8A-98C1-94381C61C9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41375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4" name="Line 2">
                      <a:extLst>
                        <a:ext uri="{FF2B5EF4-FFF2-40B4-BE49-F238E27FC236}">
                          <a16:creationId xmlns:a16="http://schemas.microsoft.com/office/drawing/2014/main" id="{1B3F9E64-95FF-4F25-9655-105E273C49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8490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5" name="Line 2">
                      <a:extLst>
                        <a:ext uri="{FF2B5EF4-FFF2-40B4-BE49-F238E27FC236}">
                          <a16:creationId xmlns:a16="http://schemas.microsoft.com/office/drawing/2014/main" id="{3E89847E-B68E-48DC-AC30-2E90044C50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3181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6" name="Line 2">
                      <a:extLst>
                        <a:ext uri="{FF2B5EF4-FFF2-40B4-BE49-F238E27FC236}">
                          <a16:creationId xmlns:a16="http://schemas.microsoft.com/office/drawing/2014/main" id="{E5059A25-5AA5-4967-9353-C655BED5A6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7875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71" name="Line 4">
                    <a:extLst>
                      <a:ext uri="{FF2B5EF4-FFF2-40B4-BE49-F238E27FC236}">
                        <a16:creationId xmlns:a16="http://schemas.microsoft.com/office/drawing/2014/main" id="{242E5990-FF74-45A1-98D1-2F78563BCF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</p:grp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DED43CA-D2EF-4C1B-AF4F-3194D45A08D7}"/>
                  </a:ext>
                </a:extLst>
              </p:cNvPr>
              <p:cNvSpPr/>
              <p:nvPr/>
            </p:nvSpPr>
            <p:spPr>
              <a:xfrm>
                <a:off x="1395415" y="973280"/>
                <a:ext cx="6819901" cy="638177"/>
              </a:xfrm>
              <a:custGeom>
                <a:avLst/>
                <a:gdLst>
                  <a:gd name="connsiteX0" fmla="*/ 0 w 6819900"/>
                  <a:gd name="connsiteY0" fmla="*/ 0 h 638175"/>
                  <a:gd name="connsiteX1" fmla="*/ 871537 w 6819900"/>
                  <a:gd name="connsiteY1" fmla="*/ 0 h 638175"/>
                  <a:gd name="connsiteX2" fmla="*/ 871537 w 6819900"/>
                  <a:gd name="connsiteY2" fmla="*/ 66675 h 638175"/>
                  <a:gd name="connsiteX3" fmla="*/ 1804987 w 6819900"/>
                  <a:gd name="connsiteY3" fmla="*/ 66675 h 638175"/>
                  <a:gd name="connsiteX4" fmla="*/ 1804987 w 6819900"/>
                  <a:gd name="connsiteY4" fmla="*/ 161925 h 638175"/>
                  <a:gd name="connsiteX5" fmla="*/ 2595562 w 6819900"/>
                  <a:gd name="connsiteY5" fmla="*/ 161925 h 638175"/>
                  <a:gd name="connsiteX6" fmla="*/ 2595562 w 6819900"/>
                  <a:gd name="connsiteY6" fmla="*/ 233362 h 638175"/>
                  <a:gd name="connsiteX7" fmla="*/ 2900362 w 6819900"/>
                  <a:gd name="connsiteY7" fmla="*/ 233362 h 638175"/>
                  <a:gd name="connsiteX8" fmla="*/ 2900362 w 6819900"/>
                  <a:gd name="connsiteY8" fmla="*/ 319087 h 638175"/>
                  <a:gd name="connsiteX9" fmla="*/ 3781425 w 6819900"/>
                  <a:gd name="connsiteY9" fmla="*/ 319087 h 638175"/>
                  <a:gd name="connsiteX10" fmla="*/ 3781425 w 6819900"/>
                  <a:gd name="connsiteY10" fmla="*/ 395287 h 638175"/>
                  <a:gd name="connsiteX11" fmla="*/ 5386387 w 6819900"/>
                  <a:gd name="connsiteY11" fmla="*/ 395287 h 638175"/>
                  <a:gd name="connsiteX12" fmla="*/ 5386387 w 6819900"/>
                  <a:gd name="connsiteY12" fmla="*/ 471487 h 638175"/>
                  <a:gd name="connsiteX13" fmla="*/ 5981700 w 6819900"/>
                  <a:gd name="connsiteY13" fmla="*/ 471487 h 638175"/>
                  <a:gd name="connsiteX14" fmla="*/ 5981700 w 6819900"/>
                  <a:gd name="connsiteY14" fmla="*/ 638175 h 638175"/>
                  <a:gd name="connsiteX15" fmla="*/ 6819900 w 6819900"/>
                  <a:gd name="connsiteY15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19900" h="638175">
                    <a:moveTo>
                      <a:pt x="0" y="0"/>
                    </a:moveTo>
                    <a:lnTo>
                      <a:pt x="871537" y="0"/>
                    </a:lnTo>
                    <a:lnTo>
                      <a:pt x="871537" y="66675"/>
                    </a:lnTo>
                    <a:lnTo>
                      <a:pt x="1804987" y="66675"/>
                    </a:lnTo>
                    <a:lnTo>
                      <a:pt x="1804987" y="161925"/>
                    </a:lnTo>
                    <a:lnTo>
                      <a:pt x="2595562" y="161925"/>
                    </a:lnTo>
                    <a:lnTo>
                      <a:pt x="2595562" y="233362"/>
                    </a:lnTo>
                    <a:lnTo>
                      <a:pt x="2900362" y="233362"/>
                    </a:lnTo>
                    <a:lnTo>
                      <a:pt x="2900362" y="319087"/>
                    </a:lnTo>
                    <a:lnTo>
                      <a:pt x="3781425" y="319087"/>
                    </a:lnTo>
                    <a:lnTo>
                      <a:pt x="3781425" y="395287"/>
                    </a:lnTo>
                    <a:lnTo>
                      <a:pt x="5386387" y="395287"/>
                    </a:lnTo>
                    <a:lnTo>
                      <a:pt x="5386387" y="471487"/>
                    </a:lnTo>
                    <a:lnTo>
                      <a:pt x="5981700" y="471487"/>
                    </a:lnTo>
                    <a:lnTo>
                      <a:pt x="5981700" y="638175"/>
                    </a:lnTo>
                    <a:lnTo>
                      <a:pt x="6819900" y="638175"/>
                    </a:lnTo>
                  </a:path>
                </a:pathLst>
              </a:custGeom>
              <a:noFill/>
              <a:ln w="28575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AEFB10DD-30C7-43C5-9B34-1AD08FBAC897}"/>
                  </a:ext>
                </a:extLst>
              </p:cNvPr>
              <p:cNvSpPr/>
              <p:nvPr/>
            </p:nvSpPr>
            <p:spPr>
              <a:xfrm>
                <a:off x="1400176" y="978042"/>
                <a:ext cx="6829423" cy="414337"/>
              </a:xfrm>
              <a:custGeom>
                <a:avLst/>
                <a:gdLst>
                  <a:gd name="connsiteX0" fmla="*/ 6829425 w 6829425"/>
                  <a:gd name="connsiteY0" fmla="*/ 414338 h 414338"/>
                  <a:gd name="connsiteX1" fmla="*/ 6662738 w 6829425"/>
                  <a:gd name="connsiteY1" fmla="*/ 414338 h 414338"/>
                  <a:gd name="connsiteX2" fmla="*/ 6643688 w 6829425"/>
                  <a:gd name="connsiteY2" fmla="*/ 395288 h 414338"/>
                  <a:gd name="connsiteX3" fmla="*/ 6477000 w 6829425"/>
                  <a:gd name="connsiteY3" fmla="*/ 395288 h 414338"/>
                  <a:gd name="connsiteX4" fmla="*/ 6453187 w 6829425"/>
                  <a:gd name="connsiteY4" fmla="*/ 371475 h 414338"/>
                  <a:gd name="connsiteX5" fmla="*/ 6300788 w 6829425"/>
                  <a:gd name="connsiteY5" fmla="*/ 371475 h 414338"/>
                  <a:gd name="connsiteX6" fmla="*/ 6276976 w 6829425"/>
                  <a:gd name="connsiteY6" fmla="*/ 347663 h 414338"/>
                  <a:gd name="connsiteX7" fmla="*/ 5995988 w 6829425"/>
                  <a:gd name="connsiteY7" fmla="*/ 347663 h 414338"/>
                  <a:gd name="connsiteX8" fmla="*/ 5976938 w 6829425"/>
                  <a:gd name="connsiteY8" fmla="*/ 328613 h 414338"/>
                  <a:gd name="connsiteX9" fmla="*/ 5800725 w 6829425"/>
                  <a:gd name="connsiteY9" fmla="*/ 328613 h 414338"/>
                  <a:gd name="connsiteX10" fmla="*/ 5800725 w 6829425"/>
                  <a:gd name="connsiteY10" fmla="*/ 314325 h 414338"/>
                  <a:gd name="connsiteX11" fmla="*/ 5576888 w 6829425"/>
                  <a:gd name="connsiteY11" fmla="*/ 314325 h 414338"/>
                  <a:gd name="connsiteX12" fmla="*/ 5576888 w 6829425"/>
                  <a:gd name="connsiteY12" fmla="*/ 290513 h 414338"/>
                  <a:gd name="connsiteX13" fmla="*/ 5319713 w 6829425"/>
                  <a:gd name="connsiteY13" fmla="*/ 290513 h 414338"/>
                  <a:gd name="connsiteX14" fmla="*/ 5314950 w 6829425"/>
                  <a:gd name="connsiteY14" fmla="*/ 285750 h 414338"/>
                  <a:gd name="connsiteX15" fmla="*/ 5105400 w 6829425"/>
                  <a:gd name="connsiteY15" fmla="*/ 285750 h 414338"/>
                  <a:gd name="connsiteX16" fmla="*/ 5086350 w 6829425"/>
                  <a:gd name="connsiteY16" fmla="*/ 266700 h 414338"/>
                  <a:gd name="connsiteX17" fmla="*/ 4824413 w 6829425"/>
                  <a:gd name="connsiteY17" fmla="*/ 266700 h 414338"/>
                  <a:gd name="connsiteX18" fmla="*/ 4800600 w 6829425"/>
                  <a:gd name="connsiteY18" fmla="*/ 242887 h 414338"/>
                  <a:gd name="connsiteX19" fmla="*/ 4548188 w 6829425"/>
                  <a:gd name="connsiteY19" fmla="*/ 242887 h 414338"/>
                  <a:gd name="connsiteX20" fmla="*/ 4529138 w 6829425"/>
                  <a:gd name="connsiteY20" fmla="*/ 223837 h 414338"/>
                  <a:gd name="connsiteX21" fmla="*/ 4343400 w 6829425"/>
                  <a:gd name="connsiteY21" fmla="*/ 223837 h 414338"/>
                  <a:gd name="connsiteX22" fmla="*/ 4314826 w 6829425"/>
                  <a:gd name="connsiteY22" fmla="*/ 195263 h 414338"/>
                  <a:gd name="connsiteX23" fmla="*/ 4090988 w 6829425"/>
                  <a:gd name="connsiteY23" fmla="*/ 195263 h 414338"/>
                  <a:gd name="connsiteX24" fmla="*/ 4052888 w 6829425"/>
                  <a:gd name="connsiteY24" fmla="*/ 195263 h 414338"/>
                  <a:gd name="connsiteX25" fmla="*/ 4033838 w 6829425"/>
                  <a:gd name="connsiteY25" fmla="*/ 176213 h 414338"/>
                  <a:gd name="connsiteX26" fmla="*/ 3781425 w 6829425"/>
                  <a:gd name="connsiteY26" fmla="*/ 176213 h 414338"/>
                  <a:gd name="connsiteX27" fmla="*/ 3781425 w 6829425"/>
                  <a:gd name="connsiteY27" fmla="*/ 157163 h 414338"/>
                  <a:gd name="connsiteX28" fmla="*/ 3500438 w 6829425"/>
                  <a:gd name="connsiteY28" fmla="*/ 157163 h 414338"/>
                  <a:gd name="connsiteX29" fmla="*/ 3481388 w 6829425"/>
                  <a:gd name="connsiteY29" fmla="*/ 138113 h 414338"/>
                  <a:gd name="connsiteX30" fmla="*/ 3086100 w 6829425"/>
                  <a:gd name="connsiteY30" fmla="*/ 138113 h 414338"/>
                  <a:gd name="connsiteX31" fmla="*/ 3057525 w 6829425"/>
                  <a:gd name="connsiteY31" fmla="*/ 109538 h 414338"/>
                  <a:gd name="connsiteX32" fmla="*/ 2824163 w 6829425"/>
                  <a:gd name="connsiteY32" fmla="*/ 109538 h 414338"/>
                  <a:gd name="connsiteX33" fmla="*/ 2800350 w 6829425"/>
                  <a:gd name="connsiteY33" fmla="*/ 85725 h 414338"/>
                  <a:gd name="connsiteX34" fmla="*/ 2547938 w 6829425"/>
                  <a:gd name="connsiteY34" fmla="*/ 85725 h 414338"/>
                  <a:gd name="connsiteX35" fmla="*/ 2500313 w 6829425"/>
                  <a:gd name="connsiteY35" fmla="*/ 85725 h 414338"/>
                  <a:gd name="connsiteX36" fmla="*/ 2500313 w 6829425"/>
                  <a:gd name="connsiteY36" fmla="*/ 61913 h 414338"/>
                  <a:gd name="connsiteX37" fmla="*/ 2233613 w 6829425"/>
                  <a:gd name="connsiteY37" fmla="*/ 61913 h 414338"/>
                  <a:gd name="connsiteX38" fmla="*/ 2219325 w 6829425"/>
                  <a:gd name="connsiteY38" fmla="*/ 47625 h 414338"/>
                  <a:gd name="connsiteX39" fmla="*/ 1843088 w 6829425"/>
                  <a:gd name="connsiteY39" fmla="*/ 47625 h 414338"/>
                  <a:gd name="connsiteX40" fmla="*/ 1828801 w 6829425"/>
                  <a:gd name="connsiteY40" fmla="*/ 33338 h 414338"/>
                  <a:gd name="connsiteX41" fmla="*/ 1371600 w 6829425"/>
                  <a:gd name="connsiteY41" fmla="*/ 33338 h 414338"/>
                  <a:gd name="connsiteX42" fmla="*/ 1343025 w 6829425"/>
                  <a:gd name="connsiteY42" fmla="*/ 4763 h 414338"/>
                  <a:gd name="connsiteX43" fmla="*/ 576263 w 6829425"/>
                  <a:gd name="connsiteY43" fmla="*/ 4763 h 414338"/>
                  <a:gd name="connsiteX44" fmla="*/ 576263 w 6829425"/>
                  <a:gd name="connsiteY44" fmla="*/ 0 h 414338"/>
                  <a:gd name="connsiteX45" fmla="*/ 0 w 6829425"/>
                  <a:gd name="connsiteY45" fmla="*/ 0 h 41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829425" h="414338">
                    <a:moveTo>
                      <a:pt x="6829425" y="414338"/>
                    </a:moveTo>
                    <a:lnTo>
                      <a:pt x="6662738" y="414338"/>
                    </a:lnTo>
                    <a:lnTo>
                      <a:pt x="6643688" y="395288"/>
                    </a:lnTo>
                    <a:lnTo>
                      <a:pt x="6477000" y="395288"/>
                    </a:lnTo>
                    <a:lnTo>
                      <a:pt x="6453187" y="371475"/>
                    </a:lnTo>
                    <a:lnTo>
                      <a:pt x="6300788" y="371475"/>
                    </a:lnTo>
                    <a:lnTo>
                      <a:pt x="6276976" y="347663"/>
                    </a:lnTo>
                    <a:lnTo>
                      <a:pt x="5995988" y="347663"/>
                    </a:lnTo>
                    <a:lnTo>
                      <a:pt x="5976938" y="328613"/>
                    </a:lnTo>
                    <a:lnTo>
                      <a:pt x="5800725" y="328613"/>
                    </a:lnTo>
                    <a:lnTo>
                      <a:pt x="5800725" y="314325"/>
                    </a:lnTo>
                    <a:lnTo>
                      <a:pt x="5576888" y="314325"/>
                    </a:lnTo>
                    <a:lnTo>
                      <a:pt x="5576888" y="290513"/>
                    </a:lnTo>
                    <a:lnTo>
                      <a:pt x="5319713" y="290513"/>
                    </a:lnTo>
                    <a:lnTo>
                      <a:pt x="5314950" y="285750"/>
                    </a:lnTo>
                    <a:lnTo>
                      <a:pt x="5105400" y="285750"/>
                    </a:lnTo>
                    <a:lnTo>
                      <a:pt x="5086350" y="266700"/>
                    </a:lnTo>
                    <a:lnTo>
                      <a:pt x="4824413" y="266700"/>
                    </a:lnTo>
                    <a:lnTo>
                      <a:pt x="4800600" y="242887"/>
                    </a:lnTo>
                    <a:lnTo>
                      <a:pt x="4548188" y="242887"/>
                    </a:lnTo>
                    <a:lnTo>
                      <a:pt x="4529138" y="223837"/>
                    </a:lnTo>
                    <a:lnTo>
                      <a:pt x="4343400" y="223837"/>
                    </a:lnTo>
                    <a:lnTo>
                      <a:pt x="4314826" y="195263"/>
                    </a:lnTo>
                    <a:lnTo>
                      <a:pt x="4090988" y="195263"/>
                    </a:lnTo>
                    <a:lnTo>
                      <a:pt x="4052888" y="195263"/>
                    </a:lnTo>
                    <a:lnTo>
                      <a:pt x="4033838" y="176213"/>
                    </a:lnTo>
                    <a:lnTo>
                      <a:pt x="3781425" y="176213"/>
                    </a:lnTo>
                    <a:lnTo>
                      <a:pt x="3781425" y="157163"/>
                    </a:lnTo>
                    <a:lnTo>
                      <a:pt x="3500438" y="157163"/>
                    </a:lnTo>
                    <a:lnTo>
                      <a:pt x="3481388" y="138113"/>
                    </a:lnTo>
                    <a:lnTo>
                      <a:pt x="3086100" y="138113"/>
                    </a:lnTo>
                    <a:lnTo>
                      <a:pt x="3057525" y="109538"/>
                    </a:lnTo>
                    <a:lnTo>
                      <a:pt x="2824163" y="109538"/>
                    </a:lnTo>
                    <a:lnTo>
                      <a:pt x="2800350" y="85725"/>
                    </a:lnTo>
                    <a:lnTo>
                      <a:pt x="2547938" y="85725"/>
                    </a:lnTo>
                    <a:lnTo>
                      <a:pt x="2500313" y="85725"/>
                    </a:lnTo>
                    <a:lnTo>
                      <a:pt x="2500313" y="61913"/>
                    </a:lnTo>
                    <a:lnTo>
                      <a:pt x="2233613" y="61913"/>
                    </a:lnTo>
                    <a:lnTo>
                      <a:pt x="2219325" y="47625"/>
                    </a:lnTo>
                    <a:lnTo>
                      <a:pt x="1843088" y="47625"/>
                    </a:lnTo>
                    <a:lnTo>
                      <a:pt x="1828801" y="33338"/>
                    </a:lnTo>
                    <a:lnTo>
                      <a:pt x="1371600" y="33338"/>
                    </a:lnTo>
                    <a:lnTo>
                      <a:pt x="1343025" y="4763"/>
                    </a:lnTo>
                    <a:lnTo>
                      <a:pt x="576263" y="4763"/>
                    </a:lnTo>
                    <a:lnTo>
                      <a:pt x="576263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35" name="pole tekstowe 6">
              <a:extLst>
                <a:ext uri="{FF2B5EF4-FFF2-40B4-BE49-F238E27FC236}">
                  <a16:creationId xmlns:a16="http://schemas.microsoft.com/office/drawing/2014/main" id="{0AAC8A9D-EDDD-434F-A788-752B57D3C7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2057" y="4589185"/>
              <a:ext cx="10903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accent6"/>
                  </a:solidFill>
                  <a:latin typeface="Verdana"/>
                  <a:cs typeface="Verdana"/>
                </a:rPr>
                <a:t>Non-NASH</a:t>
              </a:r>
              <a:endParaRPr lang="pl-PL" sz="1200" b="1" dirty="0">
                <a:solidFill>
                  <a:schemeClr val="accent6"/>
                </a:solidFill>
                <a:latin typeface="Verdana"/>
                <a:cs typeface="Verdana"/>
              </a:endParaRPr>
            </a:p>
          </p:txBody>
        </p:sp>
        <p:sp>
          <p:nvSpPr>
            <p:cNvPr id="137" name="pole tekstowe 6">
              <a:extLst>
                <a:ext uri="{FF2B5EF4-FFF2-40B4-BE49-F238E27FC236}">
                  <a16:creationId xmlns:a16="http://schemas.microsoft.com/office/drawing/2014/main" id="{BA30A5A0-C4AD-4526-AC57-4E547571F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3704" y="4212524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FFD28E2-5AC5-136B-C4AB-F0F66D5C44A5}"/>
              </a:ext>
            </a:extLst>
          </p:cNvPr>
          <p:cNvSpPr txBox="1">
            <a:spLocks/>
          </p:cNvSpPr>
          <p:nvPr/>
        </p:nvSpPr>
        <p:spPr>
          <a:xfrm>
            <a:off x="1678583" y="6272045"/>
            <a:ext cx="926622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*NAFLD was diagnosed by biopsy. ALT, alanine transferase; CVD, cardiovascular disease; HCC, hepatocellular carcinoma; MAFLD, metabolic-associated fatty liver disease; NAFLD, non-alcoholic fatty liver disease; NASH, non-alcoholic 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steatohepatitis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; USG, ultrasonography; SD, standard deviation</a:t>
            </a:r>
          </a:p>
          <a:p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Ekstedt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M, et al. Hepatology 2006;44:865–73</a:t>
            </a:r>
          </a:p>
        </p:txBody>
      </p:sp>
    </p:spTree>
    <p:extLst>
      <p:ext uri="{BB962C8B-B14F-4D97-AF65-F5344CB8AC3E}">
        <p14:creationId xmlns:p14="http://schemas.microsoft.com/office/powerpoint/2010/main" val="22858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Patients with MAFLD have a higher risk of fatal and/or non-fatal CVD events than those without MAFLD </a:t>
            </a:r>
            <a:endParaRPr lang="pl-PL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5A4B9C0-2653-4D2C-3952-698859C6F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84020"/>
            <a:ext cx="11362660" cy="911019"/>
          </a:xfrm>
        </p:spPr>
        <p:txBody>
          <a:bodyPr/>
          <a:lstStyle/>
          <a:p>
            <a:r>
              <a:rPr lang="en-US" sz="1600" b="1" dirty="0"/>
              <a:t>Meta-analysis</a:t>
            </a:r>
            <a:r>
              <a:rPr lang="en-US" sz="1600" dirty="0"/>
              <a:t> of </a:t>
            </a:r>
            <a:r>
              <a:rPr lang="en-GB" sz="1600" b="1" dirty="0"/>
              <a:t>16 </a:t>
            </a:r>
            <a:r>
              <a:rPr lang="en-GB" sz="1600" dirty="0"/>
              <a:t>observational, prospective and retrospective studies</a:t>
            </a:r>
            <a:r>
              <a:rPr lang="en-GB" sz="1600" baseline="30000" dirty="0"/>
              <a:t>1</a:t>
            </a:r>
            <a:r>
              <a:rPr lang="en-GB" sz="1600" dirty="0"/>
              <a:t> </a:t>
            </a:r>
          </a:p>
          <a:p>
            <a:r>
              <a:rPr lang="en-GB" sz="1600" b="1" dirty="0"/>
              <a:t>N=34,043 adults</a:t>
            </a:r>
            <a:r>
              <a:rPr lang="en-GB" sz="1600" dirty="0"/>
              <a:t> (36.3% with NAFLD) and approximately </a:t>
            </a:r>
            <a:r>
              <a:rPr lang="en-GB" sz="1600" b="1" dirty="0"/>
              <a:t>2,600 CVD outcomes</a:t>
            </a:r>
            <a:r>
              <a:rPr lang="en-GB" sz="1600" dirty="0"/>
              <a:t> (&gt;70% CVD deaths) over a median period of </a:t>
            </a:r>
            <a:r>
              <a:rPr lang="en-GB" sz="1600" b="1" dirty="0"/>
              <a:t>6.9 years</a:t>
            </a:r>
            <a:r>
              <a:rPr lang="en-GB" sz="1600" baseline="30000" dirty="0"/>
              <a:t>1</a:t>
            </a:r>
            <a:endParaRPr lang="en-GB" sz="16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93899" y="3185671"/>
          <a:ext cx="11181600" cy="186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8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Incidence rate per 1,000 </a:t>
                      </a:r>
                      <a:b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</a:br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person-years</a:t>
                      </a:r>
                      <a:r>
                        <a:rPr lang="en-US" sz="16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 </a:t>
                      </a:r>
                      <a:endParaRPr lang="en-US" sz="16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CVD mortality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Liver-specific mortality 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All-cause mortality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Incidence</a:t>
                      </a:r>
                      <a:r>
                        <a:rPr lang="en-US" sz="16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HCC</a:t>
                      </a:r>
                      <a:endParaRPr lang="en-US" sz="1600" noProof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MAFLD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4.79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15.44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NASH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–</a:t>
                      </a:r>
                      <a:endParaRPr lang="en-US" sz="16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11.77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25.56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5.29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91695E-8E6D-4A0B-B2B9-FE6FC403106D}"/>
              </a:ext>
            </a:extLst>
          </p:cNvPr>
          <p:cNvSpPr txBox="1"/>
          <p:nvPr/>
        </p:nvSpPr>
        <p:spPr>
          <a:xfrm>
            <a:off x="1809346" y="2770105"/>
            <a:ext cx="8501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0" dirty="0">
                <a:latin typeface="Verdana" panose="020B0604030504040204" pitchFamily="34" charset="0"/>
                <a:ea typeface="Verdana" panose="020B0604030504040204" pitchFamily="34" charset="0"/>
              </a:rPr>
              <a:t>Incidence for progression of MAFLD and NASH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b="1" dirty="0">
                <a:latin typeface="Verdana" panose="020B0604030504040204" pitchFamily="34" charset="0"/>
                <a:ea typeface="Verdana" panose="020B0604030504040204" pitchFamily="34" charset="0"/>
              </a:rPr>
              <a:t>(OR 2.58)</a:t>
            </a:r>
            <a:r>
              <a:rPr lang="en-US" sz="1800" b="1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US" sz="18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CDB003-6252-9573-9B42-2F346CD1FB09}"/>
              </a:ext>
            </a:extLst>
          </p:cNvPr>
          <p:cNvSpPr txBox="1">
            <a:spLocks/>
          </p:cNvSpPr>
          <p:nvPr/>
        </p:nvSpPr>
        <p:spPr>
          <a:xfrm>
            <a:off x="1678583" y="6356350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CVD, cardiovascular disease; 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HCC, hepatocellular carcinoma; MAFLD, metabolic-dysfunction-associated fatty liver disease; NASH, non-alcoholic 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steatohepatitis; OR, odds ratio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</a:b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Targher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G, et al. J Hepatol 2016;65:589–600; 2. Younossi Z, et al. Hepatology 2016;64:73–84</a:t>
            </a:r>
          </a:p>
        </p:txBody>
      </p:sp>
    </p:spTree>
    <p:extLst>
      <p:ext uri="{BB962C8B-B14F-4D97-AF65-F5344CB8AC3E}">
        <p14:creationId xmlns:p14="http://schemas.microsoft.com/office/powerpoint/2010/main" val="260577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800" b="0" dirty="0"/>
              <a:t>Tools for the diagnosis of MAFLD</a:t>
            </a:r>
            <a:endParaRPr lang="en-GB" b="0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CDB003-6252-9573-9B42-2F346CD1FB09}"/>
              </a:ext>
            </a:extLst>
          </p:cNvPr>
          <p:cNvSpPr txBox="1">
            <a:spLocks/>
          </p:cNvSpPr>
          <p:nvPr/>
        </p:nvSpPr>
        <p:spPr>
          <a:xfrm>
            <a:off x="1678583" y="6194225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CT, computed tomography; GGT, gamma-glutamyl transferase; MRI, magnetic resonance imaging; MRS, magnetic resonance spectroscopy; MAFLD, metabolic associated fatty liver disease; PDFF, proton density fat fraction</a:t>
            </a:r>
          </a:p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Alam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S, et al. BSMMU J 2015;8:61–7; 2.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Hernaez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R, et al. Hepatology 2011;54:1082–90; 3.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Dasarathy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S, et al. J Hepatol 2009;51:1061–7; 4.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Rogier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J, et al. Liver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Transpl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2015;21:690–5; 5. Tang A, et al. Radiology 2015;274:416–25; 6. McPherson S, et al. J Hepatol 2009;51:389–97; 7. Sumida Y, et al World J Gastroenterol 2014;20:475–85</a:t>
            </a:r>
          </a:p>
        </p:txBody>
      </p:sp>
      <p:graphicFrame>
        <p:nvGraphicFramePr>
          <p:cNvPr id="8" name="Tabela 4">
            <a:extLst>
              <a:ext uri="{FF2B5EF4-FFF2-40B4-BE49-F238E27FC236}">
                <a16:creationId xmlns:a16="http://schemas.microsoft.com/office/drawing/2014/main" id="{008B4AF0-ACE1-1532-D0CF-9A9E422C6C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66382"/>
              </p:ext>
            </p:extLst>
          </p:nvPr>
        </p:nvGraphicFramePr>
        <p:xfrm>
          <a:off x="556681" y="1638960"/>
          <a:ext cx="11052000" cy="358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5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Method</a:t>
                      </a:r>
                    </a:p>
                  </a:txBody>
                  <a:tcPr marL="91303" marR="91303" marT="45740" marB="45740" anchor="ctr" horzOverflow="overflow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1521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Sensitivity (%)</a:t>
                      </a:r>
                    </a:p>
                  </a:txBody>
                  <a:tcPr marL="91303" marR="91303" marT="45740" marB="45740" anchor="ctr" horzOverflow="overflow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1521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Specificity (%)</a:t>
                      </a:r>
                    </a:p>
                  </a:txBody>
                  <a:tcPr marL="91303" marR="91303" marT="45740" marB="45740" anchor="ctr" horzOverflow="overflow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</a:p>
                  </a:txBody>
                  <a:tcPr marL="91303" marR="91303" marT="45740" marB="45740" anchor="ctr" horzOverflow="overflow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Liver enzymes</a:t>
                      </a: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GGT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65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Not reliable for diagnosis</a:t>
                      </a:r>
                    </a:p>
                  </a:txBody>
                  <a:tcPr marL="91303" marR="91303" marT="45740" marB="4574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Ultrasound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Any degree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Cut-off ≥20%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Inexpensive and accessible, but cannot distinguish fibrosis/steatosis </a:t>
                      </a:r>
                    </a:p>
                  </a:txBody>
                  <a:tcPr marL="91303" marR="91303" marT="45740" marB="45740" anchor="ctr" horzOverflow="overflow">
                    <a:solidFill>
                      <a:srgbClr val="F6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CT without contrast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&gt;30%</a:t>
                      </a:r>
                      <a:endParaRPr kumimoji="0" lang="en-US" sz="1200" b="0" i="0" u="none" strike="noStrike" kern="1200" cap="none" normalizeH="0" baseline="3000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79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97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Better in morbid obesity, but affected by iron, fibrosis, and less accurate with less steatosis</a:t>
                      </a:r>
                    </a:p>
                  </a:txBody>
                  <a:tcPr marL="91303" marR="91303" marT="45740" marB="4574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797988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MRI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PDFF 6.4%, grade 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≥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PDFF 17.4%, grade 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≥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Detects mild steatosis, quantifies hepatic fat most accurately</a:t>
                      </a:r>
                    </a:p>
                  </a:txBody>
                  <a:tcPr marL="91303" marR="91303" marT="45740" marB="45740" anchor="ctr" horzOverflow="overflow">
                    <a:solidFill>
                      <a:srgbClr val="F6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6759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MRS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≥5%</a:t>
                      </a:r>
                    </a:p>
                    <a:p>
                      <a:pPr marL="108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&gt;33%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90–96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92–100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87–100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92–97</a:t>
                      </a:r>
                    </a:p>
                  </a:txBody>
                  <a:tcPr marL="91303" marR="91303" marT="45740" marB="4574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7701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Liver biopsy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303" marR="91303" marT="45740" marB="45740" horzOverflow="overflow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Gold standard, but invasive and subject to sampling error</a:t>
                      </a:r>
                    </a:p>
                  </a:txBody>
                  <a:tcPr marL="91303" marR="91303" marT="45740" marB="45740" anchor="ctr" horzOverflow="overflow">
                    <a:solidFill>
                      <a:srgbClr val="F6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666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36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1351" y="507944"/>
            <a:ext cx="11362660" cy="458587"/>
          </a:xfrm>
        </p:spPr>
        <p:txBody>
          <a:bodyPr>
            <a:noAutofit/>
          </a:bodyPr>
          <a:lstStyle/>
          <a:p>
            <a:r>
              <a:rPr lang="en-US" sz="2800" b="0" dirty="0"/>
              <a:t>Diagnostic accuracy of transient elastography for fibrosis in patients with MAFLD</a:t>
            </a:r>
            <a:br>
              <a:rPr lang="en-US" sz="2800" b="0" dirty="0"/>
            </a:br>
            <a:r>
              <a:rPr lang="en-US" sz="1800" b="0" dirty="0">
                <a:solidFill>
                  <a:schemeClr val="accent5"/>
                </a:solidFill>
              </a:rPr>
              <a:t>A systematic review and meta-analysis</a:t>
            </a:r>
            <a:endParaRPr lang="en-GB" b="0" dirty="0">
              <a:solidFill>
                <a:schemeClr val="accent5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CDB003-6252-9573-9B42-2F346CD1FB09}"/>
              </a:ext>
            </a:extLst>
          </p:cNvPr>
          <p:cNvSpPr txBox="1">
            <a:spLocks/>
          </p:cNvSpPr>
          <p:nvPr/>
        </p:nvSpPr>
        <p:spPr>
          <a:xfrm>
            <a:off x="1678583" y="6291500"/>
            <a:ext cx="9353974" cy="446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MAFLD, metabolic associated fatty liver disease; CI, confidence interval;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sAUC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specificity and area under the curve;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sSe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summary sensitivity; </a:t>
            </a:r>
            <a:r>
              <a:rPr lang="en-GB" sz="800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sSp</a:t>
            </a: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summary specificity; TE, transient elastography; VCTE, vibration-controlled transient elastography 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Selvaraj EA, et al. J Hepatol 2021;75:770–85</a:t>
            </a:r>
          </a:p>
        </p:txBody>
      </p:sp>
      <p:graphicFrame>
        <p:nvGraphicFramePr>
          <p:cNvPr id="3" name="Tabela 4">
            <a:extLst>
              <a:ext uri="{FF2B5EF4-FFF2-40B4-BE49-F238E27FC236}">
                <a16:creationId xmlns:a16="http://schemas.microsoft.com/office/drawing/2014/main" id="{6DBEBBB1-B918-F255-98AB-FF403307D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027125"/>
              </p:ext>
            </p:extLst>
          </p:nvPr>
        </p:nvGraphicFramePr>
        <p:xfrm>
          <a:off x="570000" y="2004802"/>
          <a:ext cx="11052000" cy="2848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9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63278077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612928605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1767555092"/>
                    </a:ext>
                  </a:extLst>
                </a:gridCol>
              </a:tblGrid>
              <a:tr h="5696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VCTE</a:t>
                      </a:r>
                      <a:b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(kPa)</a:t>
                      </a:r>
                    </a:p>
                  </a:txBody>
                  <a:tcPr marL="4763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152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Studies, n 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(patients; n)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152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Prevalence, % </a:t>
                      </a:r>
                      <a:b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(95% CI)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Cut-off range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sAUC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b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(95% CI)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sSe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% </a:t>
                      </a:r>
                      <a:b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(95% CI)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sSp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% </a:t>
                      </a:r>
                      <a:b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(95% CI)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052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679">
                <a:tc>
                  <a:txBody>
                    <a:bodyPr/>
                    <a:lstStyle/>
                    <a:p>
                      <a:pPr marL="108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F≥1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(1064)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67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(23–94)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5.3–8.2</a:t>
                      </a:r>
                      <a:endParaRPr lang="en-GB" sz="140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0.82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(0.78–0.85)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78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(73–82)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(65–79)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679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F≥2</a:t>
                      </a: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37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(2763)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 </a:t>
                      </a:r>
                      <a:endParaRPr lang="en-GB" sz="140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(5–77)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3.8–10.2</a:t>
                      </a:r>
                      <a:endParaRPr lang="en-GB" sz="140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0.83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(0.80–0.87)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(76–83)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73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(68–77)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679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F≥3</a:t>
                      </a: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(4219)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(5–54)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6.8–12.9</a:t>
                      </a:r>
                      <a:endParaRPr lang="en-GB" sz="140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0.85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(0.83–0.87)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(77–83)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(74–80)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797988"/>
                  </a:ext>
                </a:extLst>
              </a:tr>
              <a:tr h="569679">
                <a:tc>
                  <a:txBody>
                    <a:bodyPr/>
                    <a:lstStyle/>
                    <a:p>
                      <a:pPr marL="108000" algn="l" fontAlgn="ctr">
                        <a:spcBef>
                          <a:spcPts val="0"/>
                        </a:spcBef>
                      </a:pPr>
                      <a:r>
                        <a:rPr lang="en-US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F=4</a:t>
                      </a: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(337)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(3–31)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6.9–19.4</a:t>
                      </a:r>
                      <a:endParaRPr lang="en-GB" sz="1400" u="none" strike="noStrike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0.89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(0.84–0.93)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(70–82)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 </a:t>
                      </a:r>
                      <a:br>
                        <a:rPr lang="en-GB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ru-RU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(85–91)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38" marR="4763" marT="6350" marB="0" anchor="ctr">
                    <a:solidFill>
                      <a:srgbClr val="F6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675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28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/>
              <a:t>Quantitative assessment of liver fat by</a:t>
            </a:r>
            <a:r>
              <a:rPr lang="ru-RU" b="0" dirty="0"/>
              <a:t> TE</a:t>
            </a:r>
            <a:r>
              <a:rPr lang="en-US" b="0" dirty="0"/>
              <a:t> with </a:t>
            </a:r>
            <a:r>
              <a:rPr lang="ru-RU" b="0" dirty="0"/>
              <a:t>CAP</a:t>
            </a:r>
            <a:br>
              <a:rPr lang="en-US" b="0" dirty="0"/>
            </a:br>
            <a:r>
              <a:rPr lang="en-US" sz="1800" b="0" dirty="0">
                <a:solidFill>
                  <a:schemeClr val="accent3"/>
                </a:solidFill>
              </a:rPr>
              <a:t>(FibroScan</a:t>
            </a:r>
            <a:r>
              <a:rPr lang="en-US" sz="1800" b="0" baseline="30000" dirty="0">
                <a:solidFill>
                  <a:schemeClr val="accent3"/>
                </a:solidFill>
              </a:rPr>
              <a:t>®</a:t>
            </a:r>
            <a:r>
              <a:rPr lang="en-US" sz="1800" b="0" dirty="0">
                <a:solidFill>
                  <a:schemeClr val="accent3"/>
                </a:solidFill>
              </a:rPr>
              <a:t>)</a:t>
            </a:r>
            <a:endParaRPr lang="en-GB" b="0" dirty="0">
              <a:solidFill>
                <a:schemeClr val="accent3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CDB003-6252-9573-9B42-2F346CD1FB09}"/>
              </a:ext>
            </a:extLst>
          </p:cNvPr>
          <p:cNvSpPr txBox="1">
            <a:spLocks/>
          </p:cNvSpPr>
          <p:nvPr/>
        </p:nvSpPr>
        <p:spPr>
          <a:xfrm>
            <a:off x="1678583" y="6291500"/>
            <a:ext cx="935397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AUC, area under the curve; AUROC, area under the receiver operating curve; CAP, controlled attenuation parameter; CI, confidence interval; HSROC, hierarchical summary receiver operating characteristic curves; SROC, summary receiver operating characteristic curves; TE, transient elastography</a:t>
            </a:r>
            <a:b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 Q et al. Eur J Clin Invest 2021;51:e13446</a:t>
            </a:r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29BD6BE9-2CF1-8FC7-B867-2DB3D28C98E2}"/>
              </a:ext>
            </a:extLst>
          </p:cNvPr>
          <p:cNvSpPr/>
          <p:nvPr/>
        </p:nvSpPr>
        <p:spPr>
          <a:xfrm>
            <a:off x="587373" y="2250260"/>
            <a:ext cx="5045796" cy="2486186"/>
          </a:xfrm>
          <a:prstGeom prst="round2DiagRect">
            <a:avLst/>
          </a:prstGeom>
          <a:noFill/>
          <a:ln w="19050">
            <a:solidFill>
              <a:srgbClr val="B152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287FE29-692D-9C0C-1CCC-9DEF63EFB94F}"/>
              </a:ext>
            </a:extLst>
          </p:cNvPr>
          <p:cNvSpPr txBox="1">
            <a:spLocks/>
          </p:cNvSpPr>
          <p:nvPr/>
        </p:nvSpPr>
        <p:spPr>
          <a:xfrm>
            <a:off x="587375" y="1529534"/>
            <a:ext cx="11088688" cy="228674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1600" b="1" dirty="0"/>
              <a:t>TE-CAP: S0</a:t>
            </a:r>
            <a:r>
              <a:rPr lang="en-GB" sz="1600" b="1" dirty="0">
                <a:cs typeface="Calibri" panose="020F0502020204030204" pitchFamily="34" charset="0"/>
              </a:rPr>
              <a:t>–</a:t>
            </a:r>
            <a:r>
              <a:rPr lang="en-GB" sz="1600" b="1" dirty="0"/>
              <a:t>2 vs S3</a:t>
            </a:r>
          </a:p>
          <a:p>
            <a:pPr marL="0" indent="0" algn="ctr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GB" sz="1400" b="1" dirty="0"/>
              <a:t>HSROC with confidence and predictive ellipses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78D2B334-1945-F871-BA39-2BE8DF130D25}"/>
              </a:ext>
            </a:extLst>
          </p:cNvPr>
          <p:cNvSpPr txBox="1">
            <a:spLocks/>
          </p:cNvSpPr>
          <p:nvPr/>
        </p:nvSpPr>
        <p:spPr>
          <a:xfrm>
            <a:off x="587375" y="4822778"/>
            <a:ext cx="5383235" cy="828000"/>
          </a:xfrm>
          <a:prstGeom prst="rect">
            <a:avLst/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lvl="0" indent="-180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TE with CAP had the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highest diagnostic accuracy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for detecting the stage of steatosis ≥S1, with a total sensitivity of 0.82 (95% CI: 0.79–0.84), specificity 0.83 (0.80–0.86) and HSROC 0.85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98552-50F8-0D38-2C6D-2F99647EE40D}"/>
              </a:ext>
            </a:extLst>
          </p:cNvPr>
          <p:cNvSpPr txBox="1"/>
          <p:nvPr/>
        </p:nvSpPr>
        <p:spPr>
          <a:xfrm>
            <a:off x="6278155" y="4822778"/>
            <a:ext cx="5383235" cy="82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The diagnostic accuracy was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relatively low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for S3 detection, with an overall sensitivity of 0.79 (0.77–0.81), a specificity of 0.56 (0.53–0.58), and an HSROC 0.79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33E0090-F9CF-78EB-CE6B-5DC89AD89090}"/>
              </a:ext>
            </a:extLst>
          </p:cNvPr>
          <p:cNvGrpSpPr/>
          <p:nvPr/>
        </p:nvGrpSpPr>
        <p:grpSpPr>
          <a:xfrm>
            <a:off x="6470054" y="2283883"/>
            <a:ext cx="2743817" cy="2444897"/>
            <a:chOff x="4339060" y="2283883"/>
            <a:chExt cx="2743817" cy="244489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D6B5C75-C153-FE53-F2D9-E1A761AD130E}"/>
                </a:ext>
              </a:extLst>
            </p:cNvPr>
            <p:cNvSpPr/>
            <p:nvPr/>
          </p:nvSpPr>
          <p:spPr>
            <a:xfrm>
              <a:off x="5072223" y="2411104"/>
              <a:ext cx="1838093" cy="905302"/>
            </a:xfrm>
            <a:custGeom>
              <a:avLst/>
              <a:gdLst>
                <a:gd name="connsiteX0" fmla="*/ 195 w 1838093"/>
                <a:gd name="connsiteY0" fmla="*/ 905302 h 905302"/>
                <a:gd name="connsiteX1" fmla="*/ 4744 w 1838093"/>
                <a:gd name="connsiteY1" fmla="*/ 773374 h 905302"/>
                <a:gd name="connsiteX2" fmla="*/ 32040 w 1838093"/>
                <a:gd name="connsiteY2" fmla="*/ 673290 h 905302"/>
                <a:gd name="connsiteX3" fmla="*/ 109377 w 1838093"/>
                <a:gd name="connsiteY3" fmla="*/ 573206 h 905302"/>
                <a:gd name="connsiteX4" fmla="*/ 268601 w 1838093"/>
                <a:gd name="connsiteY4" fmla="*/ 477672 h 905302"/>
                <a:gd name="connsiteX5" fmla="*/ 678034 w 1838093"/>
                <a:gd name="connsiteY5" fmla="*/ 382138 h 905302"/>
                <a:gd name="connsiteX6" fmla="*/ 1069270 w 1838093"/>
                <a:gd name="connsiteY6" fmla="*/ 309350 h 905302"/>
                <a:gd name="connsiteX7" fmla="*/ 1460505 w 1838093"/>
                <a:gd name="connsiteY7" fmla="*/ 250209 h 905302"/>
                <a:gd name="connsiteX8" fmla="*/ 1624278 w 1838093"/>
                <a:gd name="connsiteY8" fmla="*/ 213815 h 905302"/>
                <a:gd name="connsiteX9" fmla="*/ 1724362 w 1838093"/>
                <a:gd name="connsiteY9" fmla="*/ 181971 h 905302"/>
                <a:gd name="connsiteX10" fmla="*/ 1815347 w 1838093"/>
                <a:gd name="connsiteY10" fmla="*/ 127380 h 905302"/>
                <a:gd name="connsiteX11" fmla="*/ 1833544 w 1838093"/>
                <a:gd name="connsiteY11" fmla="*/ 86436 h 905302"/>
                <a:gd name="connsiteX12" fmla="*/ 1838093 w 1838093"/>
                <a:gd name="connsiteY12" fmla="*/ 0 h 90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093" h="905302">
                  <a:moveTo>
                    <a:pt x="195" y="905302"/>
                  </a:moveTo>
                  <a:cubicBezTo>
                    <a:pt x="-184" y="858672"/>
                    <a:pt x="-563" y="812043"/>
                    <a:pt x="4744" y="773374"/>
                  </a:cubicBezTo>
                  <a:cubicBezTo>
                    <a:pt x="10051" y="734705"/>
                    <a:pt x="14601" y="706651"/>
                    <a:pt x="32040" y="673290"/>
                  </a:cubicBezTo>
                  <a:cubicBezTo>
                    <a:pt x="49479" y="639929"/>
                    <a:pt x="69950" y="605809"/>
                    <a:pt x="109377" y="573206"/>
                  </a:cubicBezTo>
                  <a:cubicBezTo>
                    <a:pt x="148804" y="540603"/>
                    <a:pt x="173825" y="509517"/>
                    <a:pt x="268601" y="477672"/>
                  </a:cubicBezTo>
                  <a:cubicBezTo>
                    <a:pt x="363377" y="445827"/>
                    <a:pt x="544589" y="410192"/>
                    <a:pt x="678034" y="382138"/>
                  </a:cubicBezTo>
                  <a:cubicBezTo>
                    <a:pt x="811479" y="354084"/>
                    <a:pt x="938858" y="331338"/>
                    <a:pt x="1069270" y="309350"/>
                  </a:cubicBezTo>
                  <a:cubicBezTo>
                    <a:pt x="1199682" y="287362"/>
                    <a:pt x="1368004" y="266131"/>
                    <a:pt x="1460505" y="250209"/>
                  </a:cubicBezTo>
                  <a:cubicBezTo>
                    <a:pt x="1553006" y="234286"/>
                    <a:pt x="1580302" y="225188"/>
                    <a:pt x="1624278" y="213815"/>
                  </a:cubicBezTo>
                  <a:cubicBezTo>
                    <a:pt x="1668254" y="202442"/>
                    <a:pt x="1692517" y="196377"/>
                    <a:pt x="1724362" y="181971"/>
                  </a:cubicBezTo>
                  <a:cubicBezTo>
                    <a:pt x="1756207" y="167565"/>
                    <a:pt x="1797150" y="143302"/>
                    <a:pt x="1815347" y="127380"/>
                  </a:cubicBezTo>
                  <a:cubicBezTo>
                    <a:pt x="1833544" y="111457"/>
                    <a:pt x="1829753" y="107666"/>
                    <a:pt x="1833544" y="86436"/>
                  </a:cubicBezTo>
                  <a:cubicBezTo>
                    <a:pt x="1837335" y="65206"/>
                    <a:pt x="1837714" y="32603"/>
                    <a:pt x="1838093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D47E501-6837-46B6-FE29-42368A36F3D5}"/>
                </a:ext>
              </a:extLst>
            </p:cNvPr>
            <p:cNvGrpSpPr/>
            <p:nvPr/>
          </p:nvGrpSpPr>
          <p:grpSpPr>
            <a:xfrm>
              <a:off x="4339060" y="2283883"/>
              <a:ext cx="2743817" cy="2444897"/>
              <a:chOff x="596374" y="2284581"/>
              <a:chExt cx="2743817" cy="244489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BB5313E-7476-2C85-1ED0-D9B2F7720CAC}"/>
                  </a:ext>
                </a:extLst>
              </p:cNvPr>
              <p:cNvGrpSpPr/>
              <p:nvPr/>
            </p:nvGrpSpPr>
            <p:grpSpPr>
              <a:xfrm>
                <a:off x="596374" y="2284581"/>
                <a:ext cx="2743817" cy="2444897"/>
                <a:chOff x="4070551" y="1771602"/>
                <a:chExt cx="2743817" cy="2444897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F3631A50-D66E-E84B-D4A9-24BA220F55FE}"/>
                    </a:ext>
                  </a:extLst>
                </p:cNvPr>
                <p:cNvGrpSpPr/>
                <p:nvPr/>
              </p:nvGrpSpPr>
              <p:grpSpPr>
                <a:xfrm>
                  <a:off x="4070551" y="1771602"/>
                  <a:ext cx="2743817" cy="2444897"/>
                  <a:chOff x="4070551" y="1771602"/>
                  <a:chExt cx="2743817" cy="2444897"/>
                </a:xfrm>
              </p:grpSpPr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36FFE715-F977-FEAC-1A2D-26EFC15F3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92118" y="1892593"/>
                    <a:ext cx="0" cy="1836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816DFD0D-77AC-437D-3062-7A0029F348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85768" y="3734608"/>
                    <a:ext cx="1854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87CC57D6-6D8C-8DD2-4DC2-8D54B318F9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09568" y="1897013"/>
                    <a:ext cx="828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3E61B004-75C1-437F-27D8-96ABCEFD7C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09568" y="2812764"/>
                    <a:ext cx="828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7345ECF5-B861-A011-48DC-30BA67A4C8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09568" y="3734608"/>
                    <a:ext cx="828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DF00713E-6237-4706-49C6-895D220A3954}"/>
                      </a:ext>
                    </a:extLst>
                  </p:cNvPr>
                  <p:cNvSpPr txBox="1"/>
                  <p:nvPr/>
                </p:nvSpPr>
                <p:spPr>
                  <a:xfrm>
                    <a:off x="4419468" y="1771602"/>
                    <a:ext cx="252000" cy="241980"/>
                  </a:xfrm>
                  <a:prstGeom prst="rect">
                    <a:avLst/>
                  </a:prstGeom>
                  <a:noFill/>
                </p:spPr>
                <p:txBody>
                  <a:bodyPr wrap="square" lIns="0" tIns="36000" rIns="0" bIns="36000" rtlCol="0" anchor="ctr" anchorCtr="0">
                    <a:spAutoFit/>
                  </a:bodyPr>
                  <a:lstStyle/>
                  <a:p>
                    <a:pPr marL="0" marR="0" lvl="0" indent="0" algn="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1.0</a:t>
                    </a:r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9037C01C-B679-D1A5-0508-7AB580AA33EA}"/>
                      </a:ext>
                    </a:extLst>
                  </p:cNvPr>
                  <p:cNvSpPr txBox="1"/>
                  <p:nvPr/>
                </p:nvSpPr>
                <p:spPr>
                  <a:xfrm>
                    <a:off x="4419468" y="2680820"/>
                    <a:ext cx="252000" cy="241980"/>
                  </a:xfrm>
                  <a:prstGeom prst="rect">
                    <a:avLst/>
                  </a:prstGeom>
                  <a:noFill/>
                </p:spPr>
                <p:txBody>
                  <a:bodyPr wrap="square" lIns="0" tIns="36000" rIns="0" bIns="36000" rtlCol="0" anchor="ctr" anchorCtr="0">
                    <a:spAutoFit/>
                  </a:bodyPr>
                  <a:lstStyle/>
                  <a:p>
                    <a:pPr marL="0" marR="0" lvl="0" indent="0" algn="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0.5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3EB218D0-88F0-E455-6ADA-08E2614D954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273811" y="2689329"/>
                    <a:ext cx="1835460" cy="241980"/>
                  </a:xfrm>
                  <a:prstGeom prst="rect">
                    <a:avLst/>
                  </a:prstGeom>
                  <a:noFill/>
                </p:spPr>
                <p:txBody>
                  <a:bodyPr wrap="square" lIns="0" tIns="36000" rIns="0" bIns="36000" rtlCol="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Sensitivity</a:t>
                    </a:r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7577EC90-40AD-904E-8212-F71F9E5AAE23}"/>
                      </a:ext>
                    </a:extLst>
                  </p:cNvPr>
                  <p:cNvSpPr txBox="1"/>
                  <p:nvPr/>
                </p:nvSpPr>
                <p:spPr>
                  <a:xfrm>
                    <a:off x="4576535" y="3739319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1.0</a:t>
                    </a:r>
                    <a:endParaRPr kumimoji="0" lang="ru-RU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158547EA-D280-2C45-84EC-D49D05818BD0}"/>
                      </a:ext>
                    </a:extLst>
                  </p:cNvPr>
                  <p:cNvSpPr txBox="1"/>
                  <p:nvPr/>
                </p:nvSpPr>
                <p:spPr>
                  <a:xfrm>
                    <a:off x="5505427" y="3739319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lIns="0" rIns="0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0.5</a:t>
                    </a:r>
                    <a:endParaRPr kumimoji="0" lang="ru-RU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935B1577-BA38-E1B4-3CFE-D478B18E631B}"/>
                      </a:ext>
                    </a:extLst>
                  </p:cNvPr>
                  <p:cNvSpPr txBox="1"/>
                  <p:nvPr/>
                </p:nvSpPr>
                <p:spPr>
                  <a:xfrm>
                    <a:off x="6454368" y="3739319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lIns="0" rIns="0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</a:t>
                    </a:r>
                    <a:endParaRPr kumimoji="0" lang="ru-RU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0BF140A0-3BE9-FDB9-A4A3-3CFBB11B3D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94048" y="3735719"/>
                    <a:ext cx="0" cy="828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A5B49CEF-654A-1EA8-CAB8-5273277531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20397" y="3735719"/>
                    <a:ext cx="0" cy="828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A924E8E1-F561-4667-1D87-357083C560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9028" y="3735719"/>
                    <a:ext cx="0" cy="828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B254DDE4-3275-5564-052B-A86875AAAE4E}"/>
                      </a:ext>
                    </a:extLst>
                  </p:cNvPr>
                  <p:cNvSpPr txBox="1"/>
                  <p:nvPr/>
                </p:nvSpPr>
                <p:spPr>
                  <a:xfrm>
                    <a:off x="4421148" y="3604694"/>
                    <a:ext cx="252000" cy="241980"/>
                  </a:xfrm>
                  <a:prstGeom prst="rect">
                    <a:avLst/>
                  </a:prstGeom>
                  <a:noFill/>
                </p:spPr>
                <p:txBody>
                  <a:bodyPr wrap="square" lIns="0" tIns="36000" rIns="0" bIns="36000" rtlCol="0" anchor="ctr" anchorCtr="0">
                    <a:spAutoFit/>
                  </a:bodyPr>
                  <a:lstStyle/>
                  <a:p>
                    <a:pPr marL="0" marR="0" lvl="0" indent="0" algn="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B32F9804-9123-14D0-0834-02AE76E843A6}"/>
                      </a:ext>
                    </a:extLst>
                  </p:cNvPr>
                  <p:cNvSpPr txBox="1"/>
                  <p:nvPr/>
                </p:nvSpPr>
                <p:spPr>
                  <a:xfrm>
                    <a:off x="4792118" y="3954889"/>
                    <a:ext cx="1853997" cy="261610"/>
                  </a:xfrm>
                  <a:prstGeom prst="rect">
                    <a:avLst/>
                  </a:prstGeom>
                  <a:noFill/>
                </p:spPr>
                <p:txBody>
                  <a:bodyPr wrap="square" lIns="0" rIns="0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Specificity</a:t>
                    </a:r>
                    <a:endParaRPr kumimoji="0" lang="ru-RU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22" name="Diamond 21">
                  <a:extLst>
                    <a:ext uri="{FF2B5EF4-FFF2-40B4-BE49-F238E27FC236}">
                      <a16:creationId xmlns:a16="http://schemas.microsoft.com/office/drawing/2014/main" id="{D23F5DCE-5C7B-BD73-F716-14CA059D4421}"/>
                    </a:ext>
                  </a:extLst>
                </p:cNvPr>
                <p:cNvSpPr/>
                <p:nvPr/>
              </p:nvSpPr>
              <p:spPr>
                <a:xfrm>
                  <a:off x="5433102" y="2222275"/>
                  <a:ext cx="108000" cy="108000"/>
                </a:xfrm>
                <a:prstGeom prst="diamond">
                  <a:avLst/>
                </a:prstGeom>
                <a:solidFill>
                  <a:srgbClr val="B15218"/>
                </a:solidFill>
                <a:ln>
                  <a:solidFill>
                    <a:srgbClr val="B1521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A129AC-9584-E494-F360-65B6819B549D}"/>
                  </a:ext>
                </a:extLst>
              </p:cNvPr>
              <p:cNvSpPr txBox="1"/>
              <p:nvPr/>
            </p:nvSpPr>
            <p:spPr>
              <a:xfrm>
                <a:off x="1599621" y="2294597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9700AC6-C18B-4A38-7AB4-A929442DFA76}"/>
                  </a:ext>
                </a:extLst>
              </p:cNvPr>
              <p:cNvSpPr txBox="1"/>
              <p:nvPr/>
            </p:nvSpPr>
            <p:spPr>
              <a:xfrm>
                <a:off x="1576875" y="2781359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E833A1-72D7-A252-F940-9BF742BAD997}"/>
                  </a:ext>
                </a:extLst>
              </p:cNvPr>
              <p:cNvSpPr txBox="1"/>
              <p:nvPr/>
            </p:nvSpPr>
            <p:spPr>
              <a:xfrm>
                <a:off x="1722446" y="2617584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9CD5A7-1C98-B7C2-D6D3-AD9D7436EDAD}"/>
                  </a:ext>
                </a:extLst>
              </p:cNvPr>
              <p:cNvSpPr txBox="1"/>
              <p:nvPr/>
            </p:nvSpPr>
            <p:spPr>
              <a:xfrm>
                <a:off x="2509469" y="2585737"/>
                <a:ext cx="252000" cy="211203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8F3806-8BED-80C8-AD52-E5412370B9FA}"/>
                </a:ext>
              </a:extLst>
            </p:cNvPr>
            <p:cNvSpPr txBox="1"/>
            <p:nvPr/>
          </p:nvSpPr>
          <p:spPr>
            <a:xfrm>
              <a:off x="5417370" y="2769286"/>
              <a:ext cx="252000" cy="211203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70826A-ACD9-3472-C2EC-342B7C827EB4}"/>
                </a:ext>
              </a:extLst>
            </p:cNvPr>
            <p:cNvSpPr txBox="1"/>
            <p:nvPr/>
          </p:nvSpPr>
          <p:spPr>
            <a:xfrm>
              <a:off x="5799503" y="2641905"/>
              <a:ext cx="252000" cy="211203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602755-70BF-7A7C-869D-F59E47EED311}"/>
                </a:ext>
              </a:extLst>
            </p:cNvPr>
            <p:cNvSpPr txBox="1"/>
            <p:nvPr/>
          </p:nvSpPr>
          <p:spPr>
            <a:xfrm>
              <a:off x="5992844" y="2603236"/>
              <a:ext cx="252000" cy="211203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F5514BE-33F9-C1DD-A549-40B5FD2E43D2}"/>
                </a:ext>
              </a:extLst>
            </p:cNvPr>
            <p:cNvSpPr/>
            <p:nvPr/>
          </p:nvSpPr>
          <p:spPr>
            <a:xfrm>
              <a:off x="5375698" y="2627469"/>
              <a:ext cx="862037" cy="389316"/>
            </a:xfrm>
            <a:custGeom>
              <a:avLst/>
              <a:gdLst>
                <a:gd name="connsiteX0" fmla="*/ 256278 w 862037"/>
                <a:gd name="connsiteY0" fmla="*/ 20197 h 389316"/>
                <a:gd name="connsiteX1" fmla="*/ 451896 w 862037"/>
                <a:gd name="connsiteY1" fmla="*/ 2000 h 389316"/>
                <a:gd name="connsiteX2" fmla="*/ 638415 w 862037"/>
                <a:gd name="connsiteY2" fmla="*/ 2000 h 389316"/>
                <a:gd name="connsiteX3" fmla="*/ 774893 w 862037"/>
                <a:gd name="connsiteY3" fmla="*/ 15647 h 389316"/>
                <a:gd name="connsiteX4" fmla="*/ 843132 w 862037"/>
                <a:gd name="connsiteY4" fmla="*/ 52041 h 389316"/>
                <a:gd name="connsiteX5" fmla="*/ 861329 w 862037"/>
                <a:gd name="connsiteY5" fmla="*/ 106632 h 389316"/>
                <a:gd name="connsiteX6" fmla="*/ 824935 w 862037"/>
                <a:gd name="connsiteY6" fmla="*/ 170322 h 389316"/>
                <a:gd name="connsiteX7" fmla="*/ 688457 w 862037"/>
                <a:gd name="connsiteY7" fmla="*/ 261307 h 389316"/>
                <a:gd name="connsiteX8" fmla="*/ 533783 w 862037"/>
                <a:gd name="connsiteY8" fmla="*/ 334095 h 389316"/>
                <a:gd name="connsiteX9" fmla="*/ 292672 w 862037"/>
                <a:gd name="connsiteY9" fmla="*/ 384137 h 389316"/>
                <a:gd name="connsiteX10" fmla="*/ 151645 w 862037"/>
                <a:gd name="connsiteY10" fmla="*/ 384137 h 389316"/>
                <a:gd name="connsiteX11" fmla="*/ 47012 w 862037"/>
                <a:gd name="connsiteY11" fmla="*/ 352292 h 389316"/>
                <a:gd name="connsiteX12" fmla="*/ 10618 w 862037"/>
                <a:gd name="connsiteY12" fmla="*/ 302250 h 389316"/>
                <a:gd name="connsiteX13" fmla="*/ 6069 w 862037"/>
                <a:gd name="connsiteY13" fmla="*/ 183970 h 389316"/>
                <a:gd name="connsiteX14" fmla="*/ 87956 w 862037"/>
                <a:gd name="connsiteY14" fmla="*/ 88435 h 389316"/>
                <a:gd name="connsiteX15" fmla="*/ 256278 w 862037"/>
                <a:gd name="connsiteY15" fmla="*/ 20197 h 38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2037" h="389316">
                  <a:moveTo>
                    <a:pt x="256278" y="20197"/>
                  </a:moveTo>
                  <a:cubicBezTo>
                    <a:pt x="316935" y="5791"/>
                    <a:pt x="388207" y="5033"/>
                    <a:pt x="451896" y="2000"/>
                  </a:cubicBezTo>
                  <a:cubicBezTo>
                    <a:pt x="515585" y="-1033"/>
                    <a:pt x="584582" y="-274"/>
                    <a:pt x="638415" y="2000"/>
                  </a:cubicBezTo>
                  <a:cubicBezTo>
                    <a:pt x="692248" y="4274"/>
                    <a:pt x="740774" y="7307"/>
                    <a:pt x="774893" y="15647"/>
                  </a:cubicBezTo>
                  <a:cubicBezTo>
                    <a:pt x="809012" y="23987"/>
                    <a:pt x="828726" y="36877"/>
                    <a:pt x="843132" y="52041"/>
                  </a:cubicBezTo>
                  <a:cubicBezTo>
                    <a:pt x="857538" y="67205"/>
                    <a:pt x="864362" y="86919"/>
                    <a:pt x="861329" y="106632"/>
                  </a:cubicBezTo>
                  <a:cubicBezTo>
                    <a:pt x="858296" y="126345"/>
                    <a:pt x="853747" y="144543"/>
                    <a:pt x="824935" y="170322"/>
                  </a:cubicBezTo>
                  <a:cubicBezTo>
                    <a:pt x="796123" y="196101"/>
                    <a:pt x="736982" y="234012"/>
                    <a:pt x="688457" y="261307"/>
                  </a:cubicBezTo>
                  <a:cubicBezTo>
                    <a:pt x="639932" y="288602"/>
                    <a:pt x="599747" y="313623"/>
                    <a:pt x="533783" y="334095"/>
                  </a:cubicBezTo>
                  <a:cubicBezTo>
                    <a:pt x="467819" y="354567"/>
                    <a:pt x="356362" y="375797"/>
                    <a:pt x="292672" y="384137"/>
                  </a:cubicBezTo>
                  <a:cubicBezTo>
                    <a:pt x="228982" y="392477"/>
                    <a:pt x="192588" y="389445"/>
                    <a:pt x="151645" y="384137"/>
                  </a:cubicBezTo>
                  <a:cubicBezTo>
                    <a:pt x="110702" y="378830"/>
                    <a:pt x="70516" y="365940"/>
                    <a:pt x="47012" y="352292"/>
                  </a:cubicBezTo>
                  <a:cubicBezTo>
                    <a:pt x="23508" y="338644"/>
                    <a:pt x="17442" y="330304"/>
                    <a:pt x="10618" y="302250"/>
                  </a:cubicBezTo>
                  <a:cubicBezTo>
                    <a:pt x="3794" y="274196"/>
                    <a:pt x="-6821" y="219606"/>
                    <a:pt x="6069" y="183970"/>
                  </a:cubicBezTo>
                  <a:cubicBezTo>
                    <a:pt x="18959" y="148334"/>
                    <a:pt x="41705" y="115731"/>
                    <a:pt x="87956" y="88435"/>
                  </a:cubicBezTo>
                  <a:cubicBezTo>
                    <a:pt x="134207" y="61140"/>
                    <a:pt x="195621" y="34603"/>
                    <a:pt x="256278" y="20197"/>
                  </a:cubicBezTo>
                  <a:close/>
                </a:path>
              </a:pathLst>
            </a:custGeom>
            <a:noFill/>
            <a:ln>
              <a:solidFill>
                <a:srgbClr val="B1521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5D75557-D1C9-FC87-0279-EFD196340B46}"/>
              </a:ext>
            </a:extLst>
          </p:cNvPr>
          <p:cNvGrpSpPr/>
          <p:nvPr/>
        </p:nvGrpSpPr>
        <p:grpSpPr>
          <a:xfrm>
            <a:off x="638188" y="2284581"/>
            <a:ext cx="2743817" cy="2444897"/>
            <a:chOff x="596374" y="2284581"/>
            <a:chExt cx="2743817" cy="2444897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F710E2C-9375-BD53-F294-C2F9BF772B20}"/>
                </a:ext>
              </a:extLst>
            </p:cNvPr>
            <p:cNvSpPr/>
            <p:nvPr/>
          </p:nvSpPr>
          <p:spPr>
            <a:xfrm>
              <a:off x="1335136" y="2406611"/>
              <a:ext cx="1828800" cy="1834410"/>
            </a:xfrm>
            <a:custGeom>
              <a:avLst/>
              <a:gdLst>
                <a:gd name="connsiteX0" fmla="*/ 0 w 1828800"/>
                <a:gd name="connsiteY0" fmla="*/ 1834410 h 1834410"/>
                <a:gd name="connsiteX1" fmla="*/ 56098 w 1828800"/>
                <a:gd name="connsiteY1" fmla="*/ 1755872 h 1834410"/>
                <a:gd name="connsiteX2" fmla="*/ 112197 w 1828800"/>
                <a:gd name="connsiteY2" fmla="*/ 1621237 h 1834410"/>
                <a:gd name="connsiteX3" fmla="*/ 157075 w 1828800"/>
                <a:gd name="connsiteY3" fmla="*/ 1497821 h 1834410"/>
                <a:gd name="connsiteX4" fmla="*/ 230003 w 1828800"/>
                <a:gd name="connsiteY4" fmla="*/ 1279038 h 1834410"/>
                <a:gd name="connsiteX5" fmla="*/ 291711 w 1828800"/>
                <a:gd name="connsiteY5" fmla="*/ 1077085 h 1834410"/>
                <a:gd name="connsiteX6" fmla="*/ 359028 w 1828800"/>
                <a:gd name="connsiteY6" fmla="*/ 908790 h 1834410"/>
                <a:gd name="connsiteX7" fmla="*/ 448785 w 1828800"/>
                <a:gd name="connsiteY7" fmla="*/ 718056 h 1834410"/>
                <a:gd name="connsiteX8" fmla="*/ 521713 w 1828800"/>
                <a:gd name="connsiteY8" fmla="*/ 594641 h 1834410"/>
                <a:gd name="connsiteX9" fmla="*/ 600251 w 1828800"/>
                <a:gd name="connsiteY9" fmla="*/ 465615 h 1834410"/>
                <a:gd name="connsiteX10" fmla="*/ 790984 w 1828800"/>
                <a:gd name="connsiteY10" fmla="*/ 269271 h 1834410"/>
                <a:gd name="connsiteX11" fmla="*/ 948059 w 1828800"/>
                <a:gd name="connsiteY11" fmla="*/ 168295 h 1834410"/>
                <a:gd name="connsiteX12" fmla="*/ 1161232 w 1828800"/>
                <a:gd name="connsiteY12" fmla="*/ 84147 h 1834410"/>
                <a:gd name="connsiteX13" fmla="*/ 1380015 w 1828800"/>
                <a:gd name="connsiteY13" fmla="*/ 39269 h 1834410"/>
                <a:gd name="connsiteX14" fmla="*/ 1559529 w 1828800"/>
                <a:gd name="connsiteY14" fmla="*/ 16829 h 1834410"/>
                <a:gd name="connsiteX15" fmla="*/ 1677335 w 1828800"/>
                <a:gd name="connsiteY15" fmla="*/ 11220 h 1834410"/>
                <a:gd name="connsiteX16" fmla="*/ 1828800 w 1828800"/>
                <a:gd name="connsiteY16" fmla="*/ 0 h 18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28800" h="1834410">
                  <a:moveTo>
                    <a:pt x="0" y="1834410"/>
                  </a:moveTo>
                  <a:cubicBezTo>
                    <a:pt x="18699" y="1812905"/>
                    <a:pt x="37399" y="1791401"/>
                    <a:pt x="56098" y="1755872"/>
                  </a:cubicBezTo>
                  <a:cubicBezTo>
                    <a:pt x="74798" y="1720343"/>
                    <a:pt x="95368" y="1664245"/>
                    <a:pt x="112197" y="1621237"/>
                  </a:cubicBezTo>
                  <a:cubicBezTo>
                    <a:pt x="129026" y="1578229"/>
                    <a:pt x="137441" y="1554854"/>
                    <a:pt x="157075" y="1497821"/>
                  </a:cubicBezTo>
                  <a:cubicBezTo>
                    <a:pt x="176709" y="1440788"/>
                    <a:pt x="207564" y="1349161"/>
                    <a:pt x="230003" y="1279038"/>
                  </a:cubicBezTo>
                  <a:cubicBezTo>
                    <a:pt x="252442" y="1208915"/>
                    <a:pt x="270207" y="1138793"/>
                    <a:pt x="291711" y="1077085"/>
                  </a:cubicBezTo>
                  <a:cubicBezTo>
                    <a:pt x="313215" y="1015377"/>
                    <a:pt x="332849" y="968628"/>
                    <a:pt x="359028" y="908790"/>
                  </a:cubicBezTo>
                  <a:cubicBezTo>
                    <a:pt x="385207" y="848952"/>
                    <a:pt x="421671" y="770414"/>
                    <a:pt x="448785" y="718056"/>
                  </a:cubicBezTo>
                  <a:cubicBezTo>
                    <a:pt x="475899" y="665698"/>
                    <a:pt x="496469" y="636714"/>
                    <a:pt x="521713" y="594641"/>
                  </a:cubicBezTo>
                  <a:cubicBezTo>
                    <a:pt x="546957" y="552568"/>
                    <a:pt x="555373" y="519843"/>
                    <a:pt x="600251" y="465615"/>
                  </a:cubicBezTo>
                  <a:cubicBezTo>
                    <a:pt x="645129" y="411387"/>
                    <a:pt x="733016" y="318824"/>
                    <a:pt x="790984" y="269271"/>
                  </a:cubicBezTo>
                  <a:cubicBezTo>
                    <a:pt x="848952" y="219718"/>
                    <a:pt x="886351" y="199149"/>
                    <a:pt x="948059" y="168295"/>
                  </a:cubicBezTo>
                  <a:cubicBezTo>
                    <a:pt x="1009767" y="137441"/>
                    <a:pt x="1089239" y="105651"/>
                    <a:pt x="1161232" y="84147"/>
                  </a:cubicBezTo>
                  <a:cubicBezTo>
                    <a:pt x="1233225" y="62643"/>
                    <a:pt x="1313632" y="50489"/>
                    <a:pt x="1380015" y="39269"/>
                  </a:cubicBezTo>
                  <a:cubicBezTo>
                    <a:pt x="1446398" y="28049"/>
                    <a:pt x="1509976" y="21504"/>
                    <a:pt x="1559529" y="16829"/>
                  </a:cubicBezTo>
                  <a:cubicBezTo>
                    <a:pt x="1609082" y="12154"/>
                    <a:pt x="1632457" y="14025"/>
                    <a:pt x="1677335" y="11220"/>
                  </a:cubicBezTo>
                  <a:cubicBezTo>
                    <a:pt x="1722214" y="8415"/>
                    <a:pt x="1775507" y="4207"/>
                    <a:pt x="182880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522E109-1662-D92B-B2BD-8A0409C7453D}"/>
                </a:ext>
              </a:extLst>
            </p:cNvPr>
            <p:cNvGrpSpPr/>
            <p:nvPr/>
          </p:nvGrpSpPr>
          <p:grpSpPr>
            <a:xfrm>
              <a:off x="596374" y="2284581"/>
              <a:ext cx="2743817" cy="2444897"/>
              <a:chOff x="4070551" y="1771602"/>
              <a:chExt cx="2743817" cy="2444897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4A55E70B-9BF8-6FD6-263E-C66B9FE4570E}"/>
                  </a:ext>
                </a:extLst>
              </p:cNvPr>
              <p:cNvGrpSpPr/>
              <p:nvPr/>
            </p:nvGrpSpPr>
            <p:grpSpPr>
              <a:xfrm>
                <a:off x="4070551" y="1771602"/>
                <a:ext cx="2743817" cy="2444897"/>
                <a:chOff x="4070551" y="1771602"/>
                <a:chExt cx="2743817" cy="2444897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B1D33578-2A4B-201E-2EA3-023DA322C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2118" y="1892593"/>
                  <a:ext cx="0" cy="18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E9D1180-A7C6-C5E3-BCE3-9C5464A445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85768" y="3734608"/>
                  <a:ext cx="185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8A7BA66C-41E6-83F0-D029-ACFAA82E52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09568" y="1897013"/>
                  <a:ext cx="82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FDF8598D-93D6-0072-CB06-EE01A7C7A1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09568" y="2812764"/>
                  <a:ext cx="82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F1F5EDB-5156-3EC8-252F-D05B335509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09568" y="3734608"/>
                  <a:ext cx="82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9CB7FD4F-9B71-04BB-D219-DD23F83D7A49}"/>
                    </a:ext>
                  </a:extLst>
                </p:cNvPr>
                <p:cNvSpPr txBox="1"/>
                <p:nvPr/>
              </p:nvSpPr>
              <p:spPr>
                <a:xfrm>
                  <a:off x="4419468" y="1771602"/>
                  <a:ext cx="252000" cy="241980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1.0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9DEAFBA8-734A-E617-2D9E-FF4EA8DE67F7}"/>
                    </a:ext>
                  </a:extLst>
                </p:cNvPr>
                <p:cNvSpPr txBox="1"/>
                <p:nvPr/>
              </p:nvSpPr>
              <p:spPr>
                <a:xfrm>
                  <a:off x="4419468" y="2680820"/>
                  <a:ext cx="252000" cy="241980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0.5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5939CC3B-95C1-8836-052F-080E3ADC4378}"/>
                    </a:ext>
                  </a:extLst>
                </p:cNvPr>
                <p:cNvSpPr txBox="1"/>
                <p:nvPr/>
              </p:nvSpPr>
              <p:spPr>
                <a:xfrm rot="16200000">
                  <a:off x="3273811" y="2689329"/>
                  <a:ext cx="1835460" cy="241980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Sensitivity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E07FFEFC-D2D2-DD4F-01CB-DD0E1016E3D6}"/>
                    </a:ext>
                  </a:extLst>
                </p:cNvPr>
                <p:cNvSpPr txBox="1"/>
                <p:nvPr/>
              </p:nvSpPr>
              <p:spPr>
                <a:xfrm>
                  <a:off x="4576535" y="3738621"/>
                  <a:ext cx="4320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1.0</a:t>
                  </a:r>
                  <a:endParaRPr kumimoji="0" lang="ru-RU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E71D1842-3762-AE58-8D3E-89485DA1E049}"/>
                    </a:ext>
                  </a:extLst>
                </p:cNvPr>
                <p:cNvSpPr txBox="1"/>
                <p:nvPr/>
              </p:nvSpPr>
              <p:spPr>
                <a:xfrm>
                  <a:off x="5505427" y="3738621"/>
                  <a:ext cx="432000" cy="261610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0.5</a:t>
                  </a:r>
                  <a:endParaRPr kumimoji="0" lang="ru-RU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7621A53-A9EA-0B89-F092-2D6BCC9AC715}"/>
                    </a:ext>
                  </a:extLst>
                </p:cNvPr>
                <p:cNvSpPr txBox="1"/>
                <p:nvPr/>
              </p:nvSpPr>
              <p:spPr>
                <a:xfrm>
                  <a:off x="6454368" y="3738621"/>
                  <a:ext cx="360000" cy="261610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kumimoji="0" lang="ru-RU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A6B24B5B-5AD5-0591-D959-4A23522822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4030" y="3735021"/>
                  <a:ext cx="0" cy="828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45716824-4021-74CE-5D90-0D75FCF9A8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20397" y="3735021"/>
                  <a:ext cx="0" cy="828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6C66F95B-9A1E-01F7-BA74-82DC7AE6AA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9028" y="3735021"/>
                  <a:ext cx="0" cy="828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D27E14AA-0364-F89E-5EAA-509D9DC4E9E8}"/>
                    </a:ext>
                  </a:extLst>
                </p:cNvPr>
                <p:cNvSpPr txBox="1"/>
                <p:nvPr/>
              </p:nvSpPr>
              <p:spPr>
                <a:xfrm>
                  <a:off x="4421148" y="3604694"/>
                  <a:ext cx="252000" cy="241980"/>
                </a:xfrm>
                <a:prstGeom prst="rect">
                  <a:avLst/>
                </a:prstGeom>
                <a:noFill/>
              </p:spPr>
              <p:txBody>
                <a:bodyPr wrap="square" lIns="0" tIns="36000" rIns="0" bIns="36000" rtlCol="0" anchor="ctr" anchorCtr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CDDCE7C7-9458-5D46-1345-D4694624FFD5}"/>
                    </a:ext>
                  </a:extLst>
                </p:cNvPr>
                <p:cNvSpPr txBox="1"/>
                <p:nvPr/>
              </p:nvSpPr>
              <p:spPr>
                <a:xfrm>
                  <a:off x="4785272" y="3954889"/>
                  <a:ext cx="1852842" cy="261610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</a:rPr>
                    <a:t>Specificity</a:t>
                  </a:r>
                  <a:endParaRPr kumimoji="0" lang="ru-RU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56" name="Diamond 55">
                <a:extLst>
                  <a:ext uri="{FF2B5EF4-FFF2-40B4-BE49-F238E27FC236}">
                    <a16:creationId xmlns:a16="http://schemas.microsoft.com/office/drawing/2014/main" id="{D2967F3D-C360-CBBA-7890-2C6C687BC700}"/>
                  </a:ext>
                </a:extLst>
              </p:cNvPr>
              <p:cNvSpPr/>
              <p:nvPr/>
            </p:nvSpPr>
            <p:spPr>
              <a:xfrm>
                <a:off x="5542284" y="2117645"/>
                <a:ext cx="108000" cy="108000"/>
              </a:xfrm>
              <a:prstGeom prst="diamond">
                <a:avLst/>
              </a:prstGeom>
              <a:solidFill>
                <a:srgbClr val="B15218"/>
              </a:solidFill>
              <a:ln>
                <a:solidFill>
                  <a:srgbClr val="B152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00789AC-CA16-A027-585D-13FFF7677BD0}"/>
                </a:ext>
              </a:extLst>
            </p:cNvPr>
            <p:cNvSpPr/>
            <p:nvPr/>
          </p:nvSpPr>
          <p:spPr>
            <a:xfrm>
              <a:off x="1859432" y="2520262"/>
              <a:ext cx="547561" cy="472058"/>
            </a:xfrm>
            <a:custGeom>
              <a:avLst/>
              <a:gdLst>
                <a:gd name="connsiteX0" fmla="*/ 47905 w 547561"/>
                <a:gd name="connsiteY0" fmla="*/ 127571 h 472058"/>
                <a:gd name="connsiteX1" fmla="*/ 132053 w 547561"/>
                <a:gd name="connsiteY1" fmla="*/ 54644 h 472058"/>
                <a:gd name="connsiteX2" fmla="*/ 204980 w 547561"/>
                <a:gd name="connsiteY2" fmla="*/ 32204 h 472058"/>
                <a:gd name="connsiteX3" fmla="*/ 266688 w 547561"/>
                <a:gd name="connsiteY3" fmla="*/ 4155 h 472058"/>
                <a:gd name="connsiteX4" fmla="*/ 362055 w 547561"/>
                <a:gd name="connsiteY4" fmla="*/ 4155 h 472058"/>
                <a:gd name="connsiteX5" fmla="*/ 479861 w 547561"/>
                <a:gd name="connsiteY5" fmla="*/ 4155 h 472058"/>
                <a:gd name="connsiteX6" fmla="*/ 547179 w 547561"/>
                <a:gd name="connsiteY6" fmla="*/ 60253 h 472058"/>
                <a:gd name="connsiteX7" fmla="*/ 502301 w 547561"/>
                <a:gd name="connsiteY7" fmla="*/ 161230 h 472058"/>
                <a:gd name="connsiteX8" fmla="*/ 401324 w 547561"/>
                <a:gd name="connsiteY8" fmla="*/ 307085 h 472058"/>
                <a:gd name="connsiteX9" fmla="*/ 244249 w 547561"/>
                <a:gd name="connsiteY9" fmla="*/ 424891 h 472058"/>
                <a:gd name="connsiteX10" fmla="*/ 171321 w 547561"/>
                <a:gd name="connsiteY10" fmla="*/ 458550 h 472058"/>
                <a:gd name="connsiteX11" fmla="*/ 98394 w 547561"/>
                <a:gd name="connsiteY11" fmla="*/ 464160 h 472058"/>
                <a:gd name="connsiteX12" fmla="*/ 8637 w 547561"/>
                <a:gd name="connsiteY12" fmla="*/ 351964 h 472058"/>
                <a:gd name="connsiteX13" fmla="*/ 8637 w 547561"/>
                <a:gd name="connsiteY13" fmla="*/ 222938 h 472058"/>
                <a:gd name="connsiteX14" fmla="*/ 47905 w 547561"/>
                <a:gd name="connsiteY14" fmla="*/ 127571 h 472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7561" h="472058">
                  <a:moveTo>
                    <a:pt x="47905" y="127571"/>
                  </a:moveTo>
                  <a:cubicBezTo>
                    <a:pt x="68474" y="99522"/>
                    <a:pt x="105874" y="70538"/>
                    <a:pt x="132053" y="54644"/>
                  </a:cubicBezTo>
                  <a:cubicBezTo>
                    <a:pt x="158232" y="38750"/>
                    <a:pt x="182541" y="40619"/>
                    <a:pt x="204980" y="32204"/>
                  </a:cubicBezTo>
                  <a:cubicBezTo>
                    <a:pt x="227419" y="23789"/>
                    <a:pt x="240509" y="8830"/>
                    <a:pt x="266688" y="4155"/>
                  </a:cubicBezTo>
                  <a:cubicBezTo>
                    <a:pt x="292867" y="-520"/>
                    <a:pt x="362055" y="4155"/>
                    <a:pt x="362055" y="4155"/>
                  </a:cubicBezTo>
                  <a:cubicBezTo>
                    <a:pt x="397584" y="4155"/>
                    <a:pt x="449007" y="-5195"/>
                    <a:pt x="479861" y="4155"/>
                  </a:cubicBezTo>
                  <a:cubicBezTo>
                    <a:pt x="510715" y="13505"/>
                    <a:pt x="543439" y="34074"/>
                    <a:pt x="547179" y="60253"/>
                  </a:cubicBezTo>
                  <a:cubicBezTo>
                    <a:pt x="550919" y="86432"/>
                    <a:pt x="526610" y="120091"/>
                    <a:pt x="502301" y="161230"/>
                  </a:cubicBezTo>
                  <a:cubicBezTo>
                    <a:pt x="477992" y="202369"/>
                    <a:pt x="444333" y="263142"/>
                    <a:pt x="401324" y="307085"/>
                  </a:cubicBezTo>
                  <a:cubicBezTo>
                    <a:pt x="358315" y="351029"/>
                    <a:pt x="282583" y="399647"/>
                    <a:pt x="244249" y="424891"/>
                  </a:cubicBezTo>
                  <a:cubicBezTo>
                    <a:pt x="205915" y="450135"/>
                    <a:pt x="195630" y="452005"/>
                    <a:pt x="171321" y="458550"/>
                  </a:cubicBezTo>
                  <a:cubicBezTo>
                    <a:pt x="147012" y="465095"/>
                    <a:pt x="125508" y="481924"/>
                    <a:pt x="98394" y="464160"/>
                  </a:cubicBezTo>
                  <a:cubicBezTo>
                    <a:pt x="71280" y="446396"/>
                    <a:pt x="23596" y="392168"/>
                    <a:pt x="8637" y="351964"/>
                  </a:cubicBezTo>
                  <a:cubicBezTo>
                    <a:pt x="-6323" y="311760"/>
                    <a:pt x="1157" y="262207"/>
                    <a:pt x="8637" y="222938"/>
                  </a:cubicBezTo>
                  <a:cubicBezTo>
                    <a:pt x="16117" y="183669"/>
                    <a:pt x="27336" y="155620"/>
                    <a:pt x="47905" y="127571"/>
                  </a:cubicBezTo>
                  <a:close/>
                </a:path>
              </a:pathLst>
            </a:custGeom>
            <a:noFill/>
            <a:ln w="19050">
              <a:solidFill>
                <a:srgbClr val="B1521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C2665EC-F1AC-71A4-EDFB-AFD137547244}"/>
                </a:ext>
              </a:extLst>
            </p:cNvPr>
            <p:cNvSpPr/>
            <p:nvPr/>
          </p:nvSpPr>
          <p:spPr>
            <a:xfrm>
              <a:off x="1527099" y="2428733"/>
              <a:ext cx="1300105" cy="1340118"/>
            </a:xfrm>
            <a:custGeom>
              <a:avLst/>
              <a:gdLst>
                <a:gd name="connsiteX0" fmla="*/ 224364 w 1300105"/>
                <a:gd name="connsiteY0" fmla="*/ 14216 h 1340118"/>
                <a:gd name="connsiteX1" fmla="*/ 379038 w 1300105"/>
                <a:gd name="connsiteY1" fmla="*/ 5118 h 1340118"/>
                <a:gd name="connsiteX2" fmla="*/ 515516 w 1300105"/>
                <a:gd name="connsiteY2" fmla="*/ 568 h 1340118"/>
                <a:gd name="connsiteX3" fmla="*/ 706585 w 1300105"/>
                <a:gd name="connsiteY3" fmla="*/ 568 h 1340118"/>
                <a:gd name="connsiteX4" fmla="*/ 893104 w 1300105"/>
                <a:gd name="connsiteY4" fmla="*/ 5118 h 1340118"/>
                <a:gd name="connsiteX5" fmla="*/ 1120567 w 1300105"/>
                <a:gd name="connsiteY5" fmla="*/ 9667 h 1340118"/>
                <a:gd name="connsiteX6" fmla="*/ 1216101 w 1300105"/>
                <a:gd name="connsiteY6" fmla="*/ 27864 h 1340118"/>
                <a:gd name="connsiteX7" fmla="*/ 1270692 w 1300105"/>
                <a:gd name="connsiteY7" fmla="*/ 77906 h 1340118"/>
                <a:gd name="connsiteX8" fmla="*/ 1293438 w 1300105"/>
                <a:gd name="connsiteY8" fmla="*/ 118849 h 1340118"/>
                <a:gd name="connsiteX9" fmla="*/ 1293438 w 1300105"/>
                <a:gd name="connsiteY9" fmla="*/ 300819 h 1340118"/>
                <a:gd name="connsiteX10" fmla="*/ 1216101 w 1300105"/>
                <a:gd name="connsiteY10" fmla="*/ 646563 h 1340118"/>
                <a:gd name="connsiteX11" fmla="*/ 1075074 w 1300105"/>
                <a:gd name="connsiteY11" fmla="*/ 996855 h 1340118"/>
                <a:gd name="connsiteX12" fmla="*/ 888555 w 1300105"/>
                <a:gd name="connsiteY12" fmla="*/ 1201571 h 1340118"/>
                <a:gd name="connsiteX13" fmla="*/ 720232 w 1300105"/>
                <a:gd name="connsiteY13" fmla="*/ 1297106 h 1340118"/>
                <a:gd name="connsiteX14" fmla="*/ 506417 w 1300105"/>
                <a:gd name="connsiteY14" fmla="*/ 1338049 h 1340118"/>
                <a:gd name="connsiteX15" fmla="*/ 360841 w 1300105"/>
                <a:gd name="connsiteY15" fmla="*/ 1324401 h 1340118"/>
                <a:gd name="connsiteX16" fmla="*/ 215265 w 1300105"/>
                <a:gd name="connsiteY16" fmla="*/ 1242515 h 1340118"/>
                <a:gd name="connsiteX17" fmla="*/ 119731 w 1300105"/>
                <a:gd name="connsiteY17" fmla="*/ 1092389 h 1340118"/>
                <a:gd name="connsiteX18" fmla="*/ 46943 w 1300105"/>
                <a:gd name="connsiteY18" fmla="*/ 837631 h 1340118"/>
                <a:gd name="connsiteX19" fmla="*/ 6000 w 1300105"/>
                <a:gd name="connsiteY19" fmla="*/ 546479 h 1340118"/>
                <a:gd name="connsiteX20" fmla="*/ 6000 w 1300105"/>
                <a:gd name="connsiteY20" fmla="*/ 200736 h 1340118"/>
                <a:gd name="connsiteX21" fmla="*/ 60591 w 1300105"/>
                <a:gd name="connsiteY21" fmla="*/ 91554 h 1340118"/>
                <a:gd name="connsiteX22" fmla="*/ 115182 w 1300105"/>
                <a:gd name="connsiteY22" fmla="*/ 36963 h 1340118"/>
                <a:gd name="connsiteX23" fmla="*/ 224364 w 1300105"/>
                <a:gd name="connsiteY23" fmla="*/ 14216 h 134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0105" h="1340118">
                  <a:moveTo>
                    <a:pt x="224364" y="14216"/>
                  </a:moveTo>
                  <a:cubicBezTo>
                    <a:pt x="268340" y="8908"/>
                    <a:pt x="330513" y="7393"/>
                    <a:pt x="379038" y="5118"/>
                  </a:cubicBezTo>
                  <a:cubicBezTo>
                    <a:pt x="427563" y="2843"/>
                    <a:pt x="460925" y="1326"/>
                    <a:pt x="515516" y="568"/>
                  </a:cubicBezTo>
                  <a:cubicBezTo>
                    <a:pt x="570107" y="-190"/>
                    <a:pt x="643654" y="-190"/>
                    <a:pt x="706585" y="568"/>
                  </a:cubicBezTo>
                  <a:cubicBezTo>
                    <a:pt x="769516" y="1326"/>
                    <a:pt x="893104" y="5118"/>
                    <a:pt x="893104" y="5118"/>
                  </a:cubicBezTo>
                  <a:cubicBezTo>
                    <a:pt x="962101" y="6634"/>
                    <a:pt x="1066734" y="5876"/>
                    <a:pt x="1120567" y="9667"/>
                  </a:cubicBezTo>
                  <a:cubicBezTo>
                    <a:pt x="1174400" y="13458"/>
                    <a:pt x="1191080" y="16491"/>
                    <a:pt x="1216101" y="27864"/>
                  </a:cubicBezTo>
                  <a:cubicBezTo>
                    <a:pt x="1241122" y="39237"/>
                    <a:pt x="1257802" y="62742"/>
                    <a:pt x="1270692" y="77906"/>
                  </a:cubicBezTo>
                  <a:cubicBezTo>
                    <a:pt x="1283582" y="93070"/>
                    <a:pt x="1289647" y="81697"/>
                    <a:pt x="1293438" y="118849"/>
                  </a:cubicBezTo>
                  <a:cubicBezTo>
                    <a:pt x="1297229" y="156001"/>
                    <a:pt x="1306327" y="212867"/>
                    <a:pt x="1293438" y="300819"/>
                  </a:cubicBezTo>
                  <a:cubicBezTo>
                    <a:pt x="1280549" y="388771"/>
                    <a:pt x="1252495" y="530557"/>
                    <a:pt x="1216101" y="646563"/>
                  </a:cubicBezTo>
                  <a:cubicBezTo>
                    <a:pt x="1179707" y="762569"/>
                    <a:pt x="1129665" y="904354"/>
                    <a:pt x="1075074" y="996855"/>
                  </a:cubicBezTo>
                  <a:cubicBezTo>
                    <a:pt x="1020483" y="1089356"/>
                    <a:pt x="947695" y="1151529"/>
                    <a:pt x="888555" y="1201571"/>
                  </a:cubicBezTo>
                  <a:cubicBezTo>
                    <a:pt x="829415" y="1251613"/>
                    <a:pt x="783922" y="1274360"/>
                    <a:pt x="720232" y="1297106"/>
                  </a:cubicBezTo>
                  <a:cubicBezTo>
                    <a:pt x="656542" y="1319852"/>
                    <a:pt x="566315" y="1333500"/>
                    <a:pt x="506417" y="1338049"/>
                  </a:cubicBezTo>
                  <a:cubicBezTo>
                    <a:pt x="446519" y="1342598"/>
                    <a:pt x="409366" y="1340323"/>
                    <a:pt x="360841" y="1324401"/>
                  </a:cubicBezTo>
                  <a:cubicBezTo>
                    <a:pt x="312316" y="1308479"/>
                    <a:pt x="255450" y="1281184"/>
                    <a:pt x="215265" y="1242515"/>
                  </a:cubicBezTo>
                  <a:cubicBezTo>
                    <a:pt x="175080" y="1203846"/>
                    <a:pt x="147785" y="1159870"/>
                    <a:pt x="119731" y="1092389"/>
                  </a:cubicBezTo>
                  <a:cubicBezTo>
                    <a:pt x="91677" y="1024908"/>
                    <a:pt x="65898" y="928616"/>
                    <a:pt x="46943" y="837631"/>
                  </a:cubicBezTo>
                  <a:cubicBezTo>
                    <a:pt x="27988" y="746646"/>
                    <a:pt x="12824" y="652628"/>
                    <a:pt x="6000" y="546479"/>
                  </a:cubicBezTo>
                  <a:cubicBezTo>
                    <a:pt x="-824" y="440330"/>
                    <a:pt x="-3098" y="276557"/>
                    <a:pt x="6000" y="200736"/>
                  </a:cubicBezTo>
                  <a:cubicBezTo>
                    <a:pt x="15098" y="124915"/>
                    <a:pt x="42394" y="118849"/>
                    <a:pt x="60591" y="91554"/>
                  </a:cubicBezTo>
                  <a:cubicBezTo>
                    <a:pt x="78788" y="64259"/>
                    <a:pt x="84096" y="50611"/>
                    <a:pt x="115182" y="36963"/>
                  </a:cubicBezTo>
                  <a:cubicBezTo>
                    <a:pt x="146268" y="23315"/>
                    <a:pt x="180388" y="19524"/>
                    <a:pt x="224364" y="14216"/>
                  </a:cubicBezTo>
                  <a:close/>
                </a:path>
              </a:pathLst>
            </a:custGeom>
            <a:noFill/>
            <a:ln w="19050">
              <a:solidFill>
                <a:srgbClr val="B15218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617FF3-DCE5-F6C4-6A8A-6B11949D5FF2}"/>
                </a:ext>
              </a:extLst>
            </p:cNvPr>
            <p:cNvSpPr txBox="1"/>
            <p:nvPr/>
          </p:nvSpPr>
          <p:spPr>
            <a:xfrm>
              <a:off x="1695157" y="2517846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E53EE6D-48DB-AE22-1459-65EEAA66B0BA}"/>
                </a:ext>
              </a:extLst>
            </p:cNvPr>
            <p:cNvSpPr txBox="1"/>
            <p:nvPr/>
          </p:nvSpPr>
          <p:spPr>
            <a:xfrm>
              <a:off x="1633743" y="2729384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06D6A57-BCC2-5B22-3705-011AF10B414C}"/>
                </a:ext>
              </a:extLst>
            </p:cNvPr>
            <p:cNvSpPr txBox="1"/>
            <p:nvPr/>
          </p:nvSpPr>
          <p:spPr>
            <a:xfrm>
              <a:off x="1572327" y="2804443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8F5B7FE-02A5-4722-573A-850DEF16010C}"/>
                </a:ext>
              </a:extLst>
            </p:cNvPr>
            <p:cNvSpPr txBox="1"/>
            <p:nvPr/>
          </p:nvSpPr>
          <p:spPr>
            <a:xfrm>
              <a:off x="2020432" y="2979588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B1DC976-B2AA-A56C-D2C3-1207D4196AFE}"/>
                </a:ext>
              </a:extLst>
            </p:cNvPr>
            <p:cNvSpPr txBox="1"/>
            <p:nvPr/>
          </p:nvSpPr>
          <p:spPr>
            <a:xfrm>
              <a:off x="1717904" y="2845385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CA09A6A-6084-E5F1-343F-91E17F234700}"/>
                </a:ext>
              </a:extLst>
            </p:cNvPr>
            <p:cNvSpPr txBox="1"/>
            <p:nvPr/>
          </p:nvSpPr>
          <p:spPr>
            <a:xfrm>
              <a:off x="1915795" y="2824913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97CAD12-7C47-2FB7-CA78-AA796305F95A}"/>
                </a:ext>
              </a:extLst>
            </p:cNvPr>
            <p:cNvSpPr txBox="1"/>
            <p:nvPr/>
          </p:nvSpPr>
          <p:spPr>
            <a:xfrm>
              <a:off x="1986306" y="2445047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21C8AE9-2082-802F-79DB-B5CBC58598C2}"/>
                </a:ext>
              </a:extLst>
            </p:cNvPr>
            <p:cNvSpPr txBox="1"/>
            <p:nvPr/>
          </p:nvSpPr>
          <p:spPr>
            <a:xfrm>
              <a:off x="2297930" y="2329041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E3B4BD2-C924-6E45-2277-CBAAF91ADD92}"/>
                </a:ext>
              </a:extLst>
            </p:cNvPr>
            <p:cNvSpPr txBox="1"/>
            <p:nvPr/>
          </p:nvSpPr>
          <p:spPr>
            <a:xfrm>
              <a:off x="2382090" y="2326764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717C997-637F-0408-3A7E-D30EDCF269EB}"/>
                </a:ext>
              </a:extLst>
            </p:cNvPr>
            <p:cNvSpPr txBox="1"/>
            <p:nvPr/>
          </p:nvSpPr>
          <p:spPr>
            <a:xfrm>
              <a:off x="2243338" y="2515556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82DBDBB-1139-7FBC-7035-CA92F339C428}"/>
                </a:ext>
              </a:extLst>
            </p:cNvPr>
            <p:cNvSpPr txBox="1"/>
            <p:nvPr/>
          </p:nvSpPr>
          <p:spPr>
            <a:xfrm>
              <a:off x="2168276" y="2563321"/>
              <a:ext cx="252000" cy="165036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x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08A89DF-742A-E81E-01C3-6267F7E450D0}"/>
              </a:ext>
            </a:extLst>
          </p:cNvPr>
          <p:cNvGrpSpPr/>
          <p:nvPr/>
        </p:nvGrpSpPr>
        <p:grpSpPr>
          <a:xfrm>
            <a:off x="3395955" y="2293646"/>
            <a:ext cx="2954744" cy="2109051"/>
            <a:chOff x="3177241" y="2222087"/>
            <a:chExt cx="2954744" cy="2109051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8946FDC-5E99-BBA1-5C57-E21C329887EB}"/>
                </a:ext>
              </a:extLst>
            </p:cNvPr>
            <p:cNvGrpSpPr/>
            <p:nvPr/>
          </p:nvGrpSpPr>
          <p:grpSpPr>
            <a:xfrm>
              <a:off x="3177241" y="2222087"/>
              <a:ext cx="2954744" cy="1675373"/>
              <a:chOff x="3177241" y="2222087"/>
              <a:chExt cx="2954744" cy="1675373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1B43A188-E4E3-9048-4304-29082F8D733B}"/>
                  </a:ext>
                </a:extLst>
              </p:cNvPr>
              <p:cNvGrpSpPr/>
              <p:nvPr/>
            </p:nvGrpSpPr>
            <p:grpSpPr>
              <a:xfrm>
                <a:off x="3213144" y="2222087"/>
                <a:ext cx="2918841" cy="1468815"/>
                <a:chOff x="8980452" y="3572768"/>
                <a:chExt cx="2918841" cy="1468815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61715382-3909-1E8E-50CB-C439055DD341}"/>
                    </a:ext>
                  </a:extLst>
                </p:cNvPr>
                <p:cNvGrpSpPr/>
                <p:nvPr/>
              </p:nvGrpSpPr>
              <p:grpSpPr>
                <a:xfrm>
                  <a:off x="8980452" y="3572768"/>
                  <a:ext cx="2918841" cy="1468815"/>
                  <a:chOff x="8653461" y="2122074"/>
                  <a:chExt cx="2918841" cy="1468815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9AC34187-12C9-181B-C8A1-22B150A263CF}"/>
                      </a:ext>
                    </a:extLst>
                  </p:cNvPr>
                  <p:cNvSpPr/>
                  <p:nvPr/>
                </p:nvSpPr>
                <p:spPr>
                  <a:xfrm>
                    <a:off x="8813134" y="2122074"/>
                    <a:ext cx="2517903" cy="25391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Observed data</a:t>
                    </a: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EFFC90EA-2FE5-FE5F-335A-2997CA76DA17}"/>
                      </a:ext>
                    </a:extLst>
                  </p:cNvPr>
                  <p:cNvSpPr/>
                  <p:nvPr/>
                </p:nvSpPr>
                <p:spPr>
                  <a:xfrm>
                    <a:off x="8813207" y="2315990"/>
                    <a:ext cx="2759095" cy="57708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Summary operating point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Sensitivity 0.85 (0.75–0.92)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Specificity 0.57 (0.47–0.66)</a:t>
                    </a:r>
                  </a:p>
                </p:txBody>
              </p:sp>
              <p:grpSp>
                <p:nvGrpSpPr>
                  <p:cNvPr id="84" name="Group 83">
                    <a:extLst>
                      <a:ext uri="{FF2B5EF4-FFF2-40B4-BE49-F238E27FC236}">
                        <a16:creationId xmlns:a16="http://schemas.microsoft.com/office/drawing/2014/main" id="{611691EE-8018-5375-8047-E1FBC7F4C317}"/>
                      </a:ext>
                    </a:extLst>
                  </p:cNvPr>
                  <p:cNvGrpSpPr/>
                  <p:nvPr/>
                </p:nvGrpSpPr>
                <p:grpSpPr>
                  <a:xfrm>
                    <a:off x="8653461" y="2890942"/>
                    <a:ext cx="2677575" cy="415498"/>
                    <a:chOff x="5298493" y="2501798"/>
                    <a:chExt cx="2677575" cy="415498"/>
                  </a:xfrm>
                </p:grpSpPr>
                <p:sp>
                  <p:nvSpPr>
                    <p:cNvPr id="88" name="Rectangle 87">
                      <a:extLst>
                        <a:ext uri="{FF2B5EF4-FFF2-40B4-BE49-F238E27FC236}">
                          <a16:creationId xmlns:a16="http://schemas.microsoft.com/office/drawing/2014/main" id="{44510760-FD75-9145-65C8-565FEFA067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58240" y="2501798"/>
                      <a:ext cx="2517828" cy="415498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SROC curve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AUC 0.75 (0.71–0.79)</a:t>
                      </a:r>
                      <a:endParaRPr kumimoji="0" lang="ru-RU" altLang="ru-RU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cxnSp>
                  <p:nvCxnSpPr>
                    <p:cNvPr id="89" name="Straight Connector 88">
                      <a:extLst>
                        <a:ext uri="{FF2B5EF4-FFF2-40B4-BE49-F238E27FC236}">
                          <a16:creationId xmlns:a16="http://schemas.microsoft.com/office/drawing/2014/main" id="{6A07998D-CF46-AA46-D015-88233B319C3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298493" y="2657829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id="{1147B623-5357-F40F-98BB-9C4C6B60FCAD}"/>
                      </a:ext>
                    </a:extLst>
                  </p:cNvPr>
                  <p:cNvGrpSpPr/>
                  <p:nvPr/>
                </p:nvGrpSpPr>
                <p:grpSpPr>
                  <a:xfrm>
                    <a:off x="8653461" y="3336973"/>
                    <a:ext cx="2745835" cy="253916"/>
                    <a:chOff x="5298493" y="2757923"/>
                    <a:chExt cx="2745835" cy="253916"/>
                  </a:xfrm>
                </p:grpSpPr>
                <p:sp>
                  <p:nvSpPr>
                    <p:cNvPr id="86" name="Rectangle 85">
                      <a:extLst>
                        <a:ext uri="{FF2B5EF4-FFF2-40B4-BE49-F238E27FC236}">
                          <a16:creationId xmlns:a16="http://schemas.microsoft.com/office/drawing/2014/main" id="{7948E03D-3E05-714B-8877-D5085E2F1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58240" y="2757923"/>
                      <a:ext cx="2586088" cy="25391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95% confidence ellipse</a:t>
                      </a:r>
                    </a:p>
                  </p:txBody>
                </p:sp>
                <p:cxnSp>
                  <p:nvCxnSpPr>
                    <p:cNvPr id="87" name="Straight Connector 86">
                      <a:extLst>
                        <a:ext uri="{FF2B5EF4-FFF2-40B4-BE49-F238E27FC236}">
                          <a16:creationId xmlns:a16="http://schemas.microsoft.com/office/drawing/2014/main" id="{98DED6B8-803F-7E16-1FFD-8207A7F741B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298493" y="2878273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rgbClr val="B15218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1" name="Diamond 80">
                  <a:extLst>
                    <a:ext uri="{FF2B5EF4-FFF2-40B4-BE49-F238E27FC236}">
                      <a16:creationId xmlns:a16="http://schemas.microsoft.com/office/drawing/2014/main" id="{A56FEB6E-F8F3-E621-B95B-003B7ED7C72E}"/>
                    </a:ext>
                  </a:extLst>
                </p:cNvPr>
                <p:cNvSpPr/>
                <p:nvPr/>
              </p:nvSpPr>
              <p:spPr>
                <a:xfrm>
                  <a:off x="9016452" y="3827088"/>
                  <a:ext cx="108000" cy="108000"/>
                </a:xfrm>
                <a:prstGeom prst="diamond">
                  <a:avLst/>
                </a:prstGeom>
                <a:solidFill>
                  <a:srgbClr val="B15218"/>
                </a:solidFill>
                <a:ln>
                  <a:solidFill>
                    <a:srgbClr val="B1521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04CA237-020C-7071-FCC1-3BBDD8611175}"/>
                  </a:ext>
                </a:extLst>
              </p:cNvPr>
              <p:cNvSpPr/>
              <p:nvPr/>
            </p:nvSpPr>
            <p:spPr>
              <a:xfrm>
                <a:off x="3373840" y="3643544"/>
                <a:ext cx="2586088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ru-RU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95% prediction ellipse</a:t>
                </a:r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BDE0028-C02E-4285-9FF6-217D609C66AD}"/>
                  </a:ext>
                </a:extLst>
              </p:cNvPr>
              <p:cNvCxnSpPr/>
              <p:nvPr/>
            </p:nvCxnSpPr>
            <p:spPr>
              <a:xfrm>
                <a:off x="3210162" y="3763894"/>
                <a:ext cx="180000" cy="0"/>
              </a:xfrm>
              <a:prstGeom prst="line">
                <a:avLst/>
              </a:prstGeom>
              <a:ln w="19050">
                <a:solidFill>
                  <a:srgbClr val="B1521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A02AE57-704A-08A2-0987-DE2A408DDA67}"/>
                  </a:ext>
                </a:extLst>
              </p:cNvPr>
              <p:cNvSpPr txBox="1"/>
              <p:nvPr/>
            </p:nvSpPr>
            <p:spPr>
              <a:xfrm>
                <a:off x="3177241" y="2236053"/>
                <a:ext cx="252000" cy="195814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F458BDD-56A4-71FE-A0B3-0B94E8AAA13A}"/>
                </a:ext>
              </a:extLst>
            </p:cNvPr>
            <p:cNvSpPr txBox="1"/>
            <p:nvPr/>
          </p:nvSpPr>
          <p:spPr>
            <a:xfrm>
              <a:off x="3211840" y="3915640"/>
              <a:ext cx="2253362" cy="41549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AUROC 0.75 (0.71–0.79)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778DA97-B103-2574-032E-4C32C4448FF8}"/>
              </a:ext>
            </a:extLst>
          </p:cNvPr>
          <p:cNvGrpSpPr/>
          <p:nvPr/>
        </p:nvGrpSpPr>
        <p:grpSpPr>
          <a:xfrm>
            <a:off x="9243844" y="2267732"/>
            <a:ext cx="2954744" cy="2141071"/>
            <a:chOff x="3281001" y="2196999"/>
            <a:chExt cx="2954744" cy="214107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A2C2D6E-195F-E500-35E7-59E979C57674}"/>
                </a:ext>
              </a:extLst>
            </p:cNvPr>
            <p:cNvGrpSpPr/>
            <p:nvPr/>
          </p:nvGrpSpPr>
          <p:grpSpPr>
            <a:xfrm>
              <a:off x="3281001" y="2196999"/>
              <a:ext cx="2954744" cy="1671712"/>
              <a:chOff x="3281001" y="2196999"/>
              <a:chExt cx="2954744" cy="1671712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7CF1366B-A722-B99F-099F-C6A45A56122F}"/>
                  </a:ext>
                </a:extLst>
              </p:cNvPr>
              <p:cNvGrpSpPr/>
              <p:nvPr/>
            </p:nvGrpSpPr>
            <p:grpSpPr>
              <a:xfrm>
                <a:off x="3316904" y="2196999"/>
                <a:ext cx="2918841" cy="1465154"/>
                <a:chOff x="9084212" y="3547680"/>
                <a:chExt cx="2918841" cy="1465154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ED3D646B-5CF7-6659-AC8C-976FC3AEB3D8}"/>
                    </a:ext>
                  </a:extLst>
                </p:cNvPr>
                <p:cNvGrpSpPr/>
                <p:nvPr/>
              </p:nvGrpSpPr>
              <p:grpSpPr>
                <a:xfrm>
                  <a:off x="9084212" y="3547680"/>
                  <a:ext cx="2918841" cy="1465154"/>
                  <a:chOff x="8757221" y="2096986"/>
                  <a:chExt cx="2918841" cy="1465154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C1EDCA15-DF60-9CFE-CB0E-F189D4BAC462}"/>
                      </a:ext>
                    </a:extLst>
                  </p:cNvPr>
                  <p:cNvSpPr/>
                  <p:nvPr/>
                </p:nvSpPr>
                <p:spPr>
                  <a:xfrm>
                    <a:off x="8916894" y="2096986"/>
                    <a:ext cx="2517903" cy="25391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Observed data</a:t>
                    </a:r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8E8E84E8-8A7A-AD79-B5A0-9E98AA57D9AA}"/>
                      </a:ext>
                    </a:extLst>
                  </p:cNvPr>
                  <p:cNvSpPr/>
                  <p:nvPr/>
                </p:nvSpPr>
                <p:spPr>
                  <a:xfrm>
                    <a:off x="8916967" y="2283046"/>
                    <a:ext cx="2759095" cy="57708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Summary operating point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Sensitivity 0.79 (0.72–0.84)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Specificity 0.62 (0.47–0.75)</a:t>
                    </a:r>
                  </a:p>
                </p:txBody>
              </p:sp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AC4ADF61-444D-3E34-40EE-9CD3C7509662}"/>
                      </a:ext>
                    </a:extLst>
                  </p:cNvPr>
                  <p:cNvGrpSpPr/>
                  <p:nvPr/>
                </p:nvGrpSpPr>
                <p:grpSpPr>
                  <a:xfrm>
                    <a:off x="8757221" y="2897874"/>
                    <a:ext cx="2677575" cy="415498"/>
                    <a:chOff x="5402253" y="2508730"/>
                    <a:chExt cx="2677575" cy="415498"/>
                  </a:xfrm>
                </p:grpSpPr>
                <p:sp>
                  <p:nvSpPr>
                    <p:cNvPr id="105" name="Rectangle 104">
                      <a:extLst>
                        <a:ext uri="{FF2B5EF4-FFF2-40B4-BE49-F238E27FC236}">
                          <a16:creationId xmlns:a16="http://schemas.microsoft.com/office/drawing/2014/main" id="{8E1FDC0E-41F5-B4C8-E350-D74C7786E7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2000" y="2508730"/>
                      <a:ext cx="2517828" cy="415498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SROC curve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AUC 0.80 (0.76–0.83)</a:t>
                      </a:r>
                      <a:endParaRPr kumimoji="0" lang="ru-RU" altLang="ru-RU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cxnSp>
                  <p:nvCxnSpPr>
                    <p:cNvPr id="106" name="Straight Connector 105">
                      <a:extLst>
                        <a:ext uri="{FF2B5EF4-FFF2-40B4-BE49-F238E27FC236}">
                          <a16:creationId xmlns:a16="http://schemas.microsoft.com/office/drawing/2014/main" id="{71833EFA-B3C1-7261-A839-CB8BE1261F8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402253" y="2657829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FD3C18B2-D0F9-62A6-6121-C27FA9C96ABE}"/>
                      </a:ext>
                    </a:extLst>
                  </p:cNvPr>
                  <p:cNvGrpSpPr/>
                  <p:nvPr/>
                </p:nvGrpSpPr>
                <p:grpSpPr>
                  <a:xfrm>
                    <a:off x="8757221" y="3308224"/>
                    <a:ext cx="2745835" cy="253916"/>
                    <a:chOff x="5402253" y="2729174"/>
                    <a:chExt cx="2745835" cy="253916"/>
                  </a:xfrm>
                </p:grpSpPr>
                <p:sp>
                  <p:nvSpPr>
                    <p:cNvPr id="103" name="Rectangle 102">
                      <a:extLst>
                        <a:ext uri="{FF2B5EF4-FFF2-40B4-BE49-F238E27FC236}">
                          <a16:creationId xmlns:a16="http://schemas.microsoft.com/office/drawing/2014/main" id="{932AA9A1-DA37-2E51-7582-4CE53C6EB2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2000" y="2729174"/>
                      <a:ext cx="2586088" cy="25391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95% confidence ellipse</a:t>
                      </a:r>
                    </a:p>
                  </p:txBody>
                </p:sp>
                <p:cxnSp>
                  <p:nvCxnSpPr>
                    <p:cNvPr id="104" name="Straight Connector 103">
                      <a:extLst>
                        <a:ext uri="{FF2B5EF4-FFF2-40B4-BE49-F238E27FC236}">
                          <a16:creationId xmlns:a16="http://schemas.microsoft.com/office/drawing/2014/main" id="{5EC5F8CF-E9EF-68EC-52C8-1F6BB96FA14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402253" y="2878273"/>
                      <a:ext cx="180000" cy="0"/>
                    </a:xfrm>
                    <a:prstGeom prst="line">
                      <a:avLst/>
                    </a:prstGeom>
                    <a:ln w="19050">
                      <a:solidFill>
                        <a:srgbClr val="B15218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98" name="Diamond 97">
                  <a:extLst>
                    <a:ext uri="{FF2B5EF4-FFF2-40B4-BE49-F238E27FC236}">
                      <a16:creationId xmlns:a16="http://schemas.microsoft.com/office/drawing/2014/main" id="{D87AB79A-2B80-541D-8BB9-FDDA3F5EA121}"/>
                    </a:ext>
                  </a:extLst>
                </p:cNvPr>
                <p:cNvSpPr/>
                <p:nvPr/>
              </p:nvSpPr>
              <p:spPr>
                <a:xfrm>
                  <a:off x="9120212" y="3827088"/>
                  <a:ext cx="108000" cy="108000"/>
                </a:xfrm>
                <a:prstGeom prst="diamond">
                  <a:avLst/>
                </a:prstGeom>
                <a:solidFill>
                  <a:srgbClr val="B15218"/>
                </a:solidFill>
                <a:ln>
                  <a:solidFill>
                    <a:srgbClr val="B1521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EAD3CF6-7D11-D9CE-DC32-2126217EAC9F}"/>
                  </a:ext>
                </a:extLst>
              </p:cNvPr>
              <p:cNvSpPr/>
              <p:nvPr/>
            </p:nvSpPr>
            <p:spPr>
              <a:xfrm>
                <a:off x="3477600" y="3614795"/>
                <a:ext cx="2586088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ru-RU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95% prediction ellipse</a:t>
                </a:r>
              </a:p>
            </p:txBody>
          </p: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B7DD7E7-0447-15A6-C0C9-5CEB708021ED}"/>
                  </a:ext>
                </a:extLst>
              </p:cNvPr>
              <p:cNvCxnSpPr/>
              <p:nvPr/>
            </p:nvCxnSpPr>
            <p:spPr>
              <a:xfrm>
                <a:off x="3313922" y="3763894"/>
                <a:ext cx="180000" cy="0"/>
              </a:xfrm>
              <a:prstGeom prst="line">
                <a:avLst/>
              </a:prstGeom>
              <a:ln w="19050">
                <a:solidFill>
                  <a:srgbClr val="B1521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F694052E-D13C-F54F-B377-29FE747ECC8C}"/>
                  </a:ext>
                </a:extLst>
              </p:cNvPr>
              <p:cNvSpPr txBox="1"/>
              <p:nvPr/>
            </p:nvSpPr>
            <p:spPr>
              <a:xfrm>
                <a:off x="3281001" y="2212971"/>
                <a:ext cx="252000" cy="241980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814B6FF-C7F7-1E4F-40A0-4A7D046F0E86}"/>
                </a:ext>
              </a:extLst>
            </p:cNvPr>
            <p:cNvSpPr txBox="1"/>
            <p:nvPr/>
          </p:nvSpPr>
          <p:spPr>
            <a:xfrm>
              <a:off x="3315600" y="3922572"/>
              <a:ext cx="2253362" cy="41549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AUROC 0.80 (0.76–0.83)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07" name="Rectangle: Diagonal Corners Rounded 106">
            <a:extLst>
              <a:ext uri="{FF2B5EF4-FFF2-40B4-BE49-F238E27FC236}">
                <a16:creationId xmlns:a16="http://schemas.microsoft.com/office/drawing/2014/main" id="{FE7E4380-0097-39BA-657F-0E907B039C7D}"/>
              </a:ext>
            </a:extLst>
          </p:cNvPr>
          <p:cNvSpPr/>
          <p:nvPr/>
        </p:nvSpPr>
        <p:spPr>
          <a:xfrm>
            <a:off x="6475065" y="2235877"/>
            <a:ext cx="5010567" cy="2486186"/>
          </a:xfrm>
          <a:prstGeom prst="round2DiagRect">
            <a:avLst/>
          </a:prstGeom>
          <a:noFill/>
          <a:ln w="19050">
            <a:solidFill>
              <a:srgbClr val="B152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79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9_Thème Office">
  <a:themeElements>
    <a:clrScheme name="Sanofi Liver Forum">
      <a:dk1>
        <a:srgbClr val="000000"/>
      </a:dk1>
      <a:lt1>
        <a:sysClr val="window" lastClr="FFFFFF"/>
      </a:lt1>
      <a:dk2>
        <a:srgbClr val="9D9E9C"/>
      </a:dk2>
      <a:lt2>
        <a:srgbClr val="E7E6E6"/>
      </a:lt2>
      <a:accent1>
        <a:srgbClr val="F39325"/>
      </a:accent1>
      <a:accent2>
        <a:srgbClr val="A63D16"/>
      </a:accent2>
      <a:accent3>
        <a:srgbClr val="DC6413"/>
      </a:accent3>
      <a:accent4>
        <a:srgbClr val="FBBB21"/>
      </a:accent4>
      <a:accent5>
        <a:srgbClr val="DC6413"/>
      </a:accent5>
      <a:accent6>
        <a:srgbClr val="F39325"/>
      </a:accent6>
      <a:hlink>
        <a:srgbClr val="A63D16"/>
      </a:hlink>
      <a:folHlink>
        <a:srgbClr val="F3932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6"/>
          </a:solidFill>
        </a:ln>
        <a:effectLst/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6" ma:contentTypeDescription="Create a new document." ma:contentTypeScope="" ma:versionID="3c3878356ad1c65f04b2e74c0733d67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2f42b745c97210aeee00f50ceb60d93c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6AC7D72-6F67-4C33-A145-163ABF4D6190}"/>
</file>

<file path=customXml/itemProps2.xml><?xml version="1.0" encoding="utf-8"?>
<ds:datastoreItem xmlns:ds="http://schemas.openxmlformats.org/officeDocument/2006/customXml" ds:itemID="{7617ED3B-EF7F-416E-A1FD-1FAFEFBC41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785D7E-A642-494A-8DD4-07E73C7B6009}">
  <ds:schemaRefs>
    <ds:schemaRef ds:uri="http://schemas.microsoft.com/office/2006/metadata/properties"/>
    <ds:schemaRef ds:uri="http://schemas.microsoft.com/office/infopath/2007/PartnerControls"/>
    <ds:schemaRef ds:uri="5f273fc7-18a2-40a6-87be-02238c84aa1d"/>
    <ds:schemaRef ds:uri="592ce88b-3d2e-4750-92e3-b404969ca6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2834</Words>
  <Application>Microsoft Office PowerPoint</Application>
  <PresentationFormat>Widescreen</PresentationFormat>
  <Paragraphs>426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9_Thème Office</vt:lpstr>
      <vt:lpstr>PowerPoint Presentation</vt:lpstr>
      <vt:lpstr>Disclosures</vt:lpstr>
      <vt:lpstr>MAFLD increases the risk of subclinical atherosclerosis, CAD and cardiovascular events </vt:lpstr>
      <vt:lpstr>Increased mortality is also observed in patients with MAFLD vs those without MAFLD</vt:lpstr>
      <vt:lpstr>Decreased survival has been observed in patients with NAFLD/NASH versus those without</vt:lpstr>
      <vt:lpstr>Patients with MAFLD have a higher risk of fatal and/or non-fatal CVD events than those without MAFLD </vt:lpstr>
      <vt:lpstr>Tools for the diagnosis of MAFLD</vt:lpstr>
      <vt:lpstr>Diagnostic accuracy of transient elastography for fibrosis in patients with MAFLD A systematic review and meta-analysis</vt:lpstr>
      <vt:lpstr>Quantitative assessment of liver fat by TE with CAP (FibroScan®)</vt:lpstr>
      <vt:lpstr>Quantitative assessment of liver fat by MRI-PDFF   Imaging-derived proton density fat fraction</vt:lpstr>
      <vt:lpstr>EPL for MAFLD associated with metabolic syndrome A systematic review and network meta-analysis </vt:lpstr>
      <vt:lpstr>Additional data of interest from studies of EPL in patients with NAFLD/MAFLD and cardiometabolic diseases1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Medical Writer</dc:creator>
  <cp:lastModifiedBy>Mali, Yogesh /IN</cp:lastModifiedBy>
  <cp:revision>22</cp:revision>
  <dcterms:created xsi:type="dcterms:W3CDTF">2023-04-21T12:33:13Z</dcterms:created>
  <dcterms:modified xsi:type="dcterms:W3CDTF">2023-09-14T08:15:06Z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0x010100BB12E611EC35D743B3D9BA785C61CD0C</vt:lpwstr>
  </property>
  <property fmtid="{D5CDD505-2E9C-101B-9397-08002B2CF9AE}" pid="3" name="MSIP_Label_9e3dcb88-8425-4e1d-b1a3-bd5572915bbc_Enabled">
    <vt:lpwstr>true</vt:lpwstr>
  </property>
  <property fmtid="{D5CDD505-2E9C-101B-9397-08002B2CF9AE}" pid="4" name="MSIP_Label_9e3dcb88-8425-4e1d-b1a3-bd5572915bbc_SetDate">
    <vt:lpwstr>2023-09-14T08:14:55Z</vt:lpwstr>
  </property>
  <property fmtid="{D5CDD505-2E9C-101B-9397-08002B2CF9AE}" pid="5" name="MSIP_Label_9e3dcb88-8425-4e1d-b1a3-bd5572915bbc_Method">
    <vt:lpwstr>Privileged</vt:lpwstr>
  </property>
  <property fmtid="{D5CDD505-2E9C-101B-9397-08002B2CF9AE}" pid="6" name="MSIP_Label_9e3dcb88-8425-4e1d-b1a3-bd5572915bbc_Name">
    <vt:lpwstr>Internal</vt:lpwstr>
  </property>
  <property fmtid="{D5CDD505-2E9C-101B-9397-08002B2CF9AE}" pid="7" name="MSIP_Label_9e3dcb88-8425-4e1d-b1a3-bd5572915bbc_SiteId">
    <vt:lpwstr>aca3c8d6-aa71-4e1a-a10e-03572fc58c0b</vt:lpwstr>
  </property>
  <property fmtid="{D5CDD505-2E9C-101B-9397-08002B2CF9AE}" pid="8" name="MSIP_Label_9e3dcb88-8425-4e1d-b1a3-bd5572915bbc_ActionId">
    <vt:lpwstr>46ee42bc-0e65-4b70-b965-8321a245ac2d</vt:lpwstr>
  </property>
  <property fmtid="{D5CDD505-2E9C-101B-9397-08002B2CF9AE}" pid="9" name="MSIP_Label_9e3dcb88-8425-4e1d-b1a3-bd5572915bbc_ContentBits">
    <vt:lpwstr>1</vt:lpwstr>
  </property>
  <property fmtid="{D5CDD505-2E9C-101B-9397-08002B2CF9AE}" pid="10" name="ClassificationContentMarkingHeaderLocations">
    <vt:lpwstr>9_Thème Office:10</vt:lpwstr>
  </property>
  <property fmtid="{D5CDD505-2E9C-101B-9397-08002B2CF9AE}" pid="11" name="ClassificationContentMarkingHeaderText">
    <vt:lpwstr>Internal</vt:lpwstr>
  </property>
  <property fmtid="{D5CDD505-2E9C-101B-9397-08002B2CF9AE}" pid="12" name="MediaServiceImageTags">
    <vt:lpwstr/>
  </property>
</Properties>
</file>