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  <p:sldMasterId id="2147483675" r:id="rId5"/>
    <p:sldMasterId id="2147483681" r:id="rId6"/>
    <p:sldMasterId id="2147483688" r:id="rId7"/>
  </p:sldMasterIdLst>
  <p:notesMasterIdLst>
    <p:notesMasterId r:id="rId9"/>
  </p:notesMasterIdLst>
  <p:handoutMasterIdLst>
    <p:handoutMasterId r:id="rId10"/>
  </p:handoutMasterIdLst>
  <p:sldIdLst>
    <p:sldId id="306" r:id="rId8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787A1E-7C74-39BE-D953-766F9A7A8B18}" name="Shringarpure, Dipti /IN" initials="SD/" userId="S::Dipti.Shringarpure@sanofi.com::d9e4fcc3-bf03-47dc-b71d-30f62ce47a97" providerId="AD"/>
  <p188:author id="{B73EA526-0E84-D806-546C-8FBCC5932FCC}" name="Samanta, Moumita /IN" initials="S/" userId="S::moumita.samanta@sanofi.com::8d0f9159-92b1-4d41-aa8b-6fd7576532ce" providerId="AD"/>
  <p188:author id="{55B8872A-0263-52A8-9487-D5DA46F0B713}" name="Samanta, Moumita /IN" initials="SM/" userId="S::Moumita.Samanta@sanofi.com::8d0f9159-92b1-4d41-aa8b-6fd7576532ce" providerId="AD"/>
  <p188:author id="{BEFBE064-E4C4-0130-5042-CEE8A6188B1A}" name="Bardia, Avinash /IN" initials="BA/" userId="S::Avinash.Bardia@sanofi.com::460e8d00-4a15-4d36-9598-fa871fffbce9" providerId="AD"/>
  <p188:author id="{C93BC06A-9C75-1637-3429-A448EC13DED8}" name="Kompally, Nandishwar /IN" initials="KN/" userId="S::Nandishwar.Kompally@sanofi.com::4ac454e7-a1bb-4d39-b611-a04f90cc53cf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BAD957DA-45D5-A5E1-9CAA-28DE645AA5C9}" name="Goswami, Debayan /IN" initials="GD/" userId="S::Debayan.Goswami@sanofi.com::ee59028d-6199-4e66-80ba-d66aa6527f9f" providerId="AD"/>
  <p188:author id="{1ACD43EF-7935-E9BC-BC3F-3C9124DC08AB}" name="Blanchard, Guillaume /ES" initials="B/" userId="S::guillaume.blanchard@sanofi.com::fc1bc002-66f2-4ce7-8e96-0eb1cd5ce8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E6"/>
    <a:srgbClr val="23004C"/>
    <a:srgbClr val="F4F2F6"/>
    <a:srgbClr val="2C0A53"/>
    <a:srgbClr val="E6E6E6"/>
    <a:srgbClr val="F4F2F7"/>
    <a:srgbClr val="E9E6ED"/>
    <a:srgbClr val="F5F5F5"/>
    <a:srgbClr val="FFFFFF"/>
    <a:srgbClr val="F5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99" autoAdjust="0"/>
    <p:restoredTop sz="94411" autoAdjust="0"/>
  </p:normalViewPr>
  <p:slideViewPr>
    <p:cSldViewPr snapToGrid="0">
      <p:cViewPr varScale="1">
        <p:scale>
          <a:sx n="57" d="100"/>
          <a:sy n="57" d="100"/>
        </p:scale>
        <p:origin x="5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6F06C11-86B3-CF1B-2C1E-0881D988E848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B5F28EA-F42D-8016-0F19-46613F19A4BE}"/>
              </a:ext>
            </a:extLst>
          </p:cNvPr>
          <p:cNvGrpSpPr/>
          <p:nvPr userDrawn="1"/>
        </p:nvGrpSpPr>
        <p:grpSpPr>
          <a:xfrm rot="5400000">
            <a:off x="899052" y="-783409"/>
            <a:ext cx="1065019" cy="2631837"/>
            <a:chOff x="0" y="4230451"/>
            <a:chExt cx="1276610" cy="315471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1D16E37-808B-B7CB-60A7-47DC0BA25697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576B8CE-A7E6-6549-A3B9-FC3BDC178260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6AEB39F-748F-C4E7-D3AB-2AD10D9FD55E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17AEE1-6B45-2775-FBE7-D376B728653A}"/>
              </a:ext>
            </a:extLst>
          </p:cNvPr>
          <p:cNvGrpSpPr/>
          <p:nvPr userDrawn="1"/>
        </p:nvGrpSpPr>
        <p:grpSpPr>
          <a:xfrm rot="16200000">
            <a:off x="5595603" y="8843385"/>
            <a:ext cx="1065019" cy="2631837"/>
            <a:chOff x="0" y="4230451"/>
            <a:chExt cx="1276610" cy="3154712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6D1A312-B467-77F4-14B7-5BCF0B34ECAF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8B38382-4E2F-AEB2-9407-21623808F9C9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80091A9-21DF-2A61-08DC-F7539CCFD074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2624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C980347-4A6B-CF4D-C3C6-1960992EFA39}"/>
              </a:ext>
            </a:extLst>
          </p:cNvPr>
          <p:cNvGrpSpPr/>
          <p:nvPr userDrawn="1"/>
        </p:nvGrpSpPr>
        <p:grpSpPr>
          <a:xfrm>
            <a:off x="4407876" y="8572741"/>
            <a:ext cx="3151797" cy="2119070"/>
            <a:chOff x="3587283" y="8021025"/>
            <a:chExt cx="3972391" cy="267078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5EC48ED-8235-4938-3A5E-F6DF32B83464}"/>
                </a:ext>
              </a:extLst>
            </p:cNvPr>
            <p:cNvSpPr/>
            <p:nvPr/>
          </p:nvSpPr>
          <p:spPr>
            <a:xfrm rot="16200000" flipV="1">
              <a:off x="4546424" y="7993767"/>
              <a:ext cx="1738903" cy="3657186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A777FD7-002E-215A-C5BA-830C56E63792}"/>
                </a:ext>
              </a:extLst>
            </p:cNvPr>
            <p:cNvSpPr/>
            <p:nvPr/>
          </p:nvSpPr>
          <p:spPr>
            <a:xfrm rot="16200000" flipV="1">
              <a:off x="4638504" y="7770639"/>
              <a:ext cx="2670783" cy="3171556"/>
            </a:xfrm>
            <a:custGeom>
              <a:avLst/>
              <a:gdLst>
                <a:gd name="connsiteX0" fmla="*/ 0 w 2670783"/>
                <a:gd name="connsiteY0" fmla="*/ 2739202 h 3171556"/>
                <a:gd name="connsiteX1" fmla="*/ 0 w 2670783"/>
                <a:gd name="connsiteY1" fmla="*/ 3171556 h 3171556"/>
                <a:gd name="connsiteX2" fmla="*/ 2509018 w 2670783"/>
                <a:gd name="connsiteY2" fmla="*/ 662537 h 3171556"/>
                <a:gd name="connsiteX3" fmla="*/ 2630343 w 2670783"/>
                <a:gd name="connsiteY3" fmla="*/ 64166 h 3171556"/>
                <a:gd name="connsiteX4" fmla="*/ 2596577 w 2670783"/>
                <a:gd name="connsiteY4" fmla="*/ 0 h 3171556"/>
                <a:gd name="connsiteX5" fmla="*/ 2168529 w 2670783"/>
                <a:gd name="connsiteY5" fmla="*/ 0 h 3171556"/>
                <a:gd name="connsiteX6" fmla="*/ 2179077 w 2670783"/>
                <a:gd name="connsiteY6" fmla="*/ 12913 h 3171556"/>
                <a:gd name="connsiteX7" fmla="*/ 2116980 w 2670783"/>
                <a:gd name="connsiteY7" fmla="*/ 622221 h 3171556"/>
                <a:gd name="connsiteX8" fmla="*/ 0 w 2670783"/>
                <a:gd name="connsiteY8" fmla="*/ 2739202 h 317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783" h="3171556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94ECEE-A558-F2D5-B95D-9BBDFBFE625D}"/>
                </a:ext>
              </a:extLst>
            </p:cNvPr>
            <p:cNvSpPr/>
            <p:nvPr/>
          </p:nvSpPr>
          <p:spPr>
            <a:xfrm rot="16200000" flipV="1">
              <a:off x="5831519" y="8963656"/>
              <a:ext cx="1562735" cy="1893575"/>
            </a:xfrm>
            <a:custGeom>
              <a:avLst/>
              <a:gdLst>
                <a:gd name="connsiteX0" fmla="*/ 0 w 1562735"/>
                <a:gd name="connsiteY0" fmla="*/ 0 h 1893575"/>
                <a:gd name="connsiteX1" fmla="*/ 0 w 1562735"/>
                <a:gd name="connsiteY1" fmla="*/ 1893575 h 1893575"/>
                <a:gd name="connsiteX2" fmla="*/ 1474153 w 1562735"/>
                <a:gd name="connsiteY2" fmla="*/ 419420 h 1893575"/>
                <a:gd name="connsiteX3" fmla="*/ 1512908 w 1562735"/>
                <a:gd name="connsiteY3" fmla="*/ 39149 h 1893575"/>
                <a:gd name="connsiteX4" fmla="*/ 1480930 w 1562735"/>
                <a:gd name="connsiteY4" fmla="*/ 0 h 1893575"/>
                <a:gd name="connsiteX5" fmla="*/ 0 w 1562735"/>
                <a:gd name="connsiteY5" fmla="*/ 0 h 18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2735" h="189357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22735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6A8B56-7ABF-CFD5-1B53-A415E17D1687}"/>
              </a:ext>
            </a:extLst>
          </p:cNvPr>
          <p:cNvGrpSpPr/>
          <p:nvPr userDrawn="1"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80B5A59-0595-E2D9-D6DB-F4D78B31B27E}"/>
                </a:ext>
              </a:extLst>
            </p:cNvPr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FCBF3BD2-1E13-1B9E-28AE-3E275A355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</p:spPr>
        </p:pic>
      </p:grp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8302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726DF26-5246-7911-C1FE-F9A61ADA57DE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9B721E-9CC0-4E67-2F83-4EE667D59351}"/>
              </a:ext>
            </a:extLst>
          </p:cNvPr>
          <p:cNvGrpSpPr/>
          <p:nvPr userDrawn="1"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6F4D703-3FA6-236A-AA27-01FB21691BFE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B0BBA3E-DC7A-E453-A2E5-7FBFE8D165EA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8D7BF-1811-7207-F3EA-DDE1BB342234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" name="Title 1">
            <a:extLst>
              <a:ext uri="{FF2B5EF4-FFF2-40B4-BE49-F238E27FC236}">
                <a16:creationId xmlns:a16="http://schemas.microsoft.com/office/drawing/2014/main" id="{2290A22F-E6F6-6C56-9074-2AA4C266E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474958"/>
            <a:ext cx="5580000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683A8A-D87C-BEFE-8DC1-F588F980CE4E}"/>
              </a:ext>
            </a:extLst>
          </p:cNvPr>
          <p:cNvGrpSpPr/>
          <p:nvPr userDrawn="1"/>
        </p:nvGrpSpPr>
        <p:grpSpPr>
          <a:xfrm rot="162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44C0B0E-1F11-3A99-EC37-3FC141A7D76B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605EF2-BE0B-A455-2940-7A269DB89BD9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54B621D-8209-A01C-B750-756FC6A10568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40BD63A-39C6-3905-F376-210881C608E9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aphic 18">
            <a:extLst>
              <a:ext uri="{FF2B5EF4-FFF2-40B4-BE49-F238E27FC236}">
                <a16:creationId xmlns:a16="http://schemas.microsoft.com/office/drawing/2014/main" id="{9599A7B8-8BC2-A221-C2F3-E69F4786A261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130F761-BE08-8F29-6BF8-59DF0F03D9F6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58659D5-27AE-0703-787C-3EA2B392FA5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CB2AB8-17F4-059D-846C-71C4A2536B2B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E1CA2C9-D1BA-B1A4-4D4E-E560DCF61088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59B3AF-9ED8-778E-AE50-11D466E3A32A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9416804-F549-7A02-810B-6C67AE967712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718DDC0-2C64-00DE-4DC7-8D29410B4164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46BBDE4-3FDA-9A54-D41F-18F2D15CDA9D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174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13559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C980347-4A6B-CF4D-C3C6-1960992EFA39}"/>
              </a:ext>
            </a:extLst>
          </p:cNvPr>
          <p:cNvGrpSpPr/>
          <p:nvPr userDrawn="1"/>
        </p:nvGrpSpPr>
        <p:grpSpPr>
          <a:xfrm>
            <a:off x="4407876" y="8572741"/>
            <a:ext cx="3151797" cy="2119070"/>
            <a:chOff x="3587283" y="8021025"/>
            <a:chExt cx="3972391" cy="267078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5EC48ED-8235-4938-3A5E-F6DF32B83464}"/>
                </a:ext>
              </a:extLst>
            </p:cNvPr>
            <p:cNvSpPr/>
            <p:nvPr/>
          </p:nvSpPr>
          <p:spPr>
            <a:xfrm rot="16200000" flipV="1">
              <a:off x="4546424" y="7993767"/>
              <a:ext cx="1738903" cy="3657186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A777FD7-002E-215A-C5BA-830C56E63792}"/>
                </a:ext>
              </a:extLst>
            </p:cNvPr>
            <p:cNvSpPr/>
            <p:nvPr/>
          </p:nvSpPr>
          <p:spPr>
            <a:xfrm rot="16200000" flipV="1">
              <a:off x="4638504" y="7770639"/>
              <a:ext cx="2670783" cy="3171556"/>
            </a:xfrm>
            <a:custGeom>
              <a:avLst/>
              <a:gdLst>
                <a:gd name="connsiteX0" fmla="*/ 0 w 2670783"/>
                <a:gd name="connsiteY0" fmla="*/ 2739202 h 3171556"/>
                <a:gd name="connsiteX1" fmla="*/ 0 w 2670783"/>
                <a:gd name="connsiteY1" fmla="*/ 3171556 h 3171556"/>
                <a:gd name="connsiteX2" fmla="*/ 2509018 w 2670783"/>
                <a:gd name="connsiteY2" fmla="*/ 662537 h 3171556"/>
                <a:gd name="connsiteX3" fmla="*/ 2630343 w 2670783"/>
                <a:gd name="connsiteY3" fmla="*/ 64166 h 3171556"/>
                <a:gd name="connsiteX4" fmla="*/ 2596577 w 2670783"/>
                <a:gd name="connsiteY4" fmla="*/ 0 h 3171556"/>
                <a:gd name="connsiteX5" fmla="*/ 2168529 w 2670783"/>
                <a:gd name="connsiteY5" fmla="*/ 0 h 3171556"/>
                <a:gd name="connsiteX6" fmla="*/ 2179077 w 2670783"/>
                <a:gd name="connsiteY6" fmla="*/ 12913 h 3171556"/>
                <a:gd name="connsiteX7" fmla="*/ 2116980 w 2670783"/>
                <a:gd name="connsiteY7" fmla="*/ 622221 h 3171556"/>
                <a:gd name="connsiteX8" fmla="*/ 0 w 2670783"/>
                <a:gd name="connsiteY8" fmla="*/ 2739202 h 317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783" h="3171556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94ECEE-A558-F2D5-B95D-9BBDFBFE625D}"/>
                </a:ext>
              </a:extLst>
            </p:cNvPr>
            <p:cNvSpPr/>
            <p:nvPr/>
          </p:nvSpPr>
          <p:spPr>
            <a:xfrm rot="16200000" flipV="1">
              <a:off x="5831519" y="8963656"/>
              <a:ext cx="1562735" cy="1893575"/>
            </a:xfrm>
            <a:custGeom>
              <a:avLst/>
              <a:gdLst>
                <a:gd name="connsiteX0" fmla="*/ 0 w 1562735"/>
                <a:gd name="connsiteY0" fmla="*/ 0 h 1893575"/>
                <a:gd name="connsiteX1" fmla="*/ 0 w 1562735"/>
                <a:gd name="connsiteY1" fmla="*/ 1893575 h 1893575"/>
                <a:gd name="connsiteX2" fmla="*/ 1474153 w 1562735"/>
                <a:gd name="connsiteY2" fmla="*/ 419420 h 1893575"/>
                <a:gd name="connsiteX3" fmla="*/ 1512908 w 1562735"/>
                <a:gd name="connsiteY3" fmla="*/ 39149 h 1893575"/>
                <a:gd name="connsiteX4" fmla="*/ 1480930 w 1562735"/>
                <a:gd name="connsiteY4" fmla="*/ 0 h 1893575"/>
                <a:gd name="connsiteX5" fmla="*/ 0 w 1562735"/>
                <a:gd name="connsiteY5" fmla="*/ 0 h 18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2735" h="189357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34146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6A8B56-7ABF-CFD5-1B53-A415E17D1687}"/>
              </a:ext>
            </a:extLst>
          </p:cNvPr>
          <p:cNvGrpSpPr/>
          <p:nvPr userDrawn="1"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80B5A59-0595-E2D9-D6DB-F4D78B31B27E}"/>
                </a:ext>
              </a:extLst>
            </p:cNvPr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FCBF3BD2-1E13-1B9E-28AE-3E275A355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</p:spPr>
        </p:pic>
      </p:grp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037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474958"/>
            <a:ext cx="5580000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aphic 18">
            <a:extLst>
              <a:ext uri="{FF2B5EF4-FFF2-40B4-BE49-F238E27FC236}">
                <a16:creationId xmlns:a16="http://schemas.microsoft.com/office/drawing/2014/main" id="{783CB28E-CFB4-04F5-6986-1524E774E504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A88B14-CBD1-6CF5-82A4-071B0AF6752F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0781A6B-48BA-7421-26D6-9AF96C4240EA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3EE0501-96CE-A5FA-B58B-269DBF33FC6A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FCFA24-11BF-AE77-964F-BE25832728D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5260158-5710-67DD-0A5B-543440C631B3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091A29-718D-C0DA-FF8E-515EADD3EFC3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E003788-91A9-4D79-8A0C-90B0B4B8481F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C6031-17AE-A023-AC1A-AA387EEF2731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9625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48035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723474" y="-492187"/>
            <a:ext cx="673100" cy="1657474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710792D-D063-DF0D-B749-123E7F0B4C82}"/>
              </a:ext>
            </a:extLst>
          </p:cNvPr>
          <p:cNvGrpSpPr/>
          <p:nvPr userDrawn="1"/>
        </p:nvGrpSpPr>
        <p:grpSpPr>
          <a:xfrm>
            <a:off x="3235570" y="7938414"/>
            <a:ext cx="4324104" cy="2753400"/>
            <a:chOff x="3235570" y="7938414"/>
            <a:chExt cx="4324104" cy="275340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3687B5-5609-C5FF-FE01-AF453FD20E85}"/>
                </a:ext>
              </a:extLst>
            </p:cNvPr>
            <p:cNvSpPr/>
            <p:nvPr/>
          </p:nvSpPr>
          <p:spPr>
            <a:xfrm rot="16200000" flipV="1">
              <a:off x="4224379" y="7910313"/>
              <a:ext cx="1792690" cy="3770307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B56A189-3AE5-BF92-ACF6-A5E8EC300B0C}"/>
                </a:ext>
              </a:extLst>
            </p:cNvPr>
            <p:cNvSpPr/>
            <p:nvPr/>
          </p:nvSpPr>
          <p:spPr>
            <a:xfrm rot="16200000" flipV="1">
              <a:off x="4433728" y="7565863"/>
              <a:ext cx="2753396" cy="3498497"/>
            </a:xfrm>
            <a:custGeom>
              <a:avLst/>
              <a:gdLst>
                <a:gd name="connsiteX0" fmla="*/ 2753396 w 2753396"/>
                <a:gd name="connsiteY0" fmla="*/ 509255 h 3498497"/>
                <a:gd name="connsiteX1" fmla="*/ 2586626 w 2753396"/>
                <a:gd name="connsiteY1" fmla="*/ 106635 h 3498497"/>
                <a:gd name="connsiteX2" fmla="*/ 2479991 w 2753396"/>
                <a:gd name="connsiteY2" fmla="*/ 0 h 3498497"/>
                <a:gd name="connsiteX3" fmla="*/ 2018677 w 2753396"/>
                <a:gd name="connsiteY3" fmla="*/ 0 h 3498497"/>
                <a:gd name="connsiteX4" fmla="*/ 2182461 w 2753396"/>
                <a:gd name="connsiteY4" fmla="*/ 163784 h 3498497"/>
                <a:gd name="connsiteX5" fmla="*/ 2182461 w 2753396"/>
                <a:gd name="connsiteY5" fmla="*/ 870309 h 3498497"/>
                <a:gd name="connsiteX6" fmla="*/ 0 w 2753396"/>
                <a:gd name="connsiteY6" fmla="*/ 3052770 h 3498497"/>
                <a:gd name="connsiteX7" fmla="*/ 0 w 2753396"/>
                <a:gd name="connsiteY7" fmla="*/ 3498497 h 3498497"/>
                <a:gd name="connsiteX8" fmla="*/ 2586626 w 2753396"/>
                <a:gd name="connsiteY8" fmla="*/ 911873 h 3498497"/>
                <a:gd name="connsiteX9" fmla="*/ 2753396 w 2753396"/>
                <a:gd name="connsiteY9" fmla="*/ 509255 h 349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3396" h="3498497">
                  <a:moveTo>
                    <a:pt x="2753396" y="509255"/>
                  </a:moveTo>
                  <a:cubicBezTo>
                    <a:pt x="2753396" y="363536"/>
                    <a:pt x="2697806" y="217816"/>
                    <a:pt x="2586626" y="106635"/>
                  </a:cubicBezTo>
                  <a:lnTo>
                    <a:pt x="2479991" y="0"/>
                  </a:lnTo>
                  <a:lnTo>
                    <a:pt x="2018677" y="0"/>
                  </a:lnTo>
                  <a:lnTo>
                    <a:pt x="2182461" y="163784"/>
                  </a:lnTo>
                  <a:cubicBezTo>
                    <a:pt x="2377562" y="358885"/>
                    <a:pt x="2377562" y="675209"/>
                    <a:pt x="2182461" y="870309"/>
                  </a:cubicBezTo>
                  <a:lnTo>
                    <a:pt x="0" y="3052770"/>
                  </a:lnTo>
                  <a:lnTo>
                    <a:pt x="0" y="3498497"/>
                  </a:lnTo>
                  <a:lnTo>
                    <a:pt x="2586626" y="911873"/>
                  </a:lnTo>
                  <a:cubicBezTo>
                    <a:pt x="2697806" y="800693"/>
                    <a:pt x="2753396" y="654974"/>
                    <a:pt x="2753396" y="509255"/>
                  </a:cubicBez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0D5713C-3D35-330E-AA55-308E94FAFB4B}"/>
                </a:ext>
              </a:extLst>
            </p:cNvPr>
            <p:cNvSpPr/>
            <p:nvPr/>
          </p:nvSpPr>
          <p:spPr>
            <a:xfrm rot="16200000" flipV="1">
              <a:off x="5663644" y="8795783"/>
              <a:ext cx="1611074" cy="2180987"/>
            </a:xfrm>
            <a:custGeom>
              <a:avLst/>
              <a:gdLst>
                <a:gd name="connsiteX0" fmla="*/ 1611074 w 1611074"/>
                <a:gd name="connsiteY0" fmla="*/ 440763 h 2180987"/>
                <a:gd name="connsiteX1" fmla="*/ 1519751 w 1611074"/>
                <a:gd name="connsiteY1" fmla="*/ 220291 h 2180987"/>
                <a:gd name="connsiteX2" fmla="*/ 1299460 w 1611074"/>
                <a:gd name="connsiteY2" fmla="*/ 0 h 2180987"/>
                <a:gd name="connsiteX3" fmla="*/ 0 w 1611074"/>
                <a:gd name="connsiteY3" fmla="*/ 0 h 2180987"/>
                <a:gd name="connsiteX4" fmla="*/ 0 w 1611074"/>
                <a:gd name="connsiteY4" fmla="*/ 2180987 h 2180987"/>
                <a:gd name="connsiteX5" fmla="*/ 1519751 w 1611074"/>
                <a:gd name="connsiteY5" fmla="*/ 661236 h 2180987"/>
                <a:gd name="connsiteX6" fmla="*/ 1611074 w 1611074"/>
                <a:gd name="connsiteY6" fmla="*/ 440763 h 218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074" h="2180987">
                  <a:moveTo>
                    <a:pt x="1611074" y="440763"/>
                  </a:moveTo>
                  <a:cubicBezTo>
                    <a:pt x="1611074" y="360968"/>
                    <a:pt x="1580633" y="281172"/>
                    <a:pt x="1519751" y="220291"/>
                  </a:cubicBezTo>
                  <a:lnTo>
                    <a:pt x="1299460" y="0"/>
                  </a:lnTo>
                  <a:lnTo>
                    <a:pt x="0" y="0"/>
                  </a:lnTo>
                  <a:lnTo>
                    <a:pt x="0" y="2180987"/>
                  </a:lnTo>
                  <a:lnTo>
                    <a:pt x="1519751" y="661236"/>
                  </a:lnTo>
                  <a:cubicBezTo>
                    <a:pt x="1580633" y="600354"/>
                    <a:pt x="1611074" y="520559"/>
                    <a:pt x="1611074" y="4407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2387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535" userDrawn="1">
          <p15:clr>
            <a:srgbClr val="FBAE40"/>
          </p15:clr>
        </p15:guide>
        <p15:guide id="2" pos="442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7F0DF54-439B-1B3C-E1F5-C3DD93C9ACA5}"/>
              </a:ext>
            </a:extLst>
          </p:cNvPr>
          <p:cNvGrpSpPr/>
          <p:nvPr userDrawn="1"/>
        </p:nvGrpSpPr>
        <p:grpSpPr>
          <a:xfrm>
            <a:off x="0" y="8211817"/>
            <a:ext cx="2479990" cy="2479995"/>
            <a:chOff x="7559674" y="8211817"/>
            <a:chExt cx="2479990" cy="247999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BAF6F36-851B-253B-7451-C5F264BAA92C}"/>
                </a:ext>
              </a:extLst>
            </p:cNvPr>
            <p:cNvSpPr/>
            <p:nvPr/>
          </p:nvSpPr>
          <p:spPr>
            <a:xfrm rot="16200000" flipV="1">
              <a:off x="7559674" y="8211817"/>
              <a:ext cx="2479990" cy="2479990"/>
            </a:xfrm>
            <a:custGeom>
              <a:avLst/>
              <a:gdLst>
                <a:gd name="connsiteX0" fmla="*/ 2479990 w 2479990"/>
                <a:gd name="connsiteY0" fmla="*/ 2479990 h 2479990"/>
                <a:gd name="connsiteX1" fmla="*/ 0 w 2479990"/>
                <a:gd name="connsiteY1" fmla="*/ 0 h 2479990"/>
                <a:gd name="connsiteX2" fmla="*/ 0 w 2479990"/>
                <a:gd name="connsiteY2" fmla="*/ 461313 h 2479990"/>
                <a:gd name="connsiteX3" fmla="*/ 2018676 w 2479990"/>
                <a:gd name="connsiteY3" fmla="*/ 2479990 h 2479990"/>
                <a:gd name="connsiteX4" fmla="*/ 2479990 w 2479990"/>
                <a:gd name="connsiteY4" fmla="*/ 2479990 h 247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9990" h="2479990">
                  <a:moveTo>
                    <a:pt x="2479990" y="2479990"/>
                  </a:moveTo>
                  <a:lnTo>
                    <a:pt x="0" y="0"/>
                  </a:lnTo>
                  <a:lnTo>
                    <a:pt x="0" y="461313"/>
                  </a:lnTo>
                  <a:lnTo>
                    <a:pt x="2018676" y="2479990"/>
                  </a:lnTo>
                  <a:lnTo>
                    <a:pt x="2479990" y="247999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5F0BEBD-93BA-671D-AD84-B0B256BD3223}"/>
                </a:ext>
              </a:extLst>
            </p:cNvPr>
            <p:cNvSpPr/>
            <p:nvPr/>
          </p:nvSpPr>
          <p:spPr>
            <a:xfrm rot="16200000" flipV="1">
              <a:off x="7559674" y="9392352"/>
              <a:ext cx="1299460" cy="1299460"/>
            </a:xfrm>
            <a:custGeom>
              <a:avLst/>
              <a:gdLst>
                <a:gd name="connsiteX0" fmla="*/ 1299460 w 1299460"/>
                <a:gd name="connsiteY0" fmla="*/ 1299460 h 1299460"/>
                <a:gd name="connsiteX1" fmla="*/ 0 w 1299460"/>
                <a:gd name="connsiteY1" fmla="*/ 0 h 1299460"/>
                <a:gd name="connsiteX2" fmla="*/ 0 w 1299460"/>
                <a:gd name="connsiteY2" fmla="*/ 1299460 h 1299460"/>
                <a:gd name="connsiteX3" fmla="*/ 1299460 w 1299460"/>
                <a:gd name="connsiteY3" fmla="*/ 1299460 h 1299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9460" h="1299460">
                  <a:moveTo>
                    <a:pt x="1299460" y="1299460"/>
                  </a:moveTo>
                  <a:lnTo>
                    <a:pt x="0" y="0"/>
                  </a:lnTo>
                  <a:lnTo>
                    <a:pt x="0" y="1299460"/>
                  </a:lnTo>
                  <a:lnTo>
                    <a:pt x="1299460" y="12994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D05104-B601-A69E-5A52-0B8264C9E481}"/>
              </a:ext>
            </a:extLst>
          </p:cNvPr>
          <p:cNvGrpSpPr/>
          <p:nvPr userDrawn="1"/>
        </p:nvGrpSpPr>
        <p:grpSpPr>
          <a:xfrm>
            <a:off x="5791673" y="-1"/>
            <a:ext cx="1768002" cy="1329618"/>
            <a:chOff x="5791673" y="-1"/>
            <a:chExt cx="1768002" cy="132961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A6264F1-688D-EAD7-E24F-83D332D89110}"/>
                </a:ext>
              </a:extLst>
            </p:cNvPr>
            <p:cNvSpPr/>
            <p:nvPr/>
          </p:nvSpPr>
          <p:spPr>
            <a:xfrm rot="16200000" flipH="1" flipV="1">
              <a:off x="6199727" y="-408054"/>
              <a:ext cx="951893" cy="1768002"/>
            </a:xfrm>
            <a:custGeom>
              <a:avLst/>
              <a:gdLst>
                <a:gd name="connsiteX0" fmla="*/ 0 w 951893"/>
                <a:gd name="connsiteY0" fmla="*/ 1768002 h 1768002"/>
                <a:gd name="connsiteX1" fmla="*/ 0 w 951893"/>
                <a:gd name="connsiteY1" fmla="*/ 0 h 1768002"/>
                <a:gd name="connsiteX2" fmla="*/ 272942 w 951893"/>
                <a:gd name="connsiteY2" fmla="*/ 0 h 1768002"/>
                <a:gd name="connsiteX3" fmla="*/ 903403 w 951893"/>
                <a:gd name="connsiteY3" fmla="*/ 630462 h 1768002"/>
                <a:gd name="connsiteX4" fmla="*/ 903403 w 951893"/>
                <a:gd name="connsiteY4" fmla="*/ 864598 h 1768002"/>
                <a:gd name="connsiteX5" fmla="*/ 0 w 951893"/>
                <a:gd name="connsiteY5" fmla="*/ 1768002 h 176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1893" h="1768002">
                  <a:moveTo>
                    <a:pt x="0" y="1768002"/>
                  </a:moveTo>
                  <a:lnTo>
                    <a:pt x="0" y="0"/>
                  </a:lnTo>
                  <a:lnTo>
                    <a:pt x="272942" y="0"/>
                  </a:lnTo>
                  <a:lnTo>
                    <a:pt x="903403" y="630462"/>
                  </a:lnTo>
                  <a:cubicBezTo>
                    <a:pt x="968057" y="695116"/>
                    <a:pt x="968057" y="799943"/>
                    <a:pt x="903403" y="864598"/>
                  </a:cubicBezTo>
                  <a:lnTo>
                    <a:pt x="0" y="1768002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9CB145E-545F-8DA0-BBEE-0E6F4F274408}"/>
                </a:ext>
              </a:extLst>
            </p:cNvPr>
            <p:cNvSpPr/>
            <p:nvPr/>
          </p:nvSpPr>
          <p:spPr>
            <a:xfrm rot="16200000" flipH="1" flipV="1">
              <a:off x="6230060" y="2"/>
              <a:ext cx="1329615" cy="1329615"/>
            </a:xfrm>
            <a:custGeom>
              <a:avLst/>
              <a:gdLst>
                <a:gd name="connsiteX0" fmla="*/ 0 w 1329615"/>
                <a:gd name="connsiteY0" fmla="*/ 1329615 h 1329615"/>
                <a:gd name="connsiteX1" fmla="*/ 0 w 1329615"/>
                <a:gd name="connsiteY1" fmla="*/ 1092940 h 1329615"/>
                <a:gd name="connsiteX2" fmla="*/ 1092939 w 1329615"/>
                <a:gd name="connsiteY2" fmla="*/ 0 h 1329615"/>
                <a:gd name="connsiteX3" fmla="*/ 1329615 w 1329615"/>
                <a:gd name="connsiteY3" fmla="*/ 0 h 1329615"/>
                <a:gd name="connsiteX4" fmla="*/ 0 w 1329615"/>
                <a:gd name="connsiteY4" fmla="*/ 1329615 h 132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9615" h="1329615">
                  <a:moveTo>
                    <a:pt x="0" y="1329615"/>
                  </a:moveTo>
                  <a:lnTo>
                    <a:pt x="0" y="1092940"/>
                  </a:lnTo>
                  <a:lnTo>
                    <a:pt x="1092939" y="0"/>
                  </a:lnTo>
                  <a:lnTo>
                    <a:pt x="1329615" y="0"/>
                  </a:lnTo>
                  <a:lnTo>
                    <a:pt x="0" y="1329615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F6BA2D4-8363-60D7-8923-EB5162CE8A9D}"/>
                </a:ext>
              </a:extLst>
            </p:cNvPr>
            <p:cNvSpPr/>
            <p:nvPr/>
          </p:nvSpPr>
          <p:spPr>
            <a:xfrm rot="16200000" flipH="1" flipV="1">
              <a:off x="6929639" y="-1"/>
              <a:ext cx="630035" cy="630036"/>
            </a:xfrm>
            <a:custGeom>
              <a:avLst/>
              <a:gdLst>
                <a:gd name="connsiteX0" fmla="*/ 0 w 630035"/>
                <a:gd name="connsiteY0" fmla="*/ 630036 h 630036"/>
                <a:gd name="connsiteX1" fmla="*/ 0 w 630035"/>
                <a:gd name="connsiteY1" fmla="*/ 0 h 630036"/>
                <a:gd name="connsiteX2" fmla="*/ 630035 w 630035"/>
                <a:gd name="connsiteY2" fmla="*/ 0 h 630036"/>
                <a:gd name="connsiteX3" fmla="*/ 0 w 630035"/>
                <a:gd name="connsiteY3" fmla="*/ 630036 h 63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035" h="630036">
                  <a:moveTo>
                    <a:pt x="0" y="630036"/>
                  </a:moveTo>
                  <a:lnTo>
                    <a:pt x="0" y="0"/>
                  </a:lnTo>
                  <a:lnTo>
                    <a:pt x="630035" y="0"/>
                  </a:lnTo>
                  <a:lnTo>
                    <a:pt x="0" y="6300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6160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 userDrawn="1">
          <p15:clr>
            <a:srgbClr val="FBAE40"/>
          </p15:clr>
        </p15:guide>
        <p15:guide id="2" pos="22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8B99C9-6485-6213-5001-072A695B56AE}"/>
              </a:ext>
            </a:extLst>
          </p:cNvPr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2126C0-3DD3-F018-8C59-E794ADD30080}"/>
              </a:ext>
            </a:extLst>
          </p:cNvPr>
          <p:cNvGrpSpPr/>
          <p:nvPr userDrawn="1"/>
        </p:nvGrpSpPr>
        <p:grpSpPr>
          <a:xfrm>
            <a:off x="2445856" y="5003550"/>
            <a:ext cx="2667963" cy="684708"/>
            <a:chOff x="2445856" y="5003550"/>
            <a:chExt cx="2667963" cy="684708"/>
          </a:xfrm>
          <a:solidFill>
            <a:schemeClr val="bg1"/>
          </a:solidFill>
        </p:grpSpPr>
        <p:sp>
          <p:nvSpPr>
            <p:cNvPr id="4" name="Forme libre : forme 7">
              <a:extLst>
                <a:ext uri="{FF2B5EF4-FFF2-40B4-BE49-F238E27FC236}">
                  <a16:creationId xmlns:a16="http://schemas.microsoft.com/office/drawing/2014/main" id="{BDFDDB75-C13D-0E2E-5A3B-A544D92747B4}"/>
                </a:ext>
              </a:extLst>
            </p:cNvPr>
            <p:cNvSpPr/>
            <p:nvPr/>
          </p:nvSpPr>
          <p:spPr>
            <a:xfrm>
              <a:off x="2452963" y="5003611"/>
              <a:ext cx="2653548" cy="684609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" name="Forme libre : forme 8">
              <a:extLst>
                <a:ext uri="{FF2B5EF4-FFF2-40B4-BE49-F238E27FC236}">
                  <a16:creationId xmlns:a16="http://schemas.microsoft.com/office/drawing/2014/main" id="{6D0E29B0-BAEF-642E-C483-45AEC6D55564}"/>
                </a:ext>
              </a:extLst>
            </p:cNvPr>
            <p:cNvSpPr/>
            <p:nvPr/>
          </p:nvSpPr>
          <p:spPr>
            <a:xfrm rot="21526104" flipV="1">
              <a:off x="4977867" y="5003550"/>
              <a:ext cx="135952" cy="13510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6" name="Forme libre : forme 9">
              <a:extLst>
                <a:ext uri="{FF2B5EF4-FFF2-40B4-BE49-F238E27FC236}">
                  <a16:creationId xmlns:a16="http://schemas.microsoft.com/office/drawing/2014/main" id="{CD571B3D-65ED-DC27-02BE-91FA130D2B03}"/>
                </a:ext>
              </a:extLst>
            </p:cNvPr>
            <p:cNvSpPr/>
            <p:nvPr/>
          </p:nvSpPr>
          <p:spPr>
            <a:xfrm rot="10725025" flipV="1">
              <a:off x="2445856" y="5555099"/>
              <a:ext cx="134007" cy="13315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1289335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BB5752-9140-A1FA-8C1D-E6C31C4B5C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559675" cy="1069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732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6339C7-8484-5374-B94E-509150640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060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urple hexagons on a blue background&#10;&#10;Description automatically generated">
            <a:extLst>
              <a:ext uri="{FF2B5EF4-FFF2-40B4-BE49-F238E27FC236}">
                <a16:creationId xmlns:a16="http://schemas.microsoft.com/office/drawing/2014/main" id="{CDB8063B-72D5-B3C3-BD59-688382DCE6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869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1ECB42-F97E-71F3-59CD-D1BF645BD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11" b="58490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" name="Picture 6" descr="A purple text on a black background">
            <a:extLst>
              <a:ext uri="{FF2B5EF4-FFF2-40B4-BE49-F238E27FC236}">
                <a16:creationId xmlns:a16="http://schemas.microsoft.com/office/drawing/2014/main" id="{44791017-F70A-68D6-CAF4-C50F7BEF0C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0635" y="123539"/>
            <a:ext cx="2889369" cy="97021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733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4E315C4-9E56-3C55-8221-88B2E9575003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4D85D5D-487C-CDDB-1896-8D6E4BEADC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11" b="58490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</p:spPr>
      </p:pic>
      <p:grpSp>
        <p:nvGrpSpPr>
          <p:cNvPr id="10" name="Graphic 18">
            <a:extLst>
              <a:ext uri="{FF2B5EF4-FFF2-40B4-BE49-F238E27FC236}">
                <a16:creationId xmlns:a16="http://schemas.microsoft.com/office/drawing/2014/main" id="{783CB28E-CFB4-04F5-6986-1524E774E504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A88B14-CBD1-6CF5-82A4-071B0AF6752F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0781A6B-48BA-7421-26D6-9AF96C4240EA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3EE0501-96CE-A5FA-B58B-269DBF33FC6A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FCFA24-11BF-AE77-964F-BE25832728D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5260158-5710-67DD-0A5B-543440C631B3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091A29-718D-C0DA-FF8E-515EADD3EFC3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E003788-91A9-4D79-8A0C-90B0B4B8481F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C6031-17AE-A023-AC1A-AA387EEF2731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9EDDA843-FB9C-B1D8-0B28-5DBDC34D8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7008"/>
            <a:ext cx="5451791" cy="249299"/>
          </a:xfrm>
        </p:spPr>
        <p:txBody>
          <a:bodyPr wrap="square" anchor="t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0674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 userDrawn="1">
          <p15:clr>
            <a:srgbClr val="F26B43"/>
          </p15:clr>
        </p15:guide>
        <p15:guide id="3" orient="horz" pos="113" userDrawn="1">
          <p15:clr>
            <a:srgbClr val="F26B43"/>
          </p15:clr>
        </p15:guide>
        <p15:guide id="4" pos="4649" userDrawn="1">
          <p15:clr>
            <a:srgbClr val="F26B43"/>
          </p15:clr>
        </p15:guide>
        <p15:guide id="5" orient="horz" pos="66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2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6" r:id="rId2"/>
    <p:sldLayoutId id="2147483687" r:id="rId3"/>
    <p:sldLayoutId id="2147483677" r:id="rId4"/>
    <p:sldLayoutId id="2147483680" r:id="rId5"/>
    <p:sldLayoutId id="2147483679" r:id="rId6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 userDrawn="1">
          <p15:clr>
            <a:srgbClr val="F26B43"/>
          </p15:clr>
        </p15:guide>
        <p15:guide id="3" orient="horz" pos="113" userDrawn="1">
          <p15:clr>
            <a:srgbClr val="F26B43"/>
          </p15:clr>
        </p15:guide>
        <p15:guide id="4" pos="4649" userDrawn="1">
          <p15:clr>
            <a:srgbClr val="F26B43"/>
          </p15:clr>
        </p15:guide>
        <p15:guide id="5" orient="horz" pos="662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>
          <p15:clr>
            <a:srgbClr val="F26B43"/>
          </p15:clr>
        </p15:guide>
        <p15:guide id="3" orient="horz" pos="113">
          <p15:clr>
            <a:srgbClr val="F26B43"/>
          </p15:clr>
        </p15:guide>
        <p15:guide id="4" pos="4649">
          <p15:clr>
            <a:srgbClr val="F26B43"/>
          </p15:clr>
        </p15:guide>
        <p15:guide id="5" orient="horz" pos="662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1490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>
          <p15:clr>
            <a:srgbClr val="F26B43"/>
          </p15:clr>
        </p15:guide>
        <p15:guide id="3" orient="horz" pos="113">
          <p15:clr>
            <a:srgbClr val="F26B43"/>
          </p15:clr>
        </p15:guide>
        <p15:guide id="4" pos="4649">
          <p15:clr>
            <a:srgbClr val="F26B43"/>
          </p15:clr>
        </p15:guide>
        <p15:guide id="5" orient="horz" pos="66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18" Type="http://schemas.openxmlformats.org/officeDocument/2006/relationships/image" Target="../media/image25.svg"/><Relationship Id="rId26" Type="http://schemas.openxmlformats.org/officeDocument/2006/relationships/image" Target="../media/image33.sv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2" Type="http://schemas.openxmlformats.org/officeDocument/2006/relationships/image" Target="../media/image9.jpeg"/><Relationship Id="rId16" Type="http://schemas.openxmlformats.org/officeDocument/2006/relationships/image" Target="../media/image23.svg"/><Relationship Id="rId20" Type="http://schemas.openxmlformats.org/officeDocument/2006/relationships/image" Target="../media/image27.sv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24" Type="http://schemas.openxmlformats.org/officeDocument/2006/relationships/image" Target="../media/image31.svg"/><Relationship Id="rId32" Type="http://schemas.openxmlformats.org/officeDocument/2006/relationships/image" Target="../media/image39.sv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svg"/><Relationship Id="rId10" Type="http://schemas.openxmlformats.org/officeDocument/2006/relationships/image" Target="../media/image17.sv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Relationship Id="rId22" Type="http://schemas.openxmlformats.org/officeDocument/2006/relationships/image" Target="../media/image29.svg"/><Relationship Id="rId27" Type="http://schemas.openxmlformats.org/officeDocument/2006/relationships/image" Target="../media/image34.png"/><Relationship Id="rId30" Type="http://schemas.openxmlformats.org/officeDocument/2006/relationships/image" Target="../media/image3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9766ACD7-2D35-5980-3A16-05BB2FAB37C2}"/>
              </a:ext>
            </a:extLst>
          </p:cNvPr>
          <p:cNvSpPr>
            <a:spLocks/>
          </p:cNvSpPr>
          <p:nvPr/>
        </p:nvSpPr>
        <p:spPr>
          <a:xfrm>
            <a:off x="3901783" y="5224849"/>
            <a:ext cx="3478900" cy="3348000"/>
          </a:xfrm>
          <a:prstGeom prst="roundRect">
            <a:avLst>
              <a:gd name="adj" fmla="val 1957"/>
            </a:avLst>
          </a:prstGeom>
          <a:solidFill>
            <a:schemeClr val="tx2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7D30D7DF-4983-5E6C-3C87-DE317361334E}"/>
              </a:ext>
            </a:extLst>
          </p:cNvPr>
          <p:cNvSpPr/>
          <p:nvPr/>
        </p:nvSpPr>
        <p:spPr>
          <a:xfrm>
            <a:off x="181835" y="5224849"/>
            <a:ext cx="3478900" cy="3348000"/>
          </a:xfrm>
          <a:prstGeom prst="roundRect">
            <a:avLst>
              <a:gd name="adj" fmla="val 3277"/>
            </a:avLst>
          </a:prstGeom>
          <a:solidFill>
            <a:schemeClr val="tx2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Graphic 153">
            <a:extLst>
              <a:ext uri="{FF2B5EF4-FFF2-40B4-BE49-F238E27FC236}">
                <a16:creationId xmlns:a16="http://schemas.microsoft.com/office/drawing/2014/main" id="{C0219817-3E23-08E0-1D39-7BE6A5F75534}"/>
              </a:ext>
            </a:extLst>
          </p:cNvPr>
          <p:cNvSpPr/>
          <p:nvPr/>
        </p:nvSpPr>
        <p:spPr>
          <a:xfrm>
            <a:off x="6356698" y="91441"/>
            <a:ext cx="1023590" cy="1016334"/>
          </a:xfrm>
          <a:custGeom>
            <a:avLst/>
            <a:gdLst>
              <a:gd name="connsiteX0" fmla="*/ 3859823 w 7558868"/>
              <a:gd name="connsiteY0" fmla="*/ 7505306 h 7505305"/>
              <a:gd name="connsiteX1" fmla="*/ 7558869 w 7558868"/>
              <a:gd name="connsiteY1" fmla="*/ 3752608 h 7505305"/>
              <a:gd name="connsiteX2" fmla="*/ 3699046 w 7558868"/>
              <a:gd name="connsiteY2" fmla="*/ 0 h 7505305"/>
              <a:gd name="connsiteX3" fmla="*/ 0 w 7558868"/>
              <a:gd name="connsiteY3" fmla="*/ 3752608 h 7505305"/>
              <a:gd name="connsiteX4" fmla="*/ 3859823 w 7558868"/>
              <a:gd name="connsiteY4" fmla="*/ 7505306 h 7505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8868" h="7505305">
                <a:moveTo>
                  <a:pt x="3859823" y="7505306"/>
                </a:moveTo>
                <a:cubicBezTo>
                  <a:pt x="6057772" y="7505306"/>
                  <a:pt x="7558869" y="6057862"/>
                  <a:pt x="7558869" y="3752608"/>
                </a:cubicBezTo>
                <a:cubicBezTo>
                  <a:pt x="7558869" y="1447355"/>
                  <a:pt x="6057862" y="0"/>
                  <a:pt x="3699046" y="0"/>
                </a:cubicBezTo>
                <a:cubicBezTo>
                  <a:pt x="1340230" y="0"/>
                  <a:pt x="0" y="1393793"/>
                  <a:pt x="0" y="3752608"/>
                </a:cubicBezTo>
                <a:cubicBezTo>
                  <a:pt x="0" y="6111424"/>
                  <a:pt x="1447445" y="7505306"/>
                  <a:pt x="3859823" y="7505306"/>
                </a:cubicBezTo>
                <a:close/>
              </a:path>
            </a:pathLst>
          </a:custGeom>
          <a:blipFill>
            <a:blip r:embed="rId2"/>
            <a:srcRect/>
            <a:stretch>
              <a:fillRect t="-7329" b="-25521"/>
            </a:stretch>
          </a:blipFill>
          <a:ln w="15875" cap="flat">
            <a:solidFill>
              <a:srgbClr val="3D0073"/>
            </a:solidFill>
            <a:prstDash val="solid"/>
            <a:miter/>
          </a:ln>
        </p:spPr>
        <p:txBody>
          <a:bodyPr rtlCol="0" anchor="ctr"/>
          <a:lstStyle/>
          <a:p>
            <a:endParaRPr lang="en-US" sz="800" dirty="0"/>
          </a:p>
        </p:txBody>
      </p:sp>
      <p:sp>
        <p:nvSpPr>
          <p:cNvPr id="309" name="Title 2">
            <a:extLst>
              <a:ext uri="{FF2B5EF4-FFF2-40B4-BE49-F238E27FC236}">
                <a16:creationId xmlns:a16="http://schemas.microsoft.com/office/drawing/2014/main" id="{0260CD46-CA8D-402C-A970-F4C3A4517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1928"/>
            <a:ext cx="5665152" cy="49244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IN" sz="1600" dirty="0"/>
              <a:t>MAFLD in Focus: Unveiling Insights from China's RELIEF Study; Insight from APASL 2024</a:t>
            </a:r>
            <a:endParaRPr lang="en-US" sz="1600" b="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65679445-8D68-9BF4-F433-874EF39DE1C8}"/>
              </a:ext>
            </a:extLst>
          </p:cNvPr>
          <p:cNvSpPr txBox="1">
            <a:spLocks/>
          </p:cNvSpPr>
          <p:nvPr/>
        </p:nvSpPr>
        <p:spPr>
          <a:xfrm>
            <a:off x="179388" y="705209"/>
            <a:ext cx="5820359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5669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b="1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b="0" dirty="0"/>
              <a:t>Professor Lai Wei</a:t>
            </a:r>
            <a:br>
              <a:rPr lang="en-US" sz="1200" b="0" dirty="0"/>
            </a:br>
            <a:r>
              <a:rPr lang="en-US" sz="1200" b="0" dirty="0"/>
              <a:t>Beijing Tsinghua </a:t>
            </a:r>
            <a:r>
              <a:rPr lang="en-US" sz="1200" b="0" dirty="0" err="1"/>
              <a:t>Changgung</a:t>
            </a:r>
            <a:r>
              <a:rPr lang="en-US" sz="1200" b="0" dirty="0"/>
              <a:t> Hospital, Tsinghua University, Beijing, China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64D0583-63B0-02E7-41D7-6C8525514B5D}"/>
              </a:ext>
            </a:extLst>
          </p:cNvPr>
          <p:cNvSpPr txBox="1"/>
          <p:nvPr/>
        </p:nvSpPr>
        <p:spPr>
          <a:xfrm>
            <a:off x="179388" y="1318316"/>
            <a:ext cx="7200900" cy="356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noAutofit/>
          </a:bodyPr>
          <a:lstStyle>
            <a:defPPr>
              <a:defRPr lang="en-US"/>
            </a:defPPr>
            <a:lvl1pPr>
              <a:defRPr sz="1000">
                <a:solidFill>
                  <a:srgbClr val="A63D16"/>
                </a:solidFill>
                <a:latin typeface="Verdana" panose="020B060403050404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anose="02040502050405020303" pitchFamily="18" charset="0"/>
              </a:rPr>
              <a:t>MAFLD treatment recommendations: Chinese guidelines</a:t>
            </a:r>
            <a:r>
              <a:rPr kumimoji="0" lang="en-IN" sz="1600" b="1" i="1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anose="02040502050405020303" pitchFamily="18" charset="0"/>
              </a:rPr>
              <a:t>1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F16E0428-9101-4B18-36B5-8AF9040E63AB}"/>
              </a:ext>
            </a:extLst>
          </p:cNvPr>
          <p:cNvSpPr/>
          <p:nvPr/>
        </p:nvSpPr>
        <p:spPr>
          <a:xfrm>
            <a:off x="181066" y="8691273"/>
            <a:ext cx="7199222" cy="1368704"/>
          </a:xfrm>
          <a:prstGeom prst="roundRect">
            <a:avLst>
              <a:gd name="adj" fmla="val 60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BD3C3E61-F2E0-464E-230D-2674A3ED4211}"/>
              </a:ext>
            </a:extLst>
          </p:cNvPr>
          <p:cNvSpPr/>
          <p:nvPr/>
        </p:nvSpPr>
        <p:spPr>
          <a:xfrm>
            <a:off x="1257301" y="8869163"/>
            <a:ext cx="6021324" cy="101292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rPr>
              <a:t>Early intervention with EPL delays liver fibrosis/cirrhosis progression; </a:t>
            </a:r>
            <a:r>
              <a:rPr lang="en-US" sz="1400" dirty="0"/>
              <a:t>reduces fibrosis improving liver function</a:t>
            </a:r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rPr>
              <a:t>EPL therapy is suitable for MAFLD patients with high AST/ALT, significant fibrosis, particularly with T2DM or CV risk factors</a:t>
            </a:r>
            <a:endParaRPr kumimoji="0" lang="en-IN" sz="1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7" name="Graphic 153">
            <a:extLst>
              <a:ext uri="{FF2B5EF4-FFF2-40B4-BE49-F238E27FC236}">
                <a16:creationId xmlns:a16="http://schemas.microsoft.com/office/drawing/2014/main" id="{75C765F4-96B0-310E-45EF-72AC530358EB}"/>
              </a:ext>
            </a:extLst>
          </p:cNvPr>
          <p:cNvSpPr/>
          <p:nvPr/>
        </p:nvSpPr>
        <p:spPr>
          <a:xfrm>
            <a:off x="277045" y="8945772"/>
            <a:ext cx="859536" cy="859707"/>
          </a:xfrm>
          <a:prstGeom prst="ellipse">
            <a:avLst/>
          </a:prstGeom>
          <a:solidFill>
            <a:schemeClr val="tx2"/>
          </a:solidFill>
          <a:ln w="15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050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15F5FEEE-75F4-42A1-4C4F-AF25011640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7265" y="9076078"/>
            <a:ext cx="599095" cy="59909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9A8F33F-0224-6C11-F469-281E15E565E1}"/>
              </a:ext>
            </a:extLst>
          </p:cNvPr>
          <p:cNvGrpSpPr/>
          <p:nvPr/>
        </p:nvGrpSpPr>
        <p:grpSpPr>
          <a:xfrm>
            <a:off x="181835" y="5153729"/>
            <a:ext cx="7198848" cy="3263691"/>
            <a:chOff x="181835" y="5003169"/>
            <a:chExt cx="7198848" cy="3263691"/>
          </a:xfrm>
        </p:grpSpPr>
        <p:sp>
          <p:nvSpPr>
            <p:cNvPr id="15" name="Rectangle: Top Corners Rounded 14">
              <a:extLst>
                <a:ext uri="{FF2B5EF4-FFF2-40B4-BE49-F238E27FC236}">
                  <a16:creationId xmlns:a16="http://schemas.microsoft.com/office/drawing/2014/main" id="{F4E45752-54C6-5744-3528-4A8B1341562B}"/>
                </a:ext>
              </a:extLst>
            </p:cNvPr>
            <p:cNvSpPr>
              <a:spLocks/>
            </p:cNvSpPr>
            <p:nvPr/>
          </p:nvSpPr>
          <p:spPr>
            <a:xfrm>
              <a:off x="3901783" y="5003169"/>
              <a:ext cx="3478900" cy="385695"/>
            </a:xfrm>
            <a:prstGeom prst="round2SameRect">
              <a:avLst>
                <a:gd name="adj1" fmla="val 29639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4" name="Rectangle: Top Corners Rounded 13">
              <a:extLst>
                <a:ext uri="{FF2B5EF4-FFF2-40B4-BE49-F238E27FC236}">
                  <a16:creationId xmlns:a16="http://schemas.microsoft.com/office/drawing/2014/main" id="{E816794E-3112-EA67-ED0A-75E77E57C069}"/>
                </a:ext>
              </a:extLst>
            </p:cNvPr>
            <p:cNvSpPr>
              <a:spLocks/>
            </p:cNvSpPr>
            <p:nvPr/>
          </p:nvSpPr>
          <p:spPr>
            <a:xfrm>
              <a:off x="181835" y="5003169"/>
              <a:ext cx="3478900" cy="385695"/>
            </a:xfrm>
            <a:prstGeom prst="round2SameRect">
              <a:avLst>
                <a:gd name="adj1" fmla="val 29639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D8CDE3D-34E7-D90E-1CC8-6E8283CD0171}"/>
                </a:ext>
              </a:extLst>
            </p:cNvPr>
            <p:cNvSpPr txBox="1">
              <a:spLocks/>
            </p:cNvSpPr>
            <p:nvPr/>
          </p:nvSpPr>
          <p:spPr>
            <a:xfrm>
              <a:off x="4631750" y="5596562"/>
              <a:ext cx="2544176" cy="553998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R="0" lvl="0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B050"/>
                </a:buClr>
                <a:buSzPct val="150000"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Primary: </a:t>
              </a: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Beneficial effect of EPL in reducing liver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fibrosis (FIB-4) at W24</a:t>
              </a:r>
              <a:endPara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FB0F91A-E518-6873-D28C-4566BF7A09F5}"/>
                </a:ext>
              </a:extLst>
            </p:cNvPr>
            <p:cNvSpPr txBox="1"/>
            <p:nvPr/>
          </p:nvSpPr>
          <p:spPr>
            <a:xfrm>
              <a:off x="3951449" y="5026740"/>
              <a:ext cx="337956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600" b="1" i="1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 panose="02040502050405020303" pitchFamily="18" charset="0"/>
                </a:rPr>
                <a:t> Study outcomes</a:t>
              </a:r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DEC493E9-CB10-0C50-E34E-8E7915CE68AF}"/>
                </a:ext>
              </a:extLst>
            </p:cNvPr>
            <p:cNvSpPr/>
            <p:nvPr/>
          </p:nvSpPr>
          <p:spPr>
            <a:xfrm>
              <a:off x="277045" y="6991331"/>
              <a:ext cx="541185" cy="54463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" name="Content Placeholder 2">
              <a:extLst>
                <a:ext uri="{FF2B5EF4-FFF2-40B4-BE49-F238E27FC236}">
                  <a16:creationId xmlns:a16="http://schemas.microsoft.com/office/drawing/2014/main" id="{97A06CC2-0112-7447-D962-AEE4A3F31C35}"/>
                </a:ext>
              </a:extLst>
            </p:cNvPr>
            <p:cNvSpPr txBox="1">
              <a:spLocks/>
            </p:cNvSpPr>
            <p:nvPr/>
          </p:nvSpPr>
          <p:spPr>
            <a:xfrm>
              <a:off x="899981" y="7062984"/>
              <a:ext cx="2652432" cy="401326"/>
            </a:xfrm>
            <a:prstGeom prst="rect">
              <a:avLst/>
            </a:prstGeom>
          </p:spPr>
          <p:txBody>
            <a:bodyPr vert="horz" lIns="0" tIns="0" rIns="0" bIns="0" numCol="1" spcCol="182880" rtlCol="0" anchor="ctr">
              <a:noAutofit/>
            </a:bodyPr>
            <a:lstStyle>
              <a:lvl1pPr marL="228600" indent="-228600" algn="l" defTabSz="914400" rtl="0" eaLnBrk="1" latinLnBrk="0" hangingPunct="1">
                <a:spcBef>
                  <a:spcPts val="1200"/>
                </a:spcBef>
                <a:buClrTx/>
                <a:buSzPct val="120000"/>
                <a:buFont typeface="Arial" pitchFamily="34" charset="0"/>
                <a:buChar char="•"/>
                <a:tabLst>
                  <a:tab pos="3998913" algn="r"/>
                  <a:tab pos="8229600" algn="r"/>
                </a:tabLst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Patients with MAFLD 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(RELIEF DATA) </a:t>
              </a:r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947E78B4-99F9-E8B3-436A-A854D41F6323}"/>
                </a:ext>
              </a:extLst>
            </p:cNvPr>
            <p:cNvSpPr/>
            <p:nvPr/>
          </p:nvSpPr>
          <p:spPr>
            <a:xfrm>
              <a:off x="277045" y="6260436"/>
              <a:ext cx="541185" cy="54463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" name="Content Placeholder 2">
              <a:extLst>
                <a:ext uri="{FF2B5EF4-FFF2-40B4-BE49-F238E27FC236}">
                  <a16:creationId xmlns:a16="http://schemas.microsoft.com/office/drawing/2014/main" id="{5E8595E4-F0A2-EB19-F068-1029208BCBFD}"/>
                </a:ext>
              </a:extLst>
            </p:cNvPr>
            <p:cNvSpPr txBox="1">
              <a:spLocks/>
            </p:cNvSpPr>
            <p:nvPr/>
          </p:nvSpPr>
          <p:spPr>
            <a:xfrm>
              <a:off x="899981" y="6414825"/>
              <a:ext cx="2652432" cy="235855"/>
            </a:xfrm>
            <a:prstGeom prst="rect">
              <a:avLst/>
            </a:prstGeom>
          </p:spPr>
          <p:txBody>
            <a:bodyPr vert="horz" lIns="0" tIns="0" rIns="0" bIns="0" numCol="1" spcCol="182880" rtlCol="0" anchor="ctr">
              <a:noAutofit/>
            </a:bodyPr>
            <a:lstStyle>
              <a:lvl1pPr marL="228600" indent="-228600" algn="l" defTabSz="914400" rtl="0" eaLnBrk="1" latinLnBrk="0" hangingPunct="1">
                <a:spcBef>
                  <a:spcPts val="1200"/>
                </a:spcBef>
                <a:buClrTx/>
                <a:buSzPct val="120000"/>
                <a:buFont typeface="Arial" pitchFamily="34" charset="0"/>
                <a:buChar char="•"/>
                <a:tabLst>
                  <a:tab pos="3998913" algn="r"/>
                  <a:tab pos="8229600" algn="r"/>
                </a:tabLst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1 Jan 2020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→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31 Dec 2022 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B34C587-3675-03ED-214A-8B05D733298F}"/>
                </a:ext>
              </a:extLst>
            </p:cNvPr>
            <p:cNvSpPr txBox="1"/>
            <p:nvPr/>
          </p:nvSpPr>
          <p:spPr>
            <a:xfrm>
              <a:off x="233406" y="5026740"/>
              <a:ext cx="3379569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600" b="1" i="1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 panose="02040502050405020303" pitchFamily="18" charset="0"/>
                </a:rPr>
                <a:t>Study design</a:t>
              </a:r>
            </a:p>
          </p:txBody>
        </p:sp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D9DB1444-E6EF-178E-7FC7-4F93966FD2D4}"/>
                </a:ext>
              </a:extLst>
            </p:cNvPr>
            <p:cNvSpPr/>
            <p:nvPr/>
          </p:nvSpPr>
          <p:spPr>
            <a:xfrm>
              <a:off x="277045" y="5529541"/>
              <a:ext cx="541185" cy="54463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1" name="Content Placeholder 2">
              <a:extLst>
                <a:ext uri="{FF2B5EF4-FFF2-40B4-BE49-F238E27FC236}">
                  <a16:creationId xmlns:a16="http://schemas.microsoft.com/office/drawing/2014/main" id="{841CAFC7-BD51-3058-A491-42AE5AB74679}"/>
                </a:ext>
              </a:extLst>
            </p:cNvPr>
            <p:cNvSpPr txBox="1">
              <a:spLocks/>
            </p:cNvSpPr>
            <p:nvPr/>
          </p:nvSpPr>
          <p:spPr>
            <a:xfrm>
              <a:off x="899981" y="5601195"/>
              <a:ext cx="2620182" cy="401326"/>
            </a:xfrm>
            <a:prstGeom prst="rect">
              <a:avLst/>
            </a:prstGeom>
          </p:spPr>
          <p:txBody>
            <a:bodyPr vert="horz" lIns="0" tIns="0" rIns="0" bIns="0" numCol="1" spcCol="182880" rtlCol="0" anchor="ctr">
              <a:noAutofit/>
            </a:bodyPr>
            <a:lstStyle>
              <a:lvl1pPr marL="228600" indent="-228600" algn="l" defTabSz="914400" rtl="0" eaLnBrk="1" latinLnBrk="0" hangingPunct="1">
                <a:spcBef>
                  <a:spcPts val="1200"/>
                </a:spcBef>
                <a:buClrTx/>
                <a:buSzPct val="120000"/>
                <a:buFont typeface="Arial" pitchFamily="34" charset="0"/>
                <a:buChar char="•"/>
                <a:tabLst>
                  <a:tab pos="3998913" algn="r"/>
                  <a:tab pos="8229600" algn="r"/>
                </a:tabLst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Retrospective, observational RWE study in China 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86BD833D-75CE-0C22-05D2-2BE568439A21}"/>
                </a:ext>
              </a:extLst>
            </p:cNvPr>
            <p:cNvSpPr txBox="1">
              <a:spLocks/>
            </p:cNvSpPr>
            <p:nvPr/>
          </p:nvSpPr>
          <p:spPr>
            <a:xfrm>
              <a:off x="4651798" y="6363576"/>
              <a:ext cx="2659066" cy="92333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R="0" lvl="0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B050"/>
                </a:buClr>
                <a:buSzPct val="150000"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Secondary: </a:t>
              </a: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Improved </a:t>
              </a:r>
              <a:r>
                <a:rPr kumimoji="0" lang="en-IN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AST (significant: W12), ALT (non-significant) and </a:t>
              </a:r>
              <a:r>
                <a:rPr lang="en-US" sz="1200" b="0" dirty="0">
                  <a:solidFill>
                    <a:srgbClr val="000000"/>
                  </a:solidFill>
                  <a:latin typeface="Verdana"/>
                </a:rPr>
                <a:t>t</a:t>
              </a:r>
              <a:r>
                <a:rPr kumimoji="0" lang="en-US" sz="120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otal</a:t>
              </a: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 bilirubin (significant: W12 &amp; 24) </a:t>
              </a:r>
              <a:r>
                <a:rPr kumimoji="0" lang="en-IN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levels with EPL</a:t>
              </a: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 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CAA586C-C901-8555-F403-22851EE76C9F}"/>
                </a:ext>
              </a:extLst>
            </p:cNvPr>
            <p:cNvSpPr txBox="1">
              <a:spLocks/>
            </p:cNvSpPr>
            <p:nvPr/>
          </p:nvSpPr>
          <p:spPr>
            <a:xfrm>
              <a:off x="4651798" y="7497008"/>
              <a:ext cx="2677354" cy="369332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R="0" lvl="0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B050"/>
                </a:buClr>
                <a:buSzPct val="150000"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Exploratory</a:t>
              </a:r>
              <a:r>
                <a:rPr lang="en-US" sz="1200" b="1" dirty="0">
                  <a:solidFill>
                    <a:srgbClr val="000000"/>
                  </a:solidFill>
                  <a:latin typeface="Verdana"/>
                </a:rPr>
                <a:t>: </a:t>
              </a: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LDL-C levels reduced with EPL (W12)</a:t>
              </a:r>
            </a:p>
          </p:txBody>
        </p:sp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F52F867D-0DC9-54A7-17D3-BE06BA18354D}"/>
                </a:ext>
              </a:extLst>
            </p:cNvPr>
            <p:cNvSpPr/>
            <p:nvPr/>
          </p:nvSpPr>
          <p:spPr>
            <a:xfrm>
              <a:off x="4012846" y="7353348"/>
              <a:ext cx="515923" cy="54463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79" name="Rectangle: Rounded Corners 178">
              <a:extLst>
                <a:ext uri="{FF2B5EF4-FFF2-40B4-BE49-F238E27FC236}">
                  <a16:creationId xmlns:a16="http://schemas.microsoft.com/office/drawing/2014/main" id="{5E18CAE9-A97E-C23F-40EF-1379EF07ABF9}"/>
                </a:ext>
              </a:extLst>
            </p:cNvPr>
            <p:cNvSpPr/>
            <p:nvPr/>
          </p:nvSpPr>
          <p:spPr>
            <a:xfrm>
              <a:off x="277045" y="7722227"/>
              <a:ext cx="541185" cy="54463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87" name="Content Placeholder 2">
              <a:extLst>
                <a:ext uri="{FF2B5EF4-FFF2-40B4-BE49-F238E27FC236}">
                  <a16:creationId xmlns:a16="http://schemas.microsoft.com/office/drawing/2014/main" id="{1C8B0C3D-3291-2655-687B-5D4C77314E47}"/>
                </a:ext>
              </a:extLst>
            </p:cNvPr>
            <p:cNvSpPr txBox="1">
              <a:spLocks/>
            </p:cNvSpPr>
            <p:nvPr/>
          </p:nvSpPr>
          <p:spPr>
            <a:xfrm>
              <a:off x="899981" y="7793881"/>
              <a:ext cx="2495492" cy="401326"/>
            </a:xfrm>
            <a:prstGeom prst="rect">
              <a:avLst/>
            </a:prstGeom>
          </p:spPr>
          <p:txBody>
            <a:bodyPr vert="horz" lIns="0" tIns="0" rIns="0" bIns="0" numCol="1" spcCol="182880" rtlCol="0" anchor="ctr">
              <a:noAutofit/>
            </a:bodyPr>
            <a:lstStyle>
              <a:lvl1pPr marL="228600" indent="-228600" algn="l" defTabSz="914400" rtl="0" eaLnBrk="1" latinLnBrk="0" hangingPunct="1">
                <a:spcBef>
                  <a:spcPts val="1200"/>
                </a:spcBef>
                <a:buClrTx/>
                <a:buSzPct val="120000"/>
                <a:buFont typeface="Arial" pitchFamily="34" charset="0"/>
                <a:buChar char="•"/>
                <a:tabLst>
                  <a:tab pos="3998913" algn="r"/>
                  <a:tab pos="8229600" algn="r"/>
                </a:tabLst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EPL vs control (non-hepatoprotective group)</a:t>
              </a: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69A66933-EC87-6C0A-89F8-E4F21F5E0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72835" y="5628961"/>
              <a:ext cx="338174" cy="338174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2D83DF3E-305E-F841-E562-DFD1A6613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78550" y="6363665"/>
              <a:ext cx="338174" cy="338174"/>
            </a:xfrm>
            <a:prstGeom prst="rect">
              <a:avLst/>
            </a:prstGeom>
          </p:spPr>
        </p:pic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8A02D6F9-44AC-8931-47BD-6F29579A6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82360" y="7079320"/>
              <a:ext cx="338174" cy="338174"/>
            </a:xfrm>
            <a:prstGeom prst="rect">
              <a:avLst/>
            </a:prstGeom>
          </p:spPr>
        </p:pic>
        <p:pic>
          <p:nvPicPr>
            <p:cNvPr id="65" name="Graphic 64">
              <a:extLst>
                <a:ext uri="{FF2B5EF4-FFF2-40B4-BE49-F238E27FC236}">
                  <a16:creationId xmlns:a16="http://schemas.microsoft.com/office/drawing/2014/main" id="{83A44AFF-73AE-1F05-EF04-11903378E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12110" y="7832846"/>
              <a:ext cx="279483" cy="279483"/>
            </a:xfrm>
            <a:prstGeom prst="rect">
              <a:avLst/>
            </a:prstGeom>
          </p:spPr>
        </p:pic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1A39DD6D-129A-F725-B0C0-17F09168B752}"/>
                </a:ext>
              </a:extLst>
            </p:cNvPr>
            <p:cNvGrpSpPr/>
            <p:nvPr/>
          </p:nvGrpSpPr>
          <p:grpSpPr>
            <a:xfrm>
              <a:off x="4000215" y="5596562"/>
              <a:ext cx="541185" cy="544633"/>
              <a:chOff x="4000215" y="5647411"/>
              <a:chExt cx="541185" cy="544633"/>
            </a:xfrm>
          </p:grpSpPr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2611C7ED-B64E-AF01-BE48-63486BB7FA1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000215" y="5647411"/>
                <a:ext cx="541185" cy="544633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endParaRPr>
              </a:p>
            </p:txBody>
          </p:sp>
          <p:pic>
            <p:nvPicPr>
              <p:cNvPr id="69" name="Graphic 68">
                <a:extLst>
                  <a:ext uri="{FF2B5EF4-FFF2-40B4-BE49-F238E27FC236}">
                    <a16:creationId xmlns:a16="http://schemas.microsoft.com/office/drawing/2014/main" id="{44F0C6F6-1CF8-FE35-AD68-761A867275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4128234" y="5765724"/>
                <a:ext cx="308007" cy="308007"/>
              </a:xfrm>
              <a:prstGeom prst="rect">
                <a:avLst/>
              </a:prstGeom>
            </p:spPr>
          </p:pic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9BCDE692-5BDA-782A-AF05-11BF61CFC1E5}"/>
                </a:ext>
              </a:extLst>
            </p:cNvPr>
            <p:cNvGrpSpPr/>
            <p:nvPr/>
          </p:nvGrpSpPr>
          <p:grpSpPr>
            <a:xfrm>
              <a:off x="4000215" y="6474955"/>
              <a:ext cx="541185" cy="544633"/>
              <a:chOff x="4000215" y="6498874"/>
              <a:chExt cx="541185" cy="544633"/>
            </a:xfrm>
          </p:grpSpPr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5E88E8B4-E11C-CF85-7310-15294755D78D}"/>
                  </a:ext>
                </a:extLst>
              </p:cNvPr>
              <p:cNvSpPr/>
              <p:nvPr/>
            </p:nvSpPr>
            <p:spPr>
              <a:xfrm>
                <a:off x="4000215" y="6498874"/>
                <a:ext cx="541185" cy="544633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endParaRPr>
              </a:p>
            </p:txBody>
          </p:sp>
          <p:pic>
            <p:nvPicPr>
              <p:cNvPr id="71" name="Graphic 70">
                <a:extLst>
                  <a:ext uri="{FF2B5EF4-FFF2-40B4-BE49-F238E27FC236}">
                    <a16:creationId xmlns:a16="http://schemas.microsoft.com/office/drawing/2014/main" id="{022D431C-CA73-CDAB-EC1B-605E19EFAB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4121107" y="6600147"/>
                <a:ext cx="334572" cy="334572"/>
              </a:xfrm>
              <a:prstGeom prst="rect">
                <a:avLst/>
              </a:prstGeom>
            </p:spPr>
          </p:pic>
        </p:grp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41C1907C-318A-CA4C-850F-64FE66A35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4101721" y="7456577"/>
              <a:ext cx="338174" cy="338174"/>
            </a:xfrm>
            <a:prstGeom prst="rect">
              <a:avLst/>
            </a:prstGeom>
          </p:spPr>
        </p:pic>
      </p:grpSp>
      <p:sp>
        <p:nvSpPr>
          <p:cNvPr id="192" name="TextBox 191">
            <a:extLst>
              <a:ext uri="{FF2B5EF4-FFF2-40B4-BE49-F238E27FC236}">
                <a16:creationId xmlns:a16="http://schemas.microsoft.com/office/drawing/2014/main" id="{25DED41A-187D-1302-9F6D-894E52587EF8}"/>
              </a:ext>
            </a:extLst>
          </p:cNvPr>
          <p:cNvSpPr txBox="1"/>
          <p:nvPr/>
        </p:nvSpPr>
        <p:spPr>
          <a:xfrm>
            <a:off x="2653262" y="2786646"/>
            <a:ext cx="2085462" cy="923330"/>
          </a:xfrm>
          <a:prstGeom prst="roundRect">
            <a:avLst>
              <a:gd name="adj" fmla="val 0"/>
            </a:avLst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Glucose-lowering drugs;</a:t>
            </a:r>
            <a:b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Lipid-lowering drugs;</a:t>
            </a:r>
            <a:b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Antiplatelet aggregation drugs; </a:t>
            </a:r>
            <a:r>
              <a:rPr kumimoji="0" lang="en-US" altLang="zh-CN" sz="1000" b="1" i="1" u="none" strike="noStrike" kern="120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+mn-lt"/>
              </a:rPr>
              <a:t>Hepatoprotective drugs: 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+mn-lt"/>
              </a:rPr>
              <a:t>EPL;</a:t>
            </a:r>
            <a:r>
              <a:rPr lang="en-US" sz="1000" b="1" i="1" dirty="0">
                <a:solidFill>
                  <a:srgbClr val="7A00E6"/>
                </a:solidFill>
                <a:latin typeface="Verdana" panose="020B0604030504040204" pitchFamily="34" charset="0"/>
                <a:ea typeface="Verdana" panose="020B0604030504040204" pitchFamily="34" charset="0"/>
                <a:sym typeface="+mn-lt"/>
              </a:rPr>
              <a:t> </a:t>
            </a:r>
            <a: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Antihypertensive drugs; </a:t>
            </a:r>
            <a:b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Weight-loss drugs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7D5F05-33A7-2E38-D1A9-3CD5CF4304EE}"/>
              </a:ext>
            </a:extLst>
          </p:cNvPr>
          <p:cNvSpPr txBox="1"/>
          <p:nvPr/>
        </p:nvSpPr>
        <p:spPr>
          <a:xfrm>
            <a:off x="1326480" y="2342820"/>
            <a:ext cx="1253559" cy="534158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Behavioral</a:t>
            </a:r>
            <a:b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therapy + Sport therapy</a:t>
            </a:r>
            <a:endParaRPr kumimoji="0" lang="zh-CN" altLang="en-US" sz="1200" i="0" u="none" strike="sng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D9B075-9047-4935-4024-1AFDB68F2F3C}"/>
              </a:ext>
            </a:extLst>
          </p:cNvPr>
          <p:cNvSpPr txBox="1"/>
          <p:nvPr/>
        </p:nvSpPr>
        <p:spPr>
          <a:xfrm>
            <a:off x="6111741" y="2487417"/>
            <a:ext cx="1222670" cy="461665"/>
          </a:xfrm>
          <a:prstGeom prst="rect">
            <a:avLst/>
          </a:prstGeom>
          <a:noFill/>
        </p:spPr>
        <p:txBody>
          <a:bodyPr wrap="square" lIns="0" r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IN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Liver</a:t>
            </a:r>
            <a:br>
              <a:rPr kumimoji="0" lang="en-IN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en-IN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transplantation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5C80C6-858A-392C-F86A-FD4BF8C9298B}"/>
              </a:ext>
            </a:extLst>
          </p:cNvPr>
          <p:cNvSpPr txBox="1"/>
          <p:nvPr/>
        </p:nvSpPr>
        <p:spPr>
          <a:xfrm>
            <a:off x="4763828" y="2407837"/>
            <a:ext cx="1229442" cy="460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IN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Surgical</a:t>
            </a:r>
            <a:br>
              <a:rPr kumimoji="0" lang="en-IN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en-IN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treatment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DFD5337-281C-776D-4CEF-DAD32386E86C}"/>
              </a:ext>
            </a:extLst>
          </p:cNvPr>
          <p:cNvSpPr txBox="1"/>
          <p:nvPr/>
        </p:nvSpPr>
        <p:spPr>
          <a:xfrm>
            <a:off x="3211265" y="2514918"/>
            <a:ext cx="1032006" cy="228925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Drug</a:t>
            </a:r>
            <a:r>
              <a:rPr lang="en-US" altLang="zh-CN" sz="120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</a:rPr>
              <a:t> 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therapy</a:t>
            </a:r>
          </a:p>
        </p:txBody>
      </p:sp>
      <p:sp>
        <p:nvSpPr>
          <p:cNvPr id="181" name="Freeform 5">
            <a:extLst>
              <a:ext uri="{FF2B5EF4-FFF2-40B4-BE49-F238E27FC236}">
                <a16:creationId xmlns:a16="http://schemas.microsoft.com/office/drawing/2014/main" id="{C294E075-F883-CEF7-B4F1-7D04A7E3B4ED}"/>
              </a:ext>
            </a:extLst>
          </p:cNvPr>
          <p:cNvSpPr>
            <a:spLocks/>
          </p:cNvSpPr>
          <p:nvPr/>
        </p:nvSpPr>
        <p:spPr bwMode="auto">
          <a:xfrm>
            <a:off x="382417" y="2258886"/>
            <a:ext cx="724413" cy="279132"/>
          </a:xfrm>
          <a:custGeom>
            <a:avLst/>
            <a:gdLst>
              <a:gd name="T0" fmla="*/ 617 w 1235"/>
              <a:gd name="T1" fmla="*/ 476 h 476"/>
              <a:gd name="T2" fmla="*/ 228 w 1235"/>
              <a:gd name="T3" fmla="*/ 344 h 476"/>
              <a:gd name="T4" fmla="*/ 0 w 1235"/>
              <a:gd name="T5" fmla="*/ 11 h 476"/>
              <a:gd name="T6" fmla="*/ 36 w 1235"/>
              <a:gd name="T7" fmla="*/ 0 h 476"/>
              <a:gd name="T8" fmla="*/ 617 w 1235"/>
              <a:gd name="T9" fmla="*/ 439 h 476"/>
              <a:gd name="T10" fmla="*/ 1199 w 1235"/>
              <a:gd name="T11" fmla="*/ 0 h 476"/>
              <a:gd name="T12" fmla="*/ 1235 w 1235"/>
              <a:gd name="T13" fmla="*/ 11 h 476"/>
              <a:gd name="T14" fmla="*/ 1007 w 1235"/>
              <a:gd name="T15" fmla="*/ 344 h 476"/>
              <a:gd name="T16" fmla="*/ 617 w 1235"/>
              <a:gd name="T17" fmla="*/ 47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5" h="476">
                <a:moveTo>
                  <a:pt x="617" y="476"/>
                </a:moveTo>
                <a:cubicBezTo>
                  <a:pt x="475" y="476"/>
                  <a:pt x="340" y="430"/>
                  <a:pt x="228" y="344"/>
                </a:cubicBezTo>
                <a:cubicBezTo>
                  <a:pt x="118" y="260"/>
                  <a:pt x="38" y="142"/>
                  <a:pt x="0" y="11"/>
                </a:cubicBezTo>
                <a:cubicBezTo>
                  <a:pt x="36" y="0"/>
                  <a:pt x="36" y="0"/>
                  <a:pt x="36" y="0"/>
                </a:cubicBezTo>
                <a:cubicBezTo>
                  <a:pt x="110" y="258"/>
                  <a:pt x="349" y="439"/>
                  <a:pt x="617" y="439"/>
                </a:cubicBezTo>
                <a:cubicBezTo>
                  <a:pt x="886" y="439"/>
                  <a:pt x="1125" y="258"/>
                  <a:pt x="1199" y="0"/>
                </a:cubicBezTo>
                <a:cubicBezTo>
                  <a:pt x="1235" y="11"/>
                  <a:pt x="1235" y="11"/>
                  <a:pt x="1235" y="11"/>
                </a:cubicBezTo>
                <a:cubicBezTo>
                  <a:pt x="1197" y="142"/>
                  <a:pt x="1116" y="260"/>
                  <a:pt x="1007" y="344"/>
                </a:cubicBezTo>
                <a:cubicBezTo>
                  <a:pt x="895" y="430"/>
                  <a:pt x="760" y="476"/>
                  <a:pt x="617" y="47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2" name="Freeform 6">
            <a:extLst>
              <a:ext uri="{FF2B5EF4-FFF2-40B4-BE49-F238E27FC236}">
                <a16:creationId xmlns:a16="http://schemas.microsoft.com/office/drawing/2014/main" id="{F0AC45E0-1D20-9580-F60B-BA6C318571A3}"/>
              </a:ext>
            </a:extLst>
          </p:cNvPr>
          <p:cNvSpPr>
            <a:spLocks/>
          </p:cNvSpPr>
          <p:nvPr/>
        </p:nvSpPr>
        <p:spPr bwMode="auto">
          <a:xfrm>
            <a:off x="382417" y="1783698"/>
            <a:ext cx="724413" cy="279132"/>
          </a:xfrm>
          <a:custGeom>
            <a:avLst/>
            <a:gdLst>
              <a:gd name="T0" fmla="*/ 1199 w 1235"/>
              <a:gd name="T1" fmla="*/ 475 h 475"/>
              <a:gd name="T2" fmla="*/ 617 w 1235"/>
              <a:gd name="T3" fmla="*/ 37 h 475"/>
              <a:gd name="T4" fmla="*/ 36 w 1235"/>
              <a:gd name="T5" fmla="*/ 475 h 475"/>
              <a:gd name="T6" fmla="*/ 0 w 1235"/>
              <a:gd name="T7" fmla="*/ 465 h 475"/>
              <a:gd name="T8" fmla="*/ 228 w 1235"/>
              <a:gd name="T9" fmla="*/ 131 h 475"/>
              <a:gd name="T10" fmla="*/ 617 w 1235"/>
              <a:gd name="T11" fmla="*/ 0 h 475"/>
              <a:gd name="T12" fmla="*/ 1007 w 1235"/>
              <a:gd name="T13" fmla="*/ 131 h 475"/>
              <a:gd name="T14" fmla="*/ 1235 w 1235"/>
              <a:gd name="T15" fmla="*/ 465 h 475"/>
              <a:gd name="T16" fmla="*/ 1199 w 1235"/>
              <a:gd name="T17" fmla="*/ 475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5" h="475">
                <a:moveTo>
                  <a:pt x="1199" y="475"/>
                </a:moveTo>
                <a:cubicBezTo>
                  <a:pt x="1125" y="217"/>
                  <a:pt x="886" y="37"/>
                  <a:pt x="617" y="37"/>
                </a:cubicBezTo>
                <a:cubicBezTo>
                  <a:pt x="349" y="37"/>
                  <a:pt x="110" y="217"/>
                  <a:pt x="36" y="475"/>
                </a:cubicBezTo>
                <a:cubicBezTo>
                  <a:pt x="0" y="465"/>
                  <a:pt x="0" y="465"/>
                  <a:pt x="0" y="465"/>
                </a:cubicBezTo>
                <a:cubicBezTo>
                  <a:pt x="38" y="333"/>
                  <a:pt x="118" y="215"/>
                  <a:pt x="228" y="131"/>
                </a:cubicBezTo>
                <a:cubicBezTo>
                  <a:pt x="340" y="45"/>
                  <a:pt x="475" y="0"/>
                  <a:pt x="617" y="0"/>
                </a:cubicBezTo>
                <a:cubicBezTo>
                  <a:pt x="760" y="0"/>
                  <a:pt x="895" y="45"/>
                  <a:pt x="1007" y="131"/>
                </a:cubicBezTo>
                <a:cubicBezTo>
                  <a:pt x="1116" y="215"/>
                  <a:pt x="1197" y="333"/>
                  <a:pt x="1235" y="465"/>
                </a:cubicBezTo>
                <a:lnTo>
                  <a:pt x="1199" y="4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3" name="Freeform 7">
            <a:extLst>
              <a:ext uri="{FF2B5EF4-FFF2-40B4-BE49-F238E27FC236}">
                <a16:creationId xmlns:a16="http://schemas.microsoft.com/office/drawing/2014/main" id="{21C91937-58FE-F156-D5D2-DC8FB408EA50}"/>
              </a:ext>
            </a:extLst>
          </p:cNvPr>
          <p:cNvSpPr>
            <a:spLocks/>
          </p:cNvSpPr>
          <p:nvPr/>
        </p:nvSpPr>
        <p:spPr bwMode="auto">
          <a:xfrm>
            <a:off x="1608602" y="3357135"/>
            <a:ext cx="722752" cy="279132"/>
          </a:xfrm>
          <a:custGeom>
            <a:avLst/>
            <a:gdLst>
              <a:gd name="T0" fmla="*/ 617 w 1235"/>
              <a:gd name="T1" fmla="*/ 476 h 476"/>
              <a:gd name="T2" fmla="*/ 227 w 1235"/>
              <a:gd name="T3" fmla="*/ 344 h 476"/>
              <a:gd name="T4" fmla="*/ 0 w 1235"/>
              <a:gd name="T5" fmla="*/ 10 h 476"/>
              <a:gd name="T6" fmla="*/ 36 w 1235"/>
              <a:gd name="T7" fmla="*/ 0 h 476"/>
              <a:gd name="T8" fmla="*/ 617 w 1235"/>
              <a:gd name="T9" fmla="*/ 438 h 476"/>
              <a:gd name="T10" fmla="*/ 1199 w 1235"/>
              <a:gd name="T11" fmla="*/ 0 h 476"/>
              <a:gd name="T12" fmla="*/ 1235 w 1235"/>
              <a:gd name="T13" fmla="*/ 10 h 476"/>
              <a:gd name="T14" fmla="*/ 1007 w 1235"/>
              <a:gd name="T15" fmla="*/ 344 h 476"/>
              <a:gd name="T16" fmla="*/ 617 w 1235"/>
              <a:gd name="T17" fmla="*/ 47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5" h="476">
                <a:moveTo>
                  <a:pt x="617" y="476"/>
                </a:moveTo>
                <a:cubicBezTo>
                  <a:pt x="475" y="476"/>
                  <a:pt x="340" y="430"/>
                  <a:pt x="227" y="344"/>
                </a:cubicBezTo>
                <a:cubicBezTo>
                  <a:pt x="118" y="260"/>
                  <a:pt x="38" y="142"/>
                  <a:pt x="0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110" y="258"/>
                  <a:pt x="349" y="438"/>
                  <a:pt x="617" y="438"/>
                </a:cubicBezTo>
                <a:cubicBezTo>
                  <a:pt x="886" y="438"/>
                  <a:pt x="1125" y="258"/>
                  <a:pt x="1199" y="0"/>
                </a:cubicBezTo>
                <a:cubicBezTo>
                  <a:pt x="1235" y="10"/>
                  <a:pt x="1235" y="10"/>
                  <a:pt x="1235" y="10"/>
                </a:cubicBezTo>
                <a:cubicBezTo>
                  <a:pt x="1197" y="142"/>
                  <a:pt x="1116" y="260"/>
                  <a:pt x="1007" y="344"/>
                </a:cubicBezTo>
                <a:cubicBezTo>
                  <a:pt x="894" y="430"/>
                  <a:pt x="760" y="476"/>
                  <a:pt x="617" y="47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4" name="Freeform 8">
            <a:extLst>
              <a:ext uri="{FF2B5EF4-FFF2-40B4-BE49-F238E27FC236}">
                <a16:creationId xmlns:a16="http://schemas.microsoft.com/office/drawing/2014/main" id="{C2083917-4EAD-B6F5-2C06-FB999F8A0E96}"/>
              </a:ext>
            </a:extLst>
          </p:cNvPr>
          <p:cNvSpPr>
            <a:spLocks/>
          </p:cNvSpPr>
          <p:nvPr/>
        </p:nvSpPr>
        <p:spPr bwMode="auto">
          <a:xfrm>
            <a:off x="1608602" y="2881947"/>
            <a:ext cx="722752" cy="279132"/>
          </a:xfrm>
          <a:custGeom>
            <a:avLst/>
            <a:gdLst>
              <a:gd name="T0" fmla="*/ 36 w 1235"/>
              <a:gd name="T1" fmla="*/ 476 h 476"/>
              <a:gd name="T2" fmla="*/ 0 w 1235"/>
              <a:gd name="T3" fmla="*/ 466 h 476"/>
              <a:gd name="T4" fmla="*/ 227 w 1235"/>
              <a:gd name="T5" fmla="*/ 132 h 476"/>
              <a:gd name="T6" fmla="*/ 617 w 1235"/>
              <a:gd name="T7" fmla="*/ 0 h 476"/>
              <a:gd name="T8" fmla="*/ 1007 w 1235"/>
              <a:gd name="T9" fmla="*/ 132 h 476"/>
              <a:gd name="T10" fmla="*/ 1235 w 1235"/>
              <a:gd name="T11" fmla="*/ 466 h 476"/>
              <a:gd name="T12" fmla="*/ 1199 w 1235"/>
              <a:gd name="T13" fmla="*/ 476 h 476"/>
              <a:gd name="T14" fmla="*/ 617 w 1235"/>
              <a:gd name="T15" fmla="*/ 38 h 476"/>
              <a:gd name="T16" fmla="*/ 36 w 1235"/>
              <a:gd name="T17" fmla="*/ 47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5" h="476">
                <a:moveTo>
                  <a:pt x="36" y="476"/>
                </a:moveTo>
                <a:cubicBezTo>
                  <a:pt x="0" y="466"/>
                  <a:pt x="0" y="466"/>
                  <a:pt x="0" y="466"/>
                </a:cubicBezTo>
                <a:cubicBezTo>
                  <a:pt x="38" y="334"/>
                  <a:pt x="118" y="216"/>
                  <a:pt x="227" y="132"/>
                </a:cubicBezTo>
                <a:cubicBezTo>
                  <a:pt x="340" y="46"/>
                  <a:pt x="475" y="0"/>
                  <a:pt x="617" y="0"/>
                </a:cubicBezTo>
                <a:cubicBezTo>
                  <a:pt x="760" y="0"/>
                  <a:pt x="894" y="46"/>
                  <a:pt x="1007" y="132"/>
                </a:cubicBezTo>
                <a:cubicBezTo>
                  <a:pt x="1116" y="216"/>
                  <a:pt x="1197" y="334"/>
                  <a:pt x="1235" y="466"/>
                </a:cubicBezTo>
                <a:cubicBezTo>
                  <a:pt x="1199" y="476"/>
                  <a:pt x="1199" y="476"/>
                  <a:pt x="1199" y="476"/>
                </a:cubicBezTo>
                <a:cubicBezTo>
                  <a:pt x="1125" y="218"/>
                  <a:pt x="886" y="38"/>
                  <a:pt x="617" y="38"/>
                </a:cubicBezTo>
                <a:cubicBezTo>
                  <a:pt x="349" y="38"/>
                  <a:pt x="110" y="218"/>
                  <a:pt x="36" y="47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5" name="Freeform 9">
            <a:extLst>
              <a:ext uri="{FF2B5EF4-FFF2-40B4-BE49-F238E27FC236}">
                <a16:creationId xmlns:a16="http://schemas.microsoft.com/office/drawing/2014/main" id="{11611D34-BDCF-8AB1-59E9-084DFB9E5FC0}"/>
              </a:ext>
            </a:extLst>
          </p:cNvPr>
          <p:cNvSpPr>
            <a:spLocks/>
          </p:cNvSpPr>
          <p:nvPr/>
        </p:nvSpPr>
        <p:spPr bwMode="auto">
          <a:xfrm>
            <a:off x="1096860" y="2149227"/>
            <a:ext cx="521710" cy="1118187"/>
          </a:xfrm>
          <a:custGeom>
            <a:avLst/>
            <a:gdLst>
              <a:gd name="T0" fmla="*/ 891 w 891"/>
              <a:gd name="T1" fmla="*/ 1907 h 1907"/>
              <a:gd name="T2" fmla="*/ 565 w 891"/>
              <a:gd name="T3" fmla="*/ 1907 h 1907"/>
              <a:gd name="T4" fmla="*/ 427 w 891"/>
              <a:gd name="T5" fmla="*/ 1769 h 1907"/>
              <a:gd name="T6" fmla="*/ 427 w 891"/>
              <a:gd name="T7" fmla="*/ 138 h 1907"/>
              <a:gd name="T8" fmla="*/ 326 w 891"/>
              <a:gd name="T9" fmla="*/ 37 h 1907"/>
              <a:gd name="T10" fmla="*/ 0 w 891"/>
              <a:gd name="T11" fmla="*/ 37 h 1907"/>
              <a:gd name="T12" fmla="*/ 0 w 891"/>
              <a:gd name="T13" fmla="*/ 0 h 1907"/>
              <a:gd name="T14" fmla="*/ 326 w 891"/>
              <a:gd name="T15" fmla="*/ 0 h 1907"/>
              <a:gd name="T16" fmla="*/ 464 w 891"/>
              <a:gd name="T17" fmla="*/ 138 h 1907"/>
              <a:gd name="T18" fmla="*/ 464 w 891"/>
              <a:gd name="T19" fmla="*/ 1769 h 1907"/>
              <a:gd name="T20" fmla="*/ 565 w 891"/>
              <a:gd name="T21" fmla="*/ 1870 h 1907"/>
              <a:gd name="T22" fmla="*/ 891 w 891"/>
              <a:gd name="T23" fmla="*/ 1870 h 1907"/>
              <a:gd name="T24" fmla="*/ 891 w 891"/>
              <a:gd name="T25" fmla="*/ 1907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1" h="1907">
                <a:moveTo>
                  <a:pt x="891" y="1907"/>
                </a:moveTo>
                <a:cubicBezTo>
                  <a:pt x="565" y="1907"/>
                  <a:pt x="565" y="1907"/>
                  <a:pt x="565" y="1907"/>
                </a:cubicBezTo>
                <a:cubicBezTo>
                  <a:pt x="489" y="1907"/>
                  <a:pt x="427" y="1845"/>
                  <a:pt x="427" y="1769"/>
                </a:cubicBezTo>
                <a:cubicBezTo>
                  <a:pt x="427" y="138"/>
                  <a:pt x="427" y="138"/>
                  <a:pt x="427" y="138"/>
                </a:cubicBezTo>
                <a:cubicBezTo>
                  <a:pt x="427" y="83"/>
                  <a:pt x="381" y="37"/>
                  <a:pt x="326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402" y="0"/>
                  <a:pt x="464" y="62"/>
                  <a:pt x="464" y="138"/>
                </a:cubicBezTo>
                <a:cubicBezTo>
                  <a:pt x="464" y="1769"/>
                  <a:pt x="464" y="1769"/>
                  <a:pt x="464" y="1769"/>
                </a:cubicBezTo>
                <a:cubicBezTo>
                  <a:pt x="464" y="1825"/>
                  <a:pt x="509" y="1870"/>
                  <a:pt x="565" y="1870"/>
                </a:cubicBezTo>
                <a:cubicBezTo>
                  <a:pt x="891" y="1870"/>
                  <a:pt x="891" y="1870"/>
                  <a:pt x="891" y="1870"/>
                </a:cubicBezTo>
                <a:lnTo>
                  <a:pt x="891" y="190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8" name="Freeform 10">
            <a:extLst>
              <a:ext uri="{FF2B5EF4-FFF2-40B4-BE49-F238E27FC236}">
                <a16:creationId xmlns:a16="http://schemas.microsoft.com/office/drawing/2014/main" id="{7712A0D8-DEA5-47F1-D5BD-F4436CB69A52}"/>
              </a:ext>
            </a:extLst>
          </p:cNvPr>
          <p:cNvSpPr>
            <a:spLocks/>
          </p:cNvSpPr>
          <p:nvPr/>
        </p:nvSpPr>
        <p:spPr bwMode="auto">
          <a:xfrm>
            <a:off x="3312935" y="2258926"/>
            <a:ext cx="724413" cy="279132"/>
          </a:xfrm>
          <a:custGeom>
            <a:avLst/>
            <a:gdLst>
              <a:gd name="T0" fmla="*/ 618 w 1235"/>
              <a:gd name="T1" fmla="*/ 476 h 476"/>
              <a:gd name="T2" fmla="*/ 228 w 1235"/>
              <a:gd name="T3" fmla="*/ 344 h 476"/>
              <a:gd name="T4" fmla="*/ 0 w 1235"/>
              <a:gd name="T5" fmla="*/ 11 h 476"/>
              <a:gd name="T6" fmla="*/ 36 w 1235"/>
              <a:gd name="T7" fmla="*/ 0 h 476"/>
              <a:gd name="T8" fmla="*/ 618 w 1235"/>
              <a:gd name="T9" fmla="*/ 439 h 476"/>
              <a:gd name="T10" fmla="*/ 1199 w 1235"/>
              <a:gd name="T11" fmla="*/ 0 h 476"/>
              <a:gd name="T12" fmla="*/ 1235 w 1235"/>
              <a:gd name="T13" fmla="*/ 11 h 476"/>
              <a:gd name="T14" fmla="*/ 1008 w 1235"/>
              <a:gd name="T15" fmla="*/ 344 h 476"/>
              <a:gd name="T16" fmla="*/ 618 w 1235"/>
              <a:gd name="T17" fmla="*/ 47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5" h="476">
                <a:moveTo>
                  <a:pt x="618" y="476"/>
                </a:moveTo>
                <a:cubicBezTo>
                  <a:pt x="475" y="476"/>
                  <a:pt x="341" y="430"/>
                  <a:pt x="228" y="344"/>
                </a:cubicBezTo>
                <a:cubicBezTo>
                  <a:pt x="119" y="260"/>
                  <a:pt x="38" y="142"/>
                  <a:pt x="0" y="11"/>
                </a:cubicBezTo>
                <a:cubicBezTo>
                  <a:pt x="36" y="0"/>
                  <a:pt x="36" y="0"/>
                  <a:pt x="36" y="0"/>
                </a:cubicBezTo>
                <a:cubicBezTo>
                  <a:pt x="110" y="258"/>
                  <a:pt x="349" y="439"/>
                  <a:pt x="618" y="439"/>
                </a:cubicBezTo>
                <a:cubicBezTo>
                  <a:pt x="886" y="439"/>
                  <a:pt x="1126" y="258"/>
                  <a:pt x="1199" y="0"/>
                </a:cubicBezTo>
                <a:cubicBezTo>
                  <a:pt x="1235" y="11"/>
                  <a:pt x="1235" y="11"/>
                  <a:pt x="1235" y="11"/>
                </a:cubicBezTo>
                <a:cubicBezTo>
                  <a:pt x="1197" y="142"/>
                  <a:pt x="1117" y="260"/>
                  <a:pt x="1008" y="344"/>
                </a:cubicBezTo>
                <a:cubicBezTo>
                  <a:pt x="895" y="430"/>
                  <a:pt x="760" y="476"/>
                  <a:pt x="618" y="47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9" name="Freeform 11">
            <a:extLst>
              <a:ext uri="{FF2B5EF4-FFF2-40B4-BE49-F238E27FC236}">
                <a16:creationId xmlns:a16="http://schemas.microsoft.com/office/drawing/2014/main" id="{636FFEE7-9267-19FE-B010-54AFB6668013}"/>
              </a:ext>
            </a:extLst>
          </p:cNvPr>
          <p:cNvSpPr>
            <a:spLocks/>
          </p:cNvSpPr>
          <p:nvPr/>
        </p:nvSpPr>
        <p:spPr bwMode="auto">
          <a:xfrm>
            <a:off x="3312935" y="1783738"/>
            <a:ext cx="724413" cy="279132"/>
          </a:xfrm>
          <a:custGeom>
            <a:avLst/>
            <a:gdLst>
              <a:gd name="T0" fmla="*/ 1199 w 1235"/>
              <a:gd name="T1" fmla="*/ 475 h 475"/>
              <a:gd name="T2" fmla="*/ 618 w 1235"/>
              <a:gd name="T3" fmla="*/ 37 h 475"/>
              <a:gd name="T4" fmla="*/ 36 w 1235"/>
              <a:gd name="T5" fmla="*/ 475 h 475"/>
              <a:gd name="T6" fmla="*/ 0 w 1235"/>
              <a:gd name="T7" fmla="*/ 465 h 475"/>
              <a:gd name="T8" fmla="*/ 228 w 1235"/>
              <a:gd name="T9" fmla="*/ 131 h 475"/>
              <a:gd name="T10" fmla="*/ 618 w 1235"/>
              <a:gd name="T11" fmla="*/ 0 h 475"/>
              <a:gd name="T12" fmla="*/ 1008 w 1235"/>
              <a:gd name="T13" fmla="*/ 131 h 475"/>
              <a:gd name="T14" fmla="*/ 1235 w 1235"/>
              <a:gd name="T15" fmla="*/ 465 h 475"/>
              <a:gd name="T16" fmla="*/ 1199 w 1235"/>
              <a:gd name="T17" fmla="*/ 475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5" h="475">
                <a:moveTo>
                  <a:pt x="1199" y="475"/>
                </a:moveTo>
                <a:cubicBezTo>
                  <a:pt x="1126" y="217"/>
                  <a:pt x="886" y="37"/>
                  <a:pt x="618" y="37"/>
                </a:cubicBezTo>
                <a:cubicBezTo>
                  <a:pt x="349" y="37"/>
                  <a:pt x="110" y="217"/>
                  <a:pt x="36" y="475"/>
                </a:cubicBezTo>
                <a:cubicBezTo>
                  <a:pt x="0" y="465"/>
                  <a:pt x="0" y="465"/>
                  <a:pt x="0" y="465"/>
                </a:cubicBezTo>
                <a:cubicBezTo>
                  <a:pt x="38" y="333"/>
                  <a:pt x="119" y="215"/>
                  <a:pt x="228" y="131"/>
                </a:cubicBezTo>
                <a:cubicBezTo>
                  <a:pt x="341" y="45"/>
                  <a:pt x="475" y="0"/>
                  <a:pt x="618" y="0"/>
                </a:cubicBezTo>
                <a:cubicBezTo>
                  <a:pt x="760" y="0"/>
                  <a:pt x="895" y="45"/>
                  <a:pt x="1008" y="131"/>
                </a:cubicBezTo>
                <a:cubicBezTo>
                  <a:pt x="1117" y="215"/>
                  <a:pt x="1197" y="333"/>
                  <a:pt x="1235" y="465"/>
                </a:cubicBezTo>
                <a:lnTo>
                  <a:pt x="1199" y="4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0" name="Freeform 12">
            <a:extLst>
              <a:ext uri="{FF2B5EF4-FFF2-40B4-BE49-F238E27FC236}">
                <a16:creationId xmlns:a16="http://schemas.microsoft.com/office/drawing/2014/main" id="{E8CB4EDC-7FB9-6898-3D10-02BCBCEBF0BA}"/>
              </a:ext>
            </a:extLst>
          </p:cNvPr>
          <p:cNvSpPr>
            <a:spLocks/>
          </p:cNvSpPr>
          <p:nvPr/>
        </p:nvSpPr>
        <p:spPr bwMode="auto">
          <a:xfrm>
            <a:off x="2331352" y="2149227"/>
            <a:ext cx="432000" cy="1118187"/>
          </a:xfrm>
          <a:custGeom>
            <a:avLst/>
            <a:gdLst>
              <a:gd name="T0" fmla="*/ 326 w 891"/>
              <a:gd name="T1" fmla="*/ 1907 h 1907"/>
              <a:gd name="T2" fmla="*/ 0 w 891"/>
              <a:gd name="T3" fmla="*/ 1907 h 1907"/>
              <a:gd name="T4" fmla="*/ 0 w 891"/>
              <a:gd name="T5" fmla="*/ 1870 h 1907"/>
              <a:gd name="T6" fmla="*/ 326 w 891"/>
              <a:gd name="T7" fmla="*/ 1870 h 1907"/>
              <a:gd name="T8" fmla="*/ 427 w 891"/>
              <a:gd name="T9" fmla="*/ 1769 h 1907"/>
              <a:gd name="T10" fmla="*/ 427 w 891"/>
              <a:gd name="T11" fmla="*/ 138 h 1907"/>
              <a:gd name="T12" fmla="*/ 566 w 891"/>
              <a:gd name="T13" fmla="*/ 0 h 1907"/>
              <a:gd name="T14" fmla="*/ 891 w 891"/>
              <a:gd name="T15" fmla="*/ 0 h 1907"/>
              <a:gd name="T16" fmla="*/ 891 w 891"/>
              <a:gd name="T17" fmla="*/ 37 h 1907"/>
              <a:gd name="T18" fmla="*/ 566 w 891"/>
              <a:gd name="T19" fmla="*/ 37 h 1907"/>
              <a:gd name="T20" fmla="*/ 465 w 891"/>
              <a:gd name="T21" fmla="*/ 138 h 1907"/>
              <a:gd name="T22" fmla="*/ 465 w 891"/>
              <a:gd name="T23" fmla="*/ 1769 h 1907"/>
              <a:gd name="T24" fmla="*/ 326 w 891"/>
              <a:gd name="T25" fmla="*/ 1907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1" h="1907">
                <a:moveTo>
                  <a:pt x="326" y="1907"/>
                </a:moveTo>
                <a:cubicBezTo>
                  <a:pt x="0" y="1907"/>
                  <a:pt x="0" y="1907"/>
                  <a:pt x="0" y="1907"/>
                </a:cubicBezTo>
                <a:cubicBezTo>
                  <a:pt x="0" y="1870"/>
                  <a:pt x="0" y="1870"/>
                  <a:pt x="0" y="1870"/>
                </a:cubicBezTo>
                <a:cubicBezTo>
                  <a:pt x="326" y="1870"/>
                  <a:pt x="326" y="1870"/>
                  <a:pt x="326" y="1870"/>
                </a:cubicBezTo>
                <a:cubicBezTo>
                  <a:pt x="382" y="1870"/>
                  <a:pt x="427" y="1825"/>
                  <a:pt x="427" y="1769"/>
                </a:cubicBezTo>
                <a:cubicBezTo>
                  <a:pt x="427" y="138"/>
                  <a:pt x="427" y="138"/>
                  <a:pt x="427" y="138"/>
                </a:cubicBezTo>
                <a:cubicBezTo>
                  <a:pt x="427" y="62"/>
                  <a:pt x="489" y="0"/>
                  <a:pt x="566" y="0"/>
                </a:cubicBezTo>
                <a:cubicBezTo>
                  <a:pt x="891" y="0"/>
                  <a:pt x="891" y="0"/>
                  <a:pt x="891" y="0"/>
                </a:cubicBezTo>
                <a:cubicBezTo>
                  <a:pt x="891" y="37"/>
                  <a:pt x="891" y="37"/>
                  <a:pt x="891" y="37"/>
                </a:cubicBezTo>
                <a:cubicBezTo>
                  <a:pt x="566" y="37"/>
                  <a:pt x="566" y="37"/>
                  <a:pt x="566" y="37"/>
                </a:cubicBezTo>
                <a:cubicBezTo>
                  <a:pt x="510" y="37"/>
                  <a:pt x="465" y="83"/>
                  <a:pt x="465" y="138"/>
                </a:cubicBezTo>
                <a:cubicBezTo>
                  <a:pt x="465" y="1769"/>
                  <a:pt x="465" y="1769"/>
                  <a:pt x="465" y="1769"/>
                </a:cubicBezTo>
                <a:cubicBezTo>
                  <a:pt x="465" y="1845"/>
                  <a:pt x="402" y="1907"/>
                  <a:pt x="326" y="19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1" name="Freeform 13">
            <a:extLst>
              <a:ext uri="{FF2B5EF4-FFF2-40B4-BE49-F238E27FC236}">
                <a16:creationId xmlns:a16="http://schemas.microsoft.com/office/drawing/2014/main" id="{596E25EB-B655-D4E0-C0F9-245A242632AD}"/>
              </a:ext>
            </a:extLst>
          </p:cNvPr>
          <p:cNvSpPr>
            <a:spLocks/>
          </p:cNvSpPr>
          <p:nvPr/>
        </p:nvSpPr>
        <p:spPr bwMode="auto">
          <a:xfrm>
            <a:off x="5092129" y="3335174"/>
            <a:ext cx="722752" cy="279132"/>
          </a:xfrm>
          <a:custGeom>
            <a:avLst/>
            <a:gdLst>
              <a:gd name="T0" fmla="*/ 617 w 1235"/>
              <a:gd name="T1" fmla="*/ 476 h 476"/>
              <a:gd name="T2" fmla="*/ 227 w 1235"/>
              <a:gd name="T3" fmla="*/ 344 h 476"/>
              <a:gd name="T4" fmla="*/ 0 w 1235"/>
              <a:gd name="T5" fmla="*/ 10 h 476"/>
              <a:gd name="T6" fmla="*/ 36 w 1235"/>
              <a:gd name="T7" fmla="*/ 0 h 476"/>
              <a:gd name="T8" fmla="*/ 617 w 1235"/>
              <a:gd name="T9" fmla="*/ 438 h 476"/>
              <a:gd name="T10" fmla="*/ 1199 w 1235"/>
              <a:gd name="T11" fmla="*/ 0 h 476"/>
              <a:gd name="T12" fmla="*/ 1235 w 1235"/>
              <a:gd name="T13" fmla="*/ 10 h 476"/>
              <a:gd name="T14" fmla="*/ 1007 w 1235"/>
              <a:gd name="T15" fmla="*/ 344 h 476"/>
              <a:gd name="T16" fmla="*/ 617 w 1235"/>
              <a:gd name="T17" fmla="*/ 47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5" h="476">
                <a:moveTo>
                  <a:pt x="617" y="476"/>
                </a:moveTo>
                <a:cubicBezTo>
                  <a:pt x="475" y="476"/>
                  <a:pt x="340" y="430"/>
                  <a:pt x="227" y="344"/>
                </a:cubicBezTo>
                <a:cubicBezTo>
                  <a:pt x="118" y="260"/>
                  <a:pt x="37" y="142"/>
                  <a:pt x="0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109" y="258"/>
                  <a:pt x="349" y="438"/>
                  <a:pt x="617" y="438"/>
                </a:cubicBezTo>
                <a:cubicBezTo>
                  <a:pt x="886" y="438"/>
                  <a:pt x="1125" y="258"/>
                  <a:pt x="1199" y="0"/>
                </a:cubicBezTo>
                <a:cubicBezTo>
                  <a:pt x="1235" y="10"/>
                  <a:pt x="1235" y="10"/>
                  <a:pt x="1235" y="10"/>
                </a:cubicBezTo>
                <a:cubicBezTo>
                  <a:pt x="1197" y="142"/>
                  <a:pt x="1116" y="260"/>
                  <a:pt x="1007" y="344"/>
                </a:cubicBezTo>
                <a:cubicBezTo>
                  <a:pt x="894" y="430"/>
                  <a:pt x="760" y="476"/>
                  <a:pt x="617" y="47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4" name="Freeform 14">
            <a:extLst>
              <a:ext uri="{FF2B5EF4-FFF2-40B4-BE49-F238E27FC236}">
                <a16:creationId xmlns:a16="http://schemas.microsoft.com/office/drawing/2014/main" id="{4D7817A9-30C8-8959-FF15-128EC7EE786A}"/>
              </a:ext>
            </a:extLst>
          </p:cNvPr>
          <p:cNvSpPr>
            <a:spLocks/>
          </p:cNvSpPr>
          <p:nvPr/>
        </p:nvSpPr>
        <p:spPr bwMode="auto">
          <a:xfrm>
            <a:off x="5092129" y="2859986"/>
            <a:ext cx="722752" cy="279132"/>
          </a:xfrm>
          <a:custGeom>
            <a:avLst/>
            <a:gdLst>
              <a:gd name="T0" fmla="*/ 1199 w 1235"/>
              <a:gd name="T1" fmla="*/ 476 h 476"/>
              <a:gd name="T2" fmla="*/ 617 w 1235"/>
              <a:gd name="T3" fmla="*/ 38 h 476"/>
              <a:gd name="T4" fmla="*/ 36 w 1235"/>
              <a:gd name="T5" fmla="*/ 476 h 476"/>
              <a:gd name="T6" fmla="*/ 0 w 1235"/>
              <a:gd name="T7" fmla="*/ 466 h 476"/>
              <a:gd name="T8" fmla="*/ 227 w 1235"/>
              <a:gd name="T9" fmla="*/ 132 h 476"/>
              <a:gd name="T10" fmla="*/ 617 w 1235"/>
              <a:gd name="T11" fmla="*/ 0 h 476"/>
              <a:gd name="T12" fmla="*/ 1007 w 1235"/>
              <a:gd name="T13" fmla="*/ 132 h 476"/>
              <a:gd name="T14" fmla="*/ 1235 w 1235"/>
              <a:gd name="T15" fmla="*/ 466 h 476"/>
              <a:gd name="T16" fmla="*/ 1199 w 1235"/>
              <a:gd name="T17" fmla="*/ 47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5" h="476">
                <a:moveTo>
                  <a:pt x="1199" y="476"/>
                </a:moveTo>
                <a:cubicBezTo>
                  <a:pt x="1125" y="218"/>
                  <a:pt x="886" y="38"/>
                  <a:pt x="617" y="38"/>
                </a:cubicBezTo>
                <a:cubicBezTo>
                  <a:pt x="349" y="38"/>
                  <a:pt x="109" y="218"/>
                  <a:pt x="36" y="476"/>
                </a:cubicBezTo>
                <a:cubicBezTo>
                  <a:pt x="0" y="466"/>
                  <a:pt x="0" y="466"/>
                  <a:pt x="0" y="466"/>
                </a:cubicBezTo>
                <a:cubicBezTo>
                  <a:pt x="37" y="334"/>
                  <a:pt x="118" y="216"/>
                  <a:pt x="227" y="132"/>
                </a:cubicBezTo>
                <a:cubicBezTo>
                  <a:pt x="340" y="46"/>
                  <a:pt x="475" y="0"/>
                  <a:pt x="617" y="0"/>
                </a:cubicBezTo>
                <a:cubicBezTo>
                  <a:pt x="760" y="0"/>
                  <a:pt x="894" y="46"/>
                  <a:pt x="1007" y="132"/>
                </a:cubicBezTo>
                <a:cubicBezTo>
                  <a:pt x="1116" y="216"/>
                  <a:pt x="1197" y="334"/>
                  <a:pt x="1235" y="466"/>
                </a:cubicBezTo>
                <a:lnTo>
                  <a:pt x="1199" y="47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9" name="Freeform 18">
            <a:extLst>
              <a:ext uri="{FF2B5EF4-FFF2-40B4-BE49-F238E27FC236}">
                <a16:creationId xmlns:a16="http://schemas.microsoft.com/office/drawing/2014/main" id="{02749D68-5EE4-1D04-2D64-F4F7469122CB}"/>
              </a:ext>
            </a:extLst>
          </p:cNvPr>
          <p:cNvSpPr>
            <a:spLocks/>
          </p:cNvSpPr>
          <p:nvPr/>
        </p:nvSpPr>
        <p:spPr bwMode="auto">
          <a:xfrm>
            <a:off x="5860178" y="2130509"/>
            <a:ext cx="468000" cy="1118187"/>
          </a:xfrm>
          <a:custGeom>
            <a:avLst/>
            <a:gdLst>
              <a:gd name="T0" fmla="*/ 326 w 891"/>
              <a:gd name="T1" fmla="*/ 1907 h 1907"/>
              <a:gd name="T2" fmla="*/ 0 w 891"/>
              <a:gd name="T3" fmla="*/ 1907 h 1907"/>
              <a:gd name="T4" fmla="*/ 0 w 891"/>
              <a:gd name="T5" fmla="*/ 1870 h 1907"/>
              <a:gd name="T6" fmla="*/ 326 w 891"/>
              <a:gd name="T7" fmla="*/ 1870 h 1907"/>
              <a:gd name="T8" fmla="*/ 427 w 891"/>
              <a:gd name="T9" fmla="*/ 1769 h 1907"/>
              <a:gd name="T10" fmla="*/ 427 w 891"/>
              <a:gd name="T11" fmla="*/ 138 h 1907"/>
              <a:gd name="T12" fmla="*/ 565 w 891"/>
              <a:gd name="T13" fmla="*/ 0 h 1907"/>
              <a:gd name="T14" fmla="*/ 891 w 891"/>
              <a:gd name="T15" fmla="*/ 0 h 1907"/>
              <a:gd name="T16" fmla="*/ 891 w 891"/>
              <a:gd name="T17" fmla="*/ 37 h 1907"/>
              <a:gd name="T18" fmla="*/ 565 w 891"/>
              <a:gd name="T19" fmla="*/ 37 h 1907"/>
              <a:gd name="T20" fmla="*/ 464 w 891"/>
              <a:gd name="T21" fmla="*/ 138 h 1907"/>
              <a:gd name="T22" fmla="*/ 464 w 891"/>
              <a:gd name="T23" fmla="*/ 1769 h 1907"/>
              <a:gd name="T24" fmla="*/ 326 w 891"/>
              <a:gd name="T25" fmla="*/ 1907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1" h="1907">
                <a:moveTo>
                  <a:pt x="326" y="1907"/>
                </a:moveTo>
                <a:cubicBezTo>
                  <a:pt x="0" y="1907"/>
                  <a:pt x="0" y="1907"/>
                  <a:pt x="0" y="1907"/>
                </a:cubicBezTo>
                <a:cubicBezTo>
                  <a:pt x="0" y="1870"/>
                  <a:pt x="0" y="1870"/>
                  <a:pt x="0" y="1870"/>
                </a:cubicBezTo>
                <a:cubicBezTo>
                  <a:pt x="326" y="1870"/>
                  <a:pt x="326" y="1870"/>
                  <a:pt x="326" y="1870"/>
                </a:cubicBezTo>
                <a:cubicBezTo>
                  <a:pt x="382" y="1870"/>
                  <a:pt x="427" y="1825"/>
                  <a:pt x="427" y="1769"/>
                </a:cubicBezTo>
                <a:cubicBezTo>
                  <a:pt x="427" y="138"/>
                  <a:pt x="427" y="138"/>
                  <a:pt x="427" y="138"/>
                </a:cubicBezTo>
                <a:cubicBezTo>
                  <a:pt x="427" y="62"/>
                  <a:pt x="489" y="0"/>
                  <a:pt x="565" y="0"/>
                </a:cubicBezTo>
                <a:cubicBezTo>
                  <a:pt x="891" y="0"/>
                  <a:pt x="891" y="0"/>
                  <a:pt x="891" y="0"/>
                </a:cubicBezTo>
                <a:cubicBezTo>
                  <a:pt x="891" y="37"/>
                  <a:pt x="891" y="37"/>
                  <a:pt x="891" y="37"/>
                </a:cubicBezTo>
                <a:cubicBezTo>
                  <a:pt x="565" y="37"/>
                  <a:pt x="565" y="37"/>
                  <a:pt x="565" y="37"/>
                </a:cubicBezTo>
                <a:cubicBezTo>
                  <a:pt x="510" y="37"/>
                  <a:pt x="464" y="83"/>
                  <a:pt x="464" y="138"/>
                </a:cubicBezTo>
                <a:cubicBezTo>
                  <a:pt x="464" y="1769"/>
                  <a:pt x="464" y="1769"/>
                  <a:pt x="464" y="1769"/>
                </a:cubicBezTo>
                <a:cubicBezTo>
                  <a:pt x="464" y="1845"/>
                  <a:pt x="402" y="1907"/>
                  <a:pt x="326" y="19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7" name="Freeform 240">
            <a:extLst>
              <a:ext uri="{FF2B5EF4-FFF2-40B4-BE49-F238E27FC236}">
                <a16:creationId xmlns:a16="http://schemas.microsoft.com/office/drawing/2014/main" id="{1B9130C9-FE22-3540-9B9B-D4C587D0154B}"/>
              </a:ext>
            </a:extLst>
          </p:cNvPr>
          <p:cNvSpPr>
            <a:spLocks/>
          </p:cNvSpPr>
          <p:nvPr/>
        </p:nvSpPr>
        <p:spPr bwMode="auto">
          <a:xfrm>
            <a:off x="1673093" y="2925902"/>
            <a:ext cx="597093" cy="661426"/>
          </a:xfrm>
          <a:custGeom>
            <a:avLst/>
            <a:gdLst>
              <a:gd name="T0" fmla="*/ 72 w 844"/>
              <a:gd name="T1" fmla="*/ 682 h 932"/>
              <a:gd name="T2" fmla="*/ 634 w 844"/>
              <a:gd name="T3" fmla="*/ 812 h 932"/>
              <a:gd name="T4" fmla="*/ 822 w 844"/>
              <a:gd name="T5" fmla="*/ 408 h 932"/>
              <a:gd name="T6" fmla="*/ 775 w 844"/>
              <a:gd name="T7" fmla="*/ 268 h 932"/>
              <a:gd name="T8" fmla="*/ 764 w 844"/>
              <a:gd name="T9" fmla="*/ 250 h 932"/>
              <a:gd name="T10" fmla="*/ 202 w 844"/>
              <a:gd name="T11" fmla="*/ 120 h 932"/>
              <a:gd name="T12" fmla="*/ 61 w 844"/>
              <a:gd name="T13" fmla="*/ 268 h 932"/>
              <a:gd name="T14" fmla="*/ 14 w 844"/>
              <a:gd name="T15" fmla="*/ 408 h 932"/>
              <a:gd name="T16" fmla="*/ 72 w 844"/>
              <a:gd name="T17" fmla="*/ 68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4" h="932">
                <a:moveTo>
                  <a:pt x="72" y="682"/>
                </a:moveTo>
                <a:cubicBezTo>
                  <a:pt x="191" y="873"/>
                  <a:pt x="443" y="932"/>
                  <a:pt x="634" y="812"/>
                </a:cubicBezTo>
                <a:cubicBezTo>
                  <a:pt x="775" y="724"/>
                  <a:pt x="844" y="563"/>
                  <a:pt x="822" y="408"/>
                </a:cubicBezTo>
                <a:cubicBezTo>
                  <a:pt x="815" y="360"/>
                  <a:pt x="800" y="312"/>
                  <a:pt x="775" y="268"/>
                </a:cubicBezTo>
                <a:cubicBezTo>
                  <a:pt x="771" y="262"/>
                  <a:pt x="768" y="256"/>
                  <a:pt x="764" y="250"/>
                </a:cubicBezTo>
                <a:cubicBezTo>
                  <a:pt x="645" y="59"/>
                  <a:pt x="393" y="0"/>
                  <a:pt x="202" y="120"/>
                </a:cubicBezTo>
                <a:cubicBezTo>
                  <a:pt x="141" y="158"/>
                  <a:pt x="93" y="209"/>
                  <a:pt x="61" y="268"/>
                </a:cubicBezTo>
                <a:cubicBezTo>
                  <a:pt x="37" y="311"/>
                  <a:pt x="21" y="359"/>
                  <a:pt x="14" y="408"/>
                </a:cubicBezTo>
                <a:cubicBezTo>
                  <a:pt x="0" y="500"/>
                  <a:pt x="18" y="597"/>
                  <a:pt x="72" y="6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1" name="Oval 241">
            <a:extLst>
              <a:ext uri="{FF2B5EF4-FFF2-40B4-BE49-F238E27FC236}">
                <a16:creationId xmlns:a16="http://schemas.microsoft.com/office/drawing/2014/main" id="{25D006DA-660A-1C08-C8EA-6579973DC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679" y="3220893"/>
            <a:ext cx="69783" cy="6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2" name="Oval 242">
            <a:extLst>
              <a:ext uri="{FF2B5EF4-FFF2-40B4-BE49-F238E27FC236}">
                <a16:creationId xmlns:a16="http://schemas.microsoft.com/office/drawing/2014/main" id="{55A337D8-CFDD-6BC7-43CE-CE8DE051E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461" y="3220893"/>
            <a:ext cx="69783" cy="6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3" name="Freeform 243">
            <a:extLst>
              <a:ext uri="{FF2B5EF4-FFF2-40B4-BE49-F238E27FC236}">
                <a16:creationId xmlns:a16="http://schemas.microsoft.com/office/drawing/2014/main" id="{0A3916DC-5703-272B-1071-CBD4B7539173}"/>
              </a:ext>
            </a:extLst>
          </p:cNvPr>
          <p:cNvSpPr>
            <a:spLocks/>
          </p:cNvSpPr>
          <p:nvPr/>
        </p:nvSpPr>
        <p:spPr bwMode="auto">
          <a:xfrm>
            <a:off x="3375766" y="1826031"/>
            <a:ext cx="597093" cy="661426"/>
          </a:xfrm>
          <a:custGeom>
            <a:avLst/>
            <a:gdLst>
              <a:gd name="T0" fmla="*/ 773 w 844"/>
              <a:gd name="T1" fmla="*/ 682 h 932"/>
              <a:gd name="T2" fmla="*/ 210 w 844"/>
              <a:gd name="T3" fmla="*/ 812 h 932"/>
              <a:gd name="T4" fmla="*/ 22 w 844"/>
              <a:gd name="T5" fmla="*/ 409 h 932"/>
              <a:gd name="T6" fmla="*/ 69 w 844"/>
              <a:gd name="T7" fmla="*/ 268 h 932"/>
              <a:gd name="T8" fmla="*/ 80 w 844"/>
              <a:gd name="T9" fmla="*/ 250 h 932"/>
              <a:gd name="T10" fmla="*/ 642 w 844"/>
              <a:gd name="T11" fmla="*/ 120 h 932"/>
              <a:gd name="T12" fmla="*/ 783 w 844"/>
              <a:gd name="T13" fmla="*/ 268 h 932"/>
              <a:gd name="T14" fmla="*/ 830 w 844"/>
              <a:gd name="T15" fmla="*/ 409 h 932"/>
              <a:gd name="T16" fmla="*/ 773 w 844"/>
              <a:gd name="T17" fmla="*/ 68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4" h="932">
                <a:moveTo>
                  <a:pt x="773" y="682"/>
                </a:moveTo>
                <a:cubicBezTo>
                  <a:pt x="653" y="874"/>
                  <a:pt x="401" y="932"/>
                  <a:pt x="210" y="812"/>
                </a:cubicBezTo>
                <a:cubicBezTo>
                  <a:pt x="69" y="724"/>
                  <a:pt x="0" y="564"/>
                  <a:pt x="22" y="409"/>
                </a:cubicBezTo>
                <a:cubicBezTo>
                  <a:pt x="29" y="360"/>
                  <a:pt x="44" y="313"/>
                  <a:pt x="69" y="268"/>
                </a:cubicBezTo>
                <a:cubicBezTo>
                  <a:pt x="73" y="262"/>
                  <a:pt x="76" y="256"/>
                  <a:pt x="80" y="250"/>
                </a:cubicBezTo>
                <a:cubicBezTo>
                  <a:pt x="199" y="59"/>
                  <a:pt x="451" y="0"/>
                  <a:pt x="642" y="120"/>
                </a:cubicBezTo>
                <a:cubicBezTo>
                  <a:pt x="703" y="158"/>
                  <a:pt x="751" y="209"/>
                  <a:pt x="783" y="268"/>
                </a:cubicBezTo>
                <a:cubicBezTo>
                  <a:pt x="807" y="312"/>
                  <a:pt x="823" y="359"/>
                  <a:pt x="830" y="409"/>
                </a:cubicBezTo>
                <a:cubicBezTo>
                  <a:pt x="844" y="500"/>
                  <a:pt x="826" y="597"/>
                  <a:pt x="773" y="6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5" name="Oval 245">
            <a:extLst>
              <a:ext uri="{FF2B5EF4-FFF2-40B4-BE49-F238E27FC236}">
                <a16:creationId xmlns:a16="http://schemas.microsoft.com/office/drawing/2014/main" id="{4067BE6E-6EFD-A107-B325-0A2D96809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2457" y="2126006"/>
            <a:ext cx="69783" cy="697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0" name="Freeform 246">
            <a:extLst>
              <a:ext uri="{FF2B5EF4-FFF2-40B4-BE49-F238E27FC236}">
                <a16:creationId xmlns:a16="http://schemas.microsoft.com/office/drawing/2014/main" id="{6A57CAC2-EFA0-B353-BC60-8CC626CB94AA}"/>
              </a:ext>
            </a:extLst>
          </p:cNvPr>
          <p:cNvSpPr>
            <a:spLocks/>
          </p:cNvSpPr>
          <p:nvPr/>
        </p:nvSpPr>
        <p:spPr bwMode="auto">
          <a:xfrm>
            <a:off x="5156621" y="2903941"/>
            <a:ext cx="597093" cy="661426"/>
          </a:xfrm>
          <a:custGeom>
            <a:avLst/>
            <a:gdLst>
              <a:gd name="T0" fmla="*/ 71 w 844"/>
              <a:gd name="T1" fmla="*/ 682 h 932"/>
              <a:gd name="T2" fmla="*/ 634 w 844"/>
              <a:gd name="T3" fmla="*/ 812 h 932"/>
              <a:gd name="T4" fmla="*/ 822 w 844"/>
              <a:gd name="T5" fmla="*/ 408 h 932"/>
              <a:gd name="T6" fmla="*/ 775 w 844"/>
              <a:gd name="T7" fmla="*/ 268 h 932"/>
              <a:gd name="T8" fmla="*/ 764 w 844"/>
              <a:gd name="T9" fmla="*/ 250 h 932"/>
              <a:gd name="T10" fmla="*/ 201 w 844"/>
              <a:gd name="T11" fmla="*/ 120 h 932"/>
              <a:gd name="T12" fmla="*/ 61 w 844"/>
              <a:gd name="T13" fmla="*/ 268 h 932"/>
              <a:gd name="T14" fmla="*/ 14 w 844"/>
              <a:gd name="T15" fmla="*/ 408 h 932"/>
              <a:gd name="T16" fmla="*/ 71 w 844"/>
              <a:gd name="T17" fmla="*/ 68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4" h="932">
                <a:moveTo>
                  <a:pt x="71" y="682"/>
                </a:moveTo>
                <a:cubicBezTo>
                  <a:pt x="191" y="873"/>
                  <a:pt x="443" y="932"/>
                  <a:pt x="634" y="812"/>
                </a:cubicBezTo>
                <a:cubicBezTo>
                  <a:pt x="775" y="724"/>
                  <a:pt x="844" y="563"/>
                  <a:pt x="822" y="408"/>
                </a:cubicBezTo>
                <a:cubicBezTo>
                  <a:pt x="815" y="360"/>
                  <a:pt x="799" y="312"/>
                  <a:pt x="775" y="268"/>
                </a:cubicBezTo>
                <a:cubicBezTo>
                  <a:pt x="771" y="262"/>
                  <a:pt x="768" y="256"/>
                  <a:pt x="764" y="250"/>
                </a:cubicBezTo>
                <a:cubicBezTo>
                  <a:pt x="645" y="59"/>
                  <a:pt x="393" y="0"/>
                  <a:pt x="201" y="120"/>
                </a:cubicBezTo>
                <a:cubicBezTo>
                  <a:pt x="141" y="158"/>
                  <a:pt x="93" y="209"/>
                  <a:pt x="61" y="268"/>
                </a:cubicBezTo>
                <a:cubicBezTo>
                  <a:pt x="37" y="311"/>
                  <a:pt x="21" y="359"/>
                  <a:pt x="14" y="408"/>
                </a:cubicBezTo>
                <a:cubicBezTo>
                  <a:pt x="0" y="500"/>
                  <a:pt x="18" y="597"/>
                  <a:pt x="71" y="6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61" name="Oval 247">
            <a:extLst>
              <a:ext uri="{FF2B5EF4-FFF2-40B4-BE49-F238E27FC236}">
                <a16:creationId xmlns:a16="http://schemas.microsoft.com/office/drawing/2014/main" id="{609B6F4B-8441-33A5-6091-3EC080AF3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7207" y="3198932"/>
            <a:ext cx="69783" cy="6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2" name="Oval 248">
            <a:extLst>
              <a:ext uri="{FF2B5EF4-FFF2-40B4-BE49-F238E27FC236}">
                <a16:creationId xmlns:a16="http://schemas.microsoft.com/office/drawing/2014/main" id="{C2DB56CC-DC75-DCC6-5809-889794AD6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5167" y="3198932"/>
            <a:ext cx="69783" cy="6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94" name="Group 393">
            <a:extLst>
              <a:ext uri="{FF2B5EF4-FFF2-40B4-BE49-F238E27FC236}">
                <a16:creationId xmlns:a16="http://schemas.microsoft.com/office/drawing/2014/main" id="{54E6C1BA-8A57-DDFC-80F2-461CFF4C4F3F}"/>
              </a:ext>
            </a:extLst>
          </p:cNvPr>
          <p:cNvGrpSpPr/>
          <p:nvPr/>
        </p:nvGrpSpPr>
        <p:grpSpPr>
          <a:xfrm>
            <a:off x="6323550" y="1763787"/>
            <a:ext cx="782565" cy="754320"/>
            <a:chOff x="5859439" y="1835236"/>
            <a:chExt cx="782565" cy="754320"/>
          </a:xfrm>
        </p:grpSpPr>
        <p:sp>
          <p:nvSpPr>
            <p:cNvPr id="196" name="Freeform 16">
              <a:extLst>
                <a:ext uri="{FF2B5EF4-FFF2-40B4-BE49-F238E27FC236}">
                  <a16:creationId xmlns:a16="http://schemas.microsoft.com/office/drawing/2014/main" id="{801B3B8C-64FB-5084-0901-16AF03EAA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361" y="2310424"/>
              <a:ext cx="722752" cy="279132"/>
            </a:xfrm>
            <a:custGeom>
              <a:avLst/>
              <a:gdLst>
                <a:gd name="T0" fmla="*/ 618 w 1235"/>
                <a:gd name="T1" fmla="*/ 476 h 476"/>
                <a:gd name="T2" fmla="*/ 228 w 1235"/>
                <a:gd name="T3" fmla="*/ 344 h 476"/>
                <a:gd name="T4" fmla="*/ 0 w 1235"/>
                <a:gd name="T5" fmla="*/ 11 h 476"/>
                <a:gd name="T6" fmla="*/ 36 w 1235"/>
                <a:gd name="T7" fmla="*/ 0 h 476"/>
                <a:gd name="T8" fmla="*/ 618 w 1235"/>
                <a:gd name="T9" fmla="*/ 439 h 476"/>
                <a:gd name="T10" fmla="*/ 1199 w 1235"/>
                <a:gd name="T11" fmla="*/ 0 h 476"/>
                <a:gd name="T12" fmla="*/ 1235 w 1235"/>
                <a:gd name="T13" fmla="*/ 11 h 476"/>
                <a:gd name="T14" fmla="*/ 1007 w 1235"/>
                <a:gd name="T15" fmla="*/ 344 h 476"/>
                <a:gd name="T16" fmla="*/ 618 w 1235"/>
                <a:gd name="T17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5" h="476">
                  <a:moveTo>
                    <a:pt x="618" y="476"/>
                  </a:moveTo>
                  <a:cubicBezTo>
                    <a:pt x="475" y="476"/>
                    <a:pt x="340" y="430"/>
                    <a:pt x="228" y="344"/>
                  </a:cubicBezTo>
                  <a:cubicBezTo>
                    <a:pt x="119" y="260"/>
                    <a:pt x="38" y="142"/>
                    <a:pt x="0" y="1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0" y="258"/>
                    <a:pt x="349" y="439"/>
                    <a:pt x="618" y="439"/>
                  </a:cubicBezTo>
                  <a:cubicBezTo>
                    <a:pt x="886" y="439"/>
                    <a:pt x="1125" y="258"/>
                    <a:pt x="1199" y="0"/>
                  </a:cubicBezTo>
                  <a:cubicBezTo>
                    <a:pt x="1235" y="11"/>
                    <a:pt x="1235" y="11"/>
                    <a:pt x="1235" y="11"/>
                  </a:cubicBezTo>
                  <a:cubicBezTo>
                    <a:pt x="1197" y="142"/>
                    <a:pt x="1117" y="260"/>
                    <a:pt x="1007" y="344"/>
                  </a:cubicBezTo>
                  <a:cubicBezTo>
                    <a:pt x="895" y="430"/>
                    <a:pt x="760" y="476"/>
                    <a:pt x="618" y="4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17">
              <a:extLst>
                <a:ext uri="{FF2B5EF4-FFF2-40B4-BE49-F238E27FC236}">
                  <a16:creationId xmlns:a16="http://schemas.microsoft.com/office/drawing/2014/main" id="{564E9220-E2A5-B9F8-51A1-EA19533C1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361" y="1835236"/>
              <a:ext cx="722752" cy="279132"/>
            </a:xfrm>
            <a:custGeom>
              <a:avLst/>
              <a:gdLst>
                <a:gd name="T0" fmla="*/ 1199 w 1235"/>
                <a:gd name="T1" fmla="*/ 475 h 475"/>
                <a:gd name="T2" fmla="*/ 618 w 1235"/>
                <a:gd name="T3" fmla="*/ 37 h 475"/>
                <a:gd name="T4" fmla="*/ 36 w 1235"/>
                <a:gd name="T5" fmla="*/ 475 h 475"/>
                <a:gd name="T6" fmla="*/ 0 w 1235"/>
                <a:gd name="T7" fmla="*/ 465 h 475"/>
                <a:gd name="T8" fmla="*/ 228 w 1235"/>
                <a:gd name="T9" fmla="*/ 131 h 475"/>
                <a:gd name="T10" fmla="*/ 618 w 1235"/>
                <a:gd name="T11" fmla="*/ 0 h 475"/>
                <a:gd name="T12" fmla="*/ 1007 w 1235"/>
                <a:gd name="T13" fmla="*/ 131 h 475"/>
                <a:gd name="T14" fmla="*/ 1235 w 1235"/>
                <a:gd name="T15" fmla="*/ 465 h 475"/>
                <a:gd name="T16" fmla="*/ 1199 w 1235"/>
                <a:gd name="T17" fmla="*/ 47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5" h="475">
                  <a:moveTo>
                    <a:pt x="1199" y="475"/>
                  </a:moveTo>
                  <a:cubicBezTo>
                    <a:pt x="1125" y="217"/>
                    <a:pt x="886" y="37"/>
                    <a:pt x="618" y="37"/>
                  </a:cubicBezTo>
                  <a:cubicBezTo>
                    <a:pt x="349" y="37"/>
                    <a:pt x="110" y="217"/>
                    <a:pt x="36" y="47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38" y="333"/>
                    <a:pt x="119" y="215"/>
                    <a:pt x="228" y="131"/>
                  </a:cubicBezTo>
                  <a:cubicBezTo>
                    <a:pt x="340" y="45"/>
                    <a:pt x="475" y="0"/>
                    <a:pt x="618" y="0"/>
                  </a:cubicBezTo>
                  <a:cubicBezTo>
                    <a:pt x="760" y="0"/>
                    <a:pt x="895" y="45"/>
                    <a:pt x="1007" y="131"/>
                  </a:cubicBezTo>
                  <a:cubicBezTo>
                    <a:pt x="1117" y="215"/>
                    <a:pt x="1197" y="333"/>
                    <a:pt x="1235" y="465"/>
                  </a:cubicBezTo>
                  <a:lnTo>
                    <a:pt x="1199" y="4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249">
              <a:extLst>
                <a:ext uri="{FF2B5EF4-FFF2-40B4-BE49-F238E27FC236}">
                  <a16:creationId xmlns:a16="http://schemas.microsoft.com/office/drawing/2014/main" id="{E1F5C843-F6A8-2841-EA43-135EC6818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530" y="1877529"/>
              <a:ext cx="597093" cy="661426"/>
            </a:xfrm>
            <a:custGeom>
              <a:avLst/>
              <a:gdLst>
                <a:gd name="T0" fmla="*/ 772 w 843"/>
                <a:gd name="T1" fmla="*/ 682 h 932"/>
                <a:gd name="T2" fmla="*/ 210 w 843"/>
                <a:gd name="T3" fmla="*/ 812 h 932"/>
                <a:gd name="T4" fmla="*/ 22 w 843"/>
                <a:gd name="T5" fmla="*/ 409 h 932"/>
                <a:gd name="T6" fmla="*/ 69 w 843"/>
                <a:gd name="T7" fmla="*/ 268 h 932"/>
                <a:gd name="T8" fmla="*/ 80 w 843"/>
                <a:gd name="T9" fmla="*/ 250 h 932"/>
                <a:gd name="T10" fmla="*/ 642 w 843"/>
                <a:gd name="T11" fmla="*/ 120 h 932"/>
                <a:gd name="T12" fmla="*/ 783 w 843"/>
                <a:gd name="T13" fmla="*/ 268 h 932"/>
                <a:gd name="T14" fmla="*/ 830 w 843"/>
                <a:gd name="T15" fmla="*/ 409 h 932"/>
                <a:gd name="T16" fmla="*/ 772 w 843"/>
                <a:gd name="T17" fmla="*/ 682 h 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3" h="932">
                  <a:moveTo>
                    <a:pt x="772" y="682"/>
                  </a:moveTo>
                  <a:cubicBezTo>
                    <a:pt x="653" y="874"/>
                    <a:pt x="401" y="932"/>
                    <a:pt x="210" y="812"/>
                  </a:cubicBezTo>
                  <a:cubicBezTo>
                    <a:pt x="69" y="724"/>
                    <a:pt x="0" y="564"/>
                    <a:pt x="22" y="409"/>
                  </a:cubicBezTo>
                  <a:cubicBezTo>
                    <a:pt x="29" y="360"/>
                    <a:pt x="44" y="313"/>
                    <a:pt x="69" y="268"/>
                  </a:cubicBezTo>
                  <a:cubicBezTo>
                    <a:pt x="73" y="262"/>
                    <a:pt x="76" y="256"/>
                    <a:pt x="80" y="250"/>
                  </a:cubicBezTo>
                  <a:cubicBezTo>
                    <a:pt x="199" y="59"/>
                    <a:pt x="451" y="0"/>
                    <a:pt x="642" y="120"/>
                  </a:cubicBezTo>
                  <a:cubicBezTo>
                    <a:pt x="703" y="158"/>
                    <a:pt x="751" y="209"/>
                    <a:pt x="783" y="268"/>
                  </a:cubicBezTo>
                  <a:cubicBezTo>
                    <a:pt x="807" y="312"/>
                    <a:pt x="823" y="359"/>
                    <a:pt x="830" y="409"/>
                  </a:cubicBezTo>
                  <a:cubicBezTo>
                    <a:pt x="843" y="500"/>
                    <a:pt x="825" y="597"/>
                    <a:pt x="772" y="6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Oval 250">
              <a:extLst>
                <a:ext uri="{FF2B5EF4-FFF2-40B4-BE49-F238E27FC236}">
                  <a16:creationId xmlns:a16="http://schemas.microsoft.com/office/drawing/2014/main" id="{5612403B-D733-4CB7-5A45-0E5DC6C33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9439" y="2177504"/>
              <a:ext cx="69783" cy="697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Oval 251">
              <a:extLst>
                <a:ext uri="{FF2B5EF4-FFF2-40B4-BE49-F238E27FC236}">
                  <a16:creationId xmlns:a16="http://schemas.microsoft.com/office/drawing/2014/main" id="{C1B83D86-8BE5-04C0-4C3F-85E243F30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2221" y="2177504"/>
              <a:ext cx="69783" cy="697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6" name="Freeform 252">
            <a:extLst>
              <a:ext uri="{FF2B5EF4-FFF2-40B4-BE49-F238E27FC236}">
                <a16:creationId xmlns:a16="http://schemas.microsoft.com/office/drawing/2014/main" id="{45967B11-B459-F464-832D-7244382B43CF}"/>
              </a:ext>
            </a:extLst>
          </p:cNvPr>
          <p:cNvSpPr>
            <a:spLocks/>
          </p:cNvSpPr>
          <p:nvPr/>
        </p:nvSpPr>
        <p:spPr bwMode="auto">
          <a:xfrm>
            <a:off x="448570" y="1825991"/>
            <a:ext cx="597093" cy="661426"/>
          </a:xfrm>
          <a:custGeom>
            <a:avLst/>
            <a:gdLst>
              <a:gd name="T0" fmla="*/ 71 w 843"/>
              <a:gd name="T1" fmla="*/ 682 h 932"/>
              <a:gd name="T2" fmla="*/ 633 w 843"/>
              <a:gd name="T3" fmla="*/ 812 h 932"/>
              <a:gd name="T4" fmla="*/ 821 w 843"/>
              <a:gd name="T5" fmla="*/ 409 h 932"/>
              <a:gd name="T6" fmla="*/ 774 w 843"/>
              <a:gd name="T7" fmla="*/ 268 h 932"/>
              <a:gd name="T8" fmla="*/ 763 w 843"/>
              <a:gd name="T9" fmla="*/ 250 h 932"/>
              <a:gd name="T10" fmla="*/ 201 w 843"/>
              <a:gd name="T11" fmla="*/ 120 h 932"/>
              <a:gd name="T12" fmla="*/ 60 w 843"/>
              <a:gd name="T13" fmla="*/ 268 h 932"/>
              <a:gd name="T14" fmla="*/ 13 w 843"/>
              <a:gd name="T15" fmla="*/ 409 h 932"/>
              <a:gd name="T16" fmla="*/ 71 w 843"/>
              <a:gd name="T17" fmla="*/ 68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3" h="932">
                <a:moveTo>
                  <a:pt x="71" y="682"/>
                </a:moveTo>
                <a:cubicBezTo>
                  <a:pt x="190" y="874"/>
                  <a:pt x="442" y="932"/>
                  <a:pt x="633" y="812"/>
                </a:cubicBezTo>
                <a:cubicBezTo>
                  <a:pt x="774" y="724"/>
                  <a:pt x="843" y="564"/>
                  <a:pt x="821" y="409"/>
                </a:cubicBezTo>
                <a:cubicBezTo>
                  <a:pt x="814" y="360"/>
                  <a:pt x="799" y="313"/>
                  <a:pt x="774" y="268"/>
                </a:cubicBezTo>
                <a:cubicBezTo>
                  <a:pt x="770" y="262"/>
                  <a:pt x="767" y="256"/>
                  <a:pt x="763" y="250"/>
                </a:cubicBezTo>
                <a:cubicBezTo>
                  <a:pt x="644" y="59"/>
                  <a:pt x="392" y="0"/>
                  <a:pt x="201" y="120"/>
                </a:cubicBezTo>
                <a:cubicBezTo>
                  <a:pt x="140" y="158"/>
                  <a:pt x="92" y="209"/>
                  <a:pt x="60" y="268"/>
                </a:cubicBezTo>
                <a:cubicBezTo>
                  <a:pt x="36" y="312"/>
                  <a:pt x="20" y="359"/>
                  <a:pt x="13" y="409"/>
                </a:cubicBezTo>
                <a:cubicBezTo>
                  <a:pt x="0" y="500"/>
                  <a:pt x="18" y="597"/>
                  <a:pt x="71" y="6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7" name="Oval 253">
            <a:extLst>
              <a:ext uri="{FF2B5EF4-FFF2-40B4-BE49-F238E27FC236}">
                <a16:creationId xmlns:a16="http://schemas.microsoft.com/office/drawing/2014/main" id="{D234386C-CC25-8FA3-6178-E8B88938F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1968" y="2125966"/>
            <a:ext cx="69783" cy="697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8" name="Oval 254">
            <a:extLst>
              <a:ext uri="{FF2B5EF4-FFF2-40B4-BE49-F238E27FC236}">
                <a16:creationId xmlns:a16="http://schemas.microsoft.com/office/drawing/2014/main" id="{08994570-BB0A-13AC-7FCF-F717ACD05A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187" y="2125966"/>
            <a:ext cx="69783" cy="697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1FDE606-10F9-DBE0-1D42-49CFFAC2FC4F}"/>
              </a:ext>
            </a:extLst>
          </p:cNvPr>
          <p:cNvSpPr txBox="1"/>
          <p:nvPr/>
        </p:nvSpPr>
        <p:spPr>
          <a:xfrm>
            <a:off x="181204" y="2578873"/>
            <a:ext cx="1131824" cy="38654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IN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Lifestyle modifications</a:t>
            </a:r>
          </a:p>
        </p:txBody>
      </p:sp>
      <p:pic>
        <p:nvPicPr>
          <p:cNvPr id="22" name="Picture 51">
            <a:extLst>
              <a:ext uri="{FF2B5EF4-FFF2-40B4-BE49-F238E27FC236}">
                <a16:creationId xmlns:a16="http://schemas.microsoft.com/office/drawing/2014/main" id="{A9359C65-4911-30A6-59CC-96B404F1D5A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582660" y="1970550"/>
            <a:ext cx="328492" cy="356909"/>
          </a:xfrm>
          <a:prstGeom prst="rect">
            <a:avLst/>
          </a:prstGeom>
        </p:spPr>
      </p:pic>
      <p:pic>
        <p:nvPicPr>
          <p:cNvPr id="23" name="Picture 51">
            <a:extLst>
              <a:ext uri="{FF2B5EF4-FFF2-40B4-BE49-F238E27FC236}">
                <a16:creationId xmlns:a16="http://schemas.microsoft.com/office/drawing/2014/main" id="{2FF9BFDB-6C1C-5531-5820-498BA07215B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5291508" y="3025710"/>
            <a:ext cx="332004" cy="360726"/>
          </a:xfrm>
          <a:prstGeom prst="rect">
            <a:avLst/>
          </a:prstGeom>
        </p:spPr>
      </p:pic>
      <p:pic>
        <p:nvPicPr>
          <p:cNvPr id="28" name="Picture 51">
            <a:extLst>
              <a:ext uri="{FF2B5EF4-FFF2-40B4-BE49-F238E27FC236}">
                <a16:creationId xmlns:a16="http://schemas.microsoft.com/office/drawing/2014/main" id="{A3C687E2-AB53-4037-8E58-8ABB423E084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6564454" y="1959893"/>
            <a:ext cx="332005" cy="360726"/>
          </a:xfrm>
          <a:prstGeom prst="rect">
            <a:avLst/>
          </a:prstGeom>
        </p:spPr>
      </p:pic>
      <p:grpSp>
        <p:nvGrpSpPr>
          <p:cNvPr id="396" name="Group 395">
            <a:extLst>
              <a:ext uri="{FF2B5EF4-FFF2-40B4-BE49-F238E27FC236}">
                <a16:creationId xmlns:a16="http://schemas.microsoft.com/office/drawing/2014/main" id="{161897FD-92FA-BBC0-9A4E-EC831A01FDF5}"/>
              </a:ext>
            </a:extLst>
          </p:cNvPr>
          <p:cNvGrpSpPr/>
          <p:nvPr/>
        </p:nvGrpSpPr>
        <p:grpSpPr>
          <a:xfrm>
            <a:off x="1784990" y="3115390"/>
            <a:ext cx="456948" cy="287575"/>
            <a:chOff x="-4735241" y="2921754"/>
            <a:chExt cx="502643" cy="316332"/>
          </a:xfrm>
          <a:solidFill>
            <a:schemeClr val="bg1"/>
          </a:solidFill>
        </p:grpSpPr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7DC29520-2FEB-48BB-747B-8EA69BF22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 rot="16200000">
              <a:off x="-4538567" y="2932117"/>
              <a:ext cx="316332" cy="295606"/>
            </a:xfrm>
            <a:prstGeom prst="rect">
              <a:avLst/>
            </a:prstGeom>
          </p:spPr>
        </p:pic>
        <p:pic>
          <p:nvPicPr>
            <p:cNvPr id="32" name="Picture 45">
              <a:extLst>
                <a:ext uri="{FF2B5EF4-FFF2-40B4-BE49-F238E27FC236}">
                  <a16:creationId xmlns:a16="http://schemas.microsoft.com/office/drawing/2014/main" id="{5360E767-018C-FFE8-FF83-E3A2A36CE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>
            <a:xfrm>
              <a:off x="-4735241" y="2932686"/>
              <a:ext cx="271024" cy="294469"/>
            </a:xfrm>
            <a:prstGeom prst="rect">
              <a:avLst/>
            </a:prstGeom>
          </p:spPr>
        </p:pic>
      </p:grpSp>
      <p:pic>
        <p:nvPicPr>
          <p:cNvPr id="39" name="Picture 51">
            <a:extLst>
              <a:ext uri="{FF2B5EF4-FFF2-40B4-BE49-F238E27FC236}">
                <a16:creationId xmlns:a16="http://schemas.microsoft.com/office/drawing/2014/main" id="{6CA333CB-449B-79C0-C45E-04C5F01B5C08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>
          <a:xfrm>
            <a:off x="3529991" y="1977043"/>
            <a:ext cx="332004" cy="35528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9C54C1F-A956-2FF7-294E-9190D45941E3}"/>
              </a:ext>
            </a:extLst>
          </p:cNvPr>
          <p:cNvGrpSpPr/>
          <p:nvPr/>
        </p:nvGrpSpPr>
        <p:grpSpPr>
          <a:xfrm>
            <a:off x="179388" y="4361279"/>
            <a:ext cx="7200900" cy="687003"/>
            <a:chOff x="179388" y="4137059"/>
            <a:chExt cx="7200900" cy="68700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459A94B-AC44-D860-1469-D7A69CF2F67F}"/>
                </a:ext>
              </a:extLst>
            </p:cNvPr>
            <p:cNvSpPr/>
            <p:nvPr/>
          </p:nvSpPr>
          <p:spPr>
            <a:xfrm>
              <a:off x="179388" y="4137059"/>
              <a:ext cx="7200900" cy="687003"/>
            </a:xfrm>
            <a:prstGeom prst="roundRect">
              <a:avLst>
                <a:gd name="adj" fmla="val 916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80" name="Content Placeholder 2">
              <a:extLst>
                <a:ext uri="{FF2B5EF4-FFF2-40B4-BE49-F238E27FC236}">
                  <a16:creationId xmlns:a16="http://schemas.microsoft.com/office/drawing/2014/main" id="{628063EB-C26C-CFC3-CD86-9E0F8377A448}"/>
                </a:ext>
              </a:extLst>
            </p:cNvPr>
            <p:cNvSpPr txBox="1">
              <a:spLocks/>
            </p:cNvSpPr>
            <p:nvPr/>
          </p:nvSpPr>
          <p:spPr>
            <a:xfrm>
              <a:off x="957185" y="4279897"/>
              <a:ext cx="6248287" cy="401326"/>
            </a:xfrm>
            <a:prstGeom prst="rect">
              <a:avLst/>
            </a:prstGeom>
          </p:spPr>
          <p:txBody>
            <a:bodyPr vert="horz" lIns="0" tIns="0" rIns="0" bIns="0" numCol="1" spcCol="182880" rtlCol="0" anchor="ctr">
              <a:noAutofit/>
            </a:bodyPr>
            <a:lstStyle>
              <a:lvl1pPr marL="228600" indent="-228600" algn="l" defTabSz="914400" rtl="0" eaLnBrk="1" latinLnBrk="0" hangingPunct="1">
                <a:spcBef>
                  <a:spcPts val="1200"/>
                </a:spcBef>
                <a:buClrTx/>
                <a:buSzPct val="120000"/>
                <a:buFont typeface="Arial" pitchFamily="34" charset="0"/>
                <a:buChar char="•"/>
                <a:tabLst>
                  <a:tab pos="3998913" algn="r"/>
                  <a:tab pos="8229600" algn="r"/>
                </a:tabLst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spcBef>
                  <a:spcPts val="600"/>
                </a:spcBef>
                <a:buClrTx/>
                <a:buSzPct val="100000"/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RELIEF study was design to evaluate the effectiveness of EPL and its association in delaying progression of liver fibrosis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D69281E9-C5A4-2FED-759D-BA2956137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313743" y="4255506"/>
              <a:ext cx="450109" cy="450109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70F42D-789B-37DF-0630-F8AF604BF648}"/>
              </a:ext>
            </a:extLst>
          </p:cNvPr>
          <p:cNvSpPr txBox="1"/>
          <p:nvPr/>
        </p:nvSpPr>
        <p:spPr>
          <a:xfrm>
            <a:off x="1562100" y="10130345"/>
            <a:ext cx="5818188" cy="47415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1. Chinese Society of Hepatology, Chinese Medical Association. </a:t>
            </a:r>
            <a:r>
              <a:rPr kumimoji="0" lang="en-IN" sz="7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Chinese J of Hepatol</a:t>
            </a:r>
            <a:r>
              <a:rPr kumimoji="0" lang="en-IN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; 2024:32(5):418-434.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ALT, alanine transaminase; AST, aspartate transaminase; CV, cardiovascular; EPL, essential phospholipids; FIB-4, fibrosis-4; LDL-C, low-density lipoprotein cholesterol; MAFLD, metabolic dysfunction-associated fatty liver disease; RWE, real-world evidence; T2DM, type 2 diabetes mellitus.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B339FD2-041E-4B64-9505-3CB70E08CEA7}"/>
              </a:ext>
            </a:extLst>
          </p:cNvPr>
          <p:cNvCxnSpPr>
            <a:cxnSpLocks/>
          </p:cNvCxnSpPr>
          <p:nvPr/>
        </p:nvCxnSpPr>
        <p:spPr>
          <a:xfrm>
            <a:off x="4079608" y="2156828"/>
            <a:ext cx="5400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9">
            <a:extLst>
              <a:ext uri="{FF2B5EF4-FFF2-40B4-BE49-F238E27FC236}">
                <a16:creationId xmlns:a16="http://schemas.microsoft.com/office/drawing/2014/main" id="{99C48D8F-BD67-1232-1687-66BAF247578E}"/>
              </a:ext>
            </a:extLst>
          </p:cNvPr>
          <p:cNvSpPr>
            <a:spLocks/>
          </p:cNvSpPr>
          <p:nvPr/>
        </p:nvSpPr>
        <p:spPr bwMode="auto">
          <a:xfrm>
            <a:off x="4595879" y="2148231"/>
            <a:ext cx="468000" cy="1107996"/>
          </a:xfrm>
          <a:custGeom>
            <a:avLst/>
            <a:gdLst>
              <a:gd name="T0" fmla="*/ 891 w 891"/>
              <a:gd name="T1" fmla="*/ 1907 h 1907"/>
              <a:gd name="T2" fmla="*/ 565 w 891"/>
              <a:gd name="T3" fmla="*/ 1907 h 1907"/>
              <a:gd name="T4" fmla="*/ 427 w 891"/>
              <a:gd name="T5" fmla="*/ 1769 h 1907"/>
              <a:gd name="T6" fmla="*/ 427 w 891"/>
              <a:gd name="T7" fmla="*/ 138 h 1907"/>
              <a:gd name="T8" fmla="*/ 326 w 891"/>
              <a:gd name="T9" fmla="*/ 37 h 1907"/>
              <a:gd name="T10" fmla="*/ 0 w 891"/>
              <a:gd name="T11" fmla="*/ 37 h 1907"/>
              <a:gd name="T12" fmla="*/ 0 w 891"/>
              <a:gd name="T13" fmla="*/ 0 h 1907"/>
              <a:gd name="T14" fmla="*/ 326 w 891"/>
              <a:gd name="T15" fmla="*/ 0 h 1907"/>
              <a:gd name="T16" fmla="*/ 464 w 891"/>
              <a:gd name="T17" fmla="*/ 138 h 1907"/>
              <a:gd name="T18" fmla="*/ 464 w 891"/>
              <a:gd name="T19" fmla="*/ 1769 h 1907"/>
              <a:gd name="T20" fmla="*/ 565 w 891"/>
              <a:gd name="T21" fmla="*/ 1870 h 1907"/>
              <a:gd name="T22" fmla="*/ 891 w 891"/>
              <a:gd name="T23" fmla="*/ 1870 h 1907"/>
              <a:gd name="T24" fmla="*/ 891 w 891"/>
              <a:gd name="T25" fmla="*/ 1907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1" h="1907">
                <a:moveTo>
                  <a:pt x="891" y="1907"/>
                </a:moveTo>
                <a:cubicBezTo>
                  <a:pt x="565" y="1907"/>
                  <a:pt x="565" y="1907"/>
                  <a:pt x="565" y="1907"/>
                </a:cubicBezTo>
                <a:cubicBezTo>
                  <a:pt x="489" y="1907"/>
                  <a:pt x="427" y="1845"/>
                  <a:pt x="427" y="1769"/>
                </a:cubicBezTo>
                <a:cubicBezTo>
                  <a:pt x="427" y="138"/>
                  <a:pt x="427" y="138"/>
                  <a:pt x="427" y="138"/>
                </a:cubicBezTo>
                <a:cubicBezTo>
                  <a:pt x="427" y="83"/>
                  <a:pt x="381" y="37"/>
                  <a:pt x="326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402" y="0"/>
                  <a:pt x="464" y="62"/>
                  <a:pt x="464" y="138"/>
                </a:cubicBezTo>
                <a:cubicBezTo>
                  <a:pt x="464" y="1769"/>
                  <a:pt x="464" y="1769"/>
                  <a:pt x="464" y="1769"/>
                </a:cubicBezTo>
                <a:cubicBezTo>
                  <a:pt x="464" y="1825"/>
                  <a:pt x="509" y="1870"/>
                  <a:pt x="565" y="1870"/>
                </a:cubicBezTo>
                <a:cubicBezTo>
                  <a:pt x="891" y="1870"/>
                  <a:pt x="891" y="1870"/>
                  <a:pt x="891" y="1870"/>
                </a:cubicBezTo>
                <a:lnTo>
                  <a:pt x="891" y="190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BB377-C782-60E8-F7E6-CFD21877E44F}"/>
              </a:ext>
            </a:extLst>
          </p:cNvPr>
          <p:cNvCxnSpPr>
            <a:cxnSpLocks/>
          </p:cNvCxnSpPr>
          <p:nvPr/>
        </p:nvCxnSpPr>
        <p:spPr>
          <a:xfrm>
            <a:off x="2692669" y="2163649"/>
            <a:ext cx="6120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Oval 244">
            <a:extLst>
              <a:ext uri="{FF2B5EF4-FFF2-40B4-BE49-F238E27FC236}">
                <a16:creationId xmlns:a16="http://schemas.microsoft.com/office/drawing/2014/main" id="{FE344118-E704-9013-9A8D-C1C652F41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9674" y="2126006"/>
            <a:ext cx="69783" cy="697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99B4F3-9256-C5F2-6946-859EB41F3397}"/>
              </a:ext>
            </a:extLst>
          </p:cNvPr>
          <p:cNvSpPr txBox="1"/>
          <p:nvPr/>
        </p:nvSpPr>
        <p:spPr>
          <a:xfrm>
            <a:off x="538797" y="3914913"/>
            <a:ext cx="1533858" cy="307777"/>
          </a:xfrm>
          <a:prstGeom prst="roundRect">
            <a:avLst>
              <a:gd name="adj" fmla="val 0"/>
            </a:avLst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u="none" strike="noStrike" kern="120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+mn-lt"/>
              </a:rPr>
              <a:t>In patients with obesity and other risk factors</a:t>
            </a:r>
            <a:endParaRPr kumimoji="0" lang="en-IN" sz="100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5D926C-CBAB-DEF2-FC1E-949F1FF25962}"/>
              </a:ext>
            </a:extLst>
          </p:cNvPr>
          <p:cNvSpPr txBox="1"/>
          <p:nvPr/>
        </p:nvSpPr>
        <p:spPr>
          <a:xfrm>
            <a:off x="2597377" y="3914913"/>
            <a:ext cx="2226436" cy="307777"/>
          </a:xfrm>
          <a:prstGeom prst="roundRect">
            <a:avLst>
              <a:gd name="adj" fmla="val 0"/>
            </a:avLst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u="none" strike="noStrike" kern="120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+mn-lt"/>
              </a:rPr>
              <a:t>In patients with early-stage steatosis and comorbid conditions</a:t>
            </a:r>
            <a:endParaRPr kumimoji="0" lang="en-IN" sz="100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B1E6BD-D0BD-94E3-7A83-E4769FB96584}"/>
              </a:ext>
            </a:extLst>
          </p:cNvPr>
          <p:cNvSpPr txBox="1"/>
          <p:nvPr/>
        </p:nvSpPr>
        <p:spPr>
          <a:xfrm>
            <a:off x="5354274" y="3914913"/>
            <a:ext cx="1732488" cy="307777"/>
          </a:xfrm>
          <a:prstGeom prst="roundRect">
            <a:avLst>
              <a:gd name="adj" fmla="val 0"/>
            </a:avLst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u="none" strike="noStrike" kern="120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+mn-lt"/>
              </a:rPr>
              <a:t>In patients with cirrhosis and end stage liver failure</a:t>
            </a:r>
            <a:endParaRPr kumimoji="0" lang="en-IN" sz="100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1E30F15-FC8B-4D52-3E51-A103E0E0B548}"/>
              </a:ext>
            </a:extLst>
          </p:cNvPr>
          <p:cNvCxnSpPr>
            <a:cxnSpLocks/>
          </p:cNvCxnSpPr>
          <p:nvPr/>
        </p:nvCxnSpPr>
        <p:spPr>
          <a:xfrm flipV="1">
            <a:off x="320405" y="3853178"/>
            <a:ext cx="1872000" cy="65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E7FACC3-A8E4-8D08-4FF2-5033727E385C}"/>
              </a:ext>
            </a:extLst>
          </p:cNvPr>
          <p:cNvCxnSpPr>
            <a:cxnSpLocks/>
          </p:cNvCxnSpPr>
          <p:nvPr/>
        </p:nvCxnSpPr>
        <p:spPr>
          <a:xfrm flipV="1">
            <a:off x="2650960" y="3840816"/>
            <a:ext cx="2160000" cy="65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F423F3C-AA29-7FE5-D30C-0B9E481948B8}"/>
              </a:ext>
            </a:extLst>
          </p:cNvPr>
          <p:cNvCxnSpPr>
            <a:cxnSpLocks/>
          </p:cNvCxnSpPr>
          <p:nvPr/>
        </p:nvCxnSpPr>
        <p:spPr>
          <a:xfrm flipV="1">
            <a:off x="5325920" y="3833619"/>
            <a:ext cx="1872000" cy="65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13336"/>
      </p:ext>
    </p:extLst>
  </p:cSld>
  <p:clrMapOvr>
    <a:masterClrMapping/>
  </p:clrMapOvr>
</p:sld>
</file>

<file path=ppt/theme/theme1.xml><?xml version="1.0" encoding="utf-8"?>
<a:theme xmlns:a="http://schemas.openxmlformats.org/drawingml/2006/main" name="Sanofi_Dark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2.xml><?xml version="1.0" encoding="utf-8"?>
<a:theme xmlns:a="http://schemas.openxmlformats.org/drawingml/2006/main" name="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3.xml><?xml version="1.0" encoding="utf-8"?>
<a:theme xmlns:a="http://schemas.openxmlformats.org/drawingml/2006/main" name="1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4.xml><?xml version="1.0" encoding="utf-8"?>
<a:theme xmlns:a="http://schemas.openxmlformats.org/drawingml/2006/main" name="2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8" ma:contentTypeDescription="Create a new document." ma:contentTypeScope="" ma:versionID="8c03e0b3b661a4b02d2bb76176c051b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0c3012cdc5b7676256a449a329513b77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7B58BE-5C3A-4840-A409-4EB32649CC53}">
  <ds:schemaRefs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cb394913-660e-41e9-9f09-b3173fdbf396"/>
    <ds:schemaRef ds:uri="4a615a75-1d40-4834-a16a-462b4b5926d5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E45AF8E-D96A-4F2A-B3CE-A5DED4FA4C5D}"/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landscape V3.1 230728</Template>
  <TotalTime>0</TotalTime>
  <Words>312</Words>
  <Application>Microsoft Office PowerPoint</Application>
  <PresentationFormat>Custom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Century Gothic</vt:lpstr>
      <vt:lpstr>Georgia</vt:lpstr>
      <vt:lpstr>Verdana</vt:lpstr>
      <vt:lpstr>Sanofi_Dark</vt:lpstr>
      <vt:lpstr>Sanofi_White</vt:lpstr>
      <vt:lpstr>1_Sanofi_White</vt:lpstr>
      <vt:lpstr>2_Sanofi_White</vt:lpstr>
      <vt:lpstr>MAFLD in Focus: Unveiling Insights from China's RELIEF Study; Insight from APASL 2024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Ambrose, Jobin /IN</dc:creator>
  <cp:lastModifiedBy>Sotos, Francesc /DE</cp:lastModifiedBy>
  <cp:revision>16</cp:revision>
  <dcterms:created xsi:type="dcterms:W3CDTF">2024-05-23T03:54:35Z</dcterms:created>
  <dcterms:modified xsi:type="dcterms:W3CDTF">2024-11-04T08:53:00Z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0x0101000901BDCEEAFF7145A726733A96431DF3</vt:lpwstr>
  </property>
  <property fmtid="{D5CDD505-2E9C-101B-9397-08002B2CF9AE}" pid="3" name="MediaServiceImageTags">
    <vt:lpwstr/>
  </property>
  <property fmtid="{D5CDD505-2E9C-101B-9397-08002B2CF9AE}" pid="4" name="MSIP_Label_9e3dcb88-8425-4e1d-b1a3-bd5572915bbc_Enabled">
    <vt:lpwstr>true</vt:lpwstr>
  </property>
  <property fmtid="{D5CDD505-2E9C-101B-9397-08002B2CF9AE}" pid="5" name="MSIP_Label_9e3dcb88-8425-4e1d-b1a3-bd5572915bbc_SetDate">
    <vt:lpwstr>2024-01-17T14:59:11Z</vt:lpwstr>
  </property>
  <property fmtid="{D5CDD505-2E9C-101B-9397-08002B2CF9AE}" pid="6" name="MSIP_Label_9e3dcb88-8425-4e1d-b1a3-bd5572915bbc_Method">
    <vt:lpwstr>Privileged</vt:lpwstr>
  </property>
  <property fmtid="{D5CDD505-2E9C-101B-9397-08002B2CF9AE}" pid="7" name="MSIP_Label_9e3dcb88-8425-4e1d-b1a3-bd5572915bbc_Name">
    <vt:lpwstr>Internal</vt:lpwstr>
  </property>
  <property fmtid="{D5CDD505-2E9C-101B-9397-08002B2CF9AE}" pid="8" name="MSIP_Label_9e3dcb88-8425-4e1d-b1a3-bd5572915bbc_SiteId">
    <vt:lpwstr>aca3c8d6-aa71-4e1a-a10e-03572fc58c0b</vt:lpwstr>
  </property>
  <property fmtid="{D5CDD505-2E9C-101B-9397-08002B2CF9AE}" pid="9" name="MSIP_Label_9e3dcb88-8425-4e1d-b1a3-bd5572915bbc_ActionId">
    <vt:lpwstr>2f2da002-a8a4-488d-a0fb-7f922f411c3d</vt:lpwstr>
  </property>
  <property fmtid="{D5CDD505-2E9C-101B-9397-08002B2CF9AE}" pid="10" name="MSIP_Label_9e3dcb88-8425-4e1d-b1a3-bd5572915bbc_ContentBits">
    <vt:lpwstr>1</vt:lpwstr>
  </property>
  <property fmtid="{D5CDD505-2E9C-101B-9397-08002B2CF9AE}" pid="11" name="ClassificationContentMarkingHeaderLocations">
    <vt:lpwstr>Sanofi:7</vt:lpwstr>
  </property>
  <property fmtid="{D5CDD505-2E9C-101B-9397-08002B2CF9AE}" pid="12" name="ClassificationContentMarkingHeaderText">
    <vt:lpwstr>Internal</vt:lpwstr>
  </property>
</Properties>
</file>